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9" r:id="rId2"/>
  </p:sldMasterIdLst>
  <p:notesMasterIdLst>
    <p:notesMasterId r:id="rId51"/>
  </p:notesMasterIdLst>
  <p:sldIdLst>
    <p:sldId id="392" r:id="rId3"/>
    <p:sldId id="264" r:id="rId4"/>
    <p:sldId id="410" r:id="rId5"/>
    <p:sldId id="287" r:id="rId6"/>
    <p:sldId id="335" r:id="rId7"/>
    <p:sldId id="265" r:id="rId8"/>
    <p:sldId id="286" r:id="rId9"/>
    <p:sldId id="407" r:id="rId10"/>
    <p:sldId id="408" r:id="rId11"/>
    <p:sldId id="409" r:id="rId12"/>
    <p:sldId id="415" r:id="rId13"/>
    <p:sldId id="411" r:id="rId14"/>
    <p:sldId id="412" r:id="rId15"/>
    <p:sldId id="413" r:id="rId16"/>
    <p:sldId id="414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25" r:id="rId27"/>
    <p:sldId id="426" r:id="rId28"/>
    <p:sldId id="427" r:id="rId29"/>
    <p:sldId id="358" r:id="rId30"/>
    <p:sldId id="371" r:id="rId31"/>
    <p:sldId id="357" r:id="rId32"/>
    <p:sldId id="299" r:id="rId33"/>
    <p:sldId id="338" r:id="rId34"/>
    <p:sldId id="360" r:id="rId35"/>
    <p:sldId id="368" r:id="rId36"/>
    <p:sldId id="387" r:id="rId37"/>
    <p:sldId id="428" r:id="rId38"/>
    <p:sldId id="315" r:id="rId39"/>
    <p:sldId id="389" r:id="rId40"/>
    <p:sldId id="305" r:id="rId41"/>
    <p:sldId id="306" r:id="rId42"/>
    <p:sldId id="307" r:id="rId43"/>
    <p:sldId id="391" r:id="rId44"/>
    <p:sldId id="261" r:id="rId45"/>
    <p:sldId id="394" r:id="rId46"/>
    <p:sldId id="397" r:id="rId47"/>
    <p:sldId id="398" r:id="rId48"/>
    <p:sldId id="403" r:id="rId49"/>
    <p:sldId id="406" r:id="rId5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microsoft.com/office/2015/10/relationships/revisionInfo" Target="revisionInfo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E932F4-2515-4A10-9DED-63AFE8ED9544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90C204-6DE1-41E8-8FE4-5DB4BC904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2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ChangeArrowheads="1"/>
          </p:cNvSpPr>
          <p:nvPr/>
        </p:nvSpPr>
        <p:spPr bwMode="auto">
          <a:xfrm>
            <a:off x="0" y="5959475"/>
            <a:ext cx="9144000" cy="8985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404040"/>
              </a:solidFill>
              <a:cs typeface="Arial" charset="0"/>
            </a:endParaRP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4338" y="1724025"/>
            <a:ext cx="8315325" cy="1470025"/>
          </a:xfrm>
        </p:spPr>
        <p:txBody>
          <a:bodyPr bIns="4572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3522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4338" y="3390900"/>
            <a:ext cx="8315325" cy="1216025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3522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4338" y="46069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47920"/>
              </a:solidFill>
              <a:cs typeface="Arial" charset="0"/>
            </a:endParaRPr>
          </a:p>
        </p:txBody>
      </p:sp>
      <p:sp>
        <p:nvSpPr>
          <p:cNvPr id="3522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4338" y="6248400"/>
            <a:ext cx="8315325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47920"/>
              </a:solidFill>
              <a:cs typeface="Arial" charset="0"/>
            </a:endParaRPr>
          </a:p>
        </p:txBody>
      </p:sp>
      <p:pic>
        <p:nvPicPr>
          <p:cNvPr id="352264" name="Picture 8" descr="PPT_topba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7785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745805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625" y="44450"/>
            <a:ext cx="2078038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338" y="44450"/>
            <a:ext cx="6084887" cy="5905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274798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4450"/>
            <a:ext cx="8315325" cy="1128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4338" y="1431925"/>
            <a:ext cx="4081462" cy="451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1925"/>
            <a:ext cx="4081463" cy="451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44113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4450"/>
            <a:ext cx="8315325" cy="1128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4338" y="1431925"/>
            <a:ext cx="8315325" cy="2182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4338" y="3767138"/>
            <a:ext cx="8315325" cy="21828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995720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4450"/>
            <a:ext cx="8315325" cy="11287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4338" y="1431925"/>
            <a:ext cx="4081462" cy="451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31925"/>
            <a:ext cx="4081463" cy="45180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9900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746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90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215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01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1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4533966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69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958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2B0EAE2-BA23-4DAB-8119-EE7D3062F7C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23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257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67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AE2-BA23-4DAB-8119-EE7D3062F7CA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5208-FB9E-4BB1-A404-0C09710C1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1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016922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431925"/>
            <a:ext cx="4081462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1925"/>
            <a:ext cx="4081463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407362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019498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28450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6140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1842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62323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4338" y="44450"/>
            <a:ext cx="83153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</a:t>
            </a:r>
            <a:br>
              <a:rPr lang="en-GB"/>
            </a:br>
            <a:r>
              <a:rPr lang="en-GB"/>
              <a:t>title style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431925"/>
            <a:ext cx="8315325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351237" name="Picture 5" descr="PPT_bottomba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6300"/>
            <a:ext cx="9144000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1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12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1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12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1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12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1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12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1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12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accent1"/>
          </a:solidFill>
          <a:latin typeface="Arial" charset="0"/>
        </a:defRPr>
      </a:lvl9pPr>
    </p:titleStyle>
    <p:bodyStyle>
      <a:lvl1pPr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358775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Arial" charset="0"/>
        <a:buChar char="■"/>
        <a:tabLst>
          <a:tab pos="1798638" algn="l"/>
        </a:tabLst>
        <a:defRPr sz="2400">
          <a:solidFill>
            <a:schemeClr val="tx1"/>
          </a:solidFill>
          <a:latin typeface="+mn-lt"/>
        </a:defRPr>
      </a:lvl2pPr>
      <a:lvl3pPr marL="515938" algn="l" rtl="0" fontAlgn="base">
        <a:spcBef>
          <a:spcPct val="1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 i="1">
          <a:solidFill>
            <a:schemeClr val="tx2"/>
          </a:solidFill>
          <a:latin typeface="+mn-lt"/>
        </a:defRPr>
      </a:lvl3pPr>
      <a:lvl4pPr marL="787400" indent="-254000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Arial" charset="0"/>
        <a:buChar char="■"/>
        <a:tabLst>
          <a:tab pos="1798638" algn="l"/>
        </a:tabLst>
        <a:defRPr sz="2400">
          <a:solidFill>
            <a:schemeClr val="tx1"/>
          </a:solidFill>
          <a:latin typeface="+mn-lt"/>
        </a:defRPr>
      </a:lvl4pPr>
      <a:lvl5pPr marL="930275" indent="-15875" algn="l" rtl="0" fontAlgn="base">
        <a:spcBef>
          <a:spcPct val="1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 i="1">
          <a:solidFill>
            <a:schemeClr val="tx2"/>
          </a:solidFill>
          <a:latin typeface="+mn-lt"/>
        </a:defRPr>
      </a:lvl5pPr>
      <a:lvl6pPr marL="1387475" indent="-15875" algn="l" rtl="0" fontAlgn="base">
        <a:spcBef>
          <a:spcPct val="1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 i="1">
          <a:solidFill>
            <a:schemeClr val="tx2"/>
          </a:solidFill>
          <a:latin typeface="+mn-lt"/>
        </a:defRPr>
      </a:lvl6pPr>
      <a:lvl7pPr marL="1844675" indent="-15875" algn="l" rtl="0" fontAlgn="base">
        <a:spcBef>
          <a:spcPct val="1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 i="1">
          <a:solidFill>
            <a:schemeClr val="tx2"/>
          </a:solidFill>
          <a:latin typeface="+mn-lt"/>
        </a:defRPr>
      </a:lvl7pPr>
      <a:lvl8pPr marL="2301875" indent="-15875" algn="l" rtl="0" fontAlgn="base">
        <a:spcBef>
          <a:spcPct val="1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 i="1">
          <a:solidFill>
            <a:schemeClr val="tx2"/>
          </a:solidFill>
          <a:latin typeface="+mn-lt"/>
        </a:defRPr>
      </a:lvl8pPr>
      <a:lvl9pPr marL="2759075" indent="-15875" algn="l" rtl="0" fontAlgn="base">
        <a:spcBef>
          <a:spcPct val="15000"/>
        </a:spcBef>
        <a:spcAft>
          <a:spcPct val="0"/>
        </a:spcAft>
        <a:buClr>
          <a:schemeClr val="accent1"/>
        </a:buClr>
        <a:buFont typeface="Arial" charset="0"/>
        <a:tabLst>
          <a:tab pos="1798638" algn="l"/>
        </a:tabLst>
        <a:defRPr sz="2400" i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10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143140"/>
          </a:xfrm>
        </p:spPr>
        <p:txBody>
          <a:bodyPr>
            <a:normAutofit/>
          </a:bodyPr>
          <a:lstStyle/>
          <a:p>
            <a:r>
              <a:rPr lang="en-GB" sz="3600" kern="0" dirty="0">
                <a:solidFill>
                  <a:srgbClr val="404040"/>
                </a:solidFill>
                <a:latin typeface="Arial"/>
              </a:rPr>
              <a:t>Health Care-associated Infection (HCAI)</a:t>
            </a:r>
            <a:br>
              <a:rPr lang="en-GB" sz="3600" kern="0" dirty="0">
                <a:solidFill>
                  <a:srgbClr val="404040"/>
                </a:solidFill>
                <a:latin typeface="Arial"/>
              </a:rPr>
            </a:br>
            <a:r>
              <a:rPr lang="en-GB" sz="3600" kern="0" dirty="0">
                <a:solidFill>
                  <a:srgbClr val="404040"/>
                </a:solidFill>
                <a:latin typeface="Arial"/>
              </a:rPr>
              <a:t/>
            </a:r>
            <a:br>
              <a:rPr lang="en-GB" sz="3600" kern="0" dirty="0">
                <a:solidFill>
                  <a:srgbClr val="404040"/>
                </a:solidFill>
                <a:latin typeface="Arial"/>
              </a:rPr>
            </a:br>
            <a:r>
              <a:rPr lang="en-GB" sz="3600" kern="0" dirty="0">
                <a:solidFill>
                  <a:srgbClr val="FF0000"/>
                </a:solidFill>
                <a:latin typeface="Arial"/>
              </a:rPr>
              <a:t>(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Nosocomial</a:t>
            </a:r>
            <a:r>
              <a:rPr lang="en-US" sz="3600" dirty="0">
                <a:solidFill>
                  <a:srgbClr val="FF0000"/>
                </a:solidFill>
              </a:rPr>
              <a:t>” or “hospital” infection)</a:t>
            </a:r>
            <a:endParaRPr lang="ar-S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Fahad AL Majid. MD</a:t>
            </a:r>
          </a:p>
          <a:p>
            <a:r>
              <a:rPr lang="en-US" dirty="0"/>
              <a:t>Associate prof of medicine.</a:t>
            </a:r>
          </a:p>
          <a:p>
            <a:r>
              <a:rPr lang="en-US" dirty="0"/>
              <a:t>1439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C2DE6F-1CFD-4E0A-A363-8EA931F7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4199"/>
            <a:ext cx="7620433" cy="176861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Catheter-associated urinary tract infections .. 34%</a:t>
            </a:r>
            <a:br>
              <a:rPr lang="en-US" sz="2800" b="1" dirty="0">
                <a:solidFill>
                  <a:srgbClr val="002060"/>
                </a:solidFill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642" y="1772816"/>
            <a:ext cx="7582119" cy="4096278"/>
          </a:xfrm>
        </p:spPr>
        <p:txBody>
          <a:bodyPr/>
          <a:lstStyle/>
          <a:p>
            <a:r>
              <a:rPr lang="en-US" dirty="0"/>
              <a:t>UTI that is acquired in a </a:t>
            </a:r>
            <a:r>
              <a:rPr lang="en-US" dirty="0" smtClean="0"/>
              <a:t>hospital</a:t>
            </a:r>
          </a:p>
          <a:p>
            <a:r>
              <a:rPr lang="en-US" dirty="0"/>
              <a:t>The vast majority of nosocomial UTIs occur in patients whose urinary tracts are currently or recently catheterized.</a:t>
            </a:r>
          </a:p>
        </p:txBody>
      </p:sp>
    </p:spTree>
    <p:extLst>
      <p:ext uri="{BB962C8B-B14F-4D97-AF65-F5344CB8AC3E}">
        <p14:creationId xmlns:p14="http://schemas.microsoft.com/office/powerpoint/2010/main" val="6260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Catheter-associated urinary tract infections..35-45%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E48312"/>
              </a:buClr>
              <a:buNone/>
            </a:pPr>
            <a:r>
              <a:rPr lang="en-US" sz="3200" b="1" spc="-50" dirty="0" smtClean="0">
                <a:solidFill>
                  <a:srgbClr val="C00000"/>
                </a:solidFill>
                <a:latin typeface="Calibri Light" panose="020F0302020204030204"/>
              </a:rPr>
              <a:t>Pathogenesis</a:t>
            </a:r>
            <a:r>
              <a:rPr lang="en-US" sz="4300" spc="-5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</a:rPr>
              <a:t/>
            </a:r>
            <a:br>
              <a:rPr lang="en-US" sz="4300" spc="-5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</a:rPr>
            </a:br>
            <a:endParaRPr lang="en-US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</a:pPr>
            <a:r>
              <a:rPr lang="en-US" b="1" dirty="0" smtClean="0">
                <a:solidFill>
                  <a:srgbClr val="002060"/>
                </a:solidFill>
              </a:rPr>
              <a:t>Pathogen </a:t>
            </a:r>
            <a:r>
              <a:rPr lang="en-US" b="1" dirty="0">
                <a:solidFill>
                  <a:srgbClr val="002060"/>
                </a:solidFill>
              </a:rPr>
              <a:t>Spread up the </a:t>
            </a:r>
            <a:r>
              <a:rPr lang="en-US" b="1" dirty="0" err="1">
                <a:solidFill>
                  <a:srgbClr val="002060"/>
                </a:solidFill>
              </a:rPr>
              <a:t>periurethral</a:t>
            </a:r>
            <a:r>
              <a:rPr lang="en-US" b="1" dirty="0">
                <a:solidFill>
                  <a:srgbClr val="002060"/>
                </a:solidFill>
              </a:rPr>
              <a:t> space from the patient:</a:t>
            </a:r>
          </a:p>
          <a:p>
            <a:pPr lvl="0">
              <a:buClr>
                <a:srgbClr val="E48312"/>
              </a:buClr>
              <a:buNone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     </a:t>
            </a:r>
            <a:r>
              <a:rPr lang="en-US" dirty="0">
                <a:solidFill>
                  <a:srgbClr val="002060"/>
                </a:solidFill>
              </a:rPr>
              <a:t>1) perineum  </a:t>
            </a:r>
          </a:p>
          <a:p>
            <a:pPr lvl="0">
              <a:buClr>
                <a:srgbClr val="E48312"/>
              </a:buClr>
              <a:buNone/>
            </a:pPr>
            <a:r>
              <a:rPr lang="en-US" dirty="0">
                <a:solidFill>
                  <a:srgbClr val="002060"/>
                </a:solidFill>
              </a:rPr>
              <a:t>     2) GI-Tract  </a:t>
            </a:r>
          </a:p>
          <a:p>
            <a:pPr lvl="0" algn="ctr">
              <a:buClr>
                <a:srgbClr val="E48312"/>
              </a:buClr>
              <a:buNone/>
            </a:pPr>
            <a:r>
              <a:rPr lang="en-US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O</a:t>
            </a:r>
            <a:r>
              <a:rPr lang="en-US" b="1" i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R</a:t>
            </a:r>
          </a:p>
          <a:p>
            <a:pPr lvl="0" algn="ctr">
              <a:buClr>
                <a:srgbClr val="E48312"/>
              </a:buClr>
              <a:buNone/>
            </a:pPr>
            <a:endParaRPr lang="en-US" i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</a:pPr>
            <a:r>
              <a:rPr lang="en-US" b="1" dirty="0">
                <a:solidFill>
                  <a:srgbClr val="002060"/>
                </a:solidFill>
              </a:rPr>
              <a:t>Via intraluminal contamination of the catheter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9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55200" cy="1080120"/>
          </a:xfrm>
        </p:spPr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Catheter-associated urinary tract infections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478873"/>
              </p:ext>
            </p:extLst>
          </p:nvPr>
        </p:nvGraphicFramePr>
        <p:xfrm>
          <a:off x="395536" y="1412775"/>
          <a:ext cx="8568952" cy="4680520"/>
        </p:xfrm>
        <a:graphic>
          <a:graphicData uri="http://schemas.openxmlformats.org/drawingml/2006/table">
            <a:tbl>
              <a:tblPr firstRow="1" firstCol="1" bandRow="1"/>
              <a:tblGrid>
                <a:gridCol w="1011503"/>
                <a:gridCol w="7557449"/>
              </a:tblGrid>
              <a:tr h="27641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 and female, female predominance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47" marR="61947" marT="18498" marB="18498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</a:tr>
              <a:tr h="27641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Urinary catheter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47" marR="61947" marT="18498" marB="18498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</a:tr>
              <a:tr h="46856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 risk factor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Extraluminal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fecal organisms ascend catheter-urethra 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47" marR="61947" marT="18498" marB="18498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</a:tr>
              <a:tr h="510696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Pathogenesis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Intraluminal: fecal or exogenous (cross-infection) organisms enter 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drainage system 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47" marR="61947" marT="18498" marB="18498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</a:tr>
              <a:tr h="27641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Less virulent than in uncomplicated UTI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47" marR="61947" marT="18498" marB="18498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</a:tr>
              <a:tr h="510696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Uropathogen virulence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Single (short-term catheter) 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multiple (long-term catheter): gram-negatives, gram-positives, </a:t>
                      </a:r>
                      <a:r>
                        <a:rPr lang="en-US" sz="900" i="1">
                          <a:solidFill>
                            <a:srgbClr val="000000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Candida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sp.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47" marR="61947" marT="18498" marB="18498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</a:tr>
              <a:tr h="510696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Microbiology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CA-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bacteriuria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about 5% per day of catheter; &gt;90% is CA-ASB, usually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Persistent, most do not progress to CA-UTI.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47" marR="61947" marT="18498" marB="18498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</a:tr>
              <a:tr h="27641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Clinical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CA-UTI: fever, altered mental status, usually no lower tract symptoms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47" marR="61947" marT="18498" marB="18498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</a:tr>
              <a:tr h="27641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Diagnosis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CA-UTI: ≥10</a:t>
                      </a:r>
                      <a:r>
                        <a:rPr lang="en-US" sz="600" baseline="30000">
                          <a:solidFill>
                            <a:srgbClr val="000000"/>
                          </a:solidFill>
                          <a:effectLst/>
                          <a:latin typeface="inheri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CFU/mL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47" marR="61947" marT="18498" marB="18498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</a:tr>
              <a:tr h="27641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Multidrug resistance common 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47" marR="61947" marT="18498" marB="18498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</a:tr>
              <a:tr h="27641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Resistance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5-14 day regimen, depending on severity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47" marR="61947" marT="18498" marB="18498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</a:tr>
              <a:tr h="74498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Reduce urinary catheterization; condom, intermittent or suprapubic 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catheter vs. indwelling urethral catheter; strict closed system with 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indwelling urethral catheter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47" marR="61947" marT="18498" marB="18498" anchor="b">
                    <a:lnL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AC0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0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Catheter-associated urinary tract </a:t>
            </a:r>
            <a:r>
              <a:rPr lang="en-US" sz="2800" b="1" dirty="0" smtClean="0">
                <a:solidFill>
                  <a:srgbClr val="002060"/>
                </a:solidFill>
              </a:rPr>
              <a:t>infections..35-45</a:t>
            </a:r>
            <a:r>
              <a:rPr lang="en-US" sz="2800" b="1" dirty="0">
                <a:solidFill>
                  <a:srgbClr val="002060"/>
                </a:solidFill>
              </a:rPr>
              <a:t>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28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Urinary </a:t>
            </a:r>
            <a:r>
              <a:rPr lang="en-GB" sz="2800" dirty="0">
                <a:solidFill>
                  <a:srgbClr val="C00000"/>
                </a:solidFill>
                <a:latin typeface="Arial" charset="0"/>
                <a:cs typeface="Arial" charset="0"/>
              </a:rPr>
              <a:t>catheter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2800" dirty="0">
                <a:solidFill>
                  <a:srgbClr val="C00000"/>
                </a:solidFill>
                <a:latin typeface="Arial" charset="0"/>
                <a:cs typeface="Arial" charset="0"/>
              </a:rPr>
              <a:t>Urinary invasive </a:t>
            </a:r>
            <a:r>
              <a:rPr lang="en-GB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procedures..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2800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dirty="0" smtClean="0"/>
              <a:t>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   </a:t>
            </a:r>
            <a:r>
              <a:rPr lang="en-US" sz="2800" b="1" dirty="0">
                <a:solidFill>
                  <a:srgbClr val="002060"/>
                </a:solidFill>
              </a:rPr>
              <a:t>15-25% of hospitalized patients receive urinary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       catheters </a:t>
            </a:r>
            <a:r>
              <a:rPr lang="en-US" sz="2800" b="1" dirty="0">
                <a:solidFill>
                  <a:srgbClr val="002060"/>
                </a:solidFill>
              </a:rPr>
              <a:t>during their hospital stay </a:t>
            </a:r>
            <a:r>
              <a:rPr lang="en-US" sz="2800" b="1" dirty="0" smtClean="0">
                <a:solidFill>
                  <a:srgbClr val="002060"/>
                </a:solidFill>
              </a:rPr>
              <a:t>..</a:t>
            </a:r>
            <a:endParaRPr lang="en-US" sz="2800" b="1" dirty="0">
              <a:solidFill>
                <a:srgbClr val="002060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28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2800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3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  <a:cs typeface="Arial" charset="0"/>
              </a:rPr>
              <a:t>% of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  <a:cs typeface="Arial" charset="0"/>
              </a:rPr>
              <a:t>bacteriuric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develop:    bacteremia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endParaRPr lang="en-US" sz="28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  <a:latin typeface="Arial" charset="0"/>
                <a:cs typeface="Arial" charset="0"/>
              </a:rPr>
              <a:t>   Important source of multi-drug resistant </a:t>
            </a:r>
            <a:endParaRPr lang="en-US" sz="28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   bacteria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  <a:cs typeface="Arial" charset="0"/>
              </a:rPr>
              <a:t>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28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64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Catheter-associated urinary tract infections..35-45%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The most important risk factor for developing a catheter-associated UTI (CAUTI) is:</a:t>
            </a:r>
          </a:p>
          <a:p>
            <a:pPr lvl="0">
              <a:buClr>
                <a:srgbClr val="E48312"/>
              </a:buClr>
              <a:buNone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         </a:t>
            </a:r>
            <a:r>
              <a:rPr lang="en-US" b="1" u="sng" dirty="0">
                <a:solidFill>
                  <a:srgbClr val="002060"/>
                </a:solidFill>
              </a:rPr>
              <a:t>prolonged use of the urinary catheter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74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Catheter-associated urinary tract infections..35-45%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Impact of </a:t>
            </a:r>
            <a:r>
              <a:rPr lang="en-US" b="1" dirty="0" smtClean="0">
                <a:solidFill>
                  <a:srgbClr val="C00000"/>
                </a:solidFill>
              </a:rPr>
              <a:t>CAUTI: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Increased </a:t>
            </a:r>
            <a:r>
              <a:rPr lang="en-US" b="1" dirty="0" err="1">
                <a:solidFill>
                  <a:srgbClr val="002060"/>
                </a:solidFill>
              </a:rPr>
              <a:t>mobidity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smtClean="0">
                <a:solidFill>
                  <a:srgbClr val="002060"/>
                </a:solidFill>
              </a:rPr>
              <a:t>mortality</a:t>
            </a:r>
            <a:endParaRPr lang="en-US" b="1" dirty="0">
              <a:solidFill>
                <a:srgbClr val="002060"/>
              </a:solidFill>
            </a:endParaRP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Hospital </a:t>
            </a:r>
            <a:r>
              <a:rPr lang="en-US" b="1" dirty="0">
                <a:solidFill>
                  <a:srgbClr val="002060"/>
                </a:solidFill>
              </a:rPr>
              <a:t>cost, and length of stay.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Bacteriuria</a:t>
            </a:r>
            <a:r>
              <a:rPr lang="en-US" b="1" dirty="0">
                <a:solidFill>
                  <a:srgbClr val="002060"/>
                </a:solidFill>
              </a:rPr>
              <a:t> can lead to :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                 unnecessary </a:t>
            </a:r>
            <a:r>
              <a:rPr lang="en-US" b="1" dirty="0">
                <a:solidFill>
                  <a:srgbClr val="002060"/>
                </a:solidFill>
              </a:rPr>
              <a:t>antimicrobial use, and 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2060"/>
                </a:solidFill>
              </a:rPr>
              <a:t>urinary drainage systems are often reservoirs for multidrug-resistant bacteria and a source of transmission to other patients.</a:t>
            </a:r>
            <a:endParaRPr lang="ar-SA" b="1" dirty="0">
              <a:solidFill>
                <a:srgbClr val="00206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12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Catheter-associated urinary tract infections..35-45%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E48312"/>
              </a:buClr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Diagnosis: </a:t>
            </a:r>
          </a:p>
          <a:p>
            <a:pPr marL="0" lvl="0" indent="0">
              <a:buClr>
                <a:srgbClr val="E48312"/>
              </a:buClr>
              <a:buNone/>
            </a:pPr>
            <a:endParaRPr lang="en-US" b="1" u="sng" dirty="0">
              <a:solidFill>
                <a:srgbClr val="00B050"/>
              </a:solidFill>
            </a:endParaRPr>
          </a:p>
          <a:p>
            <a:pPr marL="0" lvl="0" indent="0">
              <a:buClr>
                <a:srgbClr val="E48312"/>
              </a:buClr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Symptomatic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urinary tract infection: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Must meet at </a:t>
            </a:r>
            <a:r>
              <a:rPr lang="en-US" b="1" dirty="0">
                <a:solidFill>
                  <a:srgbClr val="0070C0"/>
                </a:solidFill>
              </a:rPr>
              <a:t>least 1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of the following criteria</a:t>
            </a:r>
          </a:p>
          <a:p>
            <a:pPr lvl="0">
              <a:buClr>
                <a:srgbClr val="E48312"/>
              </a:buClr>
            </a:pPr>
            <a:r>
              <a:rPr lang="en-US" dirty="0" smtClean="0">
                <a:solidFill>
                  <a:srgbClr val="0070C0"/>
                </a:solidFill>
              </a:rPr>
              <a:t>Fever </a:t>
            </a:r>
            <a:r>
              <a:rPr lang="en-US" dirty="0">
                <a:solidFill>
                  <a:srgbClr val="0070C0"/>
                </a:solidFill>
              </a:rPr>
              <a:t>( 38.8C), urgency, frequency, dysuria, or suprapubic tenderness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3600" b="1" i="1" u="sng" dirty="0">
                <a:solidFill>
                  <a:srgbClr val="002060"/>
                </a:solidFill>
              </a:rPr>
              <a:t>and </a:t>
            </a:r>
          </a:p>
          <a:p>
            <a:pPr lvl="0">
              <a:buClr>
                <a:srgbClr val="E48312"/>
              </a:buClr>
            </a:pPr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positive urine culture, that is, &gt;10</a:t>
            </a:r>
            <a:r>
              <a:rPr lang="en-US" baseline="30000" dirty="0">
                <a:solidFill>
                  <a:srgbClr val="0070C0"/>
                </a:solidFill>
              </a:rPr>
              <a:t>5 </a:t>
            </a:r>
            <a:r>
              <a:rPr lang="en-US" dirty="0">
                <a:solidFill>
                  <a:srgbClr val="0070C0"/>
                </a:solidFill>
              </a:rPr>
              <a:t>microorganisms per 1 cc of urine with no more than 2 species of microorganisms.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31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Catheter-associated urinary tract infections..35-45%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E48312"/>
              </a:buClr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u="sng" dirty="0">
                <a:solidFill>
                  <a:srgbClr val="00B050"/>
                </a:solidFill>
              </a:rPr>
              <a:t>Asymptomatic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bacteriuria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 Must meet </a:t>
            </a:r>
            <a:r>
              <a:rPr lang="en-US" dirty="0">
                <a:solidFill>
                  <a:srgbClr val="FF0000"/>
                </a:solidFill>
              </a:rPr>
              <a:t>at least 1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of the following criteria: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en-US" b="1" dirty="0">
                <a:solidFill>
                  <a:srgbClr val="0070C0"/>
                </a:solidFill>
              </a:rPr>
              <a:t>an indwelling urinary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catheter within 7 days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en-US" dirty="0">
                <a:solidFill>
                  <a:srgbClr val="FF0000"/>
                </a:solidFill>
              </a:rPr>
              <a:t>       and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positive urine culture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with no more than 2 species of microorganisms </a:t>
            </a:r>
            <a:r>
              <a:rPr lang="en-US" dirty="0">
                <a:solidFill>
                  <a:srgbClr val="FF0000"/>
                </a:solidFill>
              </a:rPr>
              <a:t>and</a:t>
            </a:r>
          </a:p>
          <a:p>
            <a:pPr lvl="0">
              <a:buClr>
                <a:srgbClr val="E48312"/>
              </a:buClr>
            </a:pPr>
            <a:r>
              <a:rPr lang="en-US" b="1" u="sng" dirty="0">
                <a:solidFill>
                  <a:srgbClr val="0070C0"/>
                </a:solidFill>
              </a:rPr>
              <a:t>NO</a:t>
            </a:r>
            <a:r>
              <a:rPr lang="en-US" dirty="0">
                <a:solidFill>
                  <a:srgbClr val="0070C0"/>
                </a:solidFill>
              </a:rPr>
              <a:t> fever (.388C), urgency, frequency, dysuria, or suprapubic tenderness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.</a:t>
            </a:r>
          </a:p>
          <a:p>
            <a:pPr lvl="0">
              <a:buClr>
                <a:srgbClr val="E48312"/>
              </a:buClr>
            </a:pPr>
            <a:r>
              <a:rPr lang="en-US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A positive culture of a urinary </a:t>
            </a:r>
            <a:r>
              <a:rPr lang="en-US" b="1" u="sng" dirty="0">
                <a:solidFill>
                  <a:srgbClr val="002060"/>
                </a:solidFill>
              </a:rPr>
              <a:t>catheter tip </a:t>
            </a:r>
            <a:r>
              <a:rPr lang="en-US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is not an acceptable laboratory test to diagnose a urinary tract infection.</a:t>
            </a:r>
          </a:p>
          <a:p>
            <a:pPr lvl="0">
              <a:buClr>
                <a:srgbClr val="E48312"/>
              </a:buClr>
            </a:pP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28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Catheter-associated urinary tract infections..35-45%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Prevention: 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A</a:t>
            </a:r>
            <a:r>
              <a:rPr lang="en-US" b="1" dirty="0">
                <a:solidFill>
                  <a:srgbClr val="002060"/>
                </a:solidFill>
              </a:rPr>
              <a:t>]   Catheters only when necessary and for the shortest time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B</a:t>
            </a:r>
            <a:r>
              <a:rPr lang="en-US" b="1" dirty="0">
                <a:solidFill>
                  <a:srgbClr val="002060"/>
                </a:solidFill>
              </a:rPr>
              <a:t>]   </a:t>
            </a:r>
            <a:r>
              <a:rPr lang="en-US" b="1" dirty="0" smtClean="0">
                <a:solidFill>
                  <a:srgbClr val="002060"/>
                </a:solidFill>
              </a:rPr>
              <a:t>Properly </a:t>
            </a:r>
            <a:r>
              <a:rPr lang="en-US" b="1" dirty="0">
                <a:solidFill>
                  <a:srgbClr val="002060"/>
                </a:solidFill>
              </a:rPr>
              <a:t>trained individuals are responsible </a:t>
            </a:r>
            <a:r>
              <a:rPr lang="en-US" b="1" dirty="0" smtClean="0">
                <a:solidFill>
                  <a:srgbClr val="002060"/>
                </a:solidFill>
              </a:rPr>
              <a:t>for </a:t>
            </a:r>
            <a:r>
              <a:rPr lang="en-US" b="1" dirty="0">
                <a:solidFill>
                  <a:srgbClr val="002060"/>
                </a:solidFill>
              </a:rPr>
              <a:t>insertion </a:t>
            </a: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C]   Hand </a:t>
            </a:r>
            <a:r>
              <a:rPr lang="en-US" b="1" dirty="0">
                <a:solidFill>
                  <a:srgbClr val="002060"/>
                </a:solidFill>
              </a:rPr>
              <a:t>hygiene </a:t>
            </a:r>
            <a:r>
              <a:rPr lang="en-US" b="1" dirty="0" smtClean="0">
                <a:solidFill>
                  <a:srgbClr val="002060"/>
                </a:solidFill>
              </a:rPr>
              <a:t> before </a:t>
            </a:r>
            <a:r>
              <a:rPr lang="en-US" b="1" dirty="0">
                <a:solidFill>
                  <a:srgbClr val="002060"/>
                </a:solidFill>
              </a:rPr>
              <a:t>and after insertion or manipulation of </a:t>
            </a:r>
            <a:r>
              <a:rPr lang="en-US" b="1" dirty="0" smtClean="0">
                <a:solidFill>
                  <a:srgbClr val="002060"/>
                </a:solidFill>
              </a:rPr>
              <a:t>the                         </a:t>
            </a:r>
          </a:p>
          <a:p>
            <a:pPr lvl="0"/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catheter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D] Maintain </a:t>
            </a:r>
            <a:r>
              <a:rPr lang="en-US" b="1" dirty="0">
                <a:solidFill>
                  <a:srgbClr val="002060"/>
                </a:solidFill>
              </a:rPr>
              <a:t>unobstructed urine flow </a:t>
            </a: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                The </a:t>
            </a:r>
            <a:r>
              <a:rPr lang="en-US" b="1" dirty="0">
                <a:solidFill>
                  <a:srgbClr val="002060"/>
                </a:solidFill>
              </a:rPr>
              <a:t>collection bag below the level of the bladder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14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Central Line-associated Bloodstream Infection (CLABSI)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14 %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Clr>
                <a:srgbClr val="E48312"/>
              </a:buClr>
            </a:pPr>
            <a:r>
              <a:rPr lang="en-US" sz="2600" dirty="0" smtClean="0">
                <a:solidFill>
                  <a:srgbClr val="002060"/>
                </a:solidFill>
              </a:rPr>
              <a:t>Aleast </a:t>
            </a:r>
            <a:r>
              <a:rPr lang="en-US" sz="2600" dirty="0">
                <a:solidFill>
                  <a:srgbClr val="002060"/>
                </a:solidFill>
              </a:rPr>
              <a:t>one (1) of the following criteria: </a:t>
            </a:r>
          </a:p>
          <a:p>
            <a:pPr lvl="0">
              <a:buClr>
                <a:srgbClr val="E48312"/>
              </a:buClr>
            </a:pPr>
            <a:r>
              <a:rPr lang="en-US" sz="2600" dirty="0">
                <a:solidFill>
                  <a:srgbClr val="002060"/>
                </a:solidFill>
              </a:rPr>
              <a:t>a. </a:t>
            </a:r>
            <a:r>
              <a:rPr lang="en-US" sz="2600" dirty="0" smtClean="0">
                <a:solidFill>
                  <a:srgbClr val="002060"/>
                </a:solidFill>
              </a:rPr>
              <a:t>) acquired </a:t>
            </a:r>
            <a:r>
              <a:rPr lang="en-US" sz="2600" dirty="0">
                <a:solidFill>
                  <a:srgbClr val="002060"/>
                </a:solidFill>
              </a:rPr>
              <a:t>during </a:t>
            </a:r>
            <a:r>
              <a:rPr lang="en-US" sz="2600" dirty="0" err="1">
                <a:solidFill>
                  <a:srgbClr val="002060"/>
                </a:solidFill>
              </a:rPr>
              <a:t>hospitalisation</a:t>
            </a:r>
            <a:r>
              <a:rPr lang="en-US" sz="2600" dirty="0">
                <a:solidFill>
                  <a:srgbClr val="002060"/>
                </a:solidFill>
              </a:rPr>
              <a:t> and not present or incubating on admission;</a:t>
            </a:r>
          </a:p>
          <a:p>
            <a:pPr lvl="0">
              <a:buClr>
                <a:srgbClr val="E48312"/>
              </a:buClr>
            </a:pPr>
            <a:r>
              <a:rPr lang="en-US" sz="2600" dirty="0">
                <a:solidFill>
                  <a:srgbClr val="002060"/>
                </a:solidFill>
              </a:rPr>
              <a:t> b</a:t>
            </a:r>
            <a:r>
              <a:rPr lang="en-US" sz="2600" dirty="0" smtClean="0">
                <a:solidFill>
                  <a:srgbClr val="002060"/>
                </a:solidFill>
              </a:rPr>
              <a:t>.)  </a:t>
            </a:r>
            <a:r>
              <a:rPr lang="en-US" sz="2600" dirty="0">
                <a:solidFill>
                  <a:srgbClr val="002060"/>
                </a:solidFill>
              </a:rPr>
              <a:t>is a complication of the presence of an indwelling medical device:</a:t>
            </a:r>
          </a:p>
          <a:p>
            <a:pPr lvl="0">
              <a:buClr>
                <a:srgbClr val="E48312"/>
              </a:buClr>
            </a:pPr>
            <a:r>
              <a:rPr lang="en-US" sz="2600" dirty="0">
                <a:solidFill>
                  <a:srgbClr val="002060"/>
                </a:solidFill>
              </a:rPr>
              <a:t> (e.g., IV catheter, urinary catheter); </a:t>
            </a:r>
          </a:p>
          <a:p>
            <a:pPr lvl="0">
              <a:buClr>
                <a:srgbClr val="E48312"/>
              </a:buClr>
            </a:pP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b="1" dirty="0" smtClean="0">
              <a:solidFill>
                <a:srgbClr val="F4792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sz="2800" b="1" dirty="0">
              <a:solidFill>
                <a:srgbClr val="F4792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F47920"/>
                </a:solidFill>
                <a:latin typeface="Arial" charset="0"/>
                <a:cs typeface="Arial" charset="0"/>
              </a:rPr>
              <a:t>Vascular </a:t>
            </a:r>
            <a:r>
              <a:rPr lang="en-GB" sz="2800" b="1" dirty="0">
                <a:solidFill>
                  <a:srgbClr val="F47920"/>
                </a:solidFill>
                <a:latin typeface="Arial" charset="0"/>
                <a:cs typeface="Arial" charset="0"/>
              </a:rPr>
              <a:t>catheter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959595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dirty="0" smtClean="0">
              <a:solidFill>
                <a:srgbClr val="959595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959595"/>
                </a:solidFill>
                <a:latin typeface="Arial" charset="0"/>
                <a:cs typeface="Arial" charset="0"/>
              </a:rPr>
              <a:t>    </a:t>
            </a: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Severe </a:t>
            </a:r>
            <a:r>
              <a:rPr lang="en-GB" dirty="0">
                <a:solidFill>
                  <a:srgbClr val="0070C0"/>
                </a:solidFill>
                <a:latin typeface="Arial" charset="0"/>
                <a:cs typeface="Arial" charset="0"/>
              </a:rPr>
              <a:t>underlying disease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Neutropenia</a:t>
            </a:r>
            <a:endParaRPr lang="en-GB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Immunodeficiency</a:t>
            </a:r>
            <a:endParaRPr lang="en-GB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New </a:t>
            </a:r>
            <a:r>
              <a:rPr lang="en-GB" dirty="0">
                <a:solidFill>
                  <a:srgbClr val="0070C0"/>
                </a:solidFill>
                <a:latin typeface="Arial" charset="0"/>
                <a:cs typeface="Arial" charset="0"/>
              </a:rPr>
              <a:t>invasive technologies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Lack </a:t>
            </a:r>
            <a:r>
              <a:rPr lang="en-GB" dirty="0">
                <a:solidFill>
                  <a:srgbClr val="0070C0"/>
                </a:solidFill>
                <a:latin typeface="Arial" charset="0"/>
                <a:cs typeface="Arial" charset="0"/>
              </a:rPr>
              <a:t>of training and supervision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7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Bef>
                <a:spcPct val="25000"/>
              </a:spcBef>
              <a:spcAft>
                <a:spcPct val="0"/>
              </a:spcAft>
              <a:tabLst>
                <a:tab pos="1798638" algn="l"/>
              </a:tabLst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Health Care-associated Infection (HCAI)</a:t>
            </a:r>
            <a:b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Nosocomial</a:t>
            </a:r>
            <a:r>
              <a:rPr lang="en-US" sz="3200" dirty="0">
                <a:solidFill>
                  <a:srgbClr val="FF0000"/>
                </a:solidFill>
              </a:rPr>
              <a:t>” or “hospital” infection)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93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An infection occurring in a patient during the process of care in a hospital or other health-care facility which was not present or incubating at the time of admission. </a:t>
            </a:r>
          </a:p>
          <a:p>
            <a:endParaRPr lang="en-US" dirty="0"/>
          </a:p>
          <a:p>
            <a:r>
              <a:rPr lang="en-US" dirty="0"/>
              <a:t>This includes infections acquired in the health-care facility but appearing after discharge.</a:t>
            </a:r>
          </a:p>
        </p:txBody>
      </p:sp>
    </p:spTree>
    <p:extLst>
      <p:ext uri="{BB962C8B-B14F-4D97-AF65-F5344CB8AC3E}">
        <p14:creationId xmlns:p14="http://schemas.microsoft.com/office/powerpoint/2010/main" val="2310891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Central Line-associated Bloodstream Infection (CLABSI)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14 %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An important </a:t>
            </a:r>
            <a:r>
              <a:rPr lang="en-US" b="1" dirty="0">
                <a:solidFill>
                  <a:srgbClr val="C00000"/>
                </a:solidFill>
              </a:rPr>
              <a:t>cause of morbidity and mortality</a:t>
            </a:r>
          </a:p>
          <a:p>
            <a:pPr lvl="0">
              <a:buClr>
                <a:srgbClr val="E48312"/>
              </a:buClr>
            </a:pPr>
            <a:r>
              <a:rPr lang="en-US" dirty="0" smtClean="0">
                <a:solidFill>
                  <a:srgbClr val="002060"/>
                </a:solidFill>
              </a:rPr>
              <a:t>Most </a:t>
            </a:r>
            <a:r>
              <a:rPr lang="en-US" dirty="0">
                <a:solidFill>
                  <a:srgbClr val="002060"/>
                </a:solidFill>
              </a:rPr>
              <a:t>are associated with intravascular catheters, and central venous catheters in particular (90%). </a:t>
            </a:r>
            <a:endParaRPr lang="ar-SA" dirty="0">
              <a:solidFill>
                <a:srgbClr val="002060"/>
              </a:solidFill>
            </a:endParaRPr>
          </a:p>
          <a:p>
            <a:pPr marL="0" lvl="0" indent="0">
              <a:buClr>
                <a:srgbClr val="E48312"/>
              </a:buCl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u="sng" dirty="0" smtClean="0">
                <a:solidFill>
                  <a:srgbClr val="FF0000"/>
                </a:solidFill>
              </a:rPr>
              <a:t> Criterion </a:t>
            </a:r>
            <a:r>
              <a:rPr lang="en-US" b="1" u="sng" dirty="0">
                <a:solidFill>
                  <a:srgbClr val="FF0000"/>
                </a:solidFill>
              </a:rPr>
              <a:t>1 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(recognized pathogens) :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Isolation of one or more recognized bacterial or fungal pathogens from one or more blood cultures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  Staphylococcus </a:t>
            </a:r>
            <a:r>
              <a:rPr lang="en-US" dirty="0" err="1">
                <a:solidFill>
                  <a:srgbClr val="002060"/>
                </a:solidFill>
              </a:rPr>
              <a:t>aureus</a:t>
            </a:r>
            <a:r>
              <a:rPr lang="en-US" dirty="0">
                <a:solidFill>
                  <a:srgbClr val="002060"/>
                </a:solidFill>
              </a:rPr>
              <a:t>,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Gram negative bacilli accounted for 19% and 21% of CLABSIs reported to CDC</a:t>
            </a:r>
            <a:endParaRPr lang="ar-SA" dirty="0">
              <a:solidFill>
                <a:srgbClr val="002060"/>
              </a:solidFill>
            </a:endParaRP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 Candida </a:t>
            </a:r>
            <a:r>
              <a:rPr lang="en-US" dirty="0" err="1">
                <a:solidFill>
                  <a:srgbClr val="002060"/>
                </a:solidFill>
              </a:rPr>
              <a:t>albicans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82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Central Line-associated Bloodstream Infection (CLABSI)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14 %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E48312"/>
              </a:buClr>
            </a:pPr>
            <a:r>
              <a:rPr lang="en-US" b="1" u="sng" dirty="0">
                <a:solidFill>
                  <a:srgbClr val="FF0000"/>
                </a:solidFill>
              </a:rPr>
              <a:t>Criterion 2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: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The patient has at </a:t>
            </a:r>
            <a:r>
              <a:rPr lang="en-US" b="1" u="sng" dirty="0">
                <a:solidFill>
                  <a:srgbClr val="002060"/>
                </a:solidFill>
              </a:rPr>
              <a:t>least one</a:t>
            </a:r>
            <a:r>
              <a:rPr lang="en-US" dirty="0">
                <a:solidFill>
                  <a:srgbClr val="002060"/>
                </a:solidFill>
              </a:rPr>
              <a:t> of the following signs and symptoms within 24 hours of a positive blood culture being collected: 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Fever (&gt;38°C); 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Chills or rigors; 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or Hypotension ……..AND AT LEAST : </a:t>
            </a:r>
            <a:endParaRPr lang="en-US" dirty="0" smtClean="0">
              <a:solidFill>
                <a:srgbClr val="002060"/>
              </a:solidFill>
            </a:endParaRP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isolation of the same potential contaminant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 from two (2) or more blood cultures drawn on separate occasions within a 48 hour period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075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FF0000"/>
                </a:solidFill>
              </a:rPr>
              <a:t>Catheter factors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Location of the catheter.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Duration of catheterization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Type of catheter material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Conditions of insertion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Catheter-site care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Skill of the catheter inserter</a:t>
            </a:r>
          </a:p>
          <a:p>
            <a:pPr lvl="0">
              <a:buClr>
                <a:srgbClr val="E48312"/>
              </a:buClr>
            </a:pPr>
            <a:endParaRPr lang="ar-SA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Femoral or internal jugular placement compared with </a:t>
            </a:r>
            <a:r>
              <a:rPr lang="en-US" dirty="0" err="1">
                <a:solidFill>
                  <a:srgbClr val="002060"/>
                </a:solidFill>
              </a:rPr>
              <a:t>subclavian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Use for </a:t>
            </a:r>
            <a:r>
              <a:rPr lang="en-US" dirty="0" err="1">
                <a:solidFill>
                  <a:srgbClr val="002060"/>
                </a:solidFill>
              </a:rPr>
              <a:t>hyperalimentation</a:t>
            </a:r>
            <a:r>
              <a:rPr lang="en-US" dirty="0">
                <a:solidFill>
                  <a:srgbClr val="002060"/>
                </a:solidFill>
              </a:rPr>
              <a:t> or hemodialysis compared with other indications 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Submaximal compared with maximal (mask, cap, sterile gloves, gown) barrier precautions during insertion .</a:t>
            </a:r>
          </a:p>
          <a:p>
            <a:pPr lvl="0">
              <a:buClr>
                <a:srgbClr val="E48312"/>
              </a:buClr>
              <a:buNone/>
            </a:pPr>
            <a:endParaRPr lang="ar-SA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524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89-90% of these infection is caused by : central vascular catheter .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Pathogenesis:</a:t>
            </a:r>
          </a:p>
          <a:p>
            <a:pPr lvl="0">
              <a:buClr>
                <a:srgbClr val="E48312"/>
              </a:buClr>
            </a:pPr>
            <a:r>
              <a:rPr lang="en-US" dirty="0" err="1">
                <a:solidFill>
                  <a:srgbClr val="002060"/>
                </a:solidFill>
              </a:rPr>
              <a:t>Microflora</a:t>
            </a:r>
            <a:r>
              <a:rPr lang="en-US" dirty="0">
                <a:solidFill>
                  <a:srgbClr val="002060"/>
                </a:solidFill>
              </a:rPr>
              <a:t> at the insertion site migrate </a:t>
            </a:r>
            <a:r>
              <a:rPr lang="en-US" dirty="0" err="1">
                <a:solidFill>
                  <a:srgbClr val="002060"/>
                </a:solidFill>
              </a:rPr>
              <a:t>extraluminally</a:t>
            </a:r>
            <a:r>
              <a:rPr lang="en-US" dirty="0">
                <a:solidFill>
                  <a:srgbClr val="002060"/>
                </a:solidFill>
              </a:rPr>
              <a:t> to the catheter tip usually during the 1</a:t>
            </a:r>
            <a:r>
              <a:rPr lang="en-US" baseline="30000" dirty="0">
                <a:solidFill>
                  <a:srgbClr val="002060"/>
                </a:solidFill>
              </a:rPr>
              <a:t>st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wk</a:t>
            </a:r>
            <a:r>
              <a:rPr lang="en-US" dirty="0">
                <a:solidFill>
                  <a:srgbClr val="002060"/>
                </a:solidFill>
              </a:rPr>
              <a:t> after insertion.</a:t>
            </a:r>
          </a:p>
          <a:p>
            <a:pPr lvl="0">
              <a:buClr>
                <a:srgbClr val="E48312"/>
              </a:buClr>
            </a:pPr>
            <a:r>
              <a:rPr lang="en-US" dirty="0" err="1">
                <a:solidFill>
                  <a:srgbClr val="002060"/>
                </a:solidFill>
              </a:rPr>
              <a:t>Extrenisic</a:t>
            </a:r>
            <a:r>
              <a:rPr lang="en-US" dirty="0">
                <a:solidFill>
                  <a:srgbClr val="002060"/>
                </a:solidFill>
              </a:rPr>
              <a:t> contamination cause up to 50% of bacteremia with arterial line insertion for hemodynamic monitoring.</a:t>
            </a:r>
            <a:endParaRPr lang="ar-SA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483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E48312"/>
              </a:buClr>
            </a:pPr>
            <a:r>
              <a:rPr lang="en-US" b="1" dirty="0">
                <a:solidFill>
                  <a:srgbClr val="002060"/>
                </a:solidFill>
              </a:rPr>
              <a:t>Laboratory-confirmed bloodstream infection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must meet at least 1 of the following criteria: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en-US" dirty="0">
                <a:solidFill>
                  <a:srgbClr val="002060"/>
                </a:solidFill>
              </a:rPr>
              <a:t>1.Patient has a recognized pathogen cultured from 1 or more blood cultures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en-US" dirty="0">
                <a:solidFill>
                  <a:srgbClr val="002060"/>
                </a:solidFill>
              </a:rPr>
              <a:t>and organism cultured from blood is not related to an infection at another site. 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en-US" dirty="0">
                <a:solidFill>
                  <a:srgbClr val="002060"/>
                </a:solidFill>
              </a:rPr>
              <a:t>2.Patient has at least 1 of the following signs or symptoms: fever (.388C), chills, or hypotension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98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E48312"/>
              </a:buClr>
            </a:pPr>
            <a:r>
              <a:rPr lang="en-US" sz="2800" b="1" u="sng" dirty="0">
                <a:solidFill>
                  <a:srgbClr val="FF0000"/>
                </a:solidFill>
              </a:rPr>
              <a:t>For clinician:</a:t>
            </a:r>
          </a:p>
          <a:p>
            <a:pPr lvl="0">
              <a:buClr>
                <a:srgbClr val="E48312"/>
              </a:buClr>
            </a:pPr>
            <a:r>
              <a:rPr lang="en-US" sz="2800" dirty="0">
                <a:solidFill>
                  <a:srgbClr val="7D7A00"/>
                </a:solidFill>
                <a:latin typeface="TTE11BBD90t00"/>
                <a:cs typeface="Akhbar MT" pitchFamily="2" charset="-78"/>
              </a:rPr>
              <a:t>Follow proper insertion practices</a:t>
            </a:r>
          </a:p>
          <a:p>
            <a:pPr lvl="0">
              <a:buClr>
                <a:srgbClr val="E48312"/>
              </a:buClr>
            </a:pPr>
            <a:endParaRPr lang="en-US" sz="13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E48312"/>
              </a:buClr>
            </a:pPr>
            <a:r>
              <a:rPr lang="en-US" sz="1400" dirty="0">
                <a:solidFill>
                  <a:srgbClr val="002060"/>
                </a:solidFill>
                <a:latin typeface="TTE11BBD90t00"/>
                <a:cs typeface="Akhbar MT" pitchFamily="2" charset="-78"/>
              </a:rPr>
              <a:t>Perform hand hygiene before insertion</a:t>
            </a:r>
          </a:p>
          <a:p>
            <a:pPr lvl="0">
              <a:buClr>
                <a:srgbClr val="E48312"/>
              </a:buClr>
            </a:pPr>
            <a:r>
              <a:rPr lang="en-US" sz="1400" dirty="0">
                <a:solidFill>
                  <a:srgbClr val="002060"/>
                </a:solidFill>
                <a:latin typeface="TTE51681A0t00"/>
                <a:cs typeface="Akhbar MT" pitchFamily="2" charset="-78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TTE11BBD90t00"/>
                <a:cs typeface="Akhbar MT" pitchFamily="2" charset="-78"/>
              </a:rPr>
              <a:t>Adhere to aseptic technique (Education)</a:t>
            </a:r>
          </a:p>
          <a:p>
            <a:pPr lvl="0">
              <a:buClr>
                <a:srgbClr val="E48312"/>
              </a:buClr>
            </a:pPr>
            <a:r>
              <a:rPr lang="en-US" sz="1400" dirty="0">
                <a:solidFill>
                  <a:srgbClr val="002060"/>
                </a:solidFill>
                <a:latin typeface="TTE11BBD90t00"/>
                <a:cs typeface="Akhbar MT" pitchFamily="2" charset="-78"/>
              </a:rPr>
              <a:t>Use maximal sterile barrier precautions (i.e., mask, cap, gown, sterile gloves, and sterile </a:t>
            </a:r>
            <a:r>
              <a:rPr lang="en-US" sz="1400" dirty="0" err="1">
                <a:solidFill>
                  <a:srgbClr val="002060"/>
                </a:solidFill>
                <a:latin typeface="TTE11BBD90t00"/>
                <a:cs typeface="Akhbar MT" pitchFamily="2" charset="-78"/>
              </a:rPr>
              <a:t>fullbody</a:t>
            </a:r>
            <a:endParaRPr lang="en-US" sz="1400" dirty="0">
              <a:solidFill>
                <a:srgbClr val="002060"/>
              </a:solidFill>
              <a:latin typeface="TTE11BBD90t00"/>
              <a:cs typeface="Akhbar MT" pitchFamily="2" charset="-78"/>
            </a:endParaRPr>
          </a:p>
          <a:p>
            <a:pPr marL="0" lvl="0" indent="0">
              <a:buClr>
                <a:srgbClr val="E48312"/>
              </a:buClr>
              <a:buNone/>
            </a:pPr>
            <a:r>
              <a:rPr lang="en-US" sz="1400" dirty="0">
                <a:solidFill>
                  <a:srgbClr val="002060"/>
                </a:solidFill>
                <a:latin typeface="TTE11BBD90t00"/>
                <a:cs typeface="Akhbar MT" pitchFamily="2" charset="-78"/>
              </a:rPr>
              <a:t>             drape)</a:t>
            </a:r>
          </a:p>
          <a:p>
            <a:pPr lvl="0">
              <a:buClr>
                <a:srgbClr val="E48312"/>
              </a:buClr>
            </a:pPr>
            <a:r>
              <a:rPr lang="en-US" sz="1400" dirty="0">
                <a:solidFill>
                  <a:srgbClr val="002060"/>
                </a:solidFill>
                <a:latin typeface="TTE51681A0t00"/>
                <a:cs typeface="Akhbar MT" pitchFamily="2" charset="-78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TTE11BBD90t00"/>
                <a:cs typeface="Akhbar MT" pitchFamily="2" charset="-78"/>
              </a:rPr>
              <a:t>Perform skin antisepsis with &gt;0.5% </a:t>
            </a:r>
            <a:r>
              <a:rPr lang="en-US" sz="1400" dirty="0" err="1">
                <a:solidFill>
                  <a:srgbClr val="002060"/>
                </a:solidFill>
                <a:latin typeface="TTE11BBD90t00"/>
                <a:cs typeface="Akhbar MT" pitchFamily="2" charset="-78"/>
              </a:rPr>
              <a:t>chlorhexidine</a:t>
            </a:r>
            <a:r>
              <a:rPr lang="en-US" sz="1400" dirty="0">
                <a:solidFill>
                  <a:srgbClr val="002060"/>
                </a:solidFill>
                <a:latin typeface="TTE11BBD90t00"/>
                <a:cs typeface="Akhbar MT" pitchFamily="2" charset="-78"/>
              </a:rPr>
              <a:t> with alcohol</a:t>
            </a:r>
          </a:p>
          <a:p>
            <a:pPr lvl="0">
              <a:buClr>
                <a:srgbClr val="E48312"/>
              </a:buClr>
            </a:pPr>
            <a:r>
              <a:rPr lang="en-US" sz="1400" dirty="0">
                <a:solidFill>
                  <a:srgbClr val="002060"/>
                </a:solidFill>
                <a:latin typeface="TTE51681A0t00"/>
                <a:cs typeface="Akhbar MT" pitchFamily="2" charset="-78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TTE11BBD90t00"/>
                <a:cs typeface="Akhbar MT" pitchFamily="2" charset="-78"/>
              </a:rPr>
              <a:t>Choose the best site to minimize infections and mechanical complications</a:t>
            </a:r>
          </a:p>
          <a:p>
            <a:pPr lvl="0">
              <a:buClr>
                <a:srgbClr val="E48312"/>
              </a:buClr>
            </a:pPr>
            <a:r>
              <a:rPr lang="en-US" sz="1400" dirty="0">
                <a:solidFill>
                  <a:srgbClr val="002060"/>
                </a:solidFill>
                <a:latin typeface="Courier"/>
                <a:cs typeface="Akhbar MT" pitchFamily="2" charset="-78"/>
              </a:rPr>
              <a:t>o </a:t>
            </a:r>
            <a:r>
              <a:rPr lang="en-US" sz="1400" dirty="0">
                <a:solidFill>
                  <a:srgbClr val="002060"/>
                </a:solidFill>
                <a:latin typeface="TTE11BBD90t00"/>
                <a:cs typeface="Akhbar MT" pitchFamily="2" charset="-78"/>
              </a:rPr>
              <a:t>Avoid femoral site in adult patients</a:t>
            </a:r>
          </a:p>
          <a:p>
            <a:pPr lvl="0">
              <a:buClr>
                <a:srgbClr val="E48312"/>
              </a:buClr>
            </a:pPr>
            <a:r>
              <a:rPr lang="en-US" sz="1400" dirty="0">
                <a:solidFill>
                  <a:srgbClr val="002060"/>
                </a:solidFill>
                <a:latin typeface="TTE51681A0t00"/>
                <a:cs typeface="Akhbar MT" pitchFamily="2" charset="-78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TTE11BBD90t00"/>
                <a:cs typeface="Akhbar MT" pitchFamily="2" charset="-78"/>
              </a:rPr>
              <a:t>Cover the site with sterile gauze or sterile, transparent, semipermeable dressings</a:t>
            </a:r>
          </a:p>
        </p:txBody>
      </p:sp>
    </p:spTree>
    <p:extLst>
      <p:ext uri="{BB962C8B-B14F-4D97-AF65-F5344CB8AC3E}">
        <p14:creationId xmlns:p14="http://schemas.microsoft.com/office/powerpoint/2010/main" val="3837717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Remove peripheral venous catheters if the patients develops signs of: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 phlebitis (warmth, tenderness, erythema or palpable venous cord),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 infection, or</a:t>
            </a:r>
          </a:p>
          <a:p>
            <a:pPr lvl="0">
              <a:buClr>
                <a:srgbClr val="E48312"/>
              </a:buClr>
            </a:pPr>
            <a:r>
              <a:rPr lang="en-US" dirty="0">
                <a:solidFill>
                  <a:srgbClr val="002060"/>
                </a:solidFill>
              </a:rPr>
              <a:t> a malfunctioning catheter</a:t>
            </a:r>
            <a:endParaRPr lang="ar-S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053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SURGICAL  SITE INFECTION </a:t>
            </a:r>
            <a:r>
              <a:rPr lang="en-GB" sz="3600" b="1" dirty="0">
                <a:solidFill>
                  <a:srgbClr val="404040"/>
                </a:solidFill>
              </a:rPr>
              <a:t>17%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915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A surgical site infection is an infection that occurs after surgery in the part of the body where the surgery took </a:t>
            </a:r>
            <a:r>
              <a:rPr lang="en-US" dirty="0" smtClean="0">
                <a:solidFill>
                  <a:srgbClr val="002060"/>
                </a:solidFill>
              </a:rPr>
              <a:t>place.</a:t>
            </a:r>
            <a:endParaRPr lang="en-US" dirty="0">
              <a:solidFill>
                <a:srgbClr val="002060"/>
              </a:solidFill>
            </a:endParaRPr>
          </a:p>
          <a:p>
            <a:endParaRPr lang="en-US" sz="1800" b="1" u="sng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r>
              <a:rPr lang="en-GB" sz="1800" b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SURGICAL </a:t>
            </a:r>
            <a:r>
              <a:rPr lang="en-GB" sz="1800" b="1" u="sng" dirty="0">
                <a:solidFill>
                  <a:srgbClr val="0070C0"/>
                </a:solidFill>
                <a:latin typeface="Arial" charset="0"/>
                <a:cs typeface="Arial" charset="0"/>
              </a:rPr>
              <a:t>SITE INFECTIONS</a:t>
            </a:r>
            <a:r>
              <a:rPr lang="en-GB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          </a:t>
            </a:r>
            <a:r>
              <a:rPr lang="en-GB" sz="1800" b="1" dirty="0">
                <a:solidFill>
                  <a:srgbClr val="404040"/>
                </a:solidFill>
              </a:rPr>
              <a:t>17%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200" b="1" dirty="0">
                <a:solidFill>
                  <a:srgbClr val="404040"/>
                </a:solidFill>
                <a:latin typeface="Arial" charset="0"/>
                <a:cs typeface="Arial" charset="0"/>
              </a:rPr>
              <a:t> 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400" b="1" dirty="0" smtClean="0">
                <a:solidFill>
                  <a:srgbClr val="F47920"/>
                </a:solidFill>
                <a:latin typeface="Arial" charset="0"/>
                <a:cs typeface="Arial" charset="0"/>
              </a:rPr>
              <a:t>     Inadequate </a:t>
            </a:r>
            <a:r>
              <a:rPr lang="en-GB" sz="1400" b="1" dirty="0">
                <a:solidFill>
                  <a:srgbClr val="F47920"/>
                </a:solidFill>
                <a:latin typeface="Arial" charset="0"/>
                <a:cs typeface="Arial" charset="0"/>
              </a:rPr>
              <a:t>antibiotic prophylaxis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400" b="1" dirty="0" smtClean="0">
                <a:solidFill>
                  <a:srgbClr val="F47920"/>
                </a:solidFill>
                <a:latin typeface="Arial" charset="0"/>
                <a:cs typeface="Arial" charset="0"/>
              </a:rPr>
              <a:t>     Incorrect </a:t>
            </a:r>
            <a:r>
              <a:rPr lang="en-GB" sz="1400" b="1" dirty="0">
                <a:solidFill>
                  <a:srgbClr val="F47920"/>
                </a:solidFill>
                <a:latin typeface="Arial" charset="0"/>
                <a:cs typeface="Arial" charset="0"/>
              </a:rPr>
              <a:t>surgical skin preparation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400" b="1" dirty="0" smtClean="0">
                <a:solidFill>
                  <a:srgbClr val="F47920"/>
                </a:solidFill>
                <a:latin typeface="Arial" charset="0"/>
                <a:cs typeface="Arial" charset="0"/>
              </a:rPr>
              <a:t>     Inappropriate </a:t>
            </a:r>
            <a:r>
              <a:rPr lang="en-GB" sz="1400" b="1" dirty="0">
                <a:solidFill>
                  <a:srgbClr val="F47920"/>
                </a:solidFill>
                <a:latin typeface="Arial" charset="0"/>
                <a:cs typeface="Arial" charset="0"/>
              </a:rPr>
              <a:t>wound care</a:t>
            </a:r>
            <a:r>
              <a:rPr lang="en-GB" sz="1100" dirty="0">
                <a:solidFill>
                  <a:srgbClr val="959595"/>
                </a:solidFill>
                <a:latin typeface="Arial" charset="0"/>
                <a:cs typeface="Arial" charset="0"/>
              </a:rPr>
              <a:t> </a:t>
            </a:r>
            <a:endParaRPr lang="en-GB" sz="1100" dirty="0" smtClean="0">
              <a:solidFill>
                <a:srgbClr val="959595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GB" sz="1100" dirty="0">
              <a:solidFill>
                <a:srgbClr val="959595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Risk is high: </a:t>
            </a:r>
            <a:endParaRPr lang="en-GB" sz="16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Surgical </a:t>
            </a:r>
            <a:r>
              <a:rPr lang="en-GB" sz="1600" dirty="0">
                <a:solidFill>
                  <a:srgbClr val="0070C0"/>
                </a:solidFill>
                <a:latin typeface="Arial" charset="0"/>
                <a:cs typeface="Arial" charset="0"/>
              </a:rPr>
              <a:t>intervention duration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 Type </a:t>
            </a:r>
            <a:r>
              <a:rPr lang="en-GB" sz="1600" dirty="0">
                <a:solidFill>
                  <a:srgbClr val="0070C0"/>
                </a:solidFill>
                <a:latin typeface="Arial" charset="0"/>
                <a:cs typeface="Arial" charset="0"/>
              </a:rPr>
              <a:t>of wound</a:t>
            </a:r>
            <a:endParaRPr lang="en-GB" sz="16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 Poor </a:t>
            </a:r>
            <a:r>
              <a:rPr lang="en-GB" sz="1600" dirty="0">
                <a:solidFill>
                  <a:srgbClr val="0070C0"/>
                </a:solidFill>
                <a:latin typeface="Arial" charset="0"/>
                <a:cs typeface="Arial" charset="0"/>
              </a:rPr>
              <a:t>surgical asepsis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 Diabetes</a:t>
            </a:r>
            <a:endParaRPr lang="en-GB" sz="16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Nutritional </a:t>
            </a:r>
            <a:r>
              <a:rPr lang="en-GB" sz="1600" dirty="0">
                <a:solidFill>
                  <a:srgbClr val="0070C0"/>
                </a:solidFill>
                <a:latin typeface="Arial" charset="0"/>
                <a:cs typeface="Arial" charset="0"/>
              </a:rPr>
              <a:t>state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Immunodeficiency</a:t>
            </a:r>
            <a:endParaRPr lang="en-GB" sz="16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Lack </a:t>
            </a:r>
            <a:r>
              <a:rPr lang="en-GB" sz="1600" dirty="0">
                <a:solidFill>
                  <a:srgbClr val="0070C0"/>
                </a:solidFill>
                <a:latin typeface="Arial" charset="0"/>
                <a:cs typeface="Arial" charset="0"/>
              </a:rPr>
              <a:t>of training and supervision</a:t>
            </a:r>
          </a:p>
          <a:p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SURGICAL  SITE INFECTION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Occur in 2%–5% of patients undergoing inpatient surgery.</a:t>
            </a:r>
          </a:p>
          <a:p>
            <a:r>
              <a:rPr lang="en-US" dirty="0">
                <a:solidFill>
                  <a:srgbClr val="002060"/>
                </a:solidFill>
              </a:rPr>
              <a:t> account for 17-20% of all HAIs in hospitalized patients</a:t>
            </a:r>
          </a:p>
          <a:p>
            <a:r>
              <a:rPr lang="en-US" dirty="0">
                <a:solidFill>
                  <a:srgbClr val="002060"/>
                </a:solidFill>
              </a:rPr>
              <a:t>Each SSI is associated with approximately 7–11 additional postoperative hospital-days</a:t>
            </a:r>
          </a:p>
          <a:p>
            <a:r>
              <a:rPr lang="en-US" dirty="0">
                <a:solidFill>
                  <a:srgbClr val="002060"/>
                </a:solidFill>
              </a:rPr>
              <a:t>Patients  have a 2–11-times higher risk of death compared with operative patients without an SSI.</a:t>
            </a:r>
          </a:p>
          <a:p>
            <a:endParaRPr lang="ar-SA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171400"/>
            <a:ext cx="7543800" cy="1450757"/>
          </a:xfrm>
        </p:spPr>
        <p:txBody>
          <a:bodyPr>
            <a:normAutofit/>
          </a:bodyPr>
          <a:lstStyle/>
          <a:p>
            <a:r>
              <a:rPr lang="en-US" sz="3600" dirty="0"/>
              <a:t>Health </a:t>
            </a:r>
            <a:r>
              <a:rPr lang="en-US" sz="3600" dirty="0" smtClean="0"/>
              <a:t>care–associated infection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is a condition in which patients first manifest fever during active medical treatment for some other illness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urgical procedures</a:t>
            </a:r>
          </a:p>
          <a:p>
            <a:r>
              <a:rPr lang="en-US" dirty="0" smtClean="0"/>
              <a:t>Urinary </a:t>
            </a:r>
            <a:r>
              <a:rPr lang="en-US" dirty="0"/>
              <a:t>and respiratory tract instrumentation,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Intravascular devices….septic </a:t>
            </a:r>
            <a:r>
              <a:rPr lang="en-US" dirty="0"/>
              <a:t>thrombophlebitis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Drug therapy..</a:t>
            </a:r>
          </a:p>
          <a:p>
            <a:pPr marL="0" indent="0">
              <a:buNone/>
            </a:pPr>
            <a:r>
              <a:rPr lang="en-US" dirty="0" smtClean="0"/>
              <a:t>  Immobilization…</a:t>
            </a:r>
            <a:r>
              <a:rPr lang="en-US" dirty="0"/>
              <a:t> , recurrent pulmonary emboli,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Clostridium difficile </a:t>
            </a:r>
            <a:r>
              <a:rPr lang="en-US" dirty="0" smtClean="0"/>
              <a:t>colitis.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3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SURGICAL  SITE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Patient has at least 1 of the following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) </a:t>
            </a:r>
            <a:r>
              <a:rPr lang="en-US" dirty="0">
                <a:solidFill>
                  <a:srgbClr val="002060"/>
                </a:solidFill>
              </a:rPr>
              <a:t>Purulent drainage from the superficial incision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b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002060"/>
                </a:solidFill>
              </a:rPr>
              <a:t>Organisms isolated from an aseptically obtained culture of fluid </a:t>
            </a:r>
            <a:r>
              <a:rPr lang="en-US" dirty="0" smtClean="0">
                <a:solidFill>
                  <a:srgbClr val="002060"/>
                </a:solidFill>
              </a:rPr>
              <a:t>or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</a:t>
            </a:r>
            <a:r>
              <a:rPr lang="en-US" dirty="0">
                <a:solidFill>
                  <a:srgbClr val="002060"/>
                </a:solidFill>
              </a:rPr>
              <a:t>tissue from the superficial incision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C) </a:t>
            </a:r>
            <a:r>
              <a:rPr lang="en-US" b="1" u="sng" dirty="0">
                <a:solidFill>
                  <a:srgbClr val="002060"/>
                </a:solidFill>
              </a:rPr>
              <a:t>at least 1  </a:t>
            </a:r>
            <a:r>
              <a:rPr lang="en-US" b="1" u="sng" dirty="0" smtClean="0">
                <a:solidFill>
                  <a:srgbClr val="002060"/>
                </a:solidFill>
              </a:rPr>
              <a:t>   </a:t>
            </a:r>
            <a:r>
              <a:rPr lang="en-US" dirty="0" smtClean="0">
                <a:solidFill>
                  <a:srgbClr val="002060"/>
                </a:solidFill>
              </a:rPr>
              <a:t>symptom </a:t>
            </a:r>
            <a:r>
              <a:rPr lang="en-US" dirty="0">
                <a:solidFill>
                  <a:srgbClr val="002060"/>
                </a:solidFill>
              </a:rPr>
              <a:t>or sign  of infection: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002060"/>
                </a:solidFill>
              </a:rPr>
              <a:t>1) Pain or tenderness,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2) Localized swelling, redness, or heat.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38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2060"/>
                </a:solidFill>
              </a:rPr>
              <a:t>Patient has at least 1 of the following:</a:t>
            </a:r>
          </a:p>
          <a:p>
            <a:pPr marL="514350" indent="-514350">
              <a:buAutoNum type="alphaLcParenR"/>
            </a:pPr>
            <a:r>
              <a:rPr lang="en-US" dirty="0">
                <a:solidFill>
                  <a:srgbClr val="002060"/>
                </a:solidFill>
              </a:rPr>
              <a:t>Purulent drainage from the deep incision</a:t>
            </a:r>
          </a:p>
          <a:p>
            <a:pPr marL="514350" indent="-514350">
              <a:buAutoNum type="alphaLcParenR"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b) a Deep incision spontaneously dehisces or is deliberately opened by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a surgeon and is culture-positive or not cultured 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when the patient has at least 1 :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          1) fever (.388C), or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          2) localized pain or tenderness. </a:t>
            </a:r>
            <a:r>
              <a:rPr lang="en-US" dirty="0"/>
              <a:t>  </a:t>
            </a:r>
          </a:p>
          <a:p>
            <a:pPr marL="0" indent="0" algn="ctr">
              <a:buNone/>
            </a:pPr>
            <a:r>
              <a:rPr lang="en-US" dirty="0"/>
              <a:t>  </a:t>
            </a:r>
            <a:r>
              <a:rPr lang="en-US" b="1" dirty="0" err="1">
                <a:solidFill>
                  <a:srgbClr val="FF0000"/>
                </a:solidFill>
              </a:rPr>
              <a:t>Aculture</a:t>
            </a:r>
            <a:r>
              <a:rPr lang="en-US" b="1" dirty="0">
                <a:solidFill>
                  <a:srgbClr val="FF0000"/>
                </a:solidFill>
              </a:rPr>
              <a:t>-negative finding does not meet this criterion</a:t>
            </a:r>
            <a:r>
              <a:rPr lang="en-US" dirty="0"/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4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SURGICAL SITE INFECTION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</a:t>
            </a:r>
            <a:r>
              <a:rPr lang="en-US" b="1" dirty="0" err="1">
                <a:solidFill>
                  <a:srgbClr val="FF0000"/>
                </a:solidFill>
              </a:rPr>
              <a:t>mmost</a:t>
            </a:r>
            <a:r>
              <a:rPr lang="en-US" b="1" dirty="0">
                <a:solidFill>
                  <a:srgbClr val="FF0000"/>
                </a:solidFill>
              </a:rPr>
              <a:t> common organisms</a:t>
            </a:r>
            <a:r>
              <a:rPr lang="en-US" dirty="0"/>
              <a:t>:</a:t>
            </a:r>
          </a:p>
          <a:p>
            <a:r>
              <a:rPr lang="en-US" dirty="0" err="1">
                <a:solidFill>
                  <a:srgbClr val="002060"/>
                </a:solidFill>
              </a:rPr>
              <a:t>Coagulase</a:t>
            </a:r>
            <a:r>
              <a:rPr lang="en-US" dirty="0">
                <a:solidFill>
                  <a:srgbClr val="002060"/>
                </a:solidFill>
              </a:rPr>
              <a:t>-negative staphylococci – 31 percent</a:t>
            </a:r>
          </a:p>
          <a:p>
            <a:r>
              <a:rPr lang="en-US" dirty="0">
                <a:solidFill>
                  <a:srgbClr val="FF0000"/>
                </a:solidFill>
              </a:rPr>
              <a:t>Staphylococcus </a:t>
            </a:r>
            <a:r>
              <a:rPr lang="en-US" dirty="0" err="1">
                <a:solidFill>
                  <a:srgbClr val="FF0000"/>
                </a:solidFill>
              </a:rPr>
              <a:t>aureus</a:t>
            </a:r>
            <a:r>
              <a:rPr lang="en-US" dirty="0">
                <a:solidFill>
                  <a:srgbClr val="FF0000"/>
                </a:solidFill>
              </a:rPr>
              <a:t> – 20 percent</a:t>
            </a:r>
          </a:p>
          <a:p>
            <a:r>
              <a:rPr lang="en-US" dirty="0" err="1">
                <a:solidFill>
                  <a:srgbClr val="0070C0"/>
                </a:solidFill>
              </a:rPr>
              <a:t>Enterococci</a:t>
            </a:r>
            <a:r>
              <a:rPr lang="en-US" dirty="0">
                <a:solidFill>
                  <a:srgbClr val="0070C0"/>
                </a:solidFill>
              </a:rPr>
              <a:t> – 9 percent</a:t>
            </a:r>
          </a:p>
          <a:p>
            <a:r>
              <a:rPr lang="en-US" dirty="0">
                <a:solidFill>
                  <a:srgbClr val="0070C0"/>
                </a:solidFill>
              </a:rPr>
              <a:t>Candida species – 9 percent</a:t>
            </a:r>
          </a:p>
          <a:p>
            <a:r>
              <a:rPr lang="en-US" dirty="0">
                <a:solidFill>
                  <a:srgbClr val="0070C0"/>
                </a:solidFill>
              </a:rPr>
              <a:t>Escherichia coli – 6 percent</a:t>
            </a:r>
          </a:p>
          <a:p>
            <a:r>
              <a:rPr lang="en-US" dirty="0" err="1">
                <a:solidFill>
                  <a:srgbClr val="0070C0"/>
                </a:solidFill>
              </a:rPr>
              <a:t>Klebsiella</a:t>
            </a:r>
            <a:r>
              <a:rPr lang="en-US" dirty="0">
                <a:solidFill>
                  <a:srgbClr val="0070C0"/>
                </a:solidFill>
              </a:rPr>
              <a:t> species – 5 percent</a:t>
            </a:r>
          </a:p>
          <a:p>
            <a:r>
              <a:rPr lang="en-US" dirty="0">
                <a:solidFill>
                  <a:srgbClr val="0070C0"/>
                </a:solidFill>
              </a:rPr>
              <a:t>Pseudomonas species – 4 percent</a:t>
            </a:r>
          </a:p>
          <a:p>
            <a:r>
              <a:rPr lang="en-US" dirty="0" err="1">
                <a:solidFill>
                  <a:srgbClr val="0070C0"/>
                </a:solidFill>
              </a:rPr>
              <a:t>Enterobacter</a:t>
            </a:r>
            <a:r>
              <a:rPr lang="en-US" dirty="0">
                <a:solidFill>
                  <a:srgbClr val="0070C0"/>
                </a:solidFill>
              </a:rPr>
              <a:t> species – 4 percent</a:t>
            </a:r>
          </a:p>
          <a:p>
            <a:r>
              <a:rPr lang="en-US" dirty="0" err="1">
                <a:solidFill>
                  <a:srgbClr val="0070C0"/>
                </a:solidFill>
              </a:rPr>
              <a:t>Serratia</a:t>
            </a:r>
            <a:r>
              <a:rPr lang="en-US" dirty="0">
                <a:solidFill>
                  <a:srgbClr val="0070C0"/>
                </a:solidFill>
              </a:rPr>
              <a:t> species – 2 percent</a:t>
            </a:r>
          </a:p>
          <a:p>
            <a:r>
              <a:rPr lang="en-US" dirty="0" err="1">
                <a:solidFill>
                  <a:srgbClr val="0070C0"/>
                </a:solidFill>
              </a:rPr>
              <a:t>Acinetobacter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baumannii</a:t>
            </a:r>
            <a:r>
              <a:rPr lang="en-US" dirty="0">
                <a:solidFill>
                  <a:srgbClr val="0070C0"/>
                </a:solidFill>
              </a:rPr>
              <a:t> – 1 percent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Prevention of  SSIs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02060"/>
                </a:solidFill>
              </a:rPr>
              <a:t>CDC infection prevention guidelines :</a:t>
            </a:r>
          </a:p>
          <a:p>
            <a:r>
              <a:rPr lang="en-US" dirty="0">
                <a:solidFill>
                  <a:srgbClr val="002060"/>
                </a:solidFill>
              </a:rPr>
              <a:t>Clean hands and arms up to the elbows with an antiseptic agent just before the surgery.</a:t>
            </a:r>
          </a:p>
          <a:p>
            <a:r>
              <a:rPr lang="en-US" dirty="0">
                <a:solidFill>
                  <a:srgbClr val="002060"/>
                </a:solidFill>
              </a:rPr>
              <a:t>Clean hands with soap and water or an alcohol-based hand rub before and after caring for each patient.</a:t>
            </a:r>
          </a:p>
          <a:p>
            <a:r>
              <a:rPr lang="en-US" dirty="0">
                <a:solidFill>
                  <a:srgbClr val="002060"/>
                </a:solidFill>
              </a:rPr>
              <a:t>Wear special hair covers, masks, gowns, and gloves during surgery to keep the surgery area clean.</a:t>
            </a:r>
          </a:p>
          <a:p>
            <a:r>
              <a:rPr lang="en-US" dirty="0">
                <a:solidFill>
                  <a:srgbClr val="002060"/>
                </a:solidFill>
              </a:rPr>
              <a:t>Use prophylactic antibiotics if indicated..</a:t>
            </a:r>
          </a:p>
          <a:p>
            <a:r>
              <a:rPr lang="en-US" dirty="0">
                <a:solidFill>
                  <a:srgbClr val="002060"/>
                </a:solidFill>
              </a:rPr>
              <a:t>Clean the skin at the site of your surgery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SURGICAL SITE INFECTION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Administer prophylactic antibiotics within 1 hour of before surgery and</a:t>
            </a:r>
          </a:p>
          <a:p>
            <a:r>
              <a:rPr lang="en-US" dirty="0">
                <a:solidFill>
                  <a:srgbClr val="002060"/>
                </a:solidFill>
              </a:rPr>
              <a:t>Discontinue within 24 hours</a:t>
            </a:r>
          </a:p>
          <a:p>
            <a:r>
              <a:rPr lang="en-US" dirty="0">
                <a:solidFill>
                  <a:srgbClr val="002060"/>
                </a:solidFill>
              </a:rPr>
              <a:t> Select appropriate agents on the basis of the surgical procedure, the most common pathogens causing SSIs for a specific procedure.</a:t>
            </a:r>
          </a:p>
          <a:p>
            <a:r>
              <a:rPr lang="en-US" dirty="0" err="1">
                <a:solidFill>
                  <a:srgbClr val="002060"/>
                </a:solidFill>
              </a:rPr>
              <a:t>Redose</a:t>
            </a:r>
            <a:r>
              <a:rPr lang="en-US" dirty="0">
                <a:solidFill>
                  <a:srgbClr val="002060"/>
                </a:solidFill>
              </a:rPr>
              <a:t> prophylactic antimicrobial agents for long procedures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Pathogenesis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1</a:t>
            </a:r>
            <a:r>
              <a:rPr lang="en-US" dirty="0">
                <a:solidFill>
                  <a:srgbClr val="002060"/>
                </a:solidFill>
              </a:rPr>
              <a:t>) migration of skin organisms at the insertion site into the cutaneous catheter tract and along the surface of the catheter with colonization of the catheter tip.</a:t>
            </a:r>
          </a:p>
          <a:p>
            <a:r>
              <a:rPr lang="en-US" dirty="0">
                <a:solidFill>
                  <a:srgbClr val="002060"/>
                </a:solidFill>
              </a:rPr>
              <a:t>this is the most common route of infection for short-term </a:t>
            </a:r>
            <a:r>
              <a:rPr lang="en-US" dirty="0" smtClean="0">
                <a:solidFill>
                  <a:srgbClr val="002060"/>
                </a:solidFill>
              </a:rPr>
              <a:t>catheters</a:t>
            </a:r>
          </a:p>
          <a:p>
            <a:pPr lvl="0">
              <a:buClr>
                <a:srgbClr val="E48312"/>
              </a:buClr>
              <a:buNone/>
            </a:pPr>
            <a:r>
              <a:rPr lang="en-US" dirty="0">
                <a:solidFill>
                  <a:srgbClr val="002060"/>
                </a:solidFill>
              </a:rPr>
              <a:t>2) direct contamination of the catheter or catheter hub by contact with hands or contaminated fluids or devices</a:t>
            </a:r>
          </a:p>
          <a:p>
            <a:pPr lvl="0">
              <a:buClr>
                <a:srgbClr val="E48312"/>
              </a:buClr>
              <a:buNone/>
            </a:pPr>
            <a:r>
              <a:rPr lang="en-US" dirty="0">
                <a:solidFill>
                  <a:srgbClr val="002060"/>
                </a:solidFill>
              </a:rPr>
              <a:t>3) less commonly, catheters might become hematogenously seeded from another focus of infection [</a:t>
            </a:r>
          </a:p>
          <a:p>
            <a:pPr lvl="0">
              <a:buClr>
                <a:srgbClr val="E48312"/>
              </a:buClr>
              <a:buNone/>
            </a:pPr>
            <a:r>
              <a:rPr lang="en-US" dirty="0">
                <a:solidFill>
                  <a:srgbClr val="002060"/>
                </a:solidFill>
              </a:rPr>
              <a:t>4) rarely, </a:t>
            </a:r>
            <a:r>
              <a:rPr lang="en-US" dirty="0" err="1">
                <a:solidFill>
                  <a:srgbClr val="002060"/>
                </a:solidFill>
              </a:rPr>
              <a:t>infusate</a:t>
            </a:r>
            <a:r>
              <a:rPr lang="en-US" dirty="0">
                <a:solidFill>
                  <a:srgbClr val="002060"/>
                </a:solidFill>
              </a:rPr>
              <a:t> contamination might lead to CRBSI</a:t>
            </a:r>
            <a:endParaRPr lang="ar-SA" dirty="0">
              <a:solidFill>
                <a:srgbClr val="002060"/>
              </a:solidFill>
            </a:endParaRPr>
          </a:p>
          <a:p>
            <a:endParaRPr lang="ar-SA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GB" sz="1800" b="1" u="sng" spc="0" dirty="0">
                <a:solidFill>
                  <a:srgbClr val="0070C0"/>
                </a:solidFill>
                <a:latin typeface="Arial" charset="0"/>
                <a:cs typeface="Arial" charset="0"/>
              </a:rPr>
              <a:t>LOWER RESPIRATORY TRACT INFECTIONS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7543801" cy="4023360"/>
          </a:xfrm>
        </p:spPr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800" b="1" u="sng" dirty="0">
                <a:solidFill>
                  <a:srgbClr val="0070C0"/>
                </a:solidFill>
                <a:latin typeface="Arial" charset="0"/>
                <a:cs typeface="Arial" charset="0"/>
              </a:rPr>
              <a:t>LOWER RESPIRATORY TRACT INFECTIONS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GB" sz="1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400" b="1" dirty="0">
                <a:solidFill>
                  <a:srgbClr val="F47920"/>
                </a:solidFill>
                <a:latin typeface="Arial" charset="0"/>
                <a:cs typeface="Arial" charset="0"/>
              </a:rPr>
              <a:t>Mechanical ventilation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400" b="1" dirty="0">
                <a:solidFill>
                  <a:srgbClr val="F47920"/>
                </a:solidFill>
                <a:latin typeface="Arial" charset="0"/>
                <a:cs typeface="Arial" charset="0"/>
              </a:rPr>
              <a:t>Aspiration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400" b="1" dirty="0">
                <a:solidFill>
                  <a:srgbClr val="F47920"/>
                </a:solidFill>
                <a:latin typeface="Arial" charset="0"/>
                <a:cs typeface="Arial" charset="0"/>
              </a:rPr>
              <a:t>Nasogastric tube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Central nervous system depressants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Antibiotics and anti-acids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Prolonged health-care facilities stay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Malnutrition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100" dirty="0">
                <a:solidFill>
                  <a:srgbClr val="0070C0"/>
                </a:solidFill>
              </a:rPr>
              <a:t>Advanced age</a:t>
            </a:r>
            <a:endParaRPr lang="en-GB" sz="11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Surgery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sz="1100" dirty="0">
                <a:solidFill>
                  <a:srgbClr val="0070C0"/>
                </a:solidFill>
                <a:latin typeface="Arial" charset="0"/>
                <a:cs typeface="Arial" charset="0"/>
              </a:rPr>
              <a:t>Immunodeficiency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181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Health care associated pneumonia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Pneumonia that occurs 48 hours or more after admission and did not appear to be incubating at the time of admission.</a:t>
            </a:r>
          </a:p>
          <a:p>
            <a:endParaRPr lang="en-US" dirty="0"/>
          </a:p>
          <a:p>
            <a:r>
              <a:rPr lang="en-US" dirty="0"/>
              <a:t>Ventilator-associated pneumonia (VAP) is a type of HAP that develops more than 48 to 72 hours after </a:t>
            </a:r>
            <a:r>
              <a:rPr lang="en-US" dirty="0" err="1"/>
              <a:t>endotracheal</a:t>
            </a:r>
            <a:r>
              <a:rPr lang="en-US" dirty="0"/>
              <a:t> intubation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Health care associated pneumonia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Pneumonia has accounted for approximately 15% of all hospital-associated infections.</a:t>
            </a:r>
          </a:p>
          <a:p>
            <a:endParaRPr lang="en-US" dirty="0"/>
          </a:p>
          <a:p>
            <a:r>
              <a:rPr lang="en-US" dirty="0"/>
              <a:t> and 27% of all infections acquired in the medical intensive-care unit (ICU) and </a:t>
            </a:r>
          </a:p>
          <a:p>
            <a:r>
              <a:rPr lang="en-US" dirty="0"/>
              <a:t>and 24% coronary care unit.</a:t>
            </a:r>
          </a:p>
          <a:p>
            <a:r>
              <a:rPr lang="en-US" dirty="0"/>
              <a:t>the second most common hospital-associated infection after that of the urinary tract</a:t>
            </a:r>
            <a:endParaRPr lang="ar-S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Health care associated pneumonia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Pneumonia: 15-20%  but IT cause </a:t>
            </a:r>
          </a:p>
          <a:p>
            <a:pPr>
              <a:buNone/>
            </a:pPr>
            <a:r>
              <a:rPr lang="en-US" dirty="0"/>
              <a:t>                      40% extra cost in hospital.</a:t>
            </a:r>
          </a:p>
          <a:p>
            <a:r>
              <a:rPr lang="en-US" dirty="0" err="1"/>
              <a:t>Atiology</a:t>
            </a:r>
            <a:r>
              <a:rPr lang="en-US" dirty="0"/>
              <a:t> :</a:t>
            </a:r>
          </a:p>
          <a:p>
            <a:r>
              <a:rPr lang="en-US" dirty="0"/>
              <a:t>Aspiration of endogenous or hospital acquired </a:t>
            </a:r>
            <a:r>
              <a:rPr lang="en-US" dirty="0" err="1"/>
              <a:t>oropharyngeal</a:t>
            </a:r>
            <a:r>
              <a:rPr lang="en-US" dirty="0"/>
              <a:t> flora.</a:t>
            </a:r>
          </a:p>
          <a:p>
            <a:r>
              <a:rPr lang="en-US" dirty="0"/>
              <a:t>A leader cause of mortality among HCAI.</a:t>
            </a:r>
          </a:p>
          <a:p>
            <a:r>
              <a:rPr lang="en-US" dirty="0"/>
              <a:t>The most common and lethal is:</a:t>
            </a:r>
          </a:p>
          <a:p>
            <a:r>
              <a:rPr lang="en-US" dirty="0">
                <a:solidFill>
                  <a:srgbClr val="FF0000"/>
                </a:solidFill>
              </a:rPr>
              <a:t>Ventilator-associated pneumonia: 5-15% death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2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presence of microorganisms on</a:t>
            </a:r>
          </a:p>
          <a:p>
            <a:r>
              <a:rPr lang="en-US" dirty="0"/>
              <a:t>   </a:t>
            </a:r>
            <a:r>
              <a:rPr lang="en-US" dirty="0" smtClean="0"/>
              <a:t>Skin</a:t>
            </a:r>
            <a:r>
              <a:rPr lang="en-US" dirty="0"/>
              <a:t>, on mucous membranes, </a:t>
            </a:r>
          </a:p>
          <a:p>
            <a:r>
              <a:rPr lang="en-US" dirty="0"/>
              <a:t>   O</a:t>
            </a:r>
            <a:r>
              <a:rPr lang="en-US" dirty="0" smtClean="0"/>
              <a:t>pen </a:t>
            </a:r>
            <a:r>
              <a:rPr lang="en-US" dirty="0"/>
              <a:t>wounds, or </a:t>
            </a:r>
          </a:p>
          <a:p>
            <a:r>
              <a:rPr lang="en-US" dirty="0"/>
              <a:t>   E</a:t>
            </a:r>
            <a:r>
              <a:rPr lang="en-US" dirty="0" smtClean="0"/>
              <a:t>xcretions </a:t>
            </a:r>
            <a:r>
              <a:rPr lang="en-US" dirty="0"/>
              <a:t>or secretions</a:t>
            </a:r>
          </a:p>
          <a:p>
            <a:pPr>
              <a:buNone/>
            </a:pPr>
            <a:r>
              <a:rPr lang="en-US" dirty="0"/>
              <a:t>BUT : are not causing adverse clinical signs or symptoms.</a:t>
            </a:r>
          </a:p>
        </p:txBody>
      </p:sp>
    </p:spTree>
    <p:extLst>
      <p:ext uri="{BB962C8B-B14F-4D97-AF65-F5344CB8AC3E}">
        <p14:creationId xmlns:p14="http://schemas.microsoft.com/office/powerpoint/2010/main" val="18116206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Health care associated pneumonia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factors:   (Events)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A} </a:t>
            </a:r>
            <a:r>
              <a:rPr lang="en-US" b="1" dirty="0">
                <a:solidFill>
                  <a:srgbClr val="0070C0"/>
                </a:solidFill>
              </a:rPr>
              <a:t>Factors that increase colonization </a:t>
            </a:r>
            <a:r>
              <a:rPr lang="en-US" dirty="0"/>
              <a:t>by potential pathogens:</a:t>
            </a:r>
          </a:p>
          <a:p>
            <a:pPr>
              <a:buNone/>
            </a:pPr>
            <a:r>
              <a:rPr lang="en-US" dirty="0"/>
              <a:t>     1) prior antimicrobial therapy.</a:t>
            </a:r>
          </a:p>
          <a:p>
            <a:pPr>
              <a:buNone/>
            </a:pPr>
            <a:r>
              <a:rPr lang="en-US" dirty="0"/>
              <a:t>     2) contamination of ventilator circuits.</a:t>
            </a:r>
          </a:p>
          <a:p>
            <a:pPr>
              <a:buNone/>
            </a:pPr>
            <a:r>
              <a:rPr lang="en-US" dirty="0"/>
              <a:t>     3) Decreased gastric acidity.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991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Health care associated pneumonia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B} </a:t>
            </a:r>
            <a:r>
              <a:rPr lang="en-US" b="1" dirty="0">
                <a:solidFill>
                  <a:srgbClr val="0070C0"/>
                </a:solidFill>
              </a:rPr>
              <a:t>factors facilitate aspiration </a:t>
            </a:r>
            <a:r>
              <a:rPr lang="en-US" dirty="0"/>
              <a:t>of </a:t>
            </a:r>
            <a:r>
              <a:rPr lang="en-US" dirty="0" err="1"/>
              <a:t>oropharyngeal</a:t>
            </a:r>
            <a:r>
              <a:rPr lang="en-US" dirty="0"/>
              <a:t> contents:</a:t>
            </a:r>
          </a:p>
          <a:p>
            <a:pPr marL="514350" indent="-514350">
              <a:buAutoNum type="arabicParenR"/>
            </a:pPr>
            <a:r>
              <a:rPr lang="en-US" dirty="0" err="1"/>
              <a:t>Intibuation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Decreased level of consciousness.</a:t>
            </a:r>
          </a:p>
          <a:p>
            <a:pPr marL="514350" indent="-514350">
              <a:buAutoNum type="arabicParenR"/>
            </a:pPr>
            <a:r>
              <a:rPr lang="en-US" dirty="0"/>
              <a:t>Presence of nasogastric tube.</a:t>
            </a:r>
          </a:p>
          <a:p>
            <a:pPr marL="514350" indent="-51435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C} </a:t>
            </a:r>
            <a:r>
              <a:rPr lang="en-US" b="1" dirty="0">
                <a:solidFill>
                  <a:srgbClr val="0070C0"/>
                </a:solidFill>
              </a:rPr>
              <a:t>factors that reduce the host defense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1) Chronic lung disease </a:t>
            </a:r>
          </a:p>
          <a:p>
            <a:pPr marL="0" indent="0">
              <a:buNone/>
            </a:pPr>
            <a:r>
              <a:rPr lang="en-US" dirty="0"/>
              <a:t>2) Old age</a:t>
            </a:r>
          </a:p>
          <a:p>
            <a:pPr marL="0" indent="0">
              <a:buNone/>
            </a:pPr>
            <a:r>
              <a:rPr lang="en-US" dirty="0"/>
              <a:t>3) Upper abdominal surgery.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824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DIAGNOSIS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F</a:t>
            </a:r>
            <a:r>
              <a:rPr lang="en-US" dirty="0" smtClean="0">
                <a:solidFill>
                  <a:srgbClr val="002060"/>
                </a:solidFill>
              </a:rPr>
              <a:t>ever</a:t>
            </a:r>
            <a:r>
              <a:rPr lang="en-US" dirty="0">
                <a:solidFill>
                  <a:srgbClr val="002060"/>
                </a:solidFill>
              </a:rPr>
              <a:t>, cough, and </a:t>
            </a:r>
          </a:p>
          <a:p>
            <a:r>
              <a:rPr lang="en-US" dirty="0">
                <a:solidFill>
                  <a:srgbClr val="002060"/>
                </a:solidFill>
              </a:rPr>
              <a:t>development of purulent </a:t>
            </a:r>
            <a:r>
              <a:rPr lang="en-US" dirty="0" smtClean="0">
                <a:solidFill>
                  <a:srgbClr val="002060"/>
                </a:solidFill>
              </a:rPr>
              <a:t>sputum.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</a:t>
            </a:r>
            <a:r>
              <a:rPr lang="en-US" dirty="0" err="1" smtClean="0">
                <a:solidFill>
                  <a:srgbClr val="002060"/>
                </a:solidFill>
              </a:rPr>
              <a:t>diologic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evidence of a new or progressive pulmonary infiltrate, </a:t>
            </a:r>
          </a:p>
          <a:p>
            <a:r>
              <a:rPr lang="en-US" dirty="0">
                <a:solidFill>
                  <a:srgbClr val="002060"/>
                </a:solidFill>
              </a:rPr>
              <a:t>leukocytosis, </a:t>
            </a:r>
            <a:endParaRPr lang="ar-SA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3000" b="1" i="0" u="none" strike="noStrike" kern="0" cap="none" spc="0" normalizeH="0" baseline="0" noProof="0" dirty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Prevention of </a:t>
            </a:r>
            <a:br>
              <a:rPr kumimoji="0" lang="en-GB" sz="3000" b="1" i="0" u="none" strike="noStrike" kern="0" cap="none" spc="0" normalizeH="0" baseline="0" noProof="0" dirty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GB" sz="3000" b="1" i="0" u="none" strike="noStrike" kern="0" cap="none" spc="0" normalizeH="0" baseline="0" noProof="0" dirty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health care-associated infection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91578"/>
          </a:xfrm>
        </p:spPr>
        <p:txBody>
          <a:bodyPr>
            <a:normAutofit/>
          </a:bodyPr>
          <a:lstStyle/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Wingdings" panose="05000000000000000000" pitchFamily="2" charset="2"/>
              <a:buChar char="v"/>
              <a:tabLst>
                <a:tab pos="1798638" algn="l"/>
              </a:tabLst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Validated and standardized prevention strategies have been shown to reduce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HCAI</a:t>
            </a:r>
          </a:p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Wingdings" panose="05000000000000000000" pitchFamily="2" charset="2"/>
              <a:buChar char="v"/>
              <a:tabLst>
                <a:tab pos="1798638" algn="l"/>
              </a:tabLst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Wingdings" panose="05000000000000000000" pitchFamily="2" charset="2"/>
              <a:buChar char="v"/>
              <a:tabLst>
                <a:tab pos="1798638" algn="l"/>
              </a:tabLst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At least 50% of HCAI could be prevented </a:t>
            </a:r>
          </a:p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Wingdings" panose="05000000000000000000" pitchFamily="2" charset="2"/>
              <a:buChar char="v"/>
              <a:tabLst>
                <a:tab pos="1798638" algn="l"/>
              </a:tabLst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Most solutions are simple and not resource-demanding and can be implemented in developed, as well as in transitional and developing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countries</a:t>
            </a:r>
          </a:p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Wingdings" panose="05000000000000000000" pitchFamily="2" charset="2"/>
              <a:buChar char="v"/>
              <a:tabLst>
                <a:tab pos="1798638" algn="l"/>
              </a:tabLst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Wingdings" panose="05000000000000000000" pitchFamily="2" charset="2"/>
              <a:buChar char="v"/>
              <a:tabLst>
                <a:tab pos="1798638" algn="l"/>
              </a:tabLst>
            </a:pPr>
            <a:r>
              <a:rPr lang="en-GB" sz="2000" kern="0" dirty="0">
                <a:solidFill>
                  <a:srgbClr val="002060"/>
                </a:solidFill>
              </a:rPr>
              <a:t>Hands are the most common vehicle to transmit health care-associated pathogens </a:t>
            </a:r>
            <a:r>
              <a:rPr lang="en-GB" sz="2000" kern="0" dirty="0" smtClean="0">
                <a:solidFill>
                  <a:srgbClr val="002060"/>
                </a:solidFill>
              </a:rPr>
              <a:t>.</a:t>
            </a:r>
          </a:p>
          <a:p>
            <a:pPr marL="1588" lvl="1" indent="0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None/>
              <a:tabLst>
                <a:tab pos="1798638" algn="l"/>
              </a:tabLst>
            </a:pPr>
            <a:endParaRPr lang="en-GB" sz="2000" kern="0" dirty="0">
              <a:solidFill>
                <a:srgbClr val="002060"/>
              </a:solidFill>
            </a:endParaRPr>
          </a:p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Wingdings" panose="05000000000000000000" pitchFamily="2" charset="2"/>
              <a:buChar char="v"/>
              <a:tabLst>
                <a:tab pos="1798638" algn="l"/>
              </a:tabLst>
            </a:pPr>
            <a:r>
              <a:rPr lang="en-GB" sz="2000" kern="0" dirty="0">
                <a:solidFill>
                  <a:srgbClr val="002060"/>
                </a:solidFill>
              </a:rPr>
              <a:t>Transmission of        health care-associated pathogens from one patient to another via health-care workers’ hands .</a:t>
            </a:r>
            <a:endParaRPr lang="en-US" sz="2000" dirty="0">
              <a:solidFill>
                <a:srgbClr val="002060"/>
              </a:solidFill>
            </a:endParaRPr>
          </a:p>
          <a:p>
            <a:pPr marL="360363" lvl="1" indent="-358775" fontAlgn="base">
              <a:spcBef>
                <a:spcPct val="25000"/>
              </a:spcBef>
              <a:spcAft>
                <a:spcPct val="0"/>
              </a:spcAft>
              <a:buClr>
                <a:srgbClr val="F47920"/>
              </a:buClr>
              <a:buFont typeface="Arial" charset="0"/>
              <a:buChar char="■"/>
              <a:tabLst>
                <a:tab pos="1798638" algn="l"/>
              </a:tabLst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803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precautions:</a:t>
            </a:r>
          </a:p>
          <a:p>
            <a:r>
              <a:rPr lang="en-US" dirty="0"/>
              <a:t>Gloving and hand cleansing for potential contact with :</a:t>
            </a:r>
          </a:p>
          <a:p>
            <a:r>
              <a:rPr lang="en-US" dirty="0"/>
              <a:t>1) blood</a:t>
            </a:r>
          </a:p>
          <a:p>
            <a:r>
              <a:rPr lang="en-US" dirty="0"/>
              <a:t>2) all other body fluid ,secretion or excretion </a:t>
            </a:r>
          </a:p>
          <a:p>
            <a:r>
              <a:rPr lang="en-US" dirty="0"/>
              <a:t>3)non-intact skin</a:t>
            </a:r>
          </a:p>
          <a:p>
            <a:r>
              <a:rPr lang="en-US" dirty="0"/>
              <a:t>4) mucus membrane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307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with potentially contagious clinical </a:t>
            </a:r>
            <a:r>
              <a:rPr lang="en-US" dirty="0" err="1"/>
              <a:t>syndrom</a:t>
            </a:r>
            <a:r>
              <a:rPr lang="en-US" dirty="0"/>
              <a:t>:</a:t>
            </a:r>
          </a:p>
          <a:p>
            <a:r>
              <a:rPr lang="en-US" dirty="0"/>
              <a:t>Diagnosed to be colonized or infected with transmissible organism through:</a:t>
            </a:r>
          </a:p>
          <a:p>
            <a:r>
              <a:rPr lang="en-US" dirty="0"/>
              <a:t>  airborne, droplet, and contact: </a:t>
            </a:r>
          </a:p>
          <a:p>
            <a:r>
              <a:rPr lang="en-US" dirty="0"/>
              <a:t>       pulmonary tuberculosis</a:t>
            </a:r>
          </a:p>
          <a:p>
            <a:r>
              <a:rPr lang="en-US" dirty="0"/>
              <a:t>        meningitis…etc</a:t>
            </a:r>
          </a:p>
        </p:txBody>
      </p:sp>
    </p:spTree>
    <p:extLst>
      <p:ext uri="{BB962C8B-B14F-4D97-AF65-F5344CB8AC3E}">
        <p14:creationId xmlns:p14="http://schemas.microsoft.com/office/powerpoint/2010/main" val="10589282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C00000"/>
                </a:solidFill>
              </a:rPr>
              <a:t>uberculosis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Tuberculosis (TB) is an airborne disease</a:t>
            </a:r>
          </a:p>
          <a:p>
            <a:r>
              <a:rPr lang="en-US" dirty="0">
                <a:solidFill>
                  <a:srgbClr val="002060"/>
                </a:solidFill>
              </a:rPr>
              <a:t>Prompt recognition..Atypical presentation.</a:t>
            </a:r>
          </a:p>
          <a:p>
            <a:r>
              <a:rPr lang="en-US" dirty="0">
                <a:solidFill>
                  <a:srgbClr val="002060"/>
                </a:solidFill>
              </a:rPr>
              <a:t>Isolation</a:t>
            </a:r>
          </a:p>
          <a:p>
            <a:r>
              <a:rPr lang="en-US" dirty="0">
                <a:solidFill>
                  <a:srgbClr val="002060"/>
                </a:solidFill>
              </a:rPr>
              <a:t>Treatment</a:t>
            </a:r>
          </a:p>
          <a:p>
            <a:r>
              <a:rPr lang="en-US" dirty="0">
                <a:solidFill>
                  <a:srgbClr val="002060"/>
                </a:solidFill>
              </a:rPr>
              <a:t>The room :</a:t>
            </a:r>
          </a:p>
          <a:p>
            <a:r>
              <a:rPr lang="en-US" dirty="0">
                <a:solidFill>
                  <a:srgbClr val="002060"/>
                </a:solidFill>
              </a:rPr>
              <a:t>Negative pressure </a:t>
            </a:r>
          </a:p>
          <a:p>
            <a:r>
              <a:rPr lang="en-US" dirty="0">
                <a:solidFill>
                  <a:srgbClr val="002060"/>
                </a:solidFill>
              </a:rPr>
              <a:t>100% exhaust</a:t>
            </a:r>
          </a:p>
          <a:p>
            <a:r>
              <a:rPr lang="en-US" dirty="0">
                <a:solidFill>
                  <a:srgbClr val="002060"/>
                </a:solidFill>
              </a:rPr>
              <a:t>Private isolation with closed door.</a:t>
            </a:r>
          </a:p>
          <a:p>
            <a:r>
              <a:rPr lang="en-US" dirty="0">
                <a:solidFill>
                  <a:srgbClr val="002060"/>
                </a:solidFill>
              </a:rPr>
              <a:t>Use of N95 respirators.</a:t>
            </a:r>
          </a:p>
          <a:p>
            <a:r>
              <a:rPr lang="en-US" dirty="0">
                <a:solidFill>
                  <a:srgbClr val="002060"/>
                </a:solidFill>
              </a:rPr>
              <a:t>Follow the contact and test for infection.</a:t>
            </a:r>
          </a:p>
          <a:p>
            <a:endParaRPr lang="ar-S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923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SPECIAL INFECTION</a:t>
            </a:r>
            <a:endParaRPr lang="ar-SA" sz="36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C00000"/>
                </a:solidFill>
              </a:rPr>
              <a:t>Transmission of multidrug-resistant/marker organisms</a:t>
            </a:r>
          </a:p>
          <a:p>
            <a:pPr lvl="2" algn="l">
              <a:lnSpc>
                <a:spcPct val="90000"/>
              </a:lnSpc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MRSA</a:t>
            </a:r>
          </a:p>
          <a:p>
            <a:pPr lvl="2" algn="l">
              <a:lnSpc>
                <a:spcPct val="90000"/>
              </a:lnSpc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VRE</a:t>
            </a:r>
          </a:p>
          <a:p>
            <a:pPr lvl="2" algn="l">
              <a:lnSpc>
                <a:spcPct val="90000"/>
              </a:lnSpc>
            </a:pP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Carbapenem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-resistant </a:t>
            </a:r>
            <a:r>
              <a:rPr lang="en-US" sz="1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Acinetobacter</a:t>
            </a:r>
            <a:endParaRPr lang="en-US" sz="1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>
              <a:lnSpc>
                <a:spcPct val="90000"/>
              </a:lnSpc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ESBL-producing organisms → MDR </a:t>
            </a:r>
            <a:r>
              <a:rPr lang="en-US" sz="1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Enterobacteriaceae</a:t>
            </a:r>
            <a:endParaRPr lang="en-US" sz="1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>
              <a:lnSpc>
                <a:spcPct val="90000"/>
              </a:lnSpc>
            </a:pPr>
            <a:r>
              <a:rPr lang="en-US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difficile</a:t>
            </a:r>
          </a:p>
          <a:p>
            <a:pPr lvl="2" algn="l">
              <a:lnSpc>
                <a:spcPct val="90000"/>
              </a:lnSpc>
            </a:pPr>
            <a:r>
              <a:rPr lang="en-US" sz="1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Aspergillus</a:t>
            </a:r>
            <a:r>
              <a:rPr lang="en-US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burn and </a:t>
            </a:r>
            <a:r>
              <a:rPr lang="en-US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immunocompromised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populations</a:t>
            </a:r>
          </a:p>
          <a:p>
            <a:pPr lvl="2" algn="l">
              <a:lnSpc>
                <a:spcPct val="90000"/>
              </a:lnSpc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Tuberculosis</a:t>
            </a:r>
          </a:p>
          <a:p>
            <a:pPr lvl="2" algn="l">
              <a:lnSpc>
                <a:spcPct val="90000"/>
              </a:lnSpc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Immunodeficiency Virus (HIV</a:t>
            </a:r>
          </a:p>
          <a:p>
            <a:pPr lvl="2" algn="l">
              <a:lnSpc>
                <a:spcPct val="90000"/>
              </a:lnSpc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Influenza</a:t>
            </a:r>
          </a:p>
          <a:p>
            <a:pPr lvl="2" algn="l">
              <a:lnSpc>
                <a:spcPct val="90000"/>
              </a:lnSpc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meningitis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85869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SPECIAL INFECTION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Clostridium difficile </a:t>
            </a:r>
          </a:p>
          <a:p>
            <a:endParaRPr lang="en-US" dirty="0"/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Clostridium difficile is a bacterium that causes colitis.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Diarrhea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fever are the most common symptoms of Clostridium difficile infection. </a:t>
            </a: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Overuse of antibiotics is the most important risk for getting Clostridium difficile infection.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92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HEALTH CARE WORKERS</a:t>
            </a:r>
            <a:r>
              <a:rPr lang="en-US" dirty="0"/>
              <a:t>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725144"/>
          </a:xfrm>
        </p:spPr>
        <p:txBody>
          <a:bodyPr>
            <a:normAutofit/>
          </a:bodyPr>
          <a:lstStyle/>
          <a:p>
            <a:r>
              <a:rPr lang="en-US" dirty="0"/>
              <a:t>Workers in the health care are at risk of occupational exposure to </a:t>
            </a:r>
            <a:r>
              <a:rPr lang="en-US" dirty="0" err="1"/>
              <a:t>bloodborne</a:t>
            </a:r>
            <a:r>
              <a:rPr lang="en-US" dirty="0"/>
              <a:t>:</a:t>
            </a:r>
          </a:p>
          <a:p>
            <a:r>
              <a:rPr lang="en-US" dirty="0"/>
              <a:t>Exposures can occur :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1) Via </a:t>
            </a:r>
            <a:r>
              <a:rPr lang="en-US" b="1" dirty="0">
                <a:solidFill>
                  <a:srgbClr val="002060"/>
                </a:solidFill>
              </a:rPr>
              <a:t>needle stick injury, </a:t>
            </a:r>
            <a:r>
              <a:rPr lang="en-US" dirty="0"/>
              <a:t>exposure to mucous membranes, or non-intact skin: </a:t>
            </a:r>
          </a:p>
          <a:p>
            <a:r>
              <a:rPr lang="en-US" dirty="0">
                <a:solidFill>
                  <a:srgbClr val="FF0000"/>
                </a:solidFill>
              </a:rPr>
              <a:t>      HIV/AIDS ,    Hepatitis B and     Hepatitis C ..</a:t>
            </a:r>
          </a:p>
          <a:p>
            <a:r>
              <a:rPr lang="en-US" dirty="0"/>
              <a:t>2)  </a:t>
            </a:r>
            <a:r>
              <a:rPr lang="en-US" b="1" dirty="0">
                <a:solidFill>
                  <a:srgbClr val="002060"/>
                </a:solidFill>
              </a:rPr>
              <a:t>P</a:t>
            </a:r>
            <a:r>
              <a:rPr lang="en-US" b="1" dirty="0" smtClean="0">
                <a:solidFill>
                  <a:srgbClr val="002060"/>
                </a:solidFill>
              </a:rPr>
              <a:t>erson’s </a:t>
            </a:r>
            <a:r>
              <a:rPr lang="en-US" b="1" dirty="0">
                <a:solidFill>
                  <a:srgbClr val="002060"/>
                </a:solidFill>
              </a:rPr>
              <a:t>respiratory secretions</a:t>
            </a:r>
            <a:r>
              <a:rPr lang="en-US" dirty="0"/>
              <a:t>, such as through coughing</a:t>
            </a:r>
          </a:p>
          <a:p>
            <a:r>
              <a:rPr lang="en-US" dirty="0">
                <a:solidFill>
                  <a:srgbClr val="FF0000"/>
                </a:solidFill>
              </a:rPr>
              <a:t>     Tuberculosis ,  MERS-COV,    H1N1..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3000" b="1" i="0" u="none" strike="noStrike" kern="0" cap="none" spc="0" normalizeH="0" baseline="0" noProof="0" dirty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Estimated rates of </a:t>
            </a:r>
            <a:r>
              <a:rPr kumimoji="0" lang="en-GB" sz="3000" b="1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HCAI</a:t>
            </a:r>
            <a:r>
              <a:rPr kumimoji="0" lang="en-GB" sz="3000" b="1" i="0" u="none" strike="noStrike" kern="0" cap="none" spc="0" normalizeH="0" baseline="0" noProof="0" dirty="0">
                <a:ln>
                  <a:noFill/>
                </a:ln>
                <a:solidFill>
                  <a:srgbClr val="F4792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worldwide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modern health-care facilities in the:</a:t>
            </a:r>
          </a:p>
          <a:p>
            <a:r>
              <a:rPr lang="en-US" b="1" dirty="0">
                <a:solidFill>
                  <a:srgbClr val="0070C0"/>
                </a:solidFill>
              </a:rPr>
              <a:t>Developed world</a:t>
            </a:r>
            <a:r>
              <a:rPr lang="en-US" dirty="0"/>
              <a:t>: </a:t>
            </a:r>
            <a:br>
              <a:rPr lang="en-US" dirty="0"/>
            </a:br>
            <a:r>
              <a:rPr lang="en-US" b="1" dirty="0">
                <a:solidFill>
                  <a:srgbClr val="C00000"/>
                </a:solidFill>
              </a:rPr>
              <a:t>5–10%</a:t>
            </a:r>
            <a:r>
              <a:rPr lang="en-US" dirty="0"/>
              <a:t> of patients acquire one or more infections</a:t>
            </a:r>
          </a:p>
          <a:p>
            <a:r>
              <a:rPr lang="en-US" b="1" dirty="0">
                <a:solidFill>
                  <a:srgbClr val="0070C0"/>
                </a:solidFill>
              </a:rPr>
              <a:t>Developing countries </a:t>
            </a:r>
            <a:r>
              <a:rPr lang="en-US" dirty="0"/>
              <a:t>the risk of HCAI might </a:t>
            </a:r>
            <a:r>
              <a:rPr lang="en-US" b="1" dirty="0">
                <a:solidFill>
                  <a:srgbClr val="FF0000"/>
                </a:solidFill>
              </a:rPr>
              <a:t>exceed 25%.</a:t>
            </a:r>
          </a:p>
          <a:p>
            <a:r>
              <a:rPr lang="en-US" b="1" dirty="0">
                <a:solidFill>
                  <a:srgbClr val="0070C0"/>
                </a:solidFill>
              </a:rPr>
              <a:t>In intensive care units</a:t>
            </a:r>
            <a:r>
              <a:rPr lang="en-US" dirty="0"/>
              <a:t>, HCAI affects </a:t>
            </a:r>
            <a:r>
              <a:rPr lang="en-US" b="1" dirty="0">
                <a:solidFill>
                  <a:srgbClr val="FF0000"/>
                </a:solidFill>
              </a:rPr>
              <a:t>about 30% </a:t>
            </a:r>
            <a:r>
              <a:rPr lang="en-US" dirty="0"/>
              <a:t>of patients and the attributable mortality </a:t>
            </a:r>
            <a:r>
              <a:rPr lang="en-US" dirty="0">
                <a:solidFill>
                  <a:srgbClr val="FF0000"/>
                </a:solidFill>
              </a:rPr>
              <a:t>may reach 45%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8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543800" cy="76613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Source of infection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686800" cy="5120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b="1" dirty="0">
                <a:solidFill>
                  <a:srgbClr val="0070C0"/>
                </a:solidFill>
              </a:rPr>
              <a:t>1) </a:t>
            </a:r>
            <a:r>
              <a:rPr lang="en-US" b="1" u="sng" dirty="0">
                <a:solidFill>
                  <a:srgbClr val="0070C0"/>
                </a:solidFill>
              </a:rPr>
              <a:t>Endogenous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Body sites, such as   the </a:t>
            </a:r>
            <a:r>
              <a:rPr lang="en-US" dirty="0">
                <a:solidFill>
                  <a:srgbClr val="FF0000"/>
                </a:solidFill>
              </a:rPr>
              <a:t>skin, nose, mouth, gastrointestinal (GI) tract</a:t>
            </a:r>
            <a:r>
              <a:rPr lang="en-US" dirty="0">
                <a:solidFill>
                  <a:srgbClr val="002060"/>
                </a:solidFill>
              </a:rPr>
              <a:t>, that are normally inhabited by microorganisms.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  </a:t>
            </a:r>
            <a:r>
              <a:rPr lang="en-US" b="1" u="sng" dirty="0">
                <a:solidFill>
                  <a:srgbClr val="0070C0"/>
                </a:solidFill>
              </a:rPr>
              <a:t>2) Exogenous</a:t>
            </a:r>
            <a:r>
              <a:rPr lang="en-US" dirty="0"/>
              <a:t> :</a:t>
            </a:r>
          </a:p>
          <a:p>
            <a:r>
              <a:rPr lang="en-US" dirty="0">
                <a:solidFill>
                  <a:srgbClr val="002060"/>
                </a:solidFill>
              </a:rPr>
              <a:t>Sources are those external to the patient</a:t>
            </a:r>
            <a:r>
              <a:rPr lang="en-US" dirty="0"/>
              <a:t>, such as: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A)  </a:t>
            </a:r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atient </a:t>
            </a:r>
            <a:r>
              <a:rPr lang="en-US" dirty="0">
                <a:solidFill>
                  <a:srgbClr val="002060"/>
                </a:solidFill>
              </a:rPr>
              <a:t>care personnel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visitors</a:t>
            </a:r>
            <a:r>
              <a:rPr lang="en-US" dirty="0">
                <a:solidFill>
                  <a:srgbClr val="FF0000"/>
                </a:solidFill>
              </a:rPr>
              <a:t>,</a:t>
            </a:r>
          </a:p>
          <a:p>
            <a:r>
              <a:rPr lang="en-US" dirty="0">
                <a:solidFill>
                  <a:srgbClr val="FF0000"/>
                </a:solidFill>
              </a:rPr>
              <a:t> B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atient </a:t>
            </a:r>
            <a:r>
              <a:rPr lang="en-US" dirty="0">
                <a:solidFill>
                  <a:srgbClr val="002060"/>
                </a:solidFill>
              </a:rPr>
              <a:t>care equipment</a:t>
            </a:r>
            <a:r>
              <a:rPr lang="en-US" dirty="0">
                <a:solidFill>
                  <a:srgbClr val="0070C0"/>
                </a:solidFill>
              </a:rPr>
              <a:t>, medical devices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b="1" dirty="0">
                <a:solidFill>
                  <a:srgbClr val="002060"/>
                </a:solidFill>
              </a:rPr>
              <a:t>or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 C)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</a:t>
            </a:r>
            <a:r>
              <a:rPr lang="en-US" dirty="0" smtClean="0">
                <a:solidFill>
                  <a:srgbClr val="002060"/>
                </a:solidFill>
              </a:rPr>
              <a:t>he </a:t>
            </a:r>
            <a:r>
              <a:rPr lang="en-US" dirty="0">
                <a:solidFill>
                  <a:srgbClr val="002060"/>
                </a:solidFill>
              </a:rPr>
              <a:t>health care environment.</a:t>
            </a:r>
          </a:p>
        </p:txBody>
      </p:sp>
    </p:spTree>
    <p:extLst>
      <p:ext uri="{BB962C8B-B14F-4D97-AF65-F5344CB8AC3E}">
        <p14:creationId xmlns:p14="http://schemas.microsoft.com/office/powerpoint/2010/main" val="12766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2F24C3-222D-4CEE-9573-43646CE17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Source of infection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4F4FD0-CD88-482D-88B7-CC2B130E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Four categories of infections account for approximately </a:t>
            </a:r>
            <a:r>
              <a:rPr lang="en-US" dirty="0" smtClean="0">
                <a:solidFill>
                  <a:srgbClr val="002060"/>
                </a:solidFill>
              </a:rPr>
              <a:t>75% of </a:t>
            </a:r>
            <a:r>
              <a:rPr lang="en-US" dirty="0">
                <a:solidFill>
                  <a:srgbClr val="002060"/>
                </a:solidFill>
              </a:rPr>
              <a:t>HAIs in the acute care</a:t>
            </a:r>
          </a:p>
          <a:p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dirty="0" smtClean="0">
                <a:solidFill>
                  <a:srgbClr val="FF0000"/>
                </a:solidFill>
              </a:rPr>
              <a:t>ospital </a:t>
            </a:r>
            <a:r>
              <a:rPr lang="en-US" b="1" dirty="0">
                <a:solidFill>
                  <a:srgbClr val="FF0000"/>
                </a:solidFill>
              </a:rPr>
              <a:t>setting</a:t>
            </a:r>
            <a:r>
              <a:rPr lang="en-US" dirty="0"/>
              <a:t>:</a:t>
            </a:r>
          </a:p>
          <a:p>
            <a:r>
              <a:rPr lang="en-US" dirty="0"/>
              <a:t>1</a:t>
            </a:r>
            <a:r>
              <a:rPr lang="en-US" dirty="0">
                <a:solidFill>
                  <a:srgbClr val="002060"/>
                </a:solidFill>
              </a:rPr>
              <a:t>. Surgical site infections</a:t>
            </a:r>
          </a:p>
          <a:p>
            <a:r>
              <a:rPr lang="en-US" dirty="0">
                <a:solidFill>
                  <a:srgbClr val="002060"/>
                </a:solidFill>
              </a:rPr>
              <a:t>2. Central line-associated bloodstream infections</a:t>
            </a:r>
          </a:p>
          <a:p>
            <a:r>
              <a:rPr lang="en-US" dirty="0">
                <a:solidFill>
                  <a:srgbClr val="002060"/>
                </a:solidFill>
              </a:rPr>
              <a:t>3. Ventilator-associated pneumonia</a:t>
            </a:r>
          </a:p>
          <a:p>
            <a:r>
              <a:rPr lang="en-US" dirty="0">
                <a:solidFill>
                  <a:srgbClr val="002060"/>
                </a:solidFill>
              </a:rPr>
              <a:t>4. Catheter-associated urinary tract infections </a:t>
            </a:r>
          </a:p>
        </p:txBody>
      </p:sp>
    </p:spTree>
    <p:extLst>
      <p:ext uri="{BB962C8B-B14F-4D97-AF65-F5344CB8AC3E}">
        <p14:creationId xmlns:p14="http://schemas.microsoft.com/office/powerpoint/2010/main" val="735079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814100-C224-44D3-BF16-9753D4558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HEALTH CARE ASSOCIATED INFECTION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6F5FB4-3557-4F34-80BB-365C155CA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infections associated with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Clostridium difficile,</a:t>
            </a:r>
          </a:p>
          <a:p>
            <a:r>
              <a:rPr lang="en-US" dirty="0">
                <a:solidFill>
                  <a:srgbClr val="002060"/>
                </a:solidFill>
              </a:rPr>
              <a:t> Methicillin-resistant Staphylococcus aureus (MRSA)  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Multi-drug </a:t>
            </a:r>
            <a:r>
              <a:rPr lang="en-US" dirty="0">
                <a:solidFill>
                  <a:srgbClr val="002060"/>
                </a:solidFill>
              </a:rPr>
              <a:t>resistant organisms (MDROs)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Contribute significantly to the overall problem.</a:t>
            </a:r>
          </a:p>
        </p:txBody>
      </p:sp>
    </p:spTree>
    <p:extLst>
      <p:ext uri="{BB962C8B-B14F-4D97-AF65-F5344CB8AC3E}">
        <p14:creationId xmlns:p14="http://schemas.microsoft.com/office/powerpoint/2010/main" val="41712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O_TITLE_24pt">
  <a:themeElements>
    <a:clrScheme name="WHO_TITLE_24pt 14">
      <a:dk1>
        <a:srgbClr val="404040"/>
      </a:dk1>
      <a:lt1>
        <a:srgbClr val="FFFFFF"/>
      </a:lt1>
      <a:dk2>
        <a:srgbClr val="959595"/>
      </a:dk2>
      <a:lt2>
        <a:srgbClr val="C8C8C8"/>
      </a:lt2>
      <a:accent1>
        <a:srgbClr val="F47920"/>
      </a:accent1>
      <a:accent2>
        <a:srgbClr val="DDDDDD"/>
      </a:accent2>
      <a:accent3>
        <a:srgbClr val="FFFFFF"/>
      </a:accent3>
      <a:accent4>
        <a:srgbClr val="353535"/>
      </a:accent4>
      <a:accent5>
        <a:srgbClr val="F8BEAB"/>
      </a:accent5>
      <a:accent6>
        <a:srgbClr val="C8C8C8"/>
      </a:accent6>
      <a:hlink>
        <a:srgbClr val="009999"/>
      </a:hlink>
      <a:folHlink>
        <a:srgbClr val="99CC00"/>
      </a:folHlink>
    </a:clrScheme>
    <a:fontScheme name="WHO_TITLE_24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HO_TITLE_24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_TITLE_24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_TITLE_24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_TITLE_24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_TITLE_24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_TITLE_24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_TITLE_24pt 13">
        <a:dk1>
          <a:srgbClr val="000000"/>
        </a:dk1>
        <a:lt1>
          <a:srgbClr val="FFFFFF"/>
        </a:lt1>
        <a:dk2>
          <a:srgbClr val="F47920"/>
        </a:dk2>
        <a:lt2>
          <a:srgbClr val="808080"/>
        </a:lt2>
        <a:accent1>
          <a:srgbClr val="999999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C8C8C8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_TITLE_24pt 14">
        <a:dk1>
          <a:srgbClr val="404040"/>
        </a:dk1>
        <a:lt1>
          <a:srgbClr val="FFFFFF"/>
        </a:lt1>
        <a:dk2>
          <a:srgbClr val="959595"/>
        </a:dk2>
        <a:lt2>
          <a:srgbClr val="C8C8C8"/>
        </a:lt2>
        <a:accent1>
          <a:srgbClr val="F47920"/>
        </a:accent1>
        <a:accent2>
          <a:srgbClr val="DDDDDD"/>
        </a:accent2>
        <a:accent3>
          <a:srgbClr val="FFFFFF"/>
        </a:accent3>
        <a:accent4>
          <a:srgbClr val="353535"/>
        </a:accent4>
        <a:accent5>
          <a:srgbClr val="F8BEAB"/>
        </a:accent5>
        <a:accent6>
          <a:srgbClr val="C8C8C8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3403</TotalTime>
  <Words>2506</Words>
  <Application>Microsoft Office PowerPoint</Application>
  <PresentationFormat>On-screen Show (4:3)</PresentationFormat>
  <Paragraphs>391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61" baseType="lpstr">
      <vt:lpstr>Akhbar MT</vt:lpstr>
      <vt:lpstr>Arial</vt:lpstr>
      <vt:lpstr>Calibri</vt:lpstr>
      <vt:lpstr>Calibri Light</vt:lpstr>
      <vt:lpstr>Courier</vt:lpstr>
      <vt:lpstr>inherit</vt:lpstr>
      <vt:lpstr>Times New Roman</vt:lpstr>
      <vt:lpstr>TTE11BBD90t00</vt:lpstr>
      <vt:lpstr>TTE51681A0t00</vt:lpstr>
      <vt:lpstr>Verdana</vt:lpstr>
      <vt:lpstr>Wingdings</vt:lpstr>
      <vt:lpstr>WHO_TITLE_24pt</vt:lpstr>
      <vt:lpstr>Retrospect</vt:lpstr>
      <vt:lpstr>Health Care-associated Infection (HCAI)  ( Nosocomial” or “hospital” infection)</vt:lpstr>
      <vt:lpstr>Health Care-associated Infection (HCAI) ( Nosocomial” or “hospital” infection)  </vt:lpstr>
      <vt:lpstr>Health care–associated infection</vt:lpstr>
      <vt:lpstr>Colonization</vt:lpstr>
      <vt:lpstr>HEALTH CARE WORKERS.</vt:lpstr>
      <vt:lpstr>Estimated rates of HCAI worldwide</vt:lpstr>
      <vt:lpstr>Source of infection</vt:lpstr>
      <vt:lpstr>Source of infection</vt:lpstr>
      <vt:lpstr>HEALTH CARE ASSOCIATED INFECTION</vt:lpstr>
      <vt:lpstr>Catheter-associated urinary tract infections .. 34% </vt:lpstr>
      <vt:lpstr>Catheter-associated urinary tract infections..35-45%</vt:lpstr>
      <vt:lpstr>Catheter-associated urinary tract infections</vt:lpstr>
      <vt:lpstr>Catheter-associated urinary tract infections..35-45%</vt:lpstr>
      <vt:lpstr>Catheter-associated urinary tract infections..35-45%</vt:lpstr>
      <vt:lpstr>Catheter-associated urinary tract infections..35-45%</vt:lpstr>
      <vt:lpstr>Catheter-associated urinary tract infections..35-45%</vt:lpstr>
      <vt:lpstr>Catheter-associated urinary tract infections..35-45%</vt:lpstr>
      <vt:lpstr>Catheter-associated urinary tract infections..35-45%</vt:lpstr>
      <vt:lpstr>Central Line-associated Bloodstream Infection (CLABSI) 14 %</vt:lpstr>
      <vt:lpstr>Central Line-associated Bloodstream Infection (CLABSI) 14 %</vt:lpstr>
      <vt:lpstr>Central Line-associated Bloodstream Infection (CLABSI) 14 %</vt:lpstr>
      <vt:lpstr>PowerPoint Presentation</vt:lpstr>
      <vt:lpstr>PowerPoint Presentation</vt:lpstr>
      <vt:lpstr>PowerPoint Presentation</vt:lpstr>
      <vt:lpstr>PowerPoint Presentation</vt:lpstr>
      <vt:lpstr>Prevention</vt:lpstr>
      <vt:lpstr>PowerPoint Presentation</vt:lpstr>
      <vt:lpstr>SURGICAL  SITE INFECTION 17%</vt:lpstr>
      <vt:lpstr>SURGICAL  SITE INFECTION</vt:lpstr>
      <vt:lpstr>SURGICAL  SITE INFECTION</vt:lpstr>
      <vt:lpstr>Diagnosis</vt:lpstr>
      <vt:lpstr>SURGICAL SITE INFECTION</vt:lpstr>
      <vt:lpstr> Prevention of  SSIs</vt:lpstr>
      <vt:lpstr>SURGICAL SITE INFECTION</vt:lpstr>
      <vt:lpstr>Pathogenesis</vt:lpstr>
      <vt:lpstr>LOWER RESPIRATORY TRACT INFECTIONS</vt:lpstr>
      <vt:lpstr>Health care associated pneumonia</vt:lpstr>
      <vt:lpstr>Health care associated pneumonia</vt:lpstr>
      <vt:lpstr>Health care associated pneumonia.</vt:lpstr>
      <vt:lpstr>Health care associated pneumonia</vt:lpstr>
      <vt:lpstr>Health care associated pneumonia</vt:lpstr>
      <vt:lpstr>DIAGNOSIS</vt:lpstr>
      <vt:lpstr>Prevention of  health care-associated infection </vt:lpstr>
      <vt:lpstr>Isolation </vt:lpstr>
      <vt:lpstr>PowerPoint Presentation</vt:lpstr>
      <vt:lpstr>Tuberculosis</vt:lpstr>
      <vt:lpstr>SPECIAL INFECTION</vt:lpstr>
      <vt:lpstr>SPECIAL INFECTION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ALMAJID</dc:creator>
  <cp:lastModifiedBy>Al Majed Fahad</cp:lastModifiedBy>
  <cp:revision>142</cp:revision>
  <cp:lastPrinted>2013-03-16T09:40:01Z</cp:lastPrinted>
  <dcterms:created xsi:type="dcterms:W3CDTF">2012-11-04T06:54:40Z</dcterms:created>
  <dcterms:modified xsi:type="dcterms:W3CDTF">2018-02-01T10:18:55Z</dcterms:modified>
</cp:coreProperties>
</file>