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38.xml" ContentType="application/vnd.openxmlformats-officedocument.presentationml.slide+xml"/>
  <Override PartName="/ppt/slides/slide167.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29.xml" ContentType="application/vnd.openxmlformats-officedocument.presentationml.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7"/>
  </p:notesMasterIdLst>
  <p:sldIdLst>
    <p:sldId id="257" r:id="rId2"/>
    <p:sldId id="451" r:id="rId3"/>
    <p:sldId id="441" r:id="rId4"/>
    <p:sldId id="442" r:id="rId5"/>
    <p:sldId id="443" r:id="rId6"/>
    <p:sldId id="445" r:id="rId7"/>
    <p:sldId id="452" r:id="rId8"/>
    <p:sldId id="453" r:id="rId9"/>
    <p:sldId id="454" r:id="rId10"/>
    <p:sldId id="457" r:id="rId11"/>
    <p:sldId id="455" r:id="rId12"/>
    <p:sldId id="456" r:id="rId13"/>
    <p:sldId id="458" r:id="rId14"/>
    <p:sldId id="459" r:id="rId15"/>
    <p:sldId id="460" r:id="rId16"/>
    <p:sldId id="461" r:id="rId17"/>
    <p:sldId id="462" r:id="rId18"/>
    <p:sldId id="463" r:id="rId19"/>
    <p:sldId id="464" r:id="rId20"/>
    <p:sldId id="480" r:id="rId21"/>
    <p:sldId id="481" r:id="rId22"/>
    <p:sldId id="465" r:id="rId23"/>
    <p:sldId id="467" r:id="rId24"/>
    <p:sldId id="468" r:id="rId25"/>
    <p:sldId id="469" r:id="rId26"/>
    <p:sldId id="472" r:id="rId27"/>
    <p:sldId id="470" r:id="rId28"/>
    <p:sldId id="471" r:id="rId29"/>
    <p:sldId id="473" r:id="rId30"/>
    <p:sldId id="474" r:id="rId31"/>
    <p:sldId id="475" r:id="rId32"/>
    <p:sldId id="482" r:id="rId33"/>
    <p:sldId id="444" r:id="rId34"/>
    <p:sldId id="259" r:id="rId35"/>
    <p:sldId id="260" r:id="rId36"/>
    <p:sldId id="261" r:id="rId37"/>
    <p:sldId id="262" r:id="rId38"/>
    <p:sldId id="263" r:id="rId39"/>
    <p:sldId id="275" r:id="rId40"/>
    <p:sldId id="276" r:id="rId41"/>
    <p:sldId id="277" r:id="rId42"/>
    <p:sldId id="278" r:id="rId43"/>
    <p:sldId id="279" r:id="rId44"/>
    <p:sldId id="280" r:id="rId45"/>
    <p:sldId id="281" r:id="rId46"/>
    <p:sldId id="282" r:id="rId47"/>
    <p:sldId id="283" r:id="rId48"/>
    <p:sldId id="284" r:id="rId49"/>
    <p:sldId id="285" r:id="rId50"/>
    <p:sldId id="286" r:id="rId51"/>
    <p:sldId id="287" r:id="rId52"/>
    <p:sldId id="288" r:id="rId53"/>
    <p:sldId id="352" r:id="rId54"/>
    <p:sldId id="289" r:id="rId55"/>
    <p:sldId id="290" r:id="rId56"/>
    <p:sldId id="291" r:id="rId57"/>
    <p:sldId id="292" r:id="rId58"/>
    <p:sldId id="293" r:id="rId59"/>
    <p:sldId id="294" r:id="rId60"/>
    <p:sldId id="295" r:id="rId61"/>
    <p:sldId id="296" r:id="rId62"/>
    <p:sldId id="297" r:id="rId63"/>
    <p:sldId id="298" r:id="rId64"/>
    <p:sldId id="299" r:id="rId65"/>
    <p:sldId id="301" r:id="rId66"/>
    <p:sldId id="302" r:id="rId67"/>
    <p:sldId id="303" r:id="rId68"/>
    <p:sldId id="304" r:id="rId69"/>
    <p:sldId id="305" r:id="rId70"/>
    <p:sldId id="306" r:id="rId71"/>
    <p:sldId id="307" r:id="rId72"/>
    <p:sldId id="308" r:id="rId73"/>
    <p:sldId id="309" r:id="rId74"/>
    <p:sldId id="398" r:id="rId75"/>
    <p:sldId id="353" r:id="rId76"/>
    <p:sldId id="354" r:id="rId77"/>
    <p:sldId id="355" r:id="rId78"/>
    <p:sldId id="356" r:id="rId79"/>
    <p:sldId id="357" r:id="rId80"/>
    <p:sldId id="358" r:id="rId81"/>
    <p:sldId id="359" r:id="rId82"/>
    <p:sldId id="361" r:id="rId83"/>
    <p:sldId id="411" r:id="rId84"/>
    <p:sldId id="486" r:id="rId85"/>
    <p:sldId id="487" r:id="rId86"/>
    <p:sldId id="488" r:id="rId87"/>
    <p:sldId id="489" r:id="rId88"/>
    <p:sldId id="490" r:id="rId89"/>
    <p:sldId id="491" r:id="rId90"/>
    <p:sldId id="492" r:id="rId91"/>
    <p:sldId id="493" r:id="rId92"/>
    <p:sldId id="494" r:id="rId93"/>
    <p:sldId id="495" r:id="rId94"/>
    <p:sldId id="496" r:id="rId95"/>
    <p:sldId id="497" r:id="rId96"/>
    <p:sldId id="385" r:id="rId97"/>
    <p:sldId id="386" r:id="rId98"/>
    <p:sldId id="387" r:id="rId99"/>
    <p:sldId id="388" r:id="rId100"/>
    <p:sldId id="389" r:id="rId101"/>
    <p:sldId id="390" r:id="rId102"/>
    <p:sldId id="391" r:id="rId103"/>
    <p:sldId id="395" r:id="rId104"/>
    <p:sldId id="396" r:id="rId105"/>
    <p:sldId id="310" r:id="rId106"/>
    <p:sldId id="311" r:id="rId107"/>
    <p:sldId id="312" r:id="rId108"/>
    <p:sldId id="313" r:id="rId109"/>
    <p:sldId id="314" r:id="rId110"/>
    <p:sldId id="315" r:id="rId111"/>
    <p:sldId id="316" r:id="rId112"/>
    <p:sldId id="317" r:id="rId113"/>
    <p:sldId id="318" r:id="rId114"/>
    <p:sldId id="319" r:id="rId115"/>
    <p:sldId id="320" r:id="rId116"/>
    <p:sldId id="321" r:id="rId117"/>
    <p:sldId id="322" r:id="rId118"/>
    <p:sldId id="323" r:id="rId119"/>
    <p:sldId id="324" r:id="rId120"/>
    <p:sldId id="326" r:id="rId121"/>
    <p:sldId id="327" r:id="rId122"/>
    <p:sldId id="328" r:id="rId123"/>
    <p:sldId id="329" r:id="rId124"/>
    <p:sldId id="330" r:id="rId125"/>
    <p:sldId id="331" r:id="rId126"/>
    <p:sldId id="332" r:id="rId127"/>
    <p:sldId id="333" r:id="rId128"/>
    <p:sldId id="334" r:id="rId129"/>
    <p:sldId id="264" r:id="rId130"/>
    <p:sldId id="265" r:id="rId131"/>
    <p:sldId id="266" r:id="rId132"/>
    <p:sldId id="267" r:id="rId133"/>
    <p:sldId id="268" r:id="rId134"/>
    <p:sldId id="399" r:id="rId135"/>
    <p:sldId id="400" r:id="rId136"/>
    <p:sldId id="402" r:id="rId137"/>
    <p:sldId id="401" r:id="rId138"/>
    <p:sldId id="403" r:id="rId139"/>
    <p:sldId id="404" r:id="rId140"/>
    <p:sldId id="405" r:id="rId141"/>
    <p:sldId id="406" r:id="rId142"/>
    <p:sldId id="414" r:id="rId143"/>
    <p:sldId id="413" r:id="rId144"/>
    <p:sldId id="415" r:id="rId145"/>
    <p:sldId id="417" r:id="rId146"/>
    <p:sldId id="416" r:id="rId147"/>
    <p:sldId id="270" r:id="rId148"/>
    <p:sldId id="269" r:id="rId149"/>
    <p:sldId id="271" r:id="rId150"/>
    <p:sldId id="273" r:id="rId151"/>
    <p:sldId id="274" r:id="rId152"/>
    <p:sldId id="272" r:id="rId153"/>
    <p:sldId id="418" r:id="rId154"/>
    <p:sldId id="419" r:id="rId155"/>
    <p:sldId id="420" r:id="rId156"/>
    <p:sldId id="421" r:id="rId157"/>
    <p:sldId id="422" r:id="rId158"/>
    <p:sldId id="423" r:id="rId159"/>
    <p:sldId id="424" r:id="rId160"/>
    <p:sldId id="425" r:id="rId161"/>
    <p:sldId id="426" r:id="rId162"/>
    <p:sldId id="427" r:id="rId163"/>
    <p:sldId id="428" r:id="rId164"/>
    <p:sldId id="429" r:id="rId165"/>
    <p:sldId id="430" r:id="rId166"/>
    <p:sldId id="483" r:id="rId167"/>
    <p:sldId id="484" r:id="rId168"/>
    <p:sldId id="485" r:id="rId169"/>
    <p:sldId id="431" r:id="rId170"/>
    <p:sldId id="432" r:id="rId171"/>
    <p:sldId id="433" r:id="rId172"/>
    <p:sldId id="434" r:id="rId173"/>
    <p:sldId id="435" r:id="rId174"/>
    <p:sldId id="436" r:id="rId175"/>
    <p:sldId id="437" r:id="rId1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23B8F5-4FCB-4C5F-8419-3A6D1935DB5F}" type="datetimeFigureOut">
              <a:rPr lang="en-US" smtClean="0"/>
              <a:pPr/>
              <a:t>1/23/2018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4D1CD1-5AF5-470C-92BB-BC15F3B0006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4D1CD1-5AF5-470C-92BB-BC15F3B00064}" type="slidenum">
              <a:rPr lang="en-US" smtClean="0"/>
              <a:pPr/>
              <a:t>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98E36543-FD5F-4A65-9D47-FC5842401A6D}" type="slidenum">
              <a:rPr lang="en-US" smtClean="0"/>
              <a:pPr/>
              <a:t>47</a:t>
            </a:fld>
            <a:endParaRPr lang="en-US" smtClean="0"/>
          </a:p>
        </p:txBody>
      </p:sp>
      <p:sp>
        <p:nvSpPr>
          <p:cNvPr id="83971" name="Rectangle 2"/>
          <p:cNvSpPr>
            <a:spLocks noGrp="1" noRot="1" noChangeAspect="1" noChangeArrowheads="1" noTextEdit="1"/>
          </p:cNvSpPr>
          <p:nvPr>
            <p:ph type="sldImg"/>
          </p:nvPr>
        </p:nvSpPr>
        <p:spPr>
          <a:xfrm>
            <a:off x="1156977" y="685488"/>
            <a:ext cx="4547152" cy="3429000"/>
          </a:xfrm>
          <a:ln/>
        </p:spPr>
      </p:sp>
      <p:sp>
        <p:nvSpPr>
          <p:cNvPr id="83972" name="Rectangle 3"/>
          <p:cNvSpPr>
            <a:spLocks noGrp="1" noChangeArrowheads="1"/>
          </p:cNvSpPr>
          <p:nvPr>
            <p:ph type="body" idx="1"/>
          </p:nvPr>
        </p:nvSpPr>
        <p:spPr>
          <a:xfrm>
            <a:off x="875886" y="4220669"/>
            <a:ext cx="5076722" cy="3257238"/>
          </a:xfrm>
          <a:noFill/>
          <a:ln/>
        </p:spPr>
        <p:txBody>
          <a:bodyPr lIns="91375" tIns="45688" rIns="91375" bIns="45688"/>
          <a:lstStyle/>
          <a:p>
            <a:pPr eaLnBrk="1" hangingPunct="1"/>
            <a:r>
              <a:rPr lang="en-US" smtClean="0"/>
              <a:t>Despite the significant clinical, social, and economic impact of migraine, diagnosis and treatment rates remain low.</a:t>
            </a:r>
          </a:p>
          <a:p>
            <a:pPr eaLnBrk="1" hangingPunct="1"/>
            <a:r>
              <a:rPr lang="en-US" smtClean="0"/>
              <a:t>In AMS II, only 48% of subjects who met IHS criteria for a diagnosis of migraine had, in fact, ever been diagnosed by a physician.</a:t>
            </a:r>
            <a:r>
              <a:rPr lang="en-US" baseline="30000" smtClean="0"/>
              <a:t>1</a:t>
            </a:r>
            <a:r>
              <a:rPr lang="en-US" smtClean="0"/>
              <a:t> The majority of migraine sufferers in the United States do not currently consult a physician about their headaches, including many who experience severe, disabling pain.</a:t>
            </a:r>
            <a:r>
              <a:rPr lang="en-US" baseline="30000" smtClean="0"/>
              <a:t>1</a:t>
            </a:r>
            <a:endParaRPr lang="en-US" smtClean="0"/>
          </a:p>
          <a:p>
            <a:pPr eaLnBrk="1" hangingPunct="1"/>
            <a:r>
              <a:rPr lang="en-US" smtClean="0"/>
              <a:t>This slide also shows the treatment patterns for the migraine sufferers who responded to the survey. Forty-six percent of sufferers used prescription medications, half of whom (23%) combined it with over-the-counter pain relievers.  Forty-nine percent received OTC medications only and a small portion of patients</a:t>
            </a:r>
            <a:r>
              <a:rPr lang="en-US" smtClean="0">
                <a:cs typeface="Arial" charset="0"/>
              </a:rPr>
              <a:t>—5%—use no medication at all</a:t>
            </a:r>
            <a:r>
              <a:rPr lang="en-US" smtClean="0"/>
              <a:t>.</a:t>
            </a:r>
            <a:r>
              <a:rPr lang="en-US" baseline="30000" smtClean="0"/>
              <a:t>1</a:t>
            </a:r>
            <a:endParaRPr lang="en-US" smtClean="0"/>
          </a:p>
        </p:txBody>
      </p:sp>
      <p:sp>
        <p:nvSpPr>
          <p:cNvPr id="83973" name="Rectangle 4"/>
          <p:cNvSpPr>
            <a:spLocks noChangeArrowheads="1"/>
          </p:cNvSpPr>
          <p:nvPr/>
        </p:nvSpPr>
        <p:spPr bwMode="auto">
          <a:xfrm>
            <a:off x="868121" y="8080636"/>
            <a:ext cx="5496028" cy="507767"/>
          </a:xfrm>
          <a:prstGeom prst="rect">
            <a:avLst/>
          </a:prstGeom>
          <a:noFill/>
          <a:ln w="9525">
            <a:noFill/>
            <a:miter lim="800000"/>
            <a:headEnd/>
            <a:tailEnd/>
          </a:ln>
        </p:spPr>
        <p:txBody>
          <a:bodyPr lIns="91375" tIns="45688" rIns="91375" bIns="45688">
            <a:spAutoFit/>
          </a:bodyPr>
          <a:lstStyle/>
          <a:p>
            <a:pPr>
              <a:tabLst>
                <a:tab pos="0" algn="r"/>
                <a:tab pos="168244" algn="l"/>
              </a:tabLst>
            </a:pPr>
            <a:r>
              <a:rPr lang="en-US" sz="900" dirty="0">
                <a:cs typeface="Times New Roman" pitchFamily="18" charset="0"/>
              </a:rPr>
              <a:t>1.	Lipton RB, </a:t>
            </a:r>
            <a:r>
              <a:rPr lang="en-US" sz="900" dirty="0" err="1">
                <a:cs typeface="Times New Roman" pitchFamily="18" charset="0"/>
              </a:rPr>
              <a:t>Scher</a:t>
            </a:r>
            <a:r>
              <a:rPr lang="en-US" sz="900" dirty="0">
                <a:cs typeface="Times New Roman" pitchFamily="18" charset="0"/>
              </a:rPr>
              <a:t> AI, </a:t>
            </a:r>
            <a:r>
              <a:rPr lang="en-US" sz="900" dirty="0" err="1">
                <a:cs typeface="Times New Roman" pitchFamily="18" charset="0"/>
              </a:rPr>
              <a:t>Kolodner</a:t>
            </a:r>
            <a:r>
              <a:rPr lang="en-US" sz="900" dirty="0">
                <a:cs typeface="Times New Roman" pitchFamily="18" charset="0"/>
              </a:rPr>
              <a:t> K, </a:t>
            </a:r>
            <a:r>
              <a:rPr lang="en-US" sz="900" dirty="0" err="1">
                <a:cs typeface="Times New Roman" pitchFamily="18" charset="0"/>
              </a:rPr>
              <a:t>Liberman</a:t>
            </a:r>
            <a:r>
              <a:rPr lang="en-US" sz="900" dirty="0">
                <a:cs typeface="Times New Roman" pitchFamily="18" charset="0"/>
              </a:rPr>
              <a:t> J, Steiner TJ, Stewart WF. Migraine in the United 	States: epidemiology and patterns of health care use. </a:t>
            </a:r>
            <a:r>
              <a:rPr lang="en-US" sz="900" i="1" dirty="0">
                <a:cs typeface="Times New Roman" pitchFamily="18" charset="0"/>
              </a:rPr>
              <a:t>Neurology.</a:t>
            </a:r>
            <a:r>
              <a:rPr lang="en-US" sz="900" dirty="0">
                <a:cs typeface="Times New Roman" pitchFamily="18" charset="0"/>
              </a:rPr>
              <a:t> 2002;58:885-894.</a:t>
            </a:r>
          </a:p>
          <a:p>
            <a:pPr>
              <a:tabLst>
                <a:tab pos="0" algn="r"/>
                <a:tab pos="168244" algn="l"/>
              </a:tabLst>
            </a:pPr>
            <a:r>
              <a:rPr lang="en-US" sz="900" dirty="0">
                <a:cs typeface="Times New Roman" pitchFamily="18" charset="0"/>
              </a:rPr>
              <a:t>	</a:t>
            </a:r>
          </a:p>
        </p:txBody>
      </p:sp>
      <p:sp>
        <p:nvSpPr>
          <p:cNvPr id="83974" name="Text Box 5"/>
          <p:cNvSpPr txBox="1">
            <a:spLocks noChangeArrowheads="1"/>
          </p:cNvSpPr>
          <p:nvPr/>
        </p:nvSpPr>
        <p:spPr bwMode="auto">
          <a:xfrm>
            <a:off x="6016280" y="4851505"/>
            <a:ext cx="593242" cy="369332"/>
          </a:xfrm>
          <a:prstGeom prst="rect">
            <a:avLst/>
          </a:prstGeom>
          <a:noFill/>
          <a:ln w="9525">
            <a:noFill/>
            <a:miter lim="800000"/>
            <a:headEnd/>
            <a:tailEnd/>
          </a:ln>
        </p:spPr>
        <p:txBody>
          <a:bodyPr lIns="0" tIns="0" rIns="0" bIns="0">
            <a:spAutoFit/>
          </a:bodyPr>
          <a:lstStyle/>
          <a:p>
            <a:pPr defTabSz="892628" eaLnBrk="0" hangingPunct="0">
              <a:spcBef>
                <a:spcPct val="50000"/>
              </a:spcBef>
            </a:pPr>
            <a:endParaRPr lang="en-US" sz="2400" dirty="0">
              <a:latin typeface="Times"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1DD1A5B-4678-41AB-83A1-0FCF7AA50E01}" type="slidenum">
              <a:rPr lang="en-US" smtClean="0"/>
              <a:pPr/>
              <a:t>48</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914711" y="4240967"/>
            <a:ext cx="5028579" cy="3772525"/>
          </a:xfrm>
          <a:noFill/>
          <a:ln/>
        </p:spPr>
        <p:txBody>
          <a:bodyPr lIns="90452" tIns="45226" rIns="90452" bIns="45226"/>
          <a:lstStyle/>
          <a:p>
            <a:pPr eaLnBrk="1" hangingPunct="1"/>
            <a:r>
              <a:rPr lang="en-US" smtClean="0">
                <a:cs typeface="Times New Roman" pitchFamily="18" charset="0"/>
              </a:rPr>
              <a:t>Hu and colleagues estimated the economic costs of migraine in 1998. They correlated data from medical claims for migraine-related treatments, prevalence and disability data from published studies, and information from both the US Census Bureau and the Bureau of Labor Statistics.</a:t>
            </a:r>
            <a:r>
              <a:rPr lang="en-US" baseline="30000" smtClean="0">
                <a:cs typeface="Times New Roman" pitchFamily="18" charset="0"/>
              </a:rPr>
              <a:t>1 </a:t>
            </a:r>
            <a:r>
              <a:rPr lang="en-US" smtClean="0">
                <a:cs typeface="Times New Roman" pitchFamily="18" charset="0"/>
              </a:rPr>
              <a:t>The direct medical costs of migraine, which include inpatient, outpatient, and prescription-drug costs, were estimated at more than $1 billion.</a:t>
            </a:r>
            <a:r>
              <a:rPr lang="en-US" baseline="30000" smtClean="0">
                <a:cs typeface="Times New Roman" pitchFamily="18" charset="0"/>
              </a:rPr>
              <a:t>1 </a:t>
            </a:r>
            <a:r>
              <a:rPr lang="en-US" smtClean="0">
                <a:cs typeface="Times New Roman" pitchFamily="18" charset="0"/>
              </a:rPr>
              <a:t>Indirect costs of migraine, attributable to missed workdays and to lost worker productivity, were estimated at $13 billion annually, with the majority of costs, almost $8 billion, attributable to migraine-related missed workdays.</a:t>
            </a:r>
            <a:r>
              <a:rPr lang="en-US" baseline="30000" smtClean="0">
                <a:cs typeface="Times New Roman" pitchFamily="18" charset="0"/>
              </a:rPr>
              <a:t>1</a:t>
            </a:r>
          </a:p>
          <a:p>
            <a:pPr eaLnBrk="1" hangingPunct="1"/>
            <a:r>
              <a:rPr lang="en-US" smtClean="0">
                <a:cs typeface="Times New Roman" pitchFamily="18" charset="0"/>
              </a:rPr>
              <a:t>It should be noted that the $1 billion in direct medical costs estimated by Hu et al probably underestimates current medical expenditures for migraine. This study did not include over-the-counter medications, nor did it include the majority of preventive medications, most of which are also used to treat conditions other than migraine.</a:t>
            </a:r>
            <a:r>
              <a:rPr lang="en-US" baseline="30000" smtClean="0">
                <a:cs typeface="Times New Roman" pitchFamily="18" charset="0"/>
              </a:rPr>
              <a:t>1 </a:t>
            </a:r>
            <a:r>
              <a:rPr lang="en-US" smtClean="0">
                <a:cs typeface="Times New Roman" pitchFamily="18" charset="0"/>
              </a:rPr>
              <a:t>Lastly, since prescription-medication estimates were based on data from 1994, the only triptan represented in the estimate is Imitrex.</a:t>
            </a:r>
            <a:r>
              <a:rPr lang="en-US" baseline="30000" smtClean="0">
                <a:cs typeface="Times New Roman" pitchFamily="18" charset="0"/>
              </a:rPr>
              <a:t>1</a:t>
            </a:r>
            <a:endParaRPr lang="en-US" smtClean="0">
              <a:cs typeface="Times New Roman" pitchFamily="18" charset="0"/>
            </a:endParaRPr>
          </a:p>
        </p:txBody>
      </p:sp>
      <p:sp>
        <p:nvSpPr>
          <p:cNvPr id="84997" name="Rectangle 4"/>
          <p:cNvSpPr>
            <a:spLocks noChangeArrowheads="1"/>
          </p:cNvSpPr>
          <p:nvPr/>
        </p:nvSpPr>
        <p:spPr bwMode="auto">
          <a:xfrm>
            <a:off x="917817" y="8271136"/>
            <a:ext cx="5365577" cy="508051"/>
          </a:xfrm>
          <a:prstGeom prst="rect">
            <a:avLst/>
          </a:prstGeom>
          <a:noFill/>
          <a:ln w="9525">
            <a:noFill/>
            <a:miter lim="800000"/>
            <a:headEnd/>
            <a:tailEnd/>
          </a:ln>
        </p:spPr>
        <p:txBody>
          <a:bodyPr lIns="91655" tIns="45829" rIns="91655" bIns="45829">
            <a:spAutoFit/>
          </a:bodyPr>
          <a:lstStyle/>
          <a:p>
            <a:pPr defTabSz="915994">
              <a:tabLst>
                <a:tab pos="0" algn="r"/>
                <a:tab pos="222768" algn="l"/>
              </a:tabLst>
            </a:pPr>
            <a:r>
              <a:rPr lang="en-US" sz="900" dirty="0">
                <a:cs typeface="Times New Roman" pitchFamily="18" charset="0"/>
              </a:rPr>
              <a:t>1.	</a:t>
            </a:r>
            <a:r>
              <a:rPr kumimoji="1" lang="en-US" sz="900" dirty="0" err="1"/>
              <a:t>Hu</a:t>
            </a:r>
            <a:r>
              <a:rPr kumimoji="1" lang="en-US" sz="900" dirty="0"/>
              <a:t> XH, </a:t>
            </a:r>
            <a:r>
              <a:rPr kumimoji="1" lang="en-US" sz="900" dirty="0" err="1"/>
              <a:t>Markson</a:t>
            </a:r>
            <a:r>
              <a:rPr kumimoji="1" lang="en-US" sz="900" dirty="0"/>
              <a:t> LE, Lipton RB, Stewart WF, Berger ML. Burden of migraine in the United States: 	disability and economic costs. </a:t>
            </a:r>
            <a:r>
              <a:rPr kumimoji="1" lang="en-US" sz="900" i="1" dirty="0"/>
              <a:t>Arch Intern Med.</a:t>
            </a:r>
            <a:r>
              <a:rPr kumimoji="1" lang="en-US" sz="900" dirty="0"/>
              <a:t> 1999;159:813-818.</a:t>
            </a:r>
          </a:p>
          <a:p>
            <a:pPr defTabSz="915994">
              <a:tabLst>
                <a:tab pos="0" algn="r"/>
                <a:tab pos="222768" algn="l"/>
              </a:tabLst>
            </a:pPr>
            <a:endParaRPr lang="en-US" sz="900" dirty="0">
              <a:cs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GB" altLang="en-US" smtClean="0">
              <a:latin typeface="Times New Roman" pitchFamily="18" charset="0"/>
            </a:endParaRPr>
          </a:p>
        </p:txBody>
      </p:sp>
      <p:sp>
        <p:nvSpPr>
          <p:cNvPr id="87044" name="Slide Number Placeholder 3"/>
          <p:cNvSpPr>
            <a:spLocks noGrp="1"/>
          </p:cNvSpPr>
          <p:nvPr>
            <p:ph type="sldNum" sz="quarter" idx="5"/>
          </p:nvPr>
        </p:nvSpPr>
        <p:spPr>
          <a:noFill/>
        </p:spPr>
        <p:txBody>
          <a:bodyPr/>
          <a:lstStyle/>
          <a:p>
            <a:fld id="{CAF94E00-3311-45EF-A78F-2DBD55F488C2}" type="slidenum">
              <a:rPr lang="en-US" altLang="en-US" smtClean="0"/>
              <a:pPr/>
              <a:t>50</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GB" altLang="en-US" smtClean="0">
              <a:latin typeface="Times New Roman" pitchFamily="18" charset="0"/>
            </a:endParaRPr>
          </a:p>
        </p:txBody>
      </p:sp>
      <p:sp>
        <p:nvSpPr>
          <p:cNvPr id="88068" name="Slide Number Placeholder 3"/>
          <p:cNvSpPr>
            <a:spLocks noGrp="1"/>
          </p:cNvSpPr>
          <p:nvPr>
            <p:ph type="sldNum" sz="quarter" idx="5"/>
          </p:nvPr>
        </p:nvSpPr>
        <p:spPr>
          <a:noFill/>
        </p:spPr>
        <p:txBody>
          <a:bodyPr/>
          <a:lstStyle/>
          <a:p>
            <a:fld id="{F65C31BA-7184-4DF5-810B-49E1E783174D}" type="slidenum">
              <a:rPr lang="en-US" altLang="en-US" smtClean="0"/>
              <a:pPr/>
              <a:t>51</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BC1FC72-77DB-4B6C-8B57-2E9FE5D897D5}" type="slidenum">
              <a:rPr lang="en-US" smtClean="0"/>
              <a:pPr/>
              <a:t>62</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914711" y="4344025"/>
            <a:ext cx="5028579" cy="4114488"/>
          </a:xfrm>
          <a:noFill/>
          <a:ln/>
        </p:spPr>
        <p:txBody>
          <a:bodyPr/>
          <a:lstStyle/>
          <a:p>
            <a:r>
              <a:rPr lang="en-US" b="1" smtClean="0">
                <a:cs typeface="Arial" charset="0"/>
              </a:rPr>
              <a:t>SLIDE 27. Visual Aura</a:t>
            </a:r>
            <a:r>
              <a:rPr lang="en-US" smtClean="0">
                <a:cs typeface="Arial" charset="0"/>
              </a:rPr>
              <a:t> </a:t>
            </a:r>
          </a:p>
          <a:p>
            <a:endParaRPr lang="en-US" smtClean="0">
              <a:cs typeface="Arial" charset="0"/>
            </a:endParaRPr>
          </a:p>
          <a:p>
            <a:pPr>
              <a:spcBef>
                <a:spcPct val="50000"/>
              </a:spcBef>
            </a:pPr>
            <a:r>
              <a:rPr lang="en-US" smtClean="0">
                <a:cs typeface="Arial" charset="0"/>
              </a:rPr>
              <a:t>A visual aura, such as this representation of a scotoma, is the most common form of aura experienced by migraine sufferers </a:t>
            </a:r>
            <a:endParaRPr lang="en-US" smtClean="0">
              <a:latin typeface="Times" pitchFamily="18" charset="0"/>
              <a:cs typeface="Times New Roman" pitchFamily="18" charset="0"/>
            </a:endParaRPr>
          </a:p>
          <a:p>
            <a:pPr>
              <a:spcBef>
                <a:spcPct val="50000"/>
              </a:spcBef>
            </a:pPr>
            <a:r>
              <a:rPr lang="en-US" smtClean="0">
                <a:cs typeface="Times New Roman" pitchFamily="18" charset="0"/>
              </a:rPr>
              <a:t>A visual aura may take different manifestations (MacGregor A, 1999)</a:t>
            </a:r>
            <a:r>
              <a:rPr lang="en-US" smtClean="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23663B0-68CB-465A-BC90-871D97C1AE5F}" type="slidenum">
              <a:rPr lang="en-US" smtClean="0"/>
              <a:pPr/>
              <a:t>70</a:t>
            </a:fld>
            <a:endParaRPr lang="en-US" smtClean="0"/>
          </a:p>
        </p:txBody>
      </p:sp>
      <p:sp>
        <p:nvSpPr>
          <p:cNvPr id="89091" name="Rectangle 2"/>
          <p:cNvSpPr>
            <a:spLocks noGrp="1" noRot="1" noChangeAspect="1" noChangeArrowheads="1" noTextEdit="1"/>
          </p:cNvSpPr>
          <p:nvPr>
            <p:ph type="sldImg"/>
          </p:nvPr>
        </p:nvSpPr>
        <p:spPr>
          <a:xfrm>
            <a:off x="795130" y="89005"/>
            <a:ext cx="5273951" cy="3977077"/>
          </a:xfrm>
          <a:ln/>
        </p:spPr>
      </p:sp>
      <p:sp>
        <p:nvSpPr>
          <p:cNvPr id="89092" name="Rectangle 3"/>
          <p:cNvSpPr>
            <a:spLocks noGrp="1" noChangeArrowheads="1"/>
          </p:cNvSpPr>
          <p:nvPr>
            <p:ph type="body" idx="1"/>
          </p:nvPr>
        </p:nvSpPr>
        <p:spPr>
          <a:xfrm>
            <a:off x="754753" y="4172262"/>
            <a:ext cx="5343836" cy="3567972"/>
          </a:xfrm>
          <a:noFill/>
          <a:ln/>
        </p:spPr>
        <p:txBody>
          <a:bodyPr lIns="91012" tIns="45504" rIns="91012" bIns="45504"/>
          <a:lstStyle/>
          <a:p>
            <a:pPr eaLnBrk="1" hangingPunct="1"/>
            <a:r>
              <a:rPr lang="en-US" smtClean="0">
                <a:solidFill>
                  <a:srgbClr val="000A10"/>
                </a:solidFill>
                <a:cs typeface="Courier New" pitchFamily="49" charset="0"/>
              </a:rPr>
              <a:t>The results in the study by Sandrini et al show that both active drugs were superior</a:t>
            </a:r>
            <a:r>
              <a:rPr lang="en-US" smtClean="0">
                <a:solidFill>
                  <a:srgbClr val="000A10"/>
                </a:solidFill>
                <a:cs typeface="Times New Roman" pitchFamily="18" charset="0"/>
              </a:rPr>
              <a:t> </a:t>
            </a:r>
            <a:r>
              <a:rPr lang="en-US" smtClean="0">
                <a:solidFill>
                  <a:srgbClr val="000A10"/>
                </a:solidFill>
                <a:cs typeface="Courier New" pitchFamily="49" charset="0"/>
              </a:rPr>
              <a:t>to placebo for headache response at 2 hours postdose. The 40-mg dose of Relpax had a headache response of 64% compared to the headache response of 50% for Imitrex</a:t>
            </a:r>
            <a:r>
              <a:rPr lang="en-US" smtClean="0">
                <a:solidFill>
                  <a:srgbClr val="000A10"/>
                </a:solidFill>
                <a:cs typeface="Times New Roman" pitchFamily="18" charset="0"/>
              </a:rPr>
              <a:t> </a:t>
            </a:r>
            <a:r>
              <a:rPr lang="en-US" smtClean="0">
                <a:solidFill>
                  <a:srgbClr val="000A10"/>
                </a:solidFill>
                <a:cs typeface="Courier New" pitchFamily="49" charset="0"/>
              </a:rPr>
              <a:t>50 mg and 53% for Imitrex 100 mg.</a:t>
            </a:r>
            <a:r>
              <a:rPr lang="en-US" baseline="30000" smtClean="0">
                <a:solidFill>
                  <a:srgbClr val="000A10"/>
                </a:solidFill>
              </a:rPr>
              <a:t>1</a:t>
            </a:r>
            <a:r>
              <a:rPr lang="en-US" smtClean="0">
                <a:solidFill>
                  <a:srgbClr val="000A10"/>
                </a:solidFill>
                <a:cs typeface="Courier New" pitchFamily="49" charset="0"/>
              </a:rPr>
              <a:t> Active treatment comparisons demonstrated a statistically significant difference</a:t>
            </a:r>
            <a:r>
              <a:rPr lang="en-US" smtClean="0">
                <a:solidFill>
                  <a:srgbClr val="000A10"/>
                </a:solidFill>
                <a:cs typeface="Times New Roman" pitchFamily="18" charset="0"/>
              </a:rPr>
              <a:t> </a:t>
            </a:r>
            <a:r>
              <a:rPr lang="en-US" smtClean="0">
                <a:solidFill>
                  <a:srgbClr val="000A10"/>
                </a:solidFill>
                <a:cs typeface="Courier New" pitchFamily="49" charset="0"/>
              </a:rPr>
              <a:t>between the 40-mg dose of Relpax and the 50-mg and 100-mg doses of</a:t>
            </a:r>
            <a:r>
              <a:rPr lang="en-US" smtClean="0">
                <a:solidFill>
                  <a:srgbClr val="000A10"/>
                </a:solidFill>
                <a:cs typeface="Times New Roman" pitchFamily="18" charset="0"/>
              </a:rPr>
              <a:t> </a:t>
            </a:r>
            <a:r>
              <a:rPr lang="en-US" smtClean="0">
                <a:solidFill>
                  <a:srgbClr val="000A10"/>
                </a:solidFill>
                <a:cs typeface="Courier New" pitchFamily="49" charset="0"/>
              </a:rPr>
              <a:t>Imitrex (</a:t>
            </a:r>
            <a:r>
              <a:rPr lang="en-US" i="1" smtClean="0">
                <a:solidFill>
                  <a:srgbClr val="000A10"/>
                </a:solidFill>
                <a:cs typeface="Courier New" pitchFamily="49" charset="0"/>
              </a:rPr>
              <a:t>P</a:t>
            </a:r>
            <a:r>
              <a:rPr lang="en-US" smtClean="0">
                <a:solidFill>
                  <a:srgbClr val="000A10"/>
                </a:solidFill>
                <a:cs typeface="Courier New" pitchFamily="49" charset="0"/>
              </a:rPr>
              <a:t>&lt;.05).</a:t>
            </a:r>
            <a:r>
              <a:rPr lang="en-US" baseline="30000" smtClean="0">
                <a:solidFill>
                  <a:srgbClr val="000A10"/>
                </a:solidFill>
              </a:rPr>
              <a:t>1</a:t>
            </a:r>
          </a:p>
          <a:p>
            <a:pPr eaLnBrk="1" hangingPunct="1"/>
            <a:r>
              <a:rPr lang="en-US" smtClean="0">
                <a:solidFill>
                  <a:srgbClr val="000A10"/>
                </a:solidFill>
              </a:rPr>
              <a:t>In the study by Mathew et al, comparisons between active treatments showed a statistically significant difference between the 40-mg dose of Relpax and the 100-mg dose of Imitrex.  Both active treatments were superior to placebo. The 40-mg dose of Relpax had a headache response of 67% compared to the headache response of 59% for Imitrex 100 mg (</a:t>
            </a:r>
            <a:r>
              <a:rPr lang="en-US" i="1" smtClean="0">
                <a:solidFill>
                  <a:srgbClr val="000A10"/>
                </a:solidFill>
              </a:rPr>
              <a:t>P</a:t>
            </a:r>
            <a:r>
              <a:rPr lang="en-US" smtClean="0">
                <a:solidFill>
                  <a:srgbClr val="000A10"/>
                </a:solidFill>
              </a:rPr>
              <a:t>&lt;.0001).</a:t>
            </a:r>
            <a:r>
              <a:rPr lang="en-US" baseline="30000" smtClean="0">
                <a:solidFill>
                  <a:srgbClr val="000A10"/>
                </a:solidFill>
              </a:rPr>
              <a:t>1</a:t>
            </a:r>
          </a:p>
        </p:txBody>
      </p:sp>
      <p:sp>
        <p:nvSpPr>
          <p:cNvPr id="89093" name="Text Box 4"/>
          <p:cNvSpPr txBox="1">
            <a:spLocks noChangeArrowheads="1"/>
          </p:cNvSpPr>
          <p:nvPr/>
        </p:nvSpPr>
        <p:spPr bwMode="gray">
          <a:xfrm>
            <a:off x="832403" y="7957279"/>
            <a:ext cx="5096910" cy="886397"/>
          </a:xfrm>
          <a:prstGeom prst="rect">
            <a:avLst/>
          </a:prstGeom>
          <a:noFill/>
          <a:ln w="9525">
            <a:noFill/>
            <a:miter lim="800000"/>
            <a:headEnd/>
            <a:tailEnd/>
          </a:ln>
        </p:spPr>
        <p:txBody>
          <a:bodyPr lIns="0" tIns="0" rIns="0" bIns="0">
            <a:spAutoFit/>
          </a:bodyPr>
          <a:lstStyle/>
          <a:p>
            <a:pPr marL="221210" indent="-221210" defTabSz="898859">
              <a:spcBef>
                <a:spcPct val="20000"/>
              </a:spcBef>
              <a:buFontTx/>
              <a:buAutoNum type="arabicPeriod"/>
            </a:pPr>
            <a:r>
              <a:rPr kumimoji="1" lang="en-US" sz="900" dirty="0" err="1"/>
              <a:t>Sandrini</a:t>
            </a:r>
            <a:r>
              <a:rPr kumimoji="1" lang="en-US" sz="900" dirty="0"/>
              <a:t> G, </a:t>
            </a:r>
            <a:r>
              <a:rPr kumimoji="1" lang="en-US" sz="900" dirty="0" err="1"/>
              <a:t>Färkkilä</a:t>
            </a:r>
            <a:r>
              <a:rPr kumimoji="1" lang="en-US" sz="900" dirty="0"/>
              <a:t> M, Burgess G, Forster E, </a:t>
            </a:r>
            <a:r>
              <a:rPr kumimoji="1" lang="en-US" sz="900" dirty="0" err="1"/>
              <a:t>Haughie</a:t>
            </a:r>
            <a:r>
              <a:rPr kumimoji="1" lang="en-US" sz="900" dirty="0"/>
              <a:t> S, for the </a:t>
            </a:r>
            <a:r>
              <a:rPr kumimoji="1" lang="en-US" sz="900" dirty="0" err="1"/>
              <a:t>Eletriptan</a:t>
            </a:r>
            <a:r>
              <a:rPr kumimoji="1" lang="en-US" sz="900" dirty="0"/>
              <a:t> Steering Committee. </a:t>
            </a:r>
            <a:r>
              <a:rPr kumimoji="1" lang="en-US" sz="900" dirty="0" err="1"/>
              <a:t>Eletriptan</a:t>
            </a:r>
            <a:r>
              <a:rPr kumimoji="1" lang="en-US" sz="900" dirty="0"/>
              <a:t> </a:t>
            </a:r>
            <a:r>
              <a:rPr kumimoji="1" lang="en-US" sz="900" dirty="0" err="1"/>
              <a:t>vs</a:t>
            </a:r>
            <a:r>
              <a:rPr kumimoji="1" lang="en-US" sz="900" dirty="0"/>
              <a:t> </a:t>
            </a:r>
            <a:r>
              <a:rPr kumimoji="1" lang="en-US" sz="900" dirty="0" err="1"/>
              <a:t>sumatriptan</a:t>
            </a:r>
            <a:r>
              <a:rPr kumimoji="1" lang="en-US" sz="900" dirty="0"/>
              <a:t>: a double-blind, placebo-controlled, multiple migraine attack study. </a:t>
            </a:r>
            <a:r>
              <a:rPr kumimoji="1" lang="en-US" sz="900" i="1" dirty="0"/>
              <a:t>Neurology</a:t>
            </a:r>
            <a:r>
              <a:rPr kumimoji="1" lang="en-US" sz="900" dirty="0"/>
              <a:t>. 2002; 59:1210-1217.</a:t>
            </a:r>
          </a:p>
          <a:p>
            <a:pPr marL="221210" indent="-221210" defTabSz="898859">
              <a:spcBef>
                <a:spcPct val="20000"/>
              </a:spcBef>
              <a:buFontTx/>
              <a:buAutoNum type="arabicPeriod"/>
            </a:pPr>
            <a:r>
              <a:rPr kumimoji="1" lang="en-US" sz="900" dirty="0"/>
              <a:t>Mathew NT, </a:t>
            </a:r>
            <a:r>
              <a:rPr kumimoji="1" lang="en-US" sz="900" dirty="0" err="1"/>
              <a:t>Schoenen</a:t>
            </a:r>
            <a:r>
              <a:rPr kumimoji="1" lang="en-US" sz="900" dirty="0"/>
              <a:t> J, Winner P, </a:t>
            </a:r>
            <a:r>
              <a:rPr kumimoji="1" lang="en-US" sz="900" dirty="0" err="1"/>
              <a:t>Muirhead</a:t>
            </a:r>
            <a:r>
              <a:rPr kumimoji="1" lang="en-US" sz="900" dirty="0"/>
              <a:t> N, Sikes CR. Comparative efficacy of </a:t>
            </a:r>
            <a:r>
              <a:rPr kumimoji="1" lang="en-US" sz="900" dirty="0" err="1"/>
              <a:t>eletriptan</a:t>
            </a:r>
            <a:r>
              <a:rPr kumimoji="1" lang="en-US" sz="900" dirty="0"/>
              <a:t> </a:t>
            </a:r>
            <a:br>
              <a:rPr kumimoji="1" lang="en-US" sz="900" dirty="0"/>
            </a:br>
            <a:r>
              <a:rPr kumimoji="1" lang="en-US" sz="900" dirty="0"/>
              <a:t>40 mg versus </a:t>
            </a:r>
            <a:r>
              <a:rPr kumimoji="1" lang="en-US" sz="900" dirty="0" err="1"/>
              <a:t>sumatriptan</a:t>
            </a:r>
            <a:r>
              <a:rPr kumimoji="1" lang="en-US" sz="900" dirty="0"/>
              <a:t> 100 mg. </a:t>
            </a:r>
            <a:r>
              <a:rPr kumimoji="1" lang="en-US" sz="900" i="1" dirty="0"/>
              <a:t>Headache</a:t>
            </a:r>
            <a:r>
              <a:rPr kumimoji="1" lang="en-US" sz="900" dirty="0"/>
              <a:t>. 2003;43:214-222.</a:t>
            </a:r>
          </a:p>
          <a:p>
            <a:pPr marL="221210" indent="-221210" defTabSz="898859">
              <a:spcBef>
                <a:spcPct val="20000"/>
              </a:spcBef>
              <a:buFontTx/>
              <a:buAutoNum type="arabicPeriod"/>
            </a:pPr>
            <a:endParaRPr lang="en-US" sz="9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4556BE56-02F4-4263-BD84-13DF6227FCF6}" type="slidenum">
              <a:rPr lang="en-US" smtClean="0"/>
              <a:pPr/>
              <a:t>71</a:t>
            </a:fld>
            <a:endParaRPr lang="en-US" smtClean="0"/>
          </a:p>
        </p:txBody>
      </p:sp>
      <p:sp>
        <p:nvSpPr>
          <p:cNvPr id="90115" name="Rectangle 2"/>
          <p:cNvSpPr>
            <a:spLocks noGrp="1" noRot="1" noChangeAspect="1" noChangeArrowheads="1" noTextEdit="1"/>
          </p:cNvSpPr>
          <p:nvPr>
            <p:ph type="sldImg"/>
          </p:nvPr>
        </p:nvSpPr>
        <p:spPr>
          <a:xfrm>
            <a:off x="1156977" y="685488"/>
            <a:ext cx="4547152" cy="3429000"/>
          </a:xfrm>
          <a:ln/>
        </p:spPr>
      </p:sp>
      <p:sp>
        <p:nvSpPr>
          <p:cNvPr id="90116" name="Rectangle 3"/>
          <p:cNvSpPr>
            <a:spLocks noGrp="1" noChangeArrowheads="1"/>
          </p:cNvSpPr>
          <p:nvPr>
            <p:ph type="body" idx="1"/>
          </p:nvPr>
        </p:nvSpPr>
        <p:spPr>
          <a:xfrm>
            <a:off x="914711" y="4344025"/>
            <a:ext cx="5028579" cy="4114488"/>
          </a:xfrm>
          <a:noFill/>
          <a:ln/>
        </p:spPr>
        <p:txBody>
          <a:bodyPr lIns="89944" tIns="44976" rIns="89944" bIns="44976"/>
          <a:lstStyle/>
          <a:p>
            <a:pPr eaLnBrk="1" hangingPunct="1"/>
            <a:r>
              <a:rPr lang="en-US" dirty="0" smtClean="0">
                <a:cs typeface="Arial" charset="0"/>
              </a:rPr>
              <a:t>These charts show the clinical success (efficacy) and clinical failure (return of headache) rates from the Ferrari meta-analysis for all the </a:t>
            </a:r>
            <a:r>
              <a:rPr lang="en-US" dirty="0" err="1" smtClean="0">
                <a:cs typeface="Arial" charset="0"/>
              </a:rPr>
              <a:t>triptans</a:t>
            </a:r>
            <a:r>
              <a:rPr lang="en-US" dirty="0" smtClean="0">
                <a:cs typeface="Arial" charset="0"/>
              </a:rPr>
              <a:t>. The chart on the left is for 2-hour pain-free sustained response. The highest success rates were seen with </a:t>
            </a:r>
            <a:r>
              <a:rPr lang="en-US" dirty="0" err="1" smtClean="0">
                <a:cs typeface="Arial" charset="0"/>
              </a:rPr>
              <a:t>Imitrex</a:t>
            </a:r>
            <a:r>
              <a:rPr lang="en-US" dirty="0" smtClean="0">
                <a:cs typeface="Arial" charset="0"/>
              </a:rPr>
              <a:t> 50 mg and 100 mg, </a:t>
            </a:r>
            <a:r>
              <a:rPr lang="en-US" dirty="0" err="1" smtClean="0">
                <a:cs typeface="Arial" charset="0"/>
              </a:rPr>
              <a:t>Zomig</a:t>
            </a:r>
            <a:r>
              <a:rPr lang="en-US" dirty="0" smtClean="0">
                <a:cs typeface="Arial" charset="0"/>
              </a:rPr>
              <a:t> 5 mg, </a:t>
            </a:r>
            <a:r>
              <a:rPr lang="en-US" dirty="0" err="1" smtClean="0">
                <a:cs typeface="Arial" charset="0"/>
              </a:rPr>
              <a:t>Axert</a:t>
            </a:r>
            <a:r>
              <a:rPr lang="en-US" dirty="0" smtClean="0">
                <a:cs typeface="Arial" charset="0"/>
              </a:rPr>
              <a:t> 12.5 mg, </a:t>
            </a:r>
            <a:r>
              <a:rPr lang="en-US" dirty="0" err="1" smtClean="0">
                <a:cs typeface="Arial" charset="0"/>
              </a:rPr>
              <a:t>Maxalt</a:t>
            </a:r>
            <a:r>
              <a:rPr lang="en-US" dirty="0" smtClean="0">
                <a:cs typeface="Arial" charset="0"/>
              </a:rPr>
              <a:t> 10 mg, and </a:t>
            </a:r>
            <a:r>
              <a:rPr lang="en-US" dirty="0" err="1" smtClean="0">
                <a:cs typeface="Arial" charset="0"/>
              </a:rPr>
              <a:t>Relpax</a:t>
            </a:r>
            <a:r>
              <a:rPr lang="en-US" dirty="0" smtClean="0">
                <a:cs typeface="Arial" charset="0"/>
              </a:rPr>
              <a:t> 40 and 80 mg.</a:t>
            </a:r>
            <a:r>
              <a:rPr lang="en-US" baseline="30000" dirty="0" smtClean="0">
                <a:cs typeface="Arial" charset="0"/>
              </a:rPr>
              <a:t>1</a:t>
            </a:r>
            <a:endParaRPr lang="en-US" dirty="0" smtClean="0">
              <a:solidFill>
                <a:srgbClr val="FF3300"/>
              </a:solidFill>
              <a:cs typeface="Arial" charset="0"/>
            </a:endParaRPr>
          </a:p>
          <a:p>
            <a:pPr eaLnBrk="1" hangingPunct="1"/>
            <a:r>
              <a:rPr lang="en-US" dirty="0" smtClean="0">
                <a:cs typeface="Arial" charset="0"/>
              </a:rPr>
              <a:t>The bars on the right indicate the failure (return of headache) rate within 24 hours of the initial response at 2 hours. The lowest failure (return of headache) rates were seen with </a:t>
            </a:r>
            <a:r>
              <a:rPr lang="en-US" dirty="0" err="1" smtClean="0">
                <a:cs typeface="Arial" charset="0"/>
              </a:rPr>
              <a:t>Amerge</a:t>
            </a:r>
            <a:r>
              <a:rPr lang="en-US" dirty="0" smtClean="0">
                <a:cs typeface="Arial" charset="0"/>
              </a:rPr>
              <a:t> 2.5 mg and </a:t>
            </a:r>
            <a:r>
              <a:rPr lang="en-US" dirty="0" err="1" smtClean="0">
                <a:cs typeface="Arial" charset="0"/>
              </a:rPr>
              <a:t>Relpax</a:t>
            </a:r>
            <a:r>
              <a:rPr lang="en-US" dirty="0" smtClean="0">
                <a:cs typeface="Arial" charset="0"/>
              </a:rPr>
              <a:t> 40 and 80 mg.</a:t>
            </a:r>
            <a:r>
              <a:rPr lang="en-US" baseline="30000" dirty="0" smtClean="0">
                <a:cs typeface="Arial" charset="0"/>
              </a:rPr>
              <a:t>1</a:t>
            </a:r>
            <a:endParaRPr lang="en-US" sz="1000" dirty="0" smtClean="0"/>
          </a:p>
          <a:p>
            <a:pPr eaLnBrk="1" hangingPunct="1"/>
            <a:endParaRPr lang="en-US" sz="1000" dirty="0" smtClean="0"/>
          </a:p>
        </p:txBody>
      </p:sp>
      <p:sp>
        <p:nvSpPr>
          <p:cNvPr id="90117" name="Text Box 4"/>
          <p:cNvSpPr txBox="1">
            <a:spLocks noChangeArrowheads="1"/>
          </p:cNvSpPr>
          <p:nvPr/>
        </p:nvSpPr>
        <p:spPr bwMode="gray">
          <a:xfrm>
            <a:off x="965960" y="8275820"/>
            <a:ext cx="5041003" cy="235449"/>
          </a:xfrm>
          <a:prstGeom prst="rect">
            <a:avLst/>
          </a:prstGeom>
          <a:noFill/>
          <a:ln w="9525">
            <a:noFill/>
            <a:miter lim="800000"/>
            <a:headEnd/>
            <a:tailEnd/>
          </a:ln>
        </p:spPr>
        <p:txBody>
          <a:bodyPr lIns="0" tIns="0" rIns="0" bIns="0">
            <a:spAutoFit/>
          </a:bodyPr>
          <a:lstStyle/>
          <a:p>
            <a:pPr marL="221210" indent="-221210" defTabSz="892628">
              <a:lnSpc>
                <a:spcPct val="85000"/>
              </a:lnSpc>
              <a:spcBef>
                <a:spcPct val="50000"/>
              </a:spcBef>
              <a:buFontTx/>
              <a:buAutoNum type="arabicPeriod"/>
            </a:pPr>
            <a:r>
              <a:rPr kumimoji="1" lang="en-US" sz="900" dirty="0"/>
              <a:t>Ferrari M, </a:t>
            </a:r>
            <a:r>
              <a:rPr kumimoji="1" lang="en-US" sz="900" dirty="0" err="1"/>
              <a:t>Roon</a:t>
            </a:r>
            <a:r>
              <a:rPr kumimoji="1" lang="en-US" sz="900" dirty="0"/>
              <a:t> K, Lipton R, </a:t>
            </a:r>
            <a:r>
              <a:rPr kumimoji="1" lang="en-US" sz="900" dirty="0" err="1"/>
              <a:t>Goadsby</a:t>
            </a:r>
            <a:r>
              <a:rPr kumimoji="1" lang="en-US" sz="900" dirty="0"/>
              <a:t> P. Oral </a:t>
            </a:r>
            <a:r>
              <a:rPr kumimoji="1" lang="en-US" sz="900" dirty="0" err="1"/>
              <a:t>triptans</a:t>
            </a:r>
            <a:r>
              <a:rPr kumimoji="1" lang="en-US" sz="900" dirty="0"/>
              <a:t> (serotonin 5-HT</a:t>
            </a:r>
            <a:r>
              <a:rPr kumimoji="1" lang="en-US" sz="900" baseline="-25000" dirty="0"/>
              <a:t>1B/1D </a:t>
            </a:r>
            <a:r>
              <a:rPr kumimoji="1" lang="en-US" sz="900" dirty="0"/>
              <a:t>agonists) in acute migraine treatment: a meta-analysis of 53 trials. </a:t>
            </a:r>
            <a:r>
              <a:rPr kumimoji="1" lang="en-US" sz="900" i="1" dirty="0"/>
              <a:t>Lancet.</a:t>
            </a:r>
            <a:r>
              <a:rPr kumimoji="1" lang="en-US" sz="900" dirty="0"/>
              <a:t> 2001;358:1668-1675.</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520825" y="752475"/>
            <a:ext cx="4495800" cy="3373438"/>
          </a:xfrm>
          <a:ln/>
        </p:spPr>
      </p:sp>
      <p:sp>
        <p:nvSpPr>
          <p:cNvPr id="91139" name="Rectangle 3"/>
          <p:cNvSpPr>
            <a:spLocks noGrp="1" noChangeArrowheads="1"/>
          </p:cNvSpPr>
          <p:nvPr>
            <p:ph type="body" idx="1"/>
          </p:nvPr>
        </p:nvSpPr>
        <p:spPr>
          <a:xfrm>
            <a:off x="1268793" y="4354956"/>
            <a:ext cx="4884150" cy="4136348"/>
          </a:xfrm>
          <a:noFill/>
          <a:ln/>
        </p:spPr>
        <p:txBody>
          <a:bodyPr/>
          <a:lstStyle/>
          <a:p>
            <a:r>
              <a:rPr lang="en-US" smtClean="0"/>
              <a:t>The first step to managing migraines is to look at your lifestyle and see if there are any changes you can make that might help you prevent or minimize your migraines.</a:t>
            </a:r>
          </a:p>
          <a:p>
            <a:r>
              <a:rPr lang="en-US" smtClean="0"/>
              <a:t>First of all, try to identify your triggers. The next time you have a migraine, write down everything you were doing when it came on, like what you ate or drank before you got the migraine, or what was happening around you.</a:t>
            </a:r>
            <a:r>
              <a:rPr lang="en-US" baseline="30000" smtClean="0"/>
              <a:t>12,17,18</a:t>
            </a:r>
            <a:r>
              <a:rPr lang="en-US" smtClean="0"/>
              <a:t> Were there any loud noises, such as during a loud movie? </a:t>
            </a:r>
          </a:p>
          <a:p>
            <a:r>
              <a:rPr lang="en-US" smtClean="0"/>
              <a:t>You should also try to keep a regular schedule. Try to get the same amount of sleep each night, going to bed and getting up at about the same time. Also, it’s helpful to eat at regular times during the day.</a:t>
            </a:r>
            <a:r>
              <a:rPr lang="en-US" baseline="30000" smtClean="0"/>
              <a:t>17,18</a:t>
            </a:r>
          </a:p>
          <a:p>
            <a:r>
              <a:rPr lang="en-US" smtClean="0"/>
              <a:t>Speaking of eating, as we discussed before, some foods and beverages are notorious migraine triggers. If you’re keeping track of your migraines and find you often get them after consuming certain foods or beverages, try avoiding those items. As a reminder, typical food and beverage triggers include chocolate, aged cheeses, and alcohol, as well as foods containing nitrites or monosodium glutamate, or MSG, or aspartame, an artificial sweetener. However, every individual is different. You may discover a completely different set of triggers for your migraines.</a:t>
            </a:r>
            <a:r>
              <a:rPr lang="en-US" baseline="30000" smtClean="0"/>
              <a:t>12,17,18</a:t>
            </a:r>
          </a:p>
          <a:p>
            <a:r>
              <a:rPr lang="en-US" smtClean="0"/>
              <a:t>Finally, like with most medical conditions, exercising regularly can really help, in this case because exercise helps reduce stress hormones in the body.</a:t>
            </a:r>
            <a:r>
              <a:rPr lang="en-US" baseline="30000" smtClean="0"/>
              <a:t>19</a:t>
            </a:r>
          </a:p>
        </p:txBody>
      </p:sp>
      <p:sp>
        <p:nvSpPr>
          <p:cNvPr id="91140" name="Text Box 4"/>
          <p:cNvSpPr txBox="1">
            <a:spLocks noChangeArrowheads="1"/>
          </p:cNvSpPr>
          <p:nvPr/>
        </p:nvSpPr>
        <p:spPr bwMode="auto">
          <a:xfrm>
            <a:off x="1133682" y="209238"/>
            <a:ext cx="2177291" cy="471566"/>
          </a:xfrm>
          <a:prstGeom prst="rect">
            <a:avLst/>
          </a:prstGeom>
          <a:noFill/>
          <a:ln w="9525">
            <a:noFill/>
            <a:miter lim="800000"/>
            <a:headEnd/>
            <a:tailEnd/>
          </a:ln>
        </p:spPr>
        <p:txBody>
          <a:bodyPr lIns="85667" tIns="42833" rIns="85667" bIns="42833">
            <a:spAutoFit/>
          </a:bodyPr>
          <a:lstStyle/>
          <a:p>
            <a:pPr defTabSz="855240">
              <a:spcBef>
                <a:spcPct val="50000"/>
              </a:spcBef>
            </a:pPr>
            <a:r>
              <a:rPr lang="en-US" sz="2500" b="1" dirty="0">
                <a:solidFill>
                  <a:schemeClr val="tx2"/>
                </a:solidFill>
                <a:latin typeface="Arial Narrow" pitchFamily="34" charset="0"/>
              </a:rPr>
              <a:t>SLIDE </a:t>
            </a:r>
            <a:fld id="{43661919-E25E-4D78-BE1C-84A422329428}" type="slidenum">
              <a:rPr lang="en-US" sz="2500" b="1">
                <a:solidFill>
                  <a:schemeClr val="tx2"/>
                </a:solidFill>
                <a:latin typeface="Arial Narrow" pitchFamily="34" charset="0"/>
              </a:rPr>
              <a:pPr defTabSz="855240">
                <a:spcBef>
                  <a:spcPct val="50000"/>
                </a:spcBef>
              </a:pPr>
              <a:t>108</a:t>
            </a:fld>
            <a:endParaRPr lang="en-US" sz="2500" b="1" dirty="0">
              <a:solidFill>
                <a:schemeClr val="tx2"/>
              </a:solidFill>
              <a:latin typeface="Arial Narrow" pitchFamily="34" charset="0"/>
            </a:endParaRPr>
          </a:p>
        </p:txBody>
      </p:sp>
      <p:sp>
        <p:nvSpPr>
          <p:cNvPr id="91141" name="Text Box 5"/>
          <p:cNvSpPr txBox="1">
            <a:spLocks noChangeArrowheads="1"/>
          </p:cNvSpPr>
          <p:nvPr/>
        </p:nvSpPr>
        <p:spPr bwMode="auto">
          <a:xfrm>
            <a:off x="6211956" y="8506918"/>
            <a:ext cx="453473" cy="274820"/>
          </a:xfrm>
          <a:prstGeom prst="rect">
            <a:avLst/>
          </a:prstGeom>
          <a:noFill/>
          <a:ln w="9525">
            <a:noFill/>
            <a:miter lim="800000"/>
            <a:headEnd/>
            <a:tailEnd/>
          </a:ln>
        </p:spPr>
        <p:txBody>
          <a:bodyPr lIns="89711" tIns="44855" rIns="89711" bIns="44855">
            <a:spAutoFit/>
          </a:bodyPr>
          <a:lstStyle/>
          <a:p>
            <a:pPr algn="ctr" defTabSz="895743">
              <a:spcBef>
                <a:spcPct val="50000"/>
              </a:spcBef>
            </a:pPr>
            <a:fld id="{B8E85A08-ECD5-4517-91BB-F0F6FFE2CAAD}" type="slidenum">
              <a:rPr lang="en-US" sz="1200">
                <a:solidFill>
                  <a:schemeClr val="tx2"/>
                </a:solidFill>
              </a:rPr>
              <a:pPr algn="ctr" defTabSz="895743">
                <a:spcBef>
                  <a:spcPct val="50000"/>
                </a:spcBef>
              </a:pPr>
              <a:t>108</a:t>
            </a:fld>
            <a:endParaRPr lang="en-US" sz="1200" dirty="0">
              <a:solidFill>
                <a:schemeClr val="tx2"/>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520825" y="752475"/>
            <a:ext cx="4495800" cy="3373438"/>
          </a:xfrm>
          <a:ln/>
        </p:spPr>
      </p:sp>
      <p:sp>
        <p:nvSpPr>
          <p:cNvPr id="92163" name="Rectangle 3"/>
          <p:cNvSpPr>
            <a:spLocks noGrp="1" noChangeArrowheads="1"/>
          </p:cNvSpPr>
          <p:nvPr>
            <p:ph type="body" idx="1"/>
          </p:nvPr>
        </p:nvSpPr>
        <p:spPr>
          <a:xfrm>
            <a:off x="1268793" y="4354956"/>
            <a:ext cx="4884150" cy="4136348"/>
          </a:xfrm>
          <a:noFill/>
          <a:ln/>
        </p:spPr>
        <p:txBody>
          <a:bodyPr/>
          <a:lstStyle/>
          <a:p>
            <a:r>
              <a:rPr lang="en-US" smtClean="0"/>
              <a:t>Remember this exercise from the beginning of this seminar? This is another exercise you can do when you feel yourself getting stressed out. Try to repeat it about 5-10 times when you do it.</a:t>
            </a:r>
            <a:r>
              <a:rPr lang="en-US" baseline="30000" smtClean="0"/>
              <a:t>1</a:t>
            </a:r>
          </a:p>
        </p:txBody>
      </p:sp>
      <p:sp>
        <p:nvSpPr>
          <p:cNvPr id="92164" name="Text Box 4"/>
          <p:cNvSpPr txBox="1">
            <a:spLocks noChangeArrowheads="1"/>
          </p:cNvSpPr>
          <p:nvPr/>
        </p:nvSpPr>
        <p:spPr bwMode="auto">
          <a:xfrm>
            <a:off x="1133682" y="209238"/>
            <a:ext cx="2177291" cy="471566"/>
          </a:xfrm>
          <a:prstGeom prst="rect">
            <a:avLst/>
          </a:prstGeom>
          <a:noFill/>
          <a:ln w="9525">
            <a:noFill/>
            <a:miter lim="800000"/>
            <a:headEnd/>
            <a:tailEnd/>
          </a:ln>
        </p:spPr>
        <p:txBody>
          <a:bodyPr lIns="85667" tIns="42833" rIns="85667" bIns="42833">
            <a:spAutoFit/>
          </a:bodyPr>
          <a:lstStyle/>
          <a:p>
            <a:pPr defTabSz="855240">
              <a:spcBef>
                <a:spcPct val="50000"/>
              </a:spcBef>
            </a:pPr>
            <a:r>
              <a:rPr lang="en-US" sz="2500" b="1" dirty="0">
                <a:solidFill>
                  <a:schemeClr val="tx2"/>
                </a:solidFill>
                <a:latin typeface="Arial Narrow" pitchFamily="34" charset="0"/>
              </a:rPr>
              <a:t>SLIDE </a:t>
            </a:r>
            <a:fld id="{901F1B56-ABD5-4770-B054-27C2B2FA6330}" type="slidenum">
              <a:rPr lang="en-US" sz="2500" b="1">
                <a:solidFill>
                  <a:schemeClr val="tx2"/>
                </a:solidFill>
                <a:latin typeface="Arial Narrow" pitchFamily="34" charset="0"/>
              </a:rPr>
              <a:pPr defTabSz="855240">
                <a:spcBef>
                  <a:spcPct val="50000"/>
                </a:spcBef>
              </a:pPr>
              <a:t>113</a:t>
            </a:fld>
            <a:endParaRPr lang="en-US" sz="2500" b="1" dirty="0">
              <a:solidFill>
                <a:schemeClr val="tx2"/>
              </a:solidFill>
              <a:latin typeface="Arial Narrow" pitchFamily="34" charset="0"/>
            </a:endParaRPr>
          </a:p>
        </p:txBody>
      </p:sp>
      <p:sp>
        <p:nvSpPr>
          <p:cNvPr id="92165" name="Text Box 5"/>
          <p:cNvSpPr txBox="1">
            <a:spLocks noChangeArrowheads="1"/>
          </p:cNvSpPr>
          <p:nvPr/>
        </p:nvSpPr>
        <p:spPr bwMode="auto">
          <a:xfrm>
            <a:off x="6211956" y="8506918"/>
            <a:ext cx="453473" cy="274820"/>
          </a:xfrm>
          <a:prstGeom prst="rect">
            <a:avLst/>
          </a:prstGeom>
          <a:noFill/>
          <a:ln w="9525">
            <a:noFill/>
            <a:miter lim="800000"/>
            <a:headEnd/>
            <a:tailEnd/>
          </a:ln>
        </p:spPr>
        <p:txBody>
          <a:bodyPr lIns="89711" tIns="44855" rIns="89711" bIns="44855">
            <a:spAutoFit/>
          </a:bodyPr>
          <a:lstStyle/>
          <a:p>
            <a:pPr algn="ctr" defTabSz="895743">
              <a:spcBef>
                <a:spcPct val="50000"/>
              </a:spcBef>
            </a:pPr>
            <a:fld id="{3990DFE7-8D85-480A-9060-88B7A9498293}" type="slidenum">
              <a:rPr lang="en-US" sz="1200">
                <a:solidFill>
                  <a:schemeClr val="tx2"/>
                </a:solidFill>
              </a:rPr>
              <a:pPr algn="ctr" defTabSz="895743">
                <a:spcBef>
                  <a:spcPct val="50000"/>
                </a:spcBef>
              </a:pPr>
              <a:t>113</a:t>
            </a:fld>
            <a:endParaRPr lang="en-US" sz="1200" dirty="0">
              <a:solidFill>
                <a:schemeClr val="tx2"/>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4D1CD1-5AF5-470C-92BB-BC15F3B00064}" type="slidenum">
              <a:rPr lang="en-US" smtClean="0"/>
              <a:pPr/>
              <a:t>172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40164CB-485B-47D6-B819-52B8BE5EA056}" type="slidenum">
              <a:rPr lang="en-US" smtClean="0"/>
              <a:pPr/>
              <a:t>39</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14711" y="4220669"/>
            <a:ext cx="5028579" cy="2943381"/>
          </a:xfrm>
          <a:noFill/>
          <a:ln/>
        </p:spPr>
        <p:txBody>
          <a:bodyPr lIns="90452" tIns="45226" rIns="90452" bIns="45226"/>
          <a:lstStyle/>
          <a:p>
            <a:pPr eaLnBrk="1" hangingPunct="1"/>
            <a:r>
              <a:rPr lang="en-US" dirty="0" smtClean="0"/>
              <a:t>Migraine is a highly prevalent medical disorder, afflicting nearly 28 million people in the United States. The overall 1-year prevalence of migraine among individuals 12 years of age and older is 12.6%.</a:t>
            </a:r>
            <a:r>
              <a:rPr lang="en-US" baseline="30000" dirty="0" smtClean="0"/>
              <a:t> </a:t>
            </a:r>
            <a:r>
              <a:rPr lang="en-US" dirty="0" smtClean="0"/>
              <a:t>Nearly 3 times as many females as males are affected. Approximately 1 out of every 5 women in the United States suffers from migraine versus 1 in 15 men.</a:t>
            </a:r>
            <a:r>
              <a:rPr lang="en-US" baseline="30000" dirty="0" smtClean="0"/>
              <a:t>1</a:t>
            </a:r>
            <a:endParaRPr lang="en-US" sz="1000" dirty="0" smtClean="0">
              <a:cs typeface="Times New Roman" pitchFamily="18" charset="0"/>
            </a:endParaRPr>
          </a:p>
          <a:p>
            <a:pPr eaLnBrk="1" hangingPunct="1"/>
            <a:endParaRPr lang="en-US" dirty="0" smtClean="0"/>
          </a:p>
          <a:p>
            <a:pPr eaLnBrk="1" hangingPunct="1"/>
            <a:endParaRPr lang="en-US" dirty="0" smtClean="0"/>
          </a:p>
          <a:p>
            <a:pPr eaLnBrk="1" hangingPunct="1"/>
            <a:endParaRPr lang="en-US" dirty="0" smtClean="0"/>
          </a:p>
        </p:txBody>
      </p:sp>
      <p:sp>
        <p:nvSpPr>
          <p:cNvPr id="75781" name="Text Box 4"/>
          <p:cNvSpPr txBox="1">
            <a:spLocks noChangeArrowheads="1"/>
          </p:cNvSpPr>
          <p:nvPr/>
        </p:nvSpPr>
        <p:spPr bwMode="gray">
          <a:xfrm>
            <a:off x="1046715" y="8305489"/>
            <a:ext cx="5294140" cy="118750"/>
          </a:xfrm>
          <a:prstGeom prst="rect">
            <a:avLst/>
          </a:prstGeom>
          <a:noFill/>
          <a:ln w="9525">
            <a:noFill/>
            <a:miter lim="800000"/>
            <a:headEnd/>
            <a:tailEnd/>
          </a:ln>
        </p:spPr>
        <p:txBody>
          <a:bodyPr lIns="0" tIns="0" rIns="0" bIns="0">
            <a:spAutoFit/>
          </a:bodyPr>
          <a:lstStyle/>
          <a:p>
            <a:pPr defTabSz="898859">
              <a:lnSpc>
                <a:spcPct val="85000"/>
              </a:lnSpc>
              <a:spcBef>
                <a:spcPct val="50000"/>
              </a:spcBef>
            </a:pPr>
            <a:endParaRPr lang="en-US" sz="900" b="1" dirty="0"/>
          </a:p>
        </p:txBody>
      </p:sp>
      <p:sp>
        <p:nvSpPr>
          <p:cNvPr id="75782" name="Rectangle 5"/>
          <p:cNvSpPr>
            <a:spLocks noChangeArrowheads="1"/>
          </p:cNvSpPr>
          <p:nvPr/>
        </p:nvSpPr>
        <p:spPr bwMode="auto">
          <a:xfrm>
            <a:off x="806002" y="8271136"/>
            <a:ext cx="5477392" cy="369552"/>
          </a:xfrm>
          <a:prstGeom prst="rect">
            <a:avLst/>
          </a:prstGeom>
          <a:noFill/>
          <a:ln w="9525">
            <a:noFill/>
            <a:miter lim="800000"/>
            <a:headEnd/>
            <a:tailEnd/>
          </a:ln>
        </p:spPr>
        <p:txBody>
          <a:bodyPr lIns="91655" tIns="45829" rIns="91655" bIns="45829">
            <a:spAutoFit/>
          </a:bodyPr>
          <a:lstStyle/>
          <a:p>
            <a:pPr defTabSz="915994">
              <a:tabLst>
                <a:tab pos="0" algn="r"/>
                <a:tab pos="222768" algn="l"/>
              </a:tabLst>
            </a:pPr>
            <a:r>
              <a:rPr lang="en-US" sz="900" dirty="0">
                <a:cs typeface="Times New Roman" pitchFamily="18" charset="0"/>
              </a:rPr>
              <a:t>1.	Lipton RB, </a:t>
            </a:r>
            <a:r>
              <a:rPr kumimoji="1" lang="en-US" sz="900" dirty="0"/>
              <a:t>Stewart WF, Diamond S, Diamond ML, Reed M. Prevalence and burden of migraine in the 	United States: data from the American Migraine Study II. </a:t>
            </a:r>
            <a:r>
              <a:rPr kumimoji="1" lang="en-US" sz="900" i="1" dirty="0"/>
              <a:t>Headache</a:t>
            </a:r>
            <a:r>
              <a:rPr kumimoji="1" lang="en-US" sz="900" dirty="0"/>
              <a:t>. 2001;41:646-657.</a:t>
            </a:r>
            <a:endParaRPr lang="en-US" sz="900" dirty="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53E43DE-5EDA-4B49-AE2F-3B8EFFD5A7F3}" type="slidenum">
              <a:rPr lang="en-US" smtClean="0"/>
              <a:pPr/>
              <a:t>40</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14711" y="4344025"/>
            <a:ext cx="5028579" cy="4114488"/>
          </a:xfrm>
          <a:noFill/>
          <a:ln/>
        </p:spPr>
        <p:txBody>
          <a:bodyPr/>
          <a:lstStyle/>
          <a:p>
            <a:pPr eaLnBrk="1" hangingPunct="1"/>
            <a:r>
              <a:rPr lang="en-US" b="1" smtClean="0">
                <a:cs typeface="Arial" charset="0"/>
              </a:rPr>
              <a:t>SLIDE 6. Migraine Prevalence Is Highest at Ages of Peak Productivity</a:t>
            </a:r>
          </a:p>
          <a:p>
            <a:pPr eaLnBrk="1" hangingPunct="1"/>
            <a:endParaRPr lang="en-US" b="1" smtClean="0">
              <a:latin typeface="Times" pitchFamily="18" charset="0"/>
            </a:endParaRPr>
          </a:p>
          <a:p>
            <a:pPr eaLnBrk="1" hangingPunct="1">
              <a:spcBef>
                <a:spcPct val="50000"/>
              </a:spcBef>
            </a:pPr>
            <a:r>
              <a:rPr lang="en-US" smtClean="0">
                <a:cs typeface="Arial" charset="0"/>
              </a:rPr>
              <a:t>Each year approximately 18 million patients visit physicians for headache (Cypress BK, 1981)</a:t>
            </a:r>
            <a:endParaRPr lang="en-US" smtClean="0"/>
          </a:p>
          <a:p>
            <a:pPr eaLnBrk="1" hangingPunct="1">
              <a:spcBef>
                <a:spcPct val="50000"/>
              </a:spcBef>
            </a:pPr>
            <a:r>
              <a:rPr lang="en-US" smtClean="0">
                <a:cs typeface="Arial" charset="0"/>
              </a:rPr>
              <a:t>Migraine is a common, chronic disorder. From a prevalence study using a questionnaire in the general population, it can be estimated that migraine affects approximately 25-30 million people in the United States (Lipton RB, Stewart WF, 1993)</a:t>
            </a:r>
            <a:endParaRPr lang="en-US" smtClean="0"/>
          </a:p>
          <a:p>
            <a:pPr eaLnBrk="1" hangingPunct="1">
              <a:spcBef>
                <a:spcPct val="50000"/>
              </a:spcBef>
            </a:pPr>
            <a:r>
              <a:rPr lang="en-US" smtClean="0">
                <a:cs typeface="Arial" charset="0"/>
              </a:rPr>
              <a:t>The prevalence of migraine has remained stable over the past decade. The number of migraine sufferers in the United States increased from 23.6 million in 1989 to 27.9 million in 1999. This growth is commensurate with the growth of the population (Lipton RB et al, 2001b)</a:t>
            </a:r>
          </a:p>
          <a:p>
            <a:pPr eaLnBrk="1" hangingPunct="1">
              <a:spcBef>
                <a:spcPct val="50000"/>
              </a:spcBef>
            </a:pPr>
            <a:r>
              <a:rPr lang="en-US" smtClean="0">
                <a:cs typeface="Arial" charset="0"/>
              </a:rPr>
              <a:t>A survey of almost 14,000 US households using questionnaires found that migraine affects approximately 6.5% of men and 18.2% of women each year (Lipton RB et al, 2001b)</a:t>
            </a:r>
          </a:p>
          <a:p>
            <a:pPr eaLnBrk="1" hangingPunct="1">
              <a:spcBef>
                <a:spcPct val="50000"/>
              </a:spcBef>
            </a:pPr>
            <a:r>
              <a:rPr lang="en-US" smtClean="0">
                <a:cs typeface="Arial" charset="0"/>
              </a:rPr>
              <a:t>Although the prevalence of migraine varies with age, it is highest during the ages of peak productivity, primarily between the ages of 30 and 49 years (Stewart WF et al, 1992)</a:t>
            </a:r>
            <a:r>
              <a:rPr lang="en-US" smtClean="0">
                <a:cs typeface="Times New Roman" pitchFamily="18" charset="0"/>
              </a:rPr>
              <a:t>    </a:t>
            </a:r>
          </a:p>
          <a:p>
            <a:pPr eaLnBrk="1" hangingPunct="1">
              <a:spcBef>
                <a:spcPct val="50000"/>
              </a:spcBef>
            </a:pPr>
            <a:r>
              <a:rPr lang="en-US" smtClean="0">
                <a:cs typeface="Arial" charset="0"/>
              </a:rPr>
              <a:t>At its peak prevalence (age 30-39 years), migraine affects approximately 1 out of 4 women and approximately 1 out of 10 men (Lipton RB et al, 2001b)</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1C71C90-BADC-4458-9C8E-A71ABFB6845C}" type="slidenum">
              <a:rPr lang="en-US" smtClean="0"/>
              <a:pPr/>
              <a:t>41</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14711" y="4344025"/>
            <a:ext cx="5180772" cy="4114488"/>
          </a:xfrm>
          <a:noFill/>
          <a:ln/>
        </p:spPr>
        <p:txBody>
          <a:bodyPr/>
          <a:lstStyle/>
          <a:p>
            <a:pPr eaLnBrk="1" hangingPunct="1"/>
            <a:r>
              <a:rPr lang="en-US" b="1" smtClean="0">
                <a:cs typeface="Arial" charset="0"/>
              </a:rPr>
              <a:t>SLIDE 7. Migraine Prevalence Comparable to Many Other Chronic Illnesses</a:t>
            </a:r>
          </a:p>
          <a:p>
            <a:pPr eaLnBrk="1" hangingPunct="1"/>
            <a:r>
              <a:rPr lang="en-US" smtClean="0">
                <a:cs typeface="Arial" charset="0"/>
              </a:rPr>
              <a:t> </a:t>
            </a:r>
          </a:p>
          <a:p>
            <a:pPr eaLnBrk="1" hangingPunct="1">
              <a:spcBef>
                <a:spcPct val="50000"/>
              </a:spcBef>
            </a:pPr>
            <a:r>
              <a:rPr lang="en-US" smtClean="0">
                <a:cs typeface="Arial" charset="0"/>
              </a:rPr>
              <a:t>Migraine is a chronic illness characterized by potentially debilitating acute attacks</a:t>
            </a:r>
            <a:endParaRPr lang="en-US" smtClean="0">
              <a:cs typeface="Times New Roman" pitchFamily="18" charset="0"/>
            </a:endParaRPr>
          </a:p>
          <a:p>
            <a:pPr eaLnBrk="1" hangingPunct="1">
              <a:spcBef>
                <a:spcPct val="50000"/>
              </a:spcBef>
            </a:pPr>
            <a:r>
              <a:rPr lang="en-US" smtClean="0">
                <a:cs typeface="Times New Roman" pitchFamily="18" charset="0"/>
              </a:rPr>
              <a:t>The overall prevalence of migraine is comparable to other common chronic illnesses, specifically diabetes, hypertension, and asthma (CDC statistics, 2002; Lipton RB et al, 2001b)</a:t>
            </a:r>
            <a:r>
              <a:rPr lang="en-US"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3183C1D-93D4-4EFE-953C-9D94C882469A}" type="slidenum">
              <a:rPr lang="en-US" smtClean="0"/>
              <a:pPr/>
              <a:t>42</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914711" y="4220668"/>
            <a:ext cx="5028579" cy="3322820"/>
          </a:xfrm>
          <a:noFill/>
          <a:ln/>
        </p:spPr>
        <p:txBody>
          <a:bodyPr lIns="90452" tIns="45226" rIns="90452" bIns="45226"/>
          <a:lstStyle/>
          <a:p>
            <a:pPr eaLnBrk="1" hangingPunct="1"/>
            <a:r>
              <a:rPr lang="en-US" smtClean="0">
                <a:cs typeface="Times New Roman" pitchFamily="18" charset="0"/>
              </a:rPr>
              <a:t>Most migraine sufferers experience severe migraine pain. In AMS II, affected individuals were asked to rate the severity of their headaches on a scale that ranged from mild to extremely severe. More than 89% reported experiencing severe to extremely severe migraine pain.</a:t>
            </a:r>
            <a:r>
              <a:rPr lang="en-US" baseline="30000" smtClean="0">
                <a:cs typeface="Times New Roman" pitchFamily="18" charset="0"/>
              </a:rPr>
              <a:t>1 </a:t>
            </a:r>
            <a:r>
              <a:rPr lang="en-US" smtClean="0">
                <a:cs typeface="Times New Roman" pitchFamily="18" charset="0"/>
              </a:rPr>
              <a:t>Only 9.7% reported moderately severe pain and fewer than 1% described their migraine pain as mild.</a:t>
            </a:r>
          </a:p>
          <a:p>
            <a:pPr eaLnBrk="1" hangingPunct="1"/>
            <a:endParaRPr lang="en-US" smtClean="0">
              <a:cs typeface="Times New Roman" pitchFamily="18" charset="0"/>
            </a:endParaRPr>
          </a:p>
        </p:txBody>
      </p:sp>
      <p:sp>
        <p:nvSpPr>
          <p:cNvPr id="78853" name="Rectangle 4"/>
          <p:cNvSpPr>
            <a:spLocks noChangeArrowheads="1"/>
          </p:cNvSpPr>
          <p:nvPr/>
        </p:nvSpPr>
        <p:spPr bwMode="auto">
          <a:xfrm>
            <a:off x="762519" y="7694951"/>
            <a:ext cx="5486710" cy="245224"/>
          </a:xfrm>
          <a:prstGeom prst="rect">
            <a:avLst/>
          </a:prstGeom>
          <a:noFill/>
          <a:ln w="9525">
            <a:noFill/>
            <a:miter lim="800000"/>
            <a:headEnd/>
            <a:tailEnd/>
          </a:ln>
        </p:spPr>
        <p:txBody>
          <a:bodyPr lIns="90452" tIns="45226" rIns="90452" bIns="45226">
            <a:spAutoFit/>
          </a:bodyPr>
          <a:lstStyle/>
          <a:p>
            <a:pPr marL="113721" defTabSz="903532">
              <a:spcBef>
                <a:spcPct val="30000"/>
              </a:spcBef>
              <a:tabLst>
                <a:tab pos="342719" algn="l"/>
              </a:tabLst>
            </a:pPr>
            <a:r>
              <a:rPr lang="en-US" sz="1000" b="1" dirty="0">
                <a:latin typeface="Times New Roman" pitchFamily="18" charset="0"/>
                <a:cs typeface="Times New Roman" pitchFamily="18" charset="0"/>
              </a:rPr>
              <a:t> </a:t>
            </a:r>
            <a:endParaRPr lang="en-US" sz="1000" dirty="0">
              <a:latin typeface="Times New Roman" pitchFamily="18" charset="0"/>
              <a:cs typeface="Times New Roman" pitchFamily="18" charset="0"/>
            </a:endParaRPr>
          </a:p>
        </p:txBody>
      </p:sp>
      <p:sp>
        <p:nvSpPr>
          <p:cNvPr id="78854" name="Rectangle 5"/>
          <p:cNvSpPr>
            <a:spLocks noChangeArrowheads="1"/>
          </p:cNvSpPr>
          <p:nvPr/>
        </p:nvSpPr>
        <p:spPr bwMode="auto">
          <a:xfrm>
            <a:off x="806002" y="8271136"/>
            <a:ext cx="5477392" cy="508051"/>
          </a:xfrm>
          <a:prstGeom prst="rect">
            <a:avLst/>
          </a:prstGeom>
          <a:noFill/>
          <a:ln w="9525">
            <a:noFill/>
            <a:miter lim="800000"/>
            <a:headEnd/>
            <a:tailEnd/>
          </a:ln>
        </p:spPr>
        <p:txBody>
          <a:bodyPr lIns="91655" tIns="45829" rIns="91655" bIns="45829">
            <a:spAutoFit/>
          </a:bodyPr>
          <a:lstStyle/>
          <a:p>
            <a:pPr defTabSz="915994">
              <a:tabLst>
                <a:tab pos="0" algn="r"/>
                <a:tab pos="222768" algn="l"/>
              </a:tabLst>
            </a:pPr>
            <a:r>
              <a:rPr lang="en-US" sz="900" dirty="0">
                <a:cs typeface="Times New Roman" pitchFamily="18" charset="0"/>
              </a:rPr>
              <a:t>1.	Lipton RB, Diamond S, Reed M, Diamond ML, </a:t>
            </a:r>
            <a:r>
              <a:rPr kumimoji="1" lang="en-US" sz="900" dirty="0"/>
              <a:t>Stewart WF. Migraine diagnosis and treatment: results 	from the American Migraine Study II. </a:t>
            </a:r>
            <a:r>
              <a:rPr kumimoji="1" lang="en-US" sz="900" i="1" dirty="0"/>
              <a:t>Headache. </a:t>
            </a:r>
            <a:r>
              <a:rPr kumimoji="1" lang="en-US" sz="900" dirty="0"/>
              <a:t>2001;41:638-645.</a:t>
            </a:r>
            <a:endParaRPr lang="en-US" sz="900" dirty="0">
              <a:cs typeface="Times New Roman" pitchFamily="18" charset="0"/>
            </a:endParaRPr>
          </a:p>
          <a:p>
            <a:pPr defTabSz="915994">
              <a:tabLst>
                <a:tab pos="0" algn="r"/>
                <a:tab pos="222768" algn="l"/>
              </a:tabLst>
            </a:pPr>
            <a:r>
              <a:rPr lang="en-US" sz="900" dirty="0">
                <a:cs typeface="Times New Roman" pitchFamily="18" charset="0"/>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742B070-579A-4B0D-A3CA-682740360601}" type="slidenum">
              <a:rPr lang="en-US" smtClean="0"/>
              <a:pPr/>
              <a:t>43</a:t>
            </a:fld>
            <a:endParaRPr lang="en-US" smtClean="0"/>
          </a:p>
        </p:txBody>
      </p:sp>
      <p:sp>
        <p:nvSpPr>
          <p:cNvPr id="79875" name="Rectangle 2"/>
          <p:cNvSpPr>
            <a:spLocks noGrp="1" noRot="1" noChangeAspect="1" noChangeArrowheads="1" noTextEdit="1"/>
          </p:cNvSpPr>
          <p:nvPr>
            <p:ph type="sldImg"/>
          </p:nvPr>
        </p:nvSpPr>
        <p:spPr>
          <a:xfrm>
            <a:off x="1156977" y="685488"/>
            <a:ext cx="4547152" cy="3429000"/>
          </a:xfrm>
          <a:ln/>
        </p:spPr>
      </p:sp>
      <p:sp>
        <p:nvSpPr>
          <p:cNvPr id="79876" name="Rectangle 3"/>
          <p:cNvSpPr>
            <a:spLocks noGrp="1" noChangeArrowheads="1"/>
          </p:cNvSpPr>
          <p:nvPr>
            <p:ph type="body" idx="1"/>
          </p:nvPr>
        </p:nvSpPr>
        <p:spPr>
          <a:xfrm>
            <a:off x="914711" y="4239407"/>
            <a:ext cx="5073615" cy="3382156"/>
          </a:xfrm>
          <a:noFill/>
          <a:ln/>
        </p:spPr>
        <p:txBody>
          <a:bodyPr lIns="91375" tIns="45688" rIns="91375" bIns="45688"/>
          <a:lstStyle/>
          <a:p>
            <a:pPr eaLnBrk="1" hangingPunct="1"/>
            <a:r>
              <a:rPr lang="en-US" dirty="0" smtClean="0"/>
              <a:t>Lipton et al conducted a population-based survey in 1999</a:t>
            </a:r>
            <a:r>
              <a:rPr lang="en-US" dirty="0" smtClean="0">
                <a:cs typeface="Arial" charset="0"/>
              </a:rPr>
              <a:t>—the American Migraine Study II </a:t>
            </a:r>
            <a:r>
              <a:rPr lang="en-US" dirty="0" smtClean="0">
                <a:cs typeface="Times New Roman" pitchFamily="18" charset="0"/>
              </a:rPr>
              <a:t>(AMS II)</a:t>
            </a:r>
            <a:r>
              <a:rPr lang="en-US" dirty="0" smtClean="0"/>
              <a:t>.  The survey was mailed to 20,000 United States households to identify individuals with severe headache meeting a case definition of migraine based upon the IHS criteria.</a:t>
            </a:r>
            <a:r>
              <a:rPr lang="en-US" baseline="30000" dirty="0" smtClean="0"/>
              <a:t>1*</a:t>
            </a:r>
            <a:endParaRPr lang="en-US" dirty="0" smtClean="0"/>
          </a:p>
          <a:p>
            <a:pPr eaLnBrk="1" hangingPunct="1"/>
            <a:r>
              <a:rPr lang="en-US" dirty="0" smtClean="0">
                <a:cs typeface="Times New Roman" pitchFamily="18" charset="0"/>
              </a:rPr>
              <a:t>In the American Migraine Study II affected individuals were asked to rate the severity of their headaches on a scale that ranged from mild to extremely severe. Ninety-nine percent of migraine sufferers experienced moderate to severe pain, of which, more than 75% experienced severe to extremely severe migraine pain.</a:t>
            </a:r>
            <a:r>
              <a:rPr lang="en-US" baseline="30000" dirty="0" smtClean="0">
                <a:cs typeface="Times New Roman" pitchFamily="18" charset="0"/>
              </a:rPr>
              <a:t>1 </a:t>
            </a:r>
            <a:r>
              <a:rPr lang="en-US" dirty="0" smtClean="0"/>
              <a:t>The majority of patients also experienced other debilitating symptoms in association with migraines. Over three quarters of sufferers experience light and/or sound sensitivity. Many also experience nausea (74%) and vomiting (30%).</a:t>
            </a:r>
            <a:r>
              <a:rPr lang="en-US" baseline="30000" dirty="0" smtClean="0"/>
              <a:t>1</a:t>
            </a:r>
            <a:endParaRPr lang="en-US" dirty="0" smtClean="0"/>
          </a:p>
          <a:p>
            <a:pPr eaLnBrk="1" hangingPunct="1"/>
            <a:r>
              <a:rPr lang="en-US" dirty="0" smtClean="0">
                <a:cs typeface="Times New Roman" pitchFamily="18" charset="0"/>
              </a:rPr>
              <a:t>Although migraine headaches are acute in nature, they are typically long in duration if left untreated, ranging from 4 hours to 72 hours.</a:t>
            </a:r>
            <a:r>
              <a:rPr lang="en-US" baseline="30000" dirty="0" smtClean="0">
                <a:cs typeface="Times New Roman" pitchFamily="18" charset="0"/>
              </a:rPr>
              <a:t>2</a:t>
            </a:r>
            <a:endParaRPr lang="en-US" dirty="0" smtClean="0"/>
          </a:p>
          <a:p>
            <a:pPr eaLnBrk="1" hangingPunct="1"/>
            <a:endParaRPr lang="en-US" dirty="0" smtClean="0"/>
          </a:p>
          <a:p>
            <a:pPr eaLnBrk="1" hangingPunct="1"/>
            <a:r>
              <a:rPr lang="en-US" dirty="0" smtClean="0"/>
              <a:t>*</a:t>
            </a:r>
            <a:r>
              <a:rPr lang="en-US" sz="1000" dirty="0" smtClean="0"/>
              <a:t>Both migraine sufferers with and without a physician diagnosis of migraine were included in the survey.</a:t>
            </a:r>
          </a:p>
          <a:p>
            <a:pPr eaLnBrk="1" hangingPunct="1">
              <a:lnSpc>
                <a:spcPct val="80000"/>
              </a:lnSpc>
            </a:pPr>
            <a:endParaRPr lang="en-US" sz="1000" dirty="0" smtClean="0"/>
          </a:p>
          <a:p>
            <a:pPr eaLnBrk="1" hangingPunct="1">
              <a:lnSpc>
                <a:spcPct val="80000"/>
              </a:lnSpc>
            </a:pPr>
            <a:endParaRPr lang="en-US" dirty="0" smtClean="0"/>
          </a:p>
          <a:p>
            <a:pPr eaLnBrk="1" hangingPunct="1">
              <a:lnSpc>
                <a:spcPct val="80000"/>
              </a:lnSpc>
            </a:pPr>
            <a:endParaRPr lang="en-US" sz="1600" baseline="30000" dirty="0" smtClean="0"/>
          </a:p>
          <a:p>
            <a:pPr eaLnBrk="1" hangingPunct="1">
              <a:lnSpc>
                <a:spcPct val="80000"/>
              </a:lnSpc>
            </a:pPr>
            <a:endParaRPr lang="en-US" sz="500" baseline="30000" dirty="0" smtClean="0">
              <a:cs typeface="Times New Roman" pitchFamily="18" charset="0"/>
            </a:endParaRPr>
          </a:p>
        </p:txBody>
      </p:sp>
      <p:sp>
        <p:nvSpPr>
          <p:cNvPr id="79877" name="Rectangle 4"/>
          <p:cNvSpPr>
            <a:spLocks noChangeArrowheads="1"/>
          </p:cNvSpPr>
          <p:nvPr/>
        </p:nvSpPr>
        <p:spPr bwMode="auto">
          <a:xfrm>
            <a:off x="854144" y="7838606"/>
            <a:ext cx="5485158" cy="784766"/>
          </a:xfrm>
          <a:prstGeom prst="rect">
            <a:avLst/>
          </a:prstGeom>
          <a:noFill/>
          <a:ln w="9525">
            <a:noFill/>
            <a:miter lim="800000"/>
            <a:headEnd/>
            <a:tailEnd/>
          </a:ln>
        </p:spPr>
        <p:txBody>
          <a:bodyPr lIns="91375" tIns="45688" rIns="91375" bIns="45688">
            <a:spAutoFit/>
          </a:bodyPr>
          <a:lstStyle/>
          <a:p>
            <a:pPr marL="115278">
              <a:tabLst>
                <a:tab pos="281965" algn="l"/>
              </a:tabLst>
            </a:pPr>
            <a:r>
              <a:rPr lang="en-US" sz="900" dirty="0">
                <a:cs typeface="Times New Roman" pitchFamily="18" charset="0"/>
              </a:rPr>
              <a:t>1.	Lipton RB, Diamond S, Reed M, Diamond ML, Stewart WF. Migraine diagnosis and treatment: 	results from the American Migraine Study II. </a:t>
            </a:r>
            <a:r>
              <a:rPr lang="en-US" sz="900" i="1" dirty="0">
                <a:cs typeface="Times New Roman" pitchFamily="18" charset="0"/>
              </a:rPr>
              <a:t>Headache. </a:t>
            </a:r>
            <a:r>
              <a:rPr lang="en-US" sz="900" dirty="0">
                <a:cs typeface="Times New Roman" pitchFamily="18" charset="0"/>
              </a:rPr>
              <a:t>2001;41:638-645.</a:t>
            </a:r>
            <a:br>
              <a:rPr lang="en-US" sz="900" dirty="0">
                <a:cs typeface="Times New Roman" pitchFamily="18" charset="0"/>
              </a:rPr>
            </a:br>
            <a:r>
              <a:rPr lang="en-US" sz="900" dirty="0">
                <a:cs typeface="Times New Roman" pitchFamily="18" charset="0"/>
              </a:rPr>
              <a:t>2.	Headache Classification Committee of the International Headache Society. Classification 	and diagnostic criteria for headache disorders, cranial neuralgias and facial pain.  </a:t>
            </a:r>
            <a:r>
              <a:rPr lang="en-US" sz="900" i="1" dirty="0" err="1">
                <a:cs typeface="Times New Roman" pitchFamily="18" charset="0"/>
              </a:rPr>
              <a:t>Cephalalgia</a:t>
            </a:r>
            <a:r>
              <a:rPr lang="en-US" sz="900" dirty="0">
                <a:cs typeface="Times New Roman" pitchFamily="18" charset="0"/>
              </a:rPr>
              <a:t>. 	1988;8(</a:t>
            </a:r>
            <a:r>
              <a:rPr lang="en-US" sz="900" dirty="0" err="1">
                <a:cs typeface="Times New Roman" pitchFamily="18" charset="0"/>
              </a:rPr>
              <a:t>suppl</a:t>
            </a:r>
            <a:r>
              <a:rPr lang="en-US" sz="900" dirty="0">
                <a:cs typeface="Times New Roman" pitchFamily="18" charset="0"/>
              </a:rPr>
              <a:t> 7):1-96.</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82E18FD-ED25-4660-B733-89A9DD43DF21}" type="slidenum">
              <a:rPr lang="en-US" smtClean="0"/>
              <a:pPr/>
              <a:t>44</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914711" y="4344025"/>
            <a:ext cx="5028579" cy="4114488"/>
          </a:xfrm>
          <a:noFill/>
          <a:ln/>
        </p:spPr>
        <p:txBody>
          <a:bodyPr/>
          <a:lstStyle/>
          <a:p>
            <a:pPr eaLnBrk="1" hangingPunct="1"/>
            <a:r>
              <a:rPr lang="en-US" b="1" smtClean="0">
                <a:cs typeface="Arial" charset="0"/>
              </a:rPr>
              <a:t>SLIDE 29. Most Migraine Sufferers Have ≤ 3 Attacks Per Month</a:t>
            </a:r>
            <a:r>
              <a:rPr lang="en-US" smtClean="0">
                <a:cs typeface="Arial" charset="0"/>
              </a:rPr>
              <a:t> </a:t>
            </a:r>
          </a:p>
          <a:p>
            <a:pPr eaLnBrk="1" hangingPunct="1"/>
            <a:endParaRPr lang="en-US" smtClean="0">
              <a:cs typeface="Arial" charset="0"/>
            </a:endParaRPr>
          </a:p>
          <a:p>
            <a:pPr eaLnBrk="1" hangingPunct="1">
              <a:spcBef>
                <a:spcPct val="50000"/>
              </a:spcBef>
            </a:pPr>
            <a:r>
              <a:rPr lang="en-US" smtClean="0">
                <a:cs typeface="Arial" charset="0"/>
              </a:rPr>
              <a:t>Lipton et al reported that approximately 75% of self-reported migraine sufferers experience 3 or fewer headache attacks per month (Lipton RB et al, 2001b)</a:t>
            </a:r>
          </a:p>
          <a:p>
            <a:pPr eaLnBrk="1" hangingPunct="1">
              <a:spcBef>
                <a:spcPct val="50000"/>
              </a:spcBef>
            </a:pPr>
            <a:r>
              <a:rPr lang="en-US" smtClean="0">
                <a:cs typeface="Arial" charset="0"/>
              </a:rPr>
              <a:t>Studies indicate women tend to experience migraine headache attacks more frequently than men (Stewart WF et al, 1994)</a:t>
            </a:r>
            <a:endParaRPr lang="en-US" smtClean="0">
              <a:latin typeface="Times" pitchFamily="18" charset="0"/>
              <a:cs typeface="Times New Roman" pitchFamily="18" charset="0"/>
            </a:endParaRP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898FF6FB-3775-45F9-A913-B6275560D0F1}" type="slidenum">
              <a:rPr lang="en-US" smtClean="0"/>
              <a:pPr/>
              <a:t>45</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914711" y="4344025"/>
            <a:ext cx="5028579" cy="4114488"/>
          </a:xfrm>
          <a:noFill/>
          <a:ln/>
        </p:spPr>
        <p:txBody>
          <a:bodyPr/>
          <a:lstStyle/>
          <a:p>
            <a:pPr eaLnBrk="1" hangingPunct="1"/>
            <a:r>
              <a:rPr lang="en-US" b="1" dirty="0" smtClean="0">
                <a:cs typeface="Arial" charset="0"/>
              </a:rPr>
              <a:t>SLIDE 30. Migraine Headache Attacks Last Most of the Day</a:t>
            </a:r>
          </a:p>
          <a:p>
            <a:pPr eaLnBrk="1" hangingPunct="1"/>
            <a:endParaRPr lang="en-US" b="1" dirty="0" smtClean="0">
              <a:cs typeface="Arial" charset="0"/>
            </a:endParaRPr>
          </a:p>
          <a:p>
            <a:pPr eaLnBrk="1" hangingPunct="1">
              <a:spcBef>
                <a:spcPct val="50000"/>
              </a:spcBef>
            </a:pPr>
            <a:r>
              <a:rPr lang="en-US" dirty="0" smtClean="0">
                <a:cs typeface="Arial" charset="0"/>
              </a:rPr>
              <a:t>Untreated or unsuccessfully treated, migraine headache attacks typically last 4 hours to 3 days in adults (</a:t>
            </a:r>
            <a:r>
              <a:rPr lang="en-US" dirty="0" err="1" smtClean="0">
                <a:cs typeface="Arial" charset="0"/>
              </a:rPr>
              <a:t>Olesen</a:t>
            </a:r>
            <a:r>
              <a:rPr lang="en-US" dirty="0" smtClean="0">
                <a:cs typeface="Arial" charset="0"/>
              </a:rPr>
              <a:t> J, 1988</a:t>
            </a:r>
            <a:r>
              <a:rPr lang="en-US" dirty="0" smtClean="0">
                <a:cs typeface="Arial" charset="0"/>
              </a:rPr>
              <a:t>)</a:t>
            </a:r>
            <a:endParaRPr lang="en-US" dirty="0" smtClean="0">
              <a:cs typeface="Arial" charset="0"/>
            </a:endParaRPr>
          </a:p>
          <a:p>
            <a:pPr eaLnBrk="1" hangingPunct="1">
              <a:spcBef>
                <a:spcPct val="50000"/>
              </a:spcBef>
            </a:pPr>
            <a:r>
              <a:rPr lang="en-US" dirty="0" smtClean="0">
                <a:cs typeface="Arial" charset="0"/>
              </a:rPr>
              <a:t>Sixty-one percent of self-reported migraine sufferers experience headache attacks that last 5 hours or longer (Lipton RB et al, 1998)</a:t>
            </a:r>
          </a:p>
          <a:p>
            <a:pPr lvl="1" eaLnBrk="1" hangingPunct="1"/>
            <a:r>
              <a:rPr lang="en-US" dirty="0" smtClean="0">
                <a:cs typeface="Arial" charset="0"/>
              </a:rPr>
              <a:t>Strict IHS criteria for headache duration (4 to 72 hours untreated) was used in this study </a:t>
            </a:r>
            <a:endParaRPr lang="en-US" dirty="0" smtClean="0">
              <a:latin typeface="Times" pitchFamily="18" charset="0"/>
              <a:cs typeface="Times New Roman" pitchFamily="18" charset="0"/>
            </a:endParaRPr>
          </a:p>
          <a:p>
            <a:pPr eaLnBrk="1" hangingPunct="1">
              <a:spcBef>
                <a:spcPct val="50000"/>
              </a:spcBef>
            </a:pPr>
            <a:r>
              <a:rPr lang="en-US" dirty="0" smtClean="0">
                <a:cs typeface="Times New Roman" pitchFamily="18" charset="0"/>
              </a:rPr>
              <a:t>The median duration for migraine headache attacks is 9 to 24 hours in adults (Stewart WF et al, 1994)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696ADD60-D69B-477A-A53B-9AABD6E37EE1}" type="slidenum">
              <a:rPr lang="en-US" smtClean="0"/>
              <a:pPr/>
              <a:t>46</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914711" y="4344025"/>
            <a:ext cx="5028579" cy="4114488"/>
          </a:xfrm>
          <a:noFill/>
          <a:ln/>
        </p:spPr>
        <p:txBody>
          <a:bodyPr/>
          <a:lstStyle/>
          <a:p>
            <a:pPr eaLnBrk="1" hangingPunct="1"/>
            <a:r>
              <a:rPr lang="en-US" b="1" smtClean="0">
                <a:cs typeface="Arial" charset="0"/>
              </a:rPr>
              <a:t>SLIDE 32. Migraine Is Disabling</a:t>
            </a:r>
          </a:p>
          <a:p>
            <a:pPr eaLnBrk="1" hangingPunct="1"/>
            <a:endParaRPr lang="en-US" b="1" smtClean="0">
              <a:latin typeface="Times" pitchFamily="18" charset="0"/>
              <a:cs typeface="Times New Roman" pitchFamily="18" charset="0"/>
            </a:endParaRPr>
          </a:p>
          <a:p>
            <a:pPr eaLnBrk="1" hangingPunct="1">
              <a:spcBef>
                <a:spcPct val="50000"/>
              </a:spcBef>
            </a:pPr>
            <a:r>
              <a:rPr lang="en-US" smtClean="0">
                <a:cs typeface="Arial" charset="0"/>
              </a:rPr>
              <a:t>As a result of their headache pain and associated symptoms, most migraine sufferers are not able to function normally</a:t>
            </a:r>
            <a:endParaRPr lang="en-US" smtClean="0">
              <a:cs typeface="Times New Roman" pitchFamily="18" charset="0"/>
            </a:endParaRPr>
          </a:p>
          <a:p>
            <a:pPr eaLnBrk="1" hangingPunct="1">
              <a:spcBef>
                <a:spcPct val="50000"/>
              </a:spcBef>
            </a:pPr>
            <a:r>
              <a:rPr lang="en-US" smtClean="0">
                <a:cs typeface="Arial" charset="0"/>
              </a:rPr>
              <a:t>The functional impairments associated with migraine headaches interfere with patients’ work, school, family lives, and social activities</a:t>
            </a:r>
          </a:p>
          <a:p>
            <a:pPr lvl="1" eaLnBrk="1" hangingPunct="1"/>
            <a:r>
              <a:rPr lang="en-US" smtClean="0">
                <a:cs typeface="Arial" charset="0"/>
              </a:rPr>
              <a:t>Lipton et al (2001b) reported that three quarters of migraine sufferers reported being unable to perform any household work when stricken</a:t>
            </a:r>
          </a:p>
          <a:p>
            <a:pPr lvl="1" eaLnBrk="1" hangingPunct="1"/>
            <a:r>
              <a:rPr lang="en-US" smtClean="0">
                <a:cs typeface="Arial" charset="0"/>
              </a:rPr>
              <a:t>Two thirds of respondents stated that their overall household productivity was reduced by 50% or more</a:t>
            </a:r>
          </a:p>
          <a:p>
            <a:pPr lvl="1" eaLnBrk="1" hangingPunct="1"/>
            <a:r>
              <a:rPr lang="en-US" smtClean="0">
                <a:cs typeface="Arial" charset="0"/>
              </a:rPr>
              <a:t>Fifty-nine percent of subjects missed family or social activities because of migraines</a:t>
            </a:r>
          </a:p>
          <a:p>
            <a:pPr lvl="1" eaLnBrk="1" hangingPunct="1"/>
            <a:r>
              <a:rPr lang="en-US" smtClean="0">
                <a:cs typeface="Arial" charset="0"/>
              </a:rPr>
              <a:t>More than half of subjects with migraine noted that their work or school productivity was reduced by 50% or more (Smith R, 1998)</a:t>
            </a:r>
            <a:endParaRPr lang="en-US" smtClean="0">
              <a:latin typeface="Times" pitchFamily="18" charset="0"/>
              <a:cs typeface="Times New Roman" pitchFamily="18" charset="0"/>
            </a:endParaRPr>
          </a:p>
          <a:p>
            <a:pPr eaLnBrk="1" hangingPunct="1">
              <a:spcBef>
                <a:spcPct val="50000"/>
              </a:spcBef>
            </a:pPr>
            <a:r>
              <a:rPr lang="en-US" smtClean="0">
                <a:cs typeface="Arial" charset="0"/>
              </a:rPr>
              <a:t>As demonstrated in a separate study by Smith, the negative impact of migraine on families is considerable. In this telephone survey of 350 migraine sufferers, 61% reported negative family effects due to migraine, including the inability to care for young children, poor spousal relationships, and separation and divorce (Smith R, 1998)</a:t>
            </a:r>
            <a:endParaRPr lang="en-US" smtClean="0">
              <a:latin typeface="Times" pitchFamily="18" charset="0"/>
              <a:cs typeface="Times New Roman" pitchFamily="18" charset="0"/>
            </a:endParaRP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57FA15-B838-470E-A2C0-FE0C01DE560F}"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05B99-32F3-4251-8743-98481DF918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57FA15-B838-470E-A2C0-FE0C01DE560F}"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05B99-32F3-4251-8743-98481DF918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57FA15-B838-470E-A2C0-FE0C01DE560F}"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05B99-32F3-4251-8743-98481DF9184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56F4C19-1D25-4CCD-A4CC-A43D82CA15A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807FA53-3C00-4355-9EF6-4DFA12905B4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6D2C5F61-102C-483E-B935-54129F55589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57FA15-B838-470E-A2C0-FE0C01DE560F}"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05B99-32F3-4251-8743-98481DF918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57FA15-B838-470E-A2C0-FE0C01DE560F}"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05B99-32F3-4251-8743-98481DF9184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57FA15-B838-470E-A2C0-FE0C01DE560F}" type="datetimeFigureOut">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F05B99-32F3-4251-8743-98481DF918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57FA15-B838-470E-A2C0-FE0C01DE560F}" type="datetimeFigureOut">
              <a:rPr lang="en-US" smtClean="0"/>
              <a:pPr/>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F05B99-32F3-4251-8743-98481DF918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57FA15-B838-470E-A2C0-FE0C01DE560F}" type="datetimeFigureOut">
              <a:rPr lang="en-US" smtClean="0"/>
              <a:pPr/>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F05B99-32F3-4251-8743-98481DF918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57FA15-B838-470E-A2C0-FE0C01DE560F}" type="datetimeFigureOut">
              <a:rPr lang="en-US" smtClean="0"/>
              <a:pPr/>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F05B99-32F3-4251-8743-98481DF918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57FA15-B838-470E-A2C0-FE0C01DE560F}" type="datetimeFigureOut">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F05B99-32F3-4251-8743-98481DF918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57FA15-B838-470E-A2C0-FE0C01DE560F}" type="datetimeFigureOut">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F05B99-32F3-4251-8743-98481DF918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7FA15-B838-470E-A2C0-FE0C01DE560F}" type="datetimeFigureOut">
              <a:rPr lang="en-US" smtClean="0"/>
              <a:pPr/>
              <a:t>1/23/2018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05B99-32F3-4251-8743-98481DF9184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wmf"/></Relationships>
</file>

<file path=ppt/slides/_rels/slide4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1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7.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p:cNvSpPr>
          <p:nvPr/>
        </p:nvSpPr>
        <p:spPr bwMode="auto">
          <a:xfrm>
            <a:off x="696516" y="1839515"/>
            <a:ext cx="7366992" cy="1294805"/>
          </a:xfrm>
          <a:prstGeom prst="rect">
            <a:avLst/>
          </a:prstGeom>
          <a:noFill/>
          <a:ln w="12700" cap="rnd">
            <a:noFill/>
            <a:round/>
            <a:headEnd type="none" w="med" len="med"/>
            <a:tailEnd type="none" w="med" len="med"/>
          </a:ln>
        </p:spPr>
        <p:txBody>
          <a:bodyPr lIns="26787" tIns="26787" rIns="26787" bIns="26787" anchor="ctr"/>
          <a:lstStyle/>
          <a:p>
            <a:pPr algn="ctr"/>
            <a:r>
              <a:rPr lang="en-US" sz="3200" dirty="0" smtClean="0">
                <a:solidFill>
                  <a:srgbClr val="FFC000"/>
                </a:solidFill>
                <a:latin typeface="Arial Black" charset="0"/>
                <a:ea typeface="ヒラギノ角ゴ ProN W6" charset="0"/>
                <a:cs typeface="ヒラギノ角ゴ ProN W6" charset="0"/>
                <a:sym typeface="Arial Black" charset="0"/>
              </a:rPr>
              <a:t>Approach to Headache </a:t>
            </a:r>
            <a:r>
              <a:rPr lang="en-US" sz="2700" dirty="0">
                <a:latin typeface="Arial Black" charset="0"/>
                <a:ea typeface="ヒラギノ角ゴ ProN W6" charset="0"/>
                <a:cs typeface="ヒラギノ角ゴ ProN W6" charset="0"/>
                <a:sym typeface="Arial Black" charset="0"/>
              </a:rPr>
              <a:t/>
            </a:r>
            <a:br>
              <a:rPr lang="en-US" sz="2700" dirty="0">
                <a:latin typeface="Arial Black" charset="0"/>
                <a:ea typeface="ヒラギノ角ゴ ProN W6" charset="0"/>
                <a:cs typeface="ヒラギノ角ゴ ProN W6" charset="0"/>
                <a:sym typeface="Arial Black" charset="0"/>
              </a:rPr>
            </a:br>
            <a:endParaRPr lang="en-US" sz="2700" dirty="0">
              <a:latin typeface="Arial Black" charset="0"/>
              <a:ea typeface="ヒラギノ角ゴ ProN W6" charset="0"/>
              <a:cs typeface="ヒラギノ角ゴ ProN W6" charset="0"/>
              <a:sym typeface="Arial Black" charset="0"/>
            </a:endParaRPr>
          </a:p>
        </p:txBody>
      </p:sp>
      <p:sp>
        <p:nvSpPr>
          <p:cNvPr id="13314" name="Rectangle 2"/>
          <p:cNvSpPr>
            <a:spLocks/>
          </p:cNvSpPr>
          <p:nvPr/>
        </p:nvSpPr>
        <p:spPr bwMode="auto">
          <a:xfrm>
            <a:off x="1973461" y="3455790"/>
            <a:ext cx="5188148" cy="1446609"/>
          </a:xfrm>
          <a:prstGeom prst="rect">
            <a:avLst/>
          </a:prstGeom>
          <a:noFill/>
          <a:ln w="12700" cap="rnd">
            <a:noFill/>
            <a:round/>
            <a:headEnd type="none" w="med" len="med"/>
            <a:tailEnd type="none" w="med" len="med"/>
          </a:ln>
        </p:spPr>
        <p:txBody>
          <a:bodyPr lIns="26787" tIns="26787" rIns="26787" bIns="26787"/>
          <a:lstStyle/>
          <a:p>
            <a:pPr algn="ctr">
              <a:lnSpc>
                <a:spcPct val="90000"/>
              </a:lnSpc>
              <a:spcBef>
                <a:spcPts val="536"/>
              </a:spcBef>
            </a:pPr>
            <a:r>
              <a:rPr lang="en-US" sz="2000" dirty="0" err="1" smtClean="0">
                <a:ea typeface="Gill Sans" charset="0"/>
                <a:cs typeface="Gill Sans" charset="0"/>
              </a:rPr>
              <a:t>Yousef</a:t>
            </a:r>
            <a:r>
              <a:rPr lang="en-US" sz="2000" dirty="0" smtClean="0">
                <a:ea typeface="Gill Sans" charset="0"/>
                <a:cs typeface="Gill Sans" charset="0"/>
              </a:rPr>
              <a:t> Mohammad MD., </a:t>
            </a:r>
            <a:r>
              <a:rPr lang="en-US" sz="2000" dirty="0" err="1" smtClean="0">
                <a:ea typeface="Gill Sans" charset="0"/>
                <a:cs typeface="Gill Sans" charset="0"/>
              </a:rPr>
              <a:t>MSc</a:t>
            </a:r>
            <a:r>
              <a:rPr lang="en-US" sz="2000" dirty="0" smtClean="0">
                <a:ea typeface="Gill Sans" charset="0"/>
                <a:cs typeface="Gill Sans" charset="0"/>
              </a:rPr>
              <a:t>., FAHA</a:t>
            </a:r>
          </a:p>
          <a:p>
            <a:pPr algn="ctr">
              <a:lnSpc>
                <a:spcPct val="90000"/>
              </a:lnSpc>
              <a:spcBef>
                <a:spcPts val="536"/>
              </a:spcBef>
            </a:pPr>
            <a:r>
              <a:rPr lang="en-US" sz="2000" dirty="0" smtClean="0">
                <a:ea typeface="Gill Sans" charset="0"/>
                <a:cs typeface="Gill Sans" charset="0"/>
              </a:rPr>
              <a:t>Associate Professor of Neurology</a:t>
            </a:r>
          </a:p>
          <a:p>
            <a:pPr algn="ctr">
              <a:lnSpc>
                <a:spcPct val="90000"/>
              </a:lnSpc>
              <a:spcBef>
                <a:spcPts val="536"/>
              </a:spcBef>
            </a:pPr>
            <a:r>
              <a:rPr lang="en-US" sz="2000" dirty="0" smtClean="0">
                <a:ea typeface="Gill Sans" charset="0"/>
                <a:cs typeface="Gill Sans" charset="0"/>
              </a:rPr>
              <a:t>King Saud University</a:t>
            </a:r>
            <a:endParaRPr lang="en-US" sz="2000" dirty="0">
              <a:ea typeface="Gill Sans" charset="0"/>
              <a:cs typeface="Gill Sans" charset="0"/>
            </a:endParaRPr>
          </a:p>
        </p:txBody>
      </p:sp>
      <p:pic>
        <p:nvPicPr>
          <p:cNvPr id="13315" name="Picture 3"/>
          <p:cNvPicPr>
            <a:picLocks noChangeAspect="1" noChangeArrowheads="1"/>
          </p:cNvPicPr>
          <p:nvPr/>
        </p:nvPicPr>
        <p:blipFill>
          <a:blip r:embed="rId2" cstate="print"/>
          <a:srcRect/>
          <a:stretch>
            <a:fillRect/>
          </a:stretch>
        </p:blipFill>
        <p:spPr bwMode="auto">
          <a:xfrm rot="10800000">
            <a:off x="3962400" y="4876800"/>
            <a:ext cx="1143000" cy="1312410"/>
          </a:xfrm>
          <a:prstGeom prst="rect">
            <a:avLst/>
          </a:prstGeom>
          <a:noFill/>
          <a:ln w="12700" cap="rnd">
            <a:noFill/>
            <a:round/>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FF00"/>
                </a:solidFill>
              </a:rPr>
              <a:t>HEADACHES DUE TO CRANIAL OR CERVICAL VASCULAR DISORDER</a:t>
            </a:r>
            <a:endParaRPr lang="en-US" sz="3200" dirty="0"/>
          </a:p>
        </p:txBody>
      </p:sp>
      <p:sp>
        <p:nvSpPr>
          <p:cNvPr id="3" name="Content Placeholder 2"/>
          <p:cNvSpPr>
            <a:spLocks noGrp="1"/>
          </p:cNvSpPr>
          <p:nvPr>
            <p:ph idx="1"/>
          </p:nvPr>
        </p:nvSpPr>
        <p:spPr/>
        <p:txBody>
          <a:bodyPr/>
          <a:lstStyle/>
          <a:p>
            <a:r>
              <a:rPr lang="en-US" b="1" dirty="0" smtClean="0"/>
              <a:t>Headache from ischemic stroke</a:t>
            </a:r>
          </a:p>
          <a:p>
            <a:r>
              <a:rPr lang="en-US" b="1" dirty="0" smtClean="0"/>
              <a:t>Headache from ICH</a:t>
            </a:r>
          </a:p>
          <a:p>
            <a:r>
              <a:rPr lang="en-US" b="1" dirty="0" smtClean="0"/>
              <a:t>Headache from AVM</a:t>
            </a:r>
            <a:endParaRPr lang="en-US" dirty="0" smtClean="0"/>
          </a:p>
          <a:p>
            <a:r>
              <a:rPr lang="en-US" b="1" dirty="0" smtClean="0"/>
              <a:t>Headache from SAH</a:t>
            </a:r>
          </a:p>
          <a:p>
            <a:r>
              <a:rPr lang="en-US" b="1" dirty="0" smtClean="0"/>
              <a:t>Headache from Giant Cell </a:t>
            </a:r>
            <a:r>
              <a:rPr lang="en-US" b="1" dirty="0" err="1" smtClean="0"/>
              <a:t>Arteritis</a:t>
            </a:r>
            <a:endParaRPr lang="en-US" b="1" dirty="0" smtClean="0"/>
          </a:p>
          <a:p>
            <a:r>
              <a:rPr lang="en-US" b="1" dirty="0" smtClean="0"/>
              <a:t>Headache from </a:t>
            </a:r>
            <a:r>
              <a:rPr lang="en-US" b="1" dirty="0" err="1" smtClean="0"/>
              <a:t>vasculitis</a:t>
            </a:r>
            <a:endParaRPr lang="en-US" b="1" dirty="0" smtClean="0"/>
          </a:p>
          <a:p>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sz="4000" dirty="0">
                <a:solidFill>
                  <a:srgbClr val="FFFF00"/>
                </a:solidFill>
              </a:rPr>
              <a:t>CGRP Receptor Blocker: MK-0974</a:t>
            </a:r>
          </a:p>
        </p:txBody>
      </p:sp>
      <p:sp>
        <p:nvSpPr>
          <p:cNvPr id="107523" name="Rectangle 3"/>
          <p:cNvSpPr>
            <a:spLocks noGrp="1" noChangeArrowheads="1"/>
          </p:cNvSpPr>
          <p:nvPr>
            <p:ph type="body" idx="1"/>
          </p:nvPr>
        </p:nvSpPr>
        <p:spPr/>
        <p:txBody>
          <a:bodyPr/>
          <a:lstStyle/>
          <a:p>
            <a:pPr algn="ctr">
              <a:lnSpc>
                <a:spcPct val="90000"/>
              </a:lnSpc>
              <a:buFontTx/>
              <a:buNone/>
            </a:pPr>
            <a:r>
              <a:rPr lang="en-US" sz="3600" dirty="0">
                <a:solidFill>
                  <a:srgbClr val="FFFF00"/>
                </a:solidFill>
              </a:rPr>
              <a:t>Rationale</a:t>
            </a:r>
          </a:p>
          <a:p>
            <a:pPr>
              <a:lnSpc>
                <a:spcPct val="90000"/>
              </a:lnSpc>
            </a:pPr>
            <a:endParaRPr lang="en-US" sz="3600" dirty="0"/>
          </a:p>
          <a:p>
            <a:pPr>
              <a:lnSpc>
                <a:spcPct val="90000"/>
              </a:lnSpc>
            </a:pPr>
            <a:r>
              <a:rPr lang="en-US" sz="2400" dirty="0"/>
              <a:t>Migraine is triggered by CSD or brainstem (Generator).</a:t>
            </a:r>
          </a:p>
          <a:p>
            <a:pPr>
              <a:lnSpc>
                <a:spcPct val="90000"/>
              </a:lnSpc>
            </a:pPr>
            <a:endParaRPr lang="en-US" sz="2400" dirty="0"/>
          </a:p>
          <a:p>
            <a:pPr>
              <a:lnSpc>
                <a:spcPct val="90000"/>
              </a:lnSpc>
            </a:pPr>
            <a:r>
              <a:rPr lang="en-US" sz="2400" dirty="0"/>
              <a:t>This is followed by activation of trigeminal </a:t>
            </a:r>
            <a:r>
              <a:rPr lang="en-US" sz="2400" dirty="0" err="1"/>
              <a:t>nociceptive</a:t>
            </a:r>
            <a:r>
              <a:rPr lang="en-US" sz="2400" dirty="0"/>
              <a:t> neurons which release CGRP at their central and peripheral nerve endings.</a:t>
            </a:r>
          </a:p>
          <a:p>
            <a:pPr>
              <a:lnSpc>
                <a:spcPct val="90000"/>
              </a:lnSpc>
            </a:pPr>
            <a:endParaRPr lang="en-US" sz="2400" dirty="0"/>
          </a:p>
          <a:p>
            <a:pPr>
              <a:lnSpc>
                <a:spcPct val="90000"/>
              </a:lnSpc>
            </a:pPr>
            <a:r>
              <a:rPr lang="en-US" sz="2400" dirty="0"/>
              <a:t>CGRP release in the periphery leads to pronounced vasodilatation and centrally (brain stem) it facilitate pain transmission.</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sz="4000" dirty="0">
                <a:solidFill>
                  <a:srgbClr val="FFFF00"/>
                </a:solidFill>
              </a:rPr>
              <a:t>CGRP Receptor Blocker: MK-0974</a:t>
            </a:r>
          </a:p>
        </p:txBody>
      </p:sp>
      <p:sp>
        <p:nvSpPr>
          <p:cNvPr id="108547" name="Rectangle 3"/>
          <p:cNvSpPr>
            <a:spLocks noGrp="1" noChangeArrowheads="1"/>
          </p:cNvSpPr>
          <p:nvPr>
            <p:ph type="body" idx="1"/>
          </p:nvPr>
        </p:nvSpPr>
        <p:spPr/>
        <p:txBody>
          <a:bodyPr/>
          <a:lstStyle/>
          <a:p>
            <a:pPr algn="ctr">
              <a:buFontTx/>
              <a:buNone/>
            </a:pPr>
            <a:r>
              <a:rPr lang="en-US" dirty="0">
                <a:solidFill>
                  <a:srgbClr val="FFFF00"/>
                </a:solidFill>
              </a:rPr>
              <a:t>Rationale</a:t>
            </a:r>
          </a:p>
          <a:p>
            <a:pPr algn="ctr">
              <a:buFontTx/>
              <a:buNone/>
            </a:pPr>
            <a:endParaRPr lang="en-US" dirty="0">
              <a:solidFill>
                <a:schemeClr val="folHlink"/>
              </a:solidFill>
            </a:endParaRPr>
          </a:p>
          <a:p>
            <a:r>
              <a:rPr lang="en-US" dirty="0"/>
              <a:t>CGRP Receptor Antagonist (MK-0974) relieves headache when administered during a migraine attack.</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sz="3200" dirty="0">
                <a:solidFill>
                  <a:srgbClr val="FFFF00"/>
                </a:solidFill>
              </a:rPr>
              <a:t>CGRP Receptor Blocker: MK-0974</a:t>
            </a:r>
            <a:br>
              <a:rPr lang="en-US" sz="3200" dirty="0">
                <a:solidFill>
                  <a:srgbClr val="FFFF00"/>
                </a:solidFill>
              </a:rPr>
            </a:br>
            <a:r>
              <a:rPr lang="en-US" sz="3200" i="1" dirty="0">
                <a:solidFill>
                  <a:srgbClr val="FFFF00"/>
                </a:solidFill>
              </a:rPr>
              <a:t>Ho et al. Headache 47 (2007).</a:t>
            </a:r>
          </a:p>
        </p:txBody>
      </p:sp>
      <p:graphicFrame>
        <p:nvGraphicFramePr>
          <p:cNvPr id="109643" name="Group 75"/>
          <p:cNvGraphicFramePr>
            <a:graphicFrameLocks noGrp="1"/>
          </p:cNvGraphicFramePr>
          <p:nvPr>
            <p:ph idx="1"/>
          </p:nvPr>
        </p:nvGraphicFramePr>
        <p:xfrm>
          <a:off x="457200" y="1600200"/>
          <a:ext cx="8382000" cy="5177664"/>
        </p:xfrm>
        <a:graphic>
          <a:graphicData uri="http://schemas.openxmlformats.org/drawingml/2006/table">
            <a:tbl>
              <a:tblPr/>
              <a:tblGrid>
                <a:gridCol w="2057400"/>
                <a:gridCol w="1828800"/>
                <a:gridCol w="1905000"/>
                <a:gridCol w="1219200"/>
                <a:gridCol w="1371600"/>
              </a:tblGrid>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MK-0974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25-300 mg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MK-0974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300-600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charset="0"/>
                        </a:rPr>
                        <a:t>Rizat</a:t>
                      </a: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charset="0"/>
                        </a:rPr>
                        <a:t>Placeb</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 hr pain relief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No efficacy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46.3%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0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 hr pain free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No efficacy</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Sustain pain free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No efficacy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sz="3200" dirty="0">
                <a:solidFill>
                  <a:srgbClr val="FFFF00"/>
                </a:solidFill>
              </a:rPr>
              <a:t>CGRP Receptor Blocker (MK-0974) Trial</a:t>
            </a:r>
          </a:p>
        </p:txBody>
      </p:sp>
      <p:graphicFrame>
        <p:nvGraphicFramePr>
          <p:cNvPr id="180285" name="Group 61"/>
          <p:cNvGraphicFramePr>
            <a:graphicFrameLocks noGrp="1"/>
          </p:cNvGraphicFramePr>
          <p:nvPr>
            <p:ph idx="1"/>
          </p:nvPr>
        </p:nvGraphicFramePr>
        <p:xfrm>
          <a:off x="533400" y="1981200"/>
          <a:ext cx="8229600" cy="5104765"/>
        </p:xfrm>
        <a:graphic>
          <a:graphicData uri="http://schemas.openxmlformats.org/drawingml/2006/table">
            <a:tbl>
              <a:tblPr/>
              <a:tblGrid>
                <a:gridCol w="1646238"/>
                <a:gridCol w="1646237"/>
                <a:gridCol w="1644650"/>
                <a:gridCol w="1646238"/>
                <a:gridCol w="1646237"/>
              </a:tblGrid>
              <a:tr h="755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MK 150mg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n=333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Tel 300mg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n=354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Zolm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n=345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Placebo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n=348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Pain free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Pain relief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Photo free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Phono free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Nau free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0274" name="Text Box 50"/>
          <p:cNvSpPr txBox="1">
            <a:spLocks noChangeArrowheads="1"/>
          </p:cNvSpPr>
          <p:nvPr/>
        </p:nvSpPr>
        <p:spPr bwMode="auto">
          <a:xfrm>
            <a:off x="3505200" y="1411288"/>
            <a:ext cx="2095500" cy="457200"/>
          </a:xfrm>
          <a:prstGeom prst="rect">
            <a:avLst/>
          </a:prstGeom>
          <a:noFill/>
          <a:ln w="9525">
            <a:noFill/>
            <a:miter lim="800000"/>
            <a:headEnd/>
            <a:tailEnd/>
          </a:ln>
          <a:effectLst/>
        </p:spPr>
        <p:txBody>
          <a:bodyPr>
            <a:spAutoFit/>
          </a:bodyPr>
          <a:lstStyle/>
          <a:p>
            <a:r>
              <a:rPr lang="en-US" sz="2400"/>
              <a:t>Total n= 1380</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normAutofit fontScale="90000"/>
          </a:bodyPr>
          <a:lstStyle/>
          <a:p>
            <a:r>
              <a:rPr lang="en-US" sz="4000" dirty="0">
                <a:solidFill>
                  <a:srgbClr val="FFFF00"/>
                </a:solidFill>
              </a:rPr>
              <a:t>CGRP Receptor Blocker (MK-0974) Phase III Trial</a:t>
            </a:r>
          </a:p>
        </p:txBody>
      </p:sp>
      <p:sp>
        <p:nvSpPr>
          <p:cNvPr id="182275" name="Rectangle 3"/>
          <p:cNvSpPr>
            <a:spLocks noGrp="1" noChangeArrowheads="1"/>
          </p:cNvSpPr>
          <p:nvPr>
            <p:ph type="body" idx="1"/>
          </p:nvPr>
        </p:nvSpPr>
        <p:spPr/>
        <p:txBody>
          <a:bodyPr/>
          <a:lstStyle/>
          <a:p>
            <a:pPr algn="ctr">
              <a:buFontTx/>
              <a:buNone/>
            </a:pPr>
            <a:endParaRPr lang="en-US" dirty="0">
              <a:solidFill>
                <a:srgbClr val="FFFF00"/>
              </a:solidFill>
            </a:endParaRPr>
          </a:p>
          <a:p>
            <a:pPr algn="ctr">
              <a:buFontTx/>
              <a:buNone/>
            </a:pPr>
            <a:r>
              <a:rPr lang="en-US" dirty="0">
                <a:solidFill>
                  <a:srgbClr val="FFFF00"/>
                </a:solidFill>
              </a:rPr>
              <a:t>Conclusion</a:t>
            </a:r>
          </a:p>
          <a:p>
            <a:pPr algn="ctr">
              <a:buFontTx/>
              <a:buNone/>
            </a:pPr>
            <a:endParaRPr lang="en-US" dirty="0">
              <a:solidFill>
                <a:schemeClr val="folHlink"/>
              </a:solidFill>
            </a:endParaRPr>
          </a:p>
          <a:p>
            <a:r>
              <a:rPr lang="en-US" dirty="0" err="1"/>
              <a:t>Telcagepant</a:t>
            </a:r>
            <a:r>
              <a:rPr lang="en-US" dirty="0"/>
              <a:t> 300mg is effective as an acute treatment for migraine with efficacy comparable to that of </a:t>
            </a:r>
            <a:r>
              <a:rPr lang="en-US" dirty="0" err="1"/>
              <a:t>Zolmitriptan</a:t>
            </a:r>
            <a:r>
              <a:rPr lang="en-US" dirty="0"/>
              <a:t>, but with fewer associated adverse effects.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C000"/>
                </a:solidFill>
                <a:latin typeface="Arial Black" charset="0"/>
                <a:ea typeface="ヒラギノ角ゴ ProN W6" charset="0"/>
                <a:cs typeface="ヒラギノ角ゴ ProN W6" charset="0"/>
                <a:sym typeface="Arial Black" charset="0"/>
              </a:rPr>
              <a:t>Approach to the Patient with Headache</a:t>
            </a:r>
            <a:endParaRPr lang="en-US" sz="3600"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Migraine epidemiology</a:t>
            </a:r>
          </a:p>
          <a:p>
            <a:endParaRPr lang="en-US" dirty="0" smtClean="0"/>
          </a:p>
          <a:p>
            <a:r>
              <a:rPr lang="en-US" dirty="0" smtClean="0"/>
              <a:t>Migraine diagnosis </a:t>
            </a:r>
          </a:p>
          <a:p>
            <a:endParaRPr lang="en-US" dirty="0" smtClean="0"/>
          </a:p>
          <a:p>
            <a:r>
              <a:rPr lang="en-US" dirty="0" smtClean="0"/>
              <a:t>Migraine </a:t>
            </a:r>
            <a:r>
              <a:rPr lang="en-US" dirty="0" err="1" smtClean="0"/>
              <a:t>pathophysiology</a:t>
            </a:r>
            <a:endParaRPr lang="en-US" dirty="0" smtClean="0"/>
          </a:p>
          <a:p>
            <a:endParaRPr lang="en-US" dirty="0" smtClean="0"/>
          </a:p>
          <a:p>
            <a:r>
              <a:rPr lang="en-US" dirty="0" smtClean="0"/>
              <a:t>Migraine treatment</a:t>
            </a:r>
          </a:p>
          <a:p>
            <a:endParaRPr lang="en-US" dirty="0" smtClean="0"/>
          </a:p>
          <a:p>
            <a:r>
              <a:rPr lang="en-US" dirty="0" smtClean="0">
                <a:solidFill>
                  <a:srgbClr val="FFFF00"/>
                </a:solidFill>
              </a:rPr>
              <a:t>Migraine prevention</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endParaRPr lang="en-US" smtClean="0"/>
          </a:p>
        </p:txBody>
      </p:sp>
      <p:sp>
        <p:nvSpPr>
          <p:cNvPr id="50179" name="Rectangle 3"/>
          <p:cNvSpPr>
            <a:spLocks noGrp="1" noChangeArrowheads="1"/>
          </p:cNvSpPr>
          <p:nvPr>
            <p:ph type="body" idx="1"/>
          </p:nvPr>
        </p:nvSpPr>
        <p:spPr/>
        <p:txBody>
          <a:bodyPr/>
          <a:lstStyle/>
          <a:p>
            <a:pPr algn="ctr" eaLnBrk="1" hangingPunct="1">
              <a:buFontTx/>
              <a:buNone/>
            </a:pPr>
            <a:endParaRPr lang="en-US" dirty="0" smtClean="0"/>
          </a:p>
          <a:p>
            <a:pPr algn="ctr" eaLnBrk="1" hangingPunct="1">
              <a:buFontTx/>
              <a:buNone/>
            </a:pPr>
            <a:r>
              <a:rPr lang="en-US" sz="4000" dirty="0" smtClean="0">
                <a:solidFill>
                  <a:srgbClr val="FFFF00"/>
                </a:solidFill>
              </a:rPr>
              <a:t>Migraine Prevention</a:t>
            </a:r>
          </a:p>
        </p:txBody>
      </p:sp>
      <p:sp>
        <p:nvSpPr>
          <p:cNvPr id="50180" name="Footer Placeholder 3"/>
          <p:cNvSpPr>
            <a:spLocks noGrp="1"/>
          </p:cNvSpPr>
          <p:nvPr>
            <p:ph type="ftr" sz="quarter" idx="11"/>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5400" dirty="0" smtClean="0">
                <a:solidFill>
                  <a:srgbClr val="FFFF00"/>
                </a:solidFill>
              </a:rPr>
              <a:t>Migraine Prevention</a:t>
            </a:r>
          </a:p>
        </p:txBody>
      </p:sp>
      <p:sp>
        <p:nvSpPr>
          <p:cNvPr id="51203" name="Rectangle 3"/>
          <p:cNvSpPr>
            <a:spLocks noGrp="1" noChangeArrowheads="1"/>
          </p:cNvSpPr>
          <p:nvPr>
            <p:ph type="body" idx="1"/>
          </p:nvPr>
        </p:nvSpPr>
        <p:spPr/>
        <p:txBody>
          <a:bodyPr/>
          <a:lstStyle/>
          <a:p>
            <a:pPr algn="ctr" eaLnBrk="1" hangingPunct="1">
              <a:lnSpc>
                <a:spcPct val="80000"/>
              </a:lnSpc>
              <a:buFontTx/>
              <a:buNone/>
            </a:pPr>
            <a:endParaRPr lang="en-US" sz="2400" dirty="0" smtClean="0"/>
          </a:p>
          <a:p>
            <a:pPr algn="ctr" eaLnBrk="1" hangingPunct="1">
              <a:lnSpc>
                <a:spcPct val="80000"/>
              </a:lnSpc>
              <a:buFontTx/>
              <a:buNone/>
            </a:pPr>
            <a:r>
              <a:rPr lang="en-US" sz="2400" dirty="0" smtClean="0"/>
              <a:t>Migraine Hygiene</a:t>
            </a:r>
          </a:p>
          <a:p>
            <a:pPr eaLnBrk="1" hangingPunct="1">
              <a:lnSpc>
                <a:spcPct val="80000"/>
              </a:lnSpc>
            </a:pPr>
            <a:endParaRPr lang="en-US" sz="2400" dirty="0" smtClean="0"/>
          </a:p>
          <a:p>
            <a:pPr eaLnBrk="1" hangingPunct="1">
              <a:lnSpc>
                <a:spcPct val="80000"/>
              </a:lnSpc>
            </a:pPr>
            <a:r>
              <a:rPr lang="en-US" sz="2400" dirty="0" smtClean="0"/>
              <a:t>Avoid triggers (red wine, aged cheese, preserved meat etc.)</a:t>
            </a:r>
          </a:p>
          <a:p>
            <a:pPr eaLnBrk="1" hangingPunct="1">
              <a:lnSpc>
                <a:spcPct val="80000"/>
              </a:lnSpc>
            </a:pPr>
            <a:r>
              <a:rPr lang="en-US" sz="2400" dirty="0" smtClean="0"/>
              <a:t>Regular meals</a:t>
            </a:r>
          </a:p>
          <a:p>
            <a:pPr eaLnBrk="1" hangingPunct="1">
              <a:lnSpc>
                <a:spcPct val="80000"/>
              </a:lnSpc>
            </a:pPr>
            <a:r>
              <a:rPr lang="en-US" sz="2400" dirty="0" smtClean="0"/>
              <a:t>Regular and adequate sleep</a:t>
            </a:r>
          </a:p>
          <a:p>
            <a:pPr eaLnBrk="1" hangingPunct="1">
              <a:lnSpc>
                <a:spcPct val="80000"/>
              </a:lnSpc>
            </a:pPr>
            <a:r>
              <a:rPr lang="en-US" sz="2400" dirty="0" smtClean="0"/>
              <a:t>Avoid over the counter medications</a:t>
            </a:r>
          </a:p>
          <a:p>
            <a:pPr eaLnBrk="1" hangingPunct="1">
              <a:lnSpc>
                <a:spcPct val="80000"/>
              </a:lnSpc>
            </a:pPr>
            <a:r>
              <a:rPr lang="en-US" sz="2400" dirty="0" smtClean="0"/>
              <a:t>Exercise</a:t>
            </a:r>
          </a:p>
          <a:p>
            <a:pPr eaLnBrk="1" hangingPunct="1">
              <a:lnSpc>
                <a:spcPct val="80000"/>
              </a:lnSpc>
            </a:pPr>
            <a:r>
              <a:rPr lang="en-US" sz="2400" dirty="0" smtClean="0"/>
              <a:t>Education</a:t>
            </a:r>
          </a:p>
          <a:p>
            <a:pPr eaLnBrk="1" hangingPunct="1">
              <a:lnSpc>
                <a:spcPct val="80000"/>
              </a:lnSpc>
            </a:pPr>
            <a:r>
              <a:rPr lang="en-US" sz="2400" dirty="0" smtClean="0"/>
              <a:t>Relaxation Technique</a:t>
            </a:r>
          </a:p>
          <a:p>
            <a:pPr eaLnBrk="1" hangingPunct="1">
              <a:lnSpc>
                <a:spcPct val="80000"/>
              </a:lnSpc>
            </a:pPr>
            <a:r>
              <a:rPr lang="en-US" sz="2400" dirty="0" smtClean="0"/>
              <a:t>Biofeedback Technique</a:t>
            </a:r>
          </a:p>
          <a:p>
            <a:pPr eaLnBrk="1" hangingPunct="1">
              <a:lnSpc>
                <a:spcPct val="80000"/>
              </a:lnSpc>
            </a:pPr>
            <a:endParaRPr lang="en-US" sz="2400" dirty="0" smtClean="0"/>
          </a:p>
          <a:p>
            <a:pPr eaLnBrk="1" hangingPunct="1">
              <a:lnSpc>
                <a:spcPct val="80000"/>
              </a:lnSpc>
            </a:pPr>
            <a:endParaRPr lang="en-US" sz="2400" dirty="0" smtClean="0"/>
          </a:p>
        </p:txBody>
      </p:sp>
      <p:sp>
        <p:nvSpPr>
          <p:cNvPr id="51204" name="Footer Placeholder 3"/>
          <p:cNvSpPr>
            <a:spLocks noGrp="1"/>
          </p:cNvSpPr>
          <p:nvPr>
            <p:ph type="ftr" sz="quarter" idx="11"/>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normAutofit fontScale="90000"/>
          </a:bodyPr>
          <a:lstStyle/>
          <a:p>
            <a:r>
              <a:rPr lang="en-US" smtClean="0"/>
              <a:t>What Can You Do to Manage </a:t>
            </a:r>
            <a:br>
              <a:rPr lang="en-US" smtClean="0"/>
            </a:br>
            <a:r>
              <a:rPr lang="en-US" smtClean="0"/>
              <a:t>Your Migraines?</a:t>
            </a:r>
          </a:p>
        </p:txBody>
      </p:sp>
      <p:sp>
        <p:nvSpPr>
          <p:cNvPr id="52227" name="Rectangle 3"/>
          <p:cNvSpPr>
            <a:spLocks noGrp="1" noChangeArrowheads="1"/>
          </p:cNvSpPr>
          <p:nvPr>
            <p:ph type="body" idx="1"/>
          </p:nvPr>
        </p:nvSpPr>
        <p:spPr>
          <a:xfrm>
            <a:off x="457200" y="1536700"/>
            <a:ext cx="8382000" cy="4787900"/>
          </a:xfrm>
        </p:spPr>
        <p:txBody>
          <a:bodyPr/>
          <a:lstStyle/>
          <a:p>
            <a:r>
              <a:rPr lang="en-US" sz="2400" smtClean="0"/>
              <a:t>Lifestyle</a:t>
            </a:r>
          </a:p>
          <a:p>
            <a:pPr lvl="1"/>
            <a:r>
              <a:rPr lang="en-US" sz="2200" smtClean="0"/>
              <a:t>Identify and then avoid your triggers</a:t>
            </a:r>
          </a:p>
          <a:p>
            <a:pPr lvl="2"/>
            <a:r>
              <a:rPr lang="en-US" sz="1800" smtClean="0"/>
              <a:t>Write down what you were eating, drinking, and doing as well as what was happening around you when a migraine attack began</a:t>
            </a:r>
          </a:p>
          <a:p>
            <a:pPr lvl="1"/>
            <a:r>
              <a:rPr lang="en-US" sz="2200" smtClean="0"/>
              <a:t>Follow a regular sleep routine</a:t>
            </a:r>
          </a:p>
          <a:p>
            <a:pPr lvl="1"/>
            <a:r>
              <a:rPr lang="en-US" sz="2200" smtClean="0"/>
              <a:t>Eat meals at regular times each day</a:t>
            </a:r>
          </a:p>
          <a:p>
            <a:pPr lvl="1"/>
            <a:r>
              <a:rPr lang="en-US" sz="2200" smtClean="0"/>
              <a:t>Avoid eating foods and beverages that may trigger migraine</a:t>
            </a:r>
          </a:p>
          <a:p>
            <a:pPr lvl="2"/>
            <a:r>
              <a:rPr lang="en-US" sz="1800" smtClean="0"/>
              <a:t>Foods containing nitrites or monosodium glutamate (MSG)</a:t>
            </a:r>
          </a:p>
          <a:p>
            <a:pPr lvl="2"/>
            <a:r>
              <a:rPr lang="en-US" sz="1800" smtClean="0"/>
              <a:t>Foods and beverages containing the artificial sweetener aspartame</a:t>
            </a:r>
          </a:p>
          <a:p>
            <a:pPr lvl="2"/>
            <a:r>
              <a:rPr lang="en-US" sz="1800" smtClean="0"/>
              <a:t>Chocolate</a:t>
            </a:r>
          </a:p>
          <a:p>
            <a:pPr lvl="2"/>
            <a:r>
              <a:rPr lang="en-US" sz="1800" smtClean="0"/>
              <a:t>Aged cheeses</a:t>
            </a:r>
          </a:p>
          <a:p>
            <a:pPr lvl="2"/>
            <a:r>
              <a:rPr lang="en-US" sz="1800" smtClean="0"/>
              <a:t>Alcohol</a:t>
            </a:r>
          </a:p>
          <a:p>
            <a:pPr lvl="1"/>
            <a:r>
              <a:rPr lang="en-US" sz="2200" smtClean="0"/>
              <a:t>Exercise often</a:t>
            </a:r>
          </a:p>
        </p:txBody>
      </p:sp>
      <p:sp>
        <p:nvSpPr>
          <p:cNvPr id="52228" name="Text Box 4"/>
          <p:cNvSpPr txBox="1">
            <a:spLocks noChangeArrowheads="1"/>
          </p:cNvSpPr>
          <p:nvPr/>
        </p:nvSpPr>
        <p:spPr bwMode="auto">
          <a:xfrm>
            <a:off x="8534400" y="6248400"/>
            <a:ext cx="457200" cy="517525"/>
          </a:xfrm>
          <a:prstGeom prst="rect">
            <a:avLst/>
          </a:prstGeom>
          <a:noFill/>
          <a:ln w="9525">
            <a:noFill/>
            <a:miter lim="800000"/>
            <a:headEnd/>
            <a:tailEnd/>
          </a:ln>
        </p:spPr>
        <p:txBody>
          <a:bodyPr>
            <a:spAutoFit/>
          </a:bodyPr>
          <a:lstStyle/>
          <a:p>
            <a:pPr algn="ctr">
              <a:spcBef>
                <a:spcPct val="50000"/>
              </a:spcBef>
            </a:pPr>
            <a:fld id="{B565074A-07E3-4FF4-BB0A-E84578519C48}" type="slidenum">
              <a:rPr lang="en-US" sz="1400">
                <a:solidFill>
                  <a:schemeClr val="tx2"/>
                </a:solidFill>
              </a:rPr>
              <a:pPr algn="ctr">
                <a:spcBef>
                  <a:spcPct val="50000"/>
                </a:spcBef>
              </a:pPr>
              <a:t>108</a:t>
            </a:fld>
            <a:endParaRPr lang="en-US" sz="1400">
              <a:solidFill>
                <a:schemeClr val="tx2"/>
              </a:solidFill>
            </a:endParaRPr>
          </a:p>
        </p:txBody>
      </p:sp>
      <p:sp>
        <p:nvSpPr>
          <p:cNvPr id="52229" name="Footer Placeholder 4"/>
          <p:cNvSpPr>
            <a:spLocks noGrp="1"/>
          </p:cNvSpPr>
          <p:nvPr>
            <p:ph type="ftr" sz="quarter" idx="11"/>
          </p:nvPr>
        </p:nvSpPr>
        <p:spPr>
          <a:noFill/>
        </p:spPr>
        <p:txBody>
          <a:bodyPr/>
          <a:lstStyle/>
          <a:p>
            <a:endParaRPr lang="en-US" smtClean="0"/>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228600"/>
            <a:ext cx="7772400" cy="1143000"/>
          </a:xfrm>
        </p:spPr>
        <p:txBody>
          <a:bodyPr/>
          <a:lstStyle/>
          <a:p>
            <a:pPr eaLnBrk="1" hangingPunct="1"/>
            <a:r>
              <a:rPr lang="en-US" dirty="0" smtClean="0">
                <a:solidFill>
                  <a:srgbClr val="FFFF00"/>
                </a:solidFill>
              </a:rPr>
              <a:t>Migraine Prevention</a:t>
            </a:r>
          </a:p>
        </p:txBody>
      </p:sp>
      <p:sp>
        <p:nvSpPr>
          <p:cNvPr id="53251" name="Rectangle 3"/>
          <p:cNvSpPr>
            <a:spLocks noGrp="1" noChangeArrowheads="1"/>
          </p:cNvSpPr>
          <p:nvPr>
            <p:ph type="body" idx="1"/>
          </p:nvPr>
        </p:nvSpPr>
        <p:spPr>
          <a:xfrm>
            <a:off x="476250" y="1752600"/>
            <a:ext cx="8191500" cy="4495800"/>
          </a:xfrm>
        </p:spPr>
        <p:txBody>
          <a:bodyPr/>
          <a:lstStyle/>
          <a:p>
            <a:pPr eaLnBrk="1" hangingPunct="1">
              <a:lnSpc>
                <a:spcPct val="85000"/>
              </a:lnSpc>
              <a:spcBef>
                <a:spcPct val="55000"/>
              </a:spcBef>
              <a:buFontTx/>
              <a:buNone/>
            </a:pPr>
            <a:r>
              <a:rPr lang="en-US" sz="2800" smtClean="0"/>
              <a:t>Preventive treatment can be</a:t>
            </a:r>
          </a:p>
          <a:p>
            <a:pPr eaLnBrk="1" hangingPunct="1">
              <a:lnSpc>
                <a:spcPct val="85000"/>
              </a:lnSpc>
              <a:spcBef>
                <a:spcPct val="55000"/>
              </a:spcBef>
              <a:buFontTx/>
              <a:buNone/>
            </a:pPr>
            <a:endParaRPr lang="en-US" sz="2800" smtClean="0"/>
          </a:p>
          <a:p>
            <a:pPr eaLnBrk="1" hangingPunct="1">
              <a:lnSpc>
                <a:spcPct val="85000"/>
              </a:lnSpc>
              <a:spcBef>
                <a:spcPct val="55000"/>
              </a:spcBef>
            </a:pPr>
            <a:r>
              <a:rPr lang="en-US" sz="2800" smtClean="0"/>
              <a:t>preemptive </a:t>
            </a:r>
            <a:r>
              <a:rPr lang="en-US" sz="2800" b="1" smtClean="0"/>
              <a:t>(ex. Migraine induced by exercise:Indomethacin 25mg or 50mg 1-2 hours prior to exercise)</a:t>
            </a:r>
          </a:p>
          <a:p>
            <a:pPr eaLnBrk="1" hangingPunct="1">
              <a:lnSpc>
                <a:spcPct val="85000"/>
              </a:lnSpc>
              <a:spcBef>
                <a:spcPct val="55000"/>
              </a:spcBef>
            </a:pPr>
            <a:r>
              <a:rPr lang="en-US" sz="2800" smtClean="0"/>
              <a:t>Short term prevention                             </a:t>
            </a:r>
            <a:r>
              <a:rPr lang="en-US" sz="2800" b="1" smtClean="0"/>
              <a:t>(ex. Menstrual related: NSAID or Naratriptan)</a:t>
            </a:r>
          </a:p>
          <a:p>
            <a:pPr eaLnBrk="1" hangingPunct="1">
              <a:lnSpc>
                <a:spcPct val="85000"/>
              </a:lnSpc>
              <a:spcBef>
                <a:spcPct val="55000"/>
              </a:spcBef>
            </a:pPr>
            <a:r>
              <a:rPr lang="en-US" sz="2800" smtClean="0"/>
              <a:t>Long term prevention</a:t>
            </a:r>
          </a:p>
        </p:txBody>
      </p:sp>
      <p:sp>
        <p:nvSpPr>
          <p:cNvPr id="53252" name="Footer Placeholder 3"/>
          <p:cNvSpPr>
            <a:spLocks noGrp="1"/>
          </p:cNvSpPr>
          <p:nvPr>
            <p:ph type="ftr" sz="quarter" idx="11"/>
          </p:nvPr>
        </p:nvSpPr>
        <p:spPr>
          <a:noFill/>
        </p:spPr>
        <p:txBody>
          <a:bodyPr/>
          <a:lstStyle/>
          <a:p>
            <a:endParaRPr lang="en-US"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rgbClr val="FFFF00"/>
                </a:solidFill>
              </a:rPr>
              <a:t>HEADACHES DUE TO CRANIAL OR CERVICAL VASCULAR DISORDER</a:t>
            </a:r>
            <a:endParaRPr lang="en-US" sz="2800" dirty="0">
              <a:solidFill>
                <a:srgbClr val="FFFF00"/>
              </a:solidFill>
            </a:endParaRPr>
          </a:p>
        </p:txBody>
      </p:sp>
      <p:sp>
        <p:nvSpPr>
          <p:cNvPr id="3" name="Content Placeholder 2"/>
          <p:cNvSpPr>
            <a:spLocks noGrp="1"/>
          </p:cNvSpPr>
          <p:nvPr>
            <p:ph idx="1"/>
          </p:nvPr>
        </p:nvSpPr>
        <p:spPr>
          <a:xfrm>
            <a:off x="457200" y="1676400"/>
            <a:ext cx="8229600" cy="4525963"/>
          </a:xfrm>
        </p:spPr>
        <p:txBody>
          <a:bodyPr>
            <a:normAutofit/>
          </a:bodyPr>
          <a:lstStyle/>
          <a:p>
            <a:r>
              <a:rPr lang="en-US" sz="2800" b="1" dirty="0" smtClean="0"/>
              <a:t>Headache from ischemic stroke: onset is concurrent with acute focal neurological deficit and usually </a:t>
            </a:r>
            <a:r>
              <a:rPr lang="en-US" sz="2800" b="1" dirty="0" err="1" smtClean="0"/>
              <a:t>migrainous</a:t>
            </a:r>
            <a:r>
              <a:rPr lang="en-US" sz="2800" b="1" dirty="0" smtClean="0"/>
              <a:t> in quality</a:t>
            </a:r>
          </a:p>
          <a:p>
            <a:endParaRPr lang="en-US" sz="2800" b="1" dirty="0" smtClean="0"/>
          </a:p>
          <a:p>
            <a:r>
              <a:rPr lang="en-US" sz="2800" b="1" dirty="0" smtClean="0"/>
              <a:t>Headache from </a:t>
            </a:r>
            <a:r>
              <a:rPr lang="en-US" sz="2800" b="1" dirty="0" err="1" smtClean="0"/>
              <a:t>intracerebral</a:t>
            </a:r>
            <a:r>
              <a:rPr lang="en-US" sz="2800" b="1" dirty="0" smtClean="0"/>
              <a:t> hemorrhage</a:t>
            </a:r>
          </a:p>
          <a:p>
            <a:endParaRPr lang="en-US" sz="2800" b="1" dirty="0" smtClean="0"/>
          </a:p>
          <a:p>
            <a:r>
              <a:rPr lang="en-US" sz="2800" b="1" dirty="0" smtClean="0"/>
              <a:t>Headache from AVM</a:t>
            </a:r>
            <a:endParaRPr lang="en-US" sz="2800" dirty="0"/>
          </a:p>
        </p:txBody>
      </p:sp>
      <p:pic>
        <p:nvPicPr>
          <p:cNvPr id="32770" name="Picture 2"/>
          <p:cNvPicPr>
            <a:picLocks noChangeAspect="1" noChangeArrowheads="1"/>
          </p:cNvPicPr>
          <p:nvPr/>
        </p:nvPicPr>
        <p:blipFill>
          <a:blip r:embed="rId2" cstate="print"/>
          <a:srcRect/>
          <a:stretch>
            <a:fillRect/>
          </a:stretch>
        </p:blipFill>
        <p:spPr bwMode="auto">
          <a:xfrm>
            <a:off x="7239000" y="3429000"/>
            <a:ext cx="1905000" cy="1371600"/>
          </a:xfrm>
          <a:prstGeom prst="rect">
            <a:avLst/>
          </a:prstGeom>
          <a:noFill/>
          <a:ln w="9525">
            <a:noFill/>
            <a:miter lim="800000"/>
            <a:headEnd/>
            <a:tailEnd/>
          </a:ln>
        </p:spPr>
      </p:pic>
      <p:pic>
        <p:nvPicPr>
          <p:cNvPr id="32774" name="Picture 6"/>
          <p:cNvPicPr>
            <a:picLocks noChangeAspect="1" noChangeArrowheads="1"/>
          </p:cNvPicPr>
          <p:nvPr/>
        </p:nvPicPr>
        <p:blipFill>
          <a:blip r:embed="rId3" cstate="print"/>
          <a:srcRect/>
          <a:stretch>
            <a:fillRect/>
          </a:stretch>
        </p:blipFill>
        <p:spPr bwMode="auto">
          <a:xfrm>
            <a:off x="4114800" y="4800600"/>
            <a:ext cx="2295525" cy="191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266700" y="1447800"/>
            <a:ext cx="8610600" cy="5105400"/>
          </a:xfrm>
        </p:spPr>
        <p:txBody>
          <a:bodyPr/>
          <a:lstStyle/>
          <a:p>
            <a:pPr marL="0" indent="0" algn="ctr" eaLnBrk="1" hangingPunct="1">
              <a:buFontTx/>
              <a:buNone/>
            </a:pPr>
            <a:r>
              <a:rPr lang="en-US" sz="2800" dirty="0" smtClean="0">
                <a:solidFill>
                  <a:srgbClr val="FFFF99"/>
                </a:solidFill>
              </a:rPr>
              <a:t>Recommendations for Long-Term Prevention</a:t>
            </a:r>
          </a:p>
          <a:p>
            <a:pPr marL="457200" lvl="2" eaLnBrk="1" hangingPunct="1">
              <a:lnSpc>
                <a:spcPct val="80000"/>
              </a:lnSpc>
              <a:spcBef>
                <a:spcPct val="55000"/>
              </a:spcBef>
            </a:pPr>
            <a:r>
              <a:rPr lang="en-US" sz="2800" dirty="0" smtClean="0"/>
              <a:t>Recurring migraine that significantly interferes with the patient’s daily routine despite acute treatment</a:t>
            </a:r>
          </a:p>
          <a:p>
            <a:pPr marL="457200" lvl="2" eaLnBrk="1" hangingPunct="1">
              <a:lnSpc>
                <a:spcPct val="80000"/>
              </a:lnSpc>
              <a:spcBef>
                <a:spcPct val="55000"/>
              </a:spcBef>
            </a:pPr>
            <a:endParaRPr lang="en-US" sz="2800" dirty="0" smtClean="0"/>
          </a:p>
          <a:p>
            <a:pPr marL="457200" lvl="2" eaLnBrk="1" hangingPunct="1">
              <a:lnSpc>
                <a:spcPct val="80000"/>
              </a:lnSpc>
              <a:spcBef>
                <a:spcPct val="25000"/>
              </a:spcBef>
            </a:pPr>
            <a:r>
              <a:rPr lang="en-US" sz="2800" dirty="0" smtClean="0"/>
              <a:t>Failure of, contraindication to, or troublesome side effects from acute medications</a:t>
            </a:r>
          </a:p>
          <a:p>
            <a:pPr marL="457200" lvl="2" eaLnBrk="1" hangingPunct="1">
              <a:lnSpc>
                <a:spcPct val="80000"/>
              </a:lnSpc>
              <a:spcBef>
                <a:spcPct val="25000"/>
              </a:spcBef>
            </a:pPr>
            <a:endParaRPr lang="en-US" sz="2800" dirty="0" smtClean="0"/>
          </a:p>
          <a:p>
            <a:pPr marL="457200" lvl="2" eaLnBrk="1" hangingPunct="1">
              <a:lnSpc>
                <a:spcPct val="80000"/>
              </a:lnSpc>
              <a:spcBef>
                <a:spcPct val="25000"/>
              </a:spcBef>
            </a:pPr>
            <a:r>
              <a:rPr lang="en-US" sz="2800" dirty="0" smtClean="0"/>
              <a:t>Presence of uncommon migraine conditions (Basilar migraine)</a:t>
            </a:r>
          </a:p>
          <a:p>
            <a:pPr marL="457200" lvl="2" eaLnBrk="1" hangingPunct="1">
              <a:lnSpc>
                <a:spcPct val="80000"/>
              </a:lnSpc>
              <a:spcBef>
                <a:spcPct val="25000"/>
              </a:spcBef>
            </a:pPr>
            <a:r>
              <a:rPr lang="en-US" sz="2800" dirty="0" smtClean="0"/>
              <a:t>Overuse of acute medications</a:t>
            </a:r>
          </a:p>
        </p:txBody>
      </p:sp>
      <p:sp>
        <p:nvSpPr>
          <p:cNvPr id="54275" name="Rectangle 3"/>
          <p:cNvSpPr>
            <a:spLocks noGrp="1" noChangeArrowheads="1"/>
          </p:cNvSpPr>
          <p:nvPr>
            <p:ph type="title"/>
          </p:nvPr>
        </p:nvSpPr>
        <p:spPr>
          <a:xfrm>
            <a:off x="685800" y="228600"/>
            <a:ext cx="7772400" cy="1143000"/>
          </a:xfrm>
          <a:noFill/>
        </p:spPr>
        <p:txBody>
          <a:bodyPr/>
          <a:lstStyle/>
          <a:p>
            <a:pPr eaLnBrk="1" hangingPunct="1"/>
            <a:r>
              <a:rPr lang="en-US" dirty="0" smtClean="0">
                <a:solidFill>
                  <a:srgbClr val="FFFF00"/>
                </a:solidFill>
              </a:rPr>
              <a:t>Migraine Prevention</a:t>
            </a:r>
          </a:p>
        </p:txBody>
      </p:sp>
      <p:sp>
        <p:nvSpPr>
          <p:cNvPr id="54276" name="Footer Placeholder 3"/>
          <p:cNvSpPr>
            <a:spLocks noGrp="1"/>
          </p:cNvSpPr>
          <p:nvPr>
            <p:ph type="ftr" sz="quarter" idx="11"/>
          </p:nvPr>
        </p:nvSpPr>
        <p:spPr>
          <a:xfrm>
            <a:off x="3124200" y="6245225"/>
            <a:ext cx="3581400" cy="476250"/>
          </a:xfrm>
          <a:noFill/>
        </p:spPr>
        <p:txBody>
          <a:bodyPr/>
          <a:lstStyle/>
          <a:p>
            <a:endParaRPr lang="en-US" i="1" smtClean="0"/>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304800"/>
            <a:ext cx="7772400" cy="1143000"/>
          </a:xfrm>
        </p:spPr>
        <p:txBody>
          <a:bodyPr/>
          <a:lstStyle/>
          <a:p>
            <a:pPr eaLnBrk="1" hangingPunct="1"/>
            <a:r>
              <a:rPr lang="en-US" dirty="0" smtClean="0">
                <a:solidFill>
                  <a:srgbClr val="FFFF00"/>
                </a:solidFill>
              </a:rPr>
              <a:t>Migraine Prevention</a:t>
            </a:r>
          </a:p>
        </p:txBody>
      </p:sp>
      <p:sp>
        <p:nvSpPr>
          <p:cNvPr id="55299" name="Rectangle 3"/>
          <p:cNvSpPr>
            <a:spLocks noGrp="1" noChangeArrowheads="1"/>
          </p:cNvSpPr>
          <p:nvPr>
            <p:ph type="body" idx="1"/>
          </p:nvPr>
        </p:nvSpPr>
        <p:spPr>
          <a:xfrm>
            <a:off x="685800" y="1676400"/>
            <a:ext cx="7772400" cy="4572000"/>
          </a:xfrm>
        </p:spPr>
        <p:txBody>
          <a:bodyPr/>
          <a:lstStyle/>
          <a:p>
            <a:pPr marL="222250" indent="-222250" algn="ctr" eaLnBrk="1" hangingPunct="1">
              <a:lnSpc>
                <a:spcPct val="90000"/>
              </a:lnSpc>
              <a:buFontTx/>
              <a:buNone/>
            </a:pPr>
            <a:r>
              <a:rPr lang="en-US" smtClean="0">
                <a:solidFill>
                  <a:srgbClr val="FFFF99"/>
                </a:solidFill>
              </a:rPr>
              <a:t>US Headache Consortium Guidelines</a:t>
            </a:r>
          </a:p>
          <a:p>
            <a:pPr marL="222250" indent="-222250" algn="ctr" eaLnBrk="1" hangingPunct="1">
              <a:lnSpc>
                <a:spcPct val="90000"/>
              </a:lnSpc>
              <a:buFontTx/>
              <a:buNone/>
            </a:pPr>
            <a:endParaRPr lang="en-US" smtClean="0"/>
          </a:p>
          <a:p>
            <a:pPr marL="222250" indent="-222250" eaLnBrk="1" hangingPunct="1">
              <a:lnSpc>
                <a:spcPct val="90000"/>
              </a:lnSpc>
            </a:pPr>
            <a:r>
              <a:rPr lang="en-US" sz="2800" smtClean="0"/>
              <a:t>Non-Pharmacologic Interventions may be provided before or in conjunction with traditional anti-migraine prophylaxis:</a:t>
            </a:r>
          </a:p>
          <a:p>
            <a:pPr marL="222250" indent="-222250" eaLnBrk="1" hangingPunct="1">
              <a:lnSpc>
                <a:spcPct val="90000"/>
              </a:lnSpc>
            </a:pPr>
            <a:endParaRPr lang="en-US" sz="2800" smtClean="0"/>
          </a:p>
          <a:p>
            <a:pPr marL="509588" lvl="1" indent="-173038" eaLnBrk="1" hangingPunct="1">
              <a:lnSpc>
                <a:spcPct val="90000"/>
              </a:lnSpc>
            </a:pPr>
            <a:r>
              <a:rPr lang="en-US" smtClean="0"/>
              <a:t>Behavioral Treatment</a:t>
            </a:r>
          </a:p>
          <a:p>
            <a:pPr marL="509588" lvl="1" indent="-173038" eaLnBrk="1" hangingPunct="1">
              <a:lnSpc>
                <a:spcPct val="90000"/>
              </a:lnSpc>
            </a:pPr>
            <a:r>
              <a:rPr lang="en-US" smtClean="0"/>
              <a:t>Physical Treatment</a:t>
            </a:r>
          </a:p>
        </p:txBody>
      </p:sp>
      <p:sp>
        <p:nvSpPr>
          <p:cNvPr id="55300" name="Footer Placeholder 3"/>
          <p:cNvSpPr>
            <a:spLocks noGrp="1"/>
          </p:cNvSpPr>
          <p:nvPr>
            <p:ph type="ftr" sz="quarter" idx="11"/>
          </p:nvPr>
        </p:nvSpPr>
        <p:spPr>
          <a:xfrm>
            <a:off x="3124200" y="6245225"/>
            <a:ext cx="3581400" cy="476250"/>
          </a:xfrm>
          <a:noFill/>
        </p:spPr>
        <p:txBody>
          <a:bodyPr/>
          <a:lstStyle/>
          <a:p>
            <a:endParaRPr lang="en-US" smtClean="0"/>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dirty="0" smtClean="0">
                <a:solidFill>
                  <a:srgbClr val="FFFF00"/>
                </a:solidFill>
              </a:rPr>
              <a:t>Migraine Prevention</a:t>
            </a:r>
          </a:p>
        </p:txBody>
      </p:sp>
      <p:sp>
        <p:nvSpPr>
          <p:cNvPr id="56323" name="Rectangle 3"/>
          <p:cNvSpPr>
            <a:spLocks noGrp="1" noChangeArrowheads="1"/>
          </p:cNvSpPr>
          <p:nvPr>
            <p:ph type="body" idx="1"/>
          </p:nvPr>
        </p:nvSpPr>
        <p:spPr>
          <a:xfrm>
            <a:off x="1104900" y="2057400"/>
            <a:ext cx="6934200" cy="4038600"/>
          </a:xfrm>
        </p:spPr>
        <p:txBody>
          <a:bodyPr/>
          <a:lstStyle/>
          <a:p>
            <a:pPr marL="0" indent="0" algn="ctr" eaLnBrk="1" hangingPunct="1">
              <a:buFontTx/>
              <a:buNone/>
            </a:pPr>
            <a:r>
              <a:rPr lang="en-US" sz="2800" dirty="0" smtClean="0">
                <a:solidFill>
                  <a:srgbClr val="FFFF99"/>
                </a:solidFill>
              </a:rPr>
              <a:t>Behavioral Treatments </a:t>
            </a:r>
            <a:r>
              <a:rPr lang="en-US" sz="2800" b="1" dirty="0" smtClean="0">
                <a:solidFill>
                  <a:srgbClr val="FFFF99"/>
                </a:solidFill>
              </a:rPr>
              <a:t>(Grade A and B)</a:t>
            </a:r>
          </a:p>
          <a:p>
            <a:pPr marL="0" indent="0" algn="ctr" eaLnBrk="1" hangingPunct="1">
              <a:buFontTx/>
              <a:buNone/>
            </a:pPr>
            <a:endParaRPr lang="en-US" b="1" dirty="0" smtClean="0">
              <a:solidFill>
                <a:srgbClr val="FFFF99"/>
              </a:solidFill>
            </a:endParaRPr>
          </a:p>
          <a:p>
            <a:pPr marL="628650" lvl="2" eaLnBrk="1" hangingPunct="1"/>
            <a:r>
              <a:rPr lang="en-US" sz="2800" dirty="0" smtClean="0"/>
              <a:t>Relaxation Training</a:t>
            </a:r>
          </a:p>
          <a:p>
            <a:pPr marL="628650" lvl="2" eaLnBrk="1" hangingPunct="1"/>
            <a:r>
              <a:rPr lang="en-US" sz="2800" dirty="0" smtClean="0"/>
              <a:t>Biofeedback Therapy</a:t>
            </a:r>
          </a:p>
          <a:p>
            <a:pPr marL="628650" lvl="2" eaLnBrk="1" hangingPunct="1"/>
            <a:r>
              <a:rPr lang="en-US" sz="2800" dirty="0" smtClean="0"/>
              <a:t>Cognitive-Behavioral</a:t>
            </a:r>
          </a:p>
          <a:p>
            <a:pPr marL="628650" lvl="2" eaLnBrk="1" hangingPunct="1"/>
            <a:r>
              <a:rPr lang="en-US" sz="2800" dirty="0" smtClean="0"/>
              <a:t>Stress Management training</a:t>
            </a:r>
          </a:p>
        </p:txBody>
      </p:sp>
      <p:sp>
        <p:nvSpPr>
          <p:cNvPr id="56324" name="Footer Placeholder 3"/>
          <p:cNvSpPr>
            <a:spLocks noGrp="1"/>
          </p:cNvSpPr>
          <p:nvPr>
            <p:ph type="ftr" sz="quarter" idx="11"/>
          </p:nvPr>
        </p:nvSpPr>
        <p:spPr>
          <a:xfrm>
            <a:off x="3124200" y="6245225"/>
            <a:ext cx="3429000" cy="476250"/>
          </a:xfrm>
          <a:noFill/>
        </p:spPr>
        <p:txBody>
          <a:bodyPr/>
          <a:lstStyle/>
          <a:p>
            <a:endParaRPr lang="en-US" smtClean="0"/>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normAutofit fontScale="90000"/>
          </a:bodyPr>
          <a:lstStyle/>
          <a:p>
            <a:r>
              <a:rPr lang="en-US" smtClean="0"/>
              <a:t>What Can You Do to Manage </a:t>
            </a:r>
            <a:br>
              <a:rPr lang="en-US" smtClean="0"/>
            </a:br>
            <a:r>
              <a:rPr lang="en-US" smtClean="0"/>
              <a:t>Your Migraines?</a:t>
            </a:r>
          </a:p>
        </p:txBody>
      </p:sp>
      <p:sp>
        <p:nvSpPr>
          <p:cNvPr id="57347" name="Rectangle 3"/>
          <p:cNvSpPr>
            <a:spLocks noGrp="1" noChangeArrowheads="1"/>
          </p:cNvSpPr>
          <p:nvPr>
            <p:ph type="body" idx="1"/>
          </p:nvPr>
        </p:nvSpPr>
        <p:spPr>
          <a:xfrm>
            <a:off x="639763" y="1536700"/>
            <a:ext cx="7813675" cy="4787900"/>
          </a:xfrm>
        </p:spPr>
        <p:txBody>
          <a:bodyPr/>
          <a:lstStyle/>
          <a:p>
            <a:pPr>
              <a:lnSpc>
                <a:spcPct val="80000"/>
              </a:lnSpc>
            </a:pPr>
            <a:endParaRPr lang="en-US" sz="2000" smtClean="0"/>
          </a:p>
          <a:p>
            <a:pPr>
              <a:lnSpc>
                <a:spcPct val="80000"/>
              </a:lnSpc>
            </a:pPr>
            <a:r>
              <a:rPr lang="en-US" sz="2000" smtClean="0"/>
              <a:t>Reduce stress</a:t>
            </a:r>
          </a:p>
          <a:p>
            <a:pPr>
              <a:lnSpc>
                <a:spcPct val="80000"/>
              </a:lnSpc>
            </a:pPr>
            <a:r>
              <a:rPr lang="en-US" sz="2000" smtClean="0"/>
              <a:t>Relaxation exercise</a:t>
            </a:r>
          </a:p>
          <a:p>
            <a:pPr lvl="1">
              <a:lnSpc>
                <a:spcPct val="80000"/>
              </a:lnSpc>
            </a:pPr>
            <a:r>
              <a:rPr lang="en-US" sz="1800" smtClean="0"/>
              <a:t>Tense muscles are a sign of stress, which can trigger a migraine. Progressive relaxation:</a:t>
            </a:r>
          </a:p>
          <a:p>
            <a:pPr lvl="2">
              <a:lnSpc>
                <a:spcPct val="80000"/>
              </a:lnSpc>
            </a:pPr>
            <a:r>
              <a:rPr lang="en-US" sz="1600" smtClean="0"/>
              <a:t>Relax the muscles in each part of your body step-by-step and note the difference in how it feels</a:t>
            </a:r>
          </a:p>
          <a:p>
            <a:pPr lvl="2">
              <a:lnSpc>
                <a:spcPct val="80000"/>
              </a:lnSpc>
            </a:pPr>
            <a:r>
              <a:rPr lang="en-US" sz="1600" smtClean="0"/>
              <a:t>Knowing the difference between tense and relaxed muscles allows control over stress reaction</a:t>
            </a:r>
          </a:p>
          <a:p>
            <a:pPr lvl="2">
              <a:lnSpc>
                <a:spcPct val="80000"/>
              </a:lnSpc>
            </a:pPr>
            <a:endParaRPr lang="en-US" sz="1600" smtClean="0"/>
          </a:p>
          <a:p>
            <a:pPr lvl="1">
              <a:lnSpc>
                <a:spcPct val="80000"/>
              </a:lnSpc>
            </a:pPr>
            <a:r>
              <a:rPr lang="en-US" sz="1800" smtClean="0"/>
              <a:t>Deep-breathing exercise</a:t>
            </a:r>
          </a:p>
          <a:p>
            <a:pPr lvl="2">
              <a:lnSpc>
                <a:spcPct val="80000"/>
              </a:lnSpc>
            </a:pPr>
            <a:r>
              <a:rPr lang="en-US" sz="1600" smtClean="0"/>
              <a:t>Sit in a quiet place</a:t>
            </a:r>
          </a:p>
          <a:p>
            <a:pPr lvl="2">
              <a:lnSpc>
                <a:spcPct val="80000"/>
              </a:lnSpc>
            </a:pPr>
            <a:r>
              <a:rPr lang="en-US" sz="1600" smtClean="0"/>
              <a:t>Close your eyes and inhale slowly and deeply through the nose to the count of 10</a:t>
            </a:r>
          </a:p>
          <a:p>
            <a:pPr lvl="2">
              <a:lnSpc>
                <a:spcPct val="80000"/>
              </a:lnSpc>
            </a:pPr>
            <a:r>
              <a:rPr lang="en-US" sz="1600" smtClean="0"/>
              <a:t>Expand your stomach and abdomen but do not let your chest rise</a:t>
            </a:r>
          </a:p>
          <a:p>
            <a:pPr lvl="2">
              <a:lnSpc>
                <a:spcPct val="80000"/>
              </a:lnSpc>
            </a:pPr>
            <a:r>
              <a:rPr lang="en-US" sz="1600" smtClean="0"/>
              <a:t>Exhale through the nose to the count of 10</a:t>
            </a:r>
          </a:p>
          <a:p>
            <a:pPr lvl="2">
              <a:lnSpc>
                <a:spcPct val="80000"/>
              </a:lnSpc>
            </a:pPr>
            <a:r>
              <a:rPr lang="en-US" sz="1600" smtClean="0"/>
              <a:t>Focus on your breathing and counting; clear your mind of other thoughts</a:t>
            </a:r>
          </a:p>
          <a:p>
            <a:pPr lvl="2">
              <a:lnSpc>
                <a:spcPct val="80000"/>
              </a:lnSpc>
            </a:pPr>
            <a:r>
              <a:rPr lang="en-US" sz="1600" smtClean="0"/>
              <a:t>Repeat 5-10 times</a:t>
            </a:r>
          </a:p>
        </p:txBody>
      </p:sp>
      <p:sp>
        <p:nvSpPr>
          <p:cNvPr id="57348" name="Text Box 4"/>
          <p:cNvSpPr txBox="1">
            <a:spLocks noChangeArrowheads="1"/>
          </p:cNvSpPr>
          <p:nvPr/>
        </p:nvSpPr>
        <p:spPr bwMode="auto">
          <a:xfrm>
            <a:off x="8534400" y="6248400"/>
            <a:ext cx="457200" cy="517525"/>
          </a:xfrm>
          <a:prstGeom prst="rect">
            <a:avLst/>
          </a:prstGeom>
          <a:noFill/>
          <a:ln w="9525">
            <a:noFill/>
            <a:miter lim="800000"/>
            <a:headEnd/>
            <a:tailEnd/>
          </a:ln>
        </p:spPr>
        <p:txBody>
          <a:bodyPr>
            <a:spAutoFit/>
          </a:bodyPr>
          <a:lstStyle/>
          <a:p>
            <a:pPr algn="ctr">
              <a:spcBef>
                <a:spcPct val="50000"/>
              </a:spcBef>
            </a:pPr>
            <a:fld id="{8CC1E4A1-C9A5-4449-845B-274F302BD560}" type="slidenum">
              <a:rPr lang="en-US" sz="1400">
                <a:solidFill>
                  <a:schemeClr val="tx2"/>
                </a:solidFill>
              </a:rPr>
              <a:pPr algn="ctr">
                <a:spcBef>
                  <a:spcPct val="50000"/>
                </a:spcBef>
              </a:pPr>
              <a:t>113</a:t>
            </a:fld>
            <a:endParaRPr lang="en-US" sz="1400">
              <a:solidFill>
                <a:schemeClr val="tx2"/>
              </a:solidFill>
            </a:endParaRPr>
          </a:p>
        </p:txBody>
      </p:sp>
      <p:sp>
        <p:nvSpPr>
          <p:cNvPr id="57349" name="Footer Placeholder 4"/>
          <p:cNvSpPr>
            <a:spLocks noGrp="1"/>
          </p:cNvSpPr>
          <p:nvPr>
            <p:ph type="ftr" sz="quarter" idx="11"/>
          </p:nvPr>
        </p:nvSpPr>
        <p:spPr>
          <a:noFill/>
        </p:spPr>
        <p:txBody>
          <a:bodyPr/>
          <a:lstStyle/>
          <a:p>
            <a:endParaRPr lang="en-US" smtClean="0"/>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457200"/>
            <a:ext cx="7772400" cy="1143000"/>
          </a:xfrm>
        </p:spPr>
        <p:txBody>
          <a:bodyPr/>
          <a:lstStyle/>
          <a:p>
            <a:pPr>
              <a:lnSpc>
                <a:spcPct val="75000"/>
              </a:lnSpc>
            </a:pPr>
            <a:r>
              <a:rPr lang="en-US" dirty="0" smtClean="0">
                <a:solidFill>
                  <a:srgbClr val="FFFF00"/>
                </a:solidFill>
              </a:rPr>
              <a:t>Preventive Treatment of Migraine</a:t>
            </a:r>
          </a:p>
        </p:txBody>
      </p:sp>
      <p:sp>
        <p:nvSpPr>
          <p:cNvPr id="58371" name="Rectangle 3"/>
          <p:cNvSpPr>
            <a:spLocks noGrp="1" noChangeArrowheads="1"/>
          </p:cNvSpPr>
          <p:nvPr>
            <p:ph type="body" idx="1"/>
          </p:nvPr>
        </p:nvSpPr>
        <p:spPr>
          <a:xfrm>
            <a:off x="1009650" y="1981200"/>
            <a:ext cx="7124700" cy="4495800"/>
          </a:xfrm>
        </p:spPr>
        <p:txBody>
          <a:bodyPr/>
          <a:lstStyle/>
          <a:p>
            <a:pPr marL="0" indent="0" algn="ctr">
              <a:lnSpc>
                <a:spcPct val="90000"/>
              </a:lnSpc>
              <a:buFontTx/>
              <a:buNone/>
            </a:pPr>
            <a:r>
              <a:rPr lang="en-US" sz="2800" dirty="0" smtClean="0">
                <a:solidFill>
                  <a:srgbClr val="FFFF99"/>
                </a:solidFill>
              </a:rPr>
              <a:t>Physical Treatments</a:t>
            </a:r>
          </a:p>
          <a:p>
            <a:pPr marL="0" indent="0" algn="ctr">
              <a:lnSpc>
                <a:spcPct val="80000"/>
              </a:lnSpc>
              <a:spcBef>
                <a:spcPct val="0"/>
              </a:spcBef>
              <a:buFontTx/>
              <a:buNone/>
            </a:pPr>
            <a:r>
              <a:rPr lang="en-US" sz="2800" b="1" dirty="0" smtClean="0">
                <a:solidFill>
                  <a:srgbClr val="FFFF99"/>
                </a:solidFill>
              </a:rPr>
              <a:t>(No recommendation by the US Headache Consortium)</a:t>
            </a:r>
          </a:p>
          <a:p>
            <a:pPr marL="0" indent="0" algn="ctr">
              <a:lnSpc>
                <a:spcPct val="80000"/>
              </a:lnSpc>
              <a:spcBef>
                <a:spcPct val="0"/>
              </a:spcBef>
              <a:buFontTx/>
              <a:buNone/>
            </a:pPr>
            <a:endParaRPr lang="en-US" sz="2800" b="1" dirty="0" smtClean="0">
              <a:solidFill>
                <a:srgbClr val="FFFF99"/>
              </a:solidFill>
            </a:endParaRPr>
          </a:p>
          <a:p>
            <a:pPr marL="800100" lvl="2">
              <a:lnSpc>
                <a:spcPct val="90000"/>
              </a:lnSpc>
            </a:pPr>
            <a:r>
              <a:rPr lang="en-US" sz="2800" dirty="0" smtClean="0"/>
              <a:t>Acupuncture</a:t>
            </a:r>
          </a:p>
          <a:p>
            <a:pPr marL="800100" lvl="2">
              <a:lnSpc>
                <a:spcPct val="90000"/>
              </a:lnSpc>
            </a:pPr>
            <a:r>
              <a:rPr lang="en-US" sz="2800" dirty="0" err="1" smtClean="0"/>
              <a:t>Transcutanuos</a:t>
            </a:r>
            <a:r>
              <a:rPr lang="en-US" sz="2800" dirty="0" smtClean="0"/>
              <a:t> electrical nerve stimulation</a:t>
            </a:r>
          </a:p>
          <a:p>
            <a:pPr marL="800100" lvl="2">
              <a:lnSpc>
                <a:spcPct val="90000"/>
              </a:lnSpc>
            </a:pPr>
            <a:r>
              <a:rPr lang="en-US" sz="2800" dirty="0" smtClean="0"/>
              <a:t>Cervical Manipulation</a:t>
            </a:r>
          </a:p>
          <a:p>
            <a:pPr marL="800100" lvl="2">
              <a:lnSpc>
                <a:spcPct val="90000"/>
              </a:lnSpc>
            </a:pPr>
            <a:r>
              <a:rPr lang="en-US" sz="2800" dirty="0" smtClean="0"/>
              <a:t>Mobilization Therapy</a:t>
            </a: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228600"/>
            <a:ext cx="7772400" cy="1143000"/>
          </a:xfrm>
        </p:spPr>
        <p:txBody>
          <a:bodyPr/>
          <a:lstStyle/>
          <a:p>
            <a:r>
              <a:rPr lang="en-US" dirty="0" smtClean="0">
                <a:solidFill>
                  <a:srgbClr val="FFFF00"/>
                </a:solidFill>
              </a:rPr>
              <a:t>Migraine Prevention</a:t>
            </a:r>
          </a:p>
        </p:txBody>
      </p:sp>
      <p:sp>
        <p:nvSpPr>
          <p:cNvPr id="59395" name="Rectangle 3"/>
          <p:cNvSpPr>
            <a:spLocks noGrp="1" noChangeArrowheads="1"/>
          </p:cNvSpPr>
          <p:nvPr>
            <p:ph type="body" idx="1"/>
          </p:nvPr>
        </p:nvSpPr>
        <p:spPr>
          <a:xfrm>
            <a:off x="219075" y="1524000"/>
            <a:ext cx="8705850" cy="5067300"/>
          </a:xfrm>
        </p:spPr>
        <p:txBody>
          <a:bodyPr/>
          <a:lstStyle/>
          <a:p>
            <a:pPr marL="0" indent="0" algn="ctr">
              <a:lnSpc>
                <a:spcPct val="90000"/>
              </a:lnSpc>
              <a:buFontTx/>
              <a:buNone/>
            </a:pPr>
            <a:r>
              <a:rPr lang="en-US" sz="2800" dirty="0" smtClean="0">
                <a:solidFill>
                  <a:srgbClr val="FFFF99"/>
                </a:solidFill>
              </a:rPr>
              <a:t>The major medication groups for migraine prevention include:</a:t>
            </a:r>
          </a:p>
          <a:p>
            <a:pPr marL="0" indent="0" algn="ctr">
              <a:lnSpc>
                <a:spcPct val="90000"/>
              </a:lnSpc>
              <a:buFontTx/>
              <a:buNone/>
            </a:pPr>
            <a:endParaRPr lang="en-US" sz="2800" dirty="0" smtClean="0">
              <a:solidFill>
                <a:srgbClr val="FFFF99"/>
              </a:solidFill>
            </a:endParaRPr>
          </a:p>
          <a:p>
            <a:pPr marL="628650" lvl="2">
              <a:lnSpc>
                <a:spcPct val="90000"/>
              </a:lnSpc>
              <a:spcBef>
                <a:spcPct val="45000"/>
              </a:spcBef>
            </a:pPr>
            <a:r>
              <a:rPr lang="en-US" sz="2800" dirty="0" smtClean="0">
                <a:cs typeface="Arial" charset="0"/>
              </a:rPr>
              <a:t>ß-adrenergic blockers</a:t>
            </a:r>
          </a:p>
          <a:p>
            <a:pPr marL="628650" lvl="2">
              <a:lnSpc>
                <a:spcPct val="90000"/>
              </a:lnSpc>
              <a:spcBef>
                <a:spcPct val="45000"/>
              </a:spcBef>
            </a:pPr>
            <a:r>
              <a:rPr lang="en-US" sz="2800" dirty="0" smtClean="0">
                <a:cs typeface="Arial" charset="0"/>
              </a:rPr>
              <a:t>Anti-depressants </a:t>
            </a:r>
            <a:r>
              <a:rPr lang="en-US" sz="2800" b="1" dirty="0" smtClean="0">
                <a:cs typeface="Arial" charset="0"/>
              </a:rPr>
              <a:t>(TCA’s and SSRI’s)</a:t>
            </a:r>
          </a:p>
          <a:p>
            <a:pPr marL="628650" lvl="2">
              <a:lnSpc>
                <a:spcPct val="90000"/>
              </a:lnSpc>
              <a:spcBef>
                <a:spcPct val="45000"/>
              </a:spcBef>
            </a:pPr>
            <a:r>
              <a:rPr lang="en-US" sz="2800" dirty="0" smtClean="0">
                <a:cs typeface="Arial" charset="0"/>
              </a:rPr>
              <a:t>Calcium channel antagonist</a:t>
            </a:r>
          </a:p>
          <a:p>
            <a:pPr marL="628650" lvl="2">
              <a:lnSpc>
                <a:spcPct val="90000"/>
              </a:lnSpc>
              <a:spcBef>
                <a:spcPct val="45000"/>
              </a:spcBef>
            </a:pPr>
            <a:r>
              <a:rPr lang="en-US" sz="2800" dirty="0" smtClean="0">
                <a:cs typeface="Arial" charset="0"/>
              </a:rPr>
              <a:t>Serotonin antagonist </a:t>
            </a:r>
            <a:r>
              <a:rPr lang="en-US" sz="2800" b="1" dirty="0" smtClean="0">
                <a:cs typeface="Arial" charset="0"/>
              </a:rPr>
              <a:t>(</a:t>
            </a:r>
            <a:r>
              <a:rPr lang="en-US" sz="2800" b="1" dirty="0" err="1" smtClean="0">
                <a:cs typeface="Arial" charset="0"/>
              </a:rPr>
              <a:t>Methysergide</a:t>
            </a:r>
            <a:r>
              <a:rPr lang="en-US" sz="2800" b="1" dirty="0" smtClean="0">
                <a:cs typeface="Arial" charset="0"/>
              </a:rPr>
              <a:t>)</a:t>
            </a:r>
          </a:p>
          <a:p>
            <a:pPr marL="628650" lvl="2">
              <a:lnSpc>
                <a:spcPct val="90000"/>
              </a:lnSpc>
              <a:spcBef>
                <a:spcPct val="45000"/>
              </a:spcBef>
            </a:pPr>
            <a:r>
              <a:rPr lang="en-US" sz="2800" dirty="0" smtClean="0">
                <a:cs typeface="Arial" charset="0"/>
              </a:rPr>
              <a:t>Anti-Epileptics</a:t>
            </a:r>
            <a:endParaRPr lang="en-US" sz="2800" dirty="0" smtClean="0"/>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323850" y="1676400"/>
            <a:ext cx="8496300" cy="5029200"/>
          </a:xfrm>
        </p:spPr>
        <p:txBody>
          <a:bodyPr/>
          <a:lstStyle/>
          <a:p>
            <a:pPr eaLnBrk="1" hangingPunct="1">
              <a:lnSpc>
                <a:spcPct val="75000"/>
              </a:lnSpc>
              <a:spcBef>
                <a:spcPct val="50000"/>
              </a:spcBef>
            </a:pPr>
            <a:r>
              <a:rPr lang="en-US" sz="2800" dirty="0" smtClean="0"/>
              <a:t>Preventive medications should be considered for frequent , impairing or prolonged attacks</a:t>
            </a:r>
          </a:p>
          <a:p>
            <a:pPr eaLnBrk="1" hangingPunct="1">
              <a:lnSpc>
                <a:spcPct val="75000"/>
              </a:lnSpc>
              <a:spcBef>
                <a:spcPct val="50000"/>
              </a:spcBef>
            </a:pPr>
            <a:endParaRPr lang="en-US" sz="2800" dirty="0" smtClean="0"/>
          </a:p>
          <a:p>
            <a:pPr eaLnBrk="1" hangingPunct="1">
              <a:lnSpc>
                <a:spcPct val="75000"/>
              </a:lnSpc>
              <a:spcBef>
                <a:spcPct val="50000"/>
              </a:spcBef>
            </a:pPr>
            <a:r>
              <a:rPr lang="en-US" sz="2800" dirty="0" smtClean="0"/>
              <a:t>The agent should be chosen from one of the major categories based on side effects profile, and coexistent co-morbid conditions</a:t>
            </a:r>
          </a:p>
          <a:p>
            <a:pPr eaLnBrk="1" hangingPunct="1">
              <a:lnSpc>
                <a:spcPct val="75000"/>
              </a:lnSpc>
              <a:spcBef>
                <a:spcPct val="50000"/>
              </a:spcBef>
            </a:pPr>
            <a:endParaRPr lang="en-US" sz="2800" dirty="0" smtClean="0"/>
          </a:p>
          <a:p>
            <a:pPr eaLnBrk="1" hangingPunct="1">
              <a:lnSpc>
                <a:spcPct val="75000"/>
              </a:lnSpc>
              <a:spcBef>
                <a:spcPct val="50000"/>
              </a:spcBef>
            </a:pPr>
            <a:r>
              <a:rPr lang="en-US" sz="2800" dirty="0" smtClean="0"/>
              <a:t>Preventive medications should be started at a low dose and increased slowly until therapeutic effect develop, side effects develop, or the ceiling dose for the agent is reached</a:t>
            </a:r>
          </a:p>
        </p:txBody>
      </p:sp>
      <p:sp>
        <p:nvSpPr>
          <p:cNvPr id="60419" name="Rectangle 3"/>
          <p:cNvSpPr>
            <a:spLocks noGrp="1" noChangeArrowheads="1"/>
          </p:cNvSpPr>
          <p:nvPr>
            <p:ph type="title"/>
          </p:nvPr>
        </p:nvSpPr>
        <p:spPr>
          <a:xfrm>
            <a:off x="685800" y="228600"/>
            <a:ext cx="7772400" cy="1143000"/>
          </a:xfrm>
          <a:noFill/>
        </p:spPr>
        <p:txBody>
          <a:bodyPr/>
          <a:lstStyle/>
          <a:p>
            <a:pPr eaLnBrk="1" hangingPunct="1"/>
            <a:r>
              <a:rPr lang="en-US" dirty="0" smtClean="0">
                <a:solidFill>
                  <a:srgbClr val="FFFF00"/>
                </a:solidFill>
              </a:rPr>
              <a:t>Migraine Prevention</a:t>
            </a:r>
          </a:p>
        </p:txBody>
      </p:sp>
      <p:sp>
        <p:nvSpPr>
          <p:cNvPr id="60420" name="Footer Placeholder 3"/>
          <p:cNvSpPr>
            <a:spLocks noGrp="1"/>
          </p:cNvSpPr>
          <p:nvPr>
            <p:ph type="ftr" sz="quarter" idx="11"/>
          </p:nvPr>
        </p:nvSpPr>
        <p:spPr>
          <a:noFill/>
        </p:spPr>
        <p:txBody>
          <a:bodyPr/>
          <a:lstStyle/>
          <a:p>
            <a:r>
              <a:rPr lang="en-US" i="1" smtClean="0"/>
              <a:t>Headache 2012;52:930-945</a:t>
            </a: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dirty="0" smtClean="0">
                <a:solidFill>
                  <a:srgbClr val="FFFF00"/>
                </a:solidFill>
              </a:rPr>
              <a:t>Migraine Prevention</a:t>
            </a:r>
          </a:p>
        </p:txBody>
      </p:sp>
      <p:sp>
        <p:nvSpPr>
          <p:cNvPr id="61443" name="Content Placeholder 2"/>
          <p:cNvSpPr>
            <a:spLocks noGrp="1"/>
          </p:cNvSpPr>
          <p:nvPr>
            <p:ph idx="1"/>
          </p:nvPr>
        </p:nvSpPr>
        <p:spPr/>
        <p:txBody>
          <a:bodyPr/>
          <a:lstStyle/>
          <a:p>
            <a:endParaRPr lang="en-US" sz="2800" dirty="0" smtClean="0"/>
          </a:p>
          <a:p>
            <a:r>
              <a:rPr lang="en-US" sz="2800" dirty="0" smtClean="0"/>
              <a:t>A full trial may take 2-6 months</a:t>
            </a:r>
          </a:p>
          <a:p>
            <a:endParaRPr lang="en-US" sz="2800" dirty="0" smtClean="0"/>
          </a:p>
          <a:p>
            <a:r>
              <a:rPr lang="en-US" sz="2800" dirty="0" smtClean="0"/>
              <a:t>Avoid interfering, contraindicated, or overused medications</a:t>
            </a:r>
          </a:p>
          <a:p>
            <a:endParaRPr lang="en-US" sz="2800" dirty="0" smtClean="0"/>
          </a:p>
          <a:p>
            <a:r>
              <a:rPr lang="en-US" sz="2800" dirty="0" smtClean="0"/>
              <a:t>Involve patients in their care to improve adherence</a:t>
            </a:r>
          </a:p>
          <a:p>
            <a:endParaRPr lang="en-US" dirty="0" smtClean="0"/>
          </a:p>
        </p:txBody>
      </p:sp>
      <p:sp>
        <p:nvSpPr>
          <p:cNvPr id="61444" name="Footer Placeholder 3"/>
          <p:cNvSpPr>
            <a:spLocks noGrp="1"/>
          </p:cNvSpPr>
          <p:nvPr>
            <p:ph type="ftr" sz="quarter" idx="11"/>
          </p:nvPr>
        </p:nvSpPr>
        <p:spPr>
          <a:noFill/>
        </p:spPr>
        <p:txBody>
          <a:bodyPr/>
          <a:lstStyle/>
          <a:p>
            <a:endParaRPr lang="en-US" i="1" smtClean="0"/>
          </a:p>
          <a:p>
            <a:r>
              <a:rPr lang="en-US" i="1" smtClean="0"/>
              <a:t>Headache 2012;52:930-945</a:t>
            </a:r>
          </a:p>
          <a:p>
            <a:endParaRPr lang="en-US"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295275" y="2209800"/>
            <a:ext cx="8553450" cy="3429000"/>
          </a:xfrm>
        </p:spPr>
        <p:txBody>
          <a:bodyPr>
            <a:normAutofit lnSpcReduction="10000"/>
          </a:bodyPr>
          <a:lstStyle/>
          <a:p>
            <a:pPr marL="222250" indent="-222250" eaLnBrk="1" hangingPunct="1">
              <a:lnSpc>
                <a:spcPct val="85000"/>
              </a:lnSpc>
              <a:spcBef>
                <a:spcPct val="70000"/>
              </a:spcBef>
            </a:pPr>
            <a:r>
              <a:rPr lang="en-US" sz="2800" dirty="0" smtClean="0"/>
              <a:t>Migraine headache may improve with time. A drug holiday should be attempted every few months</a:t>
            </a:r>
          </a:p>
          <a:p>
            <a:pPr marL="222250" indent="-222250" eaLnBrk="1" hangingPunct="1">
              <a:lnSpc>
                <a:spcPct val="85000"/>
              </a:lnSpc>
              <a:spcBef>
                <a:spcPct val="70000"/>
              </a:spcBef>
            </a:pPr>
            <a:r>
              <a:rPr lang="en-US" sz="2800" dirty="0" smtClean="0"/>
              <a:t>A woman of childbearing potential should be on adequate contraception before starting migraine medications</a:t>
            </a:r>
          </a:p>
          <a:p>
            <a:pPr marL="222250" indent="-222250" eaLnBrk="1" hangingPunct="1">
              <a:lnSpc>
                <a:spcPct val="85000"/>
              </a:lnSpc>
              <a:spcBef>
                <a:spcPct val="70000"/>
              </a:spcBef>
            </a:pPr>
            <a:r>
              <a:rPr lang="en-US" sz="2800" dirty="0" smtClean="0"/>
              <a:t>Choose a drug based on efficacy, patient’s preferences, headache profile, the drug’s side effects, and the presence of coexisting or co-morbid conditions</a:t>
            </a:r>
          </a:p>
        </p:txBody>
      </p:sp>
      <p:sp>
        <p:nvSpPr>
          <p:cNvPr id="62467" name="Rectangle 3"/>
          <p:cNvSpPr>
            <a:spLocks noGrp="1" noChangeArrowheads="1"/>
          </p:cNvSpPr>
          <p:nvPr>
            <p:ph type="title"/>
          </p:nvPr>
        </p:nvSpPr>
        <p:spPr>
          <a:xfrm>
            <a:off x="685800" y="228600"/>
            <a:ext cx="7772400" cy="1143000"/>
          </a:xfrm>
          <a:noFill/>
        </p:spPr>
        <p:txBody>
          <a:bodyPr/>
          <a:lstStyle/>
          <a:p>
            <a:pPr eaLnBrk="1" hangingPunct="1"/>
            <a:r>
              <a:rPr lang="en-US" dirty="0" smtClean="0">
                <a:solidFill>
                  <a:srgbClr val="FFFF00"/>
                </a:solidFill>
              </a:rPr>
              <a:t>Migraine Prevention</a:t>
            </a:r>
          </a:p>
        </p:txBody>
      </p:sp>
      <p:sp>
        <p:nvSpPr>
          <p:cNvPr id="62468" name="Footer Placeholder 3"/>
          <p:cNvSpPr>
            <a:spLocks noGrp="1"/>
          </p:cNvSpPr>
          <p:nvPr>
            <p:ph type="ftr" sz="quarter" idx="11"/>
          </p:nvPr>
        </p:nvSpPr>
        <p:spPr>
          <a:noFill/>
        </p:spPr>
        <p:txBody>
          <a:bodyPr/>
          <a:lstStyle/>
          <a:p>
            <a:endParaRPr lang="en-US" i="1" smtClean="0"/>
          </a:p>
          <a:p>
            <a:r>
              <a:rPr lang="en-US" i="1" smtClean="0"/>
              <a:t>Headache 2012;52:930-945</a:t>
            </a:r>
          </a:p>
          <a:p>
            <a:endParaRPr lang="en-US" smtClean="0"/>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85725" y="1238250"/>
            <a:ext cx="8972550" cy="5543550"/>
          </a:xfrm>
        </p:spPr>
        <p:txBody>
          <a:bodyPr/>
          <a:lstStyle/>
          <a:p>
            <a:pPr eaLnBrk="1" hangingPunct="1">
              <a:lnSpc>
                <a:spcPct val="75000"/>
              </a:lnSpc>
              <a:spcBef>
                <a:spcPct val="75000"/>
              </a:spcBef>
            </a:pPr>
            <a:endParaRPr lang="en-US" sz="2800" dirty="0" smtClean="0"/>
          </a:p>
          <a:p>
            <a:pPr eaLnBrk="1" hangingPunct="1">
              <a:lnSpc>
                <a:spcPct val="75000"/>
              </a:lnSpc>
              <a:spcBef>
                <a:spcPct val="75000"/>
              </a:spcBef>
            </a:pPr>
            <a:r>
              <a:rPr lang="en-US" sz="2400" dirty="0" smtClean="0"/>
              <a:t>Drugs with documented high efficacy and mild to moderate adverse effects </a:t>
            </a:r>
            <a:r>
              <a:rPr lang="en-US" sz="2400" b="1" dirty="0" smtClean="0"/>
              <a:t>(AEs)</a:t>
            </a:r>
            <a:r>
              <a:rPr lang="en-US" sz="2400" dirty="0" smtClean="0"/>
              <a:t> include </a:t>
            </a:r>
            <a:r>
              <a:rPr lang="en-US" sz="2400" dirty="0" err="1" smtClean="0">
                <a:cs typeface="Arial" charset="0"/>
              </a:rPr>
              <a:t>Topiramate</a:t>
            </a:r>
            <a:r>
              <a:rPr lang="en-US" sz="2400" dirty="0" smtClean="0">
                <a:cs typeface="Arial" charset="0"/>
              </a:rPr>
              <a:t>, ß-blockers, </a:t>
            </a:r>
            <a:r>
              <a:rPr lang="en-US" sz="2400" dirty="0" err="1" smtClean="0">
                <a:cs typeface="Arial" charset="0"/>
              </a:rPr>
              <a:t>Amitriptyline</a:t>
            </a:r>
            <a:r>
              <a:rPr lang="en-US" sz="2400" dirty="0" smtClean="0">
                <a:cs typeface="Arial" charset="0"/>
              </a:rPr>
              <a:t>, and </a:t>
            </a:r>
            <a:r>
              <a:rPr lang="en-US" sz="2400" dirty="0" err="1" smtClean="0">
                <a:cs typeface="Arial" charset="0"/>
              </a:rPr>
              <a:t>Divalproex</a:t>
            </a:r>
            <a:endParaRPr lang="en-US" sz="2400" dirty="0" smtClean="0">
              <a:cs typeface="Arial" charset="0"/>
            </a:endParaRPr>
          </a:p>
          <a:p>
            <a:pPr eaLnBrk="1" hangingPunct="1">
              <a:lnSpc>
                <a:spcPct val="75000"/>
              </a:lnSpc>
              <a:spcBef>
                <a:spcPct val="75000"/>
              </a:spcBef>
            </a:pPr>
            <a:endParaRPr lang="en-US" sz="2400" dirty="0" smtClean="0">
              <a:cs typeface="Arial" charset="0"/>
            </a:endParaRPr>
          </a:p>
          <a:p>
            <a:pPr eaLnBrk="1" hangingPunct="1">
              <a:lnSpc>
                <a:spcPct val="75000"/>
              </a:lnSpc>
              <a:spcBef>
                <a:spcPct val="75000"/>
              </a:spcBef>
            </a:pPr>
            <a:r>
              <a:rPr lang="en-US" sz="2400" dirty="0" smtClean="0">
                <a:cs typeface="Arial" charset="0"/>
              </a:rPr>
              <a:t>Drugs with lower documented efficacy and mild to moderate AEs include SSRIs, Calcium channel antagonists, </a:t>
            </a:r>
            <a:r>
              <a:rPr lang="en-US" sz="2400" dirty="0" err="1" smtClean="0">
                <a:cs typeface="Arial" charset="0"/>
              </a:rPr>
              <a:t>Gabapentin</a:t>
            </a:r>
            <a:r>
              <a:rPr lang="en-US" sz="2400" dirty="0" smtClean="0">
                <a:cs typeface="Arial" charset="0"/>
              </a:rPr>
              <a:t>, and Riboflavin</a:t>
            </a:r>
          </a:p>
          <a:p>
            <a:pPr eaLnBrk="1" hangingPunct="1">
              <a:lnSpc>
                <a:spcPct val="75000"/>
              </a:lnSpc>
              <a:spcBef>
                <a:spcPct val="75000"/>
              </a:spcBef>
            </a:pPr>
            <a:endParaRPr lang="en-US" sz="2400" dirty="0" smtClean="0">
              <a:cs typeface="Arial" charset="0"/>
            </a:endParaRPr>
          </a:p>
          <a:p>
            <a:pPr eaLnBrk="1" hangingPunct="1">
              <a:lnSpc>
                <a:spcPct val="75000"/>
              </a:lnSpc>
              <a:spcBef>
                <a:spcPct val="75000"/>
              </a:spcBef>
            </a:pPr>
            <a:r>
              <a:rPr lang="en-US" sz="2400" dirty="0" smtClean="0">
                <a:cs typeface="Arial" charset="0"/>
              </a:rPr>
              <a:t>Drug use based on opinion include many antidepressant medications like </a:t>
            </a:r>
            <a:r>
              <a:rPr lang="en-US" sz="2400" dirty="0" err="1" smtClean="0">
                <a:cs typeface="Arial" charset="0"/>
              </a:rPr>
              <a:t>Doxepin</a:t>
            </a:r>
            <a:r>
              <a:rPr lang="en-US" sz="2400" dirty="0" smtClean="0">
                <a:cs typeface="Arial" charset="0"/>
              </a:rPr>
              <a:t>, </a:t>
            </a:r>
            <a:r>
              <a:rPr lang="en-US" sz="2400" dirty="0" err="1" smtClean="0">
                <a:cs typeface="Arial" charset="0"/>
              </a:rPr>
              <a:t>Sertraline</a:t>
            </a:r>
            <a:r>
              <a:rPr lang="en-US" sz="2400" dirty="0" smtClean="0">
                <a:cs typeface="Arial" charset="0"/>
              </a:rPr>
              <a:t>, </a:t>
            </a:r>
            <a:r>
              <a:rPr lang="en-US" sz="2400" dirty="0" err="1" smtClean="0">
                <a:cs typeface="Arial" charset="0"/>
              </a:rPr>
              <a:t>Trazodone</a:t>
            </a:r>
            <a:r>
              <a:rPr lang="en-US" sz="2400" dirty="0" smtClean="0">
                <a:cs typeface="Arial" charset="0"/>
              </a:rPr>
              <a:t> etc. </a:t>
            </a:r>
            <a:endParaRPr lang="en-US" sz="2400" dirty="0" smtClean="0"/>
          </a:p>
        </p:txBody>
      </p:sp>
      <p:sp>
        <p:nvSpPr>
          <p:cNvPr id="63491" name="Rectangle 3"/>
          <p:cNvSpPr>
            <a:spLocks noGrp="1" noChangeArrowheads="1"/>
          </p:cNvSpPr>
          <p:nvPr>
            <p:ph type="title"/>
          </p:nvPr>
        </p:nvSpPr>
        <p:spPr>
          <a:xfrm>
            <a:off x="685800" y="381000"/>
            <a:ext cx="7772400" cy="609600"/>
          </a:xfrm>
          <a:noFill/>
        </p:spPr>
        <p:txBody>
          <a:bodyPr>
            <a:normAutofit fontScale="90000"/>
          </a:bodyPr>
          <a:lstStyle/>
          <a:p>
            <a:pPr eaLnBrk="1" hangingPunct="1"/>
            <a:r>
              <a:rPr lang="en-US" dirty="0" smtClean="0">
                <a:solidFill>
                  <a:srgbClr val="FFFF00"/>
                </a:solidFill>
              </a:rPr>
              <a:t>Migraine Prevention</a:t>
            </a:r>
          </a:p>
        </p:txBody>
      </p:sp>
      <p:sp>
        <p:nvSpPr>
          <p:cNvPr id="63492" name="Footer Placeholder 3"/>
          <p:cNvSpPr>
            <a:spLocks noGrp="1"/>
          </p:cNvSpPr>
          <p:nvPr>
            <p:ph type="ftr" sz="quarter" idx="11"/>
          </p:nvPr>
        </p:nvSpPr>
        <p:spPr>
          <a:noFill/>
        </p:spPr>
        <p:txBody>
          <a:bodyPr/>
          <a:lstStyle/>
          <a:p>
            <a:endParaRPr lang="en-US"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800" b="1" dirty="0" smtClean="0">
                <a:solidFill>
                  <a:srgbClr val="FFFF00"/>
                </a:solidFill>
              </a:rPr>
              <a:t/>
            </a:r>
            <a:br>
              <a:rPr lang="en-US" sz="2800" b="1" dirty="0" smtClean="0">
                <a:solidFill>
                  <a:srgbClr val="FFFF00"/>
                </a:solidFill>
              </a:rPr>
            </a:br>
            <a:r>
              <a:rPr lang="en-US" sz="3100" b="1" dirty="0" smtClean="0">
                <a:solidFill>
                  <a:srgbClr val="FFFF00"/>
                </a:solidFill>
              </a:rPr>
              <a:t>Headache Attributed to Subarachnoid Hemorrhage:</a:t>
            </a:r>
            <a:r>
              <a:rPr lang="en-US" sz="2800" b="1" dirty="0" smtClean="0">
                <a:solidFill>
                  <a:srgbClr val="FFFF00"/>
                </a:solidFill>
              </a:rPr>
              <a:t/>
            </a:r>
            <a:br>
              <a:rPr lang="en-US" sz="2800" b="1" dirty="0" smtClean="0">
                <a:solidFill>
                  <a:srgbClr val="FFFF00"/>
                </a:solidFill>
              </a:rPr>
            </a:br>
            <a:endParaRPr lang="en-US" sz="2800" dirty="0"/>
          </a:p>
        </p:txBody>
      </p:sp>
      <p:sp>
        <p:nvSpPr>
          <p:cNvPr id="3" name="Content Placeholder 2"/>
          <p:cNvSpPr>
            <a:spLocks noGrp="1"/>
          </p:cNvSpPr>
          <p:nvPr>
            <p:ph idx="1"/>
          </p:nvPr>
        </p:nvSpPr>
        <p:spPr/>
        <p:txBody>
          <a:bodyPr>
            <a:normAutofit fontScale="62500" lnSpcReduction="20000"/>
          </a:bodyPr>
          <a:lstStyle/>
          <a:p>
            <a:pPr marL="514350" indent="-514350"/>
            <a:endParaRPr lang="en-US" sz="2800" dirty="0" smtClean="0"/>
          </a:p>
          <a:p>
            <a:pPr marL="514350" indent="-514350"/>
            <a:endParaRPr lang="en-US" sz="2800" dirty="0" smtClean="0"/>
          </a:p>
          <a:p>
            <a:pPr marL="514350" indent="-514350"/>
            <a:endParaRPr lang="en-US" sz="2800" dirty="0" smtClean="0"/>
          </a:p>
          <a:p>
            <a:pPr marL="514350" indent="-514350"/>
            <a:endParaRPr lang="en-US" sz="2800" dirty="0" smtClean="0"/>
          </a:p>
          <a:p>
            <a:pPr marL="514350" indent="-514350"/>
            <a:r>
              <a:rPr lang="en-US" sz="2800" dirty="0" smtClean="0"/>
              <a:t>Sudden severe headache (thunderclap)</a:t>
            </a:r>
          </a:p>
          <a:p>
            <a:pPr marL="514350" indent="-514350"/>
            <a:endParaRPr lang="en-US" sz="2800" dirty="0" smtClean="0"/>
          </a:p>
          <a:p>
            <a:r>
              <a:rPr lang="en-US" sz="2800" dirty="0" smtClean="0"/>
              <a:t> A very serious condition with a 50% mortality rate within hours</a:t>
            </a:r>
          </a:p>
          <a:p>
            <a:pPr>
              <a:buNone/>
            </a:pPr>
            <a:endParaRPr lang="en-US" sz="2800" dirty="0" smtClean="0"/>
          </a:p>
          <a:p>
            <a:r>
              <a:rPr lang="en-US" sz="2800" dirty="0" smtClean="0"/>
              <a:t>Caused by ruptured </a:t>
            </a:r>
            <a:r>
              <a:rPr lang="en-US" sz="2800" dirty="0" err="1" smtClean="0"/>
              <a:t>saccular</a:t>
            </a:r>
            <a:r>
              <a:rPr lang="en-US" sz="2800" dirty="0" smtClean="0"/>
              <a:t> aneurysms</a:t>
            </a:r>
          </a:p>
          <a:p>
            <a:endParaRPr lang="en-US" sz="2800" dirty="0" smtClean="0"/>
          </a:p>
          <a:p>
            <a:r>
              <a:rPr lang="en-US" sz="2800" dirty="0" smtClean="0"/>
              <a:t>Associated with nausea, vomiting, </a:t>
            </a:r>
            <a:r>
              <a:rPr lang="en-US" sz="2800" dirty="0" err="1" smtClean="0"/>
              <a:t>nuchal</a:t>
            </a:r>
            <a:r>
              <a:rPr lang="en-US" sz="2800" dirty="0" smtClean="0"/>
              <a:t> rigidity, and cardiac arrhythmias</a:t>
            </a:r>
          </a:p>
          <a:p>
            <a:endParaRPr lang="en-US" sz="2800" dirty="0" smtClean="0"/>
          </a:p>
          <a:p>
            <a:r>
              <a:rPr lang="en-US" sz="2800" dirty="0" smtClean="0"/>
              <a:t>The diagnosis is easily confirmed by a CT scan (if negative then spinal tap)</a:t>
            </a:r>
          </a:p>
          <a:p>
            <a:endParaRPr lang="en-US" sz="2800" dirty="0" smtClean="0"/>
          </a:p>
          <a:p>
            <a:r>
              <a:rPr lang="en-US" sz="2800" dirty="0" smtClean="0"/>
              <a:t>Treatment is urgent aneurysm coiling</a:t>
            </a:r>
          </a:p>
          <a:p>
            <a:endParaRPr lang="en-US" sz="2800" dirty="0"/>
          </a:p>
        </p:txBody>
      </p:sp>
      <p:pic>
        <p:nvPicPr>
          <p:cNvPr id="33794" name="Picture 2"/>
          <p:cNvPicPr>
            <a:picLocks noChangeAspect="1" noChangeArrowheads="1"/>
          </p:cNvPicPr>
          <p:nvPr/>
        </p:nvPicPr>
        <p:blipFill>
          <a:blip r:embed="rId2" cstate="print"/>
          <a:srcRect/>
          <a:stretch>
            <a:fillRect/>
          </a:stretch>
        </p:blipFill>
        <p:spPr bwMode="auto">
          <a:xfrm>
            <a:off x="5791200" y="1219200"/>
            <a:ext cx="1981200" cy="1219200"/>
          </a:xfrm>
          <a:prstGeom prst="rect">
            <a:avLst/>
          </a:prstGeom>
          <a:noFill/>
          <a:ln w="9525">
            <a:noFill/>
            <a:miter lim="800000"/>
            <a:headEnd/>
            <a:tailEnd/>
          </a:ln>
        </p:spPr>
      </p:pic>
      <p:pic>
        <p:nvPicPr>
          <p:cNvPr id="33795" name="Picture 3"/>
          <p:cNvPicPr>
            <a:picLocks noChangeAspect="1" noChangeArrowheads="1"/>
          </p:cNvPicPr>
          <p:nvPr/>
        </p:nvPicPr>
        <p:blipFill>
          <a:blip r:embed="rId3" cstate="print"/>
          <a:srcRect/>
          <a:stretch>
            <a:fillRect/>
          </a:stretch>
        </p:blipFill>
        <p:spPr bwMode="auto">
          <a:xfrm>
            <a:off x="762000" y="1143000"/>
            <a:ext cx="2057400" cy="1371600"/>
          </a:xfrm>
          <a:prstGeom prst="rect">
            <a:avLst/>
          </a:prstGeom>
          <a:noFill/>
          <a:ln w="9525">
            <a:noFill/>
            <a:miter lim="800000"/>
            <a:headEnd/>
            <a:tailEnd/>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smtClean="0">
                <a:solidFill>
                  <a:srgbClr val="FFFF00"/>
                </a:solidFill>
              </a:rPr>
              <a:t>Migraine Prevention</a:t>
            </a:r>
          </a:p>
        </p:txBody>
      </p:sp>
      <p:sp>
        <p:nvSpPr>
          <p:cNvPr id="65539" name="Rectangle 3"/>
          <p:cNvSpPr>
            <a:spLocks noGrp="1" noChangeArrowheads="1"/>
          </p:cNvSpPr>
          <p:nvPr>
            <p:ph type="body" idx="1"/>
          </p:nvPr>
        </p:nvSpPr>
        <p:spPr>
          <a:xfrm>
            <a:off x="838200" y="2133600"/>
            <a:ext cx="7543800" cy="4038600"/>
          </a:xfrm>
        </p:spPr>
        <p:txBody>
          <a:bodyPr/>
          <a:lstStyle/>
          <a:p>
            <a:pPr marL="222250" indent="-222250">
              <a:lnSpc>
                <a:spcPct val="90000"/>
              </a:lnSpc>
            </a:pPr>
            <a:endParaRPr lang="en-US" sz="2800" smtClean="0"/>
          </a:p>
          <a:p>
            <a:pPr marL="222250" indent="-222250">
              <a:lnSpc>
                <a:spcPct val="90000"/>
              </a:lnSpc>
            </a:pPr>
            <a:r>
              <a:rPr lang="en-US" sz="2800" smtClean="0"/>
              <a:t>Drugs with documented high efficacy that have significant AEs include Methysergide</a:t>
            </a:r>
          </a:p>
          <a:p>
            <a:pPr marL="222250" indent="-222250">
              <a:lnSpc>
                <a:spcPct val="90000"/>
              </a:lnSpc>
            </a:pPr>
            <a:endParaRPr lang="en-US" sz="2800" smtClean="0"/>
          </a:p>
          <a:p>
            <a:pPr marL="222250" indent="-222250">
              <a:lnSpc>
                <a:spcPct val="90000"/>
              </a:lnSpc>
            </a:pPr>
            <a:r>
              <a:rPr lang="en-US" sz="2800" smtClean="0"/>
              <a:t>Drugs with proven limited or no efficacy include Cyproheptadine, Lithium and Phenytoin</a:t>
            </a:r>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228600"/>
            <a:ext cx="7772400" cy="762000"/>
          </a:xfrm>
        </p:spPr>
        <p:txBody>
          <a:bodyPr/>
          <a:lstStyle/>
          <a:p>
            <a:r>
              <a:rPr lang="en-US" dirty="0" smtClean="0">
                <a:solidFill>
                  <a:srgbClr val="FFFF00"/>
                </a:solidFill>
              </a:rPr>
              <a:t>Migraine Prevention</a:t>
            </a:r>
          </a:p>
        </p:txBody>
      </p:sp>
      <p:sp>
        <p:nvSpPr>
          <p:cNvPr id="66563" name="Rectangle 3"/>
          <p:cNvSpPr>
            <a:spLocks noGrp="1" noChangeArrowheads="1"/>
          </p:cNvSpPr>
          <p:nvPr>
            <p:ph type="body" idx="1"/>
          </p:nvPr>
        </p:nvSpPr>
        <p:spPr>
          <a:xfrm>
            <a:off x="171450" y="1143000"/>
            <a:ext cx="8801100" cy="5638800"/>
          </a:xfrm>
        </p:spPr>
        <p:txBody>
          <a:bodyPr/>
          <a:lstStyle/>
          <a:p>
            <a:pPr marL="0" indent="0" algn="ctr">
              <a:lnSpc>
                <a:spcPct val="75000"/>
              </a:lnSpc>
              <a:buFontTx/>
              <a:buNone/>
            </a:pPr>
            <a:endParaRPr lang="en-US" sz="2800" b="1" dirty="0" smtClean="0">
              <a:solidFill>
                <a:srgbClr val="FFFF99"/>
              </a:solidFill>
            </a:endParaRPr>
          </a:p>
          <a:p>
            <a:pPr marL="0" indent="0" algn="ctr">
              <a:lnSpc>
                <a:spcPct val="75000"/>
              </a:lnSpc>
              <a:buFontTx/>
              <a:buNone/>
            </a:pPr>
            <a:r>
              <a:rPr lang="en-US" sz="2800" b="1" dirty="0" smtClean="0">
                <a:solidFill>
                  <a:srgbClr val="FFFF99"/>
                </a:solidFill>
              </a:rPr>
              <a:t>Choose a drug based on its proven efficacy, drug’s side effects and the presence or absence of coexisting or co-morbid disease</a:t>
            </a:r>
          </a:p>
          <a:p>
            <a:pPr marL="457200" lvl="2">
              <a:lnSpc>
                <a:spcPct val="75000"/>
              </a:lnSpc>
              <a:spcBef>
                <a:spcPct val="50000"/>
              </a:spcBef>
            </a:pPr>
            <a:endParaRPr lang="en-US" sz="2800" dirty="0" smtClean="0"/>
          </a:p>
          <a:p>
            <a:pPr marL="457200" lvl="2">
              <a:lnSpc>
                <a:spcPct val="75000"/>
              </a:lnSpc>
              <a:spcBef>
                <a:spcPct val="50000"/>
              </a:spcBef>
            </a:pPr>
            <a:r>
              <a:rPr lang="en-US" sz="2800" dirty="0" smtClean="0"/>
              <a:t>An underweight patient would be a candidate for TCA. In contrast, one would try to avoid these drugs in the overweight patient</a:t>
            </a:r>
          </a:p>
          <a:p>
            <a:pPr marL="457200" lvl="2">
              <a:lnSpc>
                <a:spcPct val="75000"/>
              </a:lnSpc>
              <a:spcBef>
                <a:spcPct val="50000"/>
              </a:spcBef>
            </a:pPr>
            <a:endParaRPr lang="en-US" sz="2800" dirty="0" smtClean="0"/>
          </a:p>
          <a:p>
            <a:pPr marL="457200" lvl="2">
              <a:lnSpc>
                <a:spcPct val="75000"/>
              </a:lnSpc>
              <a:spcBef>
                <a:spcPct val="50000"/>
              </a:spcBef>
            </a:pPr>
            <a:r>
              <a:rPr lang="en-US" sz="2800" dirty="0" smtClean="0"/>
              <a:t>An obese or overweight patient would be a good candidate for </a:t>
            </a:r>
            <a:r>
              <a:rPr lang="en-US" sz="2800" dirty="0" err="1" smtClean="0"/>
              <a:t>Topiramate</a:t>
            </a:r>
            <a:r>
              <a:rPr lang="en-US" sz="2800" dirty="0" smtClean="0"/>
              <a:t> because weight loss is a common adverse reaction for this agent</a:t>
            </a:r>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57150" y="1397000"/>
            <a:ext cx="9048750" cy="5232400"/>
          </a:xfrm>
        </p:spPr>
        <p:txBody>
          <a:bodyPr/>
          <a:lstStyle/>
          <a:p>
            <a:pPr>
              <a:lnSpc>
                <a:spcPct val="80000"/>
              </a:lnSpc>
              <a:spcBef>
                <a:spcPct val="55000"/>
              </a:spcBef>
            </a:pPr>
            <a:endParaRPr lang="en-US" sz="2800" dirty="0" smtClean="0"/>
          </a:p>
          <a:p>
            <a:pPr>
              <a:lnSpc>
                <a:spcPct val="80000"/>
              </a:lnSpc>
              <a:spcBef>
                <a:spcPct val="55000"/>
              </a:spcBef>
            </a:pPr>
            <a:r>
              <a:rPr lang="en-US" sz="2800" dirty="0" smtClean="0"/>
              <a:t>The older patient with cardiac disease or patients with significant hypotension may not be able to use TCAs or calcium channel or </a:t>
            </a:r>
            <a:r>
              <a:rPr lang="en-US" sz="2800" dirty="0" smtClean="0">
                <a:cs typeface="Arial" charset="0"/>
              </a:rPr>
              <a:t>ß-blockers but could easily use </a:t>
            </a:r>
            <a:r>
              <a:rPr lang="en-US" sz="2800" dirty="0" err="1" smtClean="0">
                <a:cs typeface="Arial" charset="0"/>
              </a:rPr>
              <a:t>Divalproex</a:t>
            </a:r>
            <a:endParaRPr lang="en-US" sz="2800" dirty="0" smtClean="0">
              <a:cs typeface="Arial" charset="0"/>
            </a:endParaRPr>
          </a:p>
          <a:p>
            <a:pPr>
              <a:lnSpc>
                <a:spcPct val="80000"/>
              </a:lnSpc>
              <a:spcBef>
                <a:spcPct val="55000"/>
              </a:spcBef>
            </a:pPr>
            <a:endParaRPr lang="en-US" sz="2800" dirty="0" smtClean="0">
              <a:cs typeface="Arial" charset="0"/>
            </a:endParaRPr>
          </a:p>
          <a:p>
            <a:pPr>
              <a:lnSpc>
                <a:spcPct val="80000"/>
              </a:lnSpc>
              <a:spcBef>
                <a:spcPct val="55000"/>
              </a:spcBef>
            </a:pPr>
            <a:r>
              <a:rPr lang="en-US" sz="2800" dirty="0" smtClean="0">
                <a:cs typeface="Arial" charset="0"/>
              </a:rPr>
              <a:t>In the athletic patient, ß-blockers should be used with caution</a:t>
            </a:r>
          </a:p>
          <a:p>
            <a:pPr>
              <a:lnSpc>
                <a:spcPct val="80000"/>
              </a:lnSpc>
              <a:spcBef>
                <a:spcPct val="55000"/>
              </a:spcBef>
            </a:pPr>
            <a:endParaRPr lang="en-US" sz="2800" dirty="0" smtClean="0"/>
          </a:p>
          <a:p>
            <a:pPr>
              <a:lnSpc>
                <a:spcPct val="80000"/>
              </a:lnSpc>
              <a:spcBef>
                <a:spcPct val="55000"/>
              </a:spcBef>
            </a:pPr>
            <a:r>
              <a:rPr lang="en-US" sz="2800" dirty="0" smtClean="0"/>
              <a:t>Tertiary TCAs that have a sedating effect would be useful at bedtime for patients with insomnia</a:t>
            </a:r>
          </a:p>
        </p:txBody>
      </p:sp>
      <p:sp>
        <p:nvSpPr>
          <p:cNvPr id="67587" name="Rectangle 3"/>
          <p:cNvSpPr>
            <a:spLocks noGrp="1" noChangeArrowheads="1"/>
          </p:cNvSpPr>
          <p:nvPr>
            <p:ph type="title"/>
          </p:nvPr>
        </p:nvSpPr>
        <p:spPr>
          <a:xfrm>
            <a:off x="685800" y="228600"/>
            <a:ext cx="7772400" cy="762000"/>
          </a:xfrm>
          <a:noFill/>
        </p:spPr>
        <p:txBody>
          <a:bodyPr/>
          <a:lstStyle/>
          <a:p>
            <a:r>
              <a:rPr lang="en-US" dirty="0" smtClean="0">
                <a:solidFill>
                  <a:srgbClr val="FFFF00"/>
                </a:solidFill>
              </a:rPr>
              <a:t>Migraine Prevention</a:t>
            </a:r>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228600" y="1143000"/>
            <a:ext cx="8915400" cy="5537200"/>
          </a:xfrm>
        </p:spPr>
        <p:txBody>
          <a:bodyPr/>
          <a:lstStyle/>
          <a:p>
            <a:pPr>
              <a:lnSpc>
                <a:spcPct val="75000"/>
              </a:lnSpc>
              <a:spcBef>
                <a:spcPct val="40000"/>
              </a:spcBef>
            </a:pPr>
            <a:endParaRPr lang="en-US" sz="2800" dirty="0" smtClean="0"/>
          </a:p>
          <a:p>
            <a:pPr>
              <a:lnSpc>
                <a:spcPct val="75000"/>
              </a:lnSpc>
              <a:spcBef>
                <a:spcPct val="40000"/>
              </a:spcBef>
            </a:pPr>
            <a:r>
              <a:rPr lang="en-US" sz="2800" dirty="0" smtClean="0"/>
              <a:t>When migraine and hypertension and/or angina occur together, </a:t>
            </a:r>
            <a:r>
              <a:rPr lang="en-US" sz="2800" dirty="0" smtClean="0">
                <a:cs typeface="Arial" charset="0"/>
              </a:rPr>
              <a:t>ß-blockers or calcium-channel blockers is effective for all conditions</a:t>
            </a:r>
          </a:p>
          <a:p>
            <a:pPr>
              <a:lnSpc>
                <a:spcPct val="75000"/>
              </a:lnSpc>
              <a:spcBef>
                <a:spcPct val="40000"/>
              </a:spcBef>
            </a:pPr>
            <a:endParaRPr lang="en-US" sz="2800" dirty="0" smtClean="0">
              <a:cs typeface="Arial" charset="0"/>
            </a:endParaRPr>
          </a:p>
          <a:p>
            <a:pPr>
              <a:lnSpc>
                <a:spcPct val="75000"/>
              </a:lnSpc>
              <a:spcBef>
                <a:spcPct val="40000"/>
              </a:spcBef>
            </a:pPr>
            <a:r>
              <a:rPr lang="en-US" sz="2800" dirty="0" smtClean="0">
                <a:cs typeface="Arial" charset="0"/>
              </a:rPr>
              <a:t>For patients with migraine and depression, TCAs or SSRIs may be especially useful</a:t>
            </a:r>
          </a:p>
          <a:p>
            <a:pPr>
              <a:lnSpc>
                <a:spcPct val="75000"/>
              </a:lnSpc>
              <a:spcBef>
                <a:spcPct val="40000"/>
              </a:spcBef>
            </a:pPr>
            <a:endParaRPr lang="en-US" sz="2800" dirty="0" smtClean="0">
              <a:cs typeface="Arial" charset="0"/>
            </a:endParaRPr>
          </a:p>
          <a:p>
            <a:pPr>
              <a:lnSpc>
                <a:spcPct val="75000"/>
              </a:lnSpc>
              <a:spcBef>
                <a:spcPct val="40000"/>
              </a:spcBef>
            </a:pPr>
            <a:r>
              <a:rPr lang="en-US" sz="2800" dirty="0" smtClean="0">
                <a:cs typeface="Arial" charset="0"/>
              </a:rPr>
              <a:t>For the patient with migraine and epilepsy or migraine and manic depressive illness, </a:t>
            </a:r>
            <a:r>
              <a:rPr lang="en-US" sz="2800" dirty="0" err="1" smtClean="0">
                <a:cs typeface="Arial" charset="0"/>
              </a:rPr>
              <a:t>Divalproex</a:t>
            </a:r>
            <a:r>
              <a:rPr lang="en-US" sz="2800" dirty="0" smtClean="0">
                <a:cs typeface="Arial" charset="0"/>
              </a:rPr>
              <a:t> sodium, </a:t>
            </a:r>
            <a:r>
              <a:rPr lang="en-US" sz="2800" dirty="0" err="1" smtClean="0">
                <a:cs typeface="Arial" charset="0"/>
              </a:rPr>
              <a:t>Gabapentin</a:t>
            </a:r>
            <a:r>
              <a:rPr lang="en-US" sz="2800" dirty="0" smtClean="0">
                <a:cs typeface="Arial" charset="0"/>
              </a:rPr>
              <a:t>, or </a:t>
            </a:r>
            <a:r>
              <a:rPr lang="en-US" sz="2800" dirty="0" err="1" smtClean="0">
                <a:cs typeface="Arial" charset="0"/>
              </a:rPr>
              <a:t>Topiramate</a:t>
            </a:r>
            <a:r>
              <a:rPr lang="en-US" sz="2800" dirty="0" smtClean="0">
                <a:cs typeface="Arial" charset="0"/>
              </a:rPr>
              <a:t> are the drugs of choice</a:t>
            </a:r>
            <a:endParaRPr lang="en-US" sz="2800" dirty="0" smtClean="0"/>
          </a:p>
        </p:txBody>
      </p:sp>
      <p:sp>
        <p:nvSpPr>
          <p:cNvPr id="68611" name="Rectangle 3"/>
          <p:cNvSpPr>
            <a:spLocks noGrp="1" noChangeArrowheads="1"/>
          </p:cNvSpPr>
          <p:nvPr>
            <p:ph type="title"/>
          </p:nvPr>
        </p:nvSpPr>
        <p:spPr>
          <a:xfrm>
            <a:off x="685800" y="228600"/>
            <a:ext cx="7772400" cy="762000"/>
          </a:xfrm>
          <a:noFill/>
        </p:spPr>
        <p:txBody>
          <a:bodyPr/>
          <a:lstStyle/>
          <a:p>
            <a:r>
              <a:rPr lang="en-US" dirty="0" smtClean="0">
                <a:solidFill>
                  <a:srgbClr val="FFFF00"/>
                </a:solidFill>
              </a:rPr>
              <a:t>Migraine Prevention</a:t>
            </a:r>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z="3600" dirty="0" smtClean="0">
                <a:solidFill>
                  <a:srgbClr val="FFFF00"/>
                </a:solidFill>
              </a:rPr>
              <a:t>AHS/AAN Migraine Prevention Guidelines</a:t>
            </a:r>
          </a:p>
        </p:txBody>
      </p:sp>
      <p:sp>
        <p:nvSpPr>
          <p:cNvPr id="69635" name="Content Placeholder 2"/>
          <p:cNvSpPr>
            <a:spLocks noGrp="1"/>
          </p:cNvSpPr>
          <p:nvPr>
            <p:ph idx="1"/>
          </p:nvPr>
        </p:nvSpPr>
        <p:spPr/>
        <p:txBody>
          <a:bodyPr/>
          <a:lstStyle/>
          <a:p>
            <a:pPr algn="ctr">
              <a:buFontTx/>
              <a:buNone/>
            </a:pPr>
            <a:r>
              <a:rPr lang="en-US" dirty="0" smtClean="0">
                <a:solidFill>
                  <a:srgbClr val="FFFF00"/>
                </a:solidFill>
              </a:rPr>
              <a:t>Level A: established as effective</a:t>
            </a:r>
          </a:p>
          <a:p>
            <a:endParaRPr lang="en-US" dirty="0" smtClean="0"/>
          </a:p>
          <a:p>
            <a:r>
              <a:rPr lang="en-US" sz="2800" dirty="0" err="1" smtClean="0"/>
              <a:t>Divalproex</a:t>
            </a:r>
            <a:r>
              <a:rPr lang="en-US" sz="2800" dirty="0" smtClean="0"/>
              <a:t>: 400-1000 mg/day</a:t>
            </a:r>
          </a:p>
          <a:p>
            <a:r>
              <a:rPr lang="en-US" sz="2800" dirty="0" err="1" smtClean="0"/>
              <a:t>Topiramate</a:t>
            </a:r>
            <a:r>
              <a:rPr lang="en-US" sz="2800" dirty="0" smtClean="0"/>
              <a:t>: 25-200 mg/day</a:t>
            </a:r>
          </a:p>
          <a:p>
            <a:r>
              <a:rPr lang="en-US" sz="2800" dirty="0" err="1" smtClean="0"/>
              <a:t>Propranolol</a:t>
            </a:r>
            <a:r>
              <a:rPr lang="en-US" sz="2800" dirty="0" smtClean="0"/>
              <a:t>: 120-240 mg/day</a:t>
            </a:r>
          </a:p>
          <a:p>
            <a:r>
              <a:rPr lang="en-US" sz="2800" dirty="0" err="1" smtClean="0"/>
              <a:t>Metoprolol</a:t>
            </a:r>
            <a:r>
              <a:rPr lang="en-US" sz="2800" dirty="0" smtClean="0"/>
              <a:t>: 47.5-200 mg/day</a:t>
            </a:r>
          </a:p>
          <a:p>
            <a:r>
              <a:rPr lang="en-US" sz="2800" dirty="0" err="1" smtClean="0"/>
              <a:t>Timolol</a:t>
            </a:r>
            <a:r>
              <a:rPr lang="en-US" sz="2800" dirty="0" smtClean="0"/>
              <a:t>: 10-15 BID</a:t>
            </a:r>
          </a:p>
          <a:p>
            <a:r>
              <a:rPr lang="en-US" sz="2800" dirty="0" err="1" smtClean="0"/>
              <a:t>Petasites</a:t>
            </a:r>
            <a:r>
              <a:rPr lang="en-US" sz="2800" dirty="0" smtClean="0"/>
              <a:t>: 50-75 BID</a:t>
            </a:r>
          </a:p>
        </p:txBody>
      </p:sp>
      <p:sp>
        <p:nvSpPr>
          <p:cNvPr id="69636" name="Footer Placeholder 4"/>
          <p:cNvSpPr>
            <a:spLocks noGrp="1"/>
          </p:cNvSpPr>
          <p:nvPr>
            <p:ph type="ftr" sz="quarter" idx="11"/>
          </p:nvPr>
        </p:nvSpPr>
        <p:spPr>
          <a:noFill/>
        </p:spPr>
        <p:txBody>
          <a:bodyPr/>
          <a:lstStyle/>
          <a:p>
            <a:endParaRPr lang="en-US" i="1" smtClean="0"/>
          </a:p>
          <a:p>
            <a:r>
              <a:rPr lang="en-US" i="1" smtClean="0"/>
              <a:t>Headache 2012;52:930-945</a:t>
            </a:r>
          </a:p>
          <a:p>
            <a:endParaRPr lang="en-US"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z="3600" dirty="0" smtClean="0">
                <a:solidFill>
                  <a:srgbClr val="FFFF00"/>
                </a:solidFill>
              </a:rPr>
              <a:t>AHS/AAN Migraine Prevention Guidelines</a:t>
            </a:r>
          </a:p>
        </p:txBody>
      </p:sp>
      <p:sp>
        <p:nvSpPr>
          <p:cNvPr id="70659" name="Content Placeholder 2"/>
          <p:cNvSpPr>
            <a:spLocks noGrp="1"/>
          </p:cNvSpPr>
          <p:nvPr>
            <p:ph idx="1"/>
          </p:nvPr>
        </p:nvSpPr>
        <p:spPr/>
        <p:txBody>
          <a:bodyPr/>
          <a:lstStyle/>
          <a:p>
            <a:pPr algn="ctr">
              <a:buFontTx/>
              <a:buNone/>
            </a:pPr>
            <a:r>
              <a:rPr lang="en-US" dirty="0" smtClean="0">
                <a:solidFill>
                  <a:srgbClr val="FFFF00"/>
                </a:solidFill>
              </a:rPr>
              <a:t>Level B: probably effective</a:t>
            </a:r>
          </a:p>
          <a:p>
            <a:endParaRPr lang="en-US" dirty="0" smtClean="0"/>
          </a:p>
          <a:p>
            <a:r>
              <a:rPr lang="en-US" sz="2800" dirty="0" err="1" smtClean="0"/>
              <a:t>Amitriptyline</a:t>
            </a:r>
            <a:r>
              <a:rPr lang="en-US" sz="2800" dirty="0" smtClean="0"/>
              <a:t>: 25-150 mg/day</a:t>
            </a:r>
          </a:p>
          <a:p>
            <a:r>
              <a:rPr lang="en-US" sz="2800" dirty="0" err="1" smtClean="0"/>
              <a:t>Fenoprofen</a:t>
            </a:r>
            <a:r>
              <a:rPr lang="en-US" sz="2800" dirty="0" smtClean="0"/>
              <a:t>: 200-600 TID</a:t>
            </a:r>
          </a:p>
          <a:p>
            <a:r>
              <a:rPr lang="en-US" sz="2800" dirty="0" smtClean="0"/>
              <a:t>Feverfew: 50-300 mg BID</a:t>
            </a:r>
          </a:p>
          <a:p>
            <a:r>
              <a:rPr lang="en-US" sz="2800" dirty="0" smtClean="0"/>
              <a:t>Naproxen 500-1100 mg/day</a:t>
            </a:r>
          </a:p>
          <a:p>
            <a:r>
              <a:rPr lang="en-US" sz="2800" dirty="0" smtClean="0"/>
              <a:t>Magnesium 600 mg QD</a:t>
            </a:r>
          </a:p>
          <a:p>
            <a:r>
              <a:rPr lang="en-US" sz="2800" dirty="0" smtClean="0"/>
              <a:t>Riboflavin 400 mg/day</a:t>
            </a:r>
          </a:p>
        </p:txBody>
      </p:sp>
      <p:sp>
        <p:nvSpPr>
          <p:cNvPr id="70660" name="Footer Placeholder 4"/>
          <p:cNvSpPr>
            <a:spLocks noGrp="1"/>
          </p:cNvSpPr>
          <p:nvPr>
            <p:ph type="ftr" sz="quarter" idx="11"/>
          </p:nvPr>
        </p:nvSpPr>
        <p:spPr>
          <a:noFill/>
        </p:spPr>
        <p:txBody>
          <a:bodyPr/>
          <a:lstStyle/>
          <a:p>
            <a:endParaRPr lang="en-US" i="1" smtClean="0"/>
          </a:p>
          <a:p>
            <a:r>
              <a:rPr lang="en-US" i="1" smtClean="0"/>
              <a:t>Headache 2012;52:930-945</a:t>
            </a:r>
          </a:p>
          <a:p>
            <a:endParaRPr lang="en-US" smtClean="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z="3600" dirty="0" smtClean="0">
                <a:solidFill>
                  <a:srgbClr val="FFFF00"/>
                </a:solidFill>
              </a:rPr>
              <a:t>AHS/AAN Migraine Prevention Guidelines</a:t>
            </a:r>
          </a:p>
        </p:txBody>
      </p:sp>
      <p:sp>
        <p:nvSpPr>
          <p:cNvPr id="3" name="Content Placeholder 2"/>
          <p:cNvSpPr>
            <a:spLocks noGrp="1"/>
          </p:cNvSpPr>
          <p:nvPr>
            <p:ph idx="1"/>
          </p:nvPr>
        </p:nvSpPr>
        <p:spPr/>
        <p:txBody>
          <a:bodyPr/>
          <a:lstStyle/>
          <a:p>
            <a:pPr algn="ctr">
              <a:buFontTx/>
              <a:buNone/>
              <a:defRPr/>
            </a:pPr>
            <a:r>
              <a:rPr lang="en-US" dirty="0" smtClean="0">
                <a:solidFill>
                  <a:srgbClr val="FFFF00"/>
                </a:solidFill>
              </a:rPr>
              <a:t>Level C: possibly effective</a:t>
            </a:r>
          </a:p>
          <a:p>
            <a:pPr>
              <a:defRPr/>
            </a:pPr>
            <a:endParaRPr lang="en-US" dirty="0" smtClean="0">
              <a:solidFill>
                <a:schemeClr val="tx1">
                  <a:lumMod val="95000"/>
                </a:schemeClr>
              </a:solidFill>
            </a:endParaRPr>
          </a:p>
          <a:p>
            <a:pPr>
              <a:defRPr/>
            </a:pPr>
            <a:r>
              <a:rPr lang="en-US" sz="2800" dirty="0" err="1" smtClean="0">
                <a:solidFill>
                  <a:schemeClr val="tx1">
                    <a:lumMod val="95000"/>
                  </a:schemeClr>
                </a:solidFill>
              </a:rPr>
              <a:t>Candesartan</a:t>
            </a:r>
            <a:r>
              <a:rPr lang="en-US" sz="2800" dirty="0" smtClean="0">
                <a:solidFill>
                  <a:schemeClr val="tx1">
                    <a:lumMod val="95000"/>
                  </a:schemeClr>
                </a:solidFill>
              </a:rPr>
              <a:t>: 150 mg ER/day</a:t>
            </a:r>
          </a:p>
          <a:p>
            <a:pPr>
              <a:defRPr/>
            </a:pPr>
            <a:r>
              <a:rPr lang="en-US" sz="2800" dirty="0" err="1" smtClean="0">
                <a:solidFill>
                  <a:schemeClr val="tx1">
                    <a:lumMod val="95000"/>
                  </a:schemeClr>
                </a:solidFill>
              </a:rPr>
              <a:t>Clonidine</a:t>
            </a:r>
            <a:r>
              <a:rPr lang="en-US" sz="2800" dirty="0" smtClean="0">
                <a:solidFill>
                  <a:schemeClr val="tx1">
                    <a:lumMod val="95000"/>
                  </a:schemeClr>
                </a:solidFill>
              </a:rPr>
              <a:t> 0.75-0.15 mg/day</a:t>
            </a:r>
          </a:p>
          <a:p>
            <a:pPr>
              <a:defRPr/>
            </a:pPr>
            <a:r>
              <a:rPr lang="en-US" sz="2800" dirty="0" err="1" smtClean="0">
                <a:solidFill>
                  <a:schemeClr val="tx1">
                    <a:lumMod val="95000"/>
                  </a:schemeClr>
                </a:solidFill>
              </a:rPr>
              <a:t>Carbamazepine</a:t>
            </a:r>
            <a:r>
              <a:rPr lang="en-US" sz="2800" dirty="0" smtClean="0">
                <a:solidFill>
                  <a:schemeClr val="tx1">
                    <a:lumMod val="95000"/>
                  </a:schemeClr>
                </a:solidFill>
              </a:rPr>
              <a:t>: 600 mg/day</a:t>
            </a:r>
          </a:p>
          <a:p>
            <a:pPr>
              <a:defRPr/>
            </a:pPr>
            <a:r>
              <a:rPr lang="en-US" sz="2800" dirty="0" err="1" smtClean="0">
                <a:solidFill>
                  <a:schemeClr val="tx1">
                    <a:lumMod val="95000"/>
                  </a:schemeClr>
                </a:solidFill>
              </a:rPr>
              <a:t>Cyproheptadine</a:t>
            </a:r>
            <a:endParaRPr lang="en-US" sz="2800" dirty="0" smtClean="0">
              <a:solidFill>
                <a:schemeClr val="tx1">
                  <a:lumMod val="95000"/>
                </a:schemeClr>
              </a:solidFill>
            </a:endParaRPr>
          </a:p>
          <a:p>
            <a:pPr>
              <a:defRPr/>
            </a:pPr>
            <a:r>
              <a:rPr lang="en-US" sz="2800" dirty="0" err="1" smtClean="0">
                <a:solidFill>
                  <a:schemeClr val="tx1">
                    <a:lumMod val="95000"/>
                  </a:schemeClr>
                </a:solidFill>
              </a:rPr>
              <a:t>Guafacine</a:t>
            </a:r>
            <a:r>
              <a:rPr lang="en-US" sz="2800" dirty="0" smtClean="0">
                <a:solidFill>
                  <a:schemeClr val="tx1">
                    <a:lumMod val="95000"/>
                  </a:schemeClr>
                </a:solidFill>
              </a:rPr>
              <a:t>: 0.5-1 mg/day</a:t>
            </a:r>
          </a:p>
          <a:p>
            <a:pPr>
              <a:defRPr/>
            </a:pPr>
            <a:r>
              <a:rPr lang="en-US" sz="2800" dirty="0" err="1" smtClean="0">
                <a:solidFill>
                  <a:schemeClr val="tx1">
                    <a:lumMod val="95000"/>
                  </a:schemeClr>
                </a:solidFill>
              </a:rPr>
              <a:t>Pindolol</a:t>
            </a:r>
            <a:r>
              <a:rPr lang="en-US" sz="2800" dirty="0" smtClean="0">
                <a:solidFill>
                  <a:schemeClr val="tx1">
                    <a:lumMod val="95000"/>
                  </a:schemeClr>
                </a:solidFill>
              </a:rPr>
              <a:t>: 10 mg/day</a:t>
            </a:r>
            <a:endParaRPr lang="en-US" sz="2800" dirty="0">
              <a:solidFill>
                <a:schemeClr val="tx1">
                  <a:lumMod val="95000"/>
                </a:schemeClr>
              </a:solidFill>
            </a:endParaRPr>
          </a:p>
        </p:txBody>
      </p:sp>
      <p:sp>
        <p:nvSpPr>
          <p:cNvPr id="71684" name="Footer Placeholder 3"/>
          <p:cNvSpPr>
            <a:spLocks noGrp="1"/>
          </p:cNvSpPr>
          <p:nvPr>
            <p:ph type="ftr" sz="quarter" idx="11"/>
          </p:nvPr>
        </p:nvSpPr>
        <p:spPr>
          <a:noFill/>
        </p:spPr>
        <p:txBody>
          <a:bodyPr/>
          <a:lstStyle/>
          <a:p>
            <a:endParaRPr lang="en-US" i="1" smtClean="0"/>
          </a:p>
          <a:p>
            <a:r>
              <a:rPr lang="en-US" i="1" smtClean="0"/>
              <a:t>Headache 2012;52:930-945</a:t>
            </a:r>
          </a:p>
          <a:p>
            <a:endParaRPr lang="en-US" smtClean="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381000" y="152400"/>
            <a:ext cx="8763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fontAlgn="base"/>
            <a:r>
              <a:rPr lang="en-US" dirty="0" smtClean="0"/>
              <a:t>Based on the quality of studies, a level of evidence was assigned for each drug, as follows:</a:t>
            </a:r>
          </a:p>
          <a:p>
            <a:pPr fontAlgn="base"/>
            <a:r>
              <a:rPr lang="en-US" dirty="0" smtClean="0"/>
              <a:t>Level A: Established as effective (or ineffective) for acute migraine (supported by at least 2 Class I studies)</a:t>
            </a:r>
          </a:p>
          <a:p>
            <a:pPr fontAlgn="base"/>
            <a:r>
              <a:rPr lang="en-US" dirty="0" smtClean="0"/>
              <a:t>Level B: Probably effective (or ineffective) for acute migraine (supported by 1 Class I study or 2 Class II studies)</a:t>
            </a:r>
          </a:p>
          <a:p>
            <a:pPr fontAlgn="base"/>
            <a:r>
              <a:rPr lang="en-US" dirty="0" smtClean="0"/>
              <a:t>Level C: Possibly effective (or ineffective) for acute migraine (supported by 1 Class II study or 2 Class III studies)</a:t>
            </a:r>
          </a:p>
          <a:p>
            <a:pPr fontAlgn="base"/>
            <a:r>
              <a:rPr lang="en-US" dirty="0" smtClean="0"/>
              <a:t>Level U: Evidence is conflicting or inadequate to support or refute the use of the medication(s) for acute migraine</a:t>
            </a:r>
          </a:p>
          <a:p>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C000"/>
                </a:solidFill>
                <a:latin typeface="Arial Black" charset="0"/>
                <a:ea typeface="ヒラギノ角ゴ ProN W6" charset="0"/>
                <a:cs typeface="ヒラギノ角ゴ ProN W6" charset="0"/>
                <a:sym typeface="Arial Black" charset="0"/>
              </a:rPr>
              <a:t>Approach to the Patient with Headache</a:t>
            </a:r>
            <a:endParaRPr lang="en-US" sz="3600" dirty="0"/>
          </a:p>
        </p:txBody>
      </p:sp>
      <p:sp>
        <p:nvSpPr>
          <p:cNvPr id="3" name="Content Placeholder 2"/>
          <p:cNvSpPr>
            <a:spLocks noGrp="1"/>
          </p:cNvSpPr>
          <p:nvPr>
            <p:ph idx="1"/>
          </p:nvPr>
        </p:nvSpPr>
        <p:spPr/>
        <p:txBody>
          <a:bodyPr>
            <a:normAutofit fontScale="92500" lnSpcReduction="10000"/>
          </a:bodyPr>
          <a:lstStyle/>
          <a:p>
            <a:r>
              <a:rPr lang="en-US" sz="2800" dirty="0"/>
              <a:t>A 31 year old male referred to the neurology clinic for recurrent headache. He has been having headache since age 25 </a:t>
            </a:r>
            <a:r>
              <a:rPr lang="en-US" sz="2800" dirty="0" smtClean="0"/>
              <a:t>years</a:t>
            </a:r>
          </a:p>
          <a:p>
            <a:endParaRPr lang="en-US" sz="2800" dirty="0"/>
          </a:p>
          <a:p>
            <a:r>
              <a:rPr lang="en-US" sz="2800" dirty="0"/>
              <a:t>He described the headache as very intense and localized to only the left </a:t>
            </a:r>
            <a:r>
              <a:rPr lang="en-US" sz="2800" dirty="0" smtClean="0"/>
              <a:t>side</a:t>
            </a:r>
          </a:p>
          <a:p>
            <a:endParaRPr lang="en-US" sz="2800" dirty="0"/>
          </a:p>
          <a:p>
            <a:r>
              <a:rPr lang="en-US" sz="2800" dirty="0"/>
              <a:t>Each attack will last for only 45 </a:t>
            </a:r>
            <a:r>
              <a:rPr lang="en-US" sz="2800" dirty="0" smtClean="0"/>
              <a:t>minutes</a:t>
            </a:r>
          </a:p>
          <a:p>
            <a:endParaRPr lang="en-US" sz="2800" dirty="0" smtClean="0"/>
          </a:p>
          <a:p>
            <a:r>
              <a:rPr lang="en-US" sz="2800" dirty="0" smtClean="0"/>
              <a:t>The headache is associated with tearing and nasal congestion on the left side</a:t>
            </a:r>
          </a:p>
          <a:p>
            <a:endParaRPr lang="en-US" dirty="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FF00"/>
                </a:solidFill>
              </a:rPr>
              <a:t> Headache Attributed to Giant Cell </a:t>
            </a:r>
            <a:r>
              <a:rPr lang="en-US" sz="3200" b="1" dirty="0" err="1" smtClean="0">
                <a:solidFill>
                  <a:srgbClr val="FFFF00"/>
                </a:solidFill>
              </a:rPr>
              <a:t>Arteritis</a:t>
            </a:r>
            <a:r>
              <a:rPr lang="en-US" sz="3200" b="1" dirty="0" smtClean="0">
                <a:solidFill>
                  <a:srgbClr val="FFFF00"/>
                </a:solidFill>
              </a:rPr>
              <a:t> </a:t>
            </a:r>
            <a:endParaRPr lang="en-US" sz="3200" dirty="0">
              <a:solidFill>
                <a:srgbClr val="FFFF00"/>
              </a:solidFill>
            </a:endParaRPr>
          </a:p>
        </p:txBody>
      </p:sp>
      <p:sp>
        <p:nvSpPr>
          <p:cNvPr id="3" name="Content Placeholder 2"/>
          <p:cNvSpPr>
            <a:spLocks noGrp="1"/>
          </p:cNvSpPr>
          <p:nvPr>
            <p:ph idx="1"/>
          </p:nvPr>
        </p:nvSpPr>
        <p:spPr/>
        <p:txBody>
          <a:bodyPr>
            <a:normAutofit/>
          </a:bodyPr>
          <a:lstStyle/>
          <a:p>
            <a:r>
              <a:rPr lang="en-US" sz="2800" dirty="0" smtClean="0"/>
              <a:t>Affects only elderly population &gt;65 years</a:t>
            </a:r>
          </a:p>
          <a:p>
            <a:r>
              <a:rPr lang="en-US" sz="2800" dirty="0" smtClean="0"/>
              <a:t>Cause irreversible blindness</a:t>
            </a:r>
          </a:p>
          <a:p>
            <a:r>
              <a:rPr lang="en-US" sz="2800" dirty="0" smtClean="0"/>
              <a:t>Temporal area pain, tenderness of one or both temporal arteries</a:t>
            </a:r>
          </a:p>
          <a:p>
            <a:r>
              <a:rPr lang="en-US" sz="2800" dirty="0" smtClean="0"/>
              <a:t>Protruding temporal artery and </a:t>
            </a:r>
            <a:r>
              <a:rPr lang="en-US" sz="2800" dirty="0" err="1" smtClean="0"/>
              <a:t>Pulseless</a:t>
            </a:r>
            <a:r>
              <a:rPr lang="en-US" sz="2800" dirty="0" smtClean="0"/>
              <a:t> temporal artery</a:t>
            </a:r>
          </a:p>
          <a:p>
            <a:r>
              <a:rPr lang="en-US" sz="2800" dirty="0" smtClean="0"/>
              <a:t>Jaw </a:t>
            </a:r>
            <a:r>
              <a:rPr lang="en-US" sz="2800" dirty="0" err="1" smtClean="0"/>
              <a:t>claudication,fatigue</a:t>
            </a:r>
            <a:r>
              <a:rPr lang="en-US" sz="2800" dirty="0" smtClean="0"/>
              <a:t>, anemia</a:t>
            </a:r>
          </a:p>
          <a:p>
            <a:r>
              <a:rPr lang="en-US" sz="2800" dirty="0" smtClean="0"/>
              <a:t>Elevated ESR and/or CRP</a:t>
            </a:r>
          </a:p>
          <a:p>
            <a:r>
              <a:rPr lang="en-US" sz="2800" dirty="0" smtClean="0"/>
              <a:t>Start high dose prednisone and Biopsy within 1 week</a:t>
            </a:r>
          </a:p>
          <a:p>
            <a:endParaRPr lang="en-US" sz="2800"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C000"/>
                </a:solidFill>
                <a:latin typeface="Arial Black" charset="0"/>
                <a:ea typeface="ヒラギノ角ゴ ProN W6" charset="0"/>
                <a:cs typeface="ヒラギノ角ゴ ProN W6" charset="0"/>
                <a:sym typeface="Arial Black" charset="0"/>
              </a:rPr>
              <a:t>Approach to the Patient with Headache</a:t>
            </a:r>
            <a:endParaRPr lang="en-US" sz="3200" dirty="0"/>
          </a:p>
        </p:txBody>
      </p:sp>
      <p:sp>
        <p:nvSpPr>
          <p:cNvPr id="3" name="Content Placeholder 2"/>
          <p:cNvSpPr>
            <a:spLocks noGrp="1"/>
          </p:cNvSpPr>
          <p:nvPr>
            <p:ph idx="1"/>
          </p:nvPr>
        </p:nvSpPr>
        <p:spPr>
          <a:xfrm>
            <a:off x="457200" y="1676400"/>
            <a:ext cx="8229600" cy="4525963"/>
          </a:xfrm>
        </p:spPr>
        <p:txBody>
          <a:bodyPr>
            <a:normAutofit fontScale="77500" lnSpcReduction="20000"/>
          </a:bodyPr>
          <a:lstStyle/>
          <a:p>
            <a:endParaRPr lang="en-US" sz="2800" dirty="0" smtClean="0"/>
          </a:p>
          <a:p>
            <a:r>
              <a:rPr lang="en-US" sz="2800" dirty="0" smtClean="0"/>
              <a:t>The </a:t>
            </a:r>
            <a:r>
              <a:rPr lang="en-US" sz="2800" dirty="0"/>
              <a:t>headache occurs daily, usually at night, for three weeks then resolve spontaneously. However, it reoccurs every 2 years</a:t>
            </a:r>
          </a:p>
          <a:p>
            <a:endParaRPr lang="en-US" sz="2800" dirty="0" smtClean="0"/>
          </a:p>
          <a:p>
            <a:r>
              <a:rPr lang="en-US" sz="2800" dirty="0" smtClean="0"/>
              <a:t>Red </a:t>
            </a:r>
            <a:r>
              <a:rPr lang="en-US" sz="2800" dirty="0"/>
              <a:t>wine can trigger an </a:t>
            </a:r>
            <a:r>
              <a:rPr lang="en-US" sz="2800" dirty="0" smtClean="0"/>
              <a:t>attack</a:t>
            </a:r>
          </a:p>
          <a:p>
            <a:endParaRPr lang="en-US" sz="2800" dirty="0"/>
          </a:p>
          <a:p>
            <a:r>
              <a:rPr lang="en-US" sz="2800" dirty="0"/>
              <a:t>Past medical history, social history, family histories are </a:t>
            </a:r>
            <a:r>
              <a:rPr lang="en-US" sz="2800" dirty="0" smtClean="0"/>
              <a:t>unrevealing</a:t>
            </a:r>
          </a:p>
          <a:p>
            <a:endParaRPr lang="en-US" sz="2800" dirty="0"/>
          </a:p>
          <a:p>
            <a:r>
              <a:rPr lang="en-US" sz="2800" dirty="0"/>
              <a:t>Neurological examination is </a:t>
            </a:r>
            <a:r>
              <a:rPr lang="en-US" sz="2800" dirty="0" smtClean="0"/>
              <a:t>normal</a:t>
            </a:r>
          </a:p>
          <a:p>
            <a:endParaRPr lang="en-US" sz="2800" dirty="0"/>
          </a:p>
          <a:p>
            <a:r>
              <a:rPr lang="en-US" sz="2800" dirty="0" smtClean="0"/>
              <a:t>CT scan  is normal</a:t>
            </a:r>
            <a:endParaRPr lang="en-US" sz="2800" dirty="0"/>
          </a:p>
          <a:p>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C000"/>
                </a:solidFill>
                <a:latin typeface="Arial Black" charset="0"/>
                <a:ea typeface="ヒラギノ角ゴ ProN W6" charset="0"/>
                <a:cs typeface="ヒラギノ角ゴ ProN W6" charset="0"/>
                <a:sym typeface="Arial Black" charset="0"/>
              </a:rPr>
              <a:t>Approach to the Patient with Headache</a:t>
            </a:r>
            <a:endParaRPr lang="en-US" sz="3200"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algn="ctr">
              <a:buNone/>
            </a:pPr>
            <a:r>
              <a:rPr lang="en-US" dirty="0" smtClean="0"/>
              <a:t>What is your diagnosis</a:t>
            </a:r>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C000"/>
                </a:solidFill>
                <a:latin typeface="Arial Black" charset="0"/>
                <a:ea typeface="ヒラギノ角ゴ ProN W6" charset="0"/>
                <a:cs typeface="ヒラギノ角ゴ ProN W6" charset="0"/>
                <a:sym typeface="Arial Black" charset="0"/>
              </a:rPr>
              <a:t>Approach to the Patient with Headache</a:t>
            </a:r>
            <a:endParaRPr lang="en-US" sz="3600" dirty="0"/>
          </a:p>
        </p:txBody>
      </p:sp>
      <p:sp>
        <p:nvSpPr>
          <p:cNvPr id="3" name="Content Placeholder 2"/>
          <p:cNvSpPr>
            <a:spLocks noGrp="1"/>
          </p:cNvSpPr>
          <p:nvPr>
            <p:ph idx="1"/>
          </p:nvPr>
        </p:nvSpPr>
        <p:spPr/>
        <p:txBody>
          <a:bodyPr/>
          <a:lstStyle/>
          <a:p>
            <a:endParaRPr lang="en-US" dirty="0" smtClean="0"/>
          </a:p>
          <a:p>
            <a:endParaRPr lang="en-US" dirty="0"/>
          </a:p>
          <a:p>
            <a:pPr>
              <a:buNone/>
            </a:pPr>
            <a:endParaRPr lang="en-US" dirty="0"/>
          </a:p>
          <a:p>
            <a:pPr algn="ctr">
              <a:buNone/>
            </a:pPr>
            <a:r>
              <a:rPr lang="en-US" dirty="0" smtClean="0"/>
              <a:t>Cluster headache</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C000"/>
                </a:solidFill>
                <a:latin typeface="Arial Black" charset="0"/>
                <a:ea typeface="ヒラギノ角ゴ ProN W6" charset="0"/>
                <a:cs typeface="ヒラギノ角ゴ ProN W6" charset="0"/>
                <a:sym typeface="Arial Black" charset="0"/>
              </a:rPr>
              <a:t>Approach to the Patient with Headache</a:t>
            </a:r>
            <a:endParaRPr lang="en-US" sz="3200"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solidFill>
                  <a:srgbClr val="FF0000"/>
                </a:solidFill>
              </a:rPr>
              <a:t>Cluster headache epidemiology</a:t>
            </a:r>
          </a:p>
          <a:p>
            <a:endParaRPr lang="en-US" dirty="0" smtClean="0"/>
          </a:p>
          <a:p>
            <a:r>
              <a:rPr lang="en-US" dirty="0" smtClean="0"/>
              <a:t> Cluster headache diagnosis </a:t>
            </a:r>
          </a:p>
          <a:p>
            <a:endParaRPr lang="en-US" dirty="0" smtClean="0"/>
          </a:p>
          <a:p>
            <a:r>
              <a:rPr lang="en-US" dirty="0" smtClean="0"/>
              <a:t>Cluster headache </a:t>
            </a:r>
            <a:r>
              <a:rPr lang="en-US" dirty="0" err="1" smtClean="0"/>
              <a:t>pathophysiology</a:t>
            </a:r>
            <a:endParaRPr lang="en-US" dirty="0" smtClean="0"/>
          </a:p>
          <a:p>
            <a:endParaRPr lang="en-US" dirty="0" smtClean="0"/>
          </a:p>
          <a:p>
            <a:r>
              <a:rPr lang="en-US" dirty="0" smtClean="0"/>
              <a:t>Cluster headache treatment</a:t>
            </a:r>
          </a:p>
          <a:p>
            <a:endParaRPr lang="en-US" dirty="0" smtClean="0"/>
          </a:p>
          <a:p>
            <a:r>
              <a:rPr lang="en-US" dirty="0" smtClean="0"/>
              <a:t>Cluster headache prevention</a:t>
            </a:r>
          </a:p>
          <a:p>
            <a:endParaRPr 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
            </a:r>
            <a:br>
              <a:rPr lang="en-US" dirty="0" smtClean="0">
                <a:solidFill>
                  <a:srgbClr val="FFFF00"/>
                </a:solidFill>
              </a:rPr>
            </a:br>
            <a:r>
              <a:rPr lang="en-US" dirty="0" smtClean="0">
                <a:solidFill>
                  <a:srgbClr val="FFFF00"/>
                </a:solidFill>
              </a:rPr>
              <a:t>Epidemiology of Cluster headache</a:t>
            </a:r>
            <a:br>
              <a:rPr lang="en-US" dirty="0" smtClean="0">
                <a:solidFill>
                  <a:srgbClr val="FFFF00"/>
                </a:solidFill>
              </a:rPr>
            </a:br>
            <a:endParaRPr lang="en-US" dirty="0"/>
          </a:p>
        </p:txBody>
      </p:sp>
      <p:sp>
        <p:nvSpPr>
          <p:cNvPr id="3" name="Content Placeholder 2"/>
          <p:cNvSpPr>
            <a:spLocks noGrp="1"/>
          </p:cNvSpPr>
          <p:nvPr>
            <p:ph idx="1"/>
          </p:nvPr>
        </p:nvSpPr>
        <p:spPr/>
        <p:txBody>
          <a:bodyPr>
            <a:normAutofit fontScale="92500" lnSpcReduction="20000"/>
          </a:bodyPr>
          <a:lstStyle/>
          <a:p>
            <a:endParaRPr lang="en-US" sz="2800" dirty="0" smtClean="0"/>
          </a:p>
          <a:p>
            <a:r>
              <a:rPr lang="en-US" sz="2800" dirty="0" smtClean="0"/>
              <a:t>Cluster headache has a prevalence of around 0.1% of the general population</a:t>
            </a:r>
          </a:p>
          <a:p>
            <a:endParaRPr lang="en-US" sz="2800" dirty="0" smtClean="0"/>
          </a:p>
          <a:p>
            <a:r>
              <a:rPr lang="en-US" sz="2800" dirty="0" smtClean="0"/>
              <a:t>The onset of the disease can occur at almost any age but typical age of onset being about 30 years</a:t>
            </a:r>
          </a:p>
          <a:p>
            <a:endParaRPr lang="en-US" sz="2800" dirty="0" smtClean="0"/>
          </a:p>
          <a:p>
            <a:r>
              <a:rPr lang="en-US" sz="2800" dirty="0" smtClean="0"/>
              <a:t>Duration in most patients it can exceed 15 years but declines with age</a:t>
            </a:r>
          </a:p>
          <a:p>
            <a:endParaRPr lang="en-US" sz="2800" dirty="0" smtClean="0"/>
          </a:p>
          <a:p>
            <a:r>
              <a:rPr lang="en-US" sz="2800" dirty="0" smtClean="0"/>
              <a:t>Male to female ratio of about 3:1</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Epidemiology of Cluster headache</a:t>
            </a:r>
            <a:endParaRPr lang="en-US" sz="4000" dirty="0"/>
          </a:p>
        </p:txBody>
      </p:sp>
      <p:sp>
        <p:nvSpPr>
          <p:cNvPr id="3" name="Content Placeholder 2"/>
          <p:cNvSpPr>
            <a:spLocks noGrp="1"/>
          </p:cNvSpPr>
          <p:nvPr>
            <p:ph idx="1"/>
          </p:nvPr>
        </p:nvSpPr>
        <p:spPr/>
        <p:txBody>
          <a:bodyPr/>
          <a:lstStyle/>
          <a:p>
            <a:endParaRPr lang="en-US" sz="2800" dirty="0" smtClean="0"/>
          </a:p>
          <a:p>
            <a:r>
              <a:rPr lang="en-US" sz="2800" dirty="0" smtClean="0"/>
              <a:t>85% of patients with cluster headache are cigarette smokers. However, the link between nicotine consumption and cluster headache is unclear</a:t>
            </a:r>
          </a:p>
          <a:p>
            <a:endParaRPr lang="en-US" sz="2800" dirty="0" smtClean="0"/>
          </a:p>
          <a:p>
            <a:r>
              <a:rPr lang="en-US" sz="2800" dirty="0" smtClean="0"/>
              <a:t>Alcohol intake is a trigger of single attacks, most patients tend to avoid alcohol consumption completely</a:t>
            </a:r>
          </a:p>
          <a:p>
            <a:endParaRPr lang="en-US" sz="2800"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C000"/>
                </a:solidFill>
                <a:latin typeface="Arial Black" charset="0"/>
                <a:ea typeface="ヒラギノ角ゴ ProN W6" charset="0"/>
                <a:cs typeface="ヒラギノ角ゴ ProN W6" charset="0"/>
                <a:sym typeface="Arial Black" charset="0"/>
              </a:rPr>
              <a:t>Approach to the Patient with Headache</a:t>
            </a:r>
            <a:endParaRPr lang="en-US" sz="3200"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Cluster headache epidemiology</a:t>
            </a:r>
          </a:p>
          <a:p>
            <a:endParaRPr lang="en-US" dirty="0" smtClean="0"/>
          </a:p>
          <a:p>
            <a:r>
              <a:rPr lang="en-US" dirty="0" smtClean="0">
                <a:solidFill>
                  <a:srgbClr val="FF0000"/>
                </a:solidFill>
              </a:rPr>
              <a:t> Cluster headache diagnosis </a:t>
            </a:r>
          </a:p>
          <a:p>
            <a:endParaRPr lang="en-US" dirty="0" smtClean="0"/>
          </a:p>
          <a:p>
            <a:r>
              <a:rPr lang="en-US" dirty="0" smtClean="0"/>
              <a:t>Cluster headache </a:t>
            </a:r>
            <a:r>
              <a:rPr lang="en-US" dirty="0" err="1" smtClean="0"/>
              <a:t>pathophysiology</a:t>
            </a:r>
            <a:endParaRPr lang="en-US" dirty="0" smtClean="0"/>
          </a:p>
          <a:p>
            <a:endParaRPr lang="en-US" dirty="0" smtClean="0"/>
          </a:p>
          <a:p>
            <a:r>
              <a:rPr lang="en-US" dirty="0" smtClean="0"/>
              <a:t>Cluster headache treatment</a:t>
            </a:r>
          </a:p>
          <a:p>
            <a:endParaRPr lang="en-US" dirty="0" smtClean="0"/>
          </a:p>
          <a:p>
            <a:r>
              <a:rPr lang="en-US" dirty="0" smtClean="0"/>
              <a:t>Cluster headache prevention</a:t>
            </a:r>
          </a:p>
          <a:p>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Cluster headache diagnosis</a:t>
            </a:r>
            <a:endParaRPr lang="en-US" sz="4000" dirty="0">
              <a:solidFill>
                <a:srgbClr val="FFFF00"/>
              </a:solidFill>
            </a:endParaRPr>
          </a:p>
        </p:txBody>
      </p:sp>
      <p:sp>
        <p:nvSpPr>
          <p:cNvPr id="3" name="Content Placeholder 2"/>
          <p:cNvSpPr>
            <a:spLocks noGrp="1"/>
          </p:cNvSpPr>
          <p:nvPr>
            <p:ph idx="1"/>
          </p:nvPr>
        </p:nvSpPr>
        <p:spPr/>
        <p:txBody>
          <a:bodyPr>
            <a:normAutofit/>
          </a:bodyPr>
          <a:lstStyle/>
          <a:p>
            <a:r>
              <a:rPr lang="en-US" sz="2800" dirty="0" smtClean="0"/>
              <a:t>Cluster headache is a trigeminal autonomic </a:t>
            </a:r>
            <a:r>
              <a:rPr lang="en-US" sz="2800" dirty="0" err="1" smtClean="0"/>
              <a:t>cephalalgia</a:t>
            </a:r>
            <a:r>
              <a:rPr lang="en-US" sz="2800" dirty="0" smtClean="0"/>
              <a:t> characterized by extremely painful, strictly unilateral, short-lasting headache attacks accompanied by </a:t>
            </a:r>
            <a:r>
              <a:rPr lang="en-US" sz="2800" dirty="0" err="1" smtClean="0"/>
              <a:t>ipsilateral</a:t>
            </a:r>
            <a:r>
              <a:rPr lang="en-US" sz="2800" dirty="0" smtClean="0"/>
              <a:t> autonomic symptoms or the sense of restlessness and agitation, or both</a:t>
            </a:r>
          </a:p>
          <a:p>
            <a:endParaRPr lang="en-US" sz="2800" b="1" dirty="0" smtClean="0"/>
          </a:p>
          <a:p>
            <a:r>
              <a:rPr lang="en-US" sz="2800" dirty="0" smtClean="0"/>
              <a:t>Strictly unilateral headache that comes in attacks of 15–180 min duration and is commonly localized within or above the orbit</a:t>
            </a:r>
            <a:endParaRPr lang="en-US" sz="2800"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rPr>
              <a:t>Cluster headache diagnosis</a:t>
            </a:r>
            <a:endParaRPr lang="en-US" sz="4000" dirty="0"/>
          </a:p>
        </p:txBody>
      </p:sp>
      <p:sp>
        <p:nvSpPr>
          <p:cNvPr id="3" name="Content Placeholder 2"/>
          <p:cNvSpPr>
            <a:spLocks noGrp="1"/>
          </p:cNvSpPr>
          <p:nvPr>
            <p:ph idx="1"/>
          </p:nvPr>
        </p:nvSpPr>
        <p:spPr/>
        <p:txBody>
          <a:bodyPr>
            <a:normAutofit/>
          </a:bodyPr>
          <a:lstStyle/>
          <a:p>
            <a:endParaRPr lang="en-US" sz="2800" dirty="0" smtClean="0"/>
          </a:p>
          <a:p>
            <a:r>
              <a:rPr lang="en-US" sz="2800" dirty="0" smtClean="0"/>
              <a:t>The attacks are accompanied by at least one autonomic symptom (</a:t>
            </a:r>
            <a:r>
              <a:rPr lang="en-US" sz="2800" dirty="0" err="1" smtClean="0"/>
              <a:t>eg</a:t>
            </a:r>
            <a:r>
              <a:rPr lang="en-US" sz="2800" dirty="0" smtClean="0"/>
              <a:t>, eyelid </a:t>
            </a:r>
            <a:r>
              <a:rPr lang="en-US" sz="2800" dirty="0" err="1" smtClean="0"/>
              <a:t>edemma</a:t>
            </a:r>
            <a:r>
              <a:rPr lang="en-US" sz="2800" dirty="0" smtClean="0"/>
              <a:t>, or forehead and facial sweating) that occurs </a:t>
            </a:r>
            <a:r>
              <a:rPr lang="en-US" sz="2800" dirty="0" err="1" smtClean="0"/>
              <a:t>ipsilateral</a:t>
            </a:r>
            <a:r>
              <a:rPr lang="en-US" sz="2800" dirty="0" smtClean="0"/>
              <a:t> to the pain side or a sense of agitation or restlessness</a:t>
            </a:r>
          </a:p>
          <a:p>
            <a:endParaRPr lang="en-US" sz="2800" dirty="0" smtClean="0"/>
          </a:p>
          <a:p>
            <a:r>
              <a:rPr lang="en-US" sz="2800" dirty="0" smtClean="0"/>
              <a:t>Attack </a:t>
            </a:r>
            <a:r>
              <a:rPr lang="en-US" sz="2800" dirty="0" smtClean="0"/>
              <a:t>frequency is usually once daily</a:t>
            </a:r>
            <a:endParaRPr lang="en-US" sz="2800" dirty="0" smtClean="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Cluster headache diagnosis</a:t>
            </a:r>
            <a:endParaRPr lang="en-US" sz="4000" dirty="0"/>
          </a:p>
        </p:txBody>
      </p:sp>
      <p:sp>
        <p:nvSpPr>
          <p:cNvPr id="3" name="Content Placeholder 2"/>
          <p:cNvSpPr>
            <a:spLocks noGrp="1"/>
          </p:cNvSpPr>
          <p:nvPr>
            <p:ph idx="1"/>
          </p:nvPr>
        </p:nvSpPr>
        <p:spPr/>
        <p:txBody>
          <a:bodyPr>
            <a:normAutofit fontScale="92500" lnSpcReduction="10000"/>
          </a:bodyPr>
          <a:lstStyle/>
          <a:p>
            <a:r>
              <a:rPr lang="en-US" sz="2800" dirty="0" smtClean="0"/>
              <a:t>85–90% of patients with cluster headache have is the episodic form in which attacks appear as a series of daily attacks lasting for weeks or months, followed by a complete remission for months or years</a:t>
            </a:r>
          </a:p>
          <a:p>
            <a:endParaRPr lang="en-US" sz="2800" dirty="0" smtClean="0"/>
          </a:p>
          <a:p>
            <a:r>
              <a:rPr lang="en-US" sz="2800" dirty="0" smtClean="0"/>
              <a:t>If the episode does not remit within 12 months, which is the case in 10–15% of patients with cluster headache, the disease is classified as chronic cluster headache</a:t>
            </a:r>
          </a:p>
          <a:p>
            <a:endParaRPr lang="en-US" sz="2800" dirty="0" smtClean="0"/>
          </a:p>
          <a:p>
            <a:r>
              <a:rPr lang="en-US" sz="2800" dirty="0" smtClean="0"/>
              <a:t>Cluster headache is frequently associated with psychiatric co morbidities</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rPr>
              <a:t>Headache from CNS </a:t>
            </a:r>
            <a:r>
              <a:rPr lang="en-US" sz="3200" dirty="0" err="1" smtClean="0">
                <a:solidFill>
                  <a:srgbClr val="FFFF00"/>
                </a:solidFill>
              </a:rPr>
              <a:t>Vasculitis</a:t>
            </a:r>
            <a:endParaRPr lang="en-US" sz="3200" dirty="0">
              <a:solidFill>
                <a:srgbClr val="FFFF00"/>
              </a:solidFill>
            </a:endParaRPr>
          </a:p>
        </p:txBody>
      </p:sp>
      <p:sp>
        <p:nvSpPr>
          <p:cNvPr id="3" name="Content Placeholder 2"/>
          <p:cNvSpPr>
            <a:spLocks noGrp="1"/>
          </p:cNvSpPr>
          <p:nvPr>
            <p:ph idx="1"/>
          </p:nvPr>
        </p:nvSpPr>
        <p:spPr/>
        <p:txBody>
          <a:bodyPr/>
          <a:lstStyle/>
          <a:p>
            <a:r>
              <a:rPr lang="en-US" dirty="0" smtClean="0"/>
              <a:t>Headache is usually of </a:t>
            </a:r>
            <a:r>
              <a:rPr lang="en-US" dirty="0" err="1" smtClean="0"/>
              <a:t>migrainous</a:t>
            </a:r>
            <a:r>
              <a:rPr lang="en-US" dirty="0" smtClean="0"/>
              <a:t> quality</a:t>
            </a:r>
          </a:p>
          <a:p>
            <a:r>
              <a:rPr lang="en-US" dirty="0" smtClean="0"/>
              <a:t>Stroke</a:t>
            </a:r>
          </a:p>
          <a:p>
            <a:r>
              <a:rPr lang="en-US" dirty="0" smtClean="0"/>
              <a:t>Seizures</a:t>
            </a:r>
          </a:p>
          <a:p>
            <a:r>
              <a:rPr lang="en-US" dirty="0" smtClean="0"/>
              <a:t>Altered Mental Status</a:t>
            </a:r>
          </a:p>
          <a:p>
            <a:r>
              <a:rPr lang="en-US" dirty="0" smtClean="0"/>
              <a:t>Evaluation include MRI, CT angiogram, sometimes biopsy</a:t>
            </a:r>
          </a:p>
          <a:p>
            <a:r>
              <a:rPr lang="en-US" dirty="0" smtClean="0"/>
              <a:t>Treatment include steroid and other </a:t>
            </a:r>
            <a:r>
              <a:rPr lang="en-US" dirty="0" err="1" smtClean="0"/>
              <a:t>immuno</a:t>
            </a:r>
            <a:r>
              <a:rPr lang="en-US" dirty="0" smtClean="0"/>
              <a:t>-suppressive agents</a:t>
            </a:r>
            <a:endParaRPr 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C000"/>
                </a:solidFill>
                <a:latin typeface="Arial Black" charset="0"/>
                <a:ea typeface="ヒラギノ角ゴ ProN W6" charset="0"/>
                <a:cs typeface="ヒラギノ角ゴ ProN W6" charset="0"/>
                <a:sym typeface="Arial Black" charset="0"/>
              </a:rPr>
              <a:t>Approach to the Patient with Headache</a:t>
            </a:r>
            <a:endParaRPr lang="en-US" sz="3200"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Cluster headache epidemiology</a:t>
            </a:r>
          </a:p>
          <a:p>
            <a:endParaRPr lang="en-US" dirty="0" smtClean="0"/>
          </a:p>
          <a:p>
            <a:r>
              <a:rPr lang="en-US" dirty="0" smtClean="0">
                <a:solidFill>
                  <a:srgbClr val="FF0000"/>
                </a:solidFill>
              </a:rPr>
              <a:t> </a:t>
            </a:r>
            <a:r>
              <a:rPr lang="en-US" dirty="0" smtClean="0"/>
              <a:t>Cluster headache diagnosis </a:t>
            </a:r>
          </a:p>
          <a:p>
            <a:endParaRPr lang="en-US" dirty="0" smtClean="0"/>
          </a:p>
          <a:p>
            <a:r>
              <a:rPr lang="en-US" dirty="0" smtClean="0">
                <a:solidFill>
                  <a:srgbClr val="FF0000"/>
                </a:solidFill>
              </a:rPr>
              <a:t>Cluster headache </a:t>
            </a:r>
            <a:r>
              <a:rPr lang="en-US" dirty="0" err="1" smtClean="0">
                <a:solidFill>
                  <a:srgbClr val="FF0000"/>
                </a:solidFill>
              </a:rPr>
              <a:t>pathophysiology</a:t>
            </a:r>
            <a:endParaRPr lang="en-US" dirty="0" smtClean="0">
              <a:solidFill>
                <a:srgbClr val="FF0000"/>
              </a:solidFill>
            </a:endParaRPr>
          </a:p>
          <a:p>
            <a:endParaRPr lang="en-US" dirty="0" smtClean="0"/>
          </a:p>
          <a:p>
            <a:r>
              <a:rPr lang="en-US" dirty="0" smtClean="0"/>
              <a:t>Cluster headache treatment</a:t>
            </a:r>
          </a:p>
          <a:p>
            <a:endParaRPr lang="en-US" dirty="0" smtClean="0"/>
          </a:p>
          <a:p>
            <a:r>
              <a:rPr lang="en-US" dirty="0" smtClean="0"/>
              <a:t>Cluster headache prevention</a:t>
            </a:r>
          </a:p>
          <a:p>
            <a:endParaRPr lang="en-US"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Cluster Headache </a:t>
            </a:r>
            <a:r>
              <a:rPr lang="en-US" sz="4000" dirty="0" err="1" smtClean="0">
                <a:solidFill>
                  <a:srgbClr val="FFFF00"/>
                </a:solidFill>
              </a:rPr>
              <a:t>Pathophysiology</a:t>
            </a:r>
            <a:endParaRPr lang="en-US" sz="4000" dirty="0" smtClean="0">
              <a:solidFill>
                <a:srgbClr val="FFFF00"/>
              </a:solidFill>
            </a:endParaRPr>
          </a:p>
        </p:txBody>
      </p:sp>
      <p:sp>
        <p:nvSpPr>
          <p:cNvPr id="3" name="Content Placeholder 2"/>
          <p:cNvSpPr>
            <a:spLocks noGrp="1"/>
          </p:cNvSpPr>
          <p:nvPr>
            <p:ph idx="1"/>
          </p:nvPr>
        </p:nvSpPr>
        <p:spPr/>
        <p:txBody>
          <a:bodyPr>
            <a:normAutofit lnSpcReduction="10000"/>
          </a:bodyPr>
          <a:lstStyle/>
          <a:p>
            <a:pPr>
              <a:buNone/>
            </a:pPr>
            <a:r>
              <a:rPr lang="en-US" dirty="0" smtClean="0">
                <a:solidFill>
                  <a:srgbClr val="FFFF00"/>
                </a:solidFill>
              </a:rPr>
              <a:t>For a sequence of attacks to take place, three key structures need to interact:</a:t>
            </a:r>
          </a:p>
          <a:p>
            <a:pPr>
              <a:buNone/>
            </a:pPr>
            <a:endParaRPr lang="en-US" dirty="0" smtClean="0">
              <a:solidFill>
                <a:srgbClr val="FFFF00"/>
              </a:solidFill>
            </a:endParaRPr>
          </a:p>
          <a:p>
            <a:r>
              <a:rPr lang="en-US" sz="2800" dirty="0" smtClean="0"/>
              <a:t>The </a:t>
            </a:r>
            <a:r>
              <a:rPr lang="en-US" sz="2800" dirty="0" err="1" smtClean="0"/>
              <a:t>trigeminovascular</a:t>
            </a:r>
            <a:r>
              <a:rPr lang="en-US" sz="2800" dirty="0" smtClean="0"/>
              <a:t> system</a:t>
            </a:r>
          </a:p>
          <a:p>
            <a:endParaRPr lang="en-US" sz="2800" dirty="0" smtClean="0"/>
          </a:p>
          <a:p>
            <a:r>
              <a:rPr lang="en-US" sz="2800" dirty="0" smtClean="0"/>
              <a:t>The parasympathetic nerve fibers (trigeminal autonomic reflex)</a:t>
            </a:r>
          </a:p>
          <a:p>
            <a:endParaRPr lang="en-US" sz="2800" dirty="0" smtClean="0"/>
          </a:p>
          <a:p>
            <a:r>
              <a:rPr lang="en-US" sz="2800" dirty="0" smtClean="0"/>
              <a:t>Hypothalamus (circadian pattern)</a:t>
            </a:r>
            <a:endParaRPr lang="en-US" sz="2800"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C000"/>
                </a:solidFill>
                <a:latin typeface="Arial Black" charset="0"/>
                <a:ea typeface="ヒラギノ角ゴ ProN W6" charset="0"/>
                <a:cs typeface="ヒラギノ角ゴ ProN W6" charset="0"/>
                <a:sym typeface="Arial Black" charset="0"/>
              </a:rPr>
              <a:t>Approach to the Patient with Headache</a:t>
            </a:r>
            <a:endParaRPr lang="en-US" sz="3200"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Cluster headache epidemiology</a:t>
            </a:r>
          </a:p>
          <a:p>
            <a:endParaRPr lang="en-US" dirty="0" smtClean="0"/>
          </a:p>
          <a:p>
            <a:r>
              <a:rPr lang="en-US" dirty="0" smtClean="0">
                <a:solidFill>
                  <a:srgbClr val="FF0000"/>
                </a:solidFill>
              </a:rPr>
              <a:t> </a:t>
            </a:r>
            <a:r>
              <a:rPr lang="en-US" dirty="0" smtClean="0"/>
              <a:t>Cluster headache diagnosis </a:t>
            </a:r>
          </a:p>
          <a:p>
            <a:endParaRPr lang="en-US" dirty="0" smtClean="0"/>
          </a:p>
          <a:p>
            <a:r>
              <a:rPr lang="en-US" dirty="0" smtClean="0"/>
              <a:t>Cluster headache </a:t>
            </a:r>
            <a:r>
              <a:rPr lang="en-US" dirty="0" err="1" smtClean="0"/>
              <a:t>pathophysiology</a:t>
            </a:r>
            <a:endParaRPr lang="en-US" dirty="0" smtClean="0"/>
          </a:p>
          <a:p>
            <a:endParaRPr lang="en-US" dirty="0" smtClean="0"/>
          </a:p>
          <a:p>
            <a:r>
              <a:rPr lang="en-US" dirty="0" smtClean="0">
                <a:solidFill>
                  <a:srgbClr val="FF0000"/>
                </a:solidFill>
              </a:rPr>
              <a:t>Cluster headache treatment</a:t>
            </a:r>
          </a:p>
          <a:p>
            <a:endParaRPr lang="en-US" dirty="0" smtClean="0"/>
          </a:p>
          <a:p>
            <a:r>
              <a:rPr lang="en-US" dirty="0" smtClean="0"/>
              <a:t>Cluster headache prevention</a:t>
            </a:r>
          </a:p>
          <a:p>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
            </a:r>
            <a:br>
              <a:rPr lang="en-US" dirty="0" smtClean="0">
                <a:solidFill>
                  <a:srgbClr val="FFFF00"/>
                </a:solidFill>
              </a:rPr>
            </a:br>
            <a:r>
              <a:rPr lang="en-US" dirty="0" smtClean="0">
                <a:solidFill>
                  <a:srgbClr val="FFFF00"/>
                </a:solidFill>
              </a:rPr>
              <a:t>Cluster headache treatment</a:t>
            </a:r>
            <a:br>
              <a:rPr lang="en-US" dirty="0" smtClean="0">
                <a:solidFill>
                  <a:srgbClr val="FFFF00"/>
                </a:solidFill>
              </a:rPr>
            </a:b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sz="2800" dirty="0" smtClean="0"/>
              <a:t>In all patients, </a:t>
            </a:r>
            <a:r>
              <a:rPr lang="en-US" sz="2800" dirty="0" err="1" smtClean="0"/>
              <a:t>triptans</a:t>
            </a:r>
            <a:r>
              <a:rPr lang="en-US" sz="2800" dirty="0" smtClean="0"/>
              <a:t> (5-HT1B/1D-receptor agonists) are the most effective treatment to abort an acute cluster attack</a:t>
            </a:r>
          </a:p>
          <a:p>
            <a:endParaRPr lang="en-US" sz="2800" dirty="0" smtClean="0"/>
          </a:p>
          <a:p>
            <a:r>
              <a:rPr lang="en-US" sz="2800" dirty="0" smtClean="0"/>
              <a:t>Subcutaneously administered </a:t>
            </a:r>
            <a:r>
              <a:rPr lang="en-US" sz="2800" dirty="0" err="1" smtClean="0"/>
              <a:t>sumatriptan</a:t>
            </a:r>
            <a:r>
              <a:rPr lang="en-US" sz="2800" dirty="0" smtClean="0"/>
              <a:t> (6 mg single dose)</a:t>
            </a:r>
          </a:p>
          <a:p>
            <a:endParaRPr lang="en-US" sz="2800" dirty="0" smtClean="0"/>
          </a:p>
          <a:p>
            <a:r>
              <a:rPr lang="en-US" sz="2800" dirty="0" err="1" smtClean="0"/>
              <a:t>Zolmitriptan</a:t>
            </a:r>
            <a:r>
              <a:rPr lang="en-US" sz="2800" dirty="0" smtClean="0"/>
              <a:t> and </a:t>
            </a:r>
            <a:r>
              <a:rPr lang="en-US" sz="2800" dirty="0" err="1" smtClean="0"/>
              <a:t>sumatriptan</a:t>
            </a:r>
            <a:r>
              <a:rPr lang="en-US" sz="2800" dirty="0" smtClean="0"/>
              <a:t> nasal spray have been effective within 30 minutes</a:t>
            </a:r>
            <a:endParaRPr lang="en-US" sz="2800"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Cluster headache treatment</a:t>
            </a:r>
            <a:endParaRPr lang="en-US" dirty="0"/>
          </a:p>
        </p:txBody>
      </p:sp>
      <p:sp>
        <p:nvSpPr>
          <p:cNvPr id="3" name="Content Placeholder 2"/>
          <p:cNvSpPr>
            <a:spLocks noGrp="1"/>
          </p:cNvSpPr>
          <p:nvPr>
            <p:ph idx="1"/>
          </p:nvPr>
        </p:nvSpPr>
        <p:spPr/>
        <p:txBody>
          <a:bodyPr>
            <a:normAutofit lnSpcReduction="10000"/>
          </a:bodyPr>
          <a:lstStyle/>
          <a:p>
            <a:endParaRPr lang="en-US" sz="2800" dirty="0" smtClean="0"/>
          </a:p>
          <a:p>
            <a:pPr>
              <a:buNone/>
            </a:pPr>
            <a:endParaRPr lang="en-US" sz="2800" dirty="0" smtClean="0"/>
          </a:p>
          <a:p>
            <a:r>
              <a:rPr lang="en-US" sz="2800" dirty="0" smtClean="0"/>
              <a:t>About two thirds of all patients with cluster headache respond to inhalation of 100% oxygen </a:t>
            </a:r>
            <a:r>
              <a:rPr lang="en-US" sz="2800" dirty="0" smtClean="0"/>
              <a:t>within </a:t>
            </a:r>
            <a:r>
              <a:rPr lang="en-US" sz="2800" dirty="0" smtClean="0"/>
              <a:t>15-20  minutes—a feature that is unique to this primary headache</a:t>
            </a:r>
          </a:p>
          <a:p>
            <a:endParaRPr lang="en-US" sz="2800" dirty="0" smtClean="0"/>
          </a:p>
          <a:p>
            <a:r>
              <a:rPr lang="en-US" sz="2800" dirty="0" err="1" smtClean="0"/>
              <a:t>Lidocaine</a:t>
            </a:r>
            <a:r>
              <a:rPr lang="en-US" sz="2800" dirty="0" smtClean="0"/>
              <a:t> drip or nail spray in the </a:t>
            </a:r>
            <a:r>
              <a:rPr lang="en-US" sz="2800" dirty="0" err="1" smtClean="0"/>
              <a:t>ipsilateral</a:t>
            </a:r>
            <a:r>
              <a:rPr lang="en-US" sz="2800" dirty="0" smtClean="0"/>
              <a:t> nostril is effective in aborting acute attacks in about a third of all patients with cluster headache</a:t>
            </a:r>
            <a:endParaRPr lang="en-US"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C000"/>
                </a:solidFill>
                <a:latin typeface="Arial Black" charset="0"/>
                <a:ea typeface="ヒラギノ角ゴ ProN W6" charset="0"/>
                <a:cs typeface="ヒラギノ角ゴ ProN W6" charset="0"/>
                <a:sym typeface="Arial Black" charset="0"/>
              </a:rPr>
              <a:t>Approach to the Patient with Headache</a:t>
            </a:r>
            <a:endParaRPr lang="en-US" sz="3200"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Cluster headache epidemiology</a:t>
            </a:r>
          </a:p>
          <a:p>
            <a:endParaRPr lang="en-US" dirty="0" smtClean="0"/>
          </a:p>
          <a:p>
            <a:r>
              <a:rPr lang="en-US" dirty="0" smtClean="0">
                <a:solidFill>
                  <a:srgbClr val="FF0000"/>
                </a:solidFill>
              </a:rPr>
              <a:t> </a:t>
            </a:r>
            <a:r>
              <a:rPr lang="en-US" dirty="0" smtClean="0"/>
              <a:t>Cluster headache diagnosis </a:t>
            </a:r>
          </a:p>
          <a:p>
            <a:endParaRPr lang="en-US" dirty="0" smtClean="0"/>
          </a:p>
          <a:p>
            <a:r>
              <a:rPr lang="en-US" dirty="0" smtClean="0"/>
              <a:t>Cluster headache </a:t>
            </a:r>
            <a:r>
              <a:rPr lang="en-US" dirty="0" err="1" smtClean="0"/>
              <a:t>pathophysiology</a:t>
            </a:r>
            <a:endParaRPr lang="en-US" dirty="0" smtClean="0"/>
          </a:p>
          <a:p>
            <a:endParaRPr lang="en-US" dirty="0" smtClean="0"/>
          </a:p>
          <a:p>
            <a:r>
              <a:rPr lang="en-US" dirty="0" smtClean="0"/>
              <a:t>Cluster headache treatment</a:t>
            </a:r>
          </a:p>
          <a:p>
            <a:endParaRPr lang="en-US" dirty="0" smtClean="0"/>
          </a:p>
          <a:p>
            <a:r>
              <a:rPr lang="en-US" dirty="0" smtClean="0">
                <a:solidFill>
                  <a:srgbClr val="FFFF00"/>
                </a:solidFill>
              </a:rPr>
              <a:t>Cluster headache prevention</a:t>
            </a:r>
          </a:p>
          <a:p>
            <a:endParaRPr lang="en-US"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Cluster Headache Prevention</a:t>
            </a:r>
          </a:p>
        </p:txBody>
      </p:sp>
      <p:sp>
        <p:nvSpPr>
          <p:cNvPr id="3" name="Content Placeholder 2"/>
          <p:cNvSpPr>
            <a:spLocks noGrp="1"/>
          </p:cNvSpPr>
          <p:nvPr>
            <p:ph idx="1"/>
          </p:nvPr>
        </p:nvSpPr>
        <p:spPr/>
        <p:txBody>
          <a:bodyPr>
            <a:normAutofit fontScale="92500" lnSpcReduction="10000"/>
          </a:bodyPr>
          <a:lstStyle/>
          <a:p>
            <a:r>
              <a:rPr lang="en-US" sz="2800" dirty="0" err="1" smtClean="0"/>
              <a:t>Verapamil</a:t>
            </a:r>
            <a:r>
              <a:rPr lang="en-US" sz="2800" dirty="0" smtClean="0"/>
              <a:t> is effective and the most widely</a:t>
            </a:r>
          </a:p>
          <a:p>
            <a:r>
              <a:rPr lang="en-US" sz="2800" dirty="0" smtClean="0"/>
              <a:t>prescribed in doses that are between 360 and 560 mg/day</a:t>
            </a:r>
          </a:p>
          <a:p>
            <a:endParaRPr lang="en-US" sz="2800" dirty="0" smtClean="0"/>
          </a:p>
          <a:p>
            <a:r>
              <a:rPr lang="en-US" sz="2800" dirty="0" smtClean="0"/>
              <a:t>Lithium has also been proven effective in </a:t>
            </a:r>
            <a:r>
              <a:rPr lang="en-US" sz="2800" dirty="0" smtClean="0"/>
              <a:t>reducing attack </a:t>
            </a:r>
            <a:r>
              <a:rPr lang="en-US" sz="2800" dirty="0" smtClean="0"/>
              <a:t>frequency in patients with cluster headache (</a:t>
            </a:r>
            <a:r>
              <a:rPr lang="en-US" sz="2800" dirty="0" smtClean="0"/>
              <a:t>the dose </a:t>
            </a:r>
            <a:r>
              <a:rPr lang="en-US" sz="2800" dirty="0" smtClean="0"/>
              <a:t>needs to be adjusted to achieve a </a:t>
            </a:r>
            <a:r>
              <a:rPr lang="en-US" sz="2800" dirty="0" smtClean="0"/>
              <a:t>plasma </a:t>
            </a:r>
            <a:r>
              <a:rPr lang="en-US" sz="2800" dirty="0" smtClean="0"/>
              <a:t>concentration ranging between 0.6 and 0.8 </a:t>
            </a:r>
            <a:r>
              <a:rPr lang="en-US" sz="2800" dirty="0" err="1" smtClean="0"/>
              <a:t>mmol</a:t>
            </a:r>
            <a:r>
              <a:rPr lang="en-US" sz="2800" dirty="0" smtClean="0"/>
              <a:t>/L</a:t>
            </a:r>
          </a:p>
          <a:p>
            <a:endParaRPr lang="en-US" sz="2800" dirty="0" smtClean="0"/>
          </a:p>
          <a:p>
            <a:r>
              <a:rPr lang="en-US" sz="2800" dirty="0" err="1" smtClean="0"/>
              <a:t>Topiramate</a:t>
            </a:r>
            <a:r>
              <a:rPr lang="en-US" sz="2800" dirty="0" smtClean="0"/>
              <a:t> might be effective as a preventive treatment for patients with cluster headache</a:t>
            </a:r>
            <a:endParaRPr lang="en-US" sz="2800"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C000"/>
                </a:solidFill>
                <a:latin typeface="Arial Black" charset="0"/>
                <a:ea typeface="ヒラギノ角ゴ ProN W6" charset="0"/>
                <a:cs typeface="ヒラギノ角ゴ ProN W6" charset="0"/>
                <a:sym typeface="Arial Black" charset="0"/>
              </a:rPr>
              <a:t>Approach to the Patient with Headache</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a:t> </a:t>
            </a:r>
            <a:endParaRPr lang="en-US" dirty="0" smtClean="0"/>
          </a:p>
          <a:p>
            <a:r>
              <a:rPr lang="en-US" dirty="0" smtClean="0"/>
              <a:t>A </a:t>
            </a:r>
            <a:r>
              <a:rPr lang="en-US" dirty="0"/>
              <a:t>35 year old female was referred to the neurology clinic for the evaluation and treatment of intractable </a:t>
            </a:r>
            <a:r>
              <a:rPr lang="en-US" dirty="0" smtClean="0"/>
              <a:t>headache</a:t>
            </a:r>
          </a:p>
          <a:p>
            <a:endParaRPr lang="en-US" dirty="0"/>
          </a:p>
          <a:p>
            <a:r>
              <a:rPr lang="en-US" dirty="0"/>
              <a:t>She has been having almost daily headache for the last 5 </a:t>
            </a:r>
            <a:r>
              <a:rPr lang="en-US" dirty="0" smtClean="0"/>
              <a:t>years</a:t>
            </a:r>
          </a:p>
          <a:p>
            <a:endParaRPr lang="en-US" dirty="0"/>
          </a:p>
          <a:p>
            <a:r>
              <a:rPr lang="en-US" dirty="0"/>
              <a:t>The headache is localized to the bilateral frontal area and is pressure in </a:t>
            </a:r>
            <a:r>
              <a:rPr lang="en-US" dirty="0" smtClean="0"/>
              <a:t>nature</a:t>
            </a:r>
          </a:p>
          <a:p>
            <a:endParaRPr lang="en-US" dirty="0"/>
          </a:p>
          <a:p>
            <a:endParaRPr lang="en-US"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C000"/>
                </a:solidFill>
                <a:latin typeface="Arial Black" charset="0"/>
                <a:ea typeface="ヒラギノ角ゴ ProN W6" charset="0"/>
                <a:cs typeface="ヒラギノ角ゴ ProN W6" charset="0"/>
                <a:sym typeface="Arial Black" charset="0"/>
              </a:rPr>
              <a:t>Approach to the Patient with Headache</a:t>
            </a:r>
            <a:endParaRPr lang="en-US" sz="3200" dirty="0"/>
          </a:p>
        </p:txBody>
      </p:sp>
      <p:sp>
        <p:nvSpPr>
          <p:cNvPr id="3" name="Content Placeholder 2"/>
          <p:cNvSpPr>
            <a:spLocks noGrp="1"/>
          </p:cNvSpPr>
          <p:nvPr>
            <p:ph idx="1"/>
          </p:nvPr>
        </p:nvSpPr>
        <p:spPr/>
        <p:txBody>
          <a:bodyPr>
            <a:normAutofit lnSpcReduction="10000"/>
          </a:bodyPr>
          <a:lstStyle/>
          <a:p>
            <a:endParaRPr lang="en-US" sz="2800" dirty="0" smtClean="0"/>
          </a:p>
          <a:p>
            <a:r>
              <a:rPr lang="en-US" sz="2800" dirty="0" smtClean="0"/>
              <a:t>The headache has been mild in intensity and without any associated symptoms</a:t>
            </a:r>
          </a:p>
          <a:p>
            <a:endParaRPr lang="en-US" sz="2800" dirty="0"/>
          </a:p>
          <a:p>
            <a:r>
              <a:rPr lang="en-US" sz="2800" dirty="0" smtClean="0"/>
              <a:t>Multiple </a:t>
            </a:r>
            <a:r>
              <a:rPr lang="en-US" sz="2800" dirty="0"/>
              <a:t>medications were tried, including analgesics, </a:t>
            </a:r>
            <a:r>
              <a:rPr lang="en-US" sz="2800" dirty="0" err="1"/>
              <a:t>Triptans</a:t>
            </a:r>
            <a:r>
              <a:rPr lang="en-US" sz="2800" dirty="0"/>
              <a:t>, </a:t>
            </a:r>
            <a:r>
              <a:rPr lang="en-US" sz="2800" dirty="0" err="1"/>
              <a:t>Propranolol</a:t>
            </a:r>
            <a:r>
              <a:rPr lang="en-US" sz="2800" dirty="0"/>
              <a:t>, </a:t>
            </a:r>
            <a:r>
              <a:rPr lang="en-US" sz="2800" dirty="0" err="1"/>
              <a:t>Amitriptyline</a:t>
            </a:r>
            <a:r>
              <a:rPr lang="en-US" sz="2800" dirty="0"/>
              <a:t>, </a:t>
            </a:r>
            <a:r>
              <a:rPr lang="en-US" sz="2800" dirty="0" err="1"/>
              <a:t>Topamax</a:t>
            </a:r>
            <a:r>
              <a:rPr lang="en-US" sz="2800" dirty="0"/>
              <a:t>, and </a:t>
            </a:r>
            <a:r>
              <a:rPr lang="en-US" sz="2800" dirty="0" err="1"/>
              <a:t>Gabapentin</a:t>
            </a:r>
            <a:r>
              <a:rPr lang="en-US" sz="2800" dirty="0"/>
              <a:t> but all </a:t>
            </a:r>
            <a:r>
              <a:rPr lang="en-US" sz="2800" dirty="0" smtClean="0"/>
              <a:t>failed</a:t>
            </a:r>
          </a:p>
          <a:p>
            <a:endParaRPr lang="en-US" sz="2800" dirty="0"/>
          </a:p>
          <a:p>
            <a:r>
              <a:rPr lang="en-US" sz="2800" dirty="0"/>
              <a:t>Review of </a:t>
            </a:r>
            <a:r>
              <a:rPr lang="en-US" sz="2800" dirty="0" smtClean="0"/>
              <a:t>System: She </a:t>
            </a:r>
            <a:r>
              <a:rPr lang="en-US" sz="2800" dirty="0"/>
              <a:t>feels sad and cries many times but no suicidal </a:t>
            </a:r>
            <a:r>
              <a:rPr lang="en-US" sz="2800" dirty="0" smtClean="0"/>
              <a:t>ideation</a:t>
            </a:r>
          </a:p>
          <a:p>
            <a:endParaRPr lang="en-US" sz="2800" dirty="0" smtClean="0"/>
          </a:p>
          <a:p>
            <a:endParaRPr lang="en-US"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C000"/>
                </a:solidFill>
                <a:latin typeface="Arial Black" charset="0"/>
                <a:ea typeface="ヒラギノ角ゴ ProN W6" charset="0"/>
                <a:cs typeface="ヒラギノ角ゴ ProN W6" charset="0"/>
                <a:sym typeface="Arial Black" charset="0"/>
              </a:rPr>
              <a:t>Approach to the Patient with Headache</a:t>
            </a:r>
            <a:endParaRPr lang="en-US" sz="3200" dirty="0"/>
          </a:p>
        </p:txBody>
      </p:sp>
      <p:sp>
        <p:nvSpPr>
          <p:cNvPr id="3" name="Content Placeholder 2"/>
          <p:cNvSpPr>
            <a:spLocks noGrp="1"/>
          </p:cNvSpPr>
          <p:nvPr>
            <p:ph idx="1"/>
          </p:nvPr>
        </p:nvSpPr>
        <p:spPr/>
        <p:txBody>
          <a:bodyPr/>
          <a:lstStyle/>
          <a:p>
            <a:r>
              <a:rPr lang="en-US" sz="2800" dirty="0" smtClean="0"/>
              <a:t>Social history: Married but her marital life has been tumultuous</a:t>
            </a:r>
          </a:p>
          <a:p>
            <a:endParaRPr lang="en-US" sz="2800" dirty="0" smtClean="0"/>
          </a:p>
          <a:p>
            <a:r>
              <a:rPr lang="en-US" sz="2800" dirty="0" smtClean="0"/>
              <a:t>Neurological </a:t>
            </a:r>
            <a:r>
              <a:rPr lang="en-US" sz="2800" dirty="0"/>
              <a:t>examination is </a:t>
            </a:r>
            <a:r>
              <a:rPr lang="en-US" sz="2800" dirty="0" smtClean="0"/>
              <a:t>normal except for flat affect</a:t>
            </a:r>
          </a:p>
          <a:p>
            <a:endParaRPr lang="en-US" sz="2800" dirty="0"/>
          </a:p>
          <a:p>
            <a:r>
              <a:rPr lang="en-US" sz="2800" dirty="0" smtClean="0"/>
              <a:t>MRI of brain </a:t>
            </a:r>
            <a:r>
              <a:rPr lang="en-US" sz="2800" dirty="0"/>
              <a:t>is normal</a:t>
            </a:r>
          </a:p>
          <a:p>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
            </a:r>
            <a:br>
              <a:rPr lang="en-US" sz="3100" dirty="0" smtClean="0"/>
            </a:br>
            <a:r>
              <a:rPr lang="en-US" sz="3100" dirty="0" smtClean="0"/>
              <a:t/>
            </a:r>
            <a:br>
              <a:rPr lang="en-US" sz="3100" dirty="0" smtClean="0"/>
            </a:br>
            <a:r>
              <a:rPr lang="en-US" sz="2700" dirty="0" smtClean="0">
                <a:solidFill>
                  <a:srgbClr val="FFFF00"/>
                </a:solidFill>
              </a:rPr>
              <a:t>HEADACHES FROM ALTERED INTRACRANIAL PRESSURE AND NEOPLASTIC</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endParaRPr lang="en-US" sz="2400" dirty="0" smtClean="0"/>
          </a:p>
          <a:p>
            <a:endParaRPr lang="en-US" sz="2400" dirty="0" smtClean="0"/>
          </a:p>
          <a:p>
            <a:r>
              <a:rPr lang="en-US" sz="2400" dirty="0" smtClean="0"/>
              <a:t>IDIOPATHIC INTRACRANIAL HYPERTENSION</a:t>
            </a:r>
          </a:p>
          <a:p>
            <a:endParaRPr lang="en-US" sz="2400" dirty="0" smtClean="0"/>
          </a:p>
          <a:p>
            <a:r>
              <a:rPr lang="en-US" sz="2400" dirty="0" smtClean="0"/>
              <a:t>POSTURAL (POST-LUMBAR) PUNCTURE HEADACHE</a:t>
            </a:r>
          </a:p>
          <a:p>
            <a:endParaRPr lang="en-US" sz="2400" dirty="0" smtClean="0"/>
          </a:p>
          <a:p>
            <a:r>
              <a:rPr lang="en-US" sz="2400" dirty="0" smtClean="0"/>
              <a:t>HEADACHE ATTRIBUTED TO SPONTANEOUS (OR IDIOPATHIC) LOW CSF PRESSURE</a:t>
            </a:r>
          </a:p>
          <a:p>
            <a:endParaRPr lang="en-US" sz="2400" dirty="0" smtClean="0"/>
          </a:p>
          <a:p>
            <a:r>
              <a:rPr lang="en-US" sz="2400" dirty="0" smtClean="0"/>
              <a:t>HEADACHE ATTRIBUTED TO INTRACRANIAL NEOPLASM</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C000"/>
                </a:solidFill>
                <a:latin typeface="Arial Black" charset="0"/>
                <a:ea typeface="ヒラギノ角ゴ ProN W6" charset="0"/>
                <a:cs typeface="ヒラギノ角ゴ ProN W6" charset="0"/>
                <a:sym typeface="Arial Black" charset="0"/>
              </a:rPr>
              <a:t>Approach to the Patient with Headache</a:t>
            </a:r>
            <a:endParaRPr lang="en-US" sz="3200"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algn="ctr">
              <a:buNone/>
            </a:pPr>
            <a:r>
              <a:rPr lang="en-US" dirty="0" smtClean="0"/>
              <a:t>What is your diagnosis</a:t>
            </a:r>
            <a:endParaRPr lang="en-US"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C000"/>
                </a:solidFill>
                <a:latin typeface="Arial Black" charset="0"/>
                <a:ea typeface="ヒラギノ角ゴ ProN W6" charset="0"/>
                <a:cs typeface="ヒラギノ角ゴ ProN W6" charset="0"/>
                <a:sym typeface="Arial Black" charset="0"/>
              </a:rPr>
              <a:t>Approach to the Patient with Headache</a:t>
            </a:r>
            <a:endParaRPr lang="en-US" sz="3200"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algn="ctr">
              <a:buNone/>
            </a:pPr>
            <a:r>
              <a:rPr lang="en-US" dirty="0" smtClean="0"/>
              <a:t>Tension headache</a:t>
            </a:r>
            <a:endParaRPr lang="en-US"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C000"/>
                </a:solidFill>
                <a:latin typeface="Arial Black" charset="0"/>
                <a:ea typeface="ヒラギノ角ゴ ProN W6" charset="0"/>
                <a:cs typeface="ヒラギノ角ゴ ProN W6" charset="0"/>
                <a:sym typeface="Arial Black" charset="0"/>
              </a:rPr>
              <a:t>Approach to the Patient with Headache</a:t>
            </a:r>
            <a:endParaRPr lang="en-US" sz="2800"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Tension headache epidemiology</a:t>
            </a:r>
          </a:p>
          <a:p>
            <a:endParaRPr lang="en-US" dirty="0" smtClean="0"/>
          </a:p>
          <a:p>
            <a:r>
              <a:rPr lang="en-US" dirty="0" smtClean="0"/>
              <a:t> Tension headache diagnosis </a:t>
            </a:r>
          </a:p>
          <a:p>
            <a:endParaRPr lang="en-US" dirty="0" smtClean="0"/>
          </a:p>
          <a:p>
            <a:r>
              <a:rPr lang="en-US" dirty="0" smtClean="0"/>
              <a:t>Tension headache </a:t>
            </a:r>
            <a:r>
              <a:rPr lang="en-US" dirty="0" err="1" smtClean="0"/>
              <a:t>pathophysiology</a:t>
            </a:r>
            <a:endParaRPr lang="en-US" dirty="0" smtClean="0"/>
          </a:p>
          <a:p>
            <a:endParaRPr lang="en-US" dirty="0" smtClean="0"/>
          </a:p>
          <a:p>
            <a:r>
              <a:rPr lang="en-US" dirty="0" smtClean="0"/>
              <a:t>Tension headache treatment</a:t>
            </a:r>
          </a:p>
          <a:p>
            <a:endParaRPr lang="en-US" dirty="0" smtClean="0"/>
          </a:p>
          <a:p>
            <a:r>
              <a:rPr lang="en-US" dirty="0" smtClean="0"/>
              <a:t>Tension headache Prevention</a:t>
            </a:r>
          </a:p>
          <a:p>
            <a:endParaRPr lang="en-US" dirty="0" smtClean="0"/>
          </a:p>
          <a:p>
            <a:endParaRPr lang="en-US" dirty="0" smtClean="0"/>
          </a:p>
          <a:p>
            <a:endParaRPr lang="en-US" dirty="0" smtClean="0"/>
          </a:p>
          <a:p>
            <a:endParaRPr lang="en-US"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Tension headache epidemiology</a:t>
            </a:r>
          </a:p>
        </p:txBody>
      </p:sp>
      <p:sp>
        <p:nvSpPr>
          <p:cNvPr id="3" name="Content Placeholder 2"/>
          <p:cNvSpPr>
            <a:spLocks noGrp="1"/>
          </p:cNvSpPr>
          <p:nvPr>
            <p:ph idx="1"/>
          </p:nvPr>
        </p:nvSpPr>
        <p:spPr/>
        <p:txBody>
          <a:bodyPr>
            <a:normAutofit fontScale="85000" lnSpcReduction="20000"/>
          </a:bodyPr>
          <a:lstStyle/>
          <a:p>
            <a:r>
              <a:rPr lang="en-US" sz="2800" dirty="0" smtClean="0"/>
              <a:t>Tension-type headache (TTH) is the most prevalent of the primary headaches</a:t>
            </a:r>
          </a:p>
          <a:p>
            <a:endParaRPr lang="en-US" sz="2800" dirty="0" smtClean="0"/>
          </a:p>
          <a:p>
            <a:r>
              <a:rPr lang="en-US" sz="2800" dirty="0" smtClean="0"/>
              <a:t>It is much more common than migraine, although less disabling</a:t>
            </a:r>
          </a:p>
          <a:p>
            <a:endParaRPr lang="en-US" sz="2800" dirty="0" smtClean="0"/>
          </a:p>
          <a:p>
            <a:r>
              <a:rPr lang="en-US" sz="2800" dirty="0" smtClean="0"/>
              <a:t>The 1-year prevalence of episodic TTH was 38.3%</a:t>
            </a:r>
          </a:p>
          <a:p>
            <a:endParaRPr lang="en-US" sz="2800" dirty="0" smtClean="0"/>
          </a:p>
          <a:p>
            <a:r>
              <a:rPr lang="en-US" sz="2800" dirty="0" smtClean="0"/>
              <a:t>The male/female ratio was 4:5</a:t>
            </a:r>
            <a:br>
              <a:rPr lang="en-US" sz="2800" dirty="0" smtClean="0"/>
            </a:br>
            <a:endParaRPr lang="en-US" sz="2800" dirty="0" smtClean="0"/>
          </a:p>
          <a:p>
            <a:r>
              <a:rPr lang="en-US" sz="2800" dirty="0" smtClean="0"/>
              <a:t>Prevalence increased with increasing educational levels</a:t>
            </a:r>
          </a:p>
          <a:p>
            <a:pPr>
              <a:buNone/>
            </a:pPr>
            <a:r>
              <a:rPr lang="en-US" sz="2800" dirty="0" smtClean="0"/>
              <a:t>in both sexes, peaking in subjects with graduate school educations (48.5% for men and 48.9% for women)</a:t>
            </a:r>
            <a:endParaRPr lang="en-US" sz="2800"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Tension headache epidemiology</a:t>
            </a:r>
            <a:endParaRPr lang="en-US" sz="4000" dirty="0"/>
          </a:p>
        </p:txBody>
      </p:sp>
      <p:sp>
        <p:nvSpPr>
          <p:cNvPr id="3" name="Content Placeholder 2"/>
          <p:cNvSpPr>
            <a:spLocks noGrp="1"/>
          </p:cNvSpPr>
          <p:nvPr>
            <p:ph idx="1"/>
          </p:nvPr>
        </p:nvSpPr>
        <p:spPr/>
        <p:txBody>
          <a:bodyPr>
            <a:normAutofit fontScale="92500" lnSpcReduction="20000"/>
          </a:bodyPr>
          <a:lstStyle/>
          <a:p>
            <a:r>
              <a:rPr lang="en-US" sz="2800" dirty="0" smtClean="0"/>
              <a:t>The 1-year period prevalence of chronic TTH was 2.2%; the prevalence was higher in women and declined with increasing education</a:t>
            </a:r>
          </a:p>
          <a:p>
            <a:endParaRPr lang="en-US" sz="2800" dirty="0" smtClean="0"/>
          </a:p>
          <a:p>
            <a:r>
              <a:rPr lang="en-US" sz="2800" dirty="0" smtClean="0"/>
              <a:t>Of subjects with episodic TTH, 8.3% reported lost workdays because of their headaches, while 43.6% reported decreased effectiveness at work, home,</a:t>
            </a:r>
          </a:p>
          <a:p>
            <a:pPr>
              <a:buNone/>
            </a:pPr>
            <a:r>
              <a:rPr lang="en-US" sz="2800" dirty="0" smtClean="0"/>
              <a:t>or school</a:t>
            </a:r>
          </a:p>
          <a:p>
            <a:pPr>
              <a:buNone/>
            </a:pPr>
            <a:endParaRPr lang="en-US" sz="2800" dirty="0" smtClean="0"/>
          </a:p>
          <a:p>
            <a:r>
              <a:rPr lang="en-US" sz="2800" dirty="0" smtClean="0"/>
              <a:t>Subjects with chronic TTH reported more lost workdays and reduced effectiveness days compared with subjects with episodic TTH.</a:t>
            </a:r>
          </a:p>
          <a:p>
            <a:pPr>
              <a:buNone/>
            </a:pPr>
            <a:endParaRPr lang="en-US" sz="2800"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C000"/>
                </a:solidFill>
                <a:latin typeface="Arial Black" charset="0"/>
                <a:ea typeface="ヒラギノ角ゴ ProN W6" charset="0"/>
                <a:cs typeface="ヒラギノ角ゴ ProN W6" charset="0"/>
                <a:sym typeface="Arial Black" charset="0"/>
              </a:rPr>
              <a:t>Approach to the Patient with Headache</a:t>
            </a:r>
            <a:endParaRPr lang="en-US" sz="2800" dirty="0"/>
          </a:p>
        </p:txBody>
      </p:sp>
      <p:sp>
        <p:nvSpPr>
          <p:cNvPr id="3" name="Content Placeholder 2"/>
          <p:cNvSpPr>
            <a:spLocks noGrp="1"/>
          </p:cNvSpPr>
          <p:nvPr>
            <p:ph idx="1"/>
          </p:nvPr>
        </p:nvSpPr>
        <p:spPr/>
        <p:txBody>
          <a:bodyPr>
            <a:normAutofit fontScale="92500" lnSpcReduction="20000"/>
          </a:bodyPr>
          <a:lstStyle/>
          <a:p>
            <a:r>
              <a:rPr lang="en-US" dirty="0" smtClean="0"/>
              <a:t>Tension headache epidemiology</a:t>
            </a:r>
          </a:p>
          <a:p>
            <a:endParaRPr lang="en-US" dirty="0" smtClean="0"/>
          </a:p>
          <a:p>
            <a:r>
              <a:rPr lang="en-US" dirty="0" smtClean="0">
                <a:solidFill>
                  <a:srgbClr val="FFFF00"/>
                </a:solidFill>
              </a:rPr>
              <a:t> Tension headache diagnosis </a:t>
            </a:r>
          </a:p>
          <a:p>
            <a:endParaRPr lang="en-US" dirty="0" smtClean="0"/>
          </a:p>
          <a:p>
            <a:r>
              <a:rPr lang="en-US" dirty="0" smtClean="0"/>
              <a:t>Tension headache </a:t>
            </a:r>
            <a:r>
              <a:rPr lang="en-US" dirty="0" err="1" smtClean="0"/>
              <a:t>pathophysiology</a:t>
            </a:r>
            <a:endParaRPr lang="en-US" dirty="0" smtClean="0"/>
          </a:p>
          <a:p>
            <a:endParaRPr lang="en-US" dirty="0" smtClean="0"/>
          </a:p>
          <a:p>
            <a:r>
              <a:rPr lang="en-US" dirty="0" smtClean="0"/>
              <a:t>Tension headache treatment</a:t>
            </a:r>
          </a:p>
          <a:p>
            <a:endParaRPr lang="en-US" dirty="0" smtClean="0"/>
          </a:p>
          <a:p>
            <a:r>
              <a:rPr lang="en-US" dirty="0" smtClean="0"/>
              <a:t>Tension headache Prevention</a:t>
            </a:r>
          </a:p>
          <a:p>
            <a:endParaRPr lang="en-US" dirty="0" smtClean="0"/>
          </a:p>
          <a:p>
            <a:endParaRPr lang="en-US" dirty="0" smtClean="0"/>
          </a:p>
          <a:p>
            <a:endParaRPr lang="en-US" dirty="0" smtClean="0"/>
          </a:p>
          <a:p>
            <a:endParaRPr lang="en-US"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smtClean="0">
                <a:solidFill>
                  <a:srgbClr val="FFFF00"/>
                </a:solidFill>
              </a:rPr>
              <a:t>Tension headache diagnosis</a:t>
            </a:r>
            <a:endParaRPr lang="en-US" sz="3600" dirty="0"/>
          </a:p>
        </p:txBody>
      </p:sp>
      <p:pic>
        <p:nvPicPr>
          <p:cNvPr id="28674" name="Picture 2" descr="C:\Users\dr yousef\Dropbox\Screenshots\Screenshot 2018-01-01 13.56.30.png"/>
          <p:cNvPicPr>
            <a:picLocks noGrp="1" noChangeAspect="1" noChangeArrowheads="1"/>
          </p:cNvPicPr>
          <p:nvPr>
            <p:ph idx="1"/>
          </p:nvPr>
        </p:nvPicPr>
        <p:blipFill>
          <a:blip r:embed="rId2" cstate="print"/>
          <a:srcRect/>
          <a:stretch>
            <a:fillRect/>
          </a:stretch>
        </p:blipFill>
        <p:spPr bwMode="auto">
          <a:xfrm>
            <a:off x="914400" y="1600200"/>
            <a:ext cx="7543799" cy="5257800"/>
          </a:xfrm>
          <a:prstGeom prst="rect">
            <a:avLst/>
          </a:prstGeom>
          <a:noFill/>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FF00"/>
                </a:solidFill>
              </a:rPr>
              <a:t>Tension headache diagnosis</a:t>
            </a:r>
            <a:endParaRPr lang="en-US" sz="3600" dirty="0"/>
          </a:p>
        </p:txBody>
      </p:sp>
      <p:pic>
        <p:nvPicPr>
          <p:cNvPr id="29698" name="Picture 2" descr="C:\Users\dr yousef\Dropbox\Screenshots\Screenshot 2018-01-01 13.59.30.png"/>
          <p:cNvPicPr>
            <a:picLocks noGrp="1" noChangeAspect="1" noChangeArrowheads="1"/>
          </p:cNvPicPr>
          <p:nvPr>
            <p:ph idx="1"/>
          </p:nvPr>
        </p:nvPicPr>
        <p:blipFill>
          <a:blip r:embed="rId2" cstate="print"/>
          <a:srcRect/>
          <a:stretch>
            <a:fillRect/>
          </a:stretch>
        </p:blipFill>
        <p:spPr bwMode="auto">
          <a:xfrm>
            <a:off x="1143000" y="1295400"/>
            <a:ext cx="6705599" cy="5181600"/>
          </a:xfrm>
          <a:prstGeom prst="rect">
            <a:avLst/>
          </a:prstGeom>
          <a:noFill/>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Tension headache diagnosis</a:t>
            </a:r>
            <a:endParaRPr lang="en-US" sz="4000" dirty="0"/>
          </a:p>
        </p:txBody>
      </p:sp>
      <p:sp>
        <p:nvSpPr>
          <p:cNvPr id="3" name="Content Placeholder 2"/>
          <p:cNvSpPr>
            <a:spLocks noGrp="1"/>
          </p:cNvSpPr>
          <p:nvPr>
            <p:ph idx="1"/>
          </p:nvPr>
        </p:nvSpPr>
        <p:spPr/>
        <p:txBody>
          <a:bodyPr>
            <a:normAutofit fontScale="70000" lnSpcReduction="20000"/>
          </a:bodyPr>
          <a:lstStyle/>
          <a:p>
            <a:pPr>
              <a:buNone/>
            </a:pPr>
            <a:r>
              <a:rPr lang="en-US" dirty="0" smtClean="0">
                <a:solidFill>
                  <a:srgbClr val="FFFF00"/>
                </a:solidFill>
              </a:rPr>
              <a:t> Other types of TTH include:</a:t>
            </a:r>
          </a:p>
          <a:p>
            <a:pPr>
              <a:buNone/>
            </a:pPr>
            <a:r>
              <a:rPr lang="en-US" dirty="0" smtClean="0"/>
              <a:t> </a:t>
            </a:r>
          </a:p>
          <a:p>
            <a:pPr>
              <a:buNone/>
            </a:pPr>
            <a:r>
              <a:rPr lang="en-US" dirty="0" smtClean="0">
                <a:solidFill>
                  <a:srgbClr val="FFFF00"/>
                </a:solidFill>
              </a:rPr>
              <a:t>Frequent episodic TTH</a:t>
            </a:r>
          </a:p>
          <a:p>
            <a:r>
              <a:rPr lang="en-US" dirty="0" smtClean="0"/>
              <a:t> Frequent episodic tension-type headache associated with </a:t>
            </a:r>
            <a:r>
              <a:rPr lang="en-US" dirty="0" err="1" smtClean="0"/>
              <a:t>pericranial</a:t>
            </a:r>
            <a:r>
              <a:rPr lang="en-US" dirty="0" smtClean="0"/>
              <a:t> tenderness</a:t>
            </a:r>
          </a:p>
          <a:p>
            <a:r>
              <a:rPr lang="en-US" dirty="0" smtClean="0"/>
              <a:t>Frequent episodic tension-type headache not associated with </a:t>
            </a:r>
            <a:r>
              <a:rPr lang="en-US" dirty="0" err="1" smtClean="0"/>
              <a:t>pericranial</a:t>
            </a:r>
            <a:r>
              <a:rPr lang="en-US" dirty="0" smtClean="0"/>
              <a:t> tenderness</a:t>
            </a:r>
          </a:p>
          <a:p>
            <a:endParaRPr lang="en-US" dirty="0" smtClean="0"/>
          </a:p>
          <a:p>
            <a:pPr>
              <a:buNone/>
            </a:pPr>
            <a:r>
              <a:rPr lang="en-US" dirty="0" smtClean="0">
                <a:solidFill>
                  <a:srgbClr val="FFFF00"/>
                </a:solidFill>
              </a:rPr>
              <a:t>Chronic TTH</a:t>
            </a:r>
          </a:p>
          <a:p>
            <a:r>
              <a:rPr lang="en-US" dirty="0" smtClean="0"/>
              <a:t>Chronic tension-type headache associated with </a:t>
            </a:r>
            <a:r>
              <a:rPr lang="en-US" dirty="0" err="1" smtClean="0"/>
              <a:t>pericranial</a:t>
            </a:r>
            <a:r>
              <a:rPr lang="en-US" dirty="0" smtClean="0"/>
              <a:t> tenderness</a:t>
            </a:r>
          </a:p>
          <a:p>
            <a:r>
              <a:rPr lang="en-US" dirty="0" smtClean="0"/>
              <a:t>Chronic tension-type headache not associated with </a:t>
            </a:r>
            <a:r>
              <a:rPr lang="en-US" dirty="0" err="1" smtClean="0"/>
              <a:t>pericranial</a:t>
            </a:r>
            <a:r>
              <a:rPr lang="en-US" dirty="0" smtClean="0"/>
              <a:t> tenderness</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C000"/>
                </a:solidFill>
                <a:latin typeface="Arial Black" charset="0"/>
                <a:ea typeface="ヒラギノ角ゴ ProN W6" charset="0"/>
                <a:cs typeface="ヒラギノ角ゴ ProN W6" charset="0"/>
                <a:sym typeface="Arial Black" charset="0"/>
              </a:rPr>
              <a:t>Approach to the Patient with Headache</a:t>
            </a:r>
            <a:endParaRPr lang="en-US" sz="2800" dirty="0"/>
          </a:p>
        </p:txBody>
      </p:sp>
      <p:sp>
        <p:nvSpPr>
          <p:cNvPr id="3" name="Content Placeholder 2"/>
          <p:cNvSpPr>
            <a:spLocks noGrp="1"/>
          </p:cNvSpPr>
          <p:nvPr>
            <p:ph idx="1"/>
          </p:nvPr>
        </p:nvSpPr>
        <p:spPr/>
        <p:txBody>
          <a:bodyPr>
            <a:normAutofit fontScale="92500" lnSpcReduction="20000"/>
          </a:bodyPr>
          <a:lstStyle/>
          <a:p>
            <a:r>
              <a:rPr lang="en-US" dirty="0" smtClean="0"/>
              <a:t>Tension headache epidemiology</a:t>
            </a:r>
          </a:p>
          <a:p>
            <a:endParaRPr lang="en-US" dirty="0" smtClean="0"/>
          </a:p>
          <a:p>
            <a:r>
              <a:rPr lang="en-US" dirty="0" smtClean="0"/>
              <a:t> Tension headache diagnosis </a:t>
            </a:r>
          </a:p>
          <a:p>
            <a:endParaRPr lang="en-US" dirty="0" smtClean="0"/>
          </a:p>
          <a:p>
            <a:r>
              <a:rPr lang="en-US" dirty="0" smtClean="0">
                <a:solidFill>
                  <a:srgbClr val="FFFF00"/>
                </a:solidFill>
              </a:rPr>
              <a:t>Tension headache </a:t>
            </a:r>
            <a:r>
              <a:rPr lang="en-US" dirty="0" err="1" smtClean="0">
                <a:solidFill>
                  <a:srgbClr val="FFFF00"/>
                </a:solidFill>
              </a:rPr>
              <a:t>pathophysiology</a:t>
            </a:r>
            <a:endParaRPr lang="en-US" dirty="0" smtClean="0">
              <a:solidFill>
                <a:srgbClr val="FFFF00"/>
              </a:solidFill>
            </a:endParaRPr>
          </a:p>
          <a:p>
            <a:endParaRPr lang="en-US" dirty="0" smtClean="0"/>
          </a:p>
          <a:p>
            <a:r>
              <a:rPr lang="en-US" dirty="0" smtClean="0"/>
              <a:t>Tension headache treatment</a:t>
            </a:r>
          </a:p>
          <a:p>
            <a:endParaRPr lang="en-US" dirty="0" smtClean="0"/>
          </a:p>
          <a:p>
            <a:r>
              <a:rPr lang="en-US" dirty="0" smtClean="0"/>
              <a:t>Tension headache Prevention</a:t>
            </a:r>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FF00"/>
                </a:solidFill>
              </a:rPr>
              <a:t/>
            </a:r>
            <a:br>
              <a:rPr lang="en-US" sz="3600" dirty="0" smtClean="0">
                <a:solidFill>
                  <a:srgbClr val="FFFF00"/>
                </a:solidFill>
              </a:rPr>
            </a:br>
            <a:r>
              <a:rPr lang="en-US" sz="3600" dirty="0" smtClean="0">
                <a:solidFill>
                  <a:srgbClr val="FFFF00"/>
                </a:solidFill>
              </a:rPr>
              <a:t>IDIOPATHIC INTRACRANIAL HYPERTENSION</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It is a disorder of abnormal cerebrospinal fluid (CSF) mechanics</a:t>
            </a:r>
          </a:p>
          <a:p>
            <a:endParaRPr lang="en-US" sz="2800" dirty="0" smtClean="0"/>
          </a:p>
          <a:p>
            <a:r>
              <a:rPr lang="en-US" sz="2800" dirty="0" smtClean="0"/>
              <a:t>It is associated with the use of </a:t>
            </a:r>
            <a:r>
              <a:rPr lang="en-US" sz="2800" dirty="0" err="1" smtClean="0"/>
              <a:t>tetracyclines</a:t>
            </a:r>
            <a:r>
              <a:rPr lang="en-US" sz="2800" dirty="0" smtClean="0"/>
              <a:t>, vitamin A and </a:t>
            </a:r>
            <a:r>
              <a:rPr lang="en-US" sz="2800" dirty="0" err="1" smtClean="0"/>
              <a:t>retinoids</a:t>
            </a:r>
            <a:r>
              <a:rPr lang="en-US" sz="2800" dirty="0" smtClean="0"/>
              <a:t>, </a:t>
            </a:r>
            <a:r>
              <a:rPr lang="en-US" sz="2800" dirty="0" err="1" smtClean="0"/>
              <a:t>nalidixic</a:t>
            </a:r>
            <a:r>
              <a:rPr lang="en-US" sz="2800" dirty="0" smtClean="0"/>
              <a:t> acid, and the </a:t>
            </a:r>
            <a:r>
              <a:rPr lang="en-US" sz="2800" i="1" dirty="0" smtClean="0"/>
              <a:t>withdrawal of </a:t>
            </a:r>
            <a:r>
              <a:rPr lang="en-US" sz="2800" dirty="0" smtClean="0"/>
              <a:t>Corticosteroids</a:t>
            </a:r>
          </a:p>
          <a:p>
            <a:endParaRPr lang="en-US" sz="2800" dirty="0" smtClean="0"/>
          </a:p>
          <a:p>
            <a:r>
              <a:rPr lang="en-US" sz="2800" dirty="0" smtClean="0"/>
              <a:t>Usually affects young overweight females</a:t>
            </a:r>
          </a:p>
          <a:p>
            <a:endParaRPr lang="en-US" sz="2800" dirty="0" smtClean="0"/>
          </a:p>
          <a:p>
            <a:r>
              <a:rPr lang="en-US" sz="2800" dirty="0" smtClean="0"/>
              <a:t>Usually presents with headache, Transient visual obscurations, </a:t>
            </a:r>
            <a:r>
              <a:rPr lang="en-US" sz="2800" dirty="0" err="1" smtClean="0"/>
              <a:t>papilledema</a:t>
            </a:r>
            <a:r>
              <a:rPr lang="en-US" sz="2800" dirty="0" smtClean="0"/>
              <a:t>, and pulsating tinnitus</a:t>
            </a:r>
          </a:p>
          <a:p>
            <a:endParaRPr lang="en-US" sz="2400"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FF00"/>
                </a:solidFill>
              </a:rPr>
              <a:t/>
            </a:r>
            <a:br>
              <a:rPr lang="en-US" sz="3600" dirty="0" smtClean="0">
                <a:solidFill>
                  <a:srgbClr val="FFFF00"/>
                </a:solidFill>
              </a:rPr>
            </a:br>
            <a:r>
              <a:rPr lang="en-US" sz="3600" dirty="0" smtClean="0">
                <a:solidFill>
                  <a:srgbClr val="FFFF00"/>
                </a:solidFill>
              </a:rPr>
              <a:t>Tension headache </a:t>
            </a:r>
            <a:r>
              <a:rPr lang="en-US" sz="3600" dirty="0" err="1" smtClean="0">
                <a:solidFill>
                  <a:srgbClr val="FFFF00"/>
                </a:solidFill>
              </a:rPr>
              <a:t>pathophysiology</a:t>
            </a:r>
            <a:r>
              <a:rPr lang="en-US" sz="3600" dirty="0" smtClean="0">
                <a:solidFill>
                  <a:srgbClr val="FFFF00"/>
                </a:solidFill>
              </a:rPr>
              <a:t/>
            </a:r>
            <a:br>
              <a:rPr lang="en-US" sz="3600" dirty="0" smtClean="0">
                <a:solidFill>
                  <a:srgbClr val="FFFF00"/>
                </a:solidFill>
              </a:rPr>
            </a:br>
            <a:endParaRPr lang="en-US" sz="3600" dirty="0"/>
          </a:p>
        </p:txBody>
      </p:sp>
      <p:sp>
        <p:nvSpPr>
          <p:cNvPr id="3" name="Content Placeholder 2"/>
          <p:cNvSpPr>
            <a:spLocks noGrp="1"/>
          </p:cNvSpPr>
          <p:nvPr>
            <p:ph idx="1"/>
          </p:nvPr>
        </p:nvSpPr>
        <p:spPr/>
        <p:txBody>
          <a:bodyPr>
            <a:normAutofit/>
          </a:bodyPr>
          <a:lstStyle/>
          <a:p>
            <a:r>
              <a:rPr lang="en-US" sz="2800" dirty="0" smtClean="0"/>
              <a:t>Its name does not reflect causation by muscular tension (migraine without aura produces more), nor causation by emotional tension (</a:t>
            </a:r>
            <a:r>
              <a:rPr lang="en-US" sz="2800" dirty="0" err="1" smtClean="0"/>
              <a:t>comorbidity</a:t>
            </a:r>
            <a:r>
              <a:rPr lang="en-US" sz="2800" dirty="0" smtClean="0"/>
              <a:t> of anxiety and depression is higher in migraine)</a:t>
            </a:r>
          </a:p>
          <a:p>
            <a:endParaRPr lang="en-US" sz="2800" dirty="0" smtClean="0"/>
          </a:p>
          <a:p>
            <a:r>
              <a:rPr lang="en-US" sz="2800" dirty="0" smtClean="0"/>
              <a:t>A number of studies done after the ICHD-I strongly suggest a neurobiological basis: both a peripheral pain mechanism and  central pain mechanisms</a:t>
            </a:r>
            <a:endParaRPr lang="en-US" sz="2800"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C000"/>
                </a:solidFill>
                <a:latin typeface="Arial Black" charset="0"/>
                <a:ea typeface="ヒラギノ角ゴ ProN W6" charset="0"/>
                <a:cs typeface="ヒラギノ角ゴ ProN W6" charset="0"/>
                <a:sym typeface="Arial Black" charset="0"/>
              </a:rPr>
              <a:t>Approach to the Patient with Headache</a:t>
            </a:r>
            <a:endParaRPr lang="en-US" sz="2800" dirty="0"/>
          </a:p>
        </p:txBody>
      </p:sp>
      <p:sp>
        <p:nvSpPr>
          <p:cNvPr id="3" name="Content Placeholder 2"/>
          <p:cNvSpPr>
            <a:spLocks noGrp="1"/>
          </p:cNvSpPr>
          <p:nvPr>
            <p:ph idx="1"/>
          </p:nvPr>
        </p:nvSpPr>
        <p:spPr/>
        <p:txBody>
          <a:bodyPr>
            <a:normAutofit fontScale="92500" lnSpcReduction="20000"/>
          </a:bodyPr>
          <a:lstStyle/>
          <a:p>
            <a:r>
              <a:rPr lang="en-US" dirty="0" smtClean="0"/>
              <a:t>Tension headache epidemiology</a:t>
            </a:r>
          </a:p>
          <a:p>
            <a:endParaRPr lang="en-US" dirty="0" smtClean="0"/>
          </a:p>
          <a:p>
            <a:r>
              <a:rPr lang="en-US" dirty="0" smtClean="0"/>
              <a:t> Tension headache diagnosis </a:t>
            </a:r>
          </a:p>
          <a:p>
            <a:endParaRPr lang="en-US" dirty="0" smtClean="0"/>
          </a:p>
          <a:p>
            <a:r>
              <a:rPr lang="en-US" dirty="0" smtClean="0"/>
              <a:t>Tension headache </a:t>
            </a:r>
            <a:r>
              <a:rPr lang="en-US" dirty="0" err="1" smtClean="0"/>
              <a:t>pathophysiology</a:t>
            </a:r>
            <a:endParaRPr lang="en-US" dirty="0" smtClean="0"/>
          </a:p>
          <a:p>
            <a:endParaRPr lang="en-US" dirty="0" smtClean="0"/>
          </a:p>
          <a:p>
            <a:r>
              <a:rPr lang="en-US" dirty="0" smtClean="0">
                <a:solidFill>
                  <a:srgbClr val="FFFF00"/>
                </a:solidFill>
              </a:rPr>
              <a:t>Tension headache treatment</a:t>
            </a:r>
          </a:p>
          <a:p>
            <a:endParaRPr lang="en-US" dirty="0" smtClean="0">
              <a:solidFill>
                <a:srgbClr val="FF0000"/>
              </a:solidFill>
            </a:endParaRPr>
          </a:p>
          <a:p>
            <a:r>
              <a:rPr lang="en-US" dirty="0" smtClean="0"/>
              <a:t>Tension headache Prevention</a:t>
            </a:r>
          </a:p>
          <a:p>
            <a:endParaRPr lang="en-US" dirty="0" smtClean="0"/>
          </a:p>
          <a:p>
            <a:endParaRPr lang="en-US" dirty="0" smtClean="0"/>
          </a:p>
          <a:p>
            <a:endParaRPr lang="en-US"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
            </a:r>
            <a:br>
              <a:rPr lang="en-US" dirty="0" smtClean="0">
                <a:solidFill>
                  <a:srgbClr val="FFFF00"/>
                </a:solidFill>
              </a:rPr>
            </a:br>
            <a:r>
              <a:rPr lang="en-US" dirty="0" smtClean="0">
                <a:solidFill>
                  <a:srgbClr val="FFFF00"/>
                </a:solidFill>
              </a:rPr>
              <a:t>Tension headache treatment</a:t>
            </a:r>
            <a:br>
              <a:rPr lang="en-US" dirty="0" smtClean="0">
                <a:solidFill>
                  <a:srgbClr val="FFFF00"/>
                </a:solidFill>
              </a:rPr>
            </a:br>
            <a:endParaRPr lang="en-US" dirty="0"/>
          </a:p>
        </p:txBody>
      </p:sp>
      <p:sp>
        <p:nvSpPr>
          <p:cNvPr id="3" name="Content Placeholder 2"/>
          <p:cNvSpPr>
            <a:spLocks noGrp="1"/>
          </p:cNvSpPr>
          <p:nvPr>
            <p:ph idx="1"/>
          </p:nvPr>
        </p:nvSpPr>
        <p:spPr/>
        <p:txBody>
          <a:bodyPr>
            <a:normAutofit lnSpcReduction="10000"/>
          </a:bodyPr>
          <a:lstStyle/>
          <a:p>
            <a:r>
              <a:rPr lang="en-US" sz="2800" dirty="0" smtClean="0"/>
              <a:t>Solid evidence is lacking</a:t>
            </a:r>
          </a:p>
          <a:p>
            <a:endParaRPr lang="en-US" sz="2800" dirty="0" smtClean="0"/>
          </a:p>
          <a:p>
            <a:r>
              <a:rPr lang="en-US" sz="2800" b="1" dirty="0" smtClean="0"/>
              <a:t> </a:t>
            </a:r>
            <a:r>
              <a:rPr lang="en-US" sz="2800" b="1" dirty="0" err="1" smtClean="0"/>
              <a:t>Amitriptyline</a:t>
            </a:r>
            <a:r>
              <a:rPr lang="en-US" sz="2800" b="1" dirty="0" smtClean="0"/>
              <a:t>, </a:t>
            </a:r>
            <a:r>
              <a:rPr lang="en-US" sz="2800" dirty="0" err="1" smtClean="0"/>
              <a:t>Fluvoxamine</a:t>
            </a:r>
            <a:r>
              <a:rPr lang="en-US" sz="2800" dirty="0" smtClean="0"/>
              <a:t>, </a:t>
            </a:r>
            <a:r>
              <a:rPr lang="en-US" sz="2800" dirty="0" err="1" smtClean="0"/>
              <a:t>topiramate</a:t>
            </a:r>
            <a:r>
              <a:rPr lang="en-US" sz="2800" dirty="0" smtClean="0"/>
              <a:t>, 5-hydroxytryptophan, </a:t>
            </a:r>
            <a:r>
              <a:rPr lang="en-US" sz="2800" dirty="0" err="1" smtClean="0"/>
              <a:t>venlafaxine</a:t>
            </a:r>
            <a:r>
              <a:rPr lang="en-US" sz="2800" dirty="0" smtClean="0"/>
              <a:t>, </a:t>
            </a:r>
            <a:r>
              <a:rPr lang="en-US" sz="2800" dirty="0" err="1" smtClean="0"/>
              <a:t>protriptyline</a:t>
            </a:r>
            <a:r>
              <a:rPr lang="en-US" sz="2800" dirty="0" smtClean="0"/>
              <a:t>, and have shown possible efficacy in chronic tension-type headache in small studies</a:t>
            </a:r>
          </a:p>
          <a:p>
            <a:endParaRPr lang="en-US" sz="2800" dirty="0" smtClean="0"/>
          </a:p>
          <a:p>
            <a:r>
              <a:rPr lang="en-US" sz="2800" dirty="0" smtClean="0"/>
              <a:t>Given the high incidence of </a:t>
            </a:r>
            <a:r>
              <a:rPr lang="en-US" sz="2800" dirty="0" err="1" smtClean="0"/>
              <a:t>comorbid</a:t>
            </a:r>
            <a:r>
              <a:rPr lang="en-US" sz="2800" dirty="0" smtClean="0"/>
              <a:t> depression and anxiety with this disorder, look for the </a:t>
            </a:r>
            <a:r>
              <a:rPr lang="en-US" sz="2800" dirty="0" err="1" smtClean="0"/>
              <a:t>comorbidity</a:t>
            </a:r>
            <a:r>
              <a:rPr lang="en-US" sz="2800" dirty="0" smtClean="0"/>
              <a:t> and treat it.</a:t>
            </a:r>
            <a:endParaRPr lang="en-US" sz="2800"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Tension headache treatment</a:t>
            </a:r>
            <a:endParaRPr lang="en-US" sz="4000" dirty="0"/>
          </a:p>
        </p:txBody>
      </p:sp>
      <p:sp>
        <p:nvSpPr>
          <p:cNvPr id="3" name="Content Placeholder 2"/>
          <p:cNvSpPr>
            <a:spLocks noGrp="1"/>
          </p:cNvSpPr>
          <p:nvPr>
            <p:ph idx="1"/>
          </p:nvPr>
        </p:nvSpPr>
        <p:spPr/>
        <p:txBody>
          <a:bodyPr>
            <a:normAutofit fontScale="92500" lnSpcReduction="20000"/>
          </a:bodyPr>
          <a:lstStyle/>
          <a:p>
            <a:r>
              <a:rPr lang="en-US" sz="2800" dirty="0" smtClean="0"/>
              <a:t>The combined therapy combining </a:t>
            </a:r>
            <a:r>
              <a:rPr lang="en-US" sz="2800" dirty="0" err="1" smtClean="0"/>
              <a:t>Amitriptyline</a:t>
            </a:r>
            <a:r>
              <a:rPr lang="en-US" sz="2800" dirty="0" smtClean="0"/>
              <a:t> with stress management may be better than </a:t>
            </a:r>
            <a:r>
              <a:rPr lang="en-US" sz="2800" dirty="0" err="1" smtClean="0"/>
              <a:t>monotherapy</a:t>
            </a:r>
            <a:endParaRPr lang="en-US" sz="2800" dirty="0" smtClean="0"/>
          </a:p>
          <a:p>
            <a:endParaRPr lang="en-US" sz="2800" dirty="0" smtClean="0"/>
          </a:p>
          <a:p>
            <a:r>
              <a:rPr lang="en-US" sz="2800" dirty="0" smtClean="0"/>
              <a:t>Biofeedback therapy, cognitive-behavioral therapy, stress management, nutritional interventions, exercise, and so forth were helpful in this disorder</a:t>
            </a:r>
          </a:p>
          <a:p>
            <a:endParaRPr lang="en-US" sz="2800" dirty="0" smtClean="0"/>
          </a:p>
          <a:p>
            <a:r>
              <a:rPr lang="en-US" sz="2800" dirty="0" smtClean="0"/>
              <a:t>physiotherapy, were best for chronic tension-type</a:t>
            </a:r>
          </a:p>
          <a:p>
            <a:endParaRPr lang="en-US" sz="2800" dirty="0" smtClean="0"/>
          </a:p>
          <a:p>
            <a:r>
              <a:rPr lang="en-US" sz="2800" dirty="0" smtClean="0"/>
              <a:t>Complementary/alternative medicine was found to be helpful in 41% of patients with chronic tension-type headache</a:t>
            </a:r>
            <a:endParaRPr lang="en-US" sz="2800"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C000"/>
                </a:solidFill>
                <a:latin typeface="Arial Black" charset="0"/>
                <a:ea typeface="ヒラギノ角ゴ ProN W6" charset="0"/>
                <a:cs typeface="ヒラギノ角ゴ ProN W6" charset="0"/>
                <a:sym typeface="Arial Black" charset="0"/>
              </a:rPr>
              <a:t>Approach to the Patient with Headache</a:t>
            </a:r>
            <a:endParaRPr lang="en-US" sz="2800" dirty="0"/>
          </a:p>
        </p:txBody>
      </p:sp>
      <p:sp>
        <p:nvSpPr>
          <p:cNvPr id="3" name="Content Placeholder 2"/>
          <p:cNvSpPr>
            <a:spLocks noGrp="1"/>
          </p:cNvSpPr>
          <p:nvPr>
            <p:ph idx="1"/>
          </p:nvPr>
        </p:nvSpPr>
        <p:spPr/>
        <p:txBody>
          <a:bodyPr>
            <a:normAutofit fontScale="92500" lnSpcReduction="20000"/>
          </a:bodyPr>
          <a:lstStyle/>
          <a:p>
            <a:r>
              <a:rPr lang="en-US" dirty="0" smtClean="0"/>
              <a:t>Tension headache epidemiology</a:t>
            </a:r>
          </a:p>
          <a:p>
            <a:endParaRPr lang="en-US" dirty="0" smtClean="0"/>
          </a:p>
          <a:p>
            <a:r>
              <a:rPr lang="en-US" dirty="0" smtClean="0"/>
              <a:t> Tension headache diagnosis </a:t>
            </a:r>
          </a:p>
          <a:p>
            <a:endParaRPr lang="en-US" dirty="0" smtClean="0"/>
          </a:p>
          <a:p>
            <a:r>
              <a:rPr lang="en-US" dirty="0" smtClean="0"/>
              <a:t>Tension headache </a:t>
            </a:r>
            <a:r>
              <a:rPr lang="en-US" dirty="0" err="1" smtClean="0"/>
              <a:t>pathophysiology</a:t>
            </a:r>
            <a:endParaRPr lang="en-US" dirty="0" smtClean="0"/>
          </a:p>
          <a:p>
            <a:endParaRPr lang="en-US" dirty="0" smtClean="0"/>
          </a:p>
          <a:p>
            <a:r>
              <a:rPr lang="en-US" dirty="0" smtClean="0"/>
              <a:t>Tension headache treatment</a:t>
            </a:r>
          </a:p>
          <a:p>
            <a:endParaRPr lang="en-US" dirty="0" smtClean="0">
              <a:solidFill>
                <a:srgbClr val="FF0000"/>
              </a:solidFill>
            </a:endParaRPr>
          </a:p>
          <a:p>
            <a:r>
              <a:rPr lang="en-US" dirty="0" smtClean="0">
                <a:solidFill>
                  <a:srgbClr val="FFFF00"/>
                </a:solidFill>
              </a:rPr>
              <a:t>Tension headache Prevention</a:t>
            </a:r>
          </a:p>
          <a:p>
            <a:endParaRPr lang="en-US" dirty="0" smtClean="0"/>
          </a:p>
          <a:p>
            <a:endParaRPr lang="en-US" dirty="0" smtClean="0"/>
          </a:p>
          <a:p>
            <a:endParaRPr lang="en-US"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
            </a:r>
            <a:br>
              <a:rPr lang="en-US" dirty="0" smtClean="0">
                <a:solidFill>
                  <a:srgbClr val="FFFF00"/>
                </a:solidFill>
              </a:rPr>
            </a:br>
            <a:r>
              <a:rPr lang="en-US" dirty="0" smtClean="0">
                <a:solidFill>
                  <a:srgbClr val="FFFF00"/>
                </a:solidFill>
              </a:rPr>
              <a:t>Tension headache Prevention</a:t>
            </a:r>
            <a:br>
              <a:rPr lang="en-US" dirty="0" smtClean="0">
                <a:solidFill>
                  <a:srgbClr val="FFFF00"/>
                </a:solidFill>
              </a:rPr>
            </a:b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There is limited positive evidence as to the effectiveness of </a:t>
            </a:r>
            <a:r>
              <a:rPr lang="en-US" sz="2800" dirty="0" err="1" smtClean="0"/>
              <a:t>Amitriptyline</a:t>
            </a:r>
            <a:endParaRPr lang="en-US" sz="2800" dirty="0" smtClean="0"/>
          </a:p>
          <a:p>
            <a:endParaRPr lang="en-US" sz="2800" dirty="0" smtClean="0"/>
          </a:p>
          <a:p>
            <a:r>
              <a:rPr lang="en-US" sz="2800" dirty="0" err="1" smtClean="0"/>
              <a:t>Clomipramine</a:t>
            </a:r>
            <a:r>
              <a:rPr lang="en-US" sz="2800" dirty="0" smtClean="0"/>
              <a:t> has a single positive RCT for chronic tension-type headache</a:t>
            </a:r>
          </a:p>
          <a:p>
            <a:endParaRPr lang="en-US" sz="2800" dirty="0" smtClean="0"/>
          </a:p>
          <a:p>
            <a:r>
              <a:rPr lang="en-US" sz="2800" dirty="0" err="1" smtClean="0"/>
              <a:t>Gabapentin</a:t>
            </a:r>
            <a:r>
              <a:rPr lang="en-US" sz="2800" dirty="0" smtClean="0"/>
              <a:t> has a single positive RCT for chronic daily headache</a:t>
            </a:r>
          </a:p>
          <a:p>
            <a:endParaRPr lang="en-US" sz="2800" dirty="0" smtClean="0"/>
          </a:p>
          <a:p>
            <a:r>
              <a:rPr lang="en-US" sz="2800" dirty="0" smtClean="0"/>
              <a:t>Careful Review of the SSRI data suggests uniformly negative studies</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rPr>
              <a:t>Primary Stabbing Headache</a:t>
            </a:r>
            <a:endParaRPr lang="en-US" sz="3200"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sz="2400" dirty="0" smtClean="0"/>
              <a:t>Brief, localized stabs of pain in various places in the head that occur spontaneously</a:t>
            </a:r>
          </a:p>
          <a:p>
            <a:r>
              <a:rPr lang="en-US" sz="2400" dirty="0" smtClean="0"/>
              <a:t>Sharp stabbing pains usually last less than 10 seconds</a:t>
            </a:r>
          </a:p>
          <a:p>
            <a:r>
              <a:rPr lang="en-US" sz="2400" dirty="0" smtClean="0"/>
              <a:t>Most patients have multiple attacks per day, not producing disability</a:t>
            </a:r>
          </a:p>
          <a:p>
            <a:r>
              <a:rPr lang="en-US" sz="2400" dirty="0" smtClean="0"/>
              <a:t>The bulk of the stabs usually occur in the territory of the first trigeminal division</a:t>
            </a:r>
          </a:p>
          <a:p>
            <a:r>
              <a:rPr lang="en-US" sz="2400" dirty="0" smtClean="0"/>
              <a:t>About a third of the patients continue to have the pains for many months, another third have spontaneous remission, and the remainder develops more typical primary headaches</a:t>
            </a:r>
          </a:p>
          <a:p>
            <a:r>
              <a:rPr lang="en-US" sz="2400" dirty="0" smtClean="0"/>
              <a:t>Treatment with </a:t>
            </a:r>
            <a:r>
              <a:rPr lang="en-US" sz="2400" dirty="0" err="1" smtClean="0"/>
              <a:t>indomethacin</a:t>
            </a:r>
            <a:r>
              <a:rPr lang="en-US" sz="2400" dirty="0" smtClean="0"/>
              <a:t> and others to </a:t>
            </a:r>
            <a:r>
              <a:rPr lang="en-US" sz="2400" dirty="0" err="1" smtClean="0"/>
              <a:t>antineuralgia</a:t>
            </a:r>
            <a:r>
              <a:rPr lang="en-US" sz="2400" dirty="0" smtClean="0"/>
              <a:t> drugs such as </a:t>
            </a:r>
            <a:r>
              <a:rPr lang="en-US" sz="2400" dirty="0" err="1" smtClean="0"/>
              <a:t>topiramate</a:t>
            </a:r>
            <a:r>
              <a:rPr lang="en-US" sz="2400" dirty="0" smtClean="0"/>
              <a:t> or </a:t>
            </a:r>
            <a:r>
              <a:rPr lang="en-US" sz="2400" dirty="0" err="1" smtClean="0"/>
              <a:t>gabapentin</a:t>
            </a:r>
            <a:r>
              <a:rPr lang="en-US" sz="2400" dirty="0" smtClean="0"/>
              <a:t>,</a:t>
            </a:r>
            <a:endParaRPr lang="en-US" sz="2400"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solidFill>
                  <a:srgbClr val="FFFF00"/>
                </a:solidFill>
              </a:rPr>
              <a:t>Hypnic</a:t>
            </a:r>
            <a:r>
              <a:rPr lang="en-US" sz="3200" dirty="0" smtClean="0">
                <a:solidFill>
                  <a:srgbClr val="FFFF00"/>
                </a:solidFill>
              </a:rPr>
              <a:t> Headache</a:t>
            </a:r>
            <a:endParaRPr lang="en-US" sz="3200" dirty="0">
              <a:solidFill>
                <a:srgbClr val="FFFF00"/>
              </a:solidFill>
            </a:endParaRPr>
          </a:p>
        </p:txBody>
      </p:sp>
      <p:sp>
        <p:nvSpPr>
          <p:cNvPr id="3" name="Content Placeholder 2"/>
          <p:cNvSpPr>
            <a:spLocks noGrp="1"/>
          </p:cNvSpPr>
          <p:nvPr>
            <p:ph idx="1"/>
          </p:nvPr>
        </p:nvSpPr>
        <p:spPr/>
        <p:txBody>
          <a:bodyPr/>
          <a:lstStyle/>
          <a:p>
            <a:endParaRPr lang="en-US" sz="2400" dirty="0" smtClean="0"/>
          </a:p>
          <a:p>
            <a:r>
              <a:rPr lang="en-US" sz="2400" dirty="0" smtClean="0"/>
              <a:t>Awakens the patient from sleep, usually at about the same time every night</a:t>
            </a:r>
          </a:p>
          <a:p>
            <a:r>
              <a:rPr lang="en-US" sz="2400" dirty="0" smtClean="0"/>
              <a:t>The pain is usually mild to moderate</a:t>
            </a:r>
          </a:p>
          <a:p>
            <a:r>
              <a:rPr lang="en-US" sz="2400" dirty="0" smtClean="0"/>
              <a:t>Attacks usually begin after age fifty</a:t>
            </a:r>
          </a:p>
          <a:p>
            <a:r>
              <a:rPr lang="en-US" sz="2400" dirty="0" smtClean="0"/>
              <a:t>Two thirds of patients report bilateral pain for 15 to 180 minutes</a:t>
            </a:r>
          </a:p>
          <a:p>
            <a:r>
              <a:rPr lang="en-US" sz="2400" dirty="0" smtClean="0"/>
              <a:t>Melatonin, </a:t>
            </a:r>
            <a:r>
              <a:rPr lang="en-US" sz="2400" dirty="0" err="1" smtClean="0"/>
              <a:t>Indomethacine</a:t>
            </a:r>
            <a:r>
              <a:rPr lang="en-US" sz="2400" dirty="0" smtClean="0"/>
              <a:t>, caffeine and lithium may be effective</a:t>
            </a:r>
            <a:endParaRPr lang="en-US" sz="2400"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solidFill>
                  <a:srgbClr val="FFFF00"/>
                </a:solidFill>
              </a:rPr>
              <a:t>Hemicrania</a:t>
            </a:r>
            <a:r>
              <a:rPr lang="en-US" sz="3200" dirty="0" smtClean="0">
                <a:solidFill>
                  <a:srgbClr val="FFFF00"/>
                </a:solidFill>
              </a:rPr>
              <a:t> Continua</a:t>
            </a:r>
            <a:endParaRPr lang="en-US" sz="3200"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sz="2400" dirty="0" smtClean="0"/>
              <a:t>Unilateral pain without side shift</a:t>
            </a:r>
          </a:p>
          <a:p>
            <a:endParaRPr lang="en-US" sz="2400" dirty="0" smtClean="0"/>
          </a:p>
          <a:p>
            <a:r>
              <a:rPr lang="en-US" sz="2400" dirty="0" smtClean="0"/>
              <a:t>Daily and continuous, without pain-free periods</a:t>
            </a:r>
          </a:p>
          <a:p>
            <a:endParaRPr lang="en-US" sz="2400" dirty="0" smtClean="0"/>
          </a:p>
          <a:p>
            <a:r>
              <a:rPr lang="en-US" sz="2400" dirty="0" smtClean="0"/>
              <a:t>Moderate intensity, with exacerbations of severe pain</a:t>
            </a:r>
          </a:p>
          <a:p>
            <a:endParaRPr lang="en-US" sz="2400" dirty="0" smtClean="0"/>
          </a:p>
          <a:p>
            <a:r>
              <a:rPr lang="en-US" sz="2400" dirty="0" err="1" smtClean="0"/>
              <a:t>Sometines</a:t>
            </a:r>
            <a:r>
              <a:rPr lang="en-US" sz="2400" dirty="0" smtClean="0"/>
              <a:t> associated with </a:t>
            </a:r>
            <a:r>
              <a:rPr lang="en-US" sz="2400" dirty="0" err="1" smtClean="0"/>
              <a:t>conjunctival</a:t>
            </a:r>
            <a:r>
              <a:rPr lang="en-US" sz="2400" dirty="0" smtClean="0"/>
              <a:t> injection and/or </a:t>
            </a:r>
            <a:r>
              <a:rPr lang="en-US" sz="2400" dirty="0" err="1" smtClean="0"/>
              <a:t>lacrimation</a:t>
            </a:r>
            <a:r>
              <a:rPr lang="en-US" sz="2400" dirty="0" smtClean="0"/>
              <a:t>, nasal congestion and/or </a:t>
            </a:r>
            <a:r>
              <a:rPr lang="en-US" sz="2400" dirty="0" err="1" smtClean="0"/>
              <a:t>rhinorrhea</a:t>
            </a:r>
            <a:r>
              <a:rPr lang="en-US" sz="2400" dirty="0" smtClean="0"/>
              <a:t>,  </a:t>
            </a:r>
            <a:r>
              <a:rPr lang="en-US" sz="2400" dirty="0" err="1" smtClean="0"/>
              <a:t>ptosis</a:t>
            </a:r>
            <a:r>
              <a:rPr lang="en-US" sz="2400" dirty="0" smtClean="0"/>
              <a:t> and/or </a:t>
            </a:r>
            <a:r>
              <a:rPr lang="en-US" sz="2400" dirty="0" err="1" smtClean="0"/>
              <a:t>miosis</a:t>
            </a:r>
            <a:endParaRPr lang="en-US" sz="2400" dirty="0" smtClean="0"/>
          </a:p>
          <a:p>
            <a:endParaRPr lang="en-US" sz="2400" dirty="0" smtClean="0"/>
          </a:p>
          <a:p>
            <a:r>
              <a:rPr lang="en-US" sz="2400" dirty="0" smtClean="0"/>
              <a:t>Complete response to therapeutic doses of </a:t>
            </a:r>
            <a:r>
              <a:rPr lang="en-US" sz="2400" dirty="0" err="1" smtClean="0"/>
              <a:t>indomethacin</a:t>
            </a:r>
            <a:endParaRPr lang="en-US" sz="2400"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smtClean="0"/>
              <a:t>A diabetic patient who has had a myocardial infarction and has a history of kidney stones wants migraine prevention. Which medication</a:t>
            </a:r>
          </a:p>
          <a:p>
            <a:pPr>
              <a:buNone/>
            </a:pPr>
            <a:r>
              <a:rPr lang="en-US" dirty="0" smtClean="0"/>
              <a:t>would be optimal?</a:t>
            </a:r>
          </a:p>
          <a:p>
            <a:pPr>
              <a:buNone/>
            </a:pPr>
            <a:r>
              <a:rPr lang="en-US" dirty="0" smtClean="0"/>
              <a:t>a. </a:t>
            </a:r>
            <a:r>
              <a:rPr lang="en-US" dirty="0" err="1" smtClean="0"/>
              <a:t>Amitriptyline</a:t>
            </a:r>
            <a:endParaRPr lang="en-US" dirty="0" smtClean="0"/>
          </a:p>
          <a:p>
            <a:pPr>
              <a:buNone/>
            </a:pPr>
            <a:r>
              <a:rPr lang="en-US" dirty="0" smtClean="0"/>
              <a:t>b. </a:t>
            </a:r>
            <a:r>
              <a:rPr lang="en-US" dirty="0" err="1" smtClean="0"/>
              <a:t>Topiramate</a:t>
            </a:r>
            <a:endParaRPr lang="en-US" dirty="0" smtClean="0"/>
          </a:p>
          <a:p>
            <a:pPr>
              <a:buNone/>
            </a:pPr>
            <a:r>
              <a:rPr lang="en-US" dirty="0" smtClean="0"/>
              <a:t>c. </a:t>
            </a:r>
            <a:r>
              <a:rPr lang="en-US" dirty="0" err="1" smtClean="0"/>
              <a:t>Divalproex</a:t>
            </a:r>
            <a:endParaRPr lang="en-US" dirty="0" smtClean="0"/>
          </a:p>
          <a:p>
            <a:pPr>
              <a:buNone/>
            </a:pPr>
            <a:r>
              <a:rPr lang="en-US" dirty="0" smtClean="0"/>
              <a:t>d. </a:t>
            </a:r>
            <a:r>
              <a:rPr lang="en-US" dirty="0" err="1" smtClean="0"/>
              <a:t>Methylergonovine</a:t>
            </a:r>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rPr>
              <a:t>IDIOPATHIC INTRACRANIAL HYPERTENSION</a:t>
            </a:r>
            <a:endParaRPr lang="en-US" sz="3200" dirty="0"/>
          </a:p>
        </p:txBody>
      </p:sp>
      <p:sp>
        <p:nvSpPr>
          <p:cNvPr id="3" name="Content Placeholder 2"/>
          <p:cNvSpPr>
            <a:spLocks noGrp="1"/>
          </p:cNvSpPr>
          <p:nvPr>
            <p:ph idx="1"/>
          </p:nvPr>
        </p:nvSpPr>
        <p:spPr/>
        <p:txBody>
          <a:bodyPr/>
          <a:lstStyle/>
          <a:p>
            <a:r>
              <a:rPr lang="en-US" dirty="0" smtClean="0"/>
              <a:t>Visual loss can be permanent</a:t>
            </a:r>
          </a:p>
          <a:p>
            <a:r>
              <a:rPr lang="en-US" dirty="0" smtClean="0"/>
              <a:t>Evaluation include MRI/MRV of brain. If normal, then spinal tap to measure the OP (&gt;25 cm)</a:t>
            </a:r>
          </a:p>
          <a:p>
            <a:r>
              <a:rPr lang="en-US" dirty="0" smtClean="0"/>
              <a:t>Treatment include weight loss and </a:t>
            </a:r>
            <a:r>
              <a:rPr lang="en-US" dirty="0" err="1" smtClean="0"/>
              <a:t>Acetazolamide</a:t>
            </a:r>
            <a:endParaRPr lang="en-US" dirty="0" smtClean="0"/>
          </a:p>
          <a:p>
            <a:r>
              <a:rPr lang="en-US" dirty="0" smtClean="0"/>
              <a:t>Fenestration of the optic nerve sheath and VP shunt for refractory patients</a:t>
            </a:r>
          </a:p>
          <a:p>
            <a:endParaRPr lang="en-US"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young, obese patient with high-frequency headaches desires daily prevention. Which choice is optimal?</a:t>
            </a:r>
          </a:p>
          <a:p>
            <a:r>
              <a:rPr lang="en-US" dirty="0" smtClean="0"/>
              <a:t>a. </a:t>
            </a:r>
            <a:r>
              <a:rPr lang="en-US" dirty="0" err="1" smtClean="0"/>
              <a:t>Amitriptyline</a:t>
            </a:r>
            <a:endParaRPr lang="en-US" dirty="0" smtClean="0"/>
          </a:p>
          <a:p>
            <a:r>
              <a:rPr lang="en-US" dirty="0" smtClean="0"/>
              <a:t>b. </a:t>
            </a:r>
            <a:r>
              <a:rPr lang="en-US" dirty="0" err="1" smtClean="0"/>
              <a:t>Topiramate</a:t>
            </a:r>
            <a:endParaRPr lang="en-US" dirty="0" smtClean="0"/>
          </a:p>
          <a:p>
            <a:r>
              <a:rPr lang="en-US" dirty="0" smtClean="0"/>
              <a:t>c. </a:t>
            </a:r>
            <a:r>
              <a:rPr lang="en-US" dirty="0" err="1" smtClean="0"/>
              <a:t>Divalproex</a:t>
            </a:r>
            <a:endParaRPr lang="en-US" dirty="0" smtClean="0"/>
          </a:p>
          <a:p>
            <a:r>
              <a:rPr lang="en-US" dirty="0" smtClean="0"/>
              <a:t>d. </a:t>
            </a:r>
            <a:r>
              <a:rPr lang="en-US" dirty="0" err="1" smtClean="0"/>
              <a:t>Propranolol</a:t>
            </a:r>
            <a:endParaRPr lang="en-US"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A very anxious patient with no history of depression wants daily prevention for migraine. Name two potential choices that optimally</a:t>
            </a:r>
          </a:p>
          <a:p>
            <a:r>
              <a:rPr lang="en-US" dirty="0" smtClean="0"/>
              <a:t>treat both disorders.</a:t>
            </a:r>
          </a:p>
          <a:p>
            <a:r>
              <a:rPr lang="en-US" dirty="0" smtClean="0"/>
              <a:t>a. </a:t>
            </a:r>
            <a:r>
              <a:rPr lang="en-US" dirty="0" err="1" smtClean="0"/>
              <a:t>Amitriptyline</a:t>
            </a:r>
            <a:r>
              <a:rPr lang="en-US" dirty="0" smtClean="0"/>
              <a:t>, </a:t>
            </a:r>
            <a:r>
              <a:rPr lang="en-US" dirty="0" err="1" smtClean="0"/>
              <a:t>topiramate</a:t>
            </a:r>
            <a:endParaRPr lang="en-US" dirty="0" smtClean="0"/>
          </a:p>
          <a:p>
            <a:r>
              <a:rPr lang="en-US" dirty="0" smtClean="0"/>
              <a:t>b. </a:t>
            </a:r>
            <a:r>
              <a:rPr lang="en-US" dirty="0" err="1" smtClean="0"/>
              <a:t>Divalproex</a:t>
            </a:r>
            <a:r>
              <a:rPr lang="en-US" dirty="0" smtClean="0"/>
              <a:t>, </a:t>
            </a:r>
            <a:r>
              <a:rPr lang="en-US" dirty="0" err="1" smtClean="0"/>
              <a:t>propranolol</a:t>
            </a:r>
            <a:endParaRPr lang="en-US" dirty="0" smtClean="0"/>
          </a:p>
          <a:p>
            <a:r>
              <a:rPr lang="en-US" dirty="0" smtClean="0"/>
              <a:t>c. </a:t>
            </a:r>
            <a:r>
              <a:rPr lang="en-US" dirty="0" err="1" smtClean="0"/>
              <a:t>Propranolol</a:t>
            </a:r>
            <a:r>
              <a:rPr lang="en-US" dirty="0" smtClean="0"/>
              <a:t>, </a:t>
            </a:r>
            <a:r>
              <a:rPr lang="en-US" dirty="0" err="1" smtClean="0"/>
              <a:t>venlafaxine</a:t>
            </a:r>
            <a:endParaRPr lang="en-US" dirty="0" smtClean="0"/>
          </a:p>
          <a:p>
            <a:r>
              <a:rPr lang="en-US" dirty="0" smtClean="0"/>
              <a:t>d. </a:t>
            </a:r>
            <a:r>
              <a:rPr lang="en-US" dirty="0" err="1" smtClean="0"/>
              <a:t>Fluoxetine</a:t>
            </a:r>
            <a:r>
              <a:rPr lang="en-US" dirty="0" smtClean="0"/>
              <a:t>, </a:t>
            </a:r>
            <a:r>
              <a:rPr lang="en-US" dirty="0" err="1" smtClean="0"/>
              <a:t>venlafaxine</a:t>
            </a:r>
            <a:endParaRPr lang="en-US"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A healthy young patient has depression, sleep disorder, and both migraine and chronic tension-type headache. What is the best</a:t>
            </a:r>
          </a:p>
          <a:p>
            <a:pPr>
              <a:buNone/>
            </a:pPr>
            <a:r>
              <a:rPr lang="en-US" dirty="0" smtClean="0"/>
              <a:t>choice?</a:t>
            </a:r>
          </a:p>
          <a:p>
            <a:r>
              <a:rPr lang="en-US" dirty="0" smtClean="0"/>
              <a:t>a. </a:t>
            </a:r>
            <a:r>
              <a:rPr lang="en-US" dirty="0" err="1" smtClean="0"/>
              <a:t>Amitriptyline</a:t>
            </a:r>
            <a:endParaRPr lang="en-US" dirty="0" smtClean="0"/>
          </a:p>
          <a:p>
            <a:r>
              <a:rPr lang="en-US" dirty="0" smtClean="0"/>
              <a:t>b. </a:t>
            </a:r>
            <a:r>
              <a:rPr lang="en-US" dirty="0" err="1" smtClean="0"/>
              <a:t>Topiramate</a:t>
            </a:r>
            <a:endParaRPr lang="en-US" dirty="0" smtClean="0"/>
          </a:p>
          <a:p>
            <a:r>
              <a:rPr lang="en-US" dirty="0" smtClean="0"/>
              <a:t>c. </a:t>
            </a:r>
            <a:r>
              <a:rPr lang="en-US" dirty="0" err="1" smtClean="0"/>
              <a:t>Divalproex</a:t>
            </a:r>
            <a:endParaRPr lang="en-US" dirty="0" smtClean="0"/>
          </a:p>
          <a:p>
            <a:r>
              <a:rPr lang="en-US" dirty="0" smtClean="0"/>
              <a:t>d. </a:t>
            </a:r>
            <a:r>
              <a:rPr lang="en-US" dirty="0" err="1" smtClean="0"/>
              <a:t>Timolol</a:t>
            </a:r>
            <a:endParaRPr lang="en-US"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Which of the following statements is true?</a:t>
            </a:r>
          </a:p>
          <a:p>
            <a:r>
              <a:rPr lang="en-US" dirty="0" smtClean="0"/>
              <a:t>a. The incidence of migraine is higher in the female gender at all ages</a:t>
            </a:r>
          </a:p>
          <a:p>
            <a:r>
              <a:rPr lang="en-US" dirty="0" smtClean="0"/>
              <a:t>b. The incidence of migraine peaks earlier in boys than in girls</a:t>
            </a:r>
          </a:p>
          <a:p>
            <a:r>
              <a:rPr lang="en-US" dirty="0" smtClean="0"/>
              <a:t>c. The incidence of migraine with aura is higher than the incidence of migraine without aura</a:t>
            </a:r>
          </a:p>
          <a:p>
            <a:r>
              <a:rPr lang="en-US" dirty="0" smtClean="0"/>
              <a:t>d. None of the above</a:t>
            </a:r>
            <a:endParaRPr lang="en-US"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Which of the following statements is false?</a:t>
            </a:r>
          </a:p>
          <a:p>
            <a:r>
              <a:rPr lang="en-US" dirty="0" smtClean="0"/>
              <a:t>a. Cluster headache is a rare disease that is associated with extremely severe pain</a:t>
            </a:r>
          </a:p>
          <a:p>
            <a:r>
              <a:rPr lang="en-US" dirty="0" smtClean="0"/>
              <a:t>b. Cluster headache is considered to be the most severe of the primary headache disorders</a:t>
            </a:r>
          </a:p>
          <a:p>
            <a:r>
              <a:rPr lang="en-US" dirty="0" smtClean="0"/>
              <a:t>c. Cluster headache affects more women than men</a:t>
            </a:r>
          </a:p>
          <a:p>
            <a:r>
              <a:rPr lang="en-US" dirty="0" smtClean="0"/>
              <a:t>d. None of the above</a:t>
            </a:r>
            <a:endParaRPr lang="en-US"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Which of the following statements is true?</a:t>
            </a:r>
          </a:p>
          <a:p>
            <a:r>
              <a:rPr lang="en-US" dirty="0" smtClean="0"/>
              <a:t>a. The 1-year prevalence of cluster headache is lower than 1%</a:t>
            </a:r>
          </a:p>
          <a:p>
            <a:r>
              <a:rPr lang="en-US" dirty="0" smtClean="0"/>
              <a:t>b. Episodic cluster headache is more common than chronic cluster headache.</a:t>
            </a:r>
          </a:p>
          <a:p>
            <a:r>
              <a:rPr lang="en-US" dirty="0" smtClean="0"/>
              <a:t>c. Cluster headache is more common in men than women.</a:t>
            </a:r>
          </a:p>
          <a:p>
            <a:r>
              <a:rPr lang="en-US" dirty="0" smtClean="0"/>
              <a:t>d. All of the above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FF00"/>
                </a:solidFill>
              </a:rPr>
              <a:t/>
            </a:r>
            <a:br>
              <a:rPr lang="en-US" sz="3600" dirty="0" smtClean="0">
                <a:solidFill>
                  <a:srgbClr val="FFFF00"/>
                </a:solidFill>
              </a:rPr>
            </a:br>
            <a:r>
              <a:rPr lang="en-US" sz="3600" dirty="0" smtClean="0">
                <a:solidFill>
                  <a:srgbClr val="FFFF00"/>
                </a:solidFill>
              </a:rPr>
              <a:t>POSTURAL (POST-LUMBAR) PUNCTURE HEADACHE</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sz="2400" dirty="0" smtClean="0"/>
              <a:t>Headache occurs in as many as 60% of patients who undergo LP</a:t>
            </a:r>
          </a:p>
          <a:p>
            <a:endParaRPr lang="en-US" sz="2400" dirty="0" smtClean="0"/>
          </a:p>
          <a:p>
            <a:r>
              <a:rPr lang="en-US" sz="2400" dirty="0" smtClean="0"/>
              <a:t>Headache is orthostatic </a:t>
            </a:r>
            <a:r>
              <a:rPr lang="en-US" sz="2400" dirty="0" smtClean="0"/>
              <a:t>in</a:t>
            </a:r>
            <a:r>
              <a:rPr lang="en-US" sz="2400" dirty="0" smtClean="0"/>
              <a:t> </a:t>
            </a:r>
            <a:r>
              <a:rPr lang="en-US" sz="2400" dirty="0" smtClean="0"/>
              <a:t>nature</a:t>
            </a:r>
          </a:p>
          <a:p>
            <a:endParaRPr lang="en-US" sz="2400" dirty="0" smtClean="0"/>
          </a:p>
          <a:p>
            <a:r>
              <a:rPr lang="en-US" sz="2400" dirty="0" smtClean="0"/>
              <a:t>Risk factors include headache before LP, patients with a lower body mass index, and younger female patients</a:t>
            </a:r>
          </a:p>
          <a:p>
            <a:endParaRPr lang="en-US" sz="2400" dirty="0" smtClean="0"/>
          </a:p>
          <a:p>
            <a:r>
              <a:rPr lang="en-US" sz="2400" dirty="0" smtClean="0"/>
              <a:t>Small-gauge a traumatic needles do appear to reduce the risk of post-LP headache</a:t>
            </a:r>
          </a:p>
          <a:p>
            <a:endParaRPr lang="en-US" sz="2400" dirty="0" smtClean="0"/>
          </a:p>
          <a:p>
            <a:r>
              <a:rPr lang="en-US" sz="2400" dirty="0" smtClean="0"/>
              <a:t>Treatment include lying in a supine position</a:t>
            </a:r>
          </a:p>
          <a:p>
            <a:endParaRPr lang="en-US" sz="2400" dirty="0" smtClean="0"/>
          </a:p>
          <a:p>
            <a:r>
              <a:rPr lang="en-US" sz="2400" dirty="0" smtClean="0"/>
              <a:t>Rehydration, simple analgesics, </a:t>
            </a:r>
            <a:r>
              <a:rPr lang="en-US" sz="2400" dirty="0" err="1" smtClean="0"/>
              <a:t>opioids</a:t>
            </a:r>
            <a:r>
              <a:rPr lang="en-US" sz="2400" dirty="0" smtClean="0"/>
              <a:t> and anti‐emetics</a:t>
            </a:r>
          </a:p>
          <a:p>
            <a:endParaRPr lang="en-US" sz="2400" dirty="0" smtClean="0"/>
          </a:p>
          <a:p>
            <a:r>
              <a:rPr lang="en-US" sz="2400" dirty="0" smtClean="0"/>
              <a:t>Blood patch for refractory cases</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algn="l"/>
            <a:r>
              <a:rPr lang="en-US" sz="3100" dirty="0" smtClean="0"/>
              <a:t/>
            </a:r>
            <a:br>
              <a:rPr lang="en-US" sz="3100" dirty="0" smtClean="0"/>
            </a:br>
            <a:r>
              <a:rPr lang="en-US" sz="2200" dirty="0" smtClean="0">
                <a:solidFill>
                  <a:srgbClr val="FFFF00"/>
                </a:solidFill>
              </a:rPr>
              <a:t>HEADACHE ATTRIBUTED TO SPONTANEOUS LOW CSF PRESSURE</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endParaRPr lang="en-US" sz="2400" dirty="0" smtClean="0"/>
          </a:p>
          <a:p>
            <a:r>
              <a:rPr lang="en-US" sz="2400" dirty="0" smtClean="0"/>
              <a:t>Idiopathic low-pressure headache typically results from a CSF leak, usually from trauma</a:t>
            </a:r>
          </a:p>
          <a:p>
            <a:endParaRPr lang="en-US" sz="2400" dirty="0" smtClean="0"/>
          </a:p>
          <a:p>
            <a:r>
              <a:rPr lang="en-US" sz="2400" dirty="0" smtClean="0"/>
              <a:t>Headache is orthostatic and bilateral</a:t>
            </a:r>
          </a:p>
          <a:p>
            <a:endParaRPr lang="en-US" sz="2400" dirty="0" smtClean="0"/>
          </a:p>
          <a:p>
            <a:r>
              <a:rPr lang="en-US" sz="2400" dirty="0" smtClean="0"/>
              <a:t>Other symptoms include changes in vision, hearing, dizziness, and </a:t>
            </a:r>
            <a:r>
              <a:rPr lang="en-US" sz="2400" dirty="0" err="1" smtClean="0"/>
              <a:t>diplopia</a:t>
            </a:r>
            <a:endParaRPr lang="en-US" sz="2400" dirty="0" smtClean="0"/>
          </a:p>
          <a:p>
            <a:endParaRPr lang="en-US" sz="2400" dirty="0" smtClean="0"/>
          </a:p>
          <a:p>
            <a:r>
              <a:rPr lang="en-US" sz="2400" dirty="0" smtClean="0"/>
              <a:t>MR imaging shows diffuse enhancement of the </a:t>
            </a:r>
            <a:r>
              <a:rPr lang="en-US" sz="2400" dirty="0" err="1" smtClean="0"/>
              <a:t>pachymeninges</a:t>
            </a:r>
            <a:endParaRPr lang="en-US" sz="2400" dirty="0" smtClean="0"/>
          </a:p>
          <a:p>
            <a:endParaRPr lang="en-US" sz="2400" dirty="0" smtClean="0"/>
          </a:p>
          <a:p>
            <a:r>
              <a:rPr lang="en-US" sz="2400" dirty="0" smtClean="0"/>
              <a:t>Treatment options include bed rest, analgesics, caffeine</a:t>
            </a:r>
          </a:p>
          <a:p>
            <a:pPr>
              <a:buNone/>
            </a:pPr>
            <a:r>
              <a:rPr lang="en-US" sz="2400" dirty="0" smtClean="0"/>
              <a:t>hydration, epidural saline infusion</a:t>
            </a:r>
          </a:p>
          <a:p>
            <a:pPr>
              <a:buNone/>
            </a:pPr>
            <a:endParaRPr lang="en-US" sz="2400" dirty="0" smtClean="0"/>
          </a:p>
          <a:p>
            <a:r>
              <a:rPr lang="en-US" sz="2400" dirty="0" smtClean="0"/>
              <a:t>Epidural blood patch is effective and act by sealing the </a:t>
            </a:r>
            <a:r>
              <a:rPr lang="en-US" sz="2400" dirty="0" err="1" smtClean="0"/>
              <a:t>dural</a:t>
            </a:r>
            <a:r>
              <a:rPr lang="en-US" sz="2400" dirty="0" smtClean="0"/>
              <a:t> defect</a:t>
            </a:r>
            <a:endParaRPr lang="en-US" sz="2400" dirty="0"/>
          </a:p>
        </p:txBody>
      </p:sp>
      <p:pic>
        <p:nvPicPr>
          <p:cNvPr id="34819" name="Picture 3"/>
          <p:cNvPicPr>
            <a:picLocks noChangeAspect="1" noChangeArrowheads="1"/>
          </p:cNvPicPr>
          <p:nvPr/>
        </p:nvPicPr>
        <p:blipFill>
          <a:blip r:embed="rId2" cstate="print"/>
          <a:srcRect/>
          <a:stretch>
            <a:fillRect/>
          </a:stretch>
        </p:blipFill>
        <p:spPr bwMode="auto">
          <a:xfrm>
            <a:off x="7239000" y="228600"/>
            <a:ext cx="1905000" cy="1676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C000"/>
                </a:solidFill>
                <a:latin typeface="Arial Black" charset="0"/>
                <a:ea typeface="ヒラギノ角ゴ ProN W6" charset="0"/>
                <a:cs typeface="ヒラギノ角ゴ ProN W6" charset="0"/>
                <a:sym typeface="Arial Black" charset="0"/>
              </a:rPr>
              <a:t>Approach to Headache</a:t>
            </a:r>
            <a:endParaRPr lang="en-US" sz="4000" dirty="0"/>
          </a:p>
        </p:txBody>
      </p:sp>
      <p:sp>
        <p:nvSpPr>
          <p:cNvPr id="3" name="Content Placeholder 2"/>
          <p:cNvSpPr>
            <a:spLocks noGrp="1"/>
          </p:cNvSpPr>
          <p:nvPr>
            <p:ph idx="1"/>
          </p:nvPr>
        </p:nvSpPr>
        <p:spPr/>
        <p:txBody>
          <a:bodyPr/>
          <a:lstStyle/>
          <a:p>
            <a:endParaRPr lang="en-US" dirty="0" smtClean="0"/>
          </a:p>
          <a:p>
            <a:r>
              <a:rPr lang="en-US" dirty="0" smtClean="0">
                <a:solidFill>
                  <a:srgbClr val="FFFF00"/>
                </a:solidFill>
              </a:rPr>
              <a:t>Primary Headache</a:t>
            </a:r>
            <a:r>
              <a:rPr lang="en-US" dirty="0" smtClean="0"/>
              <a:t>:  </a:t>
            </a:r>
            <a:r>
              <a:rPr lang="en-US" b="1" dirty="0" smtClean="0"/>
              <a:t>always benign</a:t>
            </a:r>
          </a:p>
          <a:p>
            <a:endParaRPr lang="en-US" dirty="0" smtClean="0"/>
          </a:p>
          <a:p>
            <a:endParaRPr lang="en-US" dirty="0" smtClean="0"/>
          </a:p>
          <a:p>
            <a:r>
              <a:rPr lang="en-US" dirty="0" smtClean="0">
                <a:solidFill>
                  <a:srgbClr val="FFFF00"/>
                </a:solidFill>
              </a:rPr>
              <a:t>Secondary headache:</a:t>
            </a:r>
            <a:r>
              <a:rPr lang="en-US" dirty="0" smtClean="0"/>
              <a:t>  </a:t>
            </a:r>
            <a:r>
              <a:rPr lang="en-US" b="1" dirty="0" smtClean="0"/>
              <a:t>is serious and sometimes life-</a:t>
            </a:r>
            <a:r>
              <a:rPr lang="en-US" b="1" dirty="0" err="1" smtClean="0"/>
              <a:t>threatning</a:t>
            </a:r>
            <a:endParaRPr 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FF00"/>
                </a:solidFill>
              </a:rPr>
              <a:t/>
            </a:r>
            <a:br>
              <a:rPr lang="en-US" sz="3600" dirty="0" smtClean="0">
                <a:solidFill>
                  <a:srgbClr val="FFFF00"/>
                </a:solidFill>
              </a:rPr>
            </a:br>
            <a:r>
              <a:rPr lang="en-US" sz="3100" dirty="0" smtClean="0">
                <a:solidFill>
                  <a:srgbClr val="FFFF00"/>
                </a:solidFill>
              </a:rPr>
              <a:t>HEADACHE ATTRIBUTED TO INTRACRANIAL NEOPLASM</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sz="2400" dirty="0" smtClean="0"/>
              <a:t>Headache occurs in 50% to 70% of those with brain tumors</a:t>
            </a:r>
          </a:p>
          <a:p>
            <a:r>
              <a:rPr lang="en-US" sz="2400" dirty="0" smtClean="0"/>
              <a:t>Localized or diffuse non-pulsating headache</a:t>
            </a:r>
          </a:p>
          <a:p>
            <a:r>
              <a:rPr lang="en-US" sz="2400" dirty="0" smtClean="0"/>
              <a:t>Progressive</a:t>
            </a:r>
          </a:p>
          <a:p>
            <a:r>
              <a:rPr lang="en-US" sz="2400" dirty="0" smtClean="0"/>
              <a:t>Associated with nausea and/or vomiting</a:t>
            </a:r>
          </a:p>
          <a:p>
            <a:r>
              <a:rPr lang="en-US" sz="2400" dirty="0" smtClean="0"/>
              <a:t>Worse in the morning</a:t>
            </a:r>
          </a:p>
          <a:p>
            <a:r>
              <a:rPr lang="en-US" sz="2400" dirty="0" smtClean="0"/>
              <a:t>Aggravated by coughing or bending forward</a:t>
            </a:r>
          </a:p>
          <a:p>
            <a:r>
              <a:rPr lang="en-US" sz="2400" dirty="0" smtClean="0"/>
              <a:t>Might be associated with focal neurological deficits, </a:t>
            </a:r>
            <a:r>
              <a:rPr lang="en-US" sz="2400" dirty="0" err="1" smtClean="0"/>
              <a:t>papilledema</a:t>
            </a:r>
            <a:r>
              <a:rPr lang="en-US" sz="2400" dirty="0" smtClean="0"/>
              <a:t>, seizure, or visual symptoms</a:t>
            </a:r>
          </a:p>
          <a:p>
            <a:r>
              <a:rPr lang="en-US" sz="2400" dirty="0" smtClean="0"/>
              <a:t>Brain imaging is a must</a:t>
            </a:r>
          </a:p>
          <a:p>
            <a:r>
              <a:rPr lang="en-US" sz="2400" dirty="0" smtClean="0"/>
              <a:t>Headache responds to surgical removal of tumor or steroids</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FF00"/>
                </a:solidFill>
              </a:rPr>
              <a:t/>
            </a:r>
            <a:br>
              <a:rPr lang="en-US" sz="3600" dirty="0" smtClean="0">
                <a:solidFill>
                  <a:srgbClr val="FFFF00"/>
                </a:solidFill>
              </a:rPr>
            </a:br>
            <a:r>
              <a:rPr lang="en-US" sz="3600" dirty="0" smtClean="0">
                <a:solidFill>
                  <a:srgbClr val="FFFF00"/>
                </a:solidFill>
              </a:rPr>
              <a:t>INFLAMMTORY, AND INFECTIOUS ETIOLOGIES</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r>
              <a:rPr lang="en-US" dirty="0" smtClean="0"/>
              <a:t>HEADACHE ATTRIBUTED TO ASEPTIC (Non-infectious) MENINGITIS: NSAIDS, IMMUNOGLOBULINS, </a:t>
            </a:r>
            <a:r>
              <a:rPr lang="en-US" dirty="0" smtClean="0"/>
              <a:t>ANTIBIOTICS</a:t>
            </a:r>
            <a:endParaRPr lang="en-US" dirty="0" smtClean="0"/>
          </a:p>
          <a:p>
            <a:endParaRPr lang="en-US" dirty="0" smtClean="0"/>
          </a:p>
          <a:p>
            <a:r>
              <a:rPr lang="en-US" dirty="0" smtClean="0"/>
              <a:t>HEADACHE ATTRIBUTED TO INTRACRANIAL INFECTION</a:t>
            </a:r>
          </a:p>
          <a:p>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rPr>
              <a:t>HEADACHE ATTRIBUTED TO ASEPTIC (Non-infectious) MENINGITIS</a:t>
            </a:r>
            <a:endParaRPr lang="en-US" sz="3200" dirty="0">
              <a:solidFill>
                <a:srgbClr val="FFFF00"/>
              </a:solidFill>
            </a:endParaRPr>
          </a:p>
        </p:txBody>
      </p:sp>
      <p:sp>
        <p:nvSpPr>
          <p:cNvPr id="3" name="Content Placeholder 2"/>
          <p:cNvSpPr>
            <a:spLocks noGrp="1"/>
          </p:cNvSpPr>
          <p:nvPr>
            <p:ph idx="1"/>
          </p:nvPr>
        </p:nvSpPr>
        <p:spPr/>
        <p:txBody>
          <a:bodyPr>
            <a:normAutofit fontScale="92500"/>
          </a:bodyPr>
          <a:lstStyle/>
          <a:p>
            <a:r>
              <a:rPr lang="en-US" dirty="0" smtClean="0"/>
              <a:t> </a:t>
            </a:r>
            <a:r>
              <a:rPr lang="en-US" sz="2400" dirty="0" smtClean="0"/>
              <a:t>NSAIDS (Ibuprofen), IMMUNOGLOBULINS, Abs (penicillin or </a:t>
            </a:r>
            <a:r>
              <a:rPr lang="en-US" sz="2400" dirty="0" err="1" smtClean="0"/>
              <a:t>trimethoprim</a:t>
            </a:r>
            <a:r>
              <a:rPr lang="en-US" sz="2400" dirty="0" smtClean="0"/>
              <a:t>)</a:t>
            </a:r>
          </a:p>
          <a:p>
            <a:endParaRPr lang="en-US" sz="2400" dirty="0" smtClean="0"/>
          </a:p>
          <a:p>
            <a:r>
              <a:rPr lang="en-US" sz="2400" dirty="0" smtClean="0"/>
              <a:t>The clinical presentation is similar to infectious meningitis, with headache, </a:t>
            </a:r>
            <a:r>
              <a:rPr lang="en-US" sz="2400" dirty="0" err="1" smtClean="0"/>
              <a:t>meningismus</a:t>
            </a:r>
            <a:r>
              <a:rPr lang="en-US" sz="2400" dirty="0" smtClean="0"/>
              <a:t>, and mental status changes</a:t>
            </a:r>
          </a:p>
          <a:p>
            <a:endParaRPr lang="en-US" sz="2400" dirty="0" smtClean="0"/>
          </a:p>
          <a:p>
            <a:r>
              <a:rPr lang="en-US" sz="2400" dirty="0" smtClean="0"/>
              <a:t>The CSF picture is of elevated protein values, normal-low glucose values, and several hundred to several thousand white cells</a:t>
            </a:r>
          </a:p>
          <a:p>
            <a:endParaRPr lang="en-US" sz="2400" dirty="0" smtClean="0"/>
          </a:p>
          <a:p>
            <a:r>
              <a:rPr lang="en-US" sz="2400" dirty="0" smtClean="0"/>
              <a:t>Headache resolves within 3 months after withdrawal of the offending substance</a:t>
            </a: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FF00"/>
                </a:solidFill>
              </a:rPr>
              <a:t/>
            </a:r>
            <a:br>
              <a:rPr lang="en-US" sz="3600" dirty="0" smtClean="0">
                <a:solidFill>
                  <a:srgbClr val="FFFF00"/>
                </a:solidFill>
              </a:rPr>
            </a:br>
            <a:r>
              <a:rPr lang="en-US" sz="3600" dirty="0" smtClean="0">
                <a:solidFill>
                  <a:srgbClr val="FFFF00"/>
                </a:solidFill>
              </a:rPr>
              <a:t>HEADACHE ATTRIBUTED TO INTRACRANIAL INFECTION</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Headache increasing in intensity</a:t>
            </a:r>
          </a:p>
          <a:p>
            <a:endParaRPr lang="en-US" sz="2400" dirty="0" smtClean="0"/>
          </a:p>
          <a:p>
            <a:r>
              <a:rPr lang="en-US" sz="2400" dirty="0" smtClean="0"/>
              <a:t>Associated </a:t>
            </a:r>
            <a:r>
              <a:rPr lang="en-US" sz="2400" dirty="0" smtClean="0">
                <a:solidFill>
                  <a:srgbClr val="FF0000"/>
                </a:solidFill>
              </a:rPr>
              <a:t>fever</a:t>
            </a:r>
            <a:r>
              <a:rPr lang="en-US" sz="2400" dirty="0" smtClean="0"/>
              <a:t>, </a:t>
            </a:r>
            <a:r>
              <a:rPr lang="en-US" sz="2400" dirty="0" err="1" smtClean="0"/>
              <a:t>nuchal</a:t>
            </a:r>
            <a:r>
              <a:rPr lang="en-US" sz="2400" dirty="0" smtClean="0"/>
              <a:t> rigidity, nausea, photophobia and/or </a:t>
            </a:r>
            <a:r>
              <a:rPr lang="en-US" sz="2400" dirty="0" err="1" smtClean="0"/>
              <a:t>phonophobia</a:t>
            </a:r>
            <a:endParaRPr lang="en-US" sz="2400" dirty="0" smtClean="0"/>
          </a:p>
          <a:p>
            <a:endParaRPr lang="en-US" sz="2400" dirty="0" smtClean="0"/>
          </a:p>
          <a:p>
            <a:r>
              <a:rPr lang="en-US" sz="2400" dirty="0" smtClean="0"/>
              <a:t>Urgent CT of brain. If normal proceed urgently with spinal tap</a:t>
            </a:r>
          </a:p>
          <a:p>
            <a:endParaRPr lang="en-US" sz="2400" dirty="0" smtClean="0"/>
          </a:p>
          <a:p>
            <a:r>
              <a:rPr lang="en-US" sz="2400" dirty="0" smtClean="0"/>
              <a:t>Start broad spectrum Abs (</a:t>
            </a:r>
            <a:r>
              <a:rPr lang="en-US" sz="2400" dirty="0" err="1" smtClean="0"/>
              <a:t>Ceftriaxone</a:t>
            </a:r>
            <a:r>
              <a:rPr lang="en-US" sz="2400" dirty="0" smtClean="0"/>
              <a:t> and </a:t>
            </a:r>
            <a:r>
              <a:rPr lang="en-US" sz="2400" dirty="0" err="1" smtClean="0"/>
              <a:t>Vancomycin</a:t>
            </a:r>
            <a:r>
              <a:rPr lang="en-US" sz="2400" dirty="0" smtClean="0"/>
              <a:t>) pending CSF results</a:t>
            </a:r>
          </a:p>
          <a:p>
            <a:endParaRPr lang="en-US" sz="2400" dirty="0" smtClean="0"/>
          </a:p>
          <a:p>
            <a:r>
              <a:rPr lang="en-US" sz="2400" dirty="0" smtClean="0"/>
              <a:t>If altered mental status is </a:t>
            </a:r>
            <a:r>
              <a:rPr lang="en-US" sz="2400" dirty="0" smtClean="0"/>
              <a:t>present indicating encephalitis, </a:t>
            </a:r>
            <a:r>
              <a:rPr lang="en-US" sz="2400" dirty="0" smtClean="0"/>
              <a:t>then add Acyclovir pending HSV PCR in the CSF</a:t>
            </a:r>
          </a:p>
          <a:p>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
            </a:r>
            <a:br>
              <a:rPr lang="en-US" sz="3100" dirty="0" smtClean="0"/>
            </a:br>
            <a:r>
              <a:rPr lang="en-US" sz="3100" dirty="0" smtClean="0">
                <a:solidFill>
                  <a:srgbClr val="FFFF00"/>
                </a:solidFill>
              </a:rPr>
              <a:t>HEADACHES FROM SUBSTANCE ABUSE, METABOLIC  DISORDERS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endParaRPr lang="en-US" sz="2400" dirty="0" smtClean="0"/>
          </a:p>
          <a:p>
            <a:endParaRPr lang="en-US" sz="2400" dirty="0" smtClean="0"/>
          </a:p>
          <a:p>
            <a:r>
              <a:rPr lang="en-US" sz="2400" dirty="0" smtClean="0"/>
              <a:t>HEADACHE ATTRIBUTED TO A SUBSTANCE OR ITS WITHDRAWAL</a:t>
            </a:r>
          </a:p>
          <a:p>
            <a:r>
              <a:rPr lang="en-US" sz="2400" dirty="0" smtClean="0"/>
              <a:t>Headache Attributed to Pre-</a:t>
            </a:r>
            <a:r>
              <a:rPr lang="en-US" sz="2400" dirty="0" err="1" smtClean="0"/>
              <a:t>eclampsia</a:t>
            </a:r>
            <a:r>
              <a:rPr lang="en-US" sz="2400" dirty="0" smtClean="0"/>
              <a:t> and </a:t>
            </a:r>
            <a:r>
              <a:rPr lang="en-US" sz="2400" dirty="0" err="1" smtClean="0"/>
              <a:t>Eclampsia</a:t>
            </a:r>
            <a:endParaRPr lang="en-US" sz="2400" dirty="0" smtClean="0"/>
          </a:p>
          <a:p>
            <a:r>
              <a:rPr lang="en-US" sz="2400" dirty="0" smtClean="0"/>
              <a:t>Medication Overuse Headache</a:t>
            </a:r>
          </a:p>
          <a:p>
            <a:r>
              <a:rPr lang="en-US" sz="2400" dirty="0" smtClean="0"/>
              <a:t>High-Altitude Headache</a:t>
            </a:r>
          </a:p>
          <a:p>
            <a:r>
              <a:rPr lang="en-US" sz="2400" dirty="0" smtClean="0"/>
              <a:t>Sleep Apnea Headache</a:t>
            </a:r>
          </a:p>
          <a:p>
            <a:r>
              <a:rPr lang="en-US" sz="2400" dirty="0" smtClean="0"/>
              <a:t>Headache Attributed to Hypertensive Encephalopathy</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FF00"/>
                </a:solidFill>
              </a:rPr>
              <a:t/>
            </a:r>
            <a:br>
              <a:rPr lang="en-US" sz="3600" dirty="0" smtClean="0">
                <a:solidFill>
                  <a:srgbClr val="FFFF00"/>
                </a:solidFill>
              </a:rPr>
            </a:br>
            <a:r>
              <a:rPr lang="en-US" sz="3100" dirty="0" smtClean="0">
                <a:solidFill>
                  <a:srgbClr val="FFFF00"/>
                </a:solidFill>
              </a:rPr>
              <a:t>HEADACHE ATTRIBUTED TO A SUBSTANCE OR ITS WITHDRAWAL</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endParaRPr lang="en-US" sz="2400" dirty="0" smtClean="0"/>
          </a:p>
          <a:p>
            <a:r>
              <a:rPr lang="en-US" sz="2400" dirty="0" smtClean="0"/>
              <a:t>Nitric Oxide</a:t>
            </a:r>
            <a:r>
              <a:rPr lang="en-US" sz="2400" dirty="0" smtClean="0"/>
              <a:t> </a:t>
            </a:r>
            <a:r>
              <a:rPr lang="en-US" sz="2400" dirty="0" smtClean="0"/>
              <a:t>Donor–Induced Headache (nitroglycerin, sodium </a:t>
            </a:r>
            <a:r>
              <a:rPr lang="en-US" sz="2400" dirty="0" err="1" smtClean="0"/>
              <a:t>nitroprusside</a:t>
            </a:r>
            <a:r>
              <a:rPr lang="en-US" sz="2400" dirty="0" smtClean="0"/>
              <a:t>, </a:t>
            </a:r>
            <a:r>
              <a:rPr lang="en-US" sz="2400" dirty="0" err="1" smtClean="0"/>
              <a:t>isosorbide</a:t>
            </a:r>
            <a:r>
              <a:rPr lang="en-US" sz="2400" dirty="0" smtClean="0"/>
              <a:t>)</a:t>
            </a:r>
          </a:p>
          <a:p>
            <a:r>
              <a:rPr lang="en-US" sz="2400" dirty="0" err="1" smtClean="0"/>
              <a:t>Phosphodiesterase</a:t>
            </a:r>
            <a:r>
              <a:rPr lang="en-US" sz="2400" dirty="0" smtClean="0"/>
              <a:t> (</a:t>
            </a:r>
            <a:r>
              <a:rPr lang="en-US" sz="2400" dirty="0" err="1" smtClean="0"/>
              <a:t>sildenafil</a:t>
            </a:r>
            <a:r>
              <a:rPr lang="en-US" sz="2400" dirty="0" smtClean="0"/>
              <a:t> and </a:t>
            </a:r>
            <a:r>
              <a:rPr lang="en-US" sz="2400" dirty="0" err="1" smtClean="0"/>
              <a:t>dipyridamole</a:t>
            </a:r>
            <a:r>
              <a:rPr lang="en-US" sz="2400" dirty="0" smtClean="0"/>
              <a:t>)</a:t>
            </a:r>
          </a:p>
          <a:p>
            <a:r>
              <a:rPr lang="en-US" sz="2400" dirty="0" smtClean="0"/>
              <a:t>Alcohol-Induced Headache</a:t>
            </a:r>
          </a:p>
          <a:p>
            <a:r>
              <a:rPr lang="en-US" sz="2400" dirty="0" smtClean="0"/>
              <a:t>Monosodium glutamate (tomato, cheese, Chinese food, canned vegetables, soups and processed meat</a:t>
            </a:r>
          </a:p>
          <a:p>
            <a:r>
              <a:rPr lang="en-US" sz="2400" dirty="0" smtClean="0"/>
              <a:t>Cocaine</a:t>
            </a:r>
          </a:p>
          <a:p>
            <a:r>
              <a:rPr lang="en-US" sz="2400" dirty="0" smtClean="0"/>
              <a:t>Cannabis</a:t>
            </a:r>
          </a:p>
          <a:p>
            <a:r>
              <a:rPr lang="en-US" sz="2400" dirty="0" smtClean="0"/>
              <a:t>Caffeine withdrawal, </a:t>
            </a:r>
            <a:r>
              <a:rPr lang="en-US" sz="2400" dirty="0" err="1" smtClean="0"/>
              <a:t>opioid</a:t>
            </a:r>
            <a:r>
              <a:rPr lang="en-US" sz="2400" dirty="0" smtClean="0"/>
              <a:t> withdrawal, estrogen</a:t>
            </a:r>
          </a:p>
          <a:p>
            <a:pPr>
              <a:buNone/>
            </a:pPr>
            <a:r>
              <a:rPr lang="en-US" sz="2400" dirty="0" smtClean="0"/>
              <a:t>withdrawal</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FF00"/>
                </a:solidFill>
              </a:rPr>
              <a:t>HEADACHE ATTRIBUTED TO A SUBSTANCE OR ITS WITHDRAWAL</a:t>
            </a:r>
            <a:endParaRPr lang="en-US" sz="2800" dirty="0"/>
          </a:p>
        </p:txBody>
      </p:sp>
      <p:sp>
        <p:nvSpPr>
          <p:cNvPr id="3" name="Content Placeholder 2"/>
          <p:cNvSpPr>
            <a:spLocks noGrp="1"/>
          </p:cNvSpPr>
          <p:nvPr>
            <p:ph idx="1"/>
          </p:nvPr>
        </p:nvSpPr>
        <p:spPr/>
        <p:txBody>
          <a:bodyPr>
            <a:normAutofit fontScale="77500" lnSpcReduction="20000"/>
          </a:bodyPr>
          <a:lstStyle/>
          <a:p>
            <a:r>
              <a:rPr lang="en-US" dirty="0" err="1" smtClean="0"/>
              <a:t>Nonsteroidal</a:t>
            </a:r>
            <a:r>
              <a:rPr lang="en-US" dirty="0" smtClean="0"/>
              <a:t> </a:t>
            </a:r>
            <a:r>
              <a:rPr lang="en-US" dirty="0" err="1" smtClean="0"/>
              <a:t>antiinfl</a:t>
            </a:r>
            <a:r>
              <a:rPr lang="en-US" dirty="0" smtClean="0"/>
              <a:t> amatory </a:t>
            </a:r>
            <a:r>
              <a:rPr lang="en-US" dirty="0" err="1" smtClean="0"/>
              <a:t>Indomethacin</a:t>
            </a:r>
            <a:r>
              <a:rPr lang="en-US" dirty="0" smtClean="0"/>
              <a:t>, </a:t>
            </a:r>
            <a:r>
              <a:rPr lang="en-US" dirty="0" err="1" smtClean="0"/>
              <a:t>diclofenac</a:t>
            </a:r>
            <a:endParaRPr lang="en-US" dirty="0" smtClean="0"/>
          </a:p>
          <a:p>
            <a:r>
              <a:rPr lang="en-US" dirty="0" smtClean="0"/>
              <a:t>Beta-blocker </a:t>
            </a:r>
            <a:r>
              <a:rPr lang="en-US" dirty="0" err="1" smtClean="0"/>
              <a:t>Atenolol</a:t>
            </a:r>
            <a:endParaRPr lang="en-US" dirty="0" smtClean="0"/>
          </a:p>
          <a:p>
            <a:r>
              <a:rPr lang="en-US" dirty="0" smtClean="0"/>
              <a:t>Calcium channel blocker </a:t>
            </a:r>
            <a:r>
              <a:rPr lang="en-US" dirty="0" err="1" smtClean="0"/>
              <a:t>Nifedipine</a:t>
            </a:r>
            <a:endParaRPr lang="en-US" dirty="0" smtClean="0"/>
          </a:p>
          <a:p>
            <a:r>
              <a:rPr lang="en-US" dirty="0" smtClean="0"/>
              <a:t>Histamine receptor blocker </a:t>
            </a:r>
            <a:r>
              <a:rPr lang="en-US" dirty="0" err="1" smtClean="0"/>
              <a:t>Cimetidine</a:t>
            </a:r>
            <a:r>
              <a:rPr lang="en-US" dirty="0" smtClean="0"/>
              <a:t>, ranitidine</a:t>
            </a:r>
          </a:p>
          <a:p>
            <a:r>
              <a:rPr lang="en-US" dirty="0" smtClean="0"/>
              <a:t>Antibiotics </a:t>
            </a:r>
            <a:r>
              <a:rPr lang="en-US" dirty="0" err="1" smtClean="0"/>
              <a:t>Tetracyclines</a:t>
            </a:r>
            <a:r>
              <a:rPr lang="en-US" dirty="0" smtClean="0"/>
              <a:t>, </a:t>
            </a:r>
            <a:r>
              <a:rPr lang="en-US" dirty="0" err="1" smtClean="0"/>
              <a:t>trimethaprim-sulfamethoxazole</a:t>
            </a:r>
            <a:endParaRPr lang="en-US" dirty="0" smtClean="0"/>
          </a:p>
          <a:p>
            <a:r>
              <a:rPr lang="en-US" dirty="0" smtClean="0"/>
              <a:t>Vasodilators </a:t>
            </a:r>
            <a:r>
              <a:rPr lang="en-US" dirty="0" err="1" smtClean="0"/>
              <a:t>Isosorbide</a:t>
            </a:r>
            <a:r>
              <a:rPr lang="en-US" dirty="0" smtClean="0"/>
              <a:t> </a:t>
            </a:r>
            <a:r>
              <a:rPr lang="en-US" dirty="0" err="1" smtClean="0"/>
              <a:t>dinitrate</a:t>
            </a:r>
            <a:r>
              <a:rPr lang="en-US" dirty="0" smtClean="0"/>
              <a:t>, </a:t>
            </a:r>
            <a:r>
              <a:rPr lang="en-US" dirty="0" err="1" smtClean="0"/>
              <a:t>glyceryl</a:t>
            </a:r>
            <a:r>
              <a:rPr lang="en-US" dirty="0" smtClean="0"/>
              <a:t> </a:t>
            </a:r>
            <a:r>
              <a:rPr lang="en-US" dirty="0" err="1" smtClean="0"/>
              <a:t>trinitrate</a:t>
            </a:r>
            <a:endParaRPr lang="en-US" dirty="0" smtClean="0"/>
          </a:p>
          <a:p>
            <a:r>
              <a:rPr lang="en-US" dirty="0" smtClean="0"/>
              <a:t>Hormones </a:t>
            </a:r>
            <a:r>
              <a:rPr lang="en-US" dirty="0" err="1" smtClean="0"/>
              <a:t>Danazol</a:t>
            </a:r>
            <a:r>
              <a:rPr lang="en-US" dirty="0" smtClean="0"/>
              <a:t>, </a:t>
            </a:r>
            <a:r>
              <a:rPr lang="en-US" dirty="0" err="1" smtClean="0"/>
              <a:t>ethinylestradiol</a:t>
            </a:r>
            <a:r>
              <a:rPr lang="en-US" dirty="0" smtClean="0"/>
              <a:t>, oral contraceptives</a:t>
            </a:r>
          </a:p>
          <a:p>
            <a:r>
              <a:rPr lang="en-US" dirty="0" smtClean="0"/>
              <a:t>Others </a:t>
            </a:r>
            <a:r>
              <a:rPr lang="en-US" dirty="0" err="1" smtClean="0"/>
              <a:t>Angiotensin</a:t>
            </a:r>
            <a:r>
              <a:rPr lang="en-US" dirty="0" smtClean="0"/>
              <a:t>-converting enzyme inhibitors, monoamine, </a:t>
            </a:r>
            <a:r>
              <a:rPr lang="en-US" dirty="0" err="1" smtClean="0"/>
              <a:t>oxidase</a:t>
            </a:r>
            <a:r>
              <a:rPr lang="en-US" dirty="0" smtClean="0"/>
              <a:t> inhibitors, selective serotonin receptor inhibitors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FF00"/>
                </a:solidFill>
              </a:rPr>
              <a:t/>
            </a:r>
            <a:br>
              <a:rPr lang="en-US" sz="3600" dirty="0" smtClean="0">
                <a:solidFill>
                  <a:srgbClr val="FFFF00"/>
                </a:solidFill>
              </a:rPr>
            </a:br>
            <a:r>
              <a:rPr lang="en-US" sz="3600" dirty="0" smtClean="0">
                <a:solidFill>
                  <a:srgbClr val="FFFF00"/>
                </a:solidFill>
              </a:rPr>
              <a:t>Headache Attributed to Pre-</a:t>
            </a:r>
            <a:r>
              <a:rPr lang="en-US" sz="3600" dirty="0" err="1" smtClean="0">
                <a:solidFill>
                  <a:srgbClr val="FFFF00"/>
                </a:solidFill>
              </a:rPr>
              <a:t>eclampsia</a:t>
            </a:r>
            <a:r>
              <a:rPr lang="en-US" sz="3600" dirty="0" smtClean="0">
                <a:solidFill>
                  <a:srgbClr val="FFFF00"/>
                </a:solidFill>
              </a:rPr>
              <a:t> and </a:t>
            </a:r>
            <a:r>
              <a:rPr lang="en-US" sz="3600" dirty="0" err="1" smtClean="0">
                <a:solidFill>
                  <a:srgbClr val="FFFF00"/>
                </a:solidFill>
              </a:rPr>
              <a:t>Eclampsia</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endParaRPr lang="en-US" sz="2400" dirty="0" smtClean="0"/>
          </a:p>
          <a:p>
            <a:r>
              <a:rPr lang="en-US" sz="2400" dirty="0" smtClean="0"/>
              <a:t>Pre-</a:t>
            </a:r>
            <a:r>
              <a:rPr lang="en-US" sz="2400" dirty="0" err="1" smtClean="0"/>
              <a:t>eclampsia</a:t>
            </a:r>
            <a:r>
              <a:rPr lang="en-US" sz="2400" dirty="0" smtClean="0"/>
              <a:t> consists of hypertension, edema, and </a:t>
            </a:r>
            <a:r>
              <a:rPr lang="en-US" sz="2400" dirty="0" err="1" smtClean="0"/>
              <a:t>proteinuria</a:t>
            </a:r>
            <a:endParaRPr lang="en-US" sz="2400" dirty="0" smtClean="0"/>
          </a:p>
          <a:p>
            <a:r>
              <a:rPr lang="en-US" sz="2400" dirty="0" err="1" smtClean="0"/>
              <a:t>Eclampsia</a:t>
            </a:r>
            <a:r>
              <a:rPr lang="en-US" sz="2400" dirty="0" smtClean="0"/>
              <a:t> is characterized by all of the above plus the presence of seizures</a:t>
            </a:r>
          </a:p>
          <a:p>
            <a:r>
              <a:rPr lang="en-US" sz="2400" dirty="0" smtClean="0"/>
              <a:t>Both disorders can occur up to 4 weeks postpartum</a:t>
            </a:r>
          </a:p>
          <a:p>
            <a:r>
              <a:rPr lang="en-US" sz="2400" dirty="0" smtClean="0"/>
              <a:t>The headache may be bilateral, </a:t>
            </a:r>
            <a:r>
              <a:rPr lang="en-US" sz="2400" dirty="0" err="1" smtClean="0"/>
              <a:t>pulsatile</a:t>
            </a:r>
            <a:r>
              <a:rPr lang="en-US" sz="2400" dirty="0" smtClean="0"/>
              <a:t>, or worse with exertion</a:t>
            </a:r>
          </a:p>
          <a:p>
            <a:r>
              <a:rPr lang="en-US" sz="2400" dirty="0" smtClean="0"/>
              <a:t>The headache should develop during periods of high blood pressure and resolve within 7 days after effective treatment of the hypertension.</a:t>
            </a: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3100" dirty="0" smtClean="0">
                <a:solidFill>
                  <a:srgbClr val="FFFF00"/>
                </a:solidFill>
              </a:rPr>
              <a:t>Medication Overuse Headache</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a:bodyPr>
          <a:lstStyle/>
          <a:p>
            <a:r>
              <a:rPr lang="en-US" sz="2400" dirty="0" smtClean="0"/>
              <a:t>Patients who develop a new type of headache or whose migraine or tension-type headache is made markedly worse during medication overuse should be given both the diagnosis of the preexisting headache and the diagnosis of medication overuse headache</a:t>
            </a:r>
          </a:p>
          <a:p>
            <a:endParaRPr lang="en-US" sz="2400" dirty="0" smtClean="0"/>
          </a:p>
          <a:p>
            <a:r>
              <a:rPr lang="en-US" sz="2400" dirty="0" smtClean="0"/>
              <a:t>Excess consumption of ergotamine, </a:t>
            </a:r>
            <a:r>
              <a:rPr lang="en-US" sz="2400" dirty="0" err="1" smtClean="0"/>
              <a:t>triptan</a:t>
            </a:r>
            <a:r>
              <a:rPr lang="en-US" sz="2400" dirty="0" smtClean="0"/>
              <a:t>, analgesic, </a:t>
            </a:r>
            <a:r>
              <a:rPr lang="en-US" sz="2400" dirty="0" err="1" smtClean="0"/>
              <a:t>opioid</a:t>
            </a:r>
            <a:r>
              <a:rPr lang="en-US" sz="2400" dirty="0" smtClean="0"/>
              <a:t>, combination medications, can all cause overuse headache</a:t>
            </a:r>
          </a:p>
          <a:p>
            <a:endParaRPr lang="en-US" sz="2400" dirty="0" smtClean="0"/>
          </a:p>
          <a:p>
            <a:r>
              <a:rPr lang="en-US" sz="2400" dirty="0" smtClean="0"/>
              <a:t>Treatment is gradual withdrawal of the incriminated agent</a:t>
            </a:r>
          </a:p>
          <a:p>
            <a:endParaRPr lang="en-US" sz="2400" dirty="0" smtClean="0"/>
          </a:p>
          <a:p>
            <a:r>
              <a:rPr lang="en-US" sz="2400" dirty="0" err="1" smtClean="0"/>
              <a:t>Tricyclic</a:t>
            </a:r>
            <a:r>
              <a:rPr lang="en-US" sz="2400" dirty="0" smtClean="0"/>
              <a:t> anti-depressant or SSRI can be added during he withdrawal process</a:t>
            </a:r>
          </a:p>
          <a:p>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FF00"/>
                </a:solidFill>
              </a:rPr>
              <a:t/>
            </a:r>
            <a:br>
              <a:rPr lang="en-US" sz="3600" dirty="0" smtClean="0">
                <a:solidFill>
                  <a:srgbClr val="FFFF00"/>
                </a:solidFill>
              </a:rPr>
            </a:br>
            <a:r>
              <a:rPr lang="en-US" sz="3600" dirty="0" smtClean="0">
                <a:solidFill>
                  <a:srgbClr val="FFFF00"/>
                </a:solidFill>
              </a:rPr>
              <a:t>High-Altitude Headache</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sz="2400" dirty="0" smtClean="0"/>
              <a:t>Headache commonly occurs when climbing to altitudes greater than 2,500 meters</a:t>
            </a:r>
          </a:p>
          <a:p>
            <a:r>
              <a:rPr lang="en-US" sz="2400" dirty="0" smtClean="0"/>
              <a:t>The disorder affects women more often than men and affects younger people</a:t>
            </a:r>
          </a:p>
          <a:p>
            <a:r>
              <a:rPr lang="en-US" sz="2400" dirty="0" smtClean="0"/>
              <a:t>Usually dull or pressing in nature and mild to moderate in intensity</a:t>
            </a:r>
          </a:p>
          <a:p>
            <a:r>
              <a:rPr lang="en-US" sz="2400" dirty="0" smtClean="0"/>
              <a:t>Headache develop within 24 hours of ascent and will resolve within 8 hours of descent</a:t>
            </a:r>
          </a:p>
          <a:p>
            <a:r>
              <a:rPr lang="en-US" sz="2400" dirty="0" smtClean="0"/>
              <a:t>The headache may awaken the sufferer from sleep or be present upon awakening in the morning</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C000"/>
                </a:solidFill>
                <a:latin typeface="Arial Black" charset="0"/>
                <a:ea typeface="ヒラギノ角ゴ ProN W6" charset="0"/>
                <a:cs typeface="ヒラギノ角ゴ ProN W6" charset="0"/>
                <a:sym typeface="Arial Black" charset="0"/>
              </a:rPr>
              <a:t>Approach to Headache</a:t>
            </a:r>
            <a:endParaRPr lang="en-US" sz="3200" dirty="0"/>
          </a:p>
        </p:txBody>
      </p:sp>
      <p:sp>
        <p:nvSpPr>
          <p:cNvPr id="3" name="Content Placeholder 2"/>
          <p:cNvSpPr>
            <a:spLocks noGrp="1"/>
          </p:cNvSpPr>
          <p:nvPr>
            <p:ph idx="1"/>
          </p:nvPr>
        </p:nvSpPr>
        <p:spPr/>
        <p:txBody>
          <a:bodyPr/>
          <a:lstStyle/>
          <a:p>
            <a:pPr>
              <a:buNone/>
            </a:pPr>
            <a:r>
              <a:rPr lang="en-US" dirty="0" smtClean="0">
                <a:solidFill>
                  <a:srgbClr val="FFFF00"/>
                </a:solidFill>
              </a:rPr>
              <a:t>Red flags’ include:</a:t>
            </a:r>
          </a:p>
          <a:p>
            <a:pPr>
              <a:buNone/>
            </a:pPr>
            <a:r>
              <a:rPr lang="en-US" dirty="0" smtClean="0"/>
              <a:t>1. Sudden or worst headache (thunderclap</a:t>
            </a:r>
          </a:p>
          <a:p>
            <a:pPr>
              <a:buNone/>
            </a:pPr>
            <a:r>
              <a:rPr lang="en-US" dirty="0" smtClean="0"/>
              <a:t>headache)</a:t>
            </a:r>
          </a:p>
          <a:p>
            <a:pPr>
              <a:buNone/>
            </a:pPr>
            <a:r>
              <a:rPr lang="en-US" dirty="0" smtClean="0"/>
              <a:t>2. New-onset headache after age 50</a:t>
            </a:r>
          </a:p>
          <a:p>
            <a:pPr>
              <a:buNone/>
            </a:pPr>
            <a:r>
              <a:rPr lang="en-US" dirty="0" smtClean="0"/>
              <a:t>3. Increasing headache frequency and severity</a:t>
            </a:r>
          </a:p>
          <a:p>
            <a:pPr>
              <a:buNone/>
            </a:pPr>
            <a:r>
              <a:rPr lang="en-US" dirty="0" smtClean="0"/>
              <a:t>4. Chronic daily headaches unresponsive to medications</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3600" dirty="0" smtClean="0">
                <a:solidFill>
                  <a:srgbClr val="FFFF00"/>
                </a:solidFill>
              </a:rPr>
              <a:t>Sleep Apnea Headache</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sz="2400" dirty="0" smtClean="0"/>
              <a:t>These recurrent headaches occur on more than 15 days per month and are bilateral and pressing</a:t>
            </a:r>
          </a:p>
          <a:p>
            <a:endParaRPr lang="en-US" sz="2400" dirty="0" smtClean="0"/>
          </a:p>
          <a:p>
            <a:r>
              <a:rPr lang="en-US" sz="2400" dirty="0" smtClean="0"/>
              <a:t>Individual headaches are present upon awakening and resolve within 30 minutes</a:t>
            </a:r>
          </a:p>
          <a:p>
            <a:endParaRPr lang="en-US" sz="2400" dirty="0" smtClean="0"/>
          </a:p>
          <a:p>
            <a:r>
              <a:rPr lang="en-US" sz="2400" dirty="0" smtClean="0"/>
              <a:t>Overnight </a:t>
            </a:r>
            <a:r>
              <a:rPr lang="en-US" sz="2400" dirty="0" err="1" smtClean="0"/>
              <a:t>polysomnography</a:t>
            </a:r>
            <a:r>
              <a:rPr lang="en-US" sz="2400" dirty="0" smtClean="0"/>
              <a:t> is mandatory</a:t>
            </a:r>
          </a:p>
          <a:p>
            <a:endParaRPr lang="en-US" sz="2400" dirty="0" smtClean="0"/>
          </a:p>
          <a:p>
            <a:r>
              <a:rPr lang="en-US" sz="2400" dirty="0" smtClean="0"/>
              <a:t>Headache resolves within 72 hours and does not recur after effective treatment of the sleep apnea</a:t>
            </a:r>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FF00"/>
                </a:solidFill>
              </a:rPr>
              <a:t/>
            </a:r>
            <a:br>
              <a:rPr lang="en-US" sz="3600" dirty="0" smtClean="0">
                <a:solidFill>
                  <a:srgbClr val="FFFF00"/>
                </a:solidFill>
              </a:rPr>
            </a:br>
            <a:r>
              <a:rPr lang="en-US" sz="3600" dirty="0" smtClean="0">
                <a:solidFill>
                  <a:srgbClr val="FFFF00"/>
                </a:solidFill>
              </a:rPr>
              <a:t>Headache Attributed to Hypertensive Encephalopathy</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sz="2400" dirty="0" smtClean="0"/>
              <a:t>Sudden and severe increases in blood pressure may produce an acute encephalopathy with headache, reduced level of consciousness, visual disturbances, and seizures</a:t>
            </a:r>
          </a:p>
          <a:p>
            <a:endParaRPr lang="en-US" sz="2400" dirty="0" smtClean="0"/>
          </a:p>
          <a:p>
            <a:r>
              <a:rPr lang="en-US" sz="2400" dirty="0" smtClean="0"/>
              <a:t>In </a:t>
            </a:r>
            <a:r>
              <a:rPr lang="en-US" sz="2400" dirty="0" err="1" smtClean="0"/>
              <a:t>normotensive</a:t>
            </a:r>
            <a:r>
              <a:rPr lang="en-US" sz="2400" dirty="0" smtClean="0"/>
              <a:t> patients this syndrome may develop when the blood pressure reaches 160/100</a:t>
            </a:r>
          </a:p>
          <a:p>
            <a:endParaRPr lang="en-US" sz="2400" dirty="0" smtClean="0"/>
          </a:p>
          <a:p>
            <a:r>
              <a:rPr lang="en-US" sz="2400" dirty="0" smtClean="0"/>
              <a:t>The headache should resolve following the control of the elevated blood pressure</a:t>
            </a:r>
          </a:p>
          <a:p>
            <a:endParaRPr lang="en-US" sz="2400" dirty="0" smtClean="0"/>
          </a:p>
          <a:p>
            <a:r>
              <a:rPr lang="en-US" sz="2400" dirty="0" smtClean="0"/>
              <a:t>MRI shows white matter abnormality that resolves within few weeks</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pPr algn="ctr">
              <a:buNone/>
            </a:pPr>
            <a:r>
              <a:rPr lang="en-US" sz="4000" dirty="0" smtClean="0"/>
              <a:t>Primary Headache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C000"/>
                </a:solidFill>
                <a:latin typeface="Arial Black" charset="0"/>
                <a:ea typeface="ヒラギノ角ゴ ProN W6" charset="0"/>
                <a:cs typeface="ヒラギノ角ゴ ProN W6" charset="0"/>
                <a:sym typeface="Arial Black" charset="0"/>
              </a:rPr>
              <a:t>Approach to the Patient with Headache</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a:t> </a:t>
            </a:r>
            <a:r>
              <a:rPr lang="en-US" dirty="0" smtClean="0"/>
              <a:t>A </a:t>
            </a:r>
            <a:r>
              <a:rPr lang="en-US" dirty="0"/>
              <a:t>28 year old lady was referred to the neurology clinic for recurrent headaches. She been having headache since age 19 years of age. </a:t>
            </a:r>
            <a:endParaRPr lang="en-US" dirty="0" smtClean="0"/>
          </a:p>
          <a:p>
            <a:endParaRPr lang="en-US" dirty="0"/>
          </a:p>
          <a:p>
            <a:r>
              <a:rPr lang="en-US" dirty="0" smtClean="0"/>
              <a:t>She </a:t>
            </a:r>
            <a:r>
              <a:rPr lang="en-US" dirty="0"/>
              <a:t>described the headache as throbbing and localized at the bilateral temporal area. </a:t>
            </a:r>
            <a:endParaRPr lang="en-US" dirty="0" smtClean="0"/>
          </a:p>
          <a:p>
            <a:endParaRPr lang="en-US" dirty="0"/>
          </a:p>
          <a:p>
            <a:r>
              <a:rPr lang="en-US" dirty="0" smtClean="0"/>
              <a:t>The </a:t>
            </a:r>
            <a:r>
              <a:rPr lang="en-US" dirty="0"/>
              <a:t>headache is usually associated with photophobia, </a:t>
            </a:r>
            <a:r>
              <a:rPr lang="en-US" dirty="0" err="1"/>
              <a:t>phonophobia</a:t>
            </a:r>
            <a:r>
              <a:rPr lang="en-US" dirty="0"/>
              <a:t>, nausea and vomiting and usually lasts 24 hours. </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C000"/>
                </a:solidFill>
                <a:latin typeface="Arial Black" charset="0"/>
                <a:ea typeface="ヒラギノ角ゴ ProN W6" charset="0"/>
                <a:cs typeface="ヒラギノ角ゴ ProN W6" charset="0"/>
                <a:sym typeface="Arial Black" charset="0"/>
              </a:rPr>
              <a:t>Approach to the Patient with Headache</a:t>
            </a:r>
            <a:endParaRPr lang="en-US" sz="3600" dirty="0"/>
          </a:p>
        </p:txBody>
      </p:sp>
      <p:sp>
        <p:nvSpPr>
          <p:cNvPr id="3" name="Content Placeholder 2"/>
          <p:cNvSpPr>
            <a:spLocks noGrp="1"/>
          </p:cNvSpPr>
          <p:nvPr>
            <p:ph idx="1"/>
          </p:nvPr>
        </p:nvSpPr>
        <p:spPr/>
        <p:txBody>
          <a:bodyPr>
            <a:normAutofit/>
          </a:bodyPr>
          <a:lstStyle/>
          <a:p>
            <a:endParaRPr lang="en-US" dirty="0" smtClean="0"/>
          </a:p>
          <a:p>
            <a:r>
              <a:rPr lang="en-US" sz="2800" dirty="0" smtClean="0"/>
              <a:t>She </a:t>
            </a:r>
            <a:r>
              <a:rPr lang="en-US" sz="2800" dirty="0"/>
              <a:t>avoid moving during the headache attack because it makes the headache worse. The intensity of the headache is mostly </a:t>
            </a:r>
            <a:r>
              <a:rPr lang="en-US" sz="2800" dirty="0" smtClean="0"/>
              <a:t>severe</a:t>
            </a:r>
          </a:p>
          <a:p>
            <a:endParaRPr lang="en-US" sz="2800" dirty="0" smtClean="0"/>
          </a:p>
          <a:p>
            <a:r>
              <a:rPr lang="en-US" sz="2800" dirty="0" smtClean="0"/>
              <a:t>She </a:t>
            </a:r>
            <a:r>
              <a:rPr lang="en-US" sz="2800" dirty="0"/>
              <a:t>has been having 7 attacks a </a:t>
            </a:r>
            <a:r>
              <a:rPr lang="en-US" sz="2800" dirty="0" smtClean="0"/>
              <a:t>month</a:t>
            </a:r>
          </a:p>
          <a:p>
            <a:endParaRPr lang="en-US" sz="2800" dirty="0" smtClean="0"/>
          </a:p>
          <a:p>
            <a:r>
              <a:rPr lang="en-US" sz="2800" dirty="0" smtClean="0"/>
              <a:t> </a:t>
            </a:r>
            <a:r>
              <a:rPr lang="en-US" sz="2800" dirty="0"/>
              <a:t>Chinese food usually triggers headache attack. No change in the headache since the onset</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C000"/>
                </a:solidFill>
                <a:latin typeface="Arial Black" charset="0"/>
                <a:ea typeface="ヒラギノ角ゴ ProN W6" charset="0"/>
                <a:cs typeface="ヒラギノ角ゴ ProN W6" charset="0"/>
                <a:sym typeface="Arial Black" charset="0"/>
              </a:rPr>
              <a:t>Approach to the Patient with Headache</a:t>
            </a:r>
            <a:endParaRPr lang="en-US" sz="3600" dirty="0"/>
          </a:p>
        </p:txBody>
      </p:sp>
      <p:sp>
        <p:nvSpPr>
          <p:cNvPr id="3" name="Content Placeholder 2"/>
          <p:cNvSpPr>
            <a:spLocks noGrp="1"/>
          </p:cNvSpPr>
          <p:nvPr>
            <p:ph idx="1"/>
          </p:nvPr>
        </p:nvSpPr>
        <p:spPr/>
        <p:txBody>
          <a:bodyPr>
            <a:normAutofit/>
          </a:bodyPr>
          <a:lstStyle/>
          <a:p>
            <a:endParaRPr lang="en-US" dirty="0" smtClean="0"/>
          </a:p>
          <a:p>
            <a:r>
              <a:rPr lang="en-US" sz="3000" dirty="0" smtClean="0"/>
              <a:t>Social </a:t>
            </a:r>
            <a:r>
              <a:rPr lang="en-US" sz="3000" dirty="0"/>
              <a:t>history: works as a secretary</a:t>
            </a:r>
          </a:p>
          <a:p>
            <a:endParaRPr lang="en-US" sz="3000" dirty="0" smtClean="0"/>
          </a:p>
          <a:p>
            <a:r>
              <a:rPr lang="en-US" sz="3000" dirty="0" smtClean="0"/>
              <a:t>Family </a:t>
            </a:r>
            <a:r>
              <a:rPr lang="en-US" sz="3000" dirty="0"/>
              <a:t>history: negative for migraine headache</a:t>
            </a:r>
          </a:p>
          <a:p>
            <a:endParaRPr lang="en-US" sz="3000" dirty="0" smtClean="0"/>
          </a:p>
          <a:p>
            <a:r>
              <a:rPr lang="en-US" sz="3000" dirty="0" smtClean="0"/>
              <a:t>Medications</a:t>
            </a:r>
            <a:r>
              <a:rPr lang="en-US" sz="3000" dirty="0"/>
              <a:t>: simple analgesics </a:t>
            </a:r>
            <a:r>
              <a:rPr lang="en-US" sz="3000" dirty="0" err="1" smtClean="0"/>
              <a:t>prn</a:t>
            </a:r>
            <a:endParaRPr lang="en-US" sz="3000" dirty="0" smtClean="0"/>
          </a:p>
          <a:p>
            <a:endParaRPr lang="en-US" sz="3000" dirty="0"/>
          </a:p>
          <a:p>
            <a:r>
              <a:rPr lang="en-US" sz="3000" dirty="0"/>
              <a:t>Normal neurological examination</a:t>
            </a:r>
          </a:p>
          <a:p>
            <a:endParaRPr lang="en-US" dirty="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C000"/>
                </a:solidFill>
                <a:latin typeface="Arial Black" charset="0"/>
                <a:ea typeface="ヒラギノ角ゴ ProN W6" charset="0"/>
                <a:cs typeface="ヒラギノ角ゴ ProN W6" charset="0"/>
                <a:sym typeface="Arial Black" charset="0"/>
              </a:rPr>
              <a:t>Approach to the Patient with Headache</a:t>
            </a:r>
            <a:endParaRPr lang="en-US" sz="2800" dirty="0"/>
          </a:p>
        </p:txBody>
      </p:sp>
      <p:sp>
        <p:nvSpPr>
          <p:cNvPr id="3" name="Content Placeholder 2"/>
          <p:cNvSpPr>
            <a:spLocks noGrp="1"/>
          </p:cNvSpPr>
          <p:nvPr>
            <p:ph idx="1"/>
          </p:nvPr>
        </p:nvSpPr>
        <p:spPr/>
        <p:txBody>
          <a:bodyPr/>
          <a:lstStyle/>
          <a:p>
            <a:endParaRPr lang="en-US" dirty="0" smtClean="0"/>
          </a:p>
          <a:p>
            <a:endParaRPr lang="en-US" dirty="0"/>
          </a:p>
          <a:p>
            <a:pPr algn="ctr">
              <a:buNone/>
            </a:pPr>
            <a:r>
              <a:rPr lang="en-US" dirty="0" smtClean="0"/>
              <a:t>What is your diagnosis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C000"/>
                </a:solidFill>
                <a:latin typeface="Arial Black" charset="0"/>
                <a:ea typeface="ヒラギノ角ゴ ProN W6" charset="0"/>
                <a:cs typeface="ヒラギノ角ゴ ProN W6" charset="0"/>
                <a:sym typeface="Arial Black" charset="0"/>
              </a:rPr>
              <a:t>Approach to the Patient with Headache</a:t>
            </a:r>
            <a:endParaRPr lang="en-US" sz="3600"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Answer: Migraine without aura</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C000"/>
                </a:solidFill>
                <a:latin typeface="Arial Black" charset="0"/>
                <a:ea typeface="ヒラギノ角ゴ ProN W6" charset="0"/>
                <a:cs typeface="ヒラギノ角ゴ ProN W6" charset="0"/>
                <a:sym typeface="Arial Black" charset="0"/>
              </a:rPr>
              <a:t>Approach to the Patient with Headache</a:t>
            </a:r>
            <a:endParaRPr lang="en-US" sz="3600"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solidFill>
                  <a:srgbClr val="FF0000"/>
                </a:solidFill>
              </a:rPr>
              <a:t>Migraine epidemiology</a:t>
            </a:r>
          </a:p>
          <a:p>
            <a:endParaRPr lang="en-US" dirty="0" smtClean="0"/>
          </a:p>
          <a:p>
            <a:r>
              <a:rPr lang="en-US" dirty="0" smtClean="0"/>
              <a:t>Migraine diagnosis </a:t>
            </a:r>
          </a:p>
          <a:p>
            <a:endParaRPr lang="en-US" dirty="0" smtClean="0"/>
          </a:p>
          <a:p>
            <a:r>
              <a:rPr lang="en-US" dirty="0" smtClean="0"/>
              <a:t>Migraine </a:t>
            </a:r>
            <a:r>
              <a:rPr lang="en-US" dirty="0" err="1" smtClean="0"/>
              <a:t>pathophysiology</a:t>
            </a:r>
            <a:endParaRPr lang="en-US" dirty="0" smtClean="0"/>
          </a:p>
          <a:p>
            <a:endParaRPr lang="en-US" dirty="0" smtClean="0"/>
          </a:p>
          <a:p>
            <a:r>
              <a:rPr lang="en-US" dirty="0" smtClean="0"/>
              <a:t>Migraine treatment</a:t>
            </a:r>
          </a:p>
          <a:p>
            <a:endParaRPr lang="en-US" dirty="0" smtClean="0"/>
          </a:p>
          <a:p>
            <a:r>
              <a:rPr lang="en-US" dirty="0" smtClean="0"/>
              <a:t>Migraine prevention</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lide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8435" name="Footer Placeholder 2"/>
          <p:cNvSpPr>
            <a:spLocks noGrp="1"/>
          </p:cNvSpPr>
          <p:nvPr>
            <p:ph type="ftr" sz="quarter" idx="11"/>
          </p:nvPr>
        </p:nvSpPr>
        <p:spPr>
          <a:noFill/>
        </p:spPr>
        <p:txBody>
          <a:bodyPr/>
          <a:lstStyle/>
          <a:p>
            <a:endParaRPr lang="en-US"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C000"/>
                </a:solidFill>
                <a:latin typeface="Arial Black" charset="0"/>
                <a:ea typeface="ヒラギノ角ゴ ProN W6" charset="0"/>
                <a:cs typeface="ヒラギノ角ゴ ProN W6" charset="0"/>
                <a:sym typeface="Arial Black" charset="0"/>
              </a:rPr>
              <a:t>Approach to Headache</a:t>
            </a:r>
            <a:endParaRPr lang="en-US" sz="3200" dirty="0"/>
          </a:p>
        </p:txBody>
      </p:sp>
      <p:sp>
        <p:nvSpPr>
          <p:cNvPr id="3" name="Content Placeholder 2"/>
          <p:cNvSpPr>
            <a:spLocks noGrp="1"/>
          </p:cNvSpPr>
          <p:nvPr>
            <p:ph idx="1"/>
          </p:nvPr>
        </p:nvSpPr>
        <p:spPr/>
        <p:txBody>
          <a:bodyPr>
            <a:normAutofit/>
          </a:bodyPr>
          <a:lstStyle/>
          <a:p>
            <a:pPr>
              <a:buNone/>
            </a:pPr>
            <a:r>
              <a:rPr lang="en-US" dirty="0" smtClean="0">
                <a:solidFill>
                  <a:srgbClr val="FFFF00"/>
                </a:solidFill>
              </a:rPr>
              <a:t>Red flags’ include:</a:t>
            </a:r>
          </a:p>
          <a:p>
            <a:pPr>
              <a:buNone/>
            </a:pPr>
            <a:r>
              <a:rPr lang="en-US" dirty="0" smtClean="0"/>
              <a:t>5. Headaches always on the same side</a:t>
            </a:r>
          </a:p>
          <a:p>
            <a:pPr>
              <a:buNone/>
            </a:pPr>
            <a:r>
              <a:rPr lang="en-US" dirty="0" smtClean="0"/>
              <a:t>6. Headaches following head trauma</a:t>
            </a:r>
          </a:p>
          <a:p>
            <a:pPr>
              <a:buNone/>
            </a:pPr>
            <a:r>
              <a:rPr lang="en-US" dirty="0" smtClean="0"/>
              <a:t>7. Headaches with systemic illness (fever, stiff</a:t>
            </a:r>
          </a:p>
          <a:p>
            <a:pPr>
              <a:buNone/>
            </a:pPr>
            <a:r>
              <a:rPr lang="en-US" dirty="0" smtClean="0"/>
              <a:t>neck, rash)</a:t>
            </a:r>
          </a:p>
          <a:p>
            <a:pPr>
              <a:buNone/>
            </a:pPr>
            <a:r>
              <a:rPr lang="en-US" dirty="0" smtClean="0"/>
              <a:t>8. Headaches associated with seizures</a:t>
            </a:r>
          </a:p>
          <a:p>
            <a:pPr>
              <a:buNone/>
            </a:pPr>
            <a:r>
              <a:rPr lang="en-US" dirty="0" smtClean="0"/>
              <a:t>9. Headaches associated with atypical aura</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6429375"/>
            <a:ext cx="9144000" cy="428625"/>
          </a:xfrm>
          <a:prstGeom prst="rect">
            <a:avLst/>
          </a:prstGeom>
          <a:solidFill>
            <a:schemeClr val="accent2"/>
          </a:solidFill>
          <a:ln w="9525">
            <a:noFill/>
            <a:miter lim="800000"/>
            <a:headEnd/>
            <a:tailEnd/>
          </a:ln>
        </p:spPr>
        <p:txBody>
          <a:bodyPr wrap="none" lIns="104498" tIns="52249" rIns="104498" bIns="52249" anchor="ctr"/>
          <a:lstStyle/>
          <a:p>
            <a:endParaRPr lang="en-US"/>
          </a:p>
        </p:txBody>
      </p:sp>
      <p:sp>
        <p:nvSpPr>
          <p:cNvPr id="1028" name="Rectangle 3"/>
          <p:cNvSpPr>
            <a:spLocks noChangeArrowheads="1"/>
          </p:cNvSpPr>
          <p:nvPr/>
        </p:nvSpPr>
        <p:spPr bwMode="auto">
          <a:xfrm>
            <a:off x="0" y="0"/>
            <a:ext cx="9144000" cy="1285875"/>
          </a:xfrm>
          <a:prstGeom prst="rect">
            <a:avLst/>
          </a:prstGeom>
          <a:solidFill>
            <a:srgbClr val="006E91"/>
          </a:solidFill>
          <a:ln w="9525">
            <a:noFill/>
            <a:miter lim="800000"/>
            <a:headEnd/>
            <a:tailEnd/>
          </a:ln>
        </p:spPr>
        <p:txBody>
          <a:bodyPr wrap="none" lIns="91436" tIns="45718" rIns="91436" bIns="45718" anchor="ctr"/>
          <a:lstStyle/>
          <a:p>
            <a:pPr algn="ctr" eaLnBrk="0" hangingPunct="0"/>
            <a:endParaRPr lang="en-US" sz="2400">
              <a:latin typeface="Times" pitchFamily="18" charset="0"/>
            </a:endParaRPr>
          </a:p>
        </p:txBody>
      </p:sp>
      <p:sp>
        <p:nvSpPr>
          <p:cNvPr id="1029" name="Line 4"/>
          <p:cNvSpPr>
            <a:spLocks noChangeShapeType="1"/>
          </p:cNvSpPr>
          <p:nvPr/>
        </p:nvSpPr>
        <p:spPr bwMode="auto">
          <a:xfrm>
            <a:off x="0" y="1285875"/>
            <a:ext cx="9156700" cy="0"/>
          </a:xfrm>
          <a:prstGeom prst="line">
            <a:avLst/>
          </a:prstGeom>
          <a:noFill/>
          <a:ln w="88900">
            <a:solidFill>
              <a:schemeClr val="tx1"/>
            </a:solidFill>
            <a:round/>
            <a:headEnd/>
            <a:tailEnd/>
          </a:ln>
        </p:spPr>
        <p:txBody>
          <a:bodyPr wrap="none" lIns="104498" tIns="52249" rIns="104498" bIns="52249" anchor="ctr"/>
          <a:lstStyle/>
          <a:p>
            <a:endParaRPr lang="en-US"/>
          </a:p>
        </p:txBody>
      </p:sp>
      <p:graphicFrame>
        <p:nvGraphicFramePr>
          <p:cNvPr id="1026" name="Object 5"/>
          <p:cNvGraphicFramePr>
            <a:graphicFrameLocks noChangeAspect="1"/>
          </p:cNvGraphicFramePr>
          <p:nvPr/>
        </p:nvGraphicFramePr>
        <p:xfrm>
          <a:off x="1587500" y="1571625"/>
          <a:ext cx="6097588" cy="4572000"/>
        </p:xfrm>
        <a:graphic>
          <a:graphicData uri="http://schemas.openxmlformats.org/presentationml/2006/ole">
            <p:oleObj spid="_x0000_s1026" name="Chart" r:id="rId4" imgW="7315200" imgH="4876800" progId="MSGraph.Chart.8">
              <p:embed followColorScheme="full"/>
            </p:oleObj>
          </a:graphicData>
        </a:graphic>
      </p:graphicFrame>
      <p:sp>
        <p:nvSpPr>
          <p:cNvPr id="1030" name="Rectangle 6"/>
          <p:cNvSpPr>
            <a:spLocks noGrp="1" noChangeArrowheads="1"/>
          </p:cNvSpPr>
          <p:nvPr>
            <p:ph type="title"/>
          </p:nvPr>
        </p:nvSpPr>
        <p:spPr>
          <a:xfrm>
            <a:off x="698500" y="-142875"/>
            <a:ext cx="7773988" cy="1524000"/>
          </a:xfrm>
        </p:spPr>
        <p:txBody>
          <a:bodyPr/>
          <a:lstStyle/>
          <a:p>
            <a:pPr eaLnBrk="1" hangingPunct="1"/>
            <a:r>
              <a:rPr lang="en-US" sz="3600" smtClean="0"/>
              <a:t>Migraine Prevalence Is Highest</a:t>
            </a:r>
            <a:br>
              <a:rPr lang="en-US" sz="3600" smtClean="0"/>
            </a:br>
            <a:r>
              <a:rPr lang="en-US" sz="3600" smtClean="0"/>
              <a:t>at Ages of Peak Productivity</a:t>
            </a:r>
            <a:endParaRPr lang="en-US" sz="3600" b="1" smtClean="0">
              <a:solidFill>
                <a:srgbClr val="F0CA0C"/>
              </a:solidFill>
            </a:endParaRPr>
          </a:p>
        </p:txBody>
      </p:sp>
      <p:sp>
        <p:nvSpPr>
          <p:cNvPr id="1031" name="Rectangle 7"/>
          <p:cNvSpPr>
            <a:spLocks noChangeArrowheads="1"/>
          </p:cNvSpPr>
          <p:nvPr/>
        </p:nvSpPr>
        <p:spPr bwMode="black">
          <a:xfrm>
            <a:off x="587375" y="1357313"/>
            <a:ext cx="5889625" cy="484187"/>
          </a:xfrm>
          <a:prstGeom prst="rect">
            <a:avLst/>
          </a:prstGeom>
          <a:noFill/>
          <a:ln w="9525">
            <a:noFill/>
            <a:miter lim="800000"/>
            <a:headEnd/>
            <a:tailEnd/>
          </a:ln>
        </p:spPr>
        <p:txBody>
          <a:bodyPr wrap="none" lIns="91678" tIns="45840" rIns="91678" bIns="45840">
            <a:spAutoFit/>
          </a:bodyPr>
          <a:lstStyle/>
          <a:p>
            <a:pPr algn="ctr" eaLnBrk="0" hangingPunct="0"/>
            <a:r>
              <a:rPr lang="en-US" sz="2400"/>
              <a:t>25-30 Million Americans Suffer from Migraine</a:t>
            </a:r>
          </a:p>
        </p:txBody>
      </p:sp>
      <p:sp>
        <p:nvSpPr>
          <p:cNvPr id="1032" name="Rectangle 8"/>
          <p:cNvSpPr>
            <a:spLocks noChangeArrowheads="1"/>
          </p:cNvSpPr>
          <p:nvPr/>
        </p:nvSpPr>
        <p:spPr bwMode="black">
          <a:xfrm>
            <a:off x="2603500" y="5940425"/>
            <a:ext cx="201613" cy="241300"/>
          </a:xfrm>
          <a:prstGeom prst="rect">
            <a:avLst/>
          </a:prstGeom>
          <a:noFill/>
          <a:ln w="9525">
            <a:noFill/>
            <a:miter lim="800000"/>
            <a:headEnd/>
            <a:tailEnd/>
          </a:ln>
        </p:spPr>
        <p:txBody>
          <a:bodyPr wrap="none" lIns="0" tIns="0" rIns="0" bIns="0">
            <a:spAutoFit/>
          </a:bodyPr>
          <a:lstStyle/>
          <a:p>
            <a:pPr defTabSz="800100" eaLnBrk="0" hangingPunct="0"/>
            <a:r>
              <a:rPr lang="en-US" sz="1500"/>
              <a:t>20</a:t>
            </a:r>
          </a:p>
        </p:txBody>
      </p:sp>
      <p:sp>
        <p:nvSpPr>
          <p:cNvPr id="1033" name="Rectangle 9"/>
          <p:cNvSpPr>
            <a:spLocks noChangeArrowheads="1"/>
          </p:cNvSpPr>
          <p:nvPr/>
        </p:nvSpPr>
        <p:spPr bwMode="black">
          <a:xfrm>
            <a:off x="3227388" y="5940425"/>
            <a:ext cx="201612" cy="241300"/>
          </a:xfrm>
          <a:prstGeom prst="rect">
            <a:avLst/>
          </a:prstGeom>
          <a:noFill/>
          <a:ln w="9525">
            <a:noFill/>
            <a:miter lim="800000"/>
            <a:headEnd/>
            <a:tailEnd/>
          </a:ln>
        </p:spPr>
        <p:txBody>
          <a:bodyPr wrap="none" lIns="0" tIns="0" rIns="0" bIns="0">
            <a:spAutoFit/>
          </a:bodyPr>
          <a:lstStyle/>
          <a:p>
            <a:pPr defTabSz="800100" eaLnBrk="0" hangingPunct="0"/>
            <a:r>
              <a:rPr lang="en-US" sz="1500"/>
              <a:t>30</a:t>
            </a:r>
          </a:p>
        </p:txBody>
      </p:sp>
      <p:sp>
        <p:nvSpPr>
          <p:cNvPr id="1034" name="Rectangle 10"/>
          <p:cNvSpPr>
            <a:spLocks noChangeArrowheads="1"/>
          </p:cNvSpPr>
          <p:nvPr/>
        </p:nvSpPr>
        <p:spPr bwMode="black">
          <a:xfrm>
            <a:off x="3810000" y="5940425"/>
            <a:ext cx="201613" cy="241300"/>
          </a:xfrm>
          <a:prstGeom prst="rect">
            <a:avLst/>
          </a:prstGeom>
          <a:noFill/>
          <a:ln w="9525">
            <a:noFill/>
            <a:miter lim="800000"/>
            <a:headEnd/>
            <a:tailEnd/>
          </a:ln>
        </p:spPr>
        <p:txBody>
          <a:bodyPr wrap="none" lIns="0" tIns="0" rIns="0" bIns="0">
            <a:spAutoFit/>
          </a:bodyPr>
          <a:lstStyle/>
          <a:p>
            <a:pPr defTabSz="800100" eaLnBrk="0" hangingPunct="0"/>
            <a:r>
              <a:rPr lang="en-US" sz="1500"/>
              <a:t>40</a:t>
            </a:r>
          </a:p>
        </p:txBody>
      </p:sp>
      <p:sp>
        <p:nvSpPr>
          <p:cNvPr id="1035" name="Rectangle 11"/>
          <p:cNvSpPr>
            <a:spLocks noChangeArrowheads="1"/>
          </p:cNvSpPr>
          <p:nvPr/>
        </p:nvSpPr>
        <p:spPr bwMode="black">
          <a:xfrm>
            <a:off x="4445000" y="5940425"/>
            <a:ext cx="201613" cy="241300"/>
          </a:xfrm>
          <a:prstGeom prst="rect">
            <a:avLst/>
          </a:prstGeom>
          <a:noFill/>
          <a:ln w="9525">
            <a:noFill/>
            <a:miter lim="800000"/>
            <a:headEnd/>
            <a:tailEnd/>
          </a:ln>
        </p:spPr>
        <p:txBody>
          <a:bodyPr wrap="none" lIns="0" tIns="0" rIns="0" bIns="0">
            <a:spAutoFit/>
          </a:bodyPr>
          <a:lstStyle/>
          <a:p>
            <a:pPr defTabSz="800100" eaLnBrk="0" hangingPunct="0"/>
            <a:r>
              <a:rPr lang="en-US" sz="1500"/>
              <a:t>50</a:t>
            </a:r>
          </a:p>
        </p:txBody>
      </p:sp>
      <p:sp>
        <p:nvSpPr>
          <p:cNvPr id="1036" name="Rectangle 12"/>
          <p:cNvSpPr>
            <a:spLocks noChangeArrowheads="1"/>
          </p:cNvSpPr>
          <p:nvPr/>
        </p:nvSpPr>
        <p:spPr bwMode="black">
          <a:xfrm>
            <a:off x="5016500" y="5940425"/>
            <a:ext cx="201613" cy="241300"/>
          </a:xfrm>
          <a:prstGeom prst="rect">
            <a:avLst/>
          </a:prstGeom>
          <a:noFill/>
          <a:ln w="9525">
            <a:noFill/>
            <a:miter lim="800000"/>
            <a:headEnd/>
            <a:tailEnd/>
          </a:ln>
        </p:spPr>
        <p:txBody>
          <a:bodyPr wrap="none" lIns="0" tIns="0" rIns="0" bIns="0">
            <a:spAutoFit/>
          </a:bodyPr>
          <a:lstStyle/>
          <a:p>
            <a:pPr defTabSz="800100" eaLnBrk="0" hangingPunct="0"/>
            <a:r>
              <a:rPr lang="en-US" sz="1500"/>
              <a:t>60</a:t>
            </a:r>
          </a:p>
        </p:txBody>
      </p:sp>
      <p:sp>
        <p:nvSpPr>
          <p:cNvPr id="1037" name="Rectangle 13"/>
          <p:cNvSpPr>
            <a:spLocks noChangeArrowheads="1"/>
          </p:cNvSpPr>
          <p:nvPr/>
        </p:nvSpPr>
        <p:spPr bwMode="black">
          <a:xfrm>
            <a:off x="5651500" y="5940425"/>
            <a:ext cx="201613" cy="241300"/>
          </a:xfrm>
          <a:prstGeom prst="rect">
            <a:avLst/>
          </a:prstGeom>
          <a:noFill/>
          <a:ln w="9525">
            <a:noFill/>
            <a:miter lim="800000"/>
            <a:headEnd/>
            <a:tailEnd/>
          </a:ln>
        </p:spPr>
        <p:txBody>
          <a:bodyPr wrap="none" lIns="0" tIns="0" rIns="0" bIns="0">
            <a:spAutoFit/>
          </a:bodyPr>
          <a:lstStyle/>
          <a:p>
            <a:pPr defTabSz="800100" eaLnBrk="0" hangingPunct="0"/>
            <a:r>
              <a:rPr lang="en-US" sz="1500"/>
              <a:t>70</a:t>
            </a:r>
          </a:p>
        </p:txBody>
      </p:sp>
      <p:sp>
        <p:nvSpPr>
          <p:cNvPr id="1038" name="Rectangle 14"/>
          <p:cNvSpPr>
            <a:spLocks noChangeArrowheads="1"/>
          </p:cNvSpPr>
          <p:nvPr/>
        </p:nvSpPr>
        <p:spPr bwMode="black">
          <a:xfrm>
            <a:off x="6275388" y="5940425"/>
            <a:ext cx="201612" cy="241300"/>
          </a:xfrm>
          <a:prstGeom prst="rect">
            <a:avLst/>
          </a:prstGeom>
          <a:noFill/>
          <a:ln w="9525">
            <a:noFill/>
            <a:miter lim="800000"/>
            <a:headEnd/>
            <a:tailEnd/>
          </a:ln>
        </p:spPr>
        <p:txBody>
          <a:bodyPr wrap="none" lIns="0" tIns="0" rIns="0" bIns="0">
            <a:spAutoFit/>
          </a:bodyPr>
          <a:lstStyle/>
          <a:p>
            <a:pPr defTabSz="800100" eaLnBrk="0" hangingPunct="0"/>
            <a:r>
              <a:rPr lang="en-US" sz="1500"/>
              <a:t>80</a:t>
            </a:r>
          </a:p>
        </p:txBody>
      </p:sp>
      <p:sp>
        <p:nvSpPr>
          <p:cNvPr id="1039" name="Rectangle 15"/>
          <p:cNvSpPr>
            <a:spLocks noChangeArrowheads="1"/>
          </p:cNvSpPr>
          <p:nvPr/>
        </p:nvSpPr>
        <p:spPr bwMode="black">
          <a:xfrm>
            <a:off x="6858000" y="5940425"/>
            <a:ext cx="201613" cy="241300"/>
          </a:xfrm>
          <a:prstGeom prst="rect">
            <a:avLst/>
          </a:prstGeom>
          <a:noFill/>
          <a:ln w="9525">
            <a:noFill/>
            <a:miter lim="800000"/>
            <a:headEnd/>
            <a:tailEnd/>
          </a:ln>
        </p:spPr>
        <p:txBody>
          <a:bodyPr wrap="none" lIns="0" tIns="0" rIns="0" bIns="0">
            <a:spAutoFit/>
          </a:bodyPr>
          <a:lstStyle/>
          <a:p>
            <a:pPr defTabSz="800100" eaLnBrk="0" hangingPunct="0"/>
            <a:r>
              <a:rPr lang="en-US" sz="1500"/>
              <a:t>90</a:t>
            </a:r>
          </a:p>
        </p:txBody>
      </p:sp>
      <p:sp>
        <p:nvSpPr>
          <p:cNvPr id="1040" name="Rectangle 16"/>
          <p:cNvSpPr>
            <a:spLocks noChangeArrowheads="1"/>
          </p:cNvSpPr>
          <p:nvPr/>
        </p:nvSpPr>
        <p:spPr bwMode="black">
          <a:xfrm>
            <a:off x="3873500" y="6172200"/>
            <a:ext cx="1208088" cy="257175"/>
          </a:xfrm>
          <a:prstGeom prst="rect">
            <a:avLst/>
          </a:prstGeom>
          <a:noFill/>
          <a:ln w="9525">
            <a:noFill/>
            <a:miter lim="800000"/>
            <a:headEnd/>
            <a:tailEnd/>
          </a:ln>
        </p:spPr>
        <p:txBody>
          <a:bodyPr lIns="0" tIns="0" rIns="0" bIns="0">
            <a:spAutoFit/>
          </a:bodyPr>
          <a:lstStyle/>
          <a:p>
            <a:pPr defTabSz="800100" eaLnBrk="0" hangingPunct="0"/>
            <a:r>
              <a:rPr lang="en-US" sz="1600" b="1"/>
              <a:t>Age (Years)</a:t>
            </a:r>
          </a:p>
        </p:txBody>
      </p:sp>
      <p:sp>
        <p:nvSpPr>
          <p:cNvPr id="1041" name="Rectangle 17"/>
          <p:cNvSpPr>
            <a:spLocks noChangeArrowheads="1"/>
          </p:cNvSpPr>
          <p:nvPr/>
        </p:nvSpPr>
        <p:spPr bwMode="black">
          <a:xfrm rot="-5400000">
            <a:off x="588169" y="3799681"/>
            <a:ext cx="1739900" cy="458788"/>
          </a:xfrm>
          <a:prstGeom prst="rect">
            <a:avLst/>
          </a:prstGeom>
          <a:noFill/>
          <a:ln w="9525">
            <a:noFill/>
            <a:miter lim="800000"/>
            <a:headEnd/>
            <a:tailEnd/>
          </a:ln>
        </p:spPr>
        <p:txBody>
          <a:bodyPr lIns="0" tIns="0" rIns="0" bIns="0">
            <a:spAutoFit/>
          </a:bodyPr>
          <a:lstStyle/>
          <a:p>
            <a:pPr algn="ctr" defTabSz="800100" eaLnBrk="0" hangingPunct="0"/>
            <a:r>
              <a:rPr lang="en-US" sz="1600" b="1"/>
              <a:t>Migraine </a:t>
            </a:r>
            <a:br>
              <a:rPr lang="en-US" sz="1600" b="1"/>
            </a:br>
            <a:r>
              <a:rPr lang="en-US" sz="1600" b="1"/>
              <a:t>Prevalence (%)</a:t>
            </a:r>
          </a:p>
        </p:txBody>
      </p:sp>
      <p:sp>
        <p:nvSpPr>
          <p:cNvPr id="1042" name="Rectangle 18"/>
          <p:cNvSpPr>
            <a:spLocks noChangeArrowheads="1"/>
          </p:cNvSpPr>
          <p:nvPr/>
        </p:nvSpPr>
        <p:spPr bwMode="black">
          <a:xfrm>
            <a:off x="7029450" y="2771775"/>
            <a:ext cx="971550" cy="741363"/>
          </a:xfrm>
          <a:prstGeom prst="rect">
            <a:avLst/>
          </a:prstGeom>
          <a:noFill/>
          <a:ln w="9525">
            <a:noFill/>
            <a:miter lim="800000"/>
            <a:headEnd/>
            <a:tailEnd/>
          </a:ln>
        </p:spPr>
        <p:txBody>
          <a:bodyPr lIns="91678" tIns="45840" rIns="91678" bIns="45840">
            <a:spAutoFit/>
          </a:bodyPr>
          <a:lstStyle/>
          <a:p>
            <a:pPr eaLnBrk="0" hangingPunct="0">
              <a:spcBef>
                <a:spcPct val="50000"/>
              </a:spcBef>
            </a:pPr>
            <a:r>
              <a:rPr lang="en-US" sz="1600"/>
              <a:t>Women</a:t>
            </a:r>
          </a:p>
          <a:p>
            <a:pPr eaLnBrk="0" hangingPunct="0">
              <a:spcBef>
                <a:spcPct val="50000"/>
              </a:spcBef>
            </a:pPr>
            <a:r>
              <a:rPr lang="en-US" sz="1600"/>
              <a:t>Men</a:t>
            </a:r>
          </a:p>
        </p:txBody>
      </p:sp>
      <p:sp>
        <p:nvSpPr>
          <p:cNvPr id="1043" name="Line 19"/>
          <p:cNvSpPr>
            <a:spLocks noChangeShapeType="1"/>
          </p:cNvSpPr>
          <p:nvPr/>
        </p:nvSpPr>
        <p:spPr bwMode="black">
          <a:xfrm>
            <a:off x="6745288" y="2914650"/>
            <a:ext cx="284162" cy="0"/>
          </a:xfrm>
          <a:prstGeom prst="line">
            <a:avLst/>
          </a:prstGeom>
          <a:noFill/>
          <a:ln w="38100">
            <a:solidFill>
              <a:srgbClr val="FF00FF"/>
            </a:solidFill>
            <a:round/>
            <a:headEnd type="none" w="sm" len="sm"/>
            <a:tailEnd type="none" w="sm" len="sm"/>
          </a:ln>
        </p:spPr>
        <p:txBody>
          <a:bodyPr/>
          <a:lstStyle/>
          <a:p>
            <a:endParaRPr lang="en-US"/>
          </a:p>
        </p:txBody>
      </p:sp>
      <p:sp>
        <p:nvSpPr>
          <p:cNvPr id="1044" name="Line 20"/>
          <p:cNvSpPr>
            <a:spLocks noChangeShapeType="1"/>
          </p:cNvSpPr>
          <p:nvPr/>
        </p:nvSpPr>
        <p:spPr bwMode="gray">
          <a:xfrm>
            <a:off x="6765925" y="3357563"/>
            <a:ext cx="282575" cy="0"/>
          </a:xfrm>
          <a:prstGeom prst="line">
            <a:avLst/>
          </a:prstGeom>
          <a:noFill/>
          <a:ln w="38100">
            <a:solidFill>
              <a:srgbClr val="0066FF"/>
            </a:solidFill>
            <a:round/>
            <a:headEnd type="none" w="sm" len="sm"/>
            <a:tailEnd type="none" w="sm" len="sm"/>
          </a:ln>
        </p:spPr>
        <p:txBody>
          <a:bodyPr/>
          <a:lstStyle/>
          <a:p>
            <a:endParaRPr lang="en-US"/>
          </a:p>
        </p:txBody>
      </p:sp>
      <p:pic>
        <p:nvPicPr>
          <p:cNvPr id="1045" name="Picture 21"/>
          <p:cNvPicPr>
            <a:picLocks noChangeAspect="1" noChangeArrowheads="1"/>
          </p:cNvPicPr>
          <p:nvPr/>
        </p:nvPicPr>
        <p:blipFill>
          <a:blip r:embed="rId5" cstate="print"/>
          <a:srcRect/>
          <a:stretch>
            <a:fillRect/>
          </a:stretch>
        </p:blipFill>
        <p:spPr bwMode="auto">
          <a:xfrm>
            <a:off x="3636963" y="4929188"/>
            <a:ext cx="236537" cy="669925"/>
          </a:xfrm>
          <a:prstGeom prst="rect">
            <a:avLst/>
          </a:prstGeom>
          <a:noFill/>
          <a:ln w="9525">
            <a:noFill/>
            <a:miter lim="800000"/>
            <a:headEnd/>
            <a:tailEnd/>
          </a:ln>
        </p:spPr>
      </p:pic>
      <p:pic>
        <p:nvPicPr>
          <p:cNvPr id="1046" name="Picture 22"/>
          <p:cNvPicPr>
            <a:picLocks noChangeAspect="1" noChangeArrowheads="1"/>
          </p:cNvPicPr>
          <p:nvPr/>
        </p:nvPicPr>
        <p:blipFill>
          <a:blip r:embed="rId6" cstate="print"/>
          <a:srcRect/>
          <a:stretch>
            <a:fillRect/>
          </a:stretch>
        </p:blipFill>
        <p:spPr bwMode="auto">
          <a:xfrm>
            <a:off x="3614738" y="2406650"/>
            <a:ext cx="258762" cy="736600"/>
          </a:xfrm>
          <a:prstGeom prst="rect">
            <a:avLst/>
          </a:prstGeom>
          <a:noFill/>
          <a:ln w="9525">
            <a:noFill/>
            <a:miter lim="800000"/>
            <a:headEnd/>
            <a:tailEnd/>
          </a:ln>
        </p:spPr>
      </p:pic>
      <p:sp>
        <p:nvSpPr>
          <p:cNvPr id="1047" name="Rectangle 23"/>
          <p:cNvSpPr>
            <a:spLocks noChangeArrowheads="1"/>
          </p:cNvSpPr>
          <p:nvPr/>
        </p:nvSpPr>
        <p:spPr bwMode="black">
          <a:xfrm>
            <a:off x="546100" y="6429375"/>
            <a:ext cx="8591550" cy="298450"/>
          </a:xfrm>
          <a:prstGeom prst="rect">
            <a:avLst/>
          </a:prstGeom>
          <a:noFill/>
          <a:ln w="9525">
            <a:noFill/>
            <a:miter lim="800000"/>
            <a:headEnd/>
            <a:tailEnd/>
          </a:ln>
        </p:spPr>
        <p:txBody>
          <a:bodyPr lIns="91678" tIns="45840" rIns="91678" bIns="45840">
            <a:spAutoFit/>
          </a:bodyPr>
          <a:lstStyle/>
          <a:p>
            <a:pPr eaLnBrk="0" hangingPunct="0"/>
            <a:r>
              <a:rPr lang="en-US" sz="1200"/>
              <a:t>Lipton RB et al. </a:t>
            </a:r>
            <a:r>
              <a:rPr lang="en-US" sz="1200" i="1"/>
              <a:t>Headache</a:t>
            </a:r>
            <a:r>
              <a:rPr lang="en-US" sz="1200"/>
              <a:t>. 2001;41:646-657.</a:t>
            </a:r>
          </a:p>
        </p:txBody>
      </p:sp>
      <p:sp>
        <p:nvSpPr>
          <p:cNvPr id="1048" name="Text Box 24"/>
          <p:cNvSpPr txBox="1">
            <a:spLocks noChangeArrowheads="1"/>
          </p:cNvSpPr>
          <p:nvPr/>
        </p:nvSpPr>
        <p:spPr bwMode="auto">
          <a:xfrm>
            <a:off x="8947150" y="6794500"/>
            <a:ext cx="190500" cy="342900"/>
          </a:xfrm>
          <a:prstGeom prst="rect">
            <a:avLst/>
          </a:prstGeom>
          <a:noFill/>
          <a:ln w="12700">
            <a:noFill/>
            <a:miter lim="800000"/>
            <a:headEnd type="none" w="sm" len="sm"/>
            <a:tailEnd type="none" w="sm" len="sm"/>
          </a:ln>
        </p:spPr>
        <p:txBody>
          <a:bodyPr lIns="80010" tIns="40005" rIns="80010" bIns="40005">
            <a:spAutoFit/>
          </a:bodyPr>
          <a:lstStyle/>
          <a:p>
            <a:pPr algn="ctr" defTabSz="800100"/>
            <a:r>
              <a:rPr lang="en-US" sz="1600" b="1"/>
              <a:t>*</a:t>
            </a:r>
          </a:p>
        </p:txBody>
      </p:sp>
      <p:sp>
        <p:nvSpPr>
          <p:cNvPr id="1049" name="Rectangle 25"/>
          <p:cNvSpPr>
            <a:spLocks noChangeArrowheads="1"/>
          </p:cNvSpPr>
          <p:nvPr/>
        </p:nvSpPr>
        <p:spPr bwMode="black">
          <a:xfrm>
            <a:off x="7366000" y="5940425"/>
            <a:ext cx="301625" cy="241300"/>
          </a:xfrm>
          <a:prstGeom prst="rect">
            <a:avLst/>
          </a:prstGeom>
          <a:noFill/>
          <a:ln w="9525">
            <a:noFill/>
            <a:miter lim="800000"/>
            <a:headEnd/>
            <a:tailEnd/>
          </a:ln>
        </p:spPr>
        <p:txBody>
          <a:bodyPr wrap="none" lIns="0" tIns="0" rIns="0" bIns="0">
            <a:spAutoFit/>
          </a:bodyPr>
          <a:lstStyle/>
          <a:p>
            <a:pPr defTabSz="800100" eaLnBrk="0" hangingPunct="0"/>
            <a:r>
              <a:rPr lang="en-US" sz="1500"/>
              <a:t>100</a:t>
            </a:r>
          </a:p>
        </p:txBody>
      </p:sp>
      <p:sp>
        <p:nvSpPr>
          <p:cNvPr id="1050" name="Footer Placeholder 25"/>
          <p:cNvSpPr>
            <a:spLocks noGrp="1"/>
          </p:cNvSpPr>
          <p:nvPr>
            <p:ph type="ftr" sz="quarter" idx="11"/>
          </p:nvPr>
        </p:nvSpPr>
        <p:spPr>
          <a:noFill/>
        </p:spPr>
        <p:txBody>
          <a:bodyPr/>
          <a:lstStyle/>
          <a:p>
            <a:endParaRPr lang="en-US"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1069975"/>
          </a:xfrm>
        </p:spPr>
        <p:txBody>
          <a:bodyPr/>
          <a:lstStyle/>
          <a:p>
            <a:pPr eaLnBrk="1" hangingPunct="1"/>
            <a:endParaRPr lang="en-US" smtClean="0"/>
          </a:p>
        </p:txBody>
      </p:sp>
      <p:sp>
        <p:nvSpPr>
          <p:cNvPr id="19459" name="Rectangle 3"/>
          <p:cNvSpPr>
            <a:spLocks noChangeArrowheads="1"/>
          </p:cNvSpPr>
          <p:nvPr/>
        </p:nvSpPr>
        <p:spPr bwMode="auto">
          <a:xfrm>
            <a:off x="0" y="0"/>
            <a:ext cx="9144000" cy="1500188"/>
          </a:xfrm>
          <a:prstGeom prst="rect">
            <a:avLst/>
          </a:prstGeom>
          <a:solidFill>
            <a:schemeClr val="hlink"/>
          </a:solidFill>
          <a:ln w="9525">
            <a:noFill/>
            <a:miter lim="800000"/>
            <a:headEnd/>
            <a:tailEnd/>
          </a:ln>
        </p:spPr>
        <p:txBody>
          <a:bodyPr wrap="none" anchor="ctr"/>
          <a:lstStyle/>
          <a:p>
            <a:endParaRPr lang="en-US"/>
          </a:p>
        </p:txBody>
      </p:sp>
      <p:sp>
        <p:nvSpPr>
          <p:cNvPr id="19460" name="Line 4"/>
          <p:cNvSpPr>
            <a:spLocks noChangeShapeType="1"/>
          </p:cNvSpPr>
          <p:nvPr/>
        </p:nvSpPr>
        <p:spPr bwMode="auto">
          <a:xfrm>
            <a:off x="0" y="1500188"/>
            <a:ext cx="9144000" cy="0"/>
          </a:xfrm>
          <a:prstGeom prst="line">
            <a:avLst/>
          </a:prstGeom>
          <a:noFill/>
          <a:ln w="88900">
            <a:solidFill>
              <a:schemeClr val="tx1"/>
            </a:solidFill>
            <a:round/>
            <a:headEnd/>
            <a:tailEnd/>
          </a:ln>
        </p:spPr>
        <p:txBody>
          <a:bodyPr wrap="none" anchor="ctr"/>
          <a:lstStyle/>
          <a:p>
            <a:endParaRPr lang="en-US"/>
          </a:p>
        </p:txBody>
      </p:sp>
      <p:sp>
        <p:nvSpPr>
          <p:cNvPr id="19461" name="Rectangle 5"/>
          <p:cNvSpPr>
            <a:spLocks noChangeArrowheads="1"/>
          </p:cNvSpPr>
          <p:nvPr/>
        </p:nvSpPr>
        <p:spPr bwMode="auto">
          <a:xfrm>
            <a:off x="0" y="5786438"/>
            <a:ext cx="9144000" cy="1071562"/>
          </a:xfrm>
          <a:prstGeom prst="rect">
            <a:avLst/>
          </a:prstGeom>
          <a:solidFill>
            <a:schemeClr val="accent2"/>
          </a:solidFill>
          <a:ln w="9525">
            <a:noFill/>
            <a:miter lim="800000"/>
            <a:headEnd/>
            <a:tailEnd/>
          </a:ln>
        </p:spPr>
        <p:txBody>
          <a:bodyPr wrap="none" lIns="80010" tIns="40005" rIns="80010" bIns="40005" anchor="ctr"/>
          <a:lstStyle/>
          <a:p>
            <a:pPr algn="ctr" defTabSz="800100" eaLnBrk="0" hangingPunct="0"/>
            <a:endParaRPr lang="en-US" sz="2100">
              <a:solidFill>
                <a:schemeClr val="accent2"/>
              </a:solidFill>
              <a:latin typeface="Times" pitchFamily="18" charset="0"/>
            </a:endParaRPr>
          </a:p>
        </p:txBody>
      </p:sp>
      <p:sp>
        <p:nvSpPr>
          <p:cNvPr id="19462" name="Rectangle 6"/>
          <p:cNvSpPr>
            <a:spLocks noChangeArrowheads="1"/>
          </p:cNvSpPr>
          <p:nvPr/>
        </p:nvSpPr>
        <p:spPr bwMode="black">
          <a:xfrm>
            <a:off x="635000" y="5857875"/>
            <a:ext cx="8291513" cy="696913"/>
          </a:xfrm>
          <a:prstGeom prst="rect">
            <a:avLst/>
          </a:prstGeom>
          <a:noFill/>
          <a:ln w="9525">
            <a:noFill/>
            <a:miter lim="800000"/>
            <a:headEnd/>
            <a:tailEnd/>
          </a:ln>
        </p:spPr>
        <p:txBody>
          <a:bodyPr lIns="91678" tIns="45840" rIns="91678" bIns="45840">
            <a:spAutoFit/>
          </a:bodyPr>
          <a:lstStyle/>
          <a:p>
            <a:pPr eaLnBrk="0" hangingPunct="0"/>
            <a:r>
              <a:rPr lang="en-US" sz="1200"/>
              <a:t>*Ages ≥ 20 years. </a:t>
            </a:r>
            <a:r>
              <a:rPr lang="en-US" sz="1200" baseline="30000"/>
              <a:t>†</a:t>
            </a:r>
            <a:r>
              <a:rPr lang="en-US" sz="1200"/>
              <a:t>Ages 20-74 years. </a:t>
            </a:r>
            <a:r>
              <a:rPr lang="en-US" sz="1200" baseline="30000"/>
              <a:t>‡</a:t>
            </a:r>
            <a:r>
              <a:rPr lang="en-US" sz="1200"/>
              <a:t>Ages ≥ 18 years. </a:t>
            </a:r>
            <a:r>
              <a:rPr lang="en-US" sz="1200" baseline="30000"/>
              <a:t>§</a:t>
            </a:r>
            <a:r>
              <a:rPr lang="en-US" sz="1200"/>
              <a:t>Ages ≥ 12 years.</a:t>
            </a:r>
          </a:p>
          <a:p>
            <a:pPr eaLnBrk="0" hangingPunct="0"/>
            <a:r>
              <a:rPr lang="en-US" sz="1200"/>
              <a:t>Centers for Disease Control. Available at: http://www.cdc.gov. Accessed October 28, 2002.</a:t>
            </a:r>
          </a:p>
          <a:p>
            <a:pPr eaLnBrk="0" hangingPunct="0"/>
            <a:r>
              <a:rPr lang="en-US" sz="1200"/>
              <a:t>Lipton RB et al. </a:t>
            </a:r>
            <a:r>
              <a:rPr lang="en-US" sz="1200" i="1"/>
              <a:t>Headache</a:t>
            </a:r>
            <a:r>
              <a:rPr lang="en-US" sz="1200"/>
              <a:t>. 2001;41:646-657.</a:t>
            </a:r>
          </a:p>
        </p:txBody>
      </p:sp>
      <p:sp>
        <p:nvSpPr>
          <p:cNvPr id="19463" name="Rectangle 7"/>
          <p:cNvSpPr>
            <a:spLocks noChangeArrowheads="1"/>
          </p:cNvSpPr>
          <p:nvPr/>
        </p:nvSpPr>
        <p:spPr bwMode="white">
          <a:xfrm>
            <a:off x="635000" y="285750"/>
            <a:ext cx="7678738" cy="1003300"/>
          </a:xfrm>
          <a:prstGeom prst="rect">
            <a:avLst/>
          </a:prstGeom>
          <a:noFill/>
          <a:ln w="9525">
            <a:noFill/>
            <a:miter lim="800000"/>
            <a:headEnd/>
            <a:tailEnd/>
          </a:ln>
        </p:spPr>
        <p:txBody>
          <a:bodyPr lIns="91678" tIns="45840" rIns="91678" bIns="45840" anchor="ctr"/>
          <a:lstStyle/>
          <a:p>
            <a:pPr eaLnBrk="0" hangingPunct="0">
              <a:lnSpc>
                <a:spcPct val="95000"/>
              </a:lnSpc>
            </a:pPr>
            <a:r>
              <a:rPr lang="en-US" sz="3400" b="1">
                <a:solidFill>
                  <a:schemeClr val="tx2"/>
                </a:solidFill>
              </a:rPr>
              <a:t>Migraine Prevalence Comparable to </a:t>
            </a:r>
            <a:br>
              <a:rPr lang="en-US" sz="3400" b="1">
                <a:solidFill>
                  <a:schemeClr val="tx2"/>
                </a:solidFill>
              </a:rPr>
            </a:br>
            <a:r>
              <a:rPr lang="en-US" sz="3400" b="1">
                <a:solidFill>
                  <a:schemeClr val="tx2"/>
                </a:solidFill>
              </a:rPr>
              <a:t>Many Other Chronic Illnesses</a:t>
            </a:r>
          </a:p>
        </p:txBody>
      </p:sp>
      <p:pic>
        <p:nvPicPr>
          <p:cNvPr id="19464" name="Picture 8"/>
          <p:cNvPicPr>
            <a:picLocks noChangeAspect="1" noChangeArrowheads="1"/>
          </p:cNvPicPr>
          <p:nvPr/>
        </p:nvPicPr>
        <p:blipFill>
          <a:blip r:embed="rId3" cstate="print"/>
          <a:srcRect/>
          <a:stretch>
            <a:fillRect/>
          </a:stretch>
        </p:blipFill>
        <p:spPr bwMode="auto">
          <a:xfrm>
            <a:off x="7874000" y="3835400"/>
            <a:ext cx="211138" cy="598488"/>
          </a:xfrm>
          <a:prstGeom prst="rect">
            <a:avLst/>
          </a:prstGeom>
          <a:noFill/>
          <a:ln w="9525">
            <a:noFill/>
            <a:miter lim="800000"/>
            <a:headEnd/>
            <a:tailEnd/>
          </a:ln>
        </p:spPr>
      </p:pic>
      <p:pic>
        <p:nvPicPr>
          <p:cNvPr id="19465" name="Picture 9"/>
          <p:cNvPicPr>
            <a:picLocks noChangeAspect="1" noChangeArrowheads="1"/>
          </p:cNvPicPr>
          <p:nvPr/>
        </p:nvPicPr>
        <p:blipFill>
          <a:blip r:embed="rId4" cstate="print"/>
          <a:srcRect/>
          <a:stretch>
            <a:fillRect/>
          </a:stretch>
        </p:blipFill>
        <p:spPr bwMode="black">
          <a:xfrm>
            <a:off x="8191500" y="3790950"/>
            <a:ext cx="231775" cy="658813"/>
          </a:xfrm>
          <a:prstGeom prst="rect">
            <a:avLst/>
          </a:prstGeom>
          <a:noFill/>
          <a:ln w="9525">
            <a:noFill/>
            <a:miter lim="800000"/>
            <a:headEnd/>
            <a:tailEnd/>
          </a:ln>
        </p:spPr>
      </p:pic>
      <p:sp>
        <p:nvSpPr>
          <p:cNvPr id="19466" name="Rectangle 10"/>
          <p:cNvSpPr>
            <a:spLocks noChangeArrowheads="1"/>
          </p:cNvSpPr>
          <p:nvPr/>
        </p:nvSpPr>
        <p:spPr bwMode="black">
          <a:xfrm>
            <a:off x="1657350" y="1870075"/>
            <a:ext cx="188913" cy="230188"/>
          </a:xfrm>
          <a:prstGeom prst="rect">
            <a:avLst/>
          </a:prstGeom>
          <a:noFill/>
          <a:ln w="9525">
            <a:noFill/>
            <a:miter lim="800000"/>
            <a:headEnd/>
            <a:tailEnd/>
          </a:ln>
        </p:spPr>
        <p:txBody>
          <a:bodyPr wrap="none" lIns="0" tIns="0" rIns="0" bIns="0">
            <a:spAutoFit/>
          </a:bodyPr>
          <a:lstStyle/>
          <a:p>
            <a:pPr algn="ctr" defTabSz="800100"/>
            <a:r>
              <a:rPr lang="en-US" sz="1400"/>
              <a:t>30</a:t>
            </a:r>
          </a:p>
        </p:txBody>
      </p:sp>
      <p:sp>
        <p:nvSpPr>
          <p:cNvPr id="19467" name="Freeform 11"/>
          <p:cNvSpPr>
            <a:spLocks/>
          </p:cNvSpPr>
          <p:nvPr/>
        </p:nvSpPr>
        <p:spPr bwMode="invGray">
          <a:xfrm>
            <a:off x="2027238" y="1962150"/>
            <a:ext cx="311150" cy="3270250"/>
          </a:xfrm>
          <a:custGeom>
            <a:avLst/>
            <a:gdLst>
              <a:gd name="T0" fmla="*/ 0 w 261"/>
              <a:gd name="T1" fmla="*/ 2147483647 h 2424"/>
              <a:gd name="T2" fmla="*/ 0 w 261"/>
              <a:gd name="T3" fmla="*/ 2147483647 h 2424"/>
              <a:gd name="T4" fmla="*/ 2147483647 w 261"/>
              <a:gd name="T5" fmla="*/ 0 h 2424"/>
              <a:gd name="T6" fmla="*/ 2147483647 w 261"/>
              <a:gd name="T7" fmla="*/ 2147483647 h 2424"/>
              <a:gd name="T8" fmla="*/ 0 w 261"/>
              <a:gd name="T9" fmla="*/ 2147483647 h 2424"/>
              <a:gd name="T10" fmla="*/ 0 60000 65536"/>
              <a:gd name="T11" fmla="*/ 0 60000 65536"/>
              <a:gd name="T12" fmla="*/ 0 60000 65536"/>
              <a:gd name="T13" fmla="*/ 0 60000 65536"/>
              <a:gd name="T14" fmla="*/ 0 60000 65536"/>
              <a:gd name="T15" fmla="*/ 0 w 261"/>
              <a:gd name="T16" fmla="*/ 0 h 2424"/>
              <a:gd name="T17" fmla="*/ 261 w 261"/>
              <a:gd name="T18" fmla="*/ 2424 h 2424"/>
            </a:gdLst>
            <a:ahLst/>
            <a:cxnLst>
              <a:cxn ang="T10">
                <a:pos x="T0" y="T1"/>
              </a:cxn>
              <a:cxn ang="T11">
                <a:pos x="T2" y="T3"/>
              </a:cxn>
              <a:cxn ang="T12">
                <a:pos x="T4" y="T5"/>
              </a:cxn>
              <a:cxn ang="T13">
                <a:pos x="T6" y="T7"/>
              </a:cxn>
              <a:cxn ang="T14">
                <a:pos x="T8" y="T9"/>
              </a:cxn>
            </a:cxnLst>
            <a:rect l="T15" t="T16" r="T17" b="T18"/>
            <a:pathLst>
              <a:path w="261" h="2424">
                <a:moveTo>
                  <a:pt x="0" y="2424"/>
                </a:moveTo>
                <a:lnTo>
                  <a:pt x="0" y="92"/>
                </a:lnTo>
                <a:lnTo>
                  <a:pt x="261" y="0"/>
                </a:lnTo>
                <a:lnTo>
                  <a:pt x="261" y="2333"/>
                </a:lnTo>
                <a:lnTo>
                  <a:pt x="0" y="2424"/>
                </a:lnTo>
                <a:close/>
              </a:path>
            </a:pathLst>
          </a:custGeom>
          <a:noFill/>
          <a:ln w="9525">
            <a:noFill/>
            <a:round/>
            <a:headEnd/>
            <a:tailEnd/>
          </a:ln>
        </p:spPr>
        <p:txBody>
          <a:bodyPr/>
          <a:lstStyle/>
          <a:p>
            <a:endParaRPr lang="en-US"/>
          </a:p>
        </p:txBody>
      </p:sp>
      <p:sp>
        <p:nvSpPr>
          <p:cNvPr id="19468" name="Rectangle 12"/>
          <p:cNvSpPr>
            <a:spLocks noChangeArrowheads="1"/>
          </p:cNvSpPr>
          <p:nvPr/>
        </p:nvSpPr>
        <p:spPr bwMode="invGray">
          <a:xfrm>
            <a:off x="2338388" y="1962150"/>
            <a:ext cx="4583112" cy="3146425"/>
          </a:xfrm>
          <a:prstGeom prst="rect">
            <a:avLst/>
          </a:prstGeom>
          <a:noFill/>
          <a:ln w="9525">
            <a:noFill/>
            <a:miter lim="800000"/>
            <a:headEnd/>
            <a:tailEnd/>
          </a:ln>
        </p:spPr>
        <p:txBody>
          <a:bodyPr/>
          <a:lstStyle/>
          <a:p>
            <a:endParaRPr lang="en-US"/>
          </a:p>
        </p:txBody>
      </p:sp>
      <p:sp>
        <p:nvSpPr>
          <p:cNvPr id="19469" name="Freeform 13"/>
          <p:cNvSpPr>
            <a:spLocks/>
          </p:cNvSpPr>
          <p:nvPr/>
        </p:nvSpPr>
        <p:spPr bwMode="invGray">
          <a:xfrm>
            <a:off x="2027238" y="1962150"/>
            <a:ext cx="311150" cy="3270250"/>
          </a:xfrm>
          <a:custGeom>
            <a:avLst/>
            <a:gdLst>
              <a:gd name="T0" fmla="*/ 0 w 261"/>
              <a:gd name="T1" fmla="*/ 2147483647 h 2424"/>
              <a:gd name="T2" fmla="*/ 0 w 261"/>
              <a:gd name="T3" fmla="*/ 2147483647 h 2424"/>
              <a:gd name="T4" fmla="*/ 2147483647 w 261"/>
              <a:gd name="T5" fmla="*/ 0 h 2424"/>
              <a:gd name="T6" fmla="*/ 2147483647 w 261"/>
              <a:gd name="T7" fmla="*/ 2147483647 h 2424"/>
              <a:gd name="T8" fmla="*/ 0 w 261"/>
              <a:gd name="T9" fmla="*/ 2147483647 h 2424"/>
              <a:gd name="T10" fmla="*/ 0 60000 65536"/>
              <a:gd name="T11" fmla="*/ 0 60000 65536"/>
              <a:gd name="T12" fmla="*/ 0 60000 65536"/>
              <a:gd name="T13" fmla="*/ 0 60000 65536"/>
              <a:gd name="T14" fmla="*/ 0 60000 65536"/>
              <a:gd name="T15" fmla="*/ 0 w 261"/>
              <a:gd name="T16" fmla="*/ 0 h 2424"/>
              <a:gd name="T17" fmla="*/ 261 w 261"/>
              <a:gd name="T18" fmla="*/ 2424 h 2424"/>
            </a:gdLst>
            <a:ahLst/>
            <a:cxnLst>
              <a:cxn ang="T10">
                <a:pos x="T0" y="T1"/>
              </a:cxn>
              <a:cxn ang="T11">
                <a:pos x="T2" y="T3"/>
              </a:cxn>
              <a:cxn ang="T12">
                <a:pos x="T4" y="T5"/>
              </a:cxn>
              <a:cxn ang="T13">
                <a:pos x="T6" y="T7"/>
              </a:cxn>
              <a:cxn ang="T14">
                <a:pos x="T8" y="T9"/>
              </a:cxn>
            </a:cxnLst>
            <a:rect l="T15" t="T16" r="T17" b="T18"/>
            <a:pathLst>
              <a:path w="261" h="2424">
                <a:moveTo>
                  <a:pt x="0" y="2424"/>
                </a:moveTo>
                <a:lnTo>
                  <a:pt x="0" y="92"/>
                </a:lnTo>
                <a:lnTo>
                  <a:pt x="261" y="0"/>
                </a:lnTo>
                <a:lnTo>
                  <a:pt x="261" y="2333"/>
                </a:lnTo>
                <a:lnTo>
                  <a:pt x="0" y="2424"/>
                </a:lnTo>
                <a:close/>
              </a:path>
            </a:pathLst>
          </a:custGeom>
          <a:noFill/>
          <a:ln w="9525">
            <a:noFill/>
            <a:round/>
            <a:headEnd/>
            <a:tailEnd/>
          </a:ln>
        </p:spPr>
        <p:txBody>
          <a:bodyPr/>
          <a:lstStyle/>
          <a:p>
            <a:endParaRPr lang="en-US"/>
          </a:p>
        </p:txBody>
      </p:sp>
      <p:sp>
        <p:nvSpPr>
          <p:cNvPr id="19470" name="Rectangle 14"/>
          <p:cNvSpPr>
            <a:spLocks noChangeArrowheads="1"/>
          </p:cNvSpPr>
          <p:nvPr/>
        </p:nvSpPr>
        <p:spPr bwMode="invGray">
          <a:xfrm>
            <a:off x="2338388" y="1962150"/>
            <a:ext cx="4583112" cy="3146425"/>
          </a:xfrm>
          <a:prstGeom prst="rect">
            <a:avLst/>
          </a:prstGeom>
          <a:noFill/>
          <a:ln w="9525">
            <a:noFill/>
            <a:miter lim="800000"/>
            <a:headEnd/>
            <a:tailEnd/>
          </a:ln>
        </p:spPr>
        <p:txBody>
          <a:bodyPr/>
          <a:lstStyle/>
          <a:p>
            <a:endParaRPr lang="en-US"/>
          </a:p>
        </p:txBody>
      </p:sp>
      <p:sp>
        <p:nvSpPr>
          <p:cNvPr id="19471" name="Rectangle 15"/>
          <p:cNvSpPr>
            <a:spLocks noChangeArrowheads="1"/>
          </p:cNvSpPr>
          <p:nvPr/>
        </p:nvSpPr>
        <p:spPr bwMode="invGray">
          <a:xfrm>
            <a:off x="3419475" y="3062288"/>
            <a:ext cx="104775" cy="134937"/>
          </a:xfrm>
          <a:prstGeom prst="rect">
            <a:avLst/>
          </a:prstGeom>
          <a:noFill/>
          <a:ln w="9525">
            <a:noFill/>
            <a:miter lim="800000"/>
            <a:headEnd/>
            <a:tailEnd/>
          </a:ln>
        </p:spPr>
        <p:txBody>
          <a:bodyPr lIns="80010" tIns="40005" rIns="80010" bIns="40005"/>
          <a:lstStyle/>
          <a:p>
            <a:pPr algn="ctr" defTabSz="800100"/>
            <a:endParaRPr lang="en-US" sz="1400"/>
          </a:p>
        </p:txBody>
      </p:sp>
      <p:sp>
        <p:nvSpPr>
          <p:cNvPr id="19472" name="Rectangle 16"/>
          <p:cNvSpPr>
            <a:spLocks noChangeArrowheads="1"/>
          </p:cNvSpPr>
          <p:nvPr/>
        </p:nvSpPr>
        <p:spPr bwMode="black">
          <a:xfrm rot="-5409038">
            <a:off x="-67469" y="3415507"/>
            <a:ext cx="2630487" cy="228600"/>
          </a:xfrm>
          <a:prstGeom prst="rect">
            <a:avLst/>
          </a:prstGeom>
          <a:noFill/>
          <a:ln w="9525">
            <a:noFill/>
            <a:miter lim="800000"/>
            <a:headEnd/>
            <a:tailEnd/>
          </a:ln>
        </p:spPr>
        <p:txBody>
          <a:bodyPr lIns="0" tIns="0" rIns="0" bIns="0">
            <a:spAutoFit/>
          </a:bodyPr>
          <a:lstStyle/>
          <a:p>
            <a:pPr defTabSz="800100" eaLnBrk="0" hangingPunct="0"/>
            <a:r>
              <a:rPr lang="en-US" sz="1600" b="1"/>
              <a:t>Percentage of Population</a:t>
            </a:r>
          </a:p>
        </p:txBody>
      </p:sp>
      <p:sp>
        <p:nvSpPr>
          <p:cNvPr id="19473" name="Rectangle 17"/>
          <p:cNvSpPr>
            <a:spLocks noChangeArrowheads="1"/>
          </p:cNvSpPr>
          <p:nvPr/>
        </p:nvSpPr>
        <p:spPr bwMode="invGray">
          <a:xfrm>
            <a:off x="2181225" y="4370388"/>
            <a:ext cx="352425" cy="915987"/>
          </a:xfrm>
          <a:prstGeom prst="rect">
            <a:avLst/>
          </a:prstGeom>
          <a:solidFill>
            <a:srgbClr val="3366FF"/>
          </a:solidFill>
          <a:ln w="12700">
            <a:solidFill>
              <a:schemeClr val="tx1"/>
            </a:solidFill>
            <a:miter lim="800000"/>
            <a:headEnd/>
            <a:tailEnd/>
          </a:ln>
        </p:spPr>
        <p:txBody>
          <a:bodyPr/>
          <a:lstStyle/>
          <a:p>
            <a:endParaRPr lang="en-US"/>
          </a:p>
        </p:txBody>
      </p:sp>
      <p:sp>
        <p:nvSpPr>
          <p:cNvPr id="19474" name="Rectangle 18"/>
          <p:cNvSpPr>
            <a:spLocks noChangeArrowheads="1"/>
          </p:cNvSpPr>
          <p:nvPr/>
        </p:nvSpPr>
        <p:spPr bwMode="invGray">
          <a:xfrm>
            <a:off x="3411538" y="2371725"/>
            <a:ext cx="352425" cy="2914650"/>
          </a:xfrm>
          <a:prstGeom prst="rect">
            <a:avLst/>
          </a:prstGeom>
          <a:solidFill>
            <a:srgbClr val="3366FF"/>
          </a:solidFill>
          <a:ln w="12700">
            <a:solidFill>
              <a:schemeClr val="tx1"/>
            </a:solidFill>
            <a:miter lim="800000"/>
            <a:headEnd/>
            <a:tailEnd/>
          </a:ln>
        </p:spPr>
        <p:txBody>
          <a:bodyPr/>
          <a:lstStyle/>
          <a:p>
            <a:endParaRPr lang="en-US"/>
          </a:p>
        </p:txBody>
      </p:sp>
      <p:sp>
        <p:nvSpPr>
          <p:cNvPr id="19475" name="Rectangle 19"/>
          <p:cNvSpPr>
            <a:spLocks noChangeArrowheads="1"/>
          </p:cNvSpPr>
          <p:nvPr/>
        </p:nvSpPr>
        <p:spPr bwMode="invGray">
          <a:xfrm>
            <a:off x="4643438" y="4400550"/>
            <a:ext cx="352425" cy="885825"/>
          </a:xfrm>
          <a:prstGeom prst="rect">
            <a:avLst/>
          </a:prstGeom>
          <a:solidFill>
            <a:srgbClr val="3366FF"/>
          </a:solidFill>
          <a:ln w="12700">
            <a:solidFill>
              <a:schemeClr val="tx1"/>
            </a:solidFill>
            <a:miter lim="800000"/>
            <a:headEnd/>
            <a:tailEnd/>
          </a:ln>
        </p:spPr>
        <p:txBody>
          <a:bodyPr/>
          <a:lstStyle/>
          <a:p>
            <a:endParaRPr lang="en-US"/>
          </a:p>
        </p:txBody>
      </p:sp>
      <p:sp>
        <p:nvSpPr>
          <p:cNvPr id="19476" name="Rectangle 20"/>
          <p:cNvSpPr>
            <a:spLocks noChangeArrowheads="1"/>
          </p:cNvSpPr>
          <p:nvPr/>
        </p:nvSpPr>
        <p:spPr bwMode="invGray">
          <a:xfrm>
            <a:off x="5872163" y="4562475"/>
            <a:ext cx="354012" cy="723900"/>
          </a:xfrm>
          <a:prstGeom prst="rect">
            <a:avLst/>
          </a:prstGeom>
          <a:solidFill>
            <a:srgbClr val="3366FF"/>
          </a:solidFill>
          <a:ln w="12700">
            <a:solidFill>
              <a:schemeClr val="tx1"/>
            </a:solidFill>
            <a:miter lim="800000"/>
            <a:headEnd/>
            <a:tailEnd/>
          </a:ln>
        </p:spPr>
        <p:txBody>
          <a:bodyPr/>
          <a:lstStyle/>
          <a:p>
            <a:endParaRPr lang="en-US"/>
          </a:p>
        </p:txBody>
      </p:sp>
      <p:sp>
        <p:nvSpPr>
          <p:cNvPr id="19477" name="Rectangle 21"/>
          <p:cNvSpPr>
            <a:spLocks noChangeArrowheads="1"/>
          </p:cNvSpPr>
          <p:nvPr/>
        </p:nvSpPr>
        <p:spPr bwMode="black">
          <a:xfrm>
            <a:off x="2533650" y="4303713"/>
            <a:ext cx="352425" cy="982662"/>
          </a:xfrm>
          <a:prstGeom prst="rect">
            <a:avLst/>
          </a:prstGeom>
          <a:solidFill>
            <a:srgbClr val="FF33CC"/>
          </a:solidFill>
          <a:ln w="12700">
            <a:solidFill>
              <a:schemeClr val="tx1"/>
            </a:solidFill>
            <a:miter lim="800000"/>
            <a:headEnd/>
            <a:tailEnd/>
          </a:ln>
        </p:spPr>
        <p:txBody>
          <a:bodyPr/>
          <a:lstStyle/>
          <a:p>
            <a:endParaRPr lang="en-US"/>
          </a:p>
        </p:txBody>
      </p:sp>
      <p:sp>
        <p:nvSpPr>
          <p:cNvPr id="19478" name="Rectangle 22"/>
          <p:cNvSpPr>
            <a:spLocks noChangeArrowheads="1"/>
          </p:cNvSpPr>
          <p:nvPr/>
        </p:nvSpPr>
        <p:spPr bwMode="black">
          <a:xfrm>
            <a:off x="3763963" y="2922588"/>
            <a:ext cx="352425" cy="2363787"/>
          </a:xfrm>
          <a:prstGeom prst="rect">
            <a:avLst/>
          </a:prstGeom>
          <a:solidFill>
            <a:srgbClr val="FF33CC"/>
          </a:solidFill>
          <a:ln w="12700">
            <a:solidFill>
              <a:schemeClr val="tx1"/>
            </a:solidFill>
            <a:miter lim="800000"/>
            <a:headEnd/>
            <a:tailEnd/>
          </a:ln>
        </p:spPr>
        <p:txBody>
          <a:bodyPr/>
          <a:lstStyle/>
          <a:p>
            <a:endParaRPr lang="en-US"/>
          </a:p>
        </p:txBody>
      </p:sp>
      <p:sp>
        <p:nvSpPr>
          <p:cNvPr id="19479" name="Rectangle 23"/>
          <p:cNvSpPr>
            <a:spLocks noChangeArrowheads="1"/>
          </p:cNvSpPr>
          <p:nvPr/>
        </p:nvSpPr>
        <p:spPr bwMode="black">
          <a:xfrm>
            <a:off x="4995863" y="4186238"/>
            <a:ext cx="352425" cy="1100137"/>
          </a:xfrm>
          <a:prstGeom prst="rect">
            <a:avLst/>
          </a:prstGeom>
          <a:solidFill>
            <a:srgbClr val="FF33CC"/>
          </a:solidFill>
          <a:ln w="12700">
            <a:solidFill>
              <a:schemeClr val="tx1"/>
            </a:solidFill>
            <a:miter lim="800000"/>
            <a:headEnd/>
            <a:tailEnd/>
          </a:ln>
        </p:spPr>
        <p:txBody>
          <a:bodyPr/>
          <a:lstStyle/>
          <a:p>
            <a:endParaRPr lang="en-US"/>
          </a:p>
        </p:txBody>
      </p:sp>
      <p:sp>
        <p:nvSpPr>
          <p:cNvPr id="19480" name="Rectangle 24"/>
          <p:cNvSpPr>
            <a:spLocks noChangeArrowheads="1"/>
          </p:cNvSpPr>
          <p:nvPr/>
        </p:nvSpPr>
        <p:spPr bwMode="black">
          <a:xfrm>
            <a:off x="6226175" y="3279775"/>
            <a:ext cx="350838" cy="2006600"/>
          </a:xfrm>
          <a:prstGeom prst="rect">
            <a:avLst/>
          </a:prstGeom>
          <a:solidFill>
            <a:srgbClr val="FF33CC"/>
          </a:solidFill>
          <a:ln w="12700">
            <a:solidFill>
              <a:schemeClr val="tx1"/>
            </a:solidFill>
            <a:miter lim="800000"/>
            <a:headEnd/>
            <a:tailEnd/>
          </a:ln>
        </p:spPr>
        <p:txBody>
          <a:bodyPr/>
          <a:lstStyle/>
          <a:p>
            <a:endParaRPr lang="en-US"/>
          </a:p>
        </p:txBody>
      </p:sp>
      <p:sp>
        <p:nvSpPr>
          <p:cNvPr id="19481" name="Line 25"/>
          <p:cNvSpPr>
            <a:spLocks noChangeShapeType="1"/>
          </p:cNvSpPr>
          <p:nvPr/>
        </p:nvSpPr>
        <p:spPr bwMode="invGray">
          <a:xfrm>
            <a:off x="1878013" y="5286375"/>
            <a:ext cx="47625" cy="1588"/>
          </a:xfrm>
          <a:prstGeom prst="line">
            <a:avLst/>
          </a:prstGeom>
          <a:noFill/>
          <a:ln w="12700">
            <a:solidFill>
              <a:schemeClr val="tx1"/>
            </a:solidFill>
            <a:round/>
            <a:headEnd/>
            <a:tailEnd/>
          </a:ln>
        </p:spPr>
        <p:txBody>
          <a:bodyPr/>
          <a:lstStyle/>
          <a:p>
            <a:endParaRPr lang="en-US"/>
          </a:p>
        </p:txBody>
      </p:sp>
      <p:sp>
        <p:nvSpPr>
          <p:cNvPr id="19482" name="Line 26"/>
          <p:cNvSpPr>
            <a:spLocks noChangeShapeType="1"/>
          </p:cNvSpPr>
          <p:nvPr/>
        </p:nvSpPr>
        <p:spPr bwMode="invGray">
          <a:xfrm>
            <a:off x="1878013" y="4733925"/>
            <a:ext cx="47625" cy="3175"/>
          </a:xfrm>
          <a:prstGeom prst="line">
            <a:avLst/>
          </a:prstGeom>
          <a:noFill/>
          <a:ln w="12700">
            <a:solidFill>
              <a:schemeClr val="tx1"/>
            </a:solidFill>
            <a:round/>
            <a:headEnd/>
            <a:tailEnd/>
          </a:ln>
        </p:spPr>
        <p:txBody>
          <a:bodyPr/>
          <a:lstStyle/>
          <a:p>
            <a:endParaRPr lang="en-US"/>
          </a:p>
        </p:txBody>
      </p:sp>
      <p:sp>
        <p:nvSpPr>
          <p:cNvPr id="19483" name="Line 27"/>
          <p:cNvSpPr>
            <a:spLocks noChangeShapeType="1"/>
          </p:cNvSpPr>
          <p:nvPr/>
        </p:nvSpPr>
        <p:spPr bwMode="invGray">
          <a:xfrm>
            <a:off x="1878013" y="4186238"/>
            <a:ext cx="47625" cy="0"/>
          </a:xfrm>
          <a:prstGeom prst="line">
            <a:avLst/>
          </a:prstGeom>
          <a:noFill/>
          <a:ln w="12700">
            <a:solidFill>
              <a:schemeClr val="tx1"/>
            </a:solidFill>
            <a:round/>
            <a:headEnd/>
            <a:tailEnd/>
          </a:ln>
        </p:spPr>
        <p:txBody>
          <a:bodyPr/>
          <a:lstStyle/>
          <a:p>
            <a:endParaRPr lang="en-US"/>
          </a:p>
        </p:txBody>
      </p:sp>
      <p:sp>
        <p:nvSpPr>
          <p:cNvPr id="19484" name="Line 28"/>
          <p:cNvSpPr>
            <a:spLocks noChangeShapeType="1"/>
          </p:cNvSpPr>
          <p:nvPr/>
        </p:nvSpPr>
        <p:spPr bwMode="invGray">
          <a:xfrm>
            <a:off x="1878013" y="3633788"/>
            <a:ext cx="47625" cy="3175"/>
          </a:xfrm>
          <a:prstGeom prst="line">
            <a:avLst/>
          </a:prstGeom>
          <a:noFill/>
          <a:ln w="12700">
            <a:solidFill>
              <a:schemeClr val="tx1"/>
            </a:solidFill>
            <a:round/>
            <a:headEnd/>
            <a:tailEnd/>
          </a:ln>
        </p:spPr>
        <p:txBody>
          <a:bodyPr/>
          <a:lstStyle/>
          <a:p>
            <a:endParaRPr lang="en-US"/>
          </a:p>
        </p:txBody>
      </p:sp>
      <p:sp>
        <p:nvSpPr>
          <p:cNvPr id="19485" name="Line 29"/>
          <p:cNvSpPr>
            <a:spLocks noChangeShapeType="1"/>
          </p:cNvSpPr>
          <p:nvPr/>
        </p:nvSpPr>
        <p:spPr bwMode="invGray">
          <a:xfrm>
            <a:off x="1878013" y="3074988"/>
            <a:ext cx="47625" cy="0"/>
          </a:xfrm>
          <a:prstGeom prst="line">
            <a:avLst/>
          </a:prstGeom>
          <a:noFill/>
          <a:ln w="12700">
            <a:solidFill>
              <a:schemeClr val="tx1"/>
            </a:solidFill>
            <a:round/>
            <a:headEnd/>
            <a:tailEnd/>
          </a:ln>
        </p:spPr>
        <p:txBody>
          <a:bodyPr/>
          <a:lstStyle/>
          <a:p>
            <a:endParaRPr lang="en-US"/>
          </a:p>
        </p:txBody>
      </p:sp>
      <p:sp>
        <p:nvSpPr>
          <p:cNvPr id="19486" name="Line 30"/>
          <p:cNvSpPr>
            <a:spLocks noChangeShapeType="1"/>
          </p:cNvSpPr>
          <p:nvPr/>
        </p:nvSpPr>
        <p:spPr bwMode="invGray">
          <a:xfrm>
            <a:off x="1878013" y="2524125"/>
            <a:ext cx="47625" cy="1588"/>
          </a:xfrm>
          <a:prstGeom prst="line">
            <a:avLst/>
          </a:prstGeom>
          <a:noFill/>
          <a:ln w="12700">
            <a:solidFill>
              <a:schemeClr val="tx1"/>
            </a:solidFill>
            <a:round/>
            <a:headEnd/>
            <a:tailEnd/>
          </a:ln>
        </p:spPr>
        <p:txBody>
          <a:bodyPr/>
          <a:lstStyle/>
          <a:p>
            <a:endParaRPr lang="en-US"/>
          </a:p>
        </p:txBody>
      </p:sp>
      <p:sp>
        <p:nvSpPr>
          <p:cNvPr id="19487" name="Line 31"/>
          <p:cNvSpPr>
            <a:spLocks noChangeShapeType="1"/>
          </p:cNvSpPr>
          <p:nvPr/>
        </p:nvSpPr>
        <p:spPr bwMode="invGray">
          <a:xfrm>
            <a:off x="1878013" y="1973263"/>
            <a:ext cx="47625" cy="1587"/>
          </a:xfrm>
          <a:prstGeom prst="line">
            <a:avLst/>
          </a:prstGeom>
          <a:noFill/>
          <a:ln w="12700">
            <a:solidFill>
              <a:schemeClr val="tx1"/>
            </a:solidFill>
            <a:round/>
            <a:headEnd/>
            <a:tailEnd/>
          </a:ln>
        </p:spPr>
        <p:txBody>
          <a:bodyPr/>
          <a:lstStyle/>
          <a:p>
            <a:endParaRPr lang="en-US"/>
          </a:p>
        </p:txBody>
      </p:sp>
      <p:sp>
        <p:nvSpPr>
          <p:cNvPr id="19488" name="Line 32"/>
          <p:cNvSpPr>
            <a:spLocks noChangeShapeType="1"/>
          </p:cNvSpPr>
          <p:nvPr/>
        </p:nvSpPr>
        <p:spPr bwMode="invGray">
          <a:xfrm flipV="1">
            <a:off x="3155950" y="5286375"/>
            <a:ext cx="0" cy="53975"/>
          </a:xfrm>
          <a:prstGeom prst="line">
            <a:avLst/>
          </a:prstGeom>
          <a:noFill/>
          <a:ln w="12700">
            <a:solidFill>
              <a:schemeClr val="tx1"/>
            </a:solidFill>
            <a:round/>
            <a:headEnd/>
            <a:tailEnd/>
          </a:ln>
        </p:spPr>
        <p:txBody>
          <a:bodyPr/>
          <a:lstStyle/>
          <a:p>
            <a:endParaRPr lang="en-US"/>
          </a:p>
        </p:txBody>
      </p:sp>
      <p:sp>
        <p:nvSpPr>
          <p:cNvPr id="19489" name="Line 33"/>
          <p:cNvSpPr>
            <a:spLocks noChangeShapeType="1"/>
          </p:cNvSpPr>
          <p:nvPr/>
        </p:nvSpPr>
        <p:spPr bwMode="invGray">
          <a:xfrm flipV="1">
            <a:off x="4386263" y="5286375"/>
            <a:ext cx="0" cy="53975"/>
          </a:xfrm>
          <a:prstGeom prst="line">
            <a:avLst/>
          </a:prstGeom>
          <a:noFill/>
          <a:ln w="12700">
            <a:solidFill>
              <a:schemeClr val="tx1"/>
            </a:solidFill>
            <a:round/>
            <a:headEnd/>
            <a:tailEnd/>
          </a:ln>
        </p:spPr>
        <p:txBody>
          <a:bodyPr/>
          <a:lstStyle/>
          <a:p>
            <a:endParaRPr lang="en-US"/>
          </a:p>
        </p:txBody>
      </p:sp>
      <p:sp>
        <p:nvSpPr>
          <p:cNvPr id="19490" name="Line 34"/>
          <p:cNvSpPr>
            <a:spLocks noChangeShapeType="1"/>
          </p:cNvSpPr>
          <p:nvPr/>
        </p:nvSpPr>
        <p:spPr bwMode="invGray">
          <a:xfrm flipV="1">
            <a:off x="5614988" y="5286375"/>
            <a:ext cx="1587" cy="53975"/>
          </a:xfrm>
          <a:prstGeom prst="line">
            <a:avLst/>
          </a:prstGeom>
          <a:noFill/>
          <a:ln w="12700">
            <a:solidFill>
              <a:schemeClr val="tx1"/>
            </a:solidFill>
            <a:round/>
            <a:headEnd/>
            <a:tailEnd/>
          </a:ln>
        </p:spPr>
        <p:txBody>
          <a:bodyPr/>
          <a:lstStyle/>
          <a:p>
            <a:endParaRPr lang="en-US"/>
          </a:p>
        </p:txBody>
      </p:sp>
      <p:sp>
        <p:nvSpPr>
          <p:cNvPr id="19491" name="Line 35"/>
          <p:cNvSpPr>
            <a:spLocks noChangeShapeType="1"/>
          </p:cNvSpPr>
          <p:nvPr/>
        </p:nvSpPr>
        <p:spPr bwMode="invGray">
          <a:xfrm flipV="1">
            <a:off x="6845300" y="5286375"/>
            <a:ext cx="1588" cy="53975"/>
          </a:xfrm>
          <a:prstGeom prst="line">
            <a:avLst/>
          </a:prstGeom>
          <a:noFill/>
          <a:ln w="12700">
            <a:solidFill>
              <a:schemeClr val="tx1"/>
            </a:solidFill>
            <a:round/>
            <a:headEnd/>
            <a:tailEnd/>
          </a:ln>
        </p:spPr>
        <p:txBody>
          <a:bodyPr/>
          <a:lstStyle/>
          <a:p>
            <a:endParaRPr lang="en-US"/>
          </a:p>
        </p:txBody>
      </p:sp>
      <p:sp>
        <p:nvSpPr>
          <p:cNvPr id="19492" name="Rectangle 36"/>
          <p:cNvSpPr>
            <a:spLocks noChangeArrowheads="1"/>
          </p:cNvSpPr>
          <p:nvPr/>
        </p:nvSpPr>
        <p:spPr bwMode="black">
          <a:xfrm>
            <a:off x="2254250" y="4084638"/>
            <a:ext cx="234950" cy="228600"/>
          </a:xfrm>
          <a:prstGeom prst="rect">
            <a:avLst/>
          </a:prstGeom>
          <a:noFill/>
          <a:ln w="9525">
            <a:noFill/>
            <a:miter lim="800000"/>
            <a:headEnd/>
            <a:tailEnd/>
          </a:ln>
        </p:spPr>
        <p:txBody>
          <a:bodyPr wrap="none" lIns="0" tIns="0" rIns="0" bIns="0">
            <a:spAutoFit/>
          </a:bodyPr>
          <a:lstStyle/>
          <a:p>
            <a:pPr algn="ctr" defTabSz="800100"/>
            <a:r>
              <a:rPr lang="en-US" sz="1400"/>
              <a:t>8.3</a:t>
            </a:r>
          </a:p>
        </p:txBody>
      </p:sp>
      <p:sp>
        <p:nvSpPr>
          <p:cNvPr id="19493" name="Rectangle 37"/>
          <p:cNvSpPr>
            <a:spLocks noChangeArrowheads="1"/>
          </p:cNvSpPr>
          <p:nvPr/>
        </p:nvSpPr>
        <p:spPr bwMode="black">
          <a:xfrm>
            <a:off x="3435350" y="2087563"/>
            <a:ext cx="330200" cy="230187"/>
          </a:xfrm>
          <a:prstGeom prst="rect">
            <a:avLst/>
          </a:prstGeom>
          <a:noFill/>
          <a:ln w="9525">
            <a:noFill/>
            <a:miter lim="800000"/>
            <a:headEnd/>
            <a:tailEnd/>
          </a:ln>
        </p:spPr>
        <p:txBody>
          <a:bodyPr wrap="none" lIns="0" tIns="0" rIns="0" bIns="0">
            <a:spAutoFit/>
          </a:bodyPr>
          <a:lstStyle/>
          <a:p>
            <a:pPr algn="ctr" defTabSz="800100"/>
            <a:r>
              <a:rPr lang="en-US" sz="1400"/>
              <a:t>26.4</a:t>
            </a:r>
          </a:p>
        </p:txBody>
      </p:sp>
      <p:sp>
        <p:nvSpPr>
          <p:cNvPr id="19494" name="Rectangle 38"/>
          <p:cNvSpPr>
            <a:spLocks noChangeArrowheads="1"/>
          </p:cNvSpPr>
          <p:nvPr/>
        </p:nvSpPr>
        <p:spPr bwMode="black">
          <a:xfrm>
            <a:off x="4713288" y="4114800"/>
            <a:ext cx="236537" cy="230188"/>
          </a:xfrm>
          <a:prstGeom prst="rect">
            <a:avLst/>
          </a:prstGeom>
          <a:noFill/>
          <a:ln w="9525">
            <a:noFill/>
            <a:miter lim="800000"/>
            <a:headEnd/>
            <a:tailEnd/>
          </a:ln>
        </p:spPr>
        <p:txBody>
          <a:bodyPr wrap="none" lIns="0" tIns="0" rIns="0" bIns="0">
            <a:spAutoFit/>
          </a:bodyPr>
          <a:lstStyle/>
          <a:p>
            <a:pPr algn="ctr" defTabSz="800100"/>
            <a:r>
              <a:rPr lang="en-US" sz="1400"/>
              <a:t>8.0</a:t>
            </a:r>
          </a:p>
        </p:txBody>
      </p:sp>
      <p:sp>
        <p:nvSpPr>
          <p:cNvPr id="19495" name="Rectangle 39"/>
          <p:cNvSpPr>
            <a:spLocks noChangeArrowheads="1"/>
          </p:cNvSpPr>
          <p:nvPr/>
        </p:nvSpPr>
        <p:spPr bwMode="black">
          <a:xfrm>
            <a:off x="5942013" y="4275138"/>
            <a:ext cx="234950" cy="230187"/>
          </a:xfrm>
          <a:prstGeom prst="rect">
            <a:avLst/>
          </a:prstGeom>
          <a:noFill/>
          <a:ln w="9525">
            <a:noFill/>
            <a:miter lim="800000"/>
            <a:headEnd/>
            <a:tailEnd/>
          </a:ln>
        </p:spPr>
        <p:txBody>
          <a:bodyPr wrap="none" lIns="0" tIns="0" rIns="0" bIns="0">
            <a:spAutoFit/>
          </a:bodyPr>
          <a:lstStyle/>
          <a:p>
            <a:pPr algn="ctr" defTabSz="800100"/>
            <a:r>
              <a:rPr lang="en-US" sz="1400"/>
              <a:t>6.5</a:t>
            </a:r>
          </a:p>
        </p:txBody>
      </p:sp>
      <p:sp>
        <p:nvSpPr>
          <p:cNvPr id="19496" name="Rectangle 40"/>
          <p:cNvSpPr>
            <a:spLocks noChangeArrowheads="1"/>
          </p:cNvSpPr>
          <p:nvPr/>
        </p:nvSpPr>
        <p:spPr bwMode="black">
          <a:xfrm>
            <a:off x="2616200" y="4017963"/>
            <a:ext cx="236538" cy="230187"/>
          </a:xfrm>
          <a:prstGeom prst="rect">
            <a:avLst/>
          </a:prstGeom>
          <a:noFill/>
          <a:ln w="9525">
            <a:noFill/>
            <a:miter lim="800000"/>
            <a:headEnd/>
            <a:tailEnd/>
          </a:ln>
        </p:spPr>
        <p:txBody>
          <a:bodyPr wrap="none" lIns="0" tIns="0" rIns="0" bIns="0">
            <a:spAutoFit/>
          </a:bodyPr>
          <a:lstStyle/>
          <a:p>
            <a:pPr algn="ctr" defTabSz="800100"/>
            <a:r>
              <a:rPr lang="en-US" sz="1400"/>
              <a:t>8.9</a:t>
            </a:r>
          </a:p>
        </p:txBody>
      </p:sp>
      <p:sp>
        <p:nvSpPr>
          <p:cNvPr id="19497" name="Rectangle 41"/>
          <p:cNvSpPr>
            <a:spLocks noChangeArrowheads="1"/>
          </p:cNvSpPr>
          <p:nvPr/>
        </p:nvSpPr>
        <p:spPr bwMode="black">
          <a:xfrm>
            <a:off x="3798888" y="2636838"/>
            <a:ext cx="328612" cy="230187"/>
          </a:xfrm>
          <a:prstGeom prst="rect">
            <a:avLst/>
          </a:prstGeom>
          <a:noFill/>
          <a:ln w="9525">
            <a:noFill/>
            <a:miter lim="800000"/>
            <a:headEnd/>
            <a:tailEnd/>
          </a:ln>
        </p:spPr>
        <p:txBody>
          <a:bodyPr wrap="none" lIns="0" tIns="0" rIns="0" bIns="0">
            <a:spAutoFit/>
          </a:bodyPr>
          <a:lstStyle/>
          <a:p>
            <a:pPr algn="ctr" defTabSz="800100"/>
            <a:r>
              <a:rPr lang="en-US" sz="1400"/>
              <a:t>21.4</a:t>
            </a:r>
          </a:p>
        </p:txBody>
      </p:sp>
      <p:sp>
        <p:nvSpPr>
          <p:cNvPr id="19498" name="Rectangle 42"/>
          <p:cNvSpPr>
            <a:spLocks noChangeArrowheads="1"/>
          </p:cNvSpPr>
          <p:nvPr/>
        </p:nvSpPr>
        <p:spPr bwMode="black">
          <a:xfrm>
            <a:off x="5014913" y="3898900"/>
            <a:ext cx="330200" cy="230188"/>
          </a:xfrm>
          <a:prstGeom prst="rect">
            <a:avLst/>
          </a:prstGeom>
          <a:noFill/>
          <a:ln w="9525">
            <a:noFill/>
            <a:miter lim="800000"/>
            <a:headEnd/>
            <a:tailEnd/>
          </a:ln>
        </p:spPr>
        <p:txBody>
          <a:bodyPr wrap="none" lIns="0" tIns="0" rIns="0" bIns="0">
            <a:spAutoFit/>
          </a:bodyPr>
          <a:lstStyle/>
          <a:p>
            <a:pPr algn="ctr" defTabSz="800100"/>
            <a:r>
              <a:rPr lang="en-US" sz="1400"/>
              <a:t>10.0</a:t>
            </a:r>
          </a:p>
        </p:txBody>
      </p:sp>
      <p:sp>
        <p:nvSpPr>
          <p:cNvPr id="19499" name="Rectangle 43"/>
          <p:cNvSpPr>
            <a:spLocks noChangeArrowheads="1"/>
          </p:cNvSpPr>
          <p:nvPr/>
        </p:nvSpPr>
        <p:spPr bwMode="black">
          <a:xfrm>
            <a:off x="6226175" y="2990850"/>
            <a:ext cx="328613" cy="231775"/>
          </a:xfrm>
          <a:prstGeom prst="rect">
            <a:avLst/>
          </a:prstGeom>
          <a:noFill/>
          <a:ln w="9525">
            <a:noFill/>
            <a:miter lim="800000"/>
            <a:headEnd/>
            <a:tailEnd/>
          </a:ln>
        </p:spPr>
        <p:txBody>
          <a:bodyPr wrap="none" lIns="0" tIns="0" rIns="0" bIns="0">
            <a:spAutoFit/>
          </a:bodyPr>
          <a:lstStyle/>
          <a:p>
            <a:pPr algn="ctr" defTabSz="800100"/>
            <a:r>
              <a:rPr lang="en-US" sz="1400"/>
              <a:t>18.2</a:t>
            </a:r>
          </a:p>
        </p:txBody>
      </p:sp>
      <p:sp>
        <p:nvSpPr>
          <p:cNvPr id="19500" name="Rectangle 44"/>
          <p:cNvSpPr>
            <a:spLocks noChangeArrowheads="1"/>
          </p:cNvSpPr>
          <p:nvPr/>
        </p:nvSpPr>
        <p:spPr bwMode="black">
          <a:xfrm>
            <a:off x="1751013" y="5183188"/>
            <a:ext cx="95250" cy="230187"/>
          </a:xfrm>
          <a:prstGeom prst="rect">
            <a:avLst/>
          </a:prstGeom>
          <a:noFill/>
          <a:ln w="9525">
            <a:noFill/>
            <a:miter lim="800000"/>
            <a:headEnd/>
            <a:tailEnd/>
          </a:ln>
        </p:spPr>
        <p:txBody>
          <a:bodyPr wrap="none" lIns="0" tIns="0" rIns="0" bIns="0">
            <a:spAutoFit/>
          </a:bodyPr>
          <a:lstStyle/>
          <a:p>
            <a:pPr algn="ctr" defTabSz="800100"/>
            <a:r>
              <a:rPr lang="en-US" sz="1400"/>
              <a:t>0</a:t>
            </a:r>
          </a:p>
        </p:txBody>
      </p:sp>
      <p:sp>
        <p:nvSpPr>
          <p:cNvPr id="19501" name="Rectangle 45"/>
          <p:cNvSpPr>
            <a:spLocks noChangeArrowheads="1"/>
          </p:cNvSpPr>
          <p:nvPr/>
        </p:nvSpPr>
        <p:spPr bwMode="black">
          <a:xfrm>
            <a:off x="1751013" y="4632325"/>
            <a:ext cx="95250" cy="230188"/>
          </a:xfrm>
          <a:prstGeom prst="rect">
            <a:avLst/>
          </a:prstGeom>
          <a:noFill/>
          <a:ln w="9525">
            <a:noFill/>
            <a:miter lim="800000"/>
            <a:headEnd/>
            <a:tailEnd/>
          </a:ln>
        </p:spPr>
        <p:txBody>
          <a:bodyPr wrap="none" lIns="0" tIns="0" rIns="0" bIns="0">
            <a:spAutoFit/>
          </a:bodyPr>
          <a:lstStyle/>
          <a:p>
            <a:pPr algn="ctr" defTabSz="800100"/>
            <a:r>
              <a:rPr lang="en-US" sz="1400"/>
              <a:t>5</a:t>
            </a:r>
          </a:p>
        </p:txBody>
      </p:sp>
      <p:sp>
        <p:nvSpPr>
          <p:cNvPr id="19502" name="Rectangle 46"/>
          <p:cNvSpPr>
            <a:spLocks noChangeArrowheads="1"/>
          </p:cNvSpPr>
          <p:nvPr/>
        </p:nvSpPr>
        <p:spPr bwMode="black">
          <a:xfrm>
            <a:off x="1657350" y="4084638"/>
            <a:ext cx="188913" cy="228600"/>
          </a:xfrm>
          <a:prstGeom prst="rect">
            <a:avLst/>
          </a:prstGeom>
          <a:noFill/>
          <a:ln w="9525">
            <a:noFill/>
            <a:miter lim="800000"/>
            <a:headEnd/>
            <a:tailEnd/>
          </a:ln>
        </p:spPr>
        <p:txBody>
          <a:bodyPr wrap="none" lIns="0" tIns="0" rIns="0" bIns="0">
            <a:spAutoFit/>
          </a:bodyPr>
          <a:lstStyle/>
          <a:p>
            <a:pPr algn="ctr" defTabSz="800100"/>
            <a:r>
              <a:rPr lang="en-US" sz="1400"/>
              <a:t>10</a:t>
            </a:r>
          </a:p>
        </p:txBody>
      </p:sp>
      <p:sp>
        <p:nvSpPr>
          <p:cNvPr id="19503" name="Rectangle 47"/>
          <p:cNvSpPr>
            <a:spLocks noChangeArrowheads="1"/>
          </p:cNvSpPr>
          <p:nvPr/>
        </p:nvSpPr>
        <p:spPr bwMode="black">
          <a:xfrm>
            <a:off x="1657350" y="3533775"/>
            <a:ext cx="188913" cy="228600"/>
          </a:xfrm>
          <a:prstGeom prst="rect">
            <a:avLst/>
          </a:prstGeom>
          <a:noFill/>
          <a:ln w="9525">
            <a:noFill/>
            <a:miter lim="800000"/>
            <a:headEnd/>
            <a:tailEnd/>
          </a:ln>
        </p:spPr>
        <p:txBody>
          <a:bodyPr wrap="none" lIns="0" tIns="0" rIns="0" bIns="0">
            <a:spAutoFit/>
          </a:bodyPr>
          <a:lstStyle/>
          <a:p>
            <a:pPr algn="ctr" defTabSz="800100"/>
            <a:r>
              <a:rPr lang="en-US" sz="1400"/>
              <a:t>15</a:t>
            </a:r>
          </a:p>
        </p:txBody>
      </p:sp>
      <p:sp>
        <p:nvSpPr>
          <p:cNvPr id="19504" name="Rectangle 48"/>
          <p:cNvSpPr>
            <a:spLocks noChangeArrowheads="1"/>
          </p:cNvSpPr>
          <p:nvPr/>
        </p:nvSpPr>
        <p:spPr bwMode="black">
          <a:xfrm>
            <a:off x="1657350" y="2973388"/>
            <a:ext cx="188913" cy="230187"/>
          </a:xfrm>
          <a:prstGeom prst="rect">
            <a:avLst/>
          </a:prstGeom>
          <a:noFill/>
          <a:ln w="9525">
            <a:noFill/>
            <a:miter lim="800000"/>
            <a:headEnd/>
            <a:tailEnd/>
          </a:ln>
        </p:spPr>
        <p:txBody>
          <a:bodyPr wrap="none" lIns="0" tIns="0" rIns="0" bIns="0">
            <a:spAutoFit/>
          </a:bodyPr>
          <a:lstStyle/>
          <a:p>
            <a:pPr algn="ctr" defTabSz="800100"/>
            <a:r>
              <a:rPr lang="en-US" sz="1400"/>
              <a:t>20</a:t>
            </a:r>
          </a:p>
        </p:txBody>
      </p:sp>
      <p:sp>
        <p:nvSpPr>
          <p:cNvPr id="19505" name="Rectangle 49"/>
          <p:cNvSpPr>
            <a:spLocks noChangeArrowheads="1"/>
          </p:cNvSpPr>
          <p:nvPr/>
        </p:nvSpPr>
        <p:spPr bwMode="black">
          <a:xfrm>
            <a:off x="1657350" y="2419350"/>
            <a:ext cx="188913" cy="231775"/>
          </a:xfrm>
          <a:prstGeom prst="rect">
            <a:avLst/>
          </a:prstGeom>
          <a:noFill/>
          <a:ln w="9525">
            <a:noFill/>
            <a:miter lim="800000"/>
            <a:headEnd/>
            <a:tailEnd/>
          </a:ln>
        </p:spPr>
        <p:txBody>
          <a:bodyPr wrap="none" lIns="0" tIns="0" rIns="0" bIns="0">
            <a:spAutoFit/>
          </a:bodyPr>
          <a:lstStyle/>
          <a:p>
            <a:pPr algn="ctr" defTabSz="800100"/>
            <a:r>
              <a:rPr lang="en-US" sz="1400"/>
              <a:t>25</a:t>
            </a:r>
          </a:p>
        </p:txBody>
      </p:sp>
      <p:sp>
        <p:nvSpPr>
          <p:cNvPr id="19506" name="Rectangle 50"/>
          <p:cNvSpPr>
            <a:spLocks noChangeArrowheads="1"/>
          </p:cNvSpPr>
          <p:nvPr/>
        </p:nvSpPr>
        <p:spPr bwMode="black">
          <a:xfrm>
            <a:off x="2232025" y="5414963"/>
            <a:ext cx="733425" cy="228600"/>
          </a:xfrm>
          <a:prstGeom prst="rect">
            <a:avLst/>
          </a:prstGeom>
          <a:noFill/>
          <a:ln w="9525">
            <a:noFill/>
            <a:miter lim="800000"/>
            <a:headEnd/>
            <a:tailEnd/>
          </a:ln>
        </p:spPr>
        <p:txBody>
          <a:bodyPr wrap="none" lIns="0" tIns="0" rIns="0" bIns="0">
            <a:spAutoFit/>
          </a:bodyPr>
          <a:lstStyle/>
          <a:p>
            <a:pPr algn="ctr" defTabSz="800100"/>
            <a:r>
              <a:rPr lang="en-US" sz="1400"/>
              <a:t>Diabetes*</a:t>
            </a:r>
          </a:p>
        </p:txBody>
      </p:sp>
      <p:sp>
        <p:nvSpPr>
          <p:cNvPr id="19507" name="Rectangle 51"/>
          <p:cNvSpPr>
            <a:spLocks noChangeArrowheads="1"/>
          </p:cNvSpPr>
          <p:nvPr/>
        </p:nvSpPr>
        <p:spPr bwMode="black">
          <a:xfrm>
            <a:off x="3290888" y="5414963"/>
            <a:ext cx="1060450" cy="228600"/>
          </a:xfrm>
          <a:prstGeom prst="rect">
            <a:avLst/>
          </a:prstGeom>
          <a:noFill/>
          <a:ln w="9525">
            <a:noFill/>
            <a:miter lim="800000"/>
            <a:headEnd/>
            <a:tailEnd/>
          </a:ln>
        </p:spPr>
        <p:txBody>
          <a:bodyPr wrap="none" lIns="0" tIns="0" rIns="0" bIns="0">
            <a:spAutoFit/>
          </a:bodyPr>
          <a:lstStyle/>
          <a:p>
            <a:pPr algn="ctr" defTabSz="800100"/>
            <a:r>
              <a:rPr lang="en-US" sz="1400"/>
              <a:t>Hypertension</a:t>
            </a:r>
            <a:r>
              <a:rPr lang="en-US" sz="1400" baseline="30000"/>
              <a:t>†</a:t>
            </a:r>
            <a:endParaRPr lang="en-US" sz="1400"/>
          </a:p>
        </p:txBody>
      </p:sp>
      <p:sp>
        <p:nvSpPr>
          <p:cNvPr id="19508" name="Rectangle 52"/>
          <p:cNvSpPr>
            <a:spLocks noChangeArrowheads="1"/>
          </p:cNvSpPr>
          <p:nvPr/>
        </p:nvSpPr>
        <p:spPr bwMode="black">
          <a:xfrm>
            <a:off x="4737100" y="5414963"/>
            <a:ext cx="639763" cy="228600"/>
          </a:xfrm>
          <a:prstGeom prst="rect">
            <a:avLst/>
          </a:prstGeom>
          <a:noFill/>
          <a:ln w="9525">
            <a:noFill/>
            <a:miter lim="800000"/>
            <a:headEnd/>
            <a:tailEnd/>
          </a:ln>
        </p:spPr>
        <p:txBody>
          <a:bodyPr wrap="none" lIns="0" tIns="0" rIns="0" bIns="0">
            <a:spAutoFit/>
          </a:bodyPr>
          <a:lstStyle/>
          <a:p>
            <a:pPr algn="ctr" defTabSz="800100"/>
            <a:r>
              <a:rPr lang="en-US" sz="1400"/>
              <a:t>Asthma</a:t>
            </a:r>
            <a:r>
              <a:rPr lang="en-US" sz="1400" baseline="30000"/>
              <a:t>‡</a:t>
            </a:r>
          </a:p>
        </p:txBody>
      </p:sp>
      <p:sp>
        <p:nvSpPr>
          <p:cNvPr id="19509" name="Rectangle 53"/>
          <p:cNvSpPr>
            <a:spLocks noChangeArrowheads="1"/>
          </p:cNvSpPr>
          <p:nvPr/>
        </p:nvSpPr>
        <p:spPr bwMode="black">
          <a:xfrm>
            <a:off x="5930900" y="5414963"/>
            <a:ext cx="712788" cy="228600"/>
          </a:xfrm>
          <a:prstGeom prst="rect">
            <a:avLst/>
          </a:prstGeom>
          <a:noFill/>
          <a:ln w="9525">
            <a:noFill/>
            <a:miter lim="800000"/>
            <a:headEnd/>
            <a:tailEnd/>
          </a:ln>
        </p:spPr>
        <p:txBody>
          <a:bodyPr wrap="none" lIns="0" tIns="0" rIns="0" bIns="0">
            <a:spAutoFit/>
          </a:bodyPr>
          <a:lstStyle/>
          <a:p>
            <a:pPr algn="ctr" defTabSz="800100"/>
            <a:r>
              <a:rPr lang="en-US" sz="1400"/>
              <a:t>Migraine</a:t>
            </a:r>
            <a:r>
              <a:rPr lang="en-US" sz="1400" baseline="30000"/>
              <a:t>§</a:t>
            </a:r>
          </a:p>
        </p:txBody>
      </p:sp>
      <p:sp>
        <p:nvSpPr>
          <p:cNvPr id="19510" name="Line 54"/>
          <p:cNvSpPr>
            <a:spLocks noChangeShapeType="1"/>
          </p:cNvSpPr>
          <p:nvPr/>
        </p:nvSpPr>
        <p:spPr bwMode="black">
          <a:xfrm>
            <a:off x="1925638" y="5286375"/>
            <a:ext cx="4919662" cy="1588"/>
          </a:xfrm>
          <a:prstGeom prst="line">
            <a:avLst/>
          </a:prstGeom>
          <a:noFill/>
          <a:ln w="12700">
            <a:solidFill>
              <a:schemeClr val="tx1"/>
            </a:solidFill>
            <a:round/>
            <a:headEnd/>
            <a:tailEnd/>
          </a:ln>
        </p:spPr>
        <p:txBody>
          <a:bodyPr/>
          <a:lstStyle/>
          <a:p>
            <a:endParaRPr lang="en-US"/>
          </a:p>
        </p:txBody>
      </p:sp>
      <p:sp>
        <p:nvSpPr>
          <p:cNvPr id="19511" name="Line 55"/>
          <p:cNvSpPr>
            <a:spLocks noChangeShapeType="1"/>
          </p:cNvSpPr>
          <p:nvPr/>
        </p:nvSpPr>
        <p:spPr bwMode="black">
          <a:xfrm flipV="1">
            <a:off x="1909763" y="1993900"/>
            <a:ext cx="0" cy="3349625"/>
          </a:xfrm>
          <a:prstGeom prst="line">
            <a:avLst/>
          </a:prstGeom>
          <a:noFill/>
          <a:ln w="9525">
            <a:solidFill>
              <a:schemeClr val="tx1"/>
            </a:solidFill>
            <a:round/>
            <a:headEnd/>
            <a:tailEnd/>
          </a:ln>
        </p:spPr>
        <p:txBody>
          <a:bodyPr wrap="none" anchor="ctr"/>
          <a:lstStyle/>
          <a:p>
            <a:endParaRPr lang="en-US"/>
          </a:p>
        </p:txBody>
      </p:sp>
      <p:sp>
        <p:nvSpPr>
          <p:cNvPr id="19512" name="Footer Placeholder 55"/>
          <p:cNvSpPr>
            <a:spLocks noGrp="1"/>
          </p:cNvSpPr>
          <p:nvPr>
            <p:ph type="ftr" sz="quarter" idx="11"/>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lide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0483" name="Footer Placeholder 2"/>
          <p:cNvSpPr>
            <a:spLocks noGrp="1"/>
          </p:cNvSpPr>
          <p:nvPr>
            <p:ph type="ftr" sz="quarter" idx="11"/>
          </p:nvPr>
        </p:nvSpPr>
        <p:spPr>
          <a:noFill/>
        </p:spPr>
        <p:txBody>
          <a:bodyPr/>
          <a:lstStyle/>
          <a:p>
            <a:endParaRPr lang="en-US"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lide5"/>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1507" name="Footer Placeholder 2"/>
          <p:cNvSpPr>
            <a:spLocks noGrp="1"/>
          </p:cNvSpPr>
          <p:nvPr>
            <p:ph type="ftr" sz="quarter" idx="11"/>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r>
              <a:rPr lang="en-US" smtClean="0"/>
              <a:t>Most Migraine Sufferers </a:t>
            </a:r>
            <a:br>
              <a:rPr lang="en-US" smtClean="0"/>
            </a:br>
            <a:r>
              <a:rPr lang="en-US" smtClean="0"/>
              <a:t>Have </a:t>
            </a:r>
            <a:r>
              <a:rPr lang="en-US" smtClean="0">
                <a:sym typeface="Symbol" pitchFamily="18" charset="2"/>
              </a:rPr>
              <a:t></a:t>
            </a:r>
            <a:r>
              <a:rPr lang="en-US" smtClean="0"/>
              <a:t> 3 Attacks Per Month</a:t>
            </a:r>
            <a:endParaRPr lang="en-US" sz="3900" smtClean="0">
              <a:solidFill>
                <a:srgbClr val="F0CA0C"/>
              </a:solidFill>
            </a:endParaRPr>
          </a:p>
        </p:txBody>
      </p:sp>
      <p:sp>
        <p:nvSpPr>
          <p:cNvPr id="22531" name="Rectangle 3"/>
          <p:cNvSpPr>
            <a:spLocks noChangeArrowheads="1"/>
          </p:cNvSpPr>
          <p:nvPr/>
        </p:nvSpPr>
        <p:spPr bwMode="auto">
          <a:xfrm>
            <a:off x="635000" y="1814513"/>
            <a:ext cx="5599113" cy="471487"/>
          </a:xfrm>
          <a:prstGeom prst="rect">
            <a:avLst/>
          </a:prstGeom>
          <a:noFill/>
          <a:ln w="9525">
            <a:noFill/>
            <a:miter lim="800000"/>
            <a:headEnd/>
            <a:tailEnd/>
          </a:ln>
        </p:spPr>
        <p:txBody>
          <a:bodyPr wrap="none" lIns="80566" tIns="40283" rIns="80566" bIns="40283">
            <a:spAutoFit/>
          </a:bodyPr>
          <a:lstStyle/>
          <a:p>
            <a:pPr defTabSz="800100" eaLnBrk="0" hangingPunct="0"/>
            <a:r>
              <a:rPr lang="en-US" sz="2400"/>
              <a:t>Monthly Frequency of Migraine Headaches</a:t>
            </a:r>
          </a:p>
        </p:txBody>
      </p:sp>
      <p:grpSp>
        <p:nvGrpSpPr>
          <p:cNvPr id="2" name="Group 4"/>
          <p:cNvGrpSpPr>
            <a:grpSpLocks/>
          </p:cNvGrpSpPr>
          <p:nvPr/>
        </p:nvGrpSpPr>
        <p:grpSpPr bwMode="auto">
          <a:xfrm rot="6300000">
            <a:off x="2930525" y="3122613"/>
            <a:ext cx="2657475" cy="2413000"/>
            <a:chOff x="2395" y="1385"/>
            <a:chExt cx="2498" cy="2498"/>
          </a:xfrm>
        </p:grpSpPr>
        <p:sp>
          <p:nvSpPr>
            <p:cNvPr id="22541" name="Arc 5"/>
            <p:cNvSpPr>
              <a:spLocks/>
            </p:cNvSpPr>
            <p:nvPr/>
          </p:nvSpPr>
          <p:spPr bwMode="auto">
            <a:xfrm>
              <a:off x="2395" y="2613"/>
              <a:ext cx="1249" cy="548"/>
            </a:xfrm>
            <a:custGeom>
              <a:avLst/>
              <a:gdLst>
                <a:gd name="T0" fmla="*/ 0 w 21600"/>
                <a:gd name="T1" fmla="*/ 0 h 9476"/>
                <a:gd name="T2" fmla="*/ 0 w 21600"/>
                <a:gd name="T3" fmla="*/ 0 h 9476"/>
                <a:gd name="T4" fmla="*/ 0 w 21600"/>
                <a:gd name="T5" fmla="*/ 0 h 9476"/>
                <a:gd name="T6" fmla="*/ 0 60000 65536"/>
                <a:gd name="T7" fmla="*/ 0 60000 65536"/>
                <a:gd name="T8" fmla="*/ 0 60000 65536"/>
                <a:gd name="T9" fmla="*/ 0 w 21600"/>
                <a:gd name="T10" fmla="*/ 0 h 9476"/>
                <a:gd name="T11" fmla="*/ 21600 w 21600"/>
                <a:gd name="T12" fmla="*/ 9476 h 9476"/>
              </a:gdLst>
              <a:ahLst/>
              <a:cxnLst>
                <a:cxn ang="T6">
                  <a:pos x="T0" y="T1"/>
                </a:cxn>
                <a:cxn ang="T7">
                  <a:pos x="T2" y="T3"/>
                </a:cxn>
                <a:cxn ang="T8">
                  <a:pos x="T4" y="T5"/>
                </a:cxn>
              </a:cxnLst>
              <a:rect l="T9" t="T10" r="T11" b="T12"/>
              <a:pathLst>
                <a:path w="21600" h="9476" fill="none" extrusionOk="0">
                  <a:moveTo>
                    <a:pt x="2016" y="9476"/>
                  </a:moveTo>
                  <a:cubicBezTo>
                    <a:pt x="688" y="6621"/>
                    <a:pt x="0" y="3511"/>
                    <a:pt x="0" y="363"/>
                  </a:cubicBezTo>
                  <a:cubicBezTo>
                    <a:pt x="-1" y="241"/>
                    <a:pt x="1" y="120"/>
                    <a:pt x="3" y="-1"/>
                  </a:cubicBezTo>
                </a:path>
                <a:path w="21600" h="9476" stroke="0" extrusionOk="0">
                  <a:moveTo>
                    <a:pt x="2016" y="9476"/>
                  </a:moveTo>
                  <a:cubicBezTo>
                    <a:pt x="688" y="6621"/>
                    <a:pt x="0" y="3511"/>
                    <a:pt x="0" y="363"/>
                  </a:cubicBezTo>
                  <a:cubicBezTo>
                    <a:pt x="-1" y="241"/>
                    <a:pt x="1" y="120"/>
                    <a:pt x="3" y="-1"/>
                  </a:cubicBezTo>
                  <a:lnTo>
                    <a:pt x="21600" y="363"/>
                  </a:lnTo>
                  <a:close/>
                </a:path>
              </a:pathLst>
            </a:custGeom>
            <a:solidFill>
              <a:srgbClr val="FFFF00"/>
            </a:solidFill>
            <a:ln w="9525">
              <a:noFill/>
              <a:round/>
              <a:headEnd/>
              <a:tailEnd/>
            </a:ln>
          </p:spPr>
          <p:txBody>
            <a:bodyPr/>
            <a:lstStyle/>
            <a:p>
              <a:endParaRPr lang="en-US"/>
            </a:p>
          </p:txBody>
        </p:sp>
        <p:sp>
          <p:nvSpPr>
            <p:cNvPr id="22542" name="Arc 6"/>
            <p:cNvSpPr>
              <a:spLocks/>
            </p:cNvSpPr>
            <p:nvPr/>
          </p:nvSpPr>
          <p:spPr bwMode="auto">
            <a:xfrm>
              <a:off x="2395" y="2107"/>
              <a:ext cx="1249" cy="527"/>
            </a:xfrm>
            <a:custGeom>
              <a:avLst/>
              <a:gdLst>
                <a:gd name="T0" fmla="*/ 0 w 21600"/>
                <a:gd name="T1" fmla="*/ 0 h 9113"/>
                <a:gd name="T2" fmla="*/ 0 w 21600"/>
                <a:gd name="T3" fmla="*/ 0 h 9113"/>
                <a:gd name="T4" fmla="*/ 0 w 21600"/>
                <a:gd name="T5" fmla="*/ 0 h 9113"/>
                <a:gd name="T6" fmla="*/ 0 60000 65536"/>
                <a:gd name="T7" fmla="*/ 0 60000 65536"/>
                <a:gd name="T8" fmla="*/ 0 60000 65536"/>
                <a:gd name="T9" fmla="*/ 0 w 21600"/>
                <a:gd name="T10" fmla="*/ 0 h 9113"/>
                <a:gd name="T11" fmla="*/ 21600 w 21600"/>
                <a:gd name="T12" fmla="*/ 9113 h 9113"/>
              </a:gdLst>
              <a:ahLst/>
              <a:cxnLst>
                <a:cxn ang="T6">
                  <a:pos x="T0" y="T1"/>
                </a:cxn>
                <a:cxn ang="T7">
                  <a:pos x="T2" y="T3"/>
                </a:cxn>
                <a:cxn ang="T8">
                  <a:pos x="T4" y="T5"/>
                </a:cxn>
              </a:cxnLst>
              <a:rect l="T9" t="T10" r="T11" b="T12"/>
              <a:pathLst>
                <a:path w="21600" h="9113" fill="none" extrusionOk="0">
                  <a:moveTo>
                    <a:pt x="0" y="9113"/>
                  </a:moveTo>
                  <a:cubicBezTo>
                    <a:pt x="0" y="5964"/>
                    <a:pt x="688" y="2854"/>
                    <a:pt x="2016" y="-1"/>
                  </a:cubicBezTo>
                </a:path>
                <a:path w="21600" h="9113" stroke="0" extrusionOk="0">
                  <a:moveTo>
                    <a:pt x="0" y="9113"/>
                  </a:moveTo>
                  <a:cubicBezTo>
                    <a:pt x="0" y="5964"/>
                    <a:pt x="688" y="2854"/>
                    <a:pt x="2016" y="-1"/>
                  </a:cubicBezTo>
                  <a:lnTo>
                    <a:pt x="21600" y="9113"/>
                  </a:lnTo>
                  <a:close/>
                </a:path>
              </a:pathLst>
            </a:custGeom>
            <a:solidFill>
              <a:srgbClr val="FFFF00"/>
            </a:solidFill>
            <a:ln w="9525">
              <a:noFill/>
              <a:round/>
              <a:headEnd/>
              <a:tailEnd/>
            </a:ln>
          </p:spPr>
          <p:txBody>
            <a:bodyPr/>
            <a:lstStyle/>
            <a:p>
              <a:endParaRPr lang="en-US"/>
            </a:p>
          </p:txBody>
        </p:sp>
        <p:sp>
          <p:nvSpPr>
            <p:cNvPr id="22543" name="Arc 7"/>
            <p:cNvSpPr>
              <a:spLocks/>
            </p:cNvSpPr>
            <p:nvPr/>
          </p:nvSpPr>
          <p:spPr bwMode="auto">
            <a:xfrm>
              <a:off x="2512" y="1385"/>
              <a:ext cx="1152" cy="1249"/>
            </a:xfrm>
            <a:custGeom>
              <a:avLst/>
              <a:gdLst>
                <a:gd name="T0" fmla="*/ 0 w 19929"/>
                <a:gd name="T1" fmla="*/ 0 h 21600"/>
                <a:gd name="T2" fmla="*/ 0 w 19929"/>
                <a:gd name="T3" fmla="*/ 0 h 21600"/>
                <a:gd name="T4" fmla="*/ 0 w 19929"/>
                <a:gd name="T5" fmla="*/ 0 h 21600"/>
                <a:gd name="T6" fmla="*/ 0 60000 65536"/>
                <a:gd name="T7" fmla="*/ 0 60000 65536"/>
                <a:gd name="T8" fmla="*/ 0 60000 65536"/>
                <a:gd name="T9" fmla="*/ 0 w 19929"/>
                <a:gd name="T10" fmla="*/ 0 h 21600"/>
                <a:gd name="T11" fmla="*/ 19929 w 19929"/>
                <a:gd name="T12" fmla="*/ 21600 h 21600"/>
              </a:gdLst>
              <a:ahLst/>
              <a:cxnLst>
                <a:cxn ang="T6">
                  <a:pos x="T0" y="T1"/>
                </a:cxn>
                <a:cxn ang="T7">
                  <a:pos x="T2" y="T3"/>
                </a:cxn>
                <a:cxn ang="T8">
                  <a:pos x="T4" y="T5"/>
                </a:cxn>
              </a:cxnLst>
              <a:rect l="T9" t="T10" r="T11" b="T12"/>
              <a:pathLst>
                <a:path w="19929" h="21600" fill="none" extrusionOk="0">
                  <a:moveTo>
                    <a:pt x="-1" y="12486"/>
                  </a:moveTo>
                  <a:cubicBezTo>
                    <a:pt x="3543" y="4870"/>
                    <a:pt x="11182" y="-1"/>
                    <a:pt x="19583" y="0"/>
                  </a:cubicBezTo>
                  <a:cubicBezTo>
                    <a:pt x="19698" y="0"/>
                    <a:pt x="19813" y="0"/>
                    <a:pt x="19929" y="2"/>
                  </a:cubicBezTo>
                </a:path>
                <a:path w="19929" h="21600" stroke="0" extrusionOk="0">
                  <a:moveTo>
                    <a:pt x="-1" y="12486"/>
                  </a:moveTo>
                  <a:cubicBezTo>
                    <a:pt x="3543" y="4870"/>
                    <a:pt x="11182" y="-1"/>
                    <a:pt x="19583" y="0"/>
                  </a:cubicBezTo>
                  <a:cubicBezTo>
                    <a:pt x="19698" y="0"/>
                    <a:pt x="19813" y="0"/>
                    <a:pt x="19929" y="2"/>
                  </a:cubicBezTo>
                  <a:lnTo>
                    <a:pt x="19583" y="21600"/>
                  </a:lnTo>
                  <a:close/>
                </a:path>
              </a:pathLst>
            </a:custGeom>
            <a:solidFill>
              <a:srgbClr val="33CCFF"/>
            </a:solidFill>
            <a:ln w="9525">
              <a:noFill/>
              <a:round/>
              <a:headEnd/>
              <a:tailEnd/>
            </a:ln>
          </p:spPr>
          <p:txBody>
            <a:bodyPr/>
            <a:lstStyle/>
            <a:p>
              <a:endParaRPr lang="en-US"/>
            </a:p>
          </p:txBody>
        </p:sp>
        <p:sp>
          <p:nvSpPr>
            <p:cNvPr id="22544" name="Arc 8"/>
            <p:cNvSpPr>
              <a:spLocks/>
            </p:cNvSpPr>
            <p:nvPr/>
          </p:nvSpPr>
          <p:spPr bwMode="auto">
            <a:xfrm>
              <a:off x="3643" y="1385"/>
              <a:ext cx="1249" cy="1270"/>
            </a:xfrm>
            <a:custGeom>
              <a:avLst/>
              <a:gdLst>
                <a:gd name="T0" fmla="*/ 0 w 21617"/>
                <a:gd name="T1" fmla="*/ 0 h 21963"/>
                <a:gd name="T2" fmla="*/ 0 w 21617"/>
                <a:gd name="T3" fmla="*/ 0 h 21963"/>
                <a:gd name="T4" fmla="*/ 0 w 21617"/>
                <a:gd name="T5" fmla="*/ 0 h 21963"/>
                <a:gd name="T6" fmla="*/ 0 60000 65536"/>
                <a:gd name="T7" fmla="*/ 0 60000 65536"/>
                <a:gd name="T8" fmla="*/ 0 60000 65536"/>
                <a:gd name="T9" fmla="*/ 0 w 21617"/>
                <a:gd name="T10" fmla="*/ 0 h 21963"/>
                <a:gd name="T11" fmla="*/ 21617 w 21617"/>
                <a:gd name="T12" fmla="*/ 21963 h 21963"/>
              </a:gdLst>
              <a:ahLst/>
              <a:cxnLst>
                <a:cxn ang="T6">
                  <a:pos x="T0" y="T1"/>
                </a:cxn>
                <a:cxn ang="T7">
                  <a:pos x="T2" y="T3"/>
                </a:cxn>
                <a:cxn ang="T8">
                  <a:pos x="T4" y="T5"/>
                </a:cxn>
              </a:cxnLst>
              <a:rect l="T9" t="T10" r="T11" b="T12"/>
              <a:pathLst>
                <a:path w="21617" h="21963" fill="none" extrusionOk="0">
                  <a:moveTo>
                    <a:pt x="-1" y="0"/>
                  </a:moveTo>
                  <a:cubicBezTo>
                    <a:pt x="5" y="0"/>
                    <a:pt x="11" y="-1"/>
                    <a:pt x="17" y="0"/>
                  </a:cubicBezTo>
                  <a:cubicBezTo>
                    <a:pt x="11946" y="0"/>
                    <a:pt x="21617" y="9670"/>
                    <a:pt x="21617" y="21600"/>
                  </a:cubicBezTo>
                  <a:cubicBezTo>
                    <a:pt x="21617" y="21721"/>
                    <a:pt x="21615" y="21842"/>
                    <a:pt x="21613" y="21963"/>
                  </a:cubicBezTo>
                </a:path>
                <a:path w="21617" h="21963" stroke="0" extrusionOk="0">
                  <a:moveTo>
                    <a:pt x="-1" y="0"/>
                  </a:moveTo>
                  <a:cubicBezTo>
                    <a:pt x="5" y="0"/>
                    <a:pt x="11" y="-1"/>
                    <a:pt x="17" y="0"/>
                  </a:cubicBezTo>
                  <a:cubicBezTo>
                    <a:pt x="11946" y="0"/>
                    <a:pt x="21617" y="9670"/>
                    <a:pt x="21617" y="21600"/>
                  </a:cubicBezTo>
                  <a:cubicBezTo>
                    <a:pt x="21617" y="21721"/>
                    <a:pt x="21615" y="21842"/>
                    <a:pt x="21613" y="21963"/>
                  </a:cubicBezTo>
                  <a:lnTo>
                    <a:pt x="17" y="21600"/>
                  </a:lnTo>
                  <a:close/>
                </a:path>
              </a:pathLst>
            </a:custGeom>
            <a:solidFill>
              <a:srgbClr val="33CCFF"/>
            </a:solidFill>
            <a:ln w="9525">
              <a:noFill/>
              <a:round/>
              <a:headEnd/>
              <a:tailEnd/>
            </a:ln>
          </p:spPr>
          <p:txBody>
            <a:bodyPr/>
            <a:lstStyle/>
            <a:p>
              <a:endParaRPr lang="en-US"/>
            </a:p>
          </p:txBody>
        </p:sp>
        <p:sp>
          <p:nvSpPr>
            <p:cNvPr id="22545" name="Arc 9"/>
            <p:cNvSpPr>
              <a:spLocks/>
            </p:cNvSpPr>
            <p:nvPr/>
          </p:nvSpPr>
          <p:spPr bwMode="auto">
            <a:xfrm>
              <a:off x="3622" y="2634"/>
              <a:ext cx="1271" cy="1249"/>
            </a:xfrm>
            <a:custGeom>
              <a:avLst/>
              <a:gdLst>
                <a:gd name="T0" fmla="*/ 0 w 21981"/>
                <a:gd name="T1" fmla="*/ 0 h 21600"/>
                <a:gd name="T2" fmla="*/ 0 w 21981"/>
                <a:gd name="T3" fmla="*/ 0 h 21600"/>
                <a:gd name="T4" fmla="*/ 0 w 21981"/>
                <a:gd name="T5" fmla="*/ 0 h 21600"/>
                <a:gd name="T6" fmla="*/ 0 60000 65536"/>
                <a:gd name="T7" fmla="*/ 0 60000 65536"/>
                <a:gd name="T8" fmla="*/ 0 60000 65536"/>
                <a:gd name="T9" fmla="*/ 0 w 21981"/>
                <a:gd name="T10" fmla="*/ 0 h 21600"/>
                <a:gd name="T11" fmla="*/ 21981 w 21981"/>
                <a:gd name="T12" fmla="*/ 21600 h 21600"/>
              </a:gdLst>
              <a:ahLst/>
              <a:cxnLst>
                <a:cxn ang="T6">
                  <a:pos x="T0" y="T1"/>
                </a:cxn>
                <a:cxn ang="T7">
                  <a:pos x="T2" y="T3"/>
                </a:cxn>
                <a:cxn ang="T8">
                  <a:pos x="T4" y="T5"/>
                </a:cxn>
              </a:cxnLst>
              <a:rect l="T9" t="T10" r="T11" b="T12"/>
              <a:pathLst>
                <a:path w="21981" h="21600" fill="none" extrusionOk="0">
                  <a:moveTo>
                    <a:pt x="21981" y="0"/>
                  </a:moveTo>
                  <a:cubicBezTo>
                    <a:pt x="21981" y="11929"/>
                    <a:pt x="12310" y="21600"/>
                    <a:pt x="381" y="21600"/>
                  </a:cubicBezTo>
                  <a:cubicBezTo>
                    <a:pt x="253" y="21600"/>
                    <a:pt x="126" y="21598"/>
                    <a:pt x="-1" y="21596"/>
                  </a:cubicBezTo>
                </a:path>
                <a:path w="21981" h="21600" stroke="0" extrusionOk="0">
                  <a:moveTo>
                    <a:pt x="21981" y="0"/>
                  </a:moveTo>
                  <a:cubicBezTo>
                    <a:pt x="21981" y="11929"/>
                    <a:pt x="12310" y="21600"/>
                    <a:pt x="381" y="21600"/>
                  </a:cubicBezTo>
                  <a:cubicBezTo>
                    <a:pt x="253" y="21600"/>
                    <a:pt x="126" y="21598"/>
                    <a:pt x="-1" y="21596"/>
                  </a:cubicBezTo>
                  <a:lnTo>
                    <a:pt x="381" y="0"/>
                  </a:lnTo>
                  <a:close/>
                </a:path>
              </a:pathLst>
            </a:custGeom>
            <a:solidFill>
              <a:srgbClr val="33CCFF"/>
            </a:solidFill>
            <a:ln w="9525">
              <a:noFill/>
              <a:round/>
              <a:headEnd/>
              <a:tailEnd/>
            </a:ln>
          </p:spPr>
          <p:txBody>
            <a:bodyPr/>
            <a:lstStyle/>
            <a:p>
              <a:endParaRPr lang="en-US"/>
            </a:p>
          </p:txBody>
        </p:sp>
        <p:sp>
          <p:nvSpPr>
            <p:cNvPr id="22546" name="Arc 10"/>
            <p:cNvSpPr>
              <a:spLocks/>
            </p:cNvSpPr>
            <p:nvPr/>
          </p:nvSpPr>
          <p:spPr bwMode="auto">
            <a:xfrm>
              <a:off x="3116" y="2634"/>
              <a:ext cx="528" cy="1249"/>
            </a:xfrm>
            <a:custGeom>
              <a:avLst/>
              <a:gdLst>
                <a:gd name="T0" fmla="*/ 0 w 9140"/>
                <a:gd name="T1" fmla="*/ 0 h 21599"/>
                <a:gd name="T2" fmla="*/ 0 w 9140"/>
                <a:gd name="T3" fmla="*/ 0 h 21599"/>
                <a:gd name="T4" fmla="*/ 0 w 9140"/>
                <a:gd name="T5" fmla="*/ 0 h 21599"/>
                <a:gd name="T6" fmla="*/ 0 60000 65536"/>
                <a:gd name="T7" fmla="*/ 0 60000 65536"/>
                <a:gd name="T8" fmla="*/ 0 60000 65536"/>
                <a:gd name="T9" fmla="*/ 0 w 9140"/>
                <a:gd name="T10" fmla="*/ 0 h 21599"/>
                <a:gd name="T11" fmla="*/ 9140 w 9140"/>
                <a:gd name="T12" fmla="*/ 21599 h 21599"/>
              </a:gdLst>
              <a:ahLst/>
              <a:cxnLst>
                <a:cxn ang="T6">
                  <a:pos x="T0" y="T1"/>
                </a:cxn>
                <a:cxn ang="T7">
                  <a:pos x="T2" y="T3"/>
                </a:cxn>
                <a:cxn ang="T8">
                  <a:pos x="T4" y="T5"/>
                </a:cxn>
              </a:cxnLst>
              <a:rect l="T9" t="T10" r="T11" b="T12"/>
              <a:pathLst>
                <a:path w="9140" h="21599" fill="none" extrusionOk="0">
                  <a:moveTo>
                    <a:pt x="9122" y="21599"/>
                  </a:moveTo>
                  <a:cubicBezTo>
                    <a:pt x="5970" y="21597"/>
                    <a:pt x="2856" y="20904"/>
                    <a:pt x="-1" y="19570"/>
                  </a:cubicBezTo>
                </a:path>
                <a:path w="9140" h="21599" stroke="0" extrusionOk="0">
                  <a:moveTo>
                    <a:pt x="9122" y="21599"/>
                  </a:moveTo>
                  <a:cubicBezTo>
                    <a:pt x="5970" y="21597"/>
                    <a:pt x="2856" y="20904"/>
                    <a:pt x="-1" y="19570"/>
                  </a:cubicBezTo>
                  <a:lnTo>
                    <a:pt x="9140" y="0"/>
                  </a:lnTo>
                  <a:close/>
                </a:path>
              </a:pathLst>
            </a:custGeom>
            <a:solidFill>
              <a:srgbClr val="33CCFF"/>
            </a:solidFill>
            <a:ln w="9525">
              <a:noFill/>
              <a:round/>
              <a:headEnd/>
              <a:tailEnd/>
            </a:ln>
          </p:spPr>
          <p:txBody>
            <a:bodyPr/>
            <a:lstStyle/>
            <a:p>
              <a:endParaRPr lang="en-US"/>
            </a:p>
          </p:txBody>
        </p:sp>
        <p:sp>
          <p:nvSpPr>
            <p:cNvPr id="22547" name="Arc 11"/>
            <p:cNvSpPr>
              <a:spLocks/>
            </p:cNvSpPr>
            <p:nvPr/>
          </p:nvSpPr>
          <p:spPr bwMode="auto">
            <a:xfrm>
              <a:off x="2512" y="2634"/>
              <a:ext cx="1132" cy="1132"/>
            </a:xfrm>
            <a:custGeom>
              <a:avLst/>
              <a:gdLst>
                <a:gd name="T0" fmla="*/ 0 w 19583"/>
                <a:gd name="T1" fmla="*/ 0 h 19570"/>
                <a:gd name="T2" fmla="*/ 0 w 19583"/>
                <a:gd name="T3" fmla="*/ 0 h 19570"/>
                <a:gd name="T4" fmla="*/ 0 w 19583"/>
                <a:gd name="T5" fmla="*/ 0 h 19570"/>
                <a:gd name="T6" fmla="*/ 0 60000 65536"/>
                <a:gd name="T7" fmla="*/ 0 60000 65536"/>
                <a:gd name="T8" fmla="*/ 0 60000 65536"/>
                <a:gd name="T9" fmla="*/ 0 w 19583"/>
                <a:gd name="T10" fmla="*/ 0 h 19570"/>
                <a:gd name="T11" fmla="*/ 19583 w 19583"/>
                <a:gd name="T12" fmla="*/ 19570 h 19570"/>
              </a:gdLst>
              <a:ahLst/>
              <a:cxnLst>
                <a:cxn ang="T6">
                  <a:pos x="T0" y="T1"/>
                </a:cxn>
                <a:cxn ang="T7">
                  <a:pos x="T2" y="T3"/>
                </a:cxn>
                <a:cxn ang="T8">
                  <a:pos x="T4" y="T5"/>
                </a:cxn>
              </a:cxnLst>
              <a:rect l="T9" t="T10" r="T11" b="T12"/>
              <a:pathLst>
                <a:path w="19583" h="19570" fill="none" extrusionOk="0">
                  <a:moveTo>
                    <a:pt x="10442" y="19570"/>
                  </a:moveTo>
                  <a:cubicBezTo>
                    <a:pt x="5840" y="17421"/>
                    <a:pt x="2142" y="13718"/>
                    <a:pt x="-1" y="9113"/>
                  </a:cubicBezTo>
                </a:path>
                <a:path w="19583" h="19570" stroke="0" extrusionOk="0">
                  <a:moveTo>
                    <a:pt x="10442" y="19570"/>
                  </a:moveTo>
                  <a:cubicBezTo>
                    <a:pt x="5840" y="17421"/>
                    <a:pt x="2142" y="13718"/>
                    <a:pt x="-1" y="9113"/>
                  </a:cubicBezTo>
                  <a:lnTo>
                    <a:pt x="19583" y="0"/>
                  </a:lnTo>
                  <a:close/>
                </a:path>
              </a:pathLst>
            </a:custGeom>
            <a:solidFill>
              <a:srgbClr val="FF00FF"/>
            </a:solidFill>
            <a:ln w="9525">
              <a:noFill/>
              <a:round/>
              <a:headEnd/>
              <a:tailEnd/>
            </a:ln>
          </p:spPr>
          <p:txBody>
            <a:bodyPr/>
            <a:lstStyle/>
            <a:p>
              <a:endParaRPr lang="en-US"/>
            </a:p>
          </p:txBody>
        </p:sp>
      </p:grpSp>
      <p:sp>
        <p:nvSpPr>
          <p:cNvPr id="22533" name="Rectangle 12"/>
          <p:cNvSpPr>
            <a:spLocks noChangeArrowheads="1"/>
          </p:cNvSpPr>
          <p:nvPr/>
        </p:nvSpPr>
        <p:spPr bwMode="auto">
          <a:xfrm>
            <a:off x="3941763" y="4857750"/>
            <a:ext cx="485775" cy="328613"/>
          </a:xfrm>
          <a:prstGeom prst="rect">
            <a:avLst/>
          </a:prstGeom>
          <a:noFill/>
          <a:ln w="9525">
            <a:noFill/>
            <a:miter lim="800000"/>
            <a:headEnd/>
            <a:tailEnd/>
          </a:ln>
        </p:spPr>
        <p:txBody>
          <a:bodyPr wrap="none" lIns="0" tIns="0" rIns="0" bIns="0">
            <a:spAutoFit/>
          </a:bodyPr>
          <a:lstStyle/>
          <a:p>
            <a:pPr algn="ctr" defTabSz="800100"/>
            <a:r>
              <a:rPr lang="en-US" sz="2000" b="1">
                <a:latin typeface="Helvetica" pitchFamily="34" charset="0"/>
              </a:rPr>
              <a:t>75%</a:t>
            </a:r>
            <a:endParaRPr lang="en-US" sz="3200" b="1"/>
          </a:p>
        </p:txBody>
      </p:sp>
      <p:sp>
        <p:nvSpPr>
          <p:cNvPr id="22534" name="Rectangle 13"/>
          <p:cNvSpPr>
            <a:spLocks noChangeArrowheads="1"/>
          </p:cNvSpPr>
          <p:nvPr/>
        </p:nvSpPr>
        <p:spPr bwMode="auto">
          <a:xfrm>
            <a:off x="3560763" y="3357563"/>
            <a:ext cx="485775" cy="328612"/>
          </a:xfrm>
          <a:prstGeom prst="rect">
            <a:avLst/>
          </a:prstGeom>
          <a:noFill/>
          <a:ln w="9525">
            <a:noFill/>
            <a:miter lim="800000"/>
            <a:headEnd/>
            <a:tailEnd/>
          </a:ln>
        </p:spPr>
        <p:txBody>
          <a:bodyPr wrap="none" lIns="0" tIns="0" rIns="0" bIns="0">
            <a:spAutoFit/>
          </a:bodyPr>
          <a:lstStyle/>
          <a:p>
            <a:pPr algn="ctr" defTabSz="800100"/>
            <a:r>
              <a:rPr lang="en-US" sz="2000" b="1">
                <a:latin typeface="Helvetica" pitchFamily="34" charset="0"/>
              </a:rPr>
              <a:t>11%</a:t>
            </a:r>
            <a:endParaRPr lang="en-US" sz="3200"/>
          </a:p>
        </p:txBody>
      </p:sp>
      <p:sp>
        <p:nvSpPr>
          <p:cNvPr id="22535" name="Rectangle 14"/>
          <p:cNvSpPr>
            <a:spLocks noChangeArrowheads="1"/>
          </p:cNvSpPr>
          <p:nvPr/>
        </p:nvSpPr>
        <p:spPr bwMode="auto">
          <a:xfrm>
            <a:off x="4259263" y="3214688"/>
            <a:ext cx="485775" cy="328612"/>
          </a:xfrm>
          <a:prstGeom prst="rect">
            <a:avLst/>
          </a:prstGeom>
          <a:noFill/>
          <a:ln w="9525">
            <a:noFill/>
            <a:miter lim="800000"/>
            <a:headEnd/>
            <a:tailEnd/>
          </a:ln>
        </p:spPr>
        <p:txBody>
          <a:bodyPr wrap="none" lIns="0" tIns="0" rIns="0" bIns="0">
            <a:spAutoFit/>
          </a:bodyPr>
          <a:lstStyle/>
          <a:p>
            <a:pPr algn="ctr" defTabSz="800100"/>
            <a:r>
              <a:rPr lang="en-US" sz="2000" b="1">
                <a:latin typeface="Helvetica" pitchFamily="34" charset="0"/>
              </a:rPr>
              <a:t>14%</a:t>
            </a:r>
            <a:endParaRPr lang="en-US" sz="3200"/>
          </a:p>
        </p:txBody>
      </p:sp>
      <p:sp>
        <p:nvSpPr>
          <p:cNvPr id="22536" name="Rectangle 15"/>
          <p:cNvSpPr>
            <a:spLocks noChangeArrowheads="1"/>
          </p:cNvSpPr>
          <p:nvPr/>
        </p:nvSpPr>
        <p:spPr bwMode="auto">
          <a:xfrm>
            <a:off x="3687763" y="5786438"/>
            <a:ext cx="1268412" cy="371475"/>
          </a:xfrm>
          <a:prstGeom prst="rect">
            <a:avLst/>
          </a:prstGeom>
          <a:noFill/>
          <a:ln w="9525">
            <a:noFill/>
            <a:miter lim="800000"/>
            <a:headEnd/>
            <a:tailEnd/>
          </a:ln>
        </p:spPr>
        <p:txBody>
          <a:bodyPr wrap="none" lIns="80566" tIns="40283" rIns="80566" bIns="40283">
            <a:spAutoFit/>
          </a:bodyPr>
          <a:lstStyle/>
          <a:p>
            <a:pPr defTabSz="800100" eaLnBrk="0" hangingPunct="0"/>
            <a:r>
              <a:rPr lang="en-US" b="1">
                <a:sym typeface="Symbol" pitchFamily="18" charset="2"/>
              </a:rPr>
              <a:t> </a:t>
            </a:r>
            <a:r>
              <a:rPr lang="en-US" b="1"/>
              <a:t>3 Attacks</a:t>
            </a:r>
          </a:p>
        </p:txBody>
      </p:sp>
      <p:sp>
        <p:nvSpPr>
          <p:cNvPr id="22537" name="Rectangle 16"/>
          <p:cNvSpPr>
            <a:spLocks noChangeArrowheads="1"/>
          </p:cNvSpPr>
          <p:nvPr/>
        </p:nvSpPr>
        <p:spPr bwMode="auto">
          <a:xfrm>
            <a:off x="4346575" y="2700338"/>
            <a:ext cx="1276350" cy="371475"/>
          </a:xfrm>
          <a:prstGeom prst="rect">
            <a:avLst/>
          </a:prstGeom>
          <a:noFill/>
          <a:ln w="9525">
            <a:noFill/>
            <a:miter lim="800000"/>
            <a:headEnd/>
            <a:tailEnd/>
          </a:ln>
        </p:spPr>
        <p:txBody>
          <a:bodyPr wrap="none" lIns="80566" tIns="40283" rIns="80566" bIns="40283">
            <a:spAutoFit/>
          </a:bodyPr>
          <a:lstStyle/>
          <a:p>
            <a:pPr algn="ctr" defTabSz="800100" eaLnBrk="0" hangingPunct="0"/>
            <a:r>
              <a:rPr lang="en-US" b="1">
                <a:cs typeface="Arial" charset="0"/>
                <a:sym typeface="Symbol" pitchFamily="18" charset="2"/>
              </a:rPr>
              <a:t>&gt;</a:t>
            </a:r>
            <a:r>
              <a:rPr lang="en-US" b="1"/>
              <a:t> 5 Attacks</a:t>
            </a:r>
          </a:p>
        </p:txBody>
      </p:sp>
      <p:sp>
        <p:nvSpPr>
          <p:cNvPr id="22538" name="Rectangle 17"/>
          <p:cNvSpPr>
            <a:spLocks noChangeArrowheads="1"/>
          </p:cNvSpPr>
          <p:nvPr/>
        </p:nvSpPr>
        <p:spPr bwMode="auto">
          <a:xfrm>
            <a:off x="2476500" y="2843213"/>
            <a:ext cx="1282700" cy="371475"/>
          </a:xfrm>
          <a:prstGeom prst="rect">
            <a:avLst/>
          </a:prstGeom>
          <a:noFill/>
          <a:ln w="9525">
            <a:noFill/>
            <a:miter lim="800000"/>
            <a:headEnd/>
            <a:tailEnd/>
          </a:ln>
        </p:spPr>
        <p:txBody>
          <a:bodyPr wrap="none" lIns="80566" tIns="40283" rIns="80566" bIns="40283">
            <a:spAutoFit/>
          </a:bodyPr>
          <a:lstStyle/>
          <a:p>
            <a:pPr defTabSz="800100" eaLnBrk="0" hangingPunct="0"/>
            <a:r>
              <a:rPr lang="en-US" b="1"/>
              <a:t>4-5 Attacks</a:t>
            </a:r>
          </a:p>
        </p:txBody>
      </p:sp>
      <p:sp>
        <p:nvSpPr>
          <p:cNvPr id="22539" name="Rectangle 18"/>
          <p:cNvSpPr>
            <a:spLocks noChangeArrowheads="1"/>
          </p:cNvSpPr>
          <p:nvPr/>
        </p:nvSpPr>
        <p:spPr bwMode="auto">
          <a:xfrm>
            <a:off x="552450" y="6232525"/>
            <a:ext cx="3138488" cy="696913"/>
          </a:xfrm>
          <a:prstGeom prst="rect">
            <a:avLst/>
          </a:prstGeom>
          <a:noFill/>
          <a:ln w="9525">
            <a:noFill/>
            <a:miter lim="800000"/>
            <a:headEnd/>
            <a:tailEnd/>
          </a:ln>
        </p:spPr>
        <p:txBody>
          <a:bodyPr wrap="none" lIns="91678" tIns="45840" rIns="91678" bIns="45840">
            <a:spAutoFit/>
          </a:bodyPr>
          <a:lstStyle/>
          <a:p>
            <a:pPr eaLnBrk="0" hangingPunct="0"/>
            <a:r>
              <a:rPr lang="en-US" sz="1200"/>
              <a:t>N = 3738 self-reported migraine sufferers. </a:t>
            </a:r>
          </a:p>
          <a:p>
            <a:pPr eaLnBrk="0" hangingPunct="0"/>
            <a:r>
              <a:rPr lang="en-US" sz="1200"/>
              <a:t>Lipton RB et al. </a:t>
            </a:r>
            <a:r>
              <a:rPr lang="en-US" sz="1200" i="1"/>
              <a:t>Headache</a:t>
            </a:r>
            <a:r>
              <a:rPr lang="en-US" sz="1200"/>
              <a:t>. 2001;41:646-657.</a:t>
            </a:r>
          </a:p>
          <a:p>
            <a:pPr eaLnBrk="0" hangingPunct="0"/>
            <a:endParaRPr lang="en-US" sz="1200"/>
          </a:p>
        </p:txBody>
      </p:sp>
      <p:sp>
        <p:nvSpPr>
          <p:cNvPr id="22540" name="Footer Placeholder 18"/>
          <p:cNvSpPr>
            <a:spLocks noGrp="1"/>
          </p:cNvSpPr>
          <p:nvPr>
            <p:ph type="ftr" sz="quarter" idx="11"/>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r>
              <a:rPr lang="en-US" smtClean="0"/>
              <a:t>Migraine Headache</a:t>
            </a:r>
            <a:br>
              <a:rPr lang="en-US" smtClean="0"/>
            </a:br>
            <a:r>
              <a:rPr lang="en-US" smtClean="0"/>
              <a:t>Attacks Last Most of the Day</a:t>
            </a:r>
            <a:endParaRPr lang="en-US" sz="3900" smtClean="0">
              <a:solidFill>
                <a:srgbClr val="F0CA0C"/>
              </a:solidFill>
            </a:endParaRPr>
          </a:p>
        </p:txBody>
      </p:sp>
      <p:sp>
        <p:nvSpPr>
          <p:cNvPr id="23555" name="Rectangle 3"/>
          <p:cNvSpPr>
            <a:spLocks noChangeArrowheads="1"/>
          </p:cNvSpPr>
          <p:nvPr/>
        </p:nvSpPr>
        <p:spPr bwMode="auto">
          <a:xfrm>
            <a:off x="1998663" y="4797425"/>
            <a:ext cx="4429125" cy="304800"/>
          </a:xfrm>
          <a:prstGeom prst="rect">
            <a:avLst/>
          </a:prstGeom>
          <a:solidFill>
            <a:srgbClr val="008099"/>
          </a:solidFill>
          <a:ln w="11113">
            <a:solidFill>
              <a:srgbClr val="004F7D"/>
            </a:solidFill>
            <a:miter lim="800000"/>
            <a:headEnd/>
            <a:tailEnd/>
          </a:ln>
        </p:spPr>
        <p:txBody>
          <a:bodyPr/>
          <a:lstStyle/>
          <a:p>
            <a:endParaRPr lang="en-US"/>
          </a:p>
        </p:txBody>
      </p:sp>
      <p:sp>
        <p:nvSpPr>
          <p:cNvPr id="23556" name="Rectangle 4"/>
          <p:cNvSpPr>
            <a:spLocks noChangeArrowheads="1"/>
          </p:cNvSpPr>
          <p:nvPr/>
        </p:nvSpPr>
        <p:spPr bwMode="auto">
          <a:xfrm>
            <a:off x="1998663" y="4010025"/>
            <a:ext cx="5562600" cy="303213"/>
          </a:xfrm>
          <a:prstGeom prst="rect">
            <a:avLst/>
          </a:prstGeom>
          <a:solidFill>
            <a:srgbClr val="AEF0D4"/>
          </a:solidFill>
          <a:ln w="11113">
            <a:solidFill>
              <a:srgbClr val="004F7D"/>
            </a:solidFill>
            <a:miter lim="800000"/>
            <a:headEnd/>
            <a:tailEnd/>
          </a:ln>
        </p:spPr>
        <p:txBody>
          <a:bodyPr/>
          <a:lstStyle/>
          <a:p>
            <a:endParaRPr lang="en-US"/>
          </a:p>
        </p:txBody>
      </p:sp>
      <p:sp>
        <p:nvSpPr>
          <p:cNvPr id="23557" name="Rectangle 5"/>
          <p:cNvSpPr>
            <a:spLocks noChangeArrowheads="1"/>
          </p:cNvSpPr>
          <p:nvPr/>
        </p:nvSpPr>
        <p:spPr bwMode="auto">
          <a:xfrm>
            <a:off x="1998663" y="3222625"/>
            <a:ext cx="900112" cy="303213"/>
          </a:xfrm>
          <a:prstGeom prst="rect">
            <a:avLst/>
          </a:prstGeom>
          <a:solidFill>
            <a:srgbClr val="FFCC00"/>
          </a:solidFill>
          <a:ln w="11113">
            <a:solidFill>
              <a:srgbClr val="004F7D"/>
            </a:solidFill>
            <a:miter lim="800000"/>
            <a:headEnd/>
            <a:tailEnd/>
          </a:ln>
        </p:spPr>
        <p:txBody>
          <a:bodyPr/>
          <a:lstStyle/>
          <a:p>
            <a:endParaRPr lang="en-US"/>
          </a:p>
        </p:txBody>
      </p:sp>
      <p:sp>
        <p:nvSpPr>
          <p:cNvPr id="23558" name="Rectangle 6"/>
          <p:cNvSpPr>
            <a:spLocks noChangeArrowheads="1"/>
          </p:cNvSpPr>
          <p:nvPr/>
        </p:nvSpPr>
        <p:spPr bwMode="auto">
          <a:xfrm>
            <a:off x="1998663" y="2433638"/>
            <a:ext cx="450850" cy="304800"/>
          </a:xfrm>
          <a:prstGeom prst="rect">
            <a:avLst/>
          </a:prstGeom>
          <a:solidFill>
            <a:srgbClr val="F20884"/>
          </a:solidFill>
          <a:ln w="11113">
            <a:solidFill>
              <a:srgbClr val="004F7D"/>
            </a:solidFill>
            <a:miter lim="800000"/>
            <a:headEnd/>
            <a:tailEnd/>
          </a:ln>
        </p:spPr>
        <p:txBody>
          <a:bodyPr/>
          <a:lstStyle/>
          <a:p>
            <a:endParaRPr lang="en-US"/>
          </a:p>
        </p:txBody>
      </p:sp>
      <p:sp>
        <p:nvSpPr>
          <p:cNvPr id="23559" name="Line 7"/>
          <p:cNvSpPr>
            <a:spLocks noChangeShapeType="1"/>
          </p:cNvSpPr>
          <p:nvPr/>
        </p:nvSpPr>
        <p:spPr bwMode="auto">
          <a:xfrm>
            <a:off x="1995488" y="5338763"/>
            <a:ext cx="5684837" cy="1587"/>
          </a:xfrm>
          <a:prstGeom prst="line">
            <a:avLst/>
          </a:prstGeom>
          <a:noFill/>
          <a:ln w="31750">
            <a:solidFill>
              <a:srgbClr val="004F7D"/>
            </a:solidFill>
            <a:round/>
            <a:headEnd/>
            <a:tailEnd/>
          </a:ln>
        </p:spPr>
        <p:txBody>
          <a:bodyPr/>
          <a:lstStyle/>
          <a:p>
            <a:endParaRPr lang="en-US"/>
          </a:p>
        </p:txBody>
      </p:sp>
      <p:sp>
        <p:nvSpPr>
          <p:cNvPr id="23560" name="Line 8"/>
          <p:cNvSpPr>
            <a:spLocks noChangeShapeType="1"/>
          </p:cNvSpPr>
          <p:nvPr/>
        </p:nvSpPr>
        <p:spPr bwMode="auto">
          <a:xfrm flipV="1">
            <a:off x="1995488" y="5338763"/>
            <a:ext cx="1587" cy="50800"/>
          </a:xfrm>
          <a:prstGeom prst="line">
            <a:avLst/>
          </a:prstGeom>
          <a:noFill/>
          <a:ln w="31750">
            <a:solidFill>
              <a:srgbClr val="004F7D"/>
            </a:solidFill>
            <a:round/>
            <a:headEnd/>
            <a:tailEnd/>
          </a:ln>
        </p:spPr>
        <p:txBody>
          <a:bodyPr/>
          <a:lstStyle/>
          <a:p>
            <a:endParaRPr lang="en-US"/>
          </a:p>
        </p:txBody>
      </p:sp>
      <p:sp>
        <p:nvSpPr>
          <p:cNvPr id="23561" name="Line 9"/>
          <p:cNvSpPr>
            <a:spLocks noChangeShapeType="1"/>
          </p:cNvSpPr>
          <p:nvPr/>
        </p:nvSpPr>
        <p:spPr bwMode="auto">
          <a:xfrm flipV="1">
            <a:off x="3136900" y="5338763"/>
            <a:ext cx="1588" cy="50800"/>
          </a:xfrm>
          <a:prstGeom prst="line">
            <a:avLst/>
          </a:prstGeom>
          <a:noFill/>
          <a:ln w="31750">
            <a:solidFill>
              <a:srgbClr val="004F7D"/>
            </a:solidFill>
            <a:round/>
            <a:headEnd/>
            <a:tailEnd/>
          </a:ln>
        </p:spPr>
        <p:txBody>
          <a:bodyPr/>
          <a:lstStyle/>
          <a:p>
            <a:endParaRPr lang="en-US"/>
          </a:p>
        </p:txBody>
      </p:sp>
      <p:sp>
        <p:nvSpPr>
          <p:cNvPr id="23562" name="Line 10"/>
          <p:cNvSpPr>
            <a:spLocks noChangeShapeType="1"/>
          </p:cNvSpPr>
          <p:nvPr/>
        </p:nvSpPr>
        <p:spPr bwMode="auto">
          <a:xfrm flipV="1">
            <a:off x="4267200" y="5338763"/>
            <a:ext cx="1588" cy="50800"/>
          </a:xfrm>
          <a:prstGeom prst="line">
            <a:avLst/>
          </a:prstGeom>
          <a:noFill/>
          <a:ln w="31750">
            <a:solidFill>
              <a:srgbClr val="004F7D"/>
            </a:solidFill>
            <a:round/>
            <a:headEnd/>
            <a:tailEnd/>
          </a:ln>
        </p:spPr>
        <p:txBody>
          <a:bodyPr/>
          <a:lstStyle/>
          <a:p>
            <a:endParaRPr lang="en-US"/>
          </a:p>
        </p:txBody>
      </p:sp>
      <p:sp>
        <p:nvSpPr>
          <p:cNvPr id="23563" name="Line 11"/>
          <p:cNvSpPr>
            <a:spLocks noChangeShapeType="1"/>
          </p:cNvSpPr>
          <p:nvPr/>
        </p:nvSpPr>
        <p:spPr bwMode="auto">
          <a:xfrm flipV="1">
            <a:off x="5408613" y="5338763"/>
            <a:ext cx="1587" cy="50800"/>
          </a:xfrm>
          <a:prstGeom prst="line">
            <a:avLst/>
          </a:prstGeom>
          <a:noFill/>
          <a:ln w="31750">
            <a:solidFill>
              <a:srgbClr val="004F7D"/>
            </a:solidFill>
            <a:round/>
            <a:headEnd/>
            <a:tailEnd/>
          </a:ln>
        </p:spPr>
        <p:txBody>
          <a:bodyPr/>
          <a:lstStyle/>
          <a:p>
            <a:endParaRPr lang="en-US"/>
          </a:p>
        </p:txBody>
      </p:sp>
      <p:sp>
        <p:nvSpPr>
          <p:cNvPr id="23564" name="Line 12"/>
          <p:cNvSpPr>
            <a:spLocks noChangeShapeType="1"/>
          </p:cNvSpPr>
          <p:nvPr/>
        </p:nvSpPr>
        <p:spPr bwMode="auto">
          <a:xfrm flipV="1">
            <a:off x="6540500" y="5338763"/>
            <a:ext cx="1588" cy="50800"/>
          </a:xfrm>
          <a:prstGeom prst="line">
            <a:avLst/>
          </a:prstGeom>
          <a:noFill/>
          <a:ln w="31750">
            <a:solidFill>
              <a:srgbClr val="004F7D"/>
            </a:solidFill>
            <a:round/>
            <a:headEnd/>
            <a:tailEnd/>
          </a:ln>
        </p:spPr>
        <p:txBody>
          <a:bodyPr/>
          <a:lstStyle/>
          <a:p>
            <a:endParaRPr lang="en-US"/>
          </a:p>
        </p:txBody>
      </p:sp>
      <p:sp>
        <p:nvSpPr>
          <p:cNvPr id="23565" name="Line 13"/>
          <p:cNvSpPr>
            <a:spLocks noChangeShapeType="1"/>
          </p:cNvSpPr>
          <p:nvPr/>
        </p:nvSpPr>
        <p:spPr bwMode="auto">
          <a:xfrm flipV="1">
            <a:off x="7680325" y="5338763"/>
            <a:ext cx="1588" cy="50800"/>
          </a:xfrm>
          <a:prstGeom prst="line">
            <a:avLst/>
          </a:prstGeom>
          <a:noFill/>
          <a:ln w="31750">
            <a:solidFill>
              <a:srgbClr val="004F7D"/>
            </a:solidFill>
            <a:round/>
            <a:headEnd/>
            <a:tailEnd/>
          </a:ln>
        </p:spPr>
        <p:txBody>
          <a:bodyPr/>
          <a:lstStyle/>
          <a:p>
            <a:endParaRPr lang="en-US"/>
          </a:p>
        </p:txBody>
      </p:sp>
      <p:sp>
        <p:nvSpPr>
          <p:cNvPr id="23566" name="Line 14"/>
          <p:cNvSpPr>
            <a:spLocks noChangeShapeType="1"/>
          </p:cNvSpPr>
          <p:nvPr/>
        </p:nvSpPr>
        <p:spPr bwMode="auto">
          <a:xfrm>
            <a:off x="1995488" y="2185988"/>
            <a:ext cx="1587" cy="3152775"/>
          </a:xfrm>
          <a:prstGeom prst="line">
            <a:avLst/>
          </a:prstGeom>
          <a:noFill/>
          <a:ln w="31750">
            <a:solidFill>
              <a:srgbClr val="004F7D"/>
            </a:solidFill>
            <a:round/>
            <a:headEnd/>
            <a:tailEnd/>
          </a:ln>
        </p:spPr>
        <p:txBody>
          <a:bodyPr/>
          <a:lstStyle/>
          <a:p>
            <a:endParaRPr lang="en-US"/>
          </a:p>
        </p:txBody>
      </p:sp>
      <p:sp>
        <p:nvSpPr>
          <p:cNvPr id="23567" name="Line 15"/>
          <p:cNvSpPr>
            <a:spLocks noChangeShapeType="1"/>
          </p:cNvSpPr>
          <p:nvPr/>
        </p:nvSpPr>
        <p:spPr bwMode="auto">
          <a:xfrm>
            <a:off x="1949450" y="5338763"/>
            <a:ext cx="46038" cy="1587"/>
          </a:xfrm>
          <a:prstGeom prst="line">
            <a:avLst/>
          </a:prstGeom>
          <a:noFill/>
          <a:ln w="31750">
            <a:solidFill>
              <a:srgbClr val="004F7D"/>
            </a:solidFill>
            <a:round/>
            <a:headEnd/>
            <a:tailEnd/>
          </a:ln>
        </p:spPr>
        <p:txBody>
          <a:bodyPr/>
          <a:lstStyle/>
          <a:p>
            <a:endParaRPr lang="en-US"/>
          </a:p>
        </p:txBody>
      </p:sp>
      <p:sp>
        <p:nvSpPr>
          <p:cNvPr id="23568" name="Line 16"/>
          <p:cNvSpPr>
            <a:spLocks noChangeShapeType="1"/>
          </p:cNvSpPr>
          <p:nvPr/>
        </p:nvSpPr>
        <p:spPr bwMode="auto">
          <a:xfrm>
            <a:off x="1949450" y="4551363"/>
            <a:ext cx="46038" cy="1587"/>
          </a:xfrm>
          <a:prstGeom prst="line">
            <a:avLst/>
          </a:prstGeom>
          <a:noFill/>
          <a:ln w="31750">
            <a:solidFill>
              <a:srgbClr val="004F7D"/>
            </a:solidFill>
            <a:round/>
            <a:headEnd/>
            <a:tailEnd/>
          </a:ln>
        </p:spPr>
        <p:txBody>
          <a:bodyPr/>
          <a:lstStyle/>
          <a:p>
            <a:endParaRPr lang="en-US"/>
          </a:p>
        </p:txBody>
      </p:sp>
      <p:sp>
        <p:nvSpPr>
          <p:cNvPr id="23569" name="Line 17"/>
          <p:cNvSpPr>
            <a:spLocks noChangeShapeType="1"/>
          </p:cNvSpPr>
          <p:nvPr/>
        </p:nvSpPr>
        <p:spPr bwMode="auto">
          <a:xfrm>
            <a:off x="1949450" y="3762375"/>
            <a:ext cx="46038" cy="1588"/>
          </a:xfrm>
          <a:prstGeom prst="line">
            <a:avLst/>
          </a:prstGeom>
          <a:noFill/>
          <a:ln w="31750">
            <a:solidFill>
              <a:srgbClr val="004F7D"/>
            </a:solidFill>
            <a:round/>
            <a:headEnd/>
            <a:tailEnd/>
          </a:ln>
        </p:spPr>
        <p:txBody>
          <a:bodyPr/>
          <a:lstStyle/>
          <a:p>
            <a:endParaRPr lang="en-US"/>
          </a:p>
        </p:txBody>
      </p:sp>
      <p:sp>
        <p:nvSpPr>
          <p:cNvPr id="23570" name="Line 18"/>
          <p:cNvSpPr>
            <a:spLocks noChangeShapeType="1"/>
          </p:cNvSpPr>
          <p:nvPr/>
        </p:nvSpPr>
        <p:spPr bwMode="auto">
          <a:xfrm>
            <a:off x="1949450" y="2974975"/>
            <a:ext cx="46038" cy="1588"/>
          </a:xfrm>
          <a:prstGeom prst="line">
            <a:avLst/>
          </a:prstGeom>
          <a:noFill/>
          <a:ln w="31750">
            <a:solidFill>
              <a:srgbClr val="004F7D"/>
            </a:solidFill>
            <a:round/>
            <a:headEnd/>
            <a:tailEnd/>
          </a:ln>
        </p:spPr>
        <p:txBody>
          <a:bodyPr/>
          <a:lstStyle/>
          <a:p>
            <a:endParaRPr lang="en-US"/>
          </a:p>
        </p:txBody>
      </p:sp>
      <p:sp>
        <p:nvSpPr>
          <p:cNvPr id="23571" name="Line 19"/>
          <p:cNvSpPr>
            <a:spLocks noChangeShapeType="1"/>
          </p:cNvSpPr>
          <p:nvPr/>
        </p:nvSpPr>
        <p:spPr bwMode="auto">
          <a:xfrm>
            <a:off x="1949450" y="2185988"/>
            <a:ext cx="46038" cy="1587"/>
          </a:xfrm>
          <a:prstGeom prst="line">
            <a:avLst/>
          </a:prstGeom>
          <a:noFill/>
          <a:ln w="31750">
            <a:solidFill>
              <a:srgbClr val="004F7D"/>
            </a:solidFill>
            <a:round/>
            <a:headEnd/>
            <a:tailEnd/>
          </a:ln>
        </p:spPr>
        <p:txBody>
          <a:bodyPr/>
          <a:lstStyle/>
          <a:p>
            <a:endParaRPr lang="en-US"/>
          </a:p>
        </p:txBody>
      </p:sp>
      <p:sp>
        <p:nvSpPr>
          <p:cNvPr id="23572" name="Rectangle 20"/>
          <p:cNvSpPr>
            <a:spLocks noChangeArrowheads="1"/>
          </p:cNvSpPr>
          <p:nvPr/>
        </p:nvSpPr>
        <p:spPr bwMode="auto">
          <a:xfrm>
            <a:off x="1949450" y="5468938"/>
            <a:ext cx="95250" cy="230187"/>
          </a:xfrm>
          <a:prstGeom prst="rect">
            <a:avLst/>
          </a:prstGeom>
          <a:noFill/>
          <a:ln w="9525">
            <a:noFill/>
            <a:miter lim="800000"/>
            <a:headEnd/>
            <a:tailEnd/>
          </a:ln>
        </p:spPr>
        <p:txBody>
          <a:bodyPr wrap="none" lIns="0" tIns="0" rIns="0" bIns="0">
            <a:spAutoFit/>
          </a:bodyPr>
          <a:lstStyle/>
          <a:p>
            <a:pPr defTabSz="800100" eaLnBrk="0" hangingPunct="0"/>
            <a:r>
              <a:rPr lang="en-US" sz="1400" b="1">
                <a:solidFill>
                  <a:srgbClr val="004F7D"/>
                </a:solidFill>
              </a:rPr>
              <a:t>0</a:t>
            </a:r>
            <a:endParaRPr lang="en-US" sz="1400" b="1">
              <a:latin typeface="Times" pitchFamily="18" charset="0"/>
            </a:endParaRPr>
          </a:p>
        </p:txBody>
      </p:sp>
      <p:sp>
        <p:nvSpPr>
          <p:cNvPr id="23573" name="Rectangle 21"/>
          <p:cNvSpPr>
            <a:spLocks noChangeArrowheads="1"/>
          </p:cNvSpPr>
          <p:nvPr/>
        </p:nvSpPr>
        <p:spPr bwMode="auto">
          <a:xfrm>
            <a:off x="3046413" y="5468938"/>
            <a:ext cx="188912" cy="230187"/>
          </a:xfrm>
          <a:prstGeom prst="rect">
            <a:avLst/>
          </a:prstGeom>
          <a:noFill/>
          <a:ln w="9525">
            <a:noFill/>
            <a:miter lim="800000"/>
            <a:headEnd/>
            <a:tailEnd/>
          </a:ln>
        </p:spPr>
        <p:txBody>
          <a:bodyPr wrap="none" lIns="0" tIns="0" rIns="0" bIns="0">
            <a:spAutoFit/>
          </a:bodyPr>
          <a:lstStyle/>
          <a:p>
            <a:pPr defTabSz="800100" eaLnBrk="0" hangingPunct="0"/>
            <a:r>
              <a:rPr lang="en-US" sz="1400" b="1">
                <a:solidFill>
                  <a:srgbClr val="004F7D"/>
                </a:solidFill>
              </a:rPr>
              <a:t>10</a:t>
            </a:r>
            <a:endParaRPr lang="en-US" sz="1400" b="1">
              <a:latin typeface="Times" pitchFamily="18" charset="0"/>
            </a:endParaRPr>
          </a:p>
        </p:txBody>
      </p:sp>
      <p:sp>
        <p:nvSpPr>
          <p:cNvPr id="23574" name="Rectangle 22"/>
          <p:cNvSpPr>
            <a:spLocks noChangeArrowheads="1"/>
          </p:cNvSpPr>
          <p:nvPr/>
        </p:nvSpPr>
        <p:spPr bwMode="auto">
          <a:xfrm>
            <a:off x="4178300" y="5468938"/>
            <a:ext cx="187325" cy="230187"/>
          </a:xfrm>
          <a:prstGeom prst="rect">
            <a:avLst/>
          </a:prstGeom>
          <a:noFill/>
          <a:ln w="9525">
            <a:noFill/>
            <a:miter lim="800000"/>
            <a:headEnd/>
            <a:tailEnd/>
          </a:ln>
        </p:spPr>
        <p:txBody>
          <a:bodyPr wrap="none" lIns="0" tIns="0" rIns="0" bIns="0">
            <a:spAutoFit/>
          </a:bodyPr>
          <a:lstStyle/>
          <a:p>
            <a:pPr defTabSz="800100" eaLnBrk="0" hangingPunct="0"/>
            <a:r>
              <a:rPr lang="en-US" sz="1400" b="1">
                <a:solidFill>
                  <a:srgbClr val="004F7D"/>
                </a:solidFill>
              </a:rPr>
              <a:t>20</a:t>
            </a:r>
            <a:endParaRPr lang="en-US" sz="1400" b="1">
              <a:latin typeface="Times" pitchFamily="18" charset="0"/>
            </a:endParaRPr>
          </a:p>
        </p:txBody>
      </p:sp>
      <p:sp>
        <p:nvSpPr>
          <p:cNvPr id="23575" name="Rectangle 23"/>
          <p:cNvSpPr>
            <a:spLocks noChangeArrowheads="1"/>
          </p:cNvSpPr>
          <p:nvPr/>
        </p:nvSpPr>
        <p:spPr bwMode="auto">
          <a:xfrm>
            <a:off x="5319713" y="5468938"/>
            <a:ext cx="187325" cy="230187"/>
          </a:xfrm>
          <a:prstGeom prst="rect">
            <a:avLst/>
          </a:prstGeom>
          <a:noFill/>
          <a:ln w="9525">
            <a:noFill/>
            <a:miter lim="800000"/>
            <a:headEnd/>
            <a:tailEnd/>
          </a:ln>
        </p:spPr>
        <p:txBody>
          <a:bodyPr wrap="none" lIns="0" tIns="0" rIns="0" bIns="0">
            <a:spAutoFit/>
          </a:bodyPr>
          <a:lstStyle/>
          <a:p>
            <a:pPr defTabSz="800100" eaLnBrk="0" hangingPunct="0"/>
            <a:r>
              <a:rPr lang="en-US" sz="1400" b="1">
                <a:solidFill>
                  <a:srgbClr val="004F7D"/>
                </a:solidFill>
              </a:rPr>
              <a:t>30</a:t>
            </a:r>
            <a:endParaRPr lang="en-US" sz="1400" b="1">
              <a:latin typeface="Times" pitchFamily="18" charset="0"/>
            </a:endParaRPr>
          </a:p>
        </p:txBody>
      </p:sp>
      <p:sp>
        <p:nvSpPr>
          <p:cNvPr id="23576" name="Rectangle 24"/>
          <p:cNvSpPr>
            <a:spLocks noChangeArrowheads="1"/>
          </p:cNvSpPr>
          <p:nvPr/>
        </p:nvSpPr>
        <p:spPr bwMode="auto">
          <a:xfrm>
            <a:off x="6450013" y="5468938"/>
            <a:ext cx="188912" cy="230187"/>
          </a:xfrm>
          <a:prstGeom prst="rect">
            <a:avLst/>
          </a:prstGeom>
          <a:noFill/>
          <a:ln w="9525">
            <a:noFill/>
            <a:miter lim="800000"/>
            <a:headEnd/>
            <a:tailEnd/>
          </a:ln>
        </p:spPr>
        <p:txBody>
          <a:bodyPr wrap="none" lIns="0" tIns="0" rIns="0" bIns="0">
            <a:spAutoFit/>
          </a:bodyPr>
          <a:lstStyle/>
          <a:p>
            <a:pPr defTabSz="800100" eaLnBrk="0" hangingPunct="0"/>
            <a:r>
              <a:rPr lang="en-US" sz="1400" b="1">
                <a:solidFill>
                  <a:srgbClr val="004F7D"/>
                </a:solidFill>
              </a:rPr>
              <a:t>40</a:t>
            </a:r>
            <a:endParaRPr lang="en-US" sz="1400" b="1">
              <a:latin typeface="Times" pitchFamily="18" charset="0"/>
            </a:endParaRPr>
          </a:p>
        </p:txBody>
      </p:sp>
      <p:sp>
        <p:nvSpPr>
          <p:cNvPr id="23577" name="Rectangle 25"/>
          <p:cNvSpPr>
            <a:spLocks noChangeArrowheads="1"/>
          </p:cNvSpPr>
          <p:nvPr/>
        </p:nvSpPr>
        <p:spPr bwMode="auto">
          <a:xfrm>
            <a:off x="7591425" y="5468938"/>
            <a:ext cx="187325" cy="230187"/>
          </a:xfrm>
          <a:prstGeom prst="rect">
            <a:avLst/>
          </a:prstGeom>
          <a:noFill/>
          <a:ln w="9525">
            <a:noFill/>
            <a:miter lim="800000"/>
            <a:headEnd/>
            <a:tailEnd/>
          </a:ln>
        </p:spPr>
        <p:txBody>
          <a:bodyPr wrap="none" lIns="0" tIns="0" rIns="0" bIns="0">
            <a:spAutoFit/>
          </a:bodyPr>
          <a:lstStyle/>
          <a:p>
            <a:pPr defTabSz="800100" eaLnBrk="0" hangingPunct="0"/>
            <a:r>
              <a:rPr lang="en-US" sz="1400" b="1">
                <a:solidFill>
                  <a:srgbClr val="004F7D"/>
                </a:solidFill>
              </a:rPr>
              <a:t>50</a:t>
            </a:r>
            <a:endParaRPr lang="en-US" sz="1400" b="1">
              <a:latin typeface="Times" pitchFamily="18" charset="0"/>
            </a:endParaRPr>
          </a:p>
        </p:txBody>
      </p:sp>
      <p:sp>
        <p:nvSpPr>
          <p:cNvPr id="23578" name="Rectangle 26"/>
          <p:cNvSpPr>
            <a:spLocks noChangeArrowheads="1"/>
          </p:cNvSpPr>
          <p:nvPr/>
        </p:nvSpPr>
        <p:spPr bwMode="auto">
          <a:xfrm>
            <a:off x="862013" y="4792663"/>
            <a:ext cx="1009650" cy="300037"/>
          </a:xfrm>
          <a:prstGeom prst="rect">
            <a:avLst/>
          </a:prstGeom>
          <a:noFill/>
          <a:ln w="9525">
            <a:noFill/>
            <a:miter lim="800000"/>
            <a:headEnd/>
            <a:tailEnd/>
          </a:ln>
        </p:spPr>
        <p:txBody>
          <a:bodyPr wrap="none" lIns="0" tIns="0" rIns="0" bIns="0">
            <a:spAutoFit/>
          </a:bodyPr>
          <a:lstStyle/>
          <a:p>
            <a:pPr defTabSz="800100" eaLnBrk="0" hangingPunct="0"/>
            <a:r>
              <a:rPr lang="en-US" b="1">
                <a:solidFill>
                  <a:srgbClr val="004F7D"/>
                </a:solidFill>
                <a:sym typeface="Symbol" pitchFamily="18" charset="2"/>
              </a:rPr>
              <a:t></a:t>
            </a:r>
            <a:r>
              <a:rPr lang="en-US" b="1">
                <a:solidFill>
                  <a:srgbClr val="004F7D"/>
                </a:solidFill>
              </a:rPr>
              <a:t> 4 Hours</a:t>
            </a:r>
            <a:endParaRPr lang="en-US" b="1">
              <a:latin typeface="Times" pitchFamily="18" charset="0"/>
            </a:endParaRPr>
          </a:p>
        </p:txBody>
      </p:sp>
      <p:sp>
        <p:nvSpPr>
          <p:cNvPr id="23579" name="Rectangle 27"/>
          <p:cNvSpPr>
            <a:spLocks noChangeArrowheads="1"/>
          </p:cNvSpPr>
          <p:nvPr/>
        </p:nvSpPr>
        <p:spPr bwMode="auto">
          <a:xfrm>
            <a:off x="762000" y="4005263"/>
            <a:ext cx="1147763" cy="300037"/>
          </a:xfrm>
          <a:prstGeom prst="rect">
            <a:avLst/>
          </a:prstGeom>
          <a:noFill/>
          <a:ln w="9525">
            <a:noFill/>
            <a:miter lim="800000"/>
            <a:headEnd/>
            <a:tailEnd/>
          </a:ln>
        </p:spPr>
        <p:txBody>
          <a:bodyPr wrap="none" lIns="0" tIns="0" rIns="0" bIns="0">
            <a:spAutoFit/>
          </a:bodyPr>
          <a:lstStyle/>
          <a:p>
            <a:pPr defTabSz="800100" eaLnBrk="0" hangingPunct="0"/>
            <a:r>
              <a:rPr lang="en-US" b="1">
                <a:solidFill>
                  <a:srgbClr val="004F7D"/>
                </a:solidFill>
              </a:rPr>
              <a:t>5-24 Hours</a:t>
            </a:r>
            <a:endParaRPr lang="en-US" b="1">
              <a:latin typeface="Times" pitchFamily="18" charset="0"/>
            </a:endParaRPr>
          </a:p>
        </p:txBody>
      </p:sp>
      <p:sp>
        <p:nvSpPr>
          <p:cNvPr id="23580" name="Rectangle 28"/>
          <p:cNvSpPr>
            <a:spLocks noChangeArrowheads="1"/>
          </p:cNvSpPr>
          <p:nvPr/>
        </p:nvSpPr>
        <p:spPr bwMode="auto">
          <a:xfrm>
            <a:off x="914400" y="3216275"/>
            <a:ext cx="911225" cy="300038"/>
          </a:xfrm>
          <a:prstGeom prst="rect">
            <a:avLst/>
          </a:prstGeom>
          <a:noFill/>
          <a:ln w="9525">
            <a:noFill/>
            <a:miter lim="800000"/>
            <a:headEnd/>
            <a:tailEnd/>
          </a:ln>
        </p:spPr>
        <p:txBody>
          <a:bodyPr wrap="none" lIns="0" tIns="0" rIns="0" bIns="0">
            <a:spAutoFit/>
          </a:bodyPr>
          <a:lstStyle/>
          <a:p>
            <a:pPr defTabSz="800100" eaLnBrk="0" hangingPunct="0"/>
            <a:r>
              <a:rPr lang="en-US" b="1">
                <a:solidFill>
                  <a:srgbClr val="004F7D"/>
                </a:solidFill>
              </a:rPr>
              <a:t>1-2 Days</a:t>
            </a:r>
            <a:endParaRPr lang="en-US" b="1">
              <a:latin typeface="Times" pitchFamily="18" charset="0"/>
            </a:endParaRPr>
          </a:p>
        </p:txBody>
      </p:sp>
      <p:sp>
        <p:nvSpPr>
          <p:cNvPr id="23581" name="Rectangle 29"/>
          <p:cNvSpPr>
            <a:spLocks noChangeArrowheads="1"/>
          </p:cNvSpPr>
          <p:nvPr/>
        </p:nvSpPr>
        <p:spPr bwMode="auto">
          <a:xfrm>
            <a:off x="914400" y="2428875"/>
            <a:ext cx="906463" cy="300038"/>
          </a:xfrm>
          <a:prstGeom prst="rect">
            <a:avLst/>
          </a:prstGeom>
          <a:noFill/>
          <a:ln w="9525">
            <a:noFill/>
            <a:miter lim="800000"/>
            <a:headEnd/>
            <a:tailEnd/>
          </a:ln>
        </p:spPr>
        <p:txBody>
          <a:bodyPr wrap="none" lIns="0" tIns="0" rIns="0" bIns="0">
            <a:spAutoFit/>
          </a:bodyPr>
          <a:lstStyle/>
          <a:p>
            <a:pPr defTabSz="800100" eaLnBrk="0" hangingPunct="0"/>
            <a:r>
              <a:rPr lang="en-US" b="1">
                <a:solidFill>
                  <a:srgbClr val="004F7D"/>
                </a:solidFill>
              </a:rPr>
              <a:t>&gt; 2 Days</a:t>
            </a:r>
            <a:endParaRPr lang="en-US" b="1">
              <a:latin typeface="Times" pitchFamily="18" charset="0"/>
            </a:endParaRPr>
          </a:p>
        </p:txBody>
      </p:sp>
      <p:sp>
        <p:nvSpPr>
          <p:cNvPr id="23582" name="Rectangle 30"/>
          <p:cNvSpPr>
            <a:spLocks noChangeArrowheads="1"/>
          </p:cNvSpPr>
          <p:nvPr/>
        </p:nvSpPr>
        <p:spPr bwMode="black">
          <a:xfrm>
            <a:off x="508000" y="6218238"/>
            <a:ext cx="3783013" cy="496887"/>
          </a:xfrm>
          <a:prstGeom prst="rect">
            <a:avLst/>
          </a:prstGeom>
          <a:noFill/>
          <a:ln w="9525">
            <a:noFill/>
            <a:miter lim="800000"/>
            <a:headEnd/>
            <a:tailEnd/>
          </a:ln>
        </p:spPr>
        <p:txBody>
          <a:bodyPr lIns="91678" tIns="45840" rIns="91678" bIns="45840">
            <a:spAutoFit/>
          </a:bodyPr>
          <a:lstStyle/>
          <a:p>
            <a:pPr eaLnBrk="0" hangingPunct="0"/>
            <a:r>
              <a:rPr lang="en-US" sz="1200"/>
              <a:t>N = 1638 self-reported migraine sufferers. </a:t>
            </a:r>
          </a:p>
          <a:p>
            <a:pPr eaLnBrk="0" hangingPunct="0"/>
            <a:r>
              <a:rPr lang="en-US" sz="1200"/>
              <a:t>Lipton RB et al. </a:t>
            </a:r>
            <a:r>
              <a:rPr lang="en-US" sz="1200" i="1"/>
              <a:t>Headache</a:t>
            </a:r>
            <a:r>
              <a:rPr lang="en-US" sz="1200"/>
              <a:t>. 1998;38:87-96.</a:t>
            </a:r>
          </a:p>
        </p:txBody>
      </p:sp>
      <p:sp>
        <p:nvSpPr>
          <p:cNvPr id="23583" name="Rectangle 31"/>
          <p:cNvSpPr>
            <a:spLocks noChangeArrowheads="1"/>
          </p:cNvSpPr>
          <p:nvPr/>
        </p:nvSpPr>
        <p:spPr bwMode="black">
          <a:xfrm>
            <a:off x="3054350" y="5756275"/>
            <a:ext cx="3633788" cy="387350"/>
          </a:xfrm>
          <a:prstGeom prst="rect">
            <a:avLst/>
          </a:prstGeom>
          <a:noFill/>
          <a:ln w="9525">
            <a:noFill/>
            <a:miter lim="800000"/>
            <a:headEnd/>
            <a:tailEnd/>
          </a:ln>
        </p:spPr>
        <p:txBody>
          <a:bodyPr wrap="none" lIns="80566" tIns="40283" rIns="80566" bIns="40283">
            <a:spAutoFit/>
          </a:bodyPr>
          <a:lstStyle/>
          <a:p>
            <a:pPr algn="ctr" defTabSz="800100" eaLnBrk="0" hangingPunct="0"/>
            <a:r>
              <a:rPr lang="en-US" b="1"/>
              <a:t>Percentage of Migraine Sufferers</a:t>
            </a:r>
          </a:p>
        </p:txBody>
      </p:sp>
      <p:sp>
        <p:nvSpPr>
          <p:cNvPr id="23584" name="Rectangle 32"/>
          <p:cNvSpPr>
            <a:spLocks noChangeArrowheads="1"/>
          </p:cNvSpPr>
          <p:nvPr/>
        </p:nvSpPr>
        <p:spPr bwMode="auto">
          <a:xfrm>
            <a:off x="317500" y="1643063"/>
            <a:ext cx="8763000" cy="398462"/>
          </a:xfrm>
          <a:prstGeom prst="rect">
            <a:avLst/>
          </a:prstGeom>
          <a:noFill/>
          <a:ln w="9525">
            <a:noFill/>
            <a:miter lim="800000"/>
            <a:headEnd/>
            <a:tailEnd/>
          </a:ln>
        </p:spPr>
        <p:txBody>
          <a:bodyPr lIns="80566" tIns="40283" rIns="80566" bIns="40283">
            <a:spAutoFit/>
          </a:bodyPr>
          <a:lstStyle/>
          <a:p>
            <a:pPr defTabSz="800100" eaLnBrk="0" hangingPunct="0">
              <a:lnSpc>
                <a:spcPct val="95000"/>
              </a:lnSpc>
            </a:pPr>
            <a:r>
              <a:rPr lang="en-US" sz="2000"/>
              <a:t>Duration of Untreated or Unsuccessfully Treated Migraine Headache Attacks</a:t>
            </a:r>
          </a:p>
        </p:txBody>
      </p:sp>
      <p:sp>
        <p:nvSpPr>
          <p:cNvPr id="23585" name="Text Box 33"/>
          <p:cNvSpPr txBox="1">
            <a:spLocks noChangeArrowheads="1"/>
          </p:cNvSpPr>
          <p:nvPr/>
        </p:nvSpPr>
        <p:spPr bwMode="auto">
          <a:xfrm>
            <a:off x="2468563" y="2393950"/>
            <a:ext cx="276225" cy="387350"/>
          </a:xfrm>
          <a:prstGeom prst="rect">
            <a:avLst/>
          </a:prstGeom>
          <a:noFill/>
          <a:ln w="12700">
            <a:noFill/>
            <a:miter lim="800000"/>
            <a:headEnd type="none" w="sm" len="sm"/>
            <a:tailEnd type="none" w="sm" len="sm"/>
          </a:ln>
        </p:spPr>
        <p:txBody>
          <a:bodyPr wrap="none" lIns="80010" tIns="40005" rIns="80010" bIns="40005">
            <a:spAutoFit/>
          </a:bodyPr>
          <a:lstStyle/>
          <a:p>
            <a:pPr algn="ctr" defTabSz="800100"/>
            <a:r>
              <a:rPr lang="en-US" b="1"/>
              <a:t>4</a:t>
            </a:r>
          </a:p>
        </p:txBody>
      </p:sp>
      <p:sp>
        <p:nvSpPr>
          <p:cNvPr id="23586" name="Text Box 34"/>
          <p:cNvSpPr txBox="1">
            <a:spLocks noChangeArrowheads="1"/>
          </p:cNvSpPr>
          <p:nvPr/>
        </p:nvSpPr>
        <p:spPr bwMode="auto">
          <a:xfrm>
            <a:off x="2933700" y="3197225"/>
            <a:ext cx="276225" cy="387350"/>
          </a:xfrm>
          <a:prstGeom prst="rect">
            <a:avLst/>
          </a:prstGeom>
          <a:noFill/>
          <a:ln w="12700">
            <a:noFill/>
            <a:miter lim="800000"/>
            <a:headEnd type="none" w="sm" len="sm"/>
            <a:tailEnd type="none" w="sm" len="sm"/>
          </a:ln>
        </p:spPr>
        <p:txBody>
          <a:bodyPr wrap="none" lIns="80010" tIns="40005" rIns="80010" bIns="40005">
            <a:spAutoFit/>
          </a:bodyPr>
          <a:lstStyle/>
          <a:p>
            <a:pPr algn="ctr" defTabSz="800100"/>
            <a:r>
              <a:rPr lang="en-US" b="1"/>
              <a:t>8</a:t>
            </a:r>
          </a:p>
        </p:txBody>
      </p:sp>
      <p:sp>
        <p:nvSpPr>
          <p:cNvPr id="23587" name="Text Box 35"/>
          <p:cNvSpPr txBox="1">
            <a:spLocks noChangeArrowheads="1"/>
          </p:cNvSpPr>
          <p:nvPr/>
        </p:nvSpPr>
        <p:spPr bwMode="auto">
          <a:xfrm>
            <a:off x="6473825" y="4759325"/>
            <a:ext cx="398463" cy="387350"/>
          </a:xfrm>
          <a:prstGeom prst="rect">
            <a:avLst/>
          </a:prstGeom>
          <a:noFill/>
          <a:ln w="12700">
            <a:noFill/>
            <a:miter lim="800000"/>
            <a:headEnd type="none" w="sm" len="sm"/>
            <a:tailEnd type="none" w="sm" len="sm"/>
          </a:ln>
        </p:spPr>
        <p:txBody>
          <a:bodyPr wrap="none" lIns="80010" tIns="40005" rIns="80010" bIns="40005">
            <a:spAutoFit/>
          </a:bodyPr>
          <a:lstStyle/>
          <a:p>
            <a:pPr algn="ctr" defTabSz="800100"/>
            <a:r>
              <a:rPr lang="en-US" b="1"/>
              <a:t>39</a:t>
            </a:r>
          </a:p>
        </p:txBody>
      </p:sp>
      <p:sp>
        <p:nvSpPr>
          <p:cNvPr id="23588" name="Text Box 36"/>
          <p:cNvSpPr txBox="1">
            <a:spLocks noChangeArrowheads="1"/>
          </p:cNvSpPr>
          <p:nvPr/>
        </p:nvSpPr>
        <p:spPr bwMode="auto">
          <a:xfrm>
            <a:off x="7602538" y="3943350"/>
            <a:ext cx="400050" cy="387350"/>
          </a:xfrm>
          <a:prstGeom prst="rect">
            <a:avLst/>
          </a:prstGeom>
          <a:noFill/>
          <a:ln w="12700">
            <a:noFill/>
            <a:miter lim="800000"/>
            <a:headEnd type="none" w="sm" len="sm"/>
            <a:tailEnd type="none" w="sm" len="sm"/>
          </a:ln>
        </p:spPr>
        <p:txBody>
          <a:bodyPr wrap="none" lIns="80010" tIns="40005" rIns="80010" bIns="40005">
            <a:spAutoFit/>
          </a:bodyPr>
          <a:lstStyle/>
          <a:p>
            <a:pPr algn="ctr" defTabSz="800100"/>
            <a:r>
              <a:rPr lang="en-US" b="1"/>
              <a:t>49</a:t>
            </a:r>
          </a:p>
        </p:txBody>
      </p:sp>
      <p:sp>
        <p:nvSpPr>
          <p:cNvPr id="23589" name="Footer Placeholder 36"/>
          <p:cNvSpPr>
            <a:spLocks noGrp="1"/>
          </p:cNvSpPr>
          <p:nvPr>
            <p:ph type="ftr" sz="quarter" idx="11"/>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Migraine Is Disabling</a:t>
            </a:r>
            <a:endParaRPr lang="en-US" sz="3900" smtClean="0">
              <a:solidFill>
                <a:srgbClr val="F0CA0C"/>
              </a:solidFill>
            </a:endParaRPr>
          </a:p>
        </p:txBody>
      </p:sp>
      <p:sp>
        <p:nvSpPr>
          <p:cNvPr id="24579" name="Rectangle 3"/>
          <p:cNvSpPr>
            <a:spLocks noChangeArrowheads="1"/>
          </p:cNvSpPr>
          <p:nvPr/>
        </p:nvSpPr>
        <p:spPr bwMode="auto">
          <a:xfrm>
            <a:off x="635000" y="1643063"/>
            <a:ext cx="8763000" cy="458787"/>
          </a:xfrm>
          <a:prstGeom prst="rect">
            <a:avLst/>
          </a:prstGeom>
          <a:noFill/>
          <a:ln w="9525">
            <a:noFill/>
            <a:miter lim="800000"/>
            <a:headEnd/>
            <a:tailEnd/>
          </a:ln>
        </p:spPr>
        <p:txBody>
          <a:bodyPr lIns="80566" tIns="40283" rIns="80566" bIns="40283">
            <a:spAutoFit/>
          </a:bodyPr>
          <a:lstStyle/>
          <a:p>
            <a:pPr defTabSz="800100" eaLnBrk="0" hangingPunct="0">
              <a:spcBef>
                <a:spcPct val="50000"/>
              </a:spcBef>
            </a:pPr>
            <a:r>
              <a:rPr lang="en-US" sz="2300"/>
              <a:t>Percentage of Migraine Sufferers Reporting Impairment</a:t>
            </a:r>
            <a:endParaRPr lang="en-US" sz="2300" baseline="30000">
              <a:cs typeface="Arial" charset="0"/>
            </a:endParaRPr>
          </a:p>
        </p:txBody>
      </p:sp>
      <p:sp>
        <p:nvSpPr>
          <p:cNvPr id="24580" name="Text Box 4"/>
          <p:cNvSpPr txBox="1">
            <a:spLocks noChangeArrowheads="1"/>
          </p:cNvSpPr>
          <p:nvPr/>
        </p:nvSpPr>
        <p:spPr bwMode="black">
          <a:xfrm>
            <a:off x="571500" y="6242050"/>
            <a:ext cx="7620000" cy="285750"/>
          </a:xfrm>
          <a:prstGeom prst="rect">
            <a:avLst/>
          </a:prstGeom>
          <a:noFill/>
          <a:ln w="9525">
            <a:noFill/>
            <a:miter lim="800000"/>
            <a:headEnd/>
            <a:tailEnd/>
          </a:ln>
        </p:spPr>
        <p:txBody>
          <a:bodyPr lIns="80010" tIns="40005" rIns="80010" bIns="40005">
            <a:spAutoFit/>
          </a:bodyPr>
          <a:lstStyle/>
          <a:p>
            <a:pPr defTabSz="800100" eaLnBrk="0" hangingPunct="0">
              <a:spcBef>
                <a:spcPct val="60000"/>
              </a:spcBef>
            </a:pPr>
            <a:r>
              <a:rPr lang="en-US" sz="1200">
                <a:cs typeface="Arial" charset="0"/>
              </a:rPr>
              <a:t>Lipton RB et al. </a:t>
            </a:r>
            <a:r>
              <a:rPr lang="en-US" sz="1200" i="1">
                <a:cs typeface="Arial" charset="0"/>
              </a:rPr>
              <a:t>Headache</a:t>
            </a:r>
            <a:r>
              <a:rPr lang="en-US" sz="1200">
                <a:cs typeface="Arial" charset="0"/>
              </a:rPr>
              <a:t>. 2001;41:646-657.</a:t>
            </a:r>
            <a:endParaRPr lang="en-US" sz="1200"/>
          </a:p>
        </p:txBody>
      </p:sp>
      <p:sp>
        <p:nvSpPr>
          <p:cNvPr id="24581" name="Line 5"/>
          <p:cNvSpPr>
            <a:spLocks noChangeShapeType="1"/>
          </p:cNvSpPr>
          <p:nvPr/>
        </p:nvSpPr>
        <p:spPr bwMode="invGray">
          <a:xfrm>
            <a:off x="8255000" y="5572125"/>
            <a:ext cx="0" cy="84138"/>
          </a:xfrm>
          <a:prstGeom prst="line">
            <a:avLst/>
          </a:prstGeom>
          <a:noFill/>
          <a:ln w="25400">
            <a:solidFill>
              <a:schemeClr val="tx1"/>
            </a:solidFill>
            <a:round/>
            <a:headEnd/>
            <a:tailEnd/>
          </a:ln>
        </p:spPr>
        <p:txBody>
          <a:bodyPr/>
          <a:lstStyle/>
          <a:p>
            <a:endParaRPr lang="en-US"/>
          </a:p>
        </p:txBody>
      </p:sp>
      <p:sp>
        <p:nvSpPr>
          <p:cNvPr id="24582" name="Line 6"/>
          <p:cNvSpPr>
            <a:spLocks noChangeShapeType="1"/>
          </p:cNvSpPr>
          <p:nvPr/>
        </p:nvSpPr>
        <p:spPr bwMode="invGray">
          <a:xfrm>
            <a:off x="4811713" y="5567363"/>
            <a:ext cx="0" cy="92075"/>
          </a:xfrm>
          <a:prstGeom prst="line">
            <a:avLst/>
          </a:prstGeom>
          <a:noFill/>
          <a:ln w="25400">
            <a:solidFill>
              <a:schemeClr val="tx1"/>
            </a:solidFill>
            <a:round/>
            <a:headEnd/>
            <a:tailEnd/>
          </a:ln>
        </p:spPr>
        <p:txBody>
          <a:bodyPr/>
          <a:lstStyle/>
          <a:p>
            <a:endParaRPr lang="en-US"/>
          </a:p>
        </p:txBody>
      </p:sp>
      <p:sp>
        <p:nvSpPr>
          <p:cNvPr id="24583" name="Line 7"/>
          <p:cNvSpPr>
            <a:spLocks noChangeShapeType="1"/>
          </p:cNvSpPr>
          <p:nvPr/>
        </p:nvSpPr>
        <p:spPr bwMode="invGray">
          <a:xfrm>
            <a:off x="5387975" y="5567363"/>
            <a:ext cx="0" cy="92075"/>
          </a:xfrm>
          <a:prstGeom prst="line">
            <a:avLst/>
          </a:prstGeom>
          <a:noFill/>
          <a:ln w="25400">
            <a:solidFill>
              <a:schemeClr val="tx1"/>
            </a:solidFill>
            <a:round/>
            <a:headEnd/>
            <a:tailEnd/>
          </a:ln>
        </p:spPr>
        <p:txBody>
          <a:bodyPr/>
          <a:lstStyle/>
          <a:p>
            <a:endParaRPr lang="en-US"/>
          </a:p>
        </p:txBody>
      </p:sp>
      <p:sp>
        <p:nvSpPr>
          <p:cNvPr id="24584" name="Line 8"/>
          <p:cNvSpPr>
            <a:spLocks noChangeShapeType="1"/>
          </p:cNvSpPr>
          <p:nvPr/>
        </p:nvSpPr>
        <p:spPr bwMode="invGray">
          <a:xfrm>
            <a:off x="5965825" y="5567363"/>
            <a:ext cx="0" cy="92075"/>
          </a:xfrm>
          <a:prstGeom prst="line">
            <a:avLst/>
          </a:prstGeom>
          <a:noFill/>
          <a:ln w="25400">
            <a:solidFill>
              <a:schemeClr val="tx1"/>
            </a:solidFill>
            <a:round/>
            <a:headEnd/>
            <a:tailEnd/>
          </a:ln>
        </p:spPr>
        <p:txBody>
          <a:bodyPr/>
          <a:lstStyle/>
          <a:p>
            <a:endParaRPr lang="en-US"/>
          </a:p>
        </p:txBody>
      </p:sp>
      <p:sp>
        <p:nvSpPr>
          <p:cNvPr id="24585" name="Line 9"/>
          <p:cNvSpPr>
            <a:spLocks noChangeShapeType="1"/>
          </p:cNvSpPr>
          <p:nvPr/>
        </p:nvSpPr>
        <p:spPr bwMode="invGray">
          <a:xfrm>
            <a:off x="6497638" y="5567363"/>
            <a:ext cx="0" cy="92075"/>
          </a:xfrm>
          <a:prstGeom prst="line">
            <a:avLst/>
          </a:prstGeom>
          <a:noFill/>
          <a:ln w="25400">
            <a:solidFill>
              <a:schemeClr val="tx1"/>
            </a:solidFill>
            <a:round/>
            <a:headEnd/>
            <a:tailEnd/>
          </a:ln>
        </p:spPr>
        <p:txBody>
          <a:bodyPr/>
          <a:lstStyle/>
          <a:p>
            <a:endParaRPr lang="en-US"/>
          </a:p>
        </p:txBody>
      </p:sp>
      <p:sp>
        <p:nvSpPr>
          <p:cNvPr id="24586" name="Line 10"/>
          <p:cNvSpPr>
            <a:spLocks noChangeShapeType="1"/>
          </p:cNvSpPr>
          <p:nvPr/>
        </p:nvSpPr>
        <p:spPr bwMode="invGray">
          <a:xfrm>
            <a:off x="4191000" y="5567363"/>
            <a:ext cx="0" cy="92075"/>
          </a:xfrm>
          <a:prstGeom prst="line">
            <a:avLst/>
          </a:prstGeom>
          <a:noFill/>
          <a:ln w="25400">
            <a:solidFill>
              <a:schemeClr val="tx1"/>
            </a:solidFill>
            <a:round/>
            <a:headEnd/>
            <a:tailEnd/>
          </a:ln>
        </p:spPr>
        <p:txBody>
          <a:bodyPr/>
          <a:lstStyle/>
          <a:p>
            <a:endParaRPr lang="en-US"/>
          </a:p>
        </p:txBody>
      </p:sp>
      <p:sp>
        <p:nvSpPr>
          <p:cNvPr id="24587" name="Line 11"/>
          <p:cNvSpPr>
            <a:spLocks noChangeShapeType="1"/>
          </p:cNvSpPr>
          <p:nvPr/>
        </p:nvSpPr>
        <p:spPr bwMode="invGray">
          <a:xfrm>
            <a:off x="7073900" y="5567363"/>
            <a:ext cx="0" cy="92075"/>
          </a:xfrm>
          <a:prstGeom prst="line">
            <a:avLst/>
          </a:prstGeom>
          <a:noFill/>
          <a:ln w="25400">
            <a:solidFill>
              <a:schemeClr val="tx1"/>
            </a:solidFill>
            <a:round/>
            <a:headEnd/>
            <a:tailEnd/>
          </a:ln>
        </p:spPr>
        <p:txBody>
          <a:bodyPr/>
          <a:lstStyle/>
          <a:p>
            <a:endParaRPr lang="en-US"/>
          </a:p>
        </p:txBody>
      </p:sp>
      <p:sp>
        <p:nvSpPr>
          <p:cNvPr id="24588" name="Line 12"/>
          <p:cNvSpPr>
            <a:spLocks noChangeShapeType="1"/>
          </p:cNvSpPr>
          <p:nvPr/>
        </p:nvSpPr>
        <p:spPr bwMode="invGray">
          <a:xfrm>
            <a:off x="7650163" y="5567363"/>
            <a:ext cx="0" cy="92075"/>
          </a:xfrm>
          <a:prstGeom prst="line">
            <a:avLst/>
          </a:prstGeom>
          <a:noFill/>
          <a:ln w="25400">
            <a:solidFill>
              <a:schemeClr val="tx1"/>
            </a:solidFill>
            <a:round/>
            <a:headEnd/>
            <a:tailEnd/>
          </a:ln>
        </p:spPr>
        <p:txBody>
          <a:bodyPr/>
          <a:lstStyle/>
          <a:p>
            <a:endParaRPr lang="en-US"/>
          </a:p>
        </p:txBody>
      </p:sp>
      <p:sp>
        <p:nvSpPr>
          <p:cNvPr id="24589" name="Rectangle 13"/>
          <p:cNvSpPr>
            <a:spLocks noChangeArrowheads="1"/>
          </p:cNvSpPr>
          <p:nvPr/>
        </p:nvSpPr>
        <p:spPr bwMode="invGray">
          <a:xfrm>
            <a:off x="3644900" y="4978400"/>
            <a:ext cx="2927350" cy="414338"/>
          </a:xfrm>
          <a:prstGeom prst="rect">
            <a:avLst/>
          </a:prstGeom>
          <a:solidFill>
            <a:schemeClr val="tx2"/>
          </a:solidFill>
          <a:ln w="9525">
            <a:solidFill>
              <a:schemeClr val="tx1"/>
            </a:solidFill>
            <a:miter lim="800000"/>
            <a:headEnd/>
            <a:tailEnd/>
          </a:ln>
        </p:spPr>
        <p:txBody>
          <a:bodyPr/>
          <a:lstStyle/>
          <a:p>
            <a:endParaRPr lang="en-US"/>
          </a:p>
        </p:txBody>
      </p:sp>
      <p:sp>
        <p:nvSpPr>
          <p:cNvPr id="24590" name="Rectangle 14"/>
          <p:cNvSpPr>
            <a:spLocks noChangeArrowheads="1"/>
          </p:cNvSpPr>
          <p:nvPr/>
        </p:nvSpPr>
        <p:spPr bwMode="invGray">
          <a:xfrm>
            <a:off x="3644900" y="4075113"/>
            <a:ext cx="3328988" cy="415925"/>
          </a:xfrm>
          <a:prstGeom prst="rect">
            <a:avLst/>
          </a:prstGeom>
          <a:solidFill>
            <a:schemeClr val="accent1"/>
          </a:solidFill>
          <a:ln w="9525">
            <a:solidFill>
              <a:schemeClr val="tx1"/>
            </a:solidFill>
            <a:miter lim="800000"/>
            <a:headEnd/>
            <a:tailEnd/>
          </a:ln>
        </p:spPr>
        <p:txBody>
          <a:bodyPr/>
          <a:lstStyle/>
          <a:p>
            <a:endParaRPr lang="en-US"/>
          </a:p>
        </p:txBody>
      </p:sp>
      <p:sp>
        <p:nvSpPr>
          <p:cNvPr id="24591" name="Rectangle 15"/>
          <p:cNvSpPr>
            <a:spLocks noChangeArrowheads="1"/>
          </p:cNvSpPr>
          <p:nvPr/>
        </p:nvSpPr>
        <p:spPr bwMode="invGray">
          <a:xfrm>
            <a:off x="3644900" y="3184525"/>
            <a:ext cx="3792538" cy="407988"/>
          </a:xfrm>
          <a:prstGeom prst="rect">
            <a:avLst/>
          </a:prstGeom>
          <a:solidFill>
            <a:schemeClr val="folHlink"/>
          </a:solidFill>
          <a:ln w="9525">
            <a:solidFill>
              <a:schemeClr val="tx1"/>
            </a:solidFill>
            <a:miter lim="800000"/>
            <a:headEnd/>
            <a:tailEnd/>
          </a:ln>
        </p:spPr>
        <p:txBody>
          <a:bodyPr/>
          <a:lstStyle/>
          <a:p>
            <a:endParaRPr lang="en-US"/>
          </a:p>
        </p:txBody>
      </p:sp>
      <p:sp>
        <p:nvSpPr>
          <p:cNvPr id="24592" name="Rectangle 16"/>
          <p:cNvSpPr>
            <a:spLocks noChangeArrowheads="1"/>
          </p:cNvSpPr>
          <p:nvPr/>
        </p:nvSpPr>
        <p:spPr bwMode="invGray">
          <a:xfrm>
            <a:off x="3644900" y="2286000"/>
            <a:ext cx="4306888" cy="414338"/>
          </a:xfrm>
          <a:prstGeom prst="rect">
            <a:avLst/>
          </a:prstGeom>
          <a:solidFill>
            <a:schemeClr val="accent2"/>
          </a:solidFill>
          <a:ln w="9525">
            <a:solidFill>
              <a:schemeClr val="tx1"/>
            </a:solidFill>
            <a:miter lim="800000"/>
            <a:headEnd/>
            <a:tailEnd/>
          </a:ln>
        </p:spPr>
        <p:txBody>
          <a:bodyPr/>
          <a:lstStyle/>
          <a:p>
            <a:endParaRPr lang="en-US"/>
          </a:p>
        </p:txBody>
      </p:sp>
      <p:sp>
        <p:nvSpPr>
          <p:cNvPr id="24593" name="Text Box 17"/>
          <p:cNvSpPr txBox="1">
            <a:spLocks noChangeArrowheads="1"/>
          </p:cNvSpPr>
          <p:nvPr/>
        </p:nvSpPr>
        <p:spPr bwMode="invGray">
          <a:xfrm>
            <a:off x="6873875" y="5657850"/>
            <a:ext cx="1998663" cy="428625"/>
          </a:xfrm>
          <a:prstGeom prst="rect">
            <a:avLst/>
          </a:prstGeom>
          <a:noFill/>
          <a:ln w="9525">
            <a:noFill/>
            <a:miter lim="800000"/>
            <a:headEnd/>
            <a:tailEnd/>
          </a:ln>
        </p:spPr>
        <p:txBody>
          <a:bodyPr lIns="80010" tIns="40005" rIns="80010" bIns="40005">
            <a:spAutoFit/>
          </a:bodyPr>
          <a:lstStyle/>
          <a:p>
            <a:pPr defTabSz="800100">
              <a:spcBef>
                <a:spcPct val="50000"/>
              </a:spcBef>
            </a:pPr>
            <a:endParaRPr lang="en-US" sz="2100"/>
          </a:p>
        </p:txBody>
      </p:sp>
      <p:sp>
        <p:nvSpPr>
          <p:cNvPr id="24594" name="Rectangle 18"/>
          <p:cNvSpPr>
            <a:spLocks noChangeArrowheads="1"/>
          </p:cNvSpPr>
          <p:nvPr/>
        </p:nvSpPr>
        <p:spPr bwMode="black">
          <a:xfrm>
            <a:off x="63500" y="2362200"/>
            <a:ext cx="3436938" cy="317500"/>
          </a:xfrm>
          <a:prstGeom prst="rect">
            <a:avLst/>
          </a:prstGeom>
          <a:noFill/>
          <a:ln w="9525">
            <a:noFill/>
            <a:miter lim="800000"/>
            <a:headEnd/>
            <a:tailEnd/>
          </a:ln>
        </p:spPr>
        <p:txBody>
          <a:bodyPr lIns="80010" tIns="40005" rIns="80010" bIns="40005">
            <a:spAutoFit/>
          </a:bodyPr>
          <a:lstStyle/>
          <a:p>
            <a:pPr algn="r" defTabSz="800100" eaLnBrk="0" hangingPunct="0">
              <a:lnSpc>
                <a:spcPct val="90000"/>
              </a:lnSpc>
            </a:pPr>
            <a:r>
              <a:rPr lang="en-GB" sz="1600" b="1"/>
              <a:t>Unable to Do Household Work</a:t>
            </a:r>
          </a:p>
        </p:txBody>
      </p:sp>
      <p:sp>
        <p:nvSpPr>
          <p:cNvPr id="24595" name="Rectangle 19"/>
          <p:cNvSpPr>
            <a:spLocks noChangeArrowheads="1"/>
          </p:cNvSpPr>
          <p:nvPr/>
        </p:nvSpPr>
        <p:spPr bwMode="black">
          <a:xfrm>
            <a:off x="-431800" y="3071813"/>
            <a:ext cx="3924300" cy="523875"/>
          </a:xfrm>
          <a:prstGeom prst="rect">
            <a:avLst/>
          </a:prstGeom>
          <a:noFill/>
          <a:ln w="9525">
            <a:noFill/>
            <a:miter lim="800000"/>
            <a:headEnd/>
            <a:tailEnd/>
          </a:ln>
        </p:spPr>
        <p:txBody>
          <a:bodyPr lIns="80010" tIns="40005" rIns="80010" bIns="40005">
            <a:spAutoFit/>
          </a:bodyPr>
          <a:lstStyle/>
          <a:p>
            <a:pPr algn="r" defTabSz="800100">
              <a:lnSpc>
                <a:spcPct val="85000"/>
              </a:lnSpc>
            </a:pPr>
            <a:r>
              <a:rPr lang="en-GB" sz="1600" b="1"/>
              <a:t>Household Productivity </a:t>
            </a:r>
          </a:p>
          <a:p>
            <a:pPr algn="r" defTabSz="800100">
              <a:lnSpc>
                <a:spcPct val="85000"/>
              </a:lnSpc>
            </a:pPr>
            <a:r>
              <a:rPr lang="en-GB" sz="1600" b="1"/>
              <a:t>Reduced </a:t>
            </a:r>
            <a:r>
              <a:rPr lang="en-US" sz="1600" b="1">
                <a:sym typeface="Symbol" pitchFamily="18" charset="2"/>
              </a:rPr>
              <a:t> </a:t>
            </a:r>
            <a:r>
              <a:rPr lang="en-GB" sz="1600" b="1"/>
              <a:t>50%</a:t>
            </a:r>
            <a:endParaRPr lang="en-US" sz="1600" b="1"/>
          </a:p>
        </p:txBody>
      </p:sp>
      <p:sp>
        <p:nvSpPr>
          <p:cNvPr id="24596" name="Rectangle 20"/>
          <p:cNvSpPr>
            <a:spLocks noChangeArrowheads="1"/>
          </p:cNvSpPr>
          <p:nvPr/>
        </p:nvSpPr>
        <p:spPr bwMode="black">
          <a:xfrm>
            <a:off x="419100" y="4135438"/>
            <a:ext cx="3106738" cy="344487"/>
          </a:xfrm>
          <a:prstGeom prst="rect">
            <a:avLst/>
          </a:prstGeom>
          <a:noFill/>
          <a:ln w="9525">
            <a:noFill/>
            <a:miter lim="800000"/>
            <a:headEnd/>
            <a:tailEnd/>
          </a:ln>
        </p:spPr>
        <p:txBody>
          <a:bodyPr lIns="80010" tIns="40005" rIns="80010" bIns="40005">
            <a:spAutoFit/>
          </a:bodyPr>
          <a:lstStyle/>
          <a:p>
            <a:pPr algn="r" defTabSz="800100" eaLnBrk="0" hangingPunct="0"/>
            <a:r>
              <a:rPr lang="en-GB" sz="1600" b="1"/>
              <a:t>Missed Family/Social Activity</a:t>
            </a:r>
          </a:p>
        </p:txBody>
      </p:sp>
      <p:sp>
        <p:nvSpPr>
          <p:cNvPr id="24597" name="Rectangle 21"/>
          <p:cNvSpPr>
            <a:spLocks noChangeArrowheads="1"/>
          </p:cNvSpPr>
          <p:nvPr/>
        </p:nvSpPr>
        <p:spPr bwMode="black">
          <a:xfrm>
            <a:off x="473075" y="4954588"/>
            <a:ext cx="3036888" cy="550862"/>
          </a:xfrm>
          <a:prstGeom prst="rect">
            <a:avLst/>
          </a:prstGeom>
          <a:noFill/>
          <a:ln w="9525">
            <a:noFill/>
            <a:miter lim="800000"/>
            <a:headEnd/>
            <a:tailEnd/>
          </a:ln>
        </p:spPr>
        <p:txBody>
          <a:bodyPr lIns="80010" tIns="40005" rIns="80010" bIns="40005">
            <a:spAutoFit/>
          </a:bodyPr>
          <a:lstStyle/>
          <a:p>
            <a:pPr algn="r" defTabSz="800100" eaLnBrk="0" hangingPunct="0">
              <a:lnSpc>
                <a:spcPct val="90000"/>
              </a:lnSpc>
            </a:pPr>
            <a:r>
              <a:rPr lang="en-GB" sz="1600" b="1"/>
              <a:t>Work/School </a:t>
            </a:r>
            <a:br>
              <a:rPr lang="en-GB" sz="1600" b="1"/>
            </a:br>
            <a:r>
              <a:rPr lang="en-GB" sz="1600" b="1"/>
              <a:t>Productivity Reduced </a:t>
            </a:r>
            <a:r>
              <a:rPr lang="en-US" sz="1600" b="1">
                <a:sym typeface="Symbol" pitchFamily="18" charset="2"/>
              </a:rPr>
              <a:t> </a:t>
            </a:r>
            <a:r>
              <a:rPr lang="en-GB" sz="1600" b="1"/>
              <a:t>50%</a:t>
            </a:r>
            <a:endParaRPr lang="en-US" sz="1600" b="1"/>
          </a:p>
        </p:txBody>
      </p:sp>
      <p:sp>
        <p:nvSpPr>
          <p:cNvPr id="24598" name="Text Box 22"/>
          <p:cNvSpPr txBox="1">
            <a:spLocks noChangeArrowheads="1"/>
          </p:cNvSpPr>
          <p:nvPr/>
        </p:nvSpPr>
        <p:spPr bwMode="black">
          <a:xfrm>
            <a:off x="3556000" y="5688013"/>
            <a:ext cx="5143500" cy="315912"/>
          </a:xfrm>
          <a:prstGeom prst="rect">
            <a:avLst/>
          </a:prstGeom>
          <a:noFill/>
          <a:ln w="9525">
            <a:noFill/>
            <a:miter lim="800000"/>
            <a:headEnd/>
            <a:tailEnd/>
          </a:ln>
        </p:spPr>
        <p:txBody>
          <a:bodyPr lIns="80010" tIns="40005" rIns="80010" bIns="40005">
            <a:spAutoFit/>
          </a:bodyPr>
          <a:lstStyle/>
          <a:p>
            <a:pPr defTabSz="800100">
              <a:spcBef>
                <a:spcPct val="50000"/>
              </a:spcBef>
              <a:tabLst>
                <a:tab pos="555625" algn="ctr"/>
                <a:tab pos="1250950" algn="ctr"/>
                <a:tab pos="1851025" algn="ctr"/>
                <a:tab pos="2454275" algn="ctr"/>
                <a:tab pos="2997200" algn="ctr"/>
                <a:tab pos="3600450" algn="ctr"/>
                <a:tab pos="4202113" algn="ctr"/>
                <a:tab pos="4851400" algn="ctr"/>
                <a:tab pos="5149850" algn="ctr"/>
              </a:tabLst>
            </a:pPr>
            <a:r>
              <a:rPr lang="en-US" sz="1400"/>
              <a:t>0	10	20	30	40	50	60	70	80</a:t>
            </a:r>
          </a:p>
        </p:txBody>
      </p:sp>
      <p:sp>
        <p:nvSpPr>
          <p:cNvPr id="24599" name="Rectangle 23"/>
          <p:cNvSpPr>
            <a:spLocks noChangeArrowheads="1"/>
          </p:cNvSpPr>
          <p:nvPr/>
        </p:nvSpPr>
        <p:spPr bwMode="black">
          <a:xfrm>
            <a:off x="7527925" y="3233738"/>
            <a:ext cx="381000" cy="257175"/>
          </a:xfrm>
          <a:prstGeom prst="rect">
            <a:avLst/>
          </a:prstGeom>
          <a:noFill/>
          <a:ln w="9525">
            <a:noFill/>
            <a:miter lim="800000"/>
            <a:headEnd/>
            <a:tailEnd/>
          </a:ln>
        </p:spPr>
        <p:txBody>
          <a:bodyPr wrap="none" lIns="0" tIns="0" rIns="0" bIns="0">
            <a:spAutoFit/>
          </a:bodyPr>
          <a:lstStyle/>
          <a:p>
            <a:pPr defTabSz="800100" eaLnBrk="0" hangingPunct="0"/>
            <a:r>
              <a:rPr lang="en-GB" sz="1600" b="1"/>
              <a:t>67%</a:t>
            </a:r>
          </a:p>
        </p:txBody>
      </p:sp>
      <p:sp>
        <p:nvSpPr>
          <p:cNvPr id="24600" name="Rectangle 24"/>
          <p:cNvSpPr>
            <a:spLocks noChangeArrowheads="1"/>
          </p:cNvSpPr>
          <p:nvPr/>
        </p:nvSpPr>
        <p:spPr bwMode="black">
          <a:xfrm>
            <a:off x="7075488" y="4135438"/>
            <a:ext cx="381000" cy="258762"/>
          </a:xfrm>
          <a:prstGeom prst="rect">
            <a:avLst/>
          </a:prstGeom>
          <a:noFill/>
          <a:ln w="9525">
            <a:noFill/>
            <a:miter lim="800000"/>
            <a:headEnd/>
            <a:tailEnd/>
          </a:ln>
        </p:spPr>
        <p:txBody>
          <a:bodyPr wrap="none" lIns="0" tIns="0" rIns="0" bIns="0">
            <a:spAutoFit/>
          </a:bodyPr>
          <a:lstStyle/>
          <a:p>
            <a:pPr defTabSz="800100" eaLnBrk="0" hangingPunct="0"/>
            <a:r>
              <a:rPr lang="en-GB" sz="1600" b="1"/>
              <a:t>59%</a:t>
            </a:r>
          </a:p>
        </p:txBody>
      </p:sp>
      <p:sp>
        <p:nvSpPr>
          <p:cNvPr id="24601" name="Rectangle 25"/>
          <p:cNvSpPr>
            <a:spLocks noChangeArrowheads="1"/>
          </p:cNvSpPr>
          <p:nvPr/>
        </p:nvSpPr>
        <p:spPr bwMode="black">
          <a:xfrm>
            <a:off x="6654800" y="5029200"/>
            <a:ext cx="381000" cy="257175"/>
          </a:xfrm>
          <a:prstGeom prst="rect">
            <a:avLst/>
          </a:prstGeom>
          <a:noFill/>
          <a:ln w="9525">
            <a:noFill/>
            <a:miter lim="800000"/>
            <a:headEnd/>
            <a:tailEnd/>
          </a:ln>
        </p:spPr>
        <p:txBody>
          <a:bodyPr wrap="none" lIns="0" tIns="0" rIns="0" bIns="0">
            <a:spAutoFit/>
          </a:bodyPr>
          <a:lstStyle/>
          <a:p>
            <a:pPr defTabSz="800100" eaLnBrk="0" hangingPunct="0"/>
            <a:r>
              <a:rPr lang="en-GB" sz="1600" b="1"/>
              <a:t>51%</a:t>
            </a:r>
          </a:p>
        </p:txBody>
      </p:sp>
      <p:sp>
        <p:nvSpPr>
          <p:cNvPr id="24602" name="Rectangle 26"/>
          <p:cNvSpPr>
            <a:spLocks noChangeArrowheads="1"/>
          </p:cNvSpPr>
          <p:nvPr/>
        </p:nvSpPr>
        <p:spPr bwMode="black">
          <a:xfrm>
            <a:off x="8023225" y="2309813"/>
            <a:ext cx="381000" cy="257175"/>
          </a:xfrm>
          <a:prstGeom prst="rect">
            <a:avLst/>
          </a:prstGeom>
          <a:noFill/>
          <a:ln w="9525">
            <a:noFill/>
            <a:miter lim="800000"/>
            <a:headEnd/>
            <a:tailEnd/>
          </a:ln>
        </p:spPr>
        <p:txBody>
          <a:bodyPr wrap="none" lIns="0" tIns="0" rIns="0" bIns="0">
            <a:spAutoFit/>
          </a:bodyPr>
          <a:lstStyle/>
          <a:p>
            <a:pPr defTabSz="800100" eaLnBrk="0" hangingPunct="0"/>
            <a:r>
              <a:rPr lang="en-GB" sz="1600" b="1"/>
              <a:t>75%</a:t>
            </a:r>
          </a:p>
        </p:txBody>
      </p:sp>
      <p:sp>
        <p:nvSpPr>
          <p:cNvPr id="24603" name="Line 27"/>
          <p:cNvSpPr>
            <a:spLocks noChangeShapeType="1"/>
          </p:cNvSpPr>
          <p:nvPr/>
        </p:nvSpPr>
        <p:spPr bwMode="auto">
          <a:xfrm>
            <a:off x="3667125" y="5561013"/>
            <a:ext cx="4592638" cy="0"/>
          </a:xfrm>
          <a:prstGeom prst="line">
            <a:avLst/>
          </a:prstGeom>
          <a:noFill/>
          <a:ln w="28575">
            <a:solidFill>
              <a:schemeClr val="tx1"/>
            </a:solidFill>
            <a:round/>
            <a:headEnd/>
            <a:tailEnd/>
          </a:ln>
        </p:spPr>
        <p:txBody>
          <a:bodyPr wrap="none" anchor="ctr"/>
          <a:lstStyle/>
          <a:p>
            <a:endParaRPr lang="en-US"/>
          </a:p>
        </p:txBody>
      </p:sp>
      <p:sp>
        <p:nvSpPr>
          <p:cNvPr id="24604" name="Line 28"/>
          <p:cNvSpPr>
            <a:spLocks noChangeShapeType="1"/>
          </p:cNvSpPr>
          <p:nvPr/>
        </p:nvSpPr>
        <p:spPr bwMode="black">
          <a:xfrm>
            <a:off x="3652838" y="2286000"/>
            <a:ext cx="0" cy="3384550"/>
          </a:xfrm>
          <a:prstGeom prst="line">
            <a:avLst/>
          </a:prstGeom>
          <a:noFill/>
          <a:ln w="31750">
            <a:solidFill>
              <a:schemeClr val="tx1"/>
            </a:solidFill>
            <a:round/>
            <a:headEnd/>
            <a:tailEnd/>
          </a:ln>
        </p:spPr>
        <p:txBody>
          <a:bodyPr/>
          <a:lstStyle/>
          <a:p>
            <a:endParaRPr lang="en-US"/>
          </a:p>
        </p:txBody>
      </p:sp>
      <p:sp>
        <p:nvSpPr>
          <p:cNvPr id="24605" name="Footer Placeholder 28"/>
          <p:cNvSpPr>
            <a:spLocks noGrp="1"/>
          </p:cNvSpPr>
          <p:nvPr>
            <p:ph type="ftr" sz="quarter" idx="11"/>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Slide6"/>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5603" name="Footer Placeholder 2"/>
          <p:cNvSpPr>
            <a:spLocks noGrp="1"/>
          </p:cNvSpPr>
          <p:nvPr>
            <p:ph type="ftr" sz="quarter" idx="11"/>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lide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6627" name="Footer Placeholder 2"/>
          <p:cNvSpPr>
            <a:spLocks noGrp="1"/>
          </p:cNvSpPr>
          <p:nvPr>
            <p:ph type="ftr" sz="quarter" idx="11"/>
          </p:nvPr>
        </p:nvSpPr>
        <p:spPr>
          <a:noFill/>
        </p:spPr>
        <p:txBody>
          <a:bodyPr/>
          <a:lstStyle/>
          <a:p>
            <a:endParaRPr lang="en-US"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C000"/>
                </a:solidFill>
                <a:latin typeface="Arial Black" charset="0"/>
                <a:ea typeface="ヒラギノ角ゴ ProN W6" charset="0"/>
                <a:cs typeface="ヒラギノ角ゴ ProN W6" charset="0"/>
                <a:sym typeface="Arial Black" charset="0"/>
              </a:rPr>
              <a:t>Approach to the Patient with Headache</a:t>
            </a:r>
            <a:endParaRPr lang="en-US" sz="3600"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Migraine epidemiology</a:t>
            </a:r>
          </a:p>
          <a:p>
            <a:endParaRPr lang="en-US" dirty="0" smtClean="0"/>
          </a:p>
          <a:p>
            <a:r>
              <a:rPr lang="en-US" dirty="0" smtClean="0">
                <a:solidFill>
                  <a:srgbClr val="FF0000"/>
                </a:solidFill>
              </a:rPr>
              <a:t>Migraine diagnosis </a:t>
            </a:r>
          </a:p>
          <a:p>
            <a:endParaRPr lang="en-US" dirty="0" smtClean="0"/>
          </a:p>
          <a:p>
            <a:r>
              <a:rPr lang="en-US" dirty="0" smtClean="0"/>
              <a:t>Migraine </a:t>
            </a:r>
            <a:r>
              <a:rPr lang="en-US" dirty="0" err="1" smtClean="0"/>
              <a:t>pathophysiology</a:t>
            </a:r>
            <a:endParaRPr lang="en-US" dirty="0" smtClean="0"/>
          </a:p>
          <a:p>
            <a:endParaRPr lang="en-US" dirty="0" smtClean="0"/>
          </a:p>
          <a:p>
            <a:r>
              <a:rPr lang="en-US" dirty="0" smtClean="0"/>
              <a:t>Migraine treatment</a:t>
            </a:r>
          </a:p>
          <a:p>
            <a:endParaRPr lang="en-US" dirty="0" smtClean="0"/>
          </a:p>
          <a:p>
            <a:r>
              <a:rPr lang="en-US" dirty="0" smtClean="0"/>
              <a:t>Migraine prevention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C000"/>
                </a:solidFill>
                <a:latin typeface="Arial Black" charset="0"/>
                <a:ea typeface="ヒラギノ角ゴ ProN W6" charset="0"/>
                <a:cs typeface="ヒラギノ角ゴ ProN W6" charset="0"/>
                <a:sym typeface="Arial Black" charset="0"/>
              </a:rPr>
              <a:t>Approach to Headache</a:t>
            </a:r>
            <a:endParaRPr lang="en-US" sz="3200" dirty="0"/>
          </a:p>
        </p:txBody>
      </p:sp>
      <p:sp>
        <p:nvSpPr>
          <p:cNvPr id="3" name="Content Placeholder 2"/>
          <p:cNvSpPr>
            <a:spLocks noGrp="1"/>
          </p:cNvSpPr>
          <p:nvPr>
            <p:ph idx="1"/>
          </p:nvPr>
        </p:nvSpPr>
        <p:spPr/>
        <p:txBody>
          <a:bodyPr>
            <a:normAutofit fontScale="92500" lnSpcReduction="10000"/>
          </a:bodyPr>
          <a:lstStyle/>
          <a:p>
            <a:pPr>
              <a:buNone/>
            </a:pPr>
            <a:r>
              <a:rPr lang="en-US" dirty="0" smtClean="0">
                <a:solidFill>
                  <a:srgbClr val="FFFF00"/>
                </a:solidFill>
              </a:rPr>
              <a:t>Red flags’ include:</a:t>
            </a:r>
          </a:p>
          <a:p>
            <a:pPr>
              <a:buNone/>
            </a:pPr>
            <a:r>
              <a:rPr lang="en-US" dirty="0" smtClean="0"/>
              <a:t>10. Headaches associated with abnormal neurologic examination</a:t>
            </a:r>
          </a:p>
          <a:p>
            <a:pPr>
              <a:buNone/>
            </a:pPr>
            <a:r>
              <a:rPr lang="en-US" dirty="0" smtClean="0"/>
              <a:t>11. New onset of headache in a human immunodeficiency virus (HIV) or cancer patient</a:t>
            </a:r>
          </a:p>
          <a:p>
            <a:pPr>
              <a:buNone/>
            </a:pPr>
            <a:r>
              <a:rPr lang="en-US" dirty="0" smtClean="0"/>
              <a:t>12. Headaches in patients with </a:t>
            </a:r>
            <a:r>
              <a:rPr lang="en-US" dirty="0" err="1" smtClean="0"/>
              <a:t>neurocutaneous</a:t>
            </a:r>
            <a:endParaRPr lang="en-US" dirty="0" smtClean="0"/>
          </a:p>
          <a:p>
            <a:pPr>
              <a:buNone/>
            </a:pPr>
            <a:r>
              <a:rPr lang="en-US" dirty="0" smtClean="0"/>
              <a:t>syndromes</a:t>
            </a:r>
          </a:p>
          <a:p>
            <a:pPr>
              <a:buNone/>
            </a:pPr>
            <a:r>
              <a:rPr lang="en-US" dirty="0" smtClean="0"/>
              <a:t>13. Headaches precipitated by exertion, strain or</a:t>
            </a:r>
          </a:p>
          <a:p>
            <a:pPr>
              <a:buNone/>
            </a:pPr>
            <a:r>
              <a:rPr lang="en-US" dirty="0" smtClean="0"/>
              <a:t>positional changes</a:t>
            </a:r>
          </a:p>
          <a:p>
            <a:endParaRPr lang="en-US" dirty="0" smtClean="0"/>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altLang="en-US" smtClean="0"/>
              <a:t>Migraine without aura</a:t>
            </a:r>
          </a:p>
        </p:txBody>
      </p:sp>
      <p:sp>
        <p:nvSpPr>
          <p:cNvPr id="39939" name="Rectangle 3"/>
          <p:cNvSpPr>
            <a:spLocks noGrp="1" noChangeArrowheads="1"/>
          </p:cNvSpPr>
          <p:nvPr>
            <p:ph type="body" idx="1"/>
          </p:nvPr>
        </p:nvSpPr>
        <p:spPr>
          <a:xfrm>
            <a:off x="541338" y="1371600"/>
            <a:ext cx="8134350" cy="4724400"/>
          </a:xfrm>
        </p:spPr>
        <p:txBody>
          <a:bodyPr>
            <a:normAutofit lnSpcReduction="10000"/>
          </a:bodyPr>
          <a:lstStyle/>
          <a:p>
            <a:pPr>
              <a:spcBef>
                <a:spcPct val="0"/>
              </a:spcBef>
              <a:buFontTx/>
              <a:buNone/>
            </a:pPr>
            <a:r>
              <a:rPr lang="en-GB" altLang="en-US" sz="2400" smtClean="0"/>
              <a:t>A.	At least 5 attacks fulfilling criteria B-D</a:t>
            </a:r>
          </a:p>
          <a:p>
            <a:pPr>
              <a:spcBef>
                <a:spcPct val="0"/>
              </a:spcBef>
              <a:buFontTx/>
              <a:buNone/>
            </a:pPr>
            <a:r>
              <a:rPr lang="en-GB" altLang="en-US" sz="2400" smtClean="0"/>
              <a:t>B.	Headache attacks lasting 4-72 h (untreated or unsuccessfully treated)</a:t>
            </a:r>
          </a:p>
          <a:p>
            <a:pPr>
              <a:spcBef>
                <a:spcPct val="0"/>
              </a:spcBef>
              <a:buFontTx/>
              <a:buNone/>
            </a:pPr>
            <a:r>
              <a:rPr lang="en-GB" altLang="en-US" sz="2400" smtClean="0"/>
              <a:t>C.	Headache has </a:t>
            </a:r>
            <a:r>
              <a:rPr lang="en-GB" altLang="en-US" sz="2400" smtClean="0">
                <a:sym typeface="Symbol" pitchFamily="18" charset="2"/>
              </a:rPr>
              <a:t>2</a:t>
            </a:r>
            <a:r>
              <a:rPr lang="en-GB" altLang="en-US" sz="2400" smtClean="0"/>
              <a:t> of the following characteristics:</a:t>
            </a:r>
          </a:p>
          <a:p>
            <a:pPr lvl="1" indent="-381000">
              <a:spcBef>
                <a:spcPct val="0"/>
              </a:spcBef>
              <a:buFontTx/>
              <a:buNone/>
            </a:pPr>
            <a:r>
              <a:rPr lang="en-GB" altLang="en-US" sz="2400" smtClean="0"/>
              <a:t>1.	unilateral location</a:t>
            </a:r>
          </a:p>
          <a:p>
            <a:pPr lvl="1" indent="-381000">
              <a:spcBef>
                <a:spcPct val="0"/>
              </a:spcBef>
              <a:buFontTx/>
              <a:buNone/>
            </a:pPr>
            <a:r>
              <a:rPr lang="en-GB" altLang="en-US" sz="2400" smtClean="0"/>
              <a:t>2.	pulsating quality</a:t>
            </a:r>
          </a:p>
          <a:p>
            <a:pPr lvl="1" indent="-381000">
              <a:spcBef>
                <a:spcPct val="0"/>
              </a:spcBef>
              <a:buFontTx/>
              <a:buNone/>
            </a:pPr>
            <a:r>
              <a:rPr lang="en-GB" altLang="en-US" sz="2400" smtClean="0"/>
              <a:t>3.	moderate or severe pain intensity</a:t>
            </a:r>
          </a:p>
          <a:p>
            <a:pPr lvl="1" indent="-381000">
              <a:spcBef>
                <a:spcPct val="0"/>
              </a:spcBef>
              <a:buFontTx/>
              <a:buNone/>
            </a:pPr>
            <a:r>
              <a:rPr lang="en-GB" altLang="en-US" sz="2400" smtClean="0"/>
              <a:t>4.	aggravation by or causing avoidance of routine physical activity (</a:t>
            </a:r>
            <a:r>
              <a:rPr lang="en-GB" altLang="en-US" sz="2400" i="1" smtClean="0"/>
              <a:t>eg</a:t>
            </a:r>
            <a:r>
              <a:rPr lang="en-GB" altLang="en-US" sz="2400" smtClean="0"/>
              <a:t>, walking, climbing stairs)</a:t>
            </a:r>
          </a:p>
          <a:p>
            <a:pPr>
              <a:spcBef>
                <a:spcPct val="0"/>
              </a:spcBef>
              <a:buFontTx/>
              <a:buNone/>
            </a:pPr>
            <a:r>
              <a:rPr lang="en-GB" altLang="en-US" sz="2400" smtClean="0"/>
              <a:t>D.	During headache </a:t>
            </a:r>
            <a:r>
              <a:rPr lang="en-GB" altLang="en-US" sz="2400" smtClean="0">
                <a:sym typeface="Symbol" pitchFamily="18" charset="2"/>
              </a:rPr>
              <a:t>1</a:t>
            </a:r>
            <a:r>
              <a:rPr lang="en-GB" altLang="en-US" sz="2400" smtClean="0"/>
              <a:t> of the following:</a:t>
            </a:r>
          </a:p>
          <a:p>
            <a:pPr lvl="1" indent="-381000">
              <a:spcBef>
                <a:spcPct val="0"/>
              </a:spcBef>
              <a:buFontTx/>
              <a:buNone/>
            </a:pPr>
            <a:r>
              <a:rPr lang="en-GB" altLang="en-US" sz="2400" smtClean="0"/>
              <a:t>1.	nausea and/or vomiting</a:t>
            </a:r>
          </a:p>
          <a:p>
            <a:pPr lvl="1" indent="-381000">
              <a:spcBef>
                <a:spcPct val="0"/>
              </a:spcBef>
              <a:buFontTx/>
              <a:buNone/>
            </a:pPr>
            <a:r>
              <a:rPr lang="en-GB" altLang="en-US" sz="2400" smtClean="0"/>
              <a:t>2.	photophobia and phonophobia</a:t>
            </a:r>
          </a:p>
          <a:p>
            <a:pPr>
              <a:spcBef>
                <a:spcPct val="0"/>
              </a:spcBef>
              <a:buFontTx/>
              <a:buNone/>
            </a:pPr>
            <a:r>
              <a:rPr lang="en-GB" altLang="en-US" sz="2400" smtClean="0"/>
              <a:t>E.	Not better accounted for by another ICHD-3 diagnosis</a:t>
            </a:r>
          </a:p>
        </p:txBody>
      </p:sp>
      <p:sp>
        <p:nvSpPr>
          <p:cNvPr id="39940" name="Footer Placeholder 3"/>
          <p:cNvSpPr>
            <a:spLocks noGrp="1"/>
          </p:cNvSpPr>
          <p:nvPr>
            <p:ph type="ftr" sz="quarter" idx="11"/>
          </p:nvPr>
        </p:nvSpPr>
        <p:spPr>
          <a:xfrm>
            <a:off x="1676400" y="6457950"/>
            <a:ext cx="6400800" cy="476250"/>
          </a:xfrm>
          <a:noFill/>
        </p:spPr>
        <p:txBody>
          <a:bodyPr/>
          <a:lstStyle/>
          <a:p>
            <a:endParaRPr lang="en-US" i="1"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p:txBody>
          <a:bodyPr/>
          <a:lstStyle/>
          <a:p>
            <a:r>
              <a:rPr lang="en-GB" altLang="en-US" smtClean="0"/>
              <a:t>Migraine with aura</a:t>
            </a:r>
          </a:p>
        </p:txBody>
      </p:sp>
      <p:sp>
        <p:nvSpPr>
          <p:cNvPr id="40963" name="Rectangle 1027"/>
          <p:cNvSpPr>
            <a:spLocks noGrp="1" noChangeArrowheads="1"/>
          </p:cNvSpPr>
          <p:nvPr>
            <p:ph type="body" idx="1"/>
          </p:nvPr>
        </p:nvSpPr>
        <p:spPr>
          <a:xfrm>
            <a:off x="468313" y="1412875"/>
            <a:ext cx="8351837" cy="4419600"/>
          </a:xfrm>
        </p:spPr>
        <p:txBody>
          <a:bodyPr>
            <a:normAutofit lnSpcReduction="10000"/>
          </a:bodyPr>
          <a:lstStyle/>
          <a:p>
            <a:pPr>
              <a:spcBef>
                <a:spcPct val="0"/>
              </a:spcBef>
              <a:buFontTx/>
              <a:buNone/>
              <a:tabLst>
                <a:tab pos="107950" algn="l"/>
                <a:tab pos="250825" algn="l"/>
              </a:tabLst>
            </a:pPr>
            <a:r>
              <a:rPr lang="en-GB" altLang="en-US" sz="2400" smtClean="0"/>
              <a:t>A.		At least 2 attacks fulfilling criteria B and C</a:t>
            </a:r>
          </a:p>
          <a:p>
            <a:pPr>
              <a:spcBef>
                <a:spcPct val="0"/>
              </a:spcBef>
              <a:buFontTx/>
              <a:buNone/>
              <a:tabLst>
                <a:tab pos="107950" algn="l"/>
                <a:tab pos="250825" algn="l"/>
              </a:tabLst>
            </a:pPr>
            <a:r>
              <a:rPr lang="en-GB" altLang="en-US" sz="2400" smtClean="0"/>
              <a:t>B.		</a:t>
            </a:r>
            <a:r>
              <a:rPr lang="en-GB" altLang="en-US" sz="2400" smtClean="0">
                <a:sym typeface="Symbol" pitchFamily="18" charset="2"/>
              </a:rPr>
              <a:t></a:t>
            </a:r>
            <a:r>
              <a:rPr lang="en-GB" altLang="en-US" sz="2400" smtClean="0"/>
              <a:t>1 of the following fully reversible aura symptoms:</a:t>
            </a:r>
          </a:p>
          <a:p>
            <a:pPr>
              <a:spcBef>
                <a:spcPct val="0"/>
              </a:spcBef>
              <a:buFontTx/>
              <a:buNone/>
              <a:tabLst>
                <a:tab pos="107950" algn="l"/>
                <a:tab pos="250825" algn="l"/>
              </a:tabLst>
            </a:pPr>
            <a:r>
              <a:rPr lang="en-GB" altLang="en-US" sz="2400" smtClean="0"/>
              <a:t>				1.	 visual; 2. sensory; 3.	speech and/or language; 4. motor ; 	5. brainstem; 6. retinal</a:t>
            </a:r>
          </a:p>
          <a:p>
            <a:pPr>
              <a:spcBef>
                <a:spcPct val="0"/>
              </a:spcBef>
              <a:buFontTx/>
              <a:buNone/>
              <a:tabLst>
                <a:tab pos="107950" algn="l"/>
                <a:tab pos="250825" algn="l"/>
              </a:tabLst>
            </a:pPr>
            <a:r>
              <a:rPr lang="en-GB" altLang="en-US" sz="2400" smtClean="0"/>
              <a:t>C.		</a:t>
            </a:r>
            <a:r>
              <a:rPr lang="en-GB" altLang="en-US" sz="2400" smtClean="0">
                <a:sym typeface="Symbol" pitchFamily="18" charset="2"/>
              </a:rPr>
              <a:t>2</a:t>
            </a:r>
            <a:r>
              <a:rPr lang="en-GB" altLang="en-US" sz="2400" smtClean="0"/>
              <a:t> of the following 4 characteristics:</a:t>
            </a:r>
          </a:p>
          <a:p>
            <a:pPr>
              <a:spcBef>
                <a:spcPct val="0"/>
              </a:spcBef>
              <a:buFontTx/>
              <a:buNone/>
              <a:tabLst>
                <a:tab pos="107950" algn="l"/>
                <a:tab pos="250825" algn="l"/>
              </a:tabLst>
            </a:pPr>
            <a:r>
              <a:rPr lang="en-GB" altLang="en-US" sz="2400" smtClean="0"/>
              <a:t>				1. </a:t>
            </a:r>
            <a:r>
              <a:rPr lang="en-GB" altLang="en-US" sz="2400" smtClean="0">
                <a:sym typeface="Symbol" pitchFamily="18" charset="2"/>
              </a:rPr>
              <a:t></a:t>
            </a:r>
            <a:r>
              <a:rPr lang="en-GB" altLang="en-US" sz="2400" smtClean="0"/>
              <a:t>1 aura symptom spreads gradually over ≥5 min, and/or </a:t>
            </a:r>
            <a:r>
              <a:rPr lang="en-GB" altLang="en-US" sz="2400" smtClean="0">
                <a:sym typeface="Symbol" pitchFamily="18" charset="2"/>
              </a:rPr>
              <a:t></a:t>
            </a:r>
            <a:r>
              <a:rPr lang="en-GB" altLang="en-US" sz="2400" smtClean="0"/>
              <a:t>2 symptoms occur in succession</a:t>
            </a:r>
          </a:p>
          <a:p>
            <a:pPr>
              <a:spcBef>
                <a:spcPct val="0"/>
              </a:spcBef>
              <a:buFontTx/>
              <a:buNone/>
              <a:tabLst>
                <a:tab pos="107950" algn="l"/>
                <a:tab pos="250825" algn="l"/>
              </a:tabLst>
            </a:pPr>
            <a:r>
              <a:rPr lang="en-GB" altLang="en-US" sz="2400" smtClean="0"/>
              <a:t>				2. each individual aura symptom lasts 5-60 min</a:t>
            </a:r>
          </a:p>
          <a:p>
            <a:pPr>
              <a:spcBef>
                <a:spcPct val="0"/>
              </a:spcBef>
              <a:buFontTx/>
              <a:buNone/>
              <a:tabLst>
                <a:tab pos="107950" algn="l"/>
                <a:tab pos="250825" algn="l"/>
              </a:tabLst>
            </a:pPr>
            <a:r>
              <a:rPr lang="en-GB" altLang="en-US" sz="2400" smtClean="0"/>
              <a:t>				3. </a:t>
            </a:r>
            <a:r>
              <a:rPr lang="en-GB" altLang="en-US" sz="2400" smtClean="0">
                <a:sym typeface="Symbol" pitchFamily="18" charset="2"/>
              </a:rPr>
              <a:t></a:t>
            </a:r>
            <a:r>
              <a:rPr lang="en-GB" altLang="en-US" sz="2400" smtClean="0"/>
              <a:t>1 aura symptom is unilateral</a:t>
            </a:r>
          </a:p>
          <a:p>
            <a:pPr>
              <a:spcBef>
                <a:spcPct val="0"/>
              </a:spcBef>
              <a:buFontTx/>
              <a:buNone/>
              <a:tabLst>
                <a:tab pos="107950" algn="l"/>
                <a:tab pos="250825" algn="l"/>
              </a:tabLst>
            </a:pPr>
            <a:r>
              <a:rPr lang="en-GB" altLang="en-US" sz="2400" smtClean="0"/>
              <a:t>				4. aura accompanied or followed in &lt;60 min by headache</a:t>
            </a:r>
          </a:p>
          <a:p>
            <a:pPr>
              <a:spcBef>
                <a:spcPct val="0"/>
              </a:spcBef>
              <a:buFontTx/>
              <a:buNone/>
              <a:tabLst>
                <a:tab pos="107950" algn="l"/>
                <a:tab pos="250825" algn="l"/>
              </a:tabLst>
            </a:pPr>
            <a:r>
              <a:rPr lang="en-GB" altLang="en-US" sz="2400" smtClean="0"/>
              <a:t>D. 	Not better accounted for by another ICHD-3 diagnosis, 	and TIA excluded</a:t>
            </a:r>
          </a:p>
        </p:txBody>
      </p:sp>
      <p:sp>
        <p:nvSpPr>
          <p:cNvPr id="40964" name="Footer Placeholder 3"/>
          <p:cNvSpPr>
            <a:spLocks noGrp="1"/>
          </p:cNvSpPr>
          <p:nvPr>
            <p:ph type="ftr" sz="quarter" idx="11"/>
          </p:nvPr>
        </p:nvSpPr>
        <p:spPr>
          <a:xfrm>
            <a:off x="990600" y="6457950"/>
            <a:ext cx="6705600" cy="476250"/>
          </a:xfrm>
          <a:noFill/>
        </p:spPr>
        <p:txBody>
          <a:bodyPr/>
          <a:lstStyle/>
          <a:p>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C000"/>
                </a:solidFill>
                <a:latin typeface="Arial Black" charset="0"/>
                <a:ea typeface="ヒラギノ角ゴ ProN W6" charset="0"/>
                <a:cs typeface="ヒラギノ角ゴ ProN W6" charset="0"/>
                <a:sym typeface="Arial Black" charset="0"/>
              </a:rPr>
              <a:t>Approach to the Patient with Headache</a:t>
            </a:r>
            <a:endParaRPr lang="en-US" sz="3600"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Migraine epidemiology</a:t>
            </a:r>
          </a:p>
          <a:p>
            <a:endParaRPr lang="en-US" dirty="0" smtClean="0"/>
          </a:p>
          <a:p>
            <a:r>
              <a:rPr lang="en-US" dirty="0" smtClean="0"/>
              <a:t>Migraine diagnosis </a:t>
            </a:r>
          </a:p>
          <a:p>
            <a:endParaRPr lang="en-US" dirty="0" smtClean="0"/>
          </a:p>
          <a:p>
            <a:r>
              <a:rPr lang="en-US" dirty="0" smtClean="0">
                <a:solidFill>
                  <a:srgbClr val="FF0000"/>
                </a:solidFill>
              </a:rPr>
              <a:t>Migraine </a:t>
            </a:r>
            <a:r>
              <a:rPr lang="en-US" dirty="0" err="1" smtClean="0">
                <a:solidFill>
                  <a:srgbClr val="FF0000"/>
                </a:solidFill>
              </a:rPr>
              <a:t>pathophysiology</a:t>
            </a:r>
            <a:endParaRPr lang="en-US" dirty="0" smtClean="0">
              <a:solidFill>
                <a:srgbClr val="FF0000"/>
              </a:solidFill>
            </a:endParaRPr>
          </a:p>
          <a:p>
            <a:endParaRPr lang="en-US" dirty="0" smtClean="0"/>
          </a:p>
          <a:p>
            <a:r>
              <a:rPr lang="en-US" dirty="0" smtClean="0"/>
              <a:t>Migraine treatment</a:t>
            </a:r>
          </a:p>
          <a:p>
            <a:endParaRPr lang="en-US" dirty="0" smtClean="0"/>
          </a:p>
          <a:p>
            <a:r>
              <a:rPr lang="en-US" dirty="0" smtClean="0"/>
              <a:t>Migraine prevention</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normAutofit fontScale="90000"/>
          </a:bodyPr>
          <a:lstStyle/>
          <a:p>
            <a:r>
              <a:rPr lang="en-US" dirty="0">
                <a:solidFill>
                  <a:srgbClr val="FFFF00"/>
                </a:solidFill>
              </a:rPr>
              <a:t>Migraine </a:t>
            </a:r>
            <a:r>
              <a:rPr lang="en-US" dirty="0" err="1">
                <a:solidFill>
                  <a:srgbClr val="FFFF00"/>
                </a:solidFill>
              </a:rPr>
              <a:t>Pathophysiology</a:t>
            </a:r>
            <a:r>
              <a:rPr lang="en-US" dirty="0">
                <a:solidFill>
                  <a:schemeClr val="folHlink"/>
                </a:solidFill>
              </a:rPr>
              <a:t/>
            </a:r>
            <a:br>
              <a:rPr lang="en-US" dirty="0">
                <a:solidFill>
                  <a:schemeClr val="folHlink"/>
                </a:solidFill>
              </a:rPr>
            </a:br>
            <a:endParaRPr lang="en-US" sz="4000" dirty="0">
              <a:solidFill>
                <a:schemeClr val="folHlink"/>
              </a:solidFill>
            </a:endParaRPr>
          </a:p>
        </p:txBody>
      </p:sp>
      <p:sp>
        <p:nvSpPr>
          <p:cNvPr id="150531" name="Rectangle 3"/>
          <p:cNvSpPr>
            <a:spLocks noGrp="1" noChangeArrowheads="1"/>
          </p:cNvSpPr>
          <p:nvPr>
            <p:ph type="body" idx="1"/>
          </p:nvPr>
        </p:nvSpPr>
        <p:spPr/>
        <p:txBody>
          <a:bodyPr/>
          <a:lstStyle/>
          <a:p>
            <a:pPr lvl="2" algn="ctr">
              <a:lnSpc>
                <a:spcPct val="90000"/>
              </a:lnSpc>
              <a:spcBef>
                <a:spcPct val="30000"/>
              </a:spcBef>
              <a:buFontTx/>
              <a:buNone/>
            </a:pPr>
            <a:r>
              <a:rPr lang="en-US" sz="3200" dirty="0">
                <a:solidFill>
                  <a:srgbClr val="FFFF00"/>
                </a:solidFill>
              </a:rPr>
              <a:t>Multi-Mechanism</a:t>
            </a:r>
          </a:p>
          <a:p>
            <a:pPr lvl="2">
              <a:lnSpc>
                <a:spcPct val="90000"/>
              </a:lnSpc>
              <a:spcBef>
                <a:spcPct val="30000"/>
              </a:spcBef>
            </a:pPr>
            <a:endParaRPr lang="en-US" sz="2800" dirty="0"/>
          </a:p>
          <a:p>
            <a:pPr lvl="2">
              <a:lnSpc>
                <a:spcPct val="90000"/>
              </a:lnSpc>
              <a:spcBef>
                <a:spcPct val="30000"/>
              </a:spcBef>
            </a:pPr>
            <a:r>
              <a:rPr lang="en-US" sz="2800" dirty="0" err="1"/>
              <a:t>Neurogenic</a:t>
            </a:r>
            <a:r>
              <a:rPr lang="en-US" sz="2800" dirty="0"/>
              <a:t> Inflammation</a:t>
            </a:r>
          </a:p>
          <a:p>
            <a:pPr lvl="2">
              <a:lnSpc>
                <a:spcPct val="90000"/>
              </a:lnSpc>
              <a:spcBef>
                <a:spcPct val="30000"/>
              </a:spcBef>
            </a:pPr>
            <a:r>
              <a:rPr lang="en-US" sz="2800" dirty="0"/>
              <a:t>Pain </a:t>
            </a:r>
            <a:r>
              <a:rPr lang="en-US" sz="2800" dirty="0" err="1"/>
              <a:t>Neuropeptides</a:t>
            </a:r>
            <a:endParaRPr lang="en-US" sz="2800" dirty="0"/>
          </a:p>
          <a:p>
            <a:pPr lvl="2">
              <a:lnSpc>
                <a:spcPct val="90000"/>
              </a:lnSpc>
              <a:spcBef>
                <a:spcPct val="30000"/>
              </a:spcBef>
            </a:pPr>
            <a:r>
              <a:rPr lang="en-US" sz="2800" dirty="0"/>
              <a:t>Central processing of </a:t>
            </a:r>
            <a:r>
              <a:rPr lang="en-US" sz="2800" dirty="0" err="1"/>
              <a:t>trigemiovascular</a:t>
            </a:r>
            <a:r>
              <a:rPr lang="en-US" sz="2800" dirty="0"/>
              <a:t> pain (Trigeminal Nucleus generator).</a:t>
            </a:r>
          </a:p>
          <a:p>
            <a:pPr lvl="2">
              <a:lnSpc>
                <a:spcPct val="90000"/>
              </a:lnSpc>
              <a:spcBef>
                <a:spcPct val="30000"/>
              </a:spcBef>
            </a:pPr>
            <a:r>
              <a:rPr lang="en-US" sz="2800" dirty="0"/>
              <a:t>Central sensitization</a:t>
            </a:r>
          </a:p>
          <a:p>
            <a:pPr lvl="2">
              <a:lnSpc>
                <a:spcPct val="90000"/>
              </a:lnSpc>
              <a:spcBef>
                <a:spcPct val="30000"/>
              </a:spcBef>
            </a:pPr>
            <a:r>
              <a:rPr lang="en-US" sz="2800" dirty="0"/>
              <a:t>Cortical Spreading Depression.</a:t>
            </a:r>
          </a:p>
          <a:p>
            <a:pPr lvl="2">
              <a:lnSpc>
                <a:spcPct val="90000"/>
              </a:lnSpc>
              <a:spcBef>
                <a:spcPct val="30000"/>
              </a:spcBef>
            </a:pPr>
            <a:r>
              <a:rPr lang="en-US" sz="2800" dirty="0"/>
              <a:t>Throbbing/Pulsating pain </a:t>
            </a:r>
            <a:r>
              <a:rPr lang="en-US" sz="2800" b="1" dirty="0"/>
              <a:t>(</a:t>
            </a:r>
            <a:r>
              <a:rPr lang="en-US" sz="2800" b="1" dirty="0" err="1"/>
              <a:t>vasodilation</a:t>
            </a:r>
            <a:r>
              <a:rPr lang="en-US" sz="2800" b="1" dirty="0"/>
              <a:t>)</a:t>
            </a:r>
          </a:p>
          <a:p>
            <a:pPr lvl="2">
              <a:lnSpc>
                <a:spcPct val="90000"/>
              </a:lnSpc>
              <a:spcBef>
                <a:spcPct val="30000"/>
              </a:spcBef>
            </a:pPr>
            <a:endParaRPr lang="en-US" sz="2800" dirty="0"/>
          </a:p>
          <a:p>
            <a:pPr>
              <a:lnSpc>
                <a:spcPct val="90000"/>
              </a:lnSpc>
            </a:pP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smtClean="0">
                <a:solidFill>
                  <a:srgbClr val="FFFF00"/>
                </a:solidFill>
              </a:rPr>
              <a:t>Migraine: </a:t>
            </a:r>
            <a:r>
              <a:rPr lang="en-US" dirty="0" err="1" smtClean="0">
                <a:solidFill>
                  <a:srgbClr val="FFFF00"/>
                </a:solidFill>
              </a:rPr>
              <a:t>Pathophysiology</a:t>
            </a:r>
            <a:endParaRPr lang="en-US" dirty="0" smtClean="0">
              <a:solidFill>
                <a:srgbClr val="FFFF00"/>
              </a:solidFill>
            </a:endParaRPr>
          </a:p>
        </p:txBody>
      </p:sp>
      <p:sp>
        <p:nvSpPr>
          <p:cNvPr id="27651" name="Rectangle 3"/>
          <p:cNvSpPr>
            <a:spLocks noGrp="1" noChangeArrowheads="1"/>
          </p:cNvSpPr>
          <p:nvPr>
            <p:ph type="body" idx="1"/>
          </p:nvPr>
        </p:nvSpPr>
        <p:spPr/>
        <p:txBody>
          <a:bodyPr/>
          <a:lstStyle/>
          <a:p>
            <a:pPr algn="ctr" eaLnBrk="1" hangingPunct="1">
              <a:lnSpc>
                <a:spcPct val="90000"/>
              </a:lnSpc>
              <a:buFontTx/>
              <a:buNone/>
            </a:pPr>
            <a:r>
              <a:rPr lang="en-US" smtClean="0">
                <a:solidFill>
                  <a:srgbClr val="FFFF00"/>
                </a:solidFill>
              </a:rPr>
              <a:t>Vascular Theory (Harold Wolff)</a:t>
            </a:r>
          </a:p>
          <a:p>
            <a:pPr eaLnBrk="1" hangingPunct="1">
              <a:lnSpc>
                <a:spcPct val="90000"/>
              </a:lnSpc>
            </a:pPr>
            <a:endParaRPr lang="en-US" smtClean="0"/>
          </a:p>
          <a:p>
            <a:pPr eaLnBrk="1" hangingPunct="1">
              <a:lnSpc>
                <a:spcPct val="90000"/>
              </a:lnSpc>
            </a:pPr>
            <a:r>
              <a:rPr lang="en-US" sz="2800" smtClean="0"/>
              <a:t>Migraine starts with intracerebral vasoconstriction that sometimes leads to an aura, due to significant reduction in blood flow. This is followed by reactive vasodilation, to increase blood flow, with the consequence of throbbing/pulsating headache.</a:t>
            </a:r>
          </a:p>
        </p:txBody>
      </p:sp>
      <p:sp>
        <p:nvSpPr>
          <p:cNvPr id="27652" name="Footer Placeholder 3"/>
          <p:cNvSpPr>
            <a:spLocks noGrp="1"/>
          </p:cNvSpPr>
          <p:nvPr>
            <p:ph type="ftr" sz="quarter" idx="11"/>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solidFill>
                  <a:srgbClr val="FFFF00"/>
                </a:solidFill>
              </a:rPr>
              <a:t>Migraine </a:t>
            </a:r>
            <a:r>
              <a:rPr lang="en-US" dirty="0" err="1" smtClean="0">
                <a:solidFill>
                  <a:srgbClr val="FFFF00"/>
                </a:solidFill>
              </a:rPr>
              <a:t>Pathophysiology</a:t>
            </a:r>
            <a:endParaRPr lang="en-US" dirty="0" smtClean="0">
              <a:solidFill>
                <a:srgbClr val="FFFF00"/>
              </a:solidFill>
            </a:endParaRPr>
          </a:p>
        </p:txBody>
      </p:sp>
      <p:sp>
        <p:nvSpPr>
          <p:cNvPr id="28675" name="Rectangle 3"/>
          <p:cNvSpPr>
            <a:spLocks noGrp="1" noChangeArrowheads="1"/>
          </p:cNvSpPr>
          <p:nvPr>
            <p:ph type="body" idx="1"/>
          </p:nvPr>
        </p:nvSpPr>
        <p:spPr/>
        <p:txBody>
          <a:bodyPr/>
          <a:lstStyle/>
          <a:p>
            <a:pPr algn="ctr" eaLnBrk="1" hangingPunct="1">
              <a:buFontTx/>
              <a:buNone/>
            </a:pPr>
            <a:r>
              <a:rPr lang="en-US" smtClean="0">
                <a:solidFill>
                  <a:srgbClr val="FFFF00"/>
                </a:solidFill>
              </a:rPr>
              <a:t>Vascular Theory (Harold Wolff)</a:t>
            </a:r>
          </a:p>
          <a:p>
            <a:pPr algn="ctr" eaLnBrk="1" hangingPunct="1">
              <a:buFontTx/>
              <a:buNone/>
            </a:pPr>
            <a:endParaRPr lang="en-US" smtClean="0"/>
          </a:p>
          <a:p>
            <a:pPr eaLnBrk="1" hangingPunct="1"/>
            <a:r>
              <a:rPr lang="en-US" sz="2800" smtClean="0"/>
              <a:t>He also demonstrated that Ergotamine worked by constricting blood vessels and used this as proof of the vascular theory.</a:t>
            </a:r>
          </a:p>
          <a:p>
            <a:pPr eaLnBrk="1" hangingPunct="1"/>
            <a:endParaRPr lang="en-US" smtClean="0"/>
          </a:p>
        </p:txBody>
      </p:sp>
      <p:sp>
        <p:nvSpPr>
          <p:cNvPr id="28676" name="Footer Placeholder 3"/>
          <p:cNvSpPr>
            <a:spLocks noGrp="1"/>
          </p:cNvSpPr>
          <p:nvPr>
            <p:ph type="ftr" sz="quarter" idx="11"/>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solidFill>
                  <a:srgbClr val="FFFF00"/>
                </a:solidFill>
              </a:rPr>
              <a:t>Migraine: </a:t>
            </a:r>
            <a:r>
              <a:rPr lang="en-US" dirty="0" err="1" smtClean="0">
                <a:solidFill>
                  <a:srgbClr val="FFFF00"/>
                </a:solidFill>
              </a:rPr>
              <a:t>Pathophysiology</a:t>
            </a:r>
            <a:endParaRPr lang="en-US" dirty="0" smtClean="0">
              <a:solidFill>
                <a:srgbClr val="FFFF00"/>
              </a:solidFill>
            </a:endParaRPr>
          </a:p>
        </p:txBody>
      </p:sp>
      <p:sp>
        <p:nvSpPr>
          <p:cNvPr id="29699" name="Rectangle 3"/>
          <p:cNvSpPr>
            <a:spLocks noGrp="1" noChangeArrowheads="1"/>
          </p:cNvSpPr>
          <p:nvPr>
            <p:ph type="body" idx="1"/>
          </p:nvPr>
        </p:nvSpPr>
        <p:spPr/>
        <p:txBody>
          <a:bodyPr/>
          <a:lstStyle/>
          <a:p>
            <a:pPr algn="ctr" eaLnBrk="1" hangingPunct="1">
              <a:lnSpc>
                <a:spcPct val="90000"/>
              </a:lnSpc>
              <a:buFontTx/>
              <a:buNone/>
            </a:pPr>
            <a:r>
              <a:rPr lang="en-US" sz="2800" dirty="0" smtClean="0">
                <a:solidFill>
                  <a:srgbClr val="FFFF00"/>
                </a:solidFill>
              </a:rPr>
              <a:t>Drawbacks of the Vascular Theory</a:t>
            </a:r>
          </a:p>
          <a:p>
            <a:pPr eaLnBrk="1" hangingPunct="1">
              <a:lnSpc>
                <a:spcPct val="90000"/>
              </a:lnSpc>
            </a:pPr>
            <a:endParaRPr lang="en-US" sz="2800" dirty="0" smtClean="0"/>
          </a:p>
          <a:p>
            <a:pPr eaLnBrk="1" hangingPunct="1">
              <a:lnSpc>
                <a:spcPct val="90000"/>
              </a:lnSpc>
            </a:pPr>
            <a:r>
              <a:rPr lang="en-US" sz="2400" dirty="0" smtClean="0"/>
              <a:t>Some of the drugs used to treat migraine have no effect on blood vessels.</a:t>
            </a:r>
          </a:p>
          <a:p>
            <a:pPr eaLnBrk="1" hangingPunct="1">
              <a:lnSpc>
                <a:spcPct val="90000"/>
              </a:lnSpc>
            </a:pPr>
            <a:r>
              <a:rPr lang="en-US" sz="2400" dirty="0" smtClean="0"/>
              <a:t>Most patients have no aura</a:t>
            </a:r>
          </a:p>
          <a:p>
            <a:pPr eaLnBrk="1" hangingPunct="1">
              <a:lnSpc>
                <a:spcPct val="90000"/>
              </a:lnSpc>
            </a:pPr>
            <a:r>
              <a:rPr lang="en-US" sz="2400" dirty="0" smtClean="0"/>
              <a:t>The evidence from some studies to support the theory was inconsistent</a:t>
            </a:r>
          </a:p>
          <a:p>
            <a:pPr eaLnBrk="1" hangingPunct="1">
              <a:lnSpc>
                <a:spcPct val="90000"/>
              </a:lnSpc>
              <a:buFontTx/>
              <a:buNone/>
            </a:pPr>
            <a:endParaRPr lang="en-US" sz="2400" dirty="0" smtClean="0"/>
          </a:p>
          <a:p>
            <a:pPr eaLnBrk="1" hangingPunct="1">
              <a:lnSpc>
                <a:spcPct val="90000"/>
              </a:lnSpc>
              <a:buFontTx/>
              <a:buNone/>
            </a:pPr>
            <a:r>
              <a:rPr lang="en-US" sz="2400" b="1" dirty="0" smtClean="0"/>
              <a:t>This indicates that the mechanism of migraine is not purely vascular.</a:t>
            </a:r>
          </a:p>
          <a:p>
            <a:pPr eaLnBrk="1" hangingPunct="1">
              <a:lnSpc>
                <a:spcPct val="90000"/>
              </a:lnSpc>
            </a:pPr>
            <a:endParaRPr lang="en-US" sz="2800" b="1" dirty="0" smtClean="0"/>
          </a:p>
        </p:txBody>
      </p:sp>
      <p:sp>
        <p:nvSpPr>
          <p:cNvPr id="29700" name="Footer Placeholder 3"/>
          <p:cNvSpPr>
            <a:spLocks noGrp="1"/>
          </p:cNvSpPr>
          <p:nvPr>
            <p:ph type="ftr" sz="quarter" idx="11"/>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smtClean="0">
                <a:solidFill>
                  <a:srgbClr val="FFFF00"/>
                </a:solidFill>
              </a:rPr>
              <a:t>Migraine: </a:t>
            </a:r>
            <a:r>
              <a:rPr lang="en-US" dirty="0" err="1" smtClean="0">
                <a:solidFill>
                  <a:srgbClr val="FFFF00"/>
                </a:solidFill>
              </a:rPr>
              <a:t>Pathophysiology</a:t>
            </a:r>
            <a:endParaRPr lang="en-US" dirty="0" smtClean="0">
              <a:solidFill>
                <a:srgbClr val="FFFF00"/>
              </a:solidFill>
            </a:endParaRPr>
          </a:p>
        </p:txBody>
      </p:sp>
      <p:sp>
        <p:nvSpPr>
          <p:cNvPr id="30723" name="Rectangle 3"/>
          <p:cNvSpPr>
            <a:spLocks noGrp="1" noChangeArrowheads="1"/>
          </p:cNvSpPr>
          <p:nvPr>
            <p:ph type="body" idx="1"/>
          </p:nvPr>
        </p:nvSpPr>
        <p:spPr/>
        <p:txBody>
          <a:bodyPr/>
          <a:lstStyle/>
          <a:p>
            <a:pPr eaLnBrk="1" hangingPunct="1">
              <a:buFontTx/>
              <a:buNone/>
            </a:pPr>
            <a:r>
              <a:rPr lang="en-US" dirty="0" smtClean="0">
                <a:solidFill>
                  <a:srgbClr val="FFFF00"/>
                </a:solidFill>
              </a:rPr>
              <a:t>Neurovascular Theory: </a:t>
            </a:r>
          </a:p>
          <a:p>
            <a:pPr eaLnBrk="1" hangingPunct="1">
              <a:buFontTx/>
              <a:buNone/>
            </a:pPr>
            <a:endParaRPr lang="en-US" dirty="0" smtClean="0">
              <a:solidFill>
                <a:schemeClr val="folHlink"/>
              </a:solidFill>
            </a:endParaRPr>
          </a:p>
          <a:p>
            <a:pPr eaLnBrk="1" hangingPunct="1"/>
            <a:r>
              <a:rPr lang="en-US" sz="2800" dirty="0" smtClean="0"/>
              <a:t>Migraine is not caused by a primary vascular event. It is a disorder in which neural events precedes the development of headache.</a:t>
            </a:r>
          </a:p>
          <a:p>
            <a:pPr eaLnBrk="1" hangingPunct="1"/>
            <a:endParaRPr lang="en-US" dirty="0" smtClean="0"/>
          </a:p>
          <a:p>
            <a:pPr eaLnBrk="1" hangingPunct="1">
              <a:buFontTx/>
              <a:buNone/>
            </a:pPr>
            <a:r>
              <a:rPr lang="en-US" dirty="0" smtClean="0">
                <a:solidFill>
                  <a:schemeClr val="folHlink"/>
                </a:solidFill>
              </a:rPr>
              <a:t> </a:t>
            </a:r>
          </a:p>
        </p:txBody>
      </p:sp>
      <p:sp>
        <p:nvSpPr>
          <p:cNvPr id="30724" name="Footer Placeholder 3"/>
          <p:cNvSpPr>
            <a:spLocks noGrp="1"/>
          </p:cNvSpPr>
          <p:nvPr>
            <p:ph type="ftr" sz="quarter" idx="11"/>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solidFill>
                  <a:srgbClr val="FFFF00"/>
                </a:solidFill>
              </a:rPr>
              <a:t>Migraine: </a:t>
            </a:r>
            <a:r>
              <a:rPr lang="en-US" dirty="0" err="1" smtClean="0">
                <a:solidFill>
                  <a:srgbClr val="FFFF00"/>
                </a:solidFill>
              </a:rPr>
              <a:t>Pathophysiology</a:t>
            </a:r>
            <a:endParaRPr lang="en-US" dirty="0" smtClean="0">
              <a:solidFill>
                <a:srgbClr val="FFFF00"/>
              </a:solidFill>
            </a:endParaRPr>
          </a:p>
        </p:txBody>
      </p:sp>
      <p:sp>
        <p:nvSpPr>
          <p:cNvPr id="31747" name="Rectangle 3"/>
          <p:cNvSpPr>
            <a:spLocks noGrp="1" noChangeArrowheads="1"/>
          </p:cNvSpPr>
          <p:nvPr>
            <p:ph type="body" idx="1"/>
          </p:nvPr>
        </p:nvSpPr>
        <p:spPr/>
        <p:txBody>
          <a:bodyPr/>
          <a:lstStyle/>
          <a:p>
            <a:pPr eaLnBrk="1" hangingPunct="1"/>
            <a:endParaRPr lang="en-US" smtClean="0"/>
          </a:p>
          <a:p>
            <a:pPr eaLnBrk="1" hangingPunct="1"/>
            <a:r>
              <a:rPr lang="en-US" sz="2800" smtClean="0"/>
              <a:t>Based on the concept that Serotonin can relieve migraine. Humphrey and his colleagues clarified the 5-HT receptor responsible for selective cranial vasoconstriction, and this led to the development of Sumatriptan</a:t>
            </a:r>
          </a:p>
        </p:txBody>
      </p:sp>
      <p:sp>
        <p:nvSpPr>
          <p:cNvPr id="31748" name="Footer Placeholder 3"/>
          <p:cNvSpPr>
            <a:spLocks noGrp="1"/>
          </p:cNvSpPr>
          <p:nvPr>
            <p:ph type="ftr" sz="quarter" idx="11"/>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solidFill>
                  <a:srgbClr val="FFFF00"/>
                </a:solidFill>
              </a:rPr>
              <a:t>Migraine: </a:t>
            </a:r>
            <a:r>
              <a:rPr lang="en-US" dirty="0" err="1" smtClean="0">
                <a:solidFill>
                  <a:srgbClr val="FFFF00"/>
                </a:solidFill>
              </a:rPr>
              <a:t>Pathophysiology</a:t>
            </a:r>
            <a:endParaRPr lang="en-US" dirty="0" smtClean="0">
              <a:solidFill>
                <a:srgbClr val="FFFF00"/>
              </a:solidFill>
            </a:endParaRPr>
          </a:p>
        </p:txBody>
      </p:sp>
      <p:sp>
        <p:nvSpPr>
          <p:cNvPr id="32771" name="Rectangle 3"/>
          <p:cNvSpPr>
            <a:spLocks noGrp="1" noChangeArrowheads="1"/>
          </p:cNvSpPr>
          <p:nvPr>
            <p:ph type="body" idx="1"/>
          </p:nvPr>
        </p:nvSpPr>
        <p:spPr/>
        <p:txBody>
          <a:bodyPr/>
          <a:lstStyle/>
          <a:p>
            <a:pPr eaLnBrk="1" hangingPunct="1">
              <a:lnSpc>
                <a:spcPct val="90000"/>
              </a:lnSpc>
            </a:pPr>
            <a:r>
              <a:rPr lang="en-US" sz="2800" dirty="0" err="1" smtClean="0"/>
              <a:t>Sumatriptan</a:t>
            </a:r>
            <a:r>
              <a:rPr lang="en-US" sz="2800" dirty="0" smtClean="0"/>
              <a:t> passed well the clinical trials and was FDA approved for the treatment of migraine headaches.</a:t>
            </a:r>
          </a:p>
          <a:p>
            <a:pPr eaLnBrk="1" hangingPunct="1">
              <a:lnSpc>
                <a:spcPct val="90000"/>
              </a:lnSpc>
            </a:pPr>
            <a:endParaRPr lang="en-US" sz="2800" dirty="0" smtClean="0"/>
          </a:p>
          <a:p>
            <a:pPr eaLnBrk="1" hangingPunct="1">
              <a:lnSpc>
                <a:spcPct val="90000"/>
              </a:lnSpc>
            </a:pPr>
            <a:r>
              <a:rPr lang="en-US" sz="2800" dirty="0" smtClean="0"/>
              <a:t>This was followed by the development of a number of new Serotonin agonists (</a:t>
            </a:r>
            <a:r>
              <a:rPr lang="en-US" sz="2800" dirty="0" err="1" smtClean="0"/>
              <a:t>Triptans</a:t>
            </a:r>
            <a:r>
              <a:rPr lang="en-US" sz="2800" dirty="0" smtClean="0"/>
              <a:t>).</a:t>
            </a:r>
          </a:p>
          <a:p>
            <a:pPr eaLnBrk="1" hangingPunct="1">
              <a:lnSpc>
                <a:spcPct val="90000"/>
              </a:lnSpc>
            </a:pPr>
            <a:endParaRPr lang="en-US" sz="2800" dirty="0" smtClean="0"/>
          </a:p>
          <a:p>
            <a:pPr eaLnBrk="1" hangingPunct="1">
              <a:lnSpc>
                <a:spcPct val="90000"/>
              </a:lnSpc>
            </a:pPr>
            <a:r>
              <a:rPr lang="en-US" sz="2800" dirty="0" smtClean="0"/>
              <a:t>All </a:t>
            </a:r>
            <a:r>
              <a:rPr lang="en-US" sz="2800" dirty="0" err="1" smtClean="0"/>
              <a:t>Triptans</a:t>
            </a:r>
            <a:r>
              <a:rPr lang="en-US" sz="2800" dirty="0" smtClean="0"/>
              <a:t> share the same mechanism of action: promote vasoconstriction and block pain pathways at Brainstem level.</a:t>
            </a:r>
          </a:p>
          <a:p>
            <a:pPr eaLnBrk="1" hangingPunct="1">
              <a:lnSpc>
                <a:spcPct val="90000"/>
              </a:lnSpc>
            </a:pPr>
            <a:endParaRPr lang="en-US" sz="2800" dirty="0" smtClean="0"/>
          </a:p>
          <a:p>
            <a:pPr eaLnBrk="1" hangingPunct="1">
              <a:lnSpc>
                <a:spcPct val="90000"/>
              </a:lnSpc>
            </a:pPr>
            <a:endParaRPr lang="en-US" sz="2800" dirty="0" smtClean="0"/>
          </a:p>
        </p:txBody>
      </p:sp>
      <p:sp>
        <p:nvSpPr>
          <p:cNvPr id="32772" name="Footer Placeholder 3"/>
          <p:cNvSpPr>
            <a:spLocks noGrp="1"/>
          </p:cNvSpPr>
          <p:nvPr>
            <p:ph type="ftr" sz="quarter" idx="11"/>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
            </a:r>
            <a:br>
              <a:rPr lang="en-US" dirty="0" smtClean="0">
                <a:solidFill>
                  <a:srgbClr val="FFFF00"/>
                </a:solidFill>
              </a:rPr>
            </a:br>
            <a:r>
              <a:rPr lang="en-US" sz="4000" dirty="0" smtClean="0">
                <a:solidFill>
                  <a:srgbClr val="FFFF00"/>
                </a:solidFill>
              </a:rPr>
              <a:t>Secondary Headache disorder</a:t>
            </a:r>
            <a:r>
              <a:rPr lang="en-US" dirty="0" smtClean="0">
                <a:solidFill>
                  <a:srgbClr val="FFFF00"/>
                </a:solidFill>
              </a:rPr>
              <a:t/>
            </a:r>
            <a:br>
              <a:rPr lang="en-US" dirty="0" smtClean="0">
                <a:solidFill>
                  <a:srgbClr val="FFFF00"/>
                </a:solidFill>
              </a:rPr>
            </a:br>
            <a:endParaRPr lang="en-US" dirty="0"/>
          </a:p>
        </p:txBody>
      </p:sp>
      <p:sp>
        <p:nvSpPr>
          <p:cNvPr id="3" name="Content Placeholder 2"/>
          <p:cNvSpPr>
            <a:spLocks noGrp="1"/>
          </p:cNvSpPr>
          <p:nvPr>
            <p:ph idx="1"/>
          </p:nvPr>
        </p:nvSpPr>
        <p:spPr/>
        <p:txBody>
          <a:bodyPr>
            <a:normAutofit lnSpcReduction="10000"/>
          </a:bodyPr>
          <a:lstStyle/>
          <a:p>
            <a:r>
              <a:rPr lang="en-US" sz="2800" dirty="0" smtClean="0"/>
              <a:t>HEADACHES DUE TO HEAD AND NECK TRAUMA, including hematoma (SDH &amp; EDH)</a:t>
            </a:r>
          </a:p>
          <a:p>
            <a:r>
              <a:rPr lang="en-US" sz="2800" dirty="0" smtClean="0"/>
              <a:t>HEADACHES DUE TO CRANIAL OR CERVICAL VASCULAR DISORDER</a:t>
            </a:r>
          </a:p>
          <a:p>
            <a:r>
              <a:rPr lang="en-US" sz="2800" dirty="0" smtClean="0"/>
              <a:t>HEADACHES FROM ALTERED INTRACRANIAL PRESSURE AND NEOPLASTIC </a:t>
            </a:r>
          </a:p>
          <a:p>
            <a:r>
              <a:rPr lang="en-US" sz="2800" dirty="0" smtClean="0"/>
              <a:t>INFLAMMTORY,, AND INFECTIOUS ETIOLOGIES</a:t>
            </a:r>
          </a:p>
          <a:p>
            <a:r>
              <a:rPr lang="en-US" sz="2800" dirty="0" smtClean="0"/>
              <a:t>HEADACHES FROM SUBSTANCE ABUSE, METABOLIC  DISORDERS, </a:t>
            </a:r>
          </a:p>
          <a:p>
            <a:r>
              <a:rPr lang="en-US" sz="2800" dirty="0" smtClean="0"/>
              <a:t>EENT CAUSES, AND NEURALGIAS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dirty="0" smtClean="0">
                <a:solidFill>
                  <a:srgbClr val="FFFF00"/>
                </a:solidFill>
              </a:rPr>
              <a:t>Migraine: </a:t>
            </a:r>
            <a:r>
              <a:rPr lang="en-US" dirty="0" err="1" smtClean="0">
                <a:solidFill>
                  <a:srgbClr val="FFFF00"/>
                </a:solidFill>
              </a:rPr>
              <a:t>Pathophysiology</a:t>
            </a:r>
            <a:endParaRPr lang="en-US" dirty="0" smtClean="0">
              <a:solidFill>
                <a:srgbClr val="FFFF00"/>
              </a:solidFill>
            </a:endParaRPr>
          </a:p>
        </p:txBody>
      </p:sp>
      <p:sp>
        <p:nvSpPr>
          <p:cNvPr id="33795" name="Content Placeholder 2"/>
          <p:cNvSpPr>
            <a:spLocks noGrp="1"/>
          </p:cNvSpPr>
          <p:nvPr>
            <p:ph idx="1"/>
          </p:nvPr>
        </p:nvSpPr>
        <p:spPr/>
        <p:txBody>
          <a:bodyPr/>
          <a:lstStyle/>
          <a:p>
            <a:pPr eaLnBrk="1" hangingPunct="1"/>
            <a:endParaRPr lang="en-US" dirty="0" smtClean="0"/>
          </a:p>
          <a:p>
            <a:pPr eaLnBrk="1" hangingPunct="1"/>
            <a:endParaRPr lang="en-US" dirty="0" smtClean="0">
              <a:solidFill>
                <a:srgbClr val="FFFF00"/>
              </a:solidFill>
            </a:endParaRPr>
          </a:p>
          <a:p>
            <a:pPr algn="ctr" eaLnBrk="1" hangingPunct="1">
              <a:buFontTx/>
              <a:buNone/>
            </a:pPr>
            <a:r>
              <a:rPr lang="en-US" dirty="0" smtClean="0">
                <a:solidFill>
                  <a:srgbClr val="FFFF00"/>
                </a:solidFill>
              </a:rPr>
              <a:t>Cortical Spreading depression</a:t>
            </a:r>
          </a:p>
        </p:txBody>
      </p:sp>
      <p:sp>
        <p:nvSpPr>
          <p:cNvPr id="33796" name="Footer Placeholder 3"/>
          <p:cNvSpPr>
            <a:spLocks noGrp="1"/>
          </p:cNvSpPr>
          <p:nvPr>
            <p:ph type="ftr" sz="quarter" idx="11"/>
          </p:nvPr>
        </p:nvSpPr>
        <p:spPr>
          <a:noFill/>
        </p:spPr>
        <p:txBody>
          <a:bodyPr/>
          <a:lstStyle/>
          <a:p>
            <a:endParaRPr lang="en-US" smtClean="0"/>
          </a:p>
        </p:txBody>
      </p:sp>
      <p:sp>
        <p:nvSpPr>
          <p:cNvPr id="33797" name="Rectangle 5"/>
          <p:cNvSpPr>
            <a:spLocks noChangeArrowheads="1"/>
          </p:cNvSpPr>
          <p:nvPr/>
        </p:nvSpPr>
        <p:spPr bwMode="auto">
          <a:xfrm>
            <a:off x="0" y="0"/>
            <a:ext cx="9144000" cy="0"/>
          </a:xfrm>
          <a:prstGeom prst="rect">
            <a:avLst/>
          </a:prstGeom>
          <a:noFill/>
          <a:ln w="9525">
            <a:noFill/>
            <a:miter lim="800000"/>
            <a:headEnd/>
            <a:tailEnd/>
          </a:ln>
        </p:spPr>
        <p:txBody>
          <a:bodyPr wrap="none" tIns="12696" anchor="ctr">
            <a:spAutoFit/>
          </a:bodyPr>
          <a:lstStyle/>
          <a:p>
            <a:pPr eaLnBrk="0" hangingPunct="0"/>
            <a:r>
              <a:rPr lang="en-US">
                <a:solidFill>
                  <a:srgbClr val="222222"/>
                </a:solidFill>
              </a:rPr>
              <a:t>excessive indulgence in sensual pleasures.</a:t>
            </a:r>
          </a:p>
          <a:p>
            <a:pPr eaLnBrk="0" hangingPunct="0"/>
            <a:r>
              <a:rPr lang="en-US">
                <a:solidFill>
                  <a:srgbClr val="777777"/>
                </a:solidFill>
              </a:rPr>
              <a:t>A long weekend at the seaside means drinking, drugging &amp; general debauchery , yes?</a:t>
            </a:r>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p:spPr>
        <p:txBody>
          <a:bodyPr wrap="none" tIns="12696" anchor="ctr">
            <a:spAutoFit/>
          </a:bodyPr>
          <a:lstStyle/>
          <a:p>
            <a:pPr eaLnBrk="0" hangingPunct="0"/>
            <a:r>
              <a:rPr lang="en-US">
                <a:solidFill>
                  <a:srgbClr val="222222"/>
                </a:solidFill>
              </a:rPr>
              <a:t>excessive indulgence in sensual pleasures.</a:t>
            </a:r>
          </a:p>
          <a:p>
            <a:pPr eaLnBrk="0" hangingPunct="0"/>
            <a:r>
              <a:rPr lang="en-US">
                <a:solidFill>
                  <a:srgbClr val="777777"/>
                </a:solidFill>
              </a:rPr>
              <a:t>A long weekend at the seaside means drinking, drugging &amp; general debauchery , yes?</a:t>
            </a: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solidFill>
                  <a:srgbClr val="F7F21F"/>
                </a:solidFill>
              </a:rPr>
              <a:t>Migraine Aura (25%)</a:t>
            </a:r>
          </a:p>
        </p:txBody>
      </p:sp>
      <p:pic>
        <p:nvPicPr>
          <p:cNvPr id="34819" name="Picture 3" descr="Sunday, October 12, 2003 (7)"/>
          <p:cNvPicPr>
            <a:picLocks noGrp="1" noChangeAspect="1" noChangeArrowheads="1"/>
          </p:cNvPicPr>
          <p:nvPr>
            <p:ph sz="half" idx="1"/>
          </p:nvPr>
        </p:nvPicPr>
        <p:blipFill>
          <a:blip r:embed="rId2" cstate="print"/>
          <a:srcRect/>
          <a:stretch>
            <a:fillRect/>
          </a:stretch>
        </p:blipFill>
        <p:spPr>
          <a:xfrm>
            <a:off x="609600" y="1981200"/>
            <a:ext cx="3994150" cy="3609975"/>
          </a:xfrm>
          <a:noFill/>
        </p:spPr>
      </p:pic>
      <p:pic>
        <p:nvPicPr>
          <p:cNvPr id="34820" name="Picture 4" descr="Sunday, October 12, 2003 (8)"/>
          <p:cNvPicPr>
            <a:picLocks noGrp="1" noChangeAspect="1" noChangeArrowheads="1"/>
          </p:cNvPicPr>
          <p:nvPr>
            <p:ph sz="half" idx="2"/>
          </p:nvPr>
        </p:nvPicPr>
        <p:blipFill>
          <a:blip r:embed="rId3" cstate="print"/>
          <a:srcRect/>
          <a:stretch>
            <a:fillRect/>
          </a:stretch>
        </p:blipFill>
        <p:spPr>
          <a:xfrm>
            <a:off x="4724400" y="1981200"/>
            <a:ext cx="4076700" cy="3573463"/>
          </a:xfrm>
          <a:noFill/>
        </p:spPr>
      </p:pic>
    </p:spTree>
  </p:cSld>
  <p:clrMapOvr>
    <a:masterClrMapping/>
  </p:clrMapOvr>
  <p:transition advTm="181712"/>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571500" y="1928813"/>
            <a:ext cx="8128000" cy="3929062"/>
          </a:xfrm>
          <a:prstGeom prst="rect">
            <a:avLst/>
          </a:prstGeom>
          <a:solidFill>
            <a:schemeClr val="bg1"/>
          </a:solidFill>
          <a:ln w="9525">
            <a:noFill/>
            <a:miter lim="800000"/>
            <a:headEnd/>
            <a:tailEnd/>
          </a:ln>
        </p:spPr>
        <p:txBody>
          <a:bodyPr wrap="none" lIns="80010" tIns="40005" rIns="80010" bIns="40005" anchor="ctr"/>
          <a:lstStyle/>
          <a:p>
            <a:pPr algn="ctr" defTabSz="800100" eaLnBrk="0" hangingPunct="0"/>
            <a:endParaRPr lang="en-US" sz="2100">
              <a:latin typeface="Times" pitchFamily="18" charset="0"/>
            </a:endParaRPr>
          </a:p>
        </p:txBody>
      </p:sp>
      <p:sp>
        <p:nvSpPr>
          <p:cNvPr id="35843" name="Rectangle 3"/>
          <p:cNvSpPr>
            <a:spLocks noGrp="1" noChangeArrowheads="1"/>
          </p:cNvSpPr>
          <p:nvPr>
            <p:ph type="title"/>
          </p:nvPr>
        </p:nvSpPr>
        <p:spPr/>
        <p:txBody>
          <a:bodyPr/>
          <a:lstStyle/>
          <a:p>
            <a:r>
              <a:rPr lang="en-US" dirty="0" smtClean="0">
                <a:solidFill>
                  <a:srgbClr val="FFFF00"/>
                </a:solidFill>
              </a:rPr>
              <a:t>Visual Aura</a:t>
            </a:r>
            <a:endParaRPr lang="en-US" sz="4100" b="1" dirty="0" smtClean="0">
              <a:solidFill>
                <a:srgbClr val="FFFF00"/>
              </a:solidFill>
            </a:endParaRPr>
          </a:p>
        </p:txBody>
      </p:sp>
      <p:pic>
        <p:nvPicPr>
          <p:cNvPr id="35844" name="Picture 4"/>
          <p:cNvPicPr>
            <a:picLocks noChangeAspect="1" noChangeArrowheads="1"/>
          </p:cNvPicPr>
          <p:nvPr/>
        </p:nvPicPr>
        <p:blipFill>
          <a:blip r:embed="rId3" cstate="print"/>
          <a:srcRect l="2322" t="9203" r="65941" b="6136"/>
          <a:stretch>
            <a:fillRect/>
          </a:stretch>
        </p:blipFill>
        <p:spPr bwMode="auto">
          <a:xfrm>
            <a:off x="762000" y="2428875"/>
            <a:ext cx="2603500" cy="3286125"/>
          </a:xfrm>
          <a:prstGeom prst="rect">
            <a:avLst/>
          </a:prstGeom>
          <a:noFill/>
          <a:ln w="9525">
            <a:noFill/>
            <a:miter lim="800000"/>
            <a:headEnd/>
            <a:tailEnd/>
          </a:ln>
        </p:spPr>
      </p:pic>
      <p:sp>
        <p:nvSpPr>
          <p:cNvPr id="35845" name="Rectangle 5"/>
          <p:cNvSpPr>
            <a:spLocks noChangeArrowheads="1"/>
          </p:cNvSpPr>
          <p:nvPr/>
        </p:nvSpPr>
        <p:spPr bwMode="auto">
          <a:xfrm>
            <a:off x="571500" y="6335713"/>
            <a:ext cx="6794500" cy="236537"/>
          </a:xfrm>
          <a:prstGeom prst="rect">
            <a:avLst/>
          </a:prstGeom>
          <a:noFill/>
          <a:ln w="9525">
            <a:noFill/>
            <a:miter lim="800000"/>
            <a:headEnd/>
            <a:tailEnd/>
          </a:ln>
        </p:spPr>
        <p:txBody>
          <a:bodyPr lIns="80566" tIns="40283" rIns="80566" bIns="40283">
            <a:spAutoFit/>
          </a:bodyPr>
          <a:lstStyle/>
          <a:p>
            <a:pPr defTabSz="800100" eaLnBrk="0" hangingPunct="0">
              <a:lnSpc>
                <a:spcPct val="75000"/>
              </a:lnSpc>
              <a:tabLst>
                <a:tab pos="300038" algn="l"/>
              </a:tabLst>
            </a:pPr>
            <a:r>
              <a:rPr lang="en-US" sz="1200"/>
              <a:t>Adapted from Lashley KS. </a:t>
            </a:r>
            <a:r>
              <a:rPr lang="en-US" sz="1200" i="1"/>
              <a:t>Arch Neurol Psychiatry</a:t>
            </a:r>
            <a:r>
              <a:rPr lang="en-US" sz="1200"/>
              <a:t>. 1941;46:331-339.</a:t>
            </a:r>
          </a:p>
        </p:txBody>
      </p:sp>
      <p:pic>
        <p:nvPicPr>
          <p:cNvPr id="35846" name="Picture 6"/>
          <p:cNvPicPr>
            <a:picLocks noChangeAspect="1" noChangeArrowheads="1"/>
          </p:cNvPicPr>
          <p:nvPr/>
        </p:nvPicPr>
        <p:blipFill>
          <a:blip r:embed="rId3" cstate="print"/>
          <a:srcRect l="66714" t="9203" r="2322" b="5522"/>
          <a:stretch>
            <a:fillRect/>
          </a:stretch>
        </p:blipFill>
        <p:spPr bwMode="auto">
          <a:xfrm>
            <a:off x="5969000" y="2428875"/>
            <a:ext cx="2540000" cy="3309938"/>
          </a:xfrm>
          <a:prstGeom prst="rect">
            <a:avLst/>
          </a:prstGeom>
          <a:noFill/>
          <a:ln w="9525">
            <a:noFill/>
            <a:miter lim="800000"/>
            <a:headEnd/>
            <a:tailEnd/>
          </a:ln>
        </p:spPr>
      </p:pic>
      <p:pic>
        <p:nvPicPr>
          <p:cNvPr id="35847" name="Picture 7"/>
          <p:cNvPicPr>
            <a:picLocks noChangeAspect="1" noChangeArrowheads="1"/>
          </p:cNvPicPr>
          <p:nvPr/>
        </p:nvPicPr>
        <p:blipFill>
          <a:blip r:embed="rId3" cstate="print"/>
          <a:srcRect l="34833" t="9203" r="34978" b="6136"/>
          <a:stretch>
            <a:fillRect/>
          </a:stretch>
        </p:blipFill>
        <p:spPr bwMode="auto">
          <a:xfrm>
            <a:off x="3429000" y="2428875"/>
            <a:ext cx="2476500" cy="3286125"/>
          </a:xfrm>
          <a:prstGeom prst="rect">
            <a:avLst/>
          </a:prstGeom>
          <a:noFill/>
          <a:ln w="9525">
            <a:noFill/>
            <a:miter lim="800000"/>
            <a:headEnd/>
            <a:tailEnd/>
          </a:ln>
        </p:spPr>
      </p:pic>
      <p:sp>
        <p:nvSpPr>
          <p:cNvPr id="35848" name="Rectangle 8"/>
          <p:cNvSpPr>
            <a:spLocks noChangeArrowheads="1"/>
          </p:cNvSpPr>
          <p:nvPr/>
        </p:nvSpPr>
        <p:spPr bwMode="auto">
          <a:xfrm>
            <a:off x="762000" y="2000250"/>
            <a:ext cx="2603500" cy="458788"/>
          </a:xfrm>
          <a:prstGeom prst="rect">
            <a:avLst/>
          </a:prstGeom>
          <a:noFill/>
          <a:ln w="9525">
            <a:noFill/>
            <a:miter lim="800000"/>
            <a:headEnd/>
            <a:tailEnd/>
          </a:ln>
        </p:spPr>
        <p:txBody>
          <a:bodyPr lIns="80010" tIns="40005" rIns="80010" bIns="40005">
            <a:spAutoFit/>
          </a:bodyPr>
          <a:lstStyle/>
          <a:p>
            <a:pPr algn="ctr" defTabSz="800100" eaLnBrk="0" hangingPunct="0"/>
            <a:r>
              <a:rPr lang="en-US" sz="2300"/>
              <a:t>1 Minute</a:t>
            </a:r>
          </a:p>
        </p:txBody>
      </p:sp>
      <p:sp>
        <p:nvSpPr>
          <p:cNvPr id="35849" name="Rectangle 9"/>
          <p:cNvSpPr>
            <a:spLocks noChangeArrowheads="1"/>
          </p:cNvSpPr>
          <p:nvPr/>
        </p:nvSpPr>
        <p:spPr bwMode="auto">
          <a:xfrm>
            <a:off x="3429000" y="2000250"/>
            <a:ext cx="2476500" cy="458788"/>
          </a:xfrm>
          <a:prstGeom prst="rect">
            <a:avLst/>
          </a:prstGeom>
          <a:noFill/>
          <a:ln w="9525">
            <a:noFill/>
            <a:miter lim="800000"/>
            <a:headEnd/>
            <a:tailEnd/>
          </a:ln>
        </p:spPr>
        <p:txBody>
          <a:bodyPr lIns="80010" tIns="40005" rIns="80010" bIns="40005">
            <a:spAutoFit/>
          </a:bodyPr>
          <a:lstStyle/>
          <a:p>
            <a:pPr algn="ctr" defTabSz="800100" eaLnBrk="0" hangingPunct="0"/>
            <a:r>
              <a:rPr lang="en-US" sz="2300"/>
              <a:t>5 Minutes</a:t>
            </a:r>
          </a:p>
        </p:txBody>
      </p:sp>
      <p:sp>
        <p:nvSpPr>
          <p:cNvPr id="35850" name="Rectangle 10"/>
          <p:cNvSpPr>
            <a:spLocks noChangeArrowheads="1"/>
          </p:cNvSpPr>
          <p:nvPr/>
        </p:nvSpPr>
        <p:spPr bwMode="auto">
          <a:xfrm>
            <a:off x="5969000" y="2000250"/>
            <a:ext cx="2476500" cy="458788"/>
          </a:xfrm>
          <a:prstGeom prst="rect">
            <a:avLst/>
          </a:prstGeom>
          <a:noFill/>
          <a:ln w="9525">
            <a:noFill/>
            <a:miter lim="800000"/>
            <a:headEnd/>
            <a:tailEnd/>
          </a:ln>
        </p:spPr>
        <p:txBody>
          <a:bodyPr lIns="80010" tIns="40005" rIns="80010" bIns="40005">
            <a:spAutoFit/>
          </a:bodyPr>
          <a:lstStyle/>
          <a:p>
            <a:pPr algn="ctr" defTabSz="800100" eaLnBrk="0" hangingPunct="0"/>
            <a:r>
              <a:rPr lang="en-US" sz="2300"/>
              <a:t>15 Minutes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sz="quarter"/>
          </p:nvPr>
        </p:nvSpPr>
        <p:spPr/>
        <p:txBody>
          <a:bodyPr/>
          <a:lstStyle/>
          <a:p>
            <a:r>
              <a:rPr lang="en-US" sz="3400" smtClean="0">
                <a:solidFill>
                  <a:srgbClr val="FFFF00"/>
                </a:solidFill>
              </a:rPr>
              <a:t>Cortical Spreading Depression &amp; Migraine</a:t>
            </a:r>
          </a:p>
        </p:txBody>
      </p:sp>
      <p:pic>
        <p:nvPicPr>
          <p:cNvPr id="12291" name="Picture 3" descr="7969360b"/>
          <p:cNvPicPr>
            <a:picLocks noGrp="1" noChangeAspect="1" noChangeArrowheads="1"/>
          </p:cNvPicPr>
          <p:nvPr>
            <p:ph sz="quarter" idx="1"/>
          </p:nvPr>
        </p:nvPicPr>
        <p:blipFill>
          <a:blip r:embed="rId3" cstate="print"/>
          <a:srcRect/>
          <a:stretch>
            <a:fillRect/>
          </a:stretch>
        </p:blipFill>
        <p:spPr>
          <a:xfrm>
            <a:off x="762000" y="3581400"/>
            <a:ext cx="3144838" cy="2058988"/>
          </a:xfrm>
          <a:noFill/>
        </p:spPr>
      </p:pic>
      <p:pic>
        <p:nvPicPr>
          <p:cNvPr id="36868" name="Picture 4" descr="Sunday, October 12, 2003 (7)"/>
          <p:cNvPicPr>
            <a:picLocks noGrp="1" noChangeAspect="1" noChangeArrowheads="1"/>
          </p:cNvPicPr>
          <p:nvPr>
            <p:ph sz="quarter" idx="2"/>
          </p:nvPr>
        </p:nvPicPr>
        <p:blipFill>
          <a:blip r:embed="rId4" cstate="print"/>
          <a:srcRect/>
          <a:stretch>
            <a:fillRect/>
          </a:stretch>
        </p:blipFill>
        <p:spPr>
          <a:xfrm>
            <a:off x="762000" y="1295400"/>
            <a:ext cx="2417763" cy="2185988"/>
          </a:xfrm>
        </p:spPr>
      </p:pic>
      <p:pic>
        <p:nvPicPr>
          <p:cNvPr id="12293" name="Picture 5" descr="CSD"/>
          <p:cNvPicPr>
            <a:picLocks noGrp="1" noChangeAspect="1" noChangeArrowheads="1"/>
          </p:cNvPicPr>
          <p:nvPr>
            <p:ph sz="quarter" idx="3"/>
          </p:nvPr>
        </p:nvPicPr>
        <p:blipFill>
          <a:blip r:embed="rId5" cstate="print"/>
          <a:srcRect/>
          <a:stretch>
            <a:fillRect/>
          </a:stretch>
        </p:blipFill>
        <p:spPr>
          <a:xfrm>
            <a:off x="3200400" y="1295400"/>
            <a:ext cx="5410200" cy="2111375"/>
          </a:xfrm>
          <a:noFill/>
        </p:spPr>
      </p:pic>
      <p:pic>
        <p:nvPicPr>
          <p:cNvPr id="12294" name="Picture 6"/>
          <p:cNvPicPr>
            <a:picLocks noGrp="1" noChangeAspect="1" noChangeArrowheads="1"/>
          </p:cNvPicPr>
          <p:nvPr>
            <p:ph sz="quarter" idx="4"/>
          </p:nvPr>
        </p:nvPicPr>
        <p:blipFill>
          <a:blip r:embed="rId6" cstate="print"/>
          <a:srcRect/>
          <a:stretch>
            <a:fillRect/>
          </a:stretch>
        </p:blipFill>
        <p:spPr>
          <a:xfrm>
            <a:off x="3962400" y="3505200"/>
            <a:ext cx="4095750" cy="2212975"/>
          </a:xfrm>
          <a:noFill/>
        </p:spPr>
      </p:pic>
      <p:sp>
        <p:nvSpPr>
          <p:cNvPr id="36871" name="Text Box 7"/>
          <p:cNvSpPr txBox="1">
            <a:spLocks noChangeArrowheads="1"/>
          </p:cNvSpPr>
          <p:nvPr/>
        </p:nvSpPr>
        <p:spPr bwMode="auto">
          <a:xfrm>
            <a:off x="838200" y="5791200"/>
            <a:ext cx="7772400" cy="771525"/>
          </a:xfrm>
          <a:prstGeom prst="rect">
            <a:avLst/>
          </a:prstGeom>
          <a:noFill/>
          <a:ln w="9525">
            <a:noFill/>
            <a:miter lim="800000"/>
            <a:headEnd/>
            <a:tailEnd/>
          </a:ln>
        </p:spPr>
        <p:txBody>
          <a:bodyPr>
            <a:spAutoFit/>
          </a:bodyPr>
          <a:lstStyle/>
          <a:p>
            <a:pPr eaLnBrk="0" hangingPunct="0">
              <a:lnSpc>
                <a:spcPct val="80000"/>
              </a:lnSpc>
            </a:pPr>
            <a:r>
              <a:rPr lang="en-US" sz="1400">
                <a:latin typeface="Garamond" pitchFamily="18" charset="0"/>
              </a:rPr>
              <a:t>Woods, R. P., M. Iacoboni, et al. (1994). "Brief report: bilateral spreading cerebral hypoperfusion during spontaneous migraine headache." </a:t>
            </a:r>
            <a:r>
              <a:rPr lang="en-US" sz="1400" u="sng">
                <a:latin typeface="Garamond" pitchFamily="18" charset="0"/>
              </a:rPr>
              <a:t>N Engl J Med</a:t>
            </a:r>
            <a:r>
              <a:rPr lang="en-US" sz="1400">
                <a:latin typeface="Garamond" pitchFamily="18" charset="0"/>
              </a:rPr>
              <a:t> </a:t>
            </a:r>
            <a:r>
              <a:rPr lang="en-US" sz="1400" b="1">
                <a:latin typeface="Garamond" pitchFamily="18" charset="0"/>
              </a:rPr>
              <a:t>331</a:t>
            </a:r>
            <a:r>
              <a:rPr lang="en-US" sz="1400">
                <a:latin typeface="Garamond" pitchFamily="18" charset="0"/>
              </a:rPr>
              <a:t>(25): 1689-92.</a:t>
            </a:r>
          </a:p>
          <a:p>
            <a:pPr eaLnBrk="0" hangingPunct="0">
              <a:lnSpc>
                <a:spcPct val="80000"/>
              </a:lnSpc>
            </a:pPr>
            <a:r>
              <a:rPr lang="en-US" sz="1400">
                <a:latin typeface="Garamond" pitchFamily="18" charset="0"/>
              </a:rPr>
              <a:t>Hadjikhani, N., M. Sanchez Del Rio, et al. (2001). "Mechanisms of migraine aura revealed by functional MRI in human visual cortex." </a:t>
            </a:r>
            <a:r>
              <a:rPr lang="en-US" sz="1400" u="sng">
                <a:latin typeface="Garamond" pitchFamily="18" charset="0"/>
              </a:rPr>
              <a:t>Proc Natl Acad Sci U S A</a:t>
            </a:r>
            <a:r>
              <a:rPr lang="en-US" sz="1400">
                <a:latin typeface="Garamond" pitchFamily="18" charset="0"/>
              </a:rPr>
              <a:t> </a:t>
            </a:r>
            <a:r>
              <a:rPr lang="en-US" sz="1400" b="1">
                <a:latin typeface="Garamond" pitchFamily="18" charset="0"/>
              </a:rPr>
              <a:t>98</a:t>
            </a:r>
            <a:r>
              <a:rPr lang="en-US" sz="1400">
                <a:latin typeface="Garamond" pitchFamily="18" charset="0"/>
              </a:rPr>
              <a:t>(8): 4687-92.</a:t>
            </a:r>
          </a:p>
        </p:txBody>
      </p:sp>
    </p:spTree>
    <p:custDataLst>
      <p:tags r:id="rId1"/>
    </p:custDataLst>
  </p:cSld>
  <p:clrMapOvr>
    <a:masterClrMapping/>
  </p:clrMapOvr>
  <p:transition advTm="3189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ox(out)">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box(out)">
                                      <p:cBhvr>
                                        <p:cTn id="12" dur="500"/>
                                        <p:tgtEl>
                                          <p:spTgt spid="1229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2294"/>
                                        </p:tgtEl>
                                        <p:attrNameLst>
                                          <p:attrName>style.visibility</p:attrName>
                                        </p:attrNameLst>
                                      </p:cBhvr>
                                      <p:to>
                                        <p:strVal val="visible"/>
                                      </p:to>
                                    </p:set>
                                    <p:animEffect transition="in" filter="box(out)">
                                      <p:cBhvr>
                                        <p:cTn id="17"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smtClean="0">
                <a:solidFill>
                  <a:srgbClr val="FFFF00"/>
                </a:solidFill>
              </a:rPr>
              <a:t>Migraine: </a:t>
            </a:r>
            <a:r>
              <a:rPr lang="en-US" dirty="0" err="1" smtClean="0">
                <a:solidFill>
                  <a:srgbClr val="FFFF00"/>
                </a:solidFill>
              </a:rPr>
              <a:t>Pathophysiology</a:t>
            </a:r>
            <a:endParaRPr lang="en-US" dirty="0" smtClean="0">
              <a:solidFill>
                <a:srgbClr val="FFFF00"/>
              </a:solidFill>
            </a:endParaRPr>
          </a:p>
        </p:txBody>
      </p:sp>
      <p:sp>
        <p:nvSpPr>
          <p:cNvPr id="37891" name="Rectangle 3"/>
          <p:cNvSpPr>
            <a:spLocks noGrp="1" noChangeArrowheads="1"/>
          </p:cNvSpPr>
          <p:nvPr>
            <p:ph type="body" idx="1"/>
          </p:nvPr>
        </p:nvSpPr>
        <p:spPr/>
        <p:txBody>
          <a:bodyPr/>
          <a:lstStyle/>
          <a:p>
            <a:pPr algn="ctr">
              <a:lnSpc>
                <a:spcPct val="90000"/>
              </a:lnSpc>
              <a:buFontTx/>
              <a:buNone/>
            </a:pPr>
            <a:endParaRPr lang="en-US" dirty="0" smtClean="0"/>
          </a:p>
          <a:p>
            <a:pPr>
              <a:lnSpc>
                <a:spcPct val="90000"/>
              </a:lnSpc>
            </a:pPr>
            <a:r>
              <a:rPr lang="en-US" sz="2800" dirty="0" smtClean="0"/>
              <a:t>Migraine with aura may begin with a state of neuronal hyper excitability followed by depression (spreading depression of </a:t>
            </a:r>
            <a:r>
              <a:rPr lang="en-US" sz="2800" dirty="0" err="1" smtClean="0"/>
              <a:t>Leao</a:t>
            </a:r>
            <a:r>
              <a:rPr lang="en-US" sz="2800" dirty="0" smtClean="0"/>
              <a:t>): Neuronal dysfunction.</a:t>
            </a:r>
          </a:p>
          <a:p>
            <a:pPr>
              <a:lnSpc>
                <a:spcPct val="90000"/>
              </a:lnSpc>
            </a:pPr>
            <a:endParaRPr lang="en-US" sz="2800" dirty="0" smtClean="0"/>
          </a:p>
          <a:p>
            <a:pPr>
              <a:lnSpc>
                <a:spcPct val="90000"/>
              </a:lnSpc>
            </a:pPr>
            <a:r>
              <a:rPr lang="en-US" sz="2800" dirty="0" smtClean="0"/>
              <a:t>Most clinicians now believe that neuronal dysfunction (spreading depression) is the neuronal basis for the migraine aura.</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C000"/>
                </a:solidFill>
                <a:latin typeface="Arial Black" charset="0"/>
                <a:ea typeface="ヒラギノ角ゴ ProN W6" charset="0"/>
                <a:cs typeface="ヒラギノ角ゴ ProN W6" charset="0"/>
                <a:sym typeface="Arial Black" charset="0"/>
              </a:rPr>
              <a:t>Approach to the Patient with Headache</a:t>
            </a:r>
            <a:endParaRPr lang="en-US" sz="3600"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Migraine epidemiology</a:t>
            </a:r>
          </a:p>
          <a:p>
            <a:endParaRPr lang="en-US" dirty="0" smtClean="0"/>
          </a:p>
          <a:p>
            <a:r>
              <a:rPr lang="en-US" dirty="0" smtClean="0"/>
              <a:t>Migraine diagnosis </a:t>
            </a:r>
          </a:p>
          <a:p>
            <a:endParaRPr lang="en-US" dirty="0" smtClean="0"/>
          </a:p>
          <a:p>
            <a:r>
              <a:rPr lang="en-US" dirty="0" smtClean="0"/>
              <a:t>Migraine </a:t>
            </a:r>
            <a:r>
              <a:rPr lang="en-US" dirty="0" err="1" smtClean="0"/>
              <a:t>pathophysiology</a:t>
            </a:r>
            <a:endParaRPr lang="en-US" dirty="0" smtClean="0"/>
          </a:p>
          <a:p>
            <a:endParaRPr lang="en-US" dirty="0" smtClean="0"/>
          </a:p>
          <a:p>
            <a:r>
              <a:rPr lang="en-US" dirty="0" smtClean="0">
                <a:solidFill>
                  <a:srgbClr val="FFFF00"/>
                </a:solidFill>
              </a:rPr>
              <a:t>Migraine treatment</a:t>
            </a:r>
          </a:p>
          <a:p>
            <a:endParaRPr lang="en-US" dirty="0" smtClean="0"/>
          </a:p>
          <a:p>
            <a:r>
              <a:rPr lang="en-US" dirty="0" smtClean="0"/>
              <a:t>Migraine prevention</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eaLnBrk="1" hangingPunct="1">
              <a:lnSpc>
                <a:spcPct val="80000"/>
              </a:lnSpc>
            </a:pPr>
            <a:r>
              <a:rPr lang="en-US" smtClean="0"/>
              <a:t>Nausea</a:t>
            </a:r>
            <a:br>
              <a:rPr lang="en-US" smtClean="0"/>
            </a:br>
            <a:r>
              <a:rPr lang="en-US" b="1" i="1" smtClean="0">
                <a:solidFill>
                  <a:srgbClr val="99FF99"/>
                </a:solidFill>
              </a:rPr>
              <a:t>Treatment Options</a:t>
            </a:r>
          </a:p>
        </p:txBody>
      </p:sp>
      <p:sp>
        <p:nvSpPr>
          <p:cNvPr id="41987" name="Rectangle 3"/>
          <p:cNvSpPr>
            <a:spLocks noGrp="1" noChangeArrowheads="1"/>
          </p:cNvSpPr>
          <p:nvPr>
            <p:ph type="body" idx="1"/>
          </p:nvPr>
        </p:nvSpPr>
        <p:spPr>
          <a:xfrm>
            <a:off x="1789113" y="2773363"/>
            <a:ext cx="5565775" cy="2430462"/>
          </a:xfrm>
        </p:spPr>
        <p:txBody>
          <a:bodyPr/>
          <a:lstStyle/>
          <a:p>
            <a:pPr eaLnBrk="1" hangingPunct="1">
              <a:spcBef>
                <a:spcPct val="85000"/>
              </a:spcBef>
            </a:pPr>
            <a:r>
              <a:rPr lang="en-US" smtClean="0"/>
              <a:t>Metochlopramide</a:t>
            </a:r>
          </a:p>
          <a:p>
            <a:pPr eaLnBrk="1" hangingPunct="1">
              <a:spcBef>
                <a:spcPct val="85000"/>
              </a:spcBef>
            </a:pPr>
            <a:r>
              <a:rPr lang="en-US" smtClean="0"/>
              <a:t>Prochorperazine</a:t>
            </a:r>
          </a:p>
        </p:txBody>
      </p:sp>
      <p:sp>
        <p:nvSpPr>
          <p:cNvPr id="41988" name="Footer Placeholder 3"/>
          <p:cNvSpPr>
            <a:spLocks noGrp="1"/>
          </p:cNvSpPr>
          <p:nvPr>
            <p:ph type="ftr" sz="quarter" idx="11"/>
          </p:nvPr>
        </p:nvSpPr>
        <p:spPr>
          <a:xfrm>
            <a:off x="3124200" y="6245225"/>
            <a:ext cx="3886200" cy="476250"/>
          </a:xfrm>
          <a:noFill/>
        </p:spPr>
        <p:txBody>
          <a:bodyPr/>
          <a:lstStyle/>
          <a:p>
            <a:endParaRPr lang="en-US"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r>
              <a:rPr lang="en-US" smtClean="0"/>
              <a:t>Treatment of Acute Migraine Attacks</a:t>
            </a:r>
          </a:p>
        </p:txBody>
      </p:sp>
      <p:sp>
        <p:nvSpPr>
          <p:cNvPr id="43011" name="Rectangle 3"/>
          <p:cNvSpPr>
            <a:spLocks noGrp="1" noChangeArrowheads="1"/>
          </p:cNvSpPr>
          <p:nvPr>
            <p:ph type="body" idx="1"/>
          </p:nvPr>
        </p:nvSpPr>
        <p:spPr/>
        <p:txBody>
          <a:bodyPr/>
          <a:lstStyle/>
          <a:p>
            <a:pPr eaLnBrk="1" hangingPunct="1">
              <a:buFontTx/>
              <a:buNone/>
            </a:pPr>
            <a:endParaRPr lang="en-US" smtClean="0"/>
          </a:p>
          <a:p>
            <a:pPr eaLnBrk="1" hangingPunct="1">
              <a:buFontTx/>
              <a:buNone/>
            </a:pPr>
            <a:r>
              <a:rPr lang="en-US" smtClean="0">
                <a:solidFill>
                  <a:srgbClr val="FFFF00"/>
                </a:solidFill>
              </a:rPr>
              <a:t>US Headache Consortium Guidelines:</a:t>
            </a:r>
          </a:p>
          <a:p>
            <a:pPr eaLnBrk="1" hangingPunct="1"/>
            <a:endParaRPr lang="en-US" smtClean="0"/>
          </a:p>
          <a:p>
            <a:pPr eaLnBrk="1" hangingPunct="1"/>
            <a:r>
              <a:rPr lang="en-US" sz="2800" smtClean="0"/>
              <a:t>Non-steroidal Anti-inflammatory Agents and non-opiate analgesics (Ibuprofen, Naproxen, and Aspirin) for patients with mild to moderate migraine pain [Grade A]</a:t>
            </a:r>
          </a:p>
          <a:p>
            <a:pPr eaLnBrk="1" hangingPunct="1"/>
            <a:endParaRPr lang="en-US" smtClean="0"/>
          </a:p>
        </p:txBody>
      </p:sp>
      <p:sp>
        <p:nvSpPr>
          <p:cNvPr id="43012" name="Footer Placeholder 3"/>
          <p:cNvSpPr>
            <a:spLocks noGrp="1"/>
          </p:cNvSpPr>
          <p:nvPr>
            <p:ph type="ftr" sz="quarter" idx="11"/>
          </p:nvPr>
        </p:nvSpPr>
        <p:spPr>
          <a:xfrm>
            <a:off x="3124200" y="6245225"/>
            <a:ext cx="4191000" cy="476250"/>
          </a:xfrm>
          <a:noFill/>
        </p:spPr>
        <p:txBody>
          <a:bodyPr/>
          <a:lstStyle/>
          <a:p>
            <a:endParaRPr lang="en-US"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pPr eaLnBrk="1" hangingPunct="1"/>
            <a:r>
              <a:rPr lang="en-US" smtClean="0"/>
              <a:t>Treatment of Acute Migraine Attacks</a:t>
            </a:r>
          </a:p>
        </p:txBody>
      </p:sp>
      <p:sp>
        <p:nvSpPr>
          <p:cNvPr id="44035" name="Rectangle 3"/>
          <p:cNvSpPr>
            <a:spLocks noGrp="1" noChangeArrowheads="1"/>
          </p:cNvSpPr>
          <p:nvPr>
            <p:ph type="body" idx="1"/>
          </p:nvPr>
        </p:nvSpPr>
        <p:spPr/>
        <p:txBody>
          <a:bodyPr/>
          <a:lstStyle/>
          <a:p>
            <a:pPr eaLnBrk="1" hangingPunct="1">
              <a:lnSpc>
                <a:spcPct val="90000"/>
              </a:lnSpc>
              <a:buFontTx/>
              <a:buNone/>
            </a:pPr>
            <a:endParaRPr lang="en-US" sz="2800" smtClean="0"/>
          </a:p>
          <a:p>
            <a:pPr eaLnBrk="1" hangingPunct="1">
              <a:lnSpc>
                <a:spcPct val="90000"/>
              </a:lnSpc>
              <a:buFontTx/>
              <a:buNone/>
            </a:pPr>
            <a:r>
              <a:rPr lang="en-US" sz="2800" smtClean="0">
                <a:solidFill>
                  <a:srgbClr val="FFFF00"/>
                </a:solidFill>
              </a:rPr>
              <a:t>US Headache Consortium Guidelines:</a:t>
            </a:r>
          </a:p>
          <a:p>
            <a:pPr eaLnBrk="1" hangingPunct="1">
              <a:lnSpc>
                <a:spcPct val="90000"/>
              </a:lnSpc>
            </a:pPr>
            <a:r>
              <a:rPr lang="en-US" sz="2800" smtClean="0"/>
              <a:t>Serotonin Receptor Agonists (Triptans) are useful choices for patients who have moderate to severe migraine or no relief from NSAIDS [Grade A]</a:t>
            </a:r>
          </a:p>
          <a:p>
            <a:pPr eaLnBrk="1" hangingPunct="1">
              <a:lnSpc>
                <a:spcPct val="90000"/>
              </a:lnSpc>
            </a:pPr>
            <a:endParaRPr lang="en-US" sz="2800" smtClean="0"/>
          </a:p>
          <a:p>
            <a:pPr eaLnBrk="1" hangingPunct="1">
              <a:lnSpc>
                <a:spcPct val="90000"/>
              </a:lnSpc>
            </a:pPr>
            <a:r>
              <a:rPr lang="en-US" sz="2800" smtClean="0"/>
              <a:t>All Triptans share the same mechanism of action: promote vasoconstriction and block pain pathways at Brainstem level.</a:t>
            </a:r>
          </a:p>
          <a:p>
            <a:pPr eaLnBrk="1" hangingPunct="1">
              <a:lnSpc>
                <a:spcPct val="90000"/>
              </a:lnSpc>
            </a:pPr>
            <a:endParaRPr lang="en-US" sz="2800" smtClean="0"/>
          </a:p>
        </p:txBody>
      </p:sp>
      <p:sp>
        <p:nvSpPr>
          <p:cNvPr id="44036" name="Footer Placeholder 3"/>
          <p:cNvSpPr>
            <a:spLocks noGrp="1"/>
          </p:cNvSpPr>
          <p:nvPr>
            <p:ph type="ftr" sz="quarter" idx="11"/>
          </p:nvPr>
        </p:nvSpPr>
        <p:spPr>
          <a:xfrm>
            <a:off x="3124200" y="6245225"/>
            <a:ext cx="4038600" cy="476250"/>
          </a:xfrm>
          <a:noFill/>
        </p:spPr>
        <p:txBody>
          <a:bodyPr/>
          <a:lstStyle/>
          <a:p>
            <a:endParaRPr lang="en-US" i="1"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pPr eaLnBrk="1" hangingPunct="1"/>
            <a:r>
              <a:rPr lang="en-US" smtClean="0"/>
              <a:t>Treatment of Acute Migraine Attacks</a:t>
            </a:r>
          </a:p>
        </p:txBody>
      </p:sp>
      <p:sp>
        <p:nvSpPr>
          <p:cNvPr id="45059" name="Rectangle 3"/>
          <p:cNvSpPr>
            <a:spLocks noGrp="1" noChangeArrowheads="1"/>
          </p:cNvSpPr>
          <p:nvPr>
            <p:ph type="body" idx="1"/>
          </p:nvPr>
        </p:nvSpPr>
        <p:spPr/>
        <p:txBody>
          <a:bodyPr>
            <a:normAutofit lnSpcReduction="10000"/>
          </a:bodyPr>
          <a:lstStyle/>
          <a:p>
            <a:pPr algn="ctr" eaLnBrk="1" hangingPunct="1">
              <a:buFontTx/>
              <a:buNone/>
            </a:pPr>
            <a:r>
              <a:rPr lang="en-US" sz="2800" smtClean="0">
                <a:solidFill>
                  <a:srgbClr val="FFFF00"/>
                </a:solidFill>
              </a:rPr>
              <a:t>Triptans</a:t>
            </a:r>
          </a:p>
          <a:p>
            <a:pPr eaLnBrk="1" hangingPunct="1"/>
            <a:endParaRPr lang="en-US" sz="2800" smtClean="0"/>
          </a:p>
          <a:p>
            <a:pPr eaLnBrk="1" hangingPunct="1"/>
            <a:r>
              <a:rPr lang="en-US" sz="2800" smtClean="0"/>
              <a:t>Sumatriptan (Imitrex)</a:t>
            </a:r>
          </a:p>
          <a:p>
            <a:pPr eaLnBrk="1" hangingPunct="1"/>
            <a:r>
              <a:rPr lang="en-US" sz="2800" smtClean="0"/>
              <a:t>Zolmitriptan (Zomig)</a:t>
            </a:r>
          </a:p>
          <a:p>
            <a:pPr eaLnBrk="1" hangingPunct="1"/>
            <a:r>
              <a:rPr lang="en-US" sz="2800" smtClean="0"/>
              <a:t>Naratriptan (Amerge)</a:t>
            </a:r>
          </a:p>
          <a:p>
            <a:pPr eaLnBrk="1" hangingPunct="1"/>
            <a:r>
              <a:rPr lang="en-US" sz="2800" smtClean="0"/>
              <a:t>Rizatriptan (Maxalt)</a:t>
            </a:r>
          </a:p>
          <a:p>
            <a:pPr eaLnBrk="1" hangingPunct="1"/>
            <a:r>
              <a:rPr lang="en-US" sz="2800" smtClean="0"/>
              <a:t>Eletriptan (Relpax)</a:t>
            </a:r>
          </a:p>
          <a:p>
            <a:pPr eaLnBrk="1" hangingPunct="1"/>
            <a:r>
              <a:rPr lang="en-US" sz="2800" smtClean="0"/>
              <a:t>Almotriptan (Axert)</a:t>
            </a:r>
          </a:p>
          <a:p>
            <a:pPr eaLnBrk="1" hangingPunct="1"/>
            <a:r>
              <a:rPr lang="en-US" sz="2800" smtClean="0"/>
              <a:t>Frovatriptan (Frova)</a:t>
            </a:r>
          </a:p>
        </p:txBody>
      </p:sp>
      <p:sp>
        <p:nvSpPr>
          <p:cNvPr id="45060" name="Footer Placeholder 3"/>
          <p:cNvSpPr>
            <a:spLocks noGrp="1"/>
          </p:cNvSpPr>
          <p:nvPr>
            <p:ph type="ftr" sz="quarter" idx="11"/>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solidFill>
                  <a:srgbClr val="FFFF00"/>
                </a:solidFill>
              </a:rPr>
              <a:t/>
            </a:r>
            <a:br>
              <a:rPr lang="en-US" sz="3200" dirty="0" smtClean="0">
                <a:solidFill>
                  <a:srgbClr val="FFFF00"/>
                </a:solidFill>
              </a:rPr>
            </a:br>
            <a:r>
              <a:rPr lang="en-US" sz="3200" dirty="0" smtClean="0">
                <a:solidFill>
                  <a:srgbClr val="FFFF00"/>
                </a:solidFill>
              </a:rPr>
              <a:t>HEADACHES DUE TO HEAD AND NECK TRAUMA </a:t>
            </a:r>
            <a:br>
              <a:rPr lang="en-US" sz="3200" dirty="0" smtClean="0">
                <a:solidFill>
                  <a:srgbClr val="FFFF00"/>
                </a:solidFill>
              </a:rPr>
            </a:br>
            <a:endParaRPr lang="en-US" sz="3200" dirty="0"/>
          </a:p>
        </p:txBody>
      </p:sp>
      <p:sp>
        <p:nvSpPr>
          <p:cNvPr id="3" name="Content Placeholder 2"/>
          <p:cNvSpPr>
            <a:spLocks noGrp="1"/>
          </p:cNvSpPr>
          <p:nvPr>
            <p:ph idx="1"/>
          </p:nvPr>
        </p:nvSpPr>
        <p:spPr/>
        <p:txBody>
          <a:bodyPr>
            <a:normAutofit fontScale="70000" lnSpcReduction="20000"/>
          </a:bodyPr>
          <a:lstStyle/>
          <a:p>
            <a:r>
              <a:rPr lang="en-US" sz="3000" dirty="0" smtClean="0"/>
              <a:t>After head and neck trauma, patients often develop headache and the post–head trauma syndrome consisting of dizziness, depression, other psychological symptoms, cognitive changes, and insomnia</a:t>
            </a:r>
          </a:p>
          <a:p>
            <a:endParaRPr lang="en-US" sz="2800" dirty="0" smtClean="0"/>
          </a:p>
          <a:p>
            <a:r>
              <a:rPr lang="en-US" sz="2800" dirty="0" smtClean="0"/>
              <a:t>Performing a brain CT is considered routine after head trauma</a:t>
            </a:r>
          </a:p>
          <a:p>
            <a:endParaRPr lang="en-US" sz="2800" dirty="0" smtClean="0"/>
          </a:p>
          <a:p>
            <a:r>
              <a:rPr lang="en-US" sz="3000" dirty="0" smtClean="0"/>
              <a:t>At times, very mild trauma causes severe symptoms</a:t>
            </a:r>
            <a:endParaRPr lang="en-US" sz="3000" dirty="0" smtClean="0">
              <a:solidFill>
                <a:srgbClr val="FFFF00"/>
              </a:solidFill>
            </a:endParaRPr>
          </a:p>
          <a:p>
            <a:endParaRPr lang="en-US" sz="2800" dirty="0" smtClean="0">
              <a:solidFill>
                <a:srgbClr val="FFFF00"/>
              </a:solidFill>
            </a:endParaRPr>
          </a:p>
          <a:p>
            <a:r>
              <a:rPr lang="en-US" sz="3000" dirty="0" smtClean="0"/>
              <a:t>The headache is usually tension-type and occasionally migraine and sometimes even cluster headache: post traumatic headache</a:t>
            </a:r>
          </a:p>
          <a:p>
            <a:endParaRPr lang="en-US" sz="3000" dirty="0" smtClean="0"/>
          </a:p>
          <a:p>
            <a:r>
              <a:rPr lang="en-US" sz="3000" dirty="0" smtClean="0"/>
              <a:t>Treatment include NSAID </a:t>
            </a:r>
            <a:r>
              <a:rPr lang="en-US" sz="3000" dirty="0" err="1" smtClean="0"/>
              <a:t>prn</a:t>
            </a:r>
            <a:r>
              <a:rPr lang="en-US" sz="3000" dirty="0" smtClean="0"/>
              <a:t>, </a:t>
            </a:r>
            <a:r>
              <a:rPr lang="en-US" sz="3000" dirty="0" err="1" smtClean="0"/>
              <a:t>Amitriptyline</a:t>
            </a:r>
            <a:r>
              <a:rPr lang="en-US" sz="3000" dirty="0" smtClean="0"/>
              <a:t>, and </a:t>
            </a:r>
            <a:r>
              <a:rPr lang="en-US" sz="3100" dirty="0" smtClean="0"/>
              <a:t>physical therapy, biofeedback/relaxation therapy, nerve stimulators, and cognitive behavioral therapy</a:t>
            </a:r>
            <a:endParaRPr lang="en-US" sz="31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381000" y="0"/>
            <a:ext cx="9144000" cy="6858000"/>
            <a:chOff x="-240" y="0"/>
            <a:chExt cx="5760" cy="4320"/>
          </a:xfrm>
        </p:grpSpPr>
        <p:sp>
          <p:nvSpPr>
            <p:cNvPr id="46084" name="AutoShape 4"/>
            <p:cNvSpPr>
              <a:spLocks noChangeAspect="1" noChangeArrowheads="1" noTextEdit="1"/>
            </p:cNvSpPr>
            <p:nvPr/>
          </p:nvSpPr>
          <p:spPr bwMode="auto">
            <a:xfrm>
              <a:off x="-240" y="0"/>
              <a:ext cx="5760" cy="4320"/>
            </a:xfrm>
            <a:prstGeom prst="rect">
              <a:avLst/>
            </a:prstGeom>
            <a:noFill/>
            <a:ln w="9525">
              <a:noFill/>
              <a:miter lim="800000"/>
              <a:headEnd/>
              <a:tailEnd/>
            </a:ln>
          </p:spPr>
          <p:txBody>
            <a:bodyPr/>
            <a:lstStyle/>
            <a:p>
              <a:endParaRPr lang="en-US"/>
            </a:p>
          </p:txBody>
        </p:sp>
        <p:sp>
          <p:nvSpPr>
            <p:cNvPr id="46085" name="Rectangle 6"/>
            <p:cNvSpPr>
              <a:spLocks noChangeArrowheads="1"/>
            </p:cNvSpPr>
            <p:nvPr/>
          </p:nvSpPr>
          <p:spPr bwMode="auto">
            <a:xfrm>
              <a:off x="-240" y="0"/>
              <a:ext cx="5760" cy="4320"/>
            </a:xfrm>
            <a:prstGeom prst="rect">
              <a:avLst/>
            </a:prstGeom>
            <a:solidFill>
              <a:srgbClr val="CCCCCC"/>
            </a:solidFill>
            <a:ln w="9525">
              <a:noFill/>
              <a:miter lim="800000"/>
              <a:headEnd/>
              <a:tailEnd/>
            </a:ln>
          </p:spPr>
          <p:txBody>
            <a:bodyPr/>
            <a:lstStyle/>
            <a:p>
              <a:endParaRPr lang="en-US"/>
            </a:p>
          </p:txBody>
        </p:sp>
        <p:sp>
          <p:nvSpPr>
            <p:cNvPr id="46086" name="Rectangle 7"/>
            <p:cNvSpPr>
              <a:spLocks noChangeArrowheads="1"/>
            </p:cNvSpPr>
            <p:nvPr/>
          </p:nvSpPr>
          <p:spPr bwMode="auto">
            <a:xfrm>
              <a:off x="-240" y="830"/>
              <a:ext cx="5760" cy="3158"/>
            </a:xfrm>
            <a:prstGeom prst="rect">
              <a:avLst/>
            </a:prstGeom>
            <a:solidFill>
              <a:srgbClr val="FFFFFF"/>
            </a:solidFill>
            <a:ln w="9525">
              <a:noFill/>
              <a:miter lim="800000"/>
              <a:headEnd/>
              <a:tailEnd/>
            </a:ln>
          </p:spPr>
          <p:txBody>
            <a:bodyPr/>
            <a:lstStyle/>
            <a:p>
              <a:endParaRPr lang="en-US"/>
            </a:p>
          </p:txBody>
        </p:sp>
        <p:sp>
          <p:nvSpPr>
            <p:cNvPr id="46087" name="Rectangle 8"/>
            <p:cNvSpPr>
              <a:spLocks noChangeArrowheads="1"/>
            </p:cNvSpPr>
            <p:nvPr/>
          </p:nvSpPr>
          <p:spPr bwMode="auto">
            <a:xfrm>
              <a:off x="-240" y="3982"/>
              <a:ext cx="5760" cy="336"/>
            </a:xfrm>
            <a:prstGeom prst="rect">
              <a:avLst/>
            </a:prstGeom>
            <a:solidFill>
              <a:srgbClr val="AEF0D4"/>
            </a:solidFill>
            <a:ln w="9525">
              <a:noFill/>
              <a:miter lim="800000"/>
              <a:headEnd/>
              <a:tailEnd/>
            </a:ln>
          </p:spPr>
          <p:txBody>
            <a:bodyPr/>
            <a:lstStyle/>
            <a:p>
              <a:endParaRPr lang="en-US"/>
            </a:p>
          </p:txBody>
        </p:sp>
        <p:sp>
          <p:nvSpPr>
            <p:cNvPr id="46088" name="Rectangle 9"/>
            <p:cNvSpPr>
              <a:spLocks noChangeArrowheads="1"/>
            </p:cNvSpPr>
            <p:nvPr/>
          </p:nvSpPr>
          <p:spPr bwMode="auto">
            <a:xfrm>
              <a:off x="-240" y="0"/>
              <a:ext cx="5760" cy="808"/>
            </a:xfrm>
            <a:prstGeom prst="rect">
              <a:avLst/>
            </a:prstGeom>
            <a:solidFill>
              <a:srgbClr val="006E91"/>
            </a:solidFill>
            <a:ln w="9525">
              <a:noFill/>
              <a:miter lim="800000"/>
              <a:headEnd/>
              <a:tailEnd/>
            </a:ln>
          </p:spPr>
          <p:txBody>
            <a:bodyPr/>
            <a:lstStyle/>
            <a:p>
              <a:endParaRPr lang="en-US"/>
            </a:p>
          </p:txBody>
        </p:sp>
        <p:sp>
          <p:nvSpPr>
            <p:cNvPr id="46089" name="Line 10"/>
            <p:cNvSpPr>
              <a:spLocks noChangeShapeType="1"/>
            </p:cNvSpPr>
            <p:nvPr/>
          </p:nvSpPr>
          <p:spPr bwMode="auto">
            <a:xfrm>
              <a:off x="-240" y="808"/>
              <a:ext cx="5760" cy="1"/>
            </a:xfrm>
            <a:prstGeom prst="line">
              <a:avLst/>
            </a:prstGeom>
            <a:noFill/>
            <a:ln w="88900">
              <a:solidFill>
                <a:srgbClr val="004F7D"/>
              </a:solidFill>
              <a:round/>
              <a:headEnd/>
              <a:tailEnd/>
            </a:ln>
          </p:spPr>
          <p:txBody>
            <a:bodyPr/>
            <a:lstStyle/>
            <a:p>
              <a:endParaRPr lang="en-US"/>
            </a:p>
          </p:txBody>
        </p:sp>
        <p:grpSp>
          <p:nvGrpSpPr>
            <p:cNvPr id="3" name="Group 13"/>
            <p:cNvGrpSpPr>
              <a:grpSpLocks/>
            </p:cNvGrpSpPr>
            <p:nvPr/>
          </p:nvGrpSpPr>
          <p:grpSpPr bwMode="auto">
            <a:xfrm>
              <a:off x="3403" y="2486"/>
              <a:ext cx="357" cy="710"/>
              <a:chOff x="3403" y="2486"/>
              <a:chExt cx="357" cy="710"/>
            </a:xfrm>
          </p:grpSpPr>
          <p:sp>
            <p:nvSpPr>
              <p:cNvPr id="46210" name="Rectangle 11"/>
              <p:cNvSpPr>
                <a:spLocks noChangeArrowheads="1"/>
              </p:cNvSpPr>
              <p:nvPr/>
            </p:nvSpPr>
            <p:spPr bwMode="auto">
              <a:xfrm>
                <a:off x="3403" y="2486"/>
                <a:ext cx="357" cy="710"/>
              </a:xfrm>
              <a:prstGeom prst="rect">
                <a:avLst/>
              </a:prstGeom>
              <a:solidFill>
                <a:srgbClr val="969696"/>
              </a:solidFill>
              <a:ln w="9525">
                <a:noFill/>
                <a:miter lim="800000"/>
                <a:headEnd/>
                <a:tailEnd/>
              </a:ln>
            </p:spPr>
            <p:txBody>
              <a:bodyPr/>
              <a:lstStyle/>
              <a:p>
                <a:endParaRPr lang="en-US"/>
              </a:p>
            </p:txBody>
          </p:sp>
          <p:sp>
            <p:nvSpPr>
              <p:cNvPr id="46211" name="Rectangle 12"/>
              <p:cNvSpPr>
                <a:spLocks noChangeArrowheads="1"/>
              </p:cNvSpPr>
              <p:nvPr/>
            </p:nvSpPr>
            <p:spPr bwMode="auto">
              <a:xfrm>
                <a:off x="3403" y="2486"/>
                <a:ext cx="357" cy="710"/>
              </a:xfrm>
              <a:prstGeom prst="rect">
                <a:avLst/>
              </a:prstGeom>
              <a:noFill/>
              <a:ln w="9525" cap="rnd">
                <a:solidFill>
                  <a:srgbClr val="000000"/>
                </a:solidFill>
                <a:miter lim="800000"/>
                <a:headEnd/>
                <a:tailEnd/>
              </a:ln>
            </p:spPr>
            <p:txBody>
              <a:bodyPr/>
              <a:lstStyle/>
              <a:p>
                <a:endParaRPr lang="en-US"/>
              </a:p>
            </p:txBody>
          </p:sp>
        </p:grpSp>
        <p:grpSp>
          <p:nvGrpSpPr>
            <p:cNvPr id="4" name="Group 16"/>
            <p:cNvGrpSpPr>
              <a:grpSpLocks/>
            </p:cNvGrpSpPr>
            <p:nvPr/>
          </p:nvGrpSpPr>
          <p:grpSpPr bwMode="auto">
            <a:xfrm>
              <a:off x="3912" y="1590"/>
              <a:ext cx="345" cy="1606"/>
              <a:chOff x="3912" y="1590"/>
              <a:chExt cx="345" cy="1606"/>
            </a:xfrm>
          </p:grpSpPr>
          <p:sp>
            <p:nvSpPr>
              <p:cNvPr id="46208" name="Rectangle 14"/>
              <p:cNvSpPr>
                <a:spLocks noChangeArrowheads="1"/>
              </p:cNvSpPr>
              <p:nvPr/>
            </p:nvSpPr>
            <p:spPr bwMode="auto">
              <a:xfrm>
                <a:off x="3912" y="1590"/>
                <a:ext cx="345" cy="1606"/>
              </a:xfrm>
              <a:prstGeom prst="rect">
                <a:avLst/>
              </a:prstGeom>
              <a:solidFill>
                <a:srgbClr val="B08C57"/>
              </a:solidFill>
              <a:ln w="9525">
                <a:noFill/>
                <a:miter lim="800000"/>
                <a:headEnd/>
                <a:tailEnd/>
              </a:ln>
            </p:spPr>
            <p:txBody>
              <a:bodyPr/>
              <a:lstStyle/>
              <a:p>
                <a:endParaRPr lang="en-US"/>
              </a:p>
            </p:txBody>
          </p:sp>
          <p:sp>
            <p:nvSpPr>
              <p:cNvPr id="46209" name="Rectangle 15"/>
              <p:cNvSpPr>
                <a:spLocks noChangeArrowheads="1"/>
              </p:cNvSpPr>
              <p:nvPr/>
            </p:nvSpPr>
            <p:spPr bwMode="auto">
              <a:xfrm>
                <a:off x="3912" y="1590"/>
                <a:ext cx="345" cy="1606"/>
              </a:xfrm>
              <a:prstGeom prst="rect">
                <a:avLst/>
              </a:prstGeom>
              <a:noFill/>
              <a:ln w="9525" cap="rnd">
                <a:solidFill>
                  <a:srgbClr val="000000"/>
                </a:solidFill>
                <a:miter lim="800000"/>
                <a:headEnd/>
                <a:tailEnd/>
              </a:ln>
            </p:spPr>
            <p:txBody>
              <a:bodyPr/>
              <a:lstStyle/>
              <a:p>
                <a:endParaRPr lang="en-US"/>
              </a:p>
            </p:txBody>
          </p:sp>
        </p:grpSp>
        <p:grpSp>
          <p:nvGrpSpPr>
            <p:cNvPr id="5" name="Group 19"/>
            <p:cNvGrpSpPr>
              <a:grpSpLocks/>
            </p:cNvGrpSpPr>
            <p:nvPr/>
          </p:nvGrpSpPr>
          <p:grpSpPr bwMode="auto">
            <a:xfrm>
              <a:off x="4412" y="1372"/>
              <a:ext cx="357" cy="1824"/>
              <a:chOff x="4412" y="1372"/>
              <a:chExt cx="357" cy="1824"/>
            </a:xfrm>
          </p:grpSpPr>
          <p:sp>
            <p:nvSpPr>
              <p:cNvPr id="46206" name="Rectangle 17"/>
              <p:cNvSpPr>
                <a:spLocks noChangeArrowheads="1"/>
              </p:cNvSpPr>
              <p:nvPr/>
            </p:nvSpPr>
            <p:spPr bwMode="auto">
              <a:xfrm>
                <a:off x="4412" y="1372"/>
                <a:ext cx="357" cy="1824"/>
              </a:xfrm>
              <a:prstGeom prst="rect">
                <a:avLst/>
              </a:prstGeom>
              <a:solidFill>
                <a:srgbClr val="008099"/>
              </a:solidFill>
              <a:ln w="9525">
                <a:noFill/>
                <a:miter lim="800000"/>
                <a:headEnd/>
                <a:tailEnd/>
              </a:ln>
            </p:spPr>
            <p:txBody>
              <a:bodyPr/>
              <a:lstStyle/>
              <a:p>
                <a:endParaRPr lang="en-US"/>
              </a:p>
            </p:txBody>
          </p:sp>
          <p:sp>
            <p:nvSpPr>
              <p:cNvPr id="46207" name="Rectangle 18"/>
              <p:cNvSpPr>
                <a:spLocks noChangeArrowheads="1"/>
              </p:cNvSpPr>
              <p:nvPr/>
            </p:nvSpPr>
            <p:spPr bwMode="auto">
              <a:xfrm>
                <a:off x="4412" y="1372"/>
                <a:ext cx="357" cy="1824"/>
              </a:xfrm>
              <a:prstGeom prst="rect">
                <a:avLst/>
              </a:prstGeom>
              <a:noFill/>
              <a:ln w="9525" cap="rnd">
                <a:solidFill>
                  <a:srgbClr val="333333"/>
                </a:solidFill>
                <a:miter lim="800000"/>
                <a:headEnd/>
                <a:tailEnd/>
              </a:ln>
            </p:spPr>
            <p:txBody>
              <a:bodyPr/>
              <a:lstStyle/>
              <a:p>
                <a:endParaRPr lang="en-US"/>
              </a:p>
            </p:txBody>
          </p:sp>
        </p:grpSp>
        <p:sp>
          <p:nvSpPr>
            <p:cNvPr id="46093" name="Line 20"/>
            <p:cNvSpPr>
              <a:spLocks noChangeShapeType="1"/>
            </p:cNvSpPr>
            <p:nvPr/>
          </p:nvSpPr>
          <p:spPr bwMode="auto">
            <a:xfrm>
              <a:off x="3283" y="1291"/>
              <a:ext cx="1" cy="1905"/>
            </a:xfrm>
            <a:prstGeom prst="line">
              <a:avLst/>
            </a:prstGeom>
            <a:noFill/>
            <a:ln w="12700">
              <a:solidFill>
                <a:srgbClr val="004F7D"/>
              </a:solidFill>
              <a:round/>
              <a:headEnd/>
              <a:tailEnd/>
            </a:ln>
          </p:spPr>
          <p:txBody>
            <a:bodyPr/>
            <a:lstStyle/>
            <a:p>
              <a:endParaRPr lang="en-US"/>
            </a:p>
          </p:txBody>
        </p:sp>
        <p:sp>
          <p:nvSpPr>
            <p:cNvPr id="46094" name="Line 21"/>
            <p:cNvSpPr>
              <a:spLocks noChangeShapeType="1"/>
            </p:cNvSpPr>
            <p:nvPr/>
          </p:nvSpPr>
          <p:spPr bwMode="auto">
            <a:xfrm>
              <a:off x="3250" y="3196"/>
              <a:ext cx="33" cy="1"/>
            </a:xfrm>
            <a:prstGeom prst="line">
              <a:avLst/>
            </a:prstGeom>
            <a:noFill/>
            <a:ln w="12700">
              <a:solidFill>
                <a:srgbClr val="004F7D"/>
              </a:solidFill>
              <a:round/>
              <a:headEnd/>
              <a:tailEnd/>
            </a:ln>
          </p:spPr>
          <p:txBody>
            <a:bodyPr/>
            <a:lstStyle/>
            <a:p>
              <a:endParaRPr lang="en-US"/>
            </a:p>
          </p:txBody>
        </p:sp>
        <p:sp>
          <p:nvSpPr>
            <p:cNvPr id="46095" name="Line 22"/>
            <p:cNvSpPr>
              <a:spLocks noChangeShapeType="1"/>
            </p:cNvSpPr>
            <p:nvPr/>
          </p:nvSpPr>
          <p:spPr bwMode="auto">
            <a:xfrm>
              <a:off x="3250" y="2922"/>
              <a:ext cx="33" cy="1"/>
            </a:xfrm>
            <a:prstGeom prst="line">
              <a:avLst/>
            </a:prstGeom>
            <a:noFill/>
            <a:ln w="12700">
              <a:solidFill>
                <a:srgbClr val="004F7D"/>
              </a:solidFill>
              <a:round/>
              <a:headEnd/>
              <a:tailEnd/>
            </a:ln>
          </p:spPr>
          <p:txBody>
            <a:bodyPr/>
            <a:lstStyle/>
            <a:p>
              <a:endParaRPr lang="en-US"/>
            </a:p>
          </p:txBody>
        </p:sp>
        <p:sp>
          <p:nvSpPr>
            <p:cNvPr id="46096" name="Line 23"/>
            <p:cNvSpPr>
              <a:spLocks noChangeShapeType="1"/>
            </p:cNvSpPr>
            <p:nvPr/>
          </p:nvSpPr>
          <p:spPr bwMode="auto">
            <a:xfrm>
              <a:off x="3250" y="2655"/>
              <a:ext cx="33" cy="1"/>
            </a:xfrm>
            <a:prstGeom prst="line">
              <a:avLst/>
            </a:prstGeom>
            <a:noFill/>
            <a:ln w="12700">
              <a:solidFill>
                <a:srgbClr val="004F7D"/>
              </a:solidFill>
              <a:round/>
              <a:headEnd/>
              <a:tailEnd/>
            </a:ln>
          </p:spPr>
          <p:txBody>
            <a:bodyPr/>
            <a:lstStyle/>
            <a:p>
              <a:endParaRPr lang="en-US"/>
            </a:p>
          </p:txBody>
        </p:sp>
        <p:sp>
          <p:nvSpPr>
            <p:cNvPr id="46097" name="Line 24"/>
            <p:cNvSpPr>
              <a:spLocks noChangeShapeType="1"/>
            </p:cNvSpPr>
            <p:nvPr/>
          </p:nvSpPr>
          <p:spPr bwMode="auto">
            <a:xfrm>
              <a:off x="3250" y="2381"/>
              <a:ext cx="33" cy="1"/>
            </a:xfrm>
            <a:prstGeom prst="line">
              <a:avLst/>
            </a:prstGeom>
            <a:noFill/>
            <a:ln w="12700">
              <a:solidFill>
                <a:srgbClr val="004F7D"/>
              </a:solidFill>
              <a:round/>
              <a:headEnd/>
              <a:tailEnd/>
            </a:ln>
          </p:spPr>
          <p:txBody>
            <a:bodyPr/>
            <a:lstStyle/>
            <a:p>
              <a:endParaRPr lang="en-US"/>
            </a:p>
          </p:txBody>
        </p:sp>
        <p:sp>
          <p:nvSpPr>
            <p:cNvPr id="46098" name="Line 25"/>
            <p:cNvSpPr>
              <a:spLocks noChangeShapeType="1"/>
            </p:cNvSpPr>
            <p:nvPr/>
          </p:nvSpPr>
          <p:spPr bwMode="auto">
            <a:xfrm>
              <a:off x="3250" y="2106"/>
              <a:ext cx="33" cy="1"/>
            </a:xfrm>
            <a:prstGeom prst="line">
              <a:avLst/>
            </a:prstGeom>
            <a:noFill/>
            <a:ln w="12700">
              <a:solidFill>
                <a:srgbClr val="004F7D"/>
              </a:solidFill>
              <a:round/>
              <a:headEnd/>
              <a:tailEnd/>
            </a:ln>
          </p:spPr>
          <p:txBody>
            <a:bodyPr/>
            <a:lstStyle/>
            <a:p>
              <a:endParaRPr lang="en-US"/>
            </a:p>
          </p:txBody>
        </p:sp>
        <p:sp>
          <p:nvSpPr>
            <p:cNvPr id="46099" name="Line 26"/>
            <p:cNvSpPr>
              <a:spLocks noChangeShapeType="1"/>
            </p:cNvSpPr>
            <p:nvPr/>
          </p:nvSpPr>
          <p:spPr bwMode="auto">
            <a:xfrm>
              <a:off x="3250" y="1832"/>
              <a:ext cx="33" cy="1"/>
            </a:xfrm>
            <a:prstGeom prst="line">
              <a:avLst/>
            </a:prstGeom>
            <a:noFill/>
            <a:ln w="12700">
              <a:solidFill>
                <a:srgbClr val="004F7D"/>
              </a:solidFill>
              <a:round/>
              <a:headEnd/>
              <a:tailEnd/>
            </a:ln>
          </p:spPr>
          <p:txBody>
            <a:bodyPr/>
            <a:lstStyle/>
            <a:p>
              <a:endParaRPr lang="en-US"/>
            </a:p>
          </p:txBody>
        </p:sp>
        <p:sp>
          <p:nvSpPr>
            <p:cNvPr id="46100" name="Line 27"/>
            <p:cNvSpPr>
              <a:spLocks noChangeShapeType="1"/>
            </p:cNvSpPr>
            <p:nvPr/>
          </p:nvSpPr>
          <p:spPr bwMode="auto">
            <a:xfrm>
              <a:off x="3250" y="1565"/>
              <a:ext cx="33" cy="1"/>
            </a:xfrm>
            <a:prstGeom prst="line">
              <a:avLst/>
            </a:prstGeom>
            <a:noFill/>
            <a:ln w="12700">
              <a:solidFill>
                <a:srgbClr val="004F7D"/>
              </a:solidFill>
              <a:round/>
              <a:headEnd/>
              <a:tailEnd/>
            </a:ln>
          </p:spPr>
          <p:txBody>
            <a:bodyPr/>
            <a:lstStyle/>
            <a:p>
              <a:endParaRPr lang="en-US"/>
            </a:p>
          </p:txBody>
        </p:sp>
        <p:sp>
          <p:nvSpPr>
            <p:cNvPr id="46101" name="Line 28"/>
            <p:cNvSpPr>
              <a:spLocks noChangeShapeType="1"/>
            </p:cNvSpPr>
            <p:nvPr/>
          </p:nvSpPr>
          <p:spPr bwMode="auto">
            <a:xfrm>
              <a:off x="3250" y="1291"/>
              <a:ext cx="33" cy="1"/>
            </a:xfrm>
            <a:prstGeom prst="line">
              <a:avLst/>
            </a:prstGeom>
            <a:noFill/>
            <a:ln w="12700">
              <a:solidFill>
                <a:srgbClr val="004F7D"/>
              </a:solidFill>
              <a:round/>
              <a:headEnd/>
              <a:tailEnd/>
            </a:ln>
          </p:spPr>
          <p:txBody>
            <a:bodyPr/>
            <a:lstStyle/>
            <a:p>
              <a:endParaRPr lang="en-US"/>
            </a:p>
          </p:txBody>
        </p:sp>
        <p:sp>
          <p:nvSpPr>
            <p:cNvPr id="46102" name="Line 29"/>
            <p:cNvSpPr>
              <a:spLocks noChangeShapeType="1"/>
            </p:cNvSpPr>
            <p:nvPr/>
          </p:nvSpPr>
          <p:spPr bwMode="auto">
            <a:xfrm>
              <a:off x="3283" y="3196"/>
              <a:ext cx="2066" cy="1"/>
            </a:xfrm>
            <a:prstGeom prst="line">
              <a:avLst/>
            </a:prstGeom>
            <a:noFill/>
            <a:ln w="12700">
              <a:solidFill>
                <a:srgbClr val="004F7D"/>
              </a:solidFill>
              <a:round/>
              <a:headEnd/>
              <a:tailEnd/>
            </a:ln>
          </p:spPr>
          <p:txBody>
            <a:bodyPr/>
            <a:lstStyle/>
            <a:p>
              <a:endParaRPr lang="en-US"/>
            </a:p>
          </p:txBody>
        </p:sp>
        <p:sp>
          <p:nvSpPr>
            <p:cNvPr id="46103" name="Line 30"/>
            <p:cNvSpPr>
              <a:spLocks noChangeShapeType="1"/>
            </p:cNvSpPr>
            <p:nvPr/>
          </p:nvSpPr>
          <p:spPr bwMode="auto">
            <a:xfrm flipV="1">
              <a:off x="3283" y="3196"/>
              <a:ext cx="1" cy="41"/>
            </a:xfrm>
            <a:prstGeom prst="line">
              <a:avLst/>
            </a:prstGeom>
            <a:noFill/>
            <a:ln w="12700">
              <a:solidFill>
                <a:srgbClr val="004F7D"/>
              </a:solidFill>
              <a:round/>
              <a:headEnd/>
              <a:tailEnd/>
            </a:ln>
          </p:spPr>
          <p:txBody>
            <a:bodyPr/>
            <a:lstStyle/>
            <a:p>
              <a:endParaRPr lang="en-US"/>
            </a:p>
          </p:txBody>
        </p:sp>
        <p:sp>
          <p:nvSpPr>
            <p:cNvPr id="46104" name="Line 31"/>
            <p:cNvSpPr>
              <a:spLocks noChangeShapeType="1"/>
            </p:cNvSpPr>
            <p:nvPr/>
          </p:nvSpPr>
          <p:spPr bwMode="auto">
            <a:xfrm flipV="1">
              <a:off x="4316" y="3196"/>
              <a:ext cx="1" cy="41"/>
            </a:xfrm>
            <a:prstGeom prst="line">
              <a:avLst/>
            </a:prstGeom>
            <a:noFill/>
            <a:ln w="12700">
              <a:solidFill>
                <a:srgbClr val="004F7D"/>
              </a:solidFill>
              <a:round/>
              <a:headEnd/>
              <a:tailEnd/>
            </a:ln>
          </p:spPr>
          <p:txBody>
            <a:bodyPr/>
            <a:lstStyle/>
            <a:p>
              <a:endParaRPr lang="en-US"/>
            </a:p>
          </p:txBody>
        </p:sp>
        <p:sp>
          <p:nvSpPr>
            <p:cNvPr id="46105" name="Line 32"/>
            <p:cNvSpPr>
              <a:spLocks noChangeShapeType="1"/>
            </p:cNvSpPr>
            <p:nvPr/>
          </p:nvSpPr>
          <p:spPr bwMode="auto">
            <a:xfrm flipV="1">
              <a:off x="5349" y="3196"/>
              <a:ext cx="1" cy="41"/>
            </a:xfrm>
            <a:prstGeom prst="line">
              <a:avLst/>
            </a:prstGeom>
            <a:noFill/>
            <a:ln w="12700">
              <a:solidFill>
                <a:srgbClr val="004F7D"/>
              </a:solidFill>
              <a:round/>
              <a:headEnd/>
              <a:tailEnd/>
            </a:ln>
          </p:spPr>
          <p:txBody>
            <a:bodyPr/>
            <a:lstStyle/>
            <a:p>
              <a:endParaRPr lang="en-US"/>
            </a:p>
          </p:txBody>
        </p:sp>
        <p:sp>
          <p:nvSpPr>
            <p:cNvPr id="46106" name="Rectangle 33"/>
            <p:cNvSpPr>
              <a:spLocks noChangeArrowheads="1"/>
            </p:cNvSpPr>
            <p:nvPr/>
          </p:nvSpPr>
          <p:spPr bwMode="auto">
            <a:xfrm>
              <a:off x="3461" y="2288"/>
              <a:ext cx="298" cy="166"/>
            </a:xfrm>
            <a:prstGeom prst="rect">
              <a:avLst/>
            </a:prstGeom>
            <a:noFill/>
            <a:ln w="9525">
              <a:noFill/>
              <a:miter lim="800000"/>
              <a:headEnd/>
              <a:tailEnd/>
            </a:ln>
          </p:spPr>
          <p:txBody>
            <a:bodyPr wrap="none" lIns="0" tIns="0" rIns="0" bIns="0">
              <a:spAutoFit/>
            </a:bodyPr>
            <a:lstStyle/>
            <a:p>
              <a:r>
                <a:rPr lang="en-US" sz="1500" b="1">
                  <a:solidFill>
                    <a:srgbClr val="004F7D"/>
                  </a:solidFill>
                </a:rPr>
                <a:t>26%</a:t>
              </a:r>
              <a:endParaRPr lang="en-US"/>
            </a:p>
          </p:txBody>
        </p:sp>
        <p:sp>
          <p:nvSpPr>
            <p:cNvPr id="46107" name="Rectangle 34"/>
            <p:cNvSpPr>
              <a:spLocks noChangeArrowheads="1"/>
            </p:cNvSpPr>
            <p:nvPr/>
          </p:nvSpPr>
          <p:spPr bwMode="auto">
            <a:xfrm>
              <a:off x="4443" y="1183"/>
              <a:ext cx="298" cy="166"/>
            </a:xfrm>
            <a:prstGeom prst="rect">
              <a:avLst/>
            </a:prstGeom>
            <a:noFill/>
            <a:ln w="9525">
              <a:noFill/>
              <a:miter lim="800000"/>
              <a:headEnd/>
              <a:tailEnd/>
            </a:ln>
          </p:spPr>
          <p:txBody>
            <a:bodyPr wrap="none" lIns="0" tIns="0" rIns="0" bIns="0">
              <a:spAutoFit/>
            </a:bodyPr>
            <a:lstStyle/>
            <a:p>
              <a:r>
                <a:rPr lang="en-US" sz="1500" b="1">
                  <a:solidFill>
                    <a:srgbClr val="004F7D"/>
                  </a:solidFill>
                </a:rPr>
                <a:t>67%</a:t>
              </a:r>
              <a:endParaRPr lang="en-US"/>
            </a:p>
          </p:txBody>
        </p:sp>
        <p:sp>
          <p:nvSpPr>
            <p:cNvPr id="46108" name="Rectangle 35"/>
            <p:cNvSpPr>
              <a:spLocks noChangeArrowheads="1"/>
            </p:cNvSpPr>
            <p:nvPr/>
          </p:nvSpPr>
          <p:spPr bwMode="auto">
            <a:xfrm>
              <a:off x="4683" y="1196"/>
              <a:ext cx="62" cy="100"/>
            </a:xfrm>
            <a:prstGeom prst="rect">
              <a:avLst/>
            </a:prstGeom>
            <a:noFill/>
            <a:ln w="9525">
              <a:noFill/>
              <a:miter lim="800000"/>
              <a:headEnd/>
              <a:tailEnd/>
            </a:ln>
          </p:spPr>
          <p:txBody>
            <a:bodyPr wrap="none" lIns="0" tIns="0" rIns="0" bIns="0">
              <a:spAutoFit/>
            </a:bodyPr>
            <a:lstStyle/>
            <a:p>
              <a:r>
                <a:rPr lang="en-US" sz="900" b="1">
                  <a:solidFill>
                    <a:srgbClr val="004F7D"/>
                  </a:solidFill>
                </a:rPr>
                <a:t>*</a:t>
              </a:r>
              <a:endParaRPr lang="en-US"/>
            </a:p>
          </p:txBody>
        </p:sp>
        <p:sp>
          <p:nvSpPr>
            <p:cNvPr id="46109" name="Rectangle 36"/>
            <p:cNvSpPr>
              <a:spLocks noChangeArrowheads="1"/>
            </p:cNvSpPr>
            <p:nvPr/>
          </p:nvSpPr>
          <p:spPr bwMode="auto">
            <a:xfrm>
              <a:off x="4711" y="1196"/>
              <a:ext cx="75" cy="100"/>
            </a:xfrm>
            <a:prstGeom prst="rect">
              <a:avLst/>
            </a:prstGeom>
            <a:noFill/>
            <a:ln w="9525">
              <a:noFill/>
              <a:miter lim="800000"/>
              <a:headEnd/>
              <a:tailEnd/>
            </a:ln>
          </p:spPr>
          <p:txBody>
            <a:bodyPr wrap="none" lIns="0" tIns="0" rIns="0" bIns="0">
              <a:spAutoFit/>
            </a:bodyPr>
            <a:lstStyle/>
            <a:p>
              <a:r>
                <a:rPr lang="en-US" sz="900" b="1">
                  <a:solidFill>
                    <a:srgbClr val="004F7D"/>
                  </a:solidFill>
                </a:rPr>
                <a:t>†</a:t>
              </a:r>
              <a:endParaRPr lang="en-US"/>
            </a:p>
          </p:txBody>
        </p:sp>
        <p:sp>
          <p:nvSpPr>
            <p:cNvPr id="46110" name="Rectangle 37"/>
            <p:cNvSpPr>
              <a:spLocks noChangeArrowheads="1"/>
            </p:cNvSpPr>
            <p:nvPr/>
          </p:nvSpPr>
          <p:spPr bwMode="auto">
            <a:xfrm>
              <a:off x="3970" y="1392"/>
              <a:ext cx="345" cy="166"/>
            </a:xfrm>
            <a:prstGeom prst="rect">
              <a:avLst/>
            </a:prstGeom>
            <a:noFill/>
            <a:ln w="9525">
              <a:noFill/>
              <a:miter lim="800000"/>
              <a:headEnd/>
              <a:tailEnd/>
            </a:ln>
          </p:spPr>
          <p:txBody>
            <a:bodyPr wrap="none" lIns="0" tIns="0" rIns="0" bIns="0">
              <a:spAutoFit/>
            </a:bodyPr>
            <a:lstStyle/>
            <a:p>
              <a:r>
                <a:rPr lang="en-US" sz="1500" b="1">
                  <a:solidFill>
                    <a:srgbClr val="004F7D"/>
                  </a:solidFill>
                </a:rPr>
                <a:t>59%*</a:t>
              </a:r>
              <a:endParaRPr lang="en-US"/>
            </a:p>
          </p:txBody>
        </p:sp>
        <p:sp>
          <p:nvSpPr>
            <p:cNvPr id="46111" name="Rectangle 38"/>
            <p:cNvSpPr>
              <a:spLocks noChangeArrowheads="1"/>
            </p:cNvSpPr>
            <p:nvPr/>
          </p:nvSpPr>
          <p:spPr bwMode="auto">
            <a:xfrm>
              <a:off x="3099" y="3137"/>
              <a:ext cx="198" cy="144"/>
            </a:xfrm>
            <a:prstGeom prst="rect">
              <a:avLst/>
            </a:prstGeom>
            <a:noFill/>
            <a:ln w="9525">
              <a:noFill/>
              <a:miter lim="800000"/>
              <a:headEnd/>
              <a:tailEnd/>
            </a:ln>
          </p:spPr>
          <p:txBody>
            <a:bodyPr wrap="none" lIns="0" tIns="0" rIns="0" bIns="0">
              <a:spAutoFit/>
            </a:bodyPr>
            <a:lstStyle/>
            <a:p>
              <a:r>
                <a:rPr lang="en-US" sz="1300" b="1">
                  <a:solidFill>
                    <a:srgbClr val="004F7D"/>
                  </a:solidFill>
                </a:rPr>
                <a:t>0%</a:t>
              </a:r>
              <a:endParaRPr lang="en-US"/>
            </a:p>
          </p:txBody>
        </p:sp>
        <p:sp>
          <p:nvSpPr>
            <p:cNvPr id="46112" name="Rectangle 39"/>
            <p:cNvSpPr>
              <a:spLocks noChangeArrowheads="1"/>
            </p:cNvSpPr>
            <p:nvPr/>
          </p:nvSpPr>
          <p:spPr bwMode="auto">
            <a:xfrm>
              <a:off x="3045" y="2862"/>
              <a:ext cx="256" cy="144"/>
            </a:xfrm>
            <a:prstGeom prst="rect">
              <a:avLst/>
            </a:prstGeom>
            <a:noFill/>
            <a:ln w="9525">
              <a:noFill/>
              <a:miter lim="800000"/>
              <a:headEnd/>
              <a:tailEnd/>
            </a:ln>
          </p:spPr>
          <p:txBody>
            <a:bodyPr wrap="none" lIns="0" tIns="0" rIns="0" bIns="0">
              <a:spAutoFit/>
            </a:bodyPr>
            <a:lstStyle/>
            <a:p>
              <a:r>
                <a:rPr lang="en-US" sz="1300" b="1">
                  <a:solidFill>
                    <a:srgbClr val="004F7D"/>
                  </a:solidFill>
                </a:rPr>
                <a:t>10%</a:t>
              </a:r>
              <a:endParaRPr lang="en-US"/>
            </a:p>
          </p:txBody>
        </p:sp>
        <p:sp>
          <p:nvSpPr>
            <p:cNvPr id="46113" name="Rectangle 40"/>
            <p:cNvSpPr>
              <a:spLocks noChangeArrowheads="1"/>
            </p:cNvSpPr>
            <p:nvPr/>
          </p:nvSpPr>
          <p:spPr bwMode="auto">
            <a:xfrm>
              <a:off x="3045" y="2596"/>
              <a:ext cx="256" cy="144"/>
            </a:xfrm>
            <a:prstGeom prst="rect">
              <a:avLst/>
            </a:prstGeom>
            <a:noFill/>
            <a:ln w="9525">
              <a:noFill/>
              <a:miter lim="800000"/>
              <a:headEnd/>
              <a:tailEnd/>
            </a:ln>
          </p:spPr>
          <p:txBody>
            <a:bodyPr wrap="none" lIns="0" tIns="0" rIns="0" bIns="0">
              <a:spAutoFit/>
            </a:bodyPr>
            <a:lstStyle/>
            <a:p>
              <a:r>
                <a:rPr lang="en-US" sz="1300" b="1">
                  <a:solidFill>
                    <a:srgbClr val="004F7D"/>
                  </a:solidFill>
                </a:rPr>
                <a:t>20%</a:t>
              </a:r>
              <a:endParaRPr lang="en-US"/>
            </a:p>
          </p:txBody>
        </p:sp>
        <p:sp>
          <p:nvSpPr>
            <p:cNvPr id="46114" name="Rectangle 41"/>
            <p:cNvSpPr>
              <a:spLocks noChangeArrowheads="1"/>
            </p:cNvSpPr>
            <p:nvPr/>
          </p:nvSpPr>
          <p:spPr bwMode="auto">
            <a:xfrm>
              <a:off x="3045" y="2321"/>
              <a:ext cx="256" cy="144"/>
            </a:xfrm>
            <a:prstGeom prst="rect">
              <a:avLst/>
            </a:prstGeom>
            <a:noFill/>
            <a:ln w="9525">
              <a:noFill/>
              <a:miter lim="800000"/>
              <a:headEnd/>
              <a:tailEnd/>
            </a:ln>
          </p:spPr>
          <p:txBody>
            <a:bodyPr wrap="none" lIns="0" tIns="0" rIns="0" bIns="0">
              <a:spAutoFit/>
            </a:bodyPr>
            <a:lstStyle/>
            <a:p>
              <a:r>
                <a:rPr lang="en-US" sz="1300" b="1">
                  <a:solidFill>
                    <a:srgbClr val="004F7D"/>
                  </a:solidFill>
                </a:rPr>
                <a:t>30%</a:t>
              </a:r>
              <a:endParaRPr lang="en-US"/>
            </a:p>
          </p:txBody>
        </p:sp>
        <p:sp>
          <p:nvSpPr>
            <p:cNvPr id="46115" name="Rectangle 42"/>
            <p:cNvSpPr>
              <a:spLocks noChangeArrowheads="1"/>
            </p:cNvSpPr>
            <p:nvPr/>
          </p:nvSpPr>
          <p:spPr bwMode="auto">
            <a:xfrm>
              <a:off x="3045" y="2047"/>
              <a:ext cx="256" cy="144"/>
            </a:xfrm>
            <a:prstGeom prst="rect">
              <a:avLst/>
            </a:prstGeom>
            <a:noFill/>
            <a:ln w="9525">
              <a:noFill/>
              <a:miter lim="800000"/>
              <a:headEnd/>
              <a:tailEnd/>
            </a:ln>
          </p:spPr>
          <p:txBody>
            <a:bodyPr wrap="none" lIns="0" tIns="0" rIns="0" bIns="0">
              <a:spAutoFit/>
            </a:bodyPr>
            <a:lstStyle/>
            <a:p>
              <a:r>
                <a:rPr lang="en-US" sz="1300" b="1">
                  <a:solidFill>
                    <a:srgbClr val="004F7D"/>
                  </a:solidFill>
                </a:rPr>
                <a:t>40%</a:t>
              </a:r>
              <a:endParaRPr lang="en-US"/>
            </a:p>
          </p:txBody>
        </p:sp>
        <p:sp>
          <p:nvSpPr>
            <p:cNvPr id="46116" name="Rectangle 43"/>
            <p:cNvSpPr>
              <a:spLocks noChangeArrowheads="1"/>
            </p:cNvSpPr>
            <p:nvPr/>
          </p:nvSpPr>
          <p:spPr bwMode="auto">
            <a:xfrm>
              <a:off x="3045" y="1772"/>
              <a:ext cx="256" cy="144"/>
            </a:xfrm>
            <a:prstGeom prst="rect">
              <a:avLst/>
            </a:prstGeom>
            <a:noFill/>
            <a:ln w="9525">
              <a:noFill/>
              <a:miter lim="800000"/>
              <a:headEnd/>
              <a:tailEnd/>
            </a:ln>
          </p:spPr>
          <p:txBody>
            <a:bodyPr wrap="none" lIns="0" tIns="0" rIns="0" bIns="0">
              <a:spAutoFit/>
            </a:bodyPr>
            <a:lstStyle/>
            <a:p>
              <a:r>
                <a:rPr lang="en-US" sz="1300" b="1">
                  <a:solidFill>
                    <a:srgbClr val="004F7D"/>
                  </a:solidFill>
                </a:rPr>
                <a:t>50%</a:t>
              </a:r>
              <a:endParaRPr lang="en-US"/>
            </a:p>
          </p:txBody>
        </p:sp>
        <p:sp>
          <p:nvSpPr>
            <p:cNvPr id="46117" name="Rectangle 44"/>
            <p:cNvSpPr>
              <a:spLocks noChangeArrowheads="1"/>
            </p:cNvSpPr>
            <p:nvPr/>
          </p:nvSpPr>
          <p:spPr bwMode="auto">
            <a:xfrm>
              <a:off x="3045" y="1506"/>
              <a:ext cx="256" cy="144"/>
            </a:xfrm>
            <a:prstGeom prst="rect">
              <a:avLst/>
            </a:prstGeom>
            <a:noFill/>
            <a:ln w="9525">
              <a:noFill/>
              <a:miter lim="800000"/>
              <a:headEnd/>
              <a:tailEnd/>
            </a:ln>
          </p:spPr>
          <p:txBody>
            <a:bodyPr wrap="none" lIns="0" tIns="0" rIns="0" bIns="0">
              <a:spAutoFit/>
            </a:bodyPr>
            <a:lstStyle/>
            <a:p>
              <a:r>
                <a:rPr lang="en-US" sz="1300" b="1">
                  <a:solidFill>
                    <a:srgbClr val="004F7D"/>
                  </a:solidFill>
                </a:rPr>
                <a:t>60%</a:t>
              </a:r>
              <a:endParaRPr lang="en-US"/>
            </a:p>
          </p:txBody>
        </p:sp>
        <p:sp>
          <p:nvSpPr>
            <p:cNvPr id="46118" name="Rectangle 45"/>
            <p:cNvSpPr>
              <a:spLocks noChangeArrowheads="1"/>
            </p:cNvSpPr>
            <p:nvPr/>
          </p:nvSpPr>
          <p:spPr bwMode="auto">
            <a:xfrm>
              <a:off x="3045" y="1231"/>
              <a:ext cx="256" cy="144"/>
            </a:xfrm>
            <a:prstGeom prst="rect">
              <a:avLst/>
            </a:prstGeom>
            <a:noFill/>
            <a:ln w="9525">
              <a:noFill/>
              <a:miter lim="800000"/>
              <a:headEnd/>
              <a:tailEnd/>
            </a:ln>
          </p:spPr>
          <p:txBody>
            <a:bodyPr wrap="none" lIns="0" tIns="0" rIns="0" bIns="0">
              <a:spAutoFit/>
            </a:bodyPr>
            <a:lstStyle/>
            <a:p>
              <a:r>
                <a:rPr lang="en-US" sz="1300" b="1">
                  <a:solidFill>
                    <a:srgbClr val="004F7D"/>
                  </a:solidFill>
                </a:rPr>
                <a:t>70%</a:t>
              </a:r>
              <a:endParaRPr lang="en-US"/>
            </a:p>
          </p:txBody>
        </p:sp>
        <p:grpSp>
          <p:nvGrpSpPr>
            <p:cNvPr id="6" name="Group 48"/>
            <p:cNvGrpSpPr>
              <a:grpSpLocks/>
            </p:cNvGrpSpPr>
            <p:nvPr/>
          </p:nvGrpSpPr>
          <p:grpSpPr bwMode="auto">
            <a:xfrm>
              <a:off x="473" y="2354"/>
              <a:ext cx="319" cy="832"/>
              <a:chOff x="473" y="2354"/>
              <a:chExt cx="319" cy="832"/>
            </a:xfrm>
          </p:grpSpPr>
          <p:sp>
            <p:nvSpPr>
              <p:cNvPr id="46204" name="Rectangle 46"/>
              <p:cNvSpPr>
                <a:spLocks noChangeArrowheads="1"/>
              </p:cNvSpPr>
              <p:nvPr/>
            </p:nvSpPr>
            <p:spPr bwMode="auto">
              <a:xfrm>
                <a:off x="473" y="2354"/>
                <a:ext cx="319" cy="832"/>
              </a:xfrm>
              <a:prstGeom prst="rect">
                <a:avLst/>
              </a:prstGeom>
              <a:solidFill>
                <a:srgbClr val="969696"/>
              </a:solidFill>
              <a:ln w="9525">
                <a:noFill/>
                <a:miter lim="800000"/>
                <a:headEnd/>
                <a:tailEnd/>
              </a:ln>
            </p:spPr>
            <p:txBody>
              <a:bodyPr/>
              <a:lstStyle/>
              <a:p>
                <a:endParaRPr lang="en-US"/>
              </a:p>
            </p:txBody>
          </p:sp>
          <p:sp>
            <p:nvSpPr>
              <p:cNvPr id="46205" name="Rectangle 47"/>
              <p:cNvSpPr>
                <a:spLocks noChangeArrowheads="1"/>
              </p:cNvSpPr>
              <p:nvPr/>
            </p:nvSpPr>
            <p:spPr bwMode="auto">
              <a:xfrm>
                <a:off x="473" y="2354"/>
                <a:ext cx="319" cy="832"/>
              </a:xfrm>
              <a:prstGeom prst="rect">
                <a:avLst/>
              </a:prstGeom>
              <a:noFill/>
              <a:ln w="9525" cap="rnd">
                <a:solidFill>
                  <a:srgbClr val="000000"/>
                </a:solidFill>
                <a:miter lim="800000"/>
                <a:headEnd/>
                <a:tailEnd/>
              </a:ln>
            </p:spPr>
            <p:txBody>
              <a:bodyPr/>
              <a:lstStyle/>
              <a:p>
                <a:endParaRPr lang="en-US"/>
              </a:p>
            </p:txBody>
          </p:sp>
        </p:grpSp>
        <p:grpSp>
          <p:nvGrpSpPr>
            <p:cNvPr id="7" name="Group 51"/>
            <p:cNvGrpSpPr>
              <a:grpSpLocks/>
            </p:cNvGrpSpPr>
            <p:nvPr/>
          </p:nvGrpSpPr>
          <p:grpSpPr bwMode="auto">
            <a:xfrm>
              <a:off x="1037" y="1846"/>
              <a:ext cx="320" cy="1340"/>
              <a:chOff x="1037" y="1846"/>
              <a:chExt cx="320" cy="1340"/>
            </a:xfrm>
          </p:grpSpPr>
          <p:sp>
            <p:nvSpPr>
              <p:cNvPr id="46202" name="Rectangle 49"/>
              <p:cNvSpPr>
                <a:spLocks noChangeArrowheads="1"/>
              </p:cNvSpPr>
              <p:nvPr/>
            </p:nvSpPr>
            <p:spPr bwMode="auto">
              <a:xfrm>
                <a:off x="1037" y="1846"/>
                <a:ext cx="320" cy="1340"/>
              </a:xfrm>
              <a:prstGeom prst="rect">
                <a:avLst/>
              </a:prstGeom>
              <a:solidFill>
                <a:srgbClr val="B08C57"/>
              </a:solidFill>
              <a:ln w="9525">
                <a:noFill/>
                <a:miter lim="800000"/>
                <a:headEnd/>
                <a:tailEnd/>
              </a:ln>
            </p:spPr>
            <p:txBody>
              <a:bodyPr/>
              <a:lstStyle/>
              <a:p>
                <a:endParaRPr lang="en-US"/>
              </a:p>
            </p:txBody>
          </p:sp>
          <p:sp>
            <p:nvSpPr>
              <p:cNvPr id="46203" name="Rectangle 50"/>
              <p:cNvSpPr>
                <a:spLocks noChangeArrowheads="1"/>
              </p:cNvSpPr>
              <p:nvPr/>
            </p:nvSpPr>
            <p:spPr bwMode="auto">
              <a:xfrm>
                <a:off x="1037" y="1846"/>
                <a:ext cx="320" cy="1340"/>
              </a:xfrm>
              <a:prstGeom prst="rect">
                <a:avLst/>
              </a:prstGeom>
              <a:noFill/>
              <a:ln w="9525" cap="rnd">
                <a:solidFill>
                  <a:srgbClr val="000000"/>
                </a:solidFill>
                <a:miter lim="800000"/>
                <a:headEnd/>
                <a:tailEnd/>
              </a:ln>
            </p:spPr>
            <p:txBody>
              <a:bodyPr/>
              <a:lstStyle/>
              <a:p>
                <a:endParaRPr lang="en-US"/>
              </a:p>
            </p:txBody>
          </p:sp>
        </p:grpSp>
        <p:grpSp>
          <p:nvGrpSpPr>
            <p:cNvPr id="8" name="Group 54"/>
            <p:cNvGrpSpPr>
              <a:grpSpLocks/>
            </p:cNvGrpSpPr>
            <p:nvPr/>
          </p:nvGrpSpPr>
          <p:grpSpPr bwMode="auto">
            <a:xfrm>
              <a:off x="1602" y="1766"/>
              <a:ext cx="314" cy="1420"/>
              <a:chOff x="1602" y="1766"/>
              <a:chExt cx="314" cy="1420"/>
            </a:xfrm>
          </p:grpSpPr>
          <p:sp>
            <p:nvSpPr>
              <p:cNvPr id="46200" name="Rectangle 52"/>
              <p:cNvSpPr>
                <a:spLocks noChangeArrowheads="1"/>
              </p:cNvSpPr>
              <p:nvPr/>
            </p:nvSpPr>
            <p:spPr bwMode="auto">
              <a:xfrm>
                <a:off x="1602" y="1766"/>
                <a:ext cx="314" cy="1420"/>
              </a:xfrm>
              <a:prstGeom prst="rect">
                <a:avLst/>
              </a:prstGeom>
              <a:solidFill>
                <a:srgbClr val="B08C57"/>
              </a:solidFill>
              <a:ln w="9525">
                <a:noFill/>
                <a:miter lim="800000"/>
                <a:headEnd/>
                <a:tailEnd/>
              </a:ln>
            </p:spPr>
            <p:txBody>
              <a:bodyPr/>
              <a:lstStyle/>
              <a:p>
                <a:endParaRPr lang="en-US"/>
              </a:p>
            </p:txBody>
          </p:sp>
          <p:sp>
            <p:nvSpPr>
              <p:cNvPr id="46201" name="Rectangle 53"/>
              <p:cNvSpPr>
                <a:spLocks noChangeArrowheads="1"/>
              </p:cNvSpPr>
              <p:nvPr/>
            </p:nvSpPr>
            <p:spPr bwMode="auto">
              <a:xfrm>
                <a:off x="1602" y="1766"/>
                <a:ext cx="314" cy="1420"/>
              </a:xfrm>
              <a:prstGeom prst="rect">
                <a:avLst/>
              </a:prstGeom>
              <a:noFill/>
              <a:ln w="9525" cap="rnd">
                <a:solidFill>
                  <a:srgbClr val="000000"/>
                </a:solidFill>
                <a:miter lim="800000"/>
                <a:headEnd/>
                <a:tailEnd/>
              </a:ln>
            </p:spPr>
            <p:txBody>
              <a:bodyPr/>
              <a:lstStyle/>
              <a:p>
                <a:endParaRPr lang="en-US"/>
              </a:p>
            </p:txBody>
          </p:sp>
        </p:grpSp>
        <p:grpSp>
          <p:nvGrpSpPr>
            <p:cNvPr id="9" name="Group 57"/>
            <p:cNvGrpSpPr>
              <a:grpSpLocks/>
            </p:cNvGrpSpPr>
            <p:nvPr/>
          </p:nvGrpSpPr>
          <p:grpSpPr bwMode="auto">
            <a:xfrm>
              <a:off x="2161" y="1472"/>
              <a:ext cx="319" cy="1714"/>
              <a:chOff x="2161" y="1472"/>
              <a:chExt cx="319" cy="1714"/>
            </a:xfrm>
          </p:grpSpPr>
          <p:sp>
            <p:nvSpPr>
              <p:cNvPr id="46198" name="Rectangle 55"/>
              <p:cNvSpPr>
                <a:spLocks noChangeArrowheads="1"/>
              </p:cNvSpPr>
              <p:nvPr/>
            </p:nvSpPr>
            <p:spPr bwMode="auto">
              <a:xfrm>
                <a:off x="2161" y="1472"/>
                <a:ext cx="319" cy="1714"/>
              </a:xfrm>
              <a:prstGeom prst="rect">
                <a:avLst/>
              </a:prstGeom>
              <a:solidFill>
                <a:srgbClr val="008099"/>
              </a:solidFill>
              <a:ln w="9525">
                <a:noFill/>
                <a:miter lim="800000"/>
                <a:headEnd/>
                <a:tailEnd/>
              </a:ln>
            </p:spPr>
            <p:txBody>
              <a:bodyPr/>
              <a:lstStyle/>
              <a:p>
                <a:endParaRPr lang="en-US"/>
              </a:p>
            </p:txBody>
          </p:sp>
          <p:sp>
            <p:nvSpPr>
              <p:cNvPr id="46199" name="Rectangle 56"/>
              <p:cNvSpPr>
                <a:spLocks noChangeArrowheads="1"/>
              </p:cNvSpPr>
              <p:nvPr/>
            </p:nvSpPr>
            <p:spPr bwMode="auto">
              <a:xfrm>
                <a:off x="2161" y="1472"/>
                <a:ext cx="319" cy="1714"/>
              </a:xfrm>
              <a:prstGeom prst="rect">
                <a:avLst/>
              </a:prstGeom>
              <a:noFill/>
              <a:ln w="9525" cap="rnd">
                <a:solidFill>
                  <a:srgbClr val="333333"/>
                </a:solidFill>
                <a:miter lim="800000"/>
                <a:headEnd/>
                <a:tailEnd/>
              </a:ln>
            </p:spPr>
            <p:txBody>
              <a:bodyPr/>
              <a:lstStyle/>
              <a:p>
                <a:endParaRPr lang="en-US"/>
              </a:p>
            </p:txBody>
          </p:sp>
        </p:grpSp>
        <p:sp>
          <p:nvSpPr>
            <p:cNvPr id="46123" name="Line 58"/>
            <p:cNvSpPr>
              <a:spLocks noChangeShapeType="1"/>
            </p:cNvSpPr>
            <p:nvPr/>
          </p:nvSpPr>
          <p:spPr bwMode="auto">
            <a:xfrm>
              <a:off x="350" y="1313"/>
              <a:ext cx="1" cy="1873"/>
            </a:xfrm>
            <a:prstGeom prst="line">
              <a:avLst/>
            </a:prstGeom>
            <a:noFill/>
            <a:ln w="9525" cap="rnd">
              <a:solidFill>
                <a:srgbClr val="004F7D"/>
              </a:solidFill>
              <a:round/>
              <a:headEnd/>
              <a:tailEnd/>
            </a:ln>
          </p:spPr>
          <p:txBody>
            <a:bodyPr/>
            <a:lstStyle/>
            <a:p>
              <a:endParaRPr lang="en-US"/>
            </a:p>
          </p:txBody>
        </p:sp>
        <p:sp>
          <p:nvSpPr>
            <p:cNvPr id="46124" name="Line 59"/>
            <p:cNvSpPr>
              <a:spLocks noChangeShapeType="1"/>
            </p:cNvSpPr>
            <p:nvPr/>
          </p:nvSpPr>
          <p:spPr bwMode="auto">
            <a:xfrm>
              <a:off x="319" y="3186"/>
              <a:ext cx="31" cy="1"/>
            </a:xfrm>
            <a:prstGeom prst="line">
              <a:avLst/>
            </a:prstGeom>
            <a:noFill/>
            <a:ln w="9525" cap="rnd">
              <a:solidFill>
                <a:srgbClr val="004F7D"/>
              </a:solidFill>
              <a:round/>
              <a:headEnd/>
              <a:tailEnd/>
            </a:ln>
          </p:spPr>
          <p:txBody>
            <a:bodyPr/>
            <a:lstStyle/>
            <a:p>
              <a:endParaRPr lang="en-US"/>
            </a:p>
          </p:txBody>
        </p:sp>
        <p:sp>
          <p:nvSpPr>
            <p:cNvPr id="46125" name="Line 60"/>
            <p:cNvSpPr>
              <a:spLocks noChangeShapeType="1"/>
            </p:cNvSpPr>
            <p:nvPr/>
          </p:nvSpPr>
          <p:spPr bwMode="auto">
            <a:xfrm>
              <a:off x="319" y="2917"/>
              <a:ext cx="31" cy="1"/>
            </a:xfrm>
            <a:prstGeom prst="line">
              <a:avLst/>
            </a:prstGeom>
            <a:noFill/>
            <a:ln w="9525" cap="rnd">
              <a:solidFill>
                <a:srgbClr val="004F7D"/>
              </a:solidFill>
              <a:round/>
              <a:headEnd/>
              <a:tailEnd/>
            </a:ln>
          </p:spPr>
          <p:txBody>
            <a:bodyPr/>
            <a:lstStyle/>
            <a:p>
              <a:endParaRPr lang="en-US"/>
            </a:p>
          </p:txBody>
        </p:sp>
        <p:sp>
          <p:nvSpPr>
            <p:cNvPr id="46126" name="Line 61"/>
            <p:cNvSpPr>
              <a:spLocks noChangeShapeType="1"/>
            </p:cNvSpPr>
            <p:nvPr/>
          </p:nvSpPr>
          <p:spPr bwMode="auto">
            <a:xfrm>
              <a:off x="319" y="2653"/>
              <a:ext cx="31" cy="1"/>
            </a:xfrm>
            <a:prstGeom prst="line">
              <a:avLst/>
            </a:prstGeom>
            <a:noFill/>
            <a:ln w="9525" cap="rnd">
              <a:solidFill>
                <a:srgbClr val="004F7D"/>
              </a:solidFill>
              <a:round/>
              <a:headEnd/>
              <a:tailEnd/>
            </a:ln>
          </p:spPr>
          <p:txBody>
            <a:bodyPr/>
            <a:lstStyle/>
            <a:p>
              <a:endParaRPr lang="en-US"/>
            </a:p>
          </p:txBody>
        </p:sp>
        <p:sp>
          <p:nvSpPr>
            <p:cNvPr id="46127" name="Line 62"/>
            <p:cNvSpPr>
              <a:spLocks noChangeShapeType="1"/>
            </p:cNvSpPr>
            <p:nvPr/>
          </p:nvSpPr>
          <p:spPr bwMode="auto">
            <a:xfrm>
              <a:off x="319" y="2384"/>
              <a:ext cx="31" cy="1"/>
            </a:xfrm>
            <a:prstGeom prst="line">
              <a:avLst/>
            </a:prstGeom>
            <a:noFill/>
            <a:ln w="9525" cap="rnd">
              <a:solidFill>
                <a:srgbClr val="004F7D"/>
              </a:solidFill>
              <a:round/>
              <a:headEnd/>
              <a:tailEnd/>
            </a:ln>
          </p:spPr>
          <p:txBody>
            <a:bodyPr/>
            <a:lstStyle/>
            <a:p>
              <a:endParaRPr lang="en-US"/>
            </a:p>
          </p:txBody>
        </p:sp>
        <p:sp>
          <p:nvSpPr>
            <p:cNvPr id="46128" name="Line 63"/>
            <p:cNvSpPr>
              <a:spLocks noChangeShapeType="1"/>
            </p:cNvSpPr>
            <p:nvPr/>
          </p:nvSpPr>
          <p:spPr bwMode="auto">
            <a:xfrm>
              <a:off x="319" y="2115"/>
              <a:ext cx="31" cy="1"/>
            </a:xfrm>
            <a:prstGeom prst="line">
              <a:avLst/>
            </a:prstGeom>
            <a:noFill/>
            <a:ln w="9525" cap="rnd">
              <a:solidFill>
                <a:srgbClr val="004F7D"/>
              </a:solidFill>
              <a:round/>
              <a:headEnd/>
              <a:tailEnd/>
            </a:ln>
          </p:spPr>
          <p:txBody>
            <a:bodyPr/>
            <a:lstStyle/>
            <a:p>
              <a:endParaRPr lang="en-US"/>
            </a:p>
          </p:txBody>
        </p:sp>
        <p:sp>
          <p:nvSpPr>
            <p:cNvPr id="46129" name="Line 64"/>
            <p:cNvSpPr>
              <a:spLocks noChangeShapeType="1"/>
            </p:cNvSpPr>
            <p:nvPr/>
          </p:nvSpPr>
          <p:spPr bwMode="auto">
            <a:xfrm>
              <a:off x="319" y="1846"/>
              <a:ext cx="31" cy="1"/>
            </a:xfrm>
            <a:prstGeom prst="line">
              <a:avLst/>
            </a:prstGeom>
            <a:noFill/>
            <a:ln w="9525" cap="rnd">
              <a:solidFill>
                <a:srgbClr val="004F7D"/>
              </a:solidFill>
              <a:round/>
              <a:headEnd/>
              <a:tailEnd/>
            </a:ln>
          </p:spPr>
          <p:txBody>
            <a:bodyPr/>
            <a:lstStyle/>
            <a:p>
              <a:endParaRPr lang="en-US"/>
            </a:p>
          </p:txBody>
        </p:sp>
        <p:sp>
          <p:nvSpPr>
            <p:cNvPr id="46130" name="Line 65"/>
            <p:cNvSpPr>
              <a:spLocks noChangeShapeType="1"/>
            </p:cNvSpPr>
            <p:nvPr/>
          </p:nvSpPr>
          <p:spPr bwMode="auto">
            <a:xfrm>
              <a:off x="319" y="1583"/>
              <a:ext cx="31" cy="1"/>
            </a:xfrm>
            <a:prstGeom prst="line">
              <a:avLst/>
            </a:prstGeom>
            <a:noFill/>
            <a:ln w="9525" cap="rnd">
              <a:solidFill>
                <a:srgbClr val="004F7D"/>
              </a:solidFill>
              <a:round/>
              <a:headEnd/>
              <a:tailEnd/>
            </a:ln>
          </p:spPr>
          <p:txBody>
            <a:bodyPr/>
            <a:lstStyle/>
            <a:p>
              <a:endParaRPr lang="en-US"/>
            </a:p>
          </p:txBody>
        </p:sp>
        <p:sp>
          <p:nvSpPr>
            <p:cNvPr id="46131" name="Line 66"/>
            <p:cNvSpPr>
              <a:spLocks noChangeShapeType="1"/>
            </p:cNvSpPr>
            <p:nvPr/>
          </p:nvSpPr>
          <p:spPr bwMode="auto">
            <a:xfrm>
              <a:off x="319" y="1313"/>
              <a:ext cx="31" cy="1"/>
            </a:xfrm>
            <a:prstGeom prst="line">
              <a:avLst/>
            </a:prstGeom>
            <a:noFill/>
            <a:ln w="9525" cap="rnd">
              <a:solidFill>
                <a:srgbClr val="004F7D"/>
              </a:solidFill>
              <a:round/>
              <a:headEnd/>
              <a:tailEnd/>
            </a:ln>
          </p:spPr>
          <p:txBody>
            <a:bodyPr/>
            <a:lstStyle/>
            <a:p>
              <a:endParaRPr lang="en-US"/>
            </a:p>
          </p:txBody>
        </p:sp>
        <p:sp>
          <p:nvSpPr>
            <p:cNvPr id="46132" name="Line 67"/>
            <p:cNvSpPr>
              <a:spLocks noChangeShapeType="1"/>
            </p:cNvSpPr>
            <p:nvPr/>
          </p:nvSpPr>
          <p:spPr bwMode="auto">
            <a:xfrm>
              <a:off x="350" y="3186"/>
              <a:ext cx="2253" cy="1"/>
            </a:xfrm>
            <a:prstGeom prst="line">
              <a:avLst/>
            </a:prstGeom>
            <a:noFill/>
            <a:ln w="9525" cap="rnd">
              <a:solidFill>
                <a:srgbClr val="004F7D"/>
              </a:solidFill>
              <a:round/>
              <a:headEnd/>
              <a:tailEnd/>
            </a:ln>
          </p:spPr>
          <p:txBody>
            <a:bodyPr/>
            <a:lstStyle/>
            <a:p>
              <a:endParaRPr lang="en-US"/>
            </a:p>
          </p:txBody>
        </p:sp>
        <p:sp>
          <p:nvSpPr>
            <p:cNvPr id="46133" name="Line 68"/>
            <p:cNvSpPr>
              <a:spLocks noChangeShapeType="1"/>
            </p:cNvSpPr>
            <p:nvPr/>
          </p:nvSpPr>
          <p:spPr bwMode="auto">
            <a:xfrm flipV="1">
              <a:off x="350" y="3186"/>
              <a:ext cx="1" cy="24"/>
            </a:xfrm>
            <a:prstGeom prst="line">
              <a:avLst/>
            </a:prstGeom>
            <a:noFill/>
            <a:ln w="9525" cap="rnd">
              <a:solidFill>
                <a:srgbClr val="004F7D"/>
              </a:solidFill>
              <a:round/>
              <a:headEnd/>
              <a:tailEnd/>
            </a:ln>
          </p:spPr>
          <p:txBody>
            <a:bodyPr/>
            <a:lstStyle/>
            <a:p>
              <a:endParaRPr lang="en-US"/>
            </a:p>
          </p:txBody>
        </p:sp>
        <p:sp>
          <p:nvSpPr>
            <p:cNvPr id="46134" name="Line 69"/>
            <p:cNvSpPr>
              <a:spLocks noChangeShapeType="1"/>
            </p:cNvSpPr>
            <p:nvPr/>
          </p:nvSpPr>
          <p:spPr bwMode="auto">
            <a:xfrm flipV="1">
              <a:off x="915" y="3186"/>
              <a:ext cx="1" cy="24"/>
            </a:xfrm>
            <a:prstGeom prst="line">
              <a:avLst/>
            </a:prstGeom>
            <a:noFill/>
            <a:ln w="9525" cap="rnd">
              <a:solidFill>
                <a:srgbClr val="004F7D"/>
              </a:solidFill>
              <a:round/>
              <a:headEnd/>
              <a:tailEnd/>
            </a:ln>
          </p:spPr>
          <p:txBody>
            <a:bodyPr/>
            <a:lstStyle/>
            <a:p>
              <a:endParaRPr lang="en-US"/>
            </a:p>
          </p:txBody>
        </p:sp>
        <p:sp>
          <p:nvSpPr>
            <p:cNvPr id="46135" name="Line 70"/>
            <p:cNvSpPr>
              <a:spLocks noChangeShapeType="1"/>
            </p:cNvSpPr>
            <p:nvPr/>
          </p:nvSpPr>
          <p:spPr bwMode="auto">
            <a:xfrm flipV="1">
              <a:off x="1480" y="3186"/>
              <a:ext cx="1" cy="24"/>
            </a:xfrm>
            <a:prstGeom prst="line">
              <a:avLst/>
            </a:prstGeom>
            <a:noFill/>
            <a:ln w="9525" cap="rnd">
              <a:solidFill>
                <a:srgbClr val="004F7D"/>
              </a:solidFill>
              <a:round/>
              <a:headEnd/>
              <a:tailEnd/>
            </a:ln>
          </p:spPr>
          <p:txBody>
            <a:bodyPr/>
            <a:lstStyle/>
            <a:p>
              <a:endParaRPr lang="en-US"/>
            </a:p>
          </p:txBody>
        </p:sp>
        <p:sp>
          <p:nvSpPr>
            <p:cNvPr id="46136" name="Line 71"/>
            <p:cNvSpPr>
              <a:spLocks noChangeShapeType="1"/>
            </p:cNvSpPr>
            <p:nvPr/>
          </p:nvSpPr>
          <p:spPr bwMode="auto">
            <a:xfrm flipV="1">
              <a:off x="2038" y="3186"/>
              <a:ext cx="1" cy="24"/>
            </a:xfrm>
            <a:prstGeom prst="line">
              <a:avLst/>
            </a:prstGeom>
            <a:noFill/>
            <a:ln w="9525" cap="rnd">
              <a:solidFill>
                <a:srgbClr val="004F7D"/>
              </a:solidFill>
              <a:round/>
              <a:headEnd/>
              <a:tailEnd/>
            </a:ln>
          </p:spPr>
          <p:txBody>
            <a:bodyPr/>
            <a:lstStyle/>
            <a:p>
              <a:endParaRPr lang="en-US"/>
            </a:p>
          </p:txBody>
        </p:sp>
        <p:sp>
          <p:nvSpPr>
            <p:cNvPr id="46137" name="Line 72"/>
            <p:cNvSpPr>
              <a:spLocks noChangeShapeType="1"/>
            </p:cNvSpPr>
            <p:nvPr/>
          </p:nvSpPr>
          <p:spPr bwMode="auto">
            <a:xfrm flipV="1">
              <a:off x="2603" y="3186"/>
              <a:ext cx="1" cy="24"/>
            </a:xfrm>
            <a:prstGeom prst="line">
              <a:avLst/>
            </a:prstGeom>
            <a:noFill/>
            <a:ln w="9525" cap="rnd">
              <a:solidFill>
                <a:srgbClr val="004F7D"/>
              </a:solidFill>
              <a:round/>
              <a:headEnd/>
              <a:tailEnd/>
            </a:ln>
          </p:spPr>
          <p:txBody>
            <a:bodyPr/>
            <a:lstStyle/>
            <a:p>
              <a:endParaRPr lang="en-US"/>
            </a:p>
          </p:txBody>
        </p:sp>
        <p:sp>
          <p:nvSpPr>
            <p:cNvPr id="46138" name="Rectangle 73"/>
            <p:cNvSpPr>
              <a:spLocks noChangeArrowheads="1"/>
            </p:cNvSpPr>
            <p:nvPr/>
          </p:nvSpPr>
          <p:spPr bwMode="auto">
            <a:xfrm>
              <a:off x="516" y="2150"/>
              <a:ext cx="298" cy="166"/>
            </a:xfrm>
            <a:prstGeom prst="rect">
              <a:avLst/>
            </a:prstGeom>
            <a:noFill/>
            <a:ln w="9525">
              <a:noFill/>
              <a:miter lim="800000"/>
              <a:headEnd/>
              <a:tailEnd/>
            </a:ln>
          </p:spPr>
          <p:txBody>
            <a:bodyPr wrap="none" lIns="0" tIns="0" rIns="0" bIns="0">
              <a:spAutoFit/>
            </a:bodyPr>
            <a:lstStyle/>
            <a:p>
              <a:r>
                <a:rPr lang="en-US" sz="1500" b="1">
                  <a:solidFill>
                    <a:srgbClr val="004F7D"/>
                  </a:solidFill>
                </a:rPr>
                <a:t>31%</a:t>
              </a:r>
              <a:endParaRPr lang="en-US"/>
            </a:p>
          </p:txBody>
        </p:sp>
        <p:sp>
          <p:nvSpPr>
            <p:cNvPr id="46139" name="Rectangle 74"/>
            <p:cNvSpPr>
              <a:spLocks noChangeArrowheads="1"/>
            </p:cNvSpPr>
            <p:nvPr/>
          </p:nvSpPr>
          <p:spPr bwMode="auto">
            <a:xfrm>
              <a:off x="2170" y="1280"/>
              <a:ext cx="298" cy="166"/>
            </a:xfrm>
            <a:prstGeom prst="rect">
              <a:avLst/>
            </a:prstGeom>
            <a:noFill/>
            <a:ln w="9525">
              <a:noFill/>
              <a:miter lim="800000"/>
              <a:headEnd/>
              <a:tailEnd/>
            </a:ln>
          </p:spPr>
          <p:txBody>
            <a:bodyPr wrap="none" lIns="0" tIns="0" rIns="0" bIns="0">
              <a:spAutoFit/>
            </a:bodyPr>
            <a:lstStyle/>
            <a:p>
              <a:r>
                <a:rPr lang="en-US" sz="1500" b="1">
                  <a:solidFill>
                    <a:srgbClr val="004F7D"/>
                  </a:solidFill>
                </a:rPr>
                <a:t>64%</a:t>
              </a:r>
              <a:endParaRPr lang="en-US"/>
            </a:p>
          </p:txBody>
        </p:sp>
        <p:sp>
          <p:nvSpPr>
            <p:cNvPr id="46140" name="Rectangle 75"/>
            <p:cNvSpPr>
              <a:spLocks noChangeArrowheads="1"/>
            </p:cNvSpPr>
            <p:nvPr/>
          </p:nvSpPr>
          <p:spPr bwMode="auto">
            <a:xfrm>
              <a:off x="2410" y="1293"/>
              <a:ext cx="62" cy="100"/>
            </a:xfrm>
            <a:prstGeom prst="rect">
              <a:avLst/>
            </a:prstGeom>
            <a:noFill/>
            <a:ln w="9525">
              <a:noFill/>
              <a:miter lim="800000"/>
              <a:headEnd/>
              <a:tailEnd/>
            </a:ln>
          </p:spPr>
          <p:txBody>
            <a:bodyPr wrap="none" lIns="0" tIns="0" rIns="0" bIns="0">
              <a:spAutoFit/>
            </a:bodyPr>
            <a:lstStyle/>
            <a:p>
              <a:r>
                <a:rPr lang="en-US" sz="900" b="1">
                  <a:solidFill>
                    <a:srgbClr val="004F7D"/>
                  </a:solidFill>
                </a:rPr>
                <a:t>*</a:t>
              </a:r>
              <a:endParaRPr lang="en-US"/>
            </a:p>
          </p:txBody>
        </p:sp>
        <p:sp>
          <p:nvSpPr>
            <p:cNvPr id="46141" name="Rectangle 76"/>
            <p:cNvSpPr>
              <a:spLocks noChangeArrowheads="1"/>
            </p:cNvSpPr>
            <p:nvPr/>
          </p:nvSpPr>
          <p:spPr bwMode="auto">
            <a:xfrm>
              <a:off x="2437" y="1293"/>
              <a:ext cx="75" cy="100"/>
            </a:xfrm>
            <a:prstGeom prst="rect">
              <a:avLst/>
            </a:prstGeom>
            <a:noFill/>
            <a:ln w="9525">
              <a:noFill/>
              <a:miter lim="800000"/>
              <a:headEnd/>
              <a:tailEnd/>
            </a:ln>
          </p:spPr>
          <p:txBody>
            <a:bodyPr wrap="none" lIns="0" tIns="0" rIns="0" bIns="0">
              <a:spAutoFit/>
            </a:bodyPr>
            <a:lstStyle/>
            <a:p>
              <a:r>
                <a:rPr lang="en-US" sz="900" b="1">
                  <a:solidFill>
                    <a:srgbClr val="004F7D"/>
                  </a:solidFill>
                </a:rPr>
                <a:t>†</a:t>
              </a:r>
              <a:endParaRPr lang="en-US"/>
            </a:p>
          </p:txBody>
        </p:sp>
        <p:sp>
          <p:nvSpPr>
            <p:cNvPr id="46142" name="Rectangle 77"/>
            <p:cNvSpPr>
              <a:spLocks noChangeArrowheads="1"/>
            </p:cNvSpPr>
            <p:nvPr/>
          </p:nvSpPr>
          <p:spPr bwMode="auto">
            <a:xfrm>
              <a:off x="1648" y="1598"/>
              <a:ext cx="345" cy="166"/>
            </a:xfrm>
            <a:prstGeom prst="rect">
              <a:avLst/>
            </a:prstGeom>
            <a:noFill/>
            <a:ln w="9525">
              <a:noFill/>
              <a:miter lim="800000"/>
              <a:headEnd/>
              <a:tailEnd/>
            </a:ln>
          </p:spPr>
          <p:txBody>
            <a:bodyPr wrap="none" lIns="0" tIns="0" rIns="0" bIns="0">
              <a:spAutoFit/>
            </a:bodyPr>
            <a:lstStyle/>
            <a:p>
              <a:r>
                <a:rPr lang="en-US" sz="1500" b="1">
                  <a:solidFill>
                    <a:srgbClr val="004F7D"/>
                  </a:solidFill>
                </a:rPr>
                <a:t>53%*</a:t>
              </a:r>
              <a:endParaRPr lang="en-US"/>
            </a:p>
          </p:txBody>
        </p:sp>
        <p:sp>
          <p:nvSpPr>
            <p:cNvPr id="46143" name="Rectangle 78"/>
            <p:cNvSpPr>
              <a:spLocks noChangeArrowheads="1"/>
            </p:cNvSpPr>
            <p:nvPr/>
          </p:nvSpPr>
          <p:spPr bwMode="auto">
            <a:xfrm>
              <a:off x="1099" y="1645"/>
              <a:ext cx="345" cy="166"/>
            </a:xfrm>
            <a:prstGeom prst="rect">
              <a:avLst/>
            </a:prstGeom>
            <a:noFill/>
            <a:ln w="9525">
              <a:noFill/>
              <a:miter lim="800000"/>
              <a:headEnd/>
              <a:tailEnd/>
            </a:ln>
          </p:spPr>
          <p:txBody>
            <a:bodyPr wrap="none" lIns="0" tIns="0" rIns="0" bIns="0">
              <a:spAutoFit/>
            </a:bodyPr>
            <a:lstStyle/>
            <a:p>
              <a:r>
                <a:rPr lang="en-US" sz="1500" b="1">
                  <a:solidFill>
                    <a:srgbClr val="004F7D"/>
                  </a:solidFill>
                </a:rPr>
                <a:t>50%*</a:t>
              </a:r>
              <a:endParaRPr lang="en-US"/>
            </a:p>
          </p:txBody>
        </p:sp>
        <p:sp>
          <p:nvSpPr>
            <p:cNvPr id="46144" name="Rectangle 79"/>
            <p:cNvSpPr>
              <a:spLocks noChangeArrowheads="1"/>
            </p:cNvSpPr>
            <p:nvPr/>
          </p:nvSpPr>
          <p:spPr bwMode="auto">
            <a:xfrm>
              <a:off x="145" y="3135"/>
              <a:ext cx="181" cy="133"/>
            </a:xfrm>
            <a:prstGeom prst="rect">
              <a:avLst/>
            </a:prstGeom>
            <a:noFill/>
            <a:ln w="9525">
              <a:noFill/>
              <a:miter lim="800000"/>
              <a:headEnd/>
              <a:tailEnd/>
            </a:ln>
          </p:spPr>
          <p:txBody>
            <a:bodyPr wrap="none" lIns="0" tIns="0" rIns="0" bIns="0">
              <a:spAutoFit/>
            </a:bodyPr>
            <a:lstStyle/>
            <a:p>
              <a:r>
                <a:rPr lang="en-US" sz="1200" b="1">
                  <a:solidFill>
                    <a:srgbClr val="004F7D"/>
                  </a:solidFill>
                </a:rPr>
                <a:t>0%</a:t>
              </a:r>
              <a:endParaRPr lang="en-US"/>
            </a:p>
          </p:txBody>
        </p:sp>
        <p:sp>
          <p:nvSpPr>
            <p:cNvPr id="46145" name="Rectangle 80"/>
            <p:cNvSpPr>
              <a:spLocks noChangeArrowheads="1"/>
            </p:cNvSpPr>
            <p:nvPr/>
          </p:nvSpPr>
          <p:spPr bwMode="auto">
            <a:xfrm>
              <a:off x="94" y="2865"/>
              <a:ext cx="234" cy="133"/>
            </a:xfrm>
            <a:prstGeom prst="rect">
              <a:avLst/>
            </a:prstGeom>
            <a:noFill/>
            <a:ln w="9525">
              <a:noFill/>
              <a:miter lim="800000"/>
              <a:headEnd/>
              <a:tailEnd/>
            </a:ln>
          </p:spPr>
          <p:txBody>
            <a:bodyPr wrap="none" lIns="0" tIns="0" rIns="0" bIns="0">
              <a:spAutoFit/>
            </a:bodyPr>
            <a:lstStyle/>
            <a:p>
              <a:r>
                <a:rPr lang="en-US" sz="1200" b="1">
                  <a:solidFill>
                    <a:srgbClr val="004F7D"/>
                  </a:solidFill>
                </a:rPr>
                <a:t>10%</a:t>
              </a:r>
              <a:endParaRPr lang="en-US"/>
            </a:p>
          </p:txBody>
        </p:sp>
        <p:sp>
          <p:nvSpPr>
            <p:cNvPr id="46146" name="Rectangle 81"/>
            <p:cNvSpPr>
              <a:spLocks noChangeArrowheads="1"/>
            </p:cNvSpPr>
            <p:nvPr/>
          </p:nvSpPr>
          <p:spPr bwMode="auto">
            <a:xfrm>
              <a:off x="94" y="2602"/>
              <a:ext cx="234" cy="133"/>
            </a:xfrm>
            <a:prstGeom prst="rect">
              <a:avLst/>
            </a:prstGeom>
            <a:noFill/>
            <a:ln w="9525">
              <a:noFill/>
              <a:miter lim="800000"/>
              <a:headEnd/>
              <a:tailEnd/>
            </a:ln>
          </p:spPr>
          <p:txBody>
            <a:bodyPr wrap="none" lIns="0" tIns="0" rIns="0" bIns="0">
              <a:spAutoFit/>
            </a:bodyPr>
            <a:lstStyle/>
            <a:p>
              <a:r>
                <a:rPr lang="en-US" sz="1200" b="1">
                  <a:solidFill>
                    <a:srgbClr val="004F7D"/>
                  </a:solidFill>
                </a:rPr>
                <a:t>20%</a:t>
              </a:r>
              <a:endParaRPr lang="en-US"/>
            </a:p>
          </p:txBody>
        </p:sp>
        <p:sp>
          <p:nvSpPr>
            <p:cNvPr id="46147" name="Rectangle 82"/>
            <p:cNvSpPr>
              <a:spLocks noChangeArrowheads="1"/>
            </p:cNvSpPr>
            <p:nvPr/>
          </p:nvSpPr>
          <p:spPr bwMode="auto">
            <a:xfrm>
              <a:off x="94" y="2333"/>
              <a:ext cx="234" cy="133"/>
            </a:xfrm>
            <a:prstGeom prst="rect">
              <a:avLst/>
            </a:prstGeom>
            <a:noFill/>
            <a:ln w="9525">
              <a:noFill/>
              <a:miter lim="800000"/>
              <a:headEnd/>
              <a:tailEnd/>
            </a:ln>
          </p:spPr>
          <p:txBody>
            <a:bodyPr wrap="none" lIns="0" tIns="0" rIns="0" bIns="0">
              <a:spAutoFit/>
            </a:bodyPr>
            <a:lstStyle/>
            <a:p>
              <a:r>
                <a:rPr lang="en-US" sz="1200" b="1">
                  <a:solidFill>
                    <a:srgbClr val="004F7D"/>
                  </a:solidFill>
                </a:rPr>
                <a:t>30%</a:t>
              </a:r>
              <a:endParaRPr lang="en-US"/>
            </a:p>
          </p:txBody>
        </p:sp>
        <p:sp>
          <p:nvSpPr>
            <p:cNvPr id="46148" name="Rectangle 83"/>
            <p:cNvSpPr>
              <a:spLocks noChangeArrowheads="1"/>
            </p:cNvSpPr>
            <p:nvPr/>
          </p:nvSpPr>
          <p:spPr bwMode="auto">
            <a:xfrm>
              <a:off x="94" y="2064"/>
              <a:ext cx="234" cy="133"/>
            </a:xfrm>
            <a:prstGeom prst="rect">
              <a:avLst/>
            </a:prstGeom>
            <a:noFill/>
            <a:ln w="9525">
              <a:noFill/>
              <a:miter lim="800000"/>
              <a:headEnd/>
              <a:tailEnd/>
            </a:ln>
          </p:spPr>
          <p:txBody>
            <a:bodyPr wrap="none" lIns="0" tIns="0" rIns="0" bIns="0">
              <a:spAutoFit/>
            </a:bodyPr>
            <a:lstStyle/>
            <a:p>
              <a:r>
                <a:rPr lang="en-US" sz="1200" b="1">
                  <a:solidFill>
                    <a:srgbClr val="004F7D"/>
                  </a:solidFill>
                </a:rPr>
                <a:t>40%</a:t>
              </a:r>
              <a:endParaRPr lang="en-US"/>
            </a:p>
          </p:txBody>
        </p:sp>
        <p:sp>
          <p:nvSpPr>
            <p:cNvPr id="46149" name="Rectangle 84"/>
            <p:cNvSpPr>
              <a:spLocks noChangeArrowheads="1"/>
            </p:cNvSpPr>
            <p:nvPr/>
          </p:nvSpPr>
          <p:spPr bwMode="auto">
            <a:xfrm>
              <a:off x="94" y="1795"/>
              <a:ext cx="234" cy="133"/>
            </a:xfrm>
            <a:prstGeom prst="rect">
              <a:avLst/>
            </a:prstGeom>
            <a:noFill/>
            <a:ln w="9525">
              <a:noFill/>
              <a:miter lim="800000"/>
              <a:headEnd/>
              <a:tailEnd/>
            </a:ln>
          </p:spPr>
          <p:txBody>
            <a:bodyPr wrap="none" lIns="0" tIns="0" rIns="0" bIns="0">
              <a:spAutoFit/>
            </a:bodyPr>
            <a:lstStyle/>
            <a:p>
              <a:r>
                <a:rPr lang="en-US" sz="1200" b="1">
                  <a:solidFill>
                    <a:srgbClr val="004F7D"/>
                  </a:solidFill>
                </a:rPr>
                <a:t>50%</a:t>
              </a:r>
              <a:endParaRPr lang="en-US"/>
            </a:p>
          </p:txBody>
        </p:sp>
        <p:sp>
          <p:nvSpPr>
            <p:cNvPr id="46150" name="Rectangle 85"/>
            <p:cNvSpPr>
              <a:spLocks noChangeArrowheads="1"/>
            </p:cNvSpPr>
            <p:nvPr/>
          </p:nvSpPr>
          <p:spPr bwMode="auto">
            <a:xfrm>
              <a:off x="94" y="1532"/>
              <a:ext cx="234" cy="133"/>
            </a:xfrm>
            <a:prstGeom prst="rect">
              <a:avLst/>
            </a:prstGeom>
            <a:noFill/>
            <a:ln w="9525">
              <a:noFill/>
              <a:miter lim="800000"/>
              <a:headEnd/>
              <a:tailEnd/>
            </a:ln>
          </p:spPr>
          <p:txBody>
            <a:bodyPr wrap="none" lIns="0" tIns="0" rIns="0" bIns="0">
              <a:spAutoFit/>
            </a:bodyPr>
            <a:lstStyle/>
            <a:p>
              <a:r>
                <a:rPr lang="en-US" sz="1200" b="1">
                  <a:solidFill>
                    <a:srgbClr val="004F7D"/>
                  </a:solidFill>
                </a:rPr>
                <a:t>60%</a:t>
              </a:r>
              <a:endParaRPr lang="en-US"/>
            </a:p>
          </p:txBody>
        </p:sp>
        <p:sp>
          <p:nvSpPr>
            <p:cNvPr id="46151" name="Rectangle 86"/>
            <p:cNvSpPr>
              <a:spLocks noChangeArrowheads="1"/>
            </p:cNvSpPr>
            <p:nvPr/>
          </p:nvSpPr>
          <p:spPr bwMode="auto">
            <a:xfrm>
              <a:off x="94" y="1262"/>
              <a:ext cx="234" cy="133"/>
            </a:xfrm>
            <a:prstGeom prst="rect">
              <a:avLst/>
            </a:prstGeom>
            <a:noFill/>
            <a:ln w="9525">
              <a:noFill/>
              <a:miter lim="800000"/>
              <a:headEnd/>
              <a:tailEnd/>
            </a:ln>
          </p:spPr>
          <p:txBody>
            <a:bodyPr wrap="none" lIns="0" tIns="0" rIns="0" bIns="0">
              <a:spAutoFit/>
            </a:bodyPr>
            <a:lstStyle/>
            <a:p>
              <a:r>
                <a:rPr lang="en-US" sz="1200" b="1">
                  <a:solidFill>
                    <a:srgbClr val="004F7D"/>
                  </a:solidFill>
                </a:rPr>
                <a:t>70%</a:t>
              </a:r>
              <a:endParaRPr lang="en-US"/>
            </a:p>
          </p:txBody>
        </p:sp>
        <p:sp>
          <p:nvSpPr>
            <p:cNvPr id="46152" name="Rectangle 87"/>
            <p:cNvSpPr>
              <a:spLocks noChangeArrowheads="1"/>
            </p:cNvSpPr>
            <p:nvPr/>
          </p:nvSpPr>
          <p:spPr bwMode="auto">
            <a:xfrm>
              <a:off x="488" y="3264"/>
              <a:ext cx="414" cy="133"/>
            </a:xfrm>
            <a:prstGeom prst="rect">
              <a:avLst/>
            </a:prstGeom>
            <a:noFill/>
            <a:ln w="9525">
              <a:noFill/>
              <a:miter lim="800000"/>
              <a:headEnd/>
              <a:tailEnd/>
            </a:ln>
          </p:spPr>
          <p:txBody>
            <a:bodyPr wrap="none" lIns="0" tIns="0" rIns="0" bIns="0">
              <a:spAutoFit/>
            </a:bodyPr>
            <a:lstStyle/>
            <a:p>
              <a:r>
                <a:rPr lang="en-US" sz="1200" b="1">
                  <a:solidFill>
                    <a:srgbClr val="004F7D"/>
                  </a:solidFill>
                </a:rPr>
                <a:t>Placebo</a:t>
              </a:r>
              <a:endParaRPr lang="en-US"/>
            </a:p>
          </p:txBody>
        </p:sp>
        <p:sp>
          <p:nvSpPr>
            <p:cNvPr id="46153" name="Rectangle 88"/>
            <p:cNvSpPr>
              <a:spLocks noChangeArrowheads="1"/>
            </p:cNvSpPr>
            <p:nvPr/>
          </p:nvSpPr>
          <p:spPr bwMode="auto">
            <a:xfrm>
              <a:off x="516" y="3494"/>
              <a:ext cx="358" cy="133"/>
            </a:xfrm>
            <a:prstGeom prst="rect">
              <a:avLst/>
            </a:prstGeom>
            <a:noFill/>
            <a:ln w="9525">
              <a:noFill/>
              <a:miter lim="800000"/>
              <a:headEnd/>
              <a:tailEnd/>
            </a:ln>
          </p:spPr>
          <p:txBody>
            <a:bodyPr wrap="none" lIns="0" tIns="0" rIns="0" bIns="0">
              <a:spAutoFit/>
            </a:bodyPr>
            <a:lstStyle/>
            <a:p>
              <a:r>
                <a:rPr lang="en-US" sz="1200" b="1">
                  <a:solidFill>
                    <a:srgbClr val="004F7D"/>
                  </a:solidFill>
                </a:rPr>
                <a:t>(n= 80)</a:t>
              </a:r>
              <a:endParaRPr lang="en-US"/>
            </a:p>
          </p:txBody>
        </p:sp>
        <p:sp>
          <p:nvSpPr>
            <p:cNvPr id="46154" name="Rectangle 89"/>
            <p:cNvSpPr>
              <a:spLocks noChangeArrowheads="1"/>
            </p:cNvSpPr>
            <p:nvPr/>
          </p:nvSpPr>
          <p:spPr bwMode="auto">
            <a:xfrm>
              <a:off x="1042" y="3264"/>
              <a:ext cx="360" cy="133"/>
            </a:xfrm>
            <a:prstGeom prst="rect">
              <a:avLst/>
            </a:prstGeom>
            <a:noFill/>
            <a:ln w="9525">
              <a:noFill/>
              <a:miter lim="800000"/>
              <a:headEnd/>
              <a:tailEnd/>
            </a:ln>
          </p:spPr>
          <p:txBody>
            <a:bodyPr wrap="none" lIns="0" tIns="0" rIns="0" bIns="0">
              <a:spAutoFit/>
            </a:bodyPr>
            <a:lstStyle/>
            <a:p>
              <a:r>
                <a:rPr lang="en-US" sz="1200" b="1">
                  <a:solidFill>
                    <a:srgbClr val="004F7D"/>
                  </a:solidFill>
                </a:rPr>
                <a:t>Imitrex</a:t>
              </a:r>
              <a:endParaRPr lang="en-US"/>
            </a:p>
          </p:txBody>
        </p:sp>
        <p:sp>
          <p:nvSpPr>
            <p:cNvPr id="46155" name="Rectangle 90"/>
            <p:cNvSpPr>
              <a:spLocks noChangeArrowheads="1"/>
            </p:cNvSpPr>
            <p:nvPr/>
          </p:nvSpPr>
          <p:spPr bwMode="auto">
            <a:xfrm>
              <a:off x="1060" y="3379"/>
              <a:ext cx="324" cy="133"/>
            </a:xfrm>
            <a:prstGeom prst="rect">
              <a:avLst/>
            </a:prstGeom>
            <a:noFill/>
            <a:ln w="9525">
              <a:noFill/>
              <a:miter lim="800000"/>
              <a:headEnd/>
              <a:tailEnd/>
            </a:ln>
          </p:spPr>
          <p:txBody>
            <a:bodyPr wrap="none" lIns="0" tIns="0" rIns="0" bIns="0">
              <a:spAutoFit/>
            </a:bodyPr>
            <a:lstStyle/>
            <a:p>
              <a:r>
                <a:rPr lang="en-US" sz="1200" b="1">
                  <a:solidFill>
                    <a:srgbClr val="004F7D"/>
                  </a:solidFill>
                </a:rPr>
                <a:t>50 mg</a:t>
              </a:r>
              <a:endParaRPr lang="en-US"/>
            </a:p>
          </p:txBody>
        </p:sp>
        <p:sp>
          <p:nvSpPr>
            <p:cNvPr id="46156" name="Rectangle 91"/>
            <p:cNvSpPr>
              <a:spLocks noChangeArrowheads="1"/>
            </p:cNvSpPr>
            <p:nvPr/>
          </p:nvSpPr>
          <p:spPr bwMode="auto">
            <a:xfrm>
              <a:off x="1030" y="3493"/>
              <a:ext cx="384" cy="133"/>
            </a:xfrm>
            <a:prstGeom prst="rect">
              <a:avLst/>
            </a:prstGeom>
            <a:noFill/>
            <a:ln w="9525">
              <a:noFill/>
              <a:miter lim="800000"/>
              <a:headEnd/>
              <a:tailEnd/>
            </a:ln>
          </p:spPr>
          <p:txBody>
            <a:bodyPr wrap="none" lIns="0" tIns="0" rIns="0" bIns="0">
              <a:spAutoFit/>
            </a:bodyPr>
            <a:lstStyle/>
            <a:p>
              <a:r>
                <a:rPr lang="en-US" sz="1200" b="1">
                  <a:solidFill>
                    <a:srgbClr val="004F7D"/>
                  </a:solidFill>
                </a:rPr>
                <a:t>(n=176)</a:t>
              </a:r>
              <a:endParaRPr lang="en-US"/>
            </a:p>
          </p:txBody>
        </p:sp>
        <p:sp>
          <p:nvSpPr>
            <p:cNvPr id="46157" name="Rectangle 92"/>
            <p:cNvSpPr>
              <a:spLocks noChangeArrowheads="1"/>
            </p:cNvSpPr>
            <p:nvPr/>
          </p:nvSpPr>
          <p:spPr bwMode="auto">
            <a:xfrm>
              <a:off x="1601" y="3264"/>
              <a:ext cx="360" cy="133"/>
            </a:xfrm>
            <a:prstGeom prst="rect">
              <a:avLst/>
            </a:prstGeom>
            <a:noFill/>
            <a:ln w="9525">
              <a:noFill/>
              <a:miter lim="800000"/>
              <a:headEnd/>
              <a:tailEnd/>
            </a:ln>
          </p:spPr>
          <p:txBody>
            <a:bodyPr wrap="none" lIns="0" tIns="0" rIns="0" bIns="0">
              <a:spAutoFit/>
            </a:bodyPr>
            <a:lstStyle/>
            <a:p>
              <a:r>
                <a:rPr lang="en-US" sz="1200" b="1">
                  <a:solidFill>
                    <a:srgbClr val="004F7D"/>
                  </a:solidFill>
                </a:rPr>
                <a:t>Imitrex</a:t>
              </a:r>
              <a:endParaRPr lang="en-US"/>
            </a:p>
          </p:txBody>
        </p:sp>
        <p:sp>
          <p:nvSpPr>
            <p:cNvPr id="46158" name="Rectangle 93"/>
            <p:cNvSpPr>
              <a:spLocks noChangeArrowheads="1"/>
            </p:cNvSpPr>
            <p:nvPr/>
          </p:nvSpPr>
          <p:spPr bwMode="auto">
            <a:xfrm>
              <a:off x="1593" y="3379"/>
              <a:ext cx="376" cy="133"/>
            </a:xfrm>
            <a:prstGeom prst="rect">
              <a:avLst/>
            </a:prstGeom>
            <a:noFill/>
            <a:ln w="9525">
              <a:noFill/>
              <a:miter lim="800000"/>
              <a:headEnd/>
              <a:tailEnd/>
            </a:ln>
          </p:spPr>
          <p:txBody>
            <a:bodyPr wrap="none" lIns="0" tIns="0" rIns="0" bIns="0">
              <a:spAutoFit/>
            </a:bodyPr>
            <a:lstStyle/>
            <a:p>
              <a:r>
                <a:rPr lang="en-US" sz="1200" b="1">
                  <a:solidFill>
                    <a:srgbClr val="004F7D"/>
                  </a:solidFill>
                </a:rPr>
                <a:t>100 mg</a:t>
              </a:r>
              <a:endParaRPr lang="en-US"/>
            </a:p>
          </p:txBody>
        </p:sp>
        <p:sp>
          <p:nvSpPr>
            <p:cNvPr id="46159" name="Rectangle 94"/>
            <p:cNvSpPr>
              <a:spLocks noChangeArrowheads="1"/>
            </p:cNvSpPr>
            <p:nvPr/>
          </p:nvSpPr>
          <p:spPr bwMode="auto">
            <a:xfrm>
              <a:off x="1589" y="3493"/>
              <a:ext cx="384" cy="133"/>
            </a:xfrm>
            <a:prstGeom prst="rect">
              <a:avLst/>
            </a:prstGeom>
            <a:noFill/>
            <a:ln w="9525">
              <a:noFill/>
              <a:miter lim="800000"/>
              <a:headEnd/>
              <a:tailEnd/>
            </a:ln>
          </p:spPr>
          <p:txBody>
            <a:bodyPr wrap="none" lIns="0" tIns="0" rIns="0" bIns="0">
              <a:spAutoFit/>
            </a:bodyPr>
            <a:lstStyle/>
            <a:p>
              <a:r>
                <a:rPr lang="en-US" sz="1200" b="1">
                  <a:solidFill>
                    <a:srgbClr val="004F7D"/>
                  </a:solidFill>
                </a:rPr>
                <a:t>(n=160)</a:t>
              </a:r>
              <a:endParaRPr lang="en-US"/>
            </a:p>
          </p:txBody>
        </p:sp>
        <p:sp>
          <p:nvSpPr>
            <p:cNvPr id="46160" name="Rectangle 95"/>
            <p:cNvSpPr>
              <a:spLocks noChangeArrowheads="1"/>
            </p:cNvSpPr>
            <p:nvPr/>
          </p:nvSpPr>
          <p:spPr bwMode="auto">
            <a:xfrm>
              <a:off x="2206" y="3264"/>
              <a:ext cx="360" cy="133"/>
            </a:xfrm>
            <a:prstGeom prst="rect">
              <a:avLst/>
            </a:prstGeom>
            <a:noFill/>
            <a:ln w="9525">
              <a:noFill/>
              <a:miter lim="800000"/>
              <a:headEnd/>
              <a:tailEnd/>
            </a:ln>
          </p:spPr>
          <p:txBody>
            <a:bodyPr wrap="none" lIns="0" tIns="0" rIns="0" bIns="0">
              <a:spAutoFit/>
            </a:bodyPr>
            <a:lstStyle/>
            <a:p>
              <a:r>
                <a:rPr lang="en-US" sz="1200" b="1">
                  <a:solidFill>
                    <a:srgbClr val="004F7D"/>
                  </a:solidFill>
                </a:rPr>
                <a:t>Relpax</a:t>
              </a:r>
              <a:endParaRPr lang="en-US"/>
            </a:p>
          </p:txBody>
        </p:sp>
        <p:sp>
          <p:nvSpPr>
            <p:cNvPr id="46161" name="Rectangle 96"/>
            <p:cNvSpPr>
              <a:spLocks noChangeArrowheads="1"/>
            </p:cNvSpPr>
            <p:nvPr/>
          </p:nvSpPr>
          <p:spPr bwMode="auto">
            <a:xfrm>
              <a:off x="2224" y="3379"/>
              <a:ext cx="324" cy="133"/>
            </a:xfrm>
            <a:prstGeom prst="rect">
              <a:avLst/>
            </a:prstGeom>
            <a:noFill/>
            <a:ln w="9525">
              <a:noFill/>
              <a:miter lim="800000"/>
              <a:headEnd/>
              <a:tailEnd/>
            </a:ln>
          </p:spPr>
          <p:txBody>
            <a:bodyPr wrap="none" lIns="0" tIns="0" rIns="0" bIns="0">
              <a:spAutoFit/>
            </a:bodyPr>
            <a:lstStyle/>
            <a:p>
              <a:r>
                <a:rPr lang="en-US" sz="1200" b="1">
                  <a:solidFill>
                    <a:srgbClr val="004F7D"/>
                  </a:solidFill>
                </a:rPr>
                <a:t>40 mg</a:t>
              </a:r>
              <a:endParaRPr lang="en-US"/>
            </a:p>
          </p:txBody>
        </p:sp>
        <p:sp>
          <p:nvSpPr>
            <p:cNvPr id="46162" name="Rectangle 97"/>
            <p:cNvSpPr>
              <a:spLocks noChangeArrowheads="1"/>
            </p:cNvSpPr>
            <p:nvPr/>
          </p:nvSpPr>
          <p:spPr bwMode="auto">
            <a:xfrm>
              <a:off x="2194" y="3493"/>
              <a:ext cx="384" cy="133"/>
            </a:xfrm>
            <a:prstGeom prst="rect">
              <a:avLst/>
            </a:prstGeom>
            <a:noFill/>
            <a:ln w="9525">
              <a:noFill/>
              <a:miter lim="800000"/>
              <a:headEnd/>
              <a:tailEnd/>
            </a:ln>
          </p:spPr>
          <p:txBody>
            <a:bodyPr wrap="none" lIns="0" tIns="0" rIns="0" bIns="0">
              <a:spAutoFit/>
            </a:bodyPr>
            <a:lstStyle/>
            <a:p>
              <a:r>
                <a:rPr lang="en-US" sz="1200" b="1">
                  <a:solidFill>
                    <a:srgbClr val="004F7D"/>
                  </a:solidFill>
                </a:rPr>
                <a:t>(n=169)</a:t>
              </a:r>
              <a:endParaRPr lang="en-US"/>
            </a:p>
          </p:txBody>
        </p:sp>
        <p:sp>
          <p:nvSpPr>
            <p:cNvPr id="46163" name="Rectangle 98"/>
            <p:cNvSpPr>
              <a:spLocks noChangeArrowheads="1"/>
            </p:cNvSpPr>
            <p:nvPr/>
          </p:nvSpPr>
          <p:spPr bwMode="auto">
            <a:xfrm>
              <a:off x="192" y="86"/>
              <a:ext cx="2989" cy="349"/>
            </a:xfrm>
            <a:prstGeom prst="rect">
              <a:avLst/>
            </a:prstGeom>
            <a:noFill/>
            <a:ln w="9525">
              <a:noFill/>
              <a:miter lim="800000"/>
              <a:headEnd/>
              <a:tailEnd/>
            </a:ln>
          </p:spPr>
          <p:txBody>
            <a:bodyPr wrap="none" lIns="0" tIns="0" rIns="0" bIns="0">
              <a:spAutoFit/>
            </a:bodyPr>
            <a:lstStyle/>
            <a:p>
              <a:r>
                <a:rPr lang="en-US" sz="3600" b="1">
                  <a:solidFill>
                    <a:srgbClr val="FFFFFF"/>
                  </a:solidFill>
                </a:rPr>
                <a:t>Efficacy of Eletriptan:</a:t>
              </a:r>
              <a:endParaRPr lang="en-US"/>
            </a:p>
          </p:txBody>
        </p:sp>
        <p:sp>
          <p:nvSpPr>
            <p:cNvPr id="46164" name="Rectangle 99"/>
            <p:cNvSpPr>
              <a:spLocks noChangeArrowheads="1"/>
            </p:cNvSpPr>
            <p:nvPr/>
          </p:nvSpPr>
          <p:spPr bwMode="auto">
            <a:xfrm>
              <a:off x="192" y="432"/>
              <a:ext cx="4442" cy="382"/>
            </a:xfrm>
            <a:prstGeom prst="rect">
              <a:avLst/>
            </a:prstGeom>
            <a:noFill/>
            <a:ln w="9525">
              <a:noFill/>
              <a:miter lim="800000"/>
              <a:headEnd/>
              <a:tailEnd/>
            </a:ln>
          </p:spPr>
          <p:txBody>
            <a:bodyPr wrap="none" lIns="0" tIns="0" rIns="0" bIns="0">
              <a:spAutoFit/>
            </a:bodyPr>
            <a:lstStyle/>
            <a:p>
              <a:r>
                <a:rPr lang="en-US" sz="3600" b="1">
                  <a:solidFill>
                    <a:srgbClr val="E3EBFD"/>
                  </a:solidFill>
                </a:rPr>
                <a:t>Headache Response at 2 Hours</a:t>
              </a:r>
              <a:endParaRPr lang="en-US"/>
            </a:p>
          </p:txBody>
        </p:sp>
        <p:sp>
          <p:nvSpPr>
            <p:cNvPr id="46165" name="Rectangle 100"/>
            <p:cNvSpPr>
              <a:spLocks noChangeArrowheads="1"/>
            </p:cNvSpPr>
            <p:nvPr/>
          </p:nvSpPr>
          <p:spPr bwMode="auto">
            <a:xfrm rot="-5400000">
              <a:off x="-782" y="2208"/>
              <a:ext cx="1504" cy="154"/>
            </a:xfrm>
            <a:prstGeom prst="rect">
              <a:avLst/>
            </a:prstGeom>
            <a:noFill/>
            <a:ln w="9525">
              <a:noFill/>
              <a:miter lim="800000"/>
              <a:headEnd/>
              <a:tailEnd/>
            </a:ln>
          </p:spPr>
          <p:txBody>
            <a:bodyPr wrap="none" lIns="0" tIns="0" rIns="0" bIns="0">
              <a:spAutoFit/>
            </a:bodyPr>
            <a:lstStyle/>
            <a:p>
              <a:r>
                <a:rPr lang="en-US" sz="1400" b="1">
                  <a:solidFill>
                    <a:srgbClr val="004F7D"/>
                  </a:solidFill>
                </a:rPr>
                <a:t>Patients with response (%) </a:t>
              </a:r>
              <a:endParaRPr lang="en-US"/>
            </a:p>
          </p:txBody>
        </p:sp>
        <p:sp>
          <p:nvSpPr>
            <p:cNvPr id="46166" name="Rectangle 101"/>
            <p:cNvSpPr>
              <a:spLocks noChangeArrowheads="1"/>
            </p:cNvSpPr>
            <p:nvPr/>
          </p:nvSpPr>
          <p:spPr bwMode="auto">
            <a:xfrm>
              <a:off x="24" y="4015"/>
              <a:ext cx="147" cy="132"/>
            </a:xfrm>
            <a:prstGeom prst="rect">
              <a:avLst/>
            </a:prstGeom>
            <a:noFill/>
            <a:ln w="9525">
              <a:noFill/>
              <a:miter lim="800000"/>
              <a:headEnd/>
              <a:tailEnd/>
            </a:ln>
          </p:spPr>
          <p:txBody>
            <a:bodyPr wrap="none" lIns="0" tIns="0" rIns="0" bIns="0">
              <a:spAutoFit/>
            </a:bodyPr>
            <a:lstStyle/>
            <a:p>
              <a:r>
                <a:rPr lang="en-US" sz="1200" b="1" i="1">
                  <a:solidFill>
                    <a:srgbClr val="004F7D"/>
                  </a:solidFill>
                </a:rPr>
                <a:t>*P</a:t>
              </a:r>
              <a:endParaRPr lang="en-US"/>
            </a:p>
          </p:txBody>
        </p:sp>
        <p:sp>
          <p:nvSpPr>
            <p:cNvPr id="46167" name="Rectangle 102"/>
            <p:cNvSpPr>
              <a:spLocks noChangeArrowheads="1"/>
            </p:cNvSpPr>
            <p:nvPr/>
          </p:nvSpPr>
          <p:spPr bwMode="auto">
            <a:xfrm>
              <a:off x="126" y="4014"/>
              <a:ext cx="811" cy="133"/>
            </a:xfrm>
            <a:prstGeom prst="rect">
              <a:avLst/>
            </a:prstGeom>
            <a:noFill/>
            <a:ln w="9525">
              <a:noFill/>
              <a:miter lim="800000"/>
              <a:headEnd/>
              <a:tailEnd/>
            </a:ln>
          </p:spPr>
          <p:txBody>
            <a:bodyPr wrap="none" lIns="0" tIns="0" rIns="0" bIns="0">
              <a:spAutoFit/>
            </a:bodyPr>
            <a:lstStyle/>
            <a:p>
              <a:r>
                <a:rPr lang="en-US" sz="1200" b="1">
                  <a:solidFill>
                    <a:srgbClr val="004F7D"/>
                  </a:solidFill>
                </a:rPr>
                <a:t>&lt;.05 vs placebo. </a:t>
              </a:r>
              <a:endParaRPr lang="en-US"/>
            </a:p>
          </p:txBody>
        </p:sp>
        <p:sp>
          <p:nvSpPr>
            <p:cNvPr id="46168" name="Rectangle 103"/>
            <p:cNvSpPr>
              <a:spLocks noChangeArrowheads="1"/>
            </p:cNvSpPr>
            <p:nvPr/>
          </p:nvSpPr>
          <p:spPr bwMode="auto">
            <a:xfrm>
              <a:off x="891" y="4011"/>
              <a:ext cx="67" cy="90"/>
            </a:xfrm>
            <a:prstGeom prst="rect">
              <a:avLst/>
            </a:prstGeom>
            <a:noFill/>
            <a:ln w="9525">
              <a:noFill/>
              <a:miter lim="800000"/>
              <a:headEnd/>
              <a:tailEnd/>
            </a:ln>
          </p:spPr>
          <p:txBody>
            <a:bodyPr wrap="none" lIns="0" tIns="0" rIns="0" bIns="0">
              <a:spAutoFit/>
            </a:bodyPr>
            <a:lstStyle/>
            <a:p>
              <a:r>
                <a:rPr lang="en-US" sz="800" b="1">
                  <a:solidFill>
                    <a:srgbClr val="004F7D"/>
                  </a:solidFill>
                </a:rPr>
                <a:t>†</a:t>
              </a:r>
              <a:endParaRPr lang="en-US"/>
            </a:p>
          </p:txBody>
        </p:sp>
        <p:sp>
          <p:nvSpPr>
            <p:cNvPr id="46169" name="Rectangle 104"/>
            <p:cNvSpPr>
              <a:spLocks noChangeArrowheads="1"/>
            </p:cNvSpPr>
            <p:nvPr/>
          </p:nvSpPr>
          <p:spPr bwMode="auto">
            <a:xfrm>
              <a:off x="926" y="4015"/>
              <a:ext cx="110" cy="132"/>
            </a:xfrm>
            <a:prstGeom prst="rect">
              <a:avLst/>
            </a:prstGeom>
            <a:noFill/>
            <a:ln w="9525">
              <a:noFill/>
              <a:miter lim="800000"/>
              <a:headEnd/>
              <a:tailEnd/>
            </a:ln>
          </p:spPr>
          <p:txBody>
            <a:bodyPr wrap="none" lIns="0" tIns="0" rIns="0" bIns="0">
              <a:spAutoFit/>
            </a:bodyPr>
            <a:lstStyle/>
            <a:p>
              <a:r>
                <a:rPr lang="en-US" sz="1200" b="1" i="1">
                  <a:solidFill>
                    <a:srgbClr val="004F7D"/>
                  </a:solidFill>
                </a:rPr>
                <a:t>P</a:t>
              </a:r>
              <a:endParaRPr lang="en-US"/>
            </a:p>
          </p:txBody>
        </p:sp>
        <p:sp>
          <p:nvSpPr>
            <p:cNvPr id="46170" name="Rectangle 105"/>
            <p:cNvSpPr>
              <a:spLocks noChangeArrowheads="1"/>
            </p:cNvSpPr>
            <p:nvPr/>
          </p:nvSpPr>
          <p:spPr bwMode="auto">
            <a:xfrm>
              <a:off x="991" y="4014"/>
              <a:ext cx="762" cy="133"/>
            </a:xfrm>
            <a:prstGeom prst="rect">
              <a:avLst/>
            </a:prstGeom>
            <a:noFill/>
            <a:ln w="9525">
              <a:noFill/>
              <a:miter lim="800000"/>
              <a:headEnd/>
              <a:tailEnd/>
            </a:ln>
          </p:spPr>
          <p:txBody>
            <a:bodyPr wrap="none" lIns="0" tIns="0" rIns="0" bIns="0">
              <a:spAutoFit/>
            </a:bodyPr>
            <a:lstStyle/>
            <a:p>
              <a:r>
                <a:rPr lang="en-US" sz="1200" b="1">
                  <a:solidFill>
                    <a:srgbClr val="004F7D"/>
                  </a:solidFill>
                </a:rPr>
                <a:t>&lt;.05 vs Imitrex. </a:t>
              </a:r>
              <a:endParaRPr lang="en-US"/>
            </a:p>
          </p:txBody>
        </p:sp>
        <p:sp>
          <p:nvSpPr>
            <p:cNvPr id="46171" name="Rectangle 106"/>
            <p:cNvSpPr>
              <a:spLocks noChangeArrowheads="1"/>
            </p:cNvSpPr>
            <p:nvPr/>
          </p:nvSpPr>
          <p:spPr bwMode="auto">
            <a:xfrm>
              <a:off x="24" y="4129"/>
              <a:ext cx="704" cy="133"/>
            </a:xfrm>
            <a:prstGeom prst="rect">
              <a:avLst/>
            </a:prstGeom>
            <a:noFill/>
            <a:ln w="9525">
              <a:noFill/>
              <a:miter lim="800000"/>
              <a:headEnd/>
              <a:tailEnd/>
            </a:ln>
          </p:spPr>
          <p:txBody>
            <a:bodyPr wrap="none" lIns="0" tIns="0" rIns="0" bIns="0">
              <a:spAutoFit/>
            </a:bodyPr>
            <a:lstStyle/>
            <a:p>
              <a:r>
                <a:rPr lang="en-US" sz="1200" b="1">
                  <a:solidFill>
                    <a:srgbClr val="004F7D"/>
                  </a:solidFill>
                </a:rPr>
                <a:t>Sandrini et al. </a:t>
              </a:r>
              <a:endParaRPr lang="en-US"/>
            </a:p>
          </p:txBody>
        </p:sp>
        <p:sp>
          <p:nvSpPr>
            <p:cNvPr id="46172" name="Rectangle 107"/>
            <p:cNvSpPr>
              <a:spLocks noChangeArrowheads="1"/>
            </p:cNvSpPr>
            <p:nvPr/>
          </p:nvSpPr>
          <p:spPr bwMode="auto">
            <a:xfrm>
              <a:off x="683" y="4130"/>
              <a:ext cx="521" cy="132"/>
            </a:xfrm>
            <a:prstGeom prst="rect">
              <a:avLst/>
            </a:prstGeom>
            <a:noFill/>
            <a:ln w="9525">
              <a:noFill/>
              <a:miter lim="800000"/>
              <a:headEnd/>
              <a:tailEnd/>
            </a:ln>
          </p:spPr>
          <p:txBody>
            <a:bodyPr wrap="none" lIns="0" tIns="0" rIns="0" bIns="0">
              <a:spAutoFit/>
            </a:bodyPr>
            <a:lstStyle/>
            <a:p>
              <a:r>
                <a:rPr lang="en-US" sz="1200" b="1" i="1">
                  <a:solidFill>
                    <a:srgbClr val="004F7D"/>
                  </a:solidFill>
                </a:rPr>
                <a:t>Neurology</a:t>
              </a:r>
              <a:endParaRPr lang="en-US"/>
            </a:p>
          </p:txBody>
        </p:sp>
        <p:sp>
          <p:nvSpPr>
            <p:cNvPr id="46173" name="Rectangle 108"/>
            <p:cNvSpPr>
              <a:spLocks noChangeArrowheads="1"/>
            </p:cNvSpPr>
            <p:nvPr/>
          </p:nvSpPr>
          <p:spPr bwMode="auto">
            <a:xfrm>
              <a:off x="1157" y="4129"/>
              <a:ext cx="339" cy="133"/>
            </a:xfrm>
            <a:prstGeom prst="rect">
              <a:avLst/>
            </a:prstGeom>
            <a:noFill/>
            <a:ln w="9525">
              <a:noFill/>
              <a:miter lim="800000"/>
              <a:headEnd/>
              <a:tailEnd/>
            </a:ln>
          </p:spPr>
          <p:txBody>
            <a:bodyPr wrap="none" lIns="0" tIns="0" rIns="0" bIns="0">
              <a:spAutoFit/>
            </a:bodyPr>
            <a:lstStyle/>
            <a:p>
              <a:r>
                <a:rPr lang="en-US" sz="1200" b="1">
                  <a:solidFill>
                    <a:srgbClr val="004F7D"/>
                  </a:solidFill>
                </a:rPr>
                <a:t>. 2002.</a:t>
              </a:r>
              <a:endParaRPr lang="en-US"/>
            </a:p>
          </p:txBody>
        </p:sp>
        <p:sp>
          <p:nvSpPr>
            <p:cNvPr id="46174" name="Rectangle 109"/>
            <p:cNvSpPr>
              <a:spLocks noChangeArrowheads="1"/>
            </p:cNvSpPr>
            <p:nvPr/>
          </p:nvSpPr>
          <p:spPr bwMode="auto">
            <a:xfrm rot="-5400000">
              <a:off x="2164" y="2206"/>
              <a:ext cx="1474" cy="154"/>
            </a:xfrm>
            <a:prstGeom prst="rect">
              <a:avLst/>
            </a:prstGeom>
            <a:noFill/>
            <a:ln w="9525">
              <a:noFill/>
              <a:miter lim="800000"/>
              <a:headEnd/>
              <a:tailEnd/>
            </a:ln>
          </p:spPr>
          <p:txBody>
            <a:bodyPr wrap="none" lIns="0" tIns="0" rIns="0" bIns="0">
              <a:spAutoFit/>
            </a:bodyPr>
            <a:lstStyle/>
            <a:p>
              <a:r>
                <a:rPr lang="en-US" sz="1400" b="1">
                  <a:solidFill>
                    <a:srgbClr val="004F7D"/>
                  </a:solidFill>
                </a:rPr>
                <a:t>Patients with response (%)</a:t>
              </a:r>
              <a:endParaRPr lang="en-US"/>
            </a:p>
          </p:txBody>
        </p:sp>
        <p:sp>
          <p:nvSpPr>
            <p:cNvPr id="46175" name="Rectangle 110"/>
            <p:cNvSpPr>
              <a:spLocks noChangeArrowheads="1"/>
            </p:cNvSpPr>
            <p:nvPr/>
          </p:nvSpPr>
          <p:spPr bwMode="auto">
            <a:xfrm>
              <a:off x="20" y="979"/>
              <a:ext cx="973" cy="198"/>
            </a:xfrm>
            <a:prstGeom prst="rect">
              <a:avLst/>
            </a:prstGeom>
            <a:noFill/>
            <a:ln w="9525">
              <a:noFill/>
              <a:miter lim="800000"/>
              <a:headEnd/>
              <a:tailEnd/>
            </a:ln>
          </p:spPr>
          <p:txBody>
            <a:bodyPr wrap="none" lIns="0" tIns="0" rIns="0" bIns="0">
              <a:spAutoFit/>
            </a:bodyPr>
            <a:lstStyle/>
            <a:p>
              <a:r>
                <a:rPr lang="en-US" b="1">
                  <a:solidFill>
                    <a:srgbClr val="004F7D"/>
                  </a:solidFill>
                </a:rPr>
                <a:t>Sandrini et al</a:t>
              </a:r>
              <a:endParaRPr lang="en-US"/>
            </a:p>
          </p:txBody>
        </p:sp>
        <p:sp>
          <p:nvSpPr>
            <p:cNvPr id="46176" name="Rectangle 111"/>
            <p:cNvSpPr>
              <a:spLocks noChangeArrowheads="1"/>
            </p:cNvSpPr>
            <p:nvPr/>
          </p:nvSpPr>
          <p:spPr bwMode="auto">
            <a:xfrm>
              <a:off x="3094" y="974"/>
              <a:ext cx="928" cy="198"/>
            </a:xfrm>
            <a:prstGeom prst="rect">
              <a:avLst/>
            </a:prstGeom>
            <a:noFill/>
            <a:ln w="9525">
              <a:noFill/>
              <a:miter lim="800000"/>
              <a:headEnd/>
              <a:tailEnd/>
            </a:ln>
          </p:spPr>
          <p:txBody>
            <a:bodyPr wrap="none" lIns="0" tIns="0" rIns="0" bIns="0">
              <a:spAutoFit/>
            </a:bodyPr>
            <a:lstStyle/>
            <a:p>
              <a:r>
                <a:rPr lang="en-US" b="1">
                  <a:solidFill>
                    <a:srgbClr val="004F7D"/>
                  </a:solidFill>
                </a:rPr>
                <a:t>Mathew et al</a:t>
              </a:r>
              <a:endParaRPr lang="en-US"/>
            </a:p>
          </p:txBody>
        </p:sp>
        <p:sp>
          <p:nvSpPr>
            <p:cNvPr id="46177" name="Rectangle 112"/>
            <p:cNvSpPr>
              <a:spLocks noChangeArrowheads="1"/>
            </p:cNvSpPr>
            <p:nvPr/>
          </p:nvSpPr>
          <p:spPr bwMode="auto">
            <a:xfrm>
              <a:off x="3373" y="3261"/>
              <a:ext cx="414" cy="133"/>
            </a:xfrm>
            <a:prstGeom prst="rect">
              <a:avLst/>
            </a:prstGeom>
            <a:noFill/>
            <a:ln w="9525">
              <a:noFill/>
              <a:miter lim="800000"/>
              <a:headEnd/>
              <a:tailEnd/>
            </a:ln>
          </p:spPr>
          <p:txBody>
            <a:bodyPr wrap="none" lIns="0" tIns="0" rIns="0" bIns="0">
              <a:spAutoFit/>
            </a:bodyPr>
            <a:lstStyle/>
            <a:p>
              <a:r>
                <a:rPr lang="en-US" sz="1200" b="1">
                  <a:solidFill>
                    <a:srgbClr val="004F7D"/>
                  </a:solidFill>
                </a:rPr>
                <a:t>Placebo</a:t>
              </a:r>
              <a:endParaRPr lang="en-US"/>
            </a:p>
          </p:txBody>
        </p:sp>
        <p:sp>
          <p:nvSpPr>
            <p:cNvPr id="46178" name="Rectangle 113"/>
            <p:cNvSpPr>
              <a:spLocks noChangeArrowheads="1"/>
            </p:cNvSpPr>
            <p:nvPr/>
          </p:nvSpPr>
          <p:spPr bwMode="auto">
            <a:xfrm>
              <a:off x="3401" y="3491"/>
              <a:ext cx="384" cy="133"/>
            </a:xfrm>
            <a:prstGeom prst="rect">
              <a:avLst/>
            </a:prstGeom>
            <a:noFill/>
            <a:ln w="9525">
              <a:noFill/>
              <a:miter lim="800000"/>
              <a:headEnd/>
              <a:tailEnd/>
            </a:ln>
          </p:spPr>
          <p:txBody>
            <a:bodyPr wrap="none" lIns="0" tIns="0" rIns="0" bIns="0">
              <a:spAutoFit/>
            </a:bodyPr>
            <a:lstStyle/>
            <a:p>
              <a:r>
                <a:rPr lang="en-US" sz="1200" b="1">
                  <a:solidFill>
                    <a:srgbClr val="004F7D"/>
                  </a:solidFill>
                </a:rPr>
                <a:t>(n=404)</a:t>
              </a:r>
              <a:endParaRPr lang="en-US"/>
            </a:p>
          </p:txBody>
        </p:sp>
        <p:sp>
          <p:nvSpPr>
            <p:cNvPr id="46179" name="Rectangle 114"/>
            <p:cNvSpPr>
              <a:spLocks noChangeArrowheads="1"/>
            </p:cNvSpPr>
            <p:nvPr/>
          </p:nvSpPr>
          <p:spPr bwMode="auto">
            <a:xfrm>
              <a:off x="3928" y="3261"/>
              <a:ext cx="360" cy="133"/>
            </a:xfrm>
            <a:prstGeom prst="rect">
              <a:avLst/>
            </a:prstGeom>
            <a:noFill/>
            <a:ln w="9525">
              <a:noFill/>
              <a:miter lim="800000"/>
              <a:headEnd/>
              <a:tailEnd/>
            </a:ln>
          </p:spPr>
          <p:txBody>
            <a:bodyPr wrap="none" lIns="0" tIns="0" rIns="0" bIns="0">
              <a:spAutoFit/>
            </a:bodyPr>
            <a:lstStyle/>
            <a:p>
              <a:r>
                <a:rPr lang="en-US" sz="1200" b="1">
                  <a:solidFill>
                    <a:srgbClr val="004F7D"/>
                  </a:solidFill>
                </a:rPr>
                <a:t>Imitrex</a:t>
              </a:r>
              <a:endParaRPr lang="en-US"/>
            </a:p>
          </p:txBody>
        </p:sp>
        <p:sp>
          <p:nvSpPr>
            <p:cNvPr id="46180" name="Rectangle 115"/>
            <p:cNvSpPr>
              <a:spLocks noChangeArrowheads="1"/>
            </p:cNvSpPr>
            <p:nvPr/>
          </p:nvSpPr>
          <p:spPr bwMode="auto">
            <a:xfrm>
              <a:off x="3920" y="3376"/>
              <a:ext cx="376" cy="133"/>
            </a:xfrm>
            <a:prstGeom prst="rect">
              <a:avLst/>
            </a:prstGeom>
            <a:noFill/>
            <a:ln w="9525">
              <a:noFill/>
              <a:miter lim="800000"/>
              <a:headEnd/>
              <a:tailEnd/>
            </a:ln>
          </p:spPr>
          <p:txBody>
            <a:bodyPr wrap="none" lIns="0" tIns="0" rIns="0" bIns="0">
              <a:spAutoFit/>
            </a:bodyPr>
            <a:lstStyle/>
            <a:p>
              <a:r>
                <a:rPr lang="en-US" sz="1200" b="1">
                  <a:solidFill>
                    <a:srgbClr val="004F7D"/>
                  </a:solidFill>
                </a:rPr>
                <a:t>100 mg</a:t>
              </a:r>
              <a:endParaRPr lang="en-US"/>
            </a:p>
          </p:txBody>
        </p:sp>
        <p:sp>
          <p:nvSpPr>
            <p:cNvPr id="46181" name="Rectangle 116"/>
            <p:cNvSpPr>
              <a:spLocks noChangeArrowheads="1"/>
            </p:cNvSpPr>
            <p:nvPr/>
          </p:nvSpPr>
          <p:spPr bwMode="auto">
            <a:xfrm>
              <a:off x="3916" y="3491"/>
              <a:ext cx="411" cy="133"/>
            </a:xfrm>
            <a:prstGeom prst="rect">
              <a:avLst/>
            </a:prstGeom>
            <a:noFill/>
            <a:ln w="9525">
              <a:noFill/>
              <a:miter lim="800000"/>
              <a:headEnd/>
              <a:tailEnd/>
            </a:ln>
          </p:spPr>
          <p:txBody>
            <a:bodyPr wrap="none" lIns="0" tIns="0" rIns="0" bIns="0">
              <a:spAutoFit/>
            </a:bodyPr>
            <a:lstStyle/>
            <a:p>
              <a:r>
                <a:rPr lang="en-US" sz="1200" b="1">
                  <a:solidFill>
                    <a:srgbClr val="004F7D"/>
                  </a:solidFill>
                </a:rPr>
                <a:t>(n= 799)</a:t>
              </a:r>
              <a:endParaRPr lang="en-US"/>
            </a:p>
          </p:txBody>
        </p:sp>
        <p:sp>
          <p:nvSpPr>
            <p:cNvPr id="46182" name="Rectangle 117"/>
            <p:cNvSpPr>
              <a:spLocks noChangeArrowheads="1"/>
            </p:cNvSpPr>
            <p:nvPr/>
          </p:nvSpPr>
          <p:spPr bwMode="auto">
            <a:xfrm>
              <a:off x="4453" y="3261"/>
              <a:ext cx="360" cy="133"/>
            </a:xfrm>
            <a:prstGeom prst="rect">
              <a:avLst/>
            </a:prstGeom>
            <a:noFill/>
            <a:ln w="9525">
              <a:noFill/>
              <a:miter lim="800000"/>
              <a:headEnd/>
              <a:tailEnd/>
            </a:ln>
          </p:spPr>
          <p:txBody>
            <a:bodyPr wrap="none" lIns="0" tIns="0" rIns="0" bIns="0">
              <a:spAutoFit/>
            </a:bodyPr>
            <a:lstStyle/>
            <a:p>
              <a:r>
                <a:rPr lang="en-US" sz="1200" b="1">
                  <a:solidFill>
                    <a:srgbClr val="004F7D"/>
                  </a:solidFill>
                </a:rPr>
                <a:t>Relpax</a:t>
              </a:r>
              <a:endParaRPr lang="en-US"/>
            </a:p>
          </p:txBody>
        </p:sp>
        <p:sp>
          <p:nvSpPr>
            <p:cNvPr id="46183" name="Rectangle 118"/>
            <p:cNvSpPr>
              <a:spLocks noChangeArrowheads="1"/>
            </p:cNvSpPr>
            <p:nvPr/>
          </p:nvSpPr>
          <p:spPr bwMode="auto">
            <a:xfrm>
              <a:off x="4471" y="3376"/>
              <a:ext cx="324" cy="133"/>
            </a:xfrm>
            <a:prstGeom prst="rect">
              <a:avLst/>
            </a:prstGeom>
            <a:noFill/>
            <a:ln w="9525">
              <a:noFill/>
              <a:miter lim="800000"/>
              <a:headEnd/>
              <a:tailEnd/>
            </a:ln>
          </p:spPr>
          <p:txBody>
            <a:bodyPr wrap="none" lIns="0" tIns="0" rIns="0" bIns="0">
              <a:spAutoFit/>
            </a:bodyPr>
            <a:lstStyle/>
            <a:p>
              <a:r>
                <a:rPr lang="en-US" sz="1200" b="1">
                  <a:solidFill>
                    <a:srgbClr val="004F7D"/>
                  </a:solidFill>
                </a:rPr>
                <a:t>40 mg</a:t>
              </a:r>
              <a:endParaRPr lang="en-US"/>
            </a:p>
          </p:txBody>
        </p:sp>
        <p:sp>
          <p:nvSpPr>
            <p:cNvPr id="46184" name="Rectangle 119"/>
            <p:cNvSpPr>
              <a:spLocks noChangeArrowheads="1"/>
            </p:cNvSpPr>
            <p:nvPr/>
          </p:nvSpPr>
          <p:spPr bwMode="auto">
            <a:xfrm>
              <a:off x="4441" y="3491"/>
              <a:ext cx="411" cy="133"/>
            </a:xfrm>
            <a:prstGeom prst="rect">
              <a:avLst/>
            </a:prstGeom>
            <a:noFill/>
            <a:ln w="9525">
              <a:noFill/>
              <a:miter lim="800000"/>
              <a:headEnd/>
              <a:tailEnd/>
            </a:ln>
          </p:spPr>
          <p:txBody>
            <a:bodyPr wrap="none" lIns="0" tIns="0" rIns="0" bIns="0">
              <a:spAutoFit/>
            </a:bodyPr>
            <a:lstStyle/>
            <a:p>
              <a:r>
                <a:rPr lang="en-US" sz="1200" b="1">
                  <a:solidFill>
                    <a:srgbClr val="004F7D"/>
                  </a:solidFill>
                </a:rPr>
                <a:t>(n= 779)</a:t>
              </a:r>
              <a:endParaRPr lang="en-US"/>
            </a:p>
          </p:txBody>
        </p:sp>
        <p:sp>
          <p:nvSpPr>
            <p:cNvPr id="46185" name="Rectangle 120"/>
            <p:cNvSpPr>
              <a:spLocks noChangeArrowheads="1"/>
            </p:cNvSpPr>
            <p:nvPr/>
          </p:nvSpPr>
          <p:spPr bwMode="auto">
            <a:xfrm>
              <a:off x="3383" y="4017"/>
              <a:ext cx="84" cy="133"/>
            </a:xfrm>
            <a:prstGeom prst="rect">
              <a:avLst/>
            </a:prstGeom>
            <a:noFill/>
            <a:ln w="9525">
              <a:noFill/>
              <a:miter lim="800000"/>
              <a:headEnd/>
              <a:tailEnd/>
            </a:ln>
          </p:spPr>
          <p:txBody>
            <a:bodyPr wrap="none" lIns="0" tIns="0" rIns="0" bIns="0">
              <a:spAutoFit/>
            </a:bodyPr>
            <a:lstStyle/>
            <a:p>
              <a:r>
                <a:rPr lang="en-US" sz="1200" b="1">
                  <a:solidFill>
                    <a:srgbClr val="004F7D"/>
                  </a:solidFill>
                </a:rPr>
                <a:t>*</a:t>
              </a:r>
              <a:endParaRPr lang="en-US"/>
            </a:p>
          </p:txBody>
        </p:sp>
        <p:sp>
          <p:nvSpPr>
            <p:cNvPr id="46186" name="Rectangle 121"/>
            <p:cNvSpPr>
              <a:spLocks noChangeArrowheads="1"/>
            </p:cNvSpPr>
            <p:nvPr/>
          </p:nvSpPr>
          <p:spPr bwMode="auto">
            <a:xfrm>
              <a:off x="3420" y="4018"/>
              <a:ext cx="110" cy="132"/>
            </a:xfrm>
            <a:prstGeom prst="rect">
              <a:avLst/>
            </a:prstGeom>
            <a:noFill/>
            <a:ln w="9525">
              <a:noFill/>
              <a:miter lim="800000"/>
              <a:headEnd/>
              <a:tailEnd/>
            </a:ln>
          </p:spPr>
          <p:txBody>
            <a:bodyPr wrap="none" lIns="0" tIns="0" rIns="0" bIns="0">
              <a:spAutoFit/>
            </a:bodyPr>
            <a:lstStyle/>
            <a:p>
              <a:r>
                <a:rPr lang="en-US" sz="1200" b="1" i="1">
                  <a:solidFill>
                    <a:srgbClr val="004F7D"/>
                  </a:solidFill>
                </a:rPr>
                <a:t>P</a:t>
              </a:r>
              <a:endParaRPr lang="en-US"/>
            </a:p>
          </p:txBody>
        </p:sp>
        <p:sp>
          <p:nvSpPr>
            <p:cNvPr id="46187" name="Rectangle 122"/>
            <p:cNvSpPr>
              <a:spLocks noChangeArrowheads="1"/>
            </p:cNvSpPr>
            <p:nvPr/>
          </p:nvSpPr>
          <p:spPr bwMode="auto">
            <a:xfrm>
              <a:off x="3485" y="4017"/>
              <a:ext cx="917" cy="133"/>
            </a:xfrm>
            <a:prstGeom prst="rect">
              <a:avLst/>
            </a:prstGeom>
            <a:noFill/>
            <a:ln w="9525">
              <a:noFill/>
              <a:miter lim="800000"/>
              <a:headEnd/>
              <a:tailEnd/>
            </a:ln>
          </p:spPr>
          <p:txBody>
            <a:bodyPr wrap="none" lIns="0" tIns="0" rIns="0" bIns="0">
              <a:spAutoFit/>
            </a:bodyPr>
            <a:lstStyle/>
            <a:p>
              <a:r>
                <a:rPr lang="en-US" sz="1200" b="1">
                  <a:solidFill>
                    <a:srgbClr val="004F7D"/>
                  </a:solidFill>
                </a:rPr>
                <a:t>&lt;.0001 vs placebo. </a:t>
              </a:r>
              <a:endParaRPr lang="en-US"/>
            </a:p>
          </p:txBody>
        </p:sp>
        <p:sp>
          <p:nvSpPr>
            <p:cNvPr id="46188" name="Rectangle 123"/>
            <p:cNvSpPr>
              <a:spLocks noChangeArrowheads="1"/>
            </p:cNvSpPr>
            <p:nvPr/>
          </p:nvSpPr>
          <p:spPr bwMode="auto">
            <a:xfrm>
              <a:off x="4356" y="4014"/>
              <a:ext cx="67" cy="90"/>
            </a:xfrm>
            <a:prstGeom prst="rect">
              <a:avLst/>
            </a:prstGeom>
            <a:noFill/>
            <a:ln w="9525">
              <a:noFill/>
              <a:miter lim="800000"/>
              <a:headEnd/>
              <a:tailEnd/>
            </a:ln>
          </p:spPr>
          <p:txBody>
            <a:bodyPr wrap="none" lIns="0" tIns="0" rIns="0" bIns="0">
              <a:spAutoFit/>
            </a:bodyPr>
            <a:lstStyle/>
            <a:p>
              <a:r>
                <a:rPr lang="en-US" sz="800" b="1">
                  <a:solidFill>
                    <a:srgbClr val="004F7D"/>
                  </a:solidFill>
                </a:rPr>
                <a:t>†</a:t>
              </a:r>
              <a:endParaRPr lang="en-US"/>
            </a:p>
          </p:txBody>
        </p:sp>
        <p:sp>
          <p:nvSpPr>
            <p:cNvPr id="46189" name="Rectangle 124"/>
            <p:cNvSpPr>
              <a:spLocks noChangeArrowheads="1"/>
            </p:cNvSpPr>
            <p:nvPr/>
          </p:nvSpPr>
          <p:spPr bwMode="auto">
            <a:xfrm>
              <a:off x="4392" y="4018"/>
              <a:ext cx="110" cy="132"/>
            </a:xfrm>
            <a:prstGeom prst="rect">
              <a:avLst/>
            </a:prstGeom>
            <a:noFill/>
            <a:ln w="9525">
              <a:noFill/>
              <a:miter lim="800000"/>
              <a:headEnd/>
              <a:tailEnd/>
            </a:ln>
          </p:spPr>
          <p:txBody>
            <a:bodyPr wrap="none" lIns="0" tIns="0" rIns="0" bIns="0">
              <a:spAutoFit/>
            </a:bodyPr>
            <a:lstStyle/>
            <a:p>
              <a:r>
                <a:rPr lang="en-US" sz="1200" b="1" i="1">
                  <a:solidFill>
                    <a:srgbClr val="004F7D"/>
                  </a:solidFill>
                </a:rPr>
                <a:t>P</a:t>
              </a:r>
              <a:endParaRPr lang="en-US"/>
            </a:p>
          </p:txBody>
        </p:sp>
        <p:sp>
          <p:nvSpPr>
            <p:cNvPr id="46190" name="Rectangle 125"/>
            <p:cNvSpPr>
              <a:spLocks noChangeArrowheads="1"/>
            </p:cNvSpPr>
            <p:nvPr/>
          </p:nvSpPr>
          <p:spPr bwMode="auto">
            <a:xfrm>
              <a:off x="4456" y="4017"/>
              <a:ext cx="841" cy="133"/>
            </a:xfrm>
            <a:prstGeom prst="rect">
              <a:avLst/>
            </a:prstGeom>
            <a:noFill/>
            <a:ln w="9525">
              <a:noFill/>
              <a:miter lim="800000"/>
              <a:headEnd/>
              <a:tailEnd/>
            </a:ln>
          </p:spPr>
          <p:txBody>
            <a:bodyPr wrap="none" lIns="0" tIns="0" rIns="0" bIns="0">
              <a:spAutoFit/>
            </a:bodyPr>
            <a:lstStyle/>
            <a:p>
              <a:r>
                <a:rPr lang="en-US" sz="1200" b="1">
                  <a:solidFill>
                    <a:srgbClr val="004F7D"/>
                  </a:solidFill>
                </a:rPr>
                <a:t>&lt;.0001 vs Imitrex.</a:t>
              </a:r>
              <a:endParaRPr lang="en-US"/>
            </a:p>
          </p:txBody>
        </p:sp>
        <p:sp>
          <p:nvSpPr>
            <p:cNvPr id="46191" name="Rectangle 126"/>
            <p:cNvSpPr>
              <a:spLocks noChangeArrowheads="1"/>
            </p:cNvSpPr>
            <p:nvPr/>
          </p:nvSpPr>
          <p:spPr bwMode="auto">
            <a:xfrm>
              <a:off x="3882" y="4127"/>
              <a:ext cx="671" cy="133"/>
            </a:xfrm>
            <a:prstGeom prst="rect">
              <a:avLst/>
            </a:prstGeom>
            <a:noFill/>
            <a:ln w="9525">
              <a:noFill/>
              <a:miter lim="800000"/>
              <a:headEnd/>
              <a:tailEnd/>
            </a:ln>
          </p:spPr>
          <p:txBody>
            <a:bodyPr wrap="none" lIns="0" tIns="0" rIns="0" bIns="0">
              <a:spAutoFit/>
            </a:bodyPr>
            <a:lstStyle/>
            <a:p>
              <a:r>
                <a:rPr lang="en-US" sz="1200" b="1">
                  <a:solidFill>
                    <a:srgbClr val="004F7D"/>
                  </a:solidFill>
                </a:rPr>
                <a:t>Mathew et al. </a:t>
              </a:r>
              <a:endParaRPr lang="en-US"/>
            </a:p>
          </p:txBody>
        </p:sp>
        <p:sp>
          <p:nvSpPr>
            <p:cNvPr id="46192" name="Rectangle 127"/>
            <p:cNvSpPr>
              <a:spLocks noChangeArrowheads="1"/>
            </p:cNvSpPr>
            <p:nvPr/>
          </p:nvSpPr>
          <p:spPr bwMode="auto">
            <a:xfrm>
              <a:off x="4508" y="4128"/>
              <a:ext cx="498" cy="132"/>
            </a:xfrm>
            <a:prstGeom prst="rect">
              <a:avLst/>
            </a:prstGeom>
            <a:noFill/>
            <a:ln w="9525">
              <a:noFill/>
              <a:miter lim="800000"/>
              <a:headEnd/>
              <a:tailEnd/>
            </a:ln>
          </p:spPr>
          <p:txBody>
            <a:bodyPr wrap="none" lIns="0" tIns="0" rIns="0" bIns="0">
              <a:spAutoFit/>
            </a:bodyPr>
            <a:lstStyle/>
            <a:p>
              <a:r>
                <a:rPr lang="en-US" sz="1200" b="1" i="1">
                  <a:solidFill>
                    <a:srgbClr val="004F7D"/>
                  </a:solidFill>
                </a:rPr>
                <a:t>Headache</a:t>
              </a:r>
              <a:endParaRPr lang="en-US"/>
            </a:p>
          </p:txBody>
        </p:sp>
        <p:sp>
          <p:nvSpPr>
            <p:cNvPr id="46193" name="Rectangle 128"/>
            <p:cNvSpPr>
              <a:spLocks noChangeArrowheads="1"/>
            </p:cNvSpPr>
            <p:nvPr/>
          </p:nvSpPr>
          <p:spPr bwMode="auto">
            <a:xfrm>
              <a:off x="4959" y="4127"/>
              <a:ext cx="339" cy="133"/>
            </a:xfrm>
            <a:prstGeom prst="rect">
              <a:avLst/>
            </a:prstGeom>
            <a:noFill/>
            <a:ln w="9525">
              <a:noFill/>
              <a:miter lim="800000"/>
              <a:headEnd/>
              <a:tailEnd/>
            </a:ln>
          </p:spPr>
          <p:txBody>
            <a:bodyPr wrap="none" lIns="0" tIns="0" rIns="0" bIns="0">
              <a:spAutoFit/>
            </a:bodyPr>
            <a:lstStyle/>
            <a:p>
              <a:r>
                <a:rPr lang="en-US" sz="1200" b="1">
                  <a:solidFill>
                    <a:srgbClr val="004F7D"/>
                  </a:solidFill>
                </a:rPr>
                <a:t>. 2003.</a:t>
              </a:r>
              <a:endParaRPr lang="en-US"/>
            </a:p>
          </p:txBody>
        </p:sp>
        <p:sp>
          <p:nvSpPr>
            <p:cNvPr id="46194" name="Rectangle 129"/>
            <p:cNvSpPr>
              <a:spLocks noChangeArrowheads="1"/>
            </p:cNvSpPr>
            <p:nvPr/>
          </p:nvSpPr>
          <p:spPr bwMode="auto">
            <a:xfrm>
              <a:off x="-34" y="3813"/>
              <a:ext cx="331" cy="127"/>
            </a:xfrm>
            <a:prstGeom prst="rect">
              <a:avLst/>
            </a:prstGeom>
            <a:noFill/>
            <a:ln w="9525">
              <a:noFill/>
              <a:miter lim="800000"/>
              <a:headEnd/>
              <a:tailEnd/>
            </a:ln>
          </p:spPr>
          <p:txBody>
            <a:bodyPr wrap="none" lIns="0" tIns="0" rIns="0" bIns="0">
              <a:spAutoFit/>
            </a:bodyPr>
            <a:lstStyle/>
            <a:p>
              <a:r>
                <a:rPr lang="en-US" sz="1200">
                  <a:solidFill>
                    <a:srgbClr val="000000"/>
                  </a:solidFill>
                </a:rPr>
                <a:t>Imitrex</a:t>
              </a:r>
              <a:endParaRPr lang="en-US"/>
            </a:p>
          </p:txBody>
        </p:sp>
        <p:sp>
          <p:nvSpPr>
            <p:cNvPr id="46195" name="Rectangle 130"/>
            <p:cNvSpPr>
              <a:spLocks noChangeArrowheads="1"/>
            </p:cNvSpPr>
            <p:nvPr/>
          </p:nvSpPr>
          <p:spPr bwMode="auto">
            <a:xfrm>
              <a:off x="281" y="3813"/>
              <a:ext cx="2076" cy="127"/>
            </a:xfrm>
            <a:prstGeom prst="rect">
              <a:avLst/>
            </a:prstGeom>
            <a:noFill/>
            <a:ln w="9525">
              <a:noFill/>
              <a:miter lim="800000"/>
              <a:headEnd/>
              <a:tailEnd/>
            </a:ln>
          </p:spPr>
          <p:txBody>
            <a:bodyPr wrap="none" lIns="0" tIns="0" rIns="0" bIns="0">
              <a:spAutoFit/>
            </a:bodyPr>
            <a:lstStyle/>
            <a:p>
              <a:r>
                <a:rPr lang="en-US" sz="1200">
                  <a:solidFill>
                    <a:srgbClr val="000000"/>
                  </a:solidFill>
                </a:rPr>
                <a:t>was blinded using encapsulation. Encapsulated </a:t>
              </a:r>
              <a:endParaRPr lang="en-US"/>
            </a:p>
          </p:txBody>
        </p:sp>
        <p:sp>
          <p:nvSpPr>
            <p:cNvPr id="46196" name="Rectangle 131"/>
            <p:cNvSpPr>
              <a:spLocks noChangeArrowheads="1"/>
            </p:cNvSpPr>
            <p:nvPr/>
          </p:nvSpPr>
          <p:spPr bwMode="auto">
            <a:xfrm>
              <a:off x="2316" y="3813"/>
              <a:ext cx="331" cy="127"/>
            </a:xfrm>
            <a:prstGeom prst="rect">
              <a:avLst/>
            </a:prstGeom>
            <a:noFill/>
            <a:ln w="9525">
              <a:noFill/>
              <a:miter lim="800000"/>
              <a:headEnd/>
              <a:tailEnd/>
            </a:ln>
          </p:spPr>
          <p:txBody>
            <a:bodyPr wrap="none" lIns="0" tIns="0" rIns="0" bIns="0">
              <a:spAutoFit/>
            </a:bodyPr>
            <a:lstStyle/>
            <a:p>
              <a:r>
                <a:rPr lang="en-US" sz="1200">
                  <a:solidFill>
                    <a:srgbClr val="000000"/>
                  </a:solidFill>
                </a:rPr>
                <a:t>Imitrex</a:t>
              </a:r>
              <a:endParaRPr lang="en-US"/>
            </a:p>
          </p:txBody>
        </p:sp>
        <p:sp>
          <p:nvSpPr>
            <p:cNvPr id="46197" name="Rectangle 132"/>
            <p:cNvSpPr>
              <a:spLocks noChangeArrowheads="1"/>
            </p:cNvSpPr>
            <p:nvPr/>
          </p:nvSpPr>
          <p:spPr bwMode="auto">
            <a:xfrm>
              <a:off x="2630" y="3813"/>
              <a:ext cx="1762" cy="127"/>
            </a:xfrm>
            <a:prstGeom prst="rect">
              <a:avLst/>
            </a:prstGeom>
            <a:noFill/>
            <a:ln w="9525">
              <a:noFill/>
              <a:miter lim="800000"/>
              <a:headEnd/>
              <a:tailEnd/>
            </a:ln>
          </p:spPr>
          <p:txBody>
            <a:bodyPr wrap="none" lIns="0" tIns="0" rIns="0" bIns="0">
              <a:spAutoFit/>
            </a:bodyPr>
            <a:lstStyle/>
            <a:p>
              <a:r>
                <a:rPr lang="en-US" sz="1200">
                  <a:solidFill>
                    <a:srgbClr val="000000"/>
                  </a:solidFill>
                </a:rPr>
                <a:t>was bioequivalent to commercial tablets.</a:t>
              </a:r>
              <a:endParaRPr lang="en-US"/>
            </a:p>
          </p:txBody>
        </p:sp>
      </p:grpSp>
      <p:sp>
        <p:nvSpPr>
          <p:cNvPr id="46083" name="Footer Placeholder 130"/>
          <p:cNvSpPr>
            <a:spLocks noGrp="1"/>
          </p:cNvSpPr>
          <p:nvPr>
            <p:ph type="ftr" sz="quarter" idx="11"/>
          </p:nvPr>
        </p:nvSpPr>
        <p:spPr>
          <a:noFill/>
        </p:spPr>
        <p:txBody>
          <a:bodyPr/>
          <a:lstStyle/>
          <a:p>
            <a:endParaRPr lang="en-US" smtClean="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Slide75"/>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7107" name="Footer Placeholder 2"/>
          <p:cNvSpPr>
            <a:spLocks noGrp="1"/>
          </p:cNvSpPr>
          <p:nvPr>
            <p:ph type="ftr" sz="quarter" idx="11"/>
          </p:nvPr>
        </p:nvSpPr>
        <p:spPr>
          <a:noFill/>
        </p:spPr>
        <p:txBody>
          <a:bodyPr/>
          <a:lstStyle/>
          <a:p>
            <a:endParaRPr lang="en-US" smtClean="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pPr eaLnBrk="1" hangingPunct="1"/>
            <a:r>
              <a:rPr lang="en-US" sz="3600" smtClean="0"/>
              <a:t>Other Treatment Options for Acute Migraine Attacks</a:t>
            </a:r>
          </a:p>
        </p:txBody>
      </p:sp>
      <p:sp>
        <p:nvSpPr>
          <p:cNvPr id="48131" name="Rectangle 3"/>
          <p:cNvSpPr>
            <a:spLocks noGrp="1" noChangeArrowheads="1"/>
          </p:cNvSpPr>
          <p:nvPr>
            <p:ph type="body" idx="1"/>
          </p:nvPr>
        </p:nvSpPr>
        <p:spPr/>
        <p:txBody>
          <a:bodyPr/>
          <a:lstStyle/>
          <a:p>
            <a:pPr eaLnBrk="1" hangingPunct="1"/>
            <a:endParaRPr lang="en-US" sz="2800" smtClean="0"/>
          </a:p>
          <a:p>
            <a:pPr eaLnBrk="1" hangingPunct="1"/>
            <a:r>
              <a:rPr lang="en-US" sz="2400" smtClean="0"/>
              <a:t>Ergot Alkaloids and Deratives: DHE and Ergotamine for patients with severe to moderate migraine pain [Grade B and C].</a:t>
            </a:r>
          </a:p>
          <a:p>
            <a:pPr eaLnBrk="1" hangingPunct="1"/>
            <a:endParaRPr lang="en-US" sz="2400" smtClean="0"/>
          </a:p>
          <a:p>
            <a:pPr eaLnBrk="1" hangingPunct="1"/>
            <a:r>
              <a:rPr lang="en-US" sz="2400" smtClean="0"/>
              <a:t>Opioid Analgesics: For patients with moderate to severe attacks. Efficacy must be balanced against the risks of sedation and dependency [Grade A and B]</a:t>
            </a:r>
          </a:p>
          <a:p>
            <a:pPr eaLnBrk="1" hangingPunct="1"/>
            <a:endParaRPr lang="en-US" sz="2400" smtClean="0"/>
          </a:p>
          <a:p>
            <a:pPr eaLnBrk="1" hangingPunct="1"/>
            <a:r>
              <a:rPr lang="en-US" sz="2400" smtClean="0"/>
              <a:t>Barbiturate Hypnotics: Same as Opioids. [Grade B].</a:t>
            </a:r>
          </a:p>
        </p:txBody>
      </p:sp>
      <p:sp>
        <p:nvSpPr>
          <p:cNvPr id="48132" name="Footer Placeholder 3"/>
          <p:cNvSpPr>
            <a:spLocks noGrp="1"/>
          </p:cNvSpPr>
          <p:nvPr>
            <p:ph type="ftr" sz="quarter" idx="11"/>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pPr eaLnBrk="1" hangingPunct="1"/>
            <a:r>
              <a:rPr lang="en-US" dirty="0" smtClean="0">
                <a:solidFill>
                  <a:srgbClr val="FFFF00"/>
                </a:solidFill>
              </a:rPr>
              <a:t>Treatment of Acute Migraine Attacks</a:t>
            </a:r>
          </a:p>
        </p:txBody>
      </p:sp>
      <p:sp>
        <p:nvSpPr>
          <p:cNvPr id="49155" name="Rectangle 3"/>
          <p:cNvSpPr>
            <a:spLocks noGrp="1" noChangeArrowheads="1"/>
          </p:cNvSpPr>
          <p:nvPr>
            <p:ph type="body" idx="1"/>
          </p:nvPr>
        </p:nvSpPr>
        <p:spPr/>
        <p:txBody>
          <a:bodyPr>
            <a:normAutofit fontScale="92500" lnSpcReduction="10000"/>
          </a:bodyPr>
          <a:lstStyle/>
          <a:p>
            <a:pPr fontAlgn="base"/>
            <a:r>
              <a:rPr lang="en-US" sz="2800" b="1" dirty="0" smtClean="0"/>
              <a:t>Combinations  </a:t>
            </a:r>
            <a:r>
              <a:rPr lang="en-US" sz="2800" dirty="0" smtClean="0"/>
              <a:t>Acetaminophen/aspirin/caffeine 500/500/130 mg or </a:t>
            </a:r>
            <a:r>
              <a:rPr lang="en-US" sz="2800" dirty="0" err="1" smtClean="0"/>
              <a:t>Sumatriptan</a:t>
            </a:r>
            <a:r>
              <a:rPr lang="en-US" sz="2800" dirty="0" smtClean="0"/>
              <a:t>/naproxen 85/500 mg are effective</a:t>
            </a:r>
          </a:p>
          <a:p>
            <a:pPr eaLnBrk="1" hangingPunct="1"/>
            <a:endParaRPr lang="en-US" sz="2800" dirty="0" smtClean="0"/>
          </a:p>
          <a:p>
            <a:pPr eaLnBrk="1" hangingPunct="1"/>
            <a:r>
              <a:rPr lang="en-US" sz="2800" dirty="0" err="1" smtClean="0"/>
              <a:t>Antiemetics</a:t>
            </a:r>
            <a:r>
              <a:rPr lang="en-US" sz="2800" dirty="0" smtClean="0"/>
              <a:t>: Intravenous </a:t>
            </a:r>
            <a:r>
              <a:rPr lang="en-US" sz="2800" dirty="0" err="1" smtClean="0"/>
              <a:t>Metoclopramide</a:t>
            </a:r>
            <a:r>
              <a:rPr lang="en-US" sz="2800" dirty="0" smtClean="0"/>
              <a:t> and IV or IM </a:t>
            </a:r>
            <a:r>
              <a:rPr lang="en-US" sz="2800" dirty="0" err="1" smtClean="0"/>
              <a:t>Prochlorperazine</a:t>
            </a:r>
            <a:r>
              <a:rPr lang="en-US" sz="2800" dirty="0" smtClean="0"/>
              <a:t> have pain relieving properties [Grade B]</a:t>
            </a:r>
          </a:p>
          <a:p>
            <a:pPr eaLnBrk="1" hangingPunct="1"/>
            <a:endParaRPr lang="en-US" sz="2800" dirty="0" smtClean="0"/>
          </a:p>
          <a:p>
            <a:pPr eaLnBrk="1" hangingPunct="1"/>
            <a:r>
              <a:rPr lang="en-US" sz="2800" dirty="0" smtClean="0"/>
              <a:t>Other Agents: </a:t>
            </a:r>
          </a:p>
          <a:p>
            <a:pPr eaLnBrk="1" hangingPunct="1">
              <a:buFontTx/>
              <a:buNone/>
            </a:pPr>
            <a:r>
              <a:rPr lang="en-US" sz="2800" dirty="0" smtClean="0"/>
              <a:t>     - </a:t>
            </a:r>
            <a:r>
              <a:rPr lang="en-US" sz="2800" dirty="0" err="1" smtClean="0"/>
              <a:t>Isometheptene</a:t>
            </a:r>
            <a:r>
              <a:rPr lang="en-US" sz="2800" dirty="0" smtClean="0"/>
              <a:t> for mild to moderate pain    [Grade B]</a:t>
            </a:r>
          </a:p>
          <a:p>
            <a:pPr eaLnBrk="1" hangingPunct="1">
              <a:buFontTx/>
              <a:buNone/>
            </a:pPr>
            <a:r>
              <a:rPr lang="en-US" sz="2800" dirty="0" smtClean="0"/>
              <a:t>    - Corticosteroids for status </a:t>
            </a:r>
            <a:r>
              <a:rPr lang="en-US" sz="2800" dirty="0" err="1" smtClean="0"/>
              <a:t>migrainous</a:t>
            </a:r>
            <a:endParaRPr lang="en-US" sz="2800" dirty="0" smtClean="0"/>
          </a:p>
        </p:txBody>
      </p:sp>
      <p:sp>
        <p:nvSpPr>
          <p:cNvPr id="49156" name="Footer Placeholder 3"/>
          <p:cNvSpPr>
            <a:spLocks noGrp="1"/>
          </p:cNvSpPr>
          <p:nvPr>
            <p:ph type="ftr" sz="quarter" idx="11"/>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Migraine Treatment</a:t>
            </a:r>
            <a:endParaRPr lang="en-US" dirty="0">
              <a:solidFill>
                <a:srgbClr val="FFFF00"/>
              </a:solidFill>
            </a:endParaRPr>
          </a:p>
        </p:txBody>
      </p:sp>
      <p:sp>
        <p:nvSpPr>
          <p:cNvPr id="3" name="Content Placeholder 2"/>
          <p:cNvSpPr>
            <a:spLocks noGrp="1"/>
          </p:cNvSpPr>
          <p:nvPr>
            <p:ph idx="1"/>
          </p:nvPr>
        </p:nvSpPr>
        <p:spPr/>
        <p:txBody>
          <a:bodyPr/>
          <a:lstStyle/>
          <a:p>
            <a:pPr>
              <a:buNone/>
            </a:pPr>
            <a:r>
              <a:rPr lang="en-US" sz="3600" dirty="0" smtClean="0">
                <a:solidFill>
                  <a:srgbClr val="FFFF00"/>
                </a:solidFill>
              </a:rPr>
              <a:t>New and novel treatment of migraine:</a:t>
            </a:r>
          </a:p>
          <a:p>
            <a:pPr>
              <a:buNone/>
            </a:pPr>
            <a:endParaRPr lang="en-US" dirty="0" smtClean="0"/>
          </a:p>
          <a:p>
            <a:r>
              <a:rPr lang="en-US" dirty="0" err="1" smtClean="0"/>
              <a:t>Transcranial</a:t>
            </a:r>
            <a:r>
              <a:rPr lang="en-US" dirty="0" smtClean="0"/>
              <a:t> Magnetic Stimulation (TMS)</a:t>
            </a:r>
          </a:p>
          <a:p>
            <a:endParaRPr lang="en-US" dirty="0" smtClean="0"/>
          </a:p>
          <a:p>
            <a:r>
              <a:rPr lang="en-US" dirty="0" smtClean="0"/>
              <a:t>CGRP Receptor Blocker</a:t>
            </a:r>
          </a:p>
          <a:p>
            <a:endParaRPr lang="en-US" dirty="0" smtClean="0"/>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dirty="0">
                <a:solidFill>
                  <a:srgbClr val="FFFF00"/>
                </a:solidFill>
              </a:rPr>
              <a:t>TMS Rationale</a:t>
            </a:r>
          </a:p>
        </p:txBody>
      </p:sp>
      <p:sp>
        <p:nvSpPr>
          <p:cNvPr id="153603" name="Rectangle 3"/>
          <p:cNvSpPr>
            <a:spLocks noGrp="1" noChangeArrowheads="1"/>
          </p:cNvSpPr>
          <p:nvPr>
            <p:ph type="body" idx="1"/>
          </p:nvPr>
        </p:nvSpPr>
        <p:spPr/>
        <p:txBody>
          <a:bodyPr/>
          <a:lstStyle/>
          <a:p>
            <a:pPr algn="ctr">
              <a:buFontTx/>
              <a:buNone/>
            </a:pPr>
            <a:r>
              <a:rPr lang="en-US" dirty="0">
                <a:solidFill>
                  <a:srgbClr val="FFFF00"/>
                </a:solidFill>
              </a:rPr>
              <a:t>Neurovascular Theory III</a:t>
            </a:r>
          </a:p>
          <a:p>
            <a:pPr>
              <a:buFontTx/>
              <a:buNone/>
            </a:pPr>
            <a:endParaRPr lang="en-US" dirty="0">
              <a:solidFill>
                <a:schemeClr val="folHlink"/>
              </a:solidFill>
            </a:endParaRPr>
          </a:p>
          <a:p>
            <a:pPr>
              <a:buFontTx/>
              <a:buNone/>
            </a:pPr>
            <a:endParaRPr lang="en-US" dirty="0">
              <a:solidFill>
                <a:schemeClr val="folHlink"/>
              </a:solidFill>
            </a:endParaRPr>
          </a:p>
        </p:txBody>
      </p:sp>
      <p:pic>
        <p:nvPicPr>
          <p:cNvPr id="153604" name="Picture 4" descr="Sunday, October 12, 2003 (7)"/>
          <p:cNvPicPr>
            <a:picLocks noChangeAspect="1" noChangeArrowheads="1"/>
          </p:cNvPicPr>
          <p:nvPr/>
        </p:nvPicPr>
        <p:blipFill>
          <a:blip r:embed="rId2" cstate="print"/>
          <a:srcRect/>
          <a:stretch>
            <a:fillRect/>
          </a:stretch>
        </p:blipFill>
        <p:spPr bwMode="auto">
          <a:xfrm>
            <a:off x="842963" y="2889250"/>
            <a:ext cx="3771900" cy="3282950"/>
          </a:xfrm>
          <a:prstGeom prst="rect">
            <a:avLst/>
          </a:prstGeom>
          <a:noFill/>
          <a:ln w="9525">
            <a:noFill/>
            <a:miter lim="800000"/>
            <a:headEnd/>
            <a:tailEnd/>
          </a:ln>
        </p:spPr>
      </p:pic>
      <p:sp>
        <p:nvSpPr>
          <p:cNvPr id="153605" name="Rectangle 5"/>
          <p:cNvSpPr>
            <a:spLocks noChangeArrowheads="1"/>
          </p:cNvSpPr>
          <p:nvPr/>
        </p:nvSpPr>
        <p:spPr bwMode="auto">
          <a:xfrm>
            <a:off x="4787900" y="2832100"/>
            <a:ext cx="3784600" cy="3873500"/>
          </a:xfrm>
          <a:prstGeom prst="rect">
            <a:avLst/>
          </a:prstGeom>
          <a:noFill/>
          <a:ln w="9525">
            <a:noFill/>
            <a:miter lim="800000"/>
            <a:headEnd/>
            <a:tailEnd/>
          </a:ln>
          <a:effectLst/>
        </p:spPr>
        <p:txBody>
          <a:bodyPr/>
          <a:lstStyle/>
          <a:p>
            <a:pPr marL="342900" indent="-342900" algn="l">
              <a:spcBef>
                <a:spcPct val="20000"/>
              </a:spcBef>
              <a:buFontTx/>
              <a:buChar char="•"/>
            </a:pPr>
            <a:r>
              <a:rPr lang="en-US" sz="2400"/>
              <a:t>Lashley, who suffered from migraine, calculated that the growth of his own migrainous fortification spectrum corresponded to an event moving across the cortex at a rate of 2-3mm/min</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dirty="0">
                <a:solidFill>
                  <a:srgbClr val="FFFF00"/>
                </a:solidFill>
              </a:rPr>
              <a:t>TMS Rationale</a:t>
            </a:r>
          </a:p>
        </p:txBody>
      </p:sp>
      <p:sp>
        <p:nvSpPr>
          <p:cNvPr id="154627" name="Rectangle 3"/>
          <p:cNvSpPr>
            <a:spLocks noGrp="1" noChangeArrowheads="1"/>
          </p:cNvSpPr>
          <p:nvPr>
            <p:ph type="body" idx="1"/>
          </p:nvPr>
        </p:nvSpPr>
        <p:spPr/>
        <p:txBody>
          <a:bodyPr/>
          <a:lstStyle/>
          <a:p>
            <a:pPr algn="ctr">
              <a:buFontTx/>
              <a:buNone/>
            </a:pPr>
            <a:endParaRPr lang="en-US"/>
          </a:p>
          <a:p>
            <a:pPr>
              <a:buFontTx/>
              <a:buNone/>
            </a:pPr>
            <a:r>
              <a:rPr lang="en-US"/>
              <a:t>Leao found that noxious stimulation of the exposed cerebral cortex of a rabbit produced a spreading decrease in electrical activity that moved at a rate of 2-3mm/min (spreading depression of Leao).</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2"/>
          <p:cNvSpPr>
            <a:spLocks noGrp="1" noChangeArrowheads="1"/>
          </p:cNvSpPr>
          <p:nvPr>
            <p:ph type="title" sz="quarter"/>
          </p:nvPr>
        </p:nvSpPr>
        <p:spPr>
          <a:xfrm>
            <a:off x="38100" y="76200"/>
            <a:ext cx="9067800" cy="685800"/>
          </a:xfrm>
        </p:spPr>
        <p:txBody>
          <a:bodyPr/>
          <a:lstStyle/>
          <a:p>
            <a:pPr>
              <a:lnSpc>
                <a:spcPct val="75000"/>
              </a:lnSpc>
            </a:pPr>
            <a:r>
              <a:rPr lang="en-US" sz="2600"/>
              <a:t>Cortical Spreading Depression &amp; Migraine</a:t>
            </a:r>
          </a:p>
        </p:txBody>
      </p:sp>
      <p:pic>
        <p:nvPicPr>
          <p:cNvPr id="155651" name="Picture 3" descr="CSD"/>
          <p:cNvPicPr>
            <a:picLocks noGrp="1" noChangeAspect="1" noChangeArrowheads="1"/>
          </p:cNvPicPr>
          <p:nvPr>
            <p:ph sz="quarter" idx="3"/>
          </p:nvPr>
        </p:nvPicPr>
        <p:blipFill>
          <a:blip r:embed="rId3" cstate="print"/>
          <a:srcRect l="16667" t="25281" b="13652"/>
          <a:stretch>
            <a:fillRect/>
          </a:stretch>
        </p:blipFill>
        <p:spPr>
          <a:xfrm>
            <a:off x="5867400" y="1316038"/>
            <a:ext cx="3200400" cy="4083050"/>
          </a:xfrm>
          <a:noFill/>
          <a:ln w="28575">
            <a:solidFill>
              <a:srgbClr val="99FF99"/>
            </a:solidFill>
          </a:ln>
        </p:spPr>
      </p:pic>
      <p:sp>
        <p:nvSpPr>
          <p:cNvPr id="155652" name="Text Box 4"/>
          <p:cNvSpPr txBox="1">
            <a:spLocks noChangeArrowheads="1"/>
          </p:cNvSpPr>
          <p:nvPr/>
        </p:nvSpPr>
        <p:spPr bwMode="auto">
          <a:xfrm>
            <a:off x="938213" y="927100"/>
            <a:ext cx="2185987" cy="457200"/>
          </a:xfrm>
          <a:prstGeom prst="rect">
            <a:avLst/>
          </a:prstGeom>
          <a:noFill/>
          <a:ln w="12700">
            <a:noFill/>
            <a:miter lim="800000"/>
            <a:headEnd type="none" w="sm" len="sm"/>
            <a:tailEnd type="none" w="sm" len="sm"/>
          </a:ln>
          <a:effectLst/>
        </p:spPr>
        <p:txBody>
          <a:bodyPr wrap="none">
            <a:spAutoFit/>
          </a:bodyPr>
          <a:lstStyle/>
          <a:p>
            <a:r>
              <a:rPr lang="en-US" sz="2400">
                <a:solidFill>
                  <a:srgbClr val="99FF99"/>
                </a:solidFill>
                <a:effectLst>
                  <a:outerShdw blurRad="38100" dist="38100" dir="2700000" algn="tl">
                    <a:srgbClr val="000000"/>
                  </a:outerShdw>
                </a:effectLst>
                <a:cs typeface="Arial" charset="0"/>
              </a:rPr>
              <a:t>Lashley’s Aura</a:t>
            </a:r>
          </a:p>
        </p:txBody>
      </p:sp>
      <p:pic>
        <p:nvPicPr>
          <p:cNvPr id="155653" name="Picture 5" descr="Sunday, October 12, 2003 (7)"/>
          <p:cNvPicPr>
            <a:picLocks noGrp="1" noChangeAspect="1" noChangeArrowheads="1"/>
          </p:cNvPicPr>
          <p:nvPr>
            <p:ph sz="quarter" idx="2"/>
          </p:nvPr>
        </p:nvPicPr>
        <p:blipFill>
          <a:blip r:embed="rId4" cstate="print">
            <a:lum bright="-12000" contrast="18000"/>
          </a:blip>
          <a:srcRect l="69090" t="18098" r="5455" b="7500"/>
          <a:stretch>
            <a:fillRect/>
          </a:stretch>
        </p:blipFill>
        <p:spPr>
          <a:xfrm>
            <a:off x="2614613" y="1460500"/>
            <a:ext cx="1500187" cy="3962400"/>
          </a:xfrm>
          <a:ln>
            <a:solidFill>
              <a:srgbClr val="FF99FF"/>
            </a:solidFill>
          </a:ln>
        </p:spPr>
      </p:pic>
      <p:pic>
        <p:nvPicPr>
          <p:cNvPr id="155654" name="Picture 6" descr="Sunday, October 12, 2003 (7)"/>
          <p:cNvPicPr>
            <a:picLocks noChangeAspect="1" noChangeArrowheads="1"/>
          </p:cNvPicPr>
          <p:nvPr/>
        </p:nvPicPr>
        <p:blipFill>
          <a:blip r:embed="rId4" cstate="print">
            <a:lum bright="-12000" contrast="18000"/>
          </a:blip>
          <a:srcRect l="10754" t="36154" r="80492" b="50900"/>
          <a:stretch>
            <a:fillRect/>
          </a:stretch>
        </p:blipFill>
        <p:spPr bwMode="auto">
          <a:xfrm>
            <a:off x="36513" y="2438400"/>
            <a:ext cx="569912" cy="762000"/>
          </a:xfrm>
          <a:prstGeom prst="rect">
            <a:avLst/>
          </a:prstGeom>
          <a:noFill/>
          <a:ln w="9525">
            <a:solidFill>
              <a:srgbClr val="FF99FF"/>
            </a:solidFill>
            <a:miter lim="800000"/>
            <a:headEnd/>
            <a:tailEnd/>
          </a:ln>
          <a:effectLst/>
        </p:spPr>
      </p:pic>
      <p:sp>
        <p:nvSpPr>
          <p:cNvPr id="155655" name="Text Box 7"/>
          <p:cNvSpPr txBox="1">
            <a:spLocks noChangeArrowheads="1"/>
          </p:cNvSpPr>
          <p:nvPr/>
        </p:nvSpPr>
        <p:spPr bwMode="auto">
          <a:xfrm>
            <a:off x="138113" y="3162300"/>
            <a:ext cx="354012" cy="457200"/>
          </a:xfrm>
          <a:prstGeom prst="rect">
            <a:avLst/>
          </a:prstGeom>
          <a:noFill/>
          <a:ln w="12700">
            <a:noFill/>
            <a:miter lim="800000"/>
            <a:headEnd type="none" w="sm" len="sm"/>
            <a:tailEnd type="none" w="sm" len="sm"/>
          </a:ln>
          <a:effectLst/>
        </p:spPr>
        <p:txBody>
          <a:bodyPr wrap="none">
            <a:spAutoFit/>
          </a:bodyPr>
          <a:lstStyle/>
          <a:p>
            <a:r>
              <a:rPr lang="en-US" sz="2400">
                <a:solidFill>
                  <a:schemeClr val="bg1"/>
                </a:solidFill>
                <a:effectLst>
                  <a:outerShdw blurRad="38100" dist="38100" dir="2700000" algn="tl">
                    <a:srgbClr val="000000"/>
                  </a:outerShdw>
                </a:effectLst>
                <a:cs typeface="Arial" charset="0"/>
              </a:rPr>
              <a:t>0</a:t>
            </a:r>
          </a:p>
        </p:txBody>
      </p:sp>
      <p:pic>
        <p:nvPicPr>
          <p:cNvPr id="155656" name="Picture 8" descr="Sunday, October 12, 2003 (7)"/>
          <p:cNvPicPr>
            <a:picLocks noChangeAspect="1" noChangeArrowheads="1"/>
          </p:cNvPicPr>
          <p:nvPr/>
        </p:nvPicPr>
        <p:blipFill>
          <a:blip r:embed="rId4" cstate="print">
            <a:lum bright="-12000" contrast="18000"/>
          </a:blip>
          <a:srcRect l="25455" t="34186" r="63637" b="43695"/>
          <a:stretch>
            <a:fillRect/>
          </a:stretch>
        </p:blipFill>
        <p:spPr bwMode="auto">
          <a:xfrm>
            <a:off x="646113" y="2311400"/>
            <a:ext cx="728662" cy="1333500"/>
          </a:xfrm>
          <a:prstGeom prst="rect">
            <a:avLst/>
          </a:prstGeom>
          <a:noFill/>
          <a:ln w="9525">
            <a:solidFill>
              <a:srgbClr val="FF99FF"/>
            </a:solidFill>
            <a:miter lim="800000"/>
            <a:headEnd/>
            <a:tailEnd/>
          </a:ln>
          <a:effectLst/>
        </p:spPr>
      </p:pic>
      <p:pic>
        <p:nvPicPr>
          <p:cNvPr id="155657" name="Picture 9" descr="Sunday, October 12, 2003 (7)"/>
          <p:cNvPicPr>
            <a:picLocks noChangeAspect="1" noChangeArrowheads="1"/>
          </p:cNvPicPr>
          <p:nvPr/>
        </p:nvPicPr>
        <p:blipFill>
          <a:blip r:embed="rId4" cstate="print">
            <a:lum bright="-12000" contrast="18000"/>
          </a:blip>
          <a:srcRect l="45454" t="28152" r="36363" b="27608"/>
          <a:stretch>
            <a:fillRect/>
          </a:stretch>
        </p:blipFill>
        <p:spPr bwMode="auto">
          <a:xfrm>
            <a:off x="1412875" y="1971675"/>
            <a:ext cx="1152525" cy="2533650"/>
          </a:xfrm>
          <a:prstGeom prst="rect">
            <a:avLst/>
          </a:prstGeom>
          <a:noFill/>
          <a:ln w="9525">
            <a:solidFill>
              <a:srgbClr val="FF99FF"/>
            </a:solidFill>
            <a:miter lim="800000"/>
            <a:headEnd/>
            <a:tailEnd/>
          </a:ln>
          <a:effectLst/>
        </p:spPr>
      </p:pic>
      <p:sp>
        <p:nvSpPr>
          <p:cNvPr id="155658" name="Text Box 10"/>
          <p:cNvSpPr txBox="1">
            <a:spLocks noChangeArrowheads="1"/>
          </p:cNvSpPr>
          <p:nvPr/>
        </p:nvSpPr>
        <p:spPr bwMode="auto">
          <a:xfrm>
            <a:off x="874713" y="3581400"/>
            <a:ext cx="354012" cy="457200"/>
          </a:xfrm>
          <a:prstGeom prst="rect">
            <a:avLst/>
          </a:prstGeom>
          <a:noFill/>
          <a:ln w="12700">
            <a:noFill/>
            <a:miter lim="800000"/>
            <a:headEnd type="none" w="sm" len="sm"/>
            <a:tailEnd type="none" w="sm" len="sm"/>
          </a:ln>
          <a:effectLst/>
        </p:spPr>
        <p:txBody>
          <a:bodyPr wrap="none">
            <a:spAutoFit/>
          </a:bodyPr>
          <a:lstStyle/>
          <a:p>
            <a:r>
              <a:rPr lang="en-US" sz="2400">
                <a:solidFill>
                  <a:schemeClr val="bg1"/>
                </a:solidFill>
                <a:effectLst>
                  <a:outerShdw blurRad="38100" dist="38100" dir="2700000" algn="tl">
                    <a:srgbClr val="000000"/>
                  </a:outerShdw>
                </a:effectLst>
                <a:cs typeface="Arial" charset="0"/>
              </a:rPr>
              <a:t>3</a:t>
            </a:r>
          </a:p>
        </p:txBody>
      </p:sp>
      <p:sp>
        <p:nvSpPr>
          <p:cNvPr id="155659" name="Text Box 11"/>
          <p:cNvSpPr txBox="1">
            <a:spLocks noChangeArrowheads="1"/>
          </p:cNvSpPr>
          <p:nvPr/>
        </p:nvSpPr>
        <p:spPr bwMode="auto">
          <a:xfrm>
            <a:off x="1816100" y="4419600"/>
            <a:ext cx="354013" cy="457200"/>
          </a:xfrm>
          <a:prstGeom prst="rect">
            <a:avLst/>
          </a:prstGeom>
          <a:noFill/>
          <a:ln w="12700">
            <a:noFill/>
            <a:miter lim="800000"/>
            <a:headEnd type="none" w="sm" len="sm"/>
            <a:tailEnd type="none" w="sm" len="sm"/>
          </a:ln>
          <a:effectLst/>
        </p:spPr>
        <p:txBody>
          <a:bodyPr wrap="none">
            <a:spAutoFit/>
          </a:bodyPr>
          <a:lstStyle/>
          <a:p>
            <a:r>
              <a:rPr lang="en-US" sz="2400">
                <a:solidFill>
                  <a:schemeClr val="bg1"/>
                </a:solidFill>
                <a:effectLst>
                  <a:outerShdw blurRad="38100" dist="38100" dir="2700000" algn="tl">
                    <a:srgbClr val="000000"/>
                  </a:outerShdw>
                </a:effectLst>
                <a:cs typeface="Arial" charset="0"/>
              </a:rPr>
              <a:t>7</a:t>
            </a:r>
          </a:p>
        </p:txBody>
      </p:sp>
      <p:sp>
        <p:nvSpPr>
          <p:cNvPr id="155660" name="Text Box 12"/>
          <p:cNvSpPr txBox="1">
            <a:spLocks noChangeArrowheads="1"/>
          </p:cNvSpPr>
          <p:nvPr/>
        </p:nvSpPr>
        <p:spPr bwMode="auto">
          <a:xfrm>
            <a:off x="3168650" y="5346700"/>
            <a:ext cx="523875" cy="457200"/>
          </a:xfrm>
          <a:prstGeom prst="rect">
            <a:avLst/>
          </a:prstGeom>
          <a:noFill/>
          <a:ln w="12700">
            <a:noFill/>
            <a:miter lim="800000"/>
            <a:headEnd type="none" w="sm" len="sm"/>
            <a:tailEnd type="none" w="sm" len="sm"/>
          </a:ln>
          <a:effectLst/>
        </p:spPr>
        <p:txBody>
          <a:bodyPr wrap="none">
            <a:spAutoFit/>
          </a:bodyPr>
          <a:lstStyle/>
          <a:p>
            <a:r>
              <a:rPr lang="en-US" sz="2400">
                <a:solidFill>
                  <a:schemeClr val="bg1"/>
                </a:solidFill>
                <a:effectLst>
                  <a:outerShdw blurRad="38100" dist="38100" dir="2700000" algn="tl">
                    <a:srgbClr val="000000"/>
                  </a:outerShdw>
                </a:effectLst>
                <a:cs typeface="Arial" charset="0"/>
              </a:rPr>
              <a:t>10</a:t>
            </a:r>
          </a:p>
        </p:txBody>
      </p:sp>
      <p:sp>
        <p:nvSpPr>
          <p:cNvPr id="155661" name="Text Box 13"/>
          <p:cNvSpPr txBox="1">
            <a:spLocks noChangeArrowheads="1"/>
          </p:cNvSpPr>
          <p:nvPr/>
        </p:nvSpPr>
        <p:spPr bwMode="auto">
          <a:xfrm>
            <a:off x="4495800" y="838200"/>
            <a:ext cx="4440238" cy="457200"/>
          </a:xfrm>
          <a:prstGeom prst="rect">
            <a:avLst/>
          </a:prstGeom>
          <a:noFill/>
          <a:ln w="12700">
            <a:noFill/>
            <a:miter lim="800000"/>
            <a:headEnd type="none" w="sm" len="sm"/>
            <a:tailEnd type="none" w="sm" len="sm"/>
          </a:ln>
          <a:effectLst/>
        </p:spPr>
        <p:txBody>
          <a:bodyPr wrap="none">
            <a:spAutoFit/>
          </a:bodyPr>
          <a:lstStyle/>
          <a:p>
            <a:r>
              <a:rPr lang="en-US" sz="2400">
                <a:solidFill>
                  <a:srgbClr val="99FF99"/>
                </a:solidFill>
                <a:effectLst>
                  <a:outerShdw blurRad="38100" dist="38100" dir="2700000" algn="tl">
                    <a:srgbClr val="000000"/>
                  </a:outerShdw>
                </a:effectLst>
                <a:cs typeface="Arial" charset="0"/>
              </a:rPr>
              <a:t>Spreading Depression of LEAO</a:t>
            </a:r>
          </a:p>
        </p:txBody>
      </p:sp>
      <p:pic>
        <p:nvPicPr>
          <p:cNvPr id="155662" name="Picture 14" descr="CSD"/>
          <p:cNvPicPr>
            <a:picLocks noChangeAspect="1" noChangeArrowheads="1"/>
          </p:cNvPicPr>
          <p:nvPr/>
        </p:nvPicPr>
        <p:blipFill>
          <a:blip r:embed="rId3" cstate="print">
            <a:lum bright="6000" contrast="6000"/>
          </a:blip>
          <a:srcRect t="26062" r="81667" b="14143"/>
          <a:stretch>
            <a:fillRect/>
          </a:stretch>
        </p:blipFill>
        <p:spPr bwMode="auto">
          <a:xfrm>
            <a:off x="4273550" y="1301750"/>
            <a:ext cx="1536700" cy="4106863"/>
          </a:xfrm>
          <a:prstGeom prst="rect">
            <a:avLst/>
          </a:prstGeom>
          <a:noFill/>
          <a:ln w="19050">
            <a:solidFill>
              <a:srgbClr val="99FF99"/>
            </a:solidFill>
            <a:miter lim="800000"/>
            <a:headEnd/>
            <a:tailEnd/>
          </a:ln>
        </p:spPr>
      </p:pic>
      <p:sp>
        <p:nvSpPr>
          <p:cNvPr id="155663" name="Line 15"/>
          <p:cNvSpPr>
            <a:spLocks noChangeShapeType="1"/>
          </p:cNvSpPr>
          <p:nvPr/>
        </p:nvSpPr>
        <p:spPr bwMode="auto">
          <a:xfrm>
            <a:off x="4191000" y="927100"/>
            <a:ext cx="0" cy="4724400"/>
          </a:xfrm>
          <a:prstGeom prst="line">
            <a:avLst/>
          </a:prstGeom>
          <a:noFill/>
          <a:ln w="3175">
            <a:solidFill>
              <a:schemeClr val="tx1"/>
            </a:solidFill>
            <a:round/>
            <a:headEnd type="none" w="sm" len="sm"/>
            <a:tailEnd type="none" w="sm" len="sm"/>
          </a:ln>
          <a:effectLst/>
        </p:spPr>
        <p:txBody>
          <a:bodyPr/>
          <a:lstStyle/>
          <a:p>
            <a:endParaRPr lang="en-US"/>
          </a:p>
        </p:txBody>
      </p:sp>
      <p:sp>
        <p:nvSpPr>
          <p:cNvPr id="155664" name="Text Box 16"/>
          <p:cNvSpPr txBox="1">
            <a:spLocks noChangeArrowheads="1"/>
          </p:cNvSpPr>
          <p:nvPr/>
        </p:nvSpPr>
        <p:spPr bwMode="auto">
          <a:xfrm>
            <a:off x="4356100" y="1308100"/>
            <a:ext cx="1066800" cy="601663"/>
          </a:xfrm>
          <a:prstGeom prst="rect">
            <a:avLst/>
          </a:prstGeom>
          <a:solidFill>
            <a:schemeClr val="bg1"/>
          </a:solidFill>
          <a:ln w="12700">
            <a:noFill/>
            <a:miter lim="800000"/>
            <a:headEnd type="none" w="sm" len="sm"/>
            <a:tailEnd type="none" w="sm" len="sm"/>
          </a:ln>
          <a:effectLst/>
        </p:spPr>
        <p:txBody>
          <a:bodyPr>
            <a:spAutoFit/>
          </a:bodyPr>
          <a:lstStyle/>
          <a:p>
            <a:pPr algn="l">
              <a:lnSpc>
                <a:spcPct val="80000"/>
              </a:lnSpc>
            </a:pPr>
            <a:r>
              <a:rPr lang="en-US" sz="1400">
                <a:cs typeface="Arial" charset="0"/>
              </a:rPr>
              <a:t>Position of electrode on cortex</a:t>
            </a:r>
          </a:p>
        </p:txBody>
      </p:sp>
      <p:sp>
        <p:nvSpPr>
          <p:cNvPr id="155665" name="Line 17"/>
          <p:cNvSpPr>
            <a:spLocks noChangeShapeType="1"/>
          </p:cNvSpPr>
          <p:nvPr/>
        </p:nvSpPr>
        <p:spPr bwMode="auto">
          <a:xfrm flipH="1">
            <a:off x="4856163" y="1447800"/>
            <a:ext cx="706437" cy="1014413"/>
          </a:xfrm>
          <a:prstGeom prst="line">
            <a:avLst/>
          </a:prstGeom>
          <a:noFill/>
          <a:ln w="38100">
            <a:solidFill>
              <a:srgbClr val="FF6699"/>
            </a:solidFill>
            <a:round/>
            <a:headEnd type="none" w="sm" len="sm"/>
            <a:tailEnd type="none" w="sm" len="sm"/>
          </a:ln>
          <a:effectLst/>
        </p:spPr>
        <p:txBody>
          <a:bodyPr/>
          <a:lstStyle/>
          <a:p>
            <a:endParaRPr lang="en-US"/>
          </a:p>
        </p:txBody>
      </p:sp>
      <p:sp>
        <p:nvSpPr>
          <p:cNvPr id="155666" name="Text Box 18"/>
          <p:cNvSpPr txBox="1">
            <a:spLocks noChangeArrowheads="1"/>
          </p:cNvSpPr>
          <p:nvPr/>
        </p:nvSpPr>
        <p:spPr bwMode="auto">
          <a:xfrm>
            <a:off x="5853113" y="5156200"/>
            <a:ext cx="860425" cy="241300"/>
          </a:xfrm>
          <a:prstGeom prst="rect">
            <a:avLst/>
          </a:prstGeom>
          <a:solidFill>
            <a:schemeClr val="bg1"/>
          </a:solidFill>
          <a:ln w="12700">
            <a:noFill/>
            <a:miter lim="800000"/>
            <a:headEnd type="none" w="sm" len="sm"/>
            <a:tailEnd type="none" w="sm" len="sm"/>
          </a:ln>
          <a:effectLst/>
        </p:spPr>
        <p:txBody>
          <a:bodyPr>
            <a:spAutoFit/>
          </a:bodyPr>
          <a:lstStyle/>
          <a:p>
            <a:pPr>
              <a:lnSpc>
                <a:spcPct val="70000"/>
              </a:lnSpc>
            </a:pPr>
            <a:r>
              <a:rPr lang="en-US" sz="1400">
                <a:cs typeface="Arial" charset="0"/>
              </a:rPr>
              <a:t>0.5 min</a:t>
            </a:r>
          </a:p>
        </p:txBody>
      </p:sp>
      <p:sp>
        <p:nvSpPr>
          <p:cNvPr id="155667" name="Text Box 19"/>
          <p:cNvSpPr txBox="1">
            <a:spLocks noChangeArrowheads="1"/>
          </p:cNvSpPr>
          <p:nvPr/>
        </p:nvSpPr>
        <p:spPr bwMode="auto">
          <a:xfrm>
            <a:off x="7086600" y="5156200"/>
            <a:ext cx="860425" cy="241300"/>
          </a:xfrm>
          <a:prstGeom prst="rect">
            <a:avLst/>
          </a:prstGeom>
          <a:solidFill>
            <a:schemeClr val="bg1"/>
          </a:solidFill>
          <a:ln w="12700">
            <a:noFill/>
            <a:miter lim="800000"/>
            <a:headEnd type="none" w="sm" len="sm"/>
            <a:tailEnd type="none" w="sm" len="sm"/>
          </a:ln>
          <a:effectLst/>
        </p:spPr>
        <p:txBody>
          <a:bodyPr>
            <a:spAutoFit/>
          </a:bodyPr>
          <a:lstStyle/>
          <a:p>
            <a:pPr>
              <a:lnSpc>
                <a:spcPct val="70000"/>
              </a:lnSpc>
            </a:pPr>
            <a:r>
              <a:rPr lang="en-US" sz="1400">
                <a:cs typeface="Arial" charset="0"/>
              </a:rPr>
              <a:t>3.5 min</a:t>
            </a:r>
          </a:p>
        </p:txBody>
      </p:sp>
      <p:sp>
        <p:nvSpPr>
          <p:cNvPr id="155668" name="Text Box 20"/>
          <p:cNvSpPr txBox="1">
            <a:spLocks noChangeArrowheads="1"/>
          </p:cNvSpPr>
          <p:nvPr/>
        </p:nvSpPr>
        <p:spPr bwMode="auto">
          <a:xfrm>
            <a:off x="8207375" y="5156200"/>
            <a:ext cx="860425" cy="241300"/>
          </a:xfrm>
          <a:prstGeom prst="rect">
            <a:avLst/>
          </a:prstGeom>
          <a:solidFill>
            <a:schemeClr val="bg1"/>
          </a:solidFill>
          <a:ln w="12700">
            <a:noFill/>
            <a:miter lim="800000"/>
            <a:headEnd type="none" w="sm" len="sm"/>
            <a:tailEnd type="none" w="sm" len="sm"/>
          </a:ln>
          <a:effectLst/>
        </p:spPr>
        <p:txBody>
          <a:bodyPr>
            <a:spAutoFit/>
          </a:bodyPr>
          <a:lstStyle/>
          <a:p>
            <a:pPr>
              <a:lnSpc>
                <a:spcPct val="70000"/>
              </a:lnSpc>
            </a:pPr>
            <a:r>
              <a:rPr lang="en-US" sz="1400">
                <a:cs typeface="Arial" charset="0"/>
              </a:rPr>
              <a:t>7 min</a:t>
            </a:r>
          </a:p>
        </p:txBody>
      </p:sp>
      <p:sp>
        <p:nvSpPr>
          <p:cNvPr id="155669" name="Text Box 21"/>
          <p:cNvSpPr txBox="1">
            <a:spLocks noChangeArrowheads="1"/>
          </p:cNvSpPr>
          <p:nvPr/>
        </p:nvSpPr>
        <p:spPr bwMode="auto">
          <a:xfrm>
            <a:off x="5867400" y="1325563"/>
            <a:ext cx="3181350" cy="261937"/>
          </a:xfrm>
          <a:prstGeom prst="rect">
            <a:avLst/>
          </a:prstGeom>
          <a:solidFill>
            <a:schemeClr val="bg1"/>
          </a:solidFill>
          <a:ln w="12700">
            <a:noFill/>
            <a:miter lim="800000"/>
            <a:headEnd type="none" w="sm" len="sm"/>
            <a:tailEnd type="none" w="sm" len="sm"/>
          </a:ln>
          <a:effectLst/>
        </p:spPr>
        <p:txBody>
          <a:bodyPr rIns="0">
            <a:spAutoFit/>
          </a:bodyPr>
          <a:lstStyle/>
          <a:p>
            <a:pPr algn="l">
              <a:lnSpc>
                <a:spcPct val="80000"/>
              </a:lnSpc>
            </a:pPr>
            <a:r>
              <a:rPr lang="en-US" sz="1400">
                <a:cs typeface="Arial" charset="0"/>
              </a:rPr>
              <a:t>Normal   	                  Activity Returns</a:t>
            </a:r>
          </a:p>
        </p:txBody>
      </p:sp>
      <p:sp>
        <p:nvSpPr>
          <p:cNvPr id="155670" name="Text Box 22"/>
          <p:cNvSpPr txBox="1">
            <a:spLocks noChangeArrowheads="1"/>
          </p:cNvSpPr>
          <p:nvPr/>
        </p:nvSpPr>
        <p:spPr bwMode="auto">
          <a:xfrm>
            <a:off x="6680200" y="1541463"/>
            <a:ext cx="1085850" cy="134937"/>
          </a:xfrm>
          <a:prstGeom prst="rect">
            <a:avLst/>
          </a:prstGeom>
          <a:solidFill>
            <a:schemeClr val="bg1"/>
          </a:solidFill>
          <a:ln w="12700">
            <a:noFill/>
            <a:miter lim="800000"/>
            <a:headEnd type="none" w="sm" len="sm"/>
            <a:tailEnd type="none" w="sm" len="sm"/>
          </a:ln>
          <a:effectLst/>
        </p:spPr>
        <p:txBody>
          <a:bodyPr wrap="none" lIns="0" tIns="0" rIns="0" bIns="0"/>
          <a:lstStyle/>
          <a:p>
            <a:pPr>
              <a:lnSpc>
                <a:spcPct val="80000"/>
              </a:lnSpc>
            </a:pPr>
            <a:r>
              <a:rPr lang="en-US" sz="1400">
                <a:cs typeface="Arial" charset="0"/>
              </a:rPr>
              <a:t>Depression</a:t>
            </a:r>
          </a:p>
        </p:txBody>
      </p:sp>
      <p:sp>
        <p:nvSpPr>
          <p:cNvPr id="155671" name="Line 23"/>
          <p:cNvSpPr>
            <a:spLocks noChangeShapeType="1"/>
          </p:cNvSpPr>
          <p:nvPr/>
        </p:nvSpPr>
        <p:spPr bwMode="auto">
          <a:xfrm>
            <a:off x="5994400" y="5575300"/>
            <a:ext cx="3048000" cy="0"/>
          </a:xfrm>
          <a:prstGeom prst="line">
            <a:avLst/>
          </a:prstGeom>
          <a:noFill/>
          <a:ln w="12700">
            <a:solidFill>
              <a:srgbClr val="FF99FF"/>
            </a:solidFill>
            <a:round/>
            <a:headEnd type="none" w="sm" len="sm"/>
            <a:tailEnd type="arrow" w="med" len="med"/>
          </a:ln>
          <a:effectLst/>
        </p:spPr>
        <p:txBody>
          <a:bodyPr/>
          <a:lstStyle/>
          <a:p>
            <a:endParaRPr lang="en-US"/>
          </a:p>
        </p:txBody>
      </p:sp>
      <p:sp>
        <p:nvSpPr>
          <p:cNvPr id="155672" name="Text Box 24"/>
          <p:cNvSpPr txBox="1">
            <a:spLocks noChangeArrowheads="1"/>
          </p:cNvSpPr>
          <p:nvPr/>
        </p:nvSpPr>
        <p:spPr bwMode="auto">
          <a:xfrm>
            <a:off x="6527800" y="5634038"/>
            <a:ext cx="1981200" cy="169862"/>
          </a:xfrm>
          <a:prstGeom prst="rect">
            <a:avLst/>
          </a:prstGeom>
          <a:noFill/>
          <a:ln w="12700">
            <a:noFill/>
            <a:miter lim="800000"/>
            <a:headEnd type="none" w="sm" len="sm"/>
            <a:tailEnd type="none" w="sm" len="sm"/>
          </a:ln>
          <a:effectLst/>
        </p:spPr>
        <p:txBody>
          <a:bodyPr lIns="0" tIns="0" rIns="0" bIns="0" anchor="b">
            <a:spAutoFit/>
          </a:bodyPr>
          <a:lstStyle/>
          <a:p>
            <a:pPr>
              <a:lnSpc>
                <a:spcPct val="80000"/>
              </a:lnSpc>
            </a:pPr>
            <a:r>
              <a:rPr lang="en-US" sz="1400">
                <a:solidFill>
                  <a:srgbClr val="FF99FF"/>
                </a:solidFill>
                <a:effectLst>
                  <a:outerShdw blurRad="38100" dist="38100" dir="2700000" algn="tl">
                    <a:srgbClr val="000000"/>
                  </a:outerShdw>
                </a:effectLst>
                <a:cs typeface="Arial" charset="0"/>
              </a:rPr>
              <a:t>Time after stimulation</a:t>
            </a:r>
          </a:p>
        </p:txBody>
      </p:sp>
      <p:sp>
        <p:nvSpPr>
          <p:cNvPr id="155673" name="Text Box 25"/>
          <p:cNvSpPr txBox="1">
            <a:spLocks noChangeArrowheads="1"/>
          </p:cNvSpPr>
          <p:nvPr/>
        </p:nvSpPr>
        <p:spPr bwMode="auto">
          <a:xfrm>
            <a:off x="463550" y="5822950"/>
            <a:ext cx="8248650" cy="958850"/>
          </a:xfrm>
          <a:prstGeom prst="rect">
            <a:avLst/>
          </a:prstGeom>
          <a:noFill/>
          <a:ln w="9525">
            <a:noFill/>
            <a:miter lim="800000"/>
            <a:headEnd/>
            <a:tailEnd/>
          </a:ln>
          <a:effectLst/>
        </p:spPr>
        <p:txBody>
          <a:bodyPr>
            <a:spAutoFit/>
          </a:bodyPr>
          <a:lstStyle/>
          <a:p>
            <a:pPr algn="l" eaLnBrk="0" hangingPunct="0">
              <a:lnSpc>
                <a:spcPct val="80000"/>
              </a:lnSpc>
              <a:spcBef>
                <a:spcPct val="35000"/>
              </a:spcBef>
            </a:pPr>
            <a:r>
              <a:rPr lang="en-US" sz="1600">
                <a:solidFill>
                  <a:srgbClr val="FFFF99"/>
                </a:solidFill>
                <a:effectLst>
                  <a:outerShdw blurRad="38100" dist="38100" dir="2700000" algn="tl">
                    <a:srgbClr val="000000"/>
                  </a:outerShdw>
                </a:effectLst>
                <a:cs typeface="Arial" charset="0"/>
              </a:rPr>
              <a:t>Woods, R. P., M. Iacoboni, et al. (1994). "Brief report: bilateral spreading cerebral hypoperfusion during spontaneous migraine headache." </a:t>
            </a:r>
            <a:r>
              <a:rPr lang="en-US" sz="1600" u="sng">
                <a:solidFill>
                  <a:srgbClr val="FFFF99"/>
                </a:solidFill>
                <a:effectLst>
                  <a:outerShdw blurRad="38100" dist="38100" dir="2700000" algn="tl">
                    <a:srgbClr val="000000"/>
                  </a:outerShdw>
                </a:effectLst>
                <a:cs typeface="Arial" charset="0"/>
              </a:rPr>
              <a:t>N Engl J Med</a:t>
            </a:r>
            <a:r>
              <a:rPr lang="en-US" sz="1600">
                <a:solidFill>
                  <a:srgbClr val="FFFF99"/>
                </a:solidFill>
                <a:effectLst>
                  <a:outerShdw blurRad="38100" dist="38100" dir="2700000" algn="tl">
                    <a:srgbClr val="000000"/>
                  </a:outerShdw>
                </a:effectLst>
                <a:cs typeface="Arial" charset="0"/>
              </a:rPr>
              <a:t> </a:t>
            </a:r>
            <a:r>
              <a:rPr lang="en-US" sz="1600" b="1">
                <a:solidFill>
                  <a:srgbClr val="FFFF99"/>
                </a:solidFill>
                <a:effectLst>
                  <a:outerShdw blurRad="38100" dist="38100" dir="2700000" algn="tl">
                    <a:srgbClr val="000000"/>
                  </a:outerShdw>
                </a:effectLst>
                <a:cs typeface="Arial" charset="0"/>
              </a:rPr>
              <a:t>331</a:t>
            </a:r>
            <a:r>
              <a:rPr lang="en-US" sz="1600">
                <a:solidFill>
                  <a:srgbClr val="FFFF99"/>
                </a:solidFill>
                <a:effectLst>
                  <a:outerShdw blurRad="38100" dist="38100" dir="2700000" algn="tl">
                    <a:srgbClr val="000000"/>
                  </a:outerShdw>
                </a:effectLst>
                <a:cs typeface="Arial" charset="0"/>
              </a:rPr>
              <a:t>(25): 1689-92.</a:t>
            </a:r>
          </a:p>
          <a:p>
            <a:pPr algn="l" eaLnBrk="0" hangingPunct="0">
              <a:lnSpc>
                <a:spcPct val="80000"/>
              </a:lnSpc>
              <a:spcBef>
                <a:spcPct val="35000"/>
              </a:spcBef>
            </a:pPr>
            <a:r>
              <a:rPr lang="en-US" sz="1600">
                <a:solidFill>
                  <a:srgbClr val="FFFF99"/>
                </a:solidFill>
                <a:effectLst>
                  <a:outerShdw blurRad="38100" dist="38100" dir="2700000" algn="tl">
                    <a:srgbClr val="000000"/>
                  </a:outerShdw>
                </a:effectLst>
                <a:cs typeface="Arial" charset="0"/>
              </a:rPr>
              <a:t>Hadjikhani, N., M. Sanchez Del Rio, et al. (2001). "Mechanisms of migraine aura revealed by functional MRI in human visual cortex." </a:t>
            </a:r>
            <a:r>
              <a:rPr lang="en-US" sz="1600" u="sng">
                <a:solidFill>
                  <a:srgbClr val="FFFF99"/>
                </a:solidFill>
                <a:effectLst>
                  <a:outerShdw blurRad="38100" dist="38100" dir="2700000" algn="tl">
                    <a:srgbClr val="000000"/>
                  </a:outerShdw>
                </a:effectLst>
                <a:cs typeface="Arial" charset="0"/>
              </a:rPr>
              <a:t>Proc Natl Acad Sci U S A</a:t>
            </a:r>
            <a:r>
              <a:rPr lang="en-US" sz="1600">
                <a:solidFill>
                  <a:srgbClr val="FFFF99"/>
                </a:solidFill>
                <a:effectLst>
                  <a:outerShdw blurRad="38100" dist="38100" dir="2700000" algn="tl">
                    <a:srgbClr val="000000"/>
                  </a:outerShdw>
                </a:effectLst>
                <a:cs typeface="Arial" charset="0"/>
              </a:rPr>
              <a:t> </a:t>
            </a:r>
            <a:r>
              <a:rPr lang="en-US" sz="1600" b="1">
                <a:solidFill>
                  <a:srgbClr val="FFFF99"/>
                </a:solidFill>
                <a:effectLst>
                  <a:outerShdw blurRad="38100" dist="38100" dir="2700000" algn="tl">
                    <a:srgbClr val="000000"/>
                  </a:outerShdw>
                </a:effectLst>
                <a:cs typeface="Arial" charset="0"/>
              </a:rPr>
              <a:t>98</a:t>
            </a:r>
            <a:r>
              <a:rPr lang="en-US" sz="1600">
                <a:solidFill>
                  <a:srgbClr val="FFFF99"/>
                </a:solidFill>
                <a:effectLst>
                  <a:outerShdw blurRad="38100" dist="38100" dir="2700000" algn="tl">
                    <a:srgbClr val="000000"/>
                  </a:outerShdw>
                </a:effectLst>
                <a:cs typeface="Arial" charset="0"/>
              </a:rPr>
              <a:t>(8): 4687-92.</a:t>
            </a:r>
          </a:p>
        </p:txBody>
      </p:sp>
    </p:spTree>
    <p:custDataLst>
      <p:tags r:id="rId1"/>
    </p:custData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dirty="0">
                <a:solidFill>
                  <a:srgbClr val="FFFF00"/>
                </a:solidFill>
              </a:rPr>
              <a:t>TMS Rationale</a:t>
            </a:r>
          </a:p>
        </p:txBody>
      </p:sp>
      <p:sp>
        <p:nvSpPr>
          <p:cNvPr id="156675" name="Rectangle 3"/>
          <p:cNvSpPr>
            <a:spLocks noGrp="1" noChangeArrowheads="1"/>
          </p:cNvSpPr>
          <p:nvPr>
            <p:ph type="body" idx="1"/>
          </p:nvPr>
        </p:nvSpPr>
        <p:spPr/>
        <p:txBody>
          <a:bodyPr/>
          <a:lstStyle/>
          <a:p>
            <a:pPr>
              <a:lnSpc>
                <a:spcPct val="90000"/>
              </a:lnSpc>
              <a:buFontTx/>
              <a:buNone/>
            </a:pPr>
            <a:endParaRPr lang="en-US" sz="2800" dirty="0">
              <a:solidFill>
                <a:schemeClr val="folHlink"/>
              </a:solidFill>
            </a:endParaRPr>
          </a:p>
          <a:p>
            <a:pPr>
              <a:lnSpc>
                <a:spcPct val="90000"/>
              </a:lnSpc>
              <a:buFontTx/>
              <a:buNone/>
            </a:pPr>
            <a:r>
              <a:rPr lang="en-US" sz="2800" dirty="0">
                <a:solidFill>
                  <a:srgbClr val="FFFF00"/>
                </a:solidFill>
              </a:rPr>
              <a:t>Neurovascular Theory III:</a:t>
            </a:r>
          </a:p>
          <a:p>
            <a:pPr>
              <a:lnSpc>
                <a:spcPct val="90000"/>
              </a:lnSpc>
              <a:buFontTx/>
              <a:buNone/>
            </a:pPr>
            <a:endParaRPr lang="en-US" sz="2800" dirty="0">
              <a:solidFill>
                <a:schemeClr val="folHlink"/>
              </a:solidFill>
            </a:endParaRPr>
          </a:p>
          <a:p>
            <a:pPr>
              <a:lnSpc>
                <a:spcPct val="90000"/>
              </a:lnSpc>
            </a:pPr>
            <a:r>
              <a:rPr lang="en-US" sz="2800" dirty="0"/>
              <a:t>Recent </a:t>
            </a:r>
            <a:r>
              <a:rPr lang="en-US" sz="2800" dirty="0" err="1"/>
              <a:t>magnetoencephalography</a:t>
            </a:r>
            <a:r>
              <a:rPr lang="en-US" sz="2800" dirty="0"/>
              <a:t> studies suggested that changes consistent with spreading depression exists in migraine patients</a:t>
            </a:r>
          </a:p>
          <a:p>
            <a:pPr>
              <a:lnSpc>
                <a:spcPct val="90000"/>
              </a:lnSpc>
            </a:pPr>
            <a:endParaRPr lang="en-US" sz="2800" dirty="0"/>
          </a:p>
          <a:p>
            <a:pPr>
              <a:lnSpc>
                <a:spcPct val="90000"/>
              </a:lnSpc>
            </a:pPr>
            <a:r>
              <a:rPr lang="en-US" sz="2800" dirty="0"/>
              <a:t>Recently, Welch et al, suggested that migraine aura may be associated with a state of neuronal hyper excitability.</a:t>
            </a:r>
          </a:p>
          <a:p>
            <a:pPr>
              <a:lnSpc>
                <a:spcPct val="90000"/>
              </a:lnSpc>
            </a:pPr>
            <a:endParaRPr lang="en-US" sz="28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dirty="0">
                <a:solidFill>
                  <a:srgbClr val="FFFF00"/>
                </a:solidFill>
              </a:rPr>
              <a:t>TMS Rationale</a:t>
            </a:r>
          </a:p>
        </p:txBody>
      </p:sp>
      <p:sp>
        <p:nvSpPr>
          <p:cNvPr id="157699" name="Rectangle 3"/>
          <p:cNvSpPr>
            <a:spLocks noGrp="1" noChangeArrowheads="1"/>
          </p:cNvSpPr>
          <p:nvPr>
            <p:ph type="body" idx="1"/>
          </p:nvPr>
        </p:nvSpPr>
        <p:spPr/>
        <p:txBody>
          <a:bodyPr/>
          <a:lstStyle/>
          <a:p>
            <a:pPr algn="ctr">
              <a:lnSpc>
                <a:spcPct val="80000"/>
              </a:lnSpc>
              <a:buFontTx/>
              <a:buNone/>
            </a:pPr>
            <a:endParaRPr lang="en-US" sz="2000" dirty="0">
              <a:solidFill>
                <a:schemeClr val="folHlink"/>
              </a:solidFill>
            </a:endParaRPr>
          </a:p>
          <a:p>
            <a:pPr>
              <a:lnSpc>
                <a:spcPct val="80000"/>
              </a:lnSpc>
              <a:buFontTx/>
              <a:buNone/>
            </a:pPr>
            <a:r>
              <a:rPr lang="en-US" sz="2000" dirty="0">
                <a:solidFill>
                  <a:srgbClr val="FFFF00"/>
                </a:solidFill>
              </a:rPr>
              <a:t>Cortical spreading Depression (CSD):</a:t>
            </a:r>
          </a:p>
          <a:p>
            <a:pPr>
              <a:lnSpc>
                <a:spcPct val="80000"/>
              </a:lnSpc>
              <a:buFontTx/>
              <a:buNone/>
            </a:pPr>
            <a:endParaRPr lang="en-US" sz="2000" dirty="0">
              <a:solidFill>
                <a:schemeClr val="folHlink"/>
              </a:solidFill>
            </a:endParaRPr>
          </a:p>
          <a:p>
            <a:pPr>
              <a:lnSpc>
                <a:spcPct val="80000"/>
              </a:lnSpc>
            </a:pPr>
            <a:r>
              <a:rPr lang="en-US" sz="2000" dirty="0"/>
              <a:t>Migraine starts with neuronal hyper excitability which is manifested as flashing light, zigzag light, bright spots etc.</a:t>
            </a:r>
          </a:p>
          <a:p>
            <a:pPr>
              <a:lnSpc>
                <a:spcPct val="80000"/>
              </a:lnSpc>
            </a:pPr>
            <a:endParaRPr lang="en-US" sz="2000" dirty="0"/>
          </a:p>
          <a:p>
            <a:pPr>
              <a:lnSpc>
                <a:spcPct val="80000"/>
              </a:lnSpc>
            </a:pPr>
            <a:r>
              <a:rPr lang="en-US" sz="2000" dirty="0"/>
              <a:t>The neuronal hyper excitability is followed by neuronal depression which is manifested as the aura</a:t>
            </a:r>
          </a:p>
          <a:p>
            <a:pPr>
              <a:lnSpc>
                <a:spcPct val="80000"/>
              </a:lnSpc>
            </a:pPr>
            <a:endParaRPr lang="en-US" sz="2000" dirty="0"/>
          </a:p>
          <a:p>
            <a:pPr>
              <a:lnSpc>
                <a:spcPct val="80000"/>
              </a:lnSpc>
            </a:pPr>
            <a:r>
              <a:rPr lang="en-US" sz="2000" dirty="0"/>
              <a:t>This process spreads out and is followed by the throbbing/pounding headache</a:t>
            </a:r>
          </a:p>
          <a:p>
            <a:pPr>
              <a:lnSpc>
                <a:spcPct val="80000"/>
              </a:lnSpc>
            </a:pPr>
            <a:endParaRPr lang="en-US" sz="2000" dirty="0"/>
          </a:p>
          <a:p>
            <a:pPr>
              <a:lnSpc>
                <a:spcPct val="80000"/>
              </a:lnSpc>
            </a:pPr>
            <a:r>
              <a:rPr lang="en-US" sz="2000" dirty="0"/>
              <a:t>Currently, most migraine experts believe that cortical spreading depression is likely to be the neurobiological basis for the migraine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FF00"/>
                </a:solidFill>
              </a:rPr>
              <a:t>Post Traumatic EDH</a:t>
            </a:r>
            <a:endParaRPr lang="en-US" sz="3200" dirty="0"/>
          </a:p>
        </p:txBody>
      </p:sp>
      <p:sp>
        <p:nvSpPr>
          <p:cNvPr id="3" name="Content Placeholder 2"/>
          <p:cNvSpPr>
            <a:spLocks noGrp="1"/>
          </p:cNvSpPr>
          <p:nvPr>
            <p:ph idx="1"/>
          </p:nvPr>
        </p:nvSpPr>
        <p:spPr/>
        <p:txBody>
          <a:bodyPr>
            <a:normAutofit lnSpcReduction="10000"/>
          </a:bodyPr>
          <a:lstStyle/>
          <a:p>
            <a:endParaRPr lang="en-US" sz="2800" dirty="0" smtClean="0"/>
          </a:p>
          <a:p>
            <a:endParaRPr lang="en-US" sz="2800" dirty="0" smtClean="0"/>
          </a:p>
          <a:p>
            <a:r>
              <a:rPr lang="en-US" sz="2800" dirty="0" smtClean="0"/>
              <a:t>Post-traumatic epidural hematoma usually occurs shortly after direct skull trauma and is related to tearing of a middle </a:t>
            </a:r>
            <a:r>
              <a:rPr lang="en-US" sz="2800" dirty="0" err="1" smtClean="0"/>
              <a:t>meningeal</a:t>
            </a:r>
            <a:r>
              <a:rPr lang="en-US" sz="2800" dirty="0" smtClean="0"/>
              <a:t> artery</a:t>
            </a:r>
          </a:p>
          <a:p>
            <a:r>
              <a:rPr lang="en-US" sz="2800" dirty="0" smtClean="0"/>
              <a:t>There is often a lucid period followed by deterioration in the level of consciousness</a:t>
            </a:r>
          </a:p>
          <a:p>
            <a:r>
              <a:rPr lang="en-US" sz="2800" dirty="0" smtClean="0"/>
              <a:t>The focal signs and symptoms may be more </a:t>
            </a:r>
            <a:r>
              <a:rPr lang="en-US" sz="2800" dirty="0" err="1" smtClean="0"/>
              <a:t>signifi</a:t>
            </a:r>
            <a:r>
              <a:rPr lang="en-US" sz="2800" dirty="0" smtClean="0"/>
              <a:t>- cant than the headache</a:t>
            </a:r>
          </a:p>
          <a:p>
            <a:r>
              <a:rPr lang="en-US" sz="2800" dirty="0" smtClean="0"/>
              <a:t>Emergency surgery is usually indicated</a:t>
            </a:r>
          </a:p>
          <a:p>
            <a:endParaRPr lang="en-US" sz="2800" dirty="0"/>
          </a:p>
        </p:txBody>
      </p:sp>
      <p:pic>
        <p:nvPicPr>
          <p:cNvPr id="30723" name="Picture 3"/>
          <p:cNvPicPr>
            <a:picLocks noChangeAspect="1" noChangeArrowheads="1"/>
          </p:cNvPicPr>
          <p:nvPr/>
        </p:nvPicPr>
        <p:blipFill>
          <a:blip r:embed="rId3" cstate="print"/>
          <a:srcRect/>
          <a:stretch>
            <a:fillRect/>
          </a:stretch>
        </p:blipFill>
        <p:spPr bwMode="auto">
          <a:xfrm>
            <a:off x="5638800" y="228600"/>
            <a:ext cx="2524125" cy="203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en-US" sz="4000" dirty="0">
                <a:solidFill>
                  <a:schemeClr val="folHlink"/>
                </a:solidFill>
              </a:rPr>
              <a:t/>
            </a:r>
            <a:br>
              <a:rPr lang="en-US" sz="4000" dirty="0">
                <a:solidFill>
                  <a:schemeClr val="folHlink"/>
                </a:solidFill>
              </a:rPr>
            </a:br>
            <a:endParaRPr lang="en-US" sz="4000" dirty="0">
              <a:solidFill>
                <a:schemeClr val="folHlink"/>
              </a:solidFill>
            </a:endParaRPr>
          </a:p>
        </p:txBody>
      </p:sp>
      <p:sp>
        <p:nvSpPr>
          <p:cNvPr id="55299" name="Rectangle 3"/>
          <p:cNvSpPr>
            <a:spLocks noGrp="1" noChangeArrowheads="1"/>
          </p:cNvSpPr>
          <p:nvPr>
            <p:ph type="body" idx="1"/>
          </p:nvPr>
        </p:nvSpPr>
        <p:spPr/>
        <p:txBody>
          <a:bodyPr/>
          <a:lstStyle/>
          <a:p>
            <a:pPr>
              <a:lnSpc>
                <a:spcPct val="90000"/>
              </a:lnSpc>
              <a:buFontTx/>
              <a:buNone/>
            </a:pPr>
            <a:r>
              <a:rPr lang="en-US" sz="2400" dirty="0">
                <a:solidFill>
                  <a:srgbClr val="FFFF00"/>
                </a:solidFill>
              </a:rPr>
              <a:t>Neurovascular Theory:</a:t>
            </a:r>
          </a:p>
          <a:p>
            <a:pPr>
              <a:lnSpc>
                <a:spcPct val="90000"/>
              </a:lnSpc>
              <a:buFontTx/>
              <a:buNone/>
            </a:pPr>
            <a:endParaRPr lang="en-US" sz="2400" dirty="0">
              <a:solidFill>
                <a:schemeClr val="folHlink"/>
              </a:solidFill>
            </a:endParaRPr>
          </a:p>
          <a:p>
            <a:pPr>
              <a:lnSpc>
                <a:spcPct val="90000"/>
              </a:lnSpc>
            </a:pPr>
            <a:r>
              <a:rPr lang="en-US" sz="2400" dirty="0"/>
              <a:t>Based on the trigeminal autonomic dysfunction theory, applying TMS pulses at the onset of migraine attack can deactivate the sensitization of the </a:t>
            </a:r>
            <a:r>
              <a:rPr lang="en-US" sz="2400" dirty="0" err="1"/>
              <a:t>trigeminovascular</a:t>
            </a:r>
            <a:r>
              <a:rPr lang="en-US" sz="2400" dirty="0"/>
              <a:t> afferents and hence relieve the headache</a:t>
            </a:r>
          </a:p>
          <a:p>
            <a:pPr>
              <a:lnSpc>
                <a:spcPct val="90000"/>
              </a:lnSpc>
            </a:pPr>
            <a:endParaRPr lang="en-US" sz="2400" dirty="0"/>
          </a:p>
          <a:p>
            <a:pPr>
              <a:lnSpc>
                <a:spcPct val="90000"/>
              </a:lnSpc>
            </a:pPr>
            <a:r>
              <a:rPr lang="en-US" sz="2400" dirty="0"/>
              <a:t>Based on the CSD theory, applying TMS pulses during the aura phase can depolarize/deactivate the neurons and hence interrupt the cortical spreading depression activity and the headache</a:t>
            </a:r>
          </a:p>
          <a:p>
            <a:pPr>
              <a:lnSpc>
                <a:spcPct val="90000"/>
              </a:lnSpc>
            </a:pPr>
            <a:endParaRPr lang="en-US" sz="2400" dirty="0">
              <a:solidFill>
                <a:schemeClr val="folHlink"/>
              </a:solidFill>
            </a:endParaRPr>
          </a:p>
        </p:txBody>
      </p:sp>
      <p:sp>
        <p:nvSpPr>
          <p:cNvPr id="55300" name="Rectangle 4"/>
          <p:cNvSpPr>
            <a:spLocks noChangeArrowheads="1"/>
          </p:cNvSpPr>
          <p:nvPr/>
        </p:nvSpPr>
        <p:spPr bwMode="auto">
          <a:xfrm>
            <a:off x="3352800" y="261938"/>
            <a:ext cx="3275320" cy="707886"/>
          </a:xfrm>
          <a:prstGeom prst="rect">
            <a:avLst/>
          </a:prstGeom>
          <a:noFill/>
          <a:ln w="9525">
            <a:noFill/>
            <a:miter lim="800000"/>
            <a:headEnd/>
            <a:tailEnd/>
          </a:ln>
          <a:effectLst/>
        </p:spPr>
        <p:txBody>
          <a:bodyPr wrap="none">
            <a:spAutoFit/>
          </a:bodyPr>
          <a:lstStyle/>
          <a:p>
            <a:pPr algn="l"/>
            <a:r>
              <a:rPr lang="en-US" sz="4000" b="1" dirty="0">
                <a:solidFill>
                  <a:srgbClr val="FFFF00"/>
                </a:solidFill>
              </a:rPr>
              <a:t>TMS Rationale</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p:txBody>
          <a:bodyPr/>
          <a:lstStyle/>
          <a:p>
            <a:pPr>
              <a:lnSpc>
                <a:spcPct val="80000"/>
              </a:lnSpc>
            </a:pPr>
            <a:endParaRPr lang="en-US" dirty="0" smtClean="0">
              <a:solidFill>
                <a:srgbClr val="FFFFFF"/>
              </a:solidFill>
            </a:endParaRPr>
          </a:p>
          <a:p>
            <a:pPr>
              <a:lnSpc>
                <a:spcPct val="80000"/>
              </a:lnSpc>
            </a:pPr>
            <a:endParaRPr lang="en-US" dirty="0">
              <a:solidFill>
                <a:srgbClr val="FFFFFF"/>
              </a:solidFill>
            </a:endParaRPr>
          </a:p>
          <a:p>
            <a:pPr>
              <a:lnSpc>
                <a:spcPct val="80000"/>
              </a:lnSpc>
            </a:pPr>
            <a:r>
              <a:rPr lang="en-US" dirty="0">
                <a:solidFill>
                  <a:srgbClr val="FFFFFF"/>
                </a:solidFill>
              </a:rPr>
              <a:t>We hypothesized that TMS might be effective in the acute treatment of migraine perhaps by disrupting cortical spreading depression or deactivating trigeminal vascular afferents</a:t>
            </a:r>
          </a:p>
          <a:p>
            <a:pPr>
              <a:lnSpc>
                <a:spcPct val="80000"/>
              </a:lnSpc>
              <a:buFontTx/>
              <a:buNone/>
            </a:pPr>
            <a:endParaRPr lang="en-US" sz="2800" dirty="0">
              <a:solidFill>
                <a:srgbClr val="FFFFFF"/>
              </a:solidFill>
            </a:endParaRPr>
          </a:p>
          <a:p>
            <a:pPr>
              <a:lnSpc>
                <a:spcPct val="80000"/>
              </a:lnSpc>
            </a:pPr>
            <a:endParaRPr lang="en-US" sz="2800" dirty="0">
              <a:solidFill>
                <a:schemeClr val="folHlink"/>
              </a:solidFill>
            </a:endParaRPr>
          </a:p>
        </p:txBody>
      </p:sp>
      <p:sp>
        <p:nvSpPr>
          <p:cNvPr id="56323" name="Rectangle 3"/>
          <p:cNvSpPr>
            <a:spLocks noChangeArrowheads="1"/>
          </p:cNvSpPr>
          <p:nvPr/>
        </p:nvSpPr>
        <p:spPr bwMode="auto">
          <a:xfrm>
            <a:off x="457200" y="152400"/>
            <a:ext cx="8229600" cy="1143000"/>
          </a:xfrm>
          <a:prstGeom prst="rect">
            <a:avLst/>
          </a:prstGeom>
          <a:noFill/>
          <a:ln w="9525">
            <a:noFill/>
            <a:miter lim="800000"/>
            <a:headEnd/>
            <a:tailEnd/>
          </a:ln>
          <a:effectLst/>
        </p:spPr>
        <p:txBody>
          <a:bodyPr anchor="ctr"/>
          <a:lstStyle/>
          <a:p>
            <a:pPr algn="l"/>
            <a:r>
              <a:rPr lang="en-US" sz="4400" b="1" dirty="0">
                <a:solidFill>
                  <a:srgbClr val="FFFF00"/>
                </a:solidFill>
              </a:rPr>
              <a:t>TMS Rationale</a:t>
            </a:r>
          </a:p>
        </p:txBody>
      </p:sp>
      <p:sp>
        <p:nvSpPr>
          <p:cNvPr id="56324" name="Line 4"/>
          <p:cNvSpPr>
            <a:spLocks noChangeShapeType="1"/>
          </p:cNvSpPr>
          <p:nvPr/>
        </p:nvSpPr>
        <p:spPr bwMode="auto">
          <a:xfrm>
            <a:off x="381000" y="1295400"/>
            <a:ext cx="8229600" cy="0"/>
          </a:xfrm>
          <a:prstGeom prst="line">
            <a:avLst/>
          </a:prstGeom>
          <a:noFill/>
          <a:ln w="28575">
            <a:solidFill>
              <a:schemeClr val="folHlink"/>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dirty="0">
                <a:solidFill>
                  <a:srgbClr val="FFFF00"/>
                </a:solidFill>
              </a:rPr>
              <a:t>TMS Background</a:t>
            </a:r>
          </a:p>
        </p:txBody>
      </p:sp>
      <p:sp>
        <p:nvSpPr>
          <p:cNvPr id="63491" name="Rectangle 3"/>
          <p:cNvSpPr>
            <a:spLocks noGrp="1" noChangeArrowheads="1"/>
          </p:cNvSpPr>
          <p:nvPr>
            <p:ph type="body" sz="half" idx="1"/>
          </p:nvPr>
        </p:nvSpPr>
        <p:spPr/>
        <p:txBody>
          <a:bodyPr/>
          <a:lstStyle/>
          <a:p>
            <a:endParaRPr lang="en-US" sz="2800">
              <a:solidFill>
                <a:schemeClr val="folHlink"/>
              </a:solidFill>
            </a:endParaRPr>
          </a:p>
          <a:p>
            <a:endParaRPr lang="en-US" sz="2800">
              <a:solidFill>
                <a:schemeClr val="folHlink"/>
              </a:solidFill>
            </a:endParaRPr>
          </a:p>
          <a:p>
            <a:r>
              <a:rPr lang="en-US" sz="2800"/>
              <a:t>The magnetic stimulator will be applied by the subject over the area of maximal headache or over the occipital area (visual aura)</a:t>
            </a:r>
          </a:p>
        </p:txBody>
      </p:sp>
      <p:pic>
        <p:nvPicPr>
          <p:cNvPr id="63492" name="Picture 4" descr="Magstim_200"/>
          <p:cNvPicPr>
            <a:picLocks noGrp="1" noChangeAspect="1" noChangeArrowheads="1"/>
          </p:cNvPicPr>
          <p:nvPr>
            <p:ph sz="half" idx="2"/>
          </p:nvPr>
        </p:nvPicPr>
        <p:blipFill>
          <a:blip r:embed="rId2" cstate="print"/>
          <a:srcRect/>
          <a:stretch>
            <a:fillRect/>
          </a:stretch>
        </p:blipFill>
        <p:spPr>
          <a:xfrm>
            <a:off x="4648200" y="2686050"/>
            <a:ext cx="4038600" cy="3028950"/>
          </a:xfrm>
          <a:noFill/>
          <a:ln/>
        </p:spPr>
      </p:pic>
      <p:sp>
        <p:nvSpPr>
          <p:cNvPr id="63493" name="Rectangle 5"/>
          <p:cNvSpPr>
            <a:spLocks noChangeArrowheads="1"/>
          </p:cNvSpPr>
          <p:nvPr/>
        </p:nvSpPr>
        <p:spPr bwMode="auto">
          <a:xfrm>
            <a:off x="5562600" y="5732463"/>
            <a:ext cx="3168650" cy="457200"/>
          </a:xfrm>
          <a:prstGeom prst="rect">
            <a:avLst/>
          </a:prstGeom>
          <a:noFill/>
          <a:ln w="9525">
            <a:noFill/>
            <a:miter lim="800000"/>
            <a:headEnd/>
            <a:tailEnd/>
          </a:ln>
          <a:effectLst/>
        </p:spPr>
        <p:txBody>
          <a:bodyPr wrap="none">
            <a:spAutoFit/>
          </a:bodyPr>
          <a:lstStyle/>
          <a:p>
            <a:pPr algn="l" eaLnBrk="0" hangingPunct="0"/>
            <a:r>
              <a:rPr lang="en-US" sz="2400">
                <a:solidFill>
                  <a:schemeClr val="folHlink"/>
                </a:solidFill>
                <a:cs typeface="Arial" charset="0"/>
              </a:rPr>
              <a:t>Modified Magstim 200</a:t>
            </a:r>
          </a:p>
        </p:txBody>
      </p:sp>
      <p:sp>
        <p:nvSpPr>
          <p:cNvPr id="63494" name="Text Box 6"/>
          <p:cNvSpPr txBox="1">
            <a:spLocks noChangeArrowheads="1"/>
          </p:cNvSpPr>
          <p:nvPr/>
        </p:nvSpPr>
        <p:spPr bwMode="auto">
          <a:xfrm>
            <a:off x="2973388" y="6259513"/>
            <a:ext cx="2282825" cy="396875"/>
          </a:xfrm>
          <a:prstGeom prst="rect">
            <a:avLst/>
          </a:prstGeom>
          <a:noFill/>
          <a:ln w="9525">
            <a:noFill/>
            <a:miter lim="800000"/>
            <a:headEnd/>
            <a:tailEnd/>
          </a:ln>
          <a:effectLst/>
        </p:spPr>
        <p:txBody>
          <a:bodyPr wrap="none">
            <a:spAutoFit/>
          </a:bodyPr>
          <a:lstStyle/>
          <a:p>
            <a:r>
              <a:rPr lang="en-US" sz="2000"/>
              <a:t>Mohammad et al...</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dr yousef\Desktop\tms_migraine_zapper_c.jpg"/>
          <p:cNvPicPr>
            <a:picLocks noGrp="1" noChangeAspect="1" noChangeArrowheads="1"/>
          </p:cNvPicPr>
          <p:nvPr>
            <p:ph idx="1"/>
          </p:nvPr>
        </p:nvPicPr>
        <p:blipFill>
          <a:blip r:embed="rId2" cstate="print"/>
          <a:srcRect/>
          <a:stretch>
            <a:fillRect/>
          </a:stretch>
        </p:blipFill>
        <p:spPr bwMode="auto">
          <a:xfrm>
            <a:off x="3124200" y="2819400"/>
            <a:ext cx="3000000" cy="2035385"/>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p:txBody>
          <a:bodyPr>
            <a:normAutofit lnSpcReduction="10000"/>
          </a:bodyPr>
          <a:lstStyle/>
          <a:p>
            <a:pPr>
              <a:lnSpc>
                <a:spcPct val="80000"/>
              </a:lnSpc>
              <a:buFontTx/>
              <a:buNone/>
            </a:pPr>
            <a:r>
              <a:rPr lang="en-US" sz="2800" dirty="0">
                <a:solidFill>
                  <a:srgbClr val="FFFF00"/>
                </a:solidFill>
              </a:rPr>
              <a:t>In this small randomized Pilot trial</a:t>
            </a:r>
            <a:r>
              <a:rPr lang="en-US" sz="2400" dirty="0">
                <a:solidFill>
                  <a:srgbClr val="FFFF00"/>
                </a:solidFill>
              </a:rPr>
              <a:t>:</a:t>
            </a:r>
          </a:p>
          <a:p>
            <a:pPr>
              <a:lnSpc>
                <a:spcPct val="80000"/>
              </a:lnSpc>
              <a:buFontTx/>
              <a:buNone/>
            </a:pPr>
            <a:endParaRPr lang="en-US" sz="2800" dirty="0">
              <a:solidFill>
                <a:schemeClr val="folHlink"/>
              </a:solidFill>
            </a:endParaRPr>
          </a:p>
          <a:p>
            <a:pPr>
              <a:lnSpc>
                <a:spcPct val="80000"/>
              </a:lnSpc>
            </a:pPr>
            <a:r>
              <a:rPr lang="en-US" sz="2800" dirty="0"/>
              <a:t>For the primary endpoint,  2 hour headache response differences were not significant but the trend was encouraging (74% vs. 45%, p =.0531) </a:t>
            </a:r>
          </a:p>
          <a:p>
            <a:pPr>
              <a:lnSpc>
                <a:spcPct val="80000"/>
              </a:lnSpc>
              <a:buFontTx/>
              <a:buNone/>
            </a:pPr>
            <a:endParaRPr lang="en-US" sz="2800" dirty="0"/>
          </a:p>
          <a:p>
            <a:pPr>
              <a:lnSpc>
                <a:spcPct val="80000"/>
              </a:lnSpc>
            </a:pPr>
            <a:r>
              <a:rPr lang="en-US" sz="2800" dirty="0"/>
              <a:t>There were statistically significant differences in photophobia and </a:t>
            </a:r>
            <a:r>
              <a:rPr lang="en-US" sz="2800" dirty="0" err="1"/>
              <a:t>phonophobia</a:t>
            </a:r>
            <a:r>
              <a:rPr lang="en-US" sz="2800" dirty="0"/>
              <a:t> free</a:t>
            </a:r>
          </a:p>
          <a:p>
            <a:pPr>
              <a:lnSpc>
                <a:spcPct val="80000"/>
              </a:lnSpc>
              <a:buFontTx/>
              <a:buNone/>
            </a:pPr>
            <a:endParaRPr lang="en-US" sz="2800" dirty="0"/>
          </a:p>
          <a:p>
            <a:pPr>
              <a:lnSpc>
                <a:spcPct val="80000"/>
              </a:lnSpc>
            </a:pPr>
            <a:r>
              <a:rPr lang="en-US" sz="2800" dirty="0"/>
              <a:t>Trends favored TMS for 2 hour pain free, nausea free, work function, and the global assessment but were not significant</a:t>
            </a:r>
          </a:p>
          <a:p>
            <a:pPr>
              <a:lnSpc>
                <a:spcPct val="80000"/>
              </a:lnSpc>
              <a:buFontTx/>
              <a:buNone/>
            </a:pPr>
            <a:endParaRPr lang="en-US" sz="2800" dirty="0"/>
          </a:p>
        </p:txBody>
      </p:sp>
      <p:sp>
        <p:nvSpPr>
          <p:cNvPr id="79875" name="Rectangle 3"/>
          <p:cNvSpPr>
            <a:spLocks noChangeArrowheads="1"/>
          </p:cNvSpPr>
          <p:nvPr/>
        </p:nvSpPr>
        <p:spPr bwMode="auto">
          <a:xfrm>
            <a:off x="457200" y="152400"/>
            <a:ext cx="8229600" cy="1143000"/>
          </a:xfrm>
          <a:prstGeom prst="rect">
            <a:avLst/>
          </a:prstGeom>
          <a:noFill/>
          <a:ln w="9525">
            <a:noFill/>
            <a:miter lim="800000"/>
            <a:headEnd/>
            <a:tailEnd/>
          </a:ln>
          <a:effectLst/>
        </p:spPr>
        <p:txBody>
          <a:bodyPr anchor="ctr"/>
          <a:lstStyle/>
          <a:p>
            <a:pPr algn="l"/>
            <a:r>
              <a:rPr lang="en-US" sz="4400" b="1" dirty="0">
                <a:solidFill>
                  <a:srgbClr val="FFFF00"/>
                </a:solidFill>
              </a:rPr>
              <a:t>CONCLUSIONS</a:t>
            </a:r>
            <a:r>
              <a:rPr lang="en-US" sz="4400" b="1" dirty="0">
                <a:solidFill>
                  <a:schemeClr val="folHlink"/>
                </a:solidFill>
              </a:rPr>
              <a:t> </a:t>
            </a:r>
          </a:p>
        </p:txBody>
      </p:sp>
      <p:sp>
        <p:nvSpPr>
          <p:cNvPr id="79876" name="Line 4"/>
          <p:cNvSpPr>
            <a:spLocks noChangeShapeType="1"/>
          </p:cNvSpPr>
          <p:nvPr/>
        </p:nvSpPr>
        <p:spPr bwMode="auto">
          <a:xfrm>
            <a:off x="381000" y="1295400"/>
            <a:ext cx="8229600" cy="0"/>
          </a:xfrm>
          <a:prstGeom prst="line">
            <a:avLst/>
          </a:prstGeom>
          <a:noFill/>
          <a:ln w="28575">
            <a:solidFill>
              <a:schemeClr val="folHlink"/>
            </a:solidFill>
            <a:round/>
            <a:headEnd/>
            <a:tailEnd/>
          </a:ln>
          <a:effectLst/>
        </p:spPr>
        <p:txBody>
          <a:bodyPr/>
          <a:lstStyle/>
          <a:p>
            <a:endParaRPr lang="en-US"/>
          </a:p>
        </p:txBody>
      </p:sp>
      <p:sp>
        <p:nvSpPr>
          <p:cNvPr id="79877" name="Text Box 5"/>
          <p:cNvSpPr txBox="1">
            <a:spLocks noChangeArrowheads="1"/>
          </p:cNvSpPr>
          <p:nvPr/>
        </p:nvSpPr>
        <p:spPr bwMode="auto">
          <a:xfrm>
            <a:off x="3200400" y="6491288"/>
            <a:ext cx="1949450" cy="366712"/>
          </a:xfrm>
          <a:prstGeom prst="rect">
            <a:avLst/>
          </a:prstGeom>
          <a:noFill/>
          <a:ln w="9525">
            <a:noFill/>
            <a:miter lim="800000"/>
            <a:headEnd/>
            <a:tailEnd/>
          </a:ln>
          <a:effectLst/>
        </p:spPr>
        <p:txBody>
          <a:bodyPr wrap="none">
            <a:spAutoFit/>
          </a:bodyPr>
          <a:lstStyle/>
          <a:p>
            <a:r>
              <a:rPr lang="en-US"/>
              <a:t>Mohammad et al.</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457200" y="1600200"/>
            <a:ext cx="5181600" cy="4953000"/>
          </a:xfrm>
        </p:spPr>
        <p:txBody>
          <a:bodyPr/>
          <a:lstStyle/>
          <a:p>
            <a:pPr>
              <a:lnSpc>
                <a:spcPct val="90000"/>
              </a:lnSpc>
            </a:pPr>
            <a:endParaRPr lang="en-US" sz="2800"/>
          </a:p>
          <a:p>
            <a:pPr>
              <a:lnSpc>
                <a:spcPct val="90000"/>
              </a:lnSpc>
            </a:pPr>
            <a:r>
              <a:rPr lang="en-US" sz="2800"/>
              <a:t>An adequately powered randomized trial focusing on treatment during the aura phase was conducted</a:t>
            </a:r>
          </a:p>
          <a:p>
            <a:pPr>
              <a:lnSpc>
                <a:spcPct val="90000"/>
              </a:lnSpc>
            </a:pPr>
            <a:endParaRPr lang="en-US" sz="2800"/>
          </a:p>
          <a:p>
            <a:pPr>
              <a:lnSpc>
                <a:spcPct val="90000"/>
              </a:lnSpc>
            </a:pPr>
            <a:r>
              <a:rPr lang="en-US" sz="2800"/>
              <a:t>Future studies may focus on treatment during the premonitory or headache phase of migraine without aura.</a:t>
            </a:r>
          </a:p>
        </p:txBody>
      </p:sp>
      <p:sp>
        <p:nvSpPr>
          <p:cNvPr id="81923" name="Rectangle 3"/>
          <p:cNvSpPr>
            <a:spLocks noChangeArrowheads="1"/>
          </p:cNvSpPr>
          <p:nvPr/>
        </p:nvSpPr>
        <p:spPr bwMode="auto">
          <a:xfrm>
            <a:off x="457200" y="152400"/>
            <a:ext cx="8229600" cy="1143000"/>
          </a:xfrm>
          <a:prstGeom prst="rect">
            <a:avLst/>
          </a:prstGeom>
          <a:noFill/>
          <a:ln w="9525">
            <a:noFill/>
            <a:miter lim="800000"/>
            <a:headEnd/>
            <a:tailEnd/>
          </a:ln>
          <a:effectLst/>
        </p:spPr>
        <p:txBody>
          <a:bodyPr anchor="ctr"/>
          <a:lstStyle/>
          <a:p>
            <a:pPr algn="l"/>
            <a:endParaRPr lang="en-US" sz="4400" b="1">
              <a:solidFill>
                <a:schemeClr val="folHlink"/>
              </a:solidFill>
            </a:endParaRPr>
          </a:p>
        </p:txBody>
      </p:sp>
      <p:sp>
        <p:nvSpPr>
          <p:cNvPr id="81924" name="Line 4"/>
          <p:cNvSpPr>
            <a:spLocks noChangeShapeType="1"/>
          </p:cNvSpPr>
          <p:nvPr/>
        </p:nvSpPr>
        <p:spPr bwMode="auto">
          <a:xfrm>
            <a:off x="381000" y="1295400"/>
            <a:ext cx="8229600" cy="0"/>
          </a:xfrm>
          <a:prstGeom prst="line">
            <a:avLst/>
          </a:prstGeom>
          <a:noFill/>
          <a:ln w="28575">
            <a:solidFill>
              <a:schemeClr val="folHlink"/>
            </a:solidFill>
            <a:round/>
            <a:headEnd/>
            <a:tailEnd/>
          </a:ln>
          <a:effectLst/>
        </p:spPr>
        <p:txBody>
          <a:bodyPr/>
          <a:lstStyle/>
          <a:p>
            <a:endParaRPr lang="en-US"/>
          </a:p>
        </p:txBody>
      </p:sp>
      <p:pic>
        <p:nvPicPr>
          <p:cNvPr id="81925" name="Picture 5" descr="device in use for PPT"/>
          <p:cNvPicPr>
            <a:picLocks noChangeAspect="1" noChangeArrowheads="1"/>
          </p:cNvPicPr>
          <p:nvPr/>
        </p:nvPicPr>
        <p:blipFill>
          <a:blip r:embed="rId2" cstate="print"/>
          <a:srcRect/>
          <a:stretch>
            <a:fillRect/>
          </a:stretch>
        </p:blipFill>
        <p:spPr bwMode="auto">
          <a:xfrm>
            <a:off x="5715000" y="2286000"/>
            <a:ext cx="3065463" cy="3044825"/>
          </a:xfrm>
          <a:prstGeom prst="rect">
            <a:avLst/>
          </a:prstGeom>
          <a:noFill/>
        </p:spPr>
      </p:pic>
      <p:sp>
        <p:nvSpPr>
          <p:cNvPr id="81926" name="Text Box 6"/>
          <p:cNvSpPr txBox="1">
            <a:spLocks noChangeArrowheads="1"/>
          </p:cNvSpPr>
          <p:nvPr/>
        </p:nvSpPr>
        <p:spPr bwMode="auto">
          <a:xfrm>
            <a:off x="3019425" y="6361113"/>
            <a:ext cx="1885950" cy="366712"/>
          </a:xfrm>
          <a:prstGeom prst="rect">
            <a:avLst/>
          </a:prstGeom>
          <a:noFill/>
          <a:ln w="9525">
            <a:noFill/>
            <a:miter lim="800000"/>
            <a:headEnd/>
            <a:tailEnd/>
          </a:ln>
          <a:effectLst/>
        </p:spPr>
        <p:txBody>
          <a:bodyPr wrap="none">
            <a:spAutoFit/>
          </a:bodyPr>
          <a:lstStyle/>
          <a:p>
            <a:r>
              <a:rPr lang="en-US"/>
              <a:t>Mohammad et al</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dirty="0">
                <a:solidFill>
                  <a:srgbClr val="FFFF00"/>
                </a:solidFill>
              </a:rPr>
              <a:t>TMS: Phase III Trial</a:t>
            </a:r>
          </a:p>
        </p:txBody>
      </p:sp>
      <p:sp>
        <p:nvSpPr>
          <p:cNvPr id="160771" name="Rectangle 3"/>
          <p:cNvSpPr>
            <a:spLocks noGrp="1" noChangeArrowheads="1"/>
          </p:cNvSpPr>
          <p:nvPr>
            <p:ph type="body" idx="1"/>
          </p:nvPr>
        </p:nvSpPr>
        <p:spPr/>
        <p:txBody>
          <a:bodyPr/>
          <a:lstStyle/>
          <a:p>
            <a:endParaRPr lang="en-US"/>
          </a:p>
          <a:p>
            <a:endParaRPr lang="en-US"/>
          </a:p>
          <a:p>
            <a:r>
              <a:rPr lang="en-US"/>
              <a:t>Phase III Randomized, Double-Blind, Parallel Group, Sham-Controlled Study Evaluating the Efficacy and Safety of Nin-Repetitive TMS for the Acute Preemptive of the Aura Phase of Migraine Headache.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dirty="0">
                <a:solidFill>
                  <a:srgbClr val="FFFF00"/>
                </a:solidFill>
              </a:rPr>
              <a:t>TMS: Phase III Trial</a:t>
            </a:r>
          </a:p>
        </p:txBody>
      </p:sp>
      <p:sp>
        <p:nvSpPr>
          <p:cNvPr id="161795" name="Rectangle 3"/>
          <p:cNvSpPr>
            <a:spLocks noGrp="1" noChangeArrowheads="1"/>
          </p:cNvSpPr>
          <p:nvPr>
            <p:ph type="body" idx="1"/>
          </p:nvPr>
        </p:nvSpPr>
        <p:spPr/>
        <p:txBody>
          <a:bodyPr/>
          <a:lstStyle/>
          <a:p>
            <a:pPr algn="ctr">
              <a:buFontTx/>
              <a:buNone/>
            </a:pPr>
            <a:r>
              <a:rPr lang="en-US" sz="2800" dirty="0">
                <a:solidFill>
                  <a:srgbClr val="FFFF00"/>
                </a:solidFill>
              </a:rPr>
              <a:t>Primary Outcome Measures</a:t>
            </a:r>
          </a:p>
          <a:p>
            <a:pPr algn="ctr">
              <a:buFontTx/>
              <a:buNone/>
            </a:pPr>
            <a:endParaRPr lang="en-US" sz="2800" dirty="0">
              <a:solidFill>
                <a:schemeClr val="folHlink"/>
              </a:solidFill>
            </a:endParaRPr>
          </a:p>
          <a:p>
            <a:r>
              <a:rPr lang="en-US" sz="2800" dirty="0"/>
              <a:t>Percentage of patients experiencing no pain at two hours post-treatment of the first episode.</a:t>
            </a:r>
          </a:p>
          <a:p>
            <a:endParaRPr lang="en-US" sz="2800" dirty="0"/>
          </a:p>
          <a:p>
            <a:r>
              <a:rPr lang="en-US" sz="2800" dirty="0"/>
              <a:t>Percentage of patients who have symptoms of nausea, vomiting, photophobia, and </a:t>
            </a:r>
            <a:r>
              <a:rPr lang="en-US" sz="2800" dirty="0" err="1"/>
              <a:t>phonophobia</a:t>
            </a:r>
            <a:r>
              <a:rPr lang="en-US" sz="2800" dirty="0"/>
              <a:t> two hours post treatment of the first episode.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solidFill>
                  <a:srgbClr val="FFFF00"/>
                </a:solidFill>
              </a:rPr>
              <a:t>TMS: Phase III Trial</a:t>
            </a:r>
          </a:p>
        </p:txBody>
      </p:sp>
      <p:sp>
        <p:nvSpPr>
          <p:cNvPr id="162819" name="Rectangle 3"/>
          <p:cNvSpPr>
            <a:spLocks noGrp="1" noChangeArrowheads="1"/>
          </p:cNvSpPr>
          <p:nvPr>
            <p:ph type="body" idx="1"/>
          </p:nvPr>
        </p:nvSpPr>
        <p:spPr/>
        <p:txBody>
          <a:bodyPr/>
          <a:lstStyle/>
          <a:p>
            <a:pPr algn="ctr">
              <a:lnSpc>
                <a:spcPct val="80000"/>
              </a:lnSpc>
              <a:buFontTx/>
              <a:buNone/>
            </a:pPr>
            <a:r>
              <a:rPr lang="en-US" sz="2800" dirty="0">
                <a:solidFill>
                  <a:srgbClr val="FFFF00"/>
                </a:solidFill>
              </a:rPr>
              <a:t>METHODS</a:t>
            </a:r>
          </a:p>
          <a:p>
            <a:pPr>
              <a:lnSpc>
                <a:spcPct val="80000"/>
              </a:lnSpc>
            </a:pPr>
            <a:endParaRPr lang="en-US" sz="2800" dirty="0"/>
          </a:p>
          <a:p>
            <a:pPr>
              <a:lnSpc>
                <a:spcPct val="80000"/>
              </a:lnSpc>
            </a:pPr>
            <a:r>
              <a:rPr lang="en-US" sz="2800" dirty="0"/>
              <a:t>18-65 years</a:t>
            </a:r>
          </a:p>
          <a:p>
            <a:pPr>
              <a:lnSpc>
                <a:spcPct val="80000"/>
              </a:lnSpc>
            </a:pPr>
            <a:r>
              <a:rPr lang="en-US" sz="2800" dirty="0"/>
              <a:t>Fulfills the ICDD-II criteria for Migraine with aura.</a:t>
            </a:r>
          </a:p>
          <a:p>
            <a:pPr>
              <a:lnSpc>
                <a:spcPct val="80000"/>
              </a:lnSpc>
            </a:pPr>
            <a:r>
              <a:rPr lang="en-US" sz="2800" dirty="0"/>
              <a:t>30% of the migraine attacks have a visual aura preceding the headache.</a:t>
            </a:r>
          </a:p>
          <a:p>
            <a:pPr>
              <a:lnSpc>
                <a:spcPct val="80000"/>
              </a:lnSpc>
            </a:pPr>
            <a:r>
              <a:rPr lang="en-US" sz="2800" dirty="0"/>
              <a:t>90% of the time have moderate or severe headaches following their aura.</a:t>
            </a:r>
          </a:p>
          <a:p>
            <a:pPr>
              <a:lnSpc>
                <a:spcPct val="80000"/>
              </a:lnSpc>
            </a:pPr>
            <a:r>
              <a:rPr lang="en-US" sz="2800" dirty="0"/>
              <a:t>1-8 migraine attacks per month.</a:t>
            </a:r>
          </a:p>
          <a:p>
            <a:pPr>
              <a:lnSpc>
                <a:spcPct val="80000"/>
              </a:lnSpc>
            </a:pPr>
            <a:r>
              <a:rPr lang="en-US" sz="2800" dirty="0"/>
              <a:t>Prolonged aura (&gt; 60 minutes) are excluded.</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dirty="0">
                <a:solidFill>
                  <a:srgbClr val="FFFF00"/>
                </a:solidFill>
              </a:rPr>
              <a:t>TMS: Phase III Trial</a:t>
            </a:r>
          </a:p>
        </p:txBody>
      </p:sp>
      <p:sp>
        <p:nvSpPr>
          <p:cNvPr id="163843" name="Rectangle 3"/>
          <p:cNvSpPr>
            <a:spLocks noGrp="1" noChangeArrowheads="1"/>
          </p:cNvSpPr>
          <p:nvPr>
            <p:ph type="body" idx="1"/>
          </p:nvPr>
        </p:nvSpPr>
        <p:spPr/>
        <p:txBody>
          <a:bodyPr>
            <a:normAutofit lnSpcReduction="10000"/>
          </a:bodyPr>
          <a:lstStyle/>
          <a:p>
            <a:pPr algn="ctr">
              <a:buFontTx/>
              <a:buNone/>
            </a:pPr>
            <a:r>
              <a:rPr lang="en-US" dirty="0">
                <a:solidFill>
                  <a:srgbClr val="FFFF00"/>
                </a:solidFill>
              </a:rPr>
              <a:t>METHODS</a:t>
            </a:r>
          </a:p>
          <a:p>
            <a:endParaRPr lang="en-US" sz="2400" dirty="0"/>
          </a:p>
          <a:p>
            <a:r>
              <a:rPr lang="en-US" sz="2400" dirty="0"/>
              <a:t>A Multi-center study (16 centers)</a:t>
            </a:r>
          </a:p>
          <a:p>
            <a:r>
              <a:rPr lang="en-US" sz="2400" dirty="0"/>
              <a:t>Patients randomized to either the</a:t>
            </a:r>
          </a:p>
          <a:p>
            <a:pPr>
              <a:buFontTx/>
              <a:buNone/>
            </a:pPr>
            <a:r>
              <a:rPr lang="en-US" sz="2400" dirty="0"/>
              <a:t>Portable TMS device or the sham device</a:t>
            </a:r>
          </a:p>
          <a:p>
            <a:r>
              <a:rPr lang="en-US" sz="2400" dirty="0"/>
              <a:t>0.9 Tesla </a:t>
            </a:r>
            <a:r>
              <a:rPr lang="en-US" sz="2400" dirty="0" err="1"/>
              <a:t>vs</a:t>
            </a:r>
            <a:r>
              <a:rPr lang="en-US" sz="2400" dirty="0"/>
              <a:t> 0 Tesla (x 2 application)</a:t>
            </a:r>
          </a:p>
          <a:p>
            <a:pPr>
              <a:buFontTx/>
              <a:buNone/>
            </a:pPr>
            <a:r>
              <a:rPr lang="en-US" sz="2400" dirty="0"/>
              <a:t>During the aura phase of the first three</a:t>
            </a:r>
          </a:p>
          <a:p>
            <a:pPr>
              <a:buFontTx/>
              <a:buNone/>
            </a:pPr>
            <a:r>
              <a:rPr lang="en-US" sz="2400" dirty="0"/>
              <a:t>Attacks or for three months.</a:t>
            </a:r>
          </a:p>
          <a:p>
            <a:r>
              <a:rPr lang="en-US" sz="2400" dirty="0"/>
              <a:t>Patients will record their response electronically </a:t>
            </a:r>
          </a:p>
          <a:p>
            <a:pPr>
              <a:buFontTx/>
              <a:buNone/>
            </a:pPr>
            <a:r>
              <a:rPr lang="en-US" sz="2400" dirty="0"/>
              <a:t>Through PDA.</a:t>
            </a:r>
          </a:p>
          <a:p>
            <a:endParaRPr lang="en-US" dirty="0"/>
          </a:p>
          <a:p>
            <a:pPr algn="ctr">
              <a:buFontTx/>
              <a:buNone/>
            </a:pPr>
            <a:endParaRPr lang="en-US" dirty="0">
              <a:solidFill>
                <a:schemeClr val="folHlink"/>
              </a:solidFill>
            </a:endParaRPr>
          </a:p>
        </p:txBody>
      </p:sp>
      <p:pic>
        <p:nvPicPr>
          <p:cNvPr id="163844" name="Picture 4" descr="device in use for PPT"/>
          <p:cNvPicPr>
            <a:picLocks noChangeAspect="1" noChangeArrowheads="1"/>
          </p:cNvPicPr>
          <p:nvPr/>
        </p:nvPicPr>
        <p:blipFill>
          <a:blip r:embed="rId2" cstate="print"/>
          <a:srcRect/>
          <a:stretch>
            <a:fillRect/>
          </a:stretch>
        </p:blipFill>
        <p:spPr bwMode="auto">
          <a:xfrm>
            <a:off x="6078538" y="1295400"/>
            <a:ext cx="3065462" cy="30448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a:bodyPr>
          <a:lstStyle/>
          <a:p>
            <a:pPr algn="l"/>
            <a:r>
              <a:rPr lang="en-US" sz="3200" dirty="0" smtClean="0">
                <a:solidFill>
                  <a:srgbClr val="FFFF00"/>
                </a:solidFill>
              </a:rPr>
              <a:t>Post Traumatic SDH</a:t>
            </a:r>
            <a:endParaRPr lang="en-US" sz="3200" dirty="0"/>
          </a:p>
        </p:txBody>
      </p:sp>
      <p:sp>
        <p:nvSpPr>
          <p:cNvPr id="3" name="Content Placeholder 2"/>
          <p:cNvSpPr>
            <a:spLocks noGrp="1"/>
          </p:cNvSpPr>
          <p:nvPr>
            <p:ph idx="1"/>
          </p:nvPr>
        </p:nvSpPr>
        <p:spPr/>
        <p:txBody>
          <a:bodyPr>
            <a:normAutofit fontScale="92500" lnSpcReduction="20000"/>
          </a:bodyPr>
          <a:lstStyle/>
          <a:p>
            <a:endParaRPr lang="en-US" sz="2800" dirty="0" smtClean="0"/>
          </a:p>
          <a:p>
            <a:endParaRPr lang="en-US" sz="2800" dirty="0" smtClean="0"/>
          </a:p>
          <a:p>
            <a:r>
              <a:rPr lang="en-US" sz="2800" dirty="0" smtClean="0"/>
              <a:t>Acute subdural hematoma produces a headache that is usually minor compared to the neurologic signs and symptoms the patient develops</a:t>
            </a:r>
          </a:p>
          <a:p>
            <a:endParaRPr lang="en-US" sz="2800" dirty="0" smtClean="0"/>
          </a:p>
          <a:p>
            <a:r>
              <a:rPr lang="en-US" sz="2800" dirty="0" smtClean="0"/>
              <a:t>the patient often does not recall the mild head trauma that may have caused it</a:t>
            </a:r>
          </a:p>
          <a:p>
            <a:endParaRPr lang="en-US" sz="2800" dirty="0" smtClean="0"/>
          </a:p>
          <a:p>
            <a:r>
              <a:rPr lang="en-US" sz="2800" dirty="0" smtClean="0"/>
              <a:t>Older person, with or without a history of trauma, has increasing headache a chronic subdural hematoma should be considered</a:t>
            </a:r>
            <a:endParaRPr lang="en-US" sz="2800" dirty="0"/>
          </a:p>
        </p:txBody>
      </p:sp>
      <p:pic>
        <p:nvPicPr>
          <p:cNvPr id="31746" name="Picture 2"/>
          <p:cNvPicPr>
            <a:picLocks noChangeAspect="1" noChangeArrowheads="1"/>
          </p:cNvPicPr>
          <p:nvPr/>
        </p:nvPicPr>
        <p:blipFill>
          <a:blip r:embed="rId2" cstate="print"/>
          <a:srcRect/>
          <a:stretch>
            <a:fillRect/>
          </a:stretch>
        </p:blipFill>
        <p:spPr bwMode="auto">
          <a:xfrm>
            <a:off x="6172200" y="1"/>
            <a:ext cx="2362200" cy="2362200"/>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Grp="1" noChangeArrowheads="1"/>
          </p:cNvSpPr>
          <p:nvPr>
            <p:ph type="body" idx="1"/>
          </p:nvPr>
        </p:nvSpPr>
        <p:spPr/>
        <p:txBody>
          <a:bodyPr/>
          <a:lstStyle/>
          <a:p>
            <a:pPr algn="ctr">
              <a:buFontTx/>
              <a:buNone/>
            </a:pPr>
            <a:r>
              <a:rPr lang="en-US" sz="2800" dirty="0">
                <a:solidFill>
                  <a:srgbClr val="FFFF00"/>
                </a:solidFill>
              </a:rPr>
              <a:t>RESULTS</a:t>
            </a:r>
          </a:p>
          <a:p>
            <a:endParaRPr lang="en-US" sz="2800" dirty="0"/>
          </a:p>
          <a:p>
            <a:r>
              <a:rPr lang="en-US" sz="2800" dirty="0"/>
              <a:t>A total of 267 subjects were enrolled in 16 sites.</a:t>
            </a:r>
          </a:p>
          <a:p>
            <a:r>
              <a:rPr lang="en-US" sz="2800" dirty="0"/>
              <a:t>201 subjects entered the migraine treatment phase.</a:t>
            </a:r>
          </a:p>
          <a:p>
            <a:r>
              <a:rPr lang="en-US" sz="2800" dirty="0"/>
              <a:t>82 TMS subjects and 82 Sham subjects reported at least one treatment of an aura episode and 37 subjects did not report a treatment.</a:t>
            </a:r>
          </a:p>
          <a:p>
            <a:endParaRPr lang="en-US" sz="2800" dirty="0"/>
          </a:p>
        </p:txBody>
      </p:sp>
      <p:sp>
        <p:nvSpPr>
          <p:cNvPr id="164869" name="Rectangle 5"/>
          <p:cNvSpPr>
            <a:spLocks noGrp="1" noChangeArrowheads="1"/>
          </p:cNvSpPr>
          <p:nvPr>
            <p:ph type="title"/>
          </p:nvPr>
        </p:nvSpPr>
        <p:spPr/>
        <p:txBody>
          <a:bodyPr/>
          <a:lstStyle/>
          <a:p>
            <a:r>
              <a:rPr lang="en-US" dirty="0">
                <a:solidFill>
                  <a:srgbClr val="FFFF00"/>
                </a:solidFill>
              </a:rPr>
              <a:t>TMS: Phase III Trial</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dirty="0">
                <a:solidFill>
                  <a:srgbClr val="FFFF00"/>
                </a:solidFill>
              </a:rPr>
              <a:t>TMS: Phase III Trial</a:t>
            </a:r>
          </a:p>
        </p:txBody>
      </p:sp>
      <p:graphicFrame>
        <p:nvGraphicFramePr>
          <p:cNvPr id="165914" name="Group 26"/>
          <p:cNvGraphicFramePr>
            <a:graphicFrameLocks noGrp="1"/>
          </p:cNvGraphicFramePr>
          <p:nvPr>
            <p:ph idx="1"/>
          </p:nvPr>
        </p:nvGraphicFramePr>
        <p:xfrm>
          <a:off x="457200" y="1600200"/>
          <a:ext cx="8229600" cy="4525964"/>
        </p:xfrm>
        <a:graphic>
          <a:graphicData uri="http://schemas.openxmlformats.org/drawingml/2006/table">
            <a:tbl>
              <a:tblPr/>
              <a:tblGrid>
                <a:gridCol w="2743200"/>
                <a:gridCol w="2743200"/>
                <a:gridCol w="2743200"/>
              </a:tblGrid>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folHlink"/>
                          </a:solidFill>
                          <a:effectLst/>
                          <a:latin typeface="Arial" charset="0"/>
                        </a:rPr>
                        <a:t>TMS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folHlink"/>
                          </a:solidFill>
                          <a:effectLst/>
                          <a:latin typeface="Arial" charset="0"/>
                        </a:rPr>
                        <a:t>N =82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folHlink"/>
                          </a:solidFill>
                          <a:effectLst/>
                          <a:latin typeface="Arial" charset="0"/>
                        </a:rPr>
                        <a:t>Sham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folHlink"/>
                          </a:solidFill>
                          <a:effectLst/>
                          <a:latin typeface="Arial" charset="0"/>
                        </a:rPr>
                        <a:t>N =82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Pain free at 2 hours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P=0.018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0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Sustained pain free at 24 hours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P=0.040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Sustained pain free at 48 hours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13.4%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P=0.033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dirty="0">
                <a:solidFill>
                  <a:srgbClr val="FFFF00"/>
                </a:solidFill>
              </a:rPr>
              <a:t>TMS: Phase III Trial</a:t>
            </a:r>
          </a:p>
        </p:txBody>
      </p:sp>
      <p:sp>
        <p:nvSpPr>
          <p:cNvPr id="167939" name="Rectangle 3"/>
          <p:cNvSpPr>
            <a:spLocks noGrp="1" noChangeArrowheads="1"/>
          </p:cNvSpPr>
          <p:nvPr>
            <p:ph type="body" idx="1"/>
          </p:nvPr>
        </p:nvSpPr>
        <p:spPr/>
        <p:txBody>
          <a:bodyPr/>
          <a:lstStyle/>
          <a:p>
            <a:pPr algn="ctr">
              <a:buFontTx/>
              <a:buNone/>
            </a:pPr>
            <a:endParaRPr lang="en-US" dirty="0">
              <a:solidFill>
                <a:srgbClr val="FFFF00"/>
              </a:solidFill>
            </a:endParaRPr>
          </a:p>
          <a:p>
            <a:endParaRPr lang="en-US" dirty="0"/>
          </a:p>
          <a:p>
            <a:r>
              <a:rPr lang="en-US" dirty="0"/>
              <a:t>The safety of TMS has been demonstrated</a:t>
            </a:r>
          </a:p>
          <a:p>
            <a:endParaRPr lang="en-US" dirty="0"/>
          </a:p>
          <a:p>
            <a:r>
              <a:rPr lang="en-US" dirty="0" smtClean="0"/>
              <a:t>The FDA, in 2014, approved TMS for migraine treatment</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228600" y="457200"/>
            <a:ext cx="8534400"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dr yousef\Desktop\The Cerena TMS.jpg"/>
          <p:cNvPicPr>
            <a:picLocks noGrp="1" noChangeAspect="1" noChangeArrowheads="1"/>
          </p:cNvPicPr>
          <p:nvPr>
            <p:ph idx="1"/>
          </p:nvPr>
        </p:nvPicPr>
        <p:blipFill>
          <a:blip r:embed="rId2" cstate="print"/>
          <a:srcRect/>
          <a:stretch>
            <a:fillRect/>
          </a:stretch>
        </p:blipFill>
        <p:spPr bwMode="auto">
          <a:xfrm>
            <a:off x="1847850" y="2467769"/>
            <a:ext cx="5448300" cy="2790825"/>
          </a:xfrm>
          <a:prstGeom prst="rect">
            <a:avLst/>
          </a:prstGeom>
          <a:no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TextBox 6"/>
          <p:cNvSpPr txBox="1"/>
          <p:nvPr/>
        </p:nvSpPr>
        <p:spPr>
          <a:xfrm>
            <a:off x="1143000" y="5156284"/>
            <a:ext cx="7842211" cy="253916"/>
          </a:xfrm>
          <a:prstGeom prst="rect">
            <a:avLst/>
          </a:prstGeom>
          <a:noFill/>
        </p:spPr>
        <p:txBody>
          <a:bodyPr wrap="none" rtlCol="0">
            <a:spAutoFit/>
          </a:bodyPr>
          <a:lstStyle/>
          <a:p>
            <a:r>
              <a:rPr lang="en-US" sz="1050" dirty="0" smtClean="0"/>
              <a:t>In 2014 TMS, the first </a:t>
            </a:r>
            <a:r>
              <a:rPr lang="en-US" sz="1050" dirty="0" err="1" smtClean="0"/>
              <a:t>transcranial</a:t>
            </a:r>
            <a:r>
              <a:rPr lang="en-US" sz="1050" dirty="0" smtClean="0"/>
              <a:t> magnetic stimulation device for migraine that will be available to U.S. patients, has received FDA approval</a:t>
            </a:r>
            <a:endParaRPr lang="en-US" sz="1200" dirty="0"/>
          </a:p>
        </p:txBody>
      </p:sp>
      <p:pic>
        <p:nvPicPr>
          <p:cNvPr id="9" name="Picture 4" descr="C:\Users\dr yousef\Desktop\sTM.JPG"/>
          <p:cNvPicPr>
            <a:picLocks noGrp="1" noChangeAspect="1" noChangeArrowheads="1"/>
          </p:cNvPicPr>
          <p:nvPr>
            <p:ph idx="1"/>
          </p:nvPr>
        </p:nvPicPr>
        <p:blipFill>
          <a:blip r:embed="rId2" cstate="print"/>
          <a:srcRect/>
          <a:stretch>
            <a:fillRect/>
          </a:stretch>
        </p:blipFill>
        <p:spPr bwMode="auto">
          <a:xfrm>
            <a:off x="3557587" y="3139281"/>
            <a:ext cx="2028825" cy="1447800"/>
          </a:xfrm>
          <a:prstGeom prst="rect">
            <a:avLst/>
          </a:prstGeom>
          <a:noFill/>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fontScale="90000"/>
          </a:bodyPr>
          <a:lstStyle/>
          <a:p>
            <a:r>
              <a:rPr lang="en-US" sz="4000" dirty="0">
                <a:solidFill>
                  <a:srgbClr val="FFFF00"/>
                </a:solidFill>
              </a:rPr>
              <a:t>Emerging New Treatments for Acute Migraine Attacks</a:t>
            </a:r>
          </a:p>
        </p:txBody>
      </p:sp>
      <p:sp>
        <p:nvSpPr>
          <p:cNvPr id="104451" name="Rectangle 3"/>
          <p:cNvSpPr>
            <a:spLocks noGrp="1" noChangeArrowheads="1"/>
          </p:cNvSpPr>
          <p:nvPr>
            <p:ph type="body" idx="1"/>
          </p:nvPr>
        </p:nvSpPr>
        <p:spPr/>
        <p:txBody>
          <a:bodyPr/>
          <a:lstStyle/>
          <a:p>
            <a:endParaRPr lang="en-US" dirty="0"/>
          </a:p>
          <a:p>
            <a:endParaRPr lang="en-US" dirty="0"/>
          </a:p>
          <a:p>
            <a:endParaRPr lang="en-US" dirty="0"/>
          </a:p>
          <a:p>
            <a:r>
              <a:rPr lang="en-US" dirty="0" err="1"/>
              <a:t>Calcitonin</a:t>
            </a:r>
            <a:r>
              <a:rPr lang="en-US" dirty="0"/>
              <a:t> Gene-Related Peptide (CGRP) Receptor Blocker: MK-0974</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normAutofit fontScale="90000"/>
          </a:bodyPr>
          <a:lstStyle/>
          <a:p>
            <a:r>
              <a:rPr lang="en-US" dirty="0">
                <a:solidFill>
                  <a:srgbClr val="FFFF00"/>
                </a:solidFill>
              </a:rPr>
              <a:t>Migraine </a:t>
            </a:r>
            <a:r>
              <a:rPr lang="en-US" dirty="0" err="1">
                <a:solidFill>
                  <a:srgbClr val="FFFF00"/>
                </a:solidFill>
              </a:rPr>
              <a:t>Pathophysiology</a:t>
            </a:r>
            <a:r>
              <a:rPr lang="en-US" dirty="0">
                <a:solidFill>
                  <a:schemeClr val="folHlink"/>
                </a:solidFill>
              </a:rPr>
              <a:t/>
            </a:r>
            <a:br>
              <a:rPr lang="en-US" dirty="0">
                <a:solidFill>
                  <a:schemeClr val="folHlink"/>
                </a:solidFill>
              </a:rPr>
            </a:br>
            <a:endParaRPr lang="en-US" sz="4000" dirty="0">
              <a:solidFill>
                <a:schemeClr val="folHlink"/>
              </a:solidFill>
            </a:endParaRPr>
          </a:p>
        </p:txBody>
      </p:sp>
      <p:sp>
        <p:nvSpPr>
          <p:cNvPr id="177155" name="Rectangle 3"/>
          <p:cNvSpPr>
            <a:spLocks noGrp="1" noChangeArrowheads="1"/>
          </p:cNvSpPr>
          <p:nvPr>
            <p:ph type="body" idx="1"/>
          </p:nvPr>
        </p:nvSpPr>
        <p:spPr/>
        <p:txBody>
          <a:bodyPr/>
          <a:lstStyle/>
          <a:p>
            <a:pPr lvl="2" algn="ctr">
              <a:lnSpc>
                <a:spcPct val="90000"/>
              </a:lnSpc>
              <a:spcBef>
                <a:spcPct val="30000"/>
              </a:spcBef>
              <a:buFontTx/>
              <a:buNone/>
            </a:pPr>
            <a:r>
              <a:rPr lang="en-US" sz="3200" dirty="0">
                <a:solidFill>
                  <a:srgbClr val="FFFF00"/>
                </a:solidFill>
              </a:rPr>
              <a:t>Multi-Mechanism</a:t>
            </a:r>
          </a:p>
          <a:p>
            <a:pPr lvl="2">
              <a:lnSpc>
                <a:spcPct val="90000"/>
              </a:lnSpc>
              <a:spcBef>
                <a:spcPct val="30000"/>
              </a:spcBef>
            </a:pPr>
            <a:endParaRPr lang="en-US" sz="2800" dirty="0"/>
          </a:p>
          <a:p>
            <a:pPr lvl="2">
              <a:lnSpc>
                <a:spcPct val="90000"/>
              </a:lnSpc>
              <a:spcBef>
                <a:spcPct val="30000"/>
              </a:spcBef>
            </a:pPr>
            <a:r>
              <a:rPr lang="en-US" sz="2800" dirty="0" err="1"/>
              <a:t>Neurogenic</a:t>
            </a:r>
            <a:r>
              <a:rPr lang="en-US" sz="2800" dirty="0"/>
              <a:t> Inflammation</a:t>
            </a:r>
          </a:p>
          <a:p>
            <a:pPr lvl="2">
              <a:lnSpc>
                <a:spcPct val="90000"/>
              </a:lnSpc>
              <a:spcBef>
                <a:spcPct val="30000"/>
              </a:spcBef>
            </a:pPr>
            <a:r>
              <a:rPr lang="en-US" sz="2800" dirty="0">
                <a:solidFill>
                  <a:srgbClr val="FF0000"/>
                </a:solidFill>
              </a:rPr>
              <a:t>Pain </a:t>
            </a:r>
            <a:r>
              <a:rPr lang="en-US" sz="2800" dirty="0" err="1">
                <a:solidFill>
                  <a:srgbClr val="FF0000"/>
                </a:solidFill>
              </a:rPr>
              <a:t>Neuropeptides</a:t>
            </a:r>
            <a:endParaRPr lang="en-US" sz="2800" dirty="0">
              <a:solidFill>
                <a:srgbClr val="FF0000"/>
              </a:solidFill>
            </a:endParaRPr>
          </a:p>
          <a:p>
            <a:pPr lvl="2">
              <a:lnSpc>
                <a:spcPct val="90000"/>
              </a:lnSpc>
              <a:spcBef>
                <a:spcPct val="30000"/>
              </a:spcBef>
            </a:pPr>
            <a:r>
              <a:rPr lang="en-US" sz="2800" dirty="0">
                <a:solidFill>
                  <a:srgbClr val="FF0000"/>
                </a:solidFill>
              </a:rPr>
              <a:t>Central processing of </a:t>
            </a:r>
            <a:r>
              <a:rPr lang="en-US" sz="2800" dirty="0" err="1">
                <a:solidFill>
                  <a:srgbClr val="FF0000"/>
                </a:solidFill>
              </a:rPr>
              <a:t>trigemiovascular</a:t>
            </a:r>
            <a:r>
              <a:rPr lang="en-US" sz="2800" dirty="0">
                <a:solidFill>
                  <a:srgbClr val="FF0000"/>
                </a:solidFill>
              </a:rPr>
              <a:t> pain (Trigeminal Nucleus generator).</a:t>
            </a:r>
          </a:p>
          <a:p>
            <a:pPr lvl="2">
              <a:lnSpc>
                <a:spcPct val="90000"/>
              </a:lnSpc>
              <a:spcBef>
                <a:spcPct val="30000"/>
              </a:spcBef>
            </a:pPr>
            <a:r>
              <a:rPr lang="en-US" sz="2800" dirty="0"/>
              <a:t>Central sensitization</a:t>
            </a:r>
          </a:p>
          <a:p>
            <a:pPr lvl="2">
              <a:lnSpc>
                <a:spcPct val="90000"/>
              </a:lnSpc>
              <a:spcBef>
                <a:spcPct val="30000"/>
              </a:spcBef>
            </a:pPr>
            <a:r>
              <a:rPr lang="en-US" sz="2800" dirty="0"/>
              <a:t>Cortical Spreading </a:t>
            </a:r>
            <a:r>
              <a:rPr lang="en-US" sz="2800" dirty="0" smtClean="0"/>
              <a:t>Depression</a:t>
            </a:r>
            <a:endParaRPr lang="en-US" sz="2800" dirty="0"/>
          </a:p>
          <a:p>
            <a:pPr lvl="2">
              <a:lnSpc>
                <a:spcPct val="90000"/>
              </a:lnSpc>
              <a:spcBef>
                <a:spcPct val="30000"/>
              </a:spcBef>
            </a:pPr>
            <a:r>
              <a:rPr lang="en-US" sz="2800" dirty="0"/>
              <a:t>Throbbing/Pulsating pain </a:t>
            </a:r>
            <a:r>
              <a:rPr lang="en-US" sz="2800" b="1" dirty="0"/>
              <a:t>(</a:t>
            </a:r>
            <a:r>
              <a:rPr lang="en-US" sz="2800" b="1" dirty="0" err="1"/>
              <a:t>vasodilation</a:t>
            </a:r>
            <a:r>
              <a:rPr lang="en-US" sz="2800" b="1" dirty="0"/>
              <a:t>)</a:t>
            </a:r>
          </a:p>
          <a:p>
            <a:pPr lvl="2">
              <a:lnSpc>
                <a:spcPct val="90000"/>
              </a:lnSpc>
              <a:spcBef>
                <a:spcPct val="30000"/>
              </a:spcBef>
            </a:pPr>
            <a:endParaRPr lang="en-US" sz="2800" dirty="0"/>
          </a:p>
          <a:p>
            <a:pPr>
              <a:lnSpc>
                <a:spcPct val="90000"/>
              </a:lnSpc>
            </a:pP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z="4000" dirty="0">
                <a:solidFill>
                  <a:srgbClr val="FFFF00"/>
                </a:solidFill>
              </a:rPr>
              <a:t>CGRP Receptor Blocker: MK-0974</a:t>
            </a:r>
          </a:p>
        </p:txBody>
      </p:sp>
      <p:sp>
        <p:nvSpPr>
          <p:cNvPr id="105475" name="Rectangle 3"/>
          <p:cNvSpPr>
            <a:spLocks noGrp="1" noChangeArrowheads="1"/>
          </p:cNvSpPr>
          <p:nvPr>
            <p:ph type="body" idx="1"/>
          </p:nvPr>
        </p:nvSpPr>
        <p:spPr/>
        <p:txBody>
          <a:bodyPr/>
          <a:lstStyle/>
          <a:p>
            <a:pPr algn="ctr">
              <a:lnSpc>
                <a:spcPct val="90000"/>
              </a:lnSpc>
              <a:buFontTx/>
              <a:buNone/>
            </a:pPr>
            <a:r>
              <a:rPr lang="en-US" sz="3600" dirty="0">
                <a:solidFill>
                  <a:srgbClr val="FFFF00"/>
                </a:solidFill>
              </a:rPr>
              <a:t>Rationale</a:t>
            </a:r>
          </a:p>
          <a:p>
            <a:pPr algn="ctr">
              <a:lnSpc>
                <a:spcPct val="90000"/>
              </a:lnSpc>
              <a:buFontTx/>
              <a:buNone/>
            </a:pPr>
            <a:endParaRPr lang="en-US" sz="3600" dirty="0">
              <a:solidFill>
                <a:schemeClr val="folHlink"/>
              </a:solidFill>
            </a:endParaRPr>
          </a:p>
          <a:p>
            <a:pPr>
              <a:lnSpc>
                <a:spcPct val="90000"/>
              </a:lnSpc>
            </a:pPr>
            <a:r>
              <a:rPr lang="en-US" sz="2800" dirty="0"/>
              <a:t>The pain-producing trigeminal neurons that innervate the cranial circulation and </a:t>
            </a:r>
            <a:r>
              <a:rPr lang="en-US" sz="2800" dirty="0" err="1"/>
              <a:t>dura</a:t>
            </a:r>
            <a:r>
              <a:rPr lang="en-US" sz="2800" dirty="0"/>
              <a:t> mater release a number of </a:t>
            </a:r>
            <a:r>
              <a:rPr lang="en-US" sz="2800" dirty="0" err="1"/>
              <a:t>Neuropeptides</a:t>
            </a:r>
            <a:r>
              <a:rPr lang="en-US" sz="2800" dirty="0"/>
              <a:t> (CGRP).</a:t>
            </a:r>
          </a:p>
          <a:p>
            <a:pPr>
              <a:lnSpc>
                <a:spcPct val="90000"/>
              </a:lnSpc>
            </a:pPr>
            <a:endParaRPr lang="en-US" sz="2800" dirty="0"/>
          </a:p>
          <a:p>
            <a:pPr>
              <a:lnSpc>
                <a:spcPct val="90000"/>
              </a:lnSpc>
            </a:pPr>
            <a:r>
              <a:rPr lang="en-US" sz="2800" dirty="0"/>
              <a:t>Stimulation of the trigeminal ganglion in humans results in elevated levels of CGRP in the cranial circulation.</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sz="4000" dirty="0">
                <a:solidFill>
                  <a:srgbClr val="FFFF00"/>
                </a:solidFill>
              </a:rPr>
              <a:t>CGRP Receptor Blocker: MK-0974</a:t>
            </a:r>
          </a:p>
        </p:txBody>
      </p:sp>
      <p:sp>
        <p:nvSpPr>
          <p:cNvPr id="106499" name="Rectangle 3"/>
          <p:cNvSpPr>
            <a:spLocks noGrp="1" noChangeArrowheads="1"/>
          </p:cNvSpPr>
          <p:nvPr>
            <p:ph type="body" idx="1"/>
          </p:nvPr>
        </p:nvSpPr>
        <p:spPr/>
        <p:txBody>
          <a:bodyPr/>
          <a:lstStyle/>
          <a:p>
            <a:pPr algn="ctr">
              <a:lnSpc>
                <a:spcPct val="80000"/>
              </a:lnSpc>
              <a:buFontTx/>
              <a:buNone/>
            </a:pPr>
            <a:r>
              <a:rPr lang="en-US" sz="3600" dirty="0">
                <a:solidFill>
                  <a:srgbClr val="FFFF00"/>
                </a:solidFill>
              </a:rPr>
              <a:t>Rationale</a:t>
            </a:r>
          </a:p>
          <a:p>
            <a:pPr>
              <a:lnSpc>
                <a:spcPct val="80000"/>
              </a:lnSpc>
            </a:pPr>
            <a:endParaRPr lang="en-US" sz="3600" dirty="0"/>
          </a:p>
          <a:p>
            <a:pPr>
              <a:lnSpc>
                <a:spcPct val="80000"/>
              </a:lnSpc>
            </a:pPr>
            <a:r>
              <a:rPr lang="en-US" sz="2800" dirty="0"/>
              <a:t>CGRP levels are also increased during acute attacks of migraine</a:t>
            </a:r>
          </a:p>
          <a:p>
            <a:pPr>
              <a:lnSpc>
                <a:spcPct val="80000"/>
              </a:lnSpc>
            </a:pPr>
            <a:endParaRPr lang="en-US" sz="2800" dirty="0"/>
          </a:p>
          <a:p>
            <a:pPr>
              <a:lnSpc>
                <a:spcPct val="80000"/>
              </a:lnSpc>
            </a:pPr>
            <a:r>
              <a:rPr lang="en-US" sz="2800" dirty="0"/>
              <a:t>Migraine patients infused with CGRP developed a delayed headache.</a:t>
            </a:r>
          </a:p>
          <a:p>
            <a:pPr>
              <a:lnSpc>
                <a:spcPct val="80000"/>
              </a:lnSpc>
            </a:pPr>
            <a:endParaRPr lang="en-US" sz="2800" dirty="0"/>
          </a:p>
          <a:p>
            <a:pPr>
              <a:lnSpc>
                <a:spcPct val="80000"/>
              </a:lnSpc>
            </a:pPr>
            <a:r>
              <a:rPr lang="en-US" sz="2800" dirty="0"/>
              <a:t>Treatment of migraine attacks with </a:t>
            </a:r>
            <a:r>
              <a:rPr lang="en-US" sz="2800" dirty="0" err="1"/>
              <a:t>Rizatriptan</a:t>
            </a:r>
            <a:r>
              <a:rPr lang="en-US" sz="2800" dirty="0"/>
              <a:t> or </a:t>
            </a:r>
            <a:r>
              <a:rPr lang="en-US" sz="2800" dirty="0" err="1"/>
              <a:t>Sumatriptan</a:t>
            </a:r>
            <a:r>
              <a:rPr lang="en-US" sz="2800" dirty="0"/>
              <a:t> reduces the elevated CGRP levels.</a:t>
            </a:r>
          </a:p>
          <a:p>
            <a:pPr algn="ctr">
              <a:lnSpc>
                <a:spcPct val="80000"/>
              </a:lnSpc>
              <a:buFontTx/>
              <a:buNone/>
            </a:pPr>
            <a:endParaRPr lang="en-US" sz="28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3.2|92.2|72.2"/>
</p:tagLst>
</file>

<file path=ppt/tags/tag2.xml><?xml version="1.0" encoding="utf-8"?>
<p:tagLst xmlns:a="http://schemas.openxmlformats.org/drawingml/2006/main" xmlns:r="http://schemas.openxmlformats.org/officeDocument/2006/relationships" xmlns:p="http://schemas.openxmlformats.org/presentationml/2006/main">
  <p:tag name="TIMING" val="|23.2|92.2|7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2833</TotalTime>
  <Words>8925</Words>
  <Application>Microsoft Office PowerPoint</Application>
  <PresentationFormat>On-screen Show (4:3)</PresentationFormat>
  <Paragraphs>1484</Paragraphs>
  <Slides>175</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175</vt:i4>
      </vt:variant>
    </vt:vector>
  </HeadingPairs>
  <TitlesOfParts>
    <vt:vector size="177" baseType="lpstr">
      <vt:lpstr>Office Theme</vt:lpstr>
      <vt:lpstr>Chart</vt:lpstr>
      <vt:lpstr>Slide 1</vt:lpstr>
      <vt:lpstr>Approach to Headache</vt:lpstr>
      <vt:lpstr>Approach to Headache</vt:lpstr>
      <vt:lpstr>Approach to Headache</vt:lpstr>
      <vt:lpstr>Approach to Headache</vt:lpstr>
      <vt:lpstr> Secondary Headache disorder </vt:lpstr>
      <vt:lpstr> HEADACHES DUE TO HEAD AND NECK TRAUMA  </vt:lpstr>
      <vt:lpstr>Post Traumatic EDH</vt:lpstr>
      <vt:lpstr>Post Traumatic SDH</vt:lpstr>
      <vt:lpstr>HEADACHES DUE TO CRANIAL OR CERVICAL VASCULAR DISORDER</vt:lpstr>
      <vt:lpstr>HEADACHES DUE TO CRANIAL OR CERVICAL VASCULAR DISORDER</vt:lpstr>
      <vt:lpstr> Headache Attributed to Subarachnoid Hemorrhage: </vt:lpstr>
      <vt:lpstr> Headache Attributed to Giant Cell Arteritis </vt:lpstr>
      <vt:lpstr>Headache from CNS Vasculitis</vt:lpstr>
      <vt:lpstr>  HEADACHES FROM ALTERED INTRACRANIAL PRESSURE AND NEOPLASTIC </vt:lpstr>
      <vt:lpstr> IDIOPATHIC INTRACRANIAL HYPERTENSION </vt:lpstr>
      <vt:lpstr>IDIOPATHIC INTRACRANIAL HYPERTENSION</vt:lpstr>
      <vt:lpstr> POSTURAL (POST-LUMBAR) PUNCTURE HEADACHE </vt:lpstr>
      <vt:lpstr> HEADACHE ATTRIBUTED TO SPONTANEOUS LOW CSF PRESSURE </vt:lpstr>
      <vt:lpstr> HEADACHE ATTRIBUTED TO INTRACRANIAL NEOPLASM </vt:lpstr>
      <vt:lpstr> INFLAMMTORY, AND INFECTIOUS ETIOLOGIES </vt:lpstr>
      <vt:lpstr>HEADACHE ATTRIBUTED TO ASEPTIC (Non-infectious) MENINGITIS</vt:lpstr>
      <vt:lpstr> HEADACHE ATTRIBUTED TO INTRACRANIAL INFECTION </vt:lpstr>
      <vt:lpstr> HEADACHES FROM SUBSTANCE ABUSE, METABOLIC  DISORDERS </vt:lpstr>
      <vt:lpstr> HEADACHE ATTRIBUTED TO A SUBSTANCE OR ITS WITHDRAWAL </vt:lpstr>
      <vt:lpstr>HEADACHE ATTRIBUTED TO A SUBSTANCE OR ITS WITHDRAWAL</vt:lpstr>
      <vt:lpstr> Headache Attributed to Pre-eclampsia and Eclampsia </vt:lpstr>
      <vt:lpstr> Medication Overuse Headache </vt:lpstr>
      <vt:lpstr> High-Altitude Headache </vt:lpstr>
      <vt:lpstr> Sleep Apnea Headache </vt:lpstr>
      <vt:lpstr> Headache Attributed to Hypertensive Encephalopathy </vt:lpstr>
      <vt:lpstr>Slide 32</vt:lpstr>
      <vt:lpstr>Approach to the Patient with Headache</vt:lpstr>
      <vt:lpstr>Approach to the Patient with Headache</vt:lpstr>
      <vt:lpstr>Approach to the Patient with Headache</vt:lpstr>
      <vt:lpstr>Approach to the Patient with Headache</vt:lpstr>
      <vt:lpstr>Approach to the Patient with Headache</vt:lpstr>
      <vt:lpstr>Approach to the Patient with Headache</vt:lpstr>
      <vt:lpstr>Slide 39</vt:lpstr>
      <vt:lpstr>Migraine Prevalence Is Highest at Ages of Peak Productivity</vt:lpstr>
      <vt:lpstr>Slide 41</vt:lpstr>
      <vt:lpstr>Slide 42</vt:lpstr>
      <vt:lpstr>Slide 43</vt:lpstr>
      <vt:lpstr>Most Migraine Sufferers  Have  3 Attacks Per Month</vt:lpstr>
      <vt:lpstr>Migraine Headache Attacks Last Most of the Day</vt:lpstr>
      <vt:lpstr>Migraine Is Disabling</vt:lpstr>
      <vt:lpstr>Slide 47</vt:lpstr>
      <vt:lpstr>Slide 48</vt:lpstr>
      <vt:lpstr>Approach to the Patient with Headache</vt:lpstr>
      <vt:lpstr>Migraine without aura</vt:lpstr>
      <vt:lpstr>Migraine with aura</vt:lpstr>
      <vt:lpstr>Approach to the Patient with Headache</vt:lpstr>
      <vt:lpstr>Migraine Pathophysiology </vt:lpstr>
      <vt:lpstr>Migraine: Pathophysiology</vt:lpstr>
      <vt:lpstr>Migraine Pathophysiology</vt:lpstr>
      <vt:lpstr>Migraine: Pathophysiology</vt:lpstr>
      <vt:lpstr>Migraine: Pathophysiology</vt:lpstr>
      <vt:lpstr>Migraine: Pathophysiology</vt:lpstr>
      <vt:lpstr>Migraine: Pathophysiology</vt:lpstr>
      <vt:lpstr>Migraine: Pathophysiology</vt:lpstr>
      <vt:lpstr>Migraine Aura (25%)</vt:lpstr>
      <vt:lpstr>Visual Aura</vt:lpstr>
      <vt:lpstr>Cortical Spreading Depression &amp; Migraine</vt:lpstr>
      <vt:lpstr>Migraine: Pathophysiology</vt:lpstr>
      <vt:lpstr>Approach to the Patient with Headache</vt:lpstr>
      <vt:lpstr>Nausea Treatment Options</vt:lpstr>
      <vt:lpstr>Treatment of Acute Migraine Attacks</vt:lpstr>
      <vt:lpstr>Treatment of Acute Migraine Attacks</vt:lpstr>
      <vt:lpstr>Treatment of Acute Migraine Attacks</vt:lpstr>
      <vt:lpstr>Slide 70</vt:lpstr>
      <vt:lpstr>Slide 71</vt:lpstr>
      <vt:lpstr>Other Treatment Options for Acute Migraine Attacks</vt:lpstr>
      <vt:lpstr>Treatment of Acute Migraine Attacks</vt:lpstr>
      <vt:lpstr>Migraine Treatment</vt:lpstr>
      <vt:lpstr>TMS Rationale</vt:lpstr>
      <vt:lpstr>TMS Rationale</vt:lpstr>
      <vt:lpstr>Cortical Spreading Depression &amp; Migraine</vt:lpstr>
      <vt:lpstr>TMS Rationale</vt:lpstr>
      <vt:lpstr>TMS Rationale</vt:lpstr>
      <vt:lpstr> </vt:lpstr>
      <vt:lpstr>Slide 81</vt:lpstr>
      <vt:lpstr>TMS Background</vt:lpstr>
      <vt:lpstr>Slide 83</vt:lpstr>
      <vt:lpstr>Slide 84</vt:lpstr>
      <vt:lpstr>Slide 85</vt:lpstr>
      <vt:lpstr>TMS: Phase III Trial</vt:lpstr>
      <vt:lpstr>TMS: Phase III Trial</vt:lpstr>
      <vt:lpstr>TMS: Phase III Trial</vt:lpstr>
      <vt:lpstr>TMS: Phase III Trial</vt:lpstr>
      <vt:lpstr>TMS: Phase III Trial</vt:lpstr>
      <vt:lpstr>TMS: Phase III Trial</vt:lpstr>
      <vt:lpstr>TMS: Phase III Trial</vt:lpstr>
      <vt:lpstr>Slide 93</vt:lpstr>
      <vt:lpstr>Slide 94</vt:lpstr>
      <vt:lpstr>Slide 95</vt:lpstr>
      <vt:lpstr>Emerging New Treatments for Acute Migraine Attacks</vt:lpstr>
      <vt:lpstr>Migraine Pathophysiology </vt:lpstr>
      <vt:lpstr>CGRP Receptor Blocker: MK-0974</vt:lpstr>
      <vt:lpstr>CGRP Receptor Blocker: MK-0974</vt:lpstr>
      <vt:lpstr>CGRP Receptor Blocker: MK-0974</vt:lpstr>
      <vt:lpstr>CGRP Receptor Blocker: MK-0974</vt:lpstr>
      <vt:lpstr>CGRP Receptor Blocker: MK-0974 Ho et al. Headache 47 (2007).</vt:lpstr>
      <vt:lpstr>CGRP Receptor Blocker (MK-0974) Trial</vt:lpstr>
      <vt:lpstr>CGRP Receptor Blocker (MK-0974) Phase III Trial</vt:lpstr>
      <vt:lpstr>Approach to the Patient with Headache</vt:lpstr>
      <vt:lpstr>Slide 106</vt:lpstr>
      <vt:lpstr>Migraine Prevention</vt:lpstr>
      <vt:lpstr>What Can You Do to Manage  Your Migraines?</vt:lpstr>
      <vt:lpstr>Migraine Prevention</vt:lpstr>
      <vt:lpstr>Migraine Prevention</vt:lpstr>
      <vt:lpstr>Migraine Prevention</vt:lpstr>
      <vt:lpstr>Migraine Prevention</vt:lpstr>
      <vt:lpstr>What Can You Do to Manage  Your Migraines?</vt:lpstr>
      <vt:lpstr>Preventive Treatment of Migraine</vt:lpstr>
      <vt:lpstr>Migraine Prevention</vt:lpstr>
      <vt:lpstr>Migraine Prevention</vt:lpstr>
      <vt:lpstr>Migraine Prevention</vt:lpstr>
      <vt:lpstr>Migraine Prevention</vt:lpstr>
      <vt:lpstr>Migraine Prevention</vt:lpstr>
      <vt:lpstr>Migraine Prevention</vt:lpstr>
      <vt:lpstr>Migraine Prevention</vt:lpstr>
      <vt:lpstr>Migraine Prevention</vt:lpstr>
      <vt:lpstr>Migraine Prevention</vt:lpstr>
      <vt:lpstr>AHS/AAN Migraine Prevention Guidelines</vt:lpstr>
      <vt:lpstr>AHS/AAN Migraine Prevention Guidelines</vt:lpstr>
      <vt:lpstr>AHS/AAN Migraine Prevention Guidelines</vt:lpstr>
      <vt:lpstr>Slide 127</vt:lpstr>
      <vt:lpstr>Slide 128</vt:lpstr>
      <vt:lpstr>Approach to the Patient with Headache</vt:lpstr>
      <vt:lpstr>Approach to the Patient with Headache</vt:lpstr>
      <vt:lpstr>Approach to the Patient with Headache</vt:lpstr>
      <vt:lpstr>Approach to the Patient with Headache</vt:lpstr>
      <vt:lpstr>Approach to the Patient with Headache</vt:lpstr>
      <vt:lpstr> Epidemiology of Cluster headache </vt:lpstr>
      <vt:lpstr>Epidemiology of Cluster headache</vt:lpstr>
      <vt:lpstr>Approach to the Patient with Headache</vt:lpstr>
      <vt:lpstr>Cluster headache diagnosis</vt:lpstr>
      <vt:lpstr>Cluster headache diagnosis</vt:lpstr>
      <vt:lpstr>Cluster headache diagnosis</vt:lpstr>
      <vt:lpstr>Approach to the Patient with Headache</vt:lpstr>
      <vt:lpstr>Cluster Headache Pathophysiology</vt:lpstr>
      <vt:lpstr>Approach to the Patient with Headache</vt:lpstr>
      <vt:lpstr> Cluster headache treatment </vt:lpstr>
      <vt:lpstr>Cluster headache treatment</vt:lpstr>
      <vt:lpstr>Approach to the Patient with Headache</vt:lpstr>
      <vt:lpstr>Cluster Headache Prevention</vt:lpstr>
      <vt:lpstr>Approach to the Patient with Headache</vt:lpstr>
      <vt:lpstr>Approach to the Patient with Headache</vt:lpstr>
      <vt:lpstr>Approach to the Patient with Headache</vt:lpstr>
      <vt:lpstr>Approach to the Patient with Headache</vt:lpstr>
      <vt:lpstr>Approach to the Patient with Headache</vt:lpstr>
      <vt:lpstr>Approach to the Patient with Headache</vt:lpstr>
      <vt:lpstr>Tension headache epidemiology</vt:lpstr>
      <vt:lpstr>Tension headache epidemiology</vt:lpstr>
      <vt:lpstr>Approach to the Patient with Headache</vt:lpstr>
      <vt:lpstr>Tension headache diagnosis</vt:lpstr>
      <vt:lpstr>Tension headache diagnosis</vt:lpstr>
      <vt:lpstr>Tension headache diagnosis</vt:lpstr>
      <vt:lpstr>Approach to the Patient with Headache</vt:lpstr>
      <vt:lpstr> Tension headache pathophysiology </vt:lpstr>
      <vt:lpstr>Approach to the Patient with Headache</vt:lpstr>
      <vt:lpstr> Tension headache treatment </vt:lpstr>
      <vt:lpstr>Tension headache treatment</vt:lpstr>
      <vt:lpstr>Approach to the Patient with Headache</vt:lpstr>
      <vt:lpstr> Tension headache Prevention </vt:lpstr>
      <vt:lpstr>Primary Stabbing Headache</vt:lpstr>
      <vt:lpstr>Hypnic Headache</vt:lpstr>
      <vt:lpstr>Hemicrania Continua</vt:lpstr>
      <vt:lpstr>Slide 169</vt:lpstr>
      <vt:lpstr>Slide 170</vt:lpstr>
      <vt:lpstr>Slide 171</vt:lpstr>
      <vt:lpstr>Slide 172</vt:lpstr>
      <vt:lpstr>Slide 173</vt:lpstr>
      <vt:lpstr>Slide 174</vt:lpstr>
      <vt:lpstr>Slide 175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yousef</dc:creator>
  <cp:lastModifiedBy>dr yousef</cp:lastModifiedBy>
  <cp:revision>209</cp:revision>
  <dcterms:created xsi:type="dcterms:W3CDTF">2017-12-26T12:19:09Z</dcterms:created>
  <dcterms:modified xsi:type="dcterms:W3CDTF">2018-01-23T10:01:16Z</dcterms:modified>
</cp:coreProperties>
</file>