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0" r:id="rId1"/>
  </p:sldMasterIdLst>
  <p:notesMasterIdLst>
    <p:notesMasterId r:id="rId45"/>
  </p:notesMasterIdLst>
  <p:sldIdLst>
    <p:sldId id="440" r:id="rId2"/>
    <p:sldId id="441" r:id="rId3"/>
    <p:sldId id="257" r:id="rId4"/>
    <p:sldId id="500" r:id="rId5"/>
    <p:sldId id="411" r:id="rId6"/>
    <p:sldId id="427" r:id="rId7"/>
    <p:sldId id="396" r:id="rId8"/>
    <p:sldId id="260" r:id="rId9"/>
    <p:sldId id="406" r:id="rId10"/>
    <p:sldId id="397" r:id="rId11"/>
    <p:sldId id="442" r:id="rId12"/>
    <p:sldId id="271" r:id="rId13"/>
    <p:sldId id="273" r:id="rId14"/>
    <p:sldId id="275" r:id="rId15"/>
    <p:sldId id="412" r:id="rId16"/>
    <p:sldId id="417" r:id="rId17"/>
    <p:sldId id="354" r:id="rId18"/>
    <p:sldId id="405" r:id="rId19"/>
    <p:sldId id="364" r:id="rId20"/>
    <p:sldId id="421" r:id="rId21"/>
    <p:sldId id="365" r:id="rId22"/>
    <p:sldId id="420" r:id="rId23"/>
    <p:sldId id="418" r:id="rId24"/>
    <p:sldId id="415" r:id="rId25"/>
    <p:sldId id="372" r:id="rId26"/>
    <p:sldId id="422" r:id="rId27"/>
    <p:sldId id="423" r:id="rId28"/>
    <p:sldId id="425" r:id="rId29"/>
    <p:sldId id="424" r:id="rId30"/>
    <p:sldId id="426" r:id="rId31"/>
    <p:sldId id="497" r:id="rId32"/>
    <p:sldId id="498" r:id="rId33"/>
    <p:sldId id="404" r:id="rId34"/>
    <p:sldId id="394" r:id="rId35"/>
    <p:sldId id="431" r:id="rId36"/>
    <p:sldId id="432" r:id="rId37"/>
    <p:sldId id="403" r:id="rId38"/>
    <p:sldId id="393" r:id="rId39"/>
    <p:sldId id="433" r:id="rId40"/>
    <p:sldId id="438" r:id="rId41"/>
    <p:sldId id="437" r:id="rId42"/>
    <p:sldId id="392" r:id="rId43"/>
    <p:sldId id="49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569"/>
    <p:restoredTop sz="94602"/>
  </p:normalViewPr>
  <p:slideViewPr>
    <p:cSldViewPr snapToGrid="0" snapToObjects="1">
      <p:cViewPr varScale="1">
        <p:scale>
          <a:sx n="67" d="100"/>
          <a:sy n="67" d="100"/>
        </p:scale>
        <p:origin x="-110" y="-71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B0C088-B1F6-9A49-B660-7FFEECDE545A}" type="doc">
      <dgm:prSet loTypeId="urn:microsoft.com/office/officeart/2005/8/layout/hChevron3" loCatId="" qsTypeId="urn:microsoft.com/office/officeart/2005/8/quickstyle/3D2" qsCatId="3D" csTypeId="urn:microsoft.com/office/officeart/2005/8/colors/accent1_2" csCatId="accent1" phldr="1"/>
      <dgm:spPr/>
    </dgm:pt>
    <dgm:pt modelId="{E5B33B46-DDDD-E54D-96AE-3A7710C49D6C}">
      <dgm:prSet phldrT="[Text]" custT="1"/>
      <dgm:sp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US" sz="2400" dirty="0" smtClean="0"/>
            <a:t>&lt; 30</a:t>
          </a:r>
          <a:endParaRPr lang="en-US" sz="2400" dirty="0"/>
        </a:p>
      </dgm:t>
    </dgm:pt>
    <dgm:pt modelId="{6672200E-D5A4-A94B-8F16-CFA8BB1130F3}" type="parTrans" cxnId="{C2F47C1F-DB5C-0F46-A0AC-50A8F3D60E25}">
      <dgm:prSet/>
      <dgm:spPr/>
      <dgm:t>
        <a:bodyPr/>
        <a:lstStyle/>
        <a:p>
          <a:endParaRPr lang="en-US"/>
        </a:p>
      </dgm:t>
    </dgm:pt>
    <dgm:pt modelId="{4295AA96-51F5-FC4C-91C2-662FE42930B2}" type="sibTrans" cxnId="{C2F47C1F-DB5C-0F46-A0AC-50A8F3D60E25}">
      <dgm:prSet/>
      <dgm:spPr/>
      <dgm:t>
        <a:bodyPr/>
        <a:lstStyle/>
        <a:p>
          <a:endParaRPr lang="en-US"/>
        </a:p>
      </dgm:t>
    </dgm:pt>
    <dgm:pt modelId="{B8EF6217-8EE5-7C4B-B4F4-CE6BC3F96DA5}">
      <dgm:prSet phldrT="[Text]" custT="1"/>
      <dgm:spPr/>
      <dgm:t>
        <a:bodyPr/>
        <a:lstStyle/>
        <a:p>
          <a:r>
            <a:rPr lang="en-US" sz="2400" dirty="0" smtClean="0"/>
            <a:t>30-39</a:t>
          </a:r>
          <a:endParaRPr lang="en-US" sz="2400" dirty="0"/>
        </a:p>
      </dgm:t>
    </dgm:pt>
    <dgm:pt modelId="{87EFBE01-B68C-E541-A650-BC8BCE65ABF7}" type="parTrans" cxnId="{987BF66C-430A-0747-A1FC-83F93C88F965}">
      <dgm:prSet/>
      <dgm:spPr/>
      <dgm:t>
        <a:bodyPr/>
        <a:lstStyle/>
        <a:p>
          <a:endParaRPr lang="en-US"/>
        </a:p>
      </dgm:t>
    </dgm:pt>
    <dgm:pt modelId="{573ED8ED-2A7B-724A-983A-64918BECDEE9}" type="sibTrans" cxnId="{987BF66C-430A-0747-A1FC-83F93C88F965}">
      <dgm:prSet/>
      <dgm:spPr/>
      <dgm:t>
        <a:bodyPr/>
        <a:lstStyle/>
        <a:p>
          <a:endParaRPr lang="en-US"/>
        </a:p>
      </dgm:t>
    </dgm:pt>
    <dgm:pt modelId="{AEC08819-31E0-5143-9589-6FB545BF5430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2400" dirty="0" smtClean="0"/>
            <a:t>≥40</a:t>
          </a:r>
          <a:endParaRPr lang="en-US" sz="2400" dirty="0"/>
        </a:p>
      </dgm:t>
    </dgm:pt>
    <dgm:pt modelId="{F6B0353F-16C8-3F47-87DE-3F79A26BE3FE}" type="parTrans" cxnId="{74AF6BDD-C4A1-A44A-99A7-6606B96250EC}">
      <dgm:prSet/>
      <dgm:spPr/>
      <dgm:t>
        <a:bodyPr/>
        <a:lstStyle/>
        <a:p>
          <a:endParaRPr lang="en-US"/>
        </a:p>
      </dgm:t>
    </dgm:pt>
    <dgm:pt modelId="{6FC5CC78-9628-C542-B933-B0958A9FC3A0}" type="sibTrans" cxnId="{74AF6BDD-C4A1-A44A-99A7-6606B96250EC}">
      <dgm:prSet/>
      <dgm:spPr/>
      <dgm:t>
        <a:bodyPr/>
        <a:lstStyle/>
        <a:p>
          <a:pPr rtl="0"/>
          <a:endParaRPr lang="en-US"/>
        </a:p>
      </dgm:t>
    </dgm:pt>
    <dgm:pt modelId="{C33DC453-E7FD-FD4A-94A7-7D88FF01EE8C}" type="pres">
      <dgm:prSet presAssocID="{99B0C088-B1F6-9A49-B660-7FFEECDE545A}" presName="Name0" presStyleCnt="0">
        <dgm:presLayoutVars>
          <dgm:dir/>
          <dgm:resizeHandles val="exact"/>
        </dgm:presLayoutVars>
      </dgm:prSet>
      <dgm:spPr/>
    </dgm:pt>
    <dgm:pt modelId="{15EF6DDC-4281-3742-ACA4-08D8F71AF3A0}" type="pres">
      <dgm:prSet presAssocID="{E5B33B46-DDDD-E54D-96AE-3A7710C49D6C}" presName="parTxOnly" presStyleLbl="node1" presStyleIdx="0" presStyleCnt="3" custScaleY="42698" custLinFactNeighborY="76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26AA30-B121-D247-A4FE-1BA919443EBC}" type="pres">
      <dgm:prSet presAssocID="{4295AA96-51F5-FC4C-91C2-662FE42930B2}" presName="parSpace" presStyleCnt="0"/>
      <dgm:spPr/>
    </dgm:pt>
    <dgm:pt modelId="{5DF17760-293B-A649-A701-57C677AA18FD}" type="pres">
      <dgm:prSet presAssocID="{B8EF6217-8EE5-7C4B-B4F4-CE6BC3F96DA5}" presName="parTxOnly" presStyleLbl="node1" presStyleIdx="1" presStyleCnt="3" custScaleY="42698" custLinFactNeighborY="76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025C89-470F-2646-911F-F462BFA43AE6}" type="pres">
      <dgm:prSet presAssocID="{573ED8ED-2A7B-724A-983A-64918BECDEE9}" presName="parSpace" presStyleCnt="0"/>
      <dgm:spPr/>
    </dgm:pt>
    <dgm:pt modelId="{CC2463C6-382A-E241-898F-9C7E04EBFD2F}" type="pres">
      <dgm:prSet presAssocID="{AEC08819-31E0-5143-9589-6FB545BF5430}" presName="parTxOnly" presStyleLbl="node1" presStyleIdx="2" presStyleCnt="3" custScaleY="42698" custLinFactNeighborY="76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4AF6BDD-C4A1-A44A-99A7-6606B96250EC}" srcId="{99B0C088-B1F6-9A49-B660-7FFEECDE545A}" destId="{AEC08819-31E0-5143-9589-6FB545BF5430}" srcOrd="2" destOrd="0" parTransId="{F6B0353F-16C8-3F47-87DE-3F79A26BE3FE}" sibTransId="{6FC5CC78-9628-C542-B933-B0958A9FC3A0}"/>
    <dgm:cxn modelId="{189774D7-0ED7-394E-850C-12994DF7D833}" type="presOf" srcId="{B8EF6217-8EE5-7C4B-B4F4-CE6BC3F96DA5}" destId="{5DF17760-293B-A649-A701-57C677AA18FD}" srcOrd="0" destOrd="0" presId="urn:microsoft.com/office/officeart/2005/8/layout/hChevron3"/>
    <dgm:cxn modelId="{987BF66C-430A-0747-A1FC-83F93C88F965}" srcId="{99B0C088-B1F6-9A49-B660-7FFEECDE545A}" destId="{B8EF6217-8EE5-7C4B-B4F4-CE6BC3F96DA5}" srcOrd="1" destOrd="0" parTransId="{87EFBE01-B68C-E541-A650-BC8BCE65ABF7}" sibTransId="{573ED8ED-2A7B-724A-983A-64918BECDEE9}"/>
    <dgm:cxn modelId="{AA551C4B-ED58-AD43-897B-D1330C55948D}" type="presOf" srcId="{99B0C088-B1F6-9A49-B660-7FFEECDE545A}" destId="{C33DC453-E7FD-FD4A-94A7-7D88FF01EE8C}" srcOrd="0" destOrd="0" presId="urn:microsoft.com/office/officeart/2005/8/layout/hChevron3"/>
    <dgm:cxn modelId="{BB80DBC8-E41F-834F-8CC5-8DE012058F00}" type="presOf" srcId="{E5B33B46-DDDD-E54D-96AE-3A7710C49D6C}" destId="{15EF6DDC-4281-3742-ACA4-08D8F71AF3A0}" srcOrd="0" destOrd="0" presId="urn:microsoft.com/office/officeart/2005/8/layout/hChevron3"/>
    <dgm:cxn modelId="{379F3D24-0857-6A48-A2C1-E19E64D3CF24}" type="presOf" srcId="{AEC08819-31E0-5143-9589-6FB545BF5430}" destId="{CC2463C6-382A-E241-898F-9C7E04EBFD2F}" srcOrd="0" destOrd="0" presId="urn:microsoft.com/office/officeart/2005/8/layout/hChevron3"/>
    <dgm:cxn modelId="{C2F47C1F-DB5C-0F46-A0AC-50A8F3D60E25}" srcId="{99B0C088-B1F6-9A49-B660-7FFEECDE545A}" destId="{E5B33B46-DDDD-E54D-96AE-3A7710C49D6C}" srcOrd="0" destOrd="0" parTransId="{6672200E-D5A4-A94B-8F16-CFA8BB1130F3}" sibTransId="{4295AA96-51F5-FC4C-91C2-662FE42930B2}"/>
    <dgm:cxn modelId="{8970762B-3B03-494F-AB33-2D33868A3086}" type="presParOf" srcId="{C33DC453-E7FD-FD4A-94A7-7D88FF01EE8C}" destId="{15EF6DDC-4281-3742-ACA4-08D8F71AF3A0}" srcOrd="0" destOrd="0" presId="urn:microsoft.com/office/officeart/2005/8/layout/hChevron3"/>
    <dgm:cxn modelId="{AC0D11AD-A990-6D4D-BE0C-02CE313C0014}" type="presParOf" srcId="{C33DC453-E7FD-FD4A-94A7-7D88FF01EE8C}" destId="{5226AA30-B121-D247-A4FE-1BA919443EBC}" srcOrd="1" destOrd="0" presId="urn:microsoft.com/office/officeart/2005/8/layout/hChevron3"/>
    <dgm:cxn modelId="{28E24F84-78D4-8C4A-AF85-D0C4A15BE017}" type="presParOf" srcId="{C33DC453-E7FD-FD4A-94A7-7D88FF01EE8C}" destId="{5DF17760-293B-A649-A701-57C677AA18FD}" srcOrd="2" destOrd="0" presId="urn:microsoft.com/office/officeart/2005/8/layout/hChevron3"/>
    <dgm:cxn modelId="{8A06ADAC-9AA0-A64F-BA4B-B07820150F07}" type="presParOf" srcId="{C33DC453-E7FD-FD4A-94A7-7D88FF01EE8C}" destId="{68025C89-470F-2646-911F-F462BFA43AE6}" srcOrd="3" destOrd="0" presId="urn:microsoft.com/office/officeart/2005/8/layout/hChevron3"/>
    <dgm:cxn modelId="{F6F97FBF-1CE2-5F4E-B714-215E4D3FB980}" type="presParOf" srcId="{C33DC453-E7FD-FD4A-94A7-7D88FF01EE8C}" destId="{CC2463C6-382A-E241-898F-9C7E04EBFD2F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79DE35-09F8-504B-8AA9-1942EB8B4BD2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BC9FF4-C040-F644-832B-D26B29403211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2400" dirty="0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rPr>
            <a:t>MG</a:t>
          </a:r>
          <a:endParaRPr lang="en-US" sz="2400" dirty="0">
            <a:solidFill>
              <a:schemeClr val="bg1"/>
            </a:solidFill>
            <a:latin typeface="Times New Roman" charset="0"/>
            <a:ea typeface="Times New Roman" charset="0"/>
            <a:cs typeface="Times New Roman" charset="0"/>
          </a:endParaRPr>
        </a:p>
      </dgm:t>
    </dgm:pt>
    <dgm:pt modelId="{06617B79-9C90-684B-BC7D-00D9FD588073}" type="parTrans" cxnId="{7BAFBCDB-830D-D541-98C7-C5968DCA4F76}">
      <dgm:prSet/>
      <dgm:spPr/>
      <dgm:t>
        <a:bodyPr/>
        <a:lstStyle/>
        <a:p>
          <a:endParaRPr lang="en-US"/>
        </a:p>
      </dgm:t>
    </dgm:pt>
    <dgm:pt modelId="{B17317BF-B2CC-2C45-BAEB-B2D1ACED0F96}" type="sibTrans" cxnId="{7BAFBCDB-830D-D541-98C7-C5968DCA4F76}">
      <dgm:prSet/>
      <dgm:spPr/>
      <dgm:t>
        <a:bodyPr/>
        <a:lstStyle/>
        <a:p>
          <a:endParaRPr lang="en-US"/>
        </a:p>
      </dgm:t>
    </dgm:pt>
    <dgm:pt modelId="{2B309E76-7B41-164B-884F-2881AFF22F17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2400" dirty="0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rPr>
            <a:t>+ </a:t>
          </a:r>
          <a:r>
            <a:rPr lang="en-US" sz="2400" dirty="0" err="1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rPr>
            <a:t>ve</a:t>
          </a:r>
          <a:endParaRPr lang="en-US" sz="2400" dirty="0">
            <a:solidFill>
              <a:schemeClr val="bg1"/>
            </a:solidFill>
            <a:latin typeface="Times New Roman" charset="0"/>
            <a:ea typeface="Times New Roman" charset="0"/>
            <a:cs typeface="Times New Roman" charset="0"/>
          </a:endParaRPr>
        </a:p>
      </dgm:t>
    </dgm:pt>
    <dgm:pt modelId="{D8B28836-6515-FC46-9E89-78572DC8AF6F}" type="parTrans" cxnId="{1F3A509C-2C07-C84F-BCEA-C068F95EFA93}">
      <dgm:prSet/>
      <dgm:spPr/>
      <dgm:t>
        <a:bodyPr/>
        <a:lstStyle/>
        <a:p>
          <a:endParaRPr lang="en-US"/>
        </a:p>
      </dgm:t>
    </dgm:pt>
    <dgm:pt modelId="{3A3CE41F-E351-8745-8516-B76FD80DFC5A}" type="sibTrans" cxnId="{1F3A509C-2C07-C84F-BCEA-C068F95EFA93}">
      <dgm:prSet/>
      <dgm:spPr/>
      <dgm:t>
        <a:bodyPr/>
        <a:lstStyle/>
        <a:p>
          <a:endParaRPr lang="en-US"/>
        </a:p>
      </dgm:t>
    </dgm:pt>
    <dgm:pt modelId="{0F9E0410-92E2-304D-9A75-942E5B1A43E8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2400" dirty="0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rPr>
            <a:t>- </a:t>
          </a:r>
          <a:r>
            <a:rPr lang="en-US" sz="2400" dirty="0" err="1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rPr>
            <a:t>ve</a:t>
          </a:r>
          <a:endParaRPr lang="en-US" sz="2400" dirty="0">
            <a:solidFill>
              <a:schemeClr val="bg1"/>
            </a:solidFill>
            <a:latin typeface="Times New Roman" charset="0"/>
            <a:ea typeface="Times New Roman" charset="0"/>
            <a:cs typeface="Times New Roman" charset="0"/>
          </a:endParaRPr>
        </a:p>
      </dgm:t>
    </dgm:pt>
    <dgm:pt modelId="{65D36723-30E7-F945-8D8F-B05A3576BF54}" type="parTrans" cxnId="{B501459A-FACF-0049-B4AD-8DA3C09BC6CB}">
      <dgm:prSet/>
      <dgm:spPr/>
      <dgm:t>
        <a:bodyPr/>
        <a:lstStyle/>
        <a:p>
          <a:endParaRPr lang="en-US"/>
        </a:p>
      </dgm:t>
    </dgm:pt>
    <dgm:pt modelId="{D4D73924-57AB-B149-AD4A-F1AE8BE661E9}" type="sibTrans" cxnId="{B501459A-FACF-0049-B4AD-8DA3C09BC6CB}">
      <dgm:prSet/>
      <dgm:spPr/>
      <dgm:t>
        <a:bodyPr/>
        <a:lstStyle/>
        <a:p>
          <a:pPr rtl="0"/>
          <a:endParaRPr lang="en-US"/>
        </a:p>
      </dgm:t>
    </dgm:pt>
    <dgm:pt modelId="{5F8FBA65-4DB2-6D46-B9F6-E7A523E8874E}">
      <dgm:prSet custT="1"/>
      <dgm:spPr>
        <a:solidFill>
          <a:schemeClr val="tx1"/>
        </a:solidFill>
      </dgm:spPr>
      <dgm:t>
        <a:bodyPr/>
        <a:lstStyle/>
        <a:p>
          <a:r>
            <a:rPr lang="en-US" sz="2400" dirty="0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rPr>
            <a:t>US</a:t>
          </a:r>
          <a:endParaRPr lang="en-US" sz="2400" dirty="0">
            <a:solidFill>
              <a:schemeClr val="bg1"/>
            </a:solidFill>
            <a:latin typeface="Times New Roman" charset="0"/>
            <a:ea typeface="Times New Roman" charset="0"/>
            <a:cs typeface="Times New Roman" charset="0"/>
          </a:endParaRPr>
        </a:p>
      </dgm:t>
    </dgm:pt>
    <dgm:pt modelId="{675F0EE6-91CD-C448-8F13-3F2C84C1CE45}" type="parTrans" cxnId="{B203F58F-C1E7-EF45-9316-409E8414850F}">
      <dgm:prSet/>
      <dgm:spPr/>
      <dgm:t>
        <a:bodyPr/>
        <a:lstStyle/>
        <a:p>
          <a:endParaRPr lang="en-US"/>
        </a:p>
      </dgm:t>
    </dgm:pt>
    <dgm:pt modelId="{241BF270-B3F7-3246-8854-3A8CD3A1B263}" type="sibTrans" cxnId="{B203F58F-C1E7-EF45-9316-409E8414850F}">
      <dgm:prSet/>
      <dgm:spPr/>
      <dgm:t>
        <a:bodyPr/>
        <a:lstStyle/>
        <a:p>
          <a:endParaRPr lang="en-US"/>
        </a:p>
      </dgm:t>
    </dgm:pt>
    <dgm:pt modelId="{13CFD90D-8789-A449-B5F6-6B56ACAF780E}">
      <dgm:prSet custT="1"/>
      <dgm:spPr>
        <a:solidFill>
          <a:schemeClr val="tx1"/>
        </a:solidFill>
      </dgm:spPr>
      <dgm:t>
        <a:bodyPr/>
        <a:lstStyle/>
        <a:p>
          <a:r>
            <a:rPr lang="en-US" sz="2400" dirty="0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rPr>
            <a:t>DONE</a:t>
          </a:r>
          <a:endParaRPr lang="en-US" sz="2400" dirty="0">
            <a:solidFill>
              <a:schemeClr val="bg1"/>
            </a:solidFill>
            <a:latin typeface="Times New Roman" charset="0"/>
            <a:ea typeface="Times New Roman" charset="0"/>
            <a:cs typeface="Times New Roman" charset="0"/>
          </a:endParaRPr>
        </a:p>
      </dgm:t>
    </dgm:pt>
    <dgm:pt modelId="{E8319E0D-768D-D04E-8A3A-06A10B989B8C}" type="parTrans" cxnId="{2A3A7325-6958-D14A-BDDF-F38B41ABF2D8}">
      <dgm:prSet/>
      <dgm:spPr/>
      <dgm:t>
        <a:bodyPr/>
        <a:lstStyle/>
        <a:p>
          <a:endParaRPr lang="en-US"/>
        </a:p>
      </dgm:t>
    </dgm:pt>
    <dgm:pt modelId="{1CD1D26B-87F6-9940-BE37-0D447935D5DC}" type="sibTrans" cxnId="{2A3A7325-6958-D14A-BDDF-F38B41ABF2D8}">
      <dgm:prSet/>
      <dgm:spPr/>
      <dgm:t>
        <a:bodyPr/>
        <a:lstStyle/>
        <a:p>
          <a:endParaRPr lang="en-US"/>
        </a:p>
      </dgm:t>
    </dgm:pt>
    <dgm:pt modelId="{5B852D9F-8F58-794C-B774-8DE5DC26AAC4}" type="pres">
      <dgm:prSet presAssocID="{2A79DE35-09F8-504B-8AA9-1942EB8B4BD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9681D59-2EC3-0C41-AC91-49B996B1C783}" type="pres">
      <dgm:prSet presAssocID="{95BC9FF4-C040-F644-832B-D26B29403211}" presName="hierRoot1" presStyleCnt="0">
        <dgm:presLayoutVars>
          <dgm:hierBranch val="init"/>
        </dgm:presLayoutVars>
      </dgm:prSet>
      <dgm:spPr/>
    </dgm:pt>
    <dgm:pt modelId="{C07381A9-38A3-3840-8BFA-5CD85DEFACE7}" type="pres">
      <dgm:prSet presAssocID="{95BC9FF4-C040-F644-832B-D26B29403211}" presName="rootComposite1" presStyleCnt="0"/>
      <dgm:spPr/>
    </dgm:pt>
    <dgm:pt modelId="{261CFECC-1756-D54A-A895-E85369C7D7CA}" type="pres">
      <dgm:prSet presAssocID="{95BC9FF4-C040-F644-832B-D26B29403211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52503C2-3236-3C48-9F53-ECE9E2EC1950}" type="pres">
      <dgm:prSet presAssocID="{95BC9FF4-C040-F644-832B-D26B29403211}" presName="rootConnector1" presStyleLbl="node1" presStyleIdx="0" presStyleCnt="0"/>
      <dgm:spPr/>
      <dgm:t>
        <a:bodyPr/>
        <a:lstStyle/>
        <a:p>
          <a:endParaRPr lang="en-US"/>
        </a:p>
      </dgm:t>
    </dgm:pt>
    <dgm:pt modelId="{6182CCF4-88D2-C34E-819A-23DCDE734667}" type="pres">
      <dgm:prSet presAssocID="{95BC9FF4-C040-F644-832B-D26B29403211}" presName="hierChild2" presStyleCnt="0"/>
      <dgm:spPr/>
    </dgm:pt>
    <dgm:pt modelId="{8B52A59F-5849-1E43-815B-1F8215BFBF5A}" type="pres">
      <dgm:prSet presAssocID="{D8B28836-6515-FC46-9E89-78572DC8AF6F}" presName="Name37" presStyleLbl="parChTrans1D2" presStyleIdx="0" presStyleCnt="2"/>
      <dgm:spPr/>
      <dgm:t>
        <a:bodyPr/>
        <a:lstStyle/>
        <a:p>
          <a:endParaRPr lang="en-US"/>
        </a:p>
      </dgm:t>
    </dgm:pt>
    <dgm:pt modelId="{D3D28E9E-9FC0-A843-8F25-907A74B38CB3}" type="pres">
      <dgm:prSet presAssocID="{2B309E76-7B41-164B-884F-2881AFF22F17}" presName="hierRoot2" presStyleCnt="0">
        <dgm:presLayoutVars>
          <dgm:hierBranch val="init"/>
        </dgm:presLayoutVars>
      </dgm:prSet>
      <dgm:spPr/>
    </dgm:pt>
    <dgm:pt modelId="{0CE3DA4C-7177-8844-87AC-25E415DC8C90}" type="pres">
      <dgm:prSet presAssocID="{2B309E76-7B41-164B-884F-2881AFF22F17}" presName="rootComposite" presStyleCnt="0"/>
      <dgm:spPr/>
    </dgm:pt>
    <dgm:pt modelId="{F512140C-975C-BF4E-9B48-CB99F1A599A5}" type="pres">
      <dgm:prSet presAssocID="{2B309E76-7B41-164B-884F-2881AFF22F17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DE5973F-62E6-C84A-BBB9-75ABE70996FD}" type="pres">
      <dgm:prSet presAssocID="{2B309E76-7B41-164B-884F-2881AFF22F17}" presName="rootConnector" presStyleLbl="node2" presStyleIdx="0" presStyleCnt="2"/>
      <dgm:spPr/>
      <dgm:t>
        <a:bodyPr/>
        <a:lstStyle/>
        <a:p>
          <a:endParaRPr lang="en-US"/>
        </a:p>
      </dgm:t>
    </dgm:pt>
    <dgm:pt modelId="{C4EF9A4D-918B-604F-AF56-A6EF7347D302}" type="pres">
      <dgm:prSet presAssocID="{2B309E76-7B41-164B-884F-2881AFF22F17}" presName="hierChild4" presStyleCnt="0"/>
      <dgm:spPr/>
    </dgm:pt>
    <dgm:pt modelId="{046A0E66-EFCD-7442-ABB6-4044EBCF96E3}" type="pres">
      <dgm:prSet presAssocID="{675F0EE6-91CD-C448-8F13-3F2C84C1CE45}" presName="Name37" presStyleLbl="parChTrans1D3" presStyleIdx="0" presStyleCnt="2"/>
      <dgm:spPr/>
      <dgm:t>
        <a:bodyPr/>
        <a:lstStyle/>
        <a:p>
          <a:endParaRPr lang="en-US"/>
        </a:p>
      </dgm:t>
    </dgm:pt>
    <dgm:pt modelId="{228724F9-9D71-354C-A211-869B396B1ADE}" type="pres">
      <dgm:prSet presAssocID="{5F8FBA65-4DB2-6D46-B9F6-E7A523E8874E}" presName="hierRoot2" presStyleCnt="0">
        <dgm:presLayoutVars>
          <dgm:hierBranch val="init"/>
        </dgm:presLayoutVars>
      </dgm:prSet>
      <dgm:spPr/>
    </dgm:pt>
    <dgm:pt modelId="{9D892993-237F-AA4B-9914-CE126F73298B}" type="pres">
      <dgm:prSet presAssocID="{5F8FBA65-4DB2-6D46-B9F6-E7A523E8874E}" presName="rootComposite" presStyleCnt="0"/>
      <dgm:spPr/>
    </dgm:pt>
    <dgm:pt modelId="{A4031C55-89FA-9342-811B-9557F93BDED4}" type="pres">
      <dgm:prSet presAssocID="{5F8FBA65-4DB2-6D46-B9F6-E7A523E8874E}" presName="rootText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6765C31-AEBD-E64E-87F7-481A5F3D838C}" type="pres">
      <dgm:prSet presAssocID="{5F8FBA65-4DB2-6D46-B9F6-E7A523E8874E}" presName="rootConnector" presStyleLbl="node3" presStyleIdx="0" presStyleCnt="2"/>
      <dgm:spPr/>
      <dgm:t>
        <a:bodyPr/>
        <a:lstStyle/>
        <a:p>
          <a:endParaRPr lang="en-US"/>
        </a:p>
      </dgm:t>
    </dgm:pt>
    <dgm:pt modelId="{A2074D5A-8AD5-6A49-81FD-FCFDC0091A45}" type="pres">
      <dgm:prSet presAssocID="{5F8FBA65-4DB2-6D46-B9F6-E7A523E8874E}" presName="hierChild4" presStyleCnt="0"/>
      <dgm:spPr/>
    </dgm:pt>
    <dgm:pt modelId="{D88181DC-9004-FD4B-BED8-806552E85C0A}" type="pres">
      <dgm:prSet presAssocID="{5F8FBA65-4DB2-6D46-B9F6-E7A523E8874E}" presName="hierChild5" presStyleCnt="0"/>
      <dgm:spPr/>
    </dgm:pt>
    <dgm:pt modelId="{CEF73CF7-E32E-4846-AA33-FC50495001A9}" type="pres">
      <dgm:prSet presAssocID="{2B309E76-7B41-164B-884F-2881AFF22F17}" presName="hierChild5" presStyleCnt="0"/>
      <dgm:spPr/>
    </dgm:pt>
    <dgm:pt modelId="{3558FFFA-33D5-5645-A34B-6A3A73994447}" type="pres">
      <dgm:prSet presAssocID="{65D36723-30E7-F945-8D8F-B05A3576BF54}" presName="Name37" presStyleLbl="parChTrans1D2" presStyleIdx="1" presStyleCnt="2"/>
      <dgm:spPr/>
      <dgm:t>
        <a:bodyPr/>
        <a:lstStyle/>
        <a:p>
          <a:endParaRPr lang="en-US"/>
        </a:p>
      </dgm:t>
    </dgm:pt>
    <dgm:pt modelId="{021313A6-0A97-3C40-AD4F-322885F31D73}" type="pres">
      <dgm:prSet presAssocID="{0F9E0410-92E2-304D-9A75-942E5B1A43E8}" presName="hierRoot2" presStyleCnt="0">
        <dgm:presLayoutVars>
          <dgm:hierBranch val="init"/>
        </dgm:presLayoutVars>
      </dgm:prSet>
      <dgm:spPr/>
    </dgm:pt>
    <dgm:pt modelId="{7A623106-87C6-9E4E-98BF-A46F6E6E0D00}" type="pres">
      <dgm:prSet presAssocID="{0F9E0410-92E2-304D-9A75-942E5B1A43E8}" presName="rootComposite" presStyleCnt="0"/>
      <dgm:spPr/>
    </dgm:pt>
    <dgm:pt modelId="{DE97028D-3B1D-0244-983A-C6EC3EC0FDC4}" type="pres">
      <dgm:prSet presAssocID="{0F9E0410-92E2-304D-9A75-942E5B1A43E8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DB32126-D5C2-FA47-8355-6D414B1C5EA6}" type="pres">
      <dgm:prSet presAssocID="{0F9E0410-92E2-304D-9A75-942E5B1A43E8}" presName="rootConnector" presStyleLbl="node2" presStyleIdx="1" presStyleCnt="2"/>
      <dgm:spPr/>
      <dgm:t>
        <a:bodyPr/>
        <a:lstStyle/>
        <a:p>
          <a:endParaRPr lang="en-US"/>
        </a:p>
      </dgm:t>
    </dgm:pt>
    <dgm:pt modelId="{6003B2B2-E3F1-BD4C-95E1-7A4AAD9D58FD}" type="pres">
      <dgm:prSet presAssocID="{0F9E0410-92E2-304D-9A75-942E5B1A43E8}" presName="hierChild4" presStyleCnt="0"/>
      <dgm:spPr/>
    </dgm:pt>
    <dgm:pt modelId="{D00E46F3-EA01-0142-9411-D3E123B755F4}" type="pres">
      <dgm:prSet presAssocID="{E8319E0D-768D-D04E-8A3A-06A10B989B8C}" presName="Name37" presStyleLbl="parChTrans1D3" presStyleIdx="1" presStyleCnt="2"/>
      <dgm:spPr/>
      <dgm:t>
        <a:bodyPr/>
        <a:lstStyle/>
        <a:p>
          <a:endParaRPr lang="en-US"/>
        </a:p>
      </dgm:t>
    </dgm:pt>
    <dgm:pt modelId="{9F3FE0F2-8526-054D-AA2E-AAFAEB1B58E8}" type="pres">
      <dgm:prSet presAssocID="{13CFD90D-8789-A449-B5F6-6B56ACAF780E}" presName="hierRoot2" presStyleCnt="0">
        <dgm:presLayoutVars>
          <dgm:hierBranch val="init"/>
        </dgm:presLayoutVars>
      </dgm:prSet>
      <dgm:spPr/>
    </dgm:pt>
    <dgm:pt modelId="{DDB08855-E1C8-E84B-9EC9-F26A8A736B2B}" type="pres">
      <dgm:prSet presAssocID="{13CFD90D-8789-A449-B5F6-6B56ACAF780E}" presName="rootComposite" presStyleCnt="0"/>
      <dgm:spPr/>
    </dgm:pt>
    <dgm:pt modelId="{4AC7569A-79D6-5046-ABDA-E30AC4C06C75}" type="pres">
      <dgm:prSet presAssocID="{13CFD90D-8789-A449-B5F6-6B56ACAF780E}" presName="rootText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BF2E4AD-BC09-1A48-A7B7-48E040014AA4}" type="pres">
      <dgm:prSet presAssocID="{13CFD90D-8789-A449-B5F6-6B56ACAF780E}" presName="rootConnector" presStyleLbl="node3" presStyleIdx="1" presStyleCnt="2"/>
      <dgm:spPr/>
      <dgm:t>
        <a:bodyPr/>
        <a:lstStyle/>
        <a:p>
          <a:endParaRPr lang="en-US"/>
        </a:p>
      </dgm:t>
    </dgm:pt>
    <dgm:pt modelId="{3717487A-3CE1-FF42-8F0E-317451A8FD92}" type="pres">
      <dgm:prSet presAssocID="{13CFD90D-8789-A449-B5F6-6B56ACAF780E}" presName="hierChild4" presStyleCnt="0"/>
      <dgm:spPr/>
    </dgm:pt>
    <dgm:pt modelId="{9CDDB6D5-D579-AB41-9526-474645DAC27D}" type="pres">
      <dgm:prSet presAssocID="{13CFD90D-8789-A449-B5F6-6B56ACAF780E}" presName="hierChild5" presStyleCnt="0"/>
      <dgm:spPr/>
    </dgm:pt>
    <dgm:pt modelId="{EF0990B2-8FBB-ED40-A8D8-93E82469CF1B}" type="pres">
      <dgm:prSet presAssocID="{0F9E0410-92E2-304D-9A75-942E5B1A43E8}" presName="hierChild5" presStyleCnt="0"/>
      <dgm:spPr/>
    </dgm:pt>
    <dgm:pt modelId="{6F0AA989-A746-2349-8A5C-F67792767CF1}" type="pres">
      <dgm:prSet presAssocID="{95BC9FF4-C040-F644-832B-D26B29403211}" presName="hierChild3" presStyleCnt="0"/>
      <dgm:spPr/>
    </dgm:pt>
  </dgm:ptLst>
  <dgm:cxnLst>
    <dgm:cxn modelId="{5D97B785-D04F-A942-8BD8-DB68D40E9B3E}" type="presOf" srcId="{2B309E76-7B41-164B-884F-2881AFF22F17}" destId="{F512140C-975C-BF4E-9B48-CB99F1A599A5}" srcOrd="0" destOrd="0" presId="urn:microsoft.com/office/officeart/2005/8/layout/orgChart1"/>
    <dgm:cxn modelId="{B9FF8882-7FFA-9B46-B6CE-2FA12CFDCB01}" type="presOf" srcId="{95BC9FF4-C040-F644-832B-D26B29403211}" destId="{261CFECC-1756-D54A-A895-E85369C7D7CA}" srcOrd="0" destOrd="0" presId="urn:microsoft.com/office/officeart/2005/8/layout/orgChart1"/>
    <dgm:cxn modelId="{F8B78792-298B-8844-9690-BF255D6B5EF3}" type="presOf" srcId="{2A79DE35-09F8-504B-8AA9-1942EB8B4BD2}" destId="{5B852D9F-8F58-794C-B774-8DE5DC26AAC4}" srcOrd="0" destOrd="0" presId="urn:microsoft.com/office/officeart/2005/8/layout/orgChart1"/>
    <dgm:cxn modelId="{507F0E8A-B4C5-A247-8AA1-FD4CD53ADC26}" type="presOf" srcId="{2B309E76-7B41-164B-884F-2881AFF22F17}" destId="{6DE5973F-62E6-C84A-BBB9-75ABE70996FD}" srcOrd="1" destOrd="0" presId="urn:microsoft.com/office/officeart/2005/8/layout/orgChart1"/>
    <dgm:cxn modelId="{9CC9CC7C-5236-E645-B734-D29C52BEE308}" type="presOf" srcId="{675F0EE6-91CD-C448-8F13-3F2C84C1CE45}" destId="{046A0E66-EFCD-7442-ABB6-4044EBCF96E3}" srcOrd="0" destOrd="0" presId="urn:microsoft.com/office/officeart/2005/8/layout/orgChart1"/>
    <dgm:cxn modelId="{F8D5BD55-4FE5-C24E-8A9F-AD629D28847E}" type="presOf" srcId="{E8319E0D-768D-D04E-8A3A-06A10B989B8C}" destId="{D00E46F3-EA01-0142-9411-D3E123B755F4}" srcOrd="0" destOrd="0" presId="urn:microsoft.com/office/officeart/2005/8/layout/orgChart1"/>
    <dgm:cxn modelId="{2E12641E-8CF8-E94F-A449-E05E299FD3E2}" type="presOf" srcId="{0F9E0410-92E2-304D-9A75-942E5B1A43E8}" destId="{BDB32126-D5C2-FA47-8355-6D414B1C5EA6}" srcOrd="1" destOrd="0" presId="urn:microsoft.com/office/officeart/2005/8/layout/orgChart1"/>
    <dgm:cxn modelId="{9E557E60-2AE1-5C4C-A1C8-FB93232C7018}" type="presOf" srcId="{65D36723-30E7-F945-8D8F-B05A3576BF54}" destId="{3558FFFA-33D5-5645-A34B-6A3A73994447}" srcOrd="0" destOrd="0" presId="urn:microsoft.com/office/officeart/2005/8/layout/orgChart1"/>
    <dgm:cxn modelId="{1F3A509C-2C07-C84F-BCEA-C068F95EFA93}" srcId="{95BC9FF4-C040-F644-832B-D26B29403211}" destId="{2B309E76-7B41-164B-884F-2881AFF22F17}" srcOrd="0" destOrd="0" parTransId="{D8B28836-6515-FC46-9E89-78572DC8AF6F}" sibTransId="{3A3CE41F-E351-8745-8516-B76FD80DFC5A}"/>
    <dgm:cxn modelId="{DACF0CAF-785E-D147-9D75-23DD7880CE6A}" type="presOf" srcId="{95BC9FF4-C040-F644-832B-D26B29403211}" destId="{E52503C2-3236-3C48-9F53-ECE9E2EC1950}" srcOrd="1" destOrd="0" presId="urn:microsoft.com/office/officeart/2005/8/layout/orgChart1"/>
    <dgm:cxn modelId="{0FD51E99-2DB0-734F-9B0E-FA41D1BEE46B}" type="presOf" srcId="{D8B28836-6515-FC46-9E89-78572DC8AF6F}" destId="{8B52A59F-5849-1E43-815B-1F8215BFBF5A}" srcOrd="0" destOrd="0" presId="urn:microsoft.com/office/officeart/2005/8/layout/orgChart1"/>
    <dgm:cxn modelId="{A928E81F-22F1-4B4E-9DDD-29152357C57C}" type="presOf" srcId="{5F8FBA65-4DB2-6D46-B9F6-E7A523E8874E}" destId="{E6765C31-AEBD-E64E-87F7-481A5F3D838C}" srcOrd="1" destOrd="0" presId="urn:microsoft.com/office/officeart/2005/8/layout/orgChart1"/>
    <dgm:cxn modelId="{D8A0592F-790D-6F4B-B1EA-B8417B5AFF40}" type="presOf" srcId="{5F8FBA65-4DB2-6D46-B9F6-E7A523E8874E}" destId="{A4031C55-89FA-9342-811B-9557F93BDED4}" srcOrd="0" destOrd="0" presId="urn:microsoft.com/office/officeart/2005/8/layout/orgChart1"/>
    <dgm:cxn modelId="{19F5DA01-D9A4-5341-8681-6BED2296C8B3}" type="presOf" srcId="{0F9E0410-92E2-304D-9A75-942E5B1A43E8}" destId="{DE97028D-3B1D-0244-983A-C6EC3EC0FDC4}" srcOrd="0" destOrd="0" presId="urn:microsoft.com/office/officeart/2005/8/layout/orgChart1"/>
    <dgm:cxn modelId="{7BAFBCDB-830D-D541-98C7-C5968DCA4F76}" srcId="{2A79DE35-09F8-504B-8AA9-1942EB8B4BD2}" destId="{95BC9FF4-C040-F644-832B-D26B29403211}" srcOrd="0" destOrd="0" parTransId="{06617B79-9C90-684B-BC7D-00D9FD588073}" sibTransId="{B17317BF-B2CC-2C45-BAEB-B2D1ACED0F96}"/>
    <dgm:cxn modelId="{B501459A-FACF-0049-B4AD-8DA3C09BC6CB}" srcId="{95BC9FF4-C040-F644-832B-D26B29403211}" destId="{0F9E0410-92E2-304D-9A75-942E5B1A43E8}" srcOrd="1" destOrd="0" parTransId="{65D36723-30E7-F945-8D8F-B05A3576BF54}" sibTransId="{D4D73924-57AB-B149-AD4A-F1AE8BE661E9}"/>
    <dgm:cxn modelId="{B203F58F-C1E7-EF45-9316-409E8414850F}" srcId="{2B309E76-7B41-164B-884F-2881AFF22F17}" destId="{5F8FBA65-4DB2-6D46-B9F6-E7A523E8874E}" srcOrd="0" destOrd="0" parTransId="{675F0EE6-91CD-C448-8F13-3F2C84C1CE45}" sibTransId="{241BF270-B3F7-3246-8854-3A8CD3A1B263}"/>
    <dgm:cxn modelId="{2A3A7325-6958-D14A-BDDF-F38B41ABF2D8}" srcId="{0F9E0410-92E2-304D-9A75-942E5B1A43E8}" destId="{13CFD90D-8789-A449-B5F6-6B56ACAF780E}" srcOrd="0" destOrd="0" parTransId="{E8319E0D-768D-D04E-8A3A-06A10B989B8C}" sibTransId="{1CD1D26B-87F6-9940-BE37-0D447935D5DC}"/>
    <dgm:cxn modelId="{18625F76-2FBB-6247-A773-87BDF9AC4070}" type="presOf" srcId="{13CFD90D-8789-A449-B5F6-6B56ACAF780E}" destId="{6BF2E4AD-BC09-1A48-A7B7-48E040014AA4}" srcOrd="1" destOrd="0" presId="urn:microsoft.com/office/officeart/2005/8/layout/orgChart1"/>
    <dgm:cxn modelId="{32A31C13-69B2-0149-BA76-678B3E3746B5}" type="presOf" srcId="{13CFD90D-8789-A449-B5F6-6B56ACAF780E}" destId="{4AC7569A-79D6-5046-ABDA-E30AC4C06C75}" srcOrd="0" destOrd="0" presId="urn:microsoft.com/office/officeart/2005/8/layout/orgChart1"/>
    <dgm:cxn modelId="{2BA4B2B0-7190-8744-98FD-8F1D7C9B99F0}" type="presParOf" srcId="{5B852D9F-8F58-794C-B774-8DE5DC26AAC4}" destId="{C9681D59-2EC3-0C41-AC91-49B996B1C783}" srcOrd="0" destOrd="0" presId="urn:microsoft.com/office/officeart/2005/8/layout/orgChart1"/>
    <dgm:cxn modelId="{C36130A1-4ABC-C147-8E92-EE6C4BDCEEB5}" type="presParOf" srcId="{C9681D59-2EC3-0C41-AC91-49B996B1C783}" destId="{C07381A9-38A3-3840-8BFA-5CD85DEFACE7}" srcOrd="0" destOrd="0" presId="urn:microsoft.com/office/officeart/2005/8/layout/orgChart1"/>
    <dgm:cxn modelId="{1E71E579-B981-8746-9020-1D90CAD328AA}" type="presParOf" srcId="{C07381A9-38A3-3840-8BFA-5CD85DEFACE7}" destId="{261CFECC-1756-D54A-A895-E85369C7D7CA}" srcOrd="0" destOrd="0" presId="urn:microsoft.com/office/officeart/2005/8/layout/orgChart1"/>
    <dgm:cxn modelId="{8FA0CB22-4607-1042-A18A-AF7D43CBA487}" type="presParOf" srcId="{C07381A9-38A3-3840-8BFA-5CD85DEFACE7}" destId="{E52503C2-3236-3C48-9F53-ECE9E2EC1950}" srcOrd="1" destOrd="0" presId="urn:microsoft.com/office/officeart/2005/8/layout/orgChart1"/>
    <dgm:cxn modelId="{75DDC03E-98AF-7B49-88B3-5E425C7F183C}" type="presParOf" srcId="{C9681D59-2EC3-0C41-AC91-49B996B1C783}" destId="{6182CCF4-88D2-C34E-819A-23DCDE734667}" srcOrd="1" destOrd="0" presId="urn:microsoft.com/office/officeart/2005/8/layout/orgChart1"/>
    <dgm:cxn modelId="{340746E9-9B32-854F-B428-7A2A0C31F176}" type="presParOf" srcId="{6182CCF4-88D2-C34E-819A-23DCDE734667}" destId="{8B52A59F-5849-1E43-815B-1F8215BFBF5A}" srcOrd="0" destOrd="0" presId="urn:microsoft.com/office/officeart/2005/8/layout/orgChart1"/>
    <dgm:cxn modelId="{BD594D9A-D830-2742-85BA-135523A361F2}" type="presParOf" srcId="{6182CCF4-88D2-C34E-819A-23DCDE734667}" destId="{D3D28E9E-9FC0-A843-8F25-907A74B38CB3}" srcOrd="1" destOrd="0" presId="urn:microsoft.com/office/officeart/2005/8/layout/orgChart1"/>
    <dgm:cxn modelId="{3B635070-AECA-D14C-B826-88CE79887D0C}" type="presParOf" srcId="{D3D28E9E-9FC0-A843-8F25-907A74B38CB3}" destId="{0CE3DA4C-7177-8844-87AC-25E415DC8C90}" srcOrd="0" destOrd="0" presId="urn:microsoft.com/office/officeart/2005/8/layout/orgChart1"/>
    <dgm:cxn modelId="{1322CB26-E8B9-9A49-89A3-1FC43B92DFEE}" type="presParOf" srcId="{0CE3DA4C-7177-8844-87AC-25E415DC8C90}" destId="{F512140C-975C-BF4E-9B48-CB99F1A599A5}" srcOrd="0" destOrd="0" presId="urn:microsoft.com/office/officeart/2005/8/layout/orgChart1"/>
    <dgm:cxn modelId="{F3F7BE0A-CBE9-A849-8C47-9A2D2816D615}" type="presParOf" srcId="{0CE3DA4C-7177-8844-87AC-25E415DC8C90}" destId="{6DE5973F-62E6-C84A-BBB9-75ABE70996FD}" srcOrd="1" destOrd="0" presId="urn:microsoft.com/office/officeart/2005/8/layout/orgChart1"/>
    <dgm:cxn modelId="{1591443C-D7BC-0043-9C01-0A9402366AFF}" type="presParOf" srcId="{D3D28E9E-9FC0-A843-8F25-907A74B38CB3}" destId="{C4EF9A4D-918B-604F-AF56-A6EF7347D302}" srcOrd="1" destOrd="0" presId="urn:microsoft.com/office/officeart/2005/8/layout/orgChart1"/>
    <dgm:cxn modelId="{173F1589-7A05-5247-99D5-CB058AB043F2}" type="presParOf" srcId="{C4EF9A4D-918B-604F-AF56-A6EF7347D302}" destId="{046A0E66-EFCD-7442-ABB6-4044EBCF96E3}" srcOrd="0" destOrd="0" presId="urn:microsoft.com/office/officeart/2005/8/layout/orgChart1"/>
    <dgm:cxn modelId="{18A27F86-5C5A-F045-AF83-152960EC7138}" type="presParOf" srcId="{C4EF9A4D-918B-604F-AF56-A6EF7347D302}" destId="{228724F9-9D71-354C-A211-869B396B1ADE}" srcOrd="1" destOrd="0" presId="urn:microsoft.com/office/officeart/2005/8/layout/orgChart1"/>
    <dgm:cxn modelId="{5DBC5ECB-211B-8B43-ACF7-34E10BCD5E5C}" type="presParOf" srcId="{228724F9-9D71-354C-A211-869B396B1ADE}" destId="{9D892993-237F-AA4B-9914-CE126F73298B}" srcOrd="0" destOrd="0" presId="urn:microsoft.com/office/officeart/2005/8/layout/orgChart1"/>
    <dgm:cxn modelId="{4EE270CB-F340-5644-833F-665ACA1E4734}" type="presParOf" srcId="{9D892993-237F-AA4B-9914-CE126F73298B}" destId="{A4031C55-89FA-9342-811B-9557F93BDED4}" srcOrd="0" destOrd="0" presId="urn:microsoft.com/office/officeart/2005/8/layout/orgChart1"/>
    <dgm:cxn modelId="{C2D9E646-8E74-ED4B-B4B5-7E37AD161290}" type="presParOf" srcId="{9D892993-237F-AA4B-9914-CE126F73298B}" destId="{E6765C31-AEBD-E64E-87F7-481A5F3D838C}" srcOrd="1" destOrd="0" presId="urn:microsoft.com/office/officeart/2005/8/layout/orgChart1"/>
    <dgm:cxn modelId="{8ADECF8E-BA29-7E44-89A4-BB7E0B39ED71}" type="presParOf" srcId="{228724F9-9D71-354C-A211-869B396B1ADE}" destId="{A2074D5A-8AD5-6A49-81FD-FCFDC0091A45}" srcOrd="1" destOrd="0" presId="urn:microsoft.com/office/officeart/2005/8/layout/orgChart1"/>
    <dgm:cxn modelId="{2E7DCD4B-6A27-1440-BF34-00D3DFA8FDCB}" type="presParOf" srcId="{228724F9-9D71-354C-A211-869B396B1ADE}" destId="{D88181DC-9004-FD4B-BED8-806552E85C0A}" srcOrd="2" destOrd="0" presId="urn:microsoft.com/office/officeart/2005/8/layout/orgChart1"/>
    <dgm:cxn modelId="{C5433177-06BE-264D-9AF4-E62D4BEDEB26}" type="presParOf" srcId="{D3D28E9E-9FC0-A843-8F25-907A74B38CB3}" destId="{CEF73CF7-E32E-4846-AA33-FC50495001A9}" srcOrd="2" destOrd="0" presId="urn:microsoft.com/office/officeart/2005/8/layout/orgChart1"/>
    <dgm:cxn modelId="{772ED09F-166C-4946-938D-F82F2F579652}" type="presParOf" srcId="{6182CCF4-88D2-C34E-819A-23DCDE734667}" destId="{3558FFFA-33D5-5645-A34B-6A3A73994447}" srcOrd="2" destOrd="0" presId="urn:microsoft.com/office/officeart/2005/8/layout/orgChart1"/>
    <dgm:cxn modelId="{1AA3FE79-8FCE-6E49-8EAD-DC1B188D1672}" type="presParOf" srcId="{6182CCF4-88D2-C34E-819A-23DCDE734667}" destId="{021313A6-0A97-3C40-AD4F-322885F31D73}" srcOrd="3" destOrd="0" presId="urn:microsoft.com/office/officeart/2005/8/layout/orgChart1"/>
    <dgm:cxn modelId="{F66193E0-0290-D042-A0E4-82E28BAE82B8}" type="presParOf" srcId="{021313A6-0A97-3C40-AD4F-322885F31D73}" destId="{7A623106-87C6-9E4E-98BF-A46F6E6E0D00}" srcOrd="0" destOrd="0" presId="urn:microsoft.com/office/officeart/2005/8/layout/orgChart1"/>
    <dgm:cxn modelId="{7F58DC34-B031-1A45-87D7-93A28090450B}" type="presParOf" srcId="{7A623106-87C6-9E4E-98BF-A46F6E6E0D00}" destId="{DE97028D-3B1D-0244-983A-C6EC3EC0FDC4}" srcOrd="0" destOrd="0" presId="urn:microsoft.com/office/officeart/2005/8/layout/orgChart1"/>
    <dgm:cxn modelId="{6AC240AC-79A1-2B49-B4DB-1FA2AC40C2BF}" type="presParOf" srcId="{7A623106-87C6-9E4E-98BF-A46F6E6E0D00}" destId="{BDB32126-D5C2-FA47-8355-6D414B1C5EA6}" srcOrd="1" destOrd="0" presId="urn:microsoft.com/office/officeart/2005/8/layout/orgChart1"/>
    <dgm:cxn modelId="{922EF2D5-248C-E642-9479-3D477660CCEF}" type="presParOf" srcId="{021313A6-0A97-3C40-AD4F-322885F31D73}" destId="{6003B2B2-E3F1-BD4C-95E1-7A4AAD9D58FD}" srcOrd="1" destOrd="0" presId="urn:microsoft.com/office/officeart/2005/8/layout/orgChart1"/>
    <dgm:cxn modelId="{2945223D-AA58-D744-9594-9226D1D4C473}" type="presParOf" srcId="{6003B2B2-E3F1-BD4C-95E1-7A4AAD9D58FD}" destId="{D00E46F3-EA01-0142-9411-D3E123B755F4}" srcOrd="0" destOrd="0" presId="urn:microsoft.com/office/officeart/2005/8/layout/orgChart1"/>
    <dgm:cxn modelId="{6630B5B2-ED63-614F-9B4A-7EC5B5D270C2}" type="presParOf" srcId="{6003B2B2-E3F1-BD4C-95E1-7A4AAD9D58FD}" destId="{9F3FE0F2-8526-054D-AA2E-AAFAEB1B58E8}" srcOrd="1" destOrd="0" presId="urn:microsoft.com/office/officeart/2005/8/layout/orgChart1"/>
    <dgm:cxn modelId="{7674237F-9F9C-014D-AB25-57C35B168F9B}" type="presParOf" srcId="{9F3FE0F2-8526-054D-AA2E-AAFAEB1B58E8}" destId="{DDB08855-E1C8-E84B-9EC9-F26A8A736B2B}" srcOrd="0" destOrd="0" presId="urn:microsoft.com/office/officeart/2005/8/layout/orgChart1"/>
    <dgm:cxn modelId="{B8DEDE9C-E515-1F4E-AD58-34EACAF82880}" type="presParOf" srcId="{DDB08855-E1C8-E84B-9EC9-F26A8A736B2B}" destId="{4AC7569A-79D6-5046-ABDA-E30AC4C06C75}" srcOrd="0" destOrd="0" presId="urn:microsoft.com/office/officeart/2005/8/layout/orgChart1"/>
    <dgm:cxn modelId="{1F951AC4-8DFB-7349-9153-12D619E8082C}" type="presParOf" srcId="{DDB08855-E1C8-E84B-9EC9-F26A8A736B2B}" destId="{6BF2E4AD-BC09-1A48-A7B7-48E040014AA4}" srcOrd="1" destOrd="0" presId="urn:microsoft.com/office/officeart/2005/8/layout/orgChart1"/>
    <dgm:cxn modelId="{BB34B065-84AA-6B48-A561-06549AFDBBEE}" type="presParOf" srcId="{9F3FE0F2-8526-054D-AA2E-AAFAEB1B58E8}" destId="{3717487A-3CE1-FF42-8F0E-317451A8FD92}" srcOrd="1" destOrd="0" presId="urn:microsoft.com/office/officeart/2005/8/layout/orgChart1"/>
    <dgm:cxn modelId="{025CDB8E-E8EE-6C48-B9AF-B788B037893C}" type="presParOf" srcId="{9F3FE0F2-8526-054D-AA2E-AAFAEB1B58E8}" destId="{9CDDB6D5-D579-AB41-9526-474645DAC27D}" srcOrd="2" destOrd="0" presId="urn:microsoft.com/office/officeart/2005/8/layout/orgChart1"/>
    <dgm:cxn modelId="{8A58A0F9-2FE8-A648-88E8-99643F9E3A4B}" type="presParOf" srcId="{021313A6-0A97-3C40-AD4F-322885F31D73}" destId="{EF0990B2-8FBB-ED40-A8D8-93E82469CF1B}" srcOrd="2" destOrd="0" presId="urn:microsoft.com/office/officeart/2005/8/layout/orgChart1"/>
    <dgm:cxn modelId="{CB38A2AC-FF32-FA4C-B3B1-E1F540708CBA}" type="presParOf" srcId="{C9681D59-2EC3-0C41-AC91-49B996B1C783}" destId="{6F0AA989-A746-2349-8A5C-F67792767CF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01A7E1-AD07-FB4F-A5DA-2C03B89E0CE8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813D9F4-4898-3E46-B541-4DFF86C2D617}" type="pres">
      <dgm:prSet presAssocID="{1401A7E1-AD07-FB4F-A5DA-2C03B89E0CE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</dgm:ptLst>
  <dgm:cxnLst>
    <dgm:cxn modelId="{D62E9F9C-AA9D-B741-89AE-ACA056BB6C09}" type="presOf" srcId="{1401A7E1-AD07-FB4F-A5DA-2C03B89E0CE8}" destId="{5813D9F4-4898-3E46-B541-4DFF86C2D617}" srcOrd="0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A469E32-6236-B447-A8D2-07C7536CBF63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A220E3B-F039-BC4C-A704-0C020D507C76}">
      <dgm:prSet phldrT="[Text]" custT="1"/>
      <dgm:spPr/>
      <dgm:t>
        <a:bodyPr/>
        <a:lstStyle/>
        <a:p>
          <a:r>
            <a:rPr lang="en-US" sz="2400" dirty="0" smtClean="0">
              <a:latin typeface="Times New Roman" charset="0"/>
              <a:ea typeface="Times New Roman" charset="0"/>
              <a:cs typeface="Times New Roman" charset="0"/>
            </a:rPr>
            <a:t>No complain</a:t>
          </a:r>
          <a:endParaRPr lang="en-US" sz="2400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A32DE4E3-A408-294E-A4E4-0DFDF00FDB0A}" type="parTrans" cxnId="{0C836A10-B668-2745-ABD0-B986945B9396}">
      <dgm:prSet/>
      <dgm:spPr/>
      <dgm:t>
        <a:bodyPr/>
        <a:lstStyle/>
        <a:p>
          <a:endParaRPr lang="en-US"/>
        </a:p>
      </dgm:t>
    </dgm:pt>
    <dgm:pt modelId="{BDB69E66-257D-6E4E-A6FA-90DE5515ADBC}" type="sibTrans" cxnId="{0C836A10-B668-2745-ABD0-B986945B9396}">
      <dgm:prSet/>
      <dgm:spPr/>
      <dgm:t>
        <a:bodyPr/>
        <a:lstStyle/>
        <a:p>
          <a:endParaRPr lang="en-US"/>
        </a:p>
      </dgm:t>
    </dgm:pt>
    <dgm:pt modelId="{76EDF780-6C4C-B148-B353-389C7918BE86}">
      <dgm:prSet custT="1"/>
      <dgm:spPr/>
      <dgm:t>
        <a:bodyPr/>
        <a:lstStyle/>
        <a:p>
          <a:r>
            <a:rPr lang="en-US" sz="2400" dirty="0" smtClean="0">
              <a:latin typeface="Times New Roman" charset="0"/>
              <a:ea typeface="Times New Roman" charset="0"/>
              <a:cs typeface="Times New Roman" charset="0"/>
            </a:rPr>
            <a:t>Complain</a:t>
          </a:r>
          <a:endParaRPr lang="en-US" sz="2400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DEE3B125-999C-0C45-8C82-14D9E63D09F9}" type="parTrans" cxnId="{91154A6D-1578-FD4C-8BBF-2E9CB06DD239}">
      <dgm:prSet/>
      <dgm:spPr/>
      <dgm:t>
        <a:bodyPr/>
        <a:lstStyle/>
        <a:p>
          <a:endParaRPr lang="en-US"/>
        </a:p>
      </dgm:t>
    </dgm:pt>
    <dgm:pt modelId="{9C544C25-C3CA-AD48-ADD6-6675D1BA7026}" type="sibTrans" cxnId="{91154A6D-1578-FD4C-8BBF-2E9CB06DD239}">
      <dgm:prSet/>
      <dgm:spPr/>
      <dgm:t>
        <a:bodyPr/>
        <a:lstStyle/>
        <a:p>
          <a:endParaRPr lang="en-US"/>
        </a:p>
      </dgm:t>
    </dgm:pt>
    <dgm:pt modelId="{9B44519E-6121-4040-A9F9-041A240D145B}">
      <dgm:prSet custT="1"/>
      <dgm:spPr/>
      <dgm:t>
        <a:bodyPr/>
        <a:lstStyle/>
        <a:p>
          <a:r>
            <a:rPr lang="en-US" sz="2400" dirty="0" smtClean="0">
              <a:latin typeface="Times New Roman" charset="0"/>
              <a:ea typeface="Times New Roman" charset="0"/>
              <a:cs typeface="Times New Roman" charset="0"/>
            </a:rPr>
            <a:t>US</a:t>
          </a:r>
          <a:endParaRPr lang="en-US" sz="2400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C7D4CD50-3973-8C46-8852-BC43D280CDA6}" type="parTrans" cxnId="{F0D958CB-357F-ED4D-991A-236291A8C150}">
      <dgm:prSet/>
      <dgm:spPr/>
      <dgm:t>
        <a:bodyPr/>
        <a:lstStyle/>
        <a:p>
          <a:endParaRPr lang="en-US"/>
        </a:p>
      </dgm:t>
    </dgm:pt>
    <dgm:pt modelId="{5777B25C-6799-FD46-BD5B-ACC252F8D0F7}" type="sibTrans" cxnId="{F0D958CB-357F-ED4D-991A-236291A8C150}">
      <dgm:prSet/>
      <dgm:spPr/>
      <dgm:t>
        <a:bodyPr/>
        <a:lstStyle/>
        <a:p>
          <a:endParaRPr lang="en-US"/>
        </a:p>
      </dgm:t>
    </dgm:pt>
    <dgm:pt modelId="{8952D161-AE18-E149-BE92-EEE661DC531F}">
      <dgm:prSet custT="1"/>
      <dgm:spPr/>
      <dgm:t>
        <a:bodyPr/>
        <a:lstStyle/>
        <a:p>
          <a:r>
            <a:rPr lang="en-US" sz="2400" dirty="0" smtClean="0">
              <a:latin typeface="Times New Roman" charset="0"/>
              <a:ea typeface="Times New Roman" charset="0"/>
              <a:cs typeface="Times New Roman" charset="0"/>
            </a:rPr>
            <a:t>MG &amp; US</a:t>
          </a:r>
          <a:endParaRPr lang="en-US" sz="2400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8AA0C75F-3F7F-6146-8ED1-EECC2C8E9313}" type="parTrans" cxnId="{664DBE7B-423C-C24A-A440-080B9E629E11}">
      <dgm:prSet/>
      <dgm:spPr/>
      <dgm:t>
        <a:bodyPr/>
        <a:lstStyle/>
        <a:p>
          <a:endParaRPr lang="en-US"/>
        </a:p>
      </dgm:t>
    </dgm:pt>
    <dgm:pt modelId="{43E01503-4EF5-5F49-9380-3764645CFAD9}" type="sibTrans" cxnId="{664DBE7B-423C-C24A-A440-080B9E629E11}">
      <dgm:prSet/>
      <dgm:spPr/>
      <dgm:t>
        <a:bodyPr/>
        <a:lstStyle/>
        <a:p>
          <a:endParaRPr lang="en-US"/>
        </a:p>
      </dgm:t>
    </dgm:pt>
    <dgm:pt modelId="{FDA8653C-974B-094D-A887-206A722FA4EE}" type="pres">
      <dgm:prSet presAssocID="{AA469E32-6236-B447-A8D2-07C7536CBF6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56D14B0-7D9A-544B-BFEA-536F082FF2E2}" type="pres">
      <dgm:prSet presAssocID="{8A220E3B-F039-BC4C-A704-0C020D507C76}" presName="hierRoot1" presStyleCnt="0">
        <dgm:presLayoutVars>
          <dgm:hierBranch val="init"/>
        </dgm:presLayoutVars>
      </dgm:prSet>
      <dgm:spPr/>
    </dgm:pt>
    <dgm:pt modelId="{5CE8A8A9-51FA-7144-8EBE-71C7EB510AB1}" type="pres">
      <dgm:prSet presAssocID="{8A220E3B-F039-BC4C-A704-0C020D507C76}" presName="rootComposite1" presStyleCnt="0"/>
      <dgm:spPr/>
    </dgm:pt>
    <dgm:pt modelId="{F9540BB4-366E-0648-922C-F7D7816ED125}" type="pres">
      <dgm:prSet presAssocID="{8A220E3B-F039-BC4C-A704-0C020D507C76}" presName="rootText1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19338D6-6E68-464A-973A-B9ABAD2B49DE}" type="pres">
      <dgm:prSet presAssocID="{8A220E3B-F039-BC4C-A704-0C020D507C76}" presName="rootConnector1" presStyleLbl="node1" presStyleIdx="0" presStyleCnt="0"/>
      <dgm:spPr/>
      <dgm:t>
        <a:bodyPr/>
        <a:lstStyle/>
        <a:p>
          <a:endParaRPr lang="en-US"/>
        </a:p>
      </dgm:t>
    </dgm:pt>
    <dgm:pt modelId="{3763ED35-285F-974D-82C3-DDEB655D0172}" type="pres">
      <dgm:prSet presAssocID="{8A220E3B-F039-BC4C-A704-0C020D507C76}" presName="hierChild2" presStyleCnt="0"/>
      <dgm:spPr/>
    </dgm:pt>
    <dgm:pt modelId="{9A6F30C5-CD57-5B43-851D-81EDDFB46612}" type="pres">
      <dgm:prSet presAssocID="{C7D4CD50-3973-8C46-8852-BC43D280CDA6}" presName="Name37" presStyleLbl="parChTrans1D2" presStyleIdx="0" presStyleCnt="2"/>
      <dgm:spPr/>
      <dgm:t>
        <a:bodyPr/>
        <a:lstStyle/>
        <a:p>
          <a:endParaRPr lang="en-US"/>
        </a:p>
      </dgm:t>
    </dgm:pt>
    <dgm:pt modelId="{F43F68F6-9A49-C440-A720-AB0769588C76}" type="pres">
      <dgm:prSet presAssocID="{9B44519E-6121-4040-A9F9-041A240D145B}" presName="hierRoot2" presStyleCnt="0">
        <dgm:presLayoutVars>
          <dgm:hierBranch val="init"/>
        </dgm:presLayoutVars>
      </dgm:prSet>
      <dgm:spPr/>
    </dgm:pt>
    <dgm:pt modelId="{DF980B71-31DE-F145-A39C-0FEE44C3816E}" type="pres">
      <dgm:prSet presAssocID="{9B44519E-6121-4040-A9F9-041A240D145B}" presName="rootComposite" presStyleCnt="0"/>
      <dgm:spPr/>
    </dgm:pt>
    <dgm:pt modelId="{00321726-FBF1-AA43-B865-6DD75F923ACC}" type="pres">
      <dgm:prSet presAssocID="{9B44519E-6121-4040-A9F9-041A240D145B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CBE9B03-CC21-6448-915E-AE2A67AF551E}" type="pres">
      <dgm:prSet presAssocID="{9B44519E-6121-4040-A9F9-041A240D145B}" presName="rootConnector" presStyleLbl="node2" presStyleIdx="0" presStyleCnt="2"/>
      <dgm:spPr/>
      <dgm:t>
        <a:bodyPr/>
        <a:lstStyle/>
        <a:p>
          <a:endParaRPr lang="en-US"/>
        </a:p>
      </dgm:t>
    </dgm:pt>
    <dgm:pt modelId="{F69A617E-9787-8D42-8A78-7DC198A9D210}" type="pres">
      <dgm:prSet presAssocID="{9B44519E-6121-4040-A9F9-041A240D145B}" presName="hierChild4" presStyleCnt="0"/>
      <dgm:spPr/>
    </dgm:pt>
    <dgm:pt modelId="{D5B10348-FAF6-B048-AEF1-077BCCCD8464}" type="pres">
      <dgm:prSet presAssocID="{9B44519E-6121-4040-A9F9-041A240D145B}" presName="hierChild5" presStyleCnt="0"/>
      <dgm:spPr/>
    </dgm:pt>
    <dgm:pt modelId="{41D4EDFD-46E5-F04A-A662-517CDBE3441B}" type="pres">
      <dgm:prSet presAssocID="{8A220E3B-F039-BC4C-A704-0C020D507C76}" presName="hierChild3" presStyleCnt="0"/>
      <dgm:spPr/>
    </dgm:pt>
    <dgm:pt modelId="{8A7E76AD-8AE8-DF46-93FB-4CCDFF7C435D}" type="pres">
      <dgm:prSet presAssocID="{76EDF780-6C4C-B148-B353-389C7918BE86}" presName="hierRoot1" presStyleCnt="0">
        <dgm:presLayoutVars>
          <dgm:hierBranch val="init"/>
        </dgm:presLayoutVars>
      </dgm:prSet>
      <dgm:spPr/>
    </dgm:pt>
    <dgm:pt modelId="{CBFA35E1-2BE9-D147-A4F3-4D32D433E6FF}" type="pres">
      <dgm:prSet presAssocID="{76EDF780-6C4C-B148-B353-389C7918BE86}" presName="rootComposite1" presStyleCnt="0"/>
      <dgm:spPr/>
    </dgm:pt>
    <dgm:pt modelId="{C0901944-2CBB-7246-BDA6-E73B5E8BE187}" type="pres">
      <dgm:prSet presAssocID="{76EDF780-6C4C-B148-B353-389C7918BE86}" presName="rootText1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3F8AB2D-F724-5D4D-AE4B-4134D6B7B6E1}" type="pres">
      <dgm:prSet presAssocID="{76EDF780-6C4C-B148-B353-389C7918BE86}" presName="rootConnector1" presStyleLbl="node1" presStyleIdx="0" presStyleCnt="0"/>
      <dgm:spPr/>
      <dgm:t>
        <a:bodyPr/>
        <a:lstStyle/>
        <a:p>
          <a:endParaRPr lang="en-US"/>
        </a:p>
      </dgm:t>
    </dgm:pt>
    <dgm:pt modelId="{CB65932A-9903-394A-AFA7-58C1DD228545}" type="pres">
      <dgm:prSet presAssocID="{76EDF780-6C4C-B148-B353-389C7918BE86}" presName="hierChild2" presStyleCnt="0"/>
      <dgm:spPr/>
    </dgm:pt>
    <dgm:pt modelId="{5C196528-7E10-7E45-A106-3A227178119F}" type="pres">
      <dgm:prSet presAssocID="{8AA0C75F-3F7F-6146-8ED1-EECC2C8E9313}" presName="Name37" presStyleLbl="parChTrans1D2" presStyleIdx="1" presStyleCnt="2"/>
      <dgm:spPr/>
      <dgm:t>
        <a:bodyPr/>
        <a:lstStyle/>
        <a:p>
          <a:endParaRPr lang="en-US"/>
        </a:p>
      </dgm:t>
    </dgm:pt>
    <dgm:pt modelId="{71989C50-8D36-7E41-AC69-E59712BE7949}" type="pres">
      <dgm:prSet presAssocID="{8952D161-AE18-E149-BE92-EEE661DC531F}" presName="hierRoot2" presStyleCnt="0">
        <dgm:presLayoutVars>
          <dgm:hierBranch val="init"/>
        </dgm:presLayoutVars>
      </dgm:prSet>
      <dgm:spPr/>
    </dgm:pt>
    <dgm:pt modelId="{C68DC58C-36AF-A34A-89BA-FA4AAA767947}" type="pres">
      <dgm:prSet presAssocID="{8952D161-AE18-E149-BE92-EEE661DC531F}" presName="rootComposite" presStyleCnt="0"/>
      <dgm:spPr/>
    </dgm:pt>
    <dgm:pt modelId="{B29933C9-563C-7C41-AFA0-96CA8A73F08D}" type="pres">
      <dgm:prSet presAssocID="{8952D161-AE18-E149-BE92-EEE661DC531F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28A0486-2FED-8C46-96AF-A0818C898BE5}" type="pres">
      <dgm:prSet presAssocID="{8952D161-AE18-E149-BE92-EEE661DC531F}" presName="rootConnector" presStyleLbl="node2" presStyleIdx="1" presStyleCnt="2"/>
      <dgm:spPr/>
      <dgm:t>
        <a:bodyPr/>
        <a:lstStyle/>
        <a:p>
          <a:endParaRPr lang="en-US"/>
        </a:p>
      </dgm:t>
    </dgm:pt>
    <dgm:pt modelId="{ED33CD70-A1B5-3D45-AC9A-F627D42814DD}" type="pres">
      <dgm:prSet presAssocID="{8952D161-AE18-E149-BE92-EEE661DC531F}" presName="hierChild4" presStyleCnt="0"/>
      <dgm:spPr/>
    </dgm:pt>
    <dgm:pt modelId="{C7F70A88-A67D-8E49-8973-98E538871423}" type="pres">
      <dgm:prSet presAssocID="{8952D161-AE18-E149-BE92-EEE661DC531F}" presName="hierChild5" presStyleCnt="0"/>
      <dgm:spPr/>
    </dgm:pt>
    <dgm:pt modelId="{02C08F86-872A-5A4D-B24F-C267AA3ADFC1}" type="pres">
      <dgm:prSet presAssocID="{76EDF780-6C4C-B148-B353-389C7918BE86}" presName="hierChild3" presStyleCnt="0"/>
      <dgm:spPr/>
    </dgm:pt>
  </dgm:ptLst>
  <dgm:cxnLst>
    <dgm:cxn modelId="{FE9242A2-D3B9-0A43-8A68-622B2AC130D0}" type="presOf" srcId="{8952D161-AE18-E149-BE92-EEE661DC531F}" destId="{328A0486-2FED-8C46-96AF-A0818C898BE5}" srcOrd="1" destOrd="0" presId="urn:microsoft.com/office/officeart/2005/8/layout/orgChart1"/>
    <dgm:cxn modelId="{91154A6D-1578-FD4C-8BBF-2E9CB06DD239}" srcId="{AA469E32-6236-B447-A8D2-07C7536CBF63}" destId="{76EDF780-6C4C-B148-B353-389C7918BE86}" srcOrd="1" destOrd="0" parTransId="{DEE3B125-999C-0C45-8C82-14D9E63D09F9}" sibTransId="{9C544C25-C3CA-AD48-ADD6-6675D1BA7026}"/>
    <dgm:cxn modelId="{05F8D321-7FFD-474D-BFA1-CA9E78CAB7F4}" type="presOf" srcId="{76EDF780-6C4C-B148-B353-389C7918BE86}" destId="{73F8AB2D-F724-5D4D-AE4B-4134D6B7B6E1}" srcOrd="1" destOrd="0" presId="urn:microsoft.com/office/officeart/2005/8/layout/orgChart1"/>
    <dgm:cxn modelId="{1BFE1A75-DE4C-7846-BDE8-9C36AA871CD2}" type="presOf" srcId="{8A220E3B-F039-BC4C-A704-0C020D507C76}" destId="{219338D6-6E68-464A-973A-B9ABAD2B49DE}" srcOrd="1" destOrd="0" presId="urn:microsoft.com/office/officeart/2005/8/layout/orgChart1"/>
    <dgm:cxn modelId="{0DA58FA6-5983-E14B-982A-8814D51490D5}" type="presOf" srcId="{C7D4CD50-3973-8C46-8852-BC43D280CDA6}" destId="{9A6F30C5-CD57-5B43-851D-81EDDFB46612}" srcOrd="0" destOrd="0" presId="urn:microsoft.com/office/officeart/2005/8/layout/orgChart1"/>
    <dgm:cxn modelId="{F0D958CB-357F-ED4D-991A-236291A8C150}" srcId="{8A220E3B-F039-BC4C-A704-0C020D507C76}" destId="{9B44519E-6121-4040-A9F9-041A240D145B}" srcOrd="0" destOrd="0" parTransId="{C7D4CD50-3973-8C46-8852-BC43D280CDA6}" sibTransId="{5777B25C-6799-FD46-BD5B-ACC252F8D0F7}"/>
    <dgm:cxn modelId="{664DBE7B-423C-C24A-A440-080B9E629E11}" srcId="{76EDF780-6C4C-B148-B353-389C7918BE86}" destId="{8952D161-AE18-E149-BE92-EEE661DC531F}" srcOrd="0" destOrd="0" parTransId="{8AA0C75F-3F7F-6146-8ED1-EECC2C8E9313}" sibTransId="{43E01503-4EF5-5F49-9380-3764645CFAD9}"/>
    <dgm:cxn modelId="{0C836A10-B668-2745-ABD0-B986945B9396}" srcId="{AA469E32-6236-B447-A8D2-07C7536CBF63}" destId="{8A220E3B-F039-BC4C-A704-0C020D507C76}" srcOrd="0" destOrd="0" parTransId="{A32DE4E3-A408-294E-A4E4-0DFDF00FDB0A}" sibTransId="{BDB69E66-257D-6E4E-A6FA-90DE5515ADBC}"/>
    <dgm:cxn modelId="{70262EA5-87F1-A74A-B5AB-160A46C8D7F1}" type="presOf" srcId="{76EDF780-6C4C-B148-B353-389C7918BE86}" destId="{C0901944-2CBB-7246-BDA6-E73B5E8BE187}" srcOrd="0" destOrd="0" presId="urn:microsoft.com/office/officeart/2005/8/layout/orgChart1"/>
    <dgm:cxn modelId="{35F53E99-B9E6-C643-9D7A-48B82782BF6E}" type="presOf" srcId="{8AA0C75F-3F7F-6146-8ED1-EECC2C8E9313}" destId="{5C196528-7E10-7E45-A106-3A227178119F}" srcOrd="0" destOrd="0" presId="urn:microsoft.com/office/officeart/2005/8/layout/orgChart1"/>
    <dgm:cxn modelId="{DC38D83D-AFCF-D347-A642-43F973A0916D}" type="presOf" srcId="{AA469E32-6236-B447-A8D2-07C7536CBF63}" destId="{FDA8653C-974B-094D-A887-206A722FA4EE}" srcOrd="0" destOrd="0" presId="urn:microsoft.com/office/officeart/2005/8/layout/orgChart1"/>
    <dgm:cxn modelId="{6A513160-E2C2-5D45-A16E-5B55D6E6490B}" type="presOf" srcId="{8952D161-AE18-E149-BE92-EEE661DC531F}" destId="{B29933C9-563C-7C41-AFA0-96CA8A73F08D}" srcOrd="0" destOrd="0" presId="urn:microsoft.com/office/officeart/2005/8/layout/orgChart1"/>
    <dgm:cxn modelId="{F6E2CC2E-2CC0-484E-8E3A-0C32997E99CE}" type="presOf" srcId="{9B44519E-6121-4040-A9F9-041A240D145B}" destId="{6CBE9B03-CC21-6448-915E-AE2A67AF551E}" srcOrd="1" destOrd="0" presId="urn:microsoft.com/office/officeart/2005/8/layout/orgChart1"/>
    <dgm:cxn modelId="{2FBE3D4D-8586-864A-A0F0-8297A760015F}" type="presOf" srcId="{8A220E3B-F039-BC4C-A704-0C020D507C76}" destId="{F9540BB4-366E-0648-922C-F7D7816ED125}" srcOrd="0" destOrd="0" presId="urn:microsoft.com/office/officeart/2005/8/layout/orgChart1"/>
    <dgm:cxn modelId="{685776F2-DBD9-0B47-8DEA-BA93189F2201}" type="presOf" srcId="{9B44519E-6121-4040-A9F9-041A240D145B}" destId="{00321726-FBF1-AA43-B865-6DD75F923ACC}" srcOrd="0" destOrd="0" presId="urn:microsoft.com/office/officeart/2005/8/layout/orgChart1"/>
    <dgm:cxn modelId="{D12B097E-893D-A146-B96F-870AEE34B2FA}" type="presParOf" srcId="{FDA8653C-974B-094D-A887-206A722FA4EE}" destId="{456D14B0-7D9A-544B-BFEA-536F082FF2E2}" srcOrd="0" destOrd="0" presId="urn:microsoft.com/office/officeart/2005/8/layout/orgChart1"/>
    <dgm:cxn modelId="{FDE7C9D6-851B-EA4F-AF62-C1F35C849702}" type="presParOf" srcId="{456D14B0-7D9A-544B-BFEA-536F082FF2E2}" destId="{5CE8A8A9-51FA-7144-8EBE-71C7EB510AB1}" srcOrd="0" destOrd="0" presId="urn:microsoft.com/office/officeart/2005/8/layout/orgChart1"/>
    <dgm:cxn modelId="{B69159E6-5D0F-E148-8266-61D5702C5FA6}" type="presParOf" srcId="{5CE8A8A9-51FA-7144-8EBE-71C7EB510AB1}" destId="{F9540BB4-366E-0648-922C-F7D7816ED125}" srcOrd="0" destOrd="0" presId="urn:microsoft.com/office/officeart/2005/8/layout/orgChart1"/>
    <dgm:cxn modelId="{CA0D7F60-F271-FD44-B2EE-D79A75C2466F}" type="presParOf" srcId="{5CE8A8A9-51FA-7144-8EBE-71C7EB510AB1}" destId="{219338D6-6E68-464A-973A-B9ABAD2B49DE}" srcOrd="1" destOrd="0" presId="urn:microsoft.com/office/officeart/2005/8/layout/orgChart1"/>
    <dgm:cxn modelId="{4CC7FE45-C250-0549-864E-18B7AF24A93D}" type="presParOf" srcId="{456D14B0-7D9A-544B-BFEA-536F082FF2E2}" destId="{3763ED35-285F-974D-82C3-DDEB655D0172}" srcOrd="1" destOrd="0" presId="urn:microsoft.com/office/officeart/2005/8/layout/orgChart1"/>
    <dgm:cxn modelId="{B0E28206-E82E-FF47-B68C-F52D18372E4C}" type="presParOf" srcId="{3763ED35-285F-974D-82C3-DDEB655D0172}" destId="{9A6F30C5-CD57-5B43-851D-81EDDFB46612}" srcOrd="0" destOrd="0" presId="urn:microsoft.com/office/officeart/2005/8/layout/orgChart1"/>
    <dgm:cxn modelId="{F07C4BBC-11B4-2146-B9FD-8AFB520BD2C0}" type="presParOf" srcId="{3763ED35-285F-974D-82C3-DDEB655D0172}" destId="{F43F68F6-9A49-C440-A720-AB0769588C76}" srcOrd="1" destOrd="0" presId="urn:microsoft.com/office/officeart/2005/8/layout/orgChart1"/>
    <dgm:cxn modelId="{AE105527-FE69-F94A-B403-875F393E86DF}" type="presParOf" srcId="{F43F68F6-9A49-C440-A720-AB0769588C76}" destId="{DF980B71-31DE-F145-A39C-0FEE44C3816E}" srcOrd="0" destOrd="0" presId="urn:microsoft.com/office/officeart/2005/8/layout/orgChart1"/>
    <dgm:cxn modelId="{C97B316C-3CF1-6C4D-9849-0C7F9E683BF9}" type="presParOf" srcId="{DF980B71-31DE-F145-A39C-0FEE44C3816E}" destId="{00321726-FBF1-AA43-B865-6DD75F923ACC}" srcOrd="0" destOrd="0" presId="urn:microsoft.com/office/officeart/2005/8/layout/orgChart1"/>
    <dgm:cxn modelId="{D43BCFBC-0C93-CD44-9AC0-17D97A7781F5}" type="presParOf" srcId="{DF980B71-31DE-F145-A39C-0FEE44C3816E}" destId="{6CBE9B03-CC21-6448-915E-AE2A67AF551E}" srcOrd="1" destOrd="0" presId="urn:microsoft.com/office/officeart/2005/8/layout/orgChart1"/>
    <dgm:cxn modelId="{10C81BBD-F0EF-1C40-A5F1-1527A954BD75}" type="presParOf" srcId="{F43F68F6-9A49-C440-A720-AB0769588C76}" destId="{F69A617E-9787-8D42-8A78-7DC198A9D210}" srcOrd="1" destOrd="0" presId="urn:microsoft.com/office/officeart/2005/8/layout/orgChart1"/>
    <dgm:cxn modelId="{F6BF3A24-75FF-E74D-AFE9-01A72BC96C52}" type="presParOf" srcId="{F43F68F6-9A49-C440-A720-AB0769588C76}" destId="{D5B10348-FAF6-B048-AEF1-077BCCCD8464}" srcOrd="2" destOrd="0" presId="urn:microsoft.com/office/officeart/2005/8/layout/orgChart1"/>
    <dgm:cxn modelId="{FD26EE03-A8C5-2242-BFA0-706AE76571C1}" type="presParOf" srcId="{456D14B0-7D9A-544B-BFEA-536F082FF2E2}" destId="{41D4EDFD-46E5-F04A-A662-517CDBE3441B}" srcOrd="2" destOrd="0" presId="urn:microsoft.com/office/officeart/2005/8/layout/orgChart1"/>
    <dgm:cxn modelId="{735C0BD7-B30D-9F41-92A4-B07BF46D23C6}" type="presParOf" srcId="{FDA8653C-974B-094D-A887-206A722FA4EE}" destId="{8A7E76AD-8AE8-DF46-93FB-4CCDFF7C435D}" srcOrd="1" destOrd="0" presId="urn:microsoft.com/office/officeart/2005/8/layout/orgChart1"/>
    <dgm:cxn modelId="{F43CA2A4-3DEC-954F-8A5E-63E950674864}" type="presParOf" srcId="{8A7E76AD-8AE8-DF46-93FB-4CCDFF7C435D}" destId="{CBFA35E1-2BE9-D147-A4F3-4D32D433E6FF}" srcOrd="0" destOrd="0" presId="urn:microsoft.com/office/officeart/2005/8/layout/orgChart1"/>
    <dgm:cxn modelId="{917D0359-0A56-2648-B88F-1AB850048D08}" type="presParOf" srcId="{CBFA35E1-2BE9-D147-A4F3-4D32D433E6FF}" destId="{C0901944-2CBB-7246-BDA6-E73B5E8BE187}" srcOrd="0" destOrd="0" presId="urn:microsoft.com/office/officeart/2005/8/layout/orgChart1"/>
    <dgm:cxn modelId="{74003DE7-4060-BA4C-835B-BE1C9A5375EF}" type="presParOf" srcId="{CBFA35E1-2BE9-D147-A4F3-4D32D433E6FF}" destId="{73F8AB2D-F724-5D4D-AE4B-4134D6B7B6E1}" srcOrd="1" destOrd="0" presId="urn:microsoft.com/office/officeart/2005/8/layout/orgChart1"/>
    <dgm:cxn modelId="{8C60E580-186C-C645-A38F-B37478FEDEA2}" type="presParOf" srcId="{8A7E76AD-8AE8-DF46-93FB-4CCDFF7C435D}" destId="{CB65932A-9903-394A-AFA7-58C1DD228545}" srcOrd="1" destOrd="0" presId="urn:microsoft.com/office/officeart/2005/8/layout/orgChart1"/>
    <dgm:cxn modelId="{D8DE8D16-693C-AE45-8289-9524D70187D3}" type="presParOf" srcId="{CB65932A-9903-394A-AFA7-58C1DD228545}" destId="{5C196528-7E10-7E45-A106-3A227178119F}" srcOrd="0" destOrd="0" presId="urn:microsoft.com/office/officeart/2005/8/layout/orgChart1"/>
    <dgm:cxn modelId="{836A10F9-AC64-5247-8D37-5B7958EC4423}" type="presParOf" srcId="{CB65932A-9903-394A-AFA7-58C1DD228545}" destId="{71989C50-8D36-7E41-AC69-E59712BE7949}" srcOrd="1" destOrd="0" presId="urn:microsoft.com/office/officeart/2005/8/layout/orgChart1"/>
    <dgm:cxn modelId="{618D6F18-BB8B-5349-A448-56E00987B6A9}" type="presParOf" srcId="{71989C50-8D36-7E41-AC69-E59712BE7949}" destId="{C68DC58C-36AF-A34A-89BA-FA4AAA767947}" srcOrd="0" destOrd="0" presId="urn:microsoft.com/office/officeart/2005/8/layout/orgChart1"/>
    <dgm:cxn modelId="{ADFEC84A-13F1-754A-B088-A99E6BDB858B}" type="presParOf" srcId="{C68DC58C-36AF-A34A-89BA-FA4AAA767947}" destId="{B29933C9-563C-7C41-AFA0-96CA8A73F08D}" srcOrd="0" destOrd="0" presId="urn:microsoft.com/office/officeart/2005/8/layout/orgChart1"/>
    <dgm:cxn modelId="{68354B70-193B-624F-936C-80F37D35D29F}" type="presParOf" srcId="{C68DC58C-36AF-A34A-89BA-FA4AAA767947}" destId="{328A0486-2FED-8C46-96AF-A0818C898BE5}" srcOrd="1" destOrd="0" presId="urn:microsoft.com/office/officeart/2005/8/layout/orgChart1"/>
    <dgm:cxn modelId="{C0D1F48B-2BFA-5F4A-9654-AF0FA030F4D3}" type="presParOf" srcId="{71989C50-8D36-7E41-AC69-E59712BE7949}" destId="{ED33CD70-A1B5-3D45-AC9A-F627D42814DD}" srcOrd="1" destOrd="0" presId="urn:microsoft.com/office/officeart/2005/8/layout/orgChart1"/>
    <dgm:cxn modelId="{D7DFF43E-26D1-9842-A6AF-BDE258C67BBF}" type="presParOf" srcId="{71989C50-8D36-7E41-AC69-E59712BE7949}" destId="{C7F70A88-A67D-8E49-8973-98E538871423}" srcOrd="2" destOrd="0" presId="urn:microsoft.com/office/officeart/2005/8/layout/orgChart1"/>
    <dgm:cxn modelId="{B3437352-C2F9-D24A-A214-F94F1E38FE78}" type="presParOf" srcId="{8A7E76AD-8AE8-DF46-93FB-4CCDFF7C435D}" destId="{02C08F86-872A-5A4D-B24F-C267AA3ADFC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EF6DDC-4281-3742-ACA4-08D8F71AF3A0}">
      <dsp:nvSpPr>
        <dsp:cNvPr id="0" name=""/>
        <dsp:cNvSpPr/>
      </dsp:nvSpPr>
      <dsp:spPr>
        <a:xfrm>
          <a:off x="4621" y="313174"/>
          <a:ext cx="4040906" cy="690154"/>
        </a:xfrm>
        <a:prstGeom prst="homePlate">
          <a:avLst/>
        </a:prstGeom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&lt; 30</a:t>
          </a:r>
          <a:endParaRPr lang="en-US" sz="2400" kern="1200" dirty="0"/>
        </a:p>
      </dsp:txBody>
      <dsp:txXfrm>
        <a:off x="4621" y="313174"/>
        <a:ext cx="3868368" cy="690154"/>
      </dsp:txXfrm>
    </dsp:sp>
    <dsp:sp modelId="{5DF17760-293B-A649-A701-57C677AA18FD}">
      <dsp:nvSpPr>
        <dsp:cNvPr id="0" name=""/>
        <dsp:cNvSpPr/>
      </dsp:nvSpPr>
      <dsp:spPr>
        <a:xfrm>
          <a:off x="3237346" y="313174"/>
          <a:ext cx="4040906" cy="69015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30-39</a:t>
          </a:r>
          <a:endParaRPr lang="en-US" sz="2400" kern="1200" dirty="0"/>
        </a:p>
      </dsp:txBody>
      <dsp:txXfrm>
        <a:off x="3582423" y="313174"/>
        <a:ext cx="3350752" cy="690154"/>
      </dsp:txXfrm>
    </dsp:sp>
    <dsp:sp modelId="{CC2463C6-382A-E241-898F-9C7E04EBFD2F}">
      <dsp:nvSpPr>
        <dsp:cNvPr id="0" name=""/>
        <dsp:cNvSpPr/>
      </dsp:nvSpPr>
      <dsp:spPr>
        <a:xfrm>
          <a:off x="6470072" y="313174"/>
          <a:ext cx="4040906" cy="690154"/>
        </a:xfrm>
        <a:prstGeom prst="chevron">
          <a:avLst/>
        </a:prstGeom>
        <a:solidFill>
          <a:schemeClr val="tx1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≥40</a:t>
          </a:r>
          <a:endParaRPr lang="en-US" sz="2400" kern="1200" dirty="0"/>
        </a:p>
      </dsp:txBody>
      <dsp:txXfrm>
        <a:off x="6815149" y="313174"/>
        <a:ext cx="3350752" cy="6901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0E46F3-EA01-0142-9411-D3E123B755F4}">
      <dsp:nvSpPr>
        <dsp:cNvPr id="0" name=""/>
        <dsp:cNvSpPr/>
      </dsp:nvSpPr>
      <dsp:spPr>
        <a:xfrm>
          <a:off x="1663697" y="1635653"/>
          <a:ext cx="190495" cy="5841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4185"/>
              </a:lnTo>
              <a:lnTo>
                <a:pt x="190495" y="584185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58FFFA-33D5-5645-A34B-6A3A73994447}">
      <dsp:nvSpPr>
        <dsp:cNvPr id="0" name=""/>
        <dsp:cNvSpPr/>
      </dsp:nvSpPr>
      <dsp:spPr>
        <a:xfrm>
          <a:off x="1403353" y="733975"/>
          <a:ext cx="768331" cy="2666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346"/>
              </a:lnTo>
              <a:lnTo>
                <a:pt x="768331" y="133346"/>
              </a:lnTo>
              <a:lnTo>
                <a:pt x="768331" y="266693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6A0E66-EFCD-7442-ABB6-4044EBCF96E3}">
      <dsp:nvSpPr>
        <dsp:cNvPr id="0" name=""/>
        <dsp:cNvSpPr/>
      </dsp:nvSpPr>
      <dsp:spPr>
        <a:xfrm>
          <a:off x="127035" y="1635653"/>
          <a:ext cx="190495" cy="5841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4185"/>
              </a:lnTo>
              <a:lnTo>
                <a:pt x="190495" y="584185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52A59F-5849-1E43-815B-1F8215BFBF5A}">
      <dsp:nvSpPr>
        <dsp:cNvPr id="0" name=""/>
        <dsp:cNvSpPr/>
      </dsp:nvSpPr>
      <dsp:spPr>
        <a:xfrm>
          <a:off x="635022" y="733975"/>
          <a:ext cx="768331" cy="266693"/>
        </a:xfrm>
        <a:custGeom>
          <a:avLst/>
          <a:gdLst/>
          <a:ahLst/>
          <a:cxnLst/>
          <a:rect l="0" t="0" r="0" b="0"/>
          <a:pathLst>
            <a:path>
              <a:moveTo>
                <a:pt x="768331" y="0"/>
              </a:moveTo>
              <a:lnTo>
                <a:pt x="768331" y="133346"/>
              </a:lnTo>
              <a:lnTo>
                <a:pt x="0" y="133346"/>
              </a:lnTo>
              <a:lnTo>
                <a:pt x="0" y="266693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1CFECC-1756-D54A-A895-E85369C7D7CA}">
      <dsp:nvSpPr>
        <dsp:cNvPr id="0" name=""/>
        <dsp:cNvSpPr/>
      </dsp:nvSpPr>
      <dsp:spPr>
        <a:xfrm>
          <a:off x="768369" y="98990"/>
          <a:ext cx="1269968" cy="634984"/>
        </a:xfrm>
        <a:prstGeom prst="rect">
          <a:avLst/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rPr>
            <a:t>MG</a:t>
          </a:r>
          <a:endParaRPr lang="en-US" sz="2400" kern="1200" dirty="0">
            <a:solidFill>
              <a:schemeClr val="bg1"/>
            </a:solidFill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768369" y="98990"/>
        <a:ext cx="1269968" cy="634984"/>
      </dsp:txXfrm>
    </dsp:sp>
    <dsp:sp modelId="{F512140C-975C-BF4E-9B48-CB99F1A599A5}">
      <dsp:nvSpPr>
        <dsp:cNvPr id="0" name=""/>
        <dsp:cNvSpPr/>
      </dsp:nvSpPr>
      <dsp:spPr>
        <a:xfrm>
          <a:off x="38" y="1000668"/>
          <a:ext cx="1269968" cy="634984"/>
        </a:xfrm>
        <a:prstGeom prst="rect">
          <a:avLst/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rPr>
            <a:t>+ </a:t>
          </a:r>
          <a:r>
            <a:rPr lang="en-US" sz="2400" kern="1200" dirty="0" err="1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rPr>
            <a:t>ve</a:t>
          </a:r>
          <a:endParaRPr lang="en-US" sz="2400" kern="1200" dirty="0">
            <a:solidFill>
              <a:schemeClr val="bg1"/>
            </a:solidFill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38" y="1000668"/>
        <a:ext cx="1269968" cy="634984"/>
      </dsp:txXfrm>
    </dsp:sp>
    <dsp:sp modelId="{A4031C55-89FA-9342-811B-9557F93BDED4}">
      <dsp:nvSpPr>
        <dsp:cNvPr id="0" name=""/>
        <dsp:cNvSpPr/>
      </dsp:nvSpPr>
      <dsp:spPr>
        <a:xfrm>
          <a:off x="317530" y="1902346"/>
          <a:ext cx="1269968" cy="634984"/>
        </a:xfrm>
        <a:prstGeom prst="rect">
          <a:avLst/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rPr>
            <a:t>US</a:t>
          </a:r>
          <a:endParaRPr lang="en-US" sz="2400" kern="1200" dirty="0">
            <a:solidFill>
              <a:schemeClr val="bg1"/>
            </a:solidFill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317530" y="1902346"/>
        <a:ext cx="1269968" cy="634984"/>
      </dsp:txXfrm>
    </dsp:sp>
    <dsp:sp modelId="{DE97028D-3B1D-0244-983A-C6EC3EC0FDC4}">
      <dsp:nvSpPr>
        <dsp:cNvPr id="0" name=""/>
        <dsp:cNvSpPr/>
      </dsp:nvSpPr>
      <dsp:spPr>
        <a:xfrm>
          <a:off x="1536700" y="1000668"/>
          <a:ext cx="1269968" cy="634984"/>
        </a:xfrm>
        <a:prstGeom prst="rect">
          <a:avLst/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rPr>
            <a:t>- </a:t>
          </a:r>
          <a:r>
            <a:rPr lang="en-US" sz="2400" kern="1200" dirty="0" err="1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rPr>
            <a:t>ve</a:t>
          </a:r>
          <a:endParaRPr lang="en-US" sz="2400" kern="1200" dirty="0">
            <a:solidFill>
              <a:schemeClr val="bg1"/>
            </a:solidFill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1536700" y="1000668"/>
        <a:ext cx="1269968" cy="634984"/>
      </dsp:txXfrm>
    </dsp:sp>
    <dsp:sp modelId="{4AC7569A-79D6-5046-ABDA-E30AC4C06C75}">
      <dsp:nvSpPr>
        <dsp:cNvPr id="0" name=""/>
        <dsp:cNvSpPr/>
      </dsp:nvSpPr>
      <dsp:spPr>
        <a:xfrm>
          <a:off x="1854192" y="1902346"/>
          <a:ext cx="1269968" cy="634984"/>
        </a:xfrm>
        <a:prstGeom prst="rect">
          <a:avLst/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rPr>
            <a:t>DONE</a:t>
          </a:r>
          <a:endParaRPr lang="en-US" sz="2400" kern="1200" dirty="0">
            <a:solidFill>
              <a:schemeClr val="bg1"/>
            </a:solidFill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1854192" y="1902346"/>
        <a:ext cx="1269968" cy="6349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196528-7E10-7E45-A106-3A227178119F}">
      <dsp:nvSpPr>
        <dsp:cNvPr id="0" name=""/>
        <dsp:cNvSpPr/>
      </dsp:nvSpPr>
      <dsp:spPr>
        <a:xfrm>
          <a:off x="2934725" y="839353"/>
          <a:ext cx="91440" cy="35222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2227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6F30C5-CD57-5B43-851D-81EDDFB46612}">
      <dsp:nvSpPr>
        <dsp:cNvPr id="0" name=""/>
        <dsp:cNvSpPr/>
      </dsp:nvSpPr>
      <dsp:spPr>
        <a:xfrm>
          <a:off x="905226" y="839353"/>
          <a:ext cx="91440" cy="35222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2227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540BB4-366E-0648-922C-F7D7816ED125}">
      <dsp:nvSpPr>
        <dsp:cNvPr id="0" name=""/>
        <dsp:cNvSpPr/>
      </dsp:nvSpPr>
      <dsp:spPr>
        <a:xfrm>
          <a:off x="112310" y="717"/>
          <a:ext cx="1677272" cy="8386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Times New Roman" charset="0"/>
              <a:ea typeface="Times New Roman" charset="0"/>
              <a:cs typeface="Times New Roman" charset="0"/>
            </a:rPr>
            <a:t>No complain</a:t>
          </a:r>
          <a:endParaRPr lang="en-US" sz="2400" kern="120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112310" y="717"/>
        <a:ext cx="1677272" cy="838636"/>
      </dsp:txXfrm>
    </dsp:sp>
    <dsp:sp modelId="{00321726-FBF1-AA43-B865-6DD75F923ACC}">
      <dsp:nvSpPr>
        <dsp:cNvPr id="0" name=""/>
        <dsp:cNvSpPr/>
      </dsp:nvSpPr>
      <dsp:spPr>
        <a:xfrm>
          <a:off x="112310" y="1191581"/>
          <a:ext cx="1677272" cy="8386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Times New Roman" charset="0"/>
              <a:ea typeface="Times New Roman" charset="0"/>
              <a:cs typeface="Times New Roman" charset="0"/>
            </a:rPr>
            <a:t>US</a:t>
          </a:r>
          <a:endParaRPr lang="en-US" sz="2400" kern="120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112310" y="1191581"/>
        <a:ext cx="1677272" cy="838636"/>
      </dsp:txXfrm>
    </dsp:sp>
    <dsp:sp modelId="{C0901944-2CBB-7246-BDA6-E73B5E8BE187}">
      <dsp:nvSpPr>
        <dsp:cNvPr id="0" name=""/>
        <dsp:cNvSpPr/>
      </dsp:nvSpPr>
      <dsp:spPr>
        <a:xfrm>
          <a:off x="2141809" y="717"/>
          <a:ext cx="1677272" cy="8386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Times New Roman" charset="0"/>
              <a:ea typeface="Times New Roman" charset="0"/>
              <a:cs typeface="Times New Roman" charset="0"/>
            </a:rPr>
            <a:t>Complain</a:t>
          </a:r>
          <a:endParaRPr lang="en-US" sz="2400" kern="120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2141809" y="717"/>
        <a:ext cx="1677272" cy="838636"/>
      </dsp:txXfrm>
    </dsp:sp>
    <dsp:sp modelId="{B29933C9-563C-7C41-AFA0-96CA8A73F08D}">
      <dsp:nvSpPr>
        <dsp:cNvPr id="0" name=""/>
        <dsp:cNvSpPr/>
      </dsp:nvSpPr>
      <dsp:spPr>
        <a:xfrm>
          <a:off x="2141809" y="1191581"/>
          <a:ext cx="1677272" cy="8386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Times New Roman" charset="0"/>
              <a:ea typeface="Times New Roman" charset="0"/>
              <a:cs typeface="Times New Roman" charset="0"/>
            </a:rPr>
            <a:t>MG &amp; US</a:t>
          </a:r>
          <a:endParaRPr lang="en-US" sz="2400" kern="120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2141809" y="1191581"/>
        <a:ext cx="1677272" cy="8386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69C19F-1937-6340-BDD3-7B7699D064AC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8142C1-A09D-754E-9096-EE7D199B7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62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17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/////////</a:t>
            </a:r>
          </a:p>
        </p:txBody>
      </p:sp>
    </p:spTree>
    <p:extLst>
      <p:ext uri="{BB962C8B-B14F-4D97-AF65-F5344CB8AC3E}">
        <p14:creationId xmlns:p14="http://schemas.microsoft.com/office/powerpoint/2010/main" val="554132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43CC809-7E7C-B04E-968D-4470B81CDBDE}" type="slidenum">
              <a:rPr lang="ar-SA" altLang="en-US">
                <a:latin typeface="Arial" charset="0"/>
              </a:rPr>
              <a:pPr eaLnBrk="1" hangingPunct="1"/>
              <a:t>5</a:t>
            </a:fld>
            <a:endParaRPr lang="en-US" altLang="en-US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6309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8C6E741-3A17-444C-9744-7D49CED113BF}" type="slidenum">
              <a:rPr lang="ar-SA" altLang="en-US">
                <a:latin typeface="Arial" charset="0"/>
              </a:rPr>
              <a:pPr eaLnBrk="1" hangingPunct="1"/>
              <a:t>6</a:t>
            </a:fld>
            <a:endParaRPr lang="en-US" altLang="en-US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0621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142C1-A09D-754E-9096-EE7D199B75D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021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7453A36-B279-844C-A6EE-4F4C3114DA3C}" type="slidenum">
              <a:rPr lang="ar-SA" altLang="en-US">
                <a:latin typeface="Arial" charset="0"/>
              </a:rPr>
              <a:pPr eaLnBrk="1" hangingPunct="1"/>
              <a:t>11</a:t>
            </a:fld>
            <a:endParaRPr lang="en-US" altLang="en-US">
              <a:latin typeface="Arial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683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142C1-A09D-754E-9096-EE7D199B75D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219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73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448DCD8-2605-3B4A-B2F3-CDAA122B1532}" type="slidenum">
              <a:rPr lang="ar-SA" altLang="en-US">
                <a:latin typeface="Arial" charset="0"/>
              </a:rPr>
              <a:pPr eaLnBrk="1" hangingPunct="1"/>
              <a:t>39</a:t>
            </a:fld>
            <a:endParaRPr lang="en-US" altLang="en-US">
              <a:latin typeface="Arial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0578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FB8D-7A57-7048-B87D-1E65B4016021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20E30-CB08-8E4F-A189-C2478E5191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FB8D-7A57-7048-B87D-1E65B4016021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20E30-CB08-8E4F-A189-C2478E5191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FB8D-7A57-7048-B87D-1E65B4016021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20E30-CB08-8E4F-A189-C2478E5191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665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7B6740-B638-1B4E-91F2-C495FCC137A0}" type="slidenum">
              <a:rPr lang="ar-SA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084692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12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reveal/>
      </p:transition>
    </mc:Choice>
    <mc:Fallback xmlns="">
      <p:transition xmlns:p14="http://schemas.microsoft.com/office/powerpoint/2010/main"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3616" y="6260123"/>
            <a:ext cx="5863065" cy="46892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 v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3013616" y="6260123"/>
            <a:ext cx="5863065" cy="46892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 v</a:t>
            </a:r>
          </a:p>
        </p:txBody>
      </p:sp>
    </p:spTree>
    <p:extLst>
      <p:ext uri="{BB962C8B-B14F-4D97-AF65-F5344CB8AC3E}">
        <p14:creationId xmlns:p14="http://schemas.microsoft.com/office/powerpoint/2010/main" val="48605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FB8D-7A57-7048-B87D-1E65B4016021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20E30-CB08-8E4F-A189-C2478E5191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FB8D-7A57-7048-B87D-1E65B4016021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20E30-CB08-8E4F-A189-C2478E5191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FB8D-7A57-7048-B87D-1E65B4016021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20E30-CB08-8E4F-A189-C2478E5191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FB8D-7A57-7048-B87D-1E65B4016021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20E30-CB08-8E4F-A189-C2478E5191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FB8D-7A57-7048-B87D-1E65B4016021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20E30-CB08-8E4F-A189-C2478E5191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FB8D-7A57-7048-B87D-1E65B4016021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20E30-CB08-8E4F-A189-C2478E5191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FB8D-7A57-7048-B87D-1E65B4016021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20E30-CB08-8E4F-A189-C2478E5191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FB8D-7A57-7048-B87D-1E65B4016021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20E30-CB08-8E4F-A189-C2478E5191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5FB8D-7A57-7048-B87D-1E65B4016021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20E30-CB08-8E4F-A189-C2478E519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0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4" r:id="rId13"/>
    <p:sldLayoutId id="2147483799" r:id="rId14"/>
    <p:sldLayoutId id="214748380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5.jp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g"/><Relationship Id="rId11" Type="http://schemas.openxmlformats.org/officeDocument/2006/relationships/image" Target="../media/image63.jpg"/><Relationship Id="rId5" Type="http://schemas.openxmlformats.org/officeDocument/2006/relationships/image" Target="../media/image57.jpg"/><Relationship Id="rId10" Type="http://schemas.openxmlformats.org/officeDocument/2006/relationships/image" Target="../media/image62.png"/><Relationship Id="rId4" Type="http://schemas.openxmlformats.org/officeDocument/2006/relationships/image" Target="../media/image56.jpg"/><Relationship Id="rId9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3257" y="965198"/>
            <a:ext cx="2707937" cy="4927602"/>
          </a:xfrm>
        </p:spPr>
        <p:txBody>
          <a:bodyPr anchor="ctr">
            <a:normAutofit/>
          </a:bodyPr>
          <a:lstStyle/>
          <a:p>
            <a:pPr algn="r"/>
            <a:r>
              <a:rPr lang="en-US" sz="2000" dirty="0" smtClean="0">
                <a:solidFill>
                  <a:schemeClr val="accent1"/>
                </a:solidFill>
                <a:latin typeface="+mj-lt"/>
              </a:rPr>
              <a:t>DR. </a:t>
            </a:r>
            <a:r>
              <a:rPr lang="en-US" sz="2000" dirty="0" smtClean="0">
                <a:solidFill>
                  <a:schemeClr val="accent1"/>
                </a:solidFill>
                <a:latin typeface="+mj-lt"/>
              </a:rPr>
              <a:t>IYAD FADEN</a:t>
            </a:r>
            <a:endParaRPr lang="en-US" sz="2000" dirty="0" smtClean="0">
              <a:solidFill>
                <a:schemeClr val="accent1"/>
              </a:solidFill>
              <a:latin typeface="+mj-lt"/>
            </a:endParaRPr>
          </a:p>
          <a:p>
            <a:pPr algn="r"/>
            <a:endParaRPr lang="en-US" sz="2000" dirty="0" smtClean="0">
              <a:solidFill>
                <a:srgbClr val="000000"/>
              </a:solidFill>
              <a:latin typeface="+mj-lt"/>
            </a:endParaRPr>
          </a:p>
          <a:p>
            <a:pPr algn="r"/>
            <a:r>
              <a:rPr lang="en-US" sz="2000" dirty="0" smtClean="0">
                <a:solidFill>
                  <a:schemeClr val="accent1"/>
                </a:solidFill>
                <a:latin typeface="+mj-lt"/>
              </a:rPr>
              <a:t>KING </a:t>
            </a:r>
            <a:r>
              <a:rPr lang="en-US" sz="2000" dirty="0">
                <a:solidFill>
                  <a:schemeClr val="accent1"/>
                </a:solidFill>
                <a:latin typeface="+mj-lt"/>
              </a:rPr>
              <a:t>KHALID UNIVERSITY </a:t>
            </a:r>
            <a:r>
              <a:rPr lang="en-US" sz="2000" dirty="0" smtClean="0">
                <a:solidFill>
                  <a:schemeClr val="accent1"/>
                </a:solidFill>
                <a:latin typeface="+mj-lt"/>
              </a:rPr>
              <a:t>HOSPITAL</a:t>
            </a:r>
            <a:endParaRPr lang="en-US" sz="20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5227" y="740025"/>
            <a:ext cx="4034890" cy="13173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32887" y="2259484"/>
            <a:ext cx="6111288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</a:rPr>
              <a:t> BREAST IMAGING </a:t>
            </a:r>
            <a:endParaRPr lang="en-US" sz="8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4188175" y="1864517"/>
            <a:ext cx="14287" cy="31289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08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MAMMOGRAM INDICATIONS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Blip>
                <a:blip r:embed="rId3"/>
              </a:buBlip>
            </a:pPr>
            <a:r>
              <a:rPr lang="en-US" dirty="0" smtClean="0">
                <a:latin typeface="+mj-lt"/>
              </a:rPr>
              <a:t>Screening </a:t>
            </a:r>
            <a:r>
              <a:rPr lang="en-US" b="1" dirty="0" smtClean="0">
                <a:latin typeface="+mj-lt"/>
              </a:rPr>
              <a:t>[ The patient has no complaints]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+mj-lt"/>
              </a:rPr>
              <a:t>P</a:t>
            </a:r>
            <a:r>
              <a:rPr lang="en-US" dirty="0" smtClean="0">
                <a:latin typeface="+mj-lt"/>
              </a:rPr>
              <a:t>atients 40 Y and above.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>
                <a:latin typeface="+mj-lt"/>
              </a:rPr>
              <a:t>Young patient with first degree relative (Mother/ Sister) diagnosed with breast cancer.</a:t>
            </a:r>
            <a:endParaRPr lang="en-US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en-US" dirty="0" smtClean="0">
              <a:latin typeface="+mj-lt"/>
            </a:endParaRPr>
          </a:p>
          <a:p>
            <a:pPr>
              <a:buBlip>
                <a:blip r:embed="rId3"/>
              </a:buBlip>
            </a:pPr>
            <a:r>
              <a:rPr lang="en-US" dirty="0" smtClean="0">
                <a:latin typeface="+mj-lt"/>
              </a:rPr>
              <a:t>Diagnostic </a:t>
            </a:r>
            <a:r>
              <a:rPr lang="en-US" b="1" dirty="0" smtClean="0">
                <a:latin typeface="+mj-lt"/>
              </a:rPr>
              <a:t>[ The patient has a complaint]</a:t>
            </a:r>
            <a:endParaRPr lang="en-US" b="1" dirty="0">
              <a:latin typeface="+mj-lt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latin typeface="+mj-lt"/>
              </a:rPr>
              <a:t>Palpable mass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latin typeface="+mj-lt"/>
              </a:rPr>
              <a:t>Nipple discharge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latin typeface="+mj-lt"/>
              </a:rPr>
              <a:t>Skin changes</a:t>
            </a:r>
          </a:p>
          <a:p>
            <a:pPr>
              <a:buBlip>
                <a:blip r:embed="rId3"/>
              </a:buBlip>
            </a:pPr>
            <a:endParaRPr lang="en-US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759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4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2895600" y="5718175"/>
            <a:ext cx="2514600" cy="11398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MLO</a:t>
            </a:r>
          </a:p>
        </p:txBody>
      </p:sp>
      <p:pic>
        <p:nvPicPr>
          <p:cNvPr id="16387" name="Picture 10" descr="ser007img0000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2" r="40309"/>
          <a:stretch>
            <a:fillRect/>
          </a:stretch>
        </p:blipFill>
        <p:spPr>
          <a:xfrm>
            <a:off x="8696324" y="1277144"/>
            <a:ext cx="2678112" cy="4495800"/>
          </a:xfrm>
        </p:spPr>
      </p:pic>
      <p:pic>
        <p:nvPicPr>
          <p:cNvPr id="16388" name="Picture 11" descr="ser007img0000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3" t="7552" b="9380"/>
          <a:stretch>
            <a:fillRect/>
          </a:stretch>
        </p:blipFill>
        <p:spPr>
          <a:xfrm>
            <a:off x="6486524" y="1187450"/>
            <a:ext cx="2268538" cy="4572000"/>
          </a:xfrm>
        </p:spPr>
      </p:pic>
      <p:pic>
        <p:nvPicPr>
          <p:cNvPr id="16389" name="Picture 12" descr="ser007img0000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46"/>
          <a:stretch>
            <a:fillRect/>
          </a:stretch>
        </p:blipFill>
        <p:spPr>
          <a:xfrm>
            <a:off x="3573464" y="1124744"/>
            <a:ext cx="2209800" cy="4800600"/>
          </a:xfrm>
        </p:spPr>
      </p:pic>
      <p:pic>
        <p:nvPicPr>
          <p:cNvPr id="16390" name="Picture 13" descr="ser007img00007"/>
          <p:cNvPicPr>
            <a:picLocks noGrp="1" noChangeAspect="1" noChangeArrowheads="1"/>
          </p:cNvPicPr>
          <p:nvPr>
            <p:ph sz="quarter" idx="3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8" t="2158"/>
          <a:stretch/>
        </p:blipFill>
        <p:spPr>
          <a:xfrm>
            <a:off x="1524001" y="1124744"/>
            <a:ext cx="2049463" cy="4697016"/>
          </a:xfrm>
        </p:spPr>
      </p:pic>
      <p:sp>
        <p:nvSpPr>
          <p:cNvPr id="389134" name="Text Box 14"/>
          <p:cNvSpPr txBox="1">
            <a:spLocks noChangeArrowheads="1"/>
          </p:cNvSpPr>
          <p:nvPr/>
        </p:nvSpPr>
        <p:spPr bwMode="auto">
          <a:xfrm>
            <a:off x="8129588" y="5821760"/>
            <a:ext cx="14287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CC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71600" y="385763"/>
            <a:ext cx="9544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x-none" sz="4400" dirty="0">
                <a:solidFill>
                  <a:schemeClr val="bg1"/>
                </a:solidFill>
                <a:latin typeface="Times New Roman" charset="0"/>
                <a:ea typeface="ＭＳ Ｐゴシック" charset="-128"/>
              </a:rPr>
              <a:t>STANDARD MAMMOGRAM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05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x-none" dirty="0" smtClean="0">
                <a:latin typeface="Times New Roman" charset="0"/>
                <a:ea typeface="ＭＳ Ｐゴシック" charset="-128"/>
              </a:rPr>
              <a:t>CC view</a:t>
            </a:r>
            <a:endParaRPr lang="en-US" altLang="x-none" dirty="0">
              <a:latin typeface="Times New Roman" charset="0"/>
              <a:ea typeface="ＭＳ Ｐゴシック" charset="-128"/>
            </a:endParaRPr>
          </a:p>
        </p:txBody>
      </p:sp>
      <p:pic>
        <p:nvPicPr>
          <p:cNvPr id="16387" name="Content Placeholder 3" descr="cc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48" y="1524516"/>
            <a:ext cx="5029200" cy="4540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 descr="F0029371-Mammography-SP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203" y="1133197"/>
            <a:ext cx="4322618" cy="487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13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x-none" dirty="0" smtClean="0">
                <a:latin typeface="Times New Roman" charset="0"/>
                <a:ea typeface="ＭＳ Ｐゴシック" charset="-128"/>
              </a:rPr>
              <a:t>MLO view</a:t>
            </a:r>
            <a:endParaRPr lang="en-US" altLang="x-none" dirty="0">
              <a:latin typeface="Times New Roman" charset="0"/>
              <a:ea typeface="ＭＳ Ｐゴシック" charset="-128"/>
            </a:endParaRPr>
          </a:p>
        </p:txBody>
      </p:sp>
      <p:pic>
        <p:nvPicPr>
          <p:cNvPr id="18435" name="Content Placeholder 3" descr="mlo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61" y="1690688"/>
            <a:ext cx="4191000" cy="419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 descr="M4150296-Mammography_woman_s_breast_being_screened-SP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187" y="1454666"/>
            <a:ext cx="4249387" cy="453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882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 rot="16200000" flipH="1">
            <a:off x="6515100" y="2628900"/>
            <a:ext cx="1828800" cy="990600"/>
          </a:xfrm>
          <a:prstGeom prst="line">
            <a:avLst/>
          </a:prstGeom>
          <a:noFill/>
          <a:ln w="76200">
            <a:solidFill>
              <a:srgbClr val="FF008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48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0" y="1676400"/>
            <a:ext cx="45466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76400"/>
            <a:ext cx="4521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3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2466694" y="3495554"/>
            <a:ext cx="1141926" cy="40009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altLang="x-none" sz="2000" dirty="0" smtClean="0">
                <a:latin typeface="Times New Roman" charset="0"/>
                <a:ea typeface="ＭＳ Ｐゴシック" charset="-128"/>
              </a:rPr>
              <a:t>Mass</a:t>
            </a:r>
            <a:endParaRPr lang="en-US" altLang="x-none" sz="2000" dirty="0">
              <a:latin typeface="Times New Roman" charset="0"/>
              <a:ea typeface="ＭＳ Ｐゴシック" charset="-128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090992" y="3402950"/>
            <a:ext cx="2642034" cy="40009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altLang="x-none" sz="2000" dirty="0">
                <a:latin typeface="Times New Roman" charset="0"/>
                <a:ea typeface="ＭＳ Ｐゴシック" charset="-128"/>
              </a:rPr>
              <a:t>Architectural </a:t>
            </a:r>
            <a:r>
              <a:rPr lang="en-US" altLang="x-none" sz="2000">
                <a:latin typeface="Times New Roman" charset="0"/>
                <a:ea typeface="ＭＳ Ｐゴシック" charset="-128"/>
              </a:rPr>
              <a:t>distortion</a:t>
            </a:r>
            <a:r>
              <a:rPr lang="en-US" altLang="x-none" sz="2000" smtClean="0">
                <a:latin typeface="Times New Roman" charset="0"/>
                <a:ea typeface="ＭＳ Ｐゴシック" charset="-128"/>
              </a:rPr>
              <a:t>.</a:t>
            </a:r>
            <a:endParaRPr lang="en-US" altLang="x-none" sz="2000" dirty="0">
              <a:latin typeface="Times New Roman" charset="0"/>
              <a:ea typeface="ＭＳ Ｐゴシック" charset="-128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785428" y="4261538"/>
            <a:ext cx="2476500" cy="29237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endParaRPr lang="en-US" sz="1300" b="1" dirty="0">
              <a:latin typeface="Lato Light"/>
              <a:cs typeface="Lato Ligh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323349" y="4251325"/>
            <a:ext cx="2476500" cy="29237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endParaRPr lang="en-US" sz="1300" b="1" dirty="0">
              <a:latin typeface="Lato Light"/>
              <a:cs typeface="Lato Light"/>
            </a:endParaRPr>
          </a:p>
        </p:txBody>
      </p:sp>
      <p:sp>
        <p:nvSpPr>
          <p:cNvPr id="54" name="Round Diagonal Corner Rectangle 53"/>
          <p:cNvSpPr/>
          <p:nvPr/>
        </p:nvSpPr>
        <p:spPr>
          <a:xfrm>
            <a:off x="2262507" y="1526476"/>
            <a:ext cx="1669413" cy="1591071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/>
          </a:p>
        </p:txBody>
      </p:sp>
      <p:sp>
        <p:nvSpPr>
          <p:cNvPr id="55" name="Round Diagonal Corner Rectangle 54"/>
          <p:cNvSpPr/>
          <p:nvPr/>
        </p:nvSpPr>
        <p:spPr>
          <a:xfrm>
            <a:off x="5543993" y="1556927"/>
            <a:ext cx="1583632" cy="1560620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/>
          </a:p>
        </p:txBody>
      </p:sp>
      <p:sp>
        <p:nvSpPr>
          <p:cNvPr id="58" name="Round Diagonal Corner Rectangle 53"/>
          <p:cNvSpPr/>
          <p:nvPr/>
        </p:nvSpPr>
        <p:spPr>
          <a:xfrm>
            <a:off x="8743051" y="1526476"/>
            <a:ext cx="1711590" cy="1591071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 dirty="0"/>
          </a:p>
        </p:txBody>
      </p:sp>
      <p:sp>
        <p:nvSpPr>
          <p:cNvPr id="13" name="مربع نص 12"/>
          <p:cNvSpPr txBox="1"/>
          <p:nvPr/>
        </p:nvSpPr>
        <p:spPr>
          <a:xfrm>
            <a:off x="8677914" y="3373200"/>
            <a:ext cx="1841863" cy="40011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altLang="x-none" sz="2000">
                <a:latin typeface="Times New Roman" charset="0"/>
                <a:ea typeface="ＭＳ Ｐゴシック" charset="-128"/>
              </a:rPr>
              <a:t>Calcifications</a:t>
            </a:r>
            <a:r>
              <a:rPr lang="en-US" altLang="x-none" sz="2000" smtClean="0">
                <a:latin typeface="Times New Roman" charset="0"/>
                <a:ea typeface="ＭＳ Ｐゴシック" charset="-128"/>
              </a:rPr>
              <a:t>.</a:t>
            </a:r>
            <a:endParaRPr lang="en-US" altLang="x-none" sz="2000">
              <a:latin typeface="Times New Roman" charset="0"/>
              <a:ea typeface="ＭＳ Ｐゴシック" charset="-128"/>
            </a:endParaRPr>
          </a:p>
        </p:txBody>
      </p:sp>
      <p:sp>
        <p:nvSpPr>
          <p:cNvPr id="59" name="Round Diagonal Corner Rectangle 52"/>
          <p:cNvSpPr/>
          <p:nvPr/>
        </p:nvSpPr>
        <p:spPr>
          <a:xfrm rot="5400000">
            <a:off x="3619565" y="4433180"/>
            <a:ext cx="1301218" cy="1300879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en-US" sz="900" dirty="0">
              <a:ln w="0"/>
              <a:solidFill>
                <a:sysClr val="windowText" lastClr="0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0" name="Round Diagonal Corner Rectangle 52"/>
          <p:cNvSpPr/>
          <p:nvPr/>
        </p:nvSpPr>
        <p:spPr>
          <a:xfrm rot="5400000">
            <a:off x="8040554" y="4463312"/>
            <a:ext cx="1301218" cy="1300879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en-US" sz="900" dirty="0">
              <a:ln w="0"/>
              <a:solidFill>
                <a:sysClr val="windowText" lastClr="0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3316747" y="6017790"/>
            <a:ext cx="1899879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 smtClean="0">
                <a:solidFill>
                  <a:srgbClr val="44546A"/>
                </a:solidFill>
                <a:latin typeface="Lato Regular"/>
              </a:rPr>
              <a:t>Skin thickening</a:t>
            </a:r>
            <a:endParaRPr lang="ar-SA" sz="2000" b="1" dirty="0">
              <a:solidFill>
                <a:srgbClr val="44546A"/>
              </a:solidFill>
              <a:latin typeface="Lato Regular"/>
            </a:endParaRPr>
          </a:p>
        </p:txBody>
      </p:sp>
      <p:sp>
        <p:nvSpPr>
          <p:cNvPr id="61" name="Round Diagonal Corner Rectangle 52"/>
          <p:cNvSpPr/>
          <p:nvPr/>
        </p:nvSpPr>
        <p:spPr>
          <a:xfrm rot="5400000">
            <a:off x="5902776" y="4512731"/>
            <a:ext cx="1301218" cy="1300879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en-US" sz="900" dirty="0">
              <a:ln w="0"/>
              <a:solidFill>
                <a:sysClr val="windowText" lastClr="0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5620193" y="6017790"/>
            <a:ext cx="2065181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smtClean="0">
                <a:solidFill>
                  <a:srgbClr val="44546A"/>
                </a:solidFill>
                <a:latin typeface="Lato Regular"/>
              </a:rPr>
              <a:t>Nipple retraction</a:t>
            </a:r>
            <a:endParaRPr lang="ar-SA" sz="2000" b="1" dirty="0">
              <a:solidFill>
                <a:srgbClr val="44546A"/>
              </a:solidFill>
              <a:latin typeface="Lato Regular"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8040723" y="6044900"/>
            <a:ext cx="2533066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 smtClean="0">
                <a:solidFill>
                  <a:srgbClr val="44546A"/>
                </a:solidFill>
                <a:latin typeface="Lato Regular"/>
              </a:rPr>
              <a:t>Axillary lymph nodes</a:t>
            </a:r>
            <a:endParaRPr lang="ar-SA" sz="2000" b="1" dirty="0">
              <a:solidFill>
                <a:srgbClr val="44546A"/>
              </a:solidFill>
              <a:latin typeface="Lato Regular"/>
            </a:endParaRPr>
          </a:p>
        </p:txBody>
      </p:sp>
      <p:pic>
        <p:nvPicPr>
          <p:cNvPr id="18" name="صورة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0205" y="1719792"/>
            <a:ext cx="1397755" cy="139775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37657" y="417713"/>
            <a:ext cx="5917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x-none" sz="2800" dirty="0">
                <a:latin typeface="Times New Roman" charset="0"/>
                <a:ea typeface="ＭＳ Ｐゴシック" charset="-128"/>
              </a:rPr>
              <a:t>BREAST ABNORMALTY</a:t>
            </a:r>
            <a:endParaRPr lang="id-ID" sz="2800" b="1" dirty="0">
              <a:solidFill>
                <a:schemeClr val="accent1"/>
              </a:solidFill>
              <a:latin typeface="+mj-lt"/>
              <a:cs typeface="Lato Regular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630680" y="1021080"/>
            <a:ext cx="3032760" cy="2971800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r="22510"/>
          <a:stretch/>
        </p:blipFill>
        <p:spPr>
          <a:xfrm>
            <a:off x="5869558" y="1734653"/>
            <a:ext cx="932501" cy="124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1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54" grpId="0" animBg="1"/>
      <p:bldP spid="55" grpId="0" animBg="1"/>
      <p:bldP spid="58" grpId="0" animBg="1"/>
      <p:bldP spid="13" grpId="0" animBg="1"/>
      <p:bldP spid="59" grpId="0" animBg="1"/>
      <p:bldP spid="60" grpId="0" animBg="1"/>
      <p:bldP spid="15" grpId="0"/>
      <p:bldP spid="61" grpId="0" animBg="1"/>
      <p:bldP spid="16" grpId="0"/>
      <p:bldP spid="17" grpId="0"/>
      <p:bldP spid="33" grpId="0" animBg="1"/>
      <p:bldP spid="3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3006075" y="241509"/>
            <a:ext cx="6179850" cy="723267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algn="ctr"/>
            <a:r>
              <a:rPr lang="id-ID" sz="4400" b="1" dirty="0" smtClean="0">
                <a:latin typeface="Lato Regular"/>
                <a:cs typeface="Lato Regular"/>
              </a:rPr>
              <a:t>MASS </a:t>
            </a:r>
            <a:endParaRPr lang="id-ID" sz="4400" b="1" dirty="0">
              <a:latin typeface="Lato Regular"/>
              <a:cs typeface="Lato Regular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649796" y="5675212"/>
            <a:ext cx="5076634" cy="738337"/>
            <a:chOff x="6111902" y="3291948"/>
            <a:chExt cx="5077956" cy="420878"/>
          </a:xfrm>
        </p:grpSpPr>
        <p:sp>
          <p:nvSpPr>
            <p:cNvPr id="63" name="Rectangle 62"/>
            <p:cNvSpPr/>
            <p:nvPr/>
          </p:nvSpPr>
          <p:spPr bwMode="auto">
            <a:xfrm>
              <a:off x="6580927" y="3305801"/>
              <a:ext cx="4608931" cy="37122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00" dirty="0"/>
            </a:p>
          </p:txBody>
        </p:sp>
        <p:sp>
          <p:nvSpPr>
            <p:cNvPr id="64" name="Rectangle 63"/>
            <p:cNvSpPr/>
            <p:nvPr/>
          </p:nvSpPr>
          <p:spPr bwMode="auto">
            <a:xfrm>
              <a:off x="6580927" y="3305801"/>
              <a:ext cx="3949604" cy="37122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00" dirty="0"/>
            </a:p>
          </p:txBody>
        </p:sp>
        <p:sp>
          <p:nvSpPr>
            <p:cNvPr id="65" name="Content Placeholder 2"/>
            <p:cNvSpPr txBox="1">
              <a:spLocks/>
            </p:cNvSpPr>
            <p:nvPr/>
          </p:nvSpPr>
          <p:spPr bwMode="auto">
            <a:xfrm>
              <a:off x="6559731" y="3291948"/>
              <a:ext cx="1806182" cy="26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  <a:buFont typeface="Arial" charset="0"/>
                <a:buNone/>
              </a:pPr>
              <a:r>
                <a:rPr lang="en-US" sz="2400" b="1" dirty="0">
                  <a:solidFill>
                    <a:schemeClr val="bg1"/>
                  </a:solidFill>
                  <a:latin typeface="Lato Black"/>
                  <a:cs typeface="Lato Black"/>
                </a:rPr>
                <a:t>D</a:t>
              </a:r>
              <a:r>
                <a:rPr lang="en-US" sz="2400" b="1" dirty="0" smtClean="0">
                  <a:solidFill>
                    <a:schemeClr val="bg1"/>
                  </a:solidFill>
                  <a:latin typeface="Lato Black"/>
                  <a:cs typeface="Lato Black"/>
                </a:rPr>
                <a:t>ensity</a:t>
              </a:r>
              <a:endParaRPr lang="en-US" sz="2400" b="1" dirty="0">
                <a:solidFill>
                  <a:schemeClr val="bg1"/>
                </a:solidFill>
                <a:latin typeface="Lato Black"/>
                <a:cs typeface="Lato Black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6111902" y="3293153"/>
              <a:ext cx="419675" cy="41967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 </a:t>
              </a:r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6214097" y="3379464"/>
              <a:ext cx="223777" cy="239331"/>
              <a:chOff x="494476" y="2241785"/>
              <a:chExt cx="239742" cy="256405"/>
            </a:xfrm>
            <a:solidFill>
              <a:schemeClr val="bg1"/>
            </a:solidFill>
          </p:grpSpPr>
          <p:sp>
            <p:nvSpPr>
              <p:cNvPr id="68" name="Freeform 67"/>
              <p:cNvSpPr>
                <a:spLocks noEditPoints="1"/>
              </p:cNvSpPr>
              <p:nvPr/>
            </p:nvSpPr>
            <p:spPr bwMode="auto">
              <a:xfrm>
                <a:off x="494476" y="2241785"/>
                <a:ext cx="239742" cy="256405"/>
              </a:xfrm>
              <a:custGeom>
                <a:avLst/>
                <a:gdLst>
                  <a:gd name="T0" fmla="*/ 190 w 219"/>
                  <a:gd name="T1" fmla="*/ 0 h 234"/>
                  <a:gd name="T2" fmla="*/ 30 w 219"/>
                  <a:gd name="T3" fmla="*/ 0 h 234"/>
                  <a:gd name="T4" fmla="*/ 0 w 219"/>
                  <a:gd name="T5" fmla="*/ 29 h 234"/>
                  <a:gd name="T6" fmla="*/ 0 w 219"/>
                  <a:gd name="T7" fmla="*/ 205 h 234"/>
                  <a:gd name="T8" fmla="*/ 30 w 219"/>
                  <a:gd name="T9" fmla="*/ 234 h 234"/>
                  <a:gd name="T10" fmla="*/ 190 w 219"/>
                  <a:gd name="T11" fmla="*/ 234 h 234"/>
                  <a:gd name="T12" fmla="*/ 219 w 219"/>
                  <a:gd name="T13" fmla="*/ 205 h 234"/>
                  <a:gd name="T14" fmla="*/ 219 w 219"/>
                  <a:gd name="T15" fmla="*/ 29 h 234"/>
                  <a:gd name="T16" fmla="*/ 190 w 219"/>
                  <a:gd name="T17" fmla="*/ 0 h 234"/>
                  <a:gd name="T18" fmla="*/ 205 w 219"/>
                  <a:gd name="T19" fmla="*/ 205 h 234"/>
                  <a:gd name="T20" fmla="*/ 190 w 219"/>
                  <a:gd name="T21" fmla="*/ 219 h 234"/>
                  <a:gd name="T22" fmla="*/ 30 w 219"/>
                  <a:gd name="T23" fmla="*/ 219 h 234"/>
                  <a:gd name="T24" fmla="*/ 15 w 219"/>
                  <a:gd name="T25" fmla="*/ 205 h 234"/>
                  <a:gd name="T26" fmla="*/ 15 w 219"/>
                  <a:gd name="T27" fmla="*/ 29 h 234"/>
                  <a:gd name="T28" fmla="*/ 30 w 219"/>
                  <a:gd name="T29" fmla="*/ 15 h 234"/>
                  <a:gd name="T30" fmla="*/ 190 w 219"/>
                  <a:gd name="T31" fmla="*/ 15 h 234"/>
                  <a:gd name="T32" fmla="*/ 205 w 219"/>
                  <a:gd name="T33" fmla="*/ 29 h 234"/>
                  <a:gd name="T34" fmla="*/ 205 w 219"/>
                  <a:gd name="T35" fmla="*/ 205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9" h="234">
                    <a:moveTo>
                      <a:pt x="190" y="0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13" y="0"/>
                      <a:pt x="0" y="13"/>
                      <a:pt x="0" y="29"/>
                    </a:cubicBezTo>
                    <a:cubicBezTo>
                      <a:pt x="0" y="205"/>
                      <a:pt x="0" y="205"/>
                      <a:pt x="0" y="205"/>
                    </a:cubicBezTo>
                    <a:cubicBezTo>
                      <a:pt x="0" y="221"/>
                      <a:pt x="13" y="234"/>
                      <a:pt x="30" y="234"/>
                    </a:cubicBezTo>
                    <a:cubicBezTo>
                      <a:pt x="190" y="234"/>
                      <a:pt x="190" y="234"/>
                      <a:pt x="190" y="234"/>
                    </a:cubicBezTo>
                    <a:cubicBezTo>
                      <a:pt x="206" y="234"/>
                      <a:pt x="219" y="221"/>
                      <a:pt x="219" y="205"/>
                    </a:cubicBezTo>
                    <a:cubicBezTo>
                      <a:pt x="219" y="29"/>
                      <a:pt x="219" y="29"/>
                      <a:pt x="219" y="29"/>
                    </a:cubicBezTo>
                    <a:cubicBezTo>
                      <a:pt x="219" y="13"/>
                      <a:pt x="206" y="0"/>
                      <a:pt x="190" y="0"/>
                    </a:cubicBezTo>
                    <a:close/>
                    <a:moveTo>
                      <a:pt x="205" y="205"/>
                    </a:moveTo>
                    <a:cubicBezTo>
                      <a:pt x="205" y="213"/>
                      <a:pt x="198" y="219"/>
                      <a:pt x="190" y="219"/>
                    </a:cubicBezTo>
                    <a:cubicBezTo>
                      <a:pt x="30" y="219"/>
                      <a:pt x="30" y="219"/>
                      <a:pt x="30" y="219"/>
                    </a:cubicBezTo>
                    <a:cubicBezTo>
                      <a:pt x="21" y="219"/>
                      <a:pt x="15" y="213"/>
                      <a:pt x="15" y="205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5" y="21"/>
                      <a:pt x="21" y="15"/>
                      <a:pt x="30" y="15"/>
                    </a:cubicBezTo>
                    <a:cubicBezTo>
                      <a:pt x="190" y="15"/>
                      <a:pt x="190" y="15"/>
                      <a:pt x="190" y="15"/>
                    </a:cubicBezTo>
                    <a:cubicBezTo>
                      <a:pt x="198" y="15"/>
                      <a:pt x="205" y="21"/>
                      <a:pt x="205" y="29"/>
                    </a:cubicBezTo>
                    <a:lnTo>
                      <a:pt x="205" y="20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78" name="Freeform 68"/>
              <p:cNvSpPr>
                <a:spLocks noEditPoints="1"/>
              </p:cNvSpPr>
              <p:nvPr/>
            </p:nvSpPr>
            <p:spPr bwMode="auto">
              <a:xfrm>
                <a:off x="527337" y="2273716"/>
                <a:ext cx="175411" cy="160601"/>
              </a:xfrm>
              <a:custGeom>
                <a:avLst/>
                <a:gdLst>
                  <a:gd name="T0" fmla="*/ 153 w 160"/>
                  <a:gd name="T1" fmla="*/ 0 h 147"/>
                  <a:gd name="T2" fmla="*/ 7 w 160"/>
                  <a:gd name="T3" fmla="*/ 0 h 147"/>
                  <a:gd name="T4" fmla="*/ 0 w 160"/>
                  <a:gd name="T5" fmla="*/ 8 h 147"/>
                  <a:gd name="T6" fmla="*/ 0 w 160"/>
                  <a:gd name="T7" fmla="*/ 139 h 147"/>
                  <a:gd name="T8" fmla="*/ 7 w 160"/>
                  <a:gd name="T9" fmla="*/ 147 h 147"/>
                  <a:gd name="T10" fmla="*/ 153 w 160"/>
                  <a:gd name="T11" fmla="*/ 147 h 147"/>
                  <a:gd name="T12" fmla="*/ 160 w 160"/>
                  <a:gd name="T13" fmla="*/ 139 h 147"/>
                  <a:gd name="T14" fmla="*/ 160 w 160"/>
                  <a:gd name="T15" fmla="*/ 8 h 147"/>
                  <a:gd name="T16" fmla="*/ 153 w 160"/>
                  <a:gd name="T17" fmla="*/ 0 h 147"/>
                  <a:gd name="T18" fmla="*/ 153 w 160"/>
                  <a:gd name="T19" fmla="*/ 8 h 147"/>
                  <a:gd name="T20" fmla="*/ 153 w 160"/>
                  <a:gd name="T21" fmla="*/ 109 h 147"/>
                  <a:gd name="T22" fmla="*/ 129 w 160"/>
                  <a:gd name="T23" fmla="*/ 83 h 147"/>
                  <a:gd name="T24" fmla="*/ 124 w 160"/>
                  <a:gd name="T25" fmla="*/ 81 h 147"/>
                  <a:gd name="T26" fmla="*/ 118 w 160"/>
                  <a:gd name="T27" fmla="*/ 83 h 147"/>
                  <a:gd name="T28" fmla="*/ 99 w 160"/>
                  <a:gd name="T29" fmla="*/ 105 h 147"/>
                  <a:gd name="T30" fmla="*/ 42 w 160"/>
                  <a:gd name="T31" fmla="*/ 39 h 147"/>
                  <a:gd name="T32" fmla="*/ 36 w 160"/>
                  <a:gd name="T33" fmla="*/ 37 h 147"/>
                  <a:gd name="T34" fmla="*/ 31 w 160"/>
                  <a:gd name="T35" fmla="*/ 39 h 147"/>
                  <a:gd name="T36" fmla="*/ 7 w 160"/>
                  <a:gd name="T37" fmla="*/ 67 h 147"/>
                  <a:gd name="T38" fmla="*/ 7 w 160"/>
                  <a:gd name="T39" fmla="*/ 8 h 147"/>
                  <a:gd name="T40" fmla="*/ 153 w 160"/>
                  <a:gd name="T41" fmla="*/ 8 h 147"/>
                  <a:gd name="T42" fmla="*/ 7 w 160"/>
                  <a:gd name="T43" fmla="*/ 78 h 147"/>
                  <a:gd name="T44" fmla="*/ 36 w 160"/>
                  <a:gd name="T45" fmla="*/ 44 h 147"/>
                  <a:gd name="T46" fmla="*/ 95 w 160"/>
                  <a:gd name="T47" fmla="*/ 111 h 147"/>
                  <a:gd name="T48" fmla="*/ 99 w 160"/>
                  <a:gd name="T49" fmla="*/ 116 h 147"/>
                  <a:gd name="T50" fmla="*/ 119 w 160"/>
                  <a:gd name="T51" fmla="*/ 139 h 147"/>
                  <a:gd name="T52" fmla="*/ 7 w 160"/>
                  <a:gd name="T53" fmla="*/ 139 h 147"/>
                  <a:gd name="T54" fmla="*/ 7 w 160"/>
                  <a:gd name="T55" fmla="*/ 78 h 147"/>
                  <a:gd name="T56" fmla="*/ 129 w 160"/>
                  <a:gd name="T57" fmla="*/ 139 h 147"/>
                  <a:gd name="T58" fmla="*/ 104 w 160"/>
                  <a:gd name="T59" fmla="*/ 110 h 147"/>
                  <a:gd name="T60" fmla="*/ 124 w 160"/>
                  <a:gd name="T61" fmla="*/ 88 h 147"/>
                  <a:gd name="T62" fmla="*/ 153 w 160"/>
                  <a:gd name="T63" fmla="*/ 120 h 147"/>
                  <a:gd name="T64" fmla="*/ 153 w 160"/>
                  <a:gd name="T65" fmla="*/ 139 h 147"/>
                  <a:gd name="T66" fmla="*/ 129 w 160"/>
                  <a:gd name="T67" fmla="*/ 139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60" h="147">
                    <a:moveTo>
                      <a:pt x="153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4"/>
                      <a:pt x="0" y="8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0" y="143"/>
                      <a:pt x="3" y="147"/>
                      <a:pt x="7" y="147"/>
                    </a:cubicBezTo>
                    <a:cubicBezTo>
                      <a:pt x="153" y="147"/>
                      <a:pt x="153" y="147"/>
                      <a:pt x="153" y="147"/>
                    </a:cubicBezTo>
                    <a:cubicBezTo>
                      <a:pt x="157" y="147"/>
                      <a:pt x="160" y="143"/>
                      <a:pt x="160" y="139"/>
                    </a:cubicBezTo>
                    <a:cubicBezTo>
                      <a:pt x="160" y="8"/>
                      <a:pt x="160" y="8"/>
                      <a:pt x="160" y="8"/>
                    </a:cubicBezTo>
                    <a:cubicBezTo>
                      <a:pt x="160" y="4"/>
                      <a:pt x="157" y="0"/>
                      <a:pt x="153" y="0"/>
                    </a:cubicBezTo>
                    <a:close/>
                    <a:moveTo>
                      <a:pt x="153" y="8"/>
                    </a:moveTo>
                    <a:cubicBezTo>
                      <a:pt x="153" y="109"/>
                      <a:pt x="153" y="109"/>
                      <a:pt x="153" y="109"/>
                    </a:cubicBezTo>
                    <a:cubicBezTo>
                      <a:pt x="129" y="83"/>
                      <a:pt x="129" y="83"/>
                      <a:pt x="129" y="83"/>
                    </a:cubicBezTo>
                    <a:cubicBezTo>
                      <a:pt x="128" y="82"/>
                      <a:pt x="126" y="81"/>
                      <a:pt x="124" y="81"/>
                    </a:cubicBezTo>
                    <a:cubicBezTo>
                      <a:pt x="122" y="81"/>
                      <a:pt x="120" y="82"/>
                      <a:pt x="118" y="83"/>
                    </a:cubicBezTo>
                    <a:cubicBezTo>
                      <a:pt x="99" y="105"/>
                      <a:pt x="99" y="105"/>
                      <a:pt x="99" y="105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0" y="38"/>
                      <a:pt x="38" y="37"/>
                      <a:pt x="36" y="37"/>
                    </a:cubicBezTo>
                    <a:cubicBezTo>
                      <a:pt x="34" y="37"/>
                      <a:pt x="32" y="38"/>
                      <a:pt x="31" y="39"/>
                    </a:cubicBezTo>
                    <a:cubicBezTo>
                      <a:pt x="7" y="67"/>
                      <a:pt x="7" y="67"/>
                      <a:pt x="7" y="67"/>
                    </a:cubicBezTo>
                    <a:cubicBezTo>
                      <a:pt x="7" y="8"/>
                      <a:pt x="7" y="8"/>
                      <a:pt x="7" y="8"/>
                    </a:cubicBezTo>
                    <a:lnTo>
                      <a:pt x="153" y="8"/>
                    </a:lnTo>
                    <a:close/>
                    <a:moveTo>
                      <a:pt x="7" y="78"/>
                    </a:moveTo>
                    <a:cubicBezTo>
                      <a:pt x="36" y="44"/>
                      <a:pt x="36" y="44"/>
                      <a:pt x="36" y="44"/>
                    </a:cubicBezTo>
                    <a:cubicBezTo>
                      <a:pt x="95" y="111"/>
                      <a:pt x="95" y="111"/>
                      <a:pt x="95" y="111"/>
                    </a:cubicBezTo>
                    <a:cubicBezTo>
                      <a:pt x="99" y="116"/>
                      <a:pt x="99" y="116"/>
                      <a:pt x="99" y="116"/>
                    </a:cubicBezTo>
                    <a:cubicBezTo>
                      <a:pt x="119" y="139"/>
                      <a:pt x="119" y="139"/>
                      <a:pt x="119" y="139"/>
                    </a:cubicBezTo>
                    <a:cubicBezTo>
                      <a:pt x="7" y="139"/>
                      <a:pt x="7" y="139"/>
                      <a:pt x="7" y="139"/>
                    </a:cubicBezTo>
                    <a:lnTo>
                      <a:pt x="7" y="78"/>
                    </a:lnTo>
                    <a:close/>
                    <a:moveTo>
                      <a:pt x="129" y="139"/>
                    </a:moveTo>
                    <a:cubicBezTo>
                      <a:pt x="104" y="110"/>
                      <a:pt x="104" y="110"/>
                      <a:pt x="104" y="110"/>
                    </a:cubicBezTo>
                    <a:cubicBezTo>
                      <a:pt x="124" y="88"/>
                      <a:pt x="124" y="88"/>
                      <a:pt x="124" y="88"/>
                    </a:cubicBezTo>
                    <a:cubicBezTo>
                      <a:pt x="153" y="120"/>
                      <a:pt x="153" y="120"/>
                      <a:pt x="153" y="120"/>
                    </a:cubicBezTo>
                    <a:cubicBezTo>
                      <a:pt x="153" y="139"/>
                      <a:pt x="153" y="139"/>
                      <a:pt x="153" y="139"/>
                    </a:cubicBezTo>
                    <a:lnTo>
                      <a:pt x="129" y="1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80" name="Freeform 69"/>
              <p:cNvSpPr>
                <a:spLocks noEditPoints="1"/>
              </p:cNvSpPr>
              <p:nvPr/>
            </p:nvSpPr>
            <p:spPr bwMode="auto">
              <a:xfrm>
                <a:off x="622677" y="2297776"/>
                <a:ext cx="48134" cy="48134"/>
              </a:xfrm>
              <a:custGeom>
                <a:avLst/>
                <a:gdLst>
                  <a:gd name="T0" fmla="*/ 22 w 44"/>
                  <a:gd name="T1" fmla="*/ 44 h 44"/>
                  <a:gd name="T2" fmla="*/ 44 w 44"/>
                  <a:gd name="T3" fmla="*/ 22 h 44"/>
                  <a:gd name="T4" fmla="*/ 22 w 44"/>
                  <a:gd name="T5" fmla="*/ 0 h 44"/>
                  <a:gd name="T6" fmla="*/ 0 w 44"/>
                  <a:gd name="T7" fmla="*/ 22 h 44"/>
                  <a:gd name="T8" fmla="*/ 22 w 44"/>
                  <a:gd name="T9" fmla="*/ 44 h 44"/>
                  <a:gd name="T10" fmla="*/ 22 w 44"/>
                  <a:gd name="T11" fmla="*/ 8 h 44"/>
                  <a:gd name="T12" fmla="*/ 37 w 44"/>
                  <a:gd name="T13" fmla="*/ 22 h 44"/>
                  <a:gd name="T14" fmla="*/ 22 w 44"/>
                  <a:gd name="T15" fmla="*/ 37 h 44"/>
                  <a:gd name="T16" fmla="*/ 7 w 44"/>
                  <a:gd name="T17" fmla="*/ 22 h 44"/>
                  <a:gd name="T18" fmla="*/ 22 w 44"/>
                  <a:gd name="T19" fmla="*/ 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" h="44">
                    <a:moveTo>
                      <a:pt x="22" y="44"/>
                    </a:moveTo>
                    <a:cubicBezTo>
                      <a:pt x="34" y="44"/>
                      <a:pt x="44" y="34"/>
                      <a:pt x="44" y="22"/>
                    </a:cubicBezTo>
                    <a:cubicBezTo>
                      <a:pt x="44" y="10"/>
                      <a:pt x="34" y="0"/>
                      <a:pt x="22" y="0"/>
                    </a:cubicBezTo>
                    <a:cubicBezTo>
                      <a:pt x="10" y="0"/>
                      <a:pt x="0" y="10"/>
                      <a:pt x="0" y="22"/>
                    </a:cubicBezTo>
                    <a:cubicBezTo>
                      <a:pt x="0" y="34"/>
                      <a:pt x="10" y="44"/>
                      <a:pt x="22" y="44"/>
                    </a:cubicBezTo>
                    <a:close/>
                    <a:moveTo>
                      <a:pt x="22" y="8"/>
                    </a:moveTo>
                    <a:cubicBezTo>
                      <a:pt x="30" y="8"/>
                      <a:pt x="37" y="14"/>
                      <a:pt x="37" y="22"/>
                    </a:cubicBezTo>
                    <a:cubicBezTo>
                      <a:pt x="37" y="30"/>
                      <a:pt x="30" y="37"/>
                      <a:pt x="22" y="37"/>
                    </a:cubicBezTo>
                    <a:cubicBezTo>
                      <a:pt x="14" y="37"/>
                      <a:pt x="7" y="30"/>
                      <a:pt x="7" y="22"/>
                    </a:cubicBezTo>
                    <a:cubicBezTo>
                      <a:pt x="7" y="14"/>
                      <a:pt x="14" y="8"/>
                      <a:pt x="2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</p:grpSp>
      </p:grpSp>
      <p:grpSp>
        <p:nvGrpSpPr>
          <p:cNvPr id="105" name="Group 104"/>
          <p:cNvGrpSpPr/>
          <p:nvPr/>
        </p:nvGrpSpPr>
        <p:grpSpPr>
          <a:xfrm>
            <a:off x="602439" y="4870722"/>
            <a:ext cx="5091346" cy="705303"/>
            <a:chOff x="6097186" y="2703168"/>
            <a:chExt cx="5092672" cy="419954"/>
          </a:xfrm>
        </p:grpSpPr>
        <p:sp>
          <p:nvSpPr>
            <p:cNvPr id="106" name="Rectangle 105"/>
            <p:cNvSpPr/>
            <p:nvPr/>
          </p:nvSpPr>
          <p:spPr bwMode="auto">
            <a:xfrm>
              <a:off x="6580927" y="2717631"/>
              <a:ext cx="4608931" cy="3736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00" dirty="0"/>
            </a:p>
          </p:txBody>
        </p:sp>
        <p:sp>
          <p:nvSpPr>
            <p:cNvPr id="107" name="Rectangle 106"/>
            <p:cNvSpPr/>
            <p:nvPr/>
          </p:nvSpPr>
          <p:spPr bwMode="auto">
            <a:xfrm>
              <a:off x="6580926" y="2717631"/>
              <a:ext cx="3949605" cy="37363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00" dirty="0"/>
            </a:p>
          </p:txBody>
        </p:sp>
        <p:sp>
          <p:nvSpPr>
            <p:cNvPr id="108" name="Content Placeholder 2"/>
            <p:cNvSpPr txBox="1">
              <a:spLocks/>
            </p:cNvSpPr>
            <p:nvPr/>
          </p:nvSpPr>
          <p:spPr bwMode="auto">
            <a:xfrm>
              <a:off x="6559731" y="2703168"/>
              <a:ext cx="1976214" cy="274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spcBef>
                  <a:spcPct val="20000"/>
                </a:spcBef>
                <a:buFont typeface="Arial" charset="0"/>
                <a:buNone/>
              </a:pPr>
              <a:r>
                <a:rPr lang="en-US" sz="2400" b="1" dirty="0" smtClean="0">
                  <a:solidFill>
                    <a:schemeClr val="bg1"/>
                  </a:solidFill>
                  <a:latin typeface="Lato Black"/>
                  <a:cs typeface="Lato Black"/>
                </a:rPr>
                <a:t>Margins</a:t>
              </a:r>
              <a:endParaRPr lang="en-US" sz="2400" b="1" dirty="0">
                <a:solidFill>
                  <a:schemeClr val="bg1"/>
                </a:solidFill>
                <a:latin typeface="Lato Black"/>
                <a:cs typeface="Lato Black"/>
              </a:endParaRPr>
            </a:p>
          </p:txBody>
        </p:sp>
        <p:sp>
          <p:nvSpPr>
            <p:cNvPr id="109" name="Oval 108"/>
            <p:cNvSpPr/>
            <p:nvPr/>
          </p:nvSpPr>
          <p:spPr>
            <a:xfrm>
              <a:off x="6097186" y="2703449"/>
              <a:ext cx="419673" cy="4196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0959" tIns="30479" rIns="60959" bIns="30479" rtlCol="0" anchor="ctr"/>
            <a:lstStyle/>
            <a:p>
              <a:pPr algn="ctr"/>
              <a:endParaRPr lang="en-US" sz="900" dirty="0"/>
            </a:p>
          </p:txBody>
        </p:sp>
        <p:grpSp>
          <p:nvGrpSpPr>
            <p:cNvPr id="110" name="Group 109"/>
            <p:cNvGrpSpPr/>
            <p:nvPr/>
          </p:nvGrpSpPr>
          <p:grpSpPr>
            <a:xfrm>
              <a:off x="6230986" y="2797494"/>
              <a:ext cx="163729" cy="239331"/>
              <a:chOff x="527333" y="1217552"/>
              <a:chExt cx="175409" cy="256405"/>
            </a:xfrm>
            <a:solidFill>
              <a:schemeClr val="bg1"/>
            </a:solidFill>
          </p:grpSpPr>
          <p:sp>
            <p:nvSpPr>
              <p:cNvPr id="111" name="Freeform 79"/>
              <p:cNvSpPr>
                <a:spLocks noEditPoints="1"/>
              </p:cNvSpPr>
              <p:nvPr/>
            </p:nvSpPr>
            <p:spPr bwMode="auto">
              <a:xfrm>
                <a:off x="527333" y="1217552"/>
                <a:ext cx="175409" cy="256405"/>
              </a:xfrm>
              <a:custGeom>
                <a:avLst/>
                <a:gdLst>
                  <a:gd name="T0" fmla="*/ 80 w 160"/>
                  <a:gd name="T1" fmla="*/ 0 h 234"/>
                  <a:gd name="T2" fmla="*/ 0 w 160"/>
                  <a:gd name="T3" fmla="*/ 81 h 234"/>
                  <a:gd name="T4" fmla="*/ 36 w 160"/>
                  <a:gd name="T5" fmla="*/ 169 h 234"/>
                  <a:gd name="T6" fmla="*/ 80 w 160"/>
                  <a:gd name="T7" fmla="*/ 234 h 234"/>
                  <a:gd name="T8" fmla="*/ 123 w 160"/>
                  <a:gd name="T9" fmla="*/ 169 h 234"/>
                  <a:gd name="T10" fmla="*/ 160 w 160"/>
                  <a:gd name="T11" fmla="*/ 81 h 234"/>
                  <a:gd name="T12" fmla="*/ 80 w 160"/>
                  <a:gd name="T13" fmla="*/ 0 h 234"/>
                  <a:gd name="T14" fmla="*/ 99 w 160"/>
                  <a:gd name="T15" fmla="*/ 199 h 234"/>
                  <a:gd name="T16" fmla="*/ 63 w 160"/>
                  <a:gd name="T17" fmla="*/ 203 h 234"/>
                  <a:gd name="T18" fmla="*/ 58 w 160"/>
                  <a:gd name="T19" fmla="*/ 190 h 234"/>
                  <a:gd name="T20" fmla="*/ 58 w 160"/>
                  <a:gd name="T21" fmla="*/ 189 h 234"/>
                  <a:gd name="T22" fmla="*/ 103 w 160"/>
                  <a:gd name="T23" fmla="*/ 184 h 234"/>
                  <a:gd name="T24" fmla="*/ 101 w 160"/>
                  <a:gd name="T25" fmla="*/ 190 h 234"/>
                  <a:gd name="T26" fmla="*/ 99 w 160"/>
                  <a:gd name="T27" fmla="*/ 199 h 234"/>
                  <a:gd name="T28" fmla="*/ 56 w 160"/>
                  <a:gd name="T29" fmla="*/ 182 h 234"/>
                  <a:gd name="T30" fmla="*/ 52 w 160"/>
                  <a:gd name="T31" fmla="*/ 168 h 234"/>
                  <a:gd name="T32" fmla="*/ 108 w 160"/>
                  <a:gd name="T33" fmla="*/ 168 h 234"/>
                  <a:gd name="T34" fmla="*/ 106 w 160"/>
                  <a:gd name="T35" fmla="*/ 176 h 234"/>
                  <a:gd name="T36" fmla="*/ 56 w 160"/>
                  <a:gd name="T37" fmla="*/ 182 h 234"/>
                  <a:gd name="T38" fmla="*/ 80 w 160"/>
                  <a:gd name="T39" fmla="*/ 220 h 234"/>
                  <a:gd name="T40" fmla="*/ 65 w 160"/>
                  <a:gd name="T41" fmla="*/ 210 h 234"/>
                  <a:gd name="T42" fmla="*/ 96 w 160"/>
                  <a:gd name="T43" fmla="*/ 207 h 234"/>
                  <a:gd name="T44" fmla="*/ 80 w 160"/>
                  <a:gd name="T45" fmla="*/ 220 h 234"/>
                  <a:gd name="T46" fmla="*/ 114 w 160"/>
                  <a:gd name="T47" fmla="*/ 154 h 234"/>
                  <a:gd name="T48" fmla="*/ 46 w 160"/>
                  <a:gd name="T49" fmla="*/ 154 h 234"/>
                  <a:gd name="T50" fmla="*/ 34 w 160"/>
                  <a:gd name="T51" fmla="*/ 130 h 234"/>
                  <a:gd name="T52" fmla="*/ 14 w 160"/>
                  <a:gd name="T53" fmla="*/ 81 h 234"/>
                  <a:gd name="T54" fmla="*/ 80 w 160"/>
                  <a:gd name="T55" fmla="*/ 15 h 234"/>
                  <a:gd name="T56" fmla="*/ 146 w 160"/>
                  <a:gd name="T57" fmla="*/ 81 h 234"/>
                  <a:gd name="T58" fmla="*/ 126 w 160"/>
                  <a:gd name="T59" fmla="*/ 130 h 234"/>
                  <a:gd name="T60" fmla="*/ 114 w 160"/>
                  <a:gd name="T61" fmla="*/ 15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0" h="234">
                    <a:moveTo>
                      <a:pt x="80" y="0"/>
                    </a:moveTo>
                    <a:cubicBezTo>
                      <a:pt x="35" y="0"/>
                      <a:pt x="0" y="36"/>
                      <a:pt x="0" y="81"/>
                    </a:cubicBezTo>
                    <a:cubicBezTo>
                      <a:pt x="0" y="110"/>
                      <a:pt x="26" y="141"/>
                      <a:pt x="36" y="169"/>
                    </a:cubicBezTo>
                    <a:cubicBezTo>
                      <a:pt x="51" y="210"/>
                      <a:pt x="49" y="234"/>
                      <a:pt x="80" y="234"/>
                    </a:cubicBezTo>
                    <a:cubicBezTo>
                      <a:pt x="111" y="234"/>
                      <a:pt x="109" y="210"/>
                      <a:pt x="123" y="169"/>
                    </a:cubicBezTo>
                    <a:cubicBezTo>
                      <a:pt x="133" y="142"/>
                      <a:pt x="160" y="110"/>
                      <a:pt x="160" y="81"/>
                    </a:cubicBezTo>
                    <a:cubicBezTo>
                      <a:pt x="160" y="36"/>
                      <a:pt x="124" y="0"/>
                      <a:pt x="80" y="0"/>
                    </a:cubicBezTo>
                    <a:close/>
                    <a:moveTo>
                      <a:pt x="99" y="199"/>
                    </a:moveTo>
                    <a:cubicBezTo>
                      <a:pt x="63" y="203"/>
                      <a:pt x="63" y="203"/>
                      <a:pt x="63" y="203"/>
                    </a:cubicBezTo>
                    <a:cubicBezTo>
                      <a:pt x="61" y="200"/>
                      <a:pt x="60" y="195"/>
                      <a:pt x="58" y="190"/>
                    </a:cubicBezTo>
                    <a:cubicBezTo>
                      <a:pt x="58" y="190"/>
                      <a:pt x="58" y="189"/>
                      <a:pt x="58" y="189"/>
                    </a:cubicBezTo>
                    <a:cubicBezTo>
                      <a:pt x="103" y="184"/>
                      <a:pt x="103" y="184"/>
                      <a:pt x="103" y="184"/>
                    </a:cubicBezTo>
                    <a:cubicBezTo>
                      <a:pt x="103" y="186"/>
                      <a:pt x="102" y="188"/>
                      <a:pt x="101" y="190"/>
                    </a:cubicBezTo>
                    <a:cubicBezTo>
                      <a:pt x="100" y="193"/>
                      <a:pt x="100" y="196"/>
                      <a:pt x="99" y="199"/>
                    </a:cubicBezTo>
                    <a:close/>
                    <a:moveTo>
                      <a:pt x="56" y="182"/>
                    </a:moveTo>
                    <a:cubicBezTo>
                      <a:pt x="55" y="178"/>
                      <a:pt x="53" y="173"/>
                      <a:pt x="52" y="168"/>
                    </a:cubicBezTo>
                    <a:cubicBezTo>
                      <a:pt x="108" y="168"/>
                      <a:pt x="108" y="168"/>
                      <a:pt x="108" y="168"/>
                    </a:cubicBezTo>
                    <a:cubicBezTo>
                      <a:pt x="107" y="171"/>
                      <a:pt x="106" y="174"/>
                      <a:pt x="106" y="176"/>
                    </a:cubicBezTo>
                    <a:lnTo>
                      <a:pt x="56" y="182"/>
                    </a:lnTo>
                    <a:close/>
                    <a:moveTo>
                      <a:pt x="80" y="220"/>
                    </a:moveTo>
                    <a:cubicBezTo>
                      <a:pt x="72" y="220"/>
                      <a:pt x="69" y="219"/>
                      <a:pt x="65" y="210"/>
                    </a:cubicBezTo>
                    <a:cubicBezTo>
                      <a:pt x="96" y="207"/>
                      <a:pt x="96" y="207"/>
                      <a:pt x="96" y="207"/>
                    </a:cubicBezTo>
                    <a:cubicBezTo>
                      <a:pt x="92" y="219"/>
                      <a:pt x="88" y="220"/>
                      <a:pt x="80" y="220"/>
                    </a:cubicBezTo>
                    <a:close/>
                    <a:moveTo>
                      <a:pt x="114" y="154"/>
                    </a:moveTo>
                    <a:cubicBezTo>
                      <a:pt x="46" y="154"/>
                      <a:pt x="46" y="154"/>
                      <a:pt x="46" y="154"/>
                    </a:cubicBezTo>
                    <a:cubicBezTo>
                      <a:pt x="42" y="146"/>
                      <a:pt x="38" y="138"/>
                      <a:pt x="34" y="130"/>
                    </a:cubicBezTo>
                    <a:cubicBezTo>
                      <a:pt x="24" y="113"/>
                      <a:pt x="14" y="96"/>
                      <a:pt x="14" y="81"/>
                    </a:cubicBezTo>
                    <a:cubicBezTo>
                      <a:pt x="14" y="45"/>
                      <a:pt x="44" y="15"/>
                      <a:pt x="80" y="15"/>
                    </a:cubicBezTo>
                    <a:cubicBezTo>
                      <a:pt x="116" y="15"/>
                      <a:pt x="146" y="45"/>
                      <a:pt x="146" y="81"/>
                    </a:cubicBezTo>
                    <a:cubicBezTo>
                      <a:pt x="146" y="96"/>
                      <a:pt x="136" y="113"/>
                      <a:pt x="126" y="130"/>
                    </a:cubicBezTo>
                    <a:cubicBezTo>
                      <a:pt x="122" y="138"/>
                      <a:pt x="118" y="146"/>
                      <a:pt x="114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112" name="Freeform 80"/>
              <p:cNvSpPr>
                <a:spLocks/>
              </p:cNvSpPr>
              <p:nvPr/>
            </p:nvSpPr>
            <p:spPr bwMode="auto">
              <a:xfrm>
                <a:off x="566675" y="1258276"/>
                <a:ext cx="52762" cy="51373"/>
              </a:xfrm>
              <a:custGeom>
                <a:avLst/>
                <a:gdLst>
                  <a:gd name="T0" fmla="*/ 44 w 48"/>
                  <a:gd name="T1" fmla="*/ 0 h 47"/>
                  <a:gd name="T2" fmla="*/ 0 w 48"/>
                  <a:gd name="T3" fmla="*/ 44 h 47"/>
                  <a:gd name="T4" fmla="*/ 4 w 48"/>
                  <a:gd name="T5" fmla="*/ 47 h 47"/>
                  <a:gd name="T6" fmla="*/ 7 w 48"/>
                  <a:gd name="T7" fmla="*/ 44 h 47"/>
                  <a:gd name="T8" fmla="*/ 44 w 48"/>
                  <a:gd name="T9" fmla="*/ 7 h 47"/>
                  <a:gd name="T10" fmla="*/ 48 w 48"/>
                  <a:gd name="T11" fmla="*/ 4 h 47"/>
                  <a:gd name="T12" fmla="*/ 44 w 48"/>
                  <a:gd name="T13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47">
                    <a:moveTo>
                      <a:pt x="44" y="0"/>
                    </a:moveTo>
                    <a:cubicBezTo>
                      <a:pt x="20" y="0"/>
                      <a:pt x="0" y="20"/>
                      <a:pt x="0" y="44"/>
                    </a:cubicBezTo>
                    <a:cubicBezTo>
                      <a:pt x="0" y="46"/>
                      <a:pt x="2" y="47"/>
                      <a:pt x="4" y="47"/>
                    </a:cubicBezTo>
                    <a:cubicBezTo>
                      <a:pt x="6" y="47"/>
                      <a:pt x="7" y="46"/>
                      <a:pt x="7" y="44"/>
                    </a:cubicBezTo>
                    <a:cubicBezTo>
                      <a:pt x="7" y="24"/>
                      <a:pt x="24" y="7"/>
                      <a:pt x="44" y="7"/>
                    </a:cubicBezTo>
                    <a:cubicBezTo>
                      <a:pt x="46" y="7"/>
                      <a:pt x="48" y="6"/>
                      <a:pt x="48" y="4"/>
                    </a:cubicBezTo>
                    <a:cubicBezTo>
                      <a:pt x="48" y="2"/>
                      <a:pt x="46" y="0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</p:grpSp>
      </p:grpSp>
      <p:grpSp>
        <p:nvGrpSpPr>
          <p:cNvPr id="113" name="Group 112"/>
          <p:cNvGrpSpPr/>
          <p:nvPr/>
        </p:nvGrpSpPr>
        <p:grpSpPr>
          <a:xfrm>
            <a:off x="635084" y="4086381"/>
            <a:ext cx="5091348" cy="707984"/>
            <a:chOff x="6097186" y="2148475"/>
            <a:chExt cx="5092674" cy="421550"/>
          </a:xfrm>
        </p:grpSpPr>
        <p:sp>
          <p:nvSpPr>
            <p:cNvPr id="114" name="Rectangle 113"/>
            <p:cNvSpPr/>
            <p:nvPr/>
          </p:nvSpPr>
          <p:spPr bwMode="auto">
            <a:xfrm>
              <a:off x="6580927" y="2160797"/>
              <a:ext cx="4608933" cy="37363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00" dirty="0"/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6580927" y="2160797"/>
              <a:ext cx="3949605" cy="37363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00" dirty="0"/>
            </a:p>
          </p:txBody>
        </p:sp>
        <p:sp>
          <p:nvSpPr>
            <p:cNvPr id="129" name="Content Placeholder 2"/>
            <p:cNvSpPr txBox="1">
              <a:spLocks/>
            </p:cNvSpPr>
            <p:nvPr/>
          </p:nvSpPr>
          <p:spPr bwMode="auto">
            <a:xfrm>
              <a:off x="6559730" y="2148475"/>
              <a:ext cx="1611821" cy="274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  <a:buFont typeface="Arial" charset="0"/>
                <a:buNone/>
              </a:pPr>
              <a:r>
                <a:rPr lang="en-US" sz="2400" b="1" dirty="0" smtClean="0">
                  <a:solidFill>
                    <a:schemeClr val="bg1"/>
                  </a:solidFill>
                  <a:latin typeface="Lato Black"/>
                  <a:cs typeface="Lato Black"/>
                </a:rPr>
                <a:t>Shape</a:t>
              </a:r>
              <a:endParaRPr lang="en-US" sz="2400" b="1" dirty="0">
                <a:solidFill>
                  <a:schemeClr val="bg1"/>
                </a:solidFill>
                <a:latin typeface="Lato Black"/>
                <a:cs typeface="Lato Black"/>
              </a:endParaRPr>
            </a:p>
          </p:txBody>
        </p:sp>
        <p:sp>
          <p:nvSpPr>
            <p:cNvPr id="130" name="Oval 129"/>
            <p:cNvSpPr/>
            <p:nvPr/>
          </p:nvSpPr>
          <p:spPr>
            <a:xfrm>
              <a:off x="6097186" y="2150352"/>
              <a:ext cx="419673" cy="41967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0959" tIns="30479" rIns="60959" bIns="30479" rtlCol="0" anchor="ctr"/>
            <a:lstStyle/>
            <a:p>
              <a:pPr algn="ctr"/>
              <a:endParaRPr lang="en-US" sz="900" dirty="0"/>
            </a:p>
          </p:txBody>
        </p:sp>
        <p:grpSp>
          <p:nvGrpSpPr>
            <p:cNvPr id="131" name="Group 130"/>
            <p:cNvGrpSpPr/>
            <p:nvPr/>
          </p:nvGrpSpPr>
          <p:grpSpPr>
            <a:xfrm>
              <a:off x="6188294" y="2251049"/>
              <a:ext cx="239764" cy="201746"/>
              <a:chOff x="1511296" y="730196"/>
              <a:chExt cx="256867" cy="216138"/>
            </a:xfrm>
            <a:solidFill>
              <a:schemeClr val="bg1"/>
            </a:solidFill>
          </p:grpSpPr>
          <p:sp>
            <p:nvSpPr>
              <p:cNvPr id="132" name="Freeform 81"/>
              <p:cNvSpPr>
                <a:spLocks noEditPoints="1"/>
              </p:cNvSpPr>
              <p:nvPr/>
            </p:nvSpPr>
            <p:spPr bwMode="auto">
              <a:xfrm>
                <a:off x="1575166" y="786197"/>
                <a:ext cx="128202" cy="128202"/>
              </a:xfrm>
              <a:custGeom>
                <a:avLst/>
                <a:gdLst>
                  <a:gd name="T0" fmla="*/ 59 w 117"/>
                  <a:gd name="T1" fmla="*/ 0 h 117"/>
                  <a:gd name="T2" fmla="*/ 0 w 117"/>
                  <a:gd name="T3" fmla="*/ 58 h 117"/>
                  <a:gd name="T4" fmla="*/ 59 w 117"/>
                  <a:gd name="T5" fmla="*/ 117 h 117"/>
                  <a:gd name="T6" fmla="*/ 117 w 117"/>
                  <a:gd name="T7" fmla="*/ 58 h 117"/>
                  <a:gd name="T8" fmla="*/ 59 w 117"/>
                  <a:gd name="T9" fmla="*/ 0 h 117"/>
                  <a:gd name="T10" fmla="*/ 92 w 117"/>
                  <a:gd name="T11" fmla="*/ 87 h 117"/>
                  <a:gd name="T12" fmla="*/ 30 w 117"/>
                  <a:gd name="T13" fmla="*/ 92 h 117"/>
                  <a:gd name="T14" fmla="*/ 25 w 117"/>
                  <a:gd name="T15" fmla="*/ 30 h 117"/>
                  <a:gd name="T16" fmla="*/ 87 w 117"/>
                  <a:gd name="T17" fmla="*/ 25 h 117"/>
                  <a:gd name="T18" fmla="*/ 92 w 117"/>
                  <a:gd name="T19" fmla="*/ 8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7" h="117">
                    <a:moveTo>
                      <a:pt x="59" y="0"/>
                    </a:moveTo>
                    <a:cubicBezTo>
                      <a:pt x="26" y="0"/>
                      <a:pt x="0" y="26"/>
                      <a:pt x="0" y="58"/>
                    </a:cubicBezTo>
                    <a:cubicBezTo>
                      <a:pt x="0" y="91"/>
                      <a:pt x="26" y="117"/>
                      <a:pt x="59" y="117"/>
                    </a:cubicBezTo>
                    <a:cubicBezTo>
                      <a:pt x="91" y="117"/>
                      <a:pt x="117" y="91"/>
                      <a:pt x="117" y="58"/>
                    </a:cubicBezTo>
                    <a:cubicBezTo>
                      <a:pt x="117" y="26"/>
                      <a:pt x="91" y="0"/>
                      <a:pt x="59" y="0"/>
                    </a:cubicBezTo>
                    <a:close/>
                    <a:moveTo>
                      <a:pt x="92" y="87"/>
                    </a:moveTo>
                    <a:cubicBezTo>
                      <a:pt x="76" y="105"/>
                      <a:pt x="49" y="107"/>
                      <a:pt x="30" y="92"/>
                    </a:cubicBezTo>
                    <a:cubicBezTo>
                      <a:pt x="12" y="76"/>
                      <a:pt x="10" y="48"/>
                      <a:pt x="25" y="30"/>
                    </a:cubicBezTo>
                    <a:cubicBezTo>
                      <a:pt x="41" y="12"/>
                      <a:pt x="69" y="9"/>
                      <a:pt x="87" y="25"/>
                    </a:cubicBezTo>
                    <a:cubicBezTo>
                      <a:pt x="106" y="41"/>
                      <a:pt x="108" y="69"/>
                      <a:pt x="92" y="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133" name="Freeform 82"/>
              <p:cNvSpPr>
                <a:spLocks/>
              </p:cNvSpPr>
              <p:nvPr/>
            </p:nvSpPr>
            <p:spPr bwMode="auto">
              <a:xfrm>
                <a:off x="1608026" y="818132"/>
                <a:ext cx="35175" cy="36100"/>
              </a:xfrm>
              <a:custGeom>
                <a:avLst/>
                <a:gdLst>
                  <a:gd name="T0" fmla="*/ 29 w 32"/>
                  <a:gd name="T1" fmla="*/ 0 h 33"/>
                  <a:gd name="T2" fmla="*/ 0 w 32"/>
                  <a:gd name="T3" fmla="*/ 29 h 33"/>
                  <a:gd name="T4" fmla="*/ 0 w 32"/>
                  <a:gd name="T5" fmla="*/ 29 h 33"/>
                  <a:gd name="T6" fmla="*/ 3 w 32"/>
                  <a:gd name="T7" fmla="*/ 33 h 33"/>
                  <a:gd name="T8" fmla="*/ 7 w 32"/>
                  <a:gd name="T9" fmla="*/ 29 h 33"/>
                  <a:gd name="T10" fmla="*/ 7 w 32"/>
                  <a:gd name="T11" fmla="*/ 29 h 33"/>
                  <a:gd name="T12" fmla="*/ 29 w 32"/>
                  <a:gd name="T13" fmla="*/ 8 h 33"/>
                  <a:gd name="T14" fmla="*/ 32 w 32"/>
                  <a:gd name="T15" fmla="*/ 4 h 33"/>
                  <a:gd name="T16" fmla="*/ 29 w 32"/>
                  <a:gd name="T1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33">
                    <a:moveTo>
                      <a:pt x="29" y="0"/>
                    </a:moveTo>
                    <a:cubicBezTo>
                      <a:pt x="13" y="0"/>
                      <a:pt x="0" y="13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31"/>
                      <a:pt x="1" y="33"/>
                      <a:pt x="3" y="33"/>
                    </a:cubicBezTo>
                    <a:cubicBezTo>
                      <a:pt x="5" y="33"/>
                      <a:pt x="7" y="31"/>
                      <a:pt x="7" y="29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7" y="17"/>
                      <a:pt x="17" y="8"/>
                      <a:pt x="29" y="8"/>
                    </a:cubicBezTo>
                    <a:cubicBezTo>
                      <a:pt x="31" y="8"/>
                      <a:pt x="32" y="6"/>
                      <a:pt x="32" y="4"/>
                    </a:cubicBezTo>
                    <a:cubicBezTo>
                      <a:pt x="32" y="2"/>
                      <a:pt x="31" y="0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  <p:sp>
            <p:nvSpPr>
              <p:cNvPr id="134" name="Freeform 83"/>
              <p:cNvSpPr>
                <a:spLocks noEditPoints="1"/>
              </p:cNvSpPr>
              <p:nvPr/>
            </p:nvSpPr>
            <p:spPr bwMode="auto">
              <a:xfrm>
                <a:off x="1511296" y="730196"/>
                <a:ext cx="256867" cy="216138"/>
              </a:xfrm>
              <a:custGeom>
                <a:avLst/>
                <a:gdLst>
                  <a:gd name="T0" fmla="*/ 215 w 234"/>
                  <a:gd name="T1" fmla="*/ 44 h 197"/>
                  <a:gd name="T2" fmla="*/ 184 w 234"/>
                  <a:gd name="T3" fmla="*/ 39 h 197"/>
                  <a:gd name="T4" fmla="*/ 174 w 234"/>
                  <a:gd name="T5" fmla="*/ 14 h 197"/>
                  <a:gd name="T6" fmla="*/ 153 w 234"/>
                  <a:gd name="T7" fmla="*/ 0 h 197"/>
                  <a:gd name="T8" fmla="*/ 80 w 234"/>
                  <a:gd name="T9" fmla="*/ 0 h 197"/>
                  <a:gd name="T10" fmla="*/ 60 w 234"/>
                  <a:gd name="T11" fmla="*/ 14 h 197"/>
                  <a:gd name="T12" fmla="*/ 50 w 234"/>
                  <a:gd name="T13" fmla="*/ 39 h 197"/>
                  <a:gd name="T14" fmla="*/ 18 w 234"/>
                  <a:gd name="T15" fmla="*/ 44 h 197"/>
                  <a:gd name="T16" fmla="*/ 0 w 234"/>
                  <a:gd name="T17" fmla="*/ 66 h 197"/>
                  <a:gd name="T18" fmla="*/ 0 w 234"/>
                  <a:gd name="T19" fmla="*/ 175 h 197"/>
                  <a:gd name="T20" fmla="*/ 22 w 234"/>
                  <a:gd name="T21" fmla="*/ 197 h 197"/>
                  <a:gd name="T22" fmla="*/ 212 w 234"/>
                  <a:gd name="T23" fmla="*/ 197 h 197"/>
                  <a:gd name="T24" fmla="*/ 234 w 234"/>
                  <a:gd name="T25" fmla="*/ 175 h 197"/>
                  <a:gd name="T26" fmla="*/ 234 w 234"/>
                  <a:gd name="T27" fmla="*/ 66 h 197"/>
                  <a:gd name="T28" fmla="*/ 215 w 234"/>
                  <a:gd name="T29" fmla="*/ 44 h 197"/>
                  <a:gd name="T30" fmla="*/ 219 w 234"/>
                  <a:gd name="T31" fmla="*/ 175 h 197"/>
                  <a:gd name="T32" fmla="*/ 212 w 234"/>
                  <a:gd name="T33" fmla="*/ 182 h 197"/>
                  <a:gd name="T34" fmla="*/ 22 w 234"/>
                  <a:gd name="T35" fmla="*/ 182 h 197"/>
                  <a:gd name="T36" fmla="*/ 14 w 234"/>
                  <a:gd name="T37" fmla="*/ 175 h 197"/>
                  <a:gd name="T38" fmla="*/ 14 w 234"/>
                  <a:gd name="T39" fmla="*/ 66 h 197"/>
                  <a:gd name="T40" fmla="*/ 21 w 234"/>
                  <a:gd name="T41" fmla="*/ 58 h 197"/>
                  <a:gd name="T42" fmla="*/ 60 w 234"/>
                  <a:gd name="T43" fmla="*/ 52 h 197"/>
                  <a:gd name="T44" fmla="*/ 73 w 234"/>
                  <a:gd name="T45" fmla="*/ 19 h 197"/>
                  <a:gd name="T46" fmla="*/ 80 w 234"/>
                  <a:gd name="T47" fmla="*/ 15 h 197"/>
                  <a:gd name="T48" fmla="*/ 153 w 234"/>
                  <a:gd name="T49" fmla="*/ 15 h 197"/>
                  <a:gd name="T50" fmla="*/ 160 w 234"/>
                  <a:gd name="T51" fmla="*/ 19 h 197"/>
                  <a:gd name="T52" fmla="*/ 173 w 234"/>
                  <a:gd name="T53" fmla="*/ 52 h 197"/>
                  <a:gd name="T54" fmla="*/ 213 w 234"/>
                  <a:gd name="T55" fmla="*/ 58 h 197"/>
                  <a:gd name="T56" fmla="*/ 219 w 234"/>
                  <a:gd name="T57" fmla="*/ 66 h 197"/>
                  <a:gd name="T58" fmla="*/ 219 w 234"/>
                  <a:gd name="T59" fmla="*/ 175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34" h="197">
                    <a:moveTo>
                      <a:pt x="215" y="44"/>
                    </a:moveTo>
                    <a:cubicBezTo>
                      <a:pt x="184" y="39"/>
                      <a:pt x="184" y="39"/>
                      <a:pt x="184" y="39"/>
                    </a:cubicBezTo>
                    <a:cubicBezTo>
                      <a:pt x="174" y="14"/>
                      <a:pt x="174" y="14"/>
                      <a:pt x="174" y="14"/>
                    </a:cubicBezTo>
                    <a:cubicBezTo>
                      <a:pt x="170" y="5"/>
                      <a:pt x="162" y="0"/>
                      <a:pt x="153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71" y="0"/>
                      <a:pt x="63" y="5"/>
                      <a:pt x="60" y="14"/>
                    </a:cubicBezTo>
                    <a:cubicBezTo>
                      <a:pt x="50" y="39"/>
                      <a:pt x="50" y="39"/>
                      <a:pt x="50" y="39"/>
                    </a:cubicBezTo>
                    <a:cubicBezTo>
                      <a:pt x="18" y="44"/>
                      <a:pt x="18" y="44"/>
                      <a:pt x="18" y="44"/>
                    </a:cubicBezTo>
                    <a:cubicBezTo>
                      <a:pt x="8" y="46"/>
                      <a:pt x="0" y="55"/>
                      <a:pt x="0" y="66"/>
                    </a:cubicBezTo>
                    <a:cubicBezTo>
                      <a:pt x="0" y="175"/>
                      <a:pt x="0" y="175"/>
                      <a:pt x="0" y="175"/>
                    </a:cubicBezTo>
                    <a:cubicBezTo>
                      <a:pt x="0" y="187"/>
                      <a:pt x="10" y="197"/>
                      <a:pt x="22" y="197"/>
                    </a:cubicBezTo>
                    <a:cubicBezTo>
                      <a:pt x="212" y="197"/>
                      <a:pt x="212" y="197"/>
                      <a:pt x="212" y="197"/>
                    </a:cubicBezTo>
                    <a:cubicBezTo>
                      <a:pt x="224" y="197"/>
                      <a:pt x="234" y="187"/>
                      <a:pt x="234" y="175"/>
                    </a:cubicBezTo>
                    <a:cubicBezTo>
                      <a:pt x="234" y="66"/>
                      <a:pt x="234" y="66"/>
                      <a:pt x="234" y="66"/>
                    </a:cubicBezTo>
                    <a:cubicBezTo>
                      <a:pt x="234" y="55"/>
                      <a:pt x="226" y="46"/>
                      <a:pt x="215" y="44"/>
                    </a:cubicBezTo>
                    <a:close/>
                    <a:moveTo>
                      <a:pt x="219" y="175"/>
                    </a:moveTo>
                    <a:cubicBezTo>
                      <a:pt x="219" y="179"/>
                      <a:pt x="216" y="182"/>
                      <a:pt x="212" y="182"/>
                    </a:cubicBezTo>
                    <a:cubicBezTo>
                      <a:pt x="22" y="182"/>
                      <a:pt x="22" y="182"/>
                      <a:pt x="22" y="182"/>
                    </a:cubicBezTo>
                    <a:cubicBezTo>
                      <a:pt x="18" y="182"/>
                      <a:pt x="14" y="179"/>
                      <a:pt x="14" y="175"/>
                    </a:cubicBezTo>
                    <a:cubicBezTo>
                      <a:pt x="14" y="66"/>
                      <a:pt x="14" y="66"/>
                      <a:pt x="14" y="66"/>
                    </a:cubicBezTo>
                    <a:cubicBezTo>
                      <a:pt x="14" y="62"/>
                      <a:pt x="17" y="59"/>
                      <a:pt x="21" y="58"/>
                    </a:cubicBezTo>
                    <a:cubicBezTo>
                      <a:pt x="60" y="52"/>
                      <a:pt x="60" y="52"/>
                      <a:pt x="60" y="52"/>
                    </a:cubicBezTo>
                    <a:cubicBezTo>
                      <a:pt x="73" y="19"/>
                      <a:pt x="73" y="19"/>
                      <a:pt x="73" y="19"/>
                    </a:cubicBezTo>
                    <a:cubicBezTo>
                      <a:pt x="75" y="16"/>
                      <a:pt x="77" y="15"/>
                      <a:pt x="80" y="15"/>
                    </a:cubicBezTo>
                    <a:cubicBezTo>
                      <a:pt x="153" y="15"/>
                      <a:pt x="153" y="15"/>
                      <a:pt x="153" y="15"/>
                    </a:cubicBezTo>
                    <a:cubicBezTo>
                      <a:pt x="156" y="15"/>
                      <a:pt x="159" y="16"/>
                      <a:pt x="160" y="19"/>
                    </a:cubicBezTo>
                    <a:cubicBezTo>
                      <a:pt x="173" y="52"/>
                      <a:pt x="173" y="52"/>
                      <a:pt x="173" y="52"/>
                    </a:cubicBezTo>
                    <a:cubicBezTo>
                      <a:pt x="213" y="58"/>
                      <a:pt x="213" y="58"/>
                      <a:pt x="213" y="58"/>
                    </a:cubicBezTo>
                    <a:cubicBezTo>
                      <a:pt x="216" y="59"/>
                      <a:pt x="219" y="62"/>
                      <a:pt x="219" y="66"/>
                    </a:cubicBezTo>
                    <a:lnTo>
                      <a:pt x="219" y="1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900"/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5816234" y="6670431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dirty="0"/>
          </a:p>
        </p:txBody>
      </p:sp>
      <p:sp>
        <p:nvSpPr>
          <p:cNvPr id="3" name="Left Arrow 2"/>
          <p:cNvSpPr/>
          <p:nvPr/>
        </p:nvSpPr>
        <p:spPr>
          <a:xfrm>
            <a:off x="5169028" y="5105326"/>
            <a:ext cx="1294411" cy="349004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74654" y="1945075"/>
            <a:ext cx="6678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id-ID" sz="2400" b="1" dirty="0" err="1" smtClean="0">
                <a:latin typeface="Lato Regular"/>
                <a:cs typeface="Lato Regular"/>
              </a:rPr>
              <a:t>Both</a:t>
            </a:r>
            <a:r>
              <a:rPr lang="id-ID" sz="2400" b="1" dirty="0" smtClean="0">
                <a:latin typeface="Lato Regular"/>
                <a:cs typeface="Lato Regular"/>
              </a:rPr>
              <a:t> </a:t>
            </a:r>
            <a:r>
              <a:rPr lang="id-ID" sz="2400" b="1" dirty="0" err="1" smtClean="0">
                <a:latin typeface="Lato Regular"/>
                <a:cs typeface="Lato Regular"/>
              </a:rPr>
              <a:t>views</a:t>
            </a:r>
            <a:r>
              <a:rPr lang="id-ID" sz="2400" b="1" dirty="0" smtClean="0">
                <a:latin typeface="Lato Regular"/>
                <a:cs typeface="Lato Regular"/>
              </a:rPr>
              <a:t> CC &amp;MLO</a:t>
            </a:r>
          </a:p>
          <a:p>
            <a:pPr marL="285750" indent="-285750">
              <a:buBlip>
                <a:blip r:embed="rId2"/>
              </a:buBlip>
            </a:pPr>
            <a:r>
              <a:rPr lang="en-US" sz="2400" b="1" dirty="0">
                <a:latin typeface="Lato Regular"/>
                <a:cs typeface="Lato Regular"/>
              </a:rPr>
              <a:t>P</a:t>
            </a:r>
            <a:r>
              <a:rPr lang="id-ID" sz="2400" b="1" dirty="0" smtClean="0">
                <a:latin typeface="Lato Regular"/>
                <a:cs typeface="Lato Regular"/>
              </a:rPr>
              <a:t>e</a:t>
            </a:r>
            <a:r>
              <a:rPr lang="en-US" sz="2400" b="1" dirty="0" smtClean="0">
                <a:latin typeface="Lato Regular"/>
                <a:cs typeface="Lato Regular"/>
              </a:rPr>
              <a:t>r</a:t>
            </a:r>
            <a:r>
              <a:rPr lang="id-ID" sz="2400" b="1" dirty="0" smtClean="0">
                <a:latin typeface="Lato Regular"/>
                <a:cs typeface="Lato Regular"/>
              </a:rPr>
              <a:t>sist </a:t>
            </a:r>
            <a:r>
              <a:rPr lang="id-ID" sz="2400" b="1" dirty="0" smtClean="0">
                <a:latin typeface="Lato Regular"/>
                <a:cs typeface="Lato Regular"/>
              </a:rPr>
              <a:t>(spot compression view) </a:t>
            </a:r>
            <a:endParaRPr lang="id-ID" sz="2400" b="1" dirty="0">
              <a:latin typeface="Lato Regular"/>
              <a:cs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91256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959174"/>
          </a:xfrm>
          <a:solidFill>
            <a:schemeClr val="accent1"/>
          </a:solidFill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altLang="x-none" dirty="0">
                <a:latin typeface="Times New Roman" charset="0"/>
                <a:ea typeface="ＭＳ Ｐゴシック" charset="-128"/>
              </a:rPr>
              <a:t>MASS SHAPE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185909"/>
              </p:ext>
            </p:extLst>
          </p:nvPr>
        </p:nvGraphicFramePr>
        <p:xfrm>
          <a:off x="1752600" y="1600200"/>
          <a:ext cx="8686800" cy="4800600"/>
        </p:xfrm>
        <a:graphic>
          <a:graphicData uri="http://schemas.openxmlformats.org/drawingml/2006/table">
            <a:tbl>
              <a:tblPr/>
              <a:tblGrid>
                <a:gridCol w="2895600"/>
                <a:gridCol w="2895600"/>
                <a:gridCol w="2895600"/>
              </a:tblGrid>
              <a:tr h="7620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ROUND</a:t>
                      </a:r>
                      <a:endParaRPr kumimoji="0" lang="en-US" altLang="x-none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OVAL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IRREGULAR</a:t>
                      </a:r>
                      <a:endParaRPr kumimoji="0" lang="en-US" altLang="x-none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40386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5619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6525"/>
          <a:stretch/>
        </p:blipFill>
        <p:spPr bwMode="auto">
          <a:xfrm>
            <a:off x="1752600" y="2743200"/>
            <a:ext cx="3657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0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6" b="17066"/>
          <a:stretch/>
        </p:blipFill>
        <p:spPr bwMode="auto">
          <a:xfrm>
            <a:off x="4717256" y="2743200"/>
            <a:ext cx="275748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2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3" b="9478"/>
          <a:stretch/>
        </p:blipFill>
        <p:spPr bwMode="auto">
          <a:xfrm>
            <a:off x="7710488" y="2743200"/>
            <a:ext cx="2605088" cy="3381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9975273" y="1816925"/>
            <a:ext cx="340303" cy="34438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83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915035"/>
          </a:xfrm>
          <a:solidFill>
            <a:schemeClr val="accent2"/>
          </a:solidFill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altLang="x-none" dirty="0">
                <a:latin typeface="Times New Roman" charset="0"/>
                <a:ea typeface="ＭＳ Ｐゴシック" charset="-128"/>
              </a:rPr>
              <a:t>MASS </a:t>
            </a:r>
            <a:r>
              <a:rPr lang="en-US" altLang="x-none" dirty="0" smtClean="0">
                <a:latin typeface="Times New Roman" charset="0"/>
                <a:ea typeface="ＭＳ Ｐゴシック" charset="-128"/>
              </a:rPr>
              <a:t>MARGIN</a:t>
            </a:r>
            <a:endParaRPr lang="en-US" altLang="x-none" dirty="0">
              <a:latin typeface="Times New Roman" charset="0"/>
              <a:ea typeface="ＭＳ Ｐゴシック" charset="-12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9091280"/>
              </p:ext>
            </p:extLst>
          </p:nvPr>
        </p:nvGraphicFramePr>
        <p:xfrm>
          <a:off x="442915" y="1585913"/>
          <a:ext cx="11444285" cy="4843462"/>
        </p:xfrm>
        <a:graphic>
          <a:graphicData uri="http://schemas.openxmlformats.org/drawingml/2006/table">
            <a:tbl>
              <a:tblPr/>
              <a:tblGrid>
                <a:gridCol w="2288857"/>
                <a:gridCol w="2288857"/>
                <a:gridCol w="2288857"/>
                <a:gridCol w="2288857"/>
                <a:gridCol w="2288857"/>
              </a:tblGrid>
              <a:tr h="76880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x-none" sz="2000" b="1" dirty="0" smtClean="0">
                          <a:solidFill>
                            <a:schemeClr val="bg1"/>
                          </a:solidFill>
                          <a:latin typeface="+mj-lt"/>
                          <a:ea typeface="ＭＳ Ｐゴシック" charset="-128"/>
                        </a:rPr>
                        <a:t>Circumscribed</a:t>
                      </a:r>
                      <a:endParaRPr kumimoji="0" lang="en-US" altLang="x-none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x-none" sz="2000" b="1" dirty="0" smtClean="0">
                          <a:solidFill>
                            <a:schemeClr val="bg1"/>
                          </a:solidFill>
                          <a:latin typeface="+mj-lt"/>
                          <a:ea typeface="ＭＳ Ｐゴシック" charset="-128"/>
                        </a:rPr>
                        <a:t>Obscure</a:t>
                      </a:r>
                      <a:endParaRPr kumimoji="0" lang="en-US" altLang="x-none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x-none" sz="2000" b="1" dirty="0" err="1" smtClean="0">
                          <a:solidFill>
                            <a:schemeClr val="bg1"/>
                          </a:solidFill>
                          <a:latin typeface="+mj-lt"/>
                          <a:ea typeface="ＭＳ Ｐゴシック" charset="-128"/>
                        </a:rPr>
                        <a:t>Microlobulated</a:t>
                      </a:r>
                      <a:endParaRPr kumimoji="0" lang="en-US" altLang="x-none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x-none" sz="2000" b="1" dirty="0" smtClean="0">
                          <a:solidFill>
                            <a:schemeClr val="bg1"/>
                          </a:solidFill>
                          <a:latin typeface="+mj-lt"/>
                          <a:ea typeface="ＭＳ Ｐゴシック" charset="-128"/>
                        </a:rPr>
                        <a:t>Indistinct</a:t>
                      </a:r>
                      <a:endParaRPr kumimoji="0" lang="en-US" altLang="x-none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x-none" sz="2000" b="1" dirty="0" err="1" smtClean="0">
                          <a:solidFill>
                            <a:schemeClr val="bg1"/>
                          </a:solidFill>
                          <a:latin typeface="+mj-lt"/>
                          <a:ea typeface="ＭＳ Ｐゴシック" charset="-128"/>
                        </a:rPr>
                        <a:t>Spiculated</a:t>
                      </a:r>
                      <a:endParaRPr kumimoji="0" lang="en-US" altLang="x-none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4074659">
                <a:tc>
                  <a:txBody>
                    <a:bodyPr/>
                    <a:lstStyle/>
                    <a:p>
                      <a:r>
                        <a:rPr lang="en-US" altLang="x-none" dirty="0" smtClean="0">
                          <a:latin typeface="+mj-lt"/>
                          <a:ea typeface="ＭＳ Ｐゴシック" charset="-128"/>
                        </a:rPr>
                        <a:t>Abrupt transition between lesion and tissue.</a:t>
                      </a:r>
                    </a:p>
                    <a:p>
                      <a:endParaRPr lang="en-US" altLang="x-none" dirty="0" smtClean="0">
                        <a:latin typeface="+mj-lt"/>
                        <a:ea typeface="ＭＳ Ｐゴシック" charset="-128"/>
                      </a:endParaRPr>
                    </a:p>
                    <a:p>
                      <a:endParaRPr lang="en-US" altLang="x-none" dirty="0" smtClean="0">
                        <a:latin typeface="+mj-lt"/>
                        <a:ea typeface="ＭＳ Ｐゴシック" charset="-128"/>
                      </a:endParaRPr>
                    </a:p>
                    <a:p>
                      <a:endParaRPr lang="en-US" altLang="x-none" dirty="0" smtClean="0">
                        <a:latin typeface="+mj-lt"/>
                        <a:ea typeface="ＭＳ Ｐゴシック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-128"/>
                          <a:cs typeface="+mn-cs"/>
                        </a:rPr>
                        <a:t>DDx</a:t>
                      </a:r>
                      <a:endParaRPr kumimoji="0" lang="en-US" altLang="x-none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charset="-128"/>
                        <a:cs typeface="+mn-cs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-128"/>
                          <a:cs typeface="+mn-cs"/>
                        </a:rPr>
                        <a:t>1.Cyst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-128"/>
                          <a:cs typeface="+mn-cs"/>
                        </a:rPr>
                        <a:t>2.Fibroadenoma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x-none" sz="1800" dirty="0" smtClean="0">
                          <a:latin typeface="+mj-lt"/>
                          <a:ea typeface="ＭＳ Ｐゴシック" charset="-128"/>
                        </a:rPr>
                        <a:t>Margins (suspected to be circumscribed) hidden by adjacent or superimposed normal tissue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-128"/>
                        </a:rPr>
                        <a:t>Ask for compression or magnification views.</a:t>
                      </a: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x-none" sz="1800" dirty="0" smtClean="0">
                          <a:latin typeface="+mj-lt"/>
                          <a:ea typeface="ＭＳ Ｐゴシック" charset="-128"/>
                        </a:rPr>
                        <a:t>Margin undulated with short cycle 1-2 mm.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r>
                        <a:rPr lang="en-US" altLang="x-none" sz="1800" dirty="0" smtClean="0">
                          <a:latin typeface="+mj-lt"/>
                          <a:ea typeface="ＭＳ Ｐゴシック" charset="-128"/>
                        </a:rPr>
                        <a:t>Ill defined.</a:t>
                      </a:r>
                    </a:p>
                    <a:p>
                      <a:r>
                        <a:rPr lang="en-US" altLang="x-none" sz="1800" dirty="0" smtClean="0">
                          <a:latin typeface="+mj-lt"/>
                          <a:ea typeface="ＭＳ Ｐゴシック" charset="-128"/>
                        </a:rPr>
                        <a:t>Possible infiltration.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x-none" sz="1800" dirty="0" smtClean="0">
                          <a:latin typeface="+mj-lt"/>
                          <a:ea typeface="ＭＳ Ｐゴシック" charset="-128"/>
                        </a:rPr>
                        <a:t>lines radiating from margins of a mass.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-128"/>
                        </a:rPr>
                        <a:t>DDx</a:t>
                      </a:r>
                      <a:endParaRPr kumimoji="0" lang="en-US" altLang="x-none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-128"/>
                        </a:rPr>
                        <a:t>1.Cancer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-128"/>
                        </a:rPr>
                        <a:t>2.Surgical scar.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-128"/>
                        </a:rPr>
                        <a:t>3.Fat necrosis.</a:t>
                      </a: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8" t="14236" r="21673" b="20400"/>
          <a:stretch/>
        </p:blipFill>
        <p:spPr bwMode="auto">
          <a:xfrm>
            <a:off x="435613" y="3929062"/>
            <a:ext cx="2301085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2" t="9290" r="9637" b="6081"/>
          <a:stretch/>
        </p:blipFill>
        <p:spPr bwMode="auto">
          <a:xfrm>
            <a:off x="5045085" y="4543425"/>
            <a:ext cx="2269917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9" r="13814" b="5982"/>
          <a:stretch/>
        </p:blipFill>
        <p:spPr bwMode="auto">
          <a:xfrm>
            <a:off x="2744000" y="3246834"/>
            <a:ext cx="2330296" cy="318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1" t="21961" r="32889" b="22569"/>
          <a:stretch/>
        </p:blipFill>
        <p:spPr bwMode="auto">
          <a:xfrm>
            <a:off x="7315002" y="3393282"/>
            <a:ext cx="2357438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0" r="26147" b="17538"/>
          <a:stretch/>
        </p:blipFill>
        <p:spPr bwMode="auto">
          <a:xfrm>
            <a:off x="9672440" y="3489730"/>
            <a:ext cx="2240706" cy="29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/>
        </p:nvSpPr>
        <p:spPr>
          <a:xfrm>
            <a:off x="11353800" y="1941948"/>
            <a:ext cx="340303" cy="34438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9048811" y="1964491"/>
            <a:ext cx="285590" cy="27767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175715" y="1969325"/>
            <a:ext cx="139287" cy="19198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7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899795"/>
          </a:xfrm>
          <a:solidFill>
            <a:schemeClr val="accent3"/>
          </a:solidFill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altLang="x-none" dirty="0">
                <a:latin typeface="Times New Roman" charset="0"/>
                <a:ea typeface="ＭＳ Ｐゴシック" charset="-128"/>
              </a:rPr>
              <a:t>MASS DENSITY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3759013"/>
              </p:ext>
            </p:extLst>
          </p:nvPr>
        </p:nvGraphicFramePr>
        <p:xfrm>
          <a:off x="838200" y="1600200"/>
          <a:ext cx="10515600" cy="42672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103120"/>
                <a:gridCol w="2103120"/>
                <a:gridCol w="2103120"/>
                <a:gridCol w="2103120"/>
                <a:gridCol w="2103120"/>
              </a:tblGrid>
              <a:tr h="1108075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 charset="0"/>
                        <a:buNone/>
                        <a:tabLst/>
                      </a:pPr>
                      <a:r>
                        <a:rPr kumimoji="0" lang="en-US" altLang="x-none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Fat only</a:t>
                      </a:r>
                      <a:endParaRPr kumimoji="0" lang="en-US" altLang="x-none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ＭＳ Ｐゴシック" charset="-128"/>
                      </a:endParaRPr>
                    </a:p>
                  </a:txBody>
                  <a:tcPr anchor="ctr"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 charset="0"/>
                        <a:buNone/>
                        <a:tabLst/>
                      </a:pPr>
                      <a:r>
                        <a:rPr kumimoji="0" lang="en-US" altLang="x-none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Mixed density</a:t>
                      </a:r>
                      <a:endParaRPr kumimoji="0" lang="en-US" altLang="x-none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ＭＳ Ｐゴシック" charset="-128"/>
                      </a:endParaRPr>
                    </a:p>
                  </a:txBody>
                  <a:tcPr anchor="ctr"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 charset="0"/>
                        <a:buNone/>
                        <a:tabLst/>
                      </a:pPr>
                      <a:r>
                        <a:rPr kumimoji="0" lang="en-US" altLang="x-none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Low </a:t>
                      </a:r>
                      <a:r>
                        <a:rPr kumimoji="0" lang="en-US" altLang="x-none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density</a:t>
                      </a:r>
                      <a:endParaRPr kumimoji="0" lang="en-US" altLang="x-none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ＭＳ Ｐゴシック" charset="-128"/>
                      </a:endParaRPr>
                    </a:p>
                  </a:txBody>
                  <a:tcPr anchor="ctr"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 charset="0"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ＭＳ Ｐゴシック" charset="-128"/>
                        </a:rPr>
                        <a:t>Equal density</a:t>
                      </a:r>
                      <a:endParaRPr kumimoji="0" lang="en-US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ＭＳ Ｐゴシック" charset="-128"/>
                      </a:endParaRPr>
                    </a:p>
                  </a:txBody>
                  <a:tcPr anchor="ctr"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 charset="0"/>
                        <a:buNone/>
                        <a:tabLst/>
                      </a:pPr>
                      <a:r>
                        <a:rPr kumimoji="0" lang="en-US" altLang="x-none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High </a:t>
                      </a:r>
                      <a:r>
                        <a:rPr kumimoji="0" lang="en-US" altLang="x-none" sz="18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dense</a:t>
                      </a:r>
                      <a:r>
                        <a:rPr kumimoji="0" lang="en-US" altLang="x-none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ＭＳ Ｐゴシック" charset="-128"/>
                        </a:rPr>
                        <a:t>ity</a:t>
                      </a:r>
                      <a:endParaRPr kumimoji="0" lang="en-US" altLang="x-none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ＭＳ Ｐゴシック" charset="-128"/>
                      </a:endParaRPr>
                    </a:p>
                  </a:txBody>
                  <a:tcPr anchor="ctr" horzOverflow="overflow">
                    <a:solidFill>
                      <a:schemeClr val="tx1"/>
                    </a:solidFill>
                  </a:tcPr>
                </a:tc>
              </a:tr>
              <a:tr h="3159125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charset="0"/>
                        <a:buAutoNum type="arabicPeriod"/>
                        <a:tabLst/>
                      </a:pPr>
                      <a:endParaRPr kumimoji="0" lang="en-US" altLang="x-none" sz="1800" u="none" strike="noStrike" cap="none" normalizeH="0" baseline="0" dirty="0">
                        <a:ln>
                          <a:noFill/>
                        </a:ln>
                        <a:effectLst/>
                        <a:latin typeface="+mj-lt"/>
                      </a:endParaRPr>
                    </a:p>
                    <a:p>
                      <a:pPr marL="342900" marR="0" lvl="0" indent="-3429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charset="0"/>
                        <a:buAutoNum type="arabicPeriod"/>
                        <a:tabLst/>
                      </a:pPr>
                      <a:r>
                        <a:rPr kumimoji="0" lang="en-US" altLang="x-none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Oil cyst/fat necrosis.</a:t>
                      </a:r>
                    </a:p>
                    <a:p>
                      <a:pPr marL="342900" marR="0" lvl="0" indent="-3429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charset="0"/>
                        <a:buAutoNum type="arabicPeriod"/>
                        <a:tabLst/>
                      </a:pPr>
                      <a:r>
                        <a:rPr kumimoji="0" lang="en-US" altLang="x-none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Lipoma</a:t>
                      </a:r>
                      <a:r>
                        <a:rPr kumimoji="0" lang="en-US" altLang="x-none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.</a:t>
                      </a:r>
                      <a:endParaRPr kumimoji="0" lang="en-US" altLang="x-none" sz="1800" u="none" strike="noStrike" cap="none" normalizeH="0" baseline="0" dirty="0">
                        <a:ln>
                          <a:noFill/>
                        </a:ln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charset="0"/>
                        <a:buAutoNum type="arabicPeriod"/>
                        <a:tabLst/>
                      </a:pPr>
                      <a:endParaRPr kumimoji="0" lang="en-US" altLang="x-none" sz="1800" u="none" strike="noStrike" cap="none" normalizeH="0" baseline="0" dirty="0">
                        <a:ln>
                          <a:noFill/>
                        </a:ln>
                        <a:effectLst/>
                        <a:latin typeface="+mj-lt"/>
                      </a:endParaRPr>
                    </a:p>
                    <a:p>
                      <a:pPr marL="342900" marR="0" lvl="0" indent="-3429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charset="0"/>
                        <a:buAutoNum type="arabicPeriod"/>
                        <a:tabLst/>
                      </a:pPr>
                      <a:r>
                        <a:rPr kumimoji="0" lang="en-US" altLang="x-none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Hamartoma</a:t>
                      </a:r>
                    </a:p>
                    <a:p>
                      <a:pPr marL="342900" marR="0" lvl="0" indent="-3429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charset="0"/>
                        <a:buAutoNum type="arabicPeriod"/>
                        <a:tabLst/>
                      </a:pPr>
                      <a:r>
                        <a:rPr kumimoji="0" lang="en-US" altLang="x-none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Lymph node</a:t>
                      </a:r>
                    </a:p>
                    <a:p>
                      <a:pPr marL="342900" marR="0" lvl="0" indent="-3429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charset="0"/>
                        <a:buAutoNum type="arabicPeriod"/>
                        <a:tabLst/>
                      </a:pPr>
                      <a:r>
                        <a:rPr kumimoji="0" lang="en-US" altLang="x-none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Fat necrosis </a:t>
                      </a:r>
                      <a:endParaRPr kumimoji="0" lang="en-US" altLang="x-none" sz="1800" u="none" strike="noStrike" cap="none" normalizeH="0" baseline="0" dirty="0" smtClean="0">
                        <a:ln>
                          <a:noFill/>
                        </a:ln>
                        <a:effectLst/>
                        <a:latin typeface="+mj-lt"/>
                      </a:endParaRPr>
                    </a:p>
                    <a:p>
                      <a:pPr marL="342900" marR="0" lvl="0" indent="-3429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charset="0"/>
                        <a:buAutoNum type="arabicPeriod"/>
                        <a:tabLst/>
                      </a:pPr>
                      <a:r>
                        <a:rPr kumimoji="0" lang="en-US" altLang="x-none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Galactocele</a:t>
                      </a:r>
                      <a:endParaRPr kumimoji="0" lang="en-US" altLang="x-none" sz="1800" u="none" strike="noStrike" cap="none" normalizeH="0" baseline="0" dirty="0">
                        <a:ln>
                          <a:noFill/>
                        </a:ln>
                        <a:effectLst/>
                        <a:latin typeface="+mj-lt"/>
                      </a:endParaRPr>
                    </a:p>
                    <a:p>
                      <a:pPr marL="342900" marR="0" lvl="0" indent="-3429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charset="0"/>
                        <a:buAutoNum type="arabicPeriod"/>
                        <a:tabLst/>
                      </a:pPr>
                      <a:endParaRPr kumimoji="0" lang="en-US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 charset="0"/>
                        <a:buNone/>
                        <a:tabLst/>
                      </a:pPr>
                      <a:endParaRPr kumimoji="0" lang="en-US" altLang="x-none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342900" marR="0" lvl="0" indent="-3429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 charset="0"/>
                        <a:buNone/>
                        <a:tabLst/>
                      </a:pPr>
                      <a:r>
                        <a:rPr kumimoji="0" lang="en-US" altLang="x-none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+mj-lt"/>
                        </a:rPr>
                        <a:t> </a:t>
                      </a:r>
                      <a:endParaRPr kumimoji="0" lang="en-US" altLang="x-none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-128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35859" name="Rectangle 4"/>
          <p:cNvSpPr>
            <a:spLocks noChangeArrowheads="1"/>
          </p:cNvSpPr>
          <p:nvPr/>
        </p:nvSpPr>
        <p:spPr bwMode="auto">
          <a:xfrm>
            <a:off x="1638300" y="4709160"/>
            <a:ext cx="2667000" cy="990600"/>
          </a:xfrm>
          <a:prstGeom prst="rect">
            <a:avLst/>
          </a:prstGeom>
          <a:solidFill>
            <a:schemeClr val="accent3"/>
          </a:solidFill>
          <a:ln w="9525">
            <a:solidFill>
              <a:schemeClr val="accent3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800" b="1" dirty="0">
                <a:solidFill>
                  <a:srgbClr val="000000"/>
                </a:solidFill>
                <a:latin typeface="Times New Roman" charset="0"/>
              </a:rPr>
              <a:t>If you see fat in a mass, it is benign!! </a:t>
            </a:r>
          </a:p>
        </p:txBody>
      </p:sp>
      <p:sp>
        <p:nvSpPr>
          <p:cNvPr id="35860" name="Rectangle 5"/>
          <p:cNvSpPr>
            <a:spLocks noChangeArrowheads="1"/>
          </p:cNvSpPr>
          <p:nvPr/>
        </p:nvSpPr>
        <p:spPr bwMode="auto">
          <a:xfrm>
            <a:off x="5303520" y="5242560"/>
            <a:ext cx="3870960" cy="457200"/>
          </a:xfrm>
          <a:prstGeom prst="rect">
            <a:avLst/>
          </a:prstGeom>
          <a:solidFill>
            <a:schemeClr val="accent3"/>
          </a:solidFill>
          <a:ln w="9525">
            <a:solidFill>
              <a:schemeClr val="accent3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 b="1" dirty="0">
                <a:solidFill>
                  <a:srgbClr val="000000"/>
                </a:solidFill>
                <a:latin typeface="Times New Roman" charset="0"/>
              </a:rPr>
              <a:t>Cancer is less likely but still possible </a:t>
            </a:r>
          </a:p>
        </p:txBody>
      </p:sp>
      <p:sp>
        <p:nvSpPr>
          <p:cNvPr id="35861" name="Rectangle 6"/>
          <p:cNvSpPr>
            <a:spLocks noChangeArrowheads="1"/>
          </p:cNvSpPr>
          <p:nvPr/>
        </p:nvSpPr>
        <p:spPr bwMode="auto">
          <a:xfrm>
            <a:off x="9296400" y="4853940"/>
            <a:ext cx="1996440" cy="876300"/>
          </a:xfrm>
          <a:prstGeom prst="rect">
            <a:avLst/>
          </a:prstGeom>
          <a:solidFill>
            <a:schemeClr val="accent3"/>
          </a:solidFill>
          <a:ln w="9525">
            <a:solidFill>
              <a:schemeClr val="accent3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buFont typeface="+mj-lt" charset="0"/>
              <a:buNone/>
            </a:pPr>
            <a:r>
              <a:rPr lang="en-US" altLang="x-none" sz="1800" b="1" dirty="0">
                <a:solidFill>
                  <a:srgbClr val="000000"/>
                </a:solidFill>
                <a:latin typeface="Times New Roman" charset="0"/>
              </a:rPr>
              <a:t>S</a:t>
            </a:r>
            <a:r>
              <a:rPr lang="en-US" altLang="x-none" sz="1800" b="1" dirty="0" smtClean="0">
                <a:solidFill>
                  <a:srgbClr val="000000"/>
                </a:solidFill>
                <a:latin typeface="Times New Roman" charset="0"/>
              </a:rPr>
              <a:t>uspicious </a:t>
            </a:r>
            <a:r>
              <a:rPr lang="en-US" altLang="x-none" sz="1800" b="1" dirty="0">
                <a:solidFill>
                  <a:srgbClr val="000000"/>
                </a:solidFill>
                <a:latin typeface="Times New Roman" charset="0"/>
              </a:rPr>
              <a:t>for malignancy</a:t>
            </a:r>
            <a:endParaRPr lang="en-US" altLang="x-none" sz="1800" dirty="0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728279"/>
            <a:ext cx="2133600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466" y="2766060"/>
            <a:ext cx="2113934" cy="202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5" descr="fig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6" t="14783" r="5079" b="17971"/>
          <a:stretch/>
        </p:blipFill>
        <p:spPr bwMode="auto">
          <a:xfrm>
            <a:off x="9296400" y="2766060"/>
            <a:ext cx="1917383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10734690" y="2254036"/>
            <a:ext cx="340303" cy="34438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44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accent1"/>
                </a:solidFill>
              </a:rPr>
              <a:t>OBJECTIVES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>
              <a:buBlip>
                <a:blip r:embed="rId3"/>
              </a:buBlip>
              <a:defRPr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Radiological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anatomy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smtClean="0">
                <a:latin typeface="+mj-lt"/>
              </a:rPr>
              <a:t>of </a:t>
            </a:r>
            <a:r>
              <a:rPr lang="en-US" dirty="0">
                <a:latin typeface="+mj-lt"/>
              </a:rPr>
              <a:t>the </a:t>
            </a:r>
            <a:r>
              <a:rPr lang="en-US" dirty="0" smtClean="0">
                <a:latin typeface="+mj-lt"/>
              </a:rPr>
              <a:t>breast.</a:t>
            </a:r>
          </a:p>
          <a:p>
            <a:pPr>
              <a:buBlip>
                <a:blip r:embed="rId3"/>
              </a:buBlip>
              <a:defRPr/>
            </a:pPr>
            <a:r>
              <a:rPr lang="en-US" dirty="0" smtClean="0">
                <a:latin typeface="+mj-lt"/>
              </a:rPr>
              <a:t>To </a:t>
            </a:r>
            <a:r>
              <a:rPr lang="en-US" dirty="0">
                <a:latin typeface="+mj-lt"/>
              </a:rPr>
              <a:t>highlight the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suitable modality </a:t>
            </a:r>
            <a:r>
              <a:rPr lang="en-US" dirty="0" smtClean="0">
                <a:latin typeface="+mj-lt"/>
              </a:rPr>
              <a:t>for each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age.</a:t>
            </a:r>
          </a:p>
          <a:p>
            <a:pPr>
              <a:buBlip>
                <a:blip r:embed="rId3"/>
              </a:buBlip>
              <a:defRPr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Role of imaging/radiology </a:t>
            </a:r>
            <a:r>
              <a:rPr lang="en-US" dirty="0" smtClean="0">
                <a:latin typeface="+mj-lt"/>
              </a:rPr>
              <a:t>in </a:t>
            </a:r>
            <a:r>
              <a:rPr lang="en-US" dirty="0">
                <a:latin typeface="+mj-lt"/>
              </a:rPr>
              <a:t>diagnosing breast lesions particularly breast cancer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4529138" y="1685925"/>
            <a:ext cx="14287" cy="31289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60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93186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37" t="7404" b="10983"/>
          <a:stretch>
            <a:fillRect/>
          </a:stretch>
        </p:blipFill>
        <p:spPr>
          <a:xfrm>
            <a:off x="263525" y="112713"/>
            <a:ext cx="2921000" cy="6745287"/>
          </a:xfrm>
        </p:spPr>
      </p:pic>
      <p:pic>
        <p:nvPicPr>
          <p:cNvPr id="93187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1" r="51315" b="6586"/>
          <a:stretch>
            <a:fillRect/>
          </a:stretch>
        </p:blipFill>
        <p:spPr>
          <a:xfrm>
            <a:off x="3184525" y="261938"/>
            <a:ext cx="3062288" cy="6367462"/>
          </a:xfrm>
        </p:spPr>
      </p:pic>
      <p:pic>
        <p:nvPicPr>
          <p:cNvPr id="9318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4" t="5324" b="5496"/>
          <a:stretch>
            <a:fillRect/>
          </a:stretch>
        </p:blipFill>
        <p:spPr bwMode="auto">
          <a:xfrm>
            <a:off x="6043613" y="407988"/>
            <a:ext cx="3284537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" r="40697" b="10696"/>
          <a:stretch>
            <a:fillRect/>
          </a:stretch>
        </p:blipFill>
        <p:spPr bwMode="auto">
          <a:xfrm>
            <a:off x="9166225" y="407988"/>
            <a:ext cx="3240088" cy="607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35880" y="563880"/>
            <a:ext cx="2392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+mj-lt"/>
              </a:rPr>
              <a:t>LIPOMA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8615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altLang="x-none" dirty="0">
                <a:solidFill>
                  <a:schemeClr val="bg1"/>
                </a:solidFill>
                <a:latin typeface="Times New Roman" charset="0"/>
                <a:ea typeface="ＭＳ Ｐゴシック" charset="-128"/>
              </a:rPr>
              <a:t>GALACTOCELE</a:t>
            </a:r>
          </a:p>
        </p:txBody>
      </p:sp>
      <p:pic>
        <p:nvPicPr>
          <p:cNvPr id="36866" name="Content Placeholder 4" descr="F17.larg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447800"/>
            <a:ext cx="5486400" cy="5029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716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3"/>
          <p:cNvSpPr>
            <a:spLocks noGrp="1"/>
          </p:cNvSpPr>
          <p:nvPr>
            <p:ph type="title"/>
          </p:nvPr>
        </p:nvSpPr>
        <p:spPr>
          <a:xfrm>
            <a:off x="838200" y="180340"/>
            <a:ext cx="10515600" cy="1325563"/>
          </a:xfrm>
        </p:spPr>
        <p:txBody>
          <a:bodyPr/>
          <a:lstStyle/>
          <a:p>
            <a:pPr algn="ctr"/>
            <a:r>
              <a:rPr lang="en-US" altLang="x-none" dirty="0">
                <a:solidFill>
                  <a:schemeClr val="bg1"/>
                </a:solidFill>
                <a:latin typeface="Times New Roman" charset="0"/>
                <a:ea typeface="ＭＳ Ｐゴシック" charset="-128"/>
              </a:rPr>
              <a:t>FAT NECROSIS</a:t>
            </a:r>
            <a:endParaRPr lang="en-US" altLang="en-US" dirty="0">
              <a:solidFill>
                <a:schemeClr val="bg1"/>
              </a:solidFill>
            </a:endParaRPr>
          </a:p>
        </p:txBody>
      </p:sp>
      <p:pic>
        <p:nvPicPr>
          <p:cNvPr id="60418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3" t="5910"/>
          <a:stretch>
            <a:fillRect/>
          </a:stretch>
        </p:blipFill>
        <p:spPr>
          <a:xfrm>
            <a:off x="2443163" y="1194753"/>
            <a:ext cx="3841750" cy="5921375"/>
          </a:xfrm>
        </p:spPr>
      </p:pic>
      <p:pic>
        <p:nvPicPr>
          <p:cNvPr id="60419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1" r="14088"/>
          <a:stretch>
            <a:fillRect/>
          </a:stretch>
        </p:blipFill>
        <p:spPr>
          <a:xfrm>
            <a:off x="6284913" y="1505903"/>
            <a:ext cx="3854450" cy="5299075"/>
          </a:xfrm>
        </p:spPr>
      </p:pic>
    </p:spTree>
    <p:extLst>
      <p:ext uri="{BB962C8B-B14F-4D97-AF65-F5344CB8AC3E}">
        <p14:creationId xmlns:p14="http://schemas.microsoft.com/office/powerpoint/2010/main" val="144795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8" t="8633" b="5753"/>
          <a:stretch>
            <a:fillRect/>
          </a:stretch>
        </p:blipFill>
        <p:spPr>
          <a:xfrm>
            <a:off x="263525" y="1643698"/>
            <a:ext cx="2547938" cy="5013325"/>
          </a:xfrm>
        </p:spPr>
      </p:pic>
      <p:pic>
        <p:nvPicPr>
          <p:cNvPr id="58370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3" r="33633"/>
          <a:stretch>
            <a:fillRect/>
          </a:stretch>
        </p:blipFill>
        <p:spPr>
          <a:xfrm>
            <a:off x="2832100" y="1643698"/>
            <a:ext cx="2890838" cy="5130800"/>
          </a:xfrm>
        </p:spPr>
      </p:pic>
      <p:pic>
        <p:nvPicPr>
          <p:cNvPr id="58371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0" t="8643" b="4938"/>
          <a:stretch>
            <a:fillRect/>
          </a:stretch>
        </p:blipFill>
        <p:spPr bwMode="auto">
          <a:xfrm>
            <a:off x="5816600" y="1643698"/>
            <a:ext cx="2998788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8" r="32111" b="-2"/>
          <a:stretch>
            <a:fillRect/>
          </a:stretch>
        </p:blipFill>
        <p:spPr bwMode="auto">
          <a:xfrm>
            <a:off x="8815388" y="1643698"/>
            <a:ext cx="3241675" cy="52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73429" y="441960"/>
            <a:ext cx="62767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x-none" sz="3200" dirty="0" smtClean="0">
                <a:solidFill>
                  <a:schemeClr val="bg1"/>
                </a:solidFill>
                <a:latin typeface="+mj-lt"/>
                <a:ea typeface="ＭＳ Ｐゴシック" charset="-128"/>
              </a:rPr>
              <a:t>HAMARTOMA</a:t>
            </a:r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(</a:t>
            </a:r>
            <a:r>
              <a:rPr lang="en-US" sz="3200" b="1" dirty="0" err="1" smtClean="0">
                <a:solidFill>
                  <a:schemeClr val="bg1"/>
                </a:solidFill>
                <a:latin typeface="+mj-lt"/>
              </a:rPr>
              <a:t>fibroadenolipoma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)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390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2466694" y="3495554"/>
            <a:ext cx="1141926" cy="40009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altLang="x-none" sz="2000" dirty="0" smtClean="0">
                <a:latin typeface="Times New Roman" charset="0"/>
                <a:ea typeface="ＭＳ Ｐゴシック" charset="-128"/>
              </a:rPr>
              <a:t>Mass</a:t>
            </a:r>
            <a:endParaRPr lang="en-US" altLang="x-none" sz="2000" dirty="0">
              <a:latin typeface="Times New Roman" charset="0"/>
              <a:ea typeface="ＭＳ Ｐゴシック" charset="-128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090992" y="3402950"/>
            <a:ext cx="2642034" cy="40009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altLang="x-none" sz="2000" dirty="0">
                <a:latin typeface="Times New Roman" charset="0"/>
                <a:ea typeface="ＭＳ Ｐゴシック" charset="-128"/>
              </a:rPr>
              <a:t>Architectural </a:t>
            </a:r>
            <a:r>
              <a:rPr lang="en-US" altLang="x-none" sz="2000">
                <a:latin typeface="Times New Roman" charset="0"/>
                <a:ea typeface="ＭＳ Ｐゴシック" charset="-128"/>
              </a:rPr>
              <a:t>distortion</a:t>
            </a:r>
            <a:r>
              <a:rPr lang="en-US" altLang="x-none" sz="2000" smtClean="0">
                <a:latin typeface="Times New Roman" charset="0"/>
                <a:ea typeface="ＭＳ Ｐゴシック" charset="-128"/>
              </a:rPr>
              <a:t>.</a:t>
            </a:r>
            <a:endParaRPr lang="en-US" altLang="x-none" sz="2000" dirty="0">
              <a:latin typeface="Times New Roman" charset="0"/>
              <a:ea typeface="ＭＳ Ｐゴシック" charset="-128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785428" y="4261538"/>
            <a:ext cx="2476500" cy="29237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endParaRPr lang="en-US" sz="1300" b="1" dirty="0">
              <a:latin typeface="Lato Light"/>
              <a:cs typeface="Lato Ligh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323349" y="4251325"/>
            <a:ext cx="2476500" cy="29237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endParaRPr lang="en-US" sz="1300" b="1" dirty="0">
              <a:latin typeface="Lato Light"/>
              <a:cs typeface="Lato Light"/>
            </a:endParaRPr>
          </a:p>
        </p:txBody>
      </p:sp>
      <p:sp>
        <p:nvSpPr>
          <p:cNvPr id="54" name="Round Diagonal Corner Rectangle 53"/>
          <p:cNvSpPr/>
          <p:nvPr/>
        </p:nvSpPr>
        <p:spPr>
          <a:xfrm>
            <a:off x="2262507" y="1526476"/>
            <a:ext cx="1669413" cy="1591071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/>
          </a:p>
        </p:txBody>
      </p:sp>
      <p:sp>
        <p:nvSpPr>
          <p:cNvPr id="55" name="Round Diagonal Corner Rectangle 54"/>
          <p:cNvSpPr/>
          <p:nvPr/>
        </p:nvSpPr>
        <p:spPr>
          <a:xfrm>
            <a:off x="5543993" y="1556927"/>
            <a:ext cx="1583632" cy="1560620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/>
          </a:p>
        </p:txBody>
      </p:sp>
      <p:sp>
        <p:nvSpPr>
          <p:cNvPr id="58" name="Round Diagonal Corner Rectangle 53"/>
          <p:cNvSpPr/>
          <p:nvPr/>
        </p:nvSpPr>
        <p:spPr>
          <a:xfrm>
            <a:off x="8743051" y="1526476"/>
            <a:ext cx="1711590" cy="1591071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 dirty="0"/>
          </a:p>
        </p:txBody>
      </p:sp>
      <p:sp>
        <p:nvSpPr>
          <p:cNvPr id="13" name="مربع نص 12"/>
          <p:cNvSpPr txBox="1"/>
          <p:nvPr/>
        </p:nvSpPr>
        <p:spPr>
          <a:xfrm>
            <a:off x="8677914" y="3373200"/>
            <a:ext cx="1841863" cy="40011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altLang="x-none" sz="2000">
                <a:latin typeface="Times New Roman" charset="0"/>
                <a:ea typeface="ＭＳ Ｐゴシック" charset="-128"/>
              </a:rPr>
              <a:t>Calcifications</a:t>
            </a:r>
            <a:r>
              <a:rPr lang="en-US" altLang="x-none" sz="2000" smtClean="0">
                <a:latin typeface="Times New Roman" charset="0"/>
                <a:ea typeface="ＭＳ Ｐゴシック" charset="-128"/>
              </a:rPr>
              <a:t>.</a:t>
            </a:r>
            <a:endParaRPr lang="en-US" altLang="x-none" sz="2000">
              <a:latin typeface="Times New Roman" charset="0"/>
              <a:ea typeface="ＭＳ Ｐゴシック" charset="-128"/>
            </a:endParaRPr>
          </a:p>
        </p:txBody>
      </p:sp>
      <p:sp>
        <p:nvSpPr>
          <p:cNvPr id="59" name="Round Diagonal Corner Rectangle 52"/>
          <p:cNvSpPr/>
          <p:nvPr/>
        </p:nvSpPr>
        <p:spPr>
          <a:xfrm rot="5400000">
            <a:off x="3619565" y="4433180"/>
            <a:ext cx="1301218" cy="1300879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en-US" sz="900" dirty="0">
              <a:ln w="0"/>
              <a:solidFill>
                <a:sysClr val="windowText" lastClr="0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0" name="Round Diagonal Corner Rectangle 52"/>
          <p:cNvSpPr/>
          <p:nvPr/>
        </p:nvSpPr>
        <p:spPr>
          <a:xfrm rot="5400000">
            <a:off x="8040554" y="4463312"/>
            <a:ext cx="1301218" cy="1300879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en-US" sz="900" dirty="0">
              <a:ln w="0"/>
              <a:solidFill>
                <a:sysClr val="windowText" lastClr="0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3316747" y="6017790"/>
            <a:ext cx="1899879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 smtClean="0">
                <a:solidFill>
                  <a:srgbClr val="44546A"/>
                </a:solidFill>
                <a:latin typeface="Lato Regular"/>
              </a:rPr>
              <a:t>Skin thickening</a:t>
            </a:r>
            <a:endParaRPr lang="ar-SA" sz="2000" b="1" dirty="0">
              <a:solidFill>
                <a:srgbClr val="44546A"/>
              </a:solidFill>
              <a:latin typeface="Lato Regular"/>
            </a:endParaRPr>
          </a:p>
        </p:txBody>
      </p:sp>
      <p:sp>
        <p:nvSpPr>
          <p:cNvPr id="61" name="Round Diagonal Corner Rectangle 52"/>
          <p:cNvSpPr/>
          <p:nvPr/>
        </p:nvSpPr>
        <p:spPr>
          <a:xfrm rot="5400000">
            <a:off x="5902776" y="4512731"/>
            <a:ext cx="1301218" cy="1300879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en-US" sz="900" dirty="0">
              <a:ln w="0"/>
              <a:solidFill>
                <a:sysClr val="windowText" lastClr="0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5620193" y="6017790"/>
            <a:ext cx="2065181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smtClean="0">
                <a:solidFill>
                  <a:srgbClr val="44546A"/>
                </a:solidFill>
                <a:latin typeface="Lato Regular"/>
              </a:rPr>
              <a:t>Nipple retraction</a:t>
            </a:r>
            <a:endParaRPr lang="ar-SA" sz="2000" b="1" dirty="0">
              <a:solidFill>
                <a:srgbClr val="44546A"/>
              </a:solidFill>
              <a:latin typeface="Lato Regular"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8040723" y="6044900"/>
            <a:ext cx="2533066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 smtClean="0">
                <a:solidFill>
                  <a:srgbClr val="44546A"/>
                </a:solidFill>
                <a:latin typeface="Lato Regular"/>
              </a:rPr>
              <a:t>Axillary lymph nodes</a:t>
            </a:r>
            <a:endParaRPr lang="ar-SA" sz="2000" b="1" dirty="0">
              <a:solidFill>
                <a:srgbClr val="44546A"/>
              </a:solidFill>
              <a:latin typeface="Lato Regular"/>
            </a:endParaRPr>
          </a:p>
        </p:txBody>
      </p:sp>
      <p:pic>
        <p:nvPicPr>
          <p:cNvPr id="18" name="صورة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0205" y="1719792"/>
            <a:ext cx="1397755" cy="139775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37657" y="417713"/>
            <a:ext cx="5917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x-none" sz="2800" dirty="0">
                <a:latin typeface="Times New Roman" charset="0"/>
                <a:ea typeface="ＭＳ Ｐゴシック" charset="-128"/>
              </a:rPr>
              <a:t>BREAST ABNORMALTY</a:t>
            </a:r>
            <a:endParaRPr lang="id-ID" sz="2800" b="1" dirty="0">
              <a:solidFill>
                <a:schemeClr val="accent1"/>
              </a:solidFill>
              <a:latin typeface="+mj-lt"/>
              <a:cs typeface="Lato Regular"/>
            </a:endParaRPr>
          </a:p>
        </p:txBody>
      </p:sp>
      <p:sp>
        <p:nvSpPr>
          <p:cNvPr id="3" name="Oval 2"/>
          <p:cNvSpPr/>
          <p:nvPr/>
        </p:nvSpPr>
        <p:spPr>
          <a:xfrm>
            <a:off x="4819429" y="1159119"/>
            <a:ext cx="3221294" cy="3149431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r="22510"/>
          <a:stretch/>
        </p:blipFill>
        <p:spPr>
          <a:xfrm>
            <a:off x="5869558" y="1734653"/>
            <a:ext cx="932501" cy="124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altLang="x-none" dirty="0">
                <a:latin typeface="Times New Roman" charset="0"/>
                <a:ea typeface="ＭＳ Ｐゴシック" charset="-128"/>
              </a:rPr>
              <a:t>ARCHTICTURAL DISTORTION</a:t>
            </a:r>
          </a:p>
        </p:txBody>
      </p:sp>
      <p:sp>
        <p:nvSpPr>
          <p:cNvPr id="44034" name="Content Placeholder 2"/>
          <p:cNvSpPr>
            <a:spLocks noGrp="1"/>
          </p:cNvSpPr>
          <p:nvPr>
            <p:ph idx="1"/>
          </p:nvPr>
        </p:nvSpPr>
        <p:spPr bwMode="auto">
          <a:xfrm>
            <a:off x="709612" y="1285876"/>
            <a:ext cx="41148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endParaRPr lang="en-US" altLang="x-none" dirty="0">
              <a:ea typeface="ＭＳ Ｐゴシック" charset="-128"/>
            </a:endParaRPr>
          </a:p>
          <a:p>
            <a:pPr>
              <a:buBlip>
                <a:blip r:embed="rId2"/>
              </a:buBlip>
            </a:pPr>
            <a:r>
              <a:rPr lang="en-US" altLang="x-none" dirty="0" smtClean="0">
                <a:latin typeface="Times New Roman" charset="0"/>
                <a:ea typeface="ＭＳ Ｐゴシック" charset="-128"/>
              </a:rPr>
              <a:t>Lines </a:t>
            </a:r>
            <a:r>
              <a:rPr lang="en-US" altLang="x-none" dirty="0">
                <a:latin typeface="Times New Roman" charset="0"/>
                <a:ea typeface="ＭＳ Ｐゴシック" charset="-128"/>
              </a:rPr>
              <a:t>radiating from a point.</a:t>
            </a:r>
          </a:p>
          <a:p>
            <a:pPr>
              <a:buBlip>
                <a:blip r:embed="rId2"/>
              </a:buBlip>
            </a:pPr>
            <a:r>
              <a:rPr lang="en-US" altLang="x-none" dirty="0">
                <a:latin typeface="Times New Roman" charset="0"/>
                <a:ea typeface="ＭＳ Ｐゴシック" charset="-128"/>
              </a:rPr>
              <a:t>Focal retraction/ distortion of parenchymal edge.</a:t>
            </a:r>
          </a:p>
          <a:p>
            <a:pPr>
              <a:buBlip>
                <a:blip r:embed="rId2"/>
              </a:buBlip>
            </a:pPr>
            <a:r>
              <a:rPr lang="en-US" altLang="x-none" dirty="0">
                <a:latin typeface="Times New Roman" charset="0"/>
                <a:ea typeface="ＭＳ Ｐゴシック" charset="-128"/>
              </a:rPr>
              <a:t>Main findings or associated findings</a:t>
            </a:r>
            <a:r>
              <a:rPr lang="en-US" altLang="x-none" dirty="0" smtClean="0">
                <a:latin typeface="Times New Roman" charset="0"/>
                <a:ea typeface="ＭＳ Ｐゴシック" charset="-128"/>
              </a:rPr>
              <a:t>.</a:t>
            </a:r>
          </a:p>
          <a:p>
            <a:endParaRPr lang="en-US" altLang="x-none" dirty="0" smtClean="0">
              <a:latin typeface="Times New Roman" charset="0"/>
              <a:ea typeface="ＭＳ Ｐゴシック" charset="-128"/>
            </a:endParaRPr>
          </a:p>
          <a:p>
            <a:pPr>
              <a:buFont typeface="Arial" charset="0"/>
              <a:buNone/>
            </a:pPr>
            <a:r>
              <a:rPr lang="en-US" altLang="x-none" b="1" u="sng" dirty="0">
                <a:latin typeface="Times New Roman" charset="0"/>
                <a:ea typeface="ＭＳ Ｐゴシック" charset="-128"/>
              </a:rPr>
              <a:t>Differential diagnosis:</a:t>
            </a:r>
          </a:p>
          <a:p>
            <a:pPr>
              <a:buFont typeface="Calibri" charset="0"/>
              <a:buAutoNum type="arabicPeriod"/>
            </a:pPr>
            <a:r>
              <a:rPr lang="en-US" altLang="x-none" dirty="0">
                <a:latin typeface="Times New Roman" charset="0"/>
                <a:ea typeface="ＭＳ Ｐゴシック" charset="-128"/>
              </a:rPr>
              <a:t>Breast cancer.</a:t>
            </a:r>
          </a:p>
          <a:p>
            <a:pPr>
              <a:buFont typeface="Calibri" charset="0"/>
              <a:buAutoNum type="arabicPeriod"/>
            </a:pPr>
            <a:r>
              <a:rPr lang="en-US" altLang="x-none" dirty="0">
                <a:latin typeface="Times New Roman" charset="0"/>
                <a:ea typeface="ＭＳ Ｐゴシック" charset="-128"/>
              </a:rPr>
              <a:t>Radial </a:t>
            </a:r>
            <a:r>
              <a:rPr lang="en-US" altLang="x-none" dirty="0" smtClean="0">
                <a:latin typeface="Times New Roman" charset="0"/>
                <a:ea typeface="ＭＳ Ｐゴシック" charset="-128"/>
              </a:rPr>
              <a:t>Scar (complex </a:t>
            </a:r>
            <a:r>
              <a:rPr lang="en-US" altLang="x-none" dirty="0" err="1" smtClean="0">
                <a:latin typeface="Times New Roman" charset="0"/>
                <a:ea typeface="ＭＳ Ｐゴシック" charset="-128"/>
              </a:rPr>
              <a:t>sclerosing</a:t>
            </a:r>
            <a:r>
              <a:rPr lang="en-US" altLang="x-none" dirty="0" smtClean="0">
                <a:latin typeface="Times New Roman" charset="0"/>
                <a:ea typeface="ＭＳ Ｐゴシック" charset="-128"/>
              </a:rPr>
              <a:t> lesion).</a:t>
            </a:r>
            <a:endParaRPr lang="en-US" altLang="x-none" dirty="0">
              <a:latin typeface="Times New Roman" charset="0"/>
              <a:ea typeface="ＭＳ Ｐゴシック" charset="-128"/>
            </a:endParaRPr>
          </a:p>
          <a:p>
            <a:pPr>
              <a:buFont typeface="Calibri" charset="0"/>
              <a:buAutoNum type="arabicPeriod"/>
            </a:pPr>
            <a:r>
              <a:rPr lang="en-US" altLang="x-none" dirty="0">
                <a:latin typeface="Times New Roman" charset="0"/>
                <a:ea typeface="ＭＳ Ｐゴシック" charset="-128"/>
              </a:rPr>
              <a:t>Surgical Scar.</a:t>
            </a:r>
          </a:p>
          <a:p>
            <a:endParaRPr lang="en-US" altLang="x-none" dirty="0" smtClean="0">
              <a:latin typeface="Times New Roman" charset="0"/>
              <a:ea typeface="ＭＳ Ｐゴシック" charset="-128"/>
            </a:endParaRPr>
          </a:p>
          <a:p>
            <a:endParaRPr lang="en-US" altLang="x-none" dirty="0">
              <a:latin typeface="Times New Roman" charset="0"/>
              <a:ea typeface="ＭＳ Ｐゴシック" charset="-128"/>
            </a:endParaRPr>
          </a:p>
          <a:p>
            <a:endParaRPr lang="en-US" altLang="x-none" dirty="0">
              <a:latin typeface="Times New Roman" charset="0"/>
              <a:ea typeface="ＭＳ Ｐゴシック" charset="-128"/>
            </a:endParaRPr>
          </a:p>
          <a:p>
            <a:endParaRPr lang="en-US" altLang="x-none" dirty="0">
              <a:ea typeface="ＭＳ Ｐゴシック" charset="-128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0" r="48093" b="15000"/>
          <a:stretch/>
        </p:blipFill>
        <p:spPr bwMode="auto">
          <a:xfrm>
            <a:off x="8392000" y="1027906"/>
            <a:ext cx="3324225" cy="5532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Oval 5"/>
          <p:cNvSpPr>
            <a:spLocks noChangeArrowheads="1"/>
          </p:cNvSpPr>
          <p:nvPr/>
        </p:nvSpPr>
        <p:spPr bwMode="auto">
          <a:xfrm>
            <a:off x="8625958" y="3294776"/>
            <a:ext cx="1597581" cy="1902063"/>
          </a:xfrm>
          <a:prstGeom prst="ellipse">
            <a:avLst/>
          </a:prstGeom>
          <a:noFill/>
          <a:ln w="57150">
            <a:solidFill>
              <a:schemeClr val="accent2"/>
            </a:solidFill>
            <a:prstDash val="sysDot"/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x-none" altLang="x-none" sz="1800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r="22510"/>
          <a:stretch/>
        </p:blipFill>
        <p:spPr>
          <a:xfrm>
            <a:off x="5122784" y="3130766"/>
            <a:ext cx="2566749" cy="34292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58000" y="3139441"/>
            <a:ext cx="831533" cy="8686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8" t="40437" r="60177" b="33857"/>
          <a:stretch/>
        </p:blipFill>
        <p:spPr bwMode="auto">
          <a:xfrm>
            <a:off x="7689533" y="2147440"/>
            <a:ext cx="3939230" cy="395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435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2466694" y="3495554"/>
            <a:ext cx="1141926" cy="40009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altLang="x-none" sz="2000" dirty="0" smtClean="0">
                <a:latin typeface="Times New Roman" charset="0"/>
                <a:ea typeface="ＭＳ Ｐゴシック" charset="-128"/>
              </a:rPr>
              <a:t>Mass</a:t>
            </a:r>
            <a:endParaRPr lang="en-US" altLang="x-none" sz="2000" dirty="0">
              <a:latin typeface="Times New Roman" charset="0"/>
              <a:ea typeface="ＭＳ Ｐゴシック" charset="-128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090992" y="3402950"/>
            <a:ext cx="2642034" cy="40009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altLang="x-none" sz="2000" dirty="0">
                <a:latin typeface="Times New Roman" charset="0"/>
                <a:ea typeface="ＭＳ Ｐゴシック" charset="-128"/>
              </a:rPr>
              <a:t>Architectural </a:t>
            </a:r>
            <a:r>
              <a:rPr lang="en-US" altLang="x-none" sz="2000">
                <a:latin typeface="Times New Roman" charset="0"/>
                <a:ea typeface="ＭＳ Ｐゴシック" charset="-128"/>
              </a:rPr>
              <a:t>distortion</a:t>
            </a:r>
            <a:r>
              <a:rPr lang="en-US" altLang="x-none" sz="2000" smtClean="0">
                <a:latin typeface="Times New Roman" charset="0"/>
                <a:ea typeface="ＭＳ Ｐゴシック" charset="-128"/>
              </a:rPr>
              <a:t>.</a:t>
            </a:r>
            <a:endParaRPr lang="en-US" altLang="x-none" sz="2000" dirty="0">
              <a:latin typeface="Times New Roman" charset="0"/>
              <a:ea typeface="ＭＳ Ｐゴシック" charset="-128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785428" y="4261538"/>
            <a:ext cx="2476500" cy="29237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endParaRPr lang="en-US" sz="1300" b="1" dirty="0">
              <a:latin typeface="Lato Light"/>
              <a:cs typeface="Lato Ligh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323349" y="4251325"/>
            <a:ext cx="2476500" cy="29237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endParaRPr lang="en-US" sz="1300" b="1" dirty="0">
              <a:latin typeface="Lato Light"/>
              <a:cs typeface="Lato Light"/>
            </a:endParaRPr>
          </a:p>
        </p:txBody>
      </p:sp>
      <p:sp>
        <p:nvSpPr>
          <p:cNvPr id="54" name="Round Diagonal Corner Rectangle 53"/>
          <p:cNvSpPr/>
          <p:nvPr/>
        </p:nvSpPr>
        <p:spPr>
          <a:xfrm>
            <a:off x="2262507" y="1526476"/>
            <a:ext cx="1669413" cy="1591071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/>
          </a:p>
        </p:txBody>
      </p:sp>
      <p:sp>
        <p:nvSpPr>
          <p:cNvPr id="55" name="Round Diagonal Corner Rectangle 54"/>
          <p:cNvSpPr/>
          <p:nvPr/>
        </p:nvSpPr>
        <p:spPr>
          <a:xfrm>
            <a:off x="5543993" y="1556927"/>
            <a:ext cx="1583632" cy="1560620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/>
          </a:p>
        </p:txBody>
      </p:sp>
      <p:sp>
        <p:nvSpPr>
          <p:cNvPr id="58" name="Round Diagonal Corner Rectangle 53"/>
          <p:cNvSpPr/>
          <p:nvPr/>
        </p:nvSpPr>
        <p:spPr>
          <a:xfrm>
            <a:off x="8743051" y="1526476"/>
            <a:ext cx="1711590" cy="1591071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 dirty="0"/>
          </a:p>
        </p:txBody>
      </p:sp>
      <p:sp>
        <p:nvSpPr>
          <p:cNvPr id="13" name="مربع نص 12"/>
          <p:cNvSpPr txBox="1"/>
          <p:nvPr/>
        </p:nvSpPr>
        <p:spPr>
          <a:xfrm>
            <a:off x="8677914" y="3373200"/>
            <a:ext cx="1841863" cy="40011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altLang="x-none" sz="2000">
                <a:latin typeface="Times New Roman" charset="0"/>
                <a:ea typeface="ＭＳ Ｐゴシック" charset="-128"/>
              </a:rPr>
              <a:t>Calcifications</a:t>
            </a:r>
            <a:r>
              <a:rPr lang="en-US" altLang="x-none" sz="2000" smtClean="0">
                <a:latin typeface="Times New Roman" charset="0"/>
                <a:ea typeface="ＭＳ Ｐゴシック" charset="-128"/>
              </a:rPr>
              <a:t>.</a:t>
            </a:r>
            <a:endParaRPr lang="en-US" altLang="x-none" sz="2000">
              <a:latin typeface="Times New Roman" charset="0"/>
              <a:ea typeface="ＭＳ Ｐゴシック" charset="-128"/>
            </a:endParaRPr>
          </a:p>
        </p:txBody>
      </p:sp>
      <p:sp>
        <p:nvSpPr>
          <p:cNvPr id="59" name="Round Diagonal Corner Rectangle 52"/>
          <p:cNvSpPr/>
          <p:nvPr/>
        </p:nvSpPr>
        <p:spPr>
          <a:xfrm rot="5400000">
            <a:off x="3619565" y="4433180"/>
            <a:ext cx="1301218" cy="1300879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en-US" sz="900" dirty="0">
              <a:ln w="0"/>
              <a:solidFill>
                <a:sysClr val="windowText" lastClr="0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0" name="Round Diagonal Corner Rectangle 52"/>
          <p:cNvSpPr/>
          <p:nvPr/>
        </p:nvSpPr>
        <p:spPr>
          <a:xfrm rot="5400000">
            <a:off x="8040554" y="4463312"/>
            <a:ext cx="1301218" cy="1300879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en-US" sz="900" dirty="0">
              <a:ln w="0"/>
              <a:solidFill>
                <a:sysClr val="windowText" lastClr="0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3316747" y="6017790"/>
            <a:ext cx="1899879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 smtClean="0">
                <a:solidFill>
                  <a:srgbClr val="44546A"/>
                </a:solidFill>
                <a:latin typeface="Lato Regular"/>
              </a:rPr>
              <a:t>Skin thickening</a:t>
            </a:r>
            <a:endParaRPr lang="ar-SA" sz="2000" b="1" dirty="0">
              <a:solidFill>
                <a:srgbClr val="44546A"/>
              </a:solidFill>
              <a:latin typeface="Lato Regular"/>
            </a:endParaRPr>
          </a:p>
        </p:txBody>
      </p:sp>
      <p:sp>
        <p:nvSpPr>
          <p:cNvPr id="61" name="Round Diagonal Corner Rectangle 52"/>
          <p:cNvSpPr/>
          <p:nvPr/>
        </p:nvSpPr>
        <p:spPr>
          <a:xfrm rot="5400000">
            <a:off x="5902776" y="4512731"/>
            <a:ext cx="1301218" cy="1300879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en-US" sz="900" dirty="0">
              <a:ln w="0"/>
              <a:solidFill>
                <a:sysClr val="windowText" lastClr="0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5620193" y="6017790"/>
            <a:ext cx="2065181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smtClean="0">
                <a:solidFill>
                  <a:srgbClr val="44546A"/>
                </a:solidFill>
                <a:latin typeface="Lato Regular"/>
              </a:rPr>
              <a:t>Nipple retraction</a:t>
            </a:r>
            <a:endParaRPr lang="ar-SA" sz="2000" b="1" dirty="0">
              <a:solidFill>
                <a:srgbClr val="44546A"/>
              </a:solidFill>
              <a:latin typeface="Lato Regular"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8040723" y="6044900"/>
            <a:ext cx="2533066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 smtClean="0">
                <a:solidFill>
                  <a:srgbClr val="44546A"/>
                </a:solidFill>
                <a:latin typeface="Lato Regular"/>
              </a:rPr>
              <a:t>Axillary lymph nodes</a:t>
            </a:r>
            <a:endParaRPr lang="ar-SA" sz="2000" b="1" dirty="0">
              <a:solidFill>
                <a:srgbClr val="44546A"/>
              </a:solidFill>
              <a:latin typeface="Lato Regular"/>
            </a:endParaRPr>
          </a:p>
        </p:txBody>
      </p:sp>
      <p:pic>
        <p:nvPicPr>
          <p:cNvPr id="18" name="صورة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0205" y="1719792"/>
            <a:ext cx="1397755" cy="139775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37657" y="417713"/>
            <a:ext cx="5917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x-none" sz="2800" dirty="0">
                <a:latin typeface="Times New Roman" charset="0"/>
                <a:ea typeface="ＭＳ Ｐゴシック" charset="-128"/>
              </a:rPr>
              <a:t>BREAST ABNORMALTY</a:t>
            </a:r>
            <a:endParaRPr lang="id-ID" sz="2800" b="1" dirty="0">
              <a:solidFill>
                <a:schemeClr val="accent1"/>
              </a:solidFill>
              <a:latin typeface="+mj-lt"/>
              <a:cs typeface="Lato Regular"/>
            </a:endParaRPr>
          </a:p>
        </p:txBody>
      </p:sp>
      <p:sp>
        <p:nvSpPr>
          <p:cNvPr id="3" name="Oval 2"/>
          <p:cNvSpPr/>
          <p:nvPr/>
        </p:nvSpPr>
        <p:spPr>
          <a:xfrm>
            <a:off x="7988198" y="843953"/>
            <a:ext cx="3221294" cy="3149431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r="22510"/>
          <a:stretch/>
        </p:blipFill>
        <p:spPr>
          <a:xfrm>
            <a:off x="5869558" y="1734653"/>
            <a:ext cx="932501" cy="124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0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1548900" y="3885360"/>
            <a:ext cx="1141926" cy="40009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id-ID" sz="2000" b="1" dirty="0">
                <a:latin typeface="+mj-lt"/>
                <a:cs typeface="Lato Regular"/>
              </a:rPr>
              <a:t>Skin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73162" y="4256252"/>
            <a:ext cx="2476500" cy="29237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endParaRPr lang="en-US" sz="1300" b="1" dirty="0">
              <a:latin typeface="Lato Light"/>
              <a:cs typeface="Lato Ligh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497285" y="3894824"/>
            <a:ext cx="1178428" cy="40009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id-ID" sz="2000" b="1" dirty="0">
                <a:latin typeface="+mj-lt"/>
                <a:cs typeface="Lato Regular"/>
              </a:rPr>
              <a:t>Vascular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608388" y="4261538"/>
            <a:ext cx="2476500" cy="29237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endParaRPr lang="en-US" sz="1300" b="1" dirty="0">
              <a:latin typeface="Lato Light"/>
              <a:cs typeface="Lato Ligh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956995" y="3851234"/>
            <a:ext cx="659119" cy="40009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2000" b="1" dirty="0">
                <a:latin typeface="+mj-lt"/>
                <a:cs typeface="Lato Regular"/>
              </a:rPr>
              <a:t>Rim</a:t>
            </a:r>
            <a:endParaRPr lang="id-ID" sz="2000" b="1" dirty="0">
              <a:latin typeface="+mj-lt"/>
              <a:cs typeface="Lato Regular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146309" y="4251325"/>
            <a:ext cx="2476500" cy="29237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endParaRPr lang="en-US" sz="1300" b="1" dirty="0">
              <a:latin typeface="Lato Light"/>
              <a:cs typeface="Lato Ligh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820395" y="3866248"/>
            <a:ext cx="1111165" cy="40009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2000" b="1" dirty="0">
                <a:latin typeface="Lato Regular"/>
                <a:cs typeface="Lato Regular"/>
              </a:rPr>
              <a:t>P</a:t>
            </a:r>
            <a:r>
              <a:rPr lang="en-US" sz="2000" b="1" dirty="0" smtClean="0">
                <a:latin typeface="Lato Regular"/>
                <a:cs typeface="Lato Regular"/>
              </a:rPr>
              <a:t>opcorn</a:t>
            </a:r>
            <a:endParaRPr lang="en-US" sz="2000" b="1" dirty="0">
              <a:latin typeface="Lato Regular"/>
              <a:cs typeface="Lato Regular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926313" y="4256808"/>
            <a:ext cx="2476500" cy="29237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endParaRPr lang="en-US" sz="1300" b="1" dirty="0">
              <a:latin typeface="Lato Light"/>
              <a:cs typeface="Lato Light"/>
            </a:endParaRPr>
          </a:p>
        </p:txBody>
      </p:sp>
      <p:sp>
        <p:nvSpPr>
          <p:cNvPr id="54" name="Round Diagonal Corner Rectangle 53"/>
          <p:cNvSpPr/>
          <p:nvPr/>
        </p:nvSpPr>
        <p:spPr>
          <a:xfrm>
            <a:off x="1428511" y="2369082"/>
            <a:ext cx="1300879" cy="1301218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/>
          </a:p>
        </p:txBody>
      </p:sp>
      <p:sp>
        <p:nvSpPr>
          <p:cNvPr id="53" name="Round Diagonal Corner Rectangle 52"/>
          <p:cNvSpPr/>
          <p:nvPr/>
        </p:nvSpPr>
        <p:spPr>
          <a:xfrm rot="5400000">
            <a:off x="5635946" y="2396028"/>
            <a:ext cx="1301218" cy="1300879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/>
          </a:p>
        </p:txBody>
      </p:sp>
      <p:sp>
        <p:nvSpPr>
          <p:cNvPr id="55" name="Round Diagonal Corner Rectangle 54"/>
          <p:cNvSpPr/>
          <p:nvPr/>
        </p:nvSpPr>
        <p:spPr>
          <a:xfrm>
            <a:off x="3532313" y="2384428"/>
            <a:ext cx="1300879" cy="1301218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/>
          </a:p>
        </p:txBody>
      </p:sp>
      <p:sp>
        <p:nvSpPr>
          <p:cNvPr id="46" name="Round Diagonal Corner Rectangle 45"/>
          <p:cNvSpPr/>
          <p:nvPr/>
        </p:nvSpPr>
        <p:spPr>
          <a:xfrm rot="16200000">
            <a:off x="7656524" y="2410565"/>
            <a:ext cx="1301218" cy="1300879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830" y="2488641"/>
            <a:ext cx="1304560" cy="1007773"/>
          </a:xfrm>
          <a:prstGeom prst="rect">
            <a:avLst/>
          </a:prstGeom>
          <a:ln>
            <a:noFill/>
          </a:ln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567" y="2600000"/>
            <a:ext cx="1229344" cy="922008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7277" y="2633888"/>
            <a:ext cx="749030" cy="89838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0511" y="2500899"/>
            <a:ext cx="1092088" cy="1092088"/>
          </a:xfrm>
          <a:prstGeom prst="rect">
            <a:avLst/>
          </a:prstGeom>
        </p:spPr>
      </p:pic>
      <p:sp>
        <p:nvSpPr>
          <p:cNvPr id="45" name="Round Diagonal Corner Rectangle 53"/>
          <p:cNvSpPr/>
          <p:nvPr/>
        </p:nvSpPr>
        <p:spPr>
          <a:xfrm>
            <a:off x="9856750" y="2432473"/>
            <a:ext cx="1300879" cy="1301218"/>
          </a:xfrm>
          <a:prstGeom prst="round2DiagRect">
            <a:avLst>
              <a:gd name="adj1" fmla="val 18841"/>
              <a:gd name="adj2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dirty="0">
              <a:solidFill>
                <a:srgbClr val="00B050"/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9744074" y="3757831"/>
            <a:ext cx="153469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latin typeface="+mj-lt"/>
                <a:ea typeface="Times New Roman" charset="0"/>
                <a:cs typeface="Times New Roman" charset="0"/>
              </a:rPr>
              <a:t> </a:t>
            </a:r>
            <a:r>
              <a:rPr lang="en-US" sz="2000" b="1" dirty="0" smtClean="0">
                <a:latin typeface="+mj-lt"/>
                <a:ea typeface="Times New Roman" charset="0"/>
                <a:cs typeface="Times New Roman" charset="0"/>
              </a:rPr>
              <a:t>Rod-Like</a:t>
            </a:r>
            <a:endParaRPr lang="ar-SA" sz="1600" b="1" dirty="0">
              <a:latin typeface="+mj-lt"/>
            </a:endParaRP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3881" y="2785118"/>
            <a:ext cx="1126616" cy="624832"/>
          </a:xfrm>
          <a:prstGeom prst="rect">
            <a:avLst/>
          </a:prstGeom>
        </p:spPr>
      </p:pic>
      <p:sp>
        <p:nvSpPr>
          <p:cNvPr id="58" name="Round Diagonal Corner Rectangle 53"/>
          <p:cNvSpPr/>
          <p:nvPr/>
        </p:nvSpPr>
        <p:spPr>
          <a:xfrm>
            <a:off x="2251957" y="4475836"/>
            <a:ext cx="1300879" cy="1301218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 dirty="0"/>
          </a:p>
        </p:txBody>
      </p:sp>
      <p:sp>
        <p:nvSpPr>
          <p:cNvPr id="13" name="مربع نص 12"/>
          <p:cNvSpPr txBox="1"/>
          <p:nvPr/>
        </p:nvSpPr>
        <p:spPr>
          <a:xfrm>
            <a:off x="2297844" y="5957718"/>
            <a:ext cx="1326051" cy="40011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 Punctate</a:t>
            </a:r>
            <a:endParaRPr lang="en-US" sz="2000" b="1" dirty="0">
              <a:latin typeface="+mj-lt"/>
            </a:endParaRPr>
          </a:p>
        </p:txBody>
      </p:sp>
      <p:sp>
        <p:nvSpPr>
          <p:cNvPr id="59" name="Round Diagonal Corner Rectangle 52"/>
          <p:cNvSpPr/>
          <p:nvPr/>
        </p:nvSpPr>
        <p:spPr>
          <a:xfrm rot="5400000">
            <a:off x="4442525" y="4433180"/>
            <a:ext cx="1301218" cy="1300879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en-US" sz="900" dirty="0">
              <a:ln w="0"/>
              <a:solidFill>
                <a:sysClr val="windowText" lastClr="0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0" name="Round Diagonal Corner Rectangle 52"/>
          <p:cNvSpPr/>
          <p:nvPr/>
        </p:nvSpPr>
        <p:spPr>
          <a:xfrm rot="5400000">
            <a:off x="8863514" y="4463312"/>
            <a:ext cx="1301218" cy="1300879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en-US" sz="900" dirty="0">
              <a:ln w="0"/>
              <a:solidFill>
                <a:sysClr val="windowText" lastClr="0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4139707" y="6017790"/>
            <a:ext cx="1904689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>
                <a:latin typeface="+mj-lt"/>
              </a:rPr>
              <a:t>Milk of calcium</a:t>
            </a:r>
            <a:endParaRPr lang="ar-SA" sz="2000" b="1" dirty="0">
              <a:latin typeface="+mj-lt"/>
            </a:endParaRPr>
          </a:p>
        </p:txBody>
      </p:sp>
      <p:sp>
        <p:nvSpPr>
          <p:cNvPr id="61" name="Round Diagonal Corner Rectangle 52"/>
          <p:cNvSpPr/>
          <p:nvPr/>
        </p:nvSpPr>
        <p:spPr>
          <a:xfrm rot="5400000">
            <a:off x="6725736" y="4512731"/>
            <a:ext cx="1301218" cy="1300879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en-US" sz="900" dirty="0">
              <a:ln w="0"/>
              <a:solidFill>
                <a:sysClr val="windowText" lastClr="0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3520" y="4599839"/>
            <a:ext cx="4305207" cy="1271128"/>
          </a:xfrm>
          <a:prstGeom prst="rect">
            <a:avLst/>
          </a:prstGeom>
        </p:spPr>
      </p:pic>
      <p:sp>
        <p:nvSpPr>
          <p:cNvPr id="16" name="مربع نص 15"/>
          <p:cNvSpPr txBox="1"/>
          <p:nvPr/>
        </p:nvSpPr>
        <p:spPr>
          <a:xfrm>
            <a:off x="6936995" y="6027851"/>
            <a:ext cx="920637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>
                <a:latin typeface="+mj-lt"/>
              </a:rPr>
              <a:t>Suture</a:t>
            </a:r>
            <a:endParaRPr lang="ar-SA" sz="2000" b="1" dirty="0">
              <a:latin typeface="+mj-lt"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8863683" y="6044900"/>
            <a:ext cx="1390317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>
                <a:latin typeface="+mj-lt"/>
              </a:rPr>
              <a:t>Dystrophic</a:t>
            </a:r>
            <a:endParaRPr lang="ar-SA" sz="2000" b="1" dirty="0">
              <a:latin typeface="+mj-lt"/>
            </a:endParaRPr>
          </a:p>
        </p:txBody>
      </p:sp>
      <p:pic>
        <p:nvPicPr>
          <p:cNvPr id="18" name="صورة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3390" y="4673832"/>
            <a:ext cx="978011" cy="978011"/>
          </a:xfrm>
          <a:prstGeom prst="rect">
            <a:avLst/>
          </a:prstGeom>
        </p:spPr>
      </p:pic>
      <p:pic>
        <p:nvPicPr>
          <p:cNvPr id="19" name="صورة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1793" y="4553897"/>
            <a:ext cx="1083736" cy="108373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37657" y="417713"/>
            <a:ext cx="5917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  <a:latin typeface="+mj-lt"/>
                <a:cs typeface="Lato Regular"/>
              </a:rPr>
              <a:t>BENIGN CALCIFICATIONS</a:t>
            </a:r>
            <a:endParaRPr lang="id-ID" sz="2800" b="1" dirty="0">
              <a:solidFill>
                <a:schemeClr val="accent1"/>
              </a:solidFill>
              <a:latin typeface="+mj-lt"/>
              <a:cs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77333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39" grpId="0"/>
      <p:bldP spid="41" grpId="0"/>
      <p:bldP spid="54" grpId="0" animBg="1"/>
      <p:bldP spid="53" grpId="0" animBg="1"/>
      <p:bldP spid="55" grpId="0" animBg="1"/>
      <p:bldP spid="46" grpId="0" animBg="1"/>
      <p:bldP spid="45" grpId="0" animBg="1"/>
      <p:bldP spid="9" grpId="0"/>
      <p:bldP spid="58" grpId="0" animBg="1"/>
      <p:bldP spid="13" grpId="0" animBg="1"/>
      <p:bldP spid="59" grpId="0" animBg="1"/>
      <p:bldP spid="60" grpId="0" animBg="1"/>
      <p:bldP spid="15" grpId="0"/>
      <p:bldP spid="61" grpId="0" animBg="1"/>
      <p:bldP spid="16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1155918" y="3702791"/>
            <a:ext cx="1141926" cy="40009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id-ID" sz="2000" b="1" dirty="0">
                <a:latin typeface="Lato Regular"/>
                <a:cs typeface="Lato Regular"/>
              </a:rPr>
              <a:t>Skin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73162" y="4256252"/>
            <a:ext cx="2476500" cy="29237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endParaRPr lang="en-US" sz="1300" b="1" dirty="0">
              <a:latin typeface="Lato Light"/>
              <a:cs typeface="Lato Ligh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104303" y="3712255"/>
            <a:ext cx="1178428" cy="40009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id-ID" sz="2000" b="1" dirty="0">
                <a:latin typeface="Lato Regular"/>
                <a:cs typeface="Lato Regular"/>
              </a:rPr>
              <a:t>Vascular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608388" y="4261538"/>
            <a:ext cx="2476500" cy="29237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endParaRPr lang="en-US" sz="1300" b="1" dirty="0">
              <a:latin typeface="Lato Light"/>
              <a:cs typeface="Lato Ligh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564013" y="3668665"/>
            <a:ext cx="659119" cy="40009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2000" b="1" dirty="0">
                <a:latin typeface="Lato Regular"/>
                <a:cs typeface="Lato Regular"/>
              </a:rPr>
              <a:t>Rim</a:t>
            </a:r>
            <a:endParaRPr lang="id-ID" sz="2000" b="1" dirty="0">
              <a:latin typeface="Lato Regular"/>
              <a:cs typeface="Lato Regular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146309" y="4251325"/>
            <a:ext cx="2476500" cy="29237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endParaRPr lang="en-US" sz="1300" b="1" dirty="0">
              <a:latin typeface="Lato Light"/>
              <a:cs typeface="Lato Ligh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395352" y="3683679"/>
            <a:ext cx="1175285" cy="40009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id-ID" sz="2000" b="1" dirty="0" smtClean="0">
                <a:latin typeface="Lato Regular"/>
                <a:cs typeface="Lato Regular"/>
              </a:rPr>
              <a:t> </a:t>
            </a:r>
            <a:r>
              <a:rPr lang="id-ID" sz="2000" b="1" dirty="0" err="1" smtClean="0">
                <a:latin typeface="Lato Regular"/>
                <a:cs typeface="Lato Regular"/>
              </a:rPr>
              <a:t>Popcorn</a:t>
            </a:r>
            <a:endParaRPr lang="id-ID" sz="2000" b="1" dirty="0">
              <a:latin typeface="Lato Regular"/>
              <a:cs typeface="Lato Regular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926313" y="4256808"/>
            <a:ext cx="2476500" cy="29237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endParaRPr lang="en-US" sz="1300" b="1" dirty="0">
              <a:latin typeface="Lato Light"/>
              <a:cs typeface="Lato Light"/>
            </a:endParaRPr>
          </a:p>
        </p:txBody>
      </p:sp>
      <p:sp>
        <p:nvSpPr>
          <p:cNvPr id="54" name="Round Diagonal Corner Rectangle 53"/>
          <p:cNvSpPr/>
          <p:nvPr/>
        </p:nvSpPr>
        <p:spPr>
          <a:xfrm>
            <a:off x="795757" y="1255650"/>
            <a:ext cx="1895069" cy="2202462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/>
          </a:p>
        </p:txBody>
      </p:sp>
      <p:sp>
        <p:nvSpPr>
          <p:cNvPr id="53" name="Round Diagonal Corner Rectangle 52"/>
          <p:cNvSpPr/>
          <p:nvPr/>
        </p:nvSpPr>
        <p:spPr>
          <a:xfrm rot="5400000">
            <a:off x="4849664" y="1436124"/>
            <a:ext cx="2202464" cy="1895069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/>
          </a:p>
        </p:txBody>
      </p:sp>
      <p:sp>
        <p:nvSpPr>
          <p:cNvPr id="55" name="Round Diagonal Corner Rectangle 54"/>
          <p:cNvSpPr/>
          <p:nvPr/>
        </p:nvSpPr>
        <p:spPr>
          <a:xfrm>
            <a:off x="2899559" y="1270996"/>
            <a:ext cx="1895069" cy="2202462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/>
          </a:p>
        </p:txBody>
      </p:sp>
      <p:sp>
        <p:nvSpPr>
          <p:cNvPr id="46" name="Round Diagonal Corner Rectangle 45"/>
          <p:cNvSpPr/>
          <p:nvPr/>
        </p:nvSpPr>
        <p:spPr>
          <a:xfrm rot="16200000">
            <a:off x="6870245" y="1450659"/>
            <a:ext cx="2202462" cy="1895071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 dirty="0"/>
          </a:p>
        </p:txBody>
      </p:sp>
      <p:sp>
        <p:nvSpPr>
          <p:cNvPr id="45" name="Round Diagonal Corner Rectangle 53"/>
          <p:cNvSpPr/>
          <p:nvPr/>
        </p:nvSpPr>
        <p:spPr>
          <a:xfrm>
            <a:off x="9223996" y="1319041"/>
            <a:ext cx="1895069" cy="2202462"/>
          </a:xfrm>
          <a:prstGeom prst="round2DiagRect">
            <a:avLst>
              <a:gd name="adj1" fmla="val 18841"/>
              <a:gd name="adj2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dirty="0">
              <a:solidFill>
                <a:srgbClr val="00B050"/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9573651" y="3717115"/>
            <a:ext cx="153469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 smtClean="0">
                <a:latin typeface="Lato Regular"/>
                <a:ea typeface="Times New Roman" charset="0"/>
                <a:cs typeface="Times New Roman" charset="0"/>
              </a:rPr>
              <a:t>Rod-Like</a:t>
            </a:r>
            <a:endParaRPr lang="ar-SA" sz="1600" b="1" dirty="0">
              <a:latin typeface="Lato Regular"/>
            </a:endParaRPr>
          </a:p>
        </p:txBody>
      </p:sp>
      <p:sp>
        <p:nvSpPr>
          <p:cNvPr id="58" name="Round Diagonal Corner Rectangle 53"/>
          <p:cNvSpPr/>
          <p:nvPr/>
        </p:nvSpPr>
        <p:spPr>
          <a:xfrm>
            <a:off x="1855723" y="4217599"/>
            <a:ext cx="1895069" cy="2202462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 dirty="0"/>
          </a:p>
        </p:txBody>
      </p:sp>
      <p:sp>
        <p:nvSpPr>
          <p:cNvPr id="13" name="مربع نص 12"/>
          <p:cNvSpPr txBox="1"/>
          <p:nvPr/>
        </p:nvSpPr>
        <p:spPr>
          <a:xfrm>
            <a:off x="2058764" y="6427961"/>
            <a:ext cx="1525364" cy="40011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000" b="1" smtClean="0">
                <a:latin typeface="Lato Regular"/>
              </a:rPr>
              <a:t>punctate</a:t>
            </a:r>
            <a:endParaRPr lang="en-US" sz="2000" b="1" dirty="0">
              <a:latin typeface="Lato Regular"/>
            </a:endParaRPr>
          </a:p>
        </p:txBody>
      </p:sp>
      <p:sp>
        <p:nvSpPr>
          <p:cNvPr id="59" name="Round Diagonal Corner Rectangle 52"/>
          <p:cNvSpPr/>
          <p:nvPr/>
        </p:nvSpPr>
        <p:spPr>
          <a:xfrm rot="5400000">
            <a:off x="4074492" y="4394033"/>
            <a:ext cx="2202464" cy="1895069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en-US" sz="900" dirty="0">
              <a:ln w="0"/>
              <a:solidFill>
                <a:sysClr val="windowText" lastClr="0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0" name="Round Diagonal Corner Rectangle 52"/>
          <p:cNvSpPr/>
          <p:nvPr/>
        </p:nvSpPr>
        <p:spPr>
          <a:xfrm rot="5400000">
            <a:off x="8709986" y="4464542"/>
            <a:ext cx="2202463" cy="1895069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en-US" sz="900" dirty="0">
              <a:ln w="0"/>
              <a:solidFill>
                <a:sysClr val="windowText" lastClr="0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4140508" y="6457890"/>
            <a:ext cx="1904689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>
                <a:latin typeface="Lato Regular"/>
              </a:rPr>
              <a:t>Milk of calcium</a:t>
            </a:r>
            <a:endParaRPr lang="ar-SA" sz="2000" b="1" dirty="0">
              <a:latin typeface="Lato Regular"/>
            </a:endParaRPr>
          </a:p>
        </p:txBody>
      </p:sp>
      <p:sp>
        <p:nvSpPr>
          <p:cNvPr id="61" name="Round Diagonal Corner Rectangle 52"/>
          <p:cNvSpPr/>
          <p:nvPr/>
        </p:nvSpPr>
        <p:spPr>
          <a:xfrm rot="5400000">
            <a:off x="6572207" y="4421721"/>
            <a:ext cx="2202464" cy="1895069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en-US" sz="900" dirty="0">
              <a:ln w="0"/>
              <a:solidFill>
                <a:sysClr val="windowText" lastClr="0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7127682" y="6427961"/>
            <a:ext cx="920637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>
                <a:latin typeface="Lato Regular"/>
              </a:rPr>
              <a:t>Suture</a:t>
            </a:r>
            <a:endParaRPr lang="ar-SA" sz="2000" b="1" dirty="0">
              <a:latin typeface="Lato Regular"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9056163" y="6458321"/>
            <a:ext cx="1390317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1" dirty="0">
                <a:latin typeface="Lato Regular"/>
              </a:rPr>
              <a:t>Dystrophic</a:t>
            </a:r>
            <a:endParaRPr lang="ar-SA" sz="2000" b="1" dirty="0">
              <a:latin typeface="Lato Regular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37657" y="417713"/>
            <a:ext cx="5917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  <a:latin typeface="+mj-lt"/>
                <a:cs typeface="Lato Regular"/>
              </a:rPr>
              <a:t>BENIGN CALCIFICATIONS</a:t>
            </a:r>
            <a:endParaRPr lang="id-ID" sz="2800" b="1" dirty="0">
              <a:solidFill>
                <a:schemeClr val="accent1"/>
              </a:solidFill>
              <a:latin typeface="+mj-lt"/>
              <a:cs typeface="Lato Regular"/>
            </a:endParaRPr>
          </a:p>
        </p:txBody>
      </p:sp>
      <p:pic>
        <p:nvPicPr>
          <p:cNvPr id="33" name="Content Placeholder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10" t="87727" b="3900"/>
          <a:stretch/>
        </p:blipFill>
        <p:spPr>
          <a:xfrm>
            <a:off x="890281" y="1451348"/>
            <a:ext cx="1706019" cy="181881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41" r="35688" b="15627"/>
          <a:stretch/>
        </p:blipFill>
        <p:spPr>
          <a:xfrm>
            <a:off x="2899559" y="1938624"/>
            <a:ext cx="1798818" cy="963295"/>
          </a:xfrm>
          <a:prstGeom prst="rect">
            <a:avLst/>
          </a:prstGeom>
        </p:spPr>
      </p:pic>
      <p:pic>
        <p:nvPicPr>
          <p:cNvPr id="43" name="Content Placeholder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03" t="58424" r="11634" b="27104"/>
          <a:stretch/>
        </p:blipFill>
        <p:spPr>
          <a:xfrm>
            <a:off x="5260253" y="1741014"/>
            <a:ext cx="1381286" cy="128286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4" t="40668" r="26500" b="40265"/>
          <a:stretch/>
        </p:blipFill>
        <p:spPr>
          <a:xfrm>
            <a:off x="7295486" y="1718137"/>
            <a:ext cx="1184012" cy="1307604"/>
          </a:xfrm>
          <a:prstGeom prst="rect">
            <a:avLst/>
          </a:prstGeom>
        </p:spPr>
      </p:pic>
      <p:pic>
        <p:nvPicPr>
          <p:cNvPr id="47" name="Content Placeholder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53" t="36025" r="28253" b="41618"/>
          <a:stretch/>
        </p:blipFill>
        <p:spPr>
          <a:xfrm>
            <a:off x="9573651" y="1348382"/>
            <a:ext cx="1363531" cy="2151044"/>
          </a:xfrm>
          <a:prstGeom prst="rect">
            <a:avLst/>
          </a:prstGeom>
        </p:spPr>
      </p:pic>
      <p:pic>
        <p:nvPicPr>
          <p:cNvPr id="48" name="Content Placeholder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0" t="43745" r="62516" b="33606"/>
          <a:stretch/>
        </p:blipFill>
        <p:spPr>
          <a:xfrm>
            <a:off x="1927377" y="4592561"/>
            <a:ext cx="1746243" cy="1569701"/>
          </a:xfrm>
          <a:prstGeom prst="rect">
            <a:avLst/>
          </a:prstGeom>
        </p:spPr>
      </p:pic>
      <p:pic>
        <p:nvPicPr>
          <p:cNvPr id="49" name="Content Placeholder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8" t="34486" r="47681" b="36762"/>
          <a:stretch/>
        </p:blipFill>
        <p:spPr>
          <a:xfrm>
            <a:off x="4282731" y="4371806"/>
            <a:ext cx="1775661" cy="1939522"/>
          </a:xfrm>
          <a:prstGeom prst="rect">
            <a:avLst/>
          </a:prstGeom>
        </p:spPr>
      </p:pic>
      <p:pic>
        <p:nvPicPr>
          <p:cNvPr id="50" name="Picture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0" t="31973" r="40591" b="37902"/>
          <a:stretch/>
        </p:blipFill>
        <p:spPr bwMode="auto">
          <a:xfrm>
            <a:off x="6804257" y="4797732"/>
            <a:ext cx="1627181" cy="1159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" t="19355" r="53951" b="41025"/>
          <a:stretch/>
        </p:blipFill>
        <p:spPr>
          <a:xfrm>
            <a:off x="8960987" y="4450610"/>
            <a:ext cx="1700460" cy="188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2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Box 105"/>
          <p:cNvSpPr txBox="1"/>
          <p:nvPr/>
        </p:nvSpPr>
        <p:spPr>
          <a:xfrm>
            <a:off x="3270334" y="241509"/>
            <a:ext cx="6066707" cy="723267"/>
          </a:xfrm>
          <a:prstGeom prst="rect">
            <a:avLst/>
          </a:prstGeom>
          <a:noFill/>
        </p:spPr>
        <p:txBody>
          <a:bodyPr wrap="none" lIns="45711" tIns="22856" rIns="45711" bIns="22856" rtlCol="0">
            <a:spAutoFit/>
          </a:bodyPr>
          <a:lstStyle/>
          <a:p>
            <a:pPr algn="ctr"/>
            <a:r>
              <a:rPr lang="id-ID" sz="4400" b="1" dirty="0" err="1" smtClean="0">
                <a:solidFill>
                  <a:srgbClr val="C00000"/>
                </a:solidFill>
                <a:latin typeface="Lato Regular"/>
                <a:cs typeface="Lato Regular"/>
              </a:rPr>
              <a:t>Suspicious</a:t>
            </a:r>
            <a:r>
              <a:rPr lang="id-ID" sz="4400" b="1" dirty="0" smtClean="0">
                <a:solidFill>
                  <a:srgbClr val="C00000"/>
                </a:solidFill>
                <a:latin typeface="Lato Regular"/>
                <a:cs typeface="Lato Regular"/>
              </a:rPr>
              <a:t> </a:t>
            </a:r>
            <a:r>
              <a:rPr lang="id-ID" sz="4400" b="1" dirty="0" err="1">
                <a:solidFill>
                  <a:srgbClr val="C00000"/>
                </a:solidFill>
                <a:latin typeface="Lato Regular"/>
                <a:cs typeface="Lato Regular"/>
              </a:rPr>
              <a:t>C</a:t>
            </a:r>
            <a:r>
              <a:rPr lang="id-ID" sz="4400" b="1" dirty="0" err="1" smtClean="0">
                <a:solidFill>
                  <a:srgbClr val="C00000"/>
                </a:solidFill>
                <a:latin typeface="Lato Regular"/>
                <a:cs typeface="Lato Regular"/>
              </a:rPr>
              <a:t>alcifications</a:t>
            </a:r>
            <a:endParaRPr lang="id-ID" sz="4400" b="1" dirty="0">
              <a:solidFill>
                <a:srgbClr val="C00000"/>
              </a:solidFill>
              <a:latin typeface="Lato Regular"/>
              <a:cs typeface="Lato Regular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424700" y="3866248"/>
            <a:ext cx="1644881" cy="40009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Lato Regular"/>
                <a:cs typeface="Lato Regular"/>
              </a:rPr>
              <a:t>Amorphous</a:t>
            </a:r>
            <a:endParaRPr lang="id-ID" sz="2000" b="1" dirty="0">
              <a:solidFill>
                <a:srgbClr val="000000"/>
              </a:solidFill>
              <a:latin typeface="Lato Regular"/>
              <a:cs typeface="Lato Regular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904300" y="4256252"/>
            <a:ext cx="2476500" cy="29237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endParaRPr lang="en-US" sz="1300" b="1" dirty="0">
              <a:latin typeface="Lato Light"/>
              <a:cs typeface="Lato Ligh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356621" y="3866248"/>
            <a:ext cx="1632334" cy="707868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Lato Regular"/>
                <a:cs typeface="Lato Regular"/>
              </a:rPr>
              <a:t>Coarse 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  <a:latin typeface="Lato Regular"/>
                <a:cs typeface="Lato Regular"/>
              </a:rPr>
              <a:t>heterogenous</a:t>
            </a:r>
            <a:endParaRPr lang="id-ID" sz="2000" b="1" dirty="0">
              <a:solidFill>
                <a:srgbClr val="000000"/>
              </a:solidFill>
              <a:latin typeface="Lato Regular"/>
              <a:cs typeface="Lato Regular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639526" y="4261538"/>
            <a:ext cx="2476500" cy="29237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endParaRPr lang="en-US" sz="1300" b="1" dirty="0">
              <a:latin typeface="Lato Light"/>
              <a:cs typeface="Lato Ligh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528076" y="3851234"/>
            <a:ext cx="1579242" cy="707868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Lato Regular"/>
                <a:cs typeface="Lato Regular"/>
              </a:rPr>
              <a:t>Fine </a:t>
            </a:r>
          </a:p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Lato Regular"/>
                <a:cs typeface="Lato Regular"/>
              </a:rPr>
              <a:t>Pleomorphic</a:t>
            </a:r>
            <a:endParaRPr lang="id-ID" sz="2000" b="1" dirty="0">
              <a:solidFill>
                <a:srgbClr val="000000"/>
              </a:solidFill>
              <a:latin typeface="Lato Regular"/>
              <a:cs typeface="Lato Regular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177447" y="4251325"/>
            <a:ext cx="2476500" cy="29237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endParaRPr lang="en-US" sz="1300" b="1" dirty="0">
              <a:latin typeface="Lato Light"/>
              <a:cs typeface="Lato Ligh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278145" y="3866248"/>
            <a:ext cx="2257954" cy="646313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Lato Regular"/>
                <a:cs typeface="Lato Regular"/>
              </a:rPr>
              <a:t>Fine Branching </a:t>
            </a:r>
            <a:endParaRPr lang="en-US" b="1" dirty="0">
              <a:solidFill>
                <a:srgbClr val="000000"/>
              </a:solidFill>
              <a:latin typeface="Lato Regular"/>
              <a:cs typeface="Lato Regular"/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  <a:latin typeface="Lato Regular"/>
                <a:cs typeface="Lato Regular"/>
              </a:rPr>
              <a:t>and </a:t>
            </a:r>
            <a:r>
              <a:rPr lang="en-US" b="1" dirty="0" smtClean="0">
                <a:solidFill>
                  <a:srgbClr val="000000"/>
                </a:solidFill>
                <a:latin typeface="Lato Regular"/>
                <a:cs typeface="Lato Regular"/>
              </a:rPr>
              <a:t>linear branching</a:t>
            </a:r>
            <a:endParaRPr lang="id-ID" b="1" dirty="0">
              <a:solidFill>
                <a:srgbClr val="000000"/>
              </a:solidFill>
              <a:latin typeface="Lato Regular"/>
              <a:cs typeface="Lato Regular"/>
            </a:endParaRPr>
          </a:p>
        </p:txBody>
      </p:sp>
      <p:sp>
        <p:nvSpPr>
          <p:cNvPr id="54" name="Round Diagonal Corner Rectangle 53"/>
          <p:cNvSpPr/>
          <p:nvPr/>
        </p:nvSpPr>
        <p:spPr>
          <a:xfrm>
            <a:off x="2459649" y="2369082"/>
            <a:ext cx="1300879" cy="1301218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/>
          </a:p>
        </p:txBody>
      </p:sp>
      <p:sp>
        <p:nvSpPr>
          <p:cNvPr id="53" name="Round Diagonal Corner Rectangle 52"/>
          <p:cNvSpPr/>
          <p:nvPr/>
        </p:nvSpPr>
        <p:spPr>
          <a:xfrm>
            <a:off x="6667084" y="2369421"/>
            <a:ext cx="1301218" cy="1300879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r>
              <a:rPr lang="en-US" sz="2000" dirty="0"/>
              <a:t>Size</a:t>
            </a:r>
          </a:p>
          <a:p>
            <a:pPr algn="ctr"/>
            <a:r>
              <a:rPr lang="en-US" sz="2000" dirty="0"/>
              <a:t>Shape</a:t>
            </a:r>
          </a:p>
          <a:p>
            <a:pPr algn="ctr"/>
            <a:r>
              <a:rPr lang="en-US" sz="2000" dirty="0"/>
              <a:t>Density</a:t>
            </a:r>
            <a:endParaRPr lang="bg-BG" sz="2000" dirty="0"/>
          </a:p>
        </p:txBody>
      </p:sp>
      <p:sp>
        <p:nvSpPr>
          <p:cNvPr id="55" name="Round Diagonal Corner Rectangle 54"/>
          <p:cNvSpPr/>
          <p:nvPr/>
        </p:nvSpPr>
        <p:spPr>
          <a:xfrm>
            <a:off x="4563451" y="2369082"/>
            <a:ext cx="1300879" cy="1301218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/>
          </a:p>
        </p:txBody>
      </p:sp>
      <p:sp>
        <p:nvSpPr>
          <p:cNvPr id="46" name="Round Diagonal Corner Rectangle 45"/>
          <p:cNvSpPr/>
          <p:nvPr/>
        </p:nvSpPr>
        <p:spPr>
          <a:xfrm rot="16200000">
            <a:off x="8678965" y="2365154"/>
            <a:ext cx="1301218" cy="1300879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 dirty="0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8842" y="2538919"/>
            <a:ext cx="1042810" cy="995787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7161" y="2259592"/>
            <a:ext cx="1274582" cy="159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5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38" grpId="0"/>
      <p:bldP spid="39" grpId="0"/>
      <p:bldP spid="41" grpId="0"/>
      <p:bldP spid="54" grpId="0" animBg="1"/>
      <p:bldP spid="53" grpId="0" animBg="1"/>
      <p:bldP spid="55" grpId="0" animBg="1"/>
      <p:bldP spid="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346"/>
            <a:ext cx="10515600" cy="1325563"/>
          </a:xfrm>
        </p:spPr>
        <p:txBody>
          <a:bodyPr/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dirty="0" smtClean="0"/>
              <a:t>ANATOMY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17" y="1477909"/>
            <a:ext cx="6765882" cy="4630283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125" y="697455"/>
            <a:ext cx="3751675" cy="5634333"/>
          </a:xfrm>
        </p:spPr>
      </p:pic>
    </p:spTree>
    <p:extLst>
      <p:ext uri="{BB962C8B-B14F-4D97-AF65-F5344CB8AC3E}">
        <p14:creationId xmlns:p14="http://schemas.microsoft.com/office/powerpoint/2010/main" val="59672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Box 105"/>
          <p:cNvSpPr txBox="1"/>
          <p:nvPr/>
        </p:nvSpPr>
        <p:spPr>
          <a:xfrm>
            <a:off x="3270334" y="241509"/>
            <a:ext cx="6066707" cy="723267"/>
          </a:xfrm>
          <a:prstGeom prst="rect">
            <a:avLst/>
          </a:prstGeom>
          <a:noFill/>
        </p:spPr>
        <p:txBody>
          <a:bodyPr wrap="none" lIns="45711" tIns="22856" rIns="45711" bIns="22856" rtlCol="0">
            <a:spAutoFit/>
          </a:bodyPr>
          <a:lstStyle/>
          <a:p>
            <a:pPr algn="ctr"/>
            <a:r>
              <a:rPr lang="id-ID" sz="4400" b="1" dirty="0" err="1" smtClean="0">
                <a:solidFill>
                  <a:srgbClr val="C00000"/>
                </a:solidFill>
                <a:latin typeface="Lato Regular"/>
                <a:cs typeface="Lato Regular"/>
              </a:rPr>
              <a:t>Suspicious</a:t>
            </a:r>
            <a:r>
              <a:rPr lang="id-ID" sz="4400" b="1" dirty="0" smtClean="0">
                <a:solidFill>
                  <a:srgbClr val="C00000"/>
                </a:solidFill>
                <a:latin typeface="Lato Regular"/>
                <a:cs typeface="Lato Regular"/>
              </a:rPr>
              <a:t> </a:t>
            </a:r>
            <a:r>
              <a:rPr lang="id-ID" sz="4400" b="1" dirty="0" err="1">
                <a:solidFill>
                  <a:srgbClr val="C00000"/>
                </a:solidFill>
                <a:latin typeface="Lato Regular"/>
                <a:cs typeface="Lato Regular"/>
              </a:rPr>
              <a:t>C</a:t>
            </a:r>
            <a:r>
              <a:rPr lang="id-ID" sz="4400" b="1" dirty="0" err="1" smtClean="0">
                <a:solidFill>
                  <a:srgbClr val="C00000"/>
                </a:solidFill>
                <a:latin typeface="Lato Regular"/>
                <a:cs typeface="Lato Regular"/>
              </a:rPr>
              <a:t>alcifications</a:t>
            </a:r>
            <a:endParaRPr lang="id-ID" sz="4400" b="1" dirty="0">
              <a:solidFill>
                <a:srgbClr val="C00000"/>
              </a:solidFill>
              <a:latin typeface="Lato Regular"/>
              <a:cs typeface="Lato Regular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24500" y="5071696"/>
            <a:ext cx="1644881" cy="40009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Lato Regular"/>
                <a:cs typeface="Lato Regular"/>
              </a:rPr>
              <a:t>Amorphous</a:t>
            </a:r>
            <a:endParaRPr lang="id-ID" sz="2000" b="1" dirty="0">
              <a:solidFill>
                <a:srgbClr val="000000"/>
              </a:solidFill>
              <a:latin typeface="Lato Regular"/>
              <a:cs typeface="Lato Regular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914101" y="4917808"/>
            <a:ext cx="1688439" cy="707868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Lato Regular"/>
                <a:cs typeface="Lato Regular"/>
              </a:rPr>
              <a:t>Coarse </a:t>
            </a:r>
          </a:p>
          <a:p>
            <a:pPr algn="ctr"/>
            <a:r>
              <a:rPr lang="en-US" sz="2000" b="1" dirty="0" err="1">
                <a:solidFill>
                  <a:srgbClr val="000000"/>
                </a:solidFill>
                <a:latin typeface="Lato Regular"/>
                <a:cs typeface="Lato Regular"/>
              </a:rPr>
              <a:t>H</a:t>
            </a:r>
            <a:r>
              <a:rPr lang="en-US" sz="2000" b="1" dirty="0" err="1" smtClean="0">
                <a:solidFill>
                  <a:srgbClr val="000000"/>
                </a:solidFill>
                <a:latin typeface="Lato Regular"/>
                <a:cs typeface="Lato Regular"/>
              </a:rPr>
              <a:t>eterogenous</a:t>
            </a:r>
            <a:endParaRPr lang="id-ID" sz="2000" b="1" dirty="0">
              <a:solidFill>
                <a:srgbClr val="000000"/>
              </a:solidFill>
              <a:latin typeface="Lato Regular"/>
              <a:cs typeface="Lato Regular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944888" y="4794696"/>
            <a:ext cx="1579242" cy="707868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Lato Regular"/>
                <a:cs typeface="Lato Regular"/>
              </a:rPr>
              <a:t>Fine </a:t>
            </a:r>
          </a:p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Lato Regular"/>
                <a:cs typeface="Lato Regular"/>
              </a:rPr>
              <a:t>Pleomorphic</a:t>
            </a:r>
            <a:endParaRPr lang="id-ID" sz="2000" b="1" dirty="0">
              <a:solidFill>
                <a:srgbClr val="000000"/>
              </a:solidFill>
              <a:latin typeface="Lato Regular"/>
              <a:cs typeface="Lato Regular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551469" y="4825474"/>
            <a:ext cx="2322074" cy="369314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Lato Regular"/>
                <a:cs typeface="Lato Regular"/>
              </a:rPr>
              <a:t>Fine linear branching</a:t>
            </a:r>
            <a:endParaRPr lang="id-ID" b="1" dirty="0">
              <a:solidFill>
                <a:srgbClr val="000000"/>
              </a:solidFill>
              <a:latin typeface="Lato Regular"/>
              <a:cs typeface="Lato Regular"/>
            </a:endParaRPr>
          </a:p>
        </p:txBody>
      </p:sp>
      <p:sp>
        <p:nvSpPr>
          <p:cNvPr id="54" name="Round Diagonal Corner Rectangle 53"/>
          <p:cNvSpPr/>
          <p:nvPr/>
        </p:nvSpPr>
        <p:spPr>
          <a:xfrm>
            <a:off x="558474" y="1541408"/>
            <a:ext cx="2564597" cy="2790846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/>
          </a:p>
        </p:txBody>
      </p:sp>
      <p:sp>
        <p:nvSpPr>
          <p:cNvPr id="53" name="Round Diagonal Corner Rectangle 52"/>
          <p:cNvSpPr/>
          <p:nvPr/>
        </p:nvSpPr>
        <p:spPr>
          <a:xfrm>
            <a:off x="6451876" y="1416032"/>
            <a:ext cx="2565266" cy="2790118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2000" dirty="0"/>
          </a:p>
        </p:txBody>
      </p:sp>
      <p:sp>
        <p:nvSpPr>
          <p:cNvPr id="55" name="Round Diagonal Corner Rectangle 54"/>
          <p:cNvSpPr/>
          <p:nvPr/>
        </p:nvSpPr>
        <p:spPr>
          <a:xfrm>
            <a:off x="3542494" y="1419694"/>
            <a:ext cx="2564597" cy="2790846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/>
          </a:p>
        </p:txBody>
      </p:sp>
      <p:sp>
        <p:nvSpPr>
          <p:cNvPr id="46" name="Round Diagonal Corner Rectangle 45"/>
          <p:cNvSpPr/>
          <p:nvPr/>
        </p:nvSpPr>
        <p:spPr>
          <a:xfrm rot="16200000">
            <a:off x="9163761" y="1528518"/>
            <a:ext cx="2790846" cy="2564598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 dirty="0"/>
          </a:p>
        </p:txBody>
      </p:sp>
      <p:pic>
        <p:nvPicPr>
          <p:cNvPr id="16" name="Content Placeholder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4" t="31974" r="66451" b="54725"/>
          <a:stretch/>
        </p:blipFill>
        <p:spPr>
          <a:xfrm>
            <a:off x="985050" y="1785442"/>
            <a:ext cx="1945094" cy="2302777"/>
          </a:xfrm>
          <a:prstGeom prst="rect">
            <a:avLst/>
          </a:prstGeom>
        </p:spPr>
      </p:pic>
      <p:pic>
        <p:nvPicPr>
          <p:cNvPr id="17" name="Content Placeholder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8" t="34163" r="32679" b="29519"/>
          <a:stretch/>
        </p:blipFill>
        <p:spPr>
          <a:xfrm>
            <a:off x="3731599" y="2269561"/>
            <a:ext cx="2270760" cy="1334538"/>
          </a:xfrm>
          <a:prstGeom prst="rect">
            <a:avLst/>
          </a:prstGeom>
        </p:spPr>
      </p:pic>
      <p:pic>
        <p:nvPicPr>
          <p:cNvPr id="18" name="Content Placeholder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91" t="59772" r="15500" b="23284"/>
          <a:stretch/>
        </p:blipFill>
        <p:spPr>
          <a:xfrm>
            <a:off x="6840403" y="1614909"/>
            <a:ext cx="1703170" cy="2309022"/>
          </a:xfrm>
          <a:prstGeom prst="rect">
            <a:avLst/>
          </a:prstGeom>
        </p:spPr>
      </p:pic>
      <p:pic>
        <p:nvPicPr>
          <p:cNvPr id="19" name="Content Placeholder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1" t="28338" r="16789" b="41703"/>
          <a:stretch/>
        </p:blipFill>
        <p:spPr>
          <a:xfrm>
            <a:off x="9405669" y="1988518"/>
            <a:ext cx="2280718" cy="169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18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104"/>
          <p:cNvGrpSpPr/>
          <p:nvPr/>
        </p:nvGrpSpPr>
        <p:grpSpPr>
          <a:xfrm>
            <a:off x="4152450" y="157760"/>
            <a:ext cx="3801315" cy="867417"/>
            <a:chOff x="4684235" y="483017"/>
            <a:chExt cx="7602630" cy="1734833"/>
          </a:xfrm>
        </p:grpSpPr>
        <p:sp>
          <p:nvSpPr>
            <p:cNvPr id="106" name="TextBox 105"/>
            <p:cNvSpPr txBox="1"/>
            <p:nvPr/>
          </p:nvSpPr>
          <p:spPr>
            <a:xfrm>
              <a:off x="12102109" y="483017"/>
              <a:ext cx="184756" cy="1446533"/>
            </a:xfrm>
            <a:prstGeom prst="rect">
              <a:avLst/>
            </a:prstGeom>
            <a:noFill/>
          </p:spPr>
          <p:txBody>
            <a:bodyPr wrap="none" lIns="45711" tIns="22856" rIns="45711" bIns="22856" rtlCol="0">
              <a:spAutoFit/>
            </a:bodyPr>
            <a:lstStyle/>
            <a:p>
              <a:pPr algn="ctr"/>
              <a:endParaRPr lang="id-ID" sz="4400" b="1" dirty="0">
                <a:solidFill>
                  <a:schemeClr val="tx2"/>
                </a:solidFill>
                <a:latin typeface="Lato Regular"/>
                <a:cs typeface="Lato Regular"/>
              </a:endParaRPr>
            </a:p>
          </p:txBody>
        </p:sp>
        <p:sp>
          <p:nvSpPr>
            <p:cNvPr id="108" name="Subtitle 2"/>
            <p:cNvSpPr txBox="1">
              <a:spLocks/>
            </p:cNvSpPr>
            <p:nvPr/>
          </p:nvSpPr>
          <p:spPr>
            <a:xfrm>
              <a:off x="4684235" y="784697"/>
              <a:ext cx="7261610" cy="1433153"/>
            </a:xfrm>
            <a:prstGeom prst="rect">
              <a:avLst/>
            </a:prstGeom>
          </p:spPr>
          <p:txBody>
            <a:bodyPr vert="horz" wrap="none" lIns="108745" tIns="54373" rIns="108745" bIns="54373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b="1" dirty="0" smtClean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DISTRIBUTION</a:t>
              </a:r>
              <a:endParaRPr lang="en-US" sz="3600" b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pic>
        <p:nvPicPr>
          <p:cNvPr id="23" name="Content Placeholde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5" t="13008" b="47791"/>
          <a:stretch/>
        </p:blipFill>
        <p:spPr>
          <a:xfrm>
            <a:off x="496253" y="1383989"/>
            <a:ext cx="10970749" cy="24719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8415" y="4235513"/>
            <a:ext cx="1247648" cy="40009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id-ID" sz="2000" b="1" dirty="0" err="1" smtClean="0">
                <a:solidFill>
                  <a:srgbClr val="000000"/>
                </a:solidFill>
                <a:latin typeface="Lato Regular"/>
                <a:cs typeface="Lato Regular"/>
              </a:rPr>
              <a:t>Grouped</a:t>
            </a:r>
            <a:endParaRPr lang="id-ID" sz="2000" b="1" dirty="0">
              <a:solidFill>
                <a:srgbClr val="000000"/>
              </a:solidFill>
              <a:latin typeface="Lato Regular"/>
              <a:cs typeface="Lato Regular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53258" y="4235513"/>
            <a:ext cx="1152844" cy="40009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id-ID" sz="2000" b="1" dirty="0" smtClean="0">
                <a:solidFill>
                  <a:srgbClr val="000000"/>
                </a:solidFill>
                <a:latin typeface="Lato Regular"/>
                <a:cs typeface="Lato Regular"/>
              </a:rPr>
              <a:t>Regional</a:t>
            </a:r>
            <a:endParaRPr lang="id-ID" sz="2000" b="1" dirty="0">
              <a:solidFill>
                <a:srgbClr val="000000"/>
              </a:solidFill>
              <a:latin typeface="Lato Regular"/>
              <a:cs typeface="Lato Regular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94758" y="4247840"/>
            <a:ext cx="925218" cy="40009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id-ID" sz="2000" b="1" dirty="0" smtClean="0">
                <a:solidFill>
                  <a:srgbClr val="000000"/>
                </a:solidFill>
                <a:latin typeface="Lato Regular"/>
                <a:cs typeface="Lato Regular"/>
              </a:rPr>
              <a:t>Linear</a:t>
            </a:r>
            <a:endParaRPr lang="id-ID" sz="2000" b="1" dirty="0">
              <a:solidFill>
                <a:srgbClr val="000000"/>
              </a:solidFill>
              <a:latin typeface="Lato Regular"/>
              <a:cs typeface="Lato Regular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12116" y="4227544"/>
            <a:ext cx="1322762" cy="40009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id-ID" sz="2000" b="1" dirty="0" smtClean="0">
                <a:solidFill>
                  <a:srgbClr val="000000"/>
                </a:solidFill>
                <a:latin typeface="Lato Regular"/>
                <a:cs typeface="Lato Regular"/>
              </a:rPr>
              <a:t>Segmental</a:t>
            </a:r>
            <a:endParaRPr lang="id-ID" sz="2000" b="1" dirty="0">
              <a:solidFill>
                <a:srgbClr val="000000"/>
              </a:solidFill>
              <a:latin typeface="Lato Regular"/>
              <a:cs typeface="Lato Regular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720100" y="4214783"/>
            <a:ext cx="11095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sz="2000" b="1" dirty="0" err="1" smtClean="0">
                <a:solidFill>
                  <a:srgbClr val="000000"/>
                </a:solidFill>
                <a:latin typeface="Lato Regular"/>
                <a:cs typeface="Lato Regular"/>
              </a:rPr>
              <a:t>Diffused</a:t>
            </a:r>
            <a:endParaRPr lang="id-ID" sz="2000" b="1" dirty="0">
              <a:solidFill>
                <a:srgbClr val="000000"/>
              </a:solidFill>
              <a:latin typeface="Lato Regular"/>
              <a:cs typeface="Lato Regular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8415" y="4627635"/>
            <a:ext cx="1687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&lt; 2 cm</a:t>
            </a:r>
          </a:p>
          <a:p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5 Calcifications or more</a:t>
            </a:r>
            <a:endParaRPr lang="en-US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617405" y="4614893"/>
            <a:ext cx="1462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Entire breast</a:t>
            </a:r>
            <a:endParaRPr lang="en-US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7796" y="4614893"/>
            <a:ext cx="1203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 &gt; 2 cm</a:t>
            </a:r>
            <a:endParaRPr lang="en-US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6" grpId="0"/>
      <p:bldP spid="17" grpId="0"/>
      <p:bldP spid="18" grpId="0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428" y="249919"/>
            <a:ext cx="2856469" cy="1325563"/>
          </a:xfr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  <a:latin typeface="+mj-lt"/>
                <a:ea typeface="Times New Roman" charset="0"/>
                <a:cs typeface="Times New Roman" charset="0"/>
              </a:rPr>
              <a:t>GROUPED</a:t>
            </a:r>
            <a:endParaRPr lang="en-US" sz="3600" b="1" dirty="0">
              <a:solidFill>
                <a:srgbClr val="000000"/>
              </a:solidFill>
              <a:latin typeface="+mj-lt"/>
              <a:ea typeface="Times New Roman" charset="0"/>
              <a:cs typeface="Times New Roman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46" r="31048" b="10816"/>
          <a:stretch/>
        </p:blipFill>
        <p:spPr>
          <a:xfrm>
            <a:off x="6813494" y="1538780"/>
            <a:ext cx="4277325" cy="4925028"/>
          </a:xfrm>
        </p:spPr>
      </p:pic>
      <p:pic>
        <p:nvPicPr>
          <p:cNvPr id="7" name="Content Placeholder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47" r="31048" b="22018"/>
          <a:stretch/>
        </p:blipFill>
        <p:spPr>
          <a:xfrm>
            <a:off x="5443561" y="-87576"/>
            <a:ext cx="7192771" cy="681484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1459063" y="3482115"/>
            <a:ext cx="849933" cy="100707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143102" y="3597638"/>
            <a:ext cx="642552" cy="63019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9879619" y="2370437"/>
            <a:ext cx="642552" cy="63019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9411730" y="1328013"/>
            <a:ext cx="642552" cy="63019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464378" y="2384854"/>
            <a:ext cx="642552" cy="63019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143220" y="4679946"/>
            <a:ext cx="1482693" cy="130072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0336837" y="3282540"/>
            <a:ext cx="920452" cy="120665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13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1442021" y="5856805"/>
            <a:ext cx="1891683" cy="40009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  <a:latin typeface="Lato Regular"/>
                <a:cs typeface="Lato Regular"/>
              </a:rPr>
              <a:t>Mammogram</a:t>
            </a:r>
            <a:endParaRPr lang="id-ID" sz="2000" b="1" dirty="0">
              <a:solidFill>
                <a:schemeClr val="tx2"/>
              </a:solidFill>
              <a:latin typeface="Lato Regular"/>
              <a:cs typeface="Lato Regular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259514" y="5822678"/>
            <a:ext cx="1423751" cy="40009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id-ID" sz="2000" b="1" dirty="0" err="1">
                <a:solidFill>
                  <a:schemeClr val="tx2"/>
                </a:solidFill>
                <a:latin typeface="Lato Regular"/>
                <a:cs typeface="Lato Regular"/>
              </a:rPr>
              <a:t>U</a:t>
            </a:r>
            <a:r>
              <a:rPr lang="id-ID" sz="2000" b="1" dirty="0" err="1" smtClean="0">
                <a:solidFill>
                  <a:schemeClr val="tx2"/>
                </a:solidFill>
                <a:latin typeface="Lato Regular"/>
                <a:cs typeface="Lato Regular"/>
              </a:rPr>
              <a:t>ltrasound</a:t>
            </a:r>
            <a:endParaRPr lang="id-ID" sz="2000" b="1" dirty="0">
              <a:solidFill>
                <a:schemeClr val="tx2"/>
              </a:solidFill>
              <a:latin typeface="Lato Regular"/>
              <a:cs typeface="Lato Regular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295848" y="5822679"/>
            <a:ext cx="712018" cy="40009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  <a:latin typeface="Lato Regular"/>
                <a:cs typeface="Lato Regular"/>
              </a:rPr>
              <a:t>MRI</a:t>
            </a:r>
            <a:endParaRPr lang="id-ID" sz="2000" b="1" dirty="0">
              <a:solidFill>
                <a:schemeClr val="tx2"/>
              </a:solidFill>
              <a:latin typeface="Lato Regular"/>
              <a:cs typeface="Lato Regular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146309" y="4251325"/>
            <a:ext cx="2476500" cy="29237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endParaRPr lang="en-US" sz="1300" b="1" dirty="0">
              <a:latin typeface="Lato Light"/>
              <a:cs typeface="Lato Ligh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926313" y="4256808"/>
            <a:ext cx="2476500" cy="29237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endParaRPr lang="en-US" sz="1300" b="1" dirty="0">
              <a:latin typeface="Lato Light"/>
              <a:cs typeface="Lato Light"/>
            </a:endParaRPr>
          </a:p>
        </p:txBody>
      </p:sp>
      <p:sp>
        <p:nvSpPr>
          <p:cNvPr id="55" name="Round Diagonal Corner Rectangle 54"/>
          <p:cNvSpPr/>
          <p:nvPr/>
        </p:nvSpPr>
        <p:spPr>
          <a:xfrm>
            <a:off x="4110982" y="1181894"/>
            <a:ext cx="3614030" cy="4291829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/>
          </a:p>
        </p:txBody>
      </p:sp>
      <p:sp>
        <p:nvSpPr>
          <p:cNvPr id="2" name="Rectangle 1"/>
          <p:cNvSpPr/>
          <p:nvPr/>
        </p:nvSpPr>
        <p:spPr>
          <a:xfrm>
            <a:off x="3037657" y="417713"/>
            <a:ext cx="5917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  <a:latin typeface="+mj-lt"/>
                <a:cs typeface="Lato Regular"/>
              </a:rPr>
              <a:t>BREAST IMAGING</a:t>
            </a:r>
            <a:endParaRPr lang="id-ID" sz="2800" b="1" dirty="0">
              <a:solidFill>
                <a:schemeClr val="accent1"/>
              </a:solidFill>
              <a:latin typeface="+mj-lt"/>
              <a:cs typeface="Lato Regular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4" r="13799" b="8765"/>
          <a:stretch/>
        </p:blipFill>
        <p:spPr>
          <a:xfrm>
            <a:off x="4207290" y="2179420"/>
            <a:ext cx="3394081" cy="2364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682" y="2509627"/>
            <a:ext cx="3409081" cy="17416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36" y="2509627"/>
            <a:ext cx="3482669" cy="161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36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BREAST US INDICATIONS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7705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>
                <a:latin typeface="+mj-lt"/>
              </a:rPr>
              <a:t>Differentiation of both palpable and mammographic lesions as either </a:t>
            </a:r>
            <a:r>
              <a:rPr lang="en-US" sz="2400" b="1" u="sng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cystic or </a:t>
            </a:r>
            <a:r>
              <a:rPr lang="en-US" sz="2400" b="1" u="sng" dirty="0" smtClean="0">
                <a:solidFill>
                  <a:schemeClr val="accent4">
                    <a:lumMod val="75000"/>
                  </a:schemeClr>
                </a:solidFill>
                <a:latin typeface="+mj-lt"/>
              </a:rPr>
              <a:t>solid.</a:t>
            </a:r>
            <a:endParaRPr lang="en-US" sz="2400" b="1" u="sng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>
                <a:latin typeface="+mj-lt"/>
              </a:rPr>
              <a:t>Evaluation </a:t>
            </a:r>
            <a:r>
              <a:rPr lang="en-US" sz="2400" dirty="0" smtClean="0">
                <a:latin typeface="+mj-lt"/>
              </a:rPr>
              <a:t>of </a:t>
            </a:r>
            <a:r>
              <a:rPr lang="en-US" sz="2400" dirty="0">
                <a:latin typeface="+mj-lt"/>
              </a:rPr>
              <a:t>solid masses according to certain sonographic features.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>
                <a:latin typeface="+mj-lt"/>
              </a:rPr>
              <a:t>Initial imaging evaluation of palpable breast masses in patients under 30 years </a:t>
            </a:r>
            <a:r>
              <a:rPr lang="en-US" sz="2400" dirty="0" smtClean="0">
                <a:latin typeface="+mj-lt"/>
              </a:rPr>
              <a:t>and </a:t>
            </a:r>
            <a:r>
              <a:rPr lang="en-US" sz="2400" dirty="0">
                <a:latin typeface="+mj-lt"/>
              </a:rPr>
              <a:t>in lactating and pregnant </a:t>
            </a:r>
            <a:r>
              <a:rPr lang="en-US" sz="2400" dirty="0" smtClean="0">
                <a:latin typeface="+mj-lt"/>
              </a:rPr>
              <a:t>women. </a:t>
            </a:r>
            <a:endParaRPr lang="en-US" sz="2400" dirty="0">
              <a:latin typeface="+mj-lt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>
                <a:latin typeface="+mj-lt"/>
              </a:rPr>
              <a:t>S</a:t>
            </a:r>
            <a:r>
              <a:rPr lang="en-US" sz="2400" dirty="0" smtClean="0">
                <a:latin typeface="+mj-lt"/>
              </a:rPr>
              <a:t>creening </a:t>
            </a:r>
            <a:r>
              <a:rPr lang="en-US" sz="2400" dirty="0">
                <a:latin typeface="+mj-lt"/>
              </a:rPr>
              <a:t>for occult cancers in certain populations, including of women with heterogeneously or extremely dense </a:t>
            </a:r>
            <a:r>
              <a:rPr lang="en-US" sz="2400" dirty="0" smtClean="0">
                <a:latin typeface="+mj-lt"/>
              </a:rPr>
              <a:t>breasts.</a:t>
            </a:r>
            <a:endParaRPr lang="en-US" sz="2400" dirty="0">
              <a:latin typeface="+mj-lt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>
                <a:latin typeface="+mj-lt"/>
              </a:rPr>
              <a:t>Follow-up </a:t>
            </a:r>
            <a:r>
              <a:rPr lang="en-US" sz="2400" dirty="0">
                <a:latin typeface="+mj-lt"/>
              </a:rPr>
              <a:t>of breast cancer treated with </a:t>
            </a:r>
            <a:r>
              <a:rPr lang="en-US" sz="2400" dirty="0" smtClean="0">
                <a:latin typeface="+mj-lt"/>
              </a:rPr>
              <a:t>neoadjuvant chemotherapy.</a:t>
            </a:r>
            <a:r>
              <a:rPr lang="en-US" sz="2400" dirty="0">
                <a:latin typeface="+mj-lt"/>
              </a:rPr>
              <a:t> 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 smtClean="0">
                <a:latin typeface="+mj-lt"/>
              </a:rPr>
              <a:t>Guidance </a:t>
            </a:r>
            <a:r>
              <a:rPr lang="en-US" sz="2400" dirty="0">
                <a:latin typeface="+mj-lt"/>
              </a:rPr>
              <a:t>for breast biopsy and other interventional </a:t>
            </a:r>
            <a:r>
              <a:rPr lang="en-US" sz="2400" dirty="0" smtClean="0">
                <a:latin typeface="+mj-lt"/>
              </a:rPr>
              <a:t>procedures.</a:t>
            </a:r>
          </a:p>
        </p:txBody>
      </p:sp>
    </p:spTree>
    <p:extLst>
      <p:ext uri="{BB962C8B-B14F-4D97-AF65-F5344CB8AC3E}">
        <p14:creationId xmlns:p14="http://schemas.microsoft.com/office/powerpoint/2010/main" val="29076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140" y="365125"/>
            <a:ext cx="1079566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MALIGNANT VS BENIGN </a:t>
            </a:r>
            <a:br>
              <a:rPr lang="en-US" sz="2800" dirty="0" smtClean="0"/>
            </a:br>
            <a:r>
              <a:rPr lang="en-US" sz="2800" dirty="0" smtClean="0"/>
              <a:t>SONOGRAPHIC FEATURES OF SOLID MASSES</a:t>
            </a:r>
            <a:endParaRPr lang="en-US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1985176"/>
              </p:ext>
            </p:extLst>
          </p:nvPr>
        </p:nvGraphicFramePr>
        <p:xfrm>
          <a:off x="698170" y="2110635"/>
          <a:ext cx="10515600" cy="434954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257800"/>
                <a:gridCol w="5257800"/>
              </a:tblGrid>
              <a:tr h="40643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MALIGNANT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BENIGN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</a:tr>
              <a:tr h="474305">
                <a:tc>
                  <a:txBody>
                    <a:bodyPr/>
                    <a:lstStyle/>
                    <a:p>
                      <a:pPr algn="ctr" eaLnBrk="1" hangingPunct="1">
                        <a:lnSpc>
                          <a:spcPct val="90000"/>
                        </a:lnSpc>
                        <a:buFont typeface="Wingdings" pitchFamily="2" charset="2"/>
                        <a:buNone/>
                        <a:defRPr/>
                      </a:pPr>
                      <a:r>
                        <a:rPr lang="en-US" sz="2000" kern="1200" dirty="0" err="1" smtClean="0">
                          <a:latin typeface="+mj-lt"/>
                        </a:rPr>
                        <a:t>Spiculation</a:t>
                      </a:r>
                      <a:endParaRPr lang="en-US" sz="2000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 smtClean="0">
                          <a:effectLst/>
                          <a:latin typeface="+mj-lt"/>
                        </a:rPr>
                        <a:t>Circumscribed, hyperechoic tissue</a:t>
                      </a:r>
                      <a:endParaRPr lang="en-US" sz="2000" dirty="0">
                        <a:latin typeface="+mj-lt"/>
                      </a:endParaRPr>
                    </a:p>
                  </a:txBody>
                  <a:tcPr/>
                </a:tc>
              </a:tr>
              <a:tr h="4955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latin typeface="+mj-lt"/>
                        </a:rPr>
                        <a:t>Angular margins</a:t>
                      </a:r>
                      <a:endParaRPr lang="en-US" sz="2000" kern="1200" dirty="0" smtClean="0">
                        <a:solidFill>
                          <a:schemeClr val="accent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j-lt"/>
                        </a:rPr>
                        <a:t>Parallel</a:t>
                      </a:r>
                      <a:r>
                        <a:rPr lang="en-US" sz="2000" baseline="0" dirty="0" smtClean="0">
                          <a:latin typeface="+mj-lt"/>
                        </a:rPr>
                        <a:t> </a:t>
                      </a:r>
                      <a:r>
                        <a:rPr lang="en-US" sz="2000" baseline="0" dirty="0" err="1" smtClean="0">
                          <a:latin typeface="+mj-lt"/>
                        </a:rPr>
                        <a:t>orinted</a:t>
                      </a:r>
                      <a:r>
                        <a:rPr lang="en-US" sz="2000" baseline="0" dirty="0" smtClean="0">
                          <a:latin typeface="+mj-lt"/>
                        </a:rPr>
                        <a:t> –wider than taller</a:t>
                      </a:r>
                      <a:endParaRPr lang="en-US" sz="2000" dirty="0">
                        <a:latin typeface="+mj-lt"/>
                      </a:endParaRPr>
                    </a:p>
                  </a:txBody>
                  <a:tcPr/>
                </a:tc>
              </a:tr>
              <a:tr h="4955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err="1" smtClean="0">
                          <a:latin typeface="+mj-lt"/>
                        </a:rPr>
                        <a:t>Hypoechogenicity</a:t>
                      </a:r>
                      <a:endParaRPr lang="en-US" sz="2000" kern="1200" dirty="0" smtClean="0">
                        <a:solidFill>
                          <a:schemeClr val="accent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 smtClean="0">
                          <a:effectLst/>
                          <a:latin typeface="+mj-lt"/>
                        </a:rPr>
                        <a:t>Gently curving smooth </a:t>
                      </a:r>
                      <a:r>
                        <a:rPr lang="en-US" sz="2000" kern="1200" dirty="0" err="1" smtClean="0">
                          <a:effectLst/>
                          <a:latin typeface="+mj-lt"/>
                        </a:rPr>
                        <a:t>lobulations</a:t>
                      </a:r>
                      <a:endParaRPr lang="en-US" sz="2000" dirty="0">
                        <a:latin typeface="+mj-lt"/>
                      </a:endParaRPr>
                    </a:p>
                  </a:txBody>
                  <a:tcPr/>
                </a:tc>
              </a:tr>
              <a:tr h="4955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latin typeface="+mj-lt"/>
                        </a:rPr>
                        <a:t>Shadowing</a:t>
                      </a:r>
                      <a:endParaRPr lang="en-US" sz="2000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 smtClean="0">
                          <a:effectLst/>
                          <a:latin typeface="+mj-lt"/>
                        </a:rPr>
                        <a:t>Thin echogenic </a:t>
                      </a:r>
                      <a:r>
                        <a:rPr lang="en-US" sz="2000" kern="1200" dirty="0" err="1" smtClean="0">
                          <a:effectLst/>
                          <a:latin typeface="+mj-lt"/>
                        </a:rPr>
                        <a:t>pseudocapsule</a:t>
                      </a:r>
                      <a:endParaRPr lang="en-US" sz="2000" dirty="0">
                        <a:latin typeface="+mj-lt"/>
                      </a:endParaRPr>
                    </a:p>
                  </a:txBody>
                  <a:tcPr/>
                </a:tc>
              </a:tr>
              <a:tr h="4955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latin typeface="+mj-lt"/>
                        </a:rPr>
                        <a:t>Calcification</a:t>
                      </a:r>
                      <a:endParaRPr lang="en-US" sz="2000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</a:endParaRPr>
                    </a:p>
                  </a:txBody>
                  <a:tcPr/>
                </a:tc>
              </a:tr>
              <a:tr h="4955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latin typeface="+mj-lt"/>
                        </a:rPr>
                        <a:t>Duct extension</a:t>
                      </a:r>
                      <a:endParaRPr lang="en-US" sz="2000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j-lt"/>
                      </a:endParaRPr>
                    </a:p>
                  </a:txBody>
                  <a:tcPr/>
                </a:tc>
              </a:tr>
              <a:tr h="4955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latin typeface="+mj-lt"/>
                        </a:rPr>
                        <a:t>Branch pattern</a:t>
                      </a:r>
                      <a:endParaRPr lang="en-US" sz="2000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+mj-lt"/>
                      </a:endParaRPr>
                    </a:p>
                  </a:txBody>
                  <a:tcPr/>
                </a:tc>
              </a:tr>
              <a:tr h="4955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err="1" smtClean="0">
                          <a:latin typeface="+mj-lt"/>
                        </a:rPr>
                        <a:t>Microlobulation</a:t>
                      </a:r>
                      <a:endParaRPr lang="en-US" sz="2000" kern="1200" dirty="0" smtClean="0">
                        <a:solidFill>
                          <a:schemeClr val="accent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130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65"/>
          <a:stretch/>
        </p:blipFill>
        <p:spPr>
          <a:xfrm>
            <a:off x="4326467" y="1954168"/>
            <a:ext cx="3547534" cy="2640446"/>
          </a:xfrm>
        </p:spPr>
      </p:pic>
      <p:pic>
        <p:nvPicPr>
          <p:cNvPr id="9" name="Picture 7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1" t="10233" r="6203" b="22935"/>
          <a:stretch/>
        </p:blipFill>
        <p:spPr bwMode="auto">
          <a:xfrm>
            <a:off x="838200" y="1825625"/>
            <a:ext cx="3259667" cy="276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5" t="26829" r="22381" b="17169"/>
          <a:stretch/>
        </p:blipFill>
        <p:spPr>
          <a:xfrm>
            <a:off x="8060268" y="2106568"/>
            <a:ext cx="3539066" cy="24880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38200" y="1314424"/>
            <a:ext cx="303953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+mj-lt"/>
              </a:rPr>
              <a:t>Cyst</a:t>
            </a:r>
            <a:endParaRPr lang="en-US" sz="2400" b="1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26466" y="1314425"/>
            <a:ext cx="727286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S</a:t>
            </a:r>
            <a:r>
              <a:rPr lang="en-US" sz="2400" b="1" dirty="0" smtClean="0">
                <a:latin typeface="+mj-lt"/>
              </a:rPr>
              <a:t>olid</a:t>
            </a:r>
            <a:endParaRPr lang="en-US" sz="2400" b="1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80467" y="5884511"/>
            <a:ext cx="303953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+mj-lt"/>
              </a:rPr>
              <a:t>Benign</a:t>
            </a:r>
            <a:endParaRPr lang="en-US" sz="2400" b="1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59799" y="5884511"/>
            <a:ext cx="303953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+mj-lt"/>
              </a:rPr>
              <a:t>Malignant</a:t>
            </a:r>
            <a:endParaRPr lang="en-US" sz="2400" b="1" dirty="0">
              <a:latin typeface="+mj-lt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131735" y="545041"/>
            <a:ext cx="0" cy="6231467"/>
          </a:xfrm>
          <a:prstGeom prst="line">
            <a:avLst/>
          </a:prstGeom>
          <a:ln w="203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1286933" y="2912534"/>
            <a:ext cx="694267" cy="16933"/>
          </a:xfrm>
          <a:prstGeom prst="straightConnector1">
            <a:avLst/>
          </a:prstGeom>
          <a:ln w="317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1219197" y="3999443"/>
            <a:ext cx="694267" cy="16933"/>
          </a:xfrm>
          <a:prstGeom prst="straightConnector1">
            <a:avLst/>
          </a:prstGeom>
          <a:ln w="317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1227664" y="3728509"/>
            <a:ext cx="694267" cy="16933"/>
          </a:xfrm>
          <a:prstGeom prst="straightConnector1">
            <a:avLst/>
          </a:prstGeom>
          <a:ln w="317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1286932" y="4297028"/>
            <a:ext cx="694267" cy="16933"/>
          </a:xfrm>
          <a:prstGeom prst="straightConnector1">
            <a:avLst/>
          </a:prstGeom>
          <a:ln w="317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3534836" y="3364831"/>
            <a:ext cx="541865" cy="126611"/>
          </a:xfrm>
          <a:prstGeom prst="straightConnector1">
            <a:avLst/>
          </a:prstGeom>
          <a:ln w="317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3530598" y="3660775"/>
            <a:ext cx="795868" cy="135468"/>
          </a:xfrm>
          <a:prstGeom prst="straightConnector1">
            <a:avLst/>
          </a:prstGeom>
          <a:ln w="317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3488267" y="3965576"/>
            <a:ext cx="778934" cy="33867"/>
          </a:xfrm>
          <a:prstGeom prst="straightConnector1">
            <a:avLst/>
          </a:prstGeom>
          <a:ln w="317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86265" y="2727868"/>
            <a:ext cx="1236133" cy="40011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+mj-lt"/>
              </a:rPr>
              <a:t>A</a:t>
            </a:r>
            <a:r>
              <a:rPr lang="en-US" sz="2000" smtClean="0">
                <a:solidFill>
                  <a:schemeClr val="bg1"/>
                </a:solidFill>
                <a:latin typeface="+mj-lt"/>
              </a:rPr>
              <a:t>nechoic</a:t>
            </a:r>
            <a:endParaRPr lang="en-US" sz="20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8532" y="4477798"/>
            <a:ext cx="1777999" cy="70788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+mj-lt"/>
              </a:rPr>
              <a:t>Posterior enhancement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5257799" y="3509175"/>
            <a:ext cx="448735" cy="438667"/>
          </a:xfrm>
          <a:prstGeom prst="straightConnector1">
            <a:avLst/>
          </a:prstGeom>
          <a:ln w="317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580467" y="3995000"/>
            <a:ext cx="2798236" cy="40011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chemeClr val="bg1"/>
                </a:solidFill>
                <a:latin typeface="+mj-lt"/>
              </a:rPr>
              <a:t>Echogenic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</a:rPr>
              <a:t>Psudocapsule</a:t>
            </a:r>
            <a:endParaRPr lang="en-US" sz="2000" dirty="0" smtClean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5029200" y="2943590"/>
            <a:ext cx="1676400" cy="15497"/>
          </a:xfrm>
          <a:prstGeom prst="straightConnector1">
            <a:avLst/>
          </a:prstGeom>
          <a:ln w="2857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5807075" y="2595906"/>
            <a:ext cx="0" cy="768925"/>
          </a:xfrm>
          <a:prstGeom prst="straightConnector1">
            <a:avLst/>
          </a:prstGeom>
          <a:ln w="2857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9354609" y="3127978"/>
            <a:ext cx="1042458" cy="0"/>
          </a:xfrm>
          <a:prstGeom prst="straightConnector1">
            <a:avLst/>
          </a:prstGeom>
          <a:ln w="2857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 flipV="1">
            <a:off x="9838267" y="2595906"/>
            <a:ext cx="33866" cy="1351936"/>
          </a:xfrm>
          <a:prstGeom prst="straightConnector1">
            <a:avLst/>
          </a:prstGeom>
          <a:ln w="2857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xplosion 1 56"/>
          <p:cNvSpPr/>
          <p:nvPr/>
        </p:nvSpPr>
        <p:spPr>
          <a:xfrm>
            <a:off x="9105371" y="2298321"/>
            <a:ext cx="1533524" cy="1998707"/>
          </a:xfrm>
          <a:prstGeom prst="irregularSeal1">
            <a:avLst/>
          </a:prstGeom>
          <a:solidFill>
            <a:schemeClr val="accent3">
              <a:alpha val="19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4580467" y="4670217"/>
            <a:ext cx="2798236" cy="40011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+mj-lt"/>
              </a:rPr>
              <a:t>C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ircumscribed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8593666" y="4400861"/>
            <a:ext cx="2798236" cy="40011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chemeClr val="bg1"/>
                </a:solidFill>
                <a:latin typeface="+mj-lt"/>
              </a:rPr>
              <a:t>Spiculated</a:t>
            </a:r>
            <a:endParaRPr lang="en-US" sz="20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587915" y="5070327"/>
            <a:ext cx="2798236" cy="40011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+mj-lt"/>
              </a:rPr>
              <a:t>S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hadowing</a:t>
            </a:r>
          </a:p>
        </p:txBody>
      </p:sp>
    </p:spTree>
    <p:extLst>
      <p:ext uri="{BB962C8B-B14F-4D97-AF65-F5344CB8AC3E}">
        <p14:creationId xmlns:p14="http://schemas.microsoft.com/office/powerpoint/2010/main" val="11159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5" grpId="0" animBg="1"/>
      <p:bldP spid="57" grpId="0" animBg="1"/>
      <p:bldP spid="58" grpId="0" animBg="1"/>
      <p:bldP spid="59" grpId="0" animBg="1"/>
      <p:bldP spid="2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1442021" y="5856805"/>
            <a:ext cx="1891683" cy="40009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  <a:latin typeface="Lato Regular"/>
                <a:cs typeface="Lato Regular"/>
              </a:rPr>
              <a:t>Mammogram</a:t>
            </a:r>
            <a:endParaRPr lang="id-ID" sz="2000" b="1" dirty="0">
              <a:solidFill>
                <a:schemeClr val="tx2"/>
              </a:solidFill>
              <a:latin typeface="Lato Regular"/>
              <a:cs typeface="Lato Regular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259514" y="5822678"/>
            <a:ext cx="1423751" cy="40009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id-ID" sz="2000" b="1" dirty="0" err="1">
                <a:solidFill>
                  <a:schemeClr val="tx2"/>
                </a:solidFill>
                <a:latin typeface="Lato Regular"/>
                <a:cs typeface="Lato Regular"/>
              </a:rPr>
              <a:t>U</a:t>
            </a:r>
            <a:r>
              <a:rPr lang="id-ID" sz="2000" b="1" dirty="0" err="1" smtClean="0">
                <a:solidFill>
                  <a:schemeClr val="tx2"/>
                </a:solidFill>
                <a:latin typeface="Lato Regular"/>
                <a:cs typeface="Lato Regular"/>
              </a:rPr>
              <a:t>ltrasound</a:t>
            </a:r>
            <a:endParaRPr lang="id-ID" sz="2000" b="1" dirty="0">
              <a:solidFill>
                <a:schemeClr val="tx2"/>
              </a:solidFill>
              <a:latin typeface="Lato Regular"/>
              <a:cs typeface="Lato Regular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295848" y="5822679"/>
            <a:ext cx="712018" cy="40009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  <a:latin typeface="Lato Regular"/>
                <a:cs typeface="Lato Regular"/>
              </a:rPr>
              <a:t>MRI</a:t>
            </a:r>
            <a:endParaRPr lang="id-ID" sz="2000" b="1" dirty="0">
              <a:solidFill>
                <a:schemeClr val="tx2"/>
              </a:solidFill>
              <a:latin typeface="Lato Regular"/>
              <a:cs typeface="Lato Regular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146309" y="4251325"/>
            <a:ext cx="2476500" cy="29237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endParaRPr lang="en-US" sz="1300" b="1" dirty="0">
              <a:latin typeface="Lato Light"/>
              <a:cs typeface="Lato Ligh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926313" y="4256808"/>
            <a:ext cx="2476500" cy="29237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endParaRPr lang="en-US" sz="1300" b="1" dirty="0">
              <a:latin typeface="Lato Light"/>
              <a:cs typeface="Lato Light"/>
            </a:endParaRPr>
          </a:p>
        </p:txBody>
      </p:sp>
      <p:sp>
        <p:nvSpPr>
          <p:cNvPr id="53" name="Round Diagonal Corner Rectangle 52"/>
          <p:cNvSpPr/>
          <p:nvPr/>
        </p:nvSpPr>
        <p:spPr>
          <a:xfrm rot="5400000">
            <a:off x="7593308" y="1520795"/>
            <a:ext cx="4291831" cy="3614030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/>
          </a:p>
        </p:txBody>
      </p:sp>
      <p:sp>
        <p:nvSpPr>
          <p:cNvPr id="2" name="Rectangle 1"/>
          <p:cNvSpPr/>
          <p:nvPr/>
        </p:nvSpPr>
        <p:spPr>
          <a:xfrm>
            <a:off x="3037657" y="417713"/>
            <a:ext cx="5917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  <a:latin typeface="+mj-lt"/>
                <a:cs typeface="Lato Regular"/>
              </a:rPr>
              <a:t>BREAST IMAGING</a:t>
            </a:r>
            <a:endParaRPr lang="id-ID" sz="2800" b="1" dirty="0">
              <a:solidFill>
                <a:schemeClr val="accent1"/>
              </a:solidFill>
              <a:latin typeface="+mj-lt"/>
              <a:cs typeface="Lato Regular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4" r="13799" b="8765"/>
          <a:stretch/>
        </p:blipFill>
        <p:spPr>
          <a:xfrm>
            <a:off x="4207290" y="2179420"/>
            <a:ext cx="3394081" cy="2364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682" y="2509627"/>
            <a:ext cx="3409081" cy="17416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36" y="2509627"/>
            <a:ext cx="3482669" cy="161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5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MRI </a:t>
            </a:r>
            <a:r>
              <a:rPr lang="en-US" dirty="0"/>
              <a:t>INDICATIONS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+mj-lt"/>
              </a:rPr>
              <a:t>Staging.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+mj-lt"/>
              </a:rPr>
              <a:t>High risk patients.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+mj-lt"/>
              </a:rPr>
              <a:t>Response to therapy.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+mj-lt"/>
              </a:rPr>
              <a:t>Post </a:t>
            </a:r>
            <a:r>
              <a:rPr lang="en-US" sz="2400" dirty="0">
                <a:latin typeface="+mj-lt"/>
              </a:rPr>
              <a:t>operative to differentiate surgical scar versus recurrence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+mj-lt"/>
              </a:rPr>
              <a:t>Occult breast cancer.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+mj-lt"/>
              </a:rPr>
              <a:t>Assess the contralateral breast.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+mj-lt"/>
              </a:rPr>
              <a:t>Breast implant</a:t>
            </a:r>
            <a:r>
              <a:rPr lang="en-US" sz="2400" dirty="0" smtClean="0">
                <a:latin typeface="+mj-lt"/>
              </a:rPr>
              <a:t>.</a:t>
            </a:r>
            <a:r>
              <a:rPr lang="en-US" sz="2400" dirty="0">
                <a:latin typeface="+mj-lt"/>
              </a:rPr>
              <a:t/>
            </a:r>
            <a:br>
              <a:rPr lang="en-US" sz="2400" dirty="0">
                <a:latin typeface="+mj-lt"/>
              </a:rPr>
            </a:b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364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23208" y="34137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MRI </a:t>
            </a:r>
            <a:r>
              <a:rPr lang="en-US" sz="3600" dirty="0" smtClean="0"/>
              <a:t>breast-</a:t>
            </a:r>
            <a:r>
              <a:rPr lang="en-US" sz="3600" dirty="0"/>
              <a:t> M</a:t>
            </a:r>
            <a:r>
              <a:rPr lang="en-US" sz="3600" dirty="0" smtClean="0"/>
              <a:t>inimum equipment</a:t>
            </a:r>
            <a:r>
              <a:rPr lang="en-US" sz="3600" dirty="0"/>
              <a:t> 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1443039" y="1769424"/>
            <a:ext cx="6000750" cy="27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9pPr>
          </a:lstStyle>
          <a:p>
            <a:pPr marL="342900" indent="-342900">
              <a:lnSpc>
                <a:spcPct val="120000"/>
              </a:lnSpc>
              <a:spcBef>
                <a:spcPct val="50000"/>
              </a:spcBef>
              <a:buFont typeface="Arial" charset="0"/>
              <a:buChar char="•"/>
            </a:pPr>
            <a:r>
              <a:rPr lang="en-US" sz="2000" dirty="0">
                <a:latin typeface="+mj-lt"/>
              </a:rPr>
              <a:t>System with field </a:t>
            </a:r>
            <a:r>
              <a:rPr lang="en-US" sz="2000" dirty="0" err="1">
                <a:latin typeface="+mj-lt"/>
              </a:rPr>
              <a:t>strenghts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1.5 T</a:t>
            </a:r>
          </a:p>
          <a:p>
            <a:pPr marL="342900" indent="-342900">
              <a:lnSpc>
                <a:spcPct val="120000"/>
              </a:lnSpc>
              <a:spcBef>
                <a:spcPct val="50000"/>
              </a:spcBef>
              <a:buFont typeface="Arial" charset="0"/>
              <a:buChar char="•"/>
            </a:pPr>
            <a:r>
              <a:rPr lang="en-US" sz="2000" dirty="0">
                <a:latin typeface="+mj-lt"/>
              </a:rPr>
              <a:t>Dedicated bilateral breast surface coil </a:t>
            </a:r>
            <a:endParaRPr lang="en-US" sz="2000" dirty="0" smtClean="0">
              <a:latin typeface="+mj-lt"/>
            </a:endParaRPr>
          </a:p>
          <a:p>
            <a:pPr marL="342900" indent="-342900">
              <a:lnSpc>
                <a:spcPct val="120000"/>
              </a:lnSpc>
              <a:spcBef>
                <a:spcPct val="50000"/>
              </a:spcBef>
              <a:buFont typeface="Arial" charset="0"/>
              <a:buChar char="•"/>
            </a:pPr>
            <a:r>
              <a:rPr lang="en-US" sz="2000" dirty="0" smtClean="0">
                <a:latin typeface="+mj-lt"/>
              </a:rPr>
              <a:t>Prone positioning.</a:t>
            </a:r>
          </a:p>
          <a:p>
            <a:pPr marL="342900" indent="-342900">
              <a:lnSpc>
                <a:spcPct val="120000"/>
              </a:lnSpc>
              <a:spcBef>
                <a:spcPct val="50000"/>
              </a:spcBef>
              <a:buFont typeface="Arial" charset="0"/>
              <a:buChar char="•"/>
            </a:pPr>
            <a:r>
              <a:rPr lang="en-US" sz="2000" dirty="0" smtClean="0">
                <a:latin typeface="+mj-lt"/>
              </a:rPr>
              <a:t>Images </a:t>
            </a:r>
            <a:r>
              <a:rPr lang="en-US" sz="2000" dirty="0">
                <a:latin typeface="+mj-lt"/>
              </a:rPr>
              <a:t>obtained prior to gadolinium </a:t>
            </a:r>
            <a:r>
              <a:rPr lang="en-US" sz="2000" dirty="0" smtClean="0">
                <a:latin typeface="+mj-lt"/>
              </a:rPr>
              <a:t>and multiple phases following </a:t>
            </a:r>
            <a:r>
              <a:rPr lang="en-US" sz="2000" dirty="0">
                <a:latin typeface="+mj-lt"/>
              </a:rPr>
              <a:t>gadolinium </a:t>
            </a:r>
            <a:r>
              <a:rPr lang="en-US" sz="2000" dirty="0" smtClean="0">
                <a:latin typeface="+mj-lt"/>
              </a:rPr>
              <a:t>administration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(Dynamic).</a:t>
            </a:r>
          </a:p>
        </p:txBody>
      </p:sp>
      <p:pic>
        <p:nvPicPr>
          <p:cNvPr id="27652" name="Picture 4" descr="sieme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263" y="3374781"/>
            <a:ext cx="4505737" cy="348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6" descr="spule5_ne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2" y="132403"/>
            <a:ext cx="1895475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018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ANATOMY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22" y="2180806"/>
            <a:ext cx="4635977" cy="401296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04"/>
          <a:stretch/>
        </p:blipFill>
        <p:spPr>
          <a:xfrm>
            <a:off x="5559458" y="1690688"/>
            <a:ext cx="5794342" cy="4584809"/>
          </a:xfrm>
        </p:spPr>
      </p:pic>
    </p:spTree>
    <p:extLst>
      <p:ext uri="{BB962C8B-B14F-4D97-AF65-F5344CB8AC3E}">
        <p14:creationId xmlns:p14="http://schemas.microsoft.com/office/powerpoint/2010/main" val="22154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3624" y="4716463"/>
            <a:ext cx="4344914" cy="13255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T1 fat sat with </a:t>
            </a:r>
            <a:r>
              <a:rPr lang="en-US" sz="2800" dirty="0">
                <a:solidFill>
                  <a:schemeClr val="bg1"/>
                </a:solidFill>
              </a:rPr>
              <a:t>G</a:t>
            </a:r>
            <a:r>
              <a:rPr lang="en-US" sz="2800" dirty="0" smtClean="0">
                <a:solidFill>
                  <a:schemeClr val="bg1"/>
                </a:solidFill>
              </a:rPr>
              <a:t>adolinium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596" y="508000"/>
            <a:ext cx="2852543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046" y="365125"/>
            <a:ext cx="2879135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645878" y="4716463"/>
            <a:ext cx="32099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   </a:t>
            </a:r>
            <a:r>
              <a:rPr lang="en-US" sz="2800" dirty="0" smtClean="0">
                <a:solidFill>
                  <a:schemeClr val="bg1"/>
                </a:solidFill>
              </a:rPr>
              <a:t>T2 Fat Saturation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68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599" y="1739465"/>
            <a:ext cx="6946413" cy="39266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6306" y="961901"/>
            <a:ext cx="8130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Subtracted images 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=  Enhanced – Unenhanced Images 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1617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altLang="x-none" dirty="0" smtClean="0">
                <a:latin typeface="Times New Roman" charset="0"/>
                <a:ea typeface="ＭＳ Ｐゴシック" charset="-128"/>
              </a:rPr>
              <a:t>BI-RADS</a:t>
            </a:r>
            <a:br>
              <a:rPr lang="en-US" altLang="x-none" dirty="0" smtClean="0">
                <a:latin typeface="Times New Roman" charset="0"/>
                <a:ea typeface="ＭＳ Ｐゴシック" charset="-128"/>
              </a:rPr>
            </a:br>
            <a:r>
              <a:rPr lang="en-US" altLang="x-none" b="1" dirty="0">
                <a:latin typeface="Times New Roman" charset="0"/>
                <a:ea typeface="ＭＳ Ｐゴシック" charset="-128"/>
              </a:rPr>
              <a:t>B</a:t>
            </a:r>
            <a:r>
              <a:rPr lang="en-US" altLang="x-none" dirty="0" smtClean="0">
                <a:latin typeface="Times New Roman" charset="0"/>
                <a:ea typeface="ＭＳ Ｐゴシック" charset="-128"/>
              </a:rPr>
              <a:t>reast </a:t>
            </a:r>
            <a:r>
              <a:rPr lang="en-US" altLang="x-none" b="1" dirty="0">
                <a:latin typeface="Times New Roman" charset="0"/>
                <a:ea typeface="ＭＳ Ｐゴシック" charset="-128"/>
              </a:rPr>
              <a:t>I</a:t>
            </a:r>
            <a:r>
              <a:rPr lang="en-US" altLang="x-none" dirty="0" smtClean="0">
                <a:latin typeface="Times New Roman" charset="0"/>
                <a:ea typeface="ＭＳ Ｐゴシック" charset="-128"/>
              </a:rPr>
              <a:t>maging </a:t>
            </a:r>
            <a:r>
              <a:rPr lang="en-US" altLang="x-none" b="1" dirty="0" smtClean="0">
                <a:latin typeface="Times New Roman" charset="0"/>
                <a:ea typeface="ＭＳ Ｐゴシック" charset="-128"/>
              </a:rPr>
              <a:t>R</a:t>
            </a:r>
            <a:r>
              <a:rPr lang="en-US" altLang="x-none" dirty="0" smtClean="0">
                <a:latin typeface="Times New Roman" charset="0"/>
                <a:ea typeface="ＭＳ Ｐゴシック" charset="-128"/>
              </a:rPr>
              <a:t>eporting </a:t>
            </a:r>
            <a:r>
              <a:rPr lang="en-US" altLang="x-none" b="1" dirty="0" smtClean="0">
                <a:latin typeface="Times New Roman" charset="0"/>
                <a:ea typeface="ＭＳ Ｐゴシック" charset="-128"/>
              </a:rPr>
              <a:t>A</a:t>
            </a:r>
            <a:r>
              <a:rPr lang="en-US" altLang="x-none" dirty="0" smtClean="0">
                <a:latin typeface="Times New Roman" charset="0"/>
                <a:ea typeface="ＭＳ Ｐゴシック" charset="-128"/>
              </a:rPr>
              <a:t>nd </a:t>
            </a:r>
            <a:r>
              <a:rPr lang="en-US" altLang="x-none" b="1" dirty="0" smtClean="0">
                <a:latin typeface="Times New Roman" charset="0"/>
                <a:ea typeface="ＭＳ Ｐゴシック" charset="-128"/>
              </a:rPr>
              <a:t>D</a:t>
            </a:r>
            <a:r>
              <a:rPr lang="en-US" altLang="x-none" dirty="0" smtClean="0">
                <a:latin typeface="Times New Roman" charset="0"/>
                <a:ea typeface="ＭＳ Ｐゴシック" charset="-128"/>
              </a:rPr>
              <a:t>ata </a:t>
            </a:r>
            <a:r>
              <a:rPr lang="en-US" altLang="x-none" b="1" dirty="0" smtClean="0">
                <a:latin typeface="Times New Roman" charset="0"/>
                <a:ea typeface="ＭＳ Ｐゴシック" charset="-128"/>
              </a:rPr>
              <a:t>S</a:t>
            </a:r>
            <a:r>
              <a:rPr lang="en-US" altLang="x-none" dirty="0" smtClean="0">
                <a:latin typeface="Times New Roman" charset="0"/>
                <a:ea typeface="ＭＳ Ｐゴシック" charset="-128"/>
              </a:rPr>
              <a:t>ystem</a:t>
            </a:r>
            <a:endParaRPr lang="en-US" altLang="x-none" dirty="0">
              <a:latin typeface="Times New Roman" charset="0"/>
              <a:ea typeface="ＭＳ Ｐゴシック" charset="-128"/>
            </a:endParaRPr>
          </a:p>
        </p:txBody>
      </p:sp>
      <p:sp>
        <p:nvSpPr>
          <p:cNvPr id="64514" name="Content Placeholder 2"/>
          <p:cNvSpPr>
            <a:spLocks noGrp="1"/>
          </p:cNvSpPr>
          <p:nvPr>
            <p:ph idx="1"/>
          </p:nvPr>
        </p:nvSpPr>
        <p:spPr bwMode="auto">
          <a:xfrm>
            <a:off x="470064" y="1789999"/>
            <a:ext cx="11357759" cy="4351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buNone/>
            </a:pPr>
            <a:endParaRPr lang="en-US" altLang="x-none" sz="2400" dirty="0" smtClean="0">
              <a:latin typeface="Times New Roman" charset="0"/>
              <a:ea typeface="ＭＳ Ｐゴシック" charset="-128"/>
            </a:endParaRPr>
          </a:p>
          <a:p>
            <a:pPr marL="0" indent="0">
              <a:buNone/>
            </a:pPr>
            <a:r>
              <a:rPr lang="en-US" altLang="x-none" sz="2400" dirty="0" smtClean="0">
                <a:latin typeface="Times New Roman" charset="0"/>
                <a:ea typeface="ＭＳ Ｐゴシック" charset="-128"/>
              </a:rPr>
              <a:t>0 </a:t>
            </a:r>
            <a:r>
              <a:rPr lang="en-US" altLang="x-none" sz="2400" dirty="0">
                <a:latin typeface="Times New Roman" charset="0"/>
                <a:ea typeface="ＭＳ Ｐゴシック" charset="-128"/>
              </a:rPr>
              <a:t>=	</a:t>
            </a:r>
            <a:r>
              <a:rPr lang="en-US" altLang="x-none" sz="2400" b="1" u="sng" dirty="0">
                <a:latin typeface="Times New Roman" charset="0"/>
                <a:ea typeface="ＭＳ Ｐゴシック" charset="-128"/>
              </a:rPr>
              <a:t>Incomplete</a:t>
            </a:r>
            <a:r>
              <a:rPr lang="en-US" altLang="x-none" sz="2400" dirty="0">
                <a:latin typeface="Times New Roman" charset="0"/>
                <a:ea typeface="ＭＳ Ｐゴシック" charset="-128"/>
              </a:rPr>
              <a:t>	A</a:t>
            </a:r>
            <a:r>
              <a:rPr lang="en-US" altLang="x-none" sz="2400" dirty="0" smtClean="0">
                <a:latin typeface="Times New Roman" charset="0"/>
                <a:ea typeface="ＭＳ Ｐゴシック" charset="-128"/>
              </a:rPr>
              <a:t>dditional imaging/view.</a:t>
            </a:r>
            <a:endParaRPr lang="en-US" altLang="x-none" sz="2400" dirty="0">
              <a:latin typeface="Times New Roman" charset="0"/>
              <a:ea typeface="ＭＳ Ｐゴシック" charset="-128"/>
            </a:endParaRPr>
          </a:p>
          <a:p>
            <a:pPr marL="0" indent="0">
              <a:buNone/>
            </a:pPr>
            <a:r>
              <a:rPr lang="en-US" altLang="x-none" sz="2400" dirty="0">
                <a:latin typeface="Times New Roman" charset="0"/>
                <a:ea typeface="ＭＳ Ｐゴシック" charset="-128"/>
              </a:rPr>
              <a:t>1 =	</a:t>
            </a:r>
            <a:r>
              <a:rPr lang="en-US" altLang="x-none" sz="2400" b="1" u="sng" dirty="0" smtClean="0">
                <a:latin typeface="Times New Roman" charset="0"/>
                <a:ea typeface="ＭＳ Ｐゴシック" charset="-128"/>
              </a:rPr>
              <a:t>Negative</a:t>
            </a:r>
            <a:r>
              <a:rPr lang="en-US" altLang="x-none" sz="2400" b="1" dirty="0" smtClean="0">
                <a:solidFill>
                  <a:srgbClr val="FF0080"/>
                </a:solidFill>
                <a:latin typeface="Times New Roman" charset="0"/>
                <a:ea typeface="ＭＳ Ｐゴシック" charset="-128"/>
              </a:rPr>
              <a:t>	</a:t>
            </a:r>
            <a:r>
              <a:rPr lang="en-US" altLang="x-none" sz="2400" dirty="0" smtClean="0">
                <a:latin typeface="Times New Roman" charset="0"/>
                <a:ea typeface="ＭＳ Ｐゴシック" charset="-128"/>
              </a:rPr>
              <a:t> Routine </a:t>
            </a:r>
            <a:r>
              <a:rPr lang="en-US" altLang="x-none" sz="2400" dirty="0">
                <a:latin typeface="Times New Roman" charset="0"/>
                <a:ea typeface="ＭＳ Ｐゴシック" charset="-128"/>
              </a:rPr>
              <a:t>screening recommended.	</a:t>
            </a:r>
          </a:p>
          <a:p>
            <a:pPr marL="0" indent="0">
              <a:buNone/>
            </a:pPr>
            <a:r>
              <a:rPr lang="en-US" altLang="x-none" sz="2400" dirty="0">
                <a:latin typeface="Times New Roman" charset="0"/>
                <a:ea typeface="ＭＳ Ｐゴシック" charset="-128"/>
              </a:rPr>
              <a:t>2 =	</a:t>
            </a:r>
            <a:r>
              <a:rPr lang="en-US" altLang="x-none" sz="2400" b="1" u="sng" dirty="0">
                <a:latin typeface="Times New Roman" charset="0"/>
                <a:ea typeface="ＭＳ Ｐゴシック" charset="-128"/>
              </a:rPr>
              <a:t>Benign</a:t>
            </a:r>
            <a:r>
              <a:rPr lang="en-US" altLang="x-none" sz="2400" dirty="0">
                <a:latin typeface="Times New Roman" charset="0"/>
                <a:ea typeface="ＭＳ Ｐゴシック" charset="-128"/>
              </a:rPr>
              <a:t>       </a:t>
            </a:r>
            <a:r>
              <a:rPr lang="en-US" altLang="x-none" sz="2400" dirty="0" smtClean="0">
                <a:latin typeface="Times New Roman" charset="0"/>
                <a:ea typeface="ＭＳ Ｐゴシック" charset="-128"/>
              </a:rPr>
              <a:t>       Routine </a:t>
            </a:r>
            <a:r>
              <a:rPr lang="en-US" altLang="x-none" sz="2400" dirty="0">
                <a:latin typeface="Times New Roman" charset="0"/>
                <a:ea typeface="ＭＳ Ｐゴシック" charset="-128"/>
              </a:rPr>
              <a:t>screening recommended.	</a:t>
            </a:r>
          </a:p>
          <a:p>
            <a:pPr marL="0" indent="0">
              <a:buNone/>
            </a:pPr>
            <a:r>
              <a:rPr lang="en-US" altLang="x-none" sz="2400" dirty="0">
                <a:latin typeface="Times New Roman" charset="0"/>
                <a:ea typeface="ＭＳ Ｐゴシック" charset="-128"/>
              </a:rPr>
              <a:t>3 =	</a:t>
            </a:r>
            <a:r>
              <a:rPr lang="en-US" altLang="x-none" sz="2400" b="1" u="sng" dirty="0">
                <a:latin typeface="Times New Roman" charset="0"/>
                <a:ea typeface="ＭＳ Ｐゴシック" charset="-128"/>
              </a:rPr>
              <a:t>Probably Benign</a:t>
            </a:r>
            <a:r>
              <a:rPr lang="en-US" altLang="x-none" sz="2400" b="1" dirty="0">
                <a:solidFill>
                  <a:srgbClr val="FF0080"/>
                </a:solidFill>
                <a:latin typeface="Times New Roman" charset="0"/>
                <a:ea typeface="ＭＳ Ｐゴシック" charset="-128"/>
              </a:rPr>
              <a:t>	</a:t>
            </a:r>
            <a:r>
              <a:rPr lang="en-US" altLang="x-none" sz="2400" dirty="0" smtClean="0">
                <a:latin typeface="Times New Roman" charset="0"/>
                <a:ea typeface="ＭＳ Ｐゴシック" charset="-128"/>
              </a:rPr>
              <a:t>(&lt; </a:t>
            </a:r>
            <a:r>
              <a:rPr lang="en-US" altLang="x-none" sz="2400" dirty="0">
                <a:latin typeface="Times New Roman" charset="0"/>
                <a:ea typeface="ＭＳ Ｐゴシック" charset="-128"/>
              </a:rPr>
              <a:t>2% malignant); six-month short interval </a:t>
            </a:r>
            <a:r>
              <a:rPr lang="en-US" altLang="x-none" sz="2400" dirty="0" smtClean="0">
                <a:latin typeface="Times New Roman" charset="0"/>
                <a:ea typeface="ＭＳ Ｐゴシック" charset="-128"/>
              </a:rPr>
              <a:t>follow-up.</a:t>
            </a:r>
            <a:endParaRPr lang="en-US" altLang="x-none" sz="2400" dirty="0">
              <a:latin typeface="Times New Roman" charset="0"/>
              <a:ea typeface="ＭＳ Ｐゴシック" charset="-128"/>
            </a:endParaRPr>
          </a:p>
          <a:p>
            <a:pPr marL="0" indent="0">
              <a:buNone/>
            </a:pPr>
            <a:r>
              <a:rPr lang="en-US" altLang="x-none" sz="2400" dirty="0">
                <a:latin typeface="Times New Roman" charset="0"/>
                <a:ea typeface="ＭＳ Ｐゴシック" charset="-128"/>
              </a:rPr>
              <a:t>4 =	</a:t>
            </a:r>
            <a:r>
              <a:rPr lang="en-US" altLang="x-none" sz="2400" b="1" u="sng" dirty="0">
                <a:latin typeface="Times New Roman" charset="0"/>
                <a:ea typeface="ＭＳ Ｐゴシック" charset="-128"/>
              </a:rPr>
              <a:t>Suspicious of Malignancy </a:t>
            </a:r>
            <a:r>
              <a:rPr lang="en-US" altLang="x-none" sz="2400" dirty="0" smtClean="0">
                <a:latin typeface="Times New Roman" charset="0"/>
                <a:ea typeface="ＭＳ Ｐゴシック" charset="-128"/>
              </a:rPr>
              <a:t>(≥ 2 </a:t>
            </a:r>
            <a:r>
              <a:rPr lang="en-US" altLang="x-none" sz="2400" dirty="0">
                <a:latin typeface="Times New Roman" charset="0"/>
                <a:ea typeface="ＭＳ Ｐゴシック" charset="-128"/>
              </a:rPr>
              <a:t>to 95%); biopsy should be considered.	</a:t>
            </a:r>
          </a:p>
          <a:p>
            <a:pPr marL="0" indent="0">
              <a:buNone/>
            </a:pPr>
            <a:r>
              <a:rPr lang="en-US" altLang="x-none" sz="2400" dirty="0">
                <a:latin typeface="Times New Roman" charset="0"/>
                <a:ea typeface="ＭＳ Ｐゴシック" charset="-128"/>
              </a:rPr>
              <a:t>5 =	</a:t>
            </a:r>
            <a:r>
              <a:rPr lang="en-US" altLang="x-none" sz="2400" b="1" u="sng" dirty="0">
                <a:latin typeface="Times New Roman" charset="0"/>
                <a:ea typeface="ＭＳ Ｐゴシック" charset="-128"/>
              </a:rPr>
              <a:t>Highly Suspicious of Malignancy </a:t>
            </a:r>
            <a:r>
              <a:rPr lang="en-US" altLang="x-none" sz="2400" dirty="0">
                <a:latin typeface="Times New Roman" charset="0"/>
                <a:ea typeface="ＭＳ Ｐゴシック" charset="-128"/>
              </a:rPr>
              <a:t>(&gt; 95%); take appropriate </a:t>
            </a:r>
            <a:r>
              <a:rPr lang="en-US" altLang="x-none" sz="2400" dirty="0" smtClean="0">
                <a:latin typeface="Times New Roman" charset="0"/>
                <a:ea typeface="ＭＳ Ｐゴシック" charset="-128"/>
              </a:rPr>
              <a:t>action.</a:t>
            </a:r>
          </a:p>
          <a:p>
            <a:pPr marL="0" indent="0">
              <a:buNone/>
            </a:pPr>
            <a:r>
              <a:rPr lang="en-US" altLang="x-none" sz="2400" dirty="0" smtClean="0">
                <a:latin typeface="Times New Roman" charset="0"/>
                <a:ea typeface="ＭＳ Ｐゴシック" charset="-128"/>
              </a:rPr>
              <a:t>6 </a:t>
            </a:r>
            <a:r>
              <a:rPr lang="en-US" altLang="x-none" sz="2400" dirty="0">
                <a:latin typeface="Times New Roman" charset="0"/>
                <a:ea typeface="ＭＳ Ｐゴシック" charset="-128"/>
              </a:rPr>
              <a:t>=	</a:t>
            </a:r>
            <a:r>
              <a:rPr lang="en-US" altLang="x-none" sz="2400" b="1" u="sng" dirty="0">
                <a:latin typeface="Times New Roman" charset="0"/>
                <a:ea typeface="ＭＳ Ｐゴシック" charset="-128"/>
              </a:rPr>
              <a:t>Known </a:t>
            </a:r>
            <a:r>
              <a:rPr lang="en-US" altLang="x-none" sz="2400" b="1" u="sng" dirty="0" smtClean="0">
                <a:latin typeface="Times New Roman" charset="0"/>
                <a:ea typeface="ＭＳ Ｐゴシック" charset="-128"/>
              </a:rPr>
              <a:t>Biopsy-Proven </a:t>
            </a:r>
            <a:r>
              <a:rPr lang="en-US" altLang="x-none" sz="2400" b="1" u="sng" dirty="0">
                <a:latin typeface="Times New Roman" charset="0"/>
                <a:ea typeface="ＭＳ Ｐゴシック" charset="-128"/>
              </a:rPr>
              <a:t>Malignancy</a:t>
            </a:r>
            <a:r>
              <a:rPr lang="en-US" altLang="x-none" sz="2400" b="1" dirty="0">
                <a:solidFill>
                  <a:srgbClr val="FF0080"/>
                </a:solidFill>
                <a:latin typeface="Times New Roman" charset="0"/>
                <a:ea typeface="ＭＳ Ｐゴシック" charset="-128"/>
              </a:rPr>
              <a:t>	</a:t>
            </a:r>
            <a:r>
              <a:rPr lang="en-US" altLang="x-none" sz="2400" dirty="0">
                <a:latin typeface="Times New Roman" charset="0"/>
                <a:ea typeface="ＭＳ Ｐゴシック" charset="-128"/>
              </a:rPr>
              <a:t>	</a:t>
            </a:r>
          </a:p>
          <a:p>
            <a:pPr eaLnBrk="1" hangingPunct="1">
              <a:buFont typeface="Arial" charset="0"/>
              <a:buNone/>
            </a:pPr>
            <a:endParaRPr lang="en-US" altLang="x-none" sz="2400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152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spect="1"/>
          </p:cNvSpPr>
          <p:nvPr/>
        </p:nvSpPr>
        <p:spPr>
          <a:xfrm rot="5400000">
            <a:off x="2667528" y="-2664473"/>
            <a:ext cx="6856942" cy="12186945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47" tIns="60923" rIns="121847" bIns="60923" rtlCol="0" anchor="ctr"/>
          <a:lstStyle/>
          <a:p>
            <a:pPr algn="ctr" defTabSz="914126"/>
            <a:endParaRPr lang="en-US" sz="1200" dirty="0">
              <a:solidFill>
                <a:schemeClr val="accent1"/>
              </a:solidFill>
              <a:latin typeface="STC" panose="01000500000000020006" pitchFamily="2" charset="-78"/>
              <a:cs typeface="STC" panose="01000500000000020006" pitchFamily="2" charset="-78"/>
            </a:endParaRPr>
          </a:p>
        </p:txBody>
      </p:sp>
      <p:sp>
        <p:nvSpPr>
          <p:cNvPr id="23" name="AutoShape 5"/>
          <p:cNvSpPr>
            <a:spLocks/>
          </p:cNvSpPr>
          <p:nvPr/>
        </p:nvSpPr>
        <p:spPr bwMode="auto">
          <a:xfrm>
            <a:off x="3493142" y="2676448"/>
            <a:ext cx="5234050" cy="199359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391" tIns="25391" rIns="25391" bIns="25391" anchor="ctr"/>
          <a:lstStyle/>
          <a:p>
            <a:pPr algn="ctr" defTabSz="914126">
              <a:defRPr/>
            </a:pPr>
            <a:r>
              <a:rPr lang="es-ES" sz="4600" dirty="0">
                <a:solidFill>
                  <a:prstClr val="white"/>
                </a:solidFill>
                <a:latin typeface="+mj-lt"/>
                <a:cs typeface="STC" panose="01000500000000020006" pitchFamily="2" charset="-78"/>
              </a:rPr>
              <a:t>THANK </a:t>
            </a:r>
            <a:r>
              <a:rPr lang="es-ES" sz="4600" dirty="0" smtClean="0">
                <a:solidFill>
                  <a:prstClr val="white"/>
                </a:solidFill>
                <a:latin typeface="+mj-lt"/>
                <a:cs typeface="STC" panose="01000500000000020006" pitchFamily="2" charset="-78"/>
              </a:rPr>
              <a:t>YOU</a:t>
            </a:r>
          </a:p>
        </p:txBody>
      </p:sp>
      <p:sp>
        <p:nvSpPr>
          <p:cNvPr id="24" name="Line 4"/>
          <p:cNvSpPr>
            <a:spLocks noChangeShapeType="1"/>
          </p:cNvSpPr>
          <p:nvPr/>
        </p:nvSpPr>
        <p:spPr bwMode="auto">
          <a:xfrm flipV="1">
            <a:off x="4913880" y="4135899"/>
            <a:ext cx="2397234" cy="0"/>
          </a:xfrm>
          <a:prstGeom prst="line">
            <a:avLst/>
          </a:prstGeom>
          <a:noFill/>
          <a:ln w="25400" cap="flat" cmpd="sng">
            <a:solidFill>
              <a:srgbClr val="DCDEE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914126">
              <a:defRPr/>
            </a:pPr>
            <a:endParaRPr lang="es-ES" sz="2800">
              <a:solidFill>
                <a:srgbClr val="445469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STC" panose="01000500000000020006" pitchFamily="2" charset="-78"/>
              <a:cs typeface="STC" panose="01000500000000020006" pitchFamily="2" charset="-78"/>
              <a:sym typeface="Gill Sans" charset="0"/>
            </a:endParaRPr>
          </a:p>
        </p:txBody>
      </p:sp>
      <p:sp>
        <p:nvSpPr>
          <p:cNvPr id="16" name="AutoShape 119"/>
          <p:cNvSpPr>
            <a:spLocks/>
          </p:cNvSpPr>
          <p:nvPr/>
        </p:nvSpPr>
        <p:spPr bwMode="auto">
          <a:xfrm>
            <a:off x="4947295" y="782841"/>
            <a:ext cx="2306416" cy="229779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328" y="11543"/>
                </a:moveTo>
                <a:cubicBezTo>
                  <a:pt x="21492" y="11930"/>
                  <a:pt x="21571" y="12337"/>
                  <a:pt x="21571" y="12758"/>
                </a:cubicBezTo>
                <a:cubicBezTo>
                  <a:pt x="21571" y="13464"/>
                  <a:pt x="21388" y="14105"/>
                  <a:pt x="21017" y="14678"/>
                </a:cubicBezTo>
                <a:cubicBezTo>
                  <a:pt x="21111" y="15215"/>
                  <a:pt x="21077" y="15745"/>
                  <a:pt x="20924" y="16285"/>
                </a:cubicBezTo>
                <a:cubicBezTo>
                  <a:pt x="20769" y="16819"/>
                  <a:pt x="20512" y="17287"/>
                  <a:pt x="20141" y="17697"/>
                </a:cubicBezTo>
                <a:cubicBezTo>
                  <a:pt x="20105" y="18451"/>
                  <a:pt x="19901" y="19081"/>
                  <a:pt x="19531" y="19580"/>
                </a:cubicBezTo>
                <a:cubicBezTo>
                  <a:pt x="19161" y="20080"/>
                  <a:pt x="18700" y="20481"/>
                  <a:pt x="18146" y="20783"/>
                </a:cubicBezTo>
                <a:cubicBezTo>
                  <a:pt x="17593" y="21088"/>
                  <a:pt x="16982" y="21297"/>
                  <a:pt x="16321" y="21419"/>
                </a:cubicBezTo>
                <a:cubicBezTo>
                  <a:pt x="15660" y="21540"/>
                  <a:pt x="15010" y="21599"/>
                  <a:pt x="14380" y="21599"/>
                </a:cubicBezTo>
                <a:cubicBezTo>
                  <a:pt x="13730" y="21599"/>
                  <a:pt x="13077" y="21554"/>
                  <a:pt x="12424" y="21461"/>
                </a:cubicBezTo>
                <a:cubicBezTo>
                  <a:pt x="11772" y="21362"/>
                  <a:pt x="11127" y="21235"/>
                  <a:pt x="10497" y="21074"/>
                </a:cubicBezTo>
                <a:cubicBezTo>
                  <a:pt x="9864" y="20894"/>
                  <a:pt x="9237" y="20702"/>
                  <a:pt x="8610" y="20493"/>
                </a:cubicBezTo>
                <a:cubicBezTo>
                  <a:pt x="7982" y="20286"/>
                  <a:pt x="7341" y="20182"/>
                  <a:pt x="6680" y="20182"/>
                </a:cubicBezTo>
                <a:lnTo>
                  <a:pt x="1607" y="20182"/>
                </a:lnTo>
                <a:cubicBezTo>
                  <a:pt x="1167" y="20182"/>
                  <a:pt x="785" y="20029"/>
                  <a:pt x="471" y="19713"/>
                </a:cubicBezTo>
                <a:cubicBezTo>
                  <a:pt x="158" y="19405"/>
                  <a:pt x="0" y="19024"/>
                  <a:pt x="0" y="18572"/>
                </a:cubicBezTo>
                <a:lnTo>
                  <a:pt x="0" y="9880"/>
                </a:lnTo>
                <a:cubicBezTo>
                  <a:pt x="0" y="9440"/>
                  <a:pt x="158" y="9064"/>
                  <a:pt x="471" y="8754"/>
                </a:cubicBezTo>
                <a:cubicBezTo>
                  <a:pt x="785" y="8440"/>
                  <a:pt x="1167" y="8285"/>
                  <a:pt x="1607" y="8285"/>
                </a:cubicBezTo>
                <a:lnTo>
                  <a:pt x="6315" y="8285"/>
                </a:lnTo>
                <a:cubicBezTo>
                  <a:pt x="6558" y="8160"/>
                  <a:pt x="6750" y="8022"/>
                  <a:pt x="6897" y="7872"/>
                </a:cubicBezTo>
                <a:cubicBezTo>
                  <a:pt x="7041" y="7723"/>
                  <a:pt x="7197" y="7548"/>
                  <a:pt x="7369" y="7342"/>
                </a:cubicBezTo>
                <a:cubicBezTo>
                  <a:pt x="7513" y="7161"/>
                  <a:pt x="7663" y="6986"/>
                  <a:pt x="7810" y="6819"/>
                </a:cubicBezTo>
                <a:cubicBezTo>
                  <a:pt x="7957" y="6653"/>
                  <a:pt x="8112" y="6483"/>
                  <a:pt x="8276" y="6311"/>
                </a:cubicBezTo>
                <a:cubicBezTo>
                  <a:pt x="8570" y="5997"/>
                  <a:pt x="8918" y="5690"/>
                  <a:pt x="9302" y="5385"/>
                </a:cubicBezTo>
                <a:cubicBezTo>
                  <a:pt x="9692" y="5085"/>
                  <a:pt x="9989" y="4749"/>
                  <a:pt x="10195" y="4379"/>
                </a:cubicBezTo>
                <a:cubicBezTo>
                  <a:pt x="10339" y="4117"/>
                  <a:pt x="10443" y="3826"/>
                  <a:pt x="10506" y="3507"/>
                </a:cubicBezTo>
                <a:cubicBezTo>
                  <a:pt x="10565" y="3188"/>
                  <a:pt x="10627" y="2866"/>
                  <a:pt x="10675" y="2538"/>
                </a:cubicBezTo>
                <a:cubicBezTo>
                  <a:pt x="10726" y="2216"/>
                  <a:pt x="10780" y="1900"/>
                  <a:pt x="10845" y="1592"/>
                </a:cubicBezTo>
                <a:cubicBezTo>
                  <a:pt x="10907" y="1287"/>
                  <a:pt x="11014" y="1016"/>
                  <a:pt x="11161" y="776"/>
                </a:cubicBezTo>
                <a:cubicBezTo>
                  <a:pt x="11311" y="536"/>
                  <a:pt x="11523" y="350"/>
                  <a:pt x="11800" y="208"/>
                </a:cubicBezTo>
                <a:cubicBezTo>
                  <a:pt x="12074" y="67"/>
                  <a:pt x="12441" y="0"/>
                  <a:pt x="12902" y="0"/>
                </a:cubicBezTo>
                <a:cubicBezTo>
                  <a:pt x="13450" y="0"/>
                  <a:pt x="13956" y="112"/>
                  <a:pt x="14411" y="344"/>
                </a:cubicBezTo>
                <a:cubicBezTo>
                  <a:pt x="14869" y="573"/>
                  <a:pt x="15250" y="881"/>
                  <a:pt x="15567" y="1270"/>
                </a:cubicBezTo>
                <a:cubicBezTo>
                  <a:pt x="15880" y="1657"/>
                  <a:pt x="16126" y="2101"/>
                  <a:pt x="16304" y="2600"/>
                </a:cubicBezTo>
                <a:cubicBezTo>
                  <a:pt x="16479" y="3103"/>
                  <a:pt x="16570" y="3609"/>
                  <a:pt x="16570" y="4123"/>
                </a:cubicBezTo>
                <a:cubicBezTo>
                  <a:pt x="16570" y="4653"/>
                  <a:pt x="16491" y="5162"/>
                  <a:pt x="16332" y="5645"/>
                </a:cubicBezTo>
                <a:cubicBezTo>
                  <a:pt x="16174" y="6125"/>
                  <a:pt x="15982" y="6610"/>
                  <a:pt x="15759" y="7096"/>
                </a:cubicBezTo>
                <a:cubicBezTo>
                  <a:pt x="16072" y="7079"/>
                  <a:pt x="16389" y="7057"/>
                  <a:pt x="16705" y="7034"/>
                </a:cubicBezTo>
                <a:cubicBezTo>
                  <a:pt x="17019" y="7011"/>
                  <a:pt x="17335" y="7000"/>
                  <a:pt x="17652" y="7000"/>
                </a:cubicBezTo>
                <a:cubicBezTo>
                  <a:pt x="18149" y="7000"/>
                  <a:pt x="18630" y="7048"/>
                  <a:pt x="19099" y="7144"/>
                </a:cubicBezTo>
                <a:cubicBezTo>
                  <a:pt x="19568" y="7237"/>
                  <a:pt x="19986" y="7395"/>
                  <a:pt x="20356" y="7616"/>
                </a:cubicBezTo>
                <a:cubicBezTo>
                  <a:pt x="20726" y="7839"/>
                  <a:pt x="21026" y="8144"/>
                  <a:pt x="21255" y="8528"/>
                </a:cubicBezTo>
                <a:cubicBezTo>
                  <a:pt x="21486" y="8918"/>
                  <a:pt x="21599" y="9409"/>
                  <a:pt x="21599" y="10002"/>
                </a:cubicBezTo>
                <a:cubicBezTo>
                  <a:pt x="21599" y="10265"/>
                  <a:pt x="21580" y="10519"/>
                  <a:pt x="21535" y="10773"/>
                </a:cubicBezTo>
                <a:cubicBezTo>
                  <a:pt x="21484" y="11030"/>
                  <a:pt x="21419" y="11284"/>
                  <a:pt x="21328" y="11543"/>
                </a:cubicBezTo>
                <a:moveTo>
                  <a:pt x="4258" y="18519"/>
                </a:moveTo>
                <a:cubicBezTo>
                  <a:pt x="4555" y="18519"/>
                  <a:pt x="4809" y="18417"/>
                  <a:pt x="5024" y="18214"/>
                </a:cubicBezTo>
                <a:cubicBezTo>
                  <a:pt x="5233" y="18013"/>
                  <a:pt x="5340" y="17759"/>
                  <a:pt x="5340" y="17454"/>
                </a:cubicBezTo>
                <a:cubicBezTo>
                  <a:pt x="5340" y="17155"/>
                  <a:pt x="5233" y="16900"/>
                  <a:pt x="5024" y="16686"/>
                </a:cubicBezTo>
                <a:cubicBezTo>
                  <a:pt x="4812" y="16477"/>
                  <a:pt x="4557" y="16372"/>
                  <a:pt x="4258" y="16372"/>
                </a:cubicBezTo>
                <a:cubicBezTo>
                  <a:pt x="3941" y="16372"/>
                  <a:pt x="3684" y="16477"/>
                  <a:pt x="3486" y="16686"/>
                </a:cubicBezTo>
                <a:cubicBezTo>
                  <a:pt x="3289" y="16900"/>
                  <a:pt x="3190" y="17155"/>
                  <a:pt x="3190" y="17454"/>
                </a:cubicBezTo>
                <a:cubicBezTo>
                  <a:pt x="3190" y="17767"/>
                  <a:pt x="3289" y="18024"/>
                  <a:pt x="3486" y="18222"/>
                </a:cubicBezTo>
                <a:cubicBezTo>
                  <a:pt x="3681" y="18420"/>
                  <a:pt x="3939" y="18519"/>
                  <a:pt x="4258" y="18519"/>
                </a:cubicBezTo>
                <a:moveTo>
                  <a:pt x="19164" y="14342"/>
                </a:moveTo>
                <a:cubicBezTo>
                  <a:pt x="19703" y="13901"/>
                  <a:pt x="19975" y="13345"/>
                  <a:pt x="19975" y="12679"/>
                </a:cubicBezTo>
                <a:cubicBezTo>
                  <a:pt x="19975" y="12473"/>
                  <a:pt x="19918" y="12281"/>
                  <a:pt x="19805" y="12097"/>
                </a:cubicBezTo>
                <a:cubicBezTo>
                  <a:pt x="19695" y="11919"/>
                  <a:pt x="19576" y="11761"/>
                  <a:pt x="19446" y="11623"/>
                </a:cubicBezTo>
                <a:cubicBezTo>
                  <a:pt x="19590" y="11363"/>
                  <a:pt x="19720" y="11106"/>
                  <a:pt x="19833" y="10849"/>
                </a:cubicBezTo>
                <a:cubicBezTo>
                  <a:pt x="19944" y="10592"/>
                  <a:pt x="20003" y="10312"/>
                  <a:pt x="20003" y="10002"/>
                </a:cubicBezTo>
                <a:cubicBezTo>
                  <a:pt x="20003" y="9688"/>
                  <a:pt x="19924" y="9440"/>
                  <a:pt x="19766" y="9251"/>
                </a:cubicBezTo>
                <a:cubicBezTo>
                  <a:pt x="19607" y="9070"/>
                  <a:pt x="19415" y="8929"/>
                  <a:pt x="19184" y="8833"/>
                </a:cubicBezTo>
                <a:cubicBezTo>
                  <a:pt x="18955" y="8739"/>
                  <a:pt x="18698" y="8683"/>
                  <a:pt x="18418" y="8663"/>
                </a:cubicBezTo>
                <a:cubicBezTo>
                  <a:pt x="18138" y="8643"/>
                  <a:pt x="17884" y="8635"/>
                  <a:pt x="17649" y="8635"/>
                </a:cubicBezTo>
                <a:cubicBezTo>
                  <a:pt x="17242" y="8635"/>
                  <a:pt x="16835" y="8649"/>
                  <a:pt x="16423" y="8677"/>
                </a:cubicBezTo>
                <a:cubicBezTo>
                  <a:pt x="16010" y="8706"/>
                  <a:pt x="15606" y="8720"/>
                  <a:pt x="15199" y="8720"/>
                </a:cubicBezTo>
                <a:cubicBezTo>
                  <a:pt x="14917" y="8720"/>
                  <a:pt x="14643" y="8706"/>
                  <a:pt x="14366" y="8677"/>
                </a:cubicBezTo>
                <a:cubicBezTo>
                  <a:pt x="14089" y="8649"/>
                  <a:pt x="13829" y="8584"/>
                  <a:pt x="13574" y="8474"/>
                </a:cubicBezTo>
                <a:cubicBezTo>
                  <a:pt x="13574" y="8104"/>
                  <a:pt x="13645" y="7754"/>
                  <a:pt x="13792" y="7421"/>
                </a:cubicBezTo>
                <a:cubicBezTo>
                  <a:pt x="13936" y="7087"/>
                  <a:pt x="14094" y="6751"/>
                  <a:pt x="14275" y="6413"/>
                </a:cubicBezTo>
                <a:cubicBezTo>
                  <a:pt x="14448" y="6074"/>
                  <a:pt x="14606" y="5721"/>
                  <a:pt x="14747" y="5351"/>
                </a:cubicBezTo>
                <a:cubicBezTo>
                  <a:pt x="14886" y="4984"/>
                  <a:pt x="14953" y="4574"/>
                  <a:pt x="14953" y="4122"/>
                </a:cubicBezTo>
                <a:cubicBezTo>
                  <a:pt x="14953" y="3823"/>
                  <a:pt x="14905" y="3529"/>
                  <a:pt x="14812" y="3236"/>
                </a:cubicBezTo>
                <a:cubicBezTo>
                  <a:pt x="14716" y="2945"/>
                  <a:pt x="14583" y="2677"/>
                  <a:pt x="14411" y="2439"/>
                </a:cubicBezTo>
                <a:cubicBezTo>
                  <a:pt x="14238" y="2199"/>
                  <a:pt x="14027" y="2002"/>
                  <a:pt x="13775" y="1843"/>
                </a:cubicBezTo>
                <a:cubicBezTo>
                  <a:pt x="13521" y="1688"/>
                  <a:pt x="13230" y="1606"/>
                  <a:pt x="12893" y="1606"/>
                </a:cubicBezTo>
                <a:lnTo>
                  <a:pt x="12744" y="1606"/>
                </a:lnTo>
                <a:cubicBezTo>
                  <a:pt x="12681" y="1606"/>
                  <a:pt x="12631" y="1617"/>
                  <a:pt x="12594" y="1634"/>
                </a:cubicBezTo>
                <a:cubicBezTo>
                  <a:pt x="12523" y="1671"/>
                  <a:pt x="12481" y="1705"/>
                  <a:pt x="12472" y="1742"/>
                </a:cubicBezTo>
                <a:cubicBezTo>
                  <a:pt x="12464" y="1778"/>
                  <a:pt x="12450" y="1838"/>
                  <a:pt x="12430" y="1920"/>
                </a:cubicBezTo>
                <a:cubicBezTo>
                  <a:pt x="12323" y="2450"/>
                  <a:pt x="12221" y="3007"/>
                  <a:pt x="12128" y="3586"/>
                </a:cubicBezTo>
                <a:cubicBezTo>
                  <a:pt x="12034" y="4167"/>
                  <a:pt x="11854" y="4698"/>
                  <a:pt x="11596" y="5176"/>
                </a:cubicBezTo>
                <a:cubicBezTo>
                  <a:pt x="11334" y="5636"/>
                  <a:pt x="11000" y="6034"/>
                  <a:pt x="10596" y="6367"/>
                </a:cubicBezTo>
                <a:cubicBezTo>
                  <a:pt x="10189" y="6701"/>
                  <a:pt x="9802" y="7051"/>
                  <a:pt x="9432" y="7421"/>
                </a:cubicBezTo>
                <a:cubicBezTo>
                  <a:pt x="9169" y="7700"/>
                  <a:pt x="8949" y="7954"/>
                  <a:pt x="8771" y="8183"/>
                </a:cubicBezTo>
                <a:cubicBezTo>
                  <a:pt x="8593" y="8412"/>
                  <a:pt x="8403" y="8632"/>
                  <a:pt x="8211" y="8833"/>
                </a:cubicBezTo>
                <a:cubicBezTo>
                  <a:pt x="8016" y="9036"/>
                  <a:pt x="7799" y="9222"/>
                  <a:pt x="7556" y="9400"/>
                </a:cubicBezTo>
                <a:cubicBezTo>
                  <a:pt x="7313" y="9575"/>
                  <a:pt x="7019" y="9736"/>
                  <a:pt x="6674" y="9880"/>
                </a:cubicBezTo>
                <a:lnTo>
                  <a:pt x="6646" y="9880"/>
                </a:lnTo>
                <a:lnTo>
                  <a:pt x="6646" y="18572"/>
                </a:lnTo>
                <a:cubicBezTo>
                  <a:pt x="7279" y="18572"/>
                  <a:pt x="7889" y="18649"/>
                  <a:pt x="8485" y="18795"/>
                </a:cubicBezTo>
                <a:cubicBezTo>
                  <a:pt x="9081" y="18945"/>
                  <a:pt x="9683" y="19103"/>
                  <a:pt x="10294" y="19270"/>
                </a:cubicBezTo>
                <a:cubicBezTo>
                  <a:pt x="10901" y="19439"/>
                  <a:pt x="11537" y="19592"/>
                  <a:pt x="12207" y="19741"/>
                </a:cubicBezTo>
                <a:cubicBezTo>
                  <a:pt x="12874" y="19891"/>
                  <a:pt x="13594" y="19965"/>
                  <a:pt x="14374" y="19965"/>
                </a:cubicBezTo>
                <a:cubicBezTo>
                  <a:pt x="14781" y="19965"/>
                  <a:pt x="15222" y="19939"/>
                  <a:pt x="15699" y="19885"/>
                </a:cubicBezTo>
                <a:cubicBezTo>
                  <a:pt x="16177" y="19829"/>
                  <a:pt x="16626" y="19710"/>
                  <a:pt x="17047" y="19527"/>
                </a:cubicBezTo>
                <a:cubicBezTo>
                  <a:pt x="17468" y="19343"/>
                  <a:pt x="17816" y="19086"/>
                  <a:pt x="18101" y="18762"/>
                </a:cubicBezTo>
                <a:cubicBezTo>
                  <a:pt x="18387" y="18440"/>
                  <a:pt x="18525" y="18010"/>
                  <a:pt x="18525" y="17477"/>
                </a:cubicBezTo>
                <a:cubicBezTo>
                  <a:pt x="18525" y="17386"/>
                  <a:pt x="18522" y="17304"/>
                  <a:pt x="18517" y="17225"/>
                </a:cubicBezTo>
                <a:cubicBezTo>
                  <a:pt x="18503" y="17152"/>
                  <a:pt x="18488" y="17070"/>
                  <a:pt x="18471" y="16980"/>
                </a:cubicBezTo>
                <a:cubicBezTo>
                  <a:pt x="18785" y="16836"/>
                  <a:pt x="19028" y="16596"/>
                  <a:pt x="19195" y="16262"/>
                </a:cubicBezTo>
                <a:cubicBezTo>
                  <a:pt x="19364" y="15929"/>
                  <a:pt x="19446" y="15593"/>
                  <a:pt x="19446" y="15263"/>
                </a:cubicBezTo>
                <a:cubicBezTo>
                  <a:pt x="19449" y="14912"/>
                  <a:pt x="19350" y="14605"/>
                  <a:pt x="19164" y="14342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50781" tIns="50781" rIns="50781" bIns="50781" anchor="ctr"/>
          <a:lstStyle/>
          <a:p>
            <a:pPr defTabSz="457052">
              <a:defRPr/>
            </a:pPr>
            <a:endParaRPr lang="es-ES" sz="290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TC" panose="01000500000000020006" pitchFamily="2" charset="-78"/>
              <a:cs typeface="STC" panose="01000500000000020006" pitchFamily="2" charset="-78"/>
              <a:sym typeface="Gill San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90075" y="4788976"/>
            <a:ext cx="42930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+mj-lt"/>
              </a:rPr>
              <a:t>Questions?</a:t>
            </a:r>
            <a:endParaRPr lang="en-US" sz="5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375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53" name="Rectangle 36455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75" name="Down Arrow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4547" name="Rectangle 3"/>
          <p:cNvSpPr>
            <a:spLocks noGrp="1" noChangeArrowheads="1"/>
          </p:cNvSpPr>
          <p:nvPr>
            <p:ph type="title"/>
          </p:nvPr>
        </p:nvSpPr>
        <p:spPr>
          <a:xfrm>
            <a:off x="922439" y="2061998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3100" b="1" dirty="0">
                <a:solidFill>
                  <a:schemeClr val="bg1"/>
                </a:solidFill>
              </a:rPr>
              <a:t>Most breast cancer develops in the terminal ductal lobular unit (TDLU)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8"/>
          <a:stretch/>
        </p:blipFill>
        <p:spPr>
          <a:xfrm>
            <a:off x="4178165" y="0"/>
            <a:ext cx="8103050" cy="53453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5684" y="730972"/>
            <a:ext cx="6965131" cy="4614399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7069502" y="3308971"/>
            <a:ext cx="756507" cy="240057"/>
          </a:xfrm>
          <a:prstGeom prst="line">
            <a:avLst/>
          </a:prstGeom>
          <a:ln w="130175">
            <a:solidFill>
              <a:schemeClr val="accent1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990881" y="3437996"/>
            <a:ext cx="141640" cy="120029"/>
          </a:xfrm>
          <a:prstGeom prst="line">
            <a:avLst/>
          </a:prstGeom>
          <a:ln w="130175">
            <a:solidFill>
              <a:schemeClr val="accent3">
                <a:alpha val="5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151293" y="3271903"/>
            <a:ext cx="733915" cy="97081"/>
          </a:xfrm>
          <a:prstGeom prst="line">
            <a:avLst/>
          </a:prstGeom>
          <a:ln w="130175">
            <a:solidFill>
              <a:srgbClr val="FFFF00">
                <a:alpha val="52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9130713" y="3489013"/>
            <a:ext cx="404085" cy="384617"/>
          </a:xfrm>
          <a:prstGeom prst="ellipse">
            <a:avLst/>
          </a:prstGeom>
          <a:solidFill>
            <a:schemeClr val="accent6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18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3600" b="1" dirty="0" smtClean="0">
                <a:ea typeface="+mj-ea"/>
              </a:rPr>
              <a:t>Breast cancer can be divided into two major groups</a:t>
            </a:r>
          </a:p>
        </p:txBody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 dirty="0" smtClean="0">
                <a:latin typeface="+mj-lt"/>
                <a:ea typeface="+mn-ea"/>
              </a:rPr>
              <a:t>	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2400" dirty="0" smtClean="0">
              <a:latin typeface="+mj-lt"/>
              <a:ea typeface="+mn-ea"/>
            </a:endParaRPr>
          </a:p>
        </p:txBody>
      </p:sp>
      <p:sp>
        <p:nvSpPr>
          <p:cNvPr id="11268" name="AutoShape 4"/>
          <p:cNvSpPr>
            <a:spLocks noChangeArrowheads="1"/>
          </p:cNvSpPr>
          <p:nvPr/>
        </p:nvSpPr>
        <p:spPr bwMode="auto">
          <a:xfrm rot="-5400000" flipH="1" flipV="1">
            <a:off x="6188869" y="2574132"/>
            <a:ext cx="852488" cy="7334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9" name="AutoShape 5"/>
          <p:cNvSpPr>
            <a:spLocks noChangeArrowheads="1"/>
          </p:cNvSpPr>
          <p:nvPr/>
        </p:nvSpPr>
        <p:spPr bwMode="auto">
          <a:xfrm rot="5400000" flipV="1">
            <a:off x="5274469" y="2574132"/>
            <a:ext cx="852488" cy="7334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2441036" y="2514600"/>
            <a:ext cx="29718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dirty="0">
                <a:latin typeface="+mj-lt"/>
                <a:ea typeface="ＭＳ Ｐゴシック" charset="-128"/>
              </a:rPr>
              <a:t>IN SITU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dirty="0">
                <a:latin typeface="+mj-lt"/>
                <a:ea typeface="ＭＳ Ｐゴシック" charset="-128"/>
              </a:rPr>
              <a:t>Tumor </a:t>
            </a:r>
            <a:r>
              <a:rPr lang="en-US" altLang="en-US" sz="2400" dirty="0" smtClean="0">
                <a:latin typeface="+mj-lt"/>
                <a:ea typeface="ＭＳ Ｐゴシック" charset="-128"/>
              </a:rPr>
              <a:t>cells </a:t>
            </a:r>
            <a:r>
              <a:rPr lang="en-US" altLang="en-US" sz="2400" b="1" dirty="0" smtClean="0">
                <a:latin typeface="+mj-lt"/>
                <a:ea typeface="ＭＳ Ｐゴシック" charset="-128"/>
              </a:rPr>
              <a:t>do </a:t>
            </a:r>
            <a:r>
              <a:rPr lang="en-US" altLang="en-US" sz="2400" b="1" dirty="0">
                <a:latin typeface="+mj-lt"/>
                <a:ea typeface="ＭＳ Ｐゴシック" charset="-128"/>
              </a:rPr>
              <a:t>not </a:t>
            </a:r>
            <a:r>
              <a:rPr lang="en-US" altLang="en-US" sz="2400" dirty="0" smtClean="0">
                <a:latin typeface="+mj-lt"/>
                <a:ea typeface="ＭＳ Ｐゴシック" charset="-128"/>
              </a:rPr>
              <a:t>invade </a:t>
            </a:r>
            <a:r>
              <a:rPr lang="en-US" altLang="en-US" sz="2400" dirty="0">
                <a:latin typeface="+mj-lt"/>
                <a:ea typeface="ＭＳ Ｐゴシック" charset="-128"/>
              </a:rPr>
              <a:t>the basement membrane.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dirty="0">
                <a:solidFill>
                  <a:srgbClr val="00B050"/>
                </a:solidFill>
                <a:latin typeface="+mj-lt"/>
                <a:ea typeface="ＭＳ Ｐゴシック" charset="-128"/>
              </a:rPr>
              <a:t>T</a:t>
            </a:r>
            <a:r>
              <a:rPr lang="en-US" altLang="en-US" sz="2400" dirty="0" smtClean="0">
                <a:solidFill>
                  <a:srgbClr val="00B050"/>
                </a:solidFill>
                <a:latin typeface="+mj-lt"/>
                <a:ea typeface="ＭＳ Ｐゴシック" charset="-128"/>
              </a:rPr>
              <a:t>umor </a:t>
            </a:r>
            <a:r>
              <a:rPr lang="en-US" altLang="en-US" sz="2400" dirty="0">
                <a:solidFill>
                  <a:srgbClr val="00B050"/>
                </a:solidFill>
                <a:latin typeface="+mj-lt"/>
                <a:ea typeface="ＭＳ Ｐゴシック" charset="-128"/>
              </a:rPr>
              <a:t>cells remain confined to the ducts or </a:t>
            </a:r>
            <a:r>
              <a:rPr lang="en-US" altLang="en-US" sz="2400" dirty="0" smtClean="0">
                <a:solidFill>
                  <a:srgbClr val="00B050"/>
                </a:solidFill>
                <a:latin typeface="+mj-lt"/>
                <a:ea typeface="ＭＳ Ｐゴシック" charset="-128"/>
              </a:rPr>
              <a:t>lobules.</a:t>
            </a:r>
            <a:endParaRPr lang="en-US" altLang="en-US" sz="2400" dirty="0">
              <a:solidFill>
                <a:srgbClr val="00B050"/>
              </a:solidFill>
              <a:latin typeface="+mj-lt"/>
              <a:ea typeface="ＭＳ Ｐゴシック" charset="-128"/>
            </a:endParaRP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6852729" y="2514600"/>
            <a:ext cx="33528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dirty="0">
                <a:latin typeface="+mj-lt"/>
                <a:ea typeface="ＭＳ Ｐゴシック" charset="-128"/>
              </a:rPr>
              <a:t>INVASIVE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dirty="0">
                <a:latin typeface="+mj-lt"/>
                <a:ea typeface="ＭＳ Ｐゴシック" charset="-128"/>
              </a:rPr>
              <a:t>Tumor cells </a:t>
            </a:r>
            <a:r>
              <a:rPr lang="en-US" altLang="en-US" sz="2400" b="1" dirty="0">
                <a:latin typeface="+mj-lt"/>
                <a:ea typeface="ＭＳ Ｐゴシック" charset="-128"/>
              </a:rPr>
              <a:t>invade</a:t>
            </a:r>
            <a:r>
              <a:rPr lang="en-US" altLang="en-US" sz="2400" dirty="0">
                <a:latin typeface="+mj-lt"/>
                <a:ea typeface="ＭＳ Ｐゴシック" charset="-128"/>
              </a:rPr>
              <a:t> the breast stroma. 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dirty="0">
                <a:solidFill>
                  <a:srgbClr val="00B050"/>
                </a:solidFill>
                <a:latin typeface="+mj-lt"/>
                <a:ea typeface="ＭＳ Ｐゴシック" charset="-128"/>
              </a:rPr>
              <a:t>They have the potential to metastasize and result in death of the patient</a:t>
            </a:r>
            <a:r>
              <a:rPr lang="en-US" altLang="en-US" sz="2400" dirty="0">
                <a:latin typeface="+mj-lt"/>
                <a:ea typeface="ＭＳ Ｐゴシック" charset="-128"/>
              </a:rPr>
              <a:t>.</a:t>
            </a:r>
            <a:endParaRPr lang="en-US" altLang="en-US" sz="2400" dirty="0">
              <a:solidFill>
                <a:srgbClr val="000000"/>
              </a:solidFill>
              <a:latin typeface="+mj-lt"/>
              <a:ea typeface="ＭＳ Ｐゴシック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32" b="11233"/>
          <a:stretch/>
        </p:blipFill>
        <p:spPr>
          <a:xfrm>
            <a:off x="10102460" y="4147734"/>
            <a:ext cx="1578635" cy="22314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3" r="19768" b="11233"/>
          <a:stretch/>
        </p:blipFill>
        <p:spPr>
          <a:xfrm>
            <a:off x="459690" y="4147734"/>
            <a:ext cx="1654051" cy="234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5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/>
      <p:bldP spid="1127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ound Diagonal Corner Rectangle 53"/>
          <p:cNvSpPr/>
          <p:nvPr/>
        </p:nvSpPr>
        <p:spPr>
          <a:xfrm>
            <a:off x="289756" y="1181893"/>
            <a:ext cx="3614030" cy="4291829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/>
          </a:p>
        </p:txBody>
      </p:sp>
      <p:sp>
        <p:nvSpPr>
          <p:cNvPr id="35" name="TextBox 34"/>
          <p:cNvSpPr txBox="1"/>
          <p:nvPr/>
        </p:nvSpPr>
        <p:spPr>
          <a:xfrm>
            <a:off x="1442021" y="5856805"/>
            <a:ext cx="1891683" cy="40009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  <a:latin typeface="Lato Regular"/>
                <a:cs typeface="Lato Regular"/>
              </a:rPr>
              <a:t>Mammogram</a:t>
            </a:r>
            <a:endParaRPr lang="id-ID" sz="2000" b="1" dirty="0">
              <a:solidFill>
                <a:schemeClr val="tx2"/>
              </a:solidFill>
              <a:latin typeface="Lato Regular"/>
              <a:cs typeface="Lato Regular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259514" y="5822678"/>
            <a:ext cx="1423751" cy="40009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id-ID" sz="2000" b="1" dirty="0" err="1">
                <a:solidFill>
                  <a:schemeClr val="tx2"/>
                </a:solidFill>
                <a:latin typeface="Lato Regular"/>
                <a:cs typeface="Lato Regular"/>
              </a:rPr>
              <a:t>U</a:t>
            </a:r>
            <a:r>
              <a:rPr lang="id-ID" sz="2000" b="1" dirty="0" err="1" smtClean="0">
                <a:solidFill>
                  <a:schemeClr val="tx2"/>
                </a:solidFill>
                <a:latin typeface="Lato Regular"/>
                <a:cs typeface="Lato Regular"/>
              </a:rPr>
              <a:t>ltrasound</a:t>
            </a:r>
            <a:endParaRPr lang="id-ID" sz="2000" b="1" dirty="0">
              <a:solidFill>
                <a:schemeClr val="tx2"/>
              </a:solidFill>
              <a:latin typeface="Lato Regular"/>
              <a:cs typeface="Lato Regular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295848" y="5822679"/>
            <a:ext cx="712018" cy="40009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  <a:latin typeface="Lato Regular"/>
                <a:cs typeface="Lato Regular"/>
              </a:rPr>
              <a:t>MRI</a:t>
            </a:r>
            <a:endParaRPr lang="id-ID" sz="2000" b="1" dirty="0">
              <a:solidFill>
                <a:schemeClr val="tx2"/>
              </a:solidFill>
              <a:latin typeface="Lato Regular"/>
              <a:cs typeface="Lato Regular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146309" y="4251325"/>
            <a:ext cx="2476500" cy="29237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endParaRPr lang="en-US" sz="1300" b="1" dirty="0">
              <a:latin typeface="Lato Light"/>
              <a:cs typeface="Lato Ligh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926313" y="4256808"/>
            <a:ext cx="2476500" cy="29237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endParaRPr lang="en-US" sz="1300" b="1" dirty="0">
              <a:latin typeface="Lato Light"/>
              <a:cs typeface="Lato Light"/>
            </a:endParaRPr>
          </a:p>
        </p:txBody>
      </p:sp>
      <p:sp>
        <p:nvSpPr>
          <p:cNvPr id="53" name="Round Diagonal Corner Rectangle 52"/>
          <p:cNvSpPr/>
          <p:nvPr/>
        </p:nvSpPr>
        <p:spPr>
          <a:xfrm rot="5400000">
            <a:off x="7593308" y="1520795"/>
            <a:ext cx="4291831" cy="3614030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/>
          </a:p>
        </p:txBody>
      </p:sp>
      <p:sp>
        <p:nvSpPr>
          <p:cNvPr id="55" name="Round Diagonal Corner Rectangle 54"/>
          <p:cNvSpPr/>
          <p:nvPr/>
        </p:nvSpPr>
        <p:spPr>
          <a:xfrm>
            <a:off x="4110982" y="1181894"/>
            <a:ext cx="3614030" cy="4291829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/>
          </a:p>
        </p:txBody>
      </p:sp>
      <p:sp>
        <p:nvSpPr>
          <p:cNvPr id="2" name="Rectangle 1"/>
          <p:cNvSpPr/>
          <p:nvPr/>
        </p:nvSpPr>
        <p:spPr>
          <a:xfrm>
            <a:off x="3037657" y="417713"/>
            <a:ext cx="5917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  <a:latin typeface="+mj-lt"/>
                <a:cs typeface="Lato Regular"/>
              </a:rPr>
              <a:t>BREAST IMAGING</a:t>
            </a:r>
            <a:endParaRPr lang="id-ID" sz="2800" b="1" dirty="0">
              <a:solidFill>
                <a:schemeClr val="accent1"/>
              </a:solidFill>
              <a:latin typeface="+mj-lt"/>
              <a:cs typeface="Lato Regular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4" r="13799" b="8765"/>
          <a:stretch/>
        </p:blipFill>
        <p:spPr>
          <a:xfrm>
            <a:off x="4207290" y="2179420"/>
            <a:ext cx="3394081" cy="2364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682" y="2509627"/>
            <a:ext cx="3409081" cy="17416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36" y="2509627"/>
            <a:ext cx="3482669" cy="161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7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35" grpId="0"/>
      <p:bldP spid="37" grpId="0"/>
      <p:bldP spid="39" grpId="0"/>
      <p:bldP spid="53" grpId="0" animBg="1"/>
      <p:bldP spid="5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MODALITY AND AGE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0012114"/>
              </p:ext>
            </p:extLst>
          </p:nvPr>
        </p:nvGraphicFramePr>
        <p:xfrm>
          <a:off x="838200" y="1579418"/>
          <a:ext cx="10515600" cy="1068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765956791"/>
              </p:ext>
            </p:extLst>
          </p:nvPr>
        </p:nvGraphicFramePr>
        <p:xfrm>
          <a:off x="8229600" y="2833936"/>
          <a:ext cx="3124200" cy="2636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43037351"/>
              </p:ext>
            </p:extLst>
          </p:nvPr>
        </p:nvGraphicFramePr>
        <p:xfrm>
          <a:off x="1816925" y="3210479"/>
          <a:ext cx="1519381" cy="713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816925" y="2918091"/>
            <a:ext cx="1116280" cy="46166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US</a:t>
            </a:r>
            <a:endParaRPr lang="en-US" sz="24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587052814"/>
              </p:ext>
            </p:extLst>
          </p:nvPr>
        </p:nvGraphicFramePr>
        <p:xfrm>
          <a:off x="3889540" y="2910107"/>
          <a:ext cx="3931392" cy="2030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</p:spTree>
    <p:extLst>
      <p:ext uri="{BB962C8B-B14F-4D97-AF65-F5344CB8AC3E}">
        <p14:creationId xmlns:p14="http://schemas.microsoft.com/office/powerpoint/2010/main" val="78869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4" grpId="1">
        <p:bldAsOne/>
      </p:bldGraphic>
      <p:bldGraphic spid="4" grpId="2">
        <p:bldAsOne/>
      </p:bldGraphic>
      <p:bldGraphic spid="10" grpId="0">
        <p:bldAsOne/>
      </p:bldGraphic>
      <p:bldP spid="12" grpId="0" animBg="1"/>
      <p:bldGraphic spid="15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ound Diagonal Corner Rectangle 53"/>
          <p:cNvSpPr/>
          <p:nvPr/>
        </p:nvSpPr>
        <p:spPr>
          <a:xfrm>
            <a:off x="289756" y="1181893"/>
            <a:ext cx="3614030" cy="4291829"/>
          </a:xfrm>
          <a:prstGeom prst="round2DiagRect">
            <a:avLst>
              <a:gd name="adj1" fmla="val 18841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/>
          </a:p>
        </p:txBody>
      </p:sp>
      <p:sp>
        <p:nvSpPr>
          <p:cNvPr id="35" name="TextBox 34"/>
          <p:cNvSpPr txBox="1"/>
          <p:nvPr/>
        </p:nvSpPr>
        <p:spPr>
          <a:xfrm>
            <a:off x="1313433" y="5822678"/>
            <a:ext cx="1891683" cy="40009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  <a:latin typeface="Lato Regular"/>
                <a:cs typeface="Lato Regular"/>
              </a:rPr>
              <a:t>Mammogram</a:t>
            </a:r>
            <a:endParaRPr lang="id-ID" sz="2000" b="1" dirty="0">
              <a:solidFill>
                <a:schemeClr val="tx2"/>
              </a:solidFill>
              <a:latin typeface="Lato Regular"/>
              <a:cs typeface="Lato Regular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259514" y="5822678"/>
            <a:ext cx="1423751" cy="40009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id-ID" sz="2000" b="1" dirty="0" err="1">
                <a:solidFill>
                  <a:schemeClr val="tx2"/>
                </a:solidFill>
                <a:latin typeface="Lato Regular"/>
                <a:cs typeface="Lato Regular"/>
              </a:rPr>
              <a:t>U</a:t>
            </a:r>
            <a:r>
              <a:rPr lang="id-ID" sz="2000" b="1" dirty="0" err="1" smtClean="0">
                <a:solidFill>
                  <a:schemeClr val="tx2"/>
                </a:solidFill>
                <a:latin typeface="Lato Regular"/>
                <a:cs typeface="Lato Regular"/>
              </a:rPr>
              <a:t>ltrasound</a:t>
            </a:r>
            <a:endParaRPr lang="id-ID" sz="2000" b="1" dirty="0">
              <a:solidFill>
                <a:schemeClr val="tx2"/>
              </a:solidFill>
              <a:latin typeface="Lato Regular"/>
              <a:cs typeface="Lato Regular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295848" y="5822679"/>
            <a:ext cx="712018" cy="40009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  <a:latin typeface="Lato Regular"/>
                <a:cs typeface="Lato Regular"/>
              </a:rPr>
              <a:t>MRI</a:t>
            </a:r>
            <a:endParaRPr lang="id-ID" sz="2000" b="1" dirty="0">
              <a:solidFill>
                <a:schemeClr val="tx2"/>
              </a:solidFill>
              <a:latin typeface="Lato Regular"/>
              <a:cs typeface="Lato Regular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146309" y="4251325"/>
            <a:ext cx="2476500" cy="29237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endParaRPr lang="en-US" sz="1300" b="1" dirty="0">
              <a:latin typeface="Lato Light"/>
              <a:cs typeface="Lato Ligh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926313" y="4256808"/>
            <a:ext cx="2476500" cy="29237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endParaRPr lang="en-US" sz="1300" b="1" dirty="0">
              <a:latin typeface="Lato Light"/>
              <a:cs typeface="Lato Ligh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37657" y="417713"/>
            <a:ext cx="5917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  <a:latin typeface="+mj-lt"/>
                <a:cs typeface="Lato Regular"/>
              </a:rPr>
              <a:t>BREAST IMAGING</a:t>
            </a:r>
            <a:endParaRPr lang="id-ID" sz="2800" b="1" dirty="0">
              <a:solidFill>
                <a:schemeClr val="accent1"/>
              </a:solidFill>
              <a:latin typeface="+mj-lt"/>
              <a:cs typeface="Lato Regular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4" r="13799" b="8765"/>
          <a:stretch/>
        </p:blipFill>
        <p:spPr>
          <a:xfrm>
            <a:off x="4207290" y="2179420"/>
            <a:ext cx="3394081" cy="2364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682" y="2509627"/>
            <a:ext cx="3409081" cy="17416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36" y="2509627"/>
            <a:ext cx="3482669" cy="161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34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1278</TotalTime>
  <Words>699</Words>
  <Application>Microsoft Office PowerPoint</Application>
  <PresentationFormat>Custom</PresentationFormat>
  <Paragraphs>270</Paragraphs>
  <Slides>43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PowerPoint Presentation</vt:lpstr>
      <vt:lpstr>OBJECTIVES</vt:lpstr>
      <vt:lpstr>ANATOMY</vt:lpstr>
      <vt:lpstr>ANATOMY</vt:lpstr>
      <vt:lpstr>Most breast cancer develops in the terminal ductal lobular unit (TDLU)</vt:lpstr>
      <vt:lpstr>Breast cancer can be divided into two major groups</vt:lpstr>
      <vt:lpstr>PowerPoint Presentation</vt:lpstr>
      <vt:lpstr>MODALITY AND AGE</vt:lpstr>
      <vt:lpstr>PowerPoint Presentation</vt:lpstr>
      <vt:lpstr>MAMMOGRAM INDICATIONS</vt:lpstr>
      <vt:lpstr>MLO</vt:lpstr>
      <vt:lpstr>CC view</vt:lpstr>
      <vt:lpstr>MLO view</vt:lpstr>
      <vt:lpstr>PowerPoint Presentation</vt:lpstr>
      <vt:lpstr>PowerPoint Presentation</vt:lpstr>
      <vt:lpstr>PowerPoint Presentation</vt:lpstr>
      <vt:lpstr>MASS SHAPE</vt:lpstr>
      <vt:lpstr>MASS MARGIN</vt:lpstr>
      <vt:lpstr>MASS DENSITY</vt:lpstr>
      <vt:lpstr>PowerPoint Presentation</vt:lpstr>
      <vt:lpstr>GALACTOCELE</vt:lpstr>
      <vt:lpstr>FAT NECROSIS</vt:lpstr>
      <vt:lpstr>PowerPoint Presentation</vt:lpstr>
      <vt:lpstr>PowerPoint Presentation</vt:lpstr>
      <vt:lpstr>ARCHTICTURAL DISTORTION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GROUPED</vt:lpstr>
      <vt:lpstr>PowerPoint Presentation</vt:lpstr>
      <vt:lpstr>BREAST US INDICATIONS</vt:lpstr>
      <vt:lpstr>MALIGNANT VS BENIGN  SONOGRAPHIC FEATURES OF SOLID MASSES</vt:lpstr>
      <vt:lpstr>PowerPoint Presentation</vt:lpstr>
      <vt:lpstr>PowerPoint Presentation</vt:lpstr>
      <vt:lpstr>MRI INDICATIONS</vt:lpstr>
      <vt:lpstr>MRI breast- Minimum equipment </vt:lpstr>
      <vt:lpstr>T1 fat sat with Gadolinium</vt:lpstr>
      <vt:lpstr>PowerPoint Presentation</vt:lpstr>
      <vt:lpstr>BI-RADS Breast Imaging Reporting And Data System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alsultan</dc:creator>
  <cp:lastModifiedBy>medtst medtst</cp:lastModifiedBy>
  <cp:revision>126</cp:revision>
  <dcterms:created xsi:type="dcterms:W3CDTF">2017-02-10T15:07:34Z</dcterms:created>
  <dcterms:modified xsi:type="dcterms:W3CDTF">2018-02-21T10:18:04Z</dcterms:modified>
</cp:coreProperties>
</file>