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67" r:id="rId4"/>
    <p:sldId id="268" r:id="rId5"/>
    <p:sldId id="269" r:id="rId6"/>
    <p:sldId id="271" r:id="rId7"/>
    <p:sldId id="289" r:id="rId8"/>
    <p:sldId id="270" r:id="rId9"/>
    <p:sldId id="272" r:id="rId10"/>
    <p:sldId id="273" r:id="rId11"/>
    <p:sldId id="291" r:id="rId12"/>
    <p:sldId id="313" r:id="rId13"/>
    <p:sldId id="274" r:id="rId14"/>
    <p:sldId id="275" r:id="rId15"/>
    <p:sldId id="285" r:id="rId16"/>
    <p:sldId id="276" r:id="rId17"/>
    <p:sldId id="292" r:id="rId18"/>
    <p:sldId id="277" r:id="rId19"/>
    <p:sldId id="278" r:id="rId20"/>
    <p:sldId id="293" r:id="rId21"/>
    <p:sldId id="294" r:id="rId22"/>
    <p:sldId id="296" r:id="rId23"/>
    <p:sldId id="295" r:id="rId24"/>
    <p:sldId id="279" r:id="rId25"/>
    <p:sldId id="280" r:id="rId26"/>
    <p:sldId id="281" r:id="rId27"/>
    <p:sldId id="282" r:id="rId28"/>
    <p:sldId id="314" r:id="rId29"/>
    <p:sldId id="287" r:id="rId30"/>
    <p:sldId id="283" r:id="rId31"/>
    <p:sldId id="298" r:id="rId32"/>
    <p:sldId id="299" r:id="rId33"/>
    <p:sldId id="315" r:id="rId34"/>
    <p:sldId id="318" r:id="rId35"/>
    <p:sldId id="319" r:id="rId36"/>
    <p:sldId id="301" r:id="rId37"/>
    <p:sldId id="302" r:id="rId38"/>
    <p:sldId id="303" r:id="rId39"/>
    <p:sldId id="304" r:id="rId40"/>
    <p:sldId id="316" r:id="rId41"/>
    <p:sldId id="305" r:id="rId42"/>
    <p:sldId id="306" r:id="rId43"/>
    <p:sldId id="308" r:id="rId44"/>
    <p:sldId id="307" r:id="rId45"/>
    <p:sldId id="284" r:id="rId46"/>
    <p:sldId id="286" r:id="rId47"/>
    <p:sldId id="309" r:id="rId48"/>
    <p:sldId id="317" r:id="rId49"/>
    <p:sldId id="260" r:id="rId50"/>
    <p:sldId id="261" r:id="rId5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126" d="100"/>
          <a:sy n="126" d="100"/>
        </p:scale>
        <p:origin x="-35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7AF27A-3D3B-46DE-AB4A-79BD55DF9116}" type="datetimeFigureOut">
              <a:rPr lang="en-US"/>
              <a:pPr>
                <a:defRPr/>
              </a:pPr>
              <a:t>3/6/2018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1C4FC6F-4902-4B1D-B901-C3D0D5086482}" type="slidenum">
              <a:rPr lang="en-US"/>
              <a:pPr>
                <a:defRPr/>
              </a:pPr>
              <a:t>‹#›</a:t>
            </a:fld>
            <a:endParaRPr lang="en-US"/>
          </a:p>
        </p:txBody>
      </p:sp>
    </p:spTree>
    <p:extLst>
      <p:ext uri="{BB962C8B-B14F-4D97-AF65-F5344CB8AC3E}">
        <p14:creationId xmlns:p14="http://schemas.microsoft.com/office/powerpoint/2010/main" val="3480499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567DD6-AC4E-46EB-BB1D-6850A07A4C97}"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E8DDEA-CF4C-41EB-8344-40D4B6CFBE82}"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E691-26E0-4604-8859-8E30DE1FAB4F}"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07FA5C-1DA1-4157-9D0E-D3E2943B0C7F}"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068451-E63E-4512-AD09-2188A759C212}"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3CB321-DD89-4F91-B5FC-EBB4EAAA8935}"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C305CD-60C0-4760-A7E4-05C5B7929EC9}"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F78BA7-7CC2-4611-BCDD-31AF14FD3D01}"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1BD5C8-A156-4052-8993-B22BA6F6ACB8}"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FC03B1-35E3-47BD-9B9F-F1DED8695ABC}"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B9477D-7B5B-4970-AFDC-C7A5B5414ADA}"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2F97D5-531D-4D99-B85B-D302BD9C7EF8}"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C5D1D8-6584-4A8A-844E-D0B9601969A5}"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A457F8-3A7E-41DD-AB4F-C9797F44A4CF}"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C65159-F5EA-4482-B6C1-14847B06D045}"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2ABA09-F8E6-4371-9229-8F8F0ABA8072}"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F526E2-DFB8-448E-95E2-EA6835F4E78E}"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C912F0-D041-45FC-AF20-67222FE043D4}"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02EA18-E64F-4E6A-91F5-49252EEDDD5F}"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90FE2F-4545-4B44-9F6B-B31AD39F82EC}"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E4E685-E342-4221-B0DC-33725ABE1A73}"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716063-003C-4A15-9AFA-CDF1CBE31A9C}"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D457EB-940D-49A9-9FEB-602475604376}"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8DD934-6333-4C71-A65D-42E067E6F378}"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C70E02-CBF8-4398-9D0F-25E70EC99220}"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70EE3B-3F23-478D-B019-733FFC3F8EC8}"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0986A5-5484-4CF0-877D-3C6E85509228}"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70EE3B-3F23-478D-B019-733FFC3F8EC8}"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131B3E-5816-4374-B06B-BF6BFB5218D6}"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E67746-0E82-4A1B-AA20-E63D07FFBD34}"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552EDF-A69C-4B7C-8028-FEAF49124C73}"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6BB669-B782-4ABE-846C-6D128A43E3ED}" type="slidenum">
              <a:rPr lang="en-US" smtClean="0"/>
              <a:pPr fontAlgn="base">
                <a:spcBef>
                  <a:spcPct val="0"/>
                </a:spcBef>
                <a:spcAft>
                  <a:spcPct val="0"/>
                </a:spcAft>
                <a:defRPr/>
              </a:pPr>
              <a:t>39</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D5F232-8BA8-42E7-8DF8-1BDE4E4228C9}"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9D0571-7294-4EA7-BE15-DD43638ECA98}"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71E1FD-7021-41FB-A907-818FB36A9A7F}"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584B63-CD25-416B-80C9-BEB872F87B70}"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684658-63F1-4778-B037-D7A36FDB2F13}"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8C62BC-1464-4DDF-93A4-6D628F052F99}"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25B7BE-DF13-40CE-B7DC-9F4FA37E34F9}"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BBB655-CFBC-4A0B-902C-E0A073CB78A6}" type="slidenum">
              <a:rPr lang="en-US" smtClean="0"/>
              <a:pPr fontAlgn="base">
                <a:spcBef>
                  <a:spcPct val="0"/>
                </a:spcBef>
                <a:spcAft>
                  <a:spcPct val="0"/>
                </a:spcAft>
                <a:defRPr/>
              </a:pPr>
              <a:t>46</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9A0E38-032B-4385-AED0-0326E7A98917}"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32328F-0C4B-4747-B5EB-3AA10A687FC1}" type="slidenum">
              <a:rPr lang="en-US" smtClean="0"/>
              <a:pPr fontAlgn="base">
                <a:spcBef>
                  <a:spcPct val="0"/>
                </a:spcBef>
                <a:spcAft>
                  <a:spcPct val="0"/>
                </a:spcAft>
                <a:defRPr/>
              </a:pPr>
              <a:t>48</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7AAF83-BA95-4A5A-AC0E-ECF1EA4887C3}"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E008DF-BD01-4507-8C75-07DC5A94FC9F}"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05DDED-4551-4630-B134-1B4EA4EAB1BF}"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B59971-9553-452E-975D-A46A8B3434E8}"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629836-6500-437E-9072-1E3D6BF81C6B}"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D40EC2-5AB8-4256-BA6B-15C4BBB04F37}"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C8F7C2-6E16-4817-A05B-97672A4F0BAB}"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F8A6F8D-5FF9-4319-977F-63EE45EFA1A2}" type="datetimeFigureOut">
              <a:rPr lang="en-US"/>
              <a:pPr>
                <a:defRPr/>
              </a:pPr>
              <a:t>3/6/2018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9F16DB-4B2C-41B8-B04A-EA6756F956B5}" type="slidenum">
              <a:rPr lang="en-US"/>
              <a:pPr>
                <a:defRPr/>
              </a:pPr>
              <a:t>‹#›</a:t>
            </a:fld>
            <a:endParaRPr lang="en-US"/>
          </a:p>
        </p:txBody>
      </p:sp>
    </p:spTree>
    <p:extLst>
      <p:ext uri="{BB962C8B-B14F-4D97-AF65-F5344CB8AC3E}">
        <p14:creationId xmlns:p14="http://schemas.microsoft.com/office/powerpoint/2010/main" val="427077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BCE428-FE7E-415E-9346-D1A54CB9205A}" type="datetimeFigureOut">
              <a:rPr lang="en-US"/>
              <a:pPr>
                <a:defRPr/>
              </a:pPr>
              <a:t>3/6/2018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8C8F5A-B51A-48D5-AE77-5A7F0872AF6B}" type="slidenum">
              <a:rPr lang="en-US"/>
              <a:pPr>
                <a:defRPr/>
              </a:pPr>
              <a:t>‹#›</a:t>
            </a:fld>
            <a:endParaRPr lang="en-US"/>
          </a:p>
        </p:txBody>
      </p:sp>
    </p:spTree>
    <p:extLst>
      <p:ext uri="{BB962C8B-B14F-4D97-AF65-F5344CB8AC3E}">
        <p14:creationId xmlns:p14="http://schemas.microsoft.com/office/powerpoint/2010/main" val="217990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0FEC3D-49E2-49D5-9D8D-9E11B3510AB6}" type="datetimeFigureOut">
              <a:rPr lang="en-US"/>
              <a:pPr>
                <a:defRPr/>
              </a:pPr>
              <a:t>3/6/2018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B8B3E2-D80C-4210-8917-2516F31D05CD}" type="slidenum">
              <a:rPr lang="en-US"/>
              <a:pPr>
                <a:defRPr/>
              </a:pPr>
              <a:t>‹#›</a:t>
            </a:fld>
            <a:endParaRPr lang="en-US"/>
          </a:p>
        </p:txBody>
      </p:sp>
    </p:spTree>
    <p:extLst>
      <p:ext uri="{BB962C8B-B14F-4D97-AF65-F5344CB8AC3E}">
        <p14:creationId xmlns:p14="http://schemas.microsoft.com/office/powerpoint/2010/main" val="245146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D7D760-13A6-47A9-A681-F762F133AD8E}" type="datetimeFigureOut">
              <a:rPr lang="en-US"/>
              <a:pPr>
                <a:defRPr/>
              </a:pPr>
              <a:t>3/6/2018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98A826-01F5-4263-B31C-1F716D88C513}" type="slidenum">
              <a:rPr lang="en-US"/>
              <a:pPr>
                <a:defRPr/>
              </a:pPr>
              <a:t>‹#›</a:t>
            </a:fld>
            <a:endParaRPr lang="en-US"/>
          </a:p>
        </p:txBody>
      </p:sp>
    </p:spTree>
    <p:extLst>
      <p:ext uri="{BB962C8B-B14F-4D97-AF65-F5344CB8AC3E}">
        <p14:creationId xmlns:p14="http://schemas.microsoft.com/office/powerpoint/2010/main" val="114638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DF96693-400D-41BF-8242-DEFCD3867308}" type="datetimeFigureOut">
              <a:rPr lang="en-US"/>
              <a:pPr>
                <a:defRPr/>
              </a:pPr>
              <a:t>3/6/2018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3D5080-3123-4879-B20B-0F2935EEB394}" type="slidenum">
              <a:rPr lang="en-US"/>
              <a:pPr>
                <a:defRPr/>
              </a:pPr>
              <a:t>‹#›</a:t>
            </a:fld>
            <a:endParaRPr lang="en-US"/>
          </a:p>
        </p:txBody>
      </p:sp>
    </p:spTree>
    <p:extLst>
      <p:ext uri="{BB962C8B-B14F-4D97-AF65-F5344CB8AC3E}">
        <p14:creationId xmlns:p14="http://schemas.microsoft.com/office/powerpoint/2010/main" val="47630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921E3A9-7FF7-4F59-AB23-745C3C35D17A}" type="datetimeFigureOut">
              <a:rPr lang="en-US"/>
              <a:pPr>
                <a:defRPr/>
              </a:pPr>
              <a:t>3/6/2018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6DDE23-4419-455A-828B-90CCEDAA7E9F}" type="slidenum">
              <a:rPr lang="en-US"/>
              <a:pPr>
                <a:defRPr/>
              </a:pPr>
              <a:t>‹#›</a:t>
            </a:fld>
            <a:endParaRPr lang="en-US"/>
          </a:p>
        </p:txBody>
      </p:sp>
    </p:spTree>
    <p:extLst>
      <p:ext uri="{BB962C8B-B14F-4D97-AF65-F5344CB8AC3E}">
        <p14:creationId xmlns:p14="http://schemas.microsoft.com/office/powerpoint/2010/main" val="221613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9856904-6DCB-4399-B2C5-EF740DE02D5E}" type="datetimeFigureOut">
              <a:rPr lang="en-US"/>
              <a:pPr>
                <a:defRPr/>
              </a:pPr>
              <a:t>3/6/2018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F8B132-2B72-470D-9541-38FC5AAC246C}" type="slidenum">
              <a:rPr lang="en-US"/>
              <a:pPr>
                <a:defRPr/>
              </a:pPr>
              <a:t>‹#›</a:t>
            </a:fld>
            <a:endParaRPr lang="en-US"/>
          </a:p>
        </p:txBody>
      </p:sp>
    </p:spTree>
    <p:extLst>
      <p:ext uri="{BB962C8B-B14F-4D97-AF65-F5344CB8AC3E}">
        <p14:creationId xmlns:p14="http://schemas.microsoft.com/office/powerpoint/2010/main" val="2682721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DCEB041-0A81-4A76-A0CB-B349EB9E1E29}" type="datetimeFigureOut">
              <a:rPr lang="en-US"/>
              <a:pPr>
                <a:defRPr/>
              </a:pPr>
              <a:t>3/6/2018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F36F66-CD46-4444-8764-7F32C2DA2814}" type="slidenum">
              <a:rPr lang="en-US"/>
              <a:pPr>
                <a:defRPr/>
              </a:pPr>
              <a:t>‹#›</a:t>
            </a:fld>
            <a:endParaRPr lang="en-US"/>
          </a:p>
        </p:txBody>
      </p:sp>
    </p:spTree>
    <p:extLst>
      <p:ext uri="{BB962C8B-B14F-4D97-AF65-F5344CB8AC3E}">
        <p14:creationId xmlns:p14="http://schemas.microsoft.com/office/powerpoint/2010/main" val="2716094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7B5B72-0538-477D-B642-FC66B98B0D1A}" type="datetimeFigureOut">
              <a:rPr lang="en-US"/>
              <a:pPr>
                <a:defRPr/>
              </a:pPr>
              <a:t>3/6/2018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334C10-874A-4ACA-9879-00D9F56FE159}" type="slidenum">
              <a:rPr lang="en-US"/>
              <a:pPr>
                <a:defRPr/>
              </a:pPr>
              <a:t>‹#›</a:t>
            </a:fld>
            <a:endParaRPr lang="en-US"/>
          </a:p>
        </p:txBody>
      </p:sp>
    </p:spTree>
    <p:extLst>
      <p:ext uri="{BB962C8B-B14F-4D97-AF65-F5344CB8AC3E}">
        <p14:creationId xmlns:p14="http://schemas.microsoft.com/office/powerpoint/2010/main" val="66994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2FADF1-F137-4DF0-9D90-681C09728031}" type="datetimeFigureOut">
              <a:rPr lang="en-US"/>
              <a:pPr>
                <a:defRPr/>
              </a:pPr>
              <a:t>3/6/2018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F5CFFF-9EA3-43B9-8ACB-830C028C6BDC}" type="slidenum">
              <a:rPr lang="en-US"/>
              <a:pPr>
                <a:defRPr/>
              </a:pPr>
              <a:t>‹#›</a:t>
            </a:fld>
            <a:endParaRPr lang="en-US"/>
          </a:p>
        </p:txBody>
      </p:sp>
    </p:spTree>
    <p:extLst>
      <p:ext uri="{BB962C8B-B14F-4D97-AF65-F5344CB8AC3E}">
        <p14:creationId xmlns:p14="http://schemas.microsoft.com/office/powerpoint/2010/main" val="11598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55C72E-5F53-4EBA-9B33-DF547EC01EE5}" type="datetimeFigureOut">
              <a:rPr lang="en-US"/>
              <a:pPr>
                <a:defRPr/>
              </a:pPr>
              <a:t>3/6/2018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05E045-45A1-4E31-B258-CD8B93FFCB26}" type="slidenum">
              <a:rPr lang="en-US"/>
              <a:pPr>
                <a:defRPr/>
              </a:pPr>
              <a:t>‹#›</a:t>
            </a:fld>
            <a:endParaRPr lang="en-US"/>
          </a:p>
        </p:txBody>
      </p:sp>
    </p:spTree>
    <p:extLst>
      <p:ext uri="{BB962C8B-B14F-4D97-AF65-F5344CB8AC3E}">
        <p14:creationId xmlns:p14="http://schemas.microsoft.com/office/powerpoint/2010/main" val="92193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738EE83-528D-470C-9480-413CD08F2AF3}" type="datetimeFigureOut">
              <a:rPr lang="en-US"/>
              <a:pPr>
                <a:defRPr/>
              </a:pPr>
              <a:t>3/6/2018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E8B47A8-C673-43A9-8CC1-1B0AFADA42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3.png"/><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3657600"/>
            <a:ext cx="6400800" cy="1752600"/>
          </a:xfrm>
        </p:spPr>
        <p:txBody>
          <a:bodyPr rtlCol="0">
            <a:normAutofit/>
          </a:bodyPr>
          <a:lstStyle/>
          <a:p>
            <a:pPr eaLnBrk="1" fontAlgn="auto" hangingPunct="1">
              <a:spcAft>
                <a:spcPts val="0"/>
              </a:spcAft>
              <a:buFont typeface="Arial"/>
              <a:buNone/>
              <a:defRPr/>
            </a:pPr>
            <a:r>
              <a:rPr lang="en-US" b="1" dirty="0" smtClean="0">
                <a:solidFill>
                  <a:srgbClr val="BFBFBF"/>
                </a:solidFill>
                <a:effectLst>
                  <a:outerShdw blurRad="38100" dist="38100" dir="2700000" algn="tl">
                    <a:srgbClr val="000000">
                      <a:alpha val="43137"/>
                    </a:srgbClr>
                  </a:outerShdw>
                </a:effectLst>
              </a:rPr>
              <a:t>Lecturer name: Dr. HAMDY HASSAN</a:t>
            </a:r>
          </a:p>
          <a:p>
            <a:pPr eaLnBrk="1" fontAlgn="auto" hangingPunct="1">
              <a:spcAft>
                <a:spcPts val="0"/>
              </a:spcAft>
              <a:buFont typeface="Arial"/>
              <a:buNone/>
              <a:defRPr/>
            </a:pPr>
            <a:r>
              <a:rPr lang="en-US" b="1" dirty="0" smtClean="0">
                <a:solidFill>
                  <a:srgbClr val="BFBFBF"/>
                </a:solidFill>
                <a:effectLst>
                  <a:outerShdw blurRad="38100" dist="38100" dir="2700000" algn="tl">
                    <a:srgbClr val="000000">
                      <a:alpha val="43137"/>
                    </a:srgbClr>
                  </a:outerShdw>
                </a:effectLst>
              </a:rPr>
              <a:t>Lecture Date:</a:t>
            </a: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a:p>
        </p:txBody>
      </p:sp>
      <p:sp>
        <p:nvSpPr>
          <p:cNvPr id="4" name="Title 1"/>
          <p:cNvSpPr txBox="1">
            <a:spLocks/>
          </p:cNvSpPr>
          <p:nvPr/>
        </p:nvSpPr>
        <p:spPr>
          <a:xfrm>
            <a:off x="304800" y="838200"/>
            <a:ext cx="9296400" cy="1905000"/>
          </a:xfrm>
          <a:prstGeom prst="rect">
            <a:avLst/>
          </a:prstGeom>
        </p:spPr>
        <p:txBody>
          <a:bodyPr anchor="ctr">
            <a:normAutofit fontScale="90000" lnSpcReduction="20000"/>
          </a:bodyPr>
          <a:lstStyle/>
          <a:p>
            <a:pPr fontAlgn="auto">
              <a:spcAft>
                <a:spcPts val="0"/>
              </a:spcAft>
              <a:defRPr/>
            </a:pPr>
            <a:r>
              <a:rPr lang="en-US" sz="6800" b="1" dirty="0">
                <a:solidFill>
                  <a:schemeClr val="accent1">
                    <a:lumMod val="20000"/>
                    <a:lumOff val="80000"/>
                  </a:schemeClr>
                </a:solidFill>
                <a:effectLst>
                  <a:outerShdw blurRad="38100" dist="38100" dir="2700000" algn="tl">
                    <a:srgbClr val="000000">
                      <a:alpha val="43137"/>
                    </a:srgbClr>
                  </a:outerShdw>
                </a:effectLst>
                <a:latin typeface="Century Gothic"/>
                <a:ea typeface="+mj-ea"/>
                <a:cs typeface="Century Gothic"/>
              </a:rPr>
              <a:t>Lecture Title:</a:t>
            </a:r>
          </a:p>
          <a:p>
            <a:pPr fontAlgn="auto">
              <a:spcAft>
                <a:spcPts val="0"/>
              </a:spcAft>
              <a:defRPr/>
            </a:pPr>
            <a:r>
              <a:rPr lang="en-US" sz="31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ANATOMY AND INVESTIGATIONS OF NERVOUS SYSTEM </a:t>
            </a:r>
            <a:r>
              <a:rPr lang="en-US" sz="27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r>
              <a:rPr lang="en-US" sz="2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
            </a:r>
            <a:br>
              <a:rPr lang="en-US" sz="2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br>
            <a:endParaRPr lang="en-US" sz="2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endParaRPr>
          </a:p>
        </p:txBody>
      </p:sp>
      <p:sp>
        <p:nvSpPr>
          <p:cNvPr id="5" name="TextBox 4"/>
          <p:cNvSpPr txBox="1"/>
          <p:nvPr/>
        </p:nvSpPr>
        <p:spPr>
          <a:xfrm>
            <a:off x="4114800" y="2743200"/>
            <a:ext cx="3352800" cy="369888"/>
          </a:xfrm>
          <a:prstGeom prst="rect">
            <a:avLst/>
          </a:prstGeom>
          <a:noFill/>
        </p:spPr>
        <p:txBody>
          <a:bodyPr>
            <a:spAutoFit/>
          </a:bodyPr>
          <a:lstStyle/>
          <a:p>
            <a:pP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Century Gothic"/>
                <a:cs typeface="Century Gothic"/>
              </a:rPr>
              <a:t>(RAD 366, Radiology)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18" name="Rectangle 3"/>
          <p:cNvSpPr txBox="1">
            <a:spLocks noChangeArrowheads="1"/>
          </p:cNvSpPr>
          <p:nvPr/>
        </p:nvSpPr>
        <p:spPr bwMode="auto">
          <a:xfrm>
            <a:off x="1125538" y="2492375"/>
            <a:ext cx="5732462" cy="4137025"/>
          </a:xfrm>
          <a:prstGeom prst="rect">
            <a:avLst/>
          </a:prstGeom>
          <a:noFill/>
          <a:ln w="9525">
            <a:noFill/>
            <a:miter lim="800000"/>
            <a:headEnd/>
            <a:tailEnd/>
          </a:ln>
        </p:spPr>
        <p:txBody>
          <a:bodyPr/>
          <a:lstStyle/>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Indications: </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Trauma</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detection of blood</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strokes</a:t>
            </a:r>
          </a:p>
          <a:p>
            <a:pPr marL="342900" indent="-342900" algn="just">
              <a:lnSpc>
                <a:spcPct val="80000"/>
              </a:lnSpc>
              <a:spcBef>
                <a:spcPct val="20000"/>
              </a:spcBef>
              <a:buFont typeface="Arial" charset="0"/>
              <a:buChar char="•"/>
              <a:defRPr/>
            </a:pPr>
            <a:r>
              <a:rPr lang="en-US" sz="2400" b="1" dirty="0" err="1">
                <a:solidFill>
                  <a:srgbClr val="FFFF00"/>
                </a:solidFill>
                <a:effectLst>
                  <a:outerShdw blurRad="38100" dist="38100" dir="2700000" algn="tl">
                    <a:srgbClr val="000000"/>
                  </a:outerShdw>
                </a:effectLst>
                <a:latin typeface="+mn-lt"/>
                <a:cs typeface="+mn-cs"/>
              </a:rPr>
              <a:t>tumours</a:t>
            </a:r>
            <a:endParaRPr lang="en-US" sz="2400" b="1" dirty="0">
              <a:solidFill>
                <a:srgbClr val="FFFF00"/>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infection  </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Vascular disorders</a:t>
            </a:r>
          </a:p>
          <a:p>
            <a:pPr marL="342900" indent="-342900" algn="just">
              <a:lnSpc>
                <a:spcPct val="80000"/>
              </a:lnSpc>
              <a:spcBef>
                <a:spcPct val="20000"/>
              </a:spcBef>
              <a:defRPr/>
            </a:pPr>
            <a:endParaRPr lang="en-US" sz="24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Contraindications </a:t>
            </a:r>
          </a:p>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Disadvantages</a:t>
            </a: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defRPr/>
            </a:pPr>
            <a:r>
              <a:rPr lang="en-US" sz="2000" b="1" dirty="0">
                <a:effectLst>
                  <a:outerShdw blurRad="38100" dist="38100" dir="2700000" algn="tl">
                    <a:srgbClr val="FFFFFF"/>
                  </a:outerShdw>
                </a:effectLst>
                <a:latin typeface="+mn-lt"/>
                <a:cs typeface="+mn-cs"/>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5" name="Rectangle 3"/>
          <p:cNvSpPr txBox="1">
            <a:spLocks noChangeArrowheads="1"/>
          </p:cNvSpPr>
          <p:nvPr/>
        </p:nvSpPr>
        <p:spPr bwMode="auto">
          <a:xfrm>
            <a:off x="611188" y="2492375"/>
            <a:ext cx="7561262" cy="2881313"/>
          </a:xfrm>
          <a:prstGeom prst="rect">
            <a:avLst/>
          </a:prstGeom>
          <a:noFill/>
          <a:ln w="9525">
            <a:noFill/>
            <a:miter lim="800000"/>
            <a:headEnd/>
            <a:tailEnd/>
          </a:ln>
        </p:spPr>
        <p:txBody>
          <a:bodyPr/>
          <a:lstStyle/>
          <a:p>
            <a:pPr marL="342900" indent="-342900" algn="just">
              <a:lnSpc>
                <a:spcPct val="80000"/>
              </a:lnSpc>
              <a:spcBef>
                <a:spcPct val="20000"/>
              </a:spcBef>
              <a:buFont typeface="Arial" charset="0"/>
              <a:buChar char="•"/>
              <a:defRPr/>
            </a:pPr>
            <a:r>
              <a:rPr lang="en-US" sz="2800" b="1" dirty="0">
                <a:solidFill>
                  <a:schemeClr val="bg1"/>
                </a:solidFill>
                <a:effectLst>
                  <a:outerShdw blurRad="38100" dist="38100" dir="2700000" algn="tl">
                    <a:srgbClr val="000000"/>
                  </a:outerShdw>
                </a:effectLst>
                <a:latin typeface="+mn-lt"/>
                <a:cs typeface="+mn-cs"/>
              </a:rPr>
              <a:t>The axial plane is the routine projection but it is sometimes possible to obtain direct coronal scans.</a:t>
            </a: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800" b="1" dirty="0">
                <a:solidFill>
                  <a:schemeClr val="bg1"/>
                </a:solidFill>
                <a:effectLst>
                  <a:outerShdw blurRad="38100" dist="38100" dir="2700000" algn="tl">
                    <a:srgbClr val="000000"/>
                  </a:outerShdw>
                </a:effectLst>
                <a:latin typeface="+mn-lt"/>
                <a:cs typeface="+mn-cs"/>
              </a:rPr>
              <a:t>The window settings are selected for the brain, but may be altered to show the bones. </a:t>
            </a:r>
          </a:p>
          <a:p>
            <a:pPr marL="342900" indent="-342900" algn="just">
              <a:lnSpc>
                <a:spcPct val="80000"/>
              </a:lnSpc>
              <a:spcBef>
                <a:spcPct val="20000"/>
              </a:spcBef>
              <a:defRPr/>
            </a:pPr>
            <a:r>
              <a:rPr lang="en-US" sz="2800" b="1" dirty="0">
                <a:effectLst>
                  <a:outerShdw blurRad="38100" dist="38100" dir="2700000" algn="tl">
                    <a:srgbClr val="FFFFFF"/>
                  </a:outerShdw>
                </a:effectLst>
                <a:latin typeface="+mn-lt"/>
                <a:cs typeface="+mn-cs"/>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5" name="Rectangle 3"/>
          <p:cNvSpPr txBox="1">
            <a:spLocks noChangeArrowheads="1"/>
          </p:cNvSpPr>
          <p:nvPr/>
        </p:nvSpPr>
        <p:spPr bwMode="auto">
          <a:xfrm>
            <a:off x="611188" y="2667000"/>
            <a:ext cx="7561262" cy="3886200"/>
          </a:xfrm>
          <a:prstGeom prst="rect">
            <a:avLst/>
          </a:prstGeom>
          <a:noFill/>
          <a:ln w="9525">
            <a:noFill/>
            <a:miter lim="800000"/>
            <a:headEnd/>
            <a:tailEnd/>
          </a:ln>
        </p:spPr>
        <p:txBody>
          <a:bodyPr/>
          <a:lstStyle/>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CSF is seen as water density (black) within ventricular system and subarachnoid space.</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Grey  matter is differentiated from white matter (white matter is relatively darker than grey matter).</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The </a:t>
            </a:r>
            <a:r>
              <a:rPr lang="en-US" sz="2000" b="1" dirty="0" err="1">
                <a:solidFill>
                  <a:schemeClr val="bg1"/>
                </a:solidFill>
                <a:effectLst>
                  <a:outerShdw blurRad="38100" dist="38100" dir="2700000" algn="tl">
                    <a:srgbClr val="000000"/>
                  </a:outerShdw>
                </a:effectLst>
                <a:latin typeface="+mn-lt"/>
                <a:cs typeface="+mn-cs"/>
              </a:rPr>
              <a:t>falx</a:t>
            </a:r>
            <a:r>
              <a:rPr lang="en-US" sz="2000" b="1" dirty="0">
                <a:solidFill>
                  <a:schemeClr val="bg1"/>
                </a:solidFill>
                <a:effectLst>
                  <a:outerShdw blurRad="38100" dist="38100" dir="2700000" algn="tl">
                    <a:srgbClr val="000000"/>
                  </a:outerShdw>
                </a:effectLst>
                <a:latin typeface="+mn-lt"/>
                <a:cs typeface="+mn-cs"/>
              </a:rPr>
              <a:t> is denser than the brain.</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Large arteries and venous sinuses can be recognized when </a:t>
            </a:r>
            <a:r>
              <a:rPr lang="en-US" sz="2000" b="1" dirty="0" err="1">
                <a:solidFill>
                  <a:schemeClr val="bg1"/>
                </a:solidFill>
                <a:effectLst>
                  <a:outerShdw blurRad="38100" dist="38100" dir="2700000" algn="tl">
                    <a:srgbClr val="000000"/>
                  </a:outerShdw>
                </a:effectLst>
                <a:latin typeface="+mn-lt"/>
                <a:cs typeface="+mn-cs"/>
              </a:rPr>
              <a:t>opacified</a:t>
            </a:r>
            <a:r>
              <a:rPr lang="en-US" sz="2000" b="1" dirty="0">
                <a:solidFill>
                  <a:schemeClr val="bg1"/>
                </a:solidFill>
                <a:effectLst>
                  <a:outerShdw blurRad="38100" dist="38100" dir="2700000" algn="tl">
                    <a:srgbClr val="000000"/>
                  </a:outerShdw>
                </a:effectLst>
                <a:latin typeface="+mn-lt"/>
                <a:cs typeface="+mn-cs"/>
              </a:rPr>
              <a:t>  by contrast medium.</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Posterior </a:t>
            </a:r>
            <a:r>
              <a:rPr lang="en-US" sz="2000" b="1" dirty="0" err="1">
                <a:solidFill>
                  <a:schemeClr val="bg1"/>
                </a:solidFill>
                <a:effectLst>
                  <a:outerShdw blurRad="38100" dist="38100" dir="2700000" algn="tl">
                    <a:srgbClr val="000000"/>
                  </a:outerShdw>
                </a:effectLst>
                <a:latin typeface="+mn-lt"/>
                <a:cs typeface="+mn-cs"/>
              </a:rPr>
              <a:t>fossa</a:t>
            </a:r>
            <a:r>
              <a:rPr lang="en-US" sz="2000" b="1" dirty="0">
                <a:solidFill>
                  <a:schemeClr val="bg1"/>
                </a:solidFill>
                <a:effectLst>
                  <a:outerShdw blurRad="38100" dist="38100" dir="2700000" algn="tl">
                    <a:srgbClr val="000000"/>
                  </a:outerShdw>
                </a:effectLst>
                <a:latin typeface="+mn-lt"/>
                <a:cs typeface="+mn-cs"/>
              </a:rPr>
              <a:t> may be obscured by artifacts  from overlying temporal and occipital bone.</a:t>
            </a: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800" b="1" dirty="0">
                <a:effectLst>
                  <a:outerShdw blurRad="38100" dist="38100" dir="2700000" algn="tl">
                    <a:srgbClr val="FFFFFF"/>
                  </a:outerShdw>
                </a:effectLst>
                <a:latin typeface="+mn-lt"/>
                <a:cs typeface="+mn-cs"/>
              </a:rPr>
              <a:t>               </a:t>
            </a:r>
          </a:p>
        </p:txBody>
      </p:sp>
      <p:sp>
        <p:nvSpPr>
          <p:cNvPr id="13316" name="TextBox 5"/>
          <p:cNvSpPr txBox="1">
            <a:spLocks noChangeArrowheads="1"/>
          </p:cNvSpPr>
          <p:nvPr/>
        </p:nvSpPr>
        <p:spPr bwMode="auto">
          <a:xfrm>
            <a:off x="533400" y="1914525"/>
            <a:ext cx="3571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a:solidFill>
                  <a:schemeClr val="bg1"/>
                </a:solidFill>
              </a:rPr>
              <a:t>NORMAL CT BRAIN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4339" name="Picture 5" descr="Normal_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82800"/>
            <a:ext cx="35782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6"/>
          <p:cNvSpPr>
            <a:spLocks noChangeArrowheads="1"/>
          </p:cNvSpPr>
          <p:nvPr/>
        </p:nvSpPr>
        <p:spPr bwMode="auto">
          <a:xfrm>
            <a:off x="323850" y="2938463"/>
            <a:ext cx="388778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400" b="1">
                <a:solidFill>
                  <a:schemeClr val="bg1"/>
                </a:solidFill>
              </a:rPr>
              <a:t>A. Orbit</a:t>
            </a:r>
          </a:p>
          <a:p>
            <a:pPr algn="just"/>
            <a:r>
              <a:rPr lang="en-US" sz="2400" b="1">
                <a:solidFill>
                  <a:schemeClr val="bg1"/>
                </a:solidFill>
              </a:rPr>
              <a:t>B. Sphenoid Sinus</a:t>
            </a:r>
          </a:p>
          <a:p>
            <a:pPr algn="just"/>
            <a:r>
              <a:rPr lang="en-US" sz="2400" b="1">
                <a:solidFill>
                  <a:schemeClr val="bg1"/>
                </a:solidFill>
              </a:rPr>
              <a:t>C. Temporal Lobe</a:t>
            </a:r>
          </a:p>
          <a:p>
            <a:pPr algn="just"/>
            <a:r>
              <a:rPr lang="en-US" sz="2400" b="1">
                <a:solidFill>
                  <a:schemeClr val="bg1"/>
                </a:solidFill>
              </a:rPr>
              <a:t>D.Externa</a:t>
            </a:r>
            <a:r>
              <a:rPr lang="ar-SA" sz="2400" b="1">
                <a:solidFill>
                  <a:schemeClr val="bg1"/>
                </a:solidFill>
              </a:rPr>
              <a:t> </a:t>
            </a:r>
            <a:r>
              <a:rPr lang="en-US" sz="2400" b="1">
                <a:solidFill>
                  <a:schemeClr val="bg1"/>
                </a:solidFill>
              </a:rPr>
              <a:t>Auditory Canal</a:t>
            </a:r>
          </a:p>
          <a:p>
            <a:pPr algn="just"/>
            <a:r>
              <a:rPr lang="en-US" sz="2400" b="1">
                <a:solidFill>
                  <a:schemeClr val="bg1"/>
                </a:solidFill>
              </a:rPr>
              <a:t>E. Mastoid Air Cells</a:t>
            </a:r>
          </a:p>
          <a:p>
            <a:pPr algn="just"/>
            <a:r>
              <a:rPr lang="en-US" sz="2400" b="1">
                <a:solidFill>
                  <a:schemeClr val="bg1"/>
                </a:solidFill>
              </a:rPr>
              <a:t>F. Cerebellar Hemisphere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5363" name="Picture 5" descr="Normal_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3706813"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323850" y="2619375"/>
            <a:ext cx="44640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000" b="1">
                <a:solidFill>
                  <a:schemeClr val="bg1"/>
                </a:solidFill>
              </a:rPr>
              <a:t>A. Frontal Lobe</a:t>
            </a:r>
          </a:p>
          <a:p>
            <a:pPr algn="just"/>
            <a:r>
              <a:rPr lang="en-US" sz="2000" b="1">
                <a:solidFill>
                  <a:schemeClr val="bg1"/>
                </a:solidFill>
              </a:rPr>
              <a:t>B. Frontal Bone (Superior Surface of Orbital Part)</a:t>
            </a:r>
          </a:p>
          <a:p>
            <a:pPr algn="just"/>
            <a:r>
              <a:rPr lang="en-US" sz="2000" b="1">
                <a:solidFill>
                  <a:schemeClr val="bg1"/>
                </a:solidFill>
              </a:rPr>
              <a:t>C. Dorsum Sellae</a:t>
            </a:r>
          </a:p>
          <a:p>
            <a:pPr algn="just"/>
            <a:r>
              <a:rPr lang="en-US" sz="2000" b="1">
                <a:solidFill>
                  <a:schemeClr val="bg1"/>
                </a:solidFill>
              </a:rPr>
              <a:t>D. Basilar Artery</a:t>
            </a:r>
          </a:p>
          <a:p>
            <a:pPr algn="just"/>
            <a:r>
              <a:rPr lang="en-US" sz="2000" b="1">
                <a:solidFill>
                  <a:schemeClr val="bg1"/>
                </a:solidFill>
              </a:rPr>
              <a:t>E. Temporal Lobe</a:t>
            </a:r>
          </a:p>
          <a:p>
            <a:pPr algn="just"/>
            <a:r>
              <a:rPr lang="en-US" sz="2000" b="1">
                <a:solidFill>
                  <a:schemeClr val="bg1"/>
                </a:solidFill>
              </a:rPr>
              <a:t>F. Mastoid Air Cells</a:t>
            </a:r>
          </a:p>
          <a:p>
            <a:pPr algn="just"/>
            <a:r>
              <a:rPr lang="en-US" sz="2000" b="1">
                <a:solidFill>
                  <a:schemeClr val="bg1"/>
                </a:solidFill>
              </a:rPr>
              <a:t>G. Cerebellar Hemisphere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6387" name="Picture 5" descr="Normal_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911350"/>
            <a:ext cx="360045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6"/>
          <p:cNvSpPr>
            <a:spLocks noChangeArrowheads="1"/>
          </p:cNvSpPr>
          <p:nvPr/>
        </p:nvSpPr>
        <p:spPr bwMode="auto">
          <a:xfrm>
            <a:off x="381000" y="2117725"/>
            <a:ext cx="43926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000" b="1">
                <a:solidFill>
                  <a:schemeClr val="bg1"/>
                </a:solidFill>
              </a:rPr>
              <a:t>A. Anterior Horn of the Lateral Ventricle</a:t>
            </a:r>
          </a:p>
          <a:p>
            <a:pPr algn="just"/>
            <a:r>
              <a:rPr lang="en-US" sz="2000" b="1">
                <a:solidFill>
                  <a:schemeClr val="bg1"/>
                </a:solidFill>
              </a:rPr>
              <a:t>B. Caudate Nucleus</a:t>
            </a:r>
          </a:p>
          <a:p>
            <a:pPr algn="just"/>
            <a:r>
              <a:rPr lang="en-US" sz="2000" b="1">
                <a:solidFill>
                  <a:schemeClr val="bg1"/>
                </a:solidFill>
              </a:rPr>
              <a:t>C. Anterior Limb of the Internal Capsule</a:t>
            </a:r>
          </a:p>
          <a:p>
            <a:pPr algn="just"/>
            <a:r>
              <a:rPr lang="en-US" sz="2000" b="1">
                <a:solidFill>
                  <a:schemeClr val="bg1"/>
                </a:solidFill>
              </a:rPr>
              <a:t>D. Putamen and Globus Pallidus</a:t>
            </a:r>
          </a:p>
          <a:p>
            <a:pPr algn="just"/>
            <a:r>
              <a:rPr lang="en-US" sz="2000" b="1">
                <a:solidFill>
                  <a:schemeClr val="bg1"/>
                </a:solidFill>
              </a:rPr>
              <a:t>E. Posterior Limb of the Internal Capsule</a:t>
            </a:r>
          </a:p>
          <a:p>
            <a:pPr algn="just"/>
            <a:r>
              <a:rPr lang="en-US" sz="2000" b="1">
                <a:solidFill>
                  <a:schemeClr val="bg1"/>
                </a:solidFill>
              </a:rPr>
              <a:t>F. Third Ventricle</a:t>
            </a:r>
          </a:p>
          <a:p>
            <a:pPr algn="just"/>
            <a:r>
              <a:rPr lang="en-US" sz="2000" b="1">
                <a:solidFill>
                  <a:schemeClr val="bg1"/>
                </a:solidFill>
              </a:rPr>
              <a:t>G. Quadrigeminal Plate Cistern</a:t>
            </a:r>
          </a:p>
          <a:p>
            <a:pPr algn="just"/>
            <a:r>
              <a:rPr lang="en-US" sz="2000" b="1">
                <a:solidFill>
                  <a:schemeClr val="bg1"/>
                </a:solidFill>
              </a:rPr>
              <a:t>H. Cerebellar Vermis</a:t>
            </a:r>
          </a:p>
          <a:p>
            <a:pPr algn="just"/>
            <a:r>
              <a:rPr lang="en-US" sz="2000" b="1">
                <a:solidFill>
                  <a:schemeClr val="bg1"/>
                </a:solidFill>
              </a:rPr>
              <a:t>I. Occipital Lobe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7411" name="Picture 5" descr="Normal_10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43125"/>
            <a:ext cx="3581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
          <p:cNvSpPr>
            <a:spLocks noChangeArrowheads="1"/>
          </p:cNvSpPr>
          <p:nvPr/>
        </p:nvSpPr>
        <p:spPr bwMode="auto">
          <a:xfrm>
            <a:off x="215900" y="3108325"/>
            <a:ext cx="45847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en-US" sz="2000" b="1">
                <a:solidFill>
                  <a:schemeClr val="bg1"/>
                </a:solidFill>
              </a:rPr>
              <a:t>A. Falx Cerebri</a:t>
            </a:r>
          </a:p>
          <a:p>
            <a:pPr algn="just"/>
            <a:r>
              <a:rPr lang="en-US" sz="2000" b="1">
                <a:solidFill>
                  <a:schemeClr val="bg1"/>
                </a:solidFill>
              </a:rPr>
              <a:t>B. Frontal Lobe</a:t>
            </a:r>
          </a:p>
          <a:p>
            <a:pPr algn="just"/>
            <a:r>
              <a:rPr lang="en-US" sz="2000" b="1">
                <a:solidFill>
                  <a:schemeClr val="bg1"/>
                </a:solidFill>
              </a:rPr>
              <a:t>C. Body of the Lateral Ventricle</a:t>
            </a:r>
          </a:p>
          <a:p>
            <a:pPr algn="just"/>
            <a:r>
              <a:rPr lang="en-US" sz="2000" b="1">
                <a:solidFill>
                  <a:schemeClr val="bg1"/>
                </a:solidFill>
              </a:rPr>
              <a:t>D. Splenium of the Corpus Callosum</a:t>
            </a:r>
          </a:p>
          <a:p>
            <a:pPr algn="just"/>
            <a:r>
              <a:rPr lang="en-US" sz="2000" b="1">
                <a:solidFill>
                  <a:schemeClr val="bg1"/>
                </a:solidFill>
              </a:rPr>
              <a:t>E. Parietal Lobe</a:t>
            </a:r>
          </a:p>
          <a:p>
            <a:pPr algn="just"/>
            <a:r>
              <a:rPr lang="en-US" sz="2000" b="1">
                <a:solidFill>
                  <a:schemeClr val="bg1"/>
                </a:solidFill>
              </a:rPr>
              <a:t>F. Occipital Lobe</a:t>
            </a:r>
          </a:p>
          <a:p>
            <a:pPr algn="just"/>
            <a:r>
              <a:rPr lang="en-US" sz="2000" b="1">
                <a:solidFill>
                  <a:schemeClr val="bg1"/>
                </a:solidFill>
              </a:rPr>
              <a:t>G. Superior Sagittal Sinus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8435" name="Picture 3" descr="Normal_1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87550"/>
            <a:ext cx="398780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420688" y="3324225"/>
            <a:ext cx="39227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en-US" sz="2400" b="1">
                <a:solidFill>
                  <a:schemeClr val="bg1"/>
                </a:solidFill>
              </a:rPr>
              <a:t>A. Falx Cerebri</a:t>
            </a:r>
          </a:p>
          <a:p>
            <a:pPr algn="just"/>
            <a:r>
              <a:rPr lang="en-US" sz="2400" b="1">
                <a:solidFill>
                  <a:schemeClr val="bg1"/>
                </a:solidFill>
              </a:rPr>
              <a:t>B. Sulcus</a:t>
            </a:r>
          </a:p>
          <a:p>
            <a:pPr algn="just"/>
            <a:r>
              <a:rPr lang="en-US" sz="2400" b="1">
                <a:solidFill>
                  <a:schemeClr val="bg1"/>
                </a:solidFill>
              </a:rPr>
              <a:t>C. Gyrus</a:t>
            </a:r>
          </a:p>
          <a:p>
            <a:pPr algn="just"/>
            <a:r>
              <a:rPr lang="en-US" sz="2400" b="1">
                <a:solidFill>
                  <a:schemeClr val="bg1"/>
                </a:solidFill>
              </a:rPr>
              <a:t>D. Superior Sagittal Sinus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9459" name="Picture 6"/>
          <p:cNvPicPr>
            <a:picLocks noChangeAspect="1" noChangeArrowheads="1"/>
          </p:cNvPicPr>
          <p:nvPr/>
        </p:nvPicPr>
        <p:blipFill>
          <a:blip r:embed="rId3">
            <a:extLst>
              <a:ext uri="{28A0092B-C50C-407E-A947-70E740481C1C}">
                <a14:useLocalDpi xmlns:a14="http://schemas.microsoft.com/office/drawing/2010/main" val="0"/>
              </a:ext>
            </a:extLst>
          </a:blip>
          <a:srcRect l="40562" t="35715" r="28571" b="20724"/>
          <a:stretch>
            <a:fillRect/>
          </a:stretch>
        </p:blipFill>
        <p:spPr bwMode="auto">
          <a:xfrm>
            <a:off x="3201988" y="2209800"/>
            <a:ext cx="2894012"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p:cNvPicPr>
            <a:picLocks noChangeAspect="1" noChangeArrowheads="1"/>
          </p:cNvPicPr>
          <p:nvPr/>
        </p:nvPicPr>
        <p:blipFill>
          <a:blip r:embed="rId4">
            <a:extLst>
              <a:ext uri="{28A0092B-C50C-407E-A947-70E740481C1C}">
                <a14:useLocalDpi xmlns:a14="http://schemas.microsoft.com/office/drawing/2010/main" val="0"/>
              </a:ext>
            </a:extLst>
          </a:blip>
          <a:srcRect l="41026" t="33012" r="29488" b="20512"/>
          <a:stretch>
            <a:fillRect/>
          </a:stretch>
        </p:blipFill>
        <p:spPr bwMode="auto">
          <a:xfrm>
            <a:off x="6172200" y="2209800"/>
            <a:ext cx="25908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8"/>
          <p:cNvSpPr txBox="1">
            <a:spLocks noChangeArrowheads="1"/>
          </p:cNvSpPr>
          <p:nvPr/>
        </p:nvSpPr>
        <p:spPr bwMode="auto">
          <a:xfrm>
            <a:off x="76200" y="1981200"/>
            <a:ext cx="30543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a:solidFill>
                  <a:srgbClr val="FFC000"/>
                </a:solidFill>
              </a:rPr>
              <a:t>Contrast enhanced CT:</a:t>
            </a:r>
          </a:p>
          <a:p>
            <a:pPr eaLnBrk="1" hangingPunct="1"/>
            <a:r>
              <a:rPr lang="en-US" sz="1600">
                <a:solidFill>
                  <a:schemeClr val="bg1"/>
                </a:solidFill>
              </a:rPr>
              <a:t>IV injection of contrast medium is often given because the abnormality not seen in pre contrast scans may be rendered visible following contrast enhancement (consequence of breakdown of blood brain barrier allowing contrast to enter the lesion particularly in neoplasm, infection, inflammation and certain stage of ischemia).</a:t>
            </a:r>
          </a:p>
          <a:p>
            <a:pPr eaLnBrk="1" hangingPunct="1"/>
            <a:endParaRPr lang="en-US" sz="1600">
              <a:solidFill>
                <a:schemeClr val="bg1"/>
              </a:solidFill>
            </a:endParaRPr>
          </a:p>
          <a:p>
            <a:pPr eaLnBrk="1" hangingPunct="1"/>
            <a:r>
              <a:rPr lang="en-US" sz="1600">
                <a:solidFill>
                  <a:schemeClr val="bg1"/>
                </a:solidFill>
              </a:rPr>
              <a:t>Also it is helpful in demonstrating blood vessels </a:t>
            </a:r>
          </a:p>
        </p:txBody>
      </p:sp>
      <p:cxnSp>
        <p:nvCxnSpPr>
          <p:cNvPr id="11" name="Straight Arrow Connector 10"/>
          <p:cNvCxnSpPr/>
          <p:nvPr/>
        </p:nvCxnSpPr>
        <p:spPr>
          <a:xfrm rot="5400000">
            <a:off x="7695407" y="3428206"/>
            <a:ext cx="458788" cy="31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7480301" y="4100512"/>
            <a:ext cx="247650" cy="1238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162800" y="3352800"/>
            <a:ext cx="304800" cy="1539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65" name="TextBox 17"/>
          <p:cNvSpPr txBox="1">
            <a:spLocks noChangeArrowheads="1"/>
          </p:cNvSpPr>
          <p:nvPr/>
        </p:nvSpPr>
        <p:spPr bwMode="auto">
          <a:xfrm>
            <a:off x="7772400" y="2819400"/>
            <a:ext cx="69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chemeClr val="bg1"/>
                </a:solidFill>
              </a:rPr>
              <a:t>MCA</a:t>
            </a:r>
          </a:p>
        </p:txBody>
      </p:sp>
      <p:sp>
        <p:nvSpPr>
          <p:cNvPr id="19466" name="TextBox 18"/>
          <p:cNvSpPr txBox="1">
            <a:spLocks noChangeArrowheads="1"/>
          </p:cNvSpPr>
          <p:nvPr/>
        </p:nvSpPr>
        <p:spPr bwMode="auto">
          <a:xfrm>
            <a:off x="6770688" y="2906713"/>
            <a:ext cx="696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chemeClr val="bg1"/>
                </a:solidFill>
              </a:rPr>
              <a:t>ACA</a:t>
            </a:r>
          </a:p>
        </p:txBody>
      </p:sp>
      <p:sp>
        <p:nvSpPr>
          <p:cNvPr id="19467" name="TextBox 19"/>
          <p:cNvSpPr txBox="1">
            <a:spLocks noChangeArrowheads="1"/>
          </p:cNvSpPr>
          <p:nvPr/>
        </p:nvSpPr>
        <p:spPr bwMode="auto">
          <a:xfrm>
            <a:off x="7227888" y="4202113"/>
            <a:ext cx="6969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chemeClr val="bg1"/>
                </a:solidFill>
              </a:rPr>
              <a:t>Basilar artery</a:t>
            </a:r>
          </a:p>
        </p:txBody>
      </p:sp>
      <p:cxnSp>
        <p:nvCxnSpPr>
          <p:cNvPr id="21" name="Straight Arrow Connector 20"/>
          <p:cNvCxnSpPr/>
          <p:nvPr/>
        </p:nvCxnSpPr>
        <p:spPr>
          <a:xfrm>
            <a:off x="4114800" y="4633913"/>
            <a:ext cx="457200"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4495800" y="5029200"/>
            <a:ext cx="6096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70" name="TextBox 26"/>
          <p:cNvSpPr txBox="1">
            <a:spLocks noChangeArrowheads="1"/>
          </p:cNvSpPr>
          <p:nvPr/>
        </p:nvSpPr>
        <p:spPr bwMode="auto">
          <a:xfrm>
            <a:off x="3505200" y="4402138"/>
            <a:ext cx="990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a:solidFill>
                  <a:schemeClr val="bg1"/>
                </a:solidFill>
              </a:rPr>
              <a:t>Straight sinus</a:t>
            </a:r>
          </a:p>
        </p:txBody>
      </p:sp>
      <p:sp>
        <p:nvSpPr>
          <p:cNvPr id="19471" name="TextBox 27"/>
          <p:cNvSpPr txBox="1">
            <a:spLocks noChangeArrowheads="1"/>
          </p:cNvSpPr>
          <p:nvPr/>
        </p:nvSpPr>
        <p:spPr bwMode="auto">
          <a:xfrm>
            <a:off x="4648200" y="4783138"/>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a:solidFill>
                  <a:schemeClr val="bg1"/>
                </a:solidFill>
              </a:rPr>
              <a:t>Superior sagittal sinus</a:t>
            </a:r>
          </a:p>
        </p:txBody>
      </p:sp>
      <p:sp>
        <p:nvSpPr>
          <p:cNvPr id="19472" name="TextBox 28"/>
          <p:cNvSpPr txBox="1">
            <a:spLocks noChangeArrowheads="1"/>
          </p:cNvSpPr>
          <p:nvPr/>
        </p:nvSpPr>
        <p:spPr bwMode="auto">
          <a:xfrm>
            <a:off x="4648200" y="5715000"/>
            <a:ext cx="26463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t>Contrast enhanced CT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3600" dirty="0">
              <a:latin typeface="+mj-lt"/>
              <a:ea typeface="+mj-ea"/>
              <a:cs typeface="+mj-cs"/>
            </a:endParaRPr>
          </a:p>
        </p:txBody>
      </p:sp>
      <p:pic>
        <p:nvPicPr>
          <p:cNvPr id="20483" name="Picture 13"/>
          <p:cNvPicPr>
            <a:picLocks noChangeAspect="1" noChangeArrowheads="1"/>
          </p:cNvPicPr>
          <p:nvPr/>
        </p:nvPicPr>
        <p:blipFill>
          <a:blip r:embed="rId3">
            <a:extLst>
              <a:ext uri="{28A0092B-C50C-407E-A947-70E740481C1C}">
                <a14:useLocalDpi xmlns:a14="http://schemas.microsoft.com/office/drawing/2010/main" val="0"/>
              </a:ext>
            </a:extLst>
          </a:blip>
          <a:srcRect l="33333" t="28125" r="25000" b="14583"/>
          <a:stretch>
            <a:fillRect/>
          </a:stretch>
        </p:blipFill>
        <p:spPr bwMode="auto">
          <a:xfrm>
            <a:off x="3559175" y="1943100"/>
            <a:ext cx="28749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4"/>
          <p:cNvPicPr>
            <a:picLocks noChangeAspect="1" noChangeArrowheads="1"/>
          </p:cNvPicPr>
          <p:nvPr/>
        </p:nvPicPr>
        <p:blipFill>
          <a:blip r:embed="rId4">
            <a:extLst>
              <a:ext uri="{28A0092B-C50C-407E-A947-70E740481C1C}">
                <a14:useLocalDpi xmlns:a14="http://schemas.microsoft.com/office/drawing/2010/main" val="0"/>
              </a:ext>
            </a:extLst>
          </a:blip>
          <a:srcRect l="39999" t="29167" r="26666" b="12500"/>
          <a:stretch>
            <a:fillRect/>
          </a:stretch>
        </p:blipFill>
        <p:spPr bwMode="auto">
          <a:xfrm>
            <a:off x="6683375" y="1981200"/>
            <a:ext cx="22320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4"/>
          <p:cNvSpPr txBox="1">
            <a:spLocks noChangeArrowheads="1"/>
          </p:cNvSpPr>
          <p:nvPr/>
        </p:nvSpPr>
        <p:spPr bwMode="auto">
          <a:xfrm>
            <a:off x="3857625" y="5410200"/>
            <a:ext cx="246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Sagittal reconstruction</a:t>
            </a:r>
          </a:p>
        </p:txBody>
      </p:sp>
      <p:sp>
        <p:nvSpPr>
          <p:cNvPr id="20486" name="TextBox 15"/>
          <p:cNvSpPr txBox="1">
            <a:spLocks noChangeArrowheads="1"/>
          </p:cNvSpPr>
          <p:nvPr/>
        </p:nvSpPr>
        <p:spPr bwMode="auto">
          <a:xfrm>
            <a:off x="6562725" y="542131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Coronal reconstruction</a:t>
            </a:r>
          </a:p>
        </p:txBody>
      </p:sp>
      <p:sp>
        <p:nvSpPr>
          <p:cNvPr id="17" name="Rectangle 16"/>
          <p:cNvSpPr/>
          <p:nvPr/>
        </p:nvSpPr>
        <p:spPr>
          <a:xfrm>
            <a:off x="0" y="2828925"/>
            <a:ext cx="3559175" cy="1477963"/>
          </a:xfrm>
          <a:prstGeom prst="rect">
            <a:avLst/>
          </a:prstGeom>
        </p:spPr>
        <p:txBody>
          <a:bodyPr>
            <a:spAutoFit/>
          </a:bodyPr>
          <a:lstStyle/>
          <a:p>
            <a:pPr marL="342900" indent="-342900" algn="just">
              <a:lnSpc>
                <a:spcPct val="80000"/>
              </a:lnSpc>
              <a:spcBef>
                <a:spcPct val="20000"/>
              </a:spcBef>
              <a:defRPr/>
            </a:pPr>
            <a:r>
              <a:rPr lang="en-US" b="1" dirty="0">
                <a:solidFill>
                  <a:schemeClr val="bg1"/>
                </a:solidFill>
                <a:effectLst>
                  <a:outerShdw blurRad="38100" dist="38100" dir="2700000" algn="tl">
                    <a:srgbClr val="000000"/>
                  </a:outerShdw>
                </a:effectLst>
              </a:rPr>
              <a:t>Computer reconstructions </a:t>
            </a:r>
          </a:p>
          <a:p>
            <a:pPr marL="342900" indent="-342900" algn="just">
              <a:lnSpc>
                <a:spcPct val="80000"/>
              </a:lnSpc>
              <a:spcBef>
                <a:spcPct val="20000"/>
              </a:spcBef>
              <a:defRPr/>
            </a:pPr>
            <a:r>
              <a:rPr lang="en-US" b="1" dirty="0">
                <a:solidFill>
                  <a:schemeClr val="bg1"/>
                </a:solidFill>
                <a:effectLst>
                  <a:outerShdw blurRad="38100" dist="38100" dir="2700000" algn="tl">
                    <a:srgbClr val="000000"/>
                  </a:outerShdw>
                </a:effectLst>
              </a:rPr>
              <a:t>can in selected circumstances be made from the axial sections which then provide images in coronal or sagittal planes.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Lecture Objectives..</a:t>
            </a:r>
            <a:endParaRPr lang="en-US" sz="4800" dirty="0">
              <a:latin typeface="+mj-lt"/>
              <a:ea typeface="+mj-ea"/>
              <a:cs typeface="+mj-cs"/>
            </a:endParaRPr>
          </a:p>
        </p:txBody>
      </p:sp>
      <p:sp>
        <p:nvSpPr>
          <p:cNvPr id="5" name="Content Placeholder 2"/>
          <p:cNvSpPr>
            <a:spLocks noGrp="1"/>
          </p:cNvSpPr>
          <p:nvPr>
            <p:ph idx="1"/>
          </p:nvPr>
        </p:nvSpPr>
        <p:spPr>
          <a:xfrm>
            <a:off x="381000" y="1798638"/>
            <a:ext cx="8686800" cy="4525962"/>
          </a:xfrm>
        </p:spPr>
        <p:txBody>
          <a:bodyPr rtlCol="0">
            <a:normAutofit/>
          </a:bodyPr>
          <a:lstStyle/>
          <a:p>
            <a:pPr eaLnBrk="1" fontAlgn="auto" hangingPunct="1">
              <a:spcAft>
                <a:spcPts val="0"/>
              </a:spcAft>
              <a:buFont typeface="Arial"/>
              <a:buChar char="•"/>
              <a:defRPr/>
            </a:pPr>
            <a:endParaRPr lang="en-US" dirty="0" smtClean="0">
              <a:solidFill>
                <a:srgbClr val="BFBFBF"/>
              </a:solidFill>
              <a:latin typeface="Century Gothic"/>
              <a:cs typeface="Century Gothic"/>
            </a:endParaRPr>
          </a:p>
          <a:p>
            <a:pPr eaLnBrk="1" fontAlgn="auto" hangingPunct="1">
              <a:spcAft>
                <a:spcPts val="0"/>
              </a:spcAft>
              <a:buFont typeface="Arial"/>
              <a:buNone/>
              <a:defRPr/>
            </a:pPr>
            <a:r>
              <a:rPr lang="en-US" dirty="0" smtClean="0">
                <a:solidFill>
                  <a:srgbClr val="BFBFBF"/>
                </a:solidFill>
                <a:latin typeface="Century Gothic"/>
                <a:cs typeface="Century Gothic"/>
              </a:rPr>
              <a:t>   </a:t>
            </a:r>
            <a:r>
              <a:rPr lang="en-US" b="1" dirty="0" smtClean="0">
                <a:solidFill>
                  <a:srgbClr val="BFBFBF"/>
                </a:solidFill>
                <a:latin typeface="Century Gothic"/>
                <a:cs typeface="Century Gothic"/>
              </a:rPr>
              <a:t>Students at the end of the lecture will be able to:</a:t>
            </a:r>
          </a:p>
          <a:p>
            <a:pPr eaLnBrk="1" fontAlgn="auto" hangingPunct="1">
              <a:spcAft>
                <a:spcPts val="0"/>
              </a:spcAft>
              <a:buFont typeface="Arial"/>
              <a:buChar char="•"/>
              <a:defRPr/>
            </a:pPr>
            <a:r>
              <a:rPr lang="en-US" sz="2400" dirty="0" smtClean="0">
                <a:solidFill>
                  <a:schemeClr val="bg1">
                    <a:lumMod val="75000"/>
                  </a:schemeClr>
                </a:solidFill>
                <a:latin typeface="Century Gothic"/>
                <a:cs typeface="Century Gothic"/>
              </a:rPr>
              <a:t>Identify the different radiological modalities used for evaluation of CNS</a:t>
            </a:r>
          </a:p>
          <a:p>
            <a:pPr eaLnBrk="1" fontAlgn="auto" hangingPunct="1">
              <a:spcAft>
                <a:spcPts val="0"/>
              </a:spcAft>
              <a:buFont typeface="Arial"/>
              <a:buChar char="•"/>
              <a:defRPr/>
            </a:pPr>
            <a:r>
              <a:rPr lang="en-US" sz="2400" dirty="0" smtClean="0">
                <a:solidFill>
                  <a:schemeClr val="bg1">
                    <a:lumMod val="75000"/>
                  </a:schemeClr>
                </a:solidFill>
                <a:latin typeface="Century Gothic"/>
                <a:cs typeface="Century Gothic"/>
              </a:rPr>
              <a:t>Identify the indication and contraindication for each modality</a:t>
            </a:r>
          </a:p>
          <a:p>
            <a:pPr eaLnBrk="1" fontAlgn="auto" hangingPunct="1">
              <a:spcAft>
                <a:spcPts val="0"/>
              </a:spcAft>
              <a:buFont typeface="Arial"/>
              <a:buChar char="•"/>
              <a:defRPr/>
            </a:pPr>
            <a:r>
              <a:rPr lang="en-US" sz="2400" dirty="0" smtClean="0">
                <a:solidFill>
                  <a:schemeClr val="bg1">
                    <a:lumMod val="75000"/>
                  </a:schemeClr>
                </a:solidFill>
                <a:latin typeface="Century Gothic"/>
                <a:cs typeface="Century Gothic"/>
              </a:rPr>
              <a:t>Identify the radiological anatomy of brain and its vasculatures in different modalities.</a:t>
            </a:r>
          </a:p>
          <a:p>
            <a:pPr eaLnBrk="1" fontAlgn="auto" hangingPunct="1">
              <a:spcAft>
                <a:spcPts val="0"/>
              </a:spcAft>
              <a:buFont typeface="Arial"/>
              <a:buChar char="•"/>
              <a:defRPr/>
            </a:pPr>
            <a:endParaRPr lang="en-US" dirty="0">
              <a:solidFill>
                <a:srgbClr val="D9D9D9"/>
              </a:solidFill>
              <a:latin typeface="Century Gothic"/>
              <a:cs typeface="Century Gothic"/>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grpSp>
        <p:nvGrpSpPr>
          <p:cNvPr id="21507" name="Group 11"/>
          <p:cNvGrpSpPr>
            <a:grpSpLocks/>
          </p:cNvGrpSpPr>
          <p:nvPr/>
        </p:nvGrpSpPr>
        <p:grpSpPr bwMode="auto">
          <a:xfrm>
            <a:off x="1066800" y="1905000"/>
            <a:ext cx="7015163" cy="3630613"/>
            <a:chOff x="204" y="300"/>
            <a:chExt cx="5307" cy="3221"/>
          </a:xfrm>
        </p:grpSpPr>
        <p:grpSp>
          <p:nvGrpSpPr>
            <p:cNvPr id="21510" name="Group 6"/>
            <p:cNvGrpSpPr>
              <a:grpSpLocks/>
            </p:cNvGrpSpPr>
            <p:nvPr/>
          </p:nvGrpSpPr>
          <p:grpSpPr bwMode="auto">
            <a:xfrm>
              <a:off x="204" y="618"/>
              <a:ext cx="5307" cy="2903"/>
              <a:chOff x="204" y="618"/>
              <a:chExt cx="5307" cy="2903"/>
            </a:xfrm>
          </p:grpSpPr>
          <p:pic>
            <p:nvPicPr>
              <p:cNvPr id="21514" name="Picture 3"/>
              <p:cNvPicPr>
                <a:picLocks noChangeAspect="1" noChangeArrowheads="1"/>
              </p:cNvPicPr>
              <p:nvPr/>
            </p:nvPicPr>
            <p:blipFill>
              <a:blip r:embed="rId3">
                <a:extLst>
                  <a:ext uri="{28A0092B-C50C-407E-A947-70E740481C1C}">
                    <a14:useLocalDpi xmlns:a14="http://schemas.microsoft.com/office/drawing/2010/main" val="0"/>
                  </a:ext>
                </a:extLst>
              </a:blip>
              <a:srcRect l="21167" t="6387" r="30302" b="4491"/>
              <a:stretch>
                <a:fillRect/>
              </a:stretch>
            </p:blipFill>
            <p:spPr bwMode="auto">
              <a:xfrm>
                <a:off x="295" y="618"/>
                <a:ext cx="2489" cy="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4"/>
              <p:cNvPicPr>
                <a:picLocks noChangeAspect="1" noChangeArrowheads="1"/>
              </p:cNvPicPr>
              <p:nvPr/>
            </p:nvPicPr>
            <p:blipFill>
              <a:blip r:embed="rId4">
                <a:extLst>
                  <a:ext uri="{28A0092B-C50C-407E-A947-70E740481C1C}">
                    <a14:useLocalDpi xmlns:a14="http://schemas.microsoft.com/office/drawing/2010/main" val="0"/>
                  </a:ext>
                </a:extLst>
              </a:blip>
              <a:srcRect l="22237" t="9544" r="29233" b="7719"/>
              <a:stretch>
                <a:fillRect/>
              </a:stretch>
            </p:blipFill>
            <p:spPr bwMode="auto">
              <a:xfrm>
                <a:off x="2830" y="618"/>
                <a:ext cx="2681" cy="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Line 5"/>
              <p:cNvSpPr>
                <a:spLocks noChangeShapeType="1"/>
              </p:cNvSpPr>
              <p:nvPr/>
            </p:nvSpPr>
            <p:spPr bwMode="auto">
              <a:xfrm flipV="1">
                <a:off x="204" y="1842"/>
                <a:ext cx="363" cy="4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1511" name="Text Box 7"/>
            <p:cNvSpPr txBox="1">
              <a:spLocks noChangeArrowheads="1"/>
            </p:cNvSpPr>
            <p:nvPr/>
          </p:nvSpPr>
          <p:spPr bwMode="auto">
            <a:xfrm>
              <a:off x="3067" y="3069"/>
              <a:ext cx="2153"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solidFill>
                    <a:srgbClr val="FF6600"/>
                  </a:solidFill>
                </a:rPr>
                <a:t>Acute extradural hemorrhage</a:t>
              </a:r>
            </a:p>
          </p:txBody>
        </p:sp>
        <p:sp>
          <p:nvSpPr>
            <p:cNvPr id="21512" name="Text Box 8"/>
            <p:cNvSpPr txBox="1">
              <a:spLocks noChangeArrowheads="1"/>
            </p:cNvSpPr>
            <p:nvPr/>
          </p:nvSpPr>
          <p:spPr bwMode="auto">
            <a:xfrm>
              <a:off x="612" y="300"/>
              <a:ext cx="10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chemeClr val="bg1"/>
                  </a:solidFill>
                </a:rPr>
                <a:t>Bone window</a:t>
              </a:r>
            </a:p>
          </p:txBody>
        </p:sp>
        <p:sp>
          <p:nvSpPr>
            <p:cNvPr id="21513" name="Text Box 9"/>
            <p:cNvSpPr txBox="1">
              <a:spLocks noChangeArrowheads="1"/>
            </p:cNvSpPr>
            <p:nvPr/>
          </p:nvSpPr>
          <p:spPr bwMode="auto">
            <a:xfrm>
              <a:off x="4051" y="300"/>
              <a:ext cx="10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chemeClr val="bg1"/>
                  </a:solidFill>
                </a:rPr>
                <a:t>Brain window</a:t>
              </a:r>
            </a:p>
          </p:txBody>
        </p:sp>
      </p:grpSp>
      <p:sp>
        <p:nvSpPr>
          <p:cNvPr id="21508" name="TextBox 11"/>
          <p:cNvSpPr txBox="1">
            <a:spLocks noChangeArrowheads="1"/>
          </p:cNvSpPr>
          <p:nvPr/>
        </p:nvSpPr>
        <p:spPr bwMode="auto">
          <a:xfrm>
            <a:off x="533400" y="3363913"/>
            <a:ext cx="966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fracture</a:t>
            </a:r>
          </a:p>
        </p:txBody>
      </p:sp>
      <p:sp>
        <p:nvSpPr>
          <p:cNvPr id="13" name="Rectangle 12"/>
          <p:cNvSpPr/>
          <p:nvPr/>
        </p:nvSpPr>
        <p:spPr>
          <a:xfrm>
            <a:off x="2286000" y="5638800"/>
            <a:ext cx="4572000" cy="923925"/>
          </a:xfrm>
          <a:prstGeom prst="rect">
            <a:avLst/>
          </a:prstGeom>
        </p:spPr>
        <p:txBody>
          <a:bodyPr>
            <a:spAutoFit/>
          </a:bodyPr>
          <a:lstStyle/>
          <a:p>
            <a:pPr>
              <a:defRPr/>
            </a:pPr>
            <a:r>
              <a:rPr lang="en-US" b="1" dirty="0">
                <a:solidFill>
                  <a:schemeClr val="bg1"/>
                </a:solidFill>
                <a:effectLst>
                  <a:outerShdw blurRad="38100" dist="38100" dir="2700000" algn="tl">
                    <a:srgbClr val="000000"/>
                  </a:outerShdw>
                </a:effectLst>
              </a:rPr>
              <a:t>The window settings are selected for the brain, but may be altered to shows the bones.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22531" name="Picture 3" descr="Fx_Sk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36763"/>
            <a:ext cx="40386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4"/>
          <p:cNvSpPr txBox="1">
            <a:spLocks noChangeArrowheads="1"/>
          </p:cNvSpPr>
          <p:nvPr/>
        </p:nvSpPr>
        <p:spPr bwMode="auto">
          <a:xfrm>
            <a:off x="3581400" y="43434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fracture</a:t>
            </a:r>
          </a:p>
        </p:txBody>
      </p:sp>
      <p:sp>
        <p:nvSpPr>
          <p:cNvPr id="22533" name="TextBox 5"/>
          <p:cNvSpPr txBox="1">
            <a:spLocks noChangeArrowheads="1"/>
          </p:cNvSpPr>
          <p:nvPr/>
        </p:nvSpPr>
        <p:spPr bwMode="auto">
          <a:xfrm>
            <a:off x="347663" y="4191000"/>
            <a:ext cx="2165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bg1"/>
                </a:solidFill>
              </a:rPr>
              <a:t>Bone window</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23555" name="Picture 1"/>
          <p:cNvPicPr>
            <a:picLocks noChangeAspect="1" noChangeArrowheads="1"/>
          </p:cNvPicPr>
          <p:nvPr/>
        </p:nvPicPr>
        <p:blipFill>
          <a:blip r:embed="rId3">
            <a:lum bright="10000"/>
            <a:extLst>
              <a:ext uri="{28A0092B-C50C-407E-A947-70E740481C1C}">
                <a14:useLocalDpi xmlns:a14="http://schemas.microsoft.com/office/drawing/2010/main" val="0"/>
              </a:ext>
            </a:extLst>
          </a:blip>
          <a:srcRect l="50868" b="6444"/>
          <a:stretch>
            <a:fillRect/>
          </a:stretch>
        </p:blipFill>
        <p:spPr bwMode="auto">
          <a:xfrm>
            <a:off x="3124200" y="2457450"/>
            <a:ext cx="27844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p:cNvPicPr>
            <a:picLocks noChangeAspect="1" noChangeArrowheads="1"/>
          </p:cNvPicPr>
          <p:nvPr/>
        </p:nvPicPr>
        <p:blipFill>
          <a:blip r:embed="rId4">
            <a:extLst>
              <a:ext uri="{28A0092B-C50C-407E-A947-70E740481C1C}">
                <a14:useLocalDpi xmlns:a14="http://schemas.microsoft.com/office/drawing/2010/main" val="0"/>
              </a:ext>
            </a:extLst>
          </a:blip>
          <a:srcRect b="8499"/>
          <a:stretch>
            <a:fillRect/>
          </a:stretch>
        </p:blipFill>
        <p:spPr bwMode="auto">
          <a:xfrm>
            <a:off x="5961063" y="2500313"/>
            <a:ext cx="3106737"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3"/>
          <p:cNvSpPr txBox="1">
            <a:spLocks noChangeArrowheads="1"/>
          </p:cNvSpPr>
          <p:nvPr/>
        </p:nvSpPr>
        <p:spPr bwMode="auto">
          <a:xfrm>
            <a:off x="4800600" y="1447800"/>
            <a:ext cx="15573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a:solidFill>
                  <a:srgbClr val="FFC000"/>
                </a:solidFill>
              </a:rPr>
              <a:t>CTA</a:t>
            </a:r>
          </a:p>
        </p:txBody>
      </p:sp>
      <p:sp>
        <p:nvSpPr>
          <p:cNvPr id="23558" name="TextBox 7"/>
          <p:cNvSpPr txBox="1">
            <a:spLocks noChangeArrowheads="1"/>
          </p:cNvSpPr>
          <p:nvPr/>
        </p:nvSpPr>
        <p:spPr bwMode="auto">
          <a:xfrm>
            <a:off x="152400" y="2971800"/>
            <a:ext cx="3124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CT angiography is helpful in diagnosis of vascular  diseases and abnormalities such as stenosis, occlusion or vascular malformation</a:t>
            </a:r>
          </a:p>
        </p:txBody>
      </p:sp>
      <p:sp>
        <p:nvSpPr>
          <p:cNvPr id="23559" name="TextBox 8"/>
          <p:cNvSpPr txBox="1">
            <a:spLocks noChangeArrowheads="1"/>
          </p:cNvSpPr>
          <p:nvPr/>
        </p:nvSpPr>
        <p:spPr bwMode="auto">
          <a:xfrm>
            <a:off x="3886200" y="5715000"/>
            <a:ext cx="412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Occlusion of left middle cerebral artery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2457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374900"/>
            <a:ext cx="611187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2411413" y="1592263"/>
            <a:ext cx="4376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solidFill>
                  <a:schemeClr val="bg1"/>
                </a:solidFill>
              </a:rPr>
              <a:t>CT PERFUSION</a:t>
            </a:r>
          </a:p>
        </p:txBody>
      </p:sp>
      <p:sp>
        <p:nvSpPr>
          <p:cNvPr id="24581" name="TextBox 4"/>
          <p:cNvSpPr txBox="1">
            <a:spLocks noChangeArrowheads="1"/>
          </p:cNvSpPr>
          <p:nvPr/>
        </p:nvSpPr>
        <p:spPr bwMode="auto">
          <a:xfrm>
            <a:off x="1785938" y="6107113"/>
            <a:ext cx="2519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cerebral blood volume </a:t>
            </a:r>
            <a:endParaRPr lang="en-US"/>
          </a:p>
        </p:txBody>
      </p:sp>
      <p:sp>
        <p:nvSpPr>
          <p:cNvPr id="24582" name="TextBox 5"/>
          <p:cNvSpPr txBox="1">
            <a:spLocks noChangeArrowheads="1"/>
          </p:cNvSpPr>
          <p:nvPr/>
        </p:nvSpPr>
        <p:spPr bwMode="auto">
          <a:xfrm>
            <a:off x="5316538" y="6107113"/>
            <a:ext cx="218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cerebral blood flow </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3600" dirty="0">
              <a:latin typeface="+mj-lt"/>
              <a:ea typeface="+mj-ea"/>
              <a:cs typeface="+mj-cs"/>
            </a:endParaRPr>
          </a:p>
        </p:txBody>
      </p:sp>
      <p:sp>
        <p:nvSpPr>
          <p:cNvPr id="25603" name="Rectangle 7"/>
          <p:cNvSpPr>
            <a:spLocks noChangeArrowheads="1"/>
          </p:cNvSpPr>
          <p:nvPr/>
        </p:nvSpPr>
        <p:spPr bwMode="auto">
          <a:xfrm>
            <a:off x="1295400" y="2413000"/>
            <a:ext cx="6096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In acute stroke, very early cranial CT may be normal. Perfusion CT shows great promise in refining the selection of patients suitable for thrombolysis, as it can accurately determine infarct core from potentially salvageable ischaemic penumbra.</a:t>
            </a:r>
            <a:endParaRPr lang="en-US" sz="2000">
              <a:solidFill>
                <a:schemeClr val="bg1"/>
              </a:solidFill>
            </a:endParaRPr>
          </a:p>
        </p:txBody>
      </p:sp>
      <p:sp>
        <p:nvSpPr>
          <p:cNvPr id="25604" name="Rectangle 8"/>
          <p:cNvSpPr>
            <a:spLocks noChangeArrowheads="1"/>
          </p:cNvSpPr>
          <p:nvPr/>
        </p:nvSpPr>
        <p:spPr bwMode="auto">
          <a:xfrm>
            <a:off x="1371600" y="3784600"/>
            <a:ext cx="5715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Some cerebral tumours are associated with angiogenesis and a breakdown of the blood-brain barrier. Angiogenesis can be detected as an increase in flow and volume parameters, and blood-brain barrier breakdown can be quantified as contrast accumulates in the interstitial space. Such aggressive features can distinguish malignant from benign tumours when standard imaging may not.</a:t>
            </a:r>
          </a:p>
        </p:txBody>
      </p:sp>
      <p:sp>
        <p:nvSpPr>
          <p:cNvPr id="25605" name="TextBox 9"/>
          <p:cNvSpPr txBox="1">
            <a:spLocks noChangeArrowheads="1"/>
          </p:cNvSpPr>
          <p:nvPr/>
        </p:nvSpPr>
        <p:spPr bwMode="auto">
          <a:xfrm>
            <a:off x="2411413" y="1592263"/>
            <a:ext cx="4376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solidFill>
                  <a:schemeClr val="bg1"/>
                </a:solidFill>
              </a:rPr>
              <a:t>CT PERFUSION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6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6000" dirty="0">
              <a:latin typeface="+mj-lt"/>
              <a:ea typeface="+mj-ea"/>
              <a:cs typeface="+mj-cs"/>
            </a:endParaRPr>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64309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1258888" y="1989138"/>
            <a:ext cx="6545262" cy="4716462"/>
          </a:xfrm>
          <a:prstGeom prst="rect">
            <a:avLst/>
          </a:prstGeom>
          <a:noFill/>
          <a:ln w="9525">
            <a:noFill/>
            <a:miter lim="800000"/>
            <a:headEnd/>
            <a:tailEnd/>
          </a:ln>
        </p:spPr>
        <p:txBody>
          <a:bodyPr/>
          <a:lstStyle/>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No ionizing radiation </a:t>
            </a:r>
          </a:p>
          <a:p>
            <a:pPr marL="342900" indent="-342900" algn="just">
              <a:lnSpc>
                <a:spcPct val="80000"/>
              </a:lnSpc>
              <a:spcBef>
                <a:spcPct val="20000"/>
              </a:spcBef>
              <a:defRPr/>
            </a:pP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Patient preparation: Nil unless fasting for general </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 </a:t>
            </a:r>
            <a:r>
              <a:rPr lang="en-US" sz="2000" b="1" dirty="0" err="1">
                <a:solidFill>
                  <a:schemeClr val="bg1"/>
                </a:solidFill>
                <a:effectLst>
                  <a:outerShdw blurRad="38100" dist="38100" dir="2700000" algn="tl">
                    <a:srgbClr val="000000"/>
                  </a:outerShdw>
                </a:effectLst>
                <a:latin typeface="+mn-lt"/>
                <a:cs typeface="+mn-cs"/>
              </a:rPr>
              <a:t>anaesthesia</a:t>
            </a: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Contrast medium: Gadolinium</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Indications: </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strokes</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a:t>
            </a:r>
            <a:r>
              <a:rPr lang="en-US" sz="2000" b="1" dirty="0" err="1">
                <a:solidFill>
                  <a:srgbClr val="FFC000"/>
                </a:solidFill>
                <a:effectLst>
                  <a:outerShdw blurRad="38100" dist="38100" dir="2700000" algn="tl">
                    <a:srgbClr val="000000"/>
                  </a:outerShdw>
                </a:effectLst>
                <a:latin typeface="+mn-lt"/>
                <a:cs typeface="+mn-cs"/>
              </a:rPr>
              <a:t>tumours</a:t>
            </a: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infection  </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Vascular disorders </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white matter disease</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some cases of trauma</a:t>
            </a:r>
          </a:p>
          <a:p>
            <a:pPr marL="342900" indent="-342900" algn="just">
              <a:lnSpc>
                <a:spcPct val="80000"/>
              </a:lnSpc>
              <a:spcBef>
                <a:spcPct val="20000"/>
              </a:spcBef>
              <a:defRPr/>
            </a:pPr>
            <a:r>
              <a:rPr lang="en-US" sz="2000" dirty="0">
                <a:latin typeface="+mn-lt"/>
                <a:cs typeface="+mn-cs"/>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1122363" y="1916113"/>
            <a:ext cx="6545262" cy="49418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800" b="1" dirty="0">
                <a:solidFill>
                  <a:schemeClr val="bg1"/>
                </a:solidFill>
                <a:effectLst>
                  <a:outerShdw blurRad="38100" dist="38100" dir="2700000" algn="tl">
                    <a:srgbClr val="000000"/>
                  </a:outerShdw>
                </a:effectLst>
                <a:latin typeface="+mn-lt"/>
                <a:cs typeface="+mn-cs"/>
              </a:rPr>
              <a:t>Contraindications </a:t>
            </a:r>
          </a:p>
          <a:p>
            <a:pPr marL="342900" indent="-342900" algn="just">
              <a:lnSpc>
                <a:spcPct val="80000"/>
              </a:lnSpc>
              <a:spcBef>
                <a:spcPct val="20000"/>
              </a:spcBef>
              <a:defRPr/>
            </a:pPr>
            <a:r>
              <a:rPr lang="en-US" sz="2000" b="1" dirty="0">
                <a:solidFill>
                  <a:schemeClr val="bg1"/>
                </a:solidFill>
                <a:effectLst>
                  <a:outerShdw blurRad="38100" dist="38100" dir="2700000" algn="tl">
                    <a:srgbClr val="000000"/>
                  </a:outerShdw>
                </a:effectLst>
                <a:latin typeface="+mn-lt"/>
                <a:cs typeface="+mn-cs"/>
              </a:rPr>
              <a:t>                                   </a:t>
            </a:r>
            <a:r>
              <a:rPr lang="en-US" sz="2000" b="1" dirty="0">
                <a:solidFill>
                  <a:srgbClr val="FFC000"/>
                </a:solidFill>
                <a:effectLst>
                  <a:outerShdw blurRad="38100" dist="38100" dir="2700000" algn="tl">
                    <a:srgbClr val="000000"/>
                  </a:outerShdw>
                </a:effectLst>
                <a:latin typeface="+mn-lt"/>
                <a:cs typeface="+mn-cs"/>
              </a:rPr>
              <a:t>cardiac pacemaker</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cochlear implants</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ocular prostheses </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intraocular ferrous foreign body</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a:t>
            </a:r>
            <a:r>
              <a:rPr lang="en-US" sz="2000" b="1" dirty="0" err="1">
                <a:solidFill>
                  <a:srgbClr val="FFC000"/>
                </a:solidFill>
                <a:effectLst>
                  <a:outerShdw blurRad="38100" dist="38100" dir="2700000" algn="tl">
                    <a:srgbClr val="000000"/>
                  </a:outerShdw>
                </a:effectLst>
                <a:latin typeface="+mn-lt"/>
                <a:cs typeface="+mn-cs"/>
              </a:rPr>
              <a:t>neurostimulators</a:t>
            </a: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pregnancy (1</a:t>
            </a:r>
            <a:r>
              <a:rPr lang="en-US" sz="2000" b="1" baseline="30000" dirty="0">
                <a:solidFill>
                  <a:srgbClr val="FFC000"/>
                </a:solidFill>
                <a:effectLst>
                  <a:outerShdw blurRad="38100" dist="38100" dir="2700000" algn="tl">
                    <a:srgbClr val="000000"/>
                  </a:outerShdw>
                </a:effectLst>
                <a:latin typeface="+mn-lt"/>
                <a:cs typeface="+mn-cs"/>
              </a:rPr>
              <a:t>st</a:t>
            </a:r>
            <a:r>
              <a:rPr lang="en-US" sz="2000" b="1" dirty="0">
                <a:solidFill>
                  <a:srgbClr val="FFC000"/>
                </a:solidFill>
                <a:effectLst>
                  <a:outerShdw blurRad="38100" dist="38100" dir="2700000" algn="tl">
                    <a:srgbClr val="000000"/>
                  </a:outerShdw>
                </a:effectLst>
                <a:latin typeface="+mn-lt"/>
                <a:cs typeface="+mn-cs"/>
              </a:rPr>
              <a:t> trimester)</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claustrophobia</a:t>
            </a:r>
            <a:r>
              <a:rPr lang="en-US" sz="2000" b="1" dirty="0">
                <a:solidFill>
                  <a:srgbClr val="FFC000"/>
                </a:solidFill>
                <a:latin typeface="+mn-lt"/>
                <a:cs typeface="+mn-cs"/>
              </a:rPr>
              <a:t>                  </a:t>
            </a:r>
          </a:p>
          <a:p>
            <a:pPr marL="342900" indent="-342900" algn="just">
              <a:lnSpc>
                <a:spcPct val="80000"/>
              </a:lnSpc>
              <a:spcBef>
                <a:spcPct val="20000"/>
              </a:spcBef>
              <a:defRPr/>
            </a:pPr>
            <a:r>
              <a:rPr lang="en-US" sz="2000" dirty="0">
                <a:latin typeface="+mn-lt"/>
                <a:cs typeface="+mn-cs"/>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533400" y="1916113"/>
            <a:ext cx="7924800" cy="45608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000" dirty="0">
                <a:solidFill>
                  <a:schemeClr val="bg1"/>
                </a:solidFill>
                <a:latin typeface="+mn-lt"/>
                <a:cs typeface="+mn-cs"/>
              </a:rPr>
              <a:t>MRI is a </a:t>
            </a:r>
            <a:r>
              <a:rPr lang="en-US" sz="2000" dirty="0" smtClean="0">
                <a:solidFill>
                  <a:schemeClr val="bg1"/>
                </a:solidFill>
                <a:latin typeface="+mn-lt"/>
                <a:cs typeface="+mn-cs"/>
              </a:rPr>
              <a:t>multi planar </a:t>
            </a:r>
            <a:r>
              <a:rPr lang="en-US" sz="2000" dirty="0">
                <a:solidFill>
                  <a:schemeClr val="bg1"/>
                </a:solidFill>
                <a:latin typeface="+mn-lt"/>
                <a:cs typeface="+mn-cs"/>
              </a:rPr>
              <a:t>technique (can produce images in Sagittal, axial and coronal planes) which is useful for assessment  of extent of brain tumors and for better visualization of structures of posterior fossa and </a:t>
            </a:r>
            <a:r>
              <a:rPr lang="en-US" sz="2000" dirty="0" err="1">
                <a:solidFill>
                  <a:schemeClr val="bg1"/>
                </a:solidFill>
                <a:latin typeface="+mn-lt"/>
                <a:cs typeface="+mn-cs"/>
              </a:rPr>
              <a:t>cranio</a:t>
            </a:r>
            <a:r>
              <a:rPr lang="en-US" sz="2000" dirty="0">
                <a:solidFill>
                  <a:schemeClr val="bg1"/>
                </a:solidFill>
                <a:latin typeface="+mn-lt"/>
                <a:cs typeface="+mn-cs"/>
              </a:rPr>
              <a:t>-cervical junction.</a:t>
            </a: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r>
              <a:rPr lang="en-US" sz="2000" dirty="0">
                <a:solidFill>
                  <a:schemeClr val="bg1"/>
                </a:solidFill>
                <a:latin typeface="+mn-lt"/>
                <a:cs typeface="+mn-cs"/>
              </a:rPr>
              <a:t>MRI is a </a:t>
            </a:r>
            <a:r>
              <a:rPr lang="en-US" sz="2000" dirty="0" smtClean="0">
                <a:solidFill>
                  <a:schemeClr val="bg1"/>
                </a:solidFill>
                <a:latin typeface="+mn-lt"/>
                <a:cs typeface="+mn-cs"/>
              </a:rPr>
              <a:t>multi sequential </a:t>
            </a:r>
            <a:r>
              <a:rPr lang="en-US" sz="2000" dirty="0">
                <a:solidFill>
                  <a:schemeClr val="bg1"/>
                </a:solidFill>
                <a:latin typeface="+mn-lt"/>
                <a:cs typeface="+mn-cs"/>
              </a:rPr>
              <a:t>technique (can create images in T1WI, T2WI, FLAIR, gradient and other sequences).</a:t>
            </a: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r>
              <a:rPr lang="en-US" sz="2000" dirty="0">
                <a:solidFill>
                  <a:schemeClr val="bg1"/>
                </a:solidFill>
                <a:latin typeface="+mn-lt"/>
                <a:cs typeface="+mn-cs"/>
              </a:rPr>
              <a:t>It is possible to recognize flowing blood and therefore large arteries and veins stand out clearly without the need for contrast medium injection.</a:t>
            </a:r>
          </a:p>
          <a:p>
            <a:pPr marL="342900" indent="-342900" algn="just">
              <a:lnSpc>
                <a:spcPct val="80000"/>
              </a:lnSpc>
              <a:spcBef>
                <a:spcPct val="20000"/>
              </a:spcBef>
              <a:defRPr/>
            </a:pPr>
            <a:r>
              <a:rPr lang="en-US" sz="2000" dirty="0">
                <a:solidFill>
                  <a:schemeClr val="bg1"/>
                </a:solidFill>
                <a:latin typeface="+mn-lt"/>
                <a:cs typeface="+mn-cs"/>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1" name="Rectangle 2"/>
          <p:cNvSpPr>
            <a:spLocks noGrp="1" noChangeArrowheads="1"/>
          </p:cNvSpPr>
          <p:nvPr>
            <p:ph type="title"/>
          </p:nvPr>
        </p:nvSpPr>
        <p:spPr>
          <a:xfrm>
            <a:off x="5715000" y="5562600"/>
            <a:ext cx="2895600" cy="990600"/>
          </a:xfrm>
        </p:spPr>
        <p:txBody>
          <a:bodyPr/>
          <a:lstStyle/>
          <a:p>
            <a:pPr eaLnBrk="1" hangingPunct="1">
              <a:defRPr/>
            </a:pPr>
            <a:r>
              <a:rPr lang="en-US" sz="1800" b="1" dirty="0" smtClean="0">
                <a:solidFill>
                  <a:schemeClr val="bg1"/>
                </a:solidFill>
                <a:effectLst>
                  <a:outerShdw blurRad="38100" dist="38100" dir="2700000" algn="tl">
                    <a:srgbClr val="000000"/>
                  </a:outerShdw>
                </a:effectLst>
              </a:rPr>
              <a:t>MRI BRAIN (SAGITTAL T1WI)</a:t>
            </a:r>
          </a:p>
        </p:txBody>
      </p:sp>
      <p:grpSp>
        <p:nvGrpSpPr>
          <p:cNvPr id="30724" name="Group 23"/>
          <p:cNvGrpSpPr>
            <a:grpSpLocks/>
          </p:cNvGrpSpPr>
          <p:nvPr/>
        </p:nvGrpSpPr>
        <p:grpSpPr bwMode="auto">
          <a:xfrm>
            <a:off x="5105400" y="1905000"/>
            <a:ext cx="3657600" cy="3962400"/>
            <a:chOff x="5334000" y="1981200"/>
            <a:chExt cx="3429000" cy="3581400"/>
          </a:xfrm>
        </p:grpSpPr>
        <p:grpSp>
          <p:nvGrpSpPr>
            <p:cNvPr id="30738" name="Group 11"/>
            <p:cNvGrpSpPr>
              <a:grpSpLocks/>
            </p:cNvGrpSpPr>
            <p:nvPr/>
          </p:nvGrpSpPr>
          <p:grpSpPr bwMode="auto">
            <a:xfrm>
              <a:off x="5334000" y="1981200"/>
              <a:ext cx="3429000" cy="3581400"/>
              <a:chOff x="1259632" y="1340768"/>
              <a:chExt cx="5464334" cy="5129213"/>
            </a:xfrm>
          </p:grpSpPr>
          <p:pic>
            <p:nvPicPr>
              <p:cNvPr id="30743" name="Picture 3" descr="00002200"/>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259632" y="1340768"/>
                <a:ext cx="5319713"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
              <p:cNvSpPr txBox="1">
                <a:spLocks noChangeArrowheads="1"/>
              </p:cNvSpPr>
              <p:nvPr/>
            </p:nvSpPr>
            <p:spPr bwMode="auto">
              <a:xfrm>
                <a:off x="3773605" y="4008123"/>
                <a:ext cx="763679" cy="308246"/>
              </a:xfrm>
              <a:prstGeom prst="rect">
                <a:avLst/>
              </a:prstGeom>
              <a:noFill/>
              <a:ln w="9525">
                <a:noFill/>
                <a:miter lim="800000"/>
                <a:headEnd/>
                <a:tailEnd/>
              </a:ln>
              <a:effectLst/>
            </p:spPr>
            <p:txBody>
              <a:bodyPr>
                <a:spAutoFit/>
              </a:bodyPr>
              <a:lstStyle/>
              <a:p>
                <a:pPr>
                  <a:spcBef>
                    <a:spcPct val="50000"/>
                  </a:spcBef>
                  <a:defRPr/>
                </a:pPr>
                <a:r>
                  <a:rPr lang="en-US" sz="800" b="1" dirty="0">
                    <a:solidFill>
                      <a:srgbClr val="FF6600"/>
                    </a:solidFill>
                    <a:effectLst>
                      <a:outerShdw blurRad="38100" dist="38100" dir="2700000" algn="tl">
                        <a:srgbClr val="000000"/>
                      </a:outerShdw>
                    </a:effectLst>
                  </a:rPr>
                  <a:t>PONS</a:t>
                </a:r>
              </a:p>
            </p:txBody>
          </p:sp>
          <p:sp>
            <p:nvSpPr>
              <p:cNvPr id="15" name="Text Box 5"/>
              <p:cNvSpPr txBox="1">
                <a:spLocks noChangeArrowheads="1"/>
              </p:cNvSpPr>
              <p:nvPr/>
            </p:nvSpPr>
            <p:spPr bwMode="auto">
              <a:xfrm>
                <a:off x="3164086" y="2635401"/>
                <a:ext cx="1067253" cy="306192"/>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CC</a:t>
                </a:r>
              </a:p>
            </p:txBody>
          </p:sp>
          <p:sp>
            <p:nvSpPr>
              <p:cNvPr id="32779" name="Text Box 6"/>
              <p:cNvSpPr txBox="1">
                <a:spLocks noChangeArrowheads="1"/>
              </p:cNvSpPr>
              <p:nvPr/>
            </p:nvSpPr>
            <p:spPr bwMode="auto">
              <a:xfrm>
                <a:off x="4779194" y="3414237"/>
                <a:ext cx="1944772" cy="363730"/>
              </a:xfrm>
              <a:prstGeom prst="rect">
                <a:avLst/>
              </a:prstGeom>
              <a:noFill/>
              <a:ln w="9525">
                <a:noFill/>
                <a:miter lim="800000"/>
                <a:headEnd/>
                <a:tailEnd/>
              </a:ln>
            </p:spPr>
            <p:txBody>
              <a:bodyPr>
                <a:spAutoFit/>
              </a:bodyPr>
              <a:lstStyle/>
              <a:p>
                <a:pPr>
                  <a:spcBef>
                    <a:spcPct val="50000"/>
                  </a:spcBef>
                  <a:defRPr/>
                </a:pPr>
                <a:r>
                  <a:rPr lang="en-US" sz="1050" dirty="0">
                    <a:solidFill>
                      <a:srgbClr val="66FF33"/>
                    </a:solidFill>
                  </a:rPr>
                  <a:t>CEREBELLUM</a:t>
                </a:r>
              </a:p>
            </p:txBody>
          </p:sp>
          <p:sp>
            <p:nvSpPr>
              <p:cNvPr id="21" name="Text Box 12"/>
              <p:cNvSpPr txBox="1">
                <a:spLocks noChangeArrowheads="1"/>
              </p:cNvSpPr>
              <p:nvPr/>
            </p:nvSpPr>
            <p:spPr bwMode="auto">
              <a:xfrm>
                <a:off x="1624870" y="3960859"/>
                <a:ext cx="1951887" cy="351400"/>
              </a:xfrm>
              <a:prstGeom prst="rect">
                <a:avLst/>
              </a:prstGeom>
              <a:noFill/>
              <a:ln w="9525">
                <a:noFill/>
                <a:miter lim="800000"/>
                <a:headEnd/>
                <a:tailEnd/>
              </a:ln>
              <a:effectLst/>
            </p:spPr>
            <p:txBody>
              <a:bodyPr>
                <a:spAutoFit/>
              </a:bodyPr>
              <a:lstStyle/>
              <a:p>
                <a:pPr algn="ctr">
                  <a:spcBef>
                    <a:spcPct val="50000"/>
                  </a:spcBef>
                  <a:defRPr/>
                </a:pPr>
                <a:r>
                  <a:rPr lang="en-US" sz="1000" b="1" dirty="0">
                    <a:solidFill>
                      <a:schemeClr val="bg1"/>
                    </a:solidFill>
                    <a:effectLst>
                      <a:outerShdw blurRad="38100" dist="38100" dir="2700000" algn="tl">
                        <a:srgbClr val="000000"/>
                      </a:outerShdw>
                    </a:effectLst>
                  </a:rPr>
                  <a:t>Sphenoid sinus</a:t>
                </a:r>
              </a:p>
            </p:txBody>
          </p:sp>
          <p:sp>
            <p:nvSpPr>
              <p:cNvPr id="30748" name="Line 14"/>
              <p:cNvSpPr>
                <a:spLocks noChangeShapeType="1"/>
              </p:cNvSpPr>
              <p:nvPr/>
            </p:nvSpPr>
            <p:spPr bwMode="auto">
              <a:xfrm flipH="1" flipV="1">
                <a:off x="4384286" y="4686967"/>
                <a:ext cx="76109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15"/>
              <p:cNvSpPr txBox="1">
                <a:spLocks noChangeArrowheads="1"/>
              </p:cNvSpPr>
              <p:nvPr/>
            </p:nvSpPr>
            <p:spPr bwMode="auto">
              <a:xfrm>
                <a:off x="1745826" y="3169694"/>
                <a:ext cx="1572418" cy="363731"/>
              </a:xfrm>
              <a:prstGeom prst="rect">
                <a:avLst/>
              </a:prstGeom>
              <a:noFill/>
              <a:ln w="9525">
                <a:noFill/>
                <a:miter lim="800000"/>
                <a:headEnd/>
                <a:tailEnd/>
              </a:ln>
              <a:effectLst/>
            </p:spPr>
            <p:txBody>
              <a:bodyPr>
                <a:spAutoFit/>
              </a:bodyPr>
              <a:lstStyle/>
              <a:p>
                <a:pPr>
                  <a:spcBef>
                    <a:spcPct val="50000"/>
                  </a:spcBef>
                  <a:defRPr/>
                </a:pPr>
                <a:r>
                  <a:rPr lang="en-US" sz="1050" b="1" dirty="0">
                    <a:solidFill>
                      <a:srgbClr val="FFFF00"/>
                    </a:solidFill>
                    <a:effectLst>
                      <a:outerShdw blurRad="38100" dist="38100" dir="2700000" algn="tl">
                        <a:srgbClr val="000000"/>
                      </a:outerShdw>
                    </a:effectLst>
                  </a:rPr>
                  <a:t>PITUTARY</a:t>
                </a:r>
              </a:p>
            </p:txBody>
          </p:sp>
          <p:sp>
            <p:nvSpPr>
              <p:cNvPr id="30750" name="Line 16"/>
              <p:cNvSpPr>
                <a:spLocks noChangeShapeType="1"/>
              </p:cNvSpPr>
              <p:nvPr/>
            </p:nvSpPr>
            <p:spPr bwMode="auto">
              <a:xfrm>
                <a:off x="3012232" y="3398168"/>
                <a:ext cx="381000" cy="533400"/>
              </a:xfrm>
              <a:prstGeom prst="line">
                <a:avLst/>
              </a:prstGeom>
              <a:noFill/>
              <a:ln w="28575">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5" name="Text Box 13"/>
            <p:cNvSpPr txBox="1">
              <a:spLocks noChangeArrowheads="1"/>
            </p:cNvSpPr>
            <p:nvPr/>
          </p:nvSpPr>
          <p:spPr bwMode="auto">
            <a:xfrm>
              <a:off x="7620000" y="4190878"/>
              <a:ext cx="823020" cy="231012"/>
            </a:xfrm>
            <a:prstGeom prst="rect">
              <a:avLst/>
            </a:prstGeom>
            <a:noFill/>
            <a:ln w="9525">
              <a:noFill/>
              <a:miter lim="800000"/>
              <a:headEnd/>
              <a:tailEnd/>
            </a:ln>
            <a:effectLst/>
          </p:spPr>
          <p:txBody>
            <a:bodyPr>
              <a:spAutoFit/>
            </a:bodyPr>
            <a:lstStyle/>
            <a:p>
              <a:pPr>
                <a:spcBef>
                  <a:spcPct val="50000"/>
                </a:spcBef>
                <a:defRPr/>
              </a:pPr>
              <a:r>
                <a:rPr lang="en-US" sz="900" b="1" dirty="0">
                  <a:solidFill>
                    <a:schemeClr val="bg1"/>
                  </a:solidFill>
                  <a:effectLst>
                    <a:outerShdw blurRad="38100" dist="38100" dir="2700000" algn="tl">
                      <a:srgbClr val="000000"/>
                    </a:outerShdw>
                  </a:effectLst>
                </a:rPr>
                <a:t>MEDULLA</a:t>
              </a:r>
            </a:p>
          </p:txBody>
        </p:sp>
        <p:sp>
          <p:nvSpPr>
            <p:cNvPr id="26" name="Text Box 10"/>
            <p:cNvSpPr txBox="1">
              <a:spLocks noChangeArrowheads="1"/>
            </p:cNvSpPr>
            <p:nvPr/>
          </p:nvSpPr>
          <p:spPr bwMode="auto">
            <a:xfrm>
              <a:off x="7695903" y="4724644"/>
              <a:ext cx="900410" cy="245361"/>
            </a:xfrm>
            <a:prstGeom prst="rect">
              <a:avLst/>
            </a:prstGeom>
            <a:noFill/>
            <a:ln w="9525">
              <a:noFill/>
              <a:miter lim="800000"/>
              <a:headEnd/>
              <a:tailEnd/>
            </a:ln>
            <a:effectLst/>
          </p:spPr>
          <p:txBody>
            <a:bodyPr>
              <a:spAutoFit/>
            </a:bodyPr>
            <a:lstStyle/>
            <a:p>
              <a:pPr>
                <a:spcBef>
                  <a:spcPct val="50000"/>
                </a:spcBef>
                <a:defRPr/>
              </a:pPr>
              <a:r>
                <a:rPr lang="en-US" sz="1000" b="1" dirty="0">
                  <a:solidFill>
                    <a:schemeClr val="bg1"/>
                  </a:solidFill>
                  <a:effectLst>
                    <a:outerShdw blurRad="38100" dist="38100" dir="2700000" algn="tl">
                      <a:srgbClr val="000000"/>
                    </a:outerShdw>
                  </a:effectLst>
                </a:rPr>
                <a:t>Spinal cord</a:t>
              </a:r>
            </a:p>
          </p:txBody>
        </p:sp>
        <p:sp>
          <p:nvSpPr>
            <p:cNvPr id="30741" name="Line 14"/>
            <p:cNvSpPr>
              <a:spLocks noChangeShapeType="1"/>
            </p:cNvSpPr>
            <p:nvPr/>
          </p:nvSpPr>
          <p:spPr bwMode="auto">
            <a:xfrm flipH="1">
              <a:off x="7620000" y="3581400"/>
              <a:ext cx="286790" cy="4007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42" name="Line 14"/>
            <p:cNvSpPr>
              <a:spLocks noChangeShapeType="1"/>
            </p:cNvSpPr>
            <p:nvPr/>
          </p:nvSpPr>
          <p:spPr bwMode="auto">
            <a:xfrm flipH="1" flipV="1">
              <a:off x="7315200" y="4876800"/>
              <a:ext cx="47760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0725" name="Line 14"/>
          <p:cNvSpPr>
            <a:spLocks noChangeShapeType="1"/>
          </p:cNvSpPr>
          <p:nvPr/>
        </p:nvSpPr>
        <p:spPr bwMode="auto">
          <a:xfrm flipV="1">
            <a:off x="6278563" y="4267200"/>
            <a:ext cx="393700" cy="4730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Text Box 12"/>
          <p:cNvSpPr txBox="1">
            <a:spLocks noChangeArrowheads="1"/>
          </p:cNvSpPr>
          <p:nvPr/>
        </p:nvSpPr>
        <p:spPr bwMode="auto">
          <a:xfrm>
            <a:off x="5638800" y="4706938"/>
            <a:ext cx="814388" cy="246062"/>
          </a:xfrm>
          <a:prstGeom prst="rect">
            <a:avLst/>
          </a:prstGeom>
          <a:noFill/>
          <a:ln w="9525">
            <a:noFill/>
            <a:miter lim="800000"/>
            <a:headEnd/>
            <a:tailEnd/>
          </a:ln>
          <a:effectLst/>
        </p:spPr>
        <p:txBody>
          <a:bodyPr>
            <a:spAutoFit/>
          </a:bodyPr>
          <a:lstStyle/>
          <a:p>
            <a:pPr algn="ctr">
              <a:spcBef>
                <a:spcPct val="50000"/>
              </a:spcBef>
              <a:defRPr/>
            </a:pPr>
            <a:r>
              <a:rPr lang="en-US" sz="1000" b="1" dirty="0" err="1">
                <a:solidFill>
                  <a:schemeClr val="bg1"/>
                </a:solidFill>
                <a:effectLst>
                  <a:outerShdw blurRad="38100" dist="38100" dir="2700000" algn="tl">
                    <a:srgbClr val="000000"/>
                  </a:outerShdw>
                </a:effectLst>
              </a:rPr>
              <a:t>clivus</a:t>
            </a:r>
            <a:endParaRPr lang="en-US" sz="1000" b="1" dirty="0">
              <a:solidFill>
                <a:schemeClr val="bg1"/>
              </a:solidFill>
              <a:effectLst>
                <a:outerShdw blurRad="38100" dist="38100" dir="2700000" algn="tl">
                  <a:srgbClr val="000000"/>
                </a:outerShdw>
              </a:effectLst>
            </a:endParaRPr>
          </a:p>
        </p:txBody>
      </p:sp>
      <p:grpSp>
        <p:nvGrpSpPr>
          <p:cNvPr id="30727" name="Group 15"/>
          <p:cNvGrpSpPr>
            <a:grpSpLocks/>
          </p:cNvGrpSpPr>
          <p:nvPr/>
        </p:nvGrpSpPr>
        <p:grpSpPr bwMode="auto">
          <a:xfrm>
            <a:off x="838200" y="1841500"/>
            <a:ext cx="3352800" cy="4025900"/>
            <a:chOff x="1344" y="720"/>
            <a:chExt cx="3272" cy="3600"/>
          </a:xfrm>
        </p:grpSpPr>
        <p:pic>
          <p:nvPicPr>
            <p:cNvPr id="30730" name="Picture 3" descr="000023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720"/>
              <a:ext cx="3272"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5"/>
            <p:cNvSpPr txBox="1">
              <a:spLocks noChangeArrowheads="1"/>
            </p:cNvSpPr>
            <p:nvPr/>
          </p:nvSpPr>
          <p:spPr bwMode="auto">
            <a:xfrm>
              <a:off x="2608" y="2821"/>
              <a:ext cx="672" cy="275"/>
            </a:xfrm>
            <a:prstGeom prst="rect">
              <a:avLst/>
            </a:prstGeom>
            <a:noFill/>
            <a:ln w="9525">
              <a:noFill/>
              <a:miter lim="800000"/>
              <a:headEnd/>
              <a:tailEnd/>
            </a:ln>
            <a:effectLst/>
          </p:spPr>
          <p:txBody>
            <a:bodyPr>
              <a:spAutoFit/>
            </a:bodyPr>
            <a:lstStyle/>
            <a:p>
              <a:pPr>
                <a:spcBef>
                  <a:spcPct val="50000"/>
                </a:spcBef>
                <a:defRPr/>
              </a:pPr>
              <a:r>
                <a:rPr lang="en-US" sz="1400" b="1" dirty="0">
                  <a:solidFill>
                    <a:schemeClr val="bg1"/>
                  </a:solidFill>
                  <a:effectLst>
                    <a:outerShdw blurRad="38100" dist="38100" dir="2700000" algn="tl">
                      <a:srgbClr val="000000"/>
                    </a:outerShdw>
                  </a:effectLst>
                </a:rPr>
                <a:t>Pons</a:t>
              </a:r>
            </a:p>
          </p:txBody>
        </p:sp>
        <p:sp>
          <p:nvSpPr>
            <p:cNvPr id="32" name="Text Box 6"/>
            <p:cNvSpPr txBox="1">
              <a:spLocks noChangeArrowheads="1"/>
            </p:cNvSpPr>
            <p:nvPr/>
          </p:nvSpPr>
          <p:spPr bwMode="auto">
            <a:xfrm>
              <a:off x="2593" y="3312"/>
              <a:ext cx="792" cy="248"/>
            </a:xfrm>
            <a:prstGeom prst="rect">
              <a:avLst/>
            </a:prstGeom>
            <a:noFill/>
            <a:ln w="9525">
              <a:noFill/>
              <a:miter lim="800000"/>
              <a:headEnd/>
              <a:tailEnd/>
            </a:ln>
            <a:effectLst/>
          </p:spPr>
          <p:txBody>
            <a:bodyPr>
              <a:spAutoFit/>
            </a:bodyPr>
            <a:lstStyle/>
            <a:p>
              <a:pPr>
                <a:spcBef>
                  <a:spcPct val="50000"/>
                </a:spcBef>
                <a:defRPr/>
              </a:pPr>
              <a:r>
                <a:rPr lang="en-US" sz="1200" b="1" dirty="0">
                  <a:solidFill>
                    <a:schemeClr val="bg1"/>
                  </a:solidFill>
                  <a:effectLst>
                    <a:outerShdw blurRad="38100" dist="38100" dir="2700000" algn="tl">
                      <a:srgbClr val="000000"/>
                    </a:outerShdw>
                  </a:effectLst>
                </a:rPr>
                <a:t>Medulla</a:t>
              </a:r>
            </a:p>
          </p:txBody>
        </p:sp>
        <p:sp>
          <p:nvSpPr>
            <p:cNvPr id="30733" name="Line 10"/>
            <p:cNvSpPr>
              <a:spLocks noChangeShapeType="1"/>
            </p:cNvSpPr>
            <p:nvPr/>
          </p:nvSpPr>
          <p:spPr bwMode="auto">
            <a:xfrm flipH="1">
              <a:off x="3054" y="2161"/>
              <a:ext cx="381" cy="524"/>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Text Box 11"/>
            <p:cNvSpPr txBox="1">
              <a:spLocks noChangeArrowheads="1"/>
            </p:cNvSpPr>
            <p:nvPr/>
          </p:nvSpPr>
          <p:spPr bwMode="auto">
            <a:xfrm>
              <a:off x="1702" y="2399"/>
              <a:ext cx="747" cy="274"/>
            </a:xfrm>
            <a:prstGeom prst="rect">
              <a:avLst/>
            </a:prstGeom>
            <a:noFill/>
            <a:ln w="9525">
              <a:noFill/>
              <a:miter lim="800000"/>
              <a:headEnd/>
              <a:tailEnd/>
            </a:ln>
            <a:effectLst/>
          </p:spPr>
          <p:txBody>
            <a:bodyPr>
              <a:spAutoFit/>
            </a:bodyPr>
            <a:lstStyle/>
            <a:p>
              <a:pPr>
                <a:spcBef>
                  <a:spcPct val="50000"/>
                </a:spcBef>
                <a:defRPr/>
              </a:pPr>
              <a:r>
                <a:rPr lang="en-US" sz="1400" b="1" dirty="0">
                  <a:solidFill>
                    <a:schemeClr val="bg1"/>
                  </a:solidFill>
                  <a:effectLst>
                    <a:outerShdw blurRad="38100" dist="38100" dir="2700000" algn="tl">
                      <a:srgbClr val="000000"/>
                    </a:outerShdw>
                  </a:effectLst>
                </a:rPr>
                <a:t>3</a:t>
              </a:r>
              <a:r>
                <a:rPr lang="en-US" sz="1400" b="1" baseline="30000" dirty="0">
                  <a:solidFill>
                    <a:schemeClr val="bg1"/>
                  </a:solidFill>
                  <a:effectLst>
                    <a:outerShdw blurRad="38100" dist="38100" dir="2700000" algn="tl">
                      <a:srgbClr val="000000"/>
                    </a:outerShdw>
                  </a:effectLst>
                </a:rPr>
                <a:t>rd</a:t>
              </a:r>
              <a:r>
                <a:rPr lang="en-US" sz="1400" b="1" dirty="0">
                  <a:solidFill>
                    <a:schemeClr val="bg1"/>
                  </a:solidFill>
                  <a:effectLst>
                    <a:outerShdw blurRad="38100" dist="38100" dir="2700000" algn="tl">
                      <a:srgbClr val="000000"/>
                    </a:outerShdw>
                  </a:effectLst>
                </a:rPr>
                <a:t> v</a:t>
              </a:r>
            </a:p>
          </p:txBody>
        </p:sp>
        <p:sp>
          <p:nvSpPr>
            <p:cNvPr id="30735" name="Line 12"/>
            <p:cNvSpPr>
              <a:spLocks noChangeShapeType="1"/>
            </p:cNvSpPr>
            <p:nvPr/>
          </p:nvSpPr>
          <p:spPr bwMode="auto">
            <a:xfrm>
              <a:off x="2208" y="2496"/>
              <a:ext cx="72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Text Box 13"/>
            <p:cNvSpPr txBox="1">
              <a:spLocks noChangeArrowheads="1"/>
            </p:cNvSpPr>
            <p:nvPr/>
          </p:nvSpPr>
          <p:spPr bwMode="auto">
            <a:xfrm>
              <a:off x="2449" y="2016"/>
              <a:ext cx="527" cy="173"/>
            </a:xfrm>
            <a:prstGeom prst="rect">
              <a:avLst/>
            </a:prstGeom>
            <a:noFill/>
            <a:ln w="9525">
              <a:noFill/>
              <a:miter lim="800000"/>
              <a:headEnd/>
              <a:tailEnd/>
            </a:ln>
            <a:effectLst/>
          </p:spPr>
          <p:txBody>
            <a:bodyPr>
              <a:spAutoFit/>
            </a:bodyPr>
            <a:lstStyle/>
            <a:p>
              <a:pPr algn="ctr">
                <a:spcBef>
                  <a:spcPct val="50000"/>
                </a:spcBef>
                <a:defRPr/>
              </a:pPr>
              <a:endParaRPr lang="en-US" sz="1200" b="1">
                <a:solidFill>
                  <a:schemeClr val="bg1"/>
                </a:solidFill>
                <a:effectLst>
                  <a:outerShdw blurRad="38100" dist="38100" dir="2700000" algn="tl">
                    <a:srgbClr val="000000"/>
                  </a:outerShdw>
                </a:effectLst>
              </a:endParaRPr>
            </a:p>
          </p:txBody>
        </p:sp>
        <p:sp>
          <p:nvSpPr>
            <p:cNvPr id="38" name="Text Box 14"/>
            <p:cNvSpPr txBox="1">
              <a:spLocks noChangeArrowheads="1"/>
            </p:cNvSpPr>
            <p:nvPr/>
          </p:nvSpPr>
          <p:spPr bwMode="auto">
            <a:xfrm>
              <a:off x="2757" y="3888"/>
              <a:ext cx="576" cy="243"/>
            </a:xfrm>
            <a:prstGeom prst="rect">
              <a:avLst/>
            </a:prstGeom>
            <a:noFill/>
            <a:ln w="9525">
              <a:noFill/>
              <a:miter lim="800000"/>
              <a:headEnd/>
              <a:tailEnd/>
            </a:ln>
            <a:effectLst/>
          </p:spPr>
          <p:txBody>
            <a:bodyPr>
              <a:spAutoFit/>
            </a:bodyPr>
            <a:lstStyle/>
            <a:p>
              <a:pPr algn="ctr">
                <a:spcBef>
                  <a:spcPct val="50000"/>
                </a:spcBef>
                <a:defRPr/>
              </a:pPr>
              <a:r>
                <a:rPr lang="en-US" sz="1400" b="1" dirty="0">
                  <a:solidFill>
                    <a:schemeClr val="bg1"/>
                  </a:solidFill>
                  <a:effectLst>
                    <a:outerShdw blurRad="38100" dist="38100" dir="2700000" algn="tl">
                      <a:srgbClr val="000000"/>
                    </a:outerShdw>
                  </a:effectLst>
                </a:rPr>
                <a:t>cord</a:t>
              </a:r>
            </a:p>
          </p:txBody>
        </p:sp>
      </p:grpSp>
      <p:sp>
        <p:nvSpPr>
          <p:cNvPr id="39" name="Text Box 6"/>
          <p:cNvSpPr txBox="1">
            <a:spLocks noChangeArrowheads="1"/>
          </p:cNvSpPr>
          <p:nvPr/>
        </p:nvSpPr>
        <p:spPr bwMode="auto">
          <a:xfrm>
            <a:off x="2895600" y="2971800"/>
            <a:ext cx="1371600" cy="430213"/>
          </a:xfrm>
          <a:prstGeom prst="rect">
            <a:avLst/>
          </a:prstGeom>
          <a:noFill/>
          <a:ln w="9525">
            <a:noFill/>
            <a:miter lim="800000"/>
            <a:headEnd/>
            <a:tailEnd/>
          </a:ln>
          <a:effectLst/>
        </p:spPr>
        <p:txBody>
          <a:bodyPr>
            <a:spAutoFit/>
          </a:bodyPr>
          <a:lstStyle/>
          <a:p>
            <a:pPr>
              <a:spcBef>
                <a:spcPct val="50000"/>
              </a:spcBef>
              <a:defRPr/>
            </a:pPr>
            <a:r>
              <a:rPr lang="en-US" sz="1100" b="1" dirty="0">
                <a:solidFill>
                  <a:schemeClr val="bg1"/>
                </a:solidFill>
                <a:effectLst>
                  <a:outerShdw blurRad="38100" dist="38100" dir="2700000" algn="tl">
                    <a:srgbClr val="000000"/>
                  </a:outerShdw>
                </a:effectLst>
              </a:rPr>
              <a:t>Cerebral peduncle</a:t>
            </a:r>
          </a:p>
        </p:txBody>
      </p:sp>
      <p:sp>
        <p:nvSpPr>
          <p:cNvPr id="40" name="Rectangle 2"/>
          <p:cNvSpPr txBox="1">
            <a:spLocks noChangeArrowheads="1"/>
          </p:cNvSpPr>
          <p:nvPr/>
        </p:nvSpPr>
        <p:spPr bwMode="auto">
          <a:xfrm>
            <a:off x="627063" y="5715000"/>
            <a:ext cx="3868737" cy="685800"/>
          </a:xfrm>
          <a:prstGeom prst="rect">
            <a:avLst/>
          </a:prstGeom>
          <a:noFill/>
          <a:ln w="9525">
            <a:noFill/>
            <a:miter lim="800000"/>
            <a:headEnd/>
            <a:tailEnd/>
          </a:ln>
        </p:spPr>
        <p:txBody>
          <a:bodyPr anchor="ctr"/>
          <a:lstStyle/>
          <a:p>
            <a:pPr algn="ctr">
              <a:defRPr/>
            </a:pPr>
            <a:r>
              <a:rPr lang="en-US" b="1" dirty="0">
                <a:solidFill>
                  <a:schemeClr val="bg1"/>
                </a:solidFill>
                <a:effectLst>
                  <a:outerShdw blurRad="38100" dist="38100" dir="2700000" algn="tl">
                    <a:srgbClr val="000000"/>
                  </a:outerShdw>
                </a:effectLst>
                <a:latin typeface="+mj-lt"/>
                <a:ea typeface="+mj-ea"/>
                <a:cs typeface="+mj-cs"/>
              </a:rPr>
              <a:t>MRI BRAIN (CORONAL T1WI)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6" name="Rectangle 5"/>
          <p:cNvSpPr/>
          <p:nvPr/>
        </p:nvSpPr>
        <p:spPr>
          <a:xfrm>
            <a:off x="838200" y="228600"/>
            <a:ext cx="6781800" cy="830263"/>
          </a:xfrm>
          <a:prstGeom prst="rect">
            <a:avLst/>
          </a:prstGeom>
        </p:spPr>
        <p:txBody>
          <a:bodyPr>
            <a:spAutoFit/>
          </a:bodyPr>
          <a:lstStyle/>
          <a:p>
            <a:pPr>
              <a:defRPr/>
            </a:pPr>
            <a:r>
              <a:rPr lang="en-US" sz="2400" b="1" dirty="0">
                <a:solidFill>
                  <a:srgbClr val="FFC000"/>
                </a:solidFill>
                <a:effectLst>
                  <a:outerShdw blurRad="38100" dist="38100" dir="2700000" algn="tl">
                    <a:srgbClr val="000000"/>
                  </a:outerShdw>
                </a:effectLst>
              </a:rPr>
              <a:t>The Radiological Investigation Used For Evaluation of The Brain and Skull</a:t>
            </a:r>
            <a:endParaRPr lang="en-US" sz="2400" dirty="0">
              <a:solidFill>
                <a:srgbClr val="FFC000"/>
              </a:solidFill>
            </a:endParaRPr>
          </a:p>
        </p:txBody>
      </p:sp>
      <p:sp>
        <p:nvSpPr>
          <p:cNvPr id="8" name="Rectangle 3"/>
          <p:cNvSpPr txBox="1">
            <a:spLocks noChangeArrowheads="1"/>
          </p:cNvSpPr>
          <p:nvPr/>
        </p:nvSpPr>
        <p:spPr bwMode="auto">
          <a:xfrm>
            <a:off x="457200" y="1828800"/>
            <a:ext cx="8229600" cy="4114800"/>
          </a:xfrm>
          <a:prstGeom prst="rect">
            <a:avLst/>
          </a:prstGeom>
          <a:noFill/>
          <a:ln w="9525">
            <a:noFill/>
            <a:miter lim="800000"/>
            <a:headEnd/>
            <a:tailEnd/>
          </a:ln>
        </p:spPr>
        <p:txBody>
          <a:bodyPr/>
          <a:lstStyle/>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1.Plain x-ray Skull</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2.CT Scan</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3.MRI</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4.MRA , MRV &amp; CTA</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5.Catheter angiogram</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6.Duplex U/S of carotid arteries</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7.Ultrasound for neonatal brain</a:t>
            </a:r>
            <a:endParaRPr lang="en-US" sz="3200" b="1" dirty="0">
              <a:solidFill>
                <a:schemeClr val="bg1"/>
              </a:solidFill>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sp>
        <p:nvSpPr>
          <p:cNvPr id="31" name="Rectangle 2"/>
          <p:cNvSpPr>
            <a:spLocks noGrp="1" noChangeArrowheads="1"/>
          </p:cNvSpPr>
          <p:nvPr>
            <p:ph type="title"/>
          </p:nvPr>
        </p:nvSpPr>
        <p:spPr>
          <a:xfrm>
            <a:off x="2590800" y="6400800"/>
            <a:ext cx="3200400" cy="381000"/>
          </a:xfrm>
        </p:spPr>
        <p:txBody>
          <a:bodyPr/>
          <a:lstStyle/>
          <a:p>
            <a:pPr eaLnBrk="1" hangingPunct="1">
              <a:defRPr/>
            </a:pPr>
            <a:r>
              <a:rPr lang="en-US" sz="2000" b="1" dirty="0" smtClean="0">
                <a:solidFill>
                  <a:schemeClr val="bg1"/>
                </a:solidFill>
                <a:effectLst>
                  <a:outerShdw blurRad="38100" dist="38100" dir="2700000" algn="tl">
                    <a:srgbClr val="000000"/>
                  </a:outerShdw>
                </a:effectLst>
              </a:rPr>
              <a:t>MRI BRAIN (AXIAL T1WI)</a:t>
            </a:r>
          </a:p>
        </p:txBody>
      </p:sp>
      <p:grpSp>
        <p:nvGrpSpPr>
          <p:cNvPr id="31748" name="Group 12"/>
          <p:cNvGrpSpPr>
            <a:grpSpLocks/>
          </p:cNvGrpSpPr>
          <p:nvPr/>
        </p:nvGrpSpPr>
        <p:grpSpPr bwMode="auto">
          <a:xfrm>
            <a:off x="4830763" y="1828800"/>
            <a:ext cx="3856037" cy="4495800"/>
            <a:chOff x="4302354" y="2057400"/>
            <a:chExt cx="3856037" cy="4495800"/>
          </a:xfrm>
        </p:grpSpPr>
        <p:grpSp>
          <p:nvGrpSpPr>
            <p:cNvPr id="31760" name="Group 29"/>
            <p:cNvGrpSpPr>
              <a:grpSpLocks/>
            </p:cNvGrpSpPr>
            <p:nvPr/>
          </p:nvGrpSpPr>
          <p:grpSpPr bwMode="auto">
            <a:xfrm>
              <a:off x="4302354" y="2057400"/>
              <a:ext cx="3856037" cy="4495800"/>
              <a:chOff x="3581400" y="2057400"/>
              <a:chExt cx="3856397" cy="4495800"/>
            </a:xfrm>
          </p:grpSpPr>
          <p:pic>
            <p:nvPicPr>
              <p:cNvPr id="31762" name="Picture 3" descr="000019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057400"/>
                <a:ext cx="385639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5181749" y="3228975"/>
                <a:ext cx="1447935" cy="276225"/>
              </a:xfrm>
              <a:prstGeom prst="rect">
                <a:avLst/>
              </a:prstGeom>
              <a:noFill/>
              <a:ln w="9525">
                <a:noFill/>
                <a:miter lim="800000"/>
                <a:headEnd/>
                <a:tailEnd/>
              </a:ln>
              <a:effectLst/>
            </p:spPr>
            <p:txBody>
              <a:bodyPr>
                <a:spAutoFit/>
              </a:bodyPr>
              <a:lstStyle/>
              <a:p>
                <a:pPr>
                  <a:spcBef>
                    <a:spcPct val="50000"/>
                  </a:spcBef>
                  <a:defRPr/>
                </a:pPr>
                <a:r>
                  <a:rPr lang="en-US" sz="1200" b="1" i="1" dirty="0">
                    <a:solidFill>
                      <a:srgbClr val="FFFF00"/>
                    </a:solidFill>
                    <a:effectLst>
                      <a:outerShdw blurRad="38100" dist="38100" dir="2700000" algn="tl">
                        <a:srgbClr val="000000"/>
                      </a:outerShdw>
                    </a:effectLst>
                  </a:rPr>
                  <a:t>OPTIC CHIASM</a:t>
                </a:r>
              </a:p>
            </p:txBody>
          </p:sp>
          <p:sp>
            <p:nvSpPr>
              <p:cNvPr id="31764" name="Line 13"/>
              <p:cNvSpPr>
                <a:spLocks noChangeShapeType="1"/>
              </p:cNvSpPr>
              <p:nvPr/>
            </p:nvSpPr>
            <p:spPr bwMode="auto">
              <a:xfrm flipH="1">
                <a:off x="5527628" y="3402012"/>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 Box 5"/>
              <p:cNvSpPr txBox="1">
                <a:spLocks noChangeArrowheads="1"/>
              </p:cNvSpPr>
              <p:nvPr/>
            </p:nvSpPr>
            <p:spPr bwMode="auto">
              <a:xfrm>
                <a:off x="3851300" y="3532188"/>
                <a:ext cx="1752764" cy="430212"/>
              </a:xfrm>
              <a:prstGeom prst="rect">
                <a:avLst/>
              </a:prstGeom>
              <a:noFill/>
              <a:ln w="9525">
                <a:noFill/>
                <a:miter lim="800000"/>
                <a:headEnd/>
                <a:tailEnd/>
              </a:ln>
              <a:effectLst/>
            </p:spPr>
            <p:txBody>
              <a:bodyPr>
                <a:spAutoFit/>
              </a:bodyPr>
              <a:lstStyle/>
              <a:p>
                <a:pPr algn="ctr">
                  <a:spcBef>
                    <a:spcPct val="50000"/>
                  </a:spcBef>
                  <a:defRPr/>
                </a:pPr>
                <a:r>
                  <a:rPr lang="en-US" sz="1100" b="1" i="1" dirty="0">
                    <a:solidFill>
                      <a:schemeClr val="bg1"/>
                    </a:solidFill>
                    <a:effectLst>
                      <a:outerShdw blurRad="38100" dist="38100" dir="2700000" algn="tl">
                        <a:srgbClr val="000000"/>
                      </a:outerShdw>
                    </a:effectLst>
                  </a:rPr>
                  <a:t>Temporal horn lateral ventricle</a:t>
                </a:r>
              </a:p>
            </p:txBody>
          </p:sp>
          <p:sp>
            <p:nvSpPr>
              <p:cNvPr id="31766" name="Line 13"/>
              <p:cNvSpPr>
                <a:spLocks noChangeShapeType="1"/>
              </p:cNvSpPr>
              <p:nvPr/>
            </p:nvSpPr>
            <p:spPr bwMode="auto">
              <a:xfrm>
                <a:off x="4536935" y="3859212"/>
                <a:ext cx="152414" cy="2555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Text Box 7"/>
              <p:cNvSpPr txBox="1">
                <a:spLocks noChangeArrowheads="1"/>
              </p:cNvSpPr>
              <p:nvPr/>
            </p:nvSpPr>
            <p:spPr bwMode="auto">
              <a:xfrm>
                <a:off x="4876921" y="5105400"/>
                <a:ext cx="1295521" cy="430213"/>
              </a:xfrm>
              <a:prstGeom prst="rect">
                <a:avLst/>
              </a:prstGeom>
              <a:noFill/>
              <a:ln w="9525">
                <a:noFill/>
                <a:miter lim="800000"/>
                <a:headEnd/>
                <a:tailEnd/>
              </a:ln>
              <a:effectLst/>
            </p:spPr>
            <p:txBody>
              <a:bodyPr>
                <a:spAutoFit/>
              </a:bodyPr>
              <a:lstStyle/>
              <a:p>
                <a:pPr algn="ctr">
                  <a:spcBef>
                    <a:spcPct val="50000"/>
                  </a:spcBef>
                  <a:defRPr/>
                </a:pPr>
                <a:r>
                  <a:rPr lang="en-US" sz="1100" b="1" dirty="0">
                    <a:solidFill>
                      <a:schemeClr val="bg1"/>
                    </a:solidFill>
                    <a:effectLst>
                      <a:outerShdw blurRad="38100" dist="38100" dir="2700000" algn="tl">
                        <a:srgbClr val="000000"/>
                      </a:outerShdw>
                    </a:effectLst>
                  </a:rPr>
                  <a:t>CEREBELLAR FOLIA</a:t>
                </a:r>
              </a:p>
            </p:txBody>
          </p:sp>
        </p:grpSp>
        <p:sp>
          <p:nvSpPr>
            <p:cNvPr id="31761" name="TextBox 11"/>
            <p:cNvSpPr txBox="1">
              <a:spLocks noChangeArrowheads="1"/>
            </p:cNvSpPr>
            <p:nvPr/>
          </p:nvSpPr>
          <p:spPr bwMode="auto">
            <a:xfrm>
              <a:off x="5826719" y="4343400"/>
              <a:ext cx="7649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chemeClr val="bg1"/>
                  </a:solidFill>
                </a:rPr>
                <a:t>Mid brain</a:t>
              </a:r>
            </a:p>
          </p:txBody>
        </p:sp>
      </p:grpSp>
      <p:grpSp>
        <p:nvGrpSpPr>
          <p:cNvPr id="31749" name="Group 31"/>
          <p:cNvGrpSpPr>
            <a:grpSpLocks/>
          </p:cNvGrpSpPr>
          <p:nvPr/>
        </p:nvGrpSpPr>
        <p:grpSpPr bwMode="auto">
          <a:xfrm>
            <a:off x="304800" y="1752600"/>
            <a:ext cx="4079875" cy="4572000"/>
            <a:chOff x="3712097" y="2209800"/>
            <a:chExt cx="3831703" cy="4267200"/>
          </a:xfrm>
        </p:grpSpPr>
        <p:pic>
          <p:nvPicPr>
            <p:cNvPr id="31750" name="Picture 3" descr="00002120"/>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t="3333" b="3333"/>
            <a:stretch>
              <a:fillRect/>
            </a:stretch>
          </p:blipFill>
          <p:spPr bwMode="auto">
            <a:xfrm>
              <a:off x="3712097" y="2209800"/>
              <a:ext cx="383170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4114649" y="3349202"/>
              <a:ext cx="1523736" cy="308187"/>
            </a:xfrm>
            <a:prstGeom prst="rect">
              <a:avLst/>
            </a:prstGeom>
            <a:noFill/>
            <a:ln w="9525">
              <a:noFill/>
              <a:miter lim="800000"/>
              <a:headEnd/>
              <a:tailEnd/>
            </a:ln>
            <a:effectLst/>
          </p:spPr>
          <p:txBody>
            <a:bodyPr>
              <a:spAutoFit/>
            </a:bodyPr>
            <a:lstStyle/>
            <a:p>
              <a:pPr>
                <a:spcBef>
                  <a:spcPct val="50000"/>
                </a:spcBef>
                <a:defRPr/>
              </a:pPr>
              <a:r>
                <a:rPr lang="en-US" sz="1400" b="1" dirty="0">
                  <a:solidFill>
                    <a:schemeClr val="bg1"/>
                  </a:solidFill>
                  <a:effectLst>
                    <a:outerShdw blurRad="38100" dist="38100" dir="2700000" algn="tl">
                      <a:srgbClr val="000000"/>
                    </a:outerShdw>
                  </a:effectLst>
                </a:rPr>
                <a:t>OPTIC TRACT</a:t>
              </a:r>
            </a:p>
          </p:txBody>
        </p:sp>
        <p:sp>
          <p:nvSpPr>
            <p:cNvPr id="31752" name="Line 12"/>
            <p:cNvSpPr>
              <a:spLocks noChangeShapeType="1"/>
            </p:cNvSpPr>
            <p:nvPr/>
          </p:nvSpPr>
          <p:spPr bwMode="auto">
            <a:xfrm>
              <a:off x="5029200" y="35814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3" name="TextBox 16"/>
            <p:cNvSpPr txBox="1">
              <a:spLocks noChangeArrowheads="1"/>
            </p:cNvSpPr>
            <p:nvPr/>
          </p:nvSpPr>
          <p:spPr bwMode="auto">
            <a:xfrm>
              <a:off x="5791200" y="3200400"/>
              <a:ext cx="69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chemeClr val="bg1"/>
                  </a:solidFill>
                </a:rPr>
                <a:t>MCA</a:t>
              </a:r>
            </a:p>
          </p:txBody>
        </p:sp>
        <p:sp>
          <p:nvSpPr>
            <p:cNvPr id="31754" name="Line 12"/>
            <p:cNvSpPr>
              <a:spLocks noChangeShapeType="1"/>
            </p:cNvSpPr>
            <p:nvPr/>
          </p:nvSpPr>
          <p:spPr bwMode="auto">
            <a:xfrm>
              <a:off x="6096000" y="3508176"/>
              <a:ext cx="76200" cy="3018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 Box 6"/>
            <p:cNvSpPr txBox="1">
              <a:spLocks noChangeArrowheads="1"/>
            </p:cNvSpPr>
            <p:nvPr/>
          </p:nvSpPr>
          <p:spPr bwMode="auto">
            <a:xfrm>
              <a:off x="4114649" y="4038177"/>
              <a:ext cx="1066019" cy="431165"/>
            </a:xfrm>
            <a:prstGeom prst="rect">
              <a:avLst/>
            </a:prstGeom>
            <a:noFill/>
            <a:ln w="9525">
              <a:noFill/>
              <a:miter lim="800000"/>
              <a:headEnd/>
              <a:tailEnd/>
            </a:ln>
            <a:effectLst/>
          </p:spPr>
          <p:txBody>
            <a:bodyPr>
              <a:spAutoFit/>
            </a:bodyPr>
            <a:lstStyle/>
            <a:p>
              <a:pPr>
                <a:spcBef>
                  <a:spcPct val="50000"/>
                </a:spcBef>
                <a:defRPr/>
              </a:pPr>
              <a:r>
                <a:rPr lang="en-US" sz="1100" b="1" dirty="0">
                  <a:solidFill>
                    <a:schemeClr val="bg1"/>
                  </a:solidFill>
                  <a:effectLst>
                    <a:outerShdw blurRad="38100" dist="38100" dir="2700000" algn="tl">
                      <a:srgbClr val="000000"/>
                    </a:outerShdw>
                  </a:effectLst>
                </a:rPr>
                <a:t>CEREBRAL PEDUNCLE</a:t>
              </a:r>
            </a:p>
          </p:txBody>
        </p:sp>
        <p:sp>
          <p:nvSpPr>
            <p:cNvPr id="31756" name="Line 12"/>
            <p:cNvSpPr>
              <a:spLocks noChangeShapeType="1"/>
            </p:cNvSpPr>
            <p:nvPr/>
          </p:nvSpPr>
          <p:spPr bwMode="auto">
            <a:xfrm>
              <a:off x="4800600" y="43434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ext Box 4"/>
            <p:cNvSpPr txBox="1">
              <a:spLocks noChangeArrowheads="1"/>
            </p:cNvSpPr>
            <p:nvPr/>
          </p:nvSpPr>
          <p:spPr bwMode="auto">
            <a:xfrm>
              <a:off x="6096103" y="4522682"/>
              <a:ext cx="1447697" cy="244475"/>
            </a:xfrm>
            <a:prstGeom prst="rect">
              <a:avLst/>
            </a:prstGeom>
            <a:noFill/>
            <a:ln w="9525">
              <a:noFill/>
              <a:miter lim="800000"/>
              <a:headEnd/>
              <a:tailEnd/>
            </a:ln>
            <a:effectLst/>
          </p:spPr>
          <p:txBody>
            <a:bodyPr>
              <a:spAutoFit/>
            </a:bodyPr>
            <a:lstStyle/>
            <a:p>
              <a:pPr>
                <a:spcBef>
                  <a:spcPct val="50000"/>
                </a:spcBef>
                <a:defRPr/>
              </a:pPr>
              <a:r>
                <a:rPr lang="en-US" sz="1100" b="1" dirty="0" err="1">
                  <a:solidFill>
                    <a:schemeClr val="bg1"/>
                  </a:solidFill>
                  <a:effectLst>
                    <a:outerShdw blurRad="38100" dist="38100" dir="2700000" algn="tl">
                      <a:srgbClr val="000000"/>
                    </a:outerShdw>
                  </a:effectLst>
                </a:rPr>
                <a:t>Aquiduct</a:t>
              </a:r>
              <a:r>
                <a:rPr lang="en-US" sz="1100" b="1" dirty="0">
                  <a:solidFill>
                    <a:schemeClr val="bg1"/>
                  </a:solidFill>
                  <a:effectLst>
                    <a:outerShdw blurRad="38100" dist="38100" dir="2700000" algn="tl">
                      <a:srgbClr val="000000"/>
                    </a:outerShdw>
                  </a:effectLst>
                </a:rPr>
                <a:t> of </a:t>
              </a:r>
              <a:r>
                <a:rPr lang="en-US" sz="1100" b="1" dirty="0" err="1">
                  <a:solidFill>
                    <a:schemeClr val="bg1"/>
                  </a:solidFill>
                  <a:effectLst>
                    <a:outerShdw blurRad="38100" dist="38100" dir="2700000" algn="tl">
                      <a:srgbClr val="000000"/>
                    </a:outerShdw>
                  </a:effectLst>
                </a:rPr>
                <a:t>sylvius</a:t>
              </a:r>
              <a:endParaRPr lang="en-US" sz="1100" b="1" dirty="0">
                <a:solidFill>
                  <a:schemeClr val="bg1"/>
                </a:solidFill>
                <a:effectLst>
                  <a:outerShdw blurRad="38100" dist="38100" dir="2700000" algn="tl">
                    <a:srgbClr val="000000"/>
                  </a:outerShdw>
                </a:effectLst>
              </a:endParaRPr>
            </a:p>
          </p:txBody>
        </p:sp>
        <p:sp>
          <p:nvSpPr>
            <p:cNvPr id="31758" name="Line 12"/>
            <p:cNvSpPr>
              <a:spLocks noChangeShapeType="1"/>
            </p:cNvSpPr>
            <p:nvPr/>
          </p:nvSpPr>
          <p:spPr bwMode="auto">
            <a:xfrm flipH="1">
              <a:off x="5638800" y="4724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Text Box 18"/>
            <p:cNvSpPr txBox="1">
              <a:spLocks noChangeArrowheads="1"/>
            </p:cNvSpPr>
            <p:nvPr/>
          </p:nvSpPr>
          <p:spPr bwMode="auto">
            <a:xfrm>
              <a:off x="5258197" y="4983480"/>
              <a:ext cx="837905" cy="260773"/>
            </a:xfrm>
            <a:prstGeom prst="rect">
              <a:avLst/>
            </a:prstGeom>
            <a:noFill/>
            <a:ln w="9525">
              <a:noFill/>
              <a:miter lim="800000"/>
              <a:headEnd/>
              <a:tailEnd/>
            </a:ln>
            <a:effectLst/>
          </p:spPr>
          <p:txBody>
            <a:bodyPr>
              <a:spAutoFit/>
            </a:bodyPr>
            <a:lstStyle/>
            <a:p>
              <a:pPr>
                <a:spcBef>
                  <a:spcPct val="50000"/>
                </a:spcBef>
                <a:defRPr/>
              </a:pPr>
              <a:r>
                <a:rPr lang="en-US" sz="1050" b="1" i="1" dirty="0">
                  <a:solidFill>
                    <a:schemeClr val="bg1"/>
                  </a:solidFill>
                  <a:effectLst>
                    <a:outerShdw blurRad="38100" dist="38100" dir="2700000" algn="tl">
                      <a:srgbClr val="000000"/>
                    </a:outerShdw>
                  </a:effectLst>
                </a:rPr>
                <a:t>VERMIS</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sp>
        <p:nvSpPr>
          <p:cNvPr id="5" name="Rectangle 2"/>
          <p:cNvSpPr>
            <a:spLocks noGrp="1" noChangeArrowheads="1"/>
          </p:cNvSpPr>
          <p:nvPr>
            <p:ph type="title"/>
          </p:nvPr>
        </p:nvSpPr>
        <p:spPr>
          <a:xfrm>
            <a:off x="2667000" y="6049963"/>
            <a:ext cx="3200400" cy="655637"/>
          </a:xfrm>
        </p:spPr>
        <p:txBody>
          <a:bodyPr/>
          <a:lstStyle/>
          <a:p>
            <a:pPr eaLnBrk="1" hangingPunct="1">
              <a:defRPr/>
            </a:pPr>
            <a:r>
              <a:rPr lang="en-US" sz="2000" b="1" dirty="0" smtClean="0">
                <a:solidFill>
                  <a:schemeClr val="bg1"/>
                </a:solidFill>
                <a:effectLst>
                  <a:outerShdw blurRad="38100" dist="38100" dir="2700000" algn="tl">
                    <a:srgbClr val="000000"/>
                  </a:outerShdw>
                </a:effectLst>
              </a:rPr>
              <a:t>MRI BRAIN (AXIAL T1WI)</a:t>
            </a:r>
          </a:p>
        </p:txBody>
      </p:sp>
      <p:grpSp>
        <p:nvGrpSpPr>
          <p:cNvPr id="32772" name="Group 19"/>
          <p:cNvGrpSpPr>
            <a:grpSpLocks/>
          </p:cNvGrpSpPr>
          <p:nvPr/>
        </p:nvGrpSpPr>
        <p:grpSpPr bwMode="auto">
          <a:xfrm>
            <a:off x="2638425" y="1874838"/>
            <a:ext cx="3457575" cy="4144962"/>
            <a:chOff x="3629025" y="1874837"/>
            <a:chExt cx="3838575" cy="4525963"/>
          </a:xfrm>
        </p:grpSpPr>
        <p:pic>
          <p:nvPicPr>
            <p:cNvPr id="32773" name="Picture 3" descr="00002000"/>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629025" y="1874837"/>
              <a:ext cx="38385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5867313" y="1980575"/>
              <a:ext cx="1219602" cy="582430"/>
            </a:xfrm>
            <a:prstGeom prst="rect">
              <a:avLst/>
            </a:prstGeom>
            <a:noFill/>
            <a:ln w="9525">
              <a:noFill/>
              <a:miter lim="800000"/>
              <a:headEnd/>
              <a:tailEnd/>
            </a:ln>
            <a:effectLst/>
          </p:spPr>
          <p:txBody>
            <a:bodyPr>
              <a:spAutoFit/>
            </a:bodyPr>
            <a:lstStyle/>
            <a:p>
              <a:pPr algn="ctr">
                <a:spcBef>
                  <a:spcPct val="50000"/>
                </a:spcBef>
                <a:defRPr/>
              </a:pPr>
              <a:r>
                <a:rPr lang="en-US" sz="1600" b="1" dirty="0">
                  <a:solidFill>
                    <a:schemeClr val="bg1"/>
                  </a:solidFill>
                  <a:effectLst>
                    <a:outerShdw blurRad="38100" dist="38100" dir="2700000" algn="tl">
                      <a:srgbClr val="000000"/>
                    </a:outerShdw>
                  </a:effectLst>
                </a:rPr>
                <a:t>GREY MATTER</a:t>
              </a:r>
            </a:p>
          </p:txBody>
        </p:sp>
        <p:cxnSp>
          <p:nvCxnSpPr>
            <p:cNvPr id="8" name="Straight Arrow Connector 7"/>
            <p:cNvCxnSpPr/>
            <p:nvPr/>
          </p:nvCxnSpPr>
          <p:spPr>
            <a:xfrm rot="16200000" flipH="1">
              <a:off x="6004986" y="2881802"/>
              <a:ext cx="866711" cy="229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5548364" y="2577053"/>
              <a:ext cx="637899" cy="6098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 Box 4"/>
            <p:cNvSpPr txBox="1">
              <a:spLocks noChangeArrowheads="1"/>
            </p:cNvSpPr>
            <p:nvPr/>
          </p:nvSpPr>
          <p:spPr bwMode="auto">
            <a:xfrm>
              <a:off x="5105942" y="4419500"/>
              <a:ext cx="1066271" cy="457623"/>
            </a:xfrm>
            <a:prstGeom prst="rect">
              <a:avLst/>
            </a:prstGeom>
            <a:noFill/>
            <a:ln w="9525">
              <a:noFill/>
              <a:miter lim="800000"/>
              <a:headEnd/>
              <a:tailEnd/>
            </a:ln>
            <a:effectLst/>
          </p:spPr>
          <p:txBody>
            <a:bodyPr>
              <a:spAutoFit/>
            </a:bodyPr>
            <a:lstStyle/>
            <a:p>
              <a:pPr algn="ctr">
                <a:spcBef>
                  <a:spcPct val="50000"/>
                </a:spcBef>
                <a:defRPr/>
              </a:pPr>
              <a:r>
                <a:rPr lang="en-US" sz="1200" b="1" i="1" dirty="0">
                  <a:solidFill>
                    <a:schemeClr val="bg1"/>
                  </a:solidFill>
                  <a:effectLst>
                    <a:outerShdw blurRad="38100" dist="38100" dir="2700000" algn="tl">
                      <a:srgbClr val="000000"/>
                    </a:outerShdw>
                  </a:effectLst>
                </a:rPr>
                <a:t>WHITE MATTER</a:t>
              </a:r>
            </a:p>
          </p:txBody>
        </p:sp>
        <p:cxnSp>
          <p:nvCxnSpPr>
            <p:cNvPr id="15" name="Straight Arrow Connector 14"/>
            <p:cNvCxnSpPr/>
            <p:nvPr/>
          </p:nvCxnSpPr>
          <p:spPr>
            <a:xfrm rot="5400000" flipH="1" flipV="1">
              <a:off x="5677518" y="4076373"/>
              <a:ext cx="381353" cy="3049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5028395" y="4038147"/>
              <a:ext cx="687348" cy="38135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l="28378" t="15654" r="27357" b="8047"/>
          <a:stretch>
            <a:fillRect/>
          </a:stretch>
        </p:blipFill>
        <p:spPr bwMode="auto">
          <a:xfrm>
            <a:off x="914400" y="2209800"/>
            <a:ext cx="33528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noChangeArrowheads="1"/>
          </p:cNvPicPr>
          <p:nvPr/>
        </p:nvPicPr>
        <p:blipFill>
          <a:blip r:embed="rId4">
            <a:extLst>
              <a:ext uri="{28A0092B-C50C-407E-A947-70E740481C1C}">
                <a14:useLocalDpi xmlns:a14="http://schemas.microsoft.com/office/drawing/2010/main" val="0"/>
              </a:ext>
            </a:extLst>
          </a:blip>
          <a:srcRect l="29494" t="15654" r="26289" b="8047"/>
          <a:stretch>
            <a:fillRect/>
          </a:stretch>
        </p:blipFill>
        <p:spPr bwMode="auto">
          <a:xfrm>
            <a:off x="5238750" y="2209800"/>
            <a:ext cx="33496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4"/>
          <p:cNvSpPr txBox="1">
            <a:spLocks noChangeArrowheads="1"/>
          </p:cNvSpPr>
          <p:nvPr/>
        </p:nvSpPr>
        <p:spPr bwMode="auto">
          <a:xfrm>
            <a:off x="1803400" y="6003925"/>
            <a:ext cx="139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a:solidFill>
                  <a:schemeClr val="bg1"/>
                </a:solidFill>
              </a:rPr>
              <a:t>T2WI</a:t>
            </a:r>
          </a:p>
        </p:txBody>
      </p:sp>
      <p:sp>
        <p:nvSpPr>
          <p:cNvPr id="33798" name="Text Box 5"/>
          <p:cNvSpPr txBox="1">
            <a:spLocks noChangeArrowheads="1"/>
          </p:cNvSpPr>
          <p:nvPr/>
        </p:nvSpPr>
        <p:spPr bwMode="auto">
          <a:xfrm>
            <a:off x="5848350" y="6019800"/>
            <a:ext cx="1677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a:solidFill>
                  <a:schemeClr val="bg1"/>
                </a:solidFill>
              </a:rPr>
              <a:t>FLAIR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533400" y="2068513"/>
            <a:ext cx="7924800" cy="5984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000" dirty="0">
                <a:solidFill>
                  <a:schemeClr val="bg1"/>
                </a:solidFill>
                <a:latin typeface="+mn-lt"/>
                <a:cs typeface="+mn-cs"/>
              </a:rPr>
              <a:t>The Characteristic signal intensity of brain structures in different MRI sequences:</a:t>
            </a:r>
          </a:p>
          <a:p>
            <a:pPr marL="342900" indent="-342900" algn="just">
              <a:lnSpc>
                <a:spcPct val="80000"/>
              </a:lnSpc>
              <a:spcBef>
                <a:spcPct val="20000"/>
              </a:spcBef>
              <a:defRPr/>
            </a:pPr>
            <a:r>
              <a:rPr lang="en-US" sz="2000" dirty="0">
                <a:solidFill>
                  <a:schemeClr val="bg1"/>
                </a:solidFill>
                <a:latin typeface="+mn-lt"/>
                <a:cs typeface="+mn-cs"/>
              </a:rPr>
              <a:t> </a:t>
            </a:r>
          </a:p>
        </p:txBody>
      </p:sp>
      <p:graphicFrame>
        <p:nvGraphicFramePr>
          <p:cNvPr id="6" name="Table 5"/>
          <p:cNvGraphicFramePr>
            <a:graphicFrameLocks noGrp="1"/>
          </p:cNvGraphicFramePr>
          <p:nvPr/>
        </p:nvGraphicFramePr>
        <p:xfrm>
          <a:off x="1524000" y="2936875"/>
          <a:ext cx="6096000" cy="2930524"/>
        </p:xfrm>
        <a:graphic>
          <a:graphicData uri="http://schemas.openxmlformats.org/drawingml/2006/table">
            <a:tbl>
              <a:tblPr firstRow="1" bandRow="1">
                <a:tableStyleId>{5C22544A-7EE6-4342-B048-85BDC9FD1C3A}</a:tableStyleId>
              </a:tblPr>
              <a:tblGrid>
                <a:gridCol w="1524000"/>
                <a:gridCol w="1524000"/>
                <a:gridCol w="1524000"/>
                <a:gridCol w="1524000"/>
              </a:tblGrid>
              <a:tr h="732631">
                <a:tc>
                  <a:txBody>
                    <a:bodyPr/>
                    <a:lstStyle/>
                    <a:p>
                      <a:endParaRPr lang="en-US" sz="1800" dirty="0"/>
                    </a:p>
                  </a:txBody>
                  <a:tcPr marT="45710" marB="45710"/>
                </a:tc>
                <a:tc>
                  <a:txBody>
                    <a:bodyPr/>
                    <a:lstStyle/>
                    <a:p>
                      <a:r>
                        <a:rPr lang="en-US" sz="1800" dirty="0" smtClean="0"/>
                        <a:t>Grey matter</a:t>
                      </a:r>
                      <a:endParaRPr lang="en-US" sz="1800" dirty="0"/>
                    </a:p>
                  </a:txBody>
                  <a:tcPr marT="45710" marB="45710"/>
                </a:tc>
                <a:tc>
                  <a:txBody>
                    <a:bodyPr/>
                    <a:lstStyle/>
                    <a:p>
                      <a:r>
                        <a:rPr lang="en-US" sz="1800" dirty="0" smtClean="0"/>
                        <a:t>White matter</a:t>
                      </a:r>
                      <a:endParaRPr lang="en-US" sz="1800" dirty="0"/>
                    </a:p>
                  </a:txBody>
                  <a:tcPr marT="45710" marB="45710"/>
                </a:tc>
                <a:tc>
                  <a:txBody>
                    <a:bodyPr/>
                    <a:lstStyle/>
                    <a:p>
                      <a:r>
                        <a:rPr lang="en-US" sz="1800" dirty="0" smtClean="0"/>
                        <a:t>     CSF</a:t>
                      </a:r>
                      <a:endParaRPr lang="en-US" sz="1800" dirty="0"/>
                    </a:p>
                  </a:txBody>
                  <a:tcPr marT="45710" marB="45710"/>
                </a:tc>
              </a:tr>
              <a:tr h="732631">
                <a:tc>
                  <a:txBody>
                    <a:bodyPr/>
                    <a:lstStyle/>
                    <a:p>
                      <a:r>
                        <a:rPr lang="en-US" sz="1800" b="1" dirty="0" smtClean="0">
                          <a:solidFill>
                            <a:schemeClr val="tx2">
                              <a:lumMod val="60000"/>
                              <a:lumOff val="40000"/>
                            </a:schemeClr>
                          </a:solidFill>
                        </a:rPr>
                        <a:t>T1WI</a:t>
                      </a:r>
                      <a:endParaRPr lang="en-US" sz="1800" b="1" dirty="0">
                        <a:solidFill>
                          <a:schemeClr val="tx2">
                            <a:lumMod val="60000"/>
                            <a:lumOff val="40000"/>
                          </a:schemeClr>
                        </a:solidFill>
                      </a:endParaRPr>
                    </a:p>
                  </a:txBody>
                  <a:tcPr marT="45710" marB="45710"/>
                </a:tc>
                <a:tc>
                  <a:txBody>
                    <a:bodyPr/>
                    <a:lstStyle/>
                    <a:p>
                      <a:r>
                        <a:rPr lang="en-US" sz="1800" dirty="0" smtClean="0"/>
                        <a:t>    grey</a:t>
                      </a:r>
                      <a:endParaRPr lang="en-US" sz="1800" dirty="0"/>
                    </a:p>
                  </a:txBody>
                  <a:tcPr marT="45710" marB="45710"/>
                </a:tc>
                <a:tc>
                  <a:txBody>
                    <a:bodyPr/>
                    <a:lstStyle/>
                    <a:p>
                      <a:r>
                        <a:rPr lang="en-US" sz="1800" dirty="0" smtClean="0"/>
                        <a:t>   light</a:t>
                      </a:r>
                      <a:endParaRPr lang="en-US" sz="1800" dirty="0"/>
                    </a:p>
                  </a:txBody>
                  <a:tcPr marT="45710" marB="45710"/>
                </a:tc>
                <a:tc>
                  <a:txBody>
                    <a:bodyPr/>
                    <a:lstStyle/>
                    <a:p>
                      <a:r>
                        <a:rPr lang="en-US" sz="1800" dirty="0" smtClean="0"/>
                        <a:t>   dark</a:t>
                      </a:r>
                      <a:endParaRPr lang="en-US" sz="1800" dirty="0"/>
                    </a:p>
                  </a:txBody>
                  <a:tcPr marT="45710" marB="45710"/>
                </a:tc>
              </a:tr>
              <a:tr h="732631">
                <a:tc>
                  <a:txBody>
                    <a:bodyPr/>
                    <a:lstStyle/>
                    <a:p>
                      <a:r>
                        <a:rPr lang="en-US" sz="1800" b="1" dirty="0" smtClean="0">
                          <a:solidFill>
                            <a:schemeClr val="tx2">
                              <a:lumMod val="60000"/>
                              <a:lumOff val="40000"/>
                            </a:schemeClr>
                          </a:solidFill>
                        </a:rPr>
                        <a:t>T2WI</a:t>
                      </a:r>
                      <a:endParaRPr lang="en-US" sz="1800" b="1" dirty="0">
                        <a:solidFill>
                          <a:schemeClr val="tx2">
                            <a:lumMod val="60000"/>
                            <a:lumOff val="40000"/>
                          </a:schemeClr>
                        </a:solidFill>
                      </a:endParaRPr>
                    </a:p>
                  </a:txBody>
                  <a:tcPr marT="45710" marB="45710"/>
                </a:tc>
                <a:tc>
                  <a:txBody>
                    <a:bodyPr/>
                    <a:lstStyle/>
                    <a:p>
                      <a:r>
                        <a:rPr lang="en-US" sz="1800" dirty="0" smtClean="0"/>
                        <a:t>    light</a:t>
                      </a:r>
                      <a:endParaRPr lang="en-US" sz="1800" dirty="0"/>
                    </a:p>
                  </a:txBody>
                  <a:tcPr marT="45710" marB="45710"/>
                </a:tc>
                <a:tc>
                  <a:txBody>
                    <a:bodyPr/>
                    <a:lstStyle/>
                    <a:p>
                      <a:r>
                        <a:rPr lang="en-US" sz="1800" dirty="0" smtClean="0"/>
                        <a:t>   dark</a:t>
                      </a:r>
                      <a:endParaRPr lang="en-US" sz="1800" dirty="0"/>
                    </a:p>
                  </a:txBody>
                  <a:tcPr marT="45710" marB="45710"/>
                </a:tc>
                <a:tc>
                  <a:txBody>
                    <a:bodyPr/>
                    <a:lstStyle/>
                    <a:p>
                      <a:r>
                        <a:rPr lang="en-US" sz="1800" dirty="0" smtClean="0"/>
                        <a:t>  white</a:t>
                      </a:r>
                      <a:endParaRPr lang="en-US" sz="1800" dirty="0"/>
                    </a:p>
                  </a:txBody>
                  <a:tcPr marT="45710" marB="45710"/>
                </a:tc>
              </a:tr>
              <a:tr h="732631">
                <a:tc>
                  <a:txBody>
                    <a:bodyPr/>
                    <a:lstStyle/>
                    <a:p>
                      <a:r>
                        <a:rPr lang="en-US" sz="1800" b="1" dirty="0" smtClean="0">
                          <a:solidFill>
                            <a:schemeClr val="tx2">
                              <a:lumMod val="60000"/>
                              <a:lumOff val="40000"/>
                            </a:schemeClr>
                          </a:solidFill>
                        </a:rPr>
                        <a:t>FLAIR</a:t>
                      </a:r>
                      <a:endParaRPr lang="en-US" sz="1800" b="1" dirty="0">
                        <a:solidFill>
                          <a:schemeClr val="tx2">
                            <a:lumMod val="60000"/>
                            <a:lumOff val="40000"/>
                          </a:schemeClr>
                        </a:solidFill>
                      </a:endParaRPr>
                    </a:p>
                  </a:txBody>
                  <a:tcPr marT="45710" marB="45710"/>
                </a:tc>
                <a:tc>
                  <a:txBody>
                    <a:bodyPr/>
                    <a:lstStyle/>
                    <a:p>
                      <a:r>
                        <a:rPr lang="en-US" sz="1800" dirty="0" smtClean="0"/>
                        <a:t>    light</a:t>
                      </a:r>
                      <a:endParaRPr lang="en-US" sz="1800" dirty="0"/>
                    </a:p>
                  </a:txBody>
                  <a:tcPr marT="45710" marB="45710"/>
                </a:tc>
                <a:tc>
                  <a:txBody>
                    <a:bodyPr/>
                    <a:lstStyle/>
                    <a:p>
                      <a:r>
                        <a:rPr lang="en-US" sz="1800" dirty="0" smtClean="0"/>
                        <a:t>   dark</a:t>
                      </a:r>
                      <a:endParaRPr lang="en-US" sz="1800" dirty="0"/>
                    </a:p>
                  </a:txBody>
                  <a:tcPr marT="45710" marB="45710"/>
                </a:tc>
                <a:tc>
                  <a:txBody>
                    <a:bodyPr/>
                    <a:lstStyle/>
                    <a:p>
                      <a:r>
                        <a:rPr lang="en-US" sz="1800" dirty="0" smtClean="0"/>
                        <a:t>   dark</a:t>
                      </a:r>
                      <a:endParaRPr lang="en-US" sz="1800" dirty="0"/>
                    </a:p>
                  </a:txBody>
                  <a:tcPr marT="45710" marB="45710"/>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1392" r="33675"/>
          <a:stretch>
            <a:fillRect/>
          </a:stretch>
        </p:blipFill>
        <p:spPr bwMode="auto">
          <a:xfrm>
            <a:off x="4267200" y="1576716"/>
            <a:ext cx="2971800" cy="2293444"/>
          </a:xfrm>
          <a:prstGeom prst="rect">
            <a:avLst/>
          </a:prstGeom>
          <a:noFill/>
          <a:ln>
            <a:noFill/>
          </a:ln>
          <a:effectLst/>
          <a:extLst>
            <a:ext uri="{909E8E84-426E-40DD-AFC4-6F175D3DCCD1}">
              <a14:hiddenFill xmlns:a14="http://schemas.microsoft.com/office/drawing/2010/main">
                <a:blipFill dpi="0" rotWithShape="0">
                  <a:blip/>
                  <a:srcRect l="1392" r="33675"/>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5"/>
          <p:cNvSpPr txBox="1">
            <a:spLocks noChangeArrowheads="1"/>
          </p:cNvSpPr>
          <p:nvPr/>
        </p:nvSpPr>
        <p:spPr bwMode="auto">
          <a:xfrm>
            <a:off x="304800" y="2293203"/>
            <a:ext cx="29538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A5AB81"/>
              </a:buClr>
              <a:buSzPct val="95000"/>
              <a:buFont typeface="Wingdings 2" pitchFamily="18" charset="2"/>
              <a:buChar char=""/>
              <a:defRPr sz="2600">
                <a:solidFill>
                  <a:schemeClr val="tx1"/>
                </a:solidFill>
                <a:latin typeface="Verdana" pitchFamily="34" charset="0"/>
                <a:ea typeface="Majalla UI"/>
                <a:cs typeface="Tahoma" pitchFamily="34"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Verdana" pitchFamily="34" charset="0"/>
                <a:ea typeface="Majalla UI"/>
                <a:cs typeface="Tahoma" pitchFamily="34"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Verdana" pitchFamily="34" charset="0"/>
                <a:ea typeface="Majalla UI"/>
                <a:cs typeface="Tahoma" pitchFamily="34" charset="0"/>
              </a:defRPr>
            </a:lvl3pPr>
            <a:lvl4pPr marL="1600200" indent="-228600" eaLnBrk="0" hangingPunct="0">
              <a:spcBef>
                <a:spcPct val="20000"/>
              </a:spcBef>
              <a:buClr>
                <a:srgbClr val="A5AB81"/>
              </a:buClr>
              <a:buSzPct val="65000"/>
              <a:buFont typeface="Wingdings 2" pitchFamily="18" charset="2"/>
              <a:buChar char=""/>
              <a:defRPr sz="2000">
                <a:solidFill>
                  <a:schemeClr val="tx1"/>
                </a:solidFill>
                <a:latin typeface="Verdana" pitchFamily="34" charset="0"/>
                <a:ea typeface="Majalla UI"/>
                <a:cs typeface="Tahoma" pitchFamily="34" charset="0"/>
              </a:defRPr>
            </a:lvl4pPr>
            <a:lvl5pPr marL="2057400" indent="-228600" eaLnBrk="0" hangingPunct="0">
              <a:spcBef>
                <a:spcPct val="20000"/>
              </a:spcBef>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5pPr>
            <a:lvl6pPr marL="25146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6pPr>
            <a:lvl7pPr marL="29718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7pPr>
            <a:lvl8pPr marL="34290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8pPr>
            <a:lvl9pPr marL="38862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9pPr>
          </a:lstStyle>
          <a:p>
            <a:pPr algn="ctr" eaLnBrk="1" fontAlgn="base" hangingPunct="1">
              <a:spcBef>
                <a:spcPct val="0"/>
              </a:spcBef>
              <a:spcAft>
                <a:spcPct val="0"/>
              </a:spcAft>
              <a:buClrTx/>
              <a:buSzTx/>
              <a:buFontTx/>
              <a:buNone/>
            </a:pPr>
            <a:r>
              <a:rPr lang="en-US" altLang="en-US" sz="2400" dirty="0">
                <a:solidFill>
                  <a:srgbClr val="FFFF99"/>
                </a:solidFill>
                <a:latin typeface="Arial" pitchFamily="34" charset="0"/>
                <a:cs typeface="Arial" pitchFamily="34" charset="0"/>
              </a:rPr>
              <a:t>Susceptibility</a:t>
            </a:r>
          </a:p>
          <a:p>
            <a:pPr algn="ctr" eaLnBrk="1" fontAlgn="base" hangingPunct="1">
              <a:spcBef>
                <a:spcPct val="0"/>
              </a:spcBef>
              <a:spcAft>
                <a:spcPct val="0"/>
              </a:spcAft>
              <a:buClrTx/>
              <a:buSzTx/>
              <a:buFontTx/>
              <a:buNone/>
            </a:pPr>
            <a:r>
              <a:rPr lang="en-US" altLang="en-US" sz="2400" dirty="0" smtClean="0">
                <a:solidFill>
                  <a:srgbClr val="FFFF99"/>
                </a:solidFill>
                <a:latin typeface="Arial" pitchFamily="34" charset="0"/>
                <a:cs typeface="Arial" pitchFamily="34" charset="0"/>
              </a:rPr>
              <a:t>Weighted Sequence</a:t>
            </a:r>
            <a:endParaRPr lang="en-US" altLang="en-US" sz="2400" dirty="0">
              <a:solidFill>
                <a:srgbClr val="FFFF99"/>
              </a:solidFill>
              <a:latin typeface="Arial" pitchFamily="34" charset="0"/>
              <a:cs typeface="Arial" pitchFamily="34" charset="0"/>
            </a:endParaRPr>
          </a:p>
        </p:txBody>
      </p:sp>
      <p:sp>
        <p:nvSpPr>
          <p:cNvPr id="9" name="TextBox 2"/>
          <p:cNvSpPr txBox="1">
            <a:spLocks noChangeArrowheads="1"/>
          </p:cNvSpPr>
          <p:nvPr/>
        </p:nvSpPr>
        <p:spPr bwMode="auto">
          <a:xfrm>
            <a:off x="533400" y="3395008"/>
            <a:ext cx="26164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altLang="en-US" sz="2400" dirty="0" smtClean="0">
                <a:solidFill>
                  <a:prstClr val="white"/>
                </a:solidFill>
              </a:rPr>
              <a:t>Signal loss due to</a:t>
            </a:r>
          </a:p>
          <a:p>
            <a:pPr marL="457200" indent="-457200" eaLnBrk="1" fontAlgn="base" hangingPunct="1">
              <a:spcBef>
                <a:spcPct val="0"/>
              </a:spcBef>
              <a:spcAft>
                <a:spcPct val="0"/>
              </a:spcAft>
              <a:buFontTx/>
              <a:buChar char="-"/>
              <a:defRPr/>
            </a:pPr>
            <a:r>
              <a:rPr lang="en-US" altLang="en-US" sz="2400" dirty="0" smtClean="0">
                <a:solidFill>
                  <a:prstClr val="white"/>
                </a:solidFill>
              </a:rPr>
              <a:t>Paramagnetic</a:t>
            </a:r>
          </a:p>
          <a:p>
            <a:pPr marL="457200" indent="-457200" eaLnBrk="1" fontAlgn="base" hangingPunct="1">
              <a:spcBef>
                <a:spcPct val="0"/>
              </a:spcBef>
              <a:spcAft>
                <a:spcPct val="0"/>
              </a:spcAft>
              <a:buFontTx/>
              <a:buChar char="-"/>
              <a:defRPr/>
            </a:pPr>
            <a:r>
              <a:rPr lang="en-US" altLang="en-US" sz="2400" dirty="0" smtClean="0">
                <a:solidFill>
                  <a:prstClr val="white"/>
                </a:solidFill>
              </a:rPr>
              <a:t>Diamagnetic</a:t>
            </a:r>
          </a:p>
          <a:p>
            <a:pPr marL="457200" indent="-457200" eaLnBrk="1" fontAlgn="base" hangingPunct="1">
              <a:spcBef>
                <a:spcPct val="0"/>
              </a:spcBef>
              <a:spcAft>
                <a:spcPct val="0"/>
              </a:spcAft>
              <a:buFontTx/>
              <a:buChar char="-"/>
              <a:defRPr/>
            </a:pPr>
            <a:r>
              <a:rPr lang="en-US" altLang="en-US" sz="2400" dirty="0" smtClean="0">
                <a:solidFill>
                  <a:prstClr val="white"/>
                </a:solidFill>
              </a:rPr>
              <a:t>Calcium</a:t>
            </a:r>
          </a:p>
          <a:p>
            <a:pPr marL="457200" indent="-457200" eaLnBrk="1" fontAlgn="base" hangingPunct="1">
              <a:spcBef>
                <a:spcPct val="0"/>
              </a:spcBef>
              <a:spcAft>
                <a:spcPct val="0"/>
              </a:spcAft>
              <a:buFontTx/>
              <a:buChar char="-"/>
              <a:defRPr/>
            </a:pPr>
            <a:r>
              <a:rPr lang="en-US" altLang="en-US" sz="2400" dirty="0" smtClean="0">
                <a:solidFill>
                  <a:prstClr val="white"/>
                </a:solidFill>
              </a:rPr>
              <a:t>Blood</a:t>
            </a:r>
          </a:p>
        </p:txBody>
      </p:sp>
      <p:pic>
        <p:nvPicPr>
          <p:cNvPr id="10" name="Picture 2"/>
          <p:cNvPicPr>
            <a:picLocks noChangeAspect="1"/>
          </p:cNvPicPr>
          <p:nvPr/>
        </p:nvPicPr>
        <p:blipFill rotWithShape="1">
          <a:blip r:embed="rId4">
            <a:extLst>
              <a:ext uri="{28A0092B-C50C-407E-A947-70E740481C1C}">
                <a14:useLocalDpi xmlns:a14="http://schemas.microsoft.com/office/drawing/2010/main" val="0"/>
              </a:ext>
            </a:extLst>
          </a:blip>
          <a:srcRect l="4103" t="9704" r="8477"/>
          <a:stretch/>
        </p:blipFill>
        <p:spPr bwMode="auto">
          <a:xfrm>
            <a:off x="4953000" y="3935012"/>
            <a:ext cx="1972383" cy="277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0311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9" name="Picture 2" descr="https://www.researchgate.net/profile/Brenda_Olson/publication/263355499/figure/fig2/AS:296500430163971@1447702619760/Figure-2-Susceptibility-weighted-imaging-SWI-can-be-helpful-in-mild-to-moderate.png"/>
          <p:cNvPicPr>
            <a:picLocks noChangeAspect="1" noChangeArrowheads="1"/>
          </p:cNvPicPr>
          <p:nvPr/>
        </p:nvPicPr>
        <p:blipFill rotWithShape="1">
          <a:blip r:embed="rId2">
            <a:extLst>
              <a:ext uri="{28A0092B-C50C-407E-A947-70E740481C1C}">
                <a14:useLocalDpi xmlns:a14="http://schemas.microsoft.com/office/drawing/2010/main" val="0"/>
              </a:ext>
            </a:extLst>
          </a:blip>
          <a:srcRect l="1078" t="488" r="34264" b="53613"/>
          <a:stretch/>
        </p:blipFill>
        <p:spPr bwMode="auto">
          <a:xfrm>
            <a:off x="444288" y="1664434"/>
            <a:ext cx="4534053" cy="298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 descr="https://www.researchgate.net/profile/Brenda_Olson/publication/263355499/figure/fig2/AS:296500430163971@1447702619760/Figure-2-Susceptibility-weighted-imaging-SWI-can-be-helpful-in-mild-to-moderate.png"/>
          <p:cNvPicPr>
            <a:picLocks noChangeAspect="1" noChangeArrowheads="1"/>
          </p:cNvPicPr>
          <p:nvPr/>
        </p:nvPicPr>
        <p:blipFill>
          <a:blip r:embed="rId2">
            <a:extLst>
              <a:ext uri="{28A0092B-C50C-407E-A947-70E740481C1C}">
                <a14:useLocalDpi xmlns:a14="http://schemas.microsoft.com/office/drawing/2010/main" val="0"/>
              </a:ext>
            </a:extLst>
          </a:blip>
          <a:srcRect l="65607" t="1183" b="52921"/>
          <a:stretch>
            <a:fillRect/>
          </a:stretch>
        </p:blipFill>
        <p:spPr bwMode="auto">
          <a:xfrm>
            <a:off x="5257800" y="1676399"/>
            <a:ext cx="2743200" cy="33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sp>
        <p:nvSpPr>
          <p:cNvPr id="2" name="TextBox 1"/>
          <p:cNvSpPr txBox="1"/>
          <p:nvPr/>
        </p:nvSpPr>
        <p:spPr>
          <a:xfrm>
            <a:off x="533400" y="4953000"/>
            <a:ext cx="4190999" cy="1569660"/>
          </a:xfrm>
          <a:prstGeom prst="rect">
            <a:avLst/>
          </a:prstGeom>
          <a:noFill/>
        </p:spPr>
        <p:txBody>
          <a:bodyPr wrap="square" rtlCol="0">
            <a:spAutoFit/>
          </a:bodyPr>
          <a:lstStyle/>
          <a:p>
            <a:r>
              <a:rPr lang="en-US" sz="1600" dirty="0" smtClean="0">
                <a:solidFill>
                  <a:schemeClr val="bg1"/>
                </a:solidFill>
              </a:rPr>
              <a:t>Patient post RTA with diminished level of consciousness the SWI shows multiple foci of dark signal intensity (blooming) at grey-white matter interface (not seen in T2WI and FLAIR) representing hemorrhagic diffuse axonal injuries.</a:t>
            </a:r>
            <a:endParaRPr lang="en-US" sz="1600" dirty="0">
              <a:solidFill>
                <a:schemeClr val="bg1"/>
              </a:solidFill>
            </a:endParaRPr>
          </a:p>
        </p:txBody>
      </p:sp>
    </p:spTree>
    <p:extLst>
      <p:ext uri="{BB962C8B-B14F-4D97-AF65-F5344CB8AC3E}">
        <p14:creationId xmlns:p14="http://schemas.microsoft.com/office/powerpoint/2010/main" val="6059250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Angiography..</a:t>
            </a:r>
            <a:endParaRPr lang="en-US" sz="4800" dirty="0">
              <a:latin typeface="+mj-lt"/>
              <a:ea typeface="+mj-ea"/>
              <a:cs typeface="+mj-cs"/>
            </a:endParaRP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l="24261" t="14888" r="26642" b="15874"/>
          <a:stretch>
            <a:fillRect/>
          </a:stretch>
        </p:blipFill>
        <p:spPr bwMode="auto">
          <a:xfrm>
            <a:off x="4495800" y="2133600"/>
            <a:ext cx="41148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5929313" y="5957888"/>
            <a:ext cx="15382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800">
                <a:solidFill>
                  <a:schemeClr val="bg1"/>
                </a:solidFill>
              </a:rPr>
              <a:t>MRA</a:t>
            </a:r>
          </a:p>
        </p:txBody>
      </p:sp>
      <p:sp>
        <p:nvSpPr>
          <p:cNvPr id="35845" name="TextBox 4"/>
          <p:cNvSpPr txBox="1">
            <a:spLocks noChangeArrowheads="1"/>
          </p:cNvSpPr>
          <p:nvPr/>
        </p:nvSpPr>
        <p:spPr bwMode="auto">
          <a:xfrm>
            <a:off x="0" y="2286000"/>
            <a:ext cx="4495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a:solidFill>
                  <a:schemeClr val="bg1"/>
                </a:solidFill>
              </a:rPr>
              <a:t>MRA</a:t>
            </a:r>
          </a:p>
          <a:p>
            <a:pPr eaLnBrk="1" hangingPunct="1"/>
            <a:endParaRPr lang="en-US" sz="1600" b="1">
              <a:solidFill>
                <a:schemeClr val="bg1"/>
              </a:solidFill>
            </a:endParaRPr>
          </a:p>
          <a:p>
            <a:pPr eaLnBrk="1" hangingPunct="1"/>
            <a:r>
              <a:rPr lang="en-US" sz="1600" b="1">
                <a:solidFill>
                  <a:schemeClr val="bg1"/>
                </a:solidFill>
              </a:rPr>
              <a:t>Can be done without injection of contrast medium using time of flight technique.</a:t>
            </a:r>
          </a:p>
          <a:p>
            <a:pPr eaLnBrk="1" hangingPunct="1"/>
            <a:endParaRPr lang="en-US" sz="1600" b="1">
              <a:solidFill>
                <a:schemeClr val="bg1"/>
              </a:solidFill>
            </a:endParaRPr>
          </a:p>
          <a:p>
            <a:pPr eaLnBrk="1" hangingPunct="1"/>
            <a:r>
              <a:rPr lang="en-US" sz="1600" b="1">
                <a:solidFill>
                  <a:schemeClr val="bg1"/>
                </a:solidFill>
              </a:rPr>
              <a:t>Can be used to assess intra and extra cranial arteries for any vascular abnormalities such as stenosis, occlusion or vascular malformation.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a:t>
            </a:r>
            <a:r>
              <a:rPr lang="en-US" sz="4800" b="1" dirty="0" err="1">
                <a:solidFill>
                  <a:schemeClr val="bg1">
                    <a:lumMod val="75000"/>
                  </a:schemeClr>
                </a:solidFill>
                <a:effectLst>
                  <a:outerShdw blurRad="38100" dist="38100" dir="2700000" algn="tl">
                    <a:srgbClr val="000000">
                      <a:alpha val="43137"/>
                    </a:srgbClr>
                  </a:outerShdw>
                </a:effectLst>
                <a:latin typeface="Century Gothic"/>
                <a:ea typeface="+mj-ea"/>
                <a:cs typeface="Century Gothic"/>
              </a:rPr>
              <a:t>Venography</a:t>
            </a: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4800" dirty="0">
              <a:latin typeface="+mj-lt"/>
              <a:ea typeface="+mj-ea"/>
              <a:cs typeface="+mj-cs"/>
            </a:endParaRPr>
          </a:p>
        </p:txBody>
      </p:sp>
      <p:sp>
        <p:nvSpPr>
          <p:cNvPr id="36867" name="Text Box 4"/>
          <p:cNvSpPr txBox="1">
            <a:spLocks noChangeArrowheads="1"/>
          </p:cNvSpPr>
          <p:nvPr/>
        </p:nvSpPr>
        <p:spPr bwMode="auto">
          <a:xfrm>
            <a:off x="5468938" y="4860925"/>
            <a:ext cx="1312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a:solidFill>
                  <a:schemeClr val="bg1"/>
                </a:solidFill>
              </a:rPr>
              <a:t>MRV</a:t>
            </a:r>
          </a:p>
        </p:txBody>
      </p:sp>
      <p:pic>
        <p:nvPicPr>
          <p:cNvPr id="36868" name="Picture 9"/>
          <p:cNvPicPr>
            <a:picLocks noChangeAspect="1" noChangeArrowheads="1"/>
          </p:cNvPicPr>
          <p:nvPr/>
        </p:nvPicPr>
        <p:blipFill>
          <a:blip r:embed="rId3">
            <a:extLst>
              <a:ext uri="{28A0092B-C50C-407E-A947-70E740481C1C}">
                <a14:useLocalDpi xmlns:a14="http://schemas.microsoft.com/office/drawing/2010/main" val="0"/>
              </a:ext>
            </a:extLst>
          </a:blip>
          <a:srcRect l="11612" t="23087" r="11243" b="33960"/>
          <a:stretch>
            <a:fillRect/>
          </a:stretch>
        </p:blipFill>
        <p:spPr bwMode="auto">
          <a:xfrm>
            <a:off x="6194425" y="2411413"/>
            <a:ext cx="25781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0"/>
          <p:cNvPicPr>
            <a:picLocks noChangeAspect="1" noChangeArrowheads="1"/>
          </p:cNvPicPr>
          <p:nvPr/>
        </p:nvPicPr>
        <p:blipFill>
          <a:blip r:embed="rId4">
            <a:extLst>
              <a:ext uri="{28A0092B-C50C-407E-A947-70E740481C1C}">
                <a14:useLocalDpi xmlns:a14="http://schemas.microsoft.com/office/drawing/2010/main" val="0"/>
              </a:ext>
            </a:extLst>
          </a:blip>
          <a:srcRect l="34740" t="5508" r="34439" b="32834"/>
          <a:stretch>
            <a:fillRect/>
          </a:stretch>
        </p:blipFill>
        <p:spPr bwMode="auto">
          <a:xfrm>
            <a:off x="3867150" y="2362200"/>
            <a:ext cx="222885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5"/>
          <p:cNvSpPr txBox="1">
            <a:spLocks noChangeArrowheads="1"/>
          </p:cNvSpPr>
          <p:nvPr/>
        </p:nvSpPr>
        <p:spPr bwMode="auto">
          <a:xfrm>
            <a:off x="0" y="2362200"/>
            <a:ext cx="386715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a:solidFill>
                  <a:schemeClr val="bg1"/>
                </a:solidFill>
              </a:rPr>
              <a:t>MRV</a:t>
            </a:r>
          </a:p>
          <a:p>
            <a:pPr eaLnBrk="1" hangingPunct="1"/>
            <a:endParaRPr lang="en-US" sz="1600" b="1">
              <a:solidFill>
                <a:schemeClr val="bg1"/>
              </a:solidFill>
            </a:endParaRPr>
          </a:p>
          <a:p>
            <a:pPr eaLnBrk="1" hangingPunct="1"/>
            <a:r>
              <a:rPr lang="en-US" sz="1600" b="1">
                <a:solidFill>
                  <a:schemeClr val="bg1"/>
                </a:solidFill>
              </a:rPr>
              <a:t>Can be done either with or without injection of contrast medium.</a:t>
            </a:r>
          </a:p>
          <a:p>
            <a:pPr eaLnBrk="1" hangingPunct="1"/>
            <a:endParaRPr lang="en-US" sz="1600" b="1">
              <a:solidFill>
                <a:schemeClr val="bg1"/>
              </a:solidFill>
            </a:endParaRPr>
          </a:p>
          <a:p>
            <a:pPr eaLnBrk="1" hangingPunct="1"/>
            <a:r>
              <a:rPr lang="en-US" sz="1600" b="1">
                <a:solidFill>
                  <a:schemeClr val="bg1"/>
                </a:solidFill>
              </a:rPr>
              <a:t>Assess venous dural sinuses superficial and deep venous system.</a:t>
            </a:r>
          </a:p>
          <a:p>
            <a:pPr eaLnBrk="1" hangingPunct="1"/>
            <a:endParaRPr lang="en-US" sz="1600" b="1">
              <a:solidFill>
                <a:schemeClr val="bg1"/>
              </a:solidFill>
            </a:endParaRPr>
          </a:p>
          <a:p>
            <a:pPr eaLnBrk="1" hangingPunct="1"/>
            <a:r>
              <a:rPr lang="en-US" sz="1600" b="1">
                <a:solidFill>
                  <a:schemeClr val="bg1"/>
                </a:solidFill>
              </a:rPr>
              <a:t>Can confirm presence of venous thrombosis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 Diffusion..</a:t>
            </a:r>
            <a:endParaRPr lang="en-US" sz="4800" dirty="0">
              <a:latin typeface="+mj-lt"/>
              <a:ea typeface="+mj-ea"/>
              <a:cs typeface="+mj-cs"/>
            </a:endParaRPr>
          </a:p>
        </p:txBody>
      </p:sp>
      <p:grpSp>
        <p:nvGrpSpPr>
          <p:cNvPr id="37891" name="Group 2"/>
          <p:cNvGrpSpPr>
            <a:grpSpLocks/>
          </p:cNvGrpSpPr>
          <p:nvPr/>
        </p:nvGrpSpPr>
        <p:grpSpPr bwMode="auto">
          <a:xfrm>
            <a:off x="3581400" y="2362200"/>
            <a:ext cx="5334000" cy="2954338"/>
            <a:chOff x="1692275" y="2060575"/>
            <a:chExt cx="5613400" cy="4051300"/>
          </a:xfrm>
        </p:grpSpPr>
        <p:pic>
          <p:nvPicPr>
            <p:cNvPr id="37893" name="Picture 2" descr="http://jnnp.bmj.com/content/76/suppl_3/iii19/F6.large.jpg"/>
            <p:cNvPicPr>
              <a:picLocks noChangeAspect="1" noChangeArrowheads="1"/>
            </p:cNvPicPr>
            <p:nvPr/>
          </p:nvPicPr>
          <p:blipFill>
            <a:blip r:embed="rId3">
              <a:extLst>
                <a:ext uri="{28A0092B-C50C-407E-A947-70E740481C1C}">
                  <a14:useLocalDpi xmlns:a14="http://schemas.microsoft.com/office/drawing/2010/main" val="0"/>
                </a:ext>
              </a:extLst>
            </a:blip>
            <a:srcRect t="3252" b="50134"/>
            <a:stretch>
              <a:fillRect/>
            </a:stretch>
          </p:blipFill>
          <p:spPr bwMode="auto">
            <a:xfrm>
              <a:off x="4572000" y="2060575"/>
              <a:ext cx="27336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2" descr="http://jnnp.bmj.com/content/76/suppl_3/iii19/F6.large.jpg"/>
            <p:cNvPicPr>
              <a:picLocks noChangeAspect="1" noChangeArrowheads="1"/>
            </p:cNvPicPr>
            <p:nvPr/>
          </p:nvPicPr>
          <p:blipFill>
            <a:blip r:embed="rId3">
              <a:extLst>
                <a:ext uri="{28A0092B-C50C-407E-A947-70E740481C1C}">
                  <a14:useLocalDpi xmlns:a14="http://schemas.microsoft.com/office/drawing/2010/main" val="0"/>
                </a:ext>
              </a:extLst>
            </a:blip>
            <a:srcRect t="54202"/>
            <a:stretch>
              <a:fillRect/>
            </a:stretch>
          </p:blipFill>
          <p:spPr bwMode="auto">
            <a:xfrm>
              <a:off x="1692275" y="2060575"/>
              <a:ext cx="27828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7"/>
            <p:cNvSpPr txBox="1">
              <a:spLocks noChangeArrowheads="1"/>
            </p:cNvSpPr>
            <p:nvPr/>
          </p:nvSpPr>
          <p:spPr bwMode="auto">
            <a:xfrm>
              <a:off x="2268538" y="5589588"/>
              <a:ext cx="881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solidFill>
                    <a:schemeClr val="bg1"/>
                  </a:solidFill>
                </a:rPr>
                <a:t>DWI</a:t>
              </a:r>
            </a:p>
          </p:txBody>
        </p:sp>
        <p:sp>
          <p:nvSpPr>
            <p:cNvPr id="37896" name="TextBox 8"/>
            <p:cNvSpPr txBox="1">
              <a:spLocks noChangeArrowheads="1"/>
            </p:cNvSpPr>
            <p:nvPr/>
          </p:nvSpPr>
          <p:spPr bwMode="auto">
            <a:xfrm>
              <a:off x="5003800" y="5570538"/>
              <a:ext cx="1743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solidFill>
                    <a:schemeClr val="bg1"/>
                  </a:solidFill>
                </a:rPr>
                <a:t>ADC map</a:t>
              </a:r>
            </a:p>
          </p:txBody>
        </p:sp>
      </p:grpSp>
      <p:sp>
        <p:nvSpPr>
          <p:cNvPr id="37892" name="TextBox 8"/>
          <p:cNvSpPr txBox="1">
            <a:spLocks noChangeArrowheads="1"/>
          </p:cNvSpPr>
          <p:nvPr/>
        </p:nvSpPr>
        <p:spPr bwMode="auto">
          <a:xfrm>
            <a:off x="0" y="2362200"/>
            <a:ext cx="35210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bg1"/>
                </a:solidFill>
              </a:rPr>
              <a:t>MR diffusion</a:t>
            </a:r>
          </a:p>
          <a:p>
            <a:pPr eaLnBrk="1" hangingPunct="1"/>
            <a:endParaRPr lang="en-US" sz="2400" b="1">
              <a:solidFill>
                <a:schemeClr val="bg1"/>
              </a:solidFill>
            </a:endParaRPr>
          </a:p>
          <a:p>
            <a:pPr eaLnBrk="1" hangingPunct="1"/>
            <a:r>
              <a:rPr lang="en-US" sz="1600" b="1">
                <a:solidFill>
                  <a:schemeClr val="bg1"/>
                </a:solidFill>
              </a:rPr>
              <a:t>Very helpful in assessment of:</a:t>
            </a:r>
          </a:p>
          <a:p>
            <a:pPr eaLnBrk="1" hangingPunct="1"/>
            <a:endParaRPr lang="en-US" sz="1600" b="1">
              <a:solidFill>
                <a:schemeClr val="bg1"/>
              </a:solidFill>
            </a:endParaRPr>
          </a:p>
          <a:p>
            <a:pPr eaLnBrk="1" hangingPunct="1">
              <a:buFont typeface="Arial" charset="0"/>
              <a:buChar char="•"/>
            </a:pPr>
            <a:r>
              <a:rPr lang="en-US" sz="1600" b="1">
                <a:solidFill>
                  <a:schemeClr val="bg1"/>
                </a:solidFill>
              </a:rPr>
              <a:t>Early brain infarction.</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Brain abscess.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Certain types of brain tumor.</a:t>
            </a:r>
          </a:p>
          <a:p>
            <a:pPr eaLnBrk="1" hangingPunct="1"/>
            <a:endParaRPr lang="en-US" sz="1600" b="1">
              <a:solidFill>
                <a:schemeClr val="bg1"/>
              </a:solidFill>
            </a:endParaRPr>
          </a:p>
          <a:p>
            <a:pPr eaLnBrk="1" hangingPunct="1"/>
            <a:r>
              <a:rPr lang="en-US" sz="1600" b="1">
                <a:solidFill>
                  <a:schemeClr val="bg1"/>
                </a:solidFill>
              </a:rPr>
              <a:t> </a:t>
            </a:r>
          </a:p>
          <a:p>
            <a:pPr eaLnBrk="1" hangingPunct="1"/>
            <a:endParaRPr lang="en-US" sz="1600" b="1">
              <a:solidFill>
                <a:schemeClr val="bg1"/>
              </a:solidFill>
            </a:endParaRPr>
          </a:p>
          <a:p>
            <a:pPr eaLnBrk="1" hangingPunct="1"/>
            <a:endParaRPr lang="en-US" sz="1600" b="1">
              <a:solidFill>
                <a:schemeClr val="bg1"/>
              </a:solidFill>
            </a:endParaRPr>
          </a:p>
          <a:p>
            <a:pPr eaLnBrk="1" hangingPunct="1"/>
            <a:endParaRPr lang="en-US" sz="1600" b="1">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grpSp>
        <p:nvGrpSpPr>
          <p:cNvPr id="38915" name="Group 2"/>
          <p:cNvGrpSpPr>
            <a:grpSpLocks/>
          </p:cNvGrpSpPr>
          <p:nvPr/>
        </p:nvGrpSpPr>
        <p:grpSpPr bwMode="auto">
          <a:xfrm>
            <a:off x="304800" y="2573338"/>
            <a:ext cx="8686800" cy="4056062"/>
            <a:chOff x="304800" y="1758950"/>
            <a:chExt cx="8686800" cy="4056063"/>
          </a:xfrm>
        </p:grpSpPr>
        <p:pic>
          <p:nvPicPr>
            <p:cNvPr id="38917" name="Picture 8" descr="perf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8950"/>
              <a:ext cx="8686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9"/>
            <p:cNvSpPr txBox="1">
              <a:spLocks noChangeArrowheads="1"/>
            </p:cNvSpPr>
            <p:nvPr/>
          </p:nvSpPr>
          <p:spPr bwMode="auto">
            <a:xfrm>
              <a:off x="517525" y="5357813"/>
              <a:ext cx="826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chemeClr val="bg1"/>
                  </a:solidFill>
                </a:rPr>
                <a:t>T2                           Contrasted T1          Perfusion-Weighted</a:t>
              </a:r>
            </a:p>
          </p:txBody>
        </p:sp>
      </p:grpSp>
      <p:sp>
        <p:nvSpPr>
          <p:cNvPr id="7" name="Rectangle 5"/>
          <p:cNvSpPr txBox="1">
            <a:spLocks noChangeArrowheads="1"/>
          </p:cNvSpPr>
          <p:nvPr/>
        </p:nvSpPr>
        <p:spPr bwMode="auto">
          <a:xfrm>
            <a:off x="2133600" y="1676400"/>
            <a:ext cx="4267200" cy="685800"/>
          </a:xfrm>
          <a:prstGeom prst="rect">
            <a:avLst/>
          </a:prstGeom>
          <a:noFill/>
          <a:ln w="9525">
            <a:noFill/>
            <a:miter lim="800000"/>
            <a:headEnd/>
            <a:tailEnd/>
          </a:ln>
        </p:spPr>
        <p:txBody>
          <a:bodyPr anchor="ctr"/>
          <a:lstStyle/>
          <a:p>
            <a:pPr algn="ctr">
              <a:defRPr/>
            </a:pPr>
            <a:r>
              <a:rPr lang="en-US" sz="4400" dirty="0" err="1">
                <a:solidFill>
                  <a:schemeClr val="bg1"/>
                </a:solidFill>
                <a:latin typeface="+mj-lt"/>
                <a:ea typeface="+mj-ea"/>
                <a:cs typeface="+mj-cs"/>
              </a:rPr>
              <a:t>Meningioma</a:t>
            </a:r>
            <a:r>
              <a:rPr lang="en-US" sz="4400" dirty="0">
                <a:solidFill>
                  <a:schemeClr val="bg1"/>
                </a:solidFill>
                <a:latin typeface="+mj-lt"/>
                <a:ea typeface="+mj-ea"/>
                <a:cs typeface="+mj-cs"/>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200" y="228600"/>
            <a:ext cx="6781800" cy="830263"/>
          </a:xfrm>
          <a:prstGeom prst="rect">
            <a:avLst/>
          </a:prstGeom>
        </p:spPr>
        <p:txBody>
          <a:bodyPr>
            <a:spAutoFit/>
          </a:bodyPr>
          <a:lstStyle/>
          <a:p>
            <a:pPr>
              <a:defRPr/>
            </a:pPr>
            <a:r>
              <a:rPr lang="en-US" sz="2400" b="1" dirty="0">
                <a:solidFill>
                  <a:srgbClr val="FFC000"/>
                </a:solidFill>
                <a:effectLst>
                  <a:outerShdw blurRad="38100" dist="38100" dir="2700000" algn="tl">
                    <a:srgbClr val="000000"/>
                  </a:outerShdw>
                </a:effectLst>
              </a:rPr>
              <a:t>The Radiological Investigation Used For Evaluation of The Brain and Skull</a:t>
            </a:r>
            <a:endParaRPr lang="en-US" sz="2400" dirty="0">
              <a:solidFill>
                <a:srgbClr val="FFC000"/>
              </a:solidFill>
            </a:endParaRPr>
          </a:p>
        </p:txBody>
      </p:sp>
      <p:sp>
        <p:nvSpPr>
          <p:cNvPr id="10" name="Rectangle 3"/>
          <p:cNvSpPr txBox="1">
            <a:spLocks noChangeArrowheads="1"/>
          </p:cNvSpPr>
          <p:nvPr/>
        </p:nvSpPr>
        <p:spPr bwMode="auto">
          <a:xfrm>
            <a:off x="457200" y="2179638"/>
            <a:ext cx="8229600" cy="3992562"/>
          </a:xfrm>
          <a:prstGeom prst="rect">
            <a:avLst/>
          </a:prstGeom>
          <a:noFill/>
          <a:ln w="9525">
            <a:noFill/>
            <a:miter lim="800000"/>
            <a:headEnd/>
            <a:tailEnd/>
          </a:ln>
        </p:spPr>
        <p:txBody>
          <a:bodyPr/>
          <a:lstStyle/>
          <a:p>
            <a:pPr marL="342900" indent="-342900" algn="just">
              <a:spcBef>
                <a:spcPct val="20000"/>
              </a:spcBef>
              <a:buFont typeface="Arial" charset="0"/>
              <a:buNone/>
              <a:defRPr/>
            </a:pPr>
            <a:r>
              <a:rPr lang="en-US" sz="2400" b="1">
                <a:solidFill>
                  <a:schemeClr val="bg1"/>
                </a:solidFill>
                <a:effectLst>
                  <a:outerShdw blurRad="38100" dist="38100" dir="2700000" algn="tl">
                    <a:srgbClr val="000000"/>
                  </a:outerShdw>
                </a:effectLst>
                <a:latin typeface="+mn-lt"/>
                <a:cs typeface="+mn-cs"/>
              </a:rPr>
              <a:t>The newer imaging modalities have had a great impact on the diagnosis of diseases of the central nervous system.</a:t>
            </a:r>
          </a:p>
          <a:p>
            <a:pPr marL="342900" indent="-342900" algn="just">
              <a:spcBef>
                <a:spcPct val="20000"/>
              </a:spcBef>
              <a:buFont typeface="Arial" charset="0"/>
              <a:buNone/>
              <a:defRPr/>
            </a:pPr>
            <a:endParaRPr lang="en-US" sz="2400" b="1">
              <a:solidFill>
                <a:schemeClr val="bg1"/>
              </a:solidFill>
              <a:effectLst>
                <a:outerShdw blurRad="38100" dist="38100" dir="2700000" algn="tl">
                  <a:srgbClr val="000000"/>
                </a:outerShdw>
              </a:effectLst>
              <a:latin typeface="+mn-lt"/>
              <a:cs typeface="+mn-cs"/>
            </a:endParaRPr>
          </a:p>
          <a:p>
            <a:pPr marL="342900" indent="-342900" algn="just">
              <a:spcBef>
                <a:spcPct val="20000"/>
              </a:spcBef>
              <a:buFont typeface="Arial" charset="0"/>
              <a:buNone/>
              <a:defRPr/>
            </a:pPr>
            <a:r>
              <a:rPr lang="en-US" sz="2400" b="1">
                <a:solidFill>
                  <a:schemeClr val="bg1"/>
                </a:solidFill>
                <a:effectLst>
                  <a:outerShdw blurRad="38100" dist="38100" dir="2700000" algn="tl">
                    <a:srgbClr val="000000"/>
                  </a:outerShdw>
                </a:effectLst>
                <a:latin typeface="+mn-lt"/>
                <a:cs typeface="+mn-cs"/>
              </a:rPr>
              <a:t>CT and MRI have become the standard investigations for disorders of the brain.</a:t>
            </a:r>
          </a:p>
          <a:p>
            <a:pPr marL="342900" indent="-342900" algn="just">
              <a:spcBef>
                <a:spcPct val="20000"/>
              </a:spcBef>
              <a:buFont typeface="Arial" charset="0"/>
              <a:buNone/>
              <a:defRPr/>
            </a:pPr>
            <a:endParaRPr lang="en-US" sz="2400" b="1">
              <a:solidFill>
                <a:schemeClr val="bg1"/>
              </a:solidFill>
              <a:effectLst>
                <a:outerShdw blurRad="38100" dist="38100" dir="2700000" algn="tl">
                  <a:srgbClr val="000000"/>
                </a:outerShdw>
              </a:effectLst>
              <a:latin typeface="+mn-lt"/>
              <a:cs typeface="+mn-cs"/>
            </a:endParaRPr>
          </a:p>
          <a:p>
            <a:pPr marL="342900" indent="-342900" algn="just">
              <a:spcBef>
                <a:spcPct val="20000"/>
              </a:spcBef>
              <a:buFont typeface="Arial" charset="0"/>
              <a:buNone/>
              <a:defRPr/>
            </a:pPr>
            <a:r>
              <a:rPr lang="en-US" sz="2400" b="1">
                <a:solidFill>
                  <a:schemeClr val="bg1"/>
                </a:solidFill>
                <a:effectLst>
                  <a:outerShdw blurRad="38100" dist="38100" dir="2700000" algn="tl">
                    <a:srgbClr val="000000"/>
                  </a:outerShdw>
                </a:effectLst>
                <a:latin typeface="+mn-lt"/>
                <a:cs typeface="+mn-cs"/>
              </a:rPr>
              <a:t>Plain films are still the initial investigation for disorders of the bones of the skull – particularly fractures, but otherwise have limited uses.</a:t>
            </a:r>
            <a:endParaRPr lang="en-US" sz="2400" b="1" dirty="0">
              <a:solidFill>
                <a:schemeClr val="bg1"/>
              </a:solidFill>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Spectroscopy..</a:t>
            </a:r>
            <a:endParaRPr lang="en-US" sz="4800" dirty="0">
              <a:latin typeface="+mj-lt"/>
              <a:ea typeface="+mj-ea"/>
              <a:cs typeface="+mj-cs"/>
            </a:endParaRPr>
          </a:p>
        </p:txBody>
      </p:sp>
      <p:pic>
        <p:nvPicPr>
          <p:cNvPr id="39939" name="Picture 7" descr="Normal M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2143125"/>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76200" y="2097088"/>
            <a:ext cx="42291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Unlike MRI, the technique of MRS does not generally produce images, instead creating spectra (see figure). Each peak in the spectrum arises from different brain metabolite (NAA, N-acetylaspartate; Cre, Creatine; Cho, Choline; </a:t>
            </a:r>
            <a:r>
              <a:rPr lang="en-US" sz="1600" i="1">
                <a:solidFill>
                  <a:schemeClr val="bg1"/>
                </a:solidFill>
              </a:rPr>
              <a:t>myo</a:t>
            </a:r>
            <a:r>
              <a:rPr lang="en-US" sz="1600">
                <a:solidFill>
                  <a:schemeClr val="bg1"/>
                </a:solidFill>
              </a:rPr>
              <a:t>I, </a:t>
            </a:r>
            <a:r>
              <a:rPr lang="en-US" sz="1600" i="1">
                <a:solidFill>
                  <a:schemeClr val="bg1"/>
                </a:solidFill>
              </a:rPr>
              <a:t>myo</a:t>
            </a:r>
            <a:r>
              <a:rPr lang="en-US" sz="1600">
                <a:solidFill>
                  <a:schemeClr val="bg1"/>
                </a:solidFill>
              </a:rPr>
              <a:t>-Inositol; Lac, lactate; Glx, Glutamate and Glutamine; GABA, gamma amino butyric acid). The height of each peak is an indication of metabolite concentrations. The NAA peak arises from the neurons in the brain. Loss of this metabolite indicates damage or loss of neurons.</a:t>
            </a:r>
          </a:p>
        </p:txBody>
      </p:sp>
      <p:sp>
        <p:nvSpPr>
          <p:cNvPr id="6" name="Rectangle 5"/>
          <p:cNvSpPr/>
          <p:nvPr/>
        </p:nvSpPr>
        <p:spPr>
          <a:xfrm>
            <a:off x="228600" y="5908675"/>
            <a:ext cx="8077200" cy="415925"/>
          </a:xfrm>
          <a:prstGeom prst="rect">
            <a:avLst/>
          </a:prstGeom>
        </p:spPr>
        <p:txBody>
          <a:bodyPr>
            <a:spAutoFit/>
          </a:bodyPr>
          <a:lstStyle/>
          <a:p>
            <a:pPr>
              <a:defRPr/>
            </a:pPr>
            <a:r>
              <a:rPr lang="en-US" sz="1050" dirty="0">
                <a:solidFill>
                  <a:schemeClr val="bg1"/>
                </a:solidFill>
              </a:rPr>
              <a:t>Investigations of brain injury by magnetic resonance imaging (MRI) and spectroscopy (MRS)</a:t>
            </a:r>
          </a:p>
          <a:p>
            <a:pPr>
              <a:defRPr/>
            </a:pPr>
            <a:r>
              <a:rPr lang="en-US" sz="1050" dirty="0">
                <a:solidFill>
                  <a:schemeClr val="bg1"/>
                </a:solidFill>
              </a:rPr>
              <a:t>Prof Andrew M. </a:t>
            </a:r>
            <a:r>
              <a:rPr lang="en-US" sz="1050" dirty="0" err="1">
                <a:solidFill>
                  <a:schemeClr val="bg1"/>
                </a:solidFill>
              </a:rPr>
              <a:t>Blamire</a:t>
            </a:r>
            <a:endParaRPr lang="en-US" sz="1050" dirty="0">
              <a:solidFill>
                <a:schemeClr val="bg1"/>
              </a:solidFill>
            </a:endParaRPr>
          </a:p>
        </p:txBody>
      </p:sp>
      <p:sp>
        <p:nvSpPr>
          <p:cNvPr id="8" name="Rectangle 7"/>
          <p:cNvSpPr/>
          <p:nvPr/>
        </p:nvSpPr>
        <p:spPr>
          <a:xfrm>
            <a:off x="228600" y="6251575"/>
            <a:ext cx="8839200" cy="530225"/>
          </a:xfrm>
          <a:prstGeom prst="rect">
            <a:avLst/>
          </a:prstGeom>
        </p:spPr>
        <p:txBody>
          <a:bodyPr>
            <a:spAutoFit/>
          </a:bodyPr>
          <a:lstStyle/>
          <a:p>
            <a:pPr>
              <a:defRPr/>
            </a:pPr>
            <a:r>
              <a:rPr lang="en-US" sz="1050" dirty="0">
                <a:solidFill>
                  <a:schemeClr val="bg1"/>
                </a:solidFill>
              </a:rPr>
              <a:t>Newcastle Magnetic Resonance Centre Newcastle University, Campus for Ageing &amp; Vitality Newcastle upon Tyne, NE4 5PL United Kingdom.</a:t>
            </a: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Spectroscopy..</a:t>
            </a:r>
            <a:endParaRPr lang="en-US" sz="4800" dirty="0">
              <a:latin typeface="+mj-lt"/>
              <a:ea typeface="+mj-ea"/>
              <a:cs typeface="+mj-cs"/>
            </a:endParaRPr>
          </a:p>
        </p:txBody>
      </p:sp>
      <p:sp>
        <p:nvSpPr>
          <p:cNvPr id="40963" name="TextBox 6"/>
          <p:cNvSpPr txBox="1">
            <a:spLocks noChangeArrowheads="1"/>
          </p:cNvSpPr>
          <p:nvPr/>
        </p:nvSpPr>
        <p:spPr bwMode="auto">
          <a:xfrm>
            <a:off x="1828800" y="2057400"/>
            <a:ext cx="5181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bg1"/>
                </a:solidFill>
              </a:rPr>
              <a:t>MR Spectroscopy</a:t>
            </a:r>
          </a:p>
          <a:p>
            <a:pPr eaLnBrk="1" hangingPunct="1"/>
            <a:r>
              <a:rPr lang="en-US" sz="1600" b="1">
                <a:solidFill>
                  <a:schemeClr val="bg1"/>
                </a:solidFill>
              </a:rPr>
              <a:t>Very helpful in:</a:t>
            </a:r>
          </a:p>
          <a:p>
            <a:pPr eaLnBrk="1" hangingPunct="1"/>
            <a:endParaRPr lang="en-US" sz="1600" b="1">
              <a:solidFill>
                <a:schemeClr val="bg1"/>
              </a:solidFill>
            </a:endParaRPr>
          </a:p>
          <a:p>
            <a:pPr eaLnBrk="1" hangingPunct="1">
              <a:buFont typeface="Arial" charset="0"/>
              <a:buChar char="•"/>
            </a:pPr>
            <a:r>
              <a:rPr lang="en-US" sz="1600" b="1">
                <a:solidFill>
                  <a:schemeClr val="bg1"/>
                </a:solidFill>
              </a:rPr>
              <a:t>Differentiating neoplastic from non neoplastic processes.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Differentiating benign from malignant tumors.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Determination of certain types of tumors.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Assessment of white matter diseases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Assessment of neurodegeneartive diseases</a:t>
            </a:r>
          </a:p>
          <a:p>
            <a:pPr eaLnBrk="1" hangingPunct="1"/>
            <a:endParaRPr lang="en-US" sz="1600" b="1">
              <a:solidFill>
                <a:schemeClr val="bg1"/>
              </a:solidFill>
            </a:endParaRPr>
          </a:p>
          <a:p>
            <a:pPr eaLnBrk="1" hangingPunct="1"/>
            <a:r>
              <a:rPr lang="en-US" sz="1600" b="1">
                <a:solidFill>
                  <a:schemeClr val="bg1"/>
                </a:solidFill>
              </a:rPr>
              <a:t> </a:t>
            </a:r>
          </a:p>
          <a:p>
            <a:pPr eaLnBrk="1" hangingPunct="1"/>
            <a:endParaRPr lang="en-US" sz="1600" b="1">
              <a:solidFill>
                <a:schemeClr val="bg1"/>
              </a:solidFill>
            </a:endParaRPr>
          </a:p>
          <a:p>
            <a:pPr eaLnBrk="1" hangingPunct="1"/>
            <a:endParaRPr lang="en-US" sz="1600" b="1">
              <a:solidFill>
                <a:schemeClr val="bg1"/>
              </a:solidFill>
            </a:endParaRPr>
          </a:p>
          <a:p>
            <a:pPr eaLnBrk="1" hangingPunct="1"/>
            <a:endParaRPr lang="en-US" sz="1600" b="1">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Spectroscopy..</a:t>
            </a:r>
            <a:endParaRPr lang="en-US" sz="4800" dirty="0">
              <a:latin typeface="+mj-lt"/>
              <a:ea typeface="+mj-ea"/>
              <a:cs typeface="+mj-cs"/>
            </a:endParaRP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l="24138" t="29433" r="13792" b="13792"/>
          <a:stretch>
            <a:fillRect/>
          </a:stretch>
        </p:blipFill>
        <p:spPr bwMode="auto">
          <a:xfrm>
            <a:off x="1406525" y="1828800"/>
            <a:ext cx="674687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2"/>
          <p:cNvSpPr txBox="1">
            <a:spLocks noChangeArrowheads="1"/>
          </p:cNvSpPr>
          <p:nvPr/>
        </p:nvSpPr>
        <p:spPr bwMode="auto">
          <a:xfrm>
            <a:off x="3124200" y="6072188"/>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GB">
                <a:solidFill>
                  <a:schemeClr val="bg1"/>
                </a:solidFill>
              </a:rPr>
              <a:t>MR Spectroscopy in GBM</a:t>
            </a:r>
            <a:endParaRPr lang="en-US">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CEREBRAL ANGIOGRAM</a:t>
            </a: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4800" dirty="0">
              <a:latin typeface="+mj-lt"/>
              <a:ea typeface="+mj-ea"/>
              <a:cs typeface="+mj-cs"/>
            </a:endParaRPr>
          </a:p>
        </p:txBody>
      </p:sp>
      <p:sp>
        <p:nvSpPr>
          <p:cNvPr id="43011" name="TextBox 16"/>
          <p:cNvSpPr txBox="1">
            <a:spLocks noChangeArrowheads="1"/>
          </p:cNvSpPr>
          <p:nvPr/>
        </p:nvSpPr>
        <p:spPr bwMode="auto">
          <a:xfrm>
            <a:off x="152400" y="2209800"/>
            <a:ext cx="8610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It is the gold standard technique for assessment of intra and extra cranial vessels.</a:t>
            </a:r>
          </a:p>
          <a:p>
            <a:pPr eaLnBrk="1" hangingPunct="1"/>
            <a:endParaRPr lang="en-US">
              <a:solidFill>
                <a:schemeClr val="bg1"/>
              </a:solidFill>
            </a:endParaRPr>
          </a:p>
          <a:p>
            <a:pPr eaLnBrk="1" hangingPunct="1"/>
            <a:r>
              <a:rPr lang="en-US">
                <a:solidFill>
                  <a:schemeClr val="bg1"/>
                </a:solidFill>
              </a:rPr>
              <a:t>It can demonstrate different vascular diseases (stenosis, occlusion, vascular malformation and blood supply of brain tumors.</a:t>
            </a:r>
          </a:p>
          <a:p>
            <a:pPr eaLnBrk="1" hangingPunct="1"/>
            <a:endParaRPr lang="en-US">
              <a:solidFill>
                <a:schemeClr val="bg1"/>
              </a:solidFill>
            </a:endParaRPr>
          </a:p>
          <a:p>
            <a:pPr eaLnBrk="1" hangingPunct="1"/>
            <a:r>
              <a:rPr lang="en-US">
                <a:solidFill>
                  <a:schemeClr val="bg1"/>
                </a:solidFill>
              </a:rPr>
              <a:t>It is an invasive technique.</a:t>
            </a:r>
          </a:p>
          <a:p>
            <a:pPr eaLnBrk="1" hangingPunct="1"/>
            <a:endParaRPr lang="en-US">
              <a:solidFill>
                <a:schemeClr val="bg1"/>
              </a:solidFill>
            </a:endParaRPr>
          </a:p>
          <a:p>
            <a:pPr eaLnBrk="1" hangingPunct="1"/>
            <a:r>
              <a:rPr lang="en-US">
                <a:solidFill>
                  <a:schemeClr val="bg1"/>
                </a:solidFill>
              </a:rPr>
              <a:t>Recently its main role for intervention purposes such as treatment of vascular malformaion (aneurysm/arterovenous malformation) or pre operative embolization of vascular supply of tumor.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CEREBRAL ANGIOGRAM</a:t>
            </a: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4800" dirty="0">
              <a:latin typeface="+mj-lt"/>
              <a:ea typeface="+mj-ea"/>
              <a:cs typeface="+mj-cs"/>
            </a:endParaRPr>
          </a:p>
        </p:txBody>
      </p:sp>
      <p:sp>
        <p:nvSpPr>
          <p:cNvPr id="24" name="Rectangle 2"/>
          <p:cNvSpPr>
            <a:spLocks noGrp="1" noChangeArrowheads="1"/>
          </p:cNvSpPr>
          <p:nvPr>
            <p:ph type="title"/>
          </p:nvPr>
        </p:nvSpPr>
        <p:spPr>
          <a:xfrm>
            <a:off x="4391025" y="5562600"/>
            <a:ext cx="4524375" cy="685800"/>
          </a:xfrm>
        </p:spPr>
        <p:txBody>
          <a:bodyPr/>
          <a:lstStyle/>
          <a:p>
            <a:pPr eaLnBrk="1" hangingPunct="1">
              <a:defRPr/>
            </a:pPr>
            <a:r>
              <a:rPr lang="en-US" sz="2000" b="1" dirty="0" smtClean="0">
                <a:solidFill>
                  <a:schemeClr val="bg1"/>
                </a:solidFill>
                <a:effectLst>
                  <a:outerShdw blurRad="38100" dist="38100" dir="2700000" algn="tl">
                    <a:srgbClr val="000000"/>
                  </a:outerShdw>
                </a:effectLst>
              </a:rPr>
              <a:t>Internal carotid angiogram  AP</a:t>
            </a:r>
          </a:p>
        </p:txBody>
      </p:sp>
      <p:grpSp>
        <p:nvGrpSpPr>
          <p:cNvPr id="44036" name="Group 29"/>
          <p:cNvGrpSpPr>
            <a:grpSpLocks/>
          </p:cNvGrpSpPr>
          <p:nvPr/>
        </p:nvGrpSpPr>
        <p:grpSpPr bwMode="auto">
          <a:xfrm>
            <a:off x="4929188" y="1743075"/>
            <a:ext cx="3544887" cy="3638550"/>
            <a:chOff x="2273153" y="1743572"/>
            <a:chExt cx="3680702" cy="3990538"/>
          </a:xfrm>
        </p:grpSpPr>
        <p:sp>
          <p:nvSpPr>
            <p:cNvPr id="6" name="Text Box 4"/>
            <p:cNvSpPr txBox="1">
              <a:spLocks noChangeArrowheads="1"/>
            </p:cNvSpPr>
            <p:nvPr/>
          </p:nvSpPr>
          <p:spPr bwMode="auto">
            <a:xfrm>
              <a:off x="2545126" y="5251833"/>
              <a:ext cx="1229648" cy="292500"/>
            </a:xfrm>
            <a:prstGeom prst="rect">
              <a:avLst/>
            </a:prstGeom>
            <a:solidFill>
              <a:schemeClr val="tx1"/>
            </a:solidFill>
            <a:ln w="9525">
              <a:noFill/>
              <a:miter lim="800000"/>
              <a:headEnd/>
              <a:tailEnd/>
            </a:ln>
            <a:effectLst/>
          </p:spPr>
          <p:txBody>
            <a:bodyPr>
              <a:spAutoFit/>
            </a:bodyPr>
            <a:lstStyle/>
            <a:p>
              <a:pPr>
                <a:spcBef>
                  <a:spcPct val="50000"/>
                </a:spcBef>
                <a:defRPr/>
              </a:pPr>
              <a:r>
                <a:rPr lang="en-US" b="1" dirty="0">
                  <a:effectLst>
                    <a:outerShdw blurRad="38100" dist="38100" dir="2700000" algn="tl">
                      <a:srgbClr val="FFFFFF"/>
                    </a:outerShdw>
                  </a:effectLst>
                </a:rPr>
                <a:t>CERVICAL</a:t>
              </a:r>
            </a:p>
          </p:txBody>
        </p:sp>
        <p:sp>
          <p:nvSpPr>
            <p:cNvPr id="44051" name="Line 8"/>
            <p:cNvSpPr>
              <a:spLocks noChangeShapeType="1"/>
            </p:cNvSpPr>
            <p:nvPr/>
          </p:nvSpPr>
          <p:spPr bwMode="auto">
            <a:xfrm flipH="1">
              <a:off x="5476727" y="3231100"/>
              <a:ext cx="272645" cy="3259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2" name="Line 9"/>
            <p:cNvSpPr>
              <a:spLocks noChangeShapeType="1"/>
            </p:cNvSpPr>
            <p:nvPr/>
          </p:nvSpPr>
          <p:spPr bwMode="auto">
            <a:xfrm>
              <a:off x="2477636" y="3296290"/>
              <a:ext cx="954256" cy="3259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3" name="Line 10"/>
            <p:cNvSpPr>
              <a:spLocks noChangeShapeType="1"/>
            </p:cNvSpPr>
            <p:nvPr/>
          </p:nvSpPr>
          <p:spPr bwMode="auto">
            <a:xfrm>
              <a:off x="2545798" y="4600082"/>
              <a:ext cx="886095" cy="782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4" name="Line 11"/>
            <p:cNvSpPr>
              <a:spLocks noChangeShapeType="1"/>
            </p:cNvSpPr>
            <p:nvPr/>
          </p:nvSpPr>
          <p:spPr bwMode="auto">
            <a:xfrm>
              <a:off x="2613959" y="4600082"/>
              <a:ext cx="1499545" cy="5215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5" name="Line 12"/>
            <p:cNvSpPr>
              <a:spLocks noChangeShapeType="1"/>
            </p:cNvSpPr>
            <p:nvPr/>
          </p:nvSpPr>
          <p:spPr bwMode="auto">
            <a:xfrm>
              <a:off x="2682120" y="4534893"/>
              <a:ext cx="2112995"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4056" name="Object 13"/>
            <p:cNvGraphicFramePr>
              <a:graphicFrameLocks noChangeAspect="1"/>
            </p:cNvGraphicFramePr>
            <p:nvPr/>
          </p:nvGraphicFramePr>
          <p:xfrm>
            <a:off x="2273153" y="1743572"/>
            <a:ext cx="3680702" cy="3990538"/>
          </p:xfrm>
          <a:graphic>
            <a:graphicData uri="http://schemas.openxmlformats.org/presentationml/2006/ole">
              <mc:AlternateContent xmlns:mc="http://schemas.openxmlformats.org/markup-compatibility/2006">
                <mc:Choice xmlns:v="urn:schemas-microsoft-com:vml" Requires="v">
                  <p:oleObj spid="_x0000_s44070" name="Bitmap Image" r:id="rId4" imgW="8400000" imgH="9523810" progId="Paint.Picture">
                    <p:embed/>
                  </p:oleObj>
                </mc:Choice>
                <mc:Fallback>
                  <p:oleObj name="Bitmap Image" r:id="rId4" imgW="8400000" imgH="9523810" progId="Paint.Picture">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3153" y="1743572"/>
                          <a:ext cx="3680702" cy="39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57" name="Line 14"/>
            <p:cNvSpPr>
              <a:spLocks noChangeShapeType="1"/>
            </p:cNvSpPr>
            <p:nvPr/>
          </p:nvSpPr>
          <p:spPr bwMode="auto">
            <a:xfrm flipH="1">
              <a:off x="4658793" y="3231100"/>
              <a:ext cx="0" cy="1043034"/>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8" name="Line 15"/>
            <p:cNvSpPr>
              <a:spLocks noChangeShapeType="1"/>
            </p:cNvSpPr>
            <p:nvPr/>
          </p:nvSpPr>
          <p:spPr bwMode="auto">
            <a:xfrm>
              <a:off x="3204689" y="3576062"/>
              <a:ext cx="840654" cy="698072"/>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 Box 18"/>
            <p:cNvSpPr txBox="1">
              <a:spLocks noChangeArrowheads="1"/>
            </p:cNvSpPr>
            <p:nvPr/>
          </p:nvSpPr>
          <p:spPr bwMode="auto">
            <a:xfrm>
              <a:off x="2693475" y="5251833"/>
              <a:ext cx="1429095" cy="309911"/>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CERVICAL</a:t>
              </a:r>
            </a:p>
          </p:txBody>
        </p:sp>
        <p:sp>
          <p:nvSpPr>
            <p:cNvPr id="21" name="Text Box 19"/>
            <p:cNvSpPr txBox="1">
              <a:spLocks noChangeArrowheads="1"/>
            </p:cNvSpPr>
            <p:nvPr/>
          </p:nvSpPr>
          <p:spPr bwMode="auto">
            <a:xfrm>
              <a:off x="2693475" y="4936699"/>
              <a:ext cx="1363163" cy="243750"/>
            </a:xfrm>
            <a:prstGeom prst="rect">
              <a:avLst/>
            </a:prstGeom>
            <a:noFill/>
            <a:ln w="9525">
              <a:noFill/>
              <a:miter lim="800000"/>
              <a:headEnd/>
              <a:tailEnd/>
            </a:ln>
            <a:effectLst/>
          </p:spPr>
          <p:txBody>
            <a:bodyPr>
              <a:spAutoFit/>
            </a:bodyPr>
            <a:lstStyle/>
            <a:p>
              <a:pPr>
                <a:spcBef>
                  <a:spcPct val="50000"/>
                </a:spcBef>
                <a:defRPr/>
              </a:pPr>
              <a:r>
                <a:rPr lang="en-US" sz="1400" b="1" i="1" dirty="0">
                  <a:effectLst>
                    <a:outerShdw blurRad="38100" dist="38100" dir="2700000" algn="tl">
                      <a:srgbClr val="FFFFFF"/>
                    </a:outerShdw>
                  </a:effectLst>
                </a:rPr>
                <a:t>PTEROUS</a:t>
              </a:r>
            </a:p>
          </p:txBody>
        </p:sp>
        <p:sp>
          <p:nvSpPr>
            <p:cNvPr id="22" name="Text Box 20"/>
            <p:cNvSpPr txBox="1">
              <a:spLocks noChangeArrowheads="1"/>
            </p:cNvSpPr>
            <p:nvPr/>
          </p:nvSpPr>
          <p:spPr bwMode="auto">
            <a:xfrm>
              <a:off x="2614355" y="4600672"/>
              <a:ext cx="1295581" cy="273348"/>
            </a:xfrm>
            <a:prstGeom prst="rect">
              <a:avLst/>
            </a:prstGeom>
            <a:noFill/>
            <a:ln w="9525">
              <a:noFill/>
              <a:miter lim="800000"/>
              <a:headEnd/>
              <a:tailEnd/>
            </a:ln>
            <a:effectLst/>
          </p:spPr>
          <p:txBody>
            <a:bodyPr>
              <a:spAutoFit/>
            </a:bodyPr>
            <a:lstStyle/>
            <a:p>
              <a:pPr algn="ctr">
                <a:spcBef>
                  <a:spcPct val="50000"/>
                </a:spcBef>
                <a:defRPr/>
              </a:pPr>
              <a:r>
                <a:rPr lang="en-US" sz="1200" b="1" i="1" dirty="0">
                  <a:effectLst>
                    <a:outerShdw blurRad="38100" dist="38100" dir="2700000" algn="tl">
                      <a:srgbClr val="FFFFFF"/>
                    </a:outerShdw>
                  </a:effectLst>
                </a:rPr>
                <a:t>CAVERNOUS</a:t>
              </a:r>
            </a:p>
          </p:txBody>
        </p:sp>
        <p:sp>
          <p:nvSpPr>
            <p:cNvPr id="44062" name="Line 21"/>
            <p:cNvSpPr>
              <a:spLocks noChangeShapeType="1"/>
            </p:cNvSpPr>
            <p:nvPr/>
          </p:nvSpPr>
          <p:spPr bwMode="auto">
            <a:xfrm flipV="1">
              <a:off x="3838896" y="4761851"/>
              <a:ext cx="357385"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3" name="TextBox 24"/>
            <p:cNvSpPr txBox="1">
              <a:spLocks noChangeArrowheads="1"/>
            </p:cNvSpPr>
            <p:nvPr/>
          </p:nvSpPr>
          <p:spPr bwMode="auto">
            <a:xfrm>
              <a:off x="2328323" y="3426023"/>
              <a:ext cx="17927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Anterior cerebral artery</a:t>
              </a:r>
            </a:p>
          </p:txBody>
        </p:sp>
        <p:sp>
          <p:nvSpPr>
            <p:cNvPr id="44064" name="TextBox 25"/>
            <p:cNvSpPr txBox="1">
              <a:spLocks noChangeArrowheads="1"/>
            </p:cNvSpPr>
            <p:nvPr/>
          </p:nvSpPr>
          <p:spPr bwMode="auto">
            <a:xfrm>
              <a:off x="3891660" y="2895600"/>
              <a:ext cx="17927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middle cerebral artery</a:t>
              </a:r>
            </a:p>
          </p:txBody>
        </p:sp>
        <p:sp>
          <p:nvSpPr>
            <p:cNvPr id="44065" name="TextBox 26"/>
            <p:cNvSpPr txBox="1">
              <a:spLocks noChangeArrowheads="1"/>
            </p:cNvSpPr>
            <p:nvPr/>
          </p:nvSpPr>
          <p:spPr bwMode="auto">
            <a:xfrm>
              <a:off x="2297144" y="4260454"/>
              <a:ext cx="6292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solidFill>
                    <a:schemeClr val="bg1"/>
                  </a:solidFill>
                </a:rPr>
                <a:t>ICA</a:t>
              </a:r>
            </a:p>
          </p:txBody>
        </p:sp>
      </p:grpSp>
      <p:grpSp>
        <p:nvGrpSpPr>
          <p:cNvPr id="44037" name="Group 30"/>
          <p:cNvGrpSpPr>
            <a:grpSpLocks/>
          </p:cNvGrpSpPr>
          <p:nvPr/>
        </p:nvGrpSpPr>
        <p:grpSpPr bwMode="auto">
          <a:xfrm>
            <a:off x="76200" y="1752600"/>
            <a:ext cx="4038600" cy="3629025"/>
            <a:chOff x="2209468" y="1752600"/>
            <a:chExt cx="4347140" cy="4191000"/>
          </a:xfrm>
        </p:grpSpPr>
        <p:pic>
          <p:nvPicPr>
            <p:cNvPr id="44041" name="Picture 3" descr="00001760"/>
            <p:cNvPicPr>
              <a:picLocks noChangeAspect="1" noChangeArrowheads="1"/>
            </p:cNvPicPr>
            <p:nvPr/>
          </p:nvPicPr>
          <p:blipFill>
            <a:blip r:embed="rId6">
              <a:extLst>
                <a:ext uri="{28A0092B-C50C-407E-A947-70E740481C1C}">
                  <a14:useLocalDpi xmlns:a14="http://schemas.microsoft.com/office/drawing/2010/main" val="0"/>
                </a:ext>
              </a:extLst>
            </a:blip>
            <a:srcRect r="10501"/>
            <a:stretch>
              <a:fillRect/>
            </a:stretch>
          </p:blipFill>
          <p:spPr bwMode="auto">
            <a:xfrm>
              <a:off x="2362200" y="1752600"/>
              <a:ext cx="419440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
            <p:cNvSpPr txBox="1">
              <a:spLocks noChangeArrowheads="1"/>
            </p:cNvSpPr>
            <p:nvPr/>
          </p:nvSpPr>
          <p:spPr bwMode="auto">
            <a:xfrm>
              <a:off x="2590527" y="4495267"/>
              <a:ext cx="1168807" cy="955167"/>
            </a:xfrm>
            <a:prstGeom prst="rect">
              <a:avLst/>
            </a:prstGeom>
            <a:noFill/>
            <a:ln w="9525">
              <a:noFill/>
              <a:miter lim="800000"/>
              <a:headEnd/>
              <a:tailEnd/>
            </a:ln>
            <a:effectLst/>
          </p:spPr>
          <p:txBody>
            <a:bodyPr>
              <a:spAutoFit/>
            </a:bodyPr>
            <a:lstStyle/>
            <a:p>
              <a:pPr>
                <a:spcBef>
                  <a:spcPct val="50000"/>
                </a:spcBef>
                <a:defRPr/>
              </a:pPr>
              <a:r>
                <a:rPr lang="en-US" sz="1400" b="1" i="1" dirty="0">
                  <a:effectLst>
                    <a:outerShdw blurRad="38100" dist="38100" dir="2700000" algn="tl">
                      <a:srgbClr val="FFFFFF"/>
                    </a:outerShdw>
                  </a:effectLst>
                </a:rPr>
                <a:t>Cavern.</a:t>
              </a:r>
            </a:p>
            <a:p>
              <a:pPr>
                <a:spcBef>
                  <a:spcPct val="50000"/>
                </a:spcBef>
                <a:defRPr/>
              </a:pPr>
              <a:r>
                <a:rPr lang="en-US" sz="1400" b="1" i="1" dirty="0" err="1">
                  <a:effectLst>
                    <a:outerShdw blurRad="38100" dist="38100" dir="2700000" algn="tl">
                      <a:srgbClr val="FFFFFF"/>
                    </a:outerShdw>
                  </a:effectLst>
                </a:rPr>
                <a:t>Pterous</a:t>
              </a:r>
              <a:endParaRPr lang="en-US" sz="1400" b="1" i="1" dirty="0">
                <a:effectLst>
                  <a:outerShdw blurRad="38100" dist="38100" dir="2700000" algn="tl">
                    <a:srgbClr val="FFFFFF"/>
                  </a:outerShdw>
                </a:effectLst>
              </a:endParaRPr>
            </a:p>
            <a:p>
              <a:pPr>
                <a:spcBef>
                  <a:spcPct val="50000"/>
                </a:spcBef>
                <a:defRPr/>
              </a:pPr>
              <a:r>
                <a:rPr lang="en-US" sz="1400" b="1" i="1" dirty="0">
                  <a:effectLst>
                    <a:outerShdw blurRad="38100" dist="38100" dir="2700000" algn="tl">
                      <a:srgbClr val="FFFFFF"/>
                    </a:outerShdw>
                  </a:effectLst>
                </a:rPr>
                <a:t>cervical</a:t>
              </a:r>
            </a:p>
          </p:txBody>
        </p:sp>
        <p:sp>
          <p:nvSpPr>
            <p:cNvPr id="44043" name="Line 5"/>
            <p:cNvSpPr>
              <a:spLocks noChangeShapeType="1"/>
            </p:cNvSpPr>
            <p:nvPr/>
          </p:nvSpPr>
          <p:spPr bwMode="auto">
            <a:xfrm flipV="1">
              <a:off x="3318668" y="4433898"/>
              <a:ext cx="802885" cy="141121"/>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4" name="Line 6"/>
            <p:cNvSpPr>
              <a:spLocks noChangeShapeType="1"/>
            </p:cNvSpPr>
            <p:nvPr/>
          </p:nvSpPr>
          <p:spPr bwMode="auto">
            <a:xfrm flipV="1">
              <a:off x="3429000" y="4857262"/>
              <a:ext cx="911522" cy="211682"/>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5" name="Line 7"/>
            <p:cNvSpPr>
              <a:spLocks noChangeShapeType="1"/>
            </p:cNvSpPr>
            <p:nvPr/>
          </p:nvSpPr>
          <p:spPr bwMode="auto">
            <a:xfrm>
              <a:off x="3428999" y="5334000"/>
              <a:ext cx="1349459" cy="115907"/>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Text Box 8"/>
            <p:cNvSpPr txBox="1">
              <a:spLocks noChangeArrowheads="1"/>
            </p:cNvSpPr>
            <p:nvPr/>
          </p:nvSpPr>
          <p:spPr bwMode="auto">
            <a:xfrm>
              <a:off x="2209468" y="4218434"/>
              <a:ext cx="1905292" cy="276833"/>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Internal carotid artery</a:t>
              </a:r>
            </a:p>
          </p:txBody>
        </p:sp>
        <p:sp>
          <p:nvSpPr>
            <p:cNvPr id="38" name="Text Box 9"/>
            <p:cNvSpPr txBox="1">
              <a:spLocks noChangeArrowheads="1"/>
            </p:cNvSpPr>
            <p:nvPr/>
          </p:nvSpPr>
          <p:spPr bwMode="auto">
            <a:xfrm>
              <a:off x="3151007" y="2740767"/>
              <a:ext cx="2335904" cy="297000"/>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ACA           MCA</a:t>
              </a:r>
            </a:p>
          </p:txBody>
        </p:sp>
        <p:sp>
          <p:nvSpPr>
            <p:cNvPr id="44048" name="Line 10"/>
            <p:cNvSpPr>
              <a:spLocks noChangeShapeType="1"/>
            </p:cNvSpPr>
            <p:nvPr/>
          </p:nvSpPr>
          <p:spPr bwMode="auto">
            <a:xfrm flipH="1">
              <a:off x="4267532" y="3022689"/>
              <a:ext cx="72990" cy="846726"/>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9" name="Line 11"/>
            <p:cNvSpPr>
              <a:spLocks noChangeShapeType="1"/>
            </p:cNvSpPr>
            <p:nvPr/>
          </p:nvSpPr>
          <p:spPr bwMode="auto">
            <a:xfrm>
              <a:off x="3318668" y="3093250"/>
              <a:ext cx="510927" cy="105840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4038" name="Line 21"/>
          <p:cNvSpPr>
            <a:spLocks noChangeShapeType="1"/>
          </p:cNvSpPr>
          <p:nvPr/>
        </p:nvSpPr>
        <p:spPr bwMode="auto">
          <a:xfrm flipV="1">
            <a:off x="6367463" y="4654550"/>
            <a:ext cx="860425" cy="22225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9" name="Line 21"/>
          <p:cNvSpPr>
            <a:spLocks noChangeShapeType="1"/>
          </p:cNvSpPr>
          <p:nvPr/>
        </p:nvSpPr>
        <p:spPr bwMode="auto">
          <a:xfrm flipV="1">
            <a:off x="6324600" y="5080000"/>
            <a:ext cx="1217613" cy="25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Rectangle 2"/>
          <p:cNvSpPr txBox="1">
            <a:spLocks noChangeArrowheads="1"/>
          </p:cNvSpPr>
          <p:nvPr/>
        </p:nvSpPr>
        <p:spPr bwMode="auto">
          <a:xfrm>
            <a:off x="0" y="5562600"/>
            <a:ext cx="4173538" cy="609600"/>
          </a:xfrm>
          <a:prstGeom prst="rect">
            <a:avLst/>
          </a:prstGeom>
          <a:noFill/>
          <a:ln w="9525">
            <a:noFill/>
            <a:miter lim="800000"/>
            <a:headEnd/>
            <a:tailEnd/>
          </a:ln>
        </p:spPr>
        <p:txBody>
          <a:bodyPr anchor="ctr"/>
          <a:lstStyle/>
          <a:p>
            <a:pPr algn="ctr">
              <a:defRPr/>
            </a:pPr>
            <a:r>
              <a:rPr lang="en-US" b="1" dirty="0">
                <a:solidFill>
                  <a:schemeClr val="bg1"/>
                </a:solidFill>
                <a:effectLst>
                  <a:outerShdw blurRad="38100" dist="38100" dir="2700000" algn="tl">
                    <a:srgbClr val="000000"/>
                  </a:outerShdw>
                </a:effectLst>
                <a:latin typeface="+mj-lt"/>
                <a:ea typeface="+mj-ea"/>
                <a:cs typeface="+mj-cs"/>
              </a:rPr>
              <a:t>Internal carotid angiogram lateral view</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VENOUS PHASE CEREBRAL ANGIOGRAM..</a:t>
            </a:r>
            <a:endParaRPr lang="en-US" sz="3600" dirty="0">
              <a:latin typeface="+mj-lt"/>
              <a:ea typeface="+mj-ea"/>
              <a:cs typeface="+mj-cs"/>
            </a:endParaRPr>
          </a:p>
        </p:txBody>
      </p:sp>
      <p:grpSp>
        <p:nvGrpSpPr>
          <p:cNvPr id="45059" name="Group 14"/>
          <p:cNvGrpSpPr>
            <a:grpSpLocks/>
          </p:cNvGrpSpPr>
          <p:nvPr/>
        </p:nvGrpSpPr>
        <p:grpSpPr bwMode="auto">
          <a:xfrm>
            <a:off x="1981200" y="1752600"/>
            <a:ext cx="5067300" cy="4525963"/>
            <a:chOff x="1981200" y="1676400"/>
            <a:chExt cx="5067673" cy="4525963"/>
          </a:xfrm>
        </p:grpSpPr>
        <p:grpSp>
          <p:nvGrpSpPr>
            <p:cNvPr id="45060" name="Group 10"/>
            <p:cNvGrpSpPr>
              <a:grpSpLocks/>
            </p:cNvGrpSpPr>
            <p:nvPr/>
          </p:nvGrpSpPr>
          <p:grpSpPr bwMode="auto">
            <a:xfrm>
              <a:off x="1981200" y="1676400"/>
              <a:ext cx="5062538" cy="4525963"/>
              <a:chOff x="1981200" y="1676400"/>
              <a:chExt cx="5062538" cy="4525963"/>
            </a:xfrm>
          </p:grpSpPr>
          <p:pic>
            <p:nvPicPr>
              <p:cNvPr id="45065" name="Picture 3" descr="00004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76400"/>
                <a:ext cx="50625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5"/>
              <p:cNvSpPr txBox="1">
                <a:spLocks noChangeArrowheads="1"/>
              </p:cNvSpPr>
              <p:nvPr/>
            </p:nvSpPr>
            <p:spPr bwMode="auto">
              <a:xfrm>
                <a:off x="4343574" y="5638800"/>
                <a:ext cx="914467" cy="366713"/>
              </a:xfrm>
              <a:prstGeom prst="rect">
                <a:avLst/>
              </a:prstGeom>
              <a:noFill/>
              <a:ln w="9525">
                <a:noFill/>
                <a:miter lim="800000"/>
                <a:headEnd/>
                <a:tailEnd/>
              </a:ln>
              <a:effectLst/>
            </p:spPr>
            <p:txBody>
              <a:bodyPr>
                <a:spAutoFit/>
              </a:bodyPr>
              <a:lstStyle/>
              <a:p>
                <a:pPr algn="ctr">
                  <a:spcBef>
                    <a:spcPct val="50000"/>
                  </a:spcBef>
                  <a:defRPr/>
                </a:pPr>
                <a:r>
                  <a:rPr lang="en-US" b="1" dirty="0">
                    <a:solidFill>
                      <a:srgbClr val="FF0000"/>
                    </a:solidFill>
                    <a:effectLst>
                      <a:outerShdw blurRad="38100" dist="38100" dir="2700000" algn="tl">
                        <a:srgbClr val="000000"/>
                      </a:outerShdw>
                    </a:effectLst>
                  </a:rPr>
                  <a:t>IJV</a:t>
                </a:r>
              </a:p>
            </p:txBody>
          </p:sp>
          <p:sp>
            <p:nvSpPr>
              <p:cNvPr id="27" name="Text Box 7"/>
              <p:cNvSpPr txBox="1">
                <a:spLocks noChangeArrowheads="1"/>
              </p:cNvSpPr>
              <p:nvPr/>
            </p:nvSpPr>
            <p:spPr bwMode="auto">
              <a:xfrm>
                <a:off x="4648397" y="1752600"/>
                <a:ext cx="1219290" cy="366713"/>
              </a:xfrm>
              <a:prstGeom prst="rect">
                <a:avLst/>
              </a:prstGeom>
              <a:noFill/>
              <a:ln w="9525">
                <a:noFill/>
                <a:miter lim="800000"/>
                <a:headEnd/>
                <a:tailEnd/>
              </a:ln>
              <a:effectLst/>
            </p:spPr>
            <p:txBody>
              <a:bodyPr>
                <a:spAutoFit/>
              </a:bodyPr>
              <a:lstStyle/>
              <a:p>
                <a:pPr>
                  <a:spcBef>
                    <a:spcPct val="50000"/>
                  </a:spcBef>
                  <a:defRPr/>
                </a:pPr>
                <a:r>
                  <a:rPr lang="en-US" b="1" i="1" dirty="0">
                    <a:solidFill>
                      <a:srgbClr val="FF3300"/>
                    </a:solidFill>
                    <a:effectLst>
                      <a:outerShdw blurRad="38100" dist="38100" dir="2700000" algn="tl">
                        <a:srgbClr val="000000"/>
                      </a:outerShdw>
                    </a:effectLst>
                  </a:rPr>
                  <a:t>SSS</a:t>
                </a:r>
              </a:p>
            </p:txBody>
          </p:sp>
          <p:sp>
            <p:nvSpPr>
              <p:cNvPr id="45068" name="Line 8"/>
              <p:cNvSpPr>
                <a:spLocks noChangeShapeType="1"/>
              </p:cNvSpPr>
              <p:nvPr/>
            </p:nvSpPr>
            <p:spPr bwMode="auto">
              <a:xfrm>
                <a:off x="5867400" y="3505200"/>
                <a:ext cx="76200" cy="7620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9" name="Line 9"/>
              <p:cNvSpPr>
                <a:spLocks noChangeShapeType="1"/>
              </p:cNvSpPr>
              <p:nvPr/>
            </p:nvSpPr>
            <p:spPr bwMode="auto">
              <a:xfrm flipH="1" flipV="1">
                <a:off x="5334000" y="5334000"/>
                <a:ext cx="228600" cy="304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5061" name="TextBox 10"/>
            <p:cNvSpPr txBox="1">
              <a:spLocks noChangeArrowheads="1"/>
            </p:cNvSpPr>
            <p:nvPr/>
          </p:nvSpPr>
          <p:spPr bwMode="auto">
            <a:xfrm>
              <a:off x="5029200" y="3200400"/>
              <a:ext cx="158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Straight sinus</a:t>
              </a:r>
            </a:p>
          </p:txBody>
        </p:sp>
        <p:sp>
          <p:nvSpPr>
            <p:cNvPr id="45062" name="TextBox 11"/>
            <p:cNvSpPr txBox="1">
              <a:spLocks noChangeArrowheads="1"/>
            </p:cNvSpPr>
            <p:nvPr/>
          </p:nvSpPr>
          <p:spPr bwMode="auto">
            <a:xfrm>
              <a:off x="5427916" y="5421868"/>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Sigmoid sinus</a:t>
              </a:r>
            </a:p>
          </p:txBody>
        </p:sp>
        <p:sp>
          <p:nvSpPr>
            <p:cNvPr id="45063" name="TextBox 12"/>
            <p:cNvSpPr txBox="1">
              <a:spLocks noChangeArrowheads="1"/>
            </p:cNvSpPr>
            <p:nvPr/>
          </p:nvSpPr>
          <p:spPr bwMode="auto">
            <a:xfrm>
              <a:off x="3276600" y="4583668"/>
              <a:ext cx="1932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Transverse sinus</a:t>
              </a:r>
            </a:p>
          </p:txBody>
        </p:sp>
        <p:sp>
          <p:nvSpPr>
            <p:cNvPr id="45064" name="Line 8"/>
            <p:cNvSpPr>
              <a:spLocks noChangeShapeType="1"/>
            </p:cNvSpPr>
            <p:nvPr/>
          </p:nvSpPr>
          <p:spPr bwMode="auto">
            <a:xfrm>
              <a:off x="5029200" y="4876800"/>
              <a:ext cx="6096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CAROTID DOPPLER..</a:t>
            </a:r>
            <a:endParaRPr lang="en-US" sz="3600" dirty="0">
              <a:latin typeface="+mj-lt"/>
              <a:ea typeface="+mj-ea"/>
              <a:cs typeface="+mj-cs"/>
            </a:endParaRPr>
          </a:p>
        </p:txBody>
      </p:sp>
      <p:graphicFrame>
        <p:nvGraphicFramePr>
          <p:cNvPr id="46083" name="Object 5"/>
          <p:cNvGraphicFramePr>
            <a:graphicFrameLocks noChangeAspect="1"/>
          </p:cNvGraphicFramePr>
          <p:nvPr/>
        </p:nvGraphicFramePr>
        <p:xfrm>
          <a:off x="1292225" y="1676400"/>
          <a:ext cx="6480175" cy="5000625"/>
        </p:xfrm>
        <a:graphic>
          <a:graphicData uri="http://schemas.openxmlformats.org/presentationml/2006/ole">
            <mc:AlternateContent xmlns:mc="http://schemas.openxmlformats.org/markup-compatibility/2006">
              <mc:Choice xmlns:v="urn:schemas-microsoft-com:vml" Requires="v">
                <p:oleObj spid="_x0000_s46088" name="Acrobat Document" r:id="rId4" imgW="5657143" imgH="7457143" progId="AcroExch.Document.7">
                  <p:embed/>
                </p:oleObj>
              </mc:Choice>
              <mc:Fallback>
                <p:oleObj name="Acrobat Document" r:id="rId4" imgW="5657143" imgH="7457143"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2297" t="36095" r="42281" b="37320"/>
                      <a:stretch>
                        <a:fillRect/>
                      </a:stretch>
                    </p:blipFill>
                    <p:spPr bwMode="auto">
                      <a:xfrm>
                        <a:off x="1292225" y="1676400"/>
                        <a:ext cx="6480175" cy="5000625"/>
                      </a:xfrm>
                      <a:prstGeom prst="rect">
                        <a:avLst/>
                      </a:prstGeom>
                      <a:noFill/>
                      <a:ln w="76200">
                        <a:solidFill>
                          <a:srgbClr val="FF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2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ULTRASOUND NEONATAL BRAIN</a:t>
            </a: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3600" dirty="0">
              <a:latin typeface="+mj-lt"/>
              <a:ea typeface="+mj-ea"/>
              <a:cs typeface="+mj-cs"/>
            </a:endParaRPr>
          </a:p>
        </p:txBody>
      </p:sp>
      <p:sp>
        <p:nvSpPr>
          <p:cNvPr id="47107" name="TextBox 8"/>
          <p:cNvSpPr txBox="1">
            <a:spLocks noChangeArrowheads="1"/>
          </p:cNvSpPr>
          <p:nvPr/>
        </p:nvSpPr>
        <p:spPr bwMode="auto">
          <a:xfrm>
            <a:off x="228600" y="2438400"/>
            <a:ext cx="86868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chemeClr val="bg1"/>
                </a:solidFill>
              </a:rPr>
              <a:t>It is a simple and easy way to scan the head of neonates and young babies.</a:t>
            </a:r>
          </a:p>
          <a:p>
            <a:pPr eaLnBrk="1" hangingPunct="1"/>
            <a:endParaRPr lang="en-US" b="1">
              <a:solidFill>
                <a:schemeClr val="bg1"/>
              </a:solidFill>
            </a:endParaRPr>
          </a:p>
          <a:p>
            <a:pPr eaLnBrk="1" hangingPunct="1"/>
            <a:r>
              <a:rPr lang="en-US" b="1">
                <a:solidFill>
                  <a:schemeClr val="bg1"/>
                </a:solidFill>
              </a:rPr>
              <a:t>Not using ionizing radiation</a:t>
            </a:r>
          </a:p>
          <a:p>
            <a:pPr eaLnBrk="1" hangingPunct="1"/>
            <a:endParaRPr lang="en-US" b="1">
              <a:solidFill>
                <a:schemeClr val="bg1"/>
              </a:solidFill>
            </a:endParaRPr>
          </a:p>
          <a:p>
            <a:pPr eaLnBrk="1" hangingPunct="1"/>
            <a:r>
              <a:rPr lang="en-US" b="1">
                <a:solidFill>
                  <a:schemeClr val="bg1"/>
                </a:solidFill>
              </a:rPr>
              <a:t>Scanning is best done through an open fontanelle.</a:t>
            </a:r>
          </a:p>
          <a:p>
            <a:pPr eaLnBrk="1" hangingPunct="1"/>
            <a:endParaRPr lang="en-US" b="1">
              <a:solidFill>
                <a:schemeClr val="bg1"/>
              </a:solidFill>
            </a:endParaRPr>
          </a:p>
          <a:p>
            <a:pPr eaLnBrk="1" hangingPunct="1"/>
            <a:r>
              <a:rPr lang="en-US" b="1">
                <a:solidFill>
                  <a:schemeClr val="bg1"/>
                </a:solidFill>
              </a:rPr>
              <a:t>Little discomfort to the baby.</a:t>
            </a:r>
          </a:p>
          <a:p>
            <a:pPr eaLnBrk="1" hangingPunct="1"/>
            <a:endParaRPr lang="en-US" b="1">
              <a:solidFill>
                <a:schemeClr val="bg1"/>
              </a:solidFill>
            </a:endParaRPr>
          </a:p>
          <a:p>
            <a:pPr eaLnBrk="1" hangingPunct="1"/>
            <a:r>
              <a:rPr lang="en-US" b="1">
                <a:solidFill>
                  <a:schemeClr val="bg1"/>
                </a:solidFill>
              </a:rPr>
              <a:t>Readily carried out even on ill babies in intensive care units.</a:t>
            </a:r>
          </a:p>
          <a:p>
            <a:pPr eaLnBrk="1" hangingPunct="1"/>
            <a:endParaRPr lang="en-US" b="1">
              <a:solidFill>
                <a:schemeClr val="bg1"/>
              </a:solidFill>
            </a:endParaRPr>
          </a:p>
          <a:p>
            <a:pPr eaLnBrk="1" hangingPunct="1"/>
            <a:r>
              <a:rPr lang="en-US" b="1">
                <a:solidFill>
                  <a:schemeClr val="bg1"/>
                </a:solidFill>
              </a:rPr>
              <a:t>It has proved particular useful in detecting ventricular dilatation (hydrocephalus), intracerebral hemorrhage and congenital abnormality of the brain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2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ULTRASOUND NEONATAL BRAIN</a:t>
            </a: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3600" dirty="0">
              <a:latin typeface="+mj-lt"/>
              <a:ea typeface="+mj-ea"/>
              <a:cs typeface="+mj-cs"/>
            </a:endParaRPr>
          </a:p>
        </p:txBody>
      </p:sp>
      <p:pic>
        <p:nvPicPr>
          <p:cNvPr id="48131" name="Picture 5"/>
          <p:cNvPicPr>
            <a:picLocks noChangeAspect="1" noChangeArrowheads="1"/>
          </p:cNvPicPr>
          <p:nvPr/>
        </p:nvPicPr>
        <p:blipFill>
          <a:blip r:embed="rId3">
            <a:extLst>
              <a:ext uri="{28A0092B-C50C-407E-A947-70E740481C1C}">
                <a14:useLocalDpi xmlns:a14="http://schemas.microsoft.com/office/drawing/2010/main" val="0"/>
              </a:ext>
            </a:extLst>
          </a:blip>
          <a:srcRect l="25235" t="8502" r="37363" b="14969"/>
          <a:stretch>
            <a:fillRect/>
          </a:stretch>
        </p:blipFill>
        <p:spPr bwMode="auto">
          <a:xfrm>
            <a:off x="250825" y="1843088"/>
            <a:ext cx="3908425"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noChangeArrowheads="1"/>
          </p:cNvPicPr>
          <p:nvPr/>
        </p:nvPicPr>
        <p:blipFill>
          <a:blip r:embed="rId4">
            <a:extLst>
              <a:ext uri="{28A0092B-C50C-407E-A947-70E740481C1C}">
                <a14:useLocalDpi xmlns:a14="http://schemas.microsoft.com/office/drawing/2010/main" val="0"/>
              </a:ext>
            </a:extLst>
          </a:blip>
          <a:srcRect l="19585" t="8504" r="37677" b="18130"/>
          <a:stretch>
            <a:fillRect/>
          </a:stretch>
        </p:blipFill>
        <p:spPr bwMode="auto">
          <a:xfrm>
            <a:off x="4362450" y="1836738"/>
            <a:ext cx="4643438"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5"/>
          <p:cNvSpPr txBox="1">
            <a:spLocks noChangeArrowheads="1"/>
          </p:cNvSpPr>
          <p:nvPr/>
        </p:nvSpPr>
        <p:spPr bwMode="auto">
          <a:xfrm>
            <a:off x="1524000" y="64008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GB">
                <a:solidFill>
                  <a:schemeClr val="bg1"/>
                </a:solidFill>
              </a:rPr>
              <a:t>CORONAL</a:t>
            </a:r>
            <a:endParaRPr lang="en-US">
              <a:solidFill>
                <a:schemeClr val="bg1"/>
              </a:solidFill>
            </a:endParaRPr>
          </a:p>
        </p:txBody>
      </p:sp>
      <p:sp>
        <p:nvSpPr>
          <p:cNvPr id="48134" name="TextBox 6"/>
          <p:cNvSpPr txBox="1">
            <a:spLocks noChangeArrowheads="1"/>
          </p:cNvSpPr>
          <p:nvPr/>
        </p:nvSpPr>
        <p:spPr bwMode="auto">
          <a:xfrm>
            <a:off x="5867400" y="63246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GB">
                <a:solidFill>
                  <a:schemeClr val="bg1"/>
                </a:solidFill>
              </a:rPr>
              <a:t>SAGITTAL</a:t>
            </a:r>
            <a:endParaRPr lang="en-US">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152400"/>
            <a:ext cx="5638800" cy="1143000"/>
          </a:xfrm>
        </p:spPr>
        <p:txBody>
          <a:bodyPr rtlCol="0">
            <a:noAutofit/>
          </a:bodyPr>
          <a:lstStyle/>
          <a:p>
            <a:pPr algn="l" eaLnBrk="1" fontAlgn="auto" hangingPunct="1">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cs typeface="Century Gothic"/>
              </a:rPr>
              <a:t>R</a:t>
            </a:r>
            <a:r>
              <a:rPr lang="en-US" sz="3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t>eference book and the relevant page numbers..</a:t>
            </a:r>
            <a:endParaRPr lang="en-US" sz="3600" dirty="0"/>
          </a:p>
        </p:txBody>
      </p:sp>
      <p:sp>
        <p:nvSpPr>
          <p:cNvPr id="49155" name="Content Placeholder 2"/>
          <p:cNvSpPr>
            <a:spLocks noGrp="1"/>
          </p:cNvSpPr>
          <p:nvPr>
            <p:ph idx="1"/>
          </p:nvPr>
        </p:nvSpPr>
        <p:spPr>
          <a:xfrm>
            <a:off x="228600" y="2027238"/>
            <a:ext cx="7315200" cy="4525962"/>
          </a:xfrm>
        </p:spPr>
        <p:txBody>
          <a:bodyPr/>
          <a:lstStyle/>
          <a:p>
            <a:pPr eaLnBrk="1" hangingPunct="1">
              <a:buClr>
                <a:schemeClr val="bg2"/>
              </a:buClr>
            </a:pPr>
            <a:r>
              <a:rPr lang="en-US" sz="2400" smtClean="0">
                <a:solidFill>
                  <a:srgbClr val="D9D9D9"/>
                </a:solidFill>
                <a:latin typeface="Century Gothic" pitchFamily="34" charset="0"/>
                <a:ea typeface="Century Gothic" pitchFamily="34" charset="0"/>
                <a:cs typeface="Century Gothic" pitchFamily="34" charset="0"/>
              </a:rPr>
              <a:t>Stephanie Ryan, “</a:t>
            </a:r>
            <a:r>
              <a:rPr lang="en-US" sz="2400" b="1" u="sng" smtClean="0">
                <a:solidFill>
                  <a:srgbClr val="0D0D0D"/>
                </a:solidFill>
                <a:latin typeface="Century Gothic" pitchFamily="34" charset="0"/>
                <a:ea typeface="Century Gothic" pitchFamily="34" charset="0"/>
                <a:cs typeface="Century Gothic" pitchFamily="34" charset="0"/>
              </a:rPr>
              <a:t>Anatomy for Diagnostic imaging</a:t>
            </a:r>
            <a:r>
              <a:rPr lang="en-US" sz="2400" smtClean="0">
                <a:solidFill>
                  <a:srgbClr val="D9D9D9"/>
                </a:solidFill>
                <a:latin typeface="Century Gothic" pitchFamily="34" charset="0"/>
                <a:ea typeface="Century Gothic" pitchFamily="34" charset="0"/>
                <a:cs typeface="Century Gothic" pitchFamily="34" charset="0"/>
              </a:rPr>
              <a:t>”, </a:t>
            </a:r>
            <a:r>
              <a:rPr lang="en-US" sz="2000" smtClean="0">
                <a:solidFill>
                  <a:srgbClr val="D9D9D9"/>
                </a:solidFill>
                <a:latin typeface="Century Gothic" pitchFamily="34" charset="0"/>
                <a:ea typeface="Century Gothic" pitchFamily="34" charset="0"/>
                <a:cs typeface="Century Gothic" pitchFamily="34" charset="0"/>
              </a:rPr>
              <a:t>2</a:t>
            </a:r>
            <a:r>
              <a:rPr lang="en-US" sz="2000" baseline="30000" smtClean="0">
                <a:solidFill>
                  <a:srgbClr val="D9D9D9"/>
                </a:solidFill>
                <a:latin typeface="Century Gothic" pitchFamily="34" charset="0"/>
                <a:ea typeface="Century Gothic" pitchFamily="34" charset="0"/>
                <a:cs typeface="Century Gothic" pitchFamily="34" charset="0"/>
              </a:rPr>
              <a:t>nd</a:t>
            </a:r>
            <a:r>
              <a:rPr lang="en-US" sz="2000" smtClean="0">
                <a:solidFill>
                  <a:srgbClr val="D9D9D9"/>
                </a:solidFill>
                <a:latin typeface="Century Gothic" pitchFamily="34" charset="0"/>
                <a:ea typeface="Century Gothic" pitchFamily="34" charset="0"/>
                <a:cs typeface="Century Gothic" pitchFamily="34" charset="0"/>
              </a:rPr>
              <a:t>  Edition, Pages 61-66</a:t>
            </a:r>
            <a:endParaRPr lang="en-US" sz="2400" smtClean="0">
              <a:solidFill>
                <a:srgbClr val="D9D9D9"/>
              </a:solidFill>
              <a:latin typeface="Century Gothic" pitchFamily="34" charset="0"/>
              <a:ea typeface="Century Gothic" pitchFamily="34" charset="0"/>
              <a:cs typeface="Century Gothic" pitchFamily="34" charset="0"/>
            </a:endParaRPr>
          </a:p>
          <a:p>
            <a:pPr eaLnBrk="1" hangingPunct="1">
              <a:buClr>
                <a:schemeClr val="bg2"/>
              </a:buClr>
            </a:pPr>
            <a:endParaRPr lang="en-US" sz="2400" smtClean="0">
              <a:solidFill>
                <a:srgbClr val="D9D9D9"/>
              </a:solidFill>
              <a:latin typeface="Century Gothic" pitchFamily="34" charset="0"/>
              <a:ea typeface="Century Gothic" pitchFamily="34" charset="0"/>
              <a:cs typeface="Century Gothic" pitchFamily="34" charset="0"/>
            </a:endParaRPr>
          </a:p>
          <a:p>
            <a:pPr eaLnBrk="1" hangingPunct="1">
              <a:buClr>
                <a:schemeClr val="bg2"/>
              </a:buClr>
            </a:pPr>
            <a:endParaRPr lang="en-US" sz="2400" smtClean="0">
              <a:solidFill>
                <a:srgbClr val="D9D9D9"/>
              </a:solidFill>
              <a:latin typeface="Century Gothic" pitchFamily="34" charset="0"/>
              <a:ea typeface="Century Gothic" pitchFamily="34" charset="0"/>
              <a:cs typeface="Century Gothic" pitchFamily="34" charset="0"/>
            </a:endParaRPr>
          </a:p>
          <a:p>
            <a:pPr eaLnBrk="1" hangingPunct="1">
              <a:buClr>
                <a:schemeClr val="bg2"/>
              </a:buClr>
            </a:pPr>
            <a:r>
              <a:rPr lang="en-US" sz="2400" smtClean="0">
                <a:solidFill>
                  <a:srgbClr val="D9D9D9"/>
                </a:solidFill>
                <a:latin typeface="Century Gothic" pitchFamily="34" charset="0"/>
                <a:ea typeface="Century Gothic" pitchFamily="34" charset="0"/>
                <a:cs typeface="Century Gothic" pitchFamily="34" charset="0"/>
              </a:rPr>
              <a:t>Jamie Weir, Peter Abraham, “</a:t>
            </a:r>
            <a:r>
              <a:rPr lang="en-US" sz="2400" b="1" u="sng" smtClean="0">
                <a:latin typeface="Century Gothic" pitchFamily="34" charset="0"/>
                <a:ea typeface="Century Gothic" pitchFamily="34" charset="0"/>
                <a:cs typeface="Century Gothic" pitchFamily="34" charset="0"/>
              </a:rPr>
              <a:t>Imaging Atlas of Human Anatomy”</a:t>
            </a:r>
            <a:r>
              <a:rPr lang="en-US" sz="2400" smtClean="0">
                <a:latin typeface="Century Gothic" pitchFamily="34" charset="0"/>
                <a:ea typeface="Century Gothic" pitchFamily="34" charset="0"/>
                <a:cs typeface="Century Gothic" pitchFamily="34" charset="0"/>
              </a:rPr>
              <a:t> </a:t>
            </a:r>
            <a:r>
              <a:rPr lang="en-US" sz="2000" smtClean="0">
                <a:solidFill>
                  <a:schemeClr val="bg1"/>
                </a:solidFill>
                <a:latin typeface="Century Gothic" pitchFamily="34" charset="0"/>
                <a:ea typeface="Century Gothic" pitchFamily="34" charset="0"/>
                <a:cs typeface="Century Gothic" pitchFamily="34" charset="0"/>
              </a:rPr>
              <a:t>3rd Edition, Pages 34-41</a:t>
            </a:r>
            <a:endParaRPr lang="en-US" sz="2400" b="1" u="sng" smtClean="0">
              <a:solidFill>
                <a:schemeClr val="bg1"/>
              </a:solidFill>
              <a:latin typeface="Century Gothic" pitchFamily="34" charset="0"/>
              <a:ea typeface="Century Gothic" pitchFamily="34" charset="0"/>
              <a:cs typeface="Century Gothic" pitchFamily="34" charset="0"/>
            </a:endParaRPr>
          </a:p>
          <a:p>
            <a:pPr eaLnBrk="1" hangingPunct="1">
              <a:buClr>
                <a:schemeClr val="bg2"/>
              </a:buClr>
              <a:buFont typeface="Arial" charset="0"/>
              <a:buNone/>
            </a:pPr>
            <a:endParaRPr lang="en-US" sz="2400" smtClean="0">
              <a:latin typeface="Algerian" pitchFamily="82" charset="0"/>
              <a:cs typeface="Aharoni" pitchFamily="2" charset="-79"/>
            </a:endParaRPr>
          </a:p>
          <a:p>
            <a:pPr eaLnBrk="1" hangingPunct="1"/>
            <a:r>
              <a:rPr lang="en-US" sz="2400" smtClean="0">
                <a:solidFill>
                  <a:srgbClr val="D9D9D9"/>
                </a:solidFill>
                <a:latin typeface="Century Gothic" pitchFamily="34" charset="0"/>
                <a:ea typeface="Century Gothic" pitchFamily="34" charset="0"/>
                <a:cs typeface="Century Gothic" pitchFamily="34" charset="0"/>
              </a:rPr>
              <a:t>Peter Armstrong, “</a:t>
            </a:r>
            <a:r>
              <a:rPr lang="en-US" sz="2400" b="1" u="sng" smtClean="0">
                <a:solidFill>
                  <a:srgbClr val="0D0D0D"/>
                </a:solidFill>
                <a:latin typeface="Century Gothic" pitchFamily="34" charset="0"/>
                <a:ea typeface="Century Gothic" pitchFamily="34" charset="0"/>
                <a:cs typeface="Century Gothic" pitchFamily="34" charset="0"/>
              </a:rPr>
              <a:t>diagnostic imaging </a:t>
            </a:r>
            <a:r>
              <a:rPr lang="en-US" sz="2400" smtClean="0">
                <a:solidFill>
                  <a:srgbClr val="D9D9D9"/>
                </a:solidFill>
                <a:latin typeface="Century Gothic" pitchFamily="34" charset="0"/>
                <a:ea typeface="Century Gothic" pitchFamily="34" charset="0"/>
                <a:cs typeface="Century Gothic" pitchFamily="34" charset="0"/>
              </a:rPr>
              <a:t>”, </a:t>
            </a:r>
          </a:p>
          <a:p>
            <a:pPr eaLnBrk="1" hangingPunct="1">
              <a:buFont typeface="Arial" charset="0"/>
              <a:buNone/>
            </a:pPr>
            <a:r>
              <a:rPr lang="en-US" sz="2400" smtClean="0">
                <a:solidFill>
                  <a:srgbClr val="D9D9D9"/>
                </a:solidFill>
                <a:latin typeface="Century Gothic" pitchFamily="34" charset="0"/>
                <a:ea typeface="Century Gothic" pitchFamily="34" charset="0"/>
                <a:cs typeface="Century Gothic" pitchFamily="34" charset="0"/>
              </a:rPr>
              <a:t>    5</a:t>
            </a:r>
            <a:r>
              <a:rPr lang="en-US" sz="2400" baseline="30000" smtClean="0">
                <a:solidFill>
                  <a:srgbClr val="D9D9D9"/>
                </a:solidFill>
                <a:latin typeface="Century Gothic" pitchFamily="34" charset="0"/>
                <a:ea typeface="Century Gothic" pitchFamily="34" charset="0"/>
                <a:cs typeface="Century Gothic" pitchFamily="34" charset="0"/>
              </a:rPr>
              <a:t>th</a:t>
            </a:r>
            <a:r>
              <a:rPr lang="en-US" sz="2400" smtClean="0">
                <a:solidFill>
                  <a:srgbClr val="D9D9D9"/>
                </a:solidFill>
                <a:latin typeface="Century Gothic" pitchFamily="34" charset="0"/>
                <a:ea typeface="Century Gothic" pitchFamily="34" charset="0"/>
                <a:cs typeface="Century Gothic" pitchFamily="34" charset="0"/>
              </a:rPr>
              <a:t> Edition, Pages (396-404) </a:t>
            </a:r>
          </a:p>
          <a:p>
            <a:pPr eaLnBrk="1" hangingPunct="1"/>
            <a:endParaRPr lang="en-US" smtClean="0">
              <a:solidFill>
                <a:srgbClr val="D9D9D9"/>
              </a:solidFill>
              <a:latin typeface="Century Gothic" pitchFamily="34" charset="0"/>
              <a:ea typeface="Century Gothic" pitchFamily="34" charset="0"/>
              <a:cs typeface="Century Gothic" pitchFamily="34" charset="0"/>
            </a:endParaRPr>
          </a:p>
        </p:txBody>
      </p:sp>
      <p:pic>
        <p:nvPicPr>
          <p:cNvPr id="49156" name="Picture 2" descr="C:\Users\DR HAMDY\Desktop\stephaine Ry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1828800"/>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descr="C:\Users\DR HAMDY\Desktop\Peter Armstrong.JPG"/>
          <p:cNvPicPr>
            <a:picLocks noChangeAspect="1" noChangeArrowheads="1"/>
          </p:cNvPicPr>
          <p:nvPr/>
        </p:nvPicPr>
        <p:blipFill>
          <a:blip r:embed="rId4">
            <a:extLst>
              <a:ext uri="{28A0092B-C50C-407E-A947-70E740481C1C}">
                <a14:useLocalDpi xmlns:a14="http://schemas.microsoft.com/office/drawing/2010/main" val="0"/>
              </a:ext>
            </a:extLst>
          </a:blip>
          <a:srcRect t="7692" b="7692"/>
          <a:stretch>
            <a:fillRect/>
          </a:stretch>
        </p:blipFill>
        <p:spPr bwMode="auto">
          <a:xfrm>
            <a:off x="7696200" y="5257800"/>
            <a:ext cx="1284288"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429000"/>
            <a:ext cx="12144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9" name="Rectangle 2"/>
          <p:cNvSpPr txBox="1">
            <a:spLocks noChangeArrowheads="1"/>
          </p:cNvSpPr>
          <p:nvPr/>
        </p:nvSpPr>
        <p:spPr bwMode="auto">
          <a:xfrm>
            <a:off x="838200" y="304800"/>
            <a:ext cx="6477000" cy="990600"/>
          </a:xfrm>
          <a:prstGeom prst="rect">
            <a:avLst/>
          </a:prstGeom>
          <a:noFill/>
          <a:ln w="9525">
            <a:noFill/>
            <a:miter lim="800000"/>
            <a:headEnd/>
            <a:tailEnd/>
          </a:ln>
        </p:spPr>
        <p:txBody>
          <a:bodyPr anchor="ctr"/>
          <a:lstStyle/>
          <a:p>
            <a:pPr algn="ctr">
              <a:defRPr/>
            </a:pPr>
            <a:r>
              <a:rPr lang="en-US" sz="5400" dirty="0">
                <a:solidFill>
                  <a:schemeClr val="bg1"/>
                </a:solidFill>
                <a:latin typeface="+mj-lt"/>
                <a:ea typeface="+mj-ea"/>
                <a:cs typeface="+mj-cs"/>
              </a:rPr>
              <a:t>Plain x-ray skull</a:t>
            </a:r>
          </a:p>
        </p:txBody>
      </p:sp>
      <p:sp>
        <p:nvSpPr>
          <p:cNvPr id="10" name="Rectangle 3"/>
          <p:cNvSpPr txBox="1">
            <a:spLocks noChangeArrowheads="1"/>
          </p:cNvSpPr>
          <p:nvPr/>
        </p:nvSpPr>
        <p:spPr bwMode="auto">
          <a:xfrm>
            <a:off x="395288" y="2144713"/>
            <a:ext cx="8064500" cy="32654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400" b="1" u="sng" dirty="0">
                <a:solidFill>
                  <a:schemeClr val="bg1"/>
                </a:solidFill>
                <a:effectLst>
                  <a:outerShdw blurRad="38100" dist="38100" dir="2700000" algn="tl">
                    <a:srgbClr val="000000"/>
                  </a:outerShdw>
                </a:effectLst>
                <a:latin typeface="+mn-lt"/>
                <a:cs typeface="+mn-cs"/>
              </a:rPr>
              <a:t>Indications: </a:t>
            </a:r>
          </a:p>
          <a:p>
            <a:pPr marL="342900" indent="-342900" algn="just">
              <a:lnSpc>
                <a:spcPct val="80000"/>
              </a:lnSpc>
              <a:spcBef>
                <a:spcPct val="20000"/>
              </a:spcBef>
              <a:defRPr/>
            </a:pPr>
            <a:endParaRPr lang="en-US" sz="24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trauma</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congenital</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calcification: normal or abnormal (vascular ,neoplasm)</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metastasis: </a:t>
            </a:r>
            <a:r>
              <a:rPr lang="en-US" sz="2400" b="1" dirty="0" err="1">
                <a:solidFill>
                  <a:schemeClr val="bg1"/>
                </a:solidFill>
                <a:effectLst>
                  <a:outerShdw blurRad="38100" dist="38100" dir="2700000" algn="tl">
                    <a:srgbClr val="000000"/>
                  </a:outerShdw>
                </a:effectLst>
                <a:latin typeface="+mn-lt"/>
                <a:cs typeface="+mn-cs"/>
              </a:rPr>
              <a:t>lytic</a:t>
            </a:r>
            <a:r>
              <a:rPr lang="en-US" sz="2400" b="1" dirty="0">
                <a:solidFill>
                  <a:schemeClr val="bg1"/>
                </a:solidFill>
                <a:effectLst>
                  <a:outerShdw blurRad="38100" dist="38100" dir="2700000" algn="tl">
                    <a:srgbClr val="000000"/>
                  </a:outerShdw>
                </a:effectLst>
                <a:latin typeface="+mn-lt"/>
                <a:cs typeface="+mn-cs"/>
              </a:rPr>
              <a:t> /sclerotic</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multiple myeloma</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metabolic disorders</a:t>
            </a:r>
          </a:p>
          <a:p>
            <a:pPr marL="342900" indent="-342900" algn="just">
              <a:lnSpc>
                <a:spcPct val="80000"/>
              </a:lnSpc>
              <a:spcBef>
                <a:spcPct val="20000"/>
              </a:spcBef>
              <a:buFont typeface="Arial" charset="0"/>
              <a:buChar char="•"/>
              <a:defRPr/>
            </a:pPr>
            <a:endParaRPr lang="en-US" sz="1600" dirty="0">
              <a:solidFill>
                <a:srgbClr val="FF6600"/>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500" dirty="0">
                <a:latin typeface="+mn-lt"/>
                <a:cs typeface="+mn-cs"/>
              </a:rPr>
              <a:t>                          </a:t>
            </a:r>
          </a:p>
          <a:p>
            <a:pPr marL="342900" indent="-342900" algn="just">
              <a:lnSpc>
                <a:spcPct val="80000"/>
              </a:lnSpc>
              <a:spcBef>
                <a:spcPct val="20000"/>
              </a:spcBef>
              <a:buFont typeface="Arial" charset="0"/>
              <a:buChar char="•"/>
              <a:defRPr/>
            </a:pPr>
            <a:r>
              <a:rPr lang="en-US" sz="500" dirty="0">
                <a:latin typeface="+mn-lt"/>
                <a:cs typeface="+mn-cs"/>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0" y="3581400"/>
            <a:ext cx="6400800" cy="1752600"/>
          </a:xfrm>
        </p:spPr>
        <p:txBody>
          <a:bodyPr rtlCol="0">
            <a:normAutofit/>
          </a:bodyPr>
          <a:lstStyle/>
          <a:p>
            <a:pPr eaLnBrk="1" fontAlgn="auto" hangingPunct="1">
              <a:spcAft>
                <a:spcPts val="0"/>
              </a:spcAft>
              <a:buFont typeface="Arial"/>
              <a:buNone/>
              <a:defRPr/>
            </a:pPr>
            <a:r>
              <a:rPr lang="en-US" b="1" u="sng" dirty="0" smtClean="0">
                <a:solidFill>
                  <a:srgbClr val="BFBFBF"/>
                </a:solidFill>
                <a:effectLst>
                  <a:outerShdw blurRad="38100" dist="38100" dir="2700000" algn="tl">
                    <a:srgbClr val="000000">
                      <a:alpha val="43137"/>
                    </a:srgbClr>
                  </a:outerShdw>
                </a:effectLst>
              </a:rPr>
              <a:t>Dr</a:t>
            </a:r>
            <a:r>
              <a:rPr lang="en-US" b="1" dirty="0" smtClean="0">
                <a:solidFill>
                  <a:srgbClr val="BFBFBF"/>
                </a:solidFill>
                <a:effectLst>
                  <a:outerShdw blurRad="38100" dist="38100" dir="2700000" algn="tl">
                    <a:srgbClr val="000000">
                      <a:alpha val="43137"/>
                    </a:srgbClr>
                  </a:outerShdw>
                </a:effectLst>
              </a:rPr>
              <a:t>. HAMDY HASSAN</a:t>
            </a: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a:p>
        </p:txBody>
      </p:sp>
      <p:sp>
        <p:nvSpPr>
          <p:cNvPr id="5" name="TextBox 4"/>
          <p:cNvSpPr txBox="1"/>
          <p:nvPr/>
        </p:nvSpPr>
        <p:spPr>
          <a:xfrm>
            <a:off x="4114800" y="2743200"/>
            <a:ext cx="4114800" cy="369888"/>
          </a:xfrm>
          <a:prstGeom prst="rect">
            <a:avLst/>
          </a:prstGeom>
          <a:noFill/>
        </p:spPr>
        <p:txBody>
          <a:bodyPr>
            <a:spAutoFit/>
          </a:bodyPr>
          <a:lstStyle/>
          <a:p>
            <a:pP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Century Gothic"/>
                <a:cs typeface="Century Gothic"/>
              </a:rPr>
              <a:t>(</a:t>
            </a:r>
            <a:r>
              <a:rPr lang="en-US" dirty="0" err="1">
                <a:solidFill>
                  <a:schemeClr val="bg1"/>
                </a:solidFill>
                <a:effectLst>
                  <a:outerShdw blurRad="38100" dist="38100" dir="2700000" algn="tl">
                    <a:srgbClr val="000000">
                      <a:alpha val="43137"/>
                    </a:srgbClr>
                  </a:outerShdw>
                </a:effectLst>
                <a:latin typeface="Century Gothic"/>
                <a:cs typeface="Century Gothic"/>
              </a:rPr>
              <a:t>Rad</a:t>
            </a:r>
            <a:r>
              <a:rPr lang="en-US" dirty="0">
                <a:solidFill>
                  <a:schemeClr val="bg1"/>
                </a:solidFill>
                <a:effectLst>
                  <a:outerShdw blurRad="38100" dist="38100" dir="2700000" algn="tl">
                    <a:srgbClr val="000000">
                      <a:alpha val="43137"/>
                    </a:srgbClr>
                  </a:outerShdw>
                </a:effectLst>
                <a:latin typeface="Century Gothic"/>
                <a:cs typeface="Century Gothic"/>
              </a:rPr>
              <a:t> 366, Radiology) </a:t>
            </a:r>
          </a:p>
        </p:txBody>
      </p:sp>
      <p:sp>
        <p:nvSpPr>
          <p:cNvPr id="6" name="Title 1"/>
          <p:cNvSpPr>
            <a:spLocks noGrp="1"/>
          </p:cNvSpPr>
          <p:nvPr>
            <p:ph type="ctrTitle"/>
          </p:nvPr>
        </p:nvSpPr>
        <p:spPr>
          <a:xfrm>
            <a:off x="-990600" y="762000"/>
            <a:ext cx="9296400" cy="1905000"/>
          </a:xfrm>
        </p:spPr>
        <p:txBody>
          <a:bodyPr rtlCol="0">
            <a:noAutofit/>
          </a:bodyPr>
          <a:lstStyle/>
          <a:p>
            <a:pPr eaLnBrk="1" fontAlgn="auto" hangingPunct="1">
              <a:spcAft>
                <a:spcPts val="0"/>
              </a:spcAft>
              <a:defRPr/>
            </a:pPr>
            <a:r>
              <a:rPr lang="en-US" sz="11500" b="1" u="sng" dirty="0">
                <a:solidFill>
                  <a:schemeClr val="bg1">
                    <a:lumMod val="75000"/>
                  </a:schemeClr>
                </a:solidFill>
                <a:effectLst>
                  <a:outerShdw blurRad="38100" dist="38100" dir="2700000" algn="tl">
                    <a:srgbClr val="000000">
                      <a:alpha val="43137"/>
                    </a:srgbClr>
                  </a:outerShdw>
                </a:effectLst>
                <a:latin typeface="Century Gothic"/>
                <a:cs typeface="Century Gothic"/>
              </a:rPr>
              <a:t>T</a:t>
            </a:r>
            <a: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t>hank You </a:t>
            </a:r>
            <a: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sym typeface="Wingdings"/>
              </a:rPr>
              <a:t></a:t>
            </a:r>
            <a: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t/>
            </a:r>
            <a:b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br>
            <a:endParaRPr lang="en-US" sz="6600" b="1" dirty="0">
              <a:solidFill>
                <a:schemeClr val="bg1">
                  <a:lumMod val="75000"/>
                </a:schemeClr>
              </a:solidFill>
              <a:effectLst>
                <a:outerShdw blurRad="38100" dist="38100" dir="2700000" algn="tl">
                  <a:srgbClr val="000000">
                    <a:alpha val="43137"/>
                  </a:srgbClr>
                </a:outerShdw>
              </a:effectLst>
              <a:latin typeface="Century Gothic"/>
              <a:cs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7171" name="Content Placeholder 2"/>
          <p:cNvSpPr>
            <a:spLocks noGrp="1"/>
          </p:cNvSpPr>
          <p:nvPr>
            <p:ph idx="1"/>
          </p:nvPr>
        </p:nvSpPr>
        <p:spPr>
          <a:xfrm>
            <a:off x="381000" y="1798638"/>
            <a:ext cx="8534400" cy="792162"/>
          </a:xfrm>
        </p:spPr>
        <p:txBody>
          <a:bodyPr/>
          <a:lstStyle/>
          <a:p>
            <a:pPr eaLnBrk="1" hangingPunct="1"/>
            <a:endParaRPr lang="en-US" smtClean="0">
              <a:solidFill>
                <a:srgbClr val="BFBFBF"/>
              </a:solidFill>
              <a:latin typeface="Century Gothic" pitchFamily="34" charset="0"/>
              <a:ea typeface="Century Gothic" pitchFamily="34" charset="0"/>
              <a:cs typeface="Century Gothic" pitchFamily="34" charset="0"/>
            </a:endParaRPr>
          </a:p>
          <a:p>
            <a:pPr eaLnBrk="1" hangingPunct="1">
              <a:buFont typeface="Arial" charset="0"/>
              <a:buNone/>
            </a:pPr>
            <a:r>
              <a:rPr lang="en-US" smtClean="0">
                <a:solidFill>
                  <a:srgbClr val="BFBFBF"/>
                </a:solidFill>
                <a:latin typeface="Century Gothic" pitchFamily="34" charset="0"/>
                <a:ea typeface="Century Gothic" pitchFamily="34" charset="0"/>
                <a:cs typeface="Century Gothic" pitchFamily="34" charset="0"/>
              </a:rPr>
              <a:t>   </a:t>
            </a:r>
            <a:endParaRPr lang="en-US" smtClean="0">
              <a:solidFill>
                <a:srgbClr val="D9D9D9"/>
              </a:solidFill>
              <a:latin typeface="Century Gothic" pitchFamily="34" charset="0"/>
              <a:ea typeface="Century Gothic" pitchFamily="34" charset="0"/>
              <a:cs typeface="Century Gothic" pitchFamily="34" charset="0"/>
            </a:endParaRPr>
          </a:p>
        </p:txBody>
      </p:sp>
      <p:sp>
        <p:nvSpPr>
          <p:cNvPr id="7172" name="Rectangle 22"/>
          <p:cNvSpPr>
            <a:spLocks noChangeArrowheads="1"/>
          </p:cNvSpPr>
          <p:nvPr/>
        </p:nvSpPr>
        <p:spPr bwMode="auto">
          <a:xfrm>
            <a:off x="2057400" y="4572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chemeClr val="bg1"/>
                </a:solidFill>
              </a:rPr>
              <a:t>Plain x-ray skull</a:t>
            </a:r>
          </a:p>
        </p:txBody>
      </p:sp>
      <p:grpSp>
        <p:nvGrpSpPr>
          <p:cNvPr id="7173" name="Group 16"/>
          <p:cNvGrpSpPr>
            <a:grpSpLocks/>
          </p:cNvGrpSpPr>
          <p:nvPr/>
        </p:nvGrpSpPr>
        <p:grpSpPr bwMode="auto">
          <a:xfrm>
            <a:off x="4321175" y="1752600"/>
            <a:ext cx="4518025" cy="4373563"/>
            <a:chOff x="4321175" y="1752600"/>
            <a:chExt cx="4518025" cy="4373563"/>
          </a:xfrm>
        </p:grpSpPr>
        <p:grpSp>
          <p:nvGrpSpPr>
            <p:cNvPr id="7190" name="Group 13"/>
            <p:cNvGrpSpPr>
              <a:grpSpLocks/>
            </p:cNvGrpSpPr>
            <p:nvPr/>
          </p:nvGrpSpPr>
          <p:grpSpPr bwMode="auto">
            <a:xfrm>
              <a:off x="4321175" y="1752600"/>
              <a:ext cx="4518025" cy="4373563"/>
              <a:chOff x="1392" y="1008"/>
              <a:chExt cx="3167" cy="2851"/>
            </a:xfrm>
          </p:grpSpPr>
          <p:pic>
            <p:nvPicPr>
              <p:cNvPr id="7192" name="Picture 3" descr="00004540"/>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1417" y="1008"/>
                <a:ext cx="2925"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
              <p:cNvSpPr txBox="1">
                <a:spLocks noChangeArrowheads="1"/>
              </p:cNvSpPr>
              <p:nvPr/>
            </p:nvSpPr>
            <p:spPr bwMode="auto">
              <a:xfrm>
                <a:off x="3024" y="1872"/>
                <a:ext cx="864" cy="145"/>
              </a:xfrm>
              <a:prstGeom prst="rect">
                <a:avLst/>
              </a:prstGeom>
              <a:noFill/>
              <a:ln w="9525">
                <a:noFill/>
                <a:miter lim="800000"/>
                <a:headEnd/>
                <a:tailEnd/>
              </a:ln>
              <a:effectLst/>
            </p:spPr>
            <p:txBody>
              <a:bodyPr>
                <a:spAutoFit/>
              </a:bodyPr>
              <a:lstStyle/>
              <a:p>
                <a:pPr algn="ctr">
                  <a:spcBef>
                    <a:spcPct val="50000"/>
                  </a:spcBef>
                  <a:defRPr/>
                </a:pPr>
                <a:r>
                  <a:rPr lang="en-US" sz="1200" b="1" dirty="0">
                    <a:effectLst>
                      <a:outerShdw blurRad="38100" dist="38100" dir="2700000" algn="tl">
                        <a:srgbClr val="FFFFFF"/>
                      </a:outerShdw>
                    </a:effectLst>
                  </a:rPr>
                  <a:t>SELLA TURCICA</a:t>
                </a:r>
              </a:p>
            </p:txBody>
          </p:sp>
          <p:sp>
            <p:nvSpPr>
              <p:cNvPr id="7194" name="Line 5"/>
              <p:cNvSpPr>
                <a:spLocks noChangeShapeType="1"/>
              </p:cNvSpPr>
              <p:nvPr/>
            </p:nvSpPr>
            <p:spPr bwMode="auto">
              <a:xfrm flipH="1">
                <a:off x="3120" y="2112"/>
                <a:ext cx="288" cy="432"/>
              </a:xfrm>
              <a:prstGeom prst="line">
                <a:avLst/>
              </a:prstGeom>
              <a:noFill/>
              <a:ln w="38100">
                <a:solidFill>
                  <a:schemeClr val="bg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95" name="Line 7"/>
              <p:cNvSpPr>
                <a:spLocks noChangeShapeType="1"/>
              </p:cNvSpPr>
              <p:nvPr/>
            </p:nvSpPr>
            <p:spPr bwMode="auto">
              <a:xfrm flipH="1">
                <a:off x="3360" y="1296"/>
                <a:ext cx="344" cy="24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Text Box 8"/>
              <p:cNvSpPr txBox="1">
                <a:spLocks noChangeArrowheads="1"/>
              </p:cNvSpPr>
              <p:nvPr/>
            </p:nvSpPr>
            <p:spPr bwMode="auto">
              <a:xfrm>
                <a:off x="2208" y="1056"/>
                <a:ext cx="671" cy="241"/>
              </a:xfrm>
              <a:prstGeom prst="rect">
                <a:avLst/>
              </a:prstGeom>
              <a:noFill/>
              <a:ln w="9525">
                <a:noFill/>
                <a:miter lim="800000"/>
                <a:headEnd/>
                <a:tailEnd/>
              </a:ln>
              <a:effectLst/>
            </p:spPr>
            <p:txBody>
              <a:bodyPr>
                <a:spAutoFit/>
              </a:bodyPr>
              <a:lstStyle/>
              <a:p>
                <a:pPr algn="ctr">
                  <a:spcBef>
                    <a:spcPct val="50000"/>
                  </a:spcBef>
                  <a:defRPr/>
                </a:pPr>
                <a:r>
                  <a:rPr lang="en-US" sz="1200" b="1" i="1">
                    <a:solidFill>
                      <a:schemeClr val="bg1"/>
                    </a:solidFill>
                    <a:effectLst>
                      <a:outerShdw blurRad="38100" dist="38100" dir="2700000" algn="tl">
                        <a:srgbClr val="000000"/>
                      </a:outerShdw>
                    </a:effectLst>
                  </a:rPr>
                  <a:t>GROOVE FOR MCA</a:t>
                </a:r>
              </a:p>
            </p:txBody>
          </p:sp>
          <p:sp>
            <p:nvSpPr>
              <p:cNvPr id="7197" name="Line 9"/>
              <p:cNvSpPr>
                <a:spLocks noChangeShapeType="1"/>
              </p:cNvSpPr>
              <p:nvPr/>
            </p:nvSpPr>
            <p:spPr bwMode="auto">
              <a:xfrm>
                <a:off x="2592" y="1296"/>
                <a:ext cx="96"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Text Box 10"/>
              <p:cNvSpPr txBox="1">
                <a:spLocks noChangeArrowheads="1"/>
              </p:cNvSpPr>
              <p:nvPr/>
            </p:nvSpPr>
            <p:spPr bwMode="auto">
              <a:xfrm>
                <a:off x="1392" y="2449"/>
                <a:ext cx="816" cy="300"/>
              </a:xfrm>
              <a:prstGeom prst="rect">
                <a:avLst/>
              </a:prstGeom>
              <a:noFill/>
              <a:ln w="9525">
                <a:noFill/>
                <a:miter lim="800000"/>
                <a:headEnd/>
                <a:tailEnd/>
              </a:ln>
              <a:effectLst/>
            </p:spPr>
            <p:txBody>
              <a:bodyPr>
                <a:spAutoFit/>
              </a:bodyPr>
              <a:lstStyle/>
              <a:p>
                <a:pPr>
                  <a:spcBef>
                    <a:spcPct val="50000"/>
                  </a:spcBef>
                  <a:defRPr/>
                </a:pPr>
                <a:r>
                  <a:rPr lang="en-US" sz="1200" b="1" dirty="0">
                    <a:solidFill>
                      <a:schemeClr val="bg1"/>
                    </a:solidFill>
                    <a:effectLst>
                      <a:outerShdw blurRad="38100" dist="38100" dir="2700000" algn="tl">
                        <a:srgbClr val="000000"/>
                      </a:outerShdw>
                    </a:effectLst>
                  </a:rPr>
                  <a:t>EXT.AUD MEATUS</a:t>
                </a:r>
              </a:p>
            </p:txBody>
          </p:sp>
          <p:sp>
            <p:nvSpPr>
              <p:cNvPr id="7199" name="Line 11"/>
              <p:cNvSpPr>
                <a:spLocks noChangeShapeType="1"/>
              </p:cNvSpPr>
              <p:nvPr/>
            </p:nvSpPr>
            <p:spPr bwMode="auto">
              <a:xfrm>
                <a:off x="1872" y="2592"/>
                <a:ext cx="816"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Text Box 12"/>
              <p:cNvSpPr txBox="1">
                <a:spLocks noChangeArrowheads="1"/>
              </p:cNvSpPr>
              <p:nvPr/>
            </p:nvSpPr>
            <p:spPr bwMode="auto">
              <a:xfrm>
                <a:off x="3888" y="2544"/>
                <a:ext cx="671" cy="241"/>
              </a:xfrm>
              <a:prstGeom prst="rect">
                <a:avLst/>
              </a:prstGeom>
              <a:noFill/>
              <a:ln w="9525">
                <a:noFill/>
                <a:miter lim="800000"/>
                <a:headEnd/>
                <a:tailEnd/>
              </a:ln>
              <a:effectLst/>
            </p:spPr>
            <p:txBody>
              <a:bodyPr>
                <a:spAutoFit/>
              </a:bodyPr>
              <a:lstStyle/>
              <a:p>
                <a:pPr>
                  <a:spcBef>
                    <a:spcPct val="50000"/>
                  </a:spcBef>
                  <a:defRPr/>
                </a:pPr>
                <a:r>
                  <a:rPr lang="en-US" sz="1200" b="1">
                    <a:solidFill>
                      <a:schemeClr val="bg1"/>
                    </a:solidFill>
                    <a:effectLst>
                      <a:outerShdw blurRad="38100" dist="38100" dir="2700000" algn="tl">
                        <a:srgbClr val="000000"/>
                      </a:outerShdw>
                    </a:effectLst>
                  </a:rPr>
                  <a:t>ORBITAL GROOVE</a:t>
                </a:r>
              </a:p>
            </p:txBody>
          </p:sp>
        </p:grpSp>
        <p:sp>
          <p:nvSpPr>
            <p:cNvPr id="43" name="Text Box 10"/>
            <p:cNvSpPr txBox="1">
              <a:spLocks noChangeArrowheads="1"/>
            </p:cNvSpPr>
            <p:nvPr/>
          </p:nvSpPr>
          <p:spPr bwMode="auto">
            <a:xfrm>
              <a:off x="7620000" y="1905000"/>
              <a:ext cx="954088" cy="461963"/>
            </a:xfrm>
            <a:prstGeom prst="rect">
              <a:avLst/>
            </a:prstGeom>
            <a:noFill/>
            <a:ln w="9525">
              <a:noFill/>
              <a:miter lim="800000"/>
              <a:headEnd/>
              <a:tailEnd/>
            </a:ln>
            <a:effectLst/>
          </p:spPr>
          <p:txBody>
            <a:bodyPr>
              <a:spAutoFit/>
            </a:bodyPr>
            <a:lstStyle/>
            <a:p>
              <a:pPr>
                <a:spcBef>
                  <a:spcPct val="50000"/>
                </a:spcBef>
                <a:defRPr/>
              </a:pPr>
              <a:r>
                <a:rPr lang="en-US" sz="1200" b="1" dirty="0">
                  <a:solidFill>
                    <a:schemeClr val="bg1"/>
                  </a:solidFill>
                  <a:effectLst>
                    <a:outerShdw blurRad="38100" dist="38100" dir="2700000" algn="tl">
                      <a:srgbClr val="000000"/>
                    </a:outerShdw>
                  </a:effectLst>
                </a:rPr>
                <a:t>Coronal suture</a:t>
              </a:r>
            </a:p>
          </p:txBody>
        </p:sp>
      </p:grpSp>
      <p:sp>
        <p:nvSpPr>
          <p:cNvPr id="7174" name="Rectangle 2"/>
          <p:cNvSpPr>
            <a:spLocks noGrp="1" noChangeArrowheads="1"/>
          </p:cNvSpPr>
          <p:nvPr>
            <p:ph type="title"/>
          </p:nvPr>
        </p:nvSpPr>
        <p:spPr>
          <a:xfrm>
            <a:off x="4724400" y="6126163"/>
            <a:ext cx="3657600" cy="731837"/>
          </a:xfrm>
        </p:spPr>
        <p:txBody>
          <a:bodyPr/>
          <a:lstStyle/>
          <a:p>
            <a:pPr eaLnBrk="1" hangingPunct="1"/>
            <a:r>
              <a:rPr lang="en-US" sz="1800" smtClean="0">
                <a:solidFill>
                  <a:schemeClr val="bg1"/>
                </a:solidFill>
              </a:rPr>
              <a:t>Skull X-RAY LAT. VIEW</a:t>
            </a:r>
          </a:p>
        </p:txBody>
      </p:sp>
      <p:grpSp>
        <p:nvGrpSpPr>
          <p:cNvPr id="7175" name="Group 48"/>
          <p:cNvGrpSpPr>
            <a:grpSpLocks/>
          </p:cNvGrpSpPr>
          <p:nvPr/>
        </p:nvGrpSpPr>
        <p:grpSpPr bwMode="auto">
          <a:xfrm>
            <a:off x="152400" y="1752600"/>
            <a:ext cx="3759200" cy="4333875"/>
            <a:chOff x="3318607" y="1686697"/>
            <a:chExt cx="4268740" cy="4942703"/>
          </a:xfrm>
        </p:grpSpPr>
        <p:pic>
          <p:nvPicPr>
            <p:cNvPr id="7177" name="Picture 3" descr="00000020"/>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3396486" y="1686697"/>
              <a:ext cx="3842276" cy="494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4"/>
            <p:cNvSpPr txBox="1">
              <a:spLocks noChangeArrowheads="1"/>
            </p:cNvSpPr>
            <p:nvPr/>
          </p:nvSpPr>
          <p:spPr bwMode="auto">
            <a:xfrm>
              <a:off x="3828764" y="1949142"/>
              <a:ext cx="1948546" cy="4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chemeClr val="bg1"/>
                  </a:solidFill>
                </a:rPr>
                <a:t>Frontal sinus</a:t>
              </a:r>
            </a:p>
          </p:txBody>
        </p:sp>
        <p:sp>
          <p:nvSpPr>
            <p:cNvPr id="7179" name="Line 5"/>
            <p:cNvSpPr>
              <a:spLocks noChangeShapeType="1"/>
            </p:cNvSpPr>
            <p:nvPr/>
          </p:nvSpPr>
          <p:spPr bwMode="auto">
            <a:xfrm flipH="1">
              <a:off x="4832221" y="2283506"/>
              <a:ext cx="0" cy="10692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0" name="Text Box 6"/>
            <p:cNvSpPr txBox="1">
              <a:spLocks noChangeArrowheads="1"/>
            </p:cNvSpPr>
            <p:nvPr/>
          </p:nvSpPr>
          <p:spPr bwMode="auto">
            <a:xfrm>
              <a:off x="5827934" y="3994979"/>
              <a:ext cx="783099" cy="38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i="1">
                  <a:solidFill>
                    <a:schemeClr val="bg1"/>
                  </a:solidFill>
                </a:rPr>
                <a:t>orbit</a:t>
              </a:r>
            </a:p>
          </p:txBody>
        </p:sp>
        <p:sp>
          <p:nvSpPr>
            <p:cNvPr id="7181" name="Text Box 8"/>
            <p:cNvSpPr txBox="1">
              <a:spLocks noChangeArrowheads="1"/>
            </p:cNvSpPr>
            <p:nvPr/>
          </p:nvSpPr>
          <p:spPr bwMode="auto">
            <a:xfrm>
              <a:off x="5486400" y="27432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chemeClr val="bg1"/>
                  </a:solidFill>
                </a:rPr>
                <a:t>Ethmoid sinuses</a:t>
              </a:r>
            </a:p>
          </p:txBody>
        </p:sp>
        <p:sp>
          <p:nvSpPr>
            <p:cNvPr id="7182" name="Line 9"/>
            <p:cNvSpPr>
              <a:spLocks noChangeShapeType="1"/>
            </p:cNvSpPr>
            <p:nvPr/>
          </p:nvSpPr>
          <p:spPr bwMode="auto">
            <a:xfrm flipH="1">
              <a:off x="5562601" y="3276600"/>
              <a:ext cx="152399"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10"/>
            <p:cNvSpPr txBox="1">
              <a:spLocks noChangeArrowheads="1"/>
            </p:cNvSpPr>
            <p:nvPr/>
          </p:nvSpPr>
          <p:spPr bwMode="auto">
            <a:xfrm>
              <a:off x="5559336" y="5322209"/>
              <a:ext cx="2028011" cy="351240"/>
            </a:xfrm>
            <a:prstGeom prst="rect">
              <a:avLst/>
            </a:prstGeom>
            <a:noFill/>
            <a:ln w="9525">
              <a:noFill/>
              <a:miter lim="800000"/>
              <a:headEnd/>
              <a:tailEnd/>
            </a:ln>
            <a:effectLst/>
          </p:spPr>
          <p:txBody>
            <a:bodyPr>
              <a:spAutoFit/>
            </a:bodyPr>
            <a:lstStyle/>
            <a:p>
              <a:pPr>
                <a:spcBef>
                  <a:spcPct val="50000"/>
                </a:spcBef>
                <a:defRPr/>
              </a:pPr>
              <a:r>
                <a:rPr lang="en-US" sz="1400" b="1" i="1" dirty="0">
                  <a:solidFill>
                    <a:schemeClr val="bg1"/>
                  </a:solidFill>
                  <a:effectLst>
                    <a:outerShdw blurRad="38100" dist="38100" dir="2700000" algn="tl">
                      <a:srgbClr val="000000"/>
                    </a:outerShdw>
                  </a:effectLst>
                </a:rPr>
                <a:t>Mastoid air cells</a:t>
              </a:r>
            </a:p>
          </p:txBody>
        </p:sp>
        <p:sp>
          <p:nvSpPr>
            <p:cNvPr id="7184" name="Line 11"/>
            <p:cNvSpPr>
              <a:spLocks noChangeShapeType="1"/>
            </p:cNvSpPr>
            <p:nvPr/>
          </p:nvSpPr>
          <p:spPr bwMode="auto">
            <a:xfrm flipV="1">
              <a:off x="6597677" y="4721261"/>
              <a:ext cx="206570" cy="60097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5" name="Line 15"/>
            <p:cNvSpPr>
              <a:spLocks noChangeShapeType="1"/>
            </p:cNvSpPr>
            <p:nvPr/>
          </p:nvSpPr>
          <p:spPr bwMode="auto">
            <a:xfrm>
              <a:off x="3915292" y="3809999"/>
              <a:ext cx="405603" cy="54881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Text Box 16"/>
            <p:cNvSpPr txBox="1">
              <a:spLocks noChangeArrowheads="1"/>
            </p:cNvSpPr>
            <p:nvPr/>
          </p:nvSpPr>
          <p:spPr bwMode="auto">
            <a:xfrm>
              <a:off x="3343844" y="5159263"/>
              <a:ext cx="1523263" cy="427281"/>
            </a:xfrm>
            <a:prstGeom prst="rect">
              <a:avLst/>
            </a:prstGeom>
            <a:noFill/>
            <a:ln w="9525">
              <a:noFill/>
              <a:miter lim="800000"/>
              <a:headEnd/>
              <a:tailEnd/>
            </a:ln>
            <a:effectLst/>
          </p:spPr>
          <p:txBody>
            <a:bodyPr>
              <a:spAutoFit/>
            </a:bodyPr>
            <a:lstStyle/>
            <a:p>
              <a:pPr>
                <a:spcBef>
                  <a:spcPct val="50000"/>
                </a:spcBef>
                <a:defRPr/>
              </a:pPr>
              <a:r>
                <a:rPr lang="en-US" b="1" dirty="0">
                  <a:solidFill>
                    <a:schemeClr val="bg1"/>
                  </a:solidFill>
                  <a:effectLst>
                    <a:outerShdw blurRad="38100" dist="38100" dir="2700000" algn="tl">
                      <a:srgbClr val="000000"/>
                    </a:outerShdw>
                  </a:effectLst>
                </a:rPr>
                <a:t>mandible</a:t>
              </a:r>
            </a:p>
          </p:txBody>
        </p:sp>
        <p:sp>
          <p:nvSpPr>
            <p:cNvPr id="30" name="Text Box 17"/>
            <p:cNvSpPr txBox="1">
              <a:spLocks noChangeArrowheads="1"/>
            </p:cNvSpPr>
            <p:nvPr/>
          </p:nvSpPr>
          <p:spPr bwMode="auto">
            <a:xfrm>
              <a:off x="6947397" y="5867174"/>
              <a:ext cx="611107" cy="702479"/>
            </a:xfrm>
            <a:prstGeom prst="rect">
              <a:avLst/>
            </a:prstGeom>
            <a:noFill/>
            <a:ln w="9525">
              <a:noFill/>
              <a:miter lim="800000"/>
              <a:headEnd/>
              <a:tailEnd/>
            </a:ln>
            <a:effectLst/>
          </p:spPr>
          <p:txBody>
            <a:bodyPr>
              <a:spAutoFit/>
            </a:bodyPr>
            <a:lstStyle/>
            <a:p>
              <a:pPr>
                <a:defRPr/>
              </a:pPr>
              <a:r>
                <a:rPr lang="en-US" sz="4000" b="1" dirty="0">
                  <a:solidFill>
                    <a:schemeClr val="bg1"/>
                  </a:solidFill>
                  <a:effectLst>
                    <a:outerShdw blurRad="38100" dist="38100" dir="2700000" algn="tl">
                      <a:srgbClr val="000000"/>
                    </a:outerShdw>
                  </a:effectLst>
                </a:rPr>
                <a:t>L</a:t>
              </a:r>
            </a:p>
          </p:txBody>
        </p:sp>
        <p:sp>
          <p:nvSpPr>
            <p:cNvPr id="7188" name="Line 18"/>
            <p:cNvSpPr>
              <a:spLocks noChangeShapeType="1"/>
            </p:cNvSpPr>
            <p:nvPr/>
          </p:nvSpPr>
          <p:spPr bwMode="auto">
            <a:xfrm>
              <a:off x="3915292" y="5586385"/>
              <a:ext cx="405603" cy="50961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Text Box 10"/>
            <p:cNvSpPr txBox="1">
              <a:spLocks noChangeArrowheads="1"/>
            </p:cNvSpPr>
            <p:nvPr/>
          </p:nvSpPr>
          <p:spPr bwMode="auto">
            <a:xfrm>
              <a:off x="3318607" y="3383149"/>
              <a:ext cx="1981143" cy="351240"/>
            </a:xfrm>
            <a:prstGeom prst="rect">
              <a:avLst/>
            </a:prstGeom>
            <a:noFill/>
            <a:ln w="9525">
              <a:noFill/>
              <a:miter lim="800000"/>
              <a:headEnd/>
              <a:tailEnd/>
            </a:ln>
            <a:effectLst/>
          </p:spPr>
          <p:txBody>
            <a:bodyPr>
              <a:spAutoFit/>
            </a:bodyPr>
            <a:lstStyle/>
            <a:p>
              <a:pPr>
                <a:spcBef>
                  <a:spcPct val="50000"/>
                </a:spcBef>
                <a:defRPr/>
              </a:pPr>
              <a:r>
                <a:rPr lang="en-US" sz="1400" b="1" i="1" dirty="0" err="1">
                  <a:solidFill>
                    <a:schemeClr val="bg1"/>
                  </a:solidFill>
                  <a:effectLst>
                    <a:outerShdw blurRad="38100" dist="38100" dir="2700000" algn="tl">
                      <a:srgbClr val="000000"/>
                    </a:outerShdw>
                  </a:effectLst>
                </a:rPr>
                <a:t>Petrous</a:t>
              </a:r>
              <a:r>
                <a:rPr lang="en-US" sz="1400" b="1" i="1" dirty="0">
                  <a:solidFill>
                    <a:schemeClr val="bg1"/>
                  </a:solidFill>
                  <a:effectLst>
                    <a:outerShdw blurRad="38100" dist="38100" dir="2700000" algn="tl">
                      <a:srgbClr val="000000"/>
                    </a:outerShdw>
                  </a:effectLst>
                </a:rPr>
                <a:t> bone</a:t>
              </a:r>
            </a:p>
          </p:txBody>
        </p:sp>
      </p:grpSp>
      <p:sp>
        <p:nvSpPr>
          <p:cNvPr id="34" name="Rectangle 2"/>
          <p:cNvSpPr txBox="1">
            <a:spLocks noChangeArrowheads="1"/>
          </p:cNvSpPr>
          <p:nvPr/>
        </p:nvSpPr>
        <p:spPr bwMode="auto">
          <a:xfrm>
            <a:off x="284163" y="6065838"/>
            <a:ext cx="3144837" cy="715962"/>
          </a:xfrm>
          <a:prstGeom prst="rect">
            <a:avLst/>
          </a:prstGeom>
          <a:noFill/>
          <a:ln w="9525">
            <a:noFill/>
            <a:miter lim="800000"/>
            <a:headEnd/>
            <a:tailEnd/>
          </a:ln>
        </p:spPr>
        <p:txBody>
          <a:bodyPr anchor="ctr"/>
          <a:lstStyle/>
          <a:p>
            <a:pPr algn="ctr">
              <a:defRPr/>
            </a:pPr>
            <a:r>
              <a:rPr lang="en-US" sz="2400" dirty="0">
                <a:solidFill>
                  <a:schemeClr val="bg1"/>
                </a:solidFill>
                <a:latin typeface="+mj-lt"/>
                <a:ea typeface="+mj-ea"/>
                <a:cs typeface="+mj-cs"/>
              </a:rPr>
              <a:t>SKULL PA VIEW</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8195" name="Rectangle 22"/>
          <p:cNvSpPr>
            <a:spLocks noChangeArrowheads="1"/>
          </p:cNvSpPr>
          <p:nvPr/>
        </p:nvSpPr>
        <p:spPr bwMode="auto">
          <a:xfrm>
            <a:off x="2057400" y="4572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chemeClr val="bg1"/>
                </a:solidFill>
              </a:rPr>
              <a:t>Plain x-ray skull</a:t>
            </a:r>
          </a:p>
        </p:txBody>
      </p:sp>
      <p:sp>
        <p:nvSpPr>
          <p:cNvPr id="26" name="Text Box 7"/>
          <p:cNvSpPr txBox="1">
            <a:spLocks noChangeArrowheads="1"/>
          </p:cNvSpPr>
          <p:nvPr/>
        </p:nvSpPr>
        <p:spPr bwMode="auto">
          <a:xfrm>
            <a:off x="5334000" y="6015038"/>
            <a:ext cx="3287713" cy="461962"/>
          </a:xfrm>
          <a:prstGeom prst="rect">
            <a:avLst/>
          </a:prstGeom>
          <a:noFill/>
          <a:ln w="9525">
            <a:noFill/>
            <a:miter lim="800000"/>
            <a:headEnd/>
            <a:tailEnd/>
          </a:ln>
          <a:effectLst/>
        </p:spPr>
        <p:txBody>
          <a:bodyPr>
            <a:spAutoFit/>
          </a:bodyPr>
          <a:lstStyle/>
          <a:p>
            <a:pPr>
              <a:spcBef>
                <a:spcPct val="50000"/>
              </a:spcBef>
              <a:defRPr/>
            </a:pPr>
            <a:r>
              <a:rPr lang="en-US" sz="2400" b="1" dirty="0">
                <a:solidFill>
                  <a:schemeClr val="bg1"/>
                </a:solidFill>
                <a:effectLst>
                  <a:outerShdw blurRad="38100" dist="38100" dir="2700000" algn="tl">
                    <a:srgbClr val="000000"/>
                  </a:outerShdw>
                </a:effectLst>
              </a:rPr>
              <a:t>TOWENS VIEW (AP)</a:t>
            </a:r>
          </a:p>
        </p:txBody>
      </p:sp>
      <p:grpSp>
        <p:nvGrpSpPr>
          <p:cNvPr id="8197" name="Group 14"/>
          <p:cNvGrpSpPr>
            <a:grpSpLocks/>
          </p:cNvGrpSpPr>
          <p:nvPr/>
        </p:nvGrpSpPr>
        <p:grpSpPr bwMode="auto">
          <a:xfrm>
            <a:off x="5029200" y="1752600"/>
            <a:ext cx="3810000" cy="4184650"/>
            <a:chOff x="2286000" y="1798638"/>
            <a:chExt cx="4561540" cy="4870450"/>
          </a:xfrm>
        </p:grpSpPr>
        <p:pic>
          <p:nvPicPr>
            <p:cNvPr id="8216" name="Picture 2" descr="00000100"/>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286000" y="1798638"/>
              <a:ext cx="456154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7" name="Group 13"/>
            <p:cNvGrpSpPr>
              <a:grpSpLocks/>
            </p:cNvGrpSpPr>
            <p:nvPr/>
          </p:nvGrpSpPr>
          <p:grpSpPr bwMode="auto">
            <a:xfrm>
              <a:off x="2819476" y="3197226"/>
              <a:ext cx="2907128" cy="2368550"/>
              <a:chOff x="2819476" y="3197226"/>
              <a:chExt cx="2907128" cy="2368550"/>
            </a:xfrm>
          </p:grpSpPr>
          <p:sp>
            <p:nvSpPr>
              <p:cNvPr id="20" name="Text Box 3"/>
              <p:cNvSpPr txBox="1">
                <a:spLocks noChangeArrowheads="1"/>
              </p:cNvSpPr>
              <p:nvPr/>
            </p:nvSpPr>
            <p:spPr bwMode="auto">
              <a:xfrm>
                <a:off x="3886340" y="4614483"/>
                <a:ext cx="1258225" cy="323342"/>
              </a:xfrm>
              <a:prstGeom prst="rect">
                <a:avLst/>
              </a:prstGeom>
              <a:noFill/>
              <a:ln w="9525">
                <a:noFill/>
                <a:miter lim="800000"/>
                <a:headEnd/>
                <a:tailEnd/>
              </a:ln>
              <a:effectLst/>
            </p:spPr>
            <p:txBody>
              <a:bodyPr>
                <a:spAutoFit/>
              </a:bodyPr>
              <a:lstStyle/>
              <a:p>
                <a:pPr>
                  <a:spcBef>
                    <a:spcPct val="50000"/>
                  </a:spcBef>
                  <a:defRPr/>
                </a:pPr>
                <a:r>
                  <a:rPr lang="en-US" sz="1200" b="1" dirty="0">
                    <a:solidFill>
                      <a:srgbClr val="FF3300"/>
                    </a:solidFill>
                    <a:effectLst>
                      <a:outerShdw blurRad="38100" dist="38100" dir="2700000" algn="tl">
                        <a:srgbClr val="000000"/>
                      </a:outerShdw>
                    </a:effectLst>
                  </a:rPr>
                  <a:t>F.MAGNUM</a:t>
                </a:r>
              </a:p>
            </p:txBody>
          </p:sp>
          <p:sp>
            <p:nvSpPr>
              <p:cNvPr id="21" name="Text Box 4"/>
              <p:cNvSpPr txBox="1">
                <a:spLocks noChangeArrowheads="1"/>
              </p:cNvSpPr>
              <p:nvPr/>
            </p:nvSpPr>
            <p:spPr bwMode="auto">
              <a:xfrm>
                <a:off x="4819556" y="4296684"/>
                <a:ext cx="906605" cy="280845"/>
              </a:xfrm>
              <a:prstGeom prst="rect">
                <a:avLst/>
              </a:prstGeom>
              <a:noFill/>
              <a:ln w="9525">
                <a:noFill/>
                <a:miter lim="800000"/>
                <a:headEnd/>
                <a:tailEnd/>
              </a:ln>
              <a:effectLst/>
            </p:spPr>
            <p:txBody>
              <a:bodyPr>
                <a:spAutoFit/>
              </a:bodyPr>
              <a:lstStyle/>
              <a:p>
                <a:pPr>
                  <a:spcBef>
                    <a:spcPct val="50000"/>
                  </a:spcBef>
                  <a:defRPr/>
                </a:pPr>
                <a:r>
                  <a:rPr lang="en-US" b="1" dirty="0">
                    <a:solidFill>
                      <a:schemeClr val="bg1"/>
                    </a:solidFill>
                    <a:effectLst>
                      <a:outerShdw blurRad="38100" dist="38100" dir="2700000" algn="tl">
                        <a:srgbClr val="000000"/>
                      </a:outerShdw>
                    </a:effectLst>
                  </a:rPr>
                  <a:t>IAMs</a:t>
                </a:r>
              </a:p>
            </p:txBody>
          </p:sp>
          <p:sp>
            <p:nvSpPr>
              <p:cNvPr id="8220" name="Line 5"/>
              <p:cNvSpPr>
                <a:spLocks noChangeShapeType="1"/>
              </p:cNvSpPr>
              <p:nvPr/>
            </p:nvSpPr>
            <p:spPr bwMode="auto">
              <a:xfrm>
                <a:off x="5098941" y="4487560"/>
                <a:ext cx="209392" cy="31712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 Box 8"/>
              <p:cNvSpPr txBox="1">
                <a:spLocks noChangeArrowheads="1"/>
              </p:cNvSpPr>
              <p:nvPr/>
            </p:nvSpPr>
            <p:spPr bwMode="auto">
              <a:xfrm>
                <a:off x="3494808" y="3197323"/>
                <a:ext cx="2022283" cy="229111"/>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LAMBDOID SUTURE</a:t>
                </a:r>
              </a:p>
            </p:txBody>
          </p:sp>
          <p:sp>
            <p:nvSpPr>
              <p:cNvPr id="28" name="Text Box 9"/>
              <p:cNvSpPr txBox="1">
                <a:spLocks noChangeArrowheads="1"/>
              </p:cNvSpPr>
              <p:nvPr/>
            </p:nvSpPr>
            <p:spPr bwMode="auto">
              <a:xfrm>
                <a:off x="2820081" y="5335073"/>
                <a:ext cx="1744789" cy="230959"/>
              </a:xfrm>
              <a:prstGeom prst="rect">
                <a:avLst/>
              </a:prstGeom>
              <a:noFill/>
              <a:ln w="9525">
                <a:noFill/>
                <a:miter lim="800000"/>
                <a:headEnd/>
                <a:tailEnd/>
              </a:ln>
              <a:effectLst/>
            </p:spPr>
            <p:txBody>
              <a:bodyPr>
                <a:spAutoFit/>
              </a:bodyPr>
              <a:lstStyle/>
              <a:p>
                <a:pPr algn="ctr">
                  <a:spcBef>
                    <a:spcPct val="50000"/>
                  </a:spcBef>
                  <a:defRPr/>
                </a:pPr>
                <a:r>
                  <a:rPr lang="en-US" sz="1400" b="1" dirty="0">
                    <a:effectLst>
                      <a:outerShdw blurRad="38100" dist="38100" dir="2700000" algn="tl">
                        <a:srgbClr val="FFFFFF"/>
                      </a:outerShdw>
                    </a:effectLst>
                  </a:rPr>
                  <a:t>Dorsum </a:t>
                </a:r>
                <a:r>
                  <a:rPr lang="en-US" sz="1400" b="1" dirty="0" err="1">
                    <a:effectLst>
                      <a:outerShdw blurRad="38100" dist="38100" dir="2700000" algn="tl">
                        <a:srgbClr val="FFFFFF"/>
                      </a:outerShdw>
                    </a:effectLst>
                  </a:rPr>
                  <a:t>sellae</a:t>
                </a:r>
                <a:endParaRPr lang="en-US" sz="1400" b="1" dirty="0">
                  <a:effectLst>
                    <a:outerShdw blurRad="38100" dist="38100" dir="2700000" algn="tl">
                      <a:srgbClr val="FFFFFF"/>
                    </a:outerShdw>
                  </a:effectLst>
                </a:endParaRPr>
              </a:p>
            </p:txBody>
          </p:sp>
          <p:sp>
            <p:nvSpPr>
              <p:cNvPr id="8223" name="Line 10"/>
              <p:cNvSpPr>
                <a:spLocks noChangeShapeType="1"/>
              </p:cNvSpPr>
              <p:nvPr/>
            </p:nvSpPr>
            <p:spPr bwMode="auto">
              <a:xfrm flipV="1">
                <a:off x="4331171" y="4994953"/>
                <a:ext cx="209392" cy="50739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8198" name="Group 14"/>
          <p:cNvGrpSpPr>
            <a:grpSpLocks/>
          </p:cNvGrpSpPr>
          <p:nvPr/>
        </p:nvGrpSpPr>
        <p:grpSpPr bwMode="auto">
          <a:xfrm>
            <a:off x="533400" y="1752600"/>
            <a:ext cx="4121150" cy="4262438"/>
            <a:chOff x="2147888" y="1752600"/>
            <a:chExt cx="4167187" cy="4437063"/>
          </a:xfrm>
        </p:grpSpPr>
        <p:pic>
          <p:nvPicPr>
            <p:cNvPr id="8200" name="Picture 2" descr="00000120"/>
            <p:cNvPicPr>
              <a:picLocks noChangeAspect="1" noChangeArrowheads="1"/>
            </p:cNvPicPr>
            <p:nvPr/>
          </p:nvPicPr>
          <p:blipFill>
            <a:blip r:embed="rId4">
              <a:lum bright="-10000" contrast="-40000"/>
              <a:extLst>
                <a:ext uri="{28A0092B-C50C-407E-A947-70E740481C1C}">
                  <a14:useLocalDpi xmlns:a14="http://schemas.microsoft.com/office/drawing/2010/main" val="0"/>
                </a:ext>
              </a:extLst>
            </a:blip>
            <a:srcRect/>
            <a:stretch>
              <a:fillRect/>
            </a:stretch>
          </p:blipFill>
          <p:spPr bwMode="auto">
            <a:xfrm>
              <a:off x="2147888" y="1752600"/>
              <a:ext cx="412115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p:cNvSpPr txBox="1">
              <a:spLocks noChangeArrowheads="1"/>
            </p:cNvSpPr>
            <p:nvPr/>
          </p:nvSpPr>
          <p:spPr bwMode="auto">
            <a:xfrm>
              <a:off x="2229755" y="4418143"/>
              <a:ext cx="1732047" cy="307372"/>
            </a:xfrm>
            <a:prstGeom prst="rect">
              <a:avLst/>
            </a:prstGeom>
            <a:noFill/>
            <a:ln w="9525">
              <a:noFill/>
              <a:miter lim="800000"/>
              <a:headEnd/>
              <a:tailEnd/>
            </a:ln>
            <a:effectLst/>
          </p:spPr>
          <p:txBody>
            <a:bodyPr>
              <a:spAutoFit/>
            </a:bodyPr>
            <a:lstStyle/>
            <a:p>
              <a:pPr>
                <a:spcBef>
                  <a:spcPct val="50000"/>
                </a:spcBef>
                <a:defRPr/>
              </a:pPr>
              <a:r>
                <a:rPr lang="en-US" sz="1400" dirty="0">
                  <a:solidFill>
                    <a:schemeClr val="bg1"/>
                  </a:solidFill>
                  <a:effectLst>
                    <a:outerShdw blurRad="38100" dist="38100" dir="2700000" algn="tl">
                      <a:srgbClr val="000000"/>
                    </a:outerShdw>
                  </a:effectLst>
                </a:rPr>
                <a:t>Ant. arch C1</a:t>
              </a:r>
            </a:p>
          </p:txBody>
        </p:sp>
        <p:sp>
          <p:nvSpPr>
            <p:cNvPr id="8202" name="Line 4"/>
            <p:cNvSpPr>
              <a:spLocks noChangeShapeType="1"/>
            </p:cNvSpPr>
            <p:nvPr/>
          </p:nvSpPr>
          <p:spPr bwMode="auto">
            <a:xfrm flipV="1">
              <a:off x="3284539" y="4410075"/>
              <a:ext cx="715962" cy="1730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3" name="Line 6"/>
            <p:cNvSpPr>
              <a:spLocks noChangeShapeType="1"/>
            </p:cNvSpPr>
            <p:nvPr/>
          </p:nvSpPr>
          <p:spPr bwMode="auto">
            <a:xfrm flipV="1">
              <a:off x="3521075" y="4641849"/>
              <a:ext cx="600075" cy="519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4" name="Text Box 8"/>
            <p:cNvSpPr txBox="1">
              <a:spLocks noChangeArrowheads="1"/>
            </p:cNvSpPr>
            <p:nvPr/>
          </p:nvSpPr>
          <p:spPr bwMode="auto">
            <a:xfrm>
              <a:off x="5195888" y="3717925"/>
              <a:ext cx="479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8205" name="Line 18"/>
            <p:cNvSpPr>
              <a:spLocks noChangeShapeType="1"/>
            </p:cNvSpPr>
            <p:nvPr/>
          </p:nvSpPr>
          <p:spPr bwMode="auto">
            <a:xfrm flipH="1" flipV="1">
              <a:off x="4659312" y="4583113"/>
              <a:ext cx="68897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 Box 19"/>
            <p:cNvSpPr txBox="1">
              <a:spLocks noChangeArrowheads="1"/>
            </p:cNvSpPr>
            <p:nvPr/>
          </p:nvSpPr>
          <p:spPr bwMode="auto">
            <a:xfrm>
              <a:off x="5029283" y="3886026"/>
              <a:ext cx="1210346" cy="277626"/>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Carotid canal</a:t>
              </a:r>
            </a:p>
          </p:txBody>
        </p:sp>
        <p:sp>
          <p:nvSpPr>
            <p:cNvPr id="8207" name="Line 23"/>
            <p:cNvSpPr>
              <a:spLocks noChangeShapeType="1"/>
            </p:cNvSpPr>
            <p:nvPr/>
          </p:nvSpPr>
          <p:spPr bwMode="auto">
            <a:xfrm>
              <a:off x="3048001" y="3486150"/>
              <a:ext cx="304800" cy="461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8" name="Line 18"/>
            <p:cNvSpPr>
              <a:spLocks noChangeShapeType="1"/>
            </p:cNvSpPr>
            <p:nvPr/>
          </p:nvSpPr>
          <p:spPr bwMode="auto">
            <a:xfrm flipH="1">
              <a:off x="4957762" y="3313111"/>
              <a:ext cx="390524" cy="73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9" name="Line 18"/>
            <p:cNvSpPr>
              <a:spLocks noChangeShapeType="1"/>
            </p:cNvSpPr>
            <p:nvPr/>
          </p:nvSpPr>
          <p:spPr bwMode="auto">
            <a:xfrm flipH="1">
              <a:off x="4724400" y="4038600"/>
              <a:ext cx="3905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Text Box 19"/>
            <p:cNvSpPr txBox="1">
              <a:spLocks noChangeArrowheads="1"/>
            </p:cNvSpPr>
            <p:nvPr/>
          </p:nvSpPr>
          <p:spPr bwMode="auto">
            <a:xfrm>
              <a:off x="4660079" y="4523905"/>
              <a:ext cx="1608444" cy="275973"/>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Occipital </a:t>
              </a:r>
              <a:r>
                <a:rPr lang="en-US" sz="1200" b="1" dirty="0" err="1">
                  <a:solidFill>
                    <a:schemeClr val="bg1"/>
                  </a:solidFill>
                  <a:effectLst>
                    <a:outerShdw blurRad="38100" dist="38100" dir="2700000" algn="tl">
                      <a:srgbClr val="000000"/>
                    </a:outerShdw>
                  </a:effectLst>
                </a:rPr>
                <a:t>condyle</a:t>
              </a:r>
              <a:endParaRPr lang="en-US" sz="1200" b="1" dirty="0">
                <a:solidFill>
                  <a:schemeClr val="bg1"/>
                </a:solidFill>
                <a:effectLst>
                  <a:outerShdw blurRad="38100" dist="38100" dir="2700000" algn="tl">
                    <a:srgbClr val="000000"/>
                  </a:outerShdw>
                </a:effectLst>
              </a:endParaRPr>
            </a:p>
          </p:txBody>
        </p:sp>
        <p:sp>
          <p:nvSpPr>
            <p:cNvPr id="32" name="Text Box 19"/>
            <p:cNvSpPr txBox="1">
              <a:spLocks noChangeArrowheads="1"/>
            </p:cNvSpPr>
            <p:nvPr/>
          </p:nvSpPr>
          <p:spPr bwMode="auto">
            <a:xfrm>
              <a:off x="2590933" y="5057674"/>
              <a:ext cx="1218373" cy="275974"/>
            </a:xfrm>
            <a:prstGeom prst="rect">
              <a:avLst/>
            </a:prstGeom>
            <a:noFill/>
            <a:ln w="9525">
              <a:noFill/>
              <a:miter lim="800000"/>
              <a:headEnd/>
              <a:tailEnd/>
            </a:ln>
            <a:effectLst/>
          </p:spPr>
          <p:txBody>
            <a:bodyPr>
              <a:spAutoFit/>
            </a:bodyPr>
            <a:lstStyle/>
            <a:p>
              <a:pPr algn="ctr">
                <a:spcBef>
                  <a:spcPct val="50000"/>
                </a:spcBef>
                <a:defRPr/>
              </a:pPr>
              <a:r>
                <a:rPr lang="en-US" sz="1200" b="1" dirty="0" err="1">
                  <a:solidFill>
                    <a:schemeClr val="bg1"/>
                  </a:solidFill>
                  <a:effectLst>
                    <a:outerShdw blurRad="38100" dist="38100" dir="2700000" algn="tl">
                      <a:srgbClr val="000000"/>
                    </a:outerShdw>
                  </a:effectLst>
                </a:rPr>
                <a:t>Odontoid</a:t>
              </a:r>
              <a:endParaRPr lang="en-US" sz="1200" b="1" dirty="0">
                <a:solidFill>
                  <a:schemeClr val="bg1"/>
                </a:solidFill>
                <a:effectLst>
                  <a:outerShdw blurRad="38100" dist="38100" dir="2700000" algn="tl">
                    <a:srgbClr val="000000"/>
                  </a:outerShdw>
                </a:effectLst>
              </a:endParaRPr>
            </a:p>
          </p:txBody>
        </p:sp>
        <p:sp>
          <p:nvSpPr>
            <p:cNvPr id="8212" name="Line 4"/>
            <p:cNvSpPr>
              <a:spLocks noChangeShapeType="1"/>
            </p:cNvSpPr>
            <p:nvPr/>
          </p:nvSpPr>
          <p:spPr bwMode="auto">
            <a:xfrm flipH="1">
              <a:off x="3521076" y="2286000"/>
              <a:ext cx="136524" cy="1508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Text Box 19"/>
            <p:cNvSpPr txBox="1">
              <a:spLocks noChangeArrowheads="1"/>
            </p:cNvSpPr>
            <p:nvPr/>
          </p:nvSpPr>
          <p:spPr bwMode="auto">
            <a:xfrm>
              <a:off x="5104729" y="3152300"/>
              <a:ext cx="1210346" cy="275973"/>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Mandible</a:t>
              </a:r>
            </a:p>
          </p:txBody>
        </p:sp>
        <p:sp>
          <p:nvSpPr>
            <p:cNvPr id="35" name="Text Box 19"/>
            <p:cNvSpPr txBox="1">
              <a:spLocks noChangeArrowheads="1"/>
            </p:cNvSpPr>
            <p:nvPr/>
          </p:nvSpPr>
          <p:spPr bwMode="auto">
            <a:xfrm>
              <a:off x="3276368" y="2056667"/>
              <a:ext cx="1447921" cy="277626"/>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Foramen </a:t>
              </a:r>
              <a:r>
                <a:rPr lang="en-US" sz="1200" b="1" dirty="0" err="1">
                  <a:solidFill>
                    <a:schemeClr val="bg1"/>
                  </a:solidFill>
                  <a:effectLst>
                    <a:outerShdw blurRad="38100" dist="38100" dir="2700000" algn="tl">
                      <a:srgbClr val="000000"/>
                    </a:outerShdw>
                  </a:effectLst>
                </a:rPr>
                <a:t>ovale</a:t>
              </a:r>
              <a:endParaRPr lang="en-US" sz="1200" b="1" dirty="0">
                <a:solidFill>
                  <a:schemeClr val="bg1"/>
                </a:solidFill>
                <a:effectLst>
                  <a:outerShdw blurRad="38100" dist="38100" dir="2700000" algn="tl">
                    <a:srgbClr val="000000"/>
                  </a:outerShdw>
                </a:effectLst>
              </a:endParaRPr>
            </a:p>
          </p:txBody>
        </p:sp>
        <p:sp>
          <p:nvSpPr>
            <p:cNvPr id="36" name="Text Box 19"/>
            <p:cNvSpPr txBox="1">
              <a:spLocks noChangeArrowheads="1"/>
            </p:cNvSpPr>
            <p:nvPr/>
          </p:nvSpPr>
          <p:spPr bwMode="auto">
            <a:xfrm>
              <a:off x="2194440" y="3124206"/>
              <a:ext cx="1311476" cy="461058"/>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Foramen </a:t>
              </a:r>
              <a:r>
                <a:rPr lang="en-US" sz="1200" b="1" dirty="0" err="1">
                  <a:solidFill>
                    <a:schemeClr val="bg1"/>
                  </a:solidFill>
                  <a:effectLst>
                    <a:outerShdw blurRad="38100" dist="38100" dir="2700000" algn="tl">
                      <a:srgbClr val="000000"/>
                    </a:outerShdw>
                  </a:effectLst>
                </a:rPr>
                <a:t>spinosum</a:t>
              </a:r>
              <a:endParaRPr lang="en-US" sz="1200" b="1" dirty="0">
                <a:solidFill>
                  <a:schemeClr val="bg1"/>
                </a:solidFill>
                <a:effectLst>
                  <a:outerShdw blurRad="38100" dist="38100" dir="2700000" algn="tl">
                    <a:srgbClr val="000000"/>
                  </a:outerShdw>
                </a:effectLst>
              </a:endParaRPr>
            </a:p>
          </p:txBody>
        </p:sp>
      </p:grpSp>
      <p:sp>
        <p:nvSpPr>
          <p:cNvPr id="38" name="Text Box 7"/>
          <p:cNvSpPr txBox="1">
            <a:spLocks noChangeArrowheads="1"/>
          </p:cNvSpPr>
          <p:nvPr/>
        </p:nvSpPr>
        <p:spPr bwMode="auto">
          <a:xfrm>
            <a:off x="685800" y="6019800"/>
            <a:ext cx="3816350" cy="461963"/>
          </a:xfrm>
          <a:prstGeom prst="rect">
            <a:avLst/>
          </a:prstGeom>
          <a:noFill/>
          <a:ln w="9525">
            <a:noFill/>
            <a:miter lim="800000"/>
            <a:headEnd/>
            <a:tailEnd/>
          </a:ln>
          <a:effectLst/>
        </p:spPr>
        <p:txBody>
          <a:bodyPr>
            <a:spAutoFit/>
          </a:bodyPr>
          <a:lstStyle/>
          <a:p>
            <a:pPr>
              <a:spcBef>
                <a:spcPct val="50000"/>
              </a:spcBef>
              <a:defRPr/>
            </a:pPr>
            <a:r>
              <a:rPr lang="en-US" sz="2400" b="1" dirty="0" err="1">
                <a:solidFill>
                  <a:schemeClr val="bg1"/>
                </a:solidFill>
                <a:effectLst>
                  <a:outerShdw blurRad="38100" dist="38100" dir="2700000" algn="tl">
                    <a:srgbClr val="000000"/>
                  </a:outerShdw>
                </a:effectLst>
              </a:rPr>
              <a:t>submentovertical</a:t>
            </a:r>
            <a:r>
              <a:rPr lang="en-US" sz="2400" b="1" dirty="0">
                <a:solidFill>
                  <a:schemeClr val="bg1"/>
                </a:solidFill>
                <a:effectLst>
                  <a:outerShdw blurRad="38100" dist="38100" dir="2700000" algn="tl">
                    <a:srgbClr val="000000"/>
                  </a:outerShdw>
                </a:effectLst>
              </a:rPr>
              <a:t> VIEW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 ..</a:t>
            </a:r>
            <a:endParaRPr lang="en-US" sz="4800" dirty="0">
              <a:latin typeface="+mj-lt"/>
              <a:ea typeface="+mj-ea"/>
              <a:cs typeface="+mj-cs"/>
            </a:endParaRPr>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3" y="1676400"/>
            <a:ext cx="6726237"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14" name="Rectangle 3"/>
          <p:cNvSpPr txBox="1">
            <a:spLocks noChangeArrowheads="1"/>
          </p:cNvSpPr>
          <p:nvPr/>
        </p:nvSpPr>
        <p:spPr bwMode="auto">
          <a:xfrm>
            <a:off x="1012825" y="2266950"/>
            <a:ext cx="6988175" cy="3600450"/>
          </a:xfrm>
          <a:prstGeom prst="rect">
            <a:avLst/>
          </a:prstGeom>
          <a:noFill/>
          <a:ln w="9525">
            <a:noFill/>
            <a:miter lim="800000"/>
            <a:headEnd/>
            <a:tailEnd/>
          </a:ln>
        </p:spPr>
        <p:txBody>
          <a:bodyPr/>
          <a:lstStyle/>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 Using ionizing radiation</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 Spiral CT can perform a head scan in 15 minutes pre </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&amp;post contrast scans.</a:t>
            </a:r>
          </a:p>
          <a:p>
            <a:pPr marL="342900" indent="-342900" algn="just">
              <a:lnSpc>
                <a:spcPct val="80000"/>
              </a:lnSpc>
              <a:spcBef>
                <a:spcPct val="20000"/>
              </a:spcBef>
              <a:defRPr/>
            </a:pP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The scan itself can take as little as 10 seconds.</a:t>
            </a:r>
          </a:p>
          <a:p>
            <a:pPr marL="342900" indent="-342900" algn="just">
              <a:lnSpc>
                <a:spcPct val="80000"/>
              </a:lnSpc>
              <a:spcBef>
                <a:spcPct val="20000"/>
              </a:spcBef>
              <a:buFont typeface="Arial" pitchFamily="34"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 Patient preparation: nil</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Type of the contrast medium: iodinated contrast</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(non ionic L.O.C.M)</a:t>
            </a:r>
          </a:p>
          <a:p>
            <a:pPr marL="342900" indent="-342900" algn="just">
              <a:lnSpc>
                <a:spcPct val="80000"/>
              </a:lnSpc>
              <a:spcBef>
                <a:spcPct val="20000"/>
              </a:spcBef>
              <a:buFont typeface="Arial" charset="0"/>
              <a:buChar char="•"/>
              <a:defRPr/>
            </a:pPr>
            <a:endParaRPr lang="en-US" sz="2000" b="1" dirty="0">
              <a:effectLst>
                <a:outerShdw blurRad="38100" dist="38100" dir="2700000" algn="tl">
                  <a:srgbClr val="FFFFFF"/>
                </a:outerShdw>
              </a:effectLst>
              <a:latin typeface="+mn-lt"/>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1246</TotalTime>
  <Words>1873</Words>
  <Application>Microsoft Office PowerPoint</Application>
  <PresentationFormat>On-screen Show (4:3)</PresentationFormat>
  <Paragraphs>457</Paragraphs>
  <Slides>50</Slides>
  <Notes>49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53" baseType="lpstr">
      <vt:lpstr>Office Theme</vt:lpstr>
      <vt:lpstr>Bitmap Image</vt:lpstr>
      <vt:lpstr>Acrobat Document</vt:lpstr>
      <vt:lpstr>PowerPoint Presentation</vt:lpstr>
      <vt:lpstr>PowerPoint Presentation</vt:lpstr>
      <vt:lpstr>PowerPoint Presentation</vt:lpstr>
      <vt:lpstr>PowerPoint Presentation</vt:lpstr>
      <vt:lpstr>PowerPoint Presentation</vt:lpstr>
      <vt:lpstr>Skull X-RAY LAT.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MRI BRAIN (SAGITTAL T1WI)</vt:lpstr>
      <vt:lpstr>MRI BRAIN (AXIAL T1WI)</vt:lpstr>
      <vt:lpstr>MRI BRAIN (AXIAL T1WI)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Internal carotid angiogram  AP</vt:lpstr>
      <vt:lpstr>PowerPoint Presentation</vt:lpstr>
      <vt:lpstr>PowerPoint Presentation</vt:lpstr>
      <vt:lpstr>PowerPoint Presentation</vt:lpstr>
      <vt:lpstr>PowerPoint Presentation</vt:lpstr>
      <vt:lpstr>Reference book and the relevant page numbers..</vt:lpstr>
      <vt:lpstr>Thank You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medtst medtst</dc:creator>
  <cp:lastModifiedBy>medtst medtst</cp:lastModifiedBy>
  <cp:revision>102</cp:revision>
  <dcterms:created xsi:type="dcterms:W3CDTF">2011-06-14T17:07:28Z</dcterms:created>
  <dcterms:modified xsi:type="dcterms:W3CDTF">2018-03-06T10:33:00Z</dcterms:modified>
</cp:coreProperties>
</file>