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p:restoredTop sz="93369" autoAdjust="0"/>
  </p:normalViewPr>
  <p:slideViewPr>
    <p:cSldViewPr>
      <p:cViewPr varScale="1">
        <p:scale>
          <a:sx n="109" d="100"/>
          <a:sy n="109" d="100"/>
        </p:scale>
        <p:origin x="132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558B83-2BB8-435E-BEBE-F2299E4DA2E2}" type="datetimeFigureOut">
              <a:rPr lang="ar-SA" smtClean="0"/>
              <a:pPr/>
              <a:t>04/07/39</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04/07/39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8569F5F-2006-4223-894E-DDDF2FC6E64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E558B83-2BB8-435E-BEBE-F2299E4DA2E2}" type="datetimeFigureOut">
              <a:rPr lang="ar-SA" smtClean="0"/>
              <a:pPr/>
              <a:t>04/07/39</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8569F5F-2006-4223-894E-DDDF2FC6E64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E558B83-2BB8-435E-BEBE-F2299E4DA2E2}" type="datetimeFigureOut">
              <a:rPr lang="ar-SA" smtClean="0"/>
              <a:pPr/>
              <a:t>04/07/39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E558B83-2BB8-435E-BEBE-F2299E4DA2E2}" type="datetimeFigureOut">
              <a:rPr lang="ar-SA" smtClean="0"/>
              <a:pPr/>
              <a:t>04/07/39</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E558B83-2BB8-435E-BEBE-F2299E4DA2E2}" type="datetimeFigureOut">
              <a:rPr lang="ar-SA" smtClean="0"/>
              <a:pPr/>
              <a:t>04/07/39</a:t>
            </a:fld>
            <a:endParaRPr lang="ar-SA"/>
          </a:p>
        </p:txBody>
      </p:sp>
      <p:sp>
        <p:nvSpPr>
          <p:cNvPr id="10" name="عنصر نائب لرقم الشريحة 9"/>
          <p:cNvSpPr>
            <a:spLocks noGrp="1"/>
          </p:cNvSpPr>
          <p:nvPr>
            <p:ph type="sldNum" sz="quarter" idx="16"/>
          </p:nvPr>
        </p:nvSpPr>
        <p:spPr/>
        <p:txBody>
          <a:bodyPr rtlCol="0"/>
          <a:lstStyle/>
          <a:p>
            <a:fld id="{38569F5F-2006-4223-894E-DDDF2FC6E649}"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E558B83-2BB8-435E-BEBE-F2299E4DA2E2}" type="datetimeFigureOut">
              <a:rPr lang="ar-SA" smtClean="0"/>
              <a:pPr/>
              <a:t>04/07/39</a:t>
            </a:fld>
            <a:endParaRPr lang="ar-SA"/>
          </a:p>
        </p:txBody>
      </p:sp>
      <p:sp>
        <p:nvSpPr>
          <p:cNvPr id="12" name="عنصر نائب لرقم الشريحة 11"/>
          <p:cNvSpPr>
            <a:spLocks noGrp="1"/>
          </p:cNvSpPr>
          <p:nvPr>
            <p:ph type="sldNum" sz="quarter" idx="16"/>
          </p:nvPr>
        </p:nvSpPr>
        <p:spPr/>
        <p:txBody>
          <a:bodyPr rtlCol="0"/>
          <a:lstStyle/>
          <a:p>
            <a:fld id="{38569F5F-2006-4223-894E-DDDF2FC6E649}"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E558B83-2BB8-435E-BEBE-F2299E4DA2E2}" type="datetimeFigureOut">
              <a:rPr lang="ar-SA" smtClean="0"/>
              <a:pPr/>
              <a:t>04/07/39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558B83-2BB8-435E-BEBE-F2299E4DA2E2}" type="datetimeFigureOut">
              <a:rPr lang="ar-SA" smtClean="0"/>
              <a:pPr/>
              <a:t>04/07/39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8569F5F-2006-4223-894E-DDDF2FC6E64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E558B83-2BB8-435E-BEBE-F2299E4DA2E2}" type="datetimeFigureOut">
              <a:rPr lang="ar-SA" smtClean="0"/>
              <a:pPr/>
              <a:t>04/07/39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8569F5F-2006-4223-894E-DDDF2FC6E649}"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E558B83-2BB8-435E-BEBE-F2299E4DA2E2}" type="datetimeFigureOut">
              <a:rPr lang="ar-SA" smtClean="0"/>
              <a:pPr/>
              <a:t>04/07/39</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8569F5F-2006-4223-894E-DDDF2FC6E649}"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558B83-2BB8-435E-BEBE-F2299E4DA2E2}" type="datetimeFigureOut">
              <a:rPr lang="ar-SA" smtClean="0"/>
              <a:pPr/>
              <a:t>04/07/39</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569F5F-2006-4223-894E-DDDF2FC6E64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
              <a:schemeClr val="accent1">
                <a:lumMod val="5000"/>
                <a:lumOff val="95000"/>
              </a:schemeClr>
            </a:gs>
            <a:gs pos="16000">
              <a:schemeClr val="accent1">
                <a:lumMod val="45000"/>
                <a:lumOff val="55000"/>
              </a:schemeClr>
            </a:gs>
            <a:gs pos="51000">
              <a:srgbClr val="FFFF0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ar-SA" dirty="0"/>
          </a:p>
        </p:txBody>
      </p:sp>
      <p:sp>
        <p:nvSpPr>
          <p:cNvPr id="3" name="عنوان فرعي 2"/>
          <p:cNvSpPr>
            <a:spLocks noGrp="1"/>
          </p:cNvSpPr>
          <p:nvPr>
            <p:ph type="subTitle" idx="1"/>
          </p:nvPr>
        </p:nvSpPr>
        <p:spPr>
          <a:xfrm>
            <a:off x="683568" y="692696"/>
            <a:ext cx="7992888" cy="4946104"/>
          </a:xfrm>
        </p:spPr>
        <p:txBody>
          <a:bodyPr/>
          <a:lstStyle/>
          <a:p>
            <a:pPr algn="ctr"/>
            <a:r>
              <a:rPr lang="en-US" sz="3200" b="1" dirty="0" smtClean="0">
                <a:solidFill>
                  <a:srgbClr val="C00000"/>
                </a:solidFill>
              </a:rPr>
              <a:t>INTRODUCTION  TO  MECHANISMS  OF TRAUMA AND TREATMENT PRIORITIES</a:t>
            </a:r>
          </a:p>
          <a:p>
            <a:pPr algn="ctr"/>
            <a:endParaRPr lang="en-US" dirty="0" smtClean="0"/>
          </a:p>
          <a:p>
            <a:pPr algn="ctr"/>
            <a:r>
              <a:rPr lang="en-US" sz="2400" b="1" dirty="0" smtClean="0">
                <a:solidFill>
                  <a:srgbClr val="0070C0"/>
                </a:solidFill>
              </a:rPr>
              <a:t>HAMAD </a:t>
            </a:r>
            <a:r>
              <a:rPr lang="en-US" sz="2400" b="1" dirty="0" smtClean="0">
                <a:solidFill>
                  <a:srgbClr val="0070C0"/>
                </a:solidFill>
              </a:rPr>
              <a:t>ALQAHTANI</a:t>
            </a:r>
          </a:p>
          <a:p>
            <a:pPr algn="ctr"/>
            <a:r>
              <a:rPr lang="ar-SA" sz="2400" b="1" dirty="0" smtClean="0">
                <a:solidFill>
                  <a:srgbClr val="0070C0"/>
                </a:solidFill>
              </a:rPr>
              <a:t> </a:t>
            </a:r>
            <a:r>
              <a:rPr lang="en-US" sz="2400" b="1" dirty="0" smtClean="0">
                <a:solidFill>
                  <a:srgbClr val="0070C0"/>
                </a:solidFill>
              </a:rPr>
              <a:t> </a:t>
            </a:r>
            <a:r>
              <a:rPr lang="en-US" sz="2400" b="1" smtClean="0">
                <a:solidFill>
                  <a:srgbClr val="0070C0"/>
                </a:solidFill>
              </a:rPr>
              <a:t>PROFESSOR </a:t>
            </a:r>
            <a:r>
              <a:rPr lang="en-US" sz="2400" b="1" smtClean="0">
                <a:solidFill>
                  <a:srgbClr val="0070C0"/>
                </a:solidFill>
              </a:rPr>
              <a:t>&amp; </a:t>
            </a:r>
            <a:r>
              <a:rPr lang="en-US" sz="2400" b="1" dirty="0" smtClean="0">
                <a:solidFill>
                  <a:srgbClr val="0070C0"/>
                </a:solidFill>
              </a:rPr>
              <a:t>CONSULTANT HEPATOBILIARY SURGEON</a:t>
            </a:r>
            <a:endParaRPr lang="ar-SA" sz="24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39552" y="2612493"/>
            <a:ext cx="8063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can be accomplished only in patients who are breathing spontaneously.  The primary application for this technique in Emergency Department (ED) is in those patients requiring emergent airway support in whom chemical paralysis cannot be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155451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Audibility of bilateral breath sounds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And finally Chest X-Ray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083747"/>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ar-SA"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  It is the most common 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75788"/>
            <a:ext cx="828092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0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immediate threat to life due to inadequate ventilation and should be recognized during the primary survey:</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rgbClr val="C00000"/>
                </a:solidFill>
              </a:rPr>
              <a:t>1.  Tension Pneumothorax</a:t>
            </a:r>
            <a:endParaRPr lang="ar-SA" sz="4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944957"/>
            <a:ext cx="849694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934895"/>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767070"/>
            <a:ext cx="82089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followed by</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intercostal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ar-SA" dirty="0" smtClean="0"/>
              <a:t> </a:t>
            </a:r>
            <a:endParaRPr lang="ar-SA" dirty="0"/>
          </a:p>
        </p:txBody>
      </p:sp>
      <p:graphicFrame>
        <p:nvGraphicFramePr>
          <p:cNvPr id="6" name="عنصر نائب للمحتوى 5"/>
          <p:cNvGraphicFramePr>
            <a:graphicFrameLocks noGrp="1"/>
          </p:cNvGraphicFramePr>
          <p:nvPr>
            <p:ph sz="quarter" idx="1"/>
          </p:nvPr>
        </p:nvGraphicFramePr>
        <p:xfrm>
          <a:off x="622718" y="620688"/>
          <a:ext cx="8142242" cy="5918191"/>
        </p:xfrm>
        <a:graphic>
          <a:graphicData uri="http://schemas.openxmlformats.org/drawingml/2006/table">
            <a:tbl>
              <a:tblPr rtl="1" firstRow="1" bandRow="1">
                <a:tableStyleId>{5C22544A-7EE6-4342-B048-85BDC9FD1C3A}</a:tableStyleId>
              </a:tblPr>
              <a:tblGrid>
                <a:gridCol w="4076700"/>
                <a:gridCol w="4065542"/>
              </a:tblGrid>
              <a:tr h="401311">
                <a:tc gridSpan="2">
                  <a:txBody>
                    <a:bodyPr/>
                    <a:lstStyle/>
                    <a:p>
                      <a:pPr algn="ctr" rtl="1"/>
                      <a:r>
                        <a:rPr kumimoji="0" lang="en-US" sz="2400" b="1" kern="1200" dirty="0" smtClean="0">
                          <a:solidFill>
                            <a:schemeClr val="tx1"/>
                          </a:solidFill>
                          <a:latin typeface="+mn-lt"/>
                          <a:ea typeface="+mn-ea"/>
                          <a:cs typeface="+mn-cs"/>
                        </a:rPr>
                        <a:t>Mechanisms and Patterns of Injury</a:t>
                      </a:r>
                      <a:endParaRPr lang="ar-SA" sz="2400" dirty="0">
                        <a:solidFill>
                          <a:schemeClr val="tx1"/>
                        </a:solidFill>
                      </a:endParaRPr>
                    </a:p>
                  </a:txBody>
                  <a:tcPr/>
                </a:tc>
                <a:tc hMerge="1">
                  <a:txBody>
                    <a:bodyPr/>
                    <a:lstStyle/>
                    <a:p>
                      <a:pPr rtl="1"/>
                      <a:endParaRPr lang="ar-SA"/>
                    </a:p>
                  </a:txBody>
                  <a:tcPr/>
                </a:tc>
              </a:tr>
              <a:tr h="401311">
                <a:tc>
                  <a:txBody>
                    <a:bodyPr/>
                    <a:lstStyle/>
                    <a:p>
                      <a:pPr algn="l" rtl="1"/>
                      <a:r>
                        <a:rPr kumimoji="0" lang="en-US" sz="2000" b="1" kern="1200" dirty="0" smtClean="0">
                          <a:solidFill>
                            <a:schemeClr val="dk1"/>
                          </a:solidFill>
                          <a:latin typeface="+mn-lt"/>
                          <a:ea typeface="+mn-ea"/>
                          <a:cs typeface="+mn-cs"/>
                        </a:rPr>
                        <a:t>PENETRATING</a:t>
                      </a:r>
                      <a:r>
                        <a:rPr kumimoji="0" lang="ar-SA" sz="2000" b="1" kern="1200" dirty="0" smtClean="0">
                          <a:solidFill>
                            <a:schemeClr val="dk1"/>
                          </a:solidFill>
                          <a:latin typeface="+mn-lt"/>
                          <a:ea typeface="+mn-ea"/>
                          <a:cs typeface="+mn-cs"/>
                        </a:rPr>
                        <a:t> </a:t>
                      </a:r>
                      <a:endParaRPr lang="ar-SA" sz="2000" dirty="0"/>
                    </a:p>
                  </a:txBody>
                  <a:tcPr/>
                </a:tc>
                <a:tc>
                  <a:txBody>
                    <a:bodyPr/>
                    <a:lstStyle/>
                    <a:p>
                      <a:pPr algn="l" rtl="1"/>
                      <a:r>
                        <a:rPr kumimoji="0" lang="en-US" sz="2000" b="1" kern="1200" dirty="0" smtClean="0">
                          <a:solidFill>
                            <a:schemeClr val="dk1"/>
                          </a:solidFill>
                          <a:latin typeface="+mn-lt"/>
                          <a:ea typeface="+mn-ea"/>
                          <a:cs typeface="+mn-cs"/>
                        </a:rPr>
                        <a:t>BLUNT</a:t>
                      </a:r>
                      <a:endParaRPr lang="ar-SA" sz="2000" dirty="0"/>
                    </a:p>
                  </a:txBody>
                  <a:tcPr/>
                </a:tc>
              </a:tr>
              <a:tr h="3661278">
                <a:tc>
                  <a:txBody>
                    <a:bodyPr/>
                    <a:lstStyle/>
                    <a:p>
                      <a:pPr algn="l">
                        <a:spcAft>
                          <a:spcPts val="0"/>
                        </a:spcAft>
                        <a:tabLst>
                          <a:tab pos="228600" algn="l"/>
                        </a:tabLst>
                      </a:pPr>
                      <a:endParaRPr lang="ar-SA" sz="2400" dirty="0" smtClean="0">
                        <a:latin typeface="Times New Roman"/>
                        <a:ea typeface="Times New Roman"/>
                        <a:cs typeface="Arial"/>
                      </a:endParaRPr>
                    </a:p>
                    <a:p>
                      <a:pPr algn="l">
                        <a:spcAft>
                          <a:spcPts val="0"/>
                        </a:spcAft>
                        <a:tabLst>
                          <a:tab pos="228600" algn="l"/>
                        </a:tabLst>
                      </a:pPr>
                      <a:r>
                        <a:rPr lang="en-US" sz="2400" dirty="0" smtClean="0">
                          <a:latin typeface="Times New Roman"/>
                          <a:ea typeface="Times New Roman"/>
                          <a:cs typeface="Arial"/>
                        </a:rPr>
                        <a:t>Classified </a:t>
                      </a:r>
                      <a:r>
                        <a:rPr lang="en-US" sz="2400" dirty="0">
                          <a:latin typeface="Times New Roman"/>
                          <a:ea typeface="Times New Roman"/>
                          <a:cs typeface="Arial"/>
                        </a:rPr>
                        <a:t>into</a:t>
                      </a:r>
                      <a:r>
                        <a:rPr lang="en-US" sz="2400" dirty="0" smtClean="0">
                          <a:latin typeface="Times New Roman"/>
                          <a:ea typeface="Times New Roman"/>
                          <a:cs typeface="Arial"/>
                        </a:rPr>
                        <a:t>:</a:t>
                      </a:r>
                      <a:endParaRPr lang="ar-SA" sz="2400" dirty="0" smtClean="0">
                        <a:latin typeface="Times New Roman"/>
                        <a:ea typeface="Times New Roman"/>
                        <a:cs typeface="Arial"/>
                      </a:endParaRPr>
                    </a:p>
                    <a:p>
                      <a:pPr algn="l">
                        <a:spcAft>
                          <a:spcPts val="0"/>
                        </a:spcAft>
                        <a:tabLst>
                          <a:tab pos="228600" algn="l"/>
                        </a:tabLst>
                      </a:pPr>
                      <a:endParaRPr lang="en-US" sz="2400" dirty="0">
                        <a:latin typeface="Times New Roman"/>
                        <a:ea typeface="Times New Roman"/>
                        <a:cs typeface="Arial"/>
                      </a:endParaRPr>
                    </a:p>
                    <a:p>
                      <a:pPr algn="l">
                        <a:spcAft>
                          <a:spcPts val="0"/>
                        </a:spcAft>
                        <a:tabLst>
                          <a:tab pos="228600" algn="l"/>
                        </a:tabLst>
                      </a:pPr>
                      <a:r>
                        <a:rPr lang="en-US" sz="2400" dirty="0">
                          <a:latin typeface="Times New Roman"/>
                          <a:ea typeface="Times New Roman"/>
                          <a:cs typeface="Arial"/>
                        </a:rPr>
                        <a:t>1.  Stab wound</a:t>
                      </a:r>
                    </a:p>
                    <a:p>
                      <a:pPr algn="l">
                        <a:spcAft>
                          <a:spcPts val="0"/>
                        </a:spcAft>
                        <a:tabLst>
                          <a:tab pos="228600" algn="l"/>
                        </a:tabLst>
                      </a:pPr>
                      <a:r>
                        <a:rPr lang="en-US" sz="2400" dirty="0">
                          <a:latin typeface="Times New Roman"/>
                          <a:ea typeface="Times New Roman"/>
                          <a:cs typeface="Arial"/>
                        </a:rPr>
                        <a:t>2.  Gunshot wound</a:t>
                      </a:r>
                    </a:p>
                    <a:p>
                      <a:pPr algn="l">
                        <a:spcAft>
                          <a:spcPts val="0"/>
                        </a:spcAft>
                        <a:tabLst>
                          <a:tab pos="228600" algn="l"/>
                        </a:tabLst>
                      </a:pPr>
                      <a:r>
                        <a:rPr lang="en-US" sz="2400" dirty="0" smtClean="0">
                          <a:latin typeface="Times New Roman"/>
                          <a:ea typeface="Times New Roman"/>
                          <a:cs typeface="Arial"/>
                        </a:rPr>
                        <a:t>3</a:t>
                      </a:r>
                      <a:r>
                        <a:rPr lang="en-US" sz="2400" dirty="0">
                          <a:latin typeface="Times New Roman"/>
                          <a:ea typeface="Times New Roman"/>
                          <a:cs typeface="Arial"/>
                        </a:rPr>
                        <a:t>.  Shotgun</a:t>
                      </a: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endParaRPr lang="en-US" sz="2400" dirty="0" smtClean="0">
                        <a:latin typeface="Times New Roman"/>
                        <a:ea typeface="Times New Roman"/>
                        <a:cs typeface="Arial"/>
                        <a:sym typeface="Webdings"/>
                      </a:endParaRPr>
                    </a:p>
                    <a:p>
                      <a:pPr algn="l">
                        <a:spcAft>
                          <a:spcPts val="0"/>
                        </a:spcAft>
                        <a:tabLst>
                          <a:tab pos="228600" algn="l"/>
                        </a:tabLst>
                      </a:pPr>
                      <a:r>
                        <a:rPr lang="en-US" sz="2400" dirty="0" smtClean="0">
                          <a:latin typeface="Times New Roman"/>
                          <a:ea typeface="Times New Roman"/>
                          <a:cs typeface="Arial"/>
                          <a:sym typeface="Webdings"/>
                        </a:rPr>
                        <a:t></a:t>
                      </a:r>
                      <a:r>
                        <a:rPr lang="en-US" sz="2400" dirty="0" smtClean="0">
                          <a:latin typeface="Times New Roman"/>
                          <a:ea typeface="Times New Roman"/>
                          <a:cs typeface="Arial"/>
                        </a:rPr>
                        <a:t>Damage </a:t>
                      </a:r>
                      <a:r>
                        <a:rPr lang="en-US" sz="2400" dirty="0">
                          <a:latin typeface="Times New Roman"/>
                          <a:ea typeface="Times New Roman"/>
                          <a:cs typeface="Arial"/>
                        </a:rPr>
                        <a:t>is localized to the path of the bullet or knife.</a:t>
                      </a:r>
                    </a:p>
                  </a:txBody>
                  <a:tcPr marL="68580" marR="68580" marT="0" marB="0"/>
                </a:tc>
                <a:tc>
                  <a:txBody>
                    <a:bodyPr/>
                    <a:lstStyle/>
                    <a:p>
                      <a:pPr algn="l"/>
                      <a:endParaRPr kumimoji="0" lang="ar-SA" sz="2000" kern="1200" dirty="0" smtClean="0">
                        <a:solidFill>
                          <a:schemeClr val="dk1"/>
                        </a:solidFill>
                        <a:latin typeface="+mn-lt"/>
                        <a:ea typeface="+mn-ea"/>
                        <a:cs typeface="+mn-cs"/>
                      </a:endParaRPr>
                    </a:p>
                    <a:p>
                      <a:pPr algn="l"/>
                      <a:r>
                        <a:rPr kumimoji="0" lang="en-US" sz="2400" kern="1200" dirty="0" smtClean="0">
                          <a:solidFill>
                            <a:schemeClr val="dk1"/>
                          </a:solidFill>
                          <a:latin typeface="+mn-lt"/>
                          <a:ea typeface="+mn-ea"/>
                          <a:cs typeface="+mn-cs"/>
                        </a:rPr>
                        <a:t>Classified into:</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rPr>
                        <a:t>1.  High energy transfer</a:t>
                      </a:r>
                    </a:p>
                    <a:p>
                      <a:pPr algn="l"/>
                      <a:r>
                        <a:rPr kumimoji="0" lang="en-US" sz="2400" kern="1200" dirty="0" smtClean="0">
                          <a:solidFill>
                            <a:schemeClr val="dk1"/>
                          </a:solidFill>
                          <a:latin typeface="+mn-lt"/>
                          <a:ea typeface="+mn-ea"/>
                          <a:cs typeface="+mn-cs"/>
                        </a:rPr>
                        <a:t>     e.g. Car Accident</a:t>
                      </a:r>
                    </a:p>
                    <a:p>
                      <a:pPr algn="l"/>
                      <a:r>
                        <a:rPr kumimoji="0" lang="en-US" sz="2400" kern="1200" dirty="0" smtClean="0">
                          <a:solidFill>
                            <a:schemeClr val="dk1"/>
                          </a:solidFill>
                          <a:latin typeface="+mn-lt"/>
                          <a:ea typeface="+mn-ea"/>
                          <a:cs typeface="+mn-cs"/>
                        </a:rPr>
                        <a:t>2.  Low energy transfer</a:t>
                      </a:r>
                    </a:p>
                    <a:p>
                      <a:pPr algn="l"/>
                      <a:r>
                        <a:rPr kumimoji="0" lang="en-US" sz="2400" kern="1200" dirty="0" smtClean="0">
                          <a:solidFill>
                            <a:schemeClr val="dk1"/>
                          </a:solidFill>
                          <a:latin typeface="+mn-lt"/>
                          <a:ea typeface="+mn-ea"/>
                          <a:cs typeface="+mn-cs"/>
                        </a:rPr>
                        <a:t>     e.g. Fall from a bicycle</a:t>
                      </a:r>
                    </a:p>
                    <a:p>
                      <a:pPr algn="l"/>
                      <a:r>
                        <a:rPr kumimoji="0" lang="en-US" sz="2400" kern="1200" dirty="0" smtClean="0">
                          <a:solidFill>
                            <a:schemeClr val="dk1"/>
                          </a:solidFill>
                          <a:latin typeface="+mn-lt"/>
                          <a:ea typeface="+mn-ea"/>
                          <a:cs typeface="+mn-cs"/>
                        </a:rPr>
                        <a:t> </a:t>
                      </a:r>
                    </a:p>
                    <a:p>
                      <a:pPr algn="l"/>
                      <a:r>
                        <a:rPr kumimoji="0" lang="en-US" sz="2400" kern="1200" dirty="0" smtClean="0">
                          <a:solidFill>
                            <a:schemeClr val="dk1"/>
                          </a:solidFill>
                          <a:latin typeface="+mn-lt"/>
                          <a:ea typeface="+mn-ea"/>
                          <a:cs typeface="+mn-cs"/>
                          <a:sym typeface="Webdings"/>
                        </a:rPr>
                        <a:t></a:t>
                      </a:r>
                      <a:r>
                        <a:rPr kumimoji="0" lang="en-US" sz="2400" kern="1200" dirty="0" smtClean="0">
                          <a:solidFill>
                            <a:schemeClr val="dk1"/>
                          </a:solidFill>
                          <a:latin typeface="+mn-lt"/>
                          <a:ea typeface="+mn-ea"/>
                          <a:cs typeface="+mn-cs"/>
                        </a:rPr>
                        <a:t>Associated with multiple widely distributed injuries because the energy is transferred over a wider area during blunt trauma</a:t>
                      </a:r>
                      <a:r>
                        <a:rPr kumimoji="0" lang="en-US" sz="2000" kern="1200" dirty="0" smtClean="0">
                          <a:solidFill>
                            <a:schemeClr val="dk1"/>
                          </a:solidFill>
                          <a:latin typeface="+mn-lt"/>
                          <a:ea typeface="+mn-ea"/>
                          <a:cs typeface="+mn-cs"/>
                        </a:rPr>
                        <a:t>.</a:t>
                      </a:r>
                    </a:p>
                    <a:p>
                      <a:pPr rtl="1"/>
                      <a:r>
                        <a:rPr lang="ar-SA" dirty="0" smtClean="0"/>
                        <a:t> </a:t>
                      </a:r>
                      <a:endParaRPr lang="ar-SA"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47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Open Pneumothorax (or sucking chest wound).</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lang="en-US" sz="2400" dirty="0" smtClean="0">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625923"/>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3.  Flail Chest.</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14225"/>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 movement of this free-floating segment of 	chest wall may be evident in patient with spontaneous  ventilation due to the negative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intrapleural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pressure 	of inspiration.</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   segment is   sufficient to  compromise   ventilation.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Tx/>
              <a:buNone/>
              <a:tabLst>
                <a:tab pos="11430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lang="en-US" sz="2400" dirty="0" smtClean="0">
                <a:latin typeface="Arial" pitchFamily="34"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4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17590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every 5 minutes in patient with significant blood loss until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16 gauge or larger in adults.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934895"/>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under 6 years of age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1169693"/>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life-threatening injuries that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1840268"/>
            <a:ext cx="86409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400" dirty="0" smtClean="0">
                <a:solidFill>
                  <a:srgbClr val="C00000"/>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116218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  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ebdings" pitchFamily="18" charset="2"/>
              </a:rPr>
              <a:t>Transportation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051720" y="1644714"/>
            <a:ext cx="50405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36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Immediate treatment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374492"/>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(&gt;1500 ml. blood) is an indication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operative intervention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Cardiac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563269"/>
            <a:ext cx="87849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Mechanically Unstable Pelvis Fracture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fracture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Massive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Hemoperitoneum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 with Hemodynamic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sym typeface="Wingdings" pitchFamily="2" charset="2"/>
              </a:rPr>
              <a:t>Unstability</a:t>
            </a:r>
            <a:endParaRPr kumimoji="0" lang="en-US" sz="2400" b="0" i="0" u="none" strike="noStrike" cap="none" normalizeH="0" baseline="0" dirty="0" smtClean="0">
              <a:ln>
                <a:noFill/>
              </a:ln>
              <a:solidFill>
                <a:srgbClr val="C00000"/>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317321"/>
            <a:ext cx="871296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67544" y="-27384"/>
          <a:ext cx="7855810" cy="6857997"/>
        </p:xfrm>
        <a:graphic>
          <a:graphicData uri="http://schemas.openxmlformats.org/drawingml/2006/table">
            <a:tbl>
              <a:tblPr/>
              <a:tblGrid>
                <a:gridCol w="1570983"/>
                <a:gridCol w="1570985"/>
                <a:gridCol w="1570985"/>
                <a:gridCol w="1570985"/>
                <a:gridCol w="1571872"/>
              </a:tblGrid>
              <a:tr h="422747">
                <a:tc gridSpan="5">
                  <a:txBody>
                    <a:bodyPr/>
                    <a:lstStyle/>
                    <a:p>
                      <a:pPr algn="ctr">
                        <a:spcAft>
                          <a:spcPts val="0"/>
                        </a:spcAft>
                        <a:tabLst>
                          <a:tab pos="457200" algn="l"/>
                        </a:tabLst>
                      </a:pPr>
                      <a:r>
                        <a:rPr lang="en-US" sz="2000" b="1" dirty="0">
                          <a:solidFill>
                            <a:srgbClr val="FF0000"/>
                          </a:solidFill>
                          <a:latin typeface="Times New Roman"/>
                          <a:ea typeface="Times New Roman"/>
                          <a:cs typeface="Arial"/>
                        </a:rPr>
                        <a:t>Signs and Symptoms of Advancing Stages of Hemorrhagic Shock</a:t>
                      </a:r>
                      <a:endParaRPr lang="en-US" sz="2000" dirty="0">
                        <a:solidFill>
                          <a:srgbClr val="FF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92550">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 </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III</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300" b="1" dirty="0">
                          <a:solidFill>
                            <a:srgbClr val="002060"/>
                          </a:solidFill>
                          <a:latin typeface="Times New Roman"/>
                          <a:ea typeface="Times New Roman"/>
                          <a:cs typeface="Arial"/>
                        </a:rPr>
                        <a:t>Class IV</a:t>
                      </a:r>
                      <a:endParaRPr lang="en-US" sz="1200" dirty="0">
                        <a:solidFill>
                          <a:srgbClr val="00206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99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(ml)</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a:t>
                      </a:r>
                      <a:r>
                        <a:rPr lang="en-US" sz="1400" dirty="0" smtClean="0">
                          <a:latin typeface="Times New Roman"/>
                          <a:ea typeface="Times New Roman"/>
                          <a:cs typeface="Arial"/>
                        </a:rPr>
                        <a:t>750 </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750 </a:t>
                      </a:r>
                      <a:r>
                        <a:rPr lang="en-US" sz="1400" dirty="0">
                          <a:latin typeface="Times New Roman"/>
                          <a:ea typeface="Times New Roman"/>
                          <a:cs typeface="Arial"/>
                        </a:rPr>
                        <a:t>– 1500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1500 </a:t>
                      </a:r>
                      <a:r>
                        <a:rPr lang="en-US" sz="1400" dirty="0">
                          <a:latin typeface="Times New Roman"/>
                          <a:ea typeface="Times New Roman"/>
                          <a:cs typeface="Arial"/>
                        </a:rPr>
                        <a:t>–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230">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loss (% BV)</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Up </a:t>
                      </a:r>
                      <a:r>
                        <a:rPr lang="en-US" sz="1400" dirty="0">
                          <a:latin typeface="Times New Roman"/>
                          <a:ea typeface="Times New Roman"/>
                          <a:cs typeface="Arial"/>
                        </a:rPr>
                        <a:t>to 15</a:t>
                      </a:r>
                      <a:r>
                        <a:rPr lang="en-US" sz="1400" dirty="0" smtClean="0">
                          <a:latin typeface="Times New Roman"/>
                          <a:ea typeface="Times New Roman"/>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15 </a:t>
                      </a:r>
                      <a:r>
                        <a:rPr lang="en-US" sz="1400" dirty="0">
                          <a:latin typeface="Times New Roman"/>
                          <a:ea typeface="Times New Roman"/>
                          <a:cs typeface="Arial"/>
                        </a:rPr>
                        <a:t>– 30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r>
                        <a:rPr lang="en-US" sz="1400" dirty="0" smtClean="0">
                          <a:latin typeface="Times New Roman"/>
                          <a:ea typeface="Times New Roman"/>
                          <a:cs typeface="Arial"/>
                        </a:rPr>
                        <a:t>%</a:t>
                      </a: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4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a:t>
                      </a:r>
                      <a:r>
                        <a:rPr lang="en-US" sz="1400" dirty="0">
                          <a:latin typeface="Times New Roman"/>
                          <a:ea typeface="Times New Roman"/>
                          <a:cs typeface="Arial"/>
                        </a:rPr>
                        <a:t>40 </a:t>
                      </a:r>
                      <a:r>
                        <a:rPr lang="en-US" sz="1400" dirty="0" smtClean="0">
                          <a:latin typeface="Times New Roman"/>
                          <a:ea typeface="Times New Roman"/>
                          <a:cs typeface="Arial"/>
                        </a:rPr>
                        <a:t>%</a:t>
                      </a:r>
                    </a:p>
                    <a:p>
                      <a:pPr algn="l">
                        <a:spcAft>
                          <a:spcPts val="0"/>
                        </a:spcAft>
                        <a:tabLst>
                          <a:tab pos="457200" algn="l"/>
                        </a:tabLst>
                      </a:pP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355">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&lt;100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a:latin typeface="Times New Roman"/>
                          <a:ea typeface="Times New Roman"/>
                          <a:cs typeface="Arial"/>
                        </a:rPr>
                        <a:t>&gt;120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Blood Pressure</a:t>
                      </a:r>
                      <a:endParaRPr lang="en-US" sz="1400" dirty="0">
                        <a:solidFill>
                          <a:srgbClr val="C00000"/>
                        </a:solidFill>
                        <a:latin typeface="Times New Roman"/>
                        <a:ea typeface="Times New Roman"/>
                        <a:cs typeface="Arial"/>
                      </a:endParaRPr>
                    </a:p>
                    <a:p>
                      <a:pPr algn="l">
                        <a:spcAft>
                          <a:spcPts val="0"/>
                        </a:spcAft>
                        <a:tabLst>
                          <a:tab pos="457200" algn="l"/>
                        </a:tabLst>
                      </a:pPr>
                      <a:r>
                        <a:rPr lang="en-US" sz="1200" b="1" dirty="0">
                          <a:latin typeface="Times New Roman"/>
                          <a:ea typeface="Times New Roman"/>
                          <a:cs typeface="Arial"/>
                        </a:rPr>
                        <a:t>(</a:t>
                      </a:r>
                      <a:r>
                        <a:rPr lang="en-US" sz="1200" b="1" dirty="0">
                          <a:solidFill>
                            <a:srgbClr val="C00000"/>
                          </a:solidFill>
                          <a:latin typeface="Times New Roman"/>
                          <a:ea typeface="Times New Roman"/>
                          <a:cs typeface="Arial"/>
                        </a:rPr>
                        <a:t>mmHg)</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Pulse Pressure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Normal </a:t>
                      </a:r>
                      <a:r>
                        <a:rPr lang="en-US" sz="1400" dirty="0">
                          <a:latin typeface="Times New Roman"/>
                          <a:ea typeface="Times New Roman"/>
                          <a:cs typeface="Arial"/>
                        </a:rPr>
                        <a:t>or Increased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57200" algn="l"/>
                        </a:tabLst>
                      </a:pPr>
                      <a:endParaRPr lang="ar-SA" sz="1200" dirty="0" smtClean="0">
                        <a:latin typeface="Times New Roman"/>
                        <a:ea typeface="Times New Roman"/>
                        <a:cs typeface="Arial"/>
                      </a:endParaRPr>
                    </a:p>
                    <a:p>
                      <a:pPr algn="ctr">
                        <a:spcAft>
                          <a:spcPts val="0"/>
                        </a:spcAft>
                        <a:tabLst>
                          <a:tab pos="457200" algn="l"/>
                        </a:tabLst>
                      </a:pPr>
                      <a:r>
                        <a:rPr lang="ar-SA" sz="1400" dirty="0" smtClean="0">
                          <a:latin typeface="Times New Roman"/>
                          <a:ea typeface="Times New Roman"/>
                          <a:cs typeface="Arial"/>
                        </a:rPr>
                        <a:t>               </a:t>
                      </a:r>
                      <a:r>
                        <a:rPr lang="en-US" sz="1400" dirty="0" smtClean="0">
                          <a:latin typeface="Times New Roman"/>
                          <a:ea typeface="Times New Roman"/>
                          <a:cs typeface="Arial"/>
                        </a:rPr>
                        <a:t>   </a:t>
                      </a:r>
                      <a:r>
                        <a:rPr lang="ar-SA" sz="1400" dirty="0" smtClean="0">
                          <a:latin typeface="Times New Roman"/>
                          <a:ea typeface="Times New Roman"/>
                          <a:cs typeface="Arial"/>
                        </a:rPr>
                        <a:t>    </a:t>
                      </a:r>
                      <a:r>
                        <a:rPr lang="en-US" sz="1400" dirty="0" smtClean="0">
                          <a:latin typeface="Times New Roman"/>
                          <a:ea typeface="Times New Roman"/>
                          <a:cs typeface="Arial"/>
                        </a:rPr>
                        <a:t>Decreased</a:t>
                      </a:r>
                      <a:endParaRPr lang="en-US" sz="1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425">
                <a:tc>
                  <a:txBody>
                    <a:bodyPr/>
                    <a:lstStyle/>
                    <a:p>
                      <a:pPr algn="l">
                        <a:spcAft>
                          <a:spcPts val="0"/>
                        </a:spcAft>
                        <a:tabLst>
                          <a:tab pos="457200" algn="l"/>
                        </a:tabLst>
                      </a:pPr>
                      <a:r>
                        <a:rPr lang="en-US" sz="1400" b="1" dirty="0">
                          <a:solidFill>
                            <a:srgbClr val="C00000"/>
                          </a:solidFill>
                          <a:latin typeface="Times New Roman"/>
                          <a:ea typeface="Times New Roman"/>
                          <a:cs typeface="Arial"/>
                        </a:rPr>
                        <a:t>Respiratory Rate</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14 </a:t>
                      </a:r>
                      <a:r>
                        <a:rPr lang="en-US" sz="1200" dirty="0">
                          <a:latin typeface="Times New Roman"/>
                          <a:ea typeface="Times New Roman"/>
                          <a:cs typeface="Arial"/>
                        </a:rPr>
                        <a:t>– </a:t>
                      </a:r>
                      <a:r>
                        <a:rPr lang="en-US" sz="1200" dirty="0" smtClean="0">
                          <a:latin typeface="Times New Roman"/>
                          <a:ea typeface="Times New Roman"/>
                          <a:cs typeface="Arial"/>
                        </a:rPr>
                        <a:t>20</a:t>
                      </a:r>
                    </a:p>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200" dirty="0" smtClean="0">
                          <a:latin typeface="Times New Roman"/>
                          <a:ea typeface="Times New Roman"/>
                          <a:cs typeface="Arial"/>
                        </a:rPr>
                        <a:t> </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20 </a:t>
                      </a:r>
                      <a:r>
                        <a:rPr lang="en-US" sz="1400" dirty="0">
                          <a:latin typeface="Times New Roman"/>
                          <a:ea typeface="Times New Roman"/>
                          <a:cs typeface="Arial"/>
                        </a:rPr>
                        <a:t>– </a:t>
                      </a:r>
                      <a:r>
                        <a:rPr lang="en-US" sz="1400" dirty="0" smtClean="0">
                          <a:latin typeface="Times New Roman"/>
                          <a:ea typeface="Times New Roman"/>
                          <a:cs typeface="Arial"/>
                        </a:rPr>
                        <a:t>30</a:t>
                      </a:r>
                      <a:endParaRPr lang="ar-SA" sz="14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30 </a:t>
                      </a:r>
                      <a:r>
                        <a:rPr lang="en-US" sz="1400" dirty="0">
                          <a:latin typeface="Times New Roman"/>
                          <a:ea typeface="Times New Roman"/>
                          <a:cs typeface="Arial"/>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&gt; </a:t>
                      </a:r>
                      <a:r>
                        <a:rPr lang="en-US" sz="1400" dirty="0">
                          <a:latin typeface="Times New Roman"/>
                          <a:ea typeface="Times New Roman"/>
                          <a:cs typeface="Arial"/>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708">
                <a:tc>
                  <a:txBody>
                    <a:bodyPr/>
                    <a:lstStyle/>
                    <a:p>
                      <a:pPr algn="l">
                        <a:spcAft>
                          <a:spcPts val="0"/>
                        </a:spcAft>
                        <a:tabLst>
                          <a:tab pos="457200" algn="l"/>
                        </a:tabLst>
                      </a:pPr>
                      <a:r>
                        <a:rPr lang="en-US" sz="1400" b="1" dirty="0">
                          <a:solidFill>
                            <a:srgbClr val="C00000"/>
                          </a:solidFill>
                          <a:latin typeface="Times New Roman"/>
                          <a:ea typeface="Times New Roman"/>
                          <a:cs typeface="Arial"/>
                        </a:rPr>
                        <a:t>Urine Output</a:t>
                      </a:r>
                      <a:endParaRPr lang="en-US" sz="1400" dirty="0">
                        <a:solidFill>
                          <a:srgbClr val="C00000"/>
                        </a:solidFill>
                        <a:latin typeface="Times New Roman"/>
                        <a:ea typeface="Times New Roman"/>
                        <a:cs typeface="Arial"/>
                      </a:endParaRPr>
                    </a:p>
                    <a:p>
                      <a:pPr algn="l">
                        <a:spcAft>
                          <a:spcPts val="0"/>
                        </a:spcAft>
                        <a:tabLst>
                          <a:tab pos="457200" algn="l"/>
                        </a:tabLst>
                      </a:pPr>
                      <a:r>
                        <a:rPr lang="ar-SA" sz="1200" b="1" dirty="0" smtClean="0">
                          <a:solidFill>
                            <a:srgbClr val="C00000"/>
                          </a:solidFill>
                          <a:latin typeface="Times New Roman"/>
                          <a:ea typeface="Times New Roman"/>
                          <a:cs typeface="Arial"/>
                        </a:rPr>
                        <a:t> (</a:t>
                      </a:r>
                      <a:r>
                        <a:rPr lang="en-US" sz="1200" b="1" dirty="0" smtClean="0">
                          <a:solidFill>
                            <a:srgbClr val="C00000"/>
                          </a:solidFill>
                          <a:latin typeface="Times New Roman"/>
                          <a:ea typeface="Times New Roman"/>
                          <a:cs typeface="Arial"/>
                        </a:rPr>
                        <a:t>(</a:t>
                      </a:r>
                      <a:r>
                        <a:rPr lang="en-US" sz="1200" b="1" dirty="0">
                          <a:solidFill>
                            <a:srgbClr val="C00000"/>
                          </a:solidFill>
                          <a:latin typeface="Times New Roman"/>
                          <a:ea typeface="Times New Roman"/>
                          <a:cs typeface="Arial"/>
                        </a:rPr>
                        <a:t>ml/hr</a:t>
                      </a:r>
                      <a:endParaRPr lang="en-US" sz="12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&gt;3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20 –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5 – 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r>
                        <a:rPr lang="en-US" sz="1400" dirty="0">
                          <a:latin typeface="Times New Roman"/>
                          <a:ea typeface="Times New Roman"/>
                          <a:cs typeface="Arial"/>
                        </a:rPr>
                        <a:t>Negligible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568">
                <a:tc>
                  <a:txBody>
                    <a:bodyPr/>
                    <a:lstStyle/>
                    <a:p>
                      <a:pPr algn="l">
                        <a:spcAft>
                          <a:spcPts val="0"/>
                        </a:spcAft>
                        <a:tabLst>
                          <a:tab pos="457200" algn="l"/>
                        </a:tabLst>
                      </a:pPr>
                      <a:r>
                        <a:rPr lang="en-US" sz="1400" b="1" dirty="0">
                          <a:solidFill>
                            <a:srgbClr val="C00000"/>
                          </a:solidFill>
                          <a:latin typeface="Times New Roman"/>
                          <a:ea typeface="Times New Roman"/>
                          <a:cs typeface="Arial"/>
                        </a:rPr>
                        <a:t>CN/Mental</a:t>
                      </a:r>
                      <a:endParaRPr lang="en-US" sz="1400" dirty="0">
                        <a:solidFill>
                          <a:srgbClr val="C00000"/>
                        </a:solidFill>
                        <a:latin typeface="Times New Roman"/>
                        <a:ea typeface="Times New Roman"/>
                        <a:cs typeface="Arial"/>
                      </a:endParaRPr>
                    </a:p>
                    <a:p>
                      <a:pPr algn="l">
                        <a:spcAft>
                          <a:spcPts val="0"/>
                        </a:spcAft>
                        <a:tabLst>
                          <a:tab pos="457200" algn="l"/>
                        </a:tabLst>
                      </a:pPr>
                      <a:r>
                        <a:rPr lang="en-US" sz="1400" b="1" dirty="0">
                          <a:solidFill>
                            <a:srgbClr val="C00000"/>
                          </a:solidFill>
                          <a:latin typeface="Times New Roman"/>
                          <a:ea typeface="Times New Roman"/>
                          <a:cs typeface="Arial"/>
                        </a:rPr>
                        <a:t>Status</a:t>
                      </a:r>
                      <a:endParaRPr lang="en-US" sz="1400" dirty="0">
                        <a:solidFill>
                          <a:srgbClr val="C00000"/>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ar-SA"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Slightly </a:t>
                      </a:r>
                      <a:r>
                        <a:rPr lang="en-US" sz="1400" dirty="0">
                          <a:latin typeface="Times New Roman"/>
                          <a:ea typeface="Times New Roman"/>
                          <a:cs typeface="Arial"/>
                        </a:rPr>
                        <a:t>anxious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Mildly anxious</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Anxious </a:t>
                      </a:r>
                      <a:r>
                        <a:rPr lang="en-US" sz="1400" dirty="0">
                          <a:latin typeface="Times New Roman"/>
                          <a:ea typeface="Times New Roman"/>
                          <a:cs typeface="Arial"/>
                        </a:rPr>
                        <a:t>and </a:t>
                      </a:r>
                      <a:r>
                        <a:rPr lang="en-US" sz="1400" dirty="0" smtClean="0">
                          <a:latin typeface="Times New Roman"/>
                          <a:ea typeface="Times New Roman"/>
                          <a:cs typeface="Arial"/>
                        </a:rPr>
                        <a:t>confused</a:t>
                      </a:r>
                    </a:p>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tabLst>
                          <a:tab pos="457200" algn="l"/>
                        </a:tabLst>
                      </a:pPr>
                      <a:endParaRPr lang="en-US" sz="1200" dirty="0" smtClean="0">
                        <a:latin typeface="Times New Roman"/>
                        <a:ea typeface="Times New Roman"/>
                        <a:cs typeface="Arial"/>
                      </a:endParaRPr>
                    </a:p>
                    <a:p>
                      <a:pPr algn="l">
                        <a:spcAft>
                          <a:spcPts val="0"/>
                        </a:spcAft>
                        <a:tabLst>
                          <a:tab pos="457200" algn="l"/>
                        </a:tabLst>
                      </a:pPr>
                      <a:r>
                        <a:rPr lang="en-US" sz="1400" dirty="0" smtClean="0">
                          <a:latin typeface="Times New Roman"/>
                          <a:ea typeface="Times New Roman"/>
                          <a:cs typeface="Arial"/>
                        </a:rPr>
                        <a:t>Confused </a:t>
                      </a:r>
                      <a:r>
                        <a:rPr lang="en-US" sz="1400" dirty="0">
                          <a:latin typeface="Times New Roman"/>
                          <a:ea typeface="Times New Roman"/>
                          <a:cs typeface="Arial"/>
                        </a:rPr>
                        <a:t>and</a:t>
                      </a:r>
                      <a:r>
                        <a:rPr lang="en-US" sz="1200" dirty="0">
                          <a:latin typeface="Times New Roman"/>
                          <a:ea typeface="Times New Roman"/>
                          <a:cs typeface="Arial"/>
                        </a:rPr>
                        <a:t> </a:t>
                      </a:r>
                      <a:r>
                        <a:rPr lang="en-US" sz="1400" dirty="0">
                          <a:latin typeface="Times New Roman"/>
                          <a:ea typeface="Times New Roman"/>
                          <a:cs typeface="Arial"/>
                        </a:rPr>
                        <a:t>Lethargic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2316232"/>
            <a:ext cx="871296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000" b="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0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0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Hypotension is not reliable early sign of </a:t>
            </a:r>
            <a:r>
              <a:rPr kumimoji="0" lang="en-US" sz="2000" b="0" u="none" strike="noStrike" cap="none" normalizeH="0" baseline="0" dirty="0" err="1" smtClean="0">
                <a:ln>
                  <a:noFill/>
                </a:ln>
                <a:solidFill>
                  <a:srgbClr val="00B050"/>
                </a:solidFill>
                <a:effectLst/>
                <a:latin typeface="Arial" pitchFamily="34" charset="0"/>
                <a:ea typeface="Times New Roman" pitchFamily="18" charset="0"/>
                <a:cs typeface="Arial" pitchFamily="34" charset="0"/>
              </a:rPr>
              <a:t>Hypovolemia</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because blood 	volume must decrease by </a:t>
            </a:r>
            <a:r>
              <a:rPr kumimoji="0" lang="en-US" sz="2000" b="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&gt;30% </a:t>
            </a:r>
            <a:r>
              <a:rPr kumimoji="0" lang="en-US" sz="2000" b="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before hypotension occurs</a:t>
            </a:r>
            <a:r>
              <a:rPr kumimoji="0" lang="en-US" sz="20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1592"/>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0.5 ml/kg per hour in an adult, and 1 ml/kg 	per hour in child.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52939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transpelvic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gunshot wounds.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97847"/>
            <a:ext cx="864096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rgbClr val="C00000"/>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4800" b="1" i="0" strike="noStrike" cap="none" normalizeH="0" baseline="0" dirty="0" smtClean="0">
                <a:ln>
                  <a:noFill/>
                </a:ln>
                <a:solidFill>
                  <a:srgbClr val="C00000"/>
                </a:solidFill>
                <a:effectLst/>
                <a:latin typeface="Arial" pitchFamily="34" charset="0"/>
                <a:ea typeface="Times New Roman" pitchFamily="18" charset="0"/>
                <a:cs typeface="Arial" pitchFamily="34" charset="0"/>
              </a:rPr>
              <a:t>Primary Survey</a:t>
            </a: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610248"/>
            <a:ext cx="871296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edition to physical examination the following should be done:</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Contraindicated in complex maxillofacial injury and should be passed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oraly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516248"/>
            <a:ext cx="87849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 </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or scrotal hematoma, or a high riding prostate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ar-SA"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truncal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gunshots wound,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anteriorposterior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ar-SA"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lang="en-US" sz="6000" dirty="0" smtClean="0">
                <a:solidFill>
                  <a:srgbClr val="C00000"/>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12844"/>
            <a:ext cx="712879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identify and treat conditions that constitute an immediate threat to life.</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a:t>
            </a:r>
            <a:r>
              <a:rPr lang="en-US" sz="2000" dirty="0" smtClean="0">
                <a:solidFill>
                  <a:srgbClr val="C00000"/>
                </a:solidFill>
                <a:latin typeface="Arial" pitchFamily="34" charset="0"/>
                <a:ea typeface="Times New Roman" pitchFamily="18" charset="0"/>
                <a:cs typeface="Arial" pitchFamily="34" charset="0"/>
              </a:rPr>
              <a:t>golden hour</a:t>
            </a:r>
            <a:r>
              <a:rPr lang="en-US" sz="2000" dirty="0" smtClean="0">
                <a:latin typeface="Arial" pitchFamily="34" charset="0"/>
                <a:ea typeface="Times New Roman" pitchFamily="18" charset="0"/>
                <a:cs typeface="Arial" pitchFamily="34" charset="0"/>
              </a:rPr>
              <a:t>”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“ABC” (</a:t>
            </a:r>
            <a:r>
              <a:rPr lang="en-US" sz="2000" dirty="0" smtClean="0">
                <a:solidFill>
                  <a:srgbClr val="C0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C0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C0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00206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rgbClr val="C00000"/>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848872" cy="1938992"/>
          </a:xfrm>
          <a:prstGeom prst="rect">
            <a:avLst/>
          </a:prstGeom>
        </p:spPr>
        <p:txBody>
          <a:bodyPr wrap="square">
            <a:spAutoFit/>
          </a:bodyPr>
          <a:lstStyle/>
          <a:p>
            <a:pPr algn="l"/>
            <a:r>
              <a:rPr lang="en-US" sz="2400" dirty="0" smtClean="0"/>
              <a:t> 	</a:t>
            </a:r>
          </a:p>
          <a:p>
            <a:pPr algn="l"/>
            <a:endParaRPr lang="en-US" sz="2400" dirty="0" smtClean="0"/>
          </a:p>
          <a:p>
            <a:pPr algn="l"/>
            <a:r>
              <a:rPr lang="en-US" sz="2400" dirty="0" smtClean="0"/>
              <a:t>a ) Conscious patient who do not  show </a:t>
            </a:r>
            <a:r>
              <a:rPr lang="en-US" sz="2400" dirty="0" err="1" smtClean="0"/>
              <a:t>tachypnea</a:t>
            </a:r>
            <a:r>
              <a:rPr lang="en-US" sz="2400" dirty="0" smtClean="0"/>
              <a:t> and have 	</a:t>
            </a:r>
            <a:r>
              <a:rPr lang="ar-SA" sz="2400" dirty="0" smtClean="0"/>
              <a:t>    </a:t>
            </a:r>
            <a:r>
              <a:rPr lang="en-US" sz="2400" dirty="0" smtClean="0"/>
              <a:t>      normal       voice do not require early attention         to the airway.</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359639"/>
            <a:ext cx="75963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t>
            </a: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 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tissue swelling , hematoma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formation, or edema progress</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925338"/>
            <a:ext cx="8207896" cy="39941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Altered mental status is</a:t>
            </a:r>
            <a:r>
              <a:rPr kumimoji="0" lang="en-US" sz="2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most</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common indication for intubation</a:t>
            </a:r>
            <a:r>
              <a:rPr kumimoji="0" lang="en-US" sz="2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248</TotalTime>
  <Words>1168</Words>
  <Application>Microsoft Office PowerPoint</Application>
  <PresentationFormat>عرض على الشاشة (3:4)‏</PresentationFormat>
  <Paragraphs>285</Paragraphs>
  <Slides>44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44</vt:i4>
      </vt:variant>
    </vt:vector>
  </HeadingPairs>
  <TitlesOfParts>
    <vt:vector size="52" baseType="lpstr">
      <vt:lpstr>Arial</vt:lpstr>
      <vt:lpstr>Elephant</vt:lpstr>
      <vt:lpstr>Times New Roman</vt:lpstr>
      <vt:lpstr>Tw Cen MT</vt:lpstr>
      <vt:lpstr>Webdings</vt:lpstr>
      <vt:lpstr>Wingdings</vt:lpstr>
      <vt:lpstr>Wingdings 2</vt:lpstr>
      <vt:lpstr>ألوان متوسطة</vt:lpstr>
      <vt:lpstr> </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Hamad H Saeed</cp:lastModifiedBy>
  <cp:revision>104</cp:revision>
  <dcterms:created xsi:type="dcterms:W3CDTF">2010-12-16T07:00:48Z</dcterms:created>
  <dcterms:modified xsi:type="dcterms:W3CDTF">2018-03-20T02:31:44Z</dcterms:modified>
</cp:coreProperties>
</file>