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71" r:id="rId3"/>
    <p:sldId id="260" r:id="rId4"/>
    <p:sldId id="256" r:id="rId5"/>
    <p:sldId id="360" r:id="rId6"/>
    <p:sldId id="361" r:id="rId7"/>
    <p:sldId id="363" r:id="rId8"/>
    <p:sldId id="364" r:id="rId9"/>
    <p:sldId id="370" r:id="rId10"/>
    <p:sldId id="362" r:id="rId11"/>
    <p:sldId id="258" r:id="rId12"/>
    <p:sldId id="257" r:id="rId13"/>
    <p:sldId id="365" r:id="rId14"/>
    <p:sldId id="366" r:id="rId15"/>
    <p:sldId id="263" r:id="rId16"/>
    <p:sldId id="264" r:id="rId17"/>
    <p:sldId id="265" r:id="rId18"/>
    <p:sldId id="268" r:id="rId19"/>
    <p:sldId id="270" r:id="rId20"/>
    <p:sldId id="312" r:id="rId21"/>
    <p:sldId id="271" r:id="rId22"/>
    <p:sldId id="272" r:id="rId23"/>
    <p:sldId id="274" r:id="rId24"/>
    <p:sldId id="275" r:id="rId25"/>
    <p:sldId id="276" r:id="rId26"/>
    <p:sldId id="277" r:id="rId27"/>
    <p:sldId id="279" r:id="rId28"/>
    <p:sldId id="313" r:id="rId29"/>
    <p:sldId id="28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9" r:id="rId40"/>
    <p:sldId id="310" r:id="rId41"/>
    <p:sldId id="307" r:id="rId42"/>
    <p:sldId id="314" r:id="rId43"/>
    <p:sldId id="367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37" r:id="rId59"/>
    <p:sldId id="344" r:id="rId60"/>
    <p:sldId id="369" r:id="rId61"/>
    <p:sldId id="36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iciency_(medicine)" TargetMode="External"/><Relationship Id="rId13" Type="http://schemas.openxmlformats.org/officeDocument/2006/relationships/hyperlink" Target="http://en.wikipedia.org/wiki/Congenital_disorder" TargetMode="External"/><Relationship Id="rId18" Type="http://schemas.openxmlformats.org/officeDocument/2006/relationships/hyperlink" Target="http://en.wikipedia.org/wiki/Endocrine_disease" TargetMode="External"/><Relationship Id="rId3" Type="http://schemas.openxmlformats.org/officeDocument/2006/relationships/hyperlink" Target="http://en.wikipedia.org/wiki/Vascular_disease" TargetMode="External"/><Relationship Id="rId7" Type="http://schemas.openxmlformats.org/officeDocument/2006/relationships/hyperlink" Target="http://en.wikipedia.org/wiki/Degenerative_disease" TargetMode="External"/><Relationship Id="rId12" Type="http://schemas.openxmlformats.org/officeDocument/2006/relationships/hyperlink" Target="http://en.wikipedia.org/wiki/Iatrogenesis" TargetMode="External"/><Relationship Id="rId17" Type="http://schemas.openxmlformats.org/officeDocument/2006/relationships/hyperlink" Target="http://en.wikipedia.org/wiki/Trauma_(medicine)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://en.wikipedia.org/wiki/Anatomy" TargetMode="External"/><Relationship Id="rId20" Type="http://schemas.openxmlformats.org/officeDocument/2006/relationships/hyperlink" Target="http://en.wikipedia.org/wiki/Metabolic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oplasm" TargetMode="External"/><Relationship Id="rId11" Type="http://schemas.openxmlformats.org/officeDocument/2006/relationships/hyperlink" Target="http://en.wikipedia.org/wiki/Substance_intoxication" TargetMode="External"/><Relationship Id="rId5" Type="http://schemas.openxmlformats.org/officeDocument/2006/relationships/hyperlink" Target="http://en.wikipedia.org/wiki/Infectious" TargetMode="External"/><Relationship Id="rId15" Type="http://schemas.openxmlformats.org/officeDocument/2006/relationships/hyperlink" Target="http://en.wikipedia.org/wiki/Allergy" TargetMode="External"/><Relationship Id="rId10" Type="http://schemas.openxmlformats.org/officeDocument/2006/relationships/hyperlink" Target="http://en.wikipedia.org/wiki/Idiopathic" TargetMode="External"/><Relationship Id="rId19" Type="http://schemas.openxmlformats.org/officeDocument/2006/relationships/hyperlink" Target="http://en.wikipedia.org/wiki/Environmental_epidemiology" TargetMode="External"/><Relationship Id="rId4" Type="http://schemas.openxmlformats.org/officeDocument/2006/relationships/hyperlink" Target="http://en.wikipedia.org/wiki/Inflammation" TargetMode="External"/><Relationship Id="rId9" Type="http://schemas.openxmlformats.org/officeDocument/2006/relationships/hyperlink" Target="http://en.wikipedia.org/wiki/Drugs" TargetMode="External"/><Relationship Id="rId14" Type="http://schemas.openxmlformats.org/officeDocument/2006/relationships/hyperlink" Target="http://en.wikipedia.org/wiki/Autoimmune_disea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513764" cy="1068388"/>
          </a:xfrm>
          <a:solidFill>
            <a:schemeClr val="bg1">
              <a:lumMod val="85000"/>
            </a:schemeClr>
          </a:solidFill>
        </p:spPr>
        <p:txBody>
          <a:bodyPr rIns="31750" anchor="ctr">
            <a:normAutofit/>
          </a:bodyPr>
          <a:lstStyle/>
          <a:p>
            <a:pPr indent="0" algn="ctr" eaLnBrk="1" hangingPunct="1">
              <a:defRPr/>
            </a:pPr>
            <a:r>
              <a:rPr lang="en-US" sz="3600" b="1" dirty="0"/>
              <a:t>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7543800" cy="2971800"/>
          </a:xfrm>
        </p:spPr>
        <p:txBody>
          <a:bodyPr rIns="31750">
            <a:normAutofit fontScale="92500" lnSpcReduction="10000"/>
          </a:bodyPr>
          <a:lstStyle/>
          <a:p>
            <a:pPr marL="41275" indent="0" algn="ctr">
              <a:buNone/>
            </a:pPr>
            <a:r>
              <a:rPr lang="en-US" sz="2400" b="1" dirty="0">
                <a:sym typeface="Arial Italic" charset="0"/>
              </a:rPr>
              <a:t>Abdulrazag Ajlan </a:t>
            </a:r>
            <a:r>
              <a:rPr lang="en-US" sz="2400" b="1" dirty="0"/>
              <a:t>MD, MSc, FRCSC, UCNS(D)</a:t>
            </a:r>
          </a:p>
          <a:p>
            <a:pPr marL="0" indent="0" algn="ctr">
              <a:buNone/>
            </a:pPr>
            <a:r>
              <a:rPr lang="en-US" sz="1800" dirty="0"/>
              <a:t>Neurosurgery Residency Training Central Region Program Director, Riyadh </a:t>
            </a:r>
          </a:p>
          <a:p>
            <a:pPr marL="0" indent="0" algn="ctr">
              <a:buNone/>
            </a:pPr>
            <a:r>
              <a:rPr lang="en-US" sz="1800" dirty="0"/>
              <a:t>Neurosurgery Residency Training program Director, KSU, Riyadh </a:t>
            </a:r>
          </a:p>
          <a:p>
            <a:pPr marL="0" indent="0" algn="ctr">
              <a:buNone/>
            </a:pPr>
            <a:r>
              <a:rPr lang="en-US" sz="1800" dirty="0"/>
              <a:t>Skull-base fellowship Training Program Director</a:t>
            </a:r>
          </a:p>
          <a:p>
            <a:pPr marL="0" indent="0" algn="ctr">
              <a:buNone/>
            </a:pPr>
            <a:r>
              <a:rPr lang="en-US" sz="1800" dirty="0"/>
              <a:t>Vice-President Saudi Association of Neurological Surgery (SANS) </a:t>
            </a:r>
          </a:p>
          <a:p>
            <a:pPr marL="0" indent="0" algn="ctr">
              <a:buNone/>
            </a:pPr>
            <a:r>
              <a:rPr lang="en-US" sz="1800" dirty="0"/>
              <a:t>Head of Neuro-oncology and Skull Base Program, KKUH, KSU </a:t>
            </a:r>
          </a:p>
          <a:p>
            <a:pPr marL="0" indent="0" algn="ctr">
              <a:buNone/>
            </a:pPr>
            <a:r>
              <a:rPr lang="en-US" sz="1800" dirty="0"/>
              <a:t>Neurosurgery Consultant &amp; Assistant Professor, King Saud University, Riyadh, KSA </a:t>
            </a:r>
          </a:p>
          <a:p>
            <a:pPr marL="0" indent="0" algn="ctr">
              <a:buNone/>
            </a:pPr>
            <a:r>
              <a:rPr lang="en-US" sz="1800" dirty="0"/>
              <a:t>Adjunct Assistant Professor, Neurosurgery Department, Stanford University, US</a:t>
            </a:r>
          </a:p>
          <a:p>
            <a:pPr marL="41275" indent="0" algn="ctr">
              <a:buNone/>
            </a:pPr>
            <a:endParaRPr lang="en-US" sz="1700" b="1" dirty="0">
              <a:sym typeface="Arial Italic" charset="0"/>
            </a:endParaRPr>
          </a:p>
          <a:p>
            <a:pPr marL="41275" indent="0" algn="ctr">
              <a:buNone/>
            </a:pPr>
            <a:r>
              <a:rPr lang="en-US" sz="1900" b="1" dirty="0">
                <a:solidFill>
                  <a:srgbClr val="FF0000"/>
                </a:solidFill>
                <a:ea typeface="Lucida Grande" charset="0"/>
                <a:cs typeface="Lucida Grande" charset="0"/>
                <a:sym typeface="Lucida Grande" charset="0"/>
              </a:rPr>
              <a:t>Modified from Dr. Essam Elgamal</a:t>
            </a: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0" y="1310202"/>
            <a:ext cx="527768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218" y="5577136"/>
            <a:ext cx="512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http://www.slideshare.net/oxfordshireloc/headache-dr-paul-davies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97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hlinkClick r:id="rId3" tooltip="Vascular disease"/>
              </a:rPr>
              <a:t>V</a:t>
            </a:r>
            <a:r>
              <a:rPr lang="en-US" sz="2000" dirty="0">
                <a:hlinkClick r:id="rId3" tooltip="Vascular disease"/>
              </a:rPr>
              <a:t>ascular</a:t>
            </a:r>
            <a:endParaRPr lang="en-US" sz="2000" dirty="0"/>
          </a:p>
          <a:p>
            <a:r>
              <a:rPr lang="en-US" sz="2000" b="1" dirty="0">
                <a:hlinkClick r:id="rId4" tooltip="Inflammation"/>
              </a:rPr>
              <a:t>I</a:t>
            </a:r>
            <a:r>
              <a:rPr lang="en-US" sz="2000" dirty="0">
                <a:hlinkClick r:id="rId4" tooltip="Inflammation"/>
              </a:rPr>
              <a:t>nflammatory</a:t>
            </a:r>
            <a:r>
              <a:rPr lang="en-US" sz="2000" dirty="0"/>
              <a:t>/</a:t>
            </a:r>
            <a:r>
              <a:rPr lang="en-US" sz="2000" b="1" dirty="0">
                <a:hlinkClick r:id="rId5" tooltip="Infectious"/>
              </a:rPr>
              <a:t>I</a:t>
            </a:r>
            <a:r>
              <a:rPr lang="en-US" sz="2000" dirty="0">
                <a:hlinkClick r:id="rId5" tooltip="Infectious"/>
              </a:rPr>
              <a:t>nfectious</a:t>
            </a:r>
            <a:endParaRPr lang="en-US" sz="2000" dirty="0"/>
          </a:p>
          <a:p>
            <a:r>
              <a:rPr lang="en-US" sz="2000" b="1" dirty="0">
                <a:hlinkClick r:id="rId6" tooltip="Neoplasm"/>
              </a:rPr>
              <a:t>N</a:t>
            </a:r>
            <a:r>
              <a:rPr lang="en-US" sz="2000" dirty="0">
                <a:hlinkClick r:id="rId6" tooltip="Neoplasm"/>
              </a:rPr>
              <a:t>eoplastic</a:t>
            </a:r>
            <a:endParaRPr lang="en-US" sz="2000" dirty="0"/>
          </a:p>
          <a:p>
            <a:r>
              <a:rPr lang="en-US" sz="2000" b="1" dirty="0">
                <a:hlinkClick r:id="rId7" tooltip="Degenerative disease"/>
              </a:rPr>
              <a:t>D</a:t>
            </a:r>
            <a:r>
              <a:rPr lang="en-US" sz="2000" dirty="0">
                <a:hlinkClick r:id="rId7" tooltip="Degenerative disease"/>
              </a:rPr>
              <a:t>egenerative</a:t>
            </a:r>
            <a:r>
              <a:rPr lang="en-US" sz="2000" dirty="0"/>
              <a:t>/</a:t>
            </a:r>
            <a:r>
              <a:rPr lang="en-US" sz="2000" b="1" dirty="0">
                <a:hlinkClick r:id="rId8" tooltip="Deficiency (medicine)"/>
              </a:rPr>
              <a:t>D</a:t>
            </a:r>
            <a:r>
              <a:rPr lang="en-US" sz="2000" dirty="0">
                <a:hlinkClick r:id="rId8" tooltip="Deficiency (medicine)"/>
              </a:rPr>
              <a:t>eficiency</a:t>
            </a:r>
            <a:r>
              <a:rPr lang="en-US" sz="2000" dirty="0"/>
              <a:t>/</a:t>
            </a:r>
            <a:r>
              <a:rPr lang="en-US" sz="2000" b="1" dirty="0">
                <a:hlinkClick r:id="rId9" tooltip="Drugs"/>
              </a:rPr>
              <a:t>D</a:t>
            </a:r>
            <a:r>
              <a:rPr lang="en-US" sz="2000" dirty="0">
                <a:hlinkClick r:id="rId9" tooltip="Drugs"/>
              </a:rPr>
              <a:t>rugs</a:t>
            </a:r>
            <a:endParaRPr lang="en-US" sz="2000" dirty="0"/>
          </a:p>
          <a:p>
            <a:r>
              <a:rPr lang="en-US" sz="2000" b="1" dirty="0">
                <a:hlinkClick r:id="rId10" tooltip="Idiopathic"/>
              </a:rPr>
              <a:t>I</a:t>
            </a:r>
            <a:r>
              <a:rPr lang="en-US" sz="2000" dirty="0">
                <a:hlinkClick r:id="rId10" tooltip="Idiopathic"/>
              </a:rPr>
              <a:t>diopathic</a:t>
            </a:r>
            <a:r>
              <a:rPr lang="en-US" sz="2000" dirty="0"/>
              <a:t>/</a:t>
            </a:r>
            <a:r>
              <a:rPr lang="en-US" sz="2000" b="1" dirty="0">
                <a:hlinkClick r:id="rId11" tooltip="Substance intoxication"/>
              </a:rPr>
              <a:t>I</a:t>
            </a:r>
            <a:r>
              <a:rPr lang="en-US" sz="2000" dirty="0">
                <a:hlinkClick r:id="rId11" tooltip="Substance intoxication"/>
              </a:rPr>
              <a:t>ntoxication</a:t>
            </a:r>
            <a:r>
              <a:rPr lang="en-US" sz="2000" dirty="0"/>
              <a:t>/</a:t>
            </a:r>
            <a:r>
              <a:rPr lang="en-US" sz="2000" b="1" dirty="0">
                <a:hlinkClick r:id="rId12" tooltip="Iatrogenesis"/>
              </a:rPr>
              <a:t>I</a:t>
            </a:r>
            <a:r>
              <a:rPr lang="en-US" sz="2000" dirty="0">
                <a:hlinkClick r:id="rId12" tooltip="Iatrogenesis"/>
              </a:rPr>
              <a:t>atrogenic</a:t>
            </a:r>
            <a:endParaRPr lang="en-US" sz="2000" dirty="0"/>
          </a:p>
          <a:p>
            <a:r>
              <a:rPr lang="en-US" sz="2000" b="1" dirty="0">
                <a:hlinkClick r:id="rId13" tooltip="Congenital disorder"/>
              </a:rPr>
              <a:t>C</a:t>
            </a:r>
            <a:r>
              <a:rPr lang="en-US" sz="2000" dirty="0">
                <a:hlinkClick r:id="rId13" tooltip="Congenital disorder"/>
              </a:rPr>
              <a:t>ongenital</a:t>
            </a:r>
            <a:endParaRPr lang="en-US" sz="2000" dirty="0"/>
          </a:p>
          <a:p>
            <a:r>
              <a:rPr lang="en-US" sz="2000" b="1" dirty="0">
                <a:hlinkClick r:id="rId14" tooltip="Autoimmune disease"/>
              </a:rPr>
              <a:t>A</a:t>
            </a:r>
            <a:r>
              <a:rPr lang="en-US" sz="2000" dirty="0">
                <a:hlinkClick r:id="rId14" tooltip="Autoimmune disease"/>
              </a:rPr>
              <a:t>utoimmune</a:t>
            </a:r>
            <a:r>
              <a:rPr lang="en-US" sz="2000" dirty="0"/>
              <a:t>/</a:t>
            </a:r>
            <a:r>
              <a:rPr lang="en-US" sz="2000" b="1" dirty="0">
                <a:hlinkClick r:id="rId15" tooltip="Allergy"/>
              </a:rPr>
              <a:t>A</a:t>
            </a:r>
            <a:r>
              <a:rPr lang="en-US" sz="2000" dirty="0">
                <a:hlinkClick r:id="rId15" tooltip="Allergy"/>
              </a:rPr>
              <a:t>llergic</a:t>
            </a:r>
            <a:r>
              <a:rPr lang="en-US" sz="2000" dirty="0"/>
              <a:t>/</a:t>
            </a:r>
            <a:r>
              <a:rPr lang="en-US" sz="2000" b="1" dirty="0">
                <a:hlinkClick r:id="rId16" tooltip="Anatomy"/>
              </a:rPr>
              <a:t>A</a:t>
            </a:r>
            <a:r>
              <a:rPr lang="en-US" sz="2000" dirty="0">
                <a:hlinkClick r:id="rId16" tooltip="Anatomy"/>
              </a:rPr>
              <a:t>natomic</a:t>
            </a:r>
            <a:endParaRPr lang="en-US" sz="2000" dirty="0"/>
          </a:p>
          <a:p>
            <a:r>
              <a:rPr lang="en-US" sz="2000" b="1" dirty="0">
                <a:hlinkClick r:id="rId17" tooltip="Trauma (medicine)"/>
              </a:rPr>
              <a:t>T</a:t>
            </a:r>
            <a:r>
              <a:rPr lang="en-US" sz="2000" dirty="0">
                <a:hlinkClick r:id="rId17" tooltip="Trauma (medicine)"/>
              </a:rPr>
              <a:t>raumatic</a:t>
            </a:r>
            <a:endParaRPr lang="en-US" sz="2000" dirty="0"/>
          </a:p>
          <a:p>
            <a:r>
              <a:rPr lang="en-US" sz="2000" b="1" dirty="0">
                <a:hlinkClick r:id="rId18" tooltip="Endocrine disease"/>
              </a:rPr>
              <a:t>E</a:t>
            </a:r>
            <a:r>
              <a:rPr lang="en-US" sz="2000" dirty="0">
                <a:hlinkClick r:id="rId18" tooltip="Endocrine disease"/>
              </a:rPr>
              <a:t>ndocrine</a:t>
            </a:r>
            <a:r>
              <a:rPr lang="en-US" sz="2000" dirty="0"/>
              <a:t>/</a:t>
            </a:r>
            <a:r>
              <a:rPr lang="en-US" sz="2000" b="1" dirty="0">
                <a:hlinkClick r:id="rId19" tooltip="Environmental epidemiology"/>
              </a:rPr>
              <a:t>E</a:t>
            </a:r>
            <a:r>
              <a:rPr lang="en-US" sz="2000" dirty="0">
                <a:hlinkClick r:id="rId19" tooltip="Environmental epidemiology"/>
              </a:rPr>
              <a:t>nvironmental</a:t>
            </a:r>
            <a:endParaRPr lang="en-US" sz="2000" dirty="0"/>
          </a:p>
          <a:p>
            <a:r>
              <a:rPr lang="en-US" sz="2000" b="1" dirty="0">
                <a:hlinkClick r:id="rId20" tooltip="Metabolic disorder"/>
              </a:rPr>
              <a:t>M</a:t>
            </a:r>
            <a:r>
              <a:rPr lang="en-US" sz="2000" dirty="0">
                <a:hlinkClick r:id="rId20" tooltip="Metabolic disorder"/>
              </a:rPr>
              <a:t>etabolic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018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1638300" y="457200"/>
            <a:ext cx="5486400" cy="6189784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Differential Diagnosis</a:t>
            </a:r>
            <a:r>
              <a:rPr lang="en-US" sz="3200" dirty="0"/>
              <a:t> of CNS </a:t>
            </a:r>
            <a:r>
              <a:rPr lang="en-US" sz="3200" i="1" dirty="0"/>
              <a:t>space</a:t>
            </a:r>
            <a:r>
              <a:rPr lang="en-US" sz="3200" dirty="0"/>
              <a:t>-</a:t>
            </a:r>
            <a:r>
              <a:rPr lang="en-US" sz="3200" i="1" dirty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 tooltip="Vascular disease"/>
              </a:rPr>
              <a:t>V</a:t>
            </a:r>
            <a:r>
              <a:rPr lang="en-US" dirty="0">
                <a:hlinkClick r:id="rId2" tooltip="Vascular disease"/>
              </a:rPr>
              <a:t>ascular</a:t>
            </a:r>
            <a:endParaRPr lang="en-US" dirty="0"/>
          </a:p>
          <a:p>
            <a:r>
              <a:rPr lang="en-US" b="1" dirty="0">
                <a:hlinkClick r:id="rId3" tooltip="Inflammation"/>
              </a:rPr>
              <a:t>I</a:t>
            </a:r>
            <a:r>
              <a:rPr lang="en-US" dirty="0">
                <a:hlinkClick r:id="rId3" tooltip="Inflammation"/>
              </a:rPr>
              <a:t>nflammatory</a:t>
            </a:r>
            <a:r>
              <a:rPr lang="en-US" dirty="0"/>
              <a:t>/</a:t>
            </a:r>
            <a:r>
              <a:rPr lang="en-US" b="1" dirty="0">
                <a:hlinkClick r:id="rId4" tooltip="Infectious"/>
              </a:rPr>
              <a:t>I</a:t>
            </a:r>
            <a:r>
              <a:rPr lang="en-US" dirty="0">
                <a:hlinkClick r:id="rId4" tooltip="Infectious"/>
              </a:rPr>
              <a:t>nfectious</a:t>
            </a:r>
            <a:endParaRPr lang="en-US" dirty="0"/>
          </a:p>
          <a:p>
            <a:r>
              <a:rPr lang="en-US" b="1" dirty="0">
                <a:hlinkClick r:id="rId5" tooltip="Neoplasm"/>
              </a:rPr>
              <a:t>N</a:t>
            </a:r>
            <a:r>
              <a:rPr lang="en-US" dirty="0">
                <a:hlinkClick r:id="rId5" tooltip="Neoplasm"/>
              </a:rPr>
              <a:t>eoplastic</a:t>
            </a:r>
            <a:endParaRPr lang="en-US" dirty="0"/>
          </a:p>
          <a:p>
            <a:r>
              <a:rPr lang="en-US" b="1" dirty="0">
                <a:hlinkClick r:id="rId6" tooltip="Degenerative disease"/>
              </a:rPr>
              <a:t>D</a:t>
            </a:r>
            <a:r>
              <a:rPr lang="en-US" dirty="0">
                <a:hlinkClick r:id="rId6" tooltip="Degenerative disease"/>
              </a:rPr>
              <a:t>egenerative</a:t>
            </a:r>
            <a:r>
              <a:rPr lang="en-US" dirty="0"/>
              <a:t>/</a:t>
            </a:r>
            <a:r>
              <a:rPr lang="en-US" b="1" dirty="0">
                <a:hlinkClick r:id="rId7" tooltip="Deficiency (medicine)"/>
              </a:rPr>
              <a:t>D</a:t>
            </a:r>
            <a:r>
              <a:rPr lang="en-US" dirty="0">
                <a:hlinkClick r:id="rId7" tooltip="Deficiency (medicine)"/>
              </a:rPr>
              <a:t>eficiency</a:t>
            </a:r>
            <a:r>
              <a:rPr lang="en-US" dirty="0"/>
              <a:t>/</a:t>
            </a:r>
            <a:r>
              <a:rPr lang="en-US" b="1" dirty="0">
                <a:hlinkClick r:id="rId8" tooltip="Drugs"/>
              </a:rPr>
              <a:t>D</a:t>
            </a:r>
            <a:r>
              <a:rPr lang="en-US" dirty="0">
                <a:hlinkClick r:id="rId8" tooltip="Drugs"/>
              </a:rPr>
              <a:t>rugs</a:t>
            </a:r>
            <a:endParaRPr lang="en-US" dirty="0"/>
          </a:p>
          <a:p>
            <a:r>
              <a:rPr lang="en-US" b="1" dirty="0">
                <a:hlinkClick r:id="rId9" tooltip="Idiopathic"/>
              </a:rPr>
              <a:t>I</a:t>
            </a:r>
            <a:r>
              <a:rPr lang="en-US" dirty="0">
                <a:hlinkClick r:id="rId9" tooltip="Idiopathic"/>
              </a:rPr>
              <a:t>diopathic</a:t>
            </a:r>
            <a:r>
              <a:rPr lang="en-US" dirty="0"/>
              <a:t>/</a:t>
            </a:r>
            <a:r>
              <a:rPr lang="en-US" b="1" dirty="0">
                <a:hlinkClick r:id="rId10" tooltip="Substance intoxication"/>
              </a:rPr>
              <a:t>I</a:t>
            </a:r>
            <a:r>
              <a:rPr lang="en-US" dirty="0">
                <a:hlinkClick r:id="rId10" tooltip="Substance intoxication"/>
              </a:rPr>
              <a:t>ntoxication</a:t>
            </a:r>
            <a:r>
              <a:rPr lang="en-US" dirty="0"/>
              <a:t>/</a:t>
            </a:r>
            <a:r>
              <a:rPr lang="en-US" b="1" dirty="0">
                <a:hlinkClick r:id="rId11" tooltip="Iatrogenesis"/>
              </a:rPr>
              <a:t>I</a:t>
            </a:r>
            <a:r>
              <a:rPr lang="en-US" dirty="0">
                <a:hlinkClick r:id="rId11" tooltip="Iatrogenesis"/>
              </a:rPr>
              <a:t>atrogenic</a:t>
            </a:r>
            <a:endParaRPr lang="en-US" dirty="0"/>
          </a:p>
          <a:p>
            <a:r>
              <a:rPr lang="en-US" b="1" dirty="0">
                <a:hlinkClick r:id="rId12" tooltip="Congenital disorder"/>
              </a:rPr>
              <a:t>C</a:t>
            </a:r>
            <a:r>
              <a:rPr lang="en-US" dirty="0">
                <a:hlinkClick r:id="rId12" tooltip="Congenital disorder"/>
              </a:rPr>
              <a:t>ongenital</a:t>
            </a:r>
            <a:endParaRPr lang="en-US" dirty="0"/>
          </a:p>
          <a:p>
            <a:r>
              <a:rPr lang="en-US" b="1" dirty="0">
                <a:hlinkClick r:id="rId13" tooltip="Autoimmune disease"/>
              </a:rPr>
              <a:t>A</a:t>
            </a:r>
            <a:r>
              <a:rPr lang="en-US" dirty="0">
                <a:hlinkClick r:id="rId13" tooltip="Autoimmune disease"/>
              </a:rPr>
              <a:t>utoimmune</a:t>
            </a:r>
            <a:r>
              <a:rPr lang="en-US" dirty="0"/>
              <a:t>/</a:t>
            </a:r>
            <a:r>
              <a:rPr lang="en-US" b="1" dirty="0">
                <a:hlinkClick r:id="rId14" tooltip="Allergy"/>
              </a:rPr>
              <a:t>A</a:t>
            </a:r>
            <a:r>
              <a:rPr lang="en-US" dirty="0">
                <a:hlinkClick r:id="rId14" tooltip="Allergy"/>
              </a:rPr>
              <a:t>llergic</a:t>
            </a:r>
            <a:r>
              <a:rPr lang="en-US" dirty="0"/>
              <a:t>/</a:t>
            </a:r>
            <a:r>
              <a:rPr lang="en-US" b="1" dirty="0">
                <a:hlinkClick r:id="rId15" tooltip="Anatomy"/>
              </a:rPr>
              <a:t>A</a:t>
            </a:r>
            <a:r>
              <a:rPr lang="en-US" dirty="0">
                <a:hlinkClick r:id="rId15" tooltip="Anatomy"/>
              </a:rPr>
              <a:t>natomic</a:t>
            </a:r>
            <a:endParaRPr lang="en-US" dirty="0"/>
          </a:p>
          <a:p>
            <a:r>
              <a:rPr lang="en-US" b="1" dirty="0">
                <a:hlinkClick r:id="rId16" tooltip="Trauma (medicine)"/>
              </a:rPr>
              <a:t>T</a:t>
            </a:r>
            <a:r>
              <a:rPr lang="en-US" dirty="0">
                <a:hlinkClick r:id="rId16" tooltip="Trauma (medicine)"/>
              </a:rPr>
              <a:t>raumatic</a:t>
            </a:r>
            <a:endParaRPr lang="en-US" dirty="0"/>
          </a:p>
          <a:p>
            <a:r>
              <a:rPr lang="en-US" b="1" dirty="0">
                <a:hlinkClick r:id="rId17" tooltip="Endocrine disease"/>
              </a:rPr>
              <a:t>E</a:t>
            </a:r>
            <a:r>
              <a:rPr lang="en-US" dirty="0">
                <a:hlinkClick r:id="rId17" tooltip="Endocrine disease"/>
              </a:rPr>
              <a:t>ndocrine</a:t>
            </a:r>
            <a:r>
              <a:rPr lang="en-US" dirty="0"/>
              <a:t>/</a:t>
            </a:r>
            <a:r>
              <a:rPr lang="en-US" b="1" dirty="0">
                <a:hlinkClick r:id="rId18" tooltip="Environmental epidemiology"/>
              </a:rPr>
              <a:t>E</a:t>
            </a:r>
            <a:r>
              <a:rPr lang="en-US" dirty="0">
                <a:hlinkClick r:id="rId18" tooltip="Environmental epidemiology"/>
              </a:rPr>
              <a:t>nvironmental</a:t>
            </a:r>
            <a:endParaRPr lang="en-US" dirty="0"/>
          </a:p>
          <a:p>
            <a:r>
              <a:rPr lang="en-US" b="1" dirty="0">
                <a:hlinkClick r:id="rId19" tooltip="Metabolic disorder"/>
              </a:rPr>
              <a:t>M</a:t>
            </a:r>
            <a:r>
              <a:rPr lang="en-US" dirty="0">
                <a:hlinkClick r:id="rId19" tooltip="Metabolic disorder"/>
              </a:rPr>
              <a:t>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Neoplastic</a:t>
            </a:r>
          </a:p>
          <a:p>
            <a:r>
              <a:rPr lang="en-US" sz="3200" dirty="0"/>
              <a:t>Vascular</a:t>
            </a:r>
          </a:p>
          <a:p>
            <a:r>
              <a:rPr lang="en-US" sz="3200" dirty="0"/>
              <a:t>Congenital</a:t>
            </a:r>
          </a:p>
          <a:p>
            <a:r>
              <a:rPr lang="en-US" sz="3200" dirty="0"/>
              <a:t>Inflammatory</a:t>
            </a:r>
          </a:p>
          <a:p>
            <a:r>
              <a:rPr lang="en-US" sz="3200" dirty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1- Local compression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2- Mass effect &amp; Herniation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3- High ICP</a:t>
            </a:r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/>
              <a:t>Not the same as Ventriculomegaly</a:t>
            </a:r>
            <a:endParaRPr lang="en-US" dirty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Overproduction of CSF</a:t>
            </a:r>
          </a:p>
          <a:p>
            <a:pPr eaLnBrk="1" hangingPunct="1"/>
            <a:r>
              <a:rPr lang="en-US" sz="2800" dirty="0"/>
              <a:t>Obstruction of CSF flow</a:t>
            </a:r>
          </a:p>
          <a:p>
            <a:pPr eaLnBrk="1" hangingPunct="1"/>
            <a:r>
              <a:rPr lang="en-US" sz="2800" dirty="0"/>
              <a:t>Under absorption of CSF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  </a:t>
            </a:r>
            <a:r>
              <a:rPr lang="en-US" sz="2400" dirty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   </a:t>
            </a:r>
            <a:r>
              <a:rPr lang="en-US" sz="2400" dirty="0"/>
              <a:t>blockage of the flow of CSF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Acquired, develops after birth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1" t="16959" r="59051" b="5164"/>
          <a:stretch/>
        </p:blipFill>
        <p:spPr>
          <a:xfrm>
            <a:off x="1659082" y="0"/>
            <a:ext cx="580851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Aqueductal anomalies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Dandy Walker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Chiari II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(CMV, mumps, rubella, varicella)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dirty="0"/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Dandy Walker malformation</a:t>
            </a: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Aqueductal anomalies</a:t>
            </a:r>
            <a:br>
              <a:rPr lang="en-US" sz="2000" dirty="0"/>
            </a:br>
            <a:r>
              <a:rPr lang="en-US" sz="2000" dirty="0"/>
              <a:t>Dandy Walker malformation</a:t>
            </a:r>
            <a:br>
              <a:rPr lang="en-US" sz="2000" dirty="0"/>
            </a:br>
            <a:r>
              <a:rPr lang="en-US" sz="2000" dirty="0"/>
              <a:t>Chiari II malformation</a:t>
            </a:r>
            <a:br>
              <a:rPr lang="en-US" sz="2000" dirty="0"/>
            </a:br>
            <a:r>
              <a:rPr lang="en-US" sz="2000" dirty="0"/>
              <a:t>Myleomeningocele</a:t>
            </a:r>
            <a:br>
              <a:rPr lang="en-US" sz="2000" dirty="0"/>
            </a:br>
            <a:r>
              <a:rPr lang="en-US" sz="2000" dirty="0"/>
              <a:t>Intrauterine viral infection 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Vein of Galen aneurysms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in premature babies &lt;1500 gm (30%-40%)</a:t>
            </a:r>
            <a:endParaRPr lang="en-US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Etiology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1. Increasing head circumference.</a:t>
            </a:r>
            <a:br>
              <a:rPr lang="en-US" sz="2400" dirty="0"/>
            </a:br>
            <a:r>
              <a:rPr lang="en-US" sz="2400" dirty="0"/>
              <a:t>2. Irritability, lethargy, poor feeding, and vomiting.</a:t>
            </a:r>
            <a:br>
              <a:rPr lang="en-US" sz="2400" dirty="0"/>
            </a:br>
            <a:r>
              <a:rPr lang="en-US" sz="2400" dirty="0"/>
              <a:t>3. Bulging anterior fontanelle.</a:t>
            </a:r>
            <a:br>
              <a:rPr lang="en-US" sz="2400" dirty="0"/>
            </a:br>
            <a:r>
              <a:rPr lang="en-US" sz="2400" dirty="0"/>
              <a:t>4. Widened cranial sutures.</a:t>
            </a:r>
            <a:br>
              <a:rPr lang="en-US" sz="2400" dirty="0"/>
            </a:br>
            <a:r>
              <a:rPr lang="en-US" sz="2400" dirty="0"/>
              <a:t>5. McEwen's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/>
              <a:t> sign with cranial percussion.</a:t>
            </a:r>
            <a:br>
              <a:rPr lang="en-US" sz="2400" dirty="0"/>
            </a:br>
            <a:r>
              <a:rPr lang="en-US" sz="2400" dirty="0"/>
              <a:t>6. Scalp vein dilation (collateral venous drainage).</a:t>
            </a:r>
            <a:br>
              <a:rPr lang="en-US" sz="2400" dirty="0"/>
            </a:br>
            <a:r>
              <a:rPr lang="en-US" sz="2400" dirty="0"/>
              <a:t>7. Sunset sign (downward deviation of the eyes).</a:t>
            </a:r>
            <a:br>
              <a:rPr lang="en-US" sz="2400" dirty="0"/>
            </a:br>
            <a:r>
              <a:rPr lang="en-US" sz="2400" dirty="0"/>
              <a:t>8. Episodic bradycardia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ヒラギノ角ゴ ProN W3" charset="0"/>
              </a:rPr>
              <a:t>	</a:t>
            </a:r>
            <a:r>
              <a:rPr lang="en-US" sz="2400" dirty="0"/>
              <a:t>Headaches</a:t>
            </a:r>
            <a:br>
              <a:rPr lang="en-US" sz="2400" dirty="0"/>
            </a:br>
            <a:r>
              <a:rPr lang="en-US" sz="2400" dirty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Vomiting</a:t>
            </a:r>
          </a:p>
          <a:p>
            <a:pPr>
              <a:buNone/>
            </a:pPr>
            <a:r>
              <a:rPr lang="en-US" sz="2400" dirty="0"/>
              <a:t>     Decreased level of consciousness</a:t>
            </a:r>
            <a:br>
              <a:rPr lang="en-US" sz="2400" dirty="0"/>
            </a:br>
            <a:r>
              <a:rPr lang="en-US" sz="2400" dirty="0"/>
              <a:t>Focal neurological deficit (rare)</a:t>
            </a:r>
            <a:br>
              <a:rPr lang="en-US" sz="2400" dirty="0"/>
            </a:br>
            <a:r>
              <a:rPr lang="en-US" sz="2400" dirty="0"/>
              <a:t>Papilledema</a:t>
            </a:r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29" y="41148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/>
              <a:t>: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normal 4th ventricle: suggests aqueduct stenosis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deviated or absent 4th ventricle: suggests posterior fossa tumor</a:t>
            </a:r>
            <a:endParaRPr lang="en-US" sz="2400" dirty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Generalized dilatation: suggests a communicating hydrocephalus.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Treatment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1793081" y="2740025"/>
            <a:ext cx="1905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4861719" y="2756698"/>
            <a:ext cx="3657600" cy="3601239"/>
          </a:xfrm>
          <a:prstGeom prst="rect">
            <a:avLst/>
          </a:prstGeom>
          <a:noFill/>
        </p:spPr>
      </p:pic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229600" cy="4525963"/>
          </a:xfrm>
        </p:spPr>
        <p:txBody>
          <a:bodyPr rIns="31750"/>
          <a:lstStyle/>
          <a:p>
            <a:pPr marL="0" indent="0" eaLnBrk="1" hangingPunct="1">
              <a:buNone/>
            </a:pPr>
            <a:r>
              <a:rPr lang="en-US" sz="2400" dirty="0"/>
              <a:t>Communicating: Medical or surgical</a:t>
            </a:r>
          </a:p>
          <a:p>
            <a:pPr marL="0" indent="0" eaLnBrk="1" hangingPunct="1">
              <a:buNone/>
            </a:pPr>
            <a:r>
              <a:rPr lang="en-US" sz="2400" dirty="0"/>
              <a:t>Obstructive: </a:t>
            </a:r>
            <a:r>
              <a:rPr lang="en-US" sz="2400" b="1" dirty="0">
                <a:solidFill>
                  <a:srgbClr val="FF0000"/>
                </a:solidFill>
              </a:rPr>
              <a:t>SURGICAL TREATMENT</a:t>
            </a:r>
          </a:p>
          <a:p>
            <a:pPr marL="0" indent="0" eaLnBrk="1" hangingPunct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/>
              <a:t>Spinal Dysraphism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Failure of closure of posterior neural arch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ym typeface="ヒラギノ角ゴ ProN W3" charset="0"/>
              </a:rPr>
              <a:t>Two major types: </a:t>
            </a:r>
            <a:r>
              <a:rPr lang="en-US" sz="2000" dirty="0"/>
              <a:t>Open or Closed</a:t>
            </a:r>
            <a:endParaRPr 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Spina bifida occulta</a:t>
            </a:r>
          </a:p>
          <a:p>
            <a:pPr eaLnBrk="1" hangingPunct="1"/>
            <a:r>
              <a:rPr lang="en-US" sz="2800" dirty="0"/>
              <a:t>Meningocele</a:t>
            </a:r>
          </a:p>
          <a:p>
            <a:pPr eaLnBrk="1" hangingPunct="1"/>
            <a:r>
              <a:rPr lang="en-US" sz="2800" dirty="0"/>
              <a:t>Myelomeningocele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Spina bifida occulta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5-10% of population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 clinically significant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tuft of hair, dimple sinus or port wine stain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high incidence of underlying defect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Cystic CSF-filled cavity lined by meninges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no neural tissue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communicates with spinal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look for other cong. Anomalies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seldom any neurological deficit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Meningomyelocele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Spinal cord and roots protrude through the bony defect,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observe limb movements (degree &amp; level of neurological damage)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note dilated bladder &amp; patulous annual sphincter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2/1000 birth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Risk increase to 5% if a sibling is affected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Teratogens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How to prevent?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Maternal U/S,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MRI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Serum/amniotic fluid for alpha-fetoprotein &amp; acetylcholinesterase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Contrast enhancing amniography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/>
              <a:t>Encephalocele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Neurosciences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599"/>
            <a:ext cx="6400800" cy="469016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Psychiatry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Others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Vascular</a:t>
            </a:r>
          </a:p>
          <a:p>
            <a:pPr algn="ctr"/>
            <a:r>
              <a:rPr lang="en-US" sz="2800" dirty="0"/>
              <a:t>Oncology</a:t>
            </a:r>
          </a:p>
          <a:p>
            <a:pPr algn="ctr"/>
            <a:r>
              <a:rPr lang="en-US" sz="2800" dirty="0"/>
              <a:t>Skull-Base</a:t>
            </a:r>
          </a:p>
          <a:p>
            <a:pPr algn="ctr"/>
            <a:r>
              <a:rPr lang="en-US" sz="2800" dirty="0"/>
              <a:t>Spine</a:t>
            </a:r>
          </a:p>
          <a:p>
            <a:pPr algn="ctr"/>
            <a:r>
              <a:rPr lang="en-US" sz="2800" dirty="0"/>
              <a:t>Pediatrics</a:t>
            </a:r>
          </a:p>
          <a:p>
            <a:pPr algn="ctr"/>
            <a:r>
              <a:rPr lang="en-US" sz="2800" dirty="0"/>
              <a:t>Functional</a:t>
            </a:r>
          </a:p>
          <a:p>
            <a:pPr algn="ctr"/>
            <a:r>
              <a:rPr lang="en-US" sz="2800" dirty="0"/>
              <a:t>Epilepsy</a:t>
            </a:r>
          </a:p>
          <a:p>
            <a:pPr algn="ctr"/>
            <a:r>
              <a:rPr lang="en-US" sz="2800" dirty="0"/>
              <a:t>Peripheral Nerves</a:t>
            </a:r>
          </a:p>
          <a:p>
            <a:pPr algn="ctr"/>
            <a:r>
              <a:rPr lang="en-US" sz="2800" dirty="0"/>
              <a:t>Critical Care</a:t>
            </a:r>
          </a:p>
          <a:p>
            <a:pPr algn="ctr"/>
            <a:r>
              <a:rPr lang="en-US" sz="2800" dirty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Chiari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part of the cerebellum is located below the foramen magnum, it is called a Chiari malformation. </a:t>
            </a:r>
            <a:r>
              <a:rPr lang="en-US" sz="1100" dirty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Chiari Malformation (Types)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Type I </a:t>
            </a:r>
          </a:p>
          <a:p>
            <a:pPr>
              <a:buNone/>
            </a:pPr>
            <a:r>
              <a:rPr lang="en-US" dirty="0"/>
              <a:t>     -Extension of the cerebellar tonsils into the foramen magnum, without involving the brain stem 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    -Extension of both cerebellar and brain stem tissue into the foramen magnum </a:t>
            </a:r>
          </a:p>
          <a:p>
            <a:pPr>
              <a:buNone/>
            </a:pPr>
            <a:r>
              <a:rPr lang="en-US" dirty="0"/>
              <a:t>     -Myelomeningocele</a:t>
            </a:r>
          </a:p>
          <a:p>
            <a:pPr>
              <a:buNone/>
            </a:pPr>
            <a:r>
              <a:rPr lang="en-US" dirty="0"/>
              <a:t>     -Hydrocephalus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III</a:t>
            </a:r>
          </a:p>
          <a:p>
            <a:r>
              <a:rPr lang="en-US" b="1" i="1" dirty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881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-4 y/o</a:t>
            </a:r>
          </a:p>
          <a:p>
            <a:pPr>
              <a:buNone/>
            </a:pPr>
            <a:r>
              <a:rPr lang="en-US" dirty="0"/>
              <a:t>-No past medical history </a:t>
            </a:r>
          </a:p>
          <a:p>
            <a:pPr>
              <a:buNone/>
            </a:pPr>
            <a:r>
              <a:rPr lang="en-US" dirty="0"/>
              <a:t>-Worsening headache, occipital area x 7 weeks</a:t>
            </a:r>
          </a:p>
          <a:p>
            <a:pPr>
              <a:buNone/>
            </a:pPr>
            <a:r>
              <a:rPr lang="en-US" dirty="0"/>
              <a:t>-His headache worsened last night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-Dizziness </a:t>
            </a:r>
          </a:p>
          <a:p>
            <a:pPr>
              <a:buNone/>
            </a:pPr>
            <a:r>
              <a:rPr lang="en-US" sz="2800" dirty="0"/>
              <a:t>-loss of balance</a:t>
            </a:r>
          </a:p>
          <a:p>
            <a:pPr>
              <a:buNone/>
            </a:pPr>
            <a:r>
              <a:rPr lang="en-US" sz="2800" dirty="0"/>
              <a:t>-N/V twice over the last 3 weeks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6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236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967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581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53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43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1/32/cd/d132cd4f4578eebc6de197cf1b7d3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1" y="1858536"/>
            <a:ext cx="2182322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8" y="1094358"/>
            <a:ext cx="2501537" cy="333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774" y="2394113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 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054025"/>
            <a:ext cx="554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Headache or facial pain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45805"/>
            <a:ext cx="568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Approaching Neurological Symptoms</a:t>
            </a:r>
          </a:p>
        </p:txBody>
      </p:sp>
    </p:spTree>
    <p:extLst>
      <p:ext uri="{BB962C8B-B14F-4D97-AF65-F5344CB8AC3E}">
        <p14:creationId xmlns:p14="http://schemas.microsoft.com/office/powerpoint/2010/main" val="19019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824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937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234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745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82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392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  Other exam findings?</a:t>
            </a:r>
          </a:p>
          <a:p>
            <a:pPr>
              <a:buFontTx/>
              <a:buChar char="-"/>
            </a:pPr>
            <a:r>
              <a:rPr lang="en-US" dirty="0"/>
              <a:t>D/D?</a:t>
            </a:r>
          </a:p>
          <a:p>
            <a:pPr>
              <a:buFontTx/>
              <a:buChar char="-"/>
            </a:pPr>
            <a:r>
              <a:rPr lang="en-US" dirty="0"/>
              <a:t>What do u want to do?</a:t>
            </a:r>
          </a:p>
        </p:txBody>
      </p:sp>
    </p:spTree>
    <p:extLst>
      <p:ext uri="{BB962C8B-B14F-4D97-AF65-F5344CB8AC3E}">
        <p14:creationId xmlns:p14="http://schemas.microsoft.com/office/powerpoint/2010/main" val="1467090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7" y="90487"/>
            <a:ext cx="391909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150"/>
            <a:ext cx="3924300" cy="3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193" r="5448"/>
          <a:stretch>
            <a:fillRect/>
          </a:stretch>
        </p:blipFill>
        <p:spPr bwMode="auto">
          <a:xfrm>
            <a:off x="2895600" y="3762375"/>
            <a:ext cx="2819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09" y="3702802"/>
            <a:ext cx="3533791" cy="3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5385"/>
          <a:stretch>
            <a:fillRect/>
          </a:stretch>
        </p:blipFill>
        <p:spPr bwMode="auto">
          <a:xfrm>
            <a:off x="76200" y="3733799"/>
            <a:ext cx="2971800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35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 you want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86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Cerebellar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-Gait ataxia</a:t>
            </a:r>
          </a:p>
          <a:p>
            <a:pPr>
              <a:buNone/>
            </a:pPr>
            <a:r>
              <a:rPr lang="en-US" b="1" dirty="0"/>
              <a:t>-Truncal ataxia</a:t>
            </a:r>
          </a:p>
          <a:p>
            <a:pPr>
              <a:buNone/>
            </a:pPr>
            <a:r>
              <a:rPr lang="en-US" b="1" dirty="0"/>
              <a:t>-Limb ataxia </a:t>
            </a:r>
            <a:r>
              <a:rPr lang="en-US" sz="2100" dirty="0"/>
              <a:t>Finger-nose and heel-knee-shin </a:t>
            </a:r>
          </a:p>
          <a:p>
            <a:pPr>
              <a:buNone/>
            </a:pPr>
            <a:r>
              <a:rPr lang="en-US" sz="2100" dirty="0"/>
              <a:t>            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intention tremor , dysmetria (past pointing) &amp;dysrhythmia</a:t>
            </a:r>
            <a:endParaRPr lang="en-US" b="1" dirty="0"/>
          </a:p>
          <a:p>
            <a:pPr>
              <a:buNone/>
            </a:pPr>
            <a:r>
              <a:rPr lang="en-US" b="1" dirty="0"/>
              <a:t>-Cerebellar dysarthria</a:t>
            </a:r>
          </a:p>
          <a:p>
            <a:pPr>
              <a:buNone/>
            </a:pPr>
            <a:r>
              <a:rPr lang="en-US" b="1" dirty="0"/>
              <a:t>-Hypotonia</a:t>
            </a:r>
          </a:p>
          <a:p>
            <a:pPr>
              <a:buNone/>
            </a:pPr>
            <a:r>
              <a:rPr lang="en-US" b="1" dirty="0"/>
              <a:t>-Rapid alternating movements </a:t>
            </a:r>
            <a:r>
              <a:rPr lang="en-US" sz="2200" dirty="0"/>
              <a:t>(dysdiadochokinesia)</a:t>
            </a:r>
            <a:endParaRPr lang="en-US" dirty="0"/>
          </a:p>
          <a:p>
            <a:pPr>
              <a:buNone/>
            </a:pPr>
            <a:r>
              <a:rPr lang="en-US" b="1" dirty="0"/>
              <a:t>-Tremor</a:t>
            </a:r>
          </a:p>
          <a:p>
            <a:r>
              <a:rPr lang="en-US" b="1" dirty="0"/>
              <a:t>-Nystagmus  </a:t>
            </a:r>
            <a:r>
              <a:rPr lang="en-US" sz="1700" dirty="0"/>
              <a:t>gaze-evoked</a:t>
            </a:r>
            <a:r>
              <a:rPr lang="en-US" sz="1700" b="1" dirty="0"/>
              <a:t>, </a:t>
            </a:r>
            <a:r>
              <a:rPr lang="en-US" sz="1900" dirty="0"/>
              <a:t>horizontal drift followed by </a:t>
            </a:r>
            <a:r>
              <a:rPr lang="en-US" sz="1900" u="sng" dirty="0"/>
              <a:t>a fast correction</a:t>
            </a:r>
            <a:endParaRPr lang="en-US" sz="2200" b="1" u="sng" dirty="0"/>
          </a:p>
          <a:p>
            <a:endParaRPr lang="en-CA" dirty="0"/>
          </a:p>
        </p:txBody>
      </p:sp>
      <p:pic>
        <p:nvPicPr>
          <p:cNvPr id="31745" name="Picture 1" descr="C:\Documents and Settings\s0088657\Desktop\New Imag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7000" contrast="51000"/>
          </a:blip>
          <a:srcRect l="4687" t="25102" r="3125" b="16326"/>
          <a:stretch>
            <a:fillRect/>
          </a:stretch>
        </p:blipFill>
        <p:spPr bwMode="auto">
          <a:xfrm>
            <a:off x="2819400" y="5105400"/>
            <a:ext cx="3581400" cy="16996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5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man Brain Lateral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552"/>
          <a:stretch/>
        </p:blipFill>
        <p:spPr>
          <a:xfrm>
            <a:off x="4734910" y="160338"/>
            <a:ext cx="4342283" cy="248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0000"/>
          <a:stretch/>
        </p:blipFill>
        <p:spPr>
          <a:xfrm>
            <a:off x="4924851" y="2677886"/>
            <a:ext cx="3962402" cy="4064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4495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Localize lesions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Clinical presentation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Most common Pathology</a:t>
            </a:r>
          </a:p>
          <a:p>
            <a:endParaRPr lang="en-US" sz="2400" dirty="0"/>
          </a:p>
          <a:p>
            <a:r>
              <a:rPr lang="en-US" sz="2400" dirty="0" smtClean="0"/>
              <a:t>-Frontal/motor cortex </a:t>
            </a:r>
          </a:p>
          <a:p>
            <a:r>
              <a:rPr lang="en-US" sz="2400" dirty="0" smtClean="0"/>
              <a:t>(Dominant vs none-dominate hemispheres</a:t>
            </a:r>
          </a:p>
          <a:p>
            <a:endParaRPr lang="en-US" sz="2400" dirty="0" smtClean="0"/>
          </a:p>
          <a:p>
            <a:r>
              <a:rPr lang="en-US" sz="2400" dirty="0" smtClean="0"/>
              <a:t>-Parietal/sensory cortex</a:t>
            </a:r>
          </a:p>
          <a:p>
            <a:r>
              <a:rPr lang="en-US" sz="2400" dirty="0" smtClean="0"/>
              <a:t>-Cerebellum</a:t>
            </a:r>
          </a:p>
          <a:p>
            <a:r>
              <a:rPr lang="en-US" sz="2400" dirty="0" smtClean="0"/>
              <a:t>-Spinal cord (Cervical/Thoracic/lumbar)</a:t>
            </a:r>
          </a:p>
          <a:p>
            <a:r>
              <a:rPr lang="en-US" sz="2400" dirty="0" smtClean="0"/>
              <a:t>-Cervical roots</a:t>
            </a:r>
          </a:p>
          <a:p>
            <a:r>
              <a:rPr lang="en-US" sz="2400" dirty="0" smtClean="0"/>
              <a:t>-Lumbar roots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5761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Dr_ajlan79@hotmail.com</a:t>
            </a:r>
          </a:p>
        </p:txBody>
      </p:sp>
    </p:spTree>
    <p:extLst>
      <p:ext uri="{BB962C8B-B14F-4D97-AF65-F5344CB8AC3E}">
        <p14:creationId xmlns:p14="http://schemas.microsoft.com/office/powerpoint/2010/main" val="25318496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5" y="140762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 headache serious?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0" y="2438665"/>
            <a:ext cx="8539299" cy="3731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American College for Emergency Physicians published criteria for </a:t>
            </a:r>
            <a:r>
              <a:rPr lang="en-US" sz="2000" b="1" dirty="0">
                <a:solidFill>
                  <a:srgbClr val="0070C0"/>
                </a:solidFill>
              </a:rPr>
              <a:t>low-risk headaches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-Age younger than 30 years</a:t>
            </a:r>
          </a:p>
          <a:p>
            <a:pPr marL="0" indent="0">
              <a:buNone/>
            </a:pPr>
            <a:r>
              <a:rPr lang="en-US" sz="2000" b="1" dirty="0"/>
              <a:t>-Features typical of primary headache</a:t>
            </a:r>
          </a:p>
          <a:p>
            <a:pPr marL="0" indent="0">
              <a:buNone/>
            </a:pPr>
            <a:r>
              <a:rPr lang="en-US" sz="2000" b="1" dirty="0"/>
              <a:t>-History of similar headache</a:t>
            </a:r>
          </a:p>
          <a:p>
            <a:pPr marL="0" indent="0">
              <a:buNone/>
            </a:pPr>
            <a:r>
              <a:rPr lang="en-US" sz="2000" b="1" dirty="0"/>
              <a:t>-No abnormal findings on neurologic exam</a:t>
            </a:r>
          </a:p>
          <a:p>
            <a:pPr marL="0" indent="0">
              <a:buNone/>
            </a:pPr>
            <a:r>
              <a:rPr lang="en-US" sz="2000" b="1" dirty="0"/>
              <a:t>-No concerning change in normal headache pattern</a:t>
            </a:r>
          </a:p>
          <a:p>
            <a:pPr marL="0" indent="0">
              <a:buNone/>
            </a:pPr>
            <a:r>
              <a:rPr lang="en-US" sz="2000" b="1" dirty="0"/>
              <a:t>-No high-risk comorbid conditions (for example, HIV)</a:t>
            </a:r>
          </a:p>
          <a:p>
            <a:pPr marL="0" indent="0">
              <a:buNone/>
            </a:pPr>
            <a:r>
              <a:rPr lang="en-US" sz="2000" b="1" dirty="0"/>
              <a:t>-No new concerning history or physical examination findings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48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135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67" y="80153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4" y="1600200"/>
            <a:ext cx="8529204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-In general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People complaining of their "first" or "worst" headache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Progressively worsening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American Headache Society recommends using "SSNOOP", a mnemonic to remember </a:t>
            </a:r>
            <a:r>
              <a:rPr lang="en-US" sz="1800" dirty="0">
                <a:solidFill>
                  <a:srgbClr val="FF0000"/>
                </a:solidFill>
              </a:rPr>
              <a:t>the red flags</a:t>
            </a:r>
            <a:r>
              <a:rPr lang="en-US" sz="1800" dirty="0"/>
              <a:t> for identifying a secondary headache: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Systemic symptoms (fever or weight loss)</a:t>
            </a:r>
          </a:p>
          <a:p>
            <a:pPr marL="0" indent="0">
              <a:buNone/>
            </a:pPr>
            <a:r>
              <a:rPr lang="en-US" sz="1800" b="1" dirty="0"/>
              <a:t>Systemic disease (HIV infection, malignancy)</a:t>
            </a:r>
          </a:p>
          <a:p>
            <a:pPr marL="0" indent="0">
              <a:buNone/>
            </a:pPr>
            <a:r>
              <a:rPr lang="en-US" sz="1800" b="1" dirty="0"/>
              <a:t>Neurologic symptoms or signs</a:t>
            </a:r>
          </a:p>
          <a:p>
            <a:pPr marL="0" indent="0">
              <a:buNone/>
            </a:pPr>
            <a:r>
              <a:rPr lang="en-US" sz="1800" b="1" dirty="0"/>
              <a:t>Onset sudden (thunderclap headache)</a:t>
            </a:r>
          </a:p>
          <a:p>
            <a:pPr marL="0" indent="0">
              <a:buNone/>
            </a:pPr>
            <a:r>
              <a:rPr lang="en-US" sz="1800" b="1" dirty="0"/>
              <a:t>Onset after age 40 years</a:t>
            </a:r>
          </a:p>
          <a:p>
            <a:pPr marL="0" indent="0">
              <a:buNone/>
            </a:pPr>
            <a:r>
              <a:rPr lang="en-US" sz="1800" b="1" dirty="0"/>
              <a:t>Previous headache history (first, worst, or different headache)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796" y="3040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18123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977</Words>
  <Application>Microsoft Office PowerPoint</Application>
  <PresentationFormat>On-screen Show (4:3)</PresentationFormat>
  <Paragraphs>393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Bold</vt:lpstr>
      <vt:lpstr>Arial Italic</vt:lpstr>
      <vt:lpstr>Calibri</vt:lpstr>
      <vt:lpstr>Lucida Grande</vt:lpstr>
      <vt:lpstr>Times New Roman</vt:lpstr>
      <vt:lpstr>Wingdings</vt:lpstr>
      <vt:lpstr>ヒラギノ明朝 ProN W3</vt:lpstr>
      <vt:lpstr>ヒラギノ角ゴ ProN W3</vt:lpstr>
      <vt:lpstr>ヒラギノ角ゴ ProN W6</vt:lpstr>
      <vt:lpstr>Office Theme</vt:lpstr>
      <vt:lpstr>Congenital Neurosurgical Diseases</vt:lpstr>
      <vt:lpstr>PowerPoint Presentation</vt:lpstr>
      <vt:lpstr>Learning Objectives</vt:lpstr>
      <vt:lpstr>Neurosciences </vt:lpstr>
      <vt:lpstr>PowerPoint Presentation</vt:lpstr>
      <vt:lpstr>Headache</vt:lpstr>
      <vt:lpstr>Is the headache serious?</vt:lpstr>
      <vt:lpstr>Red Flags:</vt:lpstr>
      <vt:lpstr>Headache</vt:lpstr>
      <vt:lpstr>Headache</vt:lpstr>
      <vt:lpstr>PowerPoint Presentation</vt:lpstr>
      <vt:lpstr>Differential Diagnosis of CNS space-occupying</vt:lpstr>
      <vt:lpstr>1- Local compression  2- Mass effect &amp; Herniation  3- High ICP</vt:lpstr>
      <vt:lpstr>PowerPoint Presentation</vt:lpstr>
      <vt:lpstr>Hydrocephalus</vt:lpstr>
      <vt:lpstr>Causes of hydrocephalus </vt:lpstr>
      <vt:lpstr>Physiology</vt:lpstr>
      <vt:lpstr>PowerPoint Presentation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PowerPoint Presentation</vt:lpstr>
      <vt:lpstr>Types of Myelodysplasia</vt:lpstr>
      <vt:lpstr>NTD</vt:lpstr>
      <vt:lpstr>NTD</vt:lpstr>
      <vt:lpstr>NTD</vt:lpstr>
      <vt:lpstr>PowerPoint Presentation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 you want to do?</vt:lpstr>
      <vt:lpstr>Cerebellar 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M. Ajlan</cp:lastModifiedBy>
  <cp:revision>59</cp:revision>
  <dcterms:created xsi:type="dcterms:W3CDTF">2006-08-16T00:00:00Z</dcterms:created>
  <dcterms:modified xsi:type="dcterms:W3CDTF">2018-03-25T09:58:21Z</dcterms:modified>
</cp:coreProperties>
</file>