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83" r:id="rId8"/>
    <p:sldId id="261" r:id="rId9"/>
    <p:sldId id="262" r:id="rId10"/>
    <p:sldId id="263" r:id="rId11"/>
    <p:sldId id="264" r:id="rId12"/>
    <p:sldId id="265" r:id="rId13"/>
    <p:sldId id="266" r:id="rId14"/>
    <p:sldId id="281" r:id="rId15"/>
    <p:sldId id="282" r:id="rId16"/>
    <p:sldId id="267" r:id="rId17"/>
    <p:sldId id="268" r:id="rId18"/>
    <p:sldId id="269" r:id="rId19"/>
    <p:sldId id="270" r:id="rId20"/>
    <p:sldId id="271" r:id="rId21"/>
    <p:sldId id="285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13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4/7/18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186940"/>
            <a:ext cx="6480048" cy="2301240"/>
          </a:xfrm>
        </p:spPr>
        <p:txBody>
          <a:bodyPr/>
          <a:lstStyle/>
          <a:p>
            <a:r>
              <a:rPr lang="en-US" dirty="0"/>
              <a:t>ASPIRIN TOXICITY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C956723-963B-EF49-8CBE-6AC19FECDD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38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Clinical Features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386"/>
            <a:ext cx="7467600" cy="5435614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Acute ingestion : </a:t>
            </a:r>
          </a:p>
          <a:p>
            <a:endParaRPr lang="en-US" sz="3200" b="1" dirty="0"/>
          </a:p>
          <a:p>
            <a:endParaRPr lang="en-US" sz="800" dirty="0"/>
          </a:p>
          <a:p>
            <a:pPr lvl="1"/>
            <a:r>
              <a:rPr lang="en-US" sz="2800" dirty="0"/>
              <a:t>Early symptoms include N/V, tinnitus, hearing loss, lethargy, hyperventilation, and hyperthermia.</a:t>
            </a:r>
          </a:p>
          <a:p>
            <a:pPr marL="448056" lvl="1" indent="0">
              <a:buNone/>
            </a:pPr>
            <a:r>
              <a:rPr lang="en-US" sz="2800" dirty="0"/>
              <a:t> </a:t>
            </a:r>
            <a:endParaRPr lang="en-US" sz="800" dirty="0"/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The classic presentation of mild to moderate toxicity is </a:t>
            </a:r>
            <a:r>
              <a:rPr lang="en-US" sz="2800" dirty="0">
                <a:solidFill>
                  <a:srgbClr val="FFFF00"/>
                </a:solidFill>
              </a:rPr>
              <a:t>a mixed acid- base picture with a respiratory alkalosis, wide anion-gap metabolic acidosis, and (possibly) a metabolic alkalosis (from dehydration). </a:t>
            </a:r>
          </a:p>
          <a:p>
            <a:pPr lvl="1"/>
            <a:endParaRPr lang="en-US" sz="800" dirty="0"/>
          </a:p>
          <a:p>
            <a:pPr lvl="2"/>
            <a:r>
              <a:rPr lang="en-US" dirty="0"/>
              <a:t>Blood gases early on often show a respiratory alkalosis with pH &gt; 7.5. </a:t>
            </a:r>
            <a:endParaRPr lang="en-US" sz="800" dirty="0"/>
          </a:p>
          <a:p>
            <a:pPr lvl="2"/>
            <a:r>
              <a:rPr lang="en-US" dirty="0"/>
              <a:t>Less respiratory alkalosis (and therefore greater overall acidosis) is seen in children. </a:t>
            </a:r>
          </a:p>
        </p:txBody>
      </p:sp>
    </p:spTree>
    <p:extLst>
      <p:ext uri="{BB962C8B-B14F-4D97-AF65-F5344CB8AC3E}">
        <p14:creationId xmlns:p14="http://schemas.microsoft.com/office/powerpoint/2010/main" val="64964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="1" dirty="0"/>
              <a:t>Severe intoxication</a:t>
            </a:r>
            <a:r>
              <a:rPr lang="en-US" sz="2400" dirty="0"/>
              <a:t> results in profound metabolic acidosis, marked hyperthermia, cerebral edema (coma and seizure), hypoglycemia, pulmonary edema, cardiovascular collapse. </a:t>
            </a:r>
          </a:p>
          <a:p>
            <a:pPr lvl="1"/>
            <a:endParaRPr lang="en-US" sz="2400" dirty="0"/>
          </a:p>
          <a:p>
            <a:pPr marL="448056" lvl="1" indent="0">
              <a:buNone/>
            </a:pPr>
            <a:endParaRPr lang="en-US" sz="2400" dirty="0"/>
          </a:p>
          <a:p>
            <a:pPr lvl="1"/>
            <a:r>
              <a:rPr lang="en-US" sz="2400" b="1" dirty="0"/>
              <a:t>So , patient with respiratory alkalosis and increased anion-gap metabolic acidosis?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Think salicylate toxicity. </a:t>
            </a:r>
            <a:endParaRPr lang="en-US" sz="2400" b="1" dirty="0">
              <a:solidFill>
                <a:srgbClr val="FF0000"/>
              </a:solidFill>
            </a:endParaRPr>
          </a:p>
          <a:p>
            <a:pPr lvl="1"/>
            <a:endParaRPr lang="en-US" sz="2400" dirty="0"/>
          </a:p>
          <a:p>
            <a:pPr lvl="1"/>
            <a:endParaRPr lang="en-US" sz="2800" dirty="0"/>
          </a:p>
          <a:p>
            <a:pPr lvl="1"/>
            <a:endParaRPr lang="en-US" sz="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51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208"/>
            <a:ext cx="7467600" cy="5258478"/>
          </a:xfrm>
        </p:spPr>
        <p:txBody>
          <a:bodyPr>
            <a:normAutofit fontScale="77500" lnSpcReduction="2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Chronic ingestion : </a:t>
            </a:r>
          </a:p>
          <a:p>
            <a:pPr marL="36576" indent="0">
              <a:buNone/>
            </a:pPr>
            <a:endParaRPr lang="en-US" sz="3200" b="1" dirty="0"/>
          </a:p>
          <a:p>
            <a:endParaRPr lang="en-US" sz="800" dirty="0"/>
          </a:p>
          <a:p>
            <a:pPr lvl="1"/>
            <a:r>
              <a:rPr lang="en-US" sz="2800" dirty="0"/>
              <a:t>Symptoms of toxicity overlap with those of acute ingestion, but are slower in onset and often nonspecific. </a:t>
            </a:r>
          </a:p>
          <a:p>
            <a:pPr lvl="1"/>
            <a:endParaRPr lang="en-US" sz="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Patients often present with confusion, dehydration, and metabolic acidosis. </a:t>
            </a:r>
            <a:endParaRPr lang="en-US" sz="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Neurologic symptoms are common, including confusion, hallucinations, agitation, coma. </a:t>
            </a:r>
            <a:endParaRPr lang="en-US" sz="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Pulmonary edema, cerebral edema, seizures, and renal failure occur more frequently compared to acute ingestions. </a:t>
            </a:r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28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Diagnostic Strategies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11847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Based on history, physical examination, and acid-base findings. </a:t>
            </a:r>
          </a:p>
          <a:p>
            <a:pPr marL="36576" indent="0">
              <a:buNone/>
            </a:pPr>
            <a:endParaRPr lang="en-US" sz="3200" dirty="0"/>
          </a:p>
          <a:p>
            <a:endParaRPr lang="en-US" sz="800" dirty="0"/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sz="3100" b="1" dirty="0">
                <a:solidFill>
                  <a:srgbClr val="FF0000"/>
                </a:solidFill>
              </a:rPr>
              <a:t>A toxic dose</a:t>
            </a:r>
            <a:r>
              <a:rPr lang="en-US" sz="3100" dirty="0"/>
              <a:t> of aspirin is 200 to 300 mg/kg, and ingestion of 500 mg/kg is potentially lethal. </a:t>
            </a:r>
          </a:p>
          <a:p>
            <a:pPr marL="36576" indent="0">
              <a:buNone/>
            </a:pP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Maintain high level of suspicion in patients with:</a:t>
            </a:r>
          </a:p>
          <a:p>
            <a:pPr marL="36576" indent="0">
              <a:buNone/>
            </a:pPr>
            <a:r>
              <a:rPr lang="en-US" sz="3200" dirty="0"/>
              <a:t> </a:t>
            </a:r>
            <a:endParaRPr lang="en-US" sz="800" dirty="0"/>
          </a:p>
          <a:p>
            <a:pPr lvl="1"/>
            <a:r>
              <a:rPr lang="en-US" sz="2800" dirty="0"/>
              <a:t>Unexplained respiratory alkalosis </a:t>
            </a:r>
            <a:endParaRPr lang="en-US" sz="800" dirty="0"/>
          </a:p>
          <a:p>
            <a:pPr lvl="1"/>
            <a:r>
              <a:rPr lang="en-US" sz="2800" dirty="0"/>
              <a:t>Mixed metabolic disorders </a:t>
            </a:r>
            <a:endParaRPr lang="en-US" sz="800" dirty="0"/>
          </a:p>
          <a:p>
            <a:pPr lvl="1"/>
            <a:r>
              <a:rPr lang="en-US" sz="2800" dirty="0"/>
              <a:t>Metabolic acidosis </a:t>
            </a:r>
            <a:endParaRPr lang="en-US" sz="800" dirty="0"/>
          </a:p>
          <a:p>
            <a:pPr lvl="1"/>
            <a:r>
              <a:rPr lang="en-US" sz="2800" dirty="0"/>
              <a:t>Elderly with altered mental status </a:t>
            </a:r>
            <a:endParaRPr lang="en-US" sz="800" dirty="0"/>
          </a:p>
          <a:p>
            <a:pPr lvl="1"/>
            <a:r>
              <a:rPr lang="en-US" sz="2800" dirty="0"/>
              <a:t>Patients with hearing complaints </a:t>
            </a:r>
            <a:endParaRPr lang="en-US" sz="800" dirty="0"/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Key labs:</a:t>
            </a:r>
            <a:r>
              <a:rPr lang="en-US" sz="2800" dirty="0"/>
              <a:t> Salicylate level, ABG, electrolytes </a:t>
            </a:r>
          </a:p>
          <a:p>
            <a:pPr lvl="1"/>
            <a:endParaRPr lang="en-US" sz="2800" dirty="0"/>
          </a:p>
          <a:p>
            <a:pPr lvl="1"/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9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Initial Evaluation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600" b="1" dirty="0"/>
              <a:t>After the primary survey</a:t>
            </a:r>
            <a:r>
              <a:rPr lang="en-US" sz="2600" dirty="0"/>
              <a:t>, a general physical examination is conducted to </a:t>
            </a:r>
            <a:r>
              <a:rPr lang="en-US" sz="2600" dirty="0">
                <a:solidFill>
                  <a:srgbClr val="FF0000"/>
                </a:solidFill>
              </a:rPr>
              <a:t>assess vital signs </a:t>
            </a:r>
            <a:r>
              <a:rPr lang="en-US" sz="2600" dirty="0"/>
              <a:t>(including </a:t>
            </a:r>
            <a:r>
              <a:rPr lang="en-US" sz="2600" dirty="0" err="1"/>
              <a:t>oxyhemoglobin</a:t>
            </a:r>
            <a:r>
              <a:rPr lang="en-US" sz="2600" dirty="0"/>
              <a:t> saturation and a counted respiratory rate and reliable temperature). </a:t>
            </a:r>
          </a:p>
          <a:p>
            <a:pPr marL="36576" indent="0">
              <a:buNone/>
            </a:pPr>
            <a:endParaRPr lang="en-US" sz="2600" dirty="0"/>
          </a:p>
          <a:p>
            <a:pPr marL="36576" indent="0">
              <a:buNone/>
            </a:pPr>
            <a:endParaRPr lang="en-US" sz="2600" dirty="0"/>
          </a:p>
          <a:p>
            <a:r>
              <a:rPr lang="en-US" sz="2600" dirty="0">
                <a:solidFill>
                  <a:srgbClr val="FF0000"/>
                </a:solidFill>
              </a:rPr>
              <a:t>Chest auscultation </a:t>
            </a:r>
            <a:r>
              <a:rPr lang="en-US" sz="2600" dirty="0"/>
              <a:t>may provide evidence of pulmonary edema, and </a:t>
            </a:r>
            <a:r>
              <a:rPr lang="en-US" sz="2600" dirty="0">
                <a:solidFill>
                  <a:srgbClr val="FF0000"/>
                </a:solidFill>
              </a:rPr>
              <a:t>mental status </a:t>
            </a:r>
            <a:r>
              <a:rPr lang="en-US" sz="2600" dirty="0"/>
              <a:t>may suggest CNS toxicity. </a:t>
            </a:r>
          </a:p>
          <a:p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7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Early arterial blood gas </a:t>
            </a:r>
            <a:r>
              <a:rPr lang="en-US" dirty="0"/>
              <a:t>determinations in symptomatic patients rapidly assess acid-base and compensatory status.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 serum salicylate concentration </a:t>
            </a:r>
            <a:r>
              <a:rPr lang="en-US" dirty="0"/>
              <a:t>should be measured with a second sample obtained 2 hours later.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second concentration is greater than the first, serial concentrations should be obtained to monitor continued absorption, which may be prolonged.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51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Urine ferric chloride test </a:t>
            </a:r>
            <a:r>
              <a:rPr lang="en-US" sz="2400" dirty="0">
                <a:solidFill>
                  <a:srgbClr val="FFFF00"/>
                </a:solidFill>
              </a:rPr>
              <a:t>will </a:t>
            </a:r>
            <a:r>
              <a:rPr lang="en-US" sz="2400" b="1" dirty="0">
                <a:solidFill>
                  <a:srgbClr val="FFFF00"/>
                </a:solidFill>
              </a:rPr>
              <a:t>confirm exposure, but not toxicity. 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>
                <a:solidFill>
                  <a:srgbClr val="FFFF00"/>
                </a:solidFill>
              </a:rPr>
              <a:t>The Done nomogram should </a:t>
            </a:r>
            <a:r>
              <a:rPr lang="en-US" sz="2400" b="1" dirty="0">
                <a:solidFill>
                  <a:srgbClr val="FFFF00"/>
                </a:solidFill>
              </a:rPr>
              <a:t>NOT </a:t>
            </a:r>
            <a:r>
              <a:rPr lang="en-US" sz="2400" dirty="0">
                <a:solidFill>
                  <a:srgbClr val="FFFF00"/>
                </a:solidFill>
              </a:rPr>
              <a:t>be used as salicylate toxicity correlates poorly with serum concentrations. </a:t>
            </a:r>
          </a:p>
          <a:p>
            <a:r>
              <a:rPr lang="en-US" dirty="0">
                <a:solidFill>
                  <a:srgbClr val="FFFF00"/>
                </a:solidFill>
              </a:rPr>
              <a:t>Fever indicate severe life-threatening toxicity</a:t>
            </a:r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4754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/>
              <a:t>Management </a:t>
            </a:r>
            <a:br>
              <a:rPr lang="fr-F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Specific treatment of salicylate toxicity has two main objectives: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(1) to correct fluid deficits and acid-base abnormalities.</a:t>
            </a:r>
          </a:p>
          <a:p>
            <a:endParaRPr lang="en-US" sz="2400" dirty="0"/>
          </a:p>
          <a:p>
            <a:r>
              <a:rPr lang="en-US" sz="2400" dirty="0"/>
              <a:t>(2) Increase excretion.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2980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Supportive and symptomatic care :</a:t>
            </a:r>
          </a:p>
          <a:p>
            <a:endParaRPr lang="en-US" sz="2600" dirty="0"/>
          </a:p>
          <a:p>
            <a:pPr lvl="1"/>
            <a:r>
              <a:rPr lang="en-US" dirty="0"/>
              <a:t>Avoid CNS/respiratory depressants, which may decrease the respiratory alkalosis and thereby worsen the </a:t>
            </a:r>
            <a:r>
              <a:rPr lang="en-US" dirty="0" err="1"/>
              <a:t>acidemia</a:t>
            </a:r>
            <a:r>
              <a:rPr lang="en-US" dirty="0"/>
              <a:t>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intubated, match the </a:t>
            </a:r>
            <a:r>
              <a:rPr lang="en-US" dirty="0" err="1"/>
              <a:t>preintubation</a:t>
            </a:r>
            <a:r>
              <a:rPr lang="en-US" dirty="0"/>
              <a:t> Pco2.</a:t>
            </a:r>
          </a:p>
          <a:p>
            <a:pPr lvl="1"/>
            <a:endParaRPr lang="en-US" dirty="0"/>
          </a:p>
          <a:p>
            <a:pPr marL="448056" lvl="1" indent="0">
              <a:buNone/>
            </a:pPr>
            <a:r>
              <a:rPr lang="en-US" dirty="0"/>
              <a:t> 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IV hydration </a:t>
            </a:r>
            <a:r>
              <a:rPr lang="en-US" sz="2600" dirty="0"/>
              <a:t>(</a:t>
            </a:r>
            <a:r>
              <a:rPr lang="en-US" sz="2600" b="1" dirty="0"/>
              <a:t>not </a:t>
            </a:r>
            <a:r>
              <a:rPr lang="en-US" sz="2600" dirty="0"/>
              <a:t>forced diuresis) to maintain renal perfusion.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33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Sodium bicarbonate therapy: </a:t>
            </a:r>
            <a:endParaRPr lang="en-US" sz="800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1–2 </a:t>
            </a:r>
            <a:r>
              <a:rPr lang="en-US" sz="2800" dirty="0" err="1"/>
              <a:t>mEq</a:t>
            </a:r>
            <a:r>
              <a:rPr lang="en-US" sz="2800" dirty="0"/>
              <a:t>/kg IV bolus, followed by drip. </a:t>
            </a:r>
            <a:endParaRPr lang="en-US" sz="800" dirty="0"/>
          </a:p>
          <a:p>
            <a:pPr lvl="1"/>
            <a:r>
              <a:rPr lang="en-US" sz="2800" dirty="0"/>
              <a:t>Goal is </a:t>
            </a:r>
            <a:r>
              <a:rPr lang="en-US" sz="2800" b="1" dirty="0">
                <a:solidFill>
                  <a:srgbClr val="FF0000"/>
                </a:solidFill>
              </a:rPr>
              <a:t>urinary </a:t>
            </a:r>
            <a:r>
              <a:rPr lang="en-US" sz="2800" b="1" dirty="0" err="1">
                <a:solidFill>
                  <a:srgbClr val="FF0000"/>
                </a:solidFill>
              </a:rPr>
              <a:t>alkalinization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to pH 7.5–8.0. </a:t>
            </a:r>
            <a:endParaRPr lang="en-US" sz="800" dirty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dirty="0">
                <a:solidFill>
                  <a:srgbClr val="FF0000"/>
                </a:solidFill>
              </a:rPr>
              <a:t>Correct hypokalemia: </a:t>
            </a:r>
            <a:endParaRPr lang="en-US" sz="800" dirty="0">
              <a:solidFill>
                <a:srgbClr val="FF0000"/>
              </a:solidFill>
            </a:endParaRPr>
          </a:p>
          <a:p>
            <a:pPr lvl="1"/>
            <a:r>
              <a:rPr lang="en-US" sz="2800" dirty="0"/>
              <a:t>Results from intracellular shifts and body losses. </a:t>
            </a:r>
            <a:endParaRPr lang="en-US" sz="800" dirty="0"/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Urinary </a:t>
            </a:r>
            <a:r>
              <a:rPr lang="en-US" sz="2800" dirty="0" err="1">
                <a:solidFill>
                  <a:srgbClr val="FF0000"/>
                </a:solidFill>
              </a:rPr>
              <a:t>alkalinization</a:t>
            </a:r>
            <a:r>
              <a:rPr lang="en-US" sz="2800" dirty="0">
                <a:solidFill>
                  <a:srgbClr val="FF0000"/>
                </a:solidFill>
              </a:rPr>
              <a:t> will not occur unless hypokalemia is corrected. </a:t>
            </a:r>
            <a:endParaRPr lang="en-US" sz="800" dirty="0">
              <a:solidFill>
                <a:srgbClr val="FF0000"/>
              </a:solidFill>
            </a:endParaRP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b="1" dirty="0"/>
              <a:t>Obtain basic metabolic panel and salicylate levels every 2 hours</a:t>
            </a:r>
            <a:r>
              <a:rPr lang="en-US" sz="3200" dirty="0"/>
              <a:t>. </a:t>
            </a:r>
            <a:r>
              <a:rPr lang="en-US" sz="800" dirty="0"/>
              <a:t> </a:t>
            </a:r>
            <a:r>
              <a:rPr lang="en-US" sz="3200" dirty="0"/>
              <a:t>Monitor salicylate levels until levels have declined to near therapeutic concentration.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2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5" b="9555"/>
          <a:stretch>
            <a:fillRect/>
          </a:stretch>
        </p:blipFill>
        <p:spPr>
          <a:xfrm>
            <a:off x="0" y="1323100"/>
            <a:ext cx="9132292" cy="5534900"/>
          </a:xfrm>
        </p:spPr>
      </p:pic>
    </p:spTree>
    <p:extLst>
      <p:ext uri="{BB962C8B-B14F-4D97-AF65-F5344CB8AC3E}">
        <p14:creationId xmlns:p14="http://schemas.microsoft.com/office/powerpoint/2010/main" val="360852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Hemodialysis</a:t>
            </a:r>
            <a:r>
              <a:rPr lang="en-US" dirty="0">
                <a:solidFill>
                  <a:srgbClr val="FFFF00"/>
                </a:solidFill>
              </a:rPr>
              <a:t> is indicated for patients with the following: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36576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550926" indent="-514350">
              <a:buAutoNum type="arabicParenR"/>
            </a:pPr>
            <a:r>
              <a:rPr lang="en-US" dirty="0">
                <a:solidFill>
                  <a:srgbClr val="FFFF00"/>
                </a:solidFill>
              </a:rPr>
              <a:t>Level &gt; 100 mg/</a:t>
            </a:r>
            <a:r>
              <a:rPr lang="en-US" dirty="0" err="1">
                <a:solidFill>
                  <a:srgbClr val="FFFF00"/>
                </a:solidFill>
              </a:rPr>
              <a:t>dL</a:t>
            </a:r>
            <a:r>
              <a:rPr lang="en-US" dirty="0">
                <a:solidFill>
                  <a:srgbClr val="FFFF00"/>
                </a:solidFill>
              </a:rPr>
              <a:t> (acute ingestions), Level &gt; 40 mg/</a:t>
            </a:r>
            <a:r>
              <a:rPr lang="en-US" dirty="0" err="1">
                <a:solidFill>
                  <a:srgbClr val="FFFF00"/>
                </a:solidFill>
              </a:rPr>
              <a:t>dL</a:t>
            </a:r>
            <a:r>
              <a:rPr lang="en-US" dirty="0">
                <a:solidFill>
                  <a:srgbClr val="FFFF00"/>
                </a:solidFill>
              </a:rPr>
              <a:t> (chronic ingestions) accompanied by clinical signs of severe intoxication.</a:t>
            </a:r>
          </a:p>
          <a:p>
            <a:pPr marL="550926" indent="-514350">
              <a:buAutoNum type="arabicParenR"/>
            </a:pPr>
            <a:r>
              <a:rPr lang="en-US" dirty="0">
                <a:solidFill>
                  <a:srgbClr val="FFFF00"/>
                </a:solidFill>
              </a:rPr>
              <a:t>Altered mental status. </a:t>
            </a:r>
          </a:p>
          <a:p>
            <a:pPr marL="550926" indent="-514350">
              <a:buAutoNum type="arabicParenR"/>
            </a:pPr>
            <a:r>
              <a:rPr lang="ro-RO" dirty="0">
                <a:solidFill>
                  <a:srgbClr val="FFFF00"/>
                </a:solidFill>
              </a:rPr>
              <a:t>Renal failure/anuria. </a:t>
            </a:r>
          </a:p>
          <a:p>
            <a:pPr marL="550926" indent="-514350">
              <a:buAutoNum type="arabicParenR"/>
            </a:pPr>
            <a:r>
              <a:rPr lang="en-US" dirty="0">
                <a:solidFill>
                  <a:srgbClr val="FFFF00"/>
                </a:solidFill>
              </a:rPr>
              <a:t>Severe persistent acid-base disturbance. </a:t>
            </a:r>
          </a:p>
          <a:p>
            <a:pPr marL="550926" indent="-514350">
              <a:buAutoNum type="arabicParenR"/>
            </a:pPr>
            <a:r>
              <a:rPr lang="tr-TR" dirty="0" err="1">
                <a:solidFill>
                  <a:srgbClr val="FFFF00"/>
                </a:solidFill>
              </a:rPr>
              <a:t>Pulmonary</a:t>
            </a:r>
            <a:r>
              <a:rPr lang="tr-TR" dirty="0">
                <a:solidFill>
                  <a:srgbClr val="FFFF00"/>
                </a:solidFill>
              </a:rPr>
              <a:t> </a:t>
            </a:r>
            <a:r>
              <a:rPr lang="tr-TR" dirty="0" err="1">
                <a:solidFill>
                  <a:srgbClr val="FFFF00"/>
                </a:solidFill>
              </a:rPr>
              <a:t>edema</a:t>
            </a:r>
            <a:r>
              <a:rPr lang="tr-TR" dirty="0">
                <a:solidFill>
                  <a:srgbClr val="FFFF00"/>
                </a:solidFill>
              </a:rPr>
              <a:t>. </a:t>
            </a:r>
          </a:p>
          <a:p>
            <a:pPr marL="550926" indent="-514350">
              <a:buAutoNum type="arabicParenR"/>
            </a:pPr>
            <a:r>
              <a:rPr lang="en-US" dirty="0">
                <a:solidFill>
                  <a:srgbClr val="FFFF00"/>
                </a:solidFill>
              </a:rPr>
              <a:t>Failure to respond to intensive treatment.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45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1438-07-12 at 8.37.3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49" r="-27449"/>
          <a:stretch>
            <a:fillRect/>
          </a:stretch>
        </p:blipFill>
        <p:spPr>
          <a:xfrm>
            <a:off x="-1094935" y="0"/>
            <a:ext cx="11327045" cy="6865096"/>
          </a:xfrm>
        </p:spPr>
      </p:pic>
    </p:spTree>
    <p:extLst>
      <p:ext uri="{BB962C8B-B14F-4D97-AF65-F5344CB8AC3E}">
        <p14:creationId xmlns:p14="http://schemas.microsoft.com/office/powerpoint/2010/main" val="790821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1437-06-12 at 12.23.5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2" b="10612"/>
          <a:stretch>
            <a:fillRect/>
          </a:stretch>
        </p:blipFill>
        <p:spPr>
          <a:xfrm>
            <a:off x="-53165" y="0"/>
            <a:ext cx="9275144" cy="7033011"/>
          </a:xfrm>
        </p:spPr>
      </p:pic>
    </p:spTree>
    <p:extLst>
      <p:ext uri="{BB962C8B-B14F-4D97-AF65-F5344CB8AC3E}">
        <p14:creationId xmlns:p14="http://schemas.microsoft.com/office/powerpoint/2010/main" val="169775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Perspective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The incidence of aspirin (acetylsalicylic acid [ASA]) overdose and related childhood deaths has decreased significantly in recent years. </a:t>
            </a: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Reasons include pediatricians’ preference for acetaminophen preparations, the Food and Drug Administration’s mandate limiting 36 tablets of baby aspirin to each bottle, and the use of child-resistant caps.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921197" y="18559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2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Unfortunately, the severity of this poisoning may be underestimated because of the lack of familiarity with the clinical picture.</a:t>
            </a:r>
          </a:p>
          <a:p>
            <a:pPr marL="36576" indent="0">
              <a:buNone/>
            </a:pP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 Salicylate toxicity can cause metabolic acidosis, seizure, hyperthermia, pulmonary edema, cerebral edema, renal failure, and death.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9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Principles of Disease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Salicylic acid is </a:t>
            </a:r>
            <a:r>
              <a:rPr lang="en-US" sz="2600" b="1" dirty="0">
                <a:solidFill>
                  <a:srgbClr val="FF0000"/>
                </a:solidFill>
              </a:rPr>
              <a:t>a weak acid </a:t>
            </a:r>
            <a:r>
              <a:rPr lang="en-US" sz="2600" dirty="0"/>
              <a:t>that at normal serum pH is mostly </a:t>
            </a:r>
            <a:r>
              <a:rPr lang="en-US" sz="2600" i="1" u="sng" dirty="0">
                <a:solidFill>
                  <a:srgbClr val="FF0000"/>
                </a:solidFill>
              </a:rPr>
              <a:t>ionized</a:t>
            </a:r>
            <a:r>
              <a:rPr lang="en-US" sz="2600" dirty="0"/>
              <a:t>, therefore will </a:t>
            </a:r>
            <a:r>
              <a:rPr lang="en-US" sz="2600" b="1" dirty="0"/>
              <a:t>not </a:t>
            </a:r>
            <a:r>
              <a:rPr lang="en-US" sz="2600" b="1" dirty="0">
                <a:solidFill>
                  <a:srgbClr val="FF0000"/>
                </a:solidFill>
              </a:rPr>
              <a:t>cross the blood-brain barrier or the renal tubules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(for reabsorption). </a:t>
            </a: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As the blood becomes more </a:t>
            </a:r>
            <a:r>
              <a:rPr lang="en-US" sz="2600" dirty="0" err="1"/>
              <a:t>acidemic</a:t>
            </a:r>
            <a:r>
              <a:rPr lang="en-US" sz="2600" dirty="0"/>
              <a:t>, a more </a:t>
            </a:r>
            <a:r>
              <a:rPr lang="en-US" sz="2600" i="1" u="sng" dirty="0" err="1">
                <a:solidFill>
                  <a:srgbClr val="FF0000"/>
                </a:solidFill>
              </a:rPr>
              <a:t>nonionized</a:t>
            </a:r>
            <a:r>
              <a:rPr lang="en-US" sz="2600" dirty="0"/>
              <a:t> form develops, allowing salicylate to </a:t>
            </a:r>
            <a:r>
              <a:rPr lang="en-US" sz="2600" b="1" dirty="0">
                <a:solidFill>
                  <a:srgbClr val="FF0000"/>
                </a:solidFill>
              </a:rPr>
              <a:t>enter the brain and be reabsorbed by the kidneys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(decreasing renal excretion).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45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Treatment is logically geared toward keeping salicylate in the ionized form. </a:t>
            </a:r>
          </a:p>
          <a:p>
            <a:endParaRPr lang="en-US" sz="2600" dirty="0"/>
          </a:p>
          <a:p>
            <a:pPr marL="36576" indent="0">
              <a:buNone/>
            </a:pPr>
            <a:endParaRPr lang="en-US" sz="2600" dirty="0"/>
          </a:p>
          <a:p>
            <a:r>
              <a:rPr lang="en-US" sz="2600" dirty="0"/>
              <a:t>Chronic excessive use of salicylates (chronic ingestion) is seen primarily in the elderly and is associated with a higher clinical toxicity for a given serum salicylate level.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90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Pharmacokinetics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Salts of salicylic acid are rapidly absorbed intact from the gastrointestinal tract, with </a:t>
            </a:r>
            <a:r>
              <a:rPr lang="en-US" b="1" dirty="0">
                <a:solidFill>
                  <a:srgbClr val="FF0000"/>
                </a:solidFill>
              </a:rPr>
              <a:t>appreciable serum concentrations occurring within 30 minutes.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Two thirds of a therapeutic dose is absorbed in 1 hour, and </a:t>
            </a:r>
            <a:r>
              <a:rPr lang="en-US" b="1" dirty="0">
                <a:solidFill>
                  <a:srgbClr val="FF0000"/>
                </a:solidFill>
              </a:rPr>
              <a:t>peak levels occur in 2 to 4 hours.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Large ingestions</a:t>
            </a:r>
            <a:r>
              <a:rPr lang="en-US" dirty="0"/>
              <a:t> frequently delay gastric emptying, and </a:t>
            </a:r>
            <a:r>
              <a:rPr lang="en-US" b="1" dirty="0"/>
              <a:t>ingestions of enteric capsules </a:t>
            </a:r>
            <a:r>
              <a:rPr lang="en-US" dirty="0"/>
              <a:t>may </a:t>
            </a:r>
            <a:r>
              <a:rPr lang="en-US" b="1" dirty="0">
                <a:solidFill>
                  <a:srgbClr val="FF0000"/>
                </a:solidFill>
              </a:rPr>
              <a:t>cause a prolonged absorption with rising serum levels for 12 hours or more.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0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Pathophysiology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Direct stimulation of respiratory center </a:t>
            </a:r>
            <a:r>
              <a:rPr lang="en-US" sz="2400" dirty="0"/>
              <a:t>→ hyperventilation and respiratory alkalosis.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Stimulation of chemoreceptor trigger zone </a:t>
            </a:r>
            <a:r>
              <a:rPr lang="en-US" sz="2400" dirty="0"/>
              <a:t>→ vomiting. </a:t>
            </a:r>
          </a:p>
          <a:p>
            <a:endParaRPr lang="en-US" sz="2400" dirty="0"/>
          </a:p>
          <a:p>
            <a:pPr marL="36576" indent="0">
              <a:buNone/>
            </a:pPr>
            <a:endParaRPr lang="en-US" sz="2400" dirty="0"/>
          </a:p>
          <a:p>
            <a:r>
              <a:rPr lang="en-US" sz="2400" b="1" dirty="0"/>
              <a:t>Uncoupling of oxidative phosphorylation </a:t>
            </a:r>
            <a:r>
              <a:rPr lang="en-US" sz="2400" dirty="0"/>
              <a:t>→ anaerobic metabolism, </a:t>
            </a:r>
            <a:r>
              <a:rPr lang="en-US" sz="2400" dirty="0" err="1"/>
              <a:t>lacate</a:t>
            </a:r>
            <a:r>
              <a:rPr lang="en-US" sz="2400" dirty="0"/>
              <a:t> production, anion-gap acidosis, and hyperthermia.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1372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4729"/>
            <a:ext cx="7467600" cy="530731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Increased fatty acid metabolism </a:t>
            </a:r>
            <a:r>
              <a:rPr lang="en-US" dirty="0"/>
              <a:t>→ metabolic acidosis (ketones)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Ototoxicity </a:t>
            </a:r>
            <a:r>
              <a:rPr lang="en-US" dirty="0"/>
              <a:t>→ tinnitus and hearing loss correlate with salicylate level.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Platelets permanently lose their ability to aggregate at therapeutic aspirin doses.</a:t>
            </a:r>
            <a:r>
              <a:rPr lang="en-US" dirty="0"/>
              <a:t> Bleeding is rare in overdose.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Cerebral and pulmonary edema </a:t>
            </a:r>
            <a:r>
              <a:rPr lang="en-US" dirty="0"/>
              <a:t>→ secondary to alterations in capillary integrity.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5816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154</TotalTime>
  <Words>975</Words>
  <Application>Microsoft Macintosh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Franklin Gothic Book</vt:lpstr>
      <vt:lpstr>Wingdings 2</vt:lpstr>
      <vt:lpstr>Technic</vt:lpstr>
      <vt:lpstr>ASPIRIN TOXICITY</vt:lpstr>
      <vt:lpstr>PowerPoint Presentation</vt:lpstr>
      <vt:lpstr>Perspective  </vt:lpstr>
      <vt:lpstr>PowerPoint Presentation</vt:lpstr>
      <vt:lpstr>Principles of Disease  </vt:lpstr>
      <vt:lpstr>PowerPoint Presentation</vt:lpstr>
      <vt:lpstr>Pharmacokinetics  </vt:lpstr>
      <vt:lpstr>Pathophysiology  </vt:lpstr>
      <vt:lpstr>PowerPoint Presentation</vt:lpstr>
      <vt:lpstr>Clinical Features  </vt:lpstr>
      <vt:lpstr>PowerPoint Presentation</vt:lpstr>
      <vt:lpstr>PowerPoint Presentation</vt:lpstr>
      <vt:lpstr>Diagnostic Strategies  </vt:lpstr>
      <vt:lpstr>Initial Evaluation  </vt:lpstr>
      <vt:lpstr>PowerPoint Presentation</vt:lpstr>
      <vt:lpstr>PowerPoint Presentation</vt:lpstr>
      <vt:lpstr>Management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dr.aleissa@hotmail.com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 aleissa</dc:creator>
  <cp:lastModifiedBy>Yasser Alaska</cp:lastModifiedBy>
  <cp:revision>9</cp:revision>
  <dcterms:created xsi:type="dcterms:W3CDTF">2017-04-09T16:18:48Z</dcterms:created>
  <dcterms:modified xsi:type="dcterms:W3CDTF">2018-04-07T19:20:01Z</dcterms:modified>
</cp:coreProperties>
</file>