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p4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9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9" r:id="rId27"/>
    <p:sldId id="280" r:id="rId28"/>
    <p:sldId id="290" r:id="rId29"/>
    <p:sldId id="281" r:id="rId30"/>
    <p:sldId id="282" r:id="rId31"/>
    <p:sldId id="283" r:id="rId32"/>
    <p:sldId id="284" r:id="rId33"/>
    <p:sldId id="285" r:id="rId34"/>
    <p:sldId id="291" r:id="rId35"/>
    <p:sldId id="286" r:id="rId36"/>
    <p:sldId id="287" r:id="rId37"/>
    <p:sldId id="288" r:id="rId3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2" d="100"/>
          <a:sy n="52" d="100"/>
        </p:scale>
        <p:origin x="-2032" y="-12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349940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r>
              <a:t>“Type a quote here.”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dr_aref@hotmail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dr_aref@hotmail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1416581" y="173355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Antidepressant Overdose! 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ubTitle" sz="half" idx="1"/>
          </p:nvPr>
        </p:nvSpPr>
        <p:spPr>
          <a:xfrm>
            <a:off x="1270000" y="5035550"/>
            <a:ext cx="10464800" cy="279142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3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Prepared BY : </a:t>
            </a:r>
            <a:r>
              <a:rPr dirty="0" err="1" smtClean="0"/>
              <a:t>Aref</a:t>
            </a:r>
            <a:r>
              <a:rPr dirty="0" smtClean="0"/>
              <a:t> </a:t>
            </a:r>
            <a:r>
              <a:rPr dirty="0" err="1"/>
              <a:t>Melibary</a:t>
            </a:r>
            <a:r>
              <a:rPr dirty="0"/>
              <a:t> MD, FRCPC, DABEM</a:t>
            </a:r>
          </a:p>
          <a:p>
            <a:pPr>
              <a:defRPr sz="23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Assistant Professor of Emergency Medicine </a:t>
            </a:r>
          </a:p>
          <a:p>
            <a:pPr>
              <a:defRPr sz="23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Consultant Emergency Medicine &amp; Critical Care Medicine</a:t>
            </a:r>
          </a:p>
          <a:p>
            <a:pPr>
              <a:defRPr sz="23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Dept. of Emergency Medicine</a:t>
            </a:r>
          </a:p>
          <a:p>
            <a:pPr>
              <a:defRPr sz="23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King Saud University Medical City</a:t>
            </a:r>
          </a:p>
          <a:p>
            <a:pPr>
              <a:defRPr sz="23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rPr u="sng" dirty="0">
                <a:hlinkClick r:id="rId2"/>
              </a:rPr>
              <a:t>dr_aref@</a:t>
            </a:r>
            <a:r>
              <a:rPr u="sng" dirty="0" smtClean="0">
                <a:hlinkClick r:id="rId2"/>
              </a:rPr>
              <a:t>hotmail.com</a:t>
            </a:r>
            <a:endParaRPr lang="en-US" u="sng" dirty="0" smtClean="0">
              <a:hlinkClick r:id="rId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7610" y="7689432"/>
            <a:ext cx="9195755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1" i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Light"/>
              </a:rPr>
              <a:t>Reviewed</a:t>
            </a:r>
            <a:r>
              <a:rPr lang="en-US" b="1" i="1" dirty="0" smtClean="0"/>
              <a:t>&amp;  modified by </a:t>
            </a:r>
            <a:r>
              <a:rPr lang="en-US" b="1" i="1" dirty="0" err="1" smtClean="0"/>
              <a:t>Dr</a:t>
            </a:r>
            <a:r>
              <a:rPr lang="en-US" b="1" i="1" dirty="0" smtClean="0"/>
              <a:t> Amjad Obeid </a:t>
            </a:r>
            <a:endParaRPr kumimoji="0" lang="en-US" sz="3800" b="1" i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Ligh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1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Peripheral &amp; Central Effects of TCA’S</a:t>
            </a:r>
          </a:p>
        </p:txBody>
      </p:sp>
      <p:pic>
        <p:nvPicPr>
          <p:cNvPr id="146" name="Picture 145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788" y="2527299"/>
            <a:ext cx="11442512" cy="6753121"/>
          </a:xfrm>
          <a:prstGeom prst="rect">
            <a:avLst/>
          </a:prstGeom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9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WHAT’S ABNORMAL?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0" name="Picture 149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264" y="2201623"/>
            <a:ext cx="11608035" cy="6675677"/>
          </a:xfrm>
          <a:prstGeom prst="rect">
            <a:avLst/>
          </a:prstGeom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Sinus Tachycardia</a:t>
            </a:r>
          </a:p>
          <a:p>
            <a:r>
              <a:rPr dirty="0"/>
              <a:t>Prolonged QT Interval</a:t>
            </a:r>
          </a:p>
          <a:p>
            <a:r>
              <a:rPr dirty="0"/>
              <a:t>Widening of the QRS interval</a:t>
            </a:r>
          </a:p>
          <a:p>
            <a:r>
              <a:rPr dirty="0"/>
              <a:t>RAD</a:t>
            </a:r>
          </a:p>
          <a:p>
            <a:r>
              <a:rPr dirty="0"/>
              <a:t>Prominent R in aVR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15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3608" y="320857"/>
            <a:ext cx="7439171" cy="9106097"/>
          </a:xfrm>
          <a:prstGeom prst="rect">
            <a:avLst/>
          </a:prstGeom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155" name="Picture 154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03534" y="1172263"/>
            <a:ext cx="4239245" cy="5197908"/>
          </a:xfrm>
          <a:prstGeom prst="rect">
            <a:avLst/>
          </a:prstGeom>
          <a:effectLst>
            <a:outerShdw blurRad="190500" dist="203200" dir="5400000" rotWithShape="0">
              <a:srgbClr val="000000">
                <a:alpha val="6657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5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9822" y="551747"/>
            <a:ext cx="12504977" cy="8777517"/>
          </a:xfrm>
          <a:prstGeom prst="rect">
            <a:avLst/>
          </a:prstGeom>
          <a:effectLst>
            <a:outerShdw blurRad="190500" dist="241300" dir="54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Specific Management</a:t>
            </a:r>
          </a:p>
        </p:txBody>
      </p:sp>
      <p:sp>
        <p:nvSpPr>
          <p:cNvPr id="160" name="Shape 16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Plasma Alkalinization (NaHCO3/ </a:t>
            </a:r>
            <a:r>
              <a:rPr sz="2600"/>
              <a:t>Hyperventilation</a:t>
            </a:r>
            <a:r>
              <a:t>)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Sodium Load (NaHCO3 or 3% Saline)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Plasma Alkalinization</a:t>
            </a:r>
          </a:p>
        </p:txBody>
      </p:sp>
      <p:sp>
        <p:nvSpPr>
          <p:cNvPr id="163" name="Shape 1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Promotes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TCA protein binding</a:t>
            </a:r>
          </a:p>
          <a:p>
            <a:r>
              <a:t>Plasma proteins act as a sink that sequesters TCA’s away from the sites of toxicity</a:t>
            </a:r>
          </a:p>
          <a:p>
            <a:r>
              <a:t>Increases the non-ionized form of the drug which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UNBINDS</a:t>
            </a:r>
            <a:r>
              <a:t> TCA’s from Na-Channels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Sodium Load</a:t>
            </a:r>
          </a:p>
        </p:txBody>
      </p:sp>
      <p:sp>
        <p:nvSpPr>
          <p:cNvPr id="166" name="Shape 1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Leads to </a:t>
            </a:r>
            <a:r>
              <a:rPr b="1" i="1" dirty="0">
                <a:latin typeface="Helvetica"/>
                <a:ea typeface="Helvetica"/>
                <a:cs typeface="Helvetica"/>
                <a:sym typeface="Helvetica"/>
              </a:rPr>
              <a:t>over-riding Na-Channel Blockade</a:t>
            </a:r>
            <a:r>
              <a:rPr dirty="0"/>
              <a:t> due to an increased Na concentration gradient across the cell membrane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SSRI’s</a:t>
            </a:r>
          </a:p>
        </p:txBody>
      </p:sp>
      <p:pic>
        <p:nvPicPr>
          <p:cNvPr id="169" name="Picture 168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6207" y="3049088"/>
            <a:ext cx="7852456" cy="5205602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0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340" y="878224"/>
            <a:ext cx="9314186" cy="7987020"/>
          </a:xfrm>
          <a:prstGeom prst="rect">
            <a:avLst/>
          </a:prstGeom>
          <a:effectLst>
            <a:outerShdw blurRad="190500" dist="165100" dir="5400000" rotWithShape="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What’s Available?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500"/>
            </a:pPr>
            <a:r>
              <a:t>MAOI’s</a:t>
            </a:r>
          </a:p>
          <a:p>
            <a:pPr>
              <a:defRPr sz="5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TCA</a:t>
            </a:r>
          </a:p>
          <a:p>
            <a:pPr>
              <a:defRPr sz="5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SSRI</a:t>
            </a:r>
          </a:p>
          <a:p>
            <a:pPr>
              <a:defRPr sz="5500"/>
            </a:pPr>
            <a:r>
              <a:t>SNRI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Simple Facts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3057" indent="-403057" defTabSz="457200">
              <a:spcBef>
                <a:spcPts val="0"/>
              </a:spcBef>
              <a:defRPr sz="3350">
                <a:latin typeface="Helvetica"/>
                <a:ea typeface="Helvetica"/>
                <a:cs typeface="Helvetica"/>
                <a:sym typeface="Helvetica"/>
              </a:defRPr>
            </a:pPr>
            <a:r>
              <a:t>Mainstay for treatment of depression</a:t>
            </a:r>
          </a:p>
          <a:p>
            <a:pPr marL="403057" indent="-403057" defTabSz="457200">
              <a:spcBef>
                <a:spcPts val="0"/>
              </a:spcBef>
              <a:defRPr sz="335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03057" indent="-403057" defTabSz="457200">
              <a:spcBef>
                <a:spcPts val="0"/>
              </a:spcBef>
              <a:defRPr sz="3350">
                <a:latin typeface="Helvetica"/>
                <a:ea typeface="Helvetica"/>
                <a:cs typeface="Helvetica"/>
                <a:sym typeface="Helvetica"/>
              </a:defRPr>
            </a:pPr>
            <a:r>
              <a:t>SSRIs have a wide therapeutic index</a:t>
            </a:r>
          </a:p>
          <a:p>
            <a:pPr marL="403057" indent="-403057" defTabSz="457200">
              <a:spcBef>
                <a:spcPts val="0"/>
              </a:spcBef>
              <a:defRPr sz="335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03057" indent="-403057" defTabSz="457200">
              <a:spcBef>
                <a:spcPts val="0"/>
              </a:spcBef>
              <a:defRPr sz="3350">
                <a:latin typeface="Helvetica"/>
                <a:ea typeface="Helvetica"/>
                <a:cs typeface="Helvetica"/>
                <a:sym typeface="Helvetica"/>
              </a:defRPr>
            </a:pPr>
            <a:r>
              <a:t>Although they are safer in overdose than MAOIs and TCAs, they do have therapeutic limitations, such as the long delay until onset of antidepressant effect (variable)</a:t>
            </a:r>
          </a:p>
          <a:p>
            <a:pPr marL="403057" indent="-403057" defTabSz="457200">
              <a:spcBef>
                <a:spcPts val="0"/>
              </a:spcBef>
              <a:defRPr sz="335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03057" indent="-403057" defTabSz="457200">
              <a:spcBef>
                <a:spcPts val="0"/>
              </a:spcBef>
              <a:defRPr sz="3350">
                <a:latin typeface="Helvetica"/>
                <a:ea typeface="Helvetica"/>
                <a:cs typeface="Helvetica"/>
                <a:sym typeface="Helvetica"/>
              </a:defRPr>
            </a:pPr>
            <a:r>
              <a:t>Rarely fatal, with ingestions of up to 30 times the daily dose associated with few or no symptoms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03057" indent="-403057" defTabSz="457200">
              <a:lnSpc>
                <a:spcPct val="200000"/>
              </a:lnSpc>
              <a:spcBef>
                <a:spcPts val="0"/>
              </a:spcBef>
              <a:defRPr sz="3350">
                <a:latin typeface="Helvetica"/>
                <a:ea typeface="Helvetica"/>
                <a:cs typeface="Helvetica"/>
                <a:sym typeface="Helvetica"/>
              </a:defRPr>
            </a:pPr>
            <a:r>
              <a:t>QTc prolongation</a:t>
            </a:r>
          </a:p>
          <a:p>
            <a:pPr marL="403057" indent="-403057" defTabSz="457200">
              <a:lnSpc>
                <a:spcPct val="200000"/>
              </a:lnSpc>
              <a:spcBef>
                <a:spcPts val="0"/>
              </a:spcBef>
              <a:defRPr sz="3350">
                <a:latin typeface="Helvetica"/>
                <a:ea typeface="Helvetica"/>
                <a:cs typeface="Helvetica"/>
                <a:sym typeface="Helvetica"/>
              </a:defRPr>
            </a:pPr>
            <a:r>
              <a:t>Seizures</a:t>
            </a:r>
          </a:p>
        </p:txBody>
      </p:sp>
      <p:pic>
        <p:nvPicPr>
          <p:cNvPr id="178" name="Picture 177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26784" y="2616200"/>
            <a:ext cx="4148211" cy="6248400"/>
          </a:xfrm>
          <a:prstGeom prst="rect">
            <a:avLst/>
          </a:prstGeom>
          <a:effectLst>
            <a:outerShdw blurRad="190500" dist="152400" dir="5400000" rotWithShape="0">
              <a:srgbClr val="000000">
                <a:alpha val="9352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Remember 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idx="1"/>
          </p:nvPr>
        </p:nvSpPr>
        <p:spPr>
          <a:xfrm>
            <a:off x="952500" y="2597150"/>
            <a:ext cx="11099800" cy="6286500"/>
          </a:xfrm>
          <a:prstGeom prst="rect">
            <a:avLst/>
          </a:prstGeom>
        </p:spPr>
        <p:txBody>
          <a:bodyPr/>
          <a:lstStyle/>
          <a:p>
            <a:pPr marL="403057" indent="-403057" defTabSz="457200">
              <a:spcBef>
                <a:spcPts val="0"/>
              </a:spcBef>
              <a:defRPr sz="3350">
                <a:latin typeface="Helvetica"/>
                <a:ea typeface="Helvetica"/>
                <a:cs typeface="Helvetica"/>
                <a:sym typeface="Helvetica"/>
              </a:defRPr>
            </a:pPr>
            <a:r>
              <a:t>SSRIs may be associated with SIADH at therapeutic doses</a:t>
            </a:r>
          </a:p>
          <a:p>
            <a:pPr marL="403057" indent="-403057" defTabSz="457200">
              <a:spcBef>
                <a:spcPts val="0"/>
              </a:spcBef>
              <a:defRPr sz="335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03057" indent="-403057" defTabSz="457200">
              <a:spcBef>
                <a:spcPts val="0"/>
              </a:spcBef>
              <a:defRPr sz="3350">
                <a:latin typeface="Helvetica"/>
                <a:ea typeface="Helvetica"/>
                <a:cs typeface="Helvetica"/>
                <a:sym typeface="Helvetica"/>
              </a:defRPr>
            </a:pPr>
            <a:r>
              <a:t>Most cases of hyponatremia develop within 1 month and frequently within the first 2 weeks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26466">
              <a:defRPr sz="584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Diagnostic Strategies and Management?</a:t>
            </a:r>
          </a:p>
          <a:p>
            <a:pPr defTabSz="426466">
              <a:defRPr sz="5840" b="1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426466">
              <a:defRPr sz="3358"/>
            </a:pPr>
            <a:r>
              <a:t>NON SPECIFIC!!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xfrm>
            <a:off x="1270000" y="16256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Serotonin Syndrome</a:t>
            </a:r>
          </a:p>
        </p:txBody>
      </p:sp>
      <p:pic>
        <p:nvPicPr>
          <p:cNvPr id="186" name="Picture 185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4122" y="4320731"/>
            <a:ext cx="7776556" cy="3152224"/>
          </a:xfrm>
          <a:prstGeom prst="rect">
            <a:avLst/>
          </a:prstGeom>
          <a:effectLst>
            <a:outerShdw blurRad="190500" dir="5400000" rotWithShape="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Simple Facts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3484" indent="-443484" defTabSz="566674">
              <a:spcBef>
                <a:spcPts val="4000"/>
              </a:spcBef>
              <a:defRPr sz="3686"/>
            </a:pPr>
            <a:r>
              <a:t>Potentially lethal condition</a:t>
            </a:r>
          </a:p>
          <a:p>
            <a:pPr marL="443484" indent="-443484" defTabSz="566674">
              <a:spcBef>
                <a:spcPts val="4000"/>
              </a:spcBef>
              <a:defRPr sz="3686"/>
            </a:pPr>
            <a:r>
              <a:t>Excess serotonin accumulation in the synaptic </a:t>
            </a:r>
            <a:r>
              <a:rPr sz="3783"/>
              <a:t>cleft</a:t>
            </a:r>
          </a:p>
          <a:p>
            <a:pPr marL="455154" indent="-455154" defTabSz="566674">
              <a:spcBef>
                <a:spcPts val="4000"/>
              </a:spcBef>
              <a:defRPr sz="3686"/>
            </a:pPr>
            <a:r>
              <a:rPr sz="3783"/>
              <a:t>Likely to develop when drugs from different classes are combined, e.g.increased release and impaired uptake </a:t>
            </a:r>
          </a:p>
          <a:p>
            <a:pPr marL="455154" indent="-455154" defTabSz="566674">
              <a:spcBef>
                <a:spcPts val="4000"/>
              </a:spcBef>
              <a:defRPr sz="3686"/>
            </a:pPr>
            <a:r>
              <a:rPr sz="3783"/>
              <a:t>Syndrome occurs in approximately 14 to16 % of persons who overdose on SSRIs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 descr="Screen Shot 2018-02-21 at 12.16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64" y="1757864"/>
            <a:ext cx="11646635" cy="683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114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Clinical Features</a:t>
            </a:r>
          </a:p>
        </p:txBody>
      </p:sp>
      <p:pic>
        <p:nvPicPr>
          <p:cNvPr id="192" name="Picture 19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8777" y="2551722"/>
            <a:ext cx="10535970" cy="6655432"/>
          </a:xfrm>
          <a:prstGeom prst="rect">
            <a:avLst/>
          </a:prstGeom>
          <a:effectLst>
            <a:outerShdw blurRad="190500" dist="330200" dir="5400000" rotWithShape="0">
              <a:srgbClr val="000000">
                <a:alpha val="92834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2-21 at 12.16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73" y="1221048"/>
            <a:ext cx="11558617" cy="70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247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19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3037" y="642358"/>
            <a:ext cx="12237642" cy="8589217"/>
          </a:xfrm>
          <a:prstGeom prst="rect">
            <a:avLst/>
          </a:prstGeom>
          <a:effectLst>
            <a:outerShdw blurRad="190500" dist="215900" dir="5400000" rotWithShape="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11321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 to Basics !</a:t>
            </a:r>
            <a:endParaRPr lang="en-US" dirty="0"/>
          </a:p>
        </p:txBody>
      </p:sp>
      <p:pic>
        <p:nvPicPr>
          <p:cNvPr id="5" name="How SSRIs and MAO Inhibitors Wor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910" y="1538596"/>
            <a:ext cx="12015703" cy="789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681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Management</a:t>
            </a:r>
          </a:p>
        </p:txBody>
      </p:sp>
      <p:pic>
        <p:nvPicPr>
          <p:cNvPr id="197" name="Picture 19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288" y="2222417"/>
            <a:ext cx="10867861" cy="7082426"/>
          </a:xfrm>
          <a:prstGeom prst="rect">
            <a:avLst/>
          </a:prstGeom>
          <a:effectLst>
            <a:outerShdw blurRad="190500" dist="635000" dir="5400000" rotWithShape="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Hunter’s Criteria</a:t>
            </a:r>
          </a:p>
        </p:txBody>
      </p:sp>
      <p:pic>
        <p:nvPicPr>
          <p:cNvPr id="200" name="Picture 199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373" y="2882602"/>
            <a:ext cx="12321727" cy="6348974"/>
          </a:xfrm>
          <a:prstGeom prst="rect">
            <a:avLst/>
          </a:prstGeom>
          <a:effectLst>
            <a:outerShdw blurRad="190500" dist="266700" dir="5400000" rotWithShape="0">
              <a:srgbClr val="000000">
                <a:alpha val="92591"/>
              </a:srgbClr>
            </a:outerShdw>
          </a:effectLst>
        </p:spPr>
      </p:pic>
      <p:pic>
        <p:nvPicPr>
          <p:cNvPr id="201" name="Picture 200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29513" y="2602208"/>
            <a:ext cx="4673204" cy="280394"/>
          </a:xfrm>
          <a:prstGeom prst="rect">
            <a:avLst/>
          </a:prstGeom>
          <a:effectLst>
            <a:outerShdw blurRad="190500" dir="54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84886">
              <a:defRPr sz="6640"/>
            </a:lvl1pPr>
          </a:lstStyle>
          <a:p>
            <a:r>
              <a:t>Differential consideration for Serotonin Syndrome</a:t>
            </a:r>
          </a:p>
        </p:txBody>
      </p:sp>
      <p:pic>
        <p:nvPicPr>
          <p:cNvPr id="204" name="Picture 20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387999">
            <a:off x="4180177" y="-354327"/>
            <a:ext cx="4629066" cy="12347512"/>
          </a:xfrm>
          <a:prstGeom prst="rect">
            <a:avLst/>
          </a:prstGeom>
          <a:effectLst>
            <a:outerShdw blurRad="190500" dist="228600" dir="5400000" rotWithShape="0">
              <a:srgbClr val="000000">
                <a:alpha val="9352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Management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Discontinue the offending agent</a:t>
            </a:r>
          </a:p>
          <a:p>
            <a:r>
              <a:t>Supportive</a:t>
            </a:r>
          </a:p>
          <a:p>
            <a:r>
              <a:t>Cyproheptadine (Serotonin Antagonist)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2-21 at 12.19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23" y="2101695"/>
            <a:ext cx="12498058" cy="656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1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7463">
              <a:defRPr sz="7360"/>
            </a:lvl1pPr>
          </a:lstStyle>
          <a:p>
            <a:r>
              <a:t>Discontinuation Syndrome</a:t>
            </a:r>
          </a:p>
        </p:txBody>
      </p:sp>
      <p:sp>
        <p:nvSpPr>
          <p:cNvPr id="210" name="Shape 210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473607" cy="6286500"/>
          </a:xfrm>
          <a:prstGeom prst="rect">
            <a:avLst/>
          </a:prstGeom>
        </p:spPr>
        <p:txBody>
          <a:bodyPr/>
          <a:lstStyle/>
          <a:p>
            <a:pPr marL="397042" indent="-397042" defTabSz="457200">
              <a:lnSpc>
                <a:spcPct val="200000"/>
              </a:lnSpc>
              <a:spcBef>
                <a:spcPts val="0"/>
              </a:spcBef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Rarely life-threatening</a:t>
            </a:r>
          </a:p>
          <a:p>
            <a:pPr marL="397042" indent="-397042" defTabSz="457200">
              <a:lnSpc>
                <a:spcPct val="200000"/>
              </a:lnSpc>
              <a:spcBef>
                <a:spcPts val="0"/>
              </a:spcBef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Can result in significant discomfort</a:t>
            </a:r>
          </a:p>
          <a:p>
            <a:pPr marL="397042" indent="-397042" defTabSz="457200">
              <a:lnSpc>
                <a:spcPct val="200000"/>
              </a:lnSpc>
              <a:spcBef>
                <a:spcPts val="0"/>
              </a:spcBef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Typically starts within 3 days after therapy is stopped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Signs &amp; Symptoms</a:t>
            </a:r>
          </a:p>
          <a:p>
            <a:pPr>
              <a:defRPr sz="5200" i="1"/>
            </a:pPr>
            <a:r>
              <a:t>6 Categories </a:t>
            </a:r>
          </a:p>
        </p:txBody>
      </p:sp>
      <p:sp>
        <p:nvSpPr>
          <p:cNvPr id="213" name="Shape 2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50000"/>
              </a:lnSpc>
              <a:spcBef>
                <a:spcPts val="0"/>
              </a:spcBef>
              <a:buSzTx/>
              <a:buNone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Disequilibrium (dizziness, ataxia)</a:t>
            </a:r>
          </a:p>
          <a:p>
            <a:pPr marL="0" indent="0" defTabSz="457200">
              <a:lnSpc>
                <a:spcPct val="150000"/>
              </a:lnSpc>
              <a:spcBef>
                <a:spcPts val="0"/>
              </a:spcBef>
              <a:buSzTx/>
              <a:buNone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Sleep disturbances</a:t>
            </a:r>
          </a:p>
          <a:p>
            <a:pPr marL="0" indent="0" defTabSz="457200">
              <a:lnSpc>
                <a:spcPct val="150000"/>
              </a:lnSpc>
              <a:spcBef>
                <a:spcPts val="0"/>
              </a:spcBef>
              <a:buSzTx/>
              <a:buNone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Gastrointestinal symptoms</a:t>
            </a:r>
          </a:p>
          <a:p>
            <a:pPr marL="0" indent="0" defTabSz="457200">
              <a:lnSpc>
                <a:spcPct val="150000"/>
              </a:lnSpc>
              <a:spcBef>
                <a:spcPts val="0"/>
              </a:spcBef>
              <a:buSzTx/>
              <a:buNone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Affective symptoms (irritability, anxiety)</a:t>
            </a:r>
          </a:p>
          <a:p>
            <a:pPr marL="0" indent="0" defTabSz="457200">
              <a:lnSpc>
                <a:spcPct val="150000"/>
              </a:lnSpc>
              <a:spcBef>
                <a:spcPts val="0"/>
              </a:spcBef>
              <a:buSzTx/>
              <a:buNone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Sensory symptoms (electric shock–like sensation, paresthesias) </a:t>
            </a:r>
          </a:p>
          <a:p>
            <a:pPr marL="0" indent="0" defTabSz="457200">
              <a:lnSpc>
                <a:spcPct val="150000"/>
              </a:lnSpc>
              <a:spcBef>
                <a:spcPts val="0"/>
              </a:spcBef>
              <a:buSzTx/>
              <a:buNone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General somatic symptoms (H/A, tremor, anorexia, diaphoresis)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QUESTIONS?</a:t>
            </a:r>
          </a:p>
          <a:p>
            <a:endParaRPr/>
          </a:p>
          <a:p>
            <a:pPr>
              <a:defRPr sz="2800" b="1" i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>
                <a:hlinkClick r:id="rId2"/>
              </a:rPr>
              <a:t>dr_aref@hotmail.com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952500" y="139700"/>
            <a:ext cx="11099800" cy="2120900"/>
          </a:xfrm>
          <a:prstGeom prst="rect">
            <a:avLst/>
          </a:prstGeom>
        </p:spPr>
        <p:txBody>
          <a:bodyPr/>
          <a:lstStyle>
            <a:lvl1pPr defTabSz="914400">
              <a:defRPr sz="4300" b="1">
                <a:solidFill>
                  <a:srgbClr val="CCEC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Monoamine Oxidase Inhibitors (MAOIs)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52500" y="2056159"/>
            <a:ext cx="11099800" cy="2212133"/>
          </a:xfrm>
          <a:prstGeom prst="rect">
            <a:avLst/>
          </a:prstGeom>
        </p:spPr>
        <p:txBody>
          <a:bodyPr/>
          <a:lstStyle>
            <a:lvl1pPr marL="0" indent="0" algn="ctr" defTabSz="841247">
              <a:lnSpc>
                <a:spcPct val="150000"/>
              </a:lnSpc>
              <a:spcBef>
                <a:spcPts val="600"/>
              </a:spcBef>
              <a:buSzTx/>
              <a:buNone/>
              <a:defRPr sz="2576">
                <a:effectLst>
                  <a:outerShdw blurRad="11684" dist="23368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944">
                <a:effectLst/>
              </a:defRPr>
            </a:pPr>
            <a:r>
              <a:rPr sz="2576">
                <a:effectLst>
                  <a:outerShdw blurRad="11684" dist="23368" dir="2700000" rotWithShape="0">
                    <a:srgbClr val="000000"/>
                  </a:outerShdw>
                </a:effectLst>
              </a:rPr>
              <a:t>Bind irreversibly to monoamine oxidase thereby preventing inactivation of biogenic amines such as norepinephrine, dopamine and serotonin leading to increased synaptic levels.</a:t>
            </a:r>
          </a:p>
        </p:txBody>
      </p:sp>
      <p:pic>
        <p:nvPicPr>
          <p:cNvPr id="127" name="Picture 12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37046" y="4412505"/>
            <a:ext cx="4018175" cy="4627564"/>
          </a:xfrm>
          <a:prstGeom prst="rect">
            <a:avLst/>
          </a:prstGeom>
          <a:effectLst>
            <a:outerShdw blurRad="190500" dist="215900" dir="5400000" rotWithShape="0">
              <a:srgbClr val="000000"/>
            </a:outerShdw>
          </a:effectLst>
        </p:spPr>
      </p:pic>
      <p:pic>
        <p:nvPicPr>
          <p:cNvPr id="128" name="Picture 127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1309" y="-2686438"/>
            <a:ext cx="14970784" cy="12040125"/>
          </a:xfrm>
          <a:prstGeom prst="rect">
            <a:avLst/>
          </a:prstGeom>
          <a:effectLst>
            <a:outerShdw blurRad="190500" dist="215900" dir="5400000" rotWithShape="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84886">
              <a:defRPr sz="6640"/>
            </a:lvl1pPr>
          </a:lstStyle>
          <a:p>
            <a:r>
              <a:t>What Happens in MAOI Toxicity?</a:t>
            </a:r>
          </a:p>
        </p:txBody>
      </p:sp>
      <p:pic>
        <p:nvPicPr>
          <p:cNvPr id="131" name="Picture 130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9426" y="2844788"/>
            <a:ext cx="7939992" cy="6557743"/>
          </a:xfrm>
          <a:prstGeom prst="rect">
            <a:avLst/>
          </a:prstGeom>
          <a:effectLst>
            <a:outerShdw blurRad="190500" dist="50800" dir="5400000" rotWithShape="0">
              <a:srgbClr val="000000">
                <a:alpha val="797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TCA’s</a:t>
            </a:r>
          </a:p>
        </p:txBody>
      </p:sp>
      <p:pic>
        <p:nvPicPr>
          <p:cNvPr id="134" name="Picture 13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9982" y="2716038"/>
            <a:ext cx="3324836" cy="6036024"/>
          </a:xfrm>
          <a:prstGeom prst="rect">
            <a:avLst/>
          </a:prstGeom>
          <a:effectLst>
            <a:outerShdw blurRad="190500" dist="139700" dir="5400000" rotWithShape="0">
              <a:srgbClr val="000000">
                <a:alpha val="8111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84886">
              <a:defRPr sz="6640"/>
            </a:lvl1pPr>
          </a:lstStyle>
          <a:p>
            <a:r>
              <a:t>How many different MOA do TCA’s have?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</a:t>
            </a:r>
          </a:p>
          <a:p>
            <a:r>
              <a:t>4</a:t>
            </a:r>
          </a:p>
          <a:p>
            <a:r>
              <a:t>5</a:t>
            </a:r>
          </a:p>
          <a:p>
            <a:r>
              <a:t>6</a:t>
            </a:r>
          </a:p>
          <a:p>
            <a:r>
              <a:t>7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84886">
              <a:defRPr sz="6640"/>
            </a:lvl1pPr>
          </a:lstStyle>
          <a:p>
            <a:r>
              <a:t>How many different MOA do TCA’s have?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</a:t>
            </a:r>
          </a:p>
          <a:p>
            <a:r>
              <a:t>4</a:t>
            </a:r>
          </a:p>
          <a:p>
            <a:r>
              <a:t>5</a:t>
            </a:r>
          </a:p>
          <a:p>
            <a:r>
              <a:t>6</a:t>
            </a:r>
          </a:p>
          <a:p>
            <a:pPr marL="457199" indent="-457199">
              <a:defRPr sz="80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7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TCA’s</a:t>
            </a:r>
          </a:p>
          <a:p>
            <a:pPr>
              <a:defRPr sz="33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Major Pharmacodynamic Effects</a:t>
            </a:r>
          </a:p>
        </p:txBody>
      </p:sp>
      <p:pic>
        <p:nvPicPr>
          <p:cNvPr id="143" name="Picture 14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7072" y="2527300"/>
            <a:ext cx="11315227" cy="6728698"/>
          </a:xfrm>
          <a:prstGeom prst="rect">
            <a:avLst/>
          </a:prstGeom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460</Words>
  <Application>Microsoft Macintosh PowerPoint</Application>
  <PresentationFormat>Custom</PresentationFormat>
  <Paragraphs>95</Paragraphs>
  <Slides>37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Gradient</vt:lpstr>
      <vt:lpstr>Antidepressant Overdose! </vt:lpstr>
      <vt:lpstr>What’s Available?</vt:lpstr>
      <vt:lpstr>Back to Basics !</vt:lpstr>
      <vt:lpstr>Monoamine Oxidase Inhibitors (MAOIs)</vt:lpstr>
      <vt:lpstr>What Happens in MAOI Toxicity?</vt:lpstr>
      <vt:lpstr>TCA’s</vt:lpstr>
      <vt:lpstr>How many different MOA do TCA’s have?</vt:lpstr>
      <vt:lpstr>How many different MOA do TCA’s have?</vt:lpstr>
      <vt:lpstr>TCA’s Major Pharmacodynamic Effects</vt:lpstr>
      <vt:lpstr>Peripheral &amp; Central Effects of TCA’S</vt:lpstr>
      <vt:lpstr>WHAT’S ABNORMAL?</vt:lpstr>
      <vt:lpstr>PowerPoint Presentation</vt:lpstr>
      <vt:lpstr>PowerPoint Presentation</vt:lpstr>
      <vt:lpstr>PowerPoint Presentation</vt:lpstr>
      <vt:lpstr>Specific Management</vt:lpstr>
      <vt:lpstr>Plasma Alkalinization</vt:lpstr>
      <vt:lpstr>Sodium Load</vt:lpstr>
      <vt:lpstr>SSRI’s</vt:lpstr>
      <vt:lpstr>PowerPoint Presentation</vt:lpstr>
      <vt:lpstr>Simple Facts</vt:lpstr>
      <vt:lpstr>PowerPoint Presentation</vt:lpstr>
      <vt:lpstr>Remember </vt:lpstr>
      <vt:lpstr>Diagnostic Strategies and Management?  NON SPECIFIC!!</vt:lpstr>
      <vt:lpstr>Serotonin Syndrome</vt:lpstr>
      <vt:lpstr>Simple Facts</vt:lpstr>
      <vt:lpstr>PowerPoint Presentation</vt:lpstr>
      <vt:lpstr>Clinical Features</vt:lpstr>
      <vt:lpstr>PowerPoint Presentation</vt:lpstr>
      <vt:lpstr>PowerPoint Presentation</vt:lpstr>
      <vt:lpstr>Management</vt:lpstr>
      <vt:lpstr>Hunter’s Criteria</vt:lpstr>
      <vt:lpstr>Differential consideration for Serotonin Syndrome</vt:lpstr>
      <vt:lpstr>Management</vt:lpstr>
      <vt:lpstr>PowerPoint Presentation</vt:lpstr>
      <vt:lpstr>Discontinuation Syndrome</vt:lpstr>
      <vt:lpstr>Signs &amp; Symptoms 6 Categories </vt:lpstr>
      <vt:lpstr>QUESTIONS?  dr_aref@hotmail.com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Antidepressant Overdose! </dc:title>
  <cp:lastModifiedBy>Amjad Obeid</cp:lastModifiedBy>
  <cp:revision>6</cp:revision>
  <dcterms:modified xsi:type="dcterms:W3CDTF">2018-02-21T09:46:24Z</dcterms:modified>
</cp:coreProperties>
</file>