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(null)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85" r:id="rId3"/>
    <p:sldId id="292" r:id="rId4"/>
    <p:sldId id="289" r:id="rId5"/>
    <p:sldId id="288" r:id="rId6"/>
    <p:sldId id="293" r:id="rId7"/>
    <p:sldId id="294" r:id="rId8"/>
    <p:sldId id="261" r:id="rId9"/>
    <p:sldId id="262" r:id="rId10"/>
    <p:sldId id="264" r:id="rId11"/>
    <p:sldId id="296" r:id="rId12"/>
    <p:sldId id="295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73"/>
    <p:restoredTop sz="86404"/>
  </p:normalViewPr>
  <p:slideViewPr>
    <p:cSldViewPr snapToGrid="0" snapToObjects="1">
      <p:cViewPr varScale="1">
        <p:scale>
          <a:sx n="134" d="100"/>
          <a:sy n="134" d="100"/>
        </p:scale>
        <p:origin x="1080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8" d="100"/>
          <a:sy n="118" d="100"/>
        </p:scale>
        <p:origin x="42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4F6C2-0347-7C44-B00C-F622FAA466A3}" type="datetimeFigureOut">
              <a:rPr lang="en-US" smtClean="0"/>
              <a:t>3/13/18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A0E3E-5FB0-C847-9EC3-C5D9D606C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71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A0E3E-5FB0-C847-9EC3-C5D9D606C7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03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4BBEE-59E5-524B-8060-0B4D2CF67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3ADB33-9955-3442-A1F5-29DB0E089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EB0CC-2820-274F-9D12-B886E6CC2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7A36-4169-354F-B9BF-6317A44867DD}" type="datetimeFigureOut">
              <a:rPr lang="en-US" smtClean="0"/>
              <a:t>3/13/18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783BC-AA17-A845-B875-7B04789E3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D1874-B625-7C46-A295-B1607FE74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1A45-E5B1-5D48-9269-29B4C58C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08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D15FF-DF7D-D84D-A782-DD4D5810A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63C0D8-5246-D546-9AD1-CFB416013E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3752F-A8D1-4D41-9294-9B7A5AB90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7A36-4169-354F-B9BF-6317A44867DD}" type="datetimeFigureOut">
              <a:rPr lang="en-US" smtClean="0"/>
              <a:t>3/13/18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79B7A-BDEB-C945-9CF8-52D4A1DD8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E1E51-FC06-414F-9F59-E36FDEE53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1A45-E5B1-5D48-9269-29B4C58C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7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9988F7-7B58-BE47-A9BC-178D159E4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095803-17F4-734A-A35D-87972D6F9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ECD05-FD96-CB43-9565-249B98659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7A36-4169-354F-B9BF-6317A44867DD}" type="datetimeFigureOut">
              <a:rPr lang="en-US" smtClean="0"/>
              <a:t>3/13/18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7F272-0F98-FA4F-A28F-6E56C7ABB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0C323-A924-4B42-976A-84692A596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1A45-E5B1-5D48-9269-29B4C58C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12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961D7-813A-DB4B-A1FA-AFA56126E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2E712-E292-B24B-8E02-DDC2689C8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996C2-1AF8-0440-9D44-32D563497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7A36-4169-354F-B9BF-6317A44867DD}" type="datetimeFigureOut">
              <a:rPr lang="en-US" smtClean="0"/>
              <a:t>3/13/18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15D76-0C99-5446-A6C2-C2218AEB4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D68E6-D927-994F-9440-6B4085FF6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1A45-E5B1-5D48-9269-29B4C58C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3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832EB-3801-7843-9423-5B924DA5D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0D263-B982-BB4A-BF65-13B494DE1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69277-C1CE-5F45-B864-FD96D9278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7A36-4169-354F-B9BF-6317A44867DD}" type="datetimeFigureOut">
              <a:rPr lang="en-US" smtClean="0"/>
              <a:t>3/13/18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061D4-F04D-0F45-95E3-8E856A3C3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48A64-678D-6445-8098-876401A19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1A45-E5B1-5D48-9269-29B4C58C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08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3CBBF-4442-CF4E-8730-B247665AB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49236-C9A1-9D41-A0A9-7E256AD482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0A7A4B-6893-D54A-96D2-2B4EBC477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AA70C-FD46-A847-8661-B01AEC578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7A36-4169-354F-B9BF-6317A44867DD}" type="datetimeFigureOut">
              <a:rPr lang="en-US" smtClean="0"/>
              <a:t>3/13/18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6D7BE-F161-5440-A466-5DEDA570A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BA8373-89B5-7846-8658-4AD4F2EC8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1A45-E5B1-5D48-9269-29B4C58C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8831B-6F2F-8B42-B202-BAB758A3A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740EEA-FF82-7C4D-84AF-A9FD06D52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82077D-6FB3-3740-8CE4-F0A6C90D2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E57775-B4EB-8D4C-A746-71110CD0C7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89696F-9BFA-CF4B-8E40-965604823D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838EB-3F0C-914C-8CF1-2CC96C972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7A36-4169-354F-B9BF-6317A44867DD}" type="datetimeFigureOut">
              <a:rPr lang="en-US" smtClean="0"/>
              <a:t>3/13/18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84CA34-7D11-0D4D-9C97-DDBE8F3C5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8A78FB-9AB7-D842-9415-87EE0CDC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1A45-E5B1-5D48-9269-29B4C58C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10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1FAB5-7F12-BA41-A660-12E3949B8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70011-765C-ED45-975D-A822B10B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7A36-4169-354F-B9BF-6317A44867DD}" type="datetimeFigureOut">
              <a:rPr lang="en-US" smtClean="0"/>
              <a:t>3/13/18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5818D7-8E26-4D48-A19C-B6CB9FEB4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DC9DE9-8DF9-304C-B04F-5CAA098BE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1A45-E5B1-5D48-9269-29B4C58C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9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2E5B4A-F4B8-BD4D-9337-310770B94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7A36-4169-354F-B9BF-6317A44867DD}" type="datetimeFigureOut">
              <a:rPr lang="en-US" smtClean="0"/>
              <a:t>3/13/18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906B88-4B06-E242-92E6-63AF0DBC5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282B2A-0DC0-B24B-B56B-5EFE22B79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1A45-E5B1-5D48-9269-29B4C58C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63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AB6AE-9186-844A-9083-A5931696B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E949D-5A07-5F49-9818-E5631B575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40A721-231B-B245-8551-221362666A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4B212E-3A83-4C4A-91CD-0EA61E6A5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7A36-4169-354F-B9BF-6317A44867DD}" type="datetimeFigureOut">
              <a:rPr lang="en-US" smtClean="0"/>
              <a:t>3/13/18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3E65AB-DF34-DD4B-B73B-6E4DBE0A6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02BEE8-5CDF-0B49-9389-AC168648F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1A45-E5B1-5D48-9269-29B4C58C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66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F48D8-9C91-7A4D-A8A8-D5C1A23E6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D92B82-14F2-DF46-A3DC-34C291287F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01F7AF-8CE7-CD49-918A-183D026EBB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4A03A3-619B-BA4F-A726-C308573BA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7A36-4169-354F-B9BF-6317A44867DD}" type="datetimeFigureOut">
              <a:rPr lang="en-US" smtClean="0"/>
              <a:t>3/13/18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7A6C66-041F-CA49-891F-897A0730F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CDC63-9211-F441-B37F-55703C1A9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1A45-E5B1-5D48-9269-29B4C58C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67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167184-7209-7646-9ECC-5A70E4A68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0EFC9-2EE9-6640-83EE-7E661D2E8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1061C-069E-9747-BBFF-F44FC2197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B7A36-4169-354F-B9BF-6317A44867DD}" type="datetimeFigureOut">
              <a:rPr lang="en-US" smtClean="0"/>
              <a:t>3/13/18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4C069-03DA-4445-BF00-6DC65667EF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EA01E-34EA-4F43-B719-4580EF4F29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71A45-E5B1-5D48-9269-29B4C58C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8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(null)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pcc-riyadh@moh.gov.s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(null)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(null)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716A9-0C20-6C4A-A65B-505570D69F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Poison Center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531BCC-D74B-7F4C-BD4B-D249F0AF60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1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354EF-6E56-C14B-81A0-C12204723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6DBF"/>
                </a:solidFill>
                <a:latin typeface="Times New Roman" panose="02020603050405020304" pitchFamily="18" charset="0"/>
              </a:rPr>
              <a:t>The data elements that are currently being tracked through the TESS include: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0AF80-903C-4647-9703-E9D27CC7E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C0C0C"/>
                </a:solidFill>
                <a:latin typeface="Wingdings" pitchFamily="2" charset="2"/>
              </a:rPr>
              <a:t>  </a:t>
            </a:r>
            <a:r>
              <a:rPr lang="en-US" dirty="0">
                <a:solidFill>
                  <a:srgbClr val="0C0C0C"/>
                </a:solidFill>
                <a:latin typeface="Times New Roman,Bold" pitchFamily="2" charset="0"/>
              </a:rPr>
              <a:t>General epidemiological data- </a:t>
            </a:r>
            <a:r>
              <a:rPr lang="en-US" dirty="0">
                <a:solidFill>
                  <a:srgbClr val="006DBF"/>
                </a:solidFill>
                <a:latin typeface="Times New Roman" panose="02020603050405020304" pitchFamily="18" charset="0"/>
              </a:rPr>
              <a:t>date and time of call, reason for  	  exposure 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>
                <a:solidFill>
                  <a:srgbClr val="0C0C0C"/>
                </a:solidFill>
                <a:latin typeface="Wingdings" pitchFamily="2" charset="2"/>
              </a:rPr>
              <a:t>  </a:t>
            </a:r>
            <a:r>
              <a:rPr lang="en-US" dirty="0">
                <a:solidFill>
                  <a:srgbClr val="0C0C0C"/>
                </a:solidFill>
                <a:latin typeface="Times New Roman,Bold" pitchFamily="2" charset="0"/>
              </a:rPr>
              <a:t>Caller characteristics</a:t>
            </a:r>
            <a:r>
              <a:rPr lang="en-US" dirty="0">
                <a:solidFill>
                  <a:srgbClr val="006DBF"/>
                </a:solidFill>
                <a:latin typeface="Times New Roman,Bold" pitchFamily="2" charset="0"/>
              </a:rPr>
              <a:t>- </a:t>
            </a:r>
            <a:r>
              <a:rPr lang="en-US" dirty="0">
                <a:solidFill>
                  <a:srgbClr val="006DBF"/>
                </a:solidFill>
                <a:latin typeface="Times New Roman" panose="02020603050405020304" pitchFamily="18" charset="0"/>
              </a:rPr>
              <a:t>site of caller, city and state 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>
                <a:solidFill>
                  <a:srgbClr val="0C0C0C"/>
                </a:solidFill>
                <a:latin typeface="Wingdings" pitchFamily="2" charset="2"/>
              </a:rPr>
              <a:t>  </a:t>
            </a:r>
            <a:r>
              <a:rPr lang="en-US" dirty="0">
                <a:solidFill>
                  <a:srgbClr val="0C0C0C"/>
                </a:solidFill>
                <a:latin typeface="Times New Roman,Bold" pitchFamily="2" charset="0"/>
              </a:rPr>
              <a:t>Patient characteristics</a:t>
            </a:r>
            <a:r>
              <a:rPr lang="en-US" dirty="0">
                <a:solidFill>
                  <a:srgbClr val="006DBF"/>
                </a:solidFill>
                <a:latin typeface="Times New Roman,Bold" pitchFamily="2" charset="0"/>
              </a:rPr>
              <a:t>- </a:t>
            </a:r>
            <a:r>
              <a:rPr lang="en-US" dirty="0">
                <a:solidFill>
                  <a:srgbClr val="006DBF"/>
                </a:solidFill>
                <a:latin typeface="Times New Roman" panose="02020603050405020304" pitchFamily="18" charset="0"/>
              </a:rPr>
              <a:t>age and sex, pregnancy status 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>
                <a:solidFill>
                  <a:srgbClr val="0C0C0C"/>
                </a:solidFill>
                <a:latin typeface="Wingdings" pitchFamily="2" charset="2"/>
              </a:rPr>
              <a:t>  </a:t>
            </a:r>
            <a:r>
              <a:rPr lang="en-US" dirty="0">
                <a:solidFill>
                  <a:srgbClr val="0C0C0C"/>
                </a:solidFill>
                <a:latin typeface="Times New Roman,Bold" pitchFamily="2" charset="0"/>
              </a:rPr>
              <a:t>Exposure characteristics</a:t>
            </a:r>
            <a:r>
              <a:rPr lang="en-US" dirty="0">
                <a:solidFill>
                  <a:srgbClr val="006DBF"/>
                </a:solidFill>
                <a:latin typeface="Times New Roman,Bold" pitchFamily="2" charset="0"/>
              </a:rPr>
              <a:t>- </a:t>
            </a:r>
            <a:r>
              <a:rPr lang="en-US" dirty="0">
                <a:solidFill>
                  <a:srgbClr val="006DBF"/>
                </a:solidFill>
                <a:latin typeface="Times New Roman" panose="02020603050405020304" pitchFamily="18" charset="0"/>
              </a:rPr>
              <a:t>substance, route of exposure, site of 	  exposure, amount of exposure, time elapsed 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>
                <a:solidFill>
                  <a:srgbClr val="0C0C0C"/>
                </a:solidFill>
                <a:latin typeface="Wingdings" pitchFamily="2" charset="2"/>
              </a:rPr>
              <a:t>  </a:t>
            </a:r>
            <a:r>
              <a:rPr lang="en-US" dirty="0">
                <a:solidFill>
                  <a:srgbClr val="0C0C0C"/>
                </a:solidFill>
                <a:latin typeface="Times New Roman,Bold" pitchFamily="2" charset="0"/>
              </a:rPr>
              <a:t>Clinical course</a:t>
            </a:r>
            <a:r>
              <a:rPr lang="en-US" dirty="0">
                <a:solidFill>
                  <a:srgbClr val="006DBF"/>
                </a:solidFill>
                <a:latin typeface="Times New Roman,Bold" pitchFamily="2" charset="0"/>
              </a:rPr>
              <a:t>- </a:t>
            </a:r>
            <a:r>
              <a:rPr lang="en-US" dirty="0">
                <a:solidFill>
                  <a:srgbClr val="006DBF"/>
                </a:solidFill>
                <a:latin typeface="Times New Roman" panose="02020603050405020304" pitchFamily="18" charset="0"/>
              </a:rPr>
              <a:t>clinical manifestations and therapeutic 		  	  interventions recommended and performed and outcome of  		  exposure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6445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E58BF-CC51-6048-AF14-0B3D152F3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Monotype Corsiva" panose="03010101010201010101" pitchFamily="66" charset="0"/>
              </a:rPr>
              <a:t>RESOURCES: used as reference </a:t>
            </a:r>
            <a:r>
              <a:rPr lang="en-US">
                <a:solidFill>
                  <a:srgbClr val="FF0000"/>
                </a:solidFill>
                <a:latin typeface="Monotype Corsiva" panose="03010101010201010101" pitchFamily="66" charset="0"/>
              </a:rPr>
              <a:t>for  </a:t>
            </a:r>
            <a:r>
              <a:rPr lang="en-US" dirty="0">
                <a:solidFill>
                  <a:srgbClr val="FF0000"/>
                </a:solidFill>
                <a:latin typeface="Monotype Corsiva" panose="03010101010201010101" pitchFamily="66" charset="0"/>
              </a:rPr>
              <a:t>exposures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DC864-DF87-8D4D-9274-42D1B3206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6DBF"/>
                </a:solidFill>
                <a:latin typeface="Wingdings" pitchFamily="2" charset="2"/>
              </a:rPr>
              <a:t></a:t>
            </a:r>
            <a:r>
              <a:rPr lang="en-US" dirty="0">
                <a:solidFill>
                  <a:srgbClr val="006DBF"/>
                </a:solidFill>
                <a:latin typeface="Times New Roman" panose="02020603050405020304" pitchFamily="18" charset="0"/>
              </a:rPr>
              <a:t>Micromedex’s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poisindex</a:t>
            </a:r>
            <a:r>
              <a:rPr lang="en-US" dirty="0">
                <a:solidFill>
                  <a:srgbClr val="006DBF"/>
                </a:solidFill>
                <a:latin typeface="Times New Roman" panose="02020603050405020304" pitchFamily="18" charset="0"/>
              </a:rPr>
              <a:t>(a database of more than 8,00,000 household products, chemicals, and medications) 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6DBF"/>
                </a:solidFill>
                <a:latin typeface="Wingdings" pitchFamily="2" charset="2"/>
              </a:rPr>
              <a:t>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General product formu</a:t>
            </a:r>
            <a:r>
              <a:rPr lang="en-US" dirty="0">
                <a:solidFill>
                  <a:srgbClr val="006DBF"/>
                </a:solidFill>
                <a:latin typeface="Times New Roman" panose="02020603050405020304" pitchFamily="18" charset="0"/>
              </a:rPr>
              <a:t>lations are found in Clinical Toxicology Of Commercial Products by Gosselin, Smith, and Hodge. 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6DBF"/>
                </a:solidFill>
                <a:latin typeface="Wingdings" pitchFamily="2" charset="2"/>
              </a:rPr>
              <a:t></a:t>
            </a:r>
            <a:r>
              <a:rPr lang="en-US" dirty="0">
                <a:solidFill>
                  <a:srgbClr val="006DBF"/>
                </a:solidFill>
                <a:latin typeface="Times New Roman" panose="02020603050405020304" pitchFamily="18" charset="0"/>
              </a:rPr>
              <a:t>In addition they often maintain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manufacture files </a:t>
            </a:r>
            <a:r>
              <a:rPr lang="en-US" dirty="0">
                <a:solidFill>
                  <a:srgbClr val="006DBF"/>
                </a:solidFill>
                <a:latin typeface="Times New Roman" panose="02020603050405020304" pitchFamily="18" charset="0"/>
              </a:rPr>
              <a:t>with recent product formulations 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6DBF"/>
                </a:solidFill>
                <a:latin typeface="Wingdings" pitchFamily="2" charset="2"/>
              </a:rPr>
              <a:t></a:t>
            </a:r>
            <a:r>
              <a:rPr lang="en-US" dirty="0">
                <a:solidFill>
                  <a:srgbClr val="006DBF"/>
                </a:solidFill>
                <a:latin typeface="Times New Roman" panose="02020603050405020304" pitchFamily="18" charset="0"/>
              </a:rPr>
              <a:t>Information required stems from a specialized branch of toxicology 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6DBF"/>
                </a:solidFill>
                <a:latin typeface="Wingdings" pitchFamily="2" charset="2"/>
              </a:rPr>
              <a:t>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Internal protocols, journals, medical literatures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74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CB49C-55C3-8644-ACB3-8BD3639A4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Data from KKUH Poison Center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F59FED5-C8EF-5745-9C20-A0C77E4229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92229" y="1374069"/>
            <a:ext cx="5537200" cy="5364480"/>
          </a:xfrm>
        </p:spPr>
      </p:pic>
    </p:spTree>
    <p:extLst>
      <p:ext uri="{BB962C8B-B14F-4D97-AF65-F5344CB8AC3E}">
        <p14:creationId xmlns:p14="http://schemas.microsoft.com/office/powerpoint/2010/main" val="2160037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31D5C-2E17-E74F-A4FF-D709DA1DE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93321"/>
                </a:solidFill>
                <a:latin typeface="Monotype Corsiva" panose="03010101010201010101" pitchFamily="66" charset="0"/>
              </a:rPr>
              <a:t>POISON INFORMATION SPECIALISTS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E84B1-101A-9146-8179-431F96BA6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6DBF"/>
                </a:solidFill>
                <a:latin typeface="Wingdings" pitchFamily="2" charset="2"/>
              </a:rPr>
              <a:t> </a:t>
            </a:r>
            <a:r>
              <a:rPr lang="en-US" dirty="0">
                <a:solidFill>
                  <a:srgbClr val="006DBF"/>
                </a:solidFill>
                <a:latin typeface="Times New Roman" panose="02020603050405020304" pitchFamily="18" charset="0"/>
              </a:rPr>
              <a:t>They directly interact with the public and health care professionals. 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6DBF"/>
                </a:solidFill>
                <a:latin typeface="Wingdings" pitchFamily="2" charset="2"/>
              </a:rPr>
              <a:t> </a:t>
            </a:r>
            <a:r>
              <a:rPr lang="en-US" dirty="0">
                <a:solidFill>
                  <a:srgbClr val="006DBF"/>
                </a:solidFill>
                <a:latin typeface="Times New Roman" panose="02020603050405020304" pitchFamily="18" charset="0"/>
              </a:rPr>
              <a:t>Poison information specialists must be both clinicians and counselors. They must elicit a complete history, correctly assess the potential severity of exposure using the most appropriate management plan to the caller. 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6DBF"/>
                </a:solidFill>
                <a:latin typeface="Wingdings" pitchFamily="2" charset="2"/>
              </a:rPr>
              <a:t> </a:t>
            </a:r>
            <a:r>
              <a:rPr lang="en-US" dirty="0">
                <a:solidFill>
                  <a:srgbClr val="006DBF"/>
                </a:solidFill>
                <a:latin typeface="Times New Roman" panose="02020603050405020304" pitchFamily="18" charset="0"/>
              </a:rPr>
              <a:t>In addition, poison information specialists must be able to focus callers who are unable to give cohesive history. 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6DBF"/>
                </a:solidFill>
                <a:latin typeface="Wingdings" pitchFamily="2" charset="2"/>
              </a:rPr>
              <a:t></a:t>
            </a:r>
            <a:r>
              <a:rPr lang="en-US" dirty="0">
                <a:solidFill>
                  <a:srgbClr val="006DBF"/>
                </a:solidFill>
                <a:latin typeface="Times New Roman" panose="02020603050405020304" pitchFamily="18" charset="0"/>
              </a:rPr>
              <a:t>Specialists should be able to communicate in a calm , reassuring manner at all levels of education. 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6DBF"/>
                </a:solidFill>
                <a:latin typeface="Wingdings" pitchFamily="2" charset="2"/>
              </a:rPr>
              <a:t></a:t>
            </a:r>
            <a:r>
              <a:rPr lang="en-US" dirty="0">
                <a:solidFill>
                  <a:srgbClr val="006DBF"/>
                </a:solidFill>
                <a:latin typeface="Times New Roman" panose="02020603050405020304" pitchFamily="18" charset="0"/>
              </a:rPr>
              <a:t>Both nurses and pharmacists are suitable poison information specialists. 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6DBF"/>
                </a:solidFill>
                <a:latin typeface="Wingdings" pitchFamily="2" charset="2"/>
              </a:rPr>
              <a:t></a:t>
            </a:r>
            <a:r>
              <a:rPr lang="en-US" dirty="0">
                <a:solidFill>
                  <a:srgbClr val="006DBF"/>
                </a:solidFill>
                <a:latin typeface="Times New Roman" panose="02020603050405020304" pitchFamily="18" charset="0"/>
              </a:rPr>
              <a:t>A national certification examination for specialists in poison information is offered each may through the American Association Of Poison Control Centers.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405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F6953-B3DD-E54A-8CCF-52A8B5A2D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Poison Control Centre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950F2-F0DF-A047-AE8B-9A182FA84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is a facility that provides immediate, free, and expert treatment advice and assistance in case of exposure to poisonous or hazardous substances. </a:t>
            </a:r>
          </a:p>
          <a:p>
            <a:pPr marL="0" indent="0">
              <a:buNone/>
            </a:pPr>
            <a:r>
              <a:rPr lang="en-US" dirty="0"/>
              <a:t>Poison control center answer questions about potential </a:t>
            </a:r>
            <a:r>
              <a:rPr lang="en-US" dirty="0">
                <a:solidFill>
                  <a:srgbClr val="00B0F0"/>
                </a:solidFill>
              </a:rPr>
              <a:t>poisons</a:t>
            </a:r>
            <a:r>
              <a:rPr lang="en-US" dirty="0"/>
              <a:t> in addition to providing treatment management advice about </a:t>
            </a:r>
            <a:r>
              <a:rPr lang="en-US" dirty="0">
                <a:solidFill>
                  <a:srgbClr val="00B0F0"/>
                </a:solidFill>
              </a:rPr>
              <a:t>household products, medicines, pesticides, plants, bites and stings, food poisoning, and fumes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More than 72% of poison exposure cases are managed simply by phone, greatly reducing the need for costly emergency room and doctor visits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04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E185D-1297-E545-B136-030BCDA8E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Century Gothic,Bold" panose="02040604050505020304" pitchFamily="18" charset="0"/>
              </a:rPr>
              <a:t>GOALS: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DC657-47E4-C545-AB13-DDFB4C18D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Wingdings" pitchFamily="2" charset="2"/>
              </a:rPr>
              <a:t>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As source of rapid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access to information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for physicians which is valuable in assessing and treating poisonings timely and accurately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Training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to the professional and paraprofessionals on first-aid, management and prevention of poisoning. 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Provides </a:t>
            </a:r>
            <a:r>
              <a:rPr lang="en-US" dirty="0">
                <a:solidFill>
                  <a:srgbClr val="FF0000"/>
                </a:solidFill>
              </a:rPr>
              <a:t>toxicological laboratory services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for therapeutic as well as forensic investigation 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 developing contingency plans </a:t>
            </a:r>
            <a:r>
              <a:rPr lang="en-US" dirty="0">
                <a:solidFill>
                  <a:srgbClr val="FF0000"/>
                </a:solidFill>
              </a:rPr>
              <a:t>for chemical disaster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with other responsible bodies. The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centre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responds to chemical disasters. 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 center carries out </a:t>
            </a:r>
            <a:r>
              <a:rPr lang="en-US" dirty="0">
                <a:solidFill>
                  <a:srgbClr val="FF0000"/>
                </a:solidFill>
              </a:rPr>
              <a:t>epidemiological and experimental studies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to find out the toxic risks and mechanisms and their prevention. </a:t>
            </a:r>
          </a:p>
          <a:p>
            <a:pPr>
              <a:buFont typeface="Wingdings" pitchFamily="2" charset="2"/>
              <a:buChar char="v"/>
            </a:pPr>
            <a:endParaRPr lang="en-US" dirty="0">
              <a:solidFill>
                <a:srgbClr val="006DBF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5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80E4F-E5D1-EA4E-A88E-7C52AA7D7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16731F0-BBAB-574B-BFDA-17F79558AF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41347"/>
          <a:stretch/>
        </p:blipFill>
        <p:spPr>
          <a:xfrm>
            <a:off x="1648970" y="0"/>
            <a:ext cx="7983855" cy="6555878"/>
          </a:xfrm>
        </p:spPr>
      </p:pic>
    </p:spTree>
    <p:extLst>
      <p:ext uri="{BB962C8B-B14F-4D97-AF65-F5344CB8AC3E}">
        <p14:creationId xmlns:p14="http://schemas.microsoft.com/office/powerpoint/2010/main" val="3136041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E16E4-D66F-E340-A8C0-F5E530F1B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228" y="376011"/>
            <a:ext cx="10515600" cy="1325563"/>
          </a:xfrm>
        </p:spPr>
        <p:txBody>
          <a:bodyPr/>
          <a:lstStyle/>
          <a:p>
            <a:r>
              <a:rPr lang="en-US" dirty="0"/>
              <a:t>Contact Numbers for Riyadh Poison Control Center (MOH)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82FB2E0-834F-A141-96D7-36B1984894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028896"/>
              </p:ext>
            </p:extLst>
          </p:nvPr>
        </p:nvGraphicFramePr>
        <p:xfrm>
          <a:off x="816429" y="2024743"/>
          <a:ext cx="10537371" cy="1402080"/>
        </p:xfrm>
        <a:graphic>
          <a:graphicData uri="http://schemas.openxmlformats.org/drawingml/2006/table">
            <a:tbl>
              <a:tblPr/>
              <a:tblGrid>
                <a:gridCol w="10537371">
                  <a:extLst>
                    <a:ext uri="{9D8B030D-6E8A-4147-A177-3AD203B41FA5}">
                      <a16:colId xmlns:a16="http://schemas.microsoft.com/office/drawing/2014/main" val="1380794932"/>
                    </a:ext>
                  </a:extLst>
                </a:gridCol>
              </a:tblGrid>
              <a:tr h="1262743">
                <a:tc>
                  <a:txBody>
                    <a:bodyPr/>
                    <a:lstStyle/>
                    <a:p>
                      <a:r>
                        <a:rPr lang="en-US" b="1" dirty="0"/>
                        <a:t>Direct Number:</a:t>
                      </a:r>
                    </a:p>
                    <a:p>
                      <a:r>
                        <a:rPr lang="en-US" dirty="0"/>
                        <a:t>Phone Center:                      +966 112324189 / 112324180   </a:t>
                      </a:r>
                    </a:p>
                    <a:p>
                      <a:r>
                        <a:rPr lang="en-US" dirty="0"/>
                        <a:t>Drug Information Unit        Ext:  108</a:t>
                      </a:r>
                    </a:p>
                    <a:p>
                      <a:r>
                        <a:rPr lang="en-US" dirty="0"/>
                        <a:t>Fax Center:                           Ext: 106 </a:t>
                      </a:r>
                    </a:p>
                    <a:p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65656"/>
                          </a:solidFill>
                          <a:effectLst/>
                          <a:latin typeface="tahoma" panose="020B0604030504040204" pitchFamily="34" charset="0"/>
                        </a:rPr>
                        <a:t>Email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65656"/>
                          </a:solidFill>
                          <a:effectLst/>
                          <a:latin typeface="tahoma" panose="020B0604030504040204" pitchFamily="34" charset="0"/>
                        </a:rPr>
                        <a:t>: </a:t>
                      </a: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50404"/>
                          </a:solidFill>
                          <a:effectLst/>
                          <a:latin typeface="tahoma" panose="020B0604030504040204" pitchFamily="34" charset="0"/>
                          <a:hlinkClick r:id="rId2"/>
                        </a:rPr>
                        <a:t>pcc-riyadh@moh.gov.sa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1718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170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E6883-6670-BF47-B3E7-A85363976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King Saud University Poison Control Service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979A8-890C-8946-9EEA-42A9F7C99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Pharmacy Services Department of King Khalid University Hospital (KKUH) established a </a:t>
            </a:r>
            <a:r>
              <a:rPr lang="en-US" dirty="0">
                <a:solidFill>
                  <a:srgbClr val="FF0000"/>
                </a:solidFill>
              </a:rPr>
              <a:t>Poison control service</a:t>
            </a:r>
            <a:r>
              <a:rPr lang="en-US" dirty="0"/>
              <a:t> in conjunction with their drug information center in October 1983</a:t>
            </a:r>
          </a:p>
          <a:p>
            <a:endParaRPr lang="en-US" dirty="0"/>
          </a:p>
          <a:p>
            <a:r>
              <a:rPr lang="en-US" dirty="0"/>
              <a:t>Contact Detail 71500</a:t>
            </a:r>
          </a:p>
        </p:txBody>
      </p:sp>
    </p:spTree>
    <p:extLst>
      <p:ext uri="{BB962C8B-B14F-4D97-AF65-F5344CB8AC3E}">
        <p14:creationId xmlns:p14="http://schemas.microsoft.com/office/powerpoint/2010/main" val="2223732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B8745-ADC7-1C43-8797-8F85CBE89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King Saud University Poison Control Service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0F3F8-9FE9-DB40-9B65-6CEAA0F39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offer expert advice from well-trained clinical pharmacists in the management of poisoning cases throughout the Kingdom of Saudi Arabia. </a:t>
            </a:r>
          </a:p>
          <a:p>
            <a:r>
              <a:rPr lang="en-US" dirty="0"/>
              <a:t>The service was made available 24 hours a day (calls received from 7:30 am to 4:00 pm were managed by the Drug and Poison Information Center [DPIC], while after- hours consultations were managed by on-call clinical pharmacists). </a:t>
            </a:r>
          </a:p>
          <a:p>
            <a:r>
              <a:rPr lang="en-US" dirty="0"/>
              <a:t>Information on poisoning management was targeted towards physicians, even though advice was also available to other paramedical personnel and the lay public</a:t>
            </a:r>
          </a:p>
        </p:txBody>
      </p:sp>
    </p:spTree>
    <p:extLst>
      <p:ext uri="{BB962C8B-B14F-4D97-AF65-F5344CB8AC3E}">
        <p14:creationId xmlns:p14="http://schemas.microsoft.com/office/powerpoint/2010/main" val="3641897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F81289-B40F-EF47-B524-9B70CC26A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680" y="426720"/>
            <a:ext cx="10342880" cy="614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532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A13A33-03EF-A147-8BDA-4B3ACB95B2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240" y="528320"/>
            <a:ext cx="11074400" cy="574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991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538</Words>
  <Application>Microsoft Macintosh PowerPoint</Application>
  <PresentationFormat>Widescreen</PresentationFormat>
  <Paragraphs>48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Century Gothic,Bold</vt:lpstr>
      <vt:lpstr>Monotype Corsiva</vt:lpstr>
      <vt:lpstr>tahoma</vt:lpstr>
      <vt:lpstr>Times New Roman</vt:lpstr>
      <vt:lpstr>Times New Roman,Bold</vt:lpstr>
      <vt:lpstr>Wingdings</vt:lpstr>
      <vt:lpstr>Office Theme</vt:lpstr>
      <vt:lpstr>Poison Center</vt:lpstr>
      <vt:lpstr>Poison Control Centre</vt:lpstr>
      <vt:lpstr>GOALS:  </vt:lpstr>
      <vt:lpstr>PowerPoint Presentation</vt:lpstr>
      <vt:lpstr>Contact Numbers for Riyadh Poison Control Center (MOH)</vt:lpstr>
      <vt:lpstr>King Saud University Poison Control Service </vt:lpstr>
      <vt:lpstr>King Saud University Poison Control Service </vt:lpstr>
      <vt:lpstr>PowerPoint Presentation</vt:lpstr>
      <vt:lpstr>PowerPoint Presentation</vt:lpstr>
      <vt:lpstr>The data elements that are currently being tracked through the TESS include:</vt:lpstr>
      <vt:lpstr>RESOURCES: used as reference for  exposures </vt:lpstr>
      <vt:lpstr>Data from KKUH Poison Center</vt:lpstr>
      <vt:lpstr>POISON INFORMATION SPECIALISTS 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 Ahmad</dc:creator>
  <cp:lastModifiedBy>Amir Ahmad</cp:lastModifiedBy>
  <cp:revision>15</cp:revision>
  <dcterms:created xsi:type="dcterms:W3CDTF">2018-03-10T05:30:23Z</dcterms:created>
  <dcterms:modified xsi:type="dcterms:W3CDTF">2018-03-13T02:57:31Z</dcterms:modified>
</cp:coreProperties>
</file>