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5143500" cx="9144000"/>
  <p:notesSz cx="6858000" cy="9144000"/>
  <p:embeddedFontLst>
    <p:embeddedFont>
      <p:font typeface="Proxima Nova"/>
      <p:regular r:id="rId54"/>
      <p:bold r:id="rId55"/>
      <p:italic r:id="rId56"/>
      <p:boldItalic r:id="rId57"/>
    </p:embeddedFont>
    <p:embeddedFont>
      <p:font typeface="Lato"/>
      <p:regular r:id="rId58"/>
      <p:bold r:id="rId59"/>
      <p:italic r:id="rId60"/>
      <p:boldItalic r:id="rId61"/>
    </p:embeddedFont>
    <p:embeddedFont>
      <p:font typeface="Merriweather"/>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regular.fntdata"/><Relationship Id="rId61" Type="http://schemas.openxmlformats.org/officeDocument/2006/relationships/font" Target="fonts/Lato-boldItalic.fntdata"/><Relationship Id="rId20" Type="http://schemas.openxmlformats.org/officeDocument/2006/relationships/slide" Target="slides/slide16.xml"/><Relationship Id="rId64" Type="http://schemas.openxmlformats.org/officeDocument/2006/relationships/font" Target="fonts/Merriweather-italic.fntdata"/><Relationship Id="rId63" Type="http://schemas.openxmlformats.org/officeDocument/2006/relationships/font" Target="fonts/Merriweather-bold.fntdata"/><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font" Target="fonts/Merriweather-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Lato-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ProximaNova-bold.fntdata"/><Relationship Id="rId10" Type="http://schemas.openxmlformats.org/officeDocument/2006/relationships/slide" Target="slides/slide6.xml"/><Relationship Id="rId54" Type="http://schemas.openxmlformats.org/officeDocument/2006/relationships/font" Target="fonts/ProximaNova-regular.fntdata"/><Relationship Id="rId13" Type="http://schemas.openxmlformats.org/officeDocument/2006/relationships/slide" Target="slides/slide9.xml"/><Relationship Id="rId57" Type="http://schemas.openxmlformats.org/officeDocument/2006/relationships/font" Target="fonts/ProximaNova-boldItalic.fntdata"/><Relationship Id="rId12" Type="http://schemas.openxmlformats.org/officeDocument/2006/relationships/slide" Target="slides/slide8.xml"/><Relationship Id="rId56" Type="http://schemas.openxmlformats.org/officeDocument/2006/relationships/font" Target="fonts/ProximaNova-italic.fntdata"/><Relationship Id="rId15" Type="http://schemas.openxmlformats.org/officeDocument/2006/relationships/slide" Target="slides/slide11.xml"/><Relationship Id="rId59" Type="http://schemas.openxmlformats.org/officeDocument/2006/relationships/font" Target="fonts/Lato-bold.fntdata"/><Relationship Id="rId14" Type="http://schemas.openxmlformats.org/officeDocument/2006/relationships/slide" Target="slides/slide10.xml"/><Relationship Id="rId58" Type="http://schemas.openxmlformats.org/officeDocument/2006/relationships/font" Target="fonts/Lato-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eyeassociates.com/vision-loss-and-fall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Reference: https://www.webmd.com/healthy-aging/features/top-causes-disability#1</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https://www.webmd.com/healthy-aging/features/top-causes-disability#1</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https://academic.oup.com/biomedgerontology/article/59/2/M148/610283</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https://www.kidney.org/kidneydisease/global-facts-about-kidney-disease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2"/>
              </a:rPr>
              <a:t>https://www.theeyeassociates.com/vision-loss-and-falls/</a:t>
            </a:r>
            <a:endParaRPr/>
          </a:p>
          <a:p>
            <a:pPr indent="0" lvl="0" marL="0" rtl="0">
              <a:spcBef>
                <a:spcPts val="0"/>
              </a:spcBef>
              <a:spcAft>
                <a:spcPts val="0"/>
              </a:spcAft>
              <a:buNone/>
            </a:pPr>
            <a:r>
              <a:rPr lang="en"/>
              <a:t>https://www.livescience.com/58019-back-pain-risk-of-death.html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spcBef>
                <a:spcPts val="0"/>
              </a:spcBef>
              <a:spcAft>
                <a:spcPts val="0"/>
              </a:spcAft>
              <a:buSzPts val="1100"/>
              <a:buChar char="-"/>
            </a:pPr>
            <a:r>
              <a:rPr lang="en"/>
              <a:t>Cancer survival</a:t>
            </a:r>
            <a:endParaRPr/>
          </a:p>
          <a:p>
            <a:pPr indent="-298450" lvl="0" marL="457200" rtl="0">
              <a:spcBef>
                <a:spcPts val="0"/>
              </a:spcBef>
              <a:spcAft>
                <a:spcPts val="0"/>
              </a:spcAft>
              <a:buSzPts val="1100"/>
              <a:buChar char="-"/>
            </a:pPr>
            <a:r>
              <a:rPr lang="en"/>
              <a:t>Vaccines</a:t>
            </a:r>
            <a:endParaRPr/>
          </a:p>
          <a:p>
            <a:pPr indent="-298450" lvl="0" marL="457200" rtl="0">
              <a:spcBef>
                <a:spcPts val="0"/>
              </a:spcBef>
              <a:spcAft>
                <a:spcPts val="0"/>
              </a:spcAft>
              <a:buSzPts val="1100"/>
              <a:buChar char="-"/>
            </a:pPr>
            <a:r>
              <a:rPr lang="en"/>
              <a:t>Healthcare</a:t>
            </a:r>
            <a:endParaRPr/>
          </a:p>
          <a:p>
            <a:pPr indent="-298450" lvl="0" marL="457200" rtl="0">
              <a:spcBef>
                <a:spcPts val="0"/>
              </a:spcBef>
              <a:spcAft>
                <a:spcPts val="0"/>
              </a:spcAft>
              <a:buSzPts val="1100"/>
              <a:buChar char="-"/>
            </a:pPr>
            <a:r>
              <a:rPr lang="en"/>
              <a:t>Fertility rate is lower</a:t>
            </a:r>
            <a:endParaRPr/>
          </a:p>
          <a:p>
            <a:pPr indent="-298450" lvl="0" marL="457200" rtl="0">
              <a:spcBef>
                <a:spcPts val="0"/>
              </a:spcBef>
              <a:spcAft>
                <a:spcPts val="0"/>
              </a:spcAft>
              <a:buSzPts val="1100"/>
              <a:buChar char="-"/>
            </a:pPr>
            <a:r>
              <a:rPr lang="en"/>
              <a:t>Given the natural disasters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https://academic.oup.com/biomedgerontology/article/59/2/M148/610283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545454"/>
                </a:solidFill>
                <a:highlight>
                  <a:srgbClr val="FFFFFF"/>
                </a:highlight>
              </a:rPr>
              <a:t>Organisation for Economic Co-operation and Development (</a:t>
            </a:r>
            <a:r>
              <a:rPr b="1" lang="en">
                <a:solidFill>
                  <a:srgbClr val="6A6A6A"/>
                </a:solidFill>
              </a:rPr>
              <a:t>OECD</a:t>
            </a:r>
            <a:r>
              <a:rPr lang="en">
                <a:solidFill>
                  <a:srgbClr val="545454"/>
                </a:solidFill>
                <a:highlight>
                  <a:srgbClr val="FFFFFF"/>
                </a:highlight>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https://academic.oup.com/biomedgerontology/article/59/2/M148/610283</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Dependency ratio in the US will increase from 59% in 2005 to 72% in 2050</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https://academic.oup.com/biomedgerontology/article/59/2/M148/610283</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Shape 11"/>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Shape 16"/>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Shape 41"/>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hyperlink" Target="https://www.webmd.com/heart-disease/heart-disease-facts-quiz" TargetMode="External"/><Relationship Id="rId4" Type="http://schemas.openxmlformats.org/officeDocument/2006/relationships/hyperlink" Target="https://www.webmd.com/heart-disease/video/bernstein-heart-disease-kil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www.webmd.com/cancer/health-check-cancer-risk/default.htm" TargetMode="External"/><Relationship Id="rId4" Type="http://schemas.openxmlformats.org/officeDocument/2006/relationships/hyperlink" Target="https://www.webmd.com/cancer/what-to-expect-from-radiation-therap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s://www.livescience.com/54805-best-way-to-start-exercising.html" TargetMode="External"/><Relationship Id="rId4" Type="http://schemas.openxmlformats.org/officeDocument/2006/relationships/hyperlink" Target="https://www.livescience.com/54805-best-way-to-start-exercising.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hyperlink" Target="https://www.sciencedirect.com/science/article/pii/S1319016417302037#s0045" TargetMode="External"/><Relationship Id="rId4" Type="http://schemas.openxmlformats.org/officeDocument/2006/relationships/hyperlink" Target="https://www.ncbi.nlm.nih.gov/pubmed/22048509" TargetMode="External"/><Relationship Id="rId5" Type="http://schemas.openxmlformats.org/officeDocument/2006/relationships/hyperlink" Target="http://www.thagroup.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1250400" y="1088975"/>
            <a:ext cx="6643200" cy="15885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a:t>Geriatric health in Saudi</a:t>
            </a:r>
            <a:endParaRPr/>
          </a:p>
        </p:txBody>
      </p:sp>
      <p:sp>
        <p:nvSpPr>
          <p:cNvPr id="60" name="Shape 60"/>
          <p:cNvSpPr txBox="1"/>
          <p:nvPr>
            <p:ph idx="1" type="subTitle"/>
          </p:nvPr>
        </p:nvSpPr>
        <p:spPr>
          <a:xfrm>
            <a:off x="840950" y="2679175"/>
            <a:ext cx="3484500" cy="1958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t/>
            </a:r>
            <a:endParaRPr sz="2000">
              <a:solidFill>
                <a:srgbClr val="A64D79"/>
              </a:solidFill>
            </a:endParaRPr>
          </a:p>
          <a:p>
            <a:pPr indent="0" lvl="0" marL="0" algn="just">
              <a:spcBef>
                <a:spcPts val="0"/>
              </a:spcBef>
              <a:spcAft>
                <a:spcPts val="0"/>
              </a:spcAft>
              <a:buNone/>
            </a:pPr>
            <a:r>
              <a:rPr lang="en" sz="1800"/>
              <a:t>Amjad Alduhaish    435202324</a:t>
            </a:r>
            <a:endParaRPr sz="1800"/>
          </a:p>
          <a:p>
            <a:pPr indent="0" lvl="0" marL="0" algn="just">
              <a:spcBef>
                <a:spcPts val="0"/>
              </a:spcBef>
              <a:spcAft>
                <a:spcPts val="0"/>
              </a:spcAft>
              <a:buNone/>
            </a:pPr>
            <a:r>
              <a:rPr lang="en" sz="1800"/>
              <a:t>Lina Ismael               435202143</a:t>
            </a:r>
            <a:endParaRPr sz="1800"/>
          </a:p>
          <a:p>
            <a:pPr indent="0" lvl="0" marL="0" algn="just">
              <a:spcBef>
                <a:spcPts val="0"/>
              </a:spcBef>
              <a:spcAft>
                <a:spcPts val="0"/>
              </a:spcAft>
              <a:buNone/>
            </a:pPr>
            <a:r>
              <a:rPr lang="en" sz="1800"/>
              <a:t>Luluh Alzeghayer     435202142</a:t>
            </a:r>
            <a:endParaRPr sz="1800"/>
          </a:p>
          <a:p>
            <a:pPr indent="0" lvl="0" marL="0" rtl="0" algn="just">
              <a:spcBef>
                <a:spcPts val="0"/>
              </a:spcBef>
              <a:spcAft>
                <a:spcPts val="0"/>
              </a:spcAft>
              <a:buNone/>
            </a:pPr>
            <a:r>
              <a:rPr lang="en" sz="1800"/>
              <a:t>Rayanh Ababtain    435202250</a:t>
            </a:r>
            <a:endParaRPr sz="1800"/>
          </a:p>
          <a:p>
            <a:pPr indent="0" lvl="0" marL="0" rtl="0" algn="just">
              <a:spcBef>
                <a:spcPts val="0"/>
              </a:spcBef>
              <a:spcAft>
                <a:spcPts val="0"/>
              </a:spcAft>
              <a:buNone/>
            </a:pPr>
            <a:r>
              <a:rPr lang="en" sz="1800"/>
              <a:t>Hadeel </a:t>
            </a:r>
            <a:r>
              <a:rPr lang="en" sz="1800"/>
              <a:t>alghurair     435202256</a:t>
            </a:r>
            <a:endParaRPr sz="1800"/>
          </a:p>
          <a:p>
            <a:pPr indent="0" lvl="0" marL="0" algn="just">
              <a:spcBef>
                <a:spcPts val="0"/>
              </a:spcBef>
              <a:spcAft>
                <a:spcPts val="0"/>
              </a:spcAft>
              <a:buNone/>
            </a:pPr>
            <a:r>
              <a:t/>
            </a:r>
            <a:endParaRPr sz="1800"/>
          </a:p>
        </p:txBody>
      </p:sp>
      <p:pic>
        <p:nvPicPr>
          <p:cNvPr descr="Image result for king saud university" id="61" name="Shape 61"/>
          <p:cNvPicPr preferRelativeResize="0"/>
          <p:nvPr/>
        </p:nvPicPr>
        <p:blipFill>
          <a:blip r:embed="rId3">
            <a:alphaModFix/>
          </a:blip>
          <a:stretch>
            <a:fillRect/>
          </a:stretch>
        </p:blipFill>
        <p:spPr>
          <a:xfrm>
            <a:off x="7324850" y="136850"/>
            <a:ext cx="1682774" cy="606800"/>
          </a:xfrm>
          <a:prstGeom prst="rect">
            <a:avLst/>
          </a:prstGeom>
          <a:noFill/>
          <a:ln>
            <a:noFill/>
          </a:ln>
        </p:spPr>
      </p:pic>
      <p:sp>
        <p:nvSpPr>
          <p:cNvPr id="62" name="Shape 62"/>
          <p:cNvSpPr txBox="1"/>
          <p:nvPr>
            <p:ph idx="1" type="subTitle"/>
          </p:nvPr>
        </p:nvSpPr>
        <p:spPr>
          <a:xfrm>
            <a:off x="2955750" y="190475"/>
            <a:ext cx="3232500" cy="8673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1500">
                <a:solidFill>
                  <a:srgbClr val="4A86E8"/>
                </a:solidFill>
                <a:latin typeface="Lato"/>
                <a:ea typeface="Lato"/>
                <a:cs typeface="Lato"/>
                <a:sym typeface="Lato"/>
              </a:rPr>
              <a:t>Supervisor,</a:t>
            </a:r>
            <a:endParaRPr sz="1500">
              <a:solidFill>
                <a:srgbClr val="4A86E8"/>
              </a:solidFill>
              <a:latin typeface="Lato"/>
              <a:ea typeface="Lato"/>
              <a:cs typeface="Lato"/>
              <a:sym typeface="Lato"/>
            </a:endParaRPr>
          </a:p>
          <a:p>
            <a:pPr indent="0" lvl="0" marL="0" marR="0" rtl="0" algn="ctr">
              <a:lnSpc>
                <a:spcPct val="100000"/>
              </a:lnSpc>
              <a:spcBef>
                <a:spcPts val="0"/>
              </a:spcBef>
              <a:spcAft>
                <a:spcPts val="0"/>
              </a:spcAft>
              <a:buNone/>
            </a:pPr>
            <a:r>
              <a:rPr lang="en" sz="1500">
                <a:solidFill>
                  <a:srgbClr val="A64D79"/>
                </a:solidFill>
                <a:latin typeface="Lato"/>
                <a:ea typeface="Lato"/>
                <a:cs typeface="Lato"/>
                <a:sym typeface="Lato"/>
              </a:rPr>
              <a:t>Dr. Khawater H. Bahkali </a:t>
            </a:r>
            <a:endParaRPr sz="1500">
              <a:solidFill>
                <a:srgbClr val="A64D79"/>
              </a:solidFill>
              <a:latin typeface="Lato"/>
              <a:ea typeface="Lato"/>
              <a:cs typeface="Lato"/>
              <a:sym typeface="Lato"/>
            </a:endParaRPr>
          </a:p>
        </p:txBody>
      </p:sp>
      <p:sp>
        <p:nvSpPr>
          <p:cNvPr id="63" name="Shape 63"/>
          <p:cNvSpPr txBox="1"/>
          <p:nvPr/>
        </p:nvSpPr>
        <p:spPr>
          <a:xfrm>
            <a:off x="246050" y="159275"/>
            <a:ext cx="2391900" cy="929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82C7A5"/>
                </a:solidFill>
                <a:latin typeface="Lato"/>
                <a:ea typeface="Lato"/>
                <a:cs typeface="Lato"/>
                <a:sym typeface="Lato"/>
              </a:rPr>
              <a:t>King Saud University, </a:t>
            </a:r>
            <a:r>
              <a:rPr lang="en">
                <a:solidFill>
                  <a:srgbClr val="A64D79"/>
                </a:solidFill>
                <a:latin typeface="Lato"/>
                <a:ea typeface="Lato"/>
                <a:cs typeface="Lato"/>
                <a:sym typeface="Lato"/>
              </a:rPr>
              <a:t>College of Medicine,</a:t>
            </a:r>
            <a:endParaRPr>
              <a:solidFill>
                <a:srgbClr val="A64D79"/>
              </a:solidFill>
              <a:latin typeface="Lato"/>
              <a:ea typeface="Lato"/>
              <a:cs typeface="Lato"/>
              <a:sym typeface="Lato"/>
            </a:endParaRPr>
          </a:p>
          <a:p>
            <a:pPr indent="0" lvl="0" marL="0" rtl="0">
              <a:spcBef>
                <a:spcPts val="0"/>
              </a:spcBef>
              <a:spcAft>
                <a:spcPts val="0"/>
              </a:spcAft>
              <a:buNone/>
            </a:pPr>
            <a:r>
              <a:rPr lang="en">
                <a:solidFill>
                  <a:srgbClr val="4A86E8"/>
                </a:solidFill>
                <a:latin typeface="Lato"/>
                <a:ea typeface="Lato"/>
                <a:cs typeface="Lato"/>
                <a:sym typeface="Lato"/>
              </a:rPr>
              <a:t>Community medicine, 2018</a:t>
            </a:r>
            <a:endParaRPr>
              <a:solidFill>
                <a:srgbClr val="4A86E8"/>
              </a:solidFill>
              <a:latin typeface="Lato"/>
              <a:ea typeface="Lato"/>
              <a:cs typeface="Lato"/>
              <a:sym typeface="Lato"/>
            </a:endParaRPr>
          </a:p>
        </p:txBody>
      </p:sp>
      <p:sp>
        <p:nvSpPr>
          <p:cNvPr id="64" name="Shape 64"/>
          <p:cNvSpPr txBox="1"/>
          <p:nvPr/>
        </p:nvSpPr>
        <p:spPr>
          <a:xfrm>
            <a:off x="4647750" y="2679175"/>
            <a:ext cx="4359900" cy="1958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rPr lang="en" sz="1800">
                <a:solidFill>
                  <a:schemeClr val="lt1"/>
                </a:solidFill>
                <a:latin typeface="Proxima Nova"/>
                <a:ea typeface="Proxima Nova"/>
                <a:cs typeface="Proxima Nova"/>
                <a:sym typeface="Proxima Nova"/>
              </a:rPr>
              <a:t>Malak Alyahya         435202132</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rPr lang="en" sz="1800">
                <a:solidFill>
                  <a:schemeClr val="lt1"/>
                </a:solidFill>
                <a:latin typeface="Proxima Nova"/>
                <a:ea typeface="Proxima Nova"/>
                <a:cs typeface="Proxima Nova"/>
                <a:sym typeface="Proxima Nova"/>
              </a:rPr>
              <a:t>Maryam MA Majeed-Saidan    435202165</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rPr lang="en" sz="1800">
                <a:solidFill>
                  <a:schemeClr val="lt1"/>
                </a:solidFill>
                <a:latin typeface="Proxima Nova"/>
                <a:ea typeface="Proxima Nova"/>
                <a:cs typeface="Proxima Nova"/>
                <a:sym typeface="Proxima Nova"/>
              </a:rPr>
              <a:t>Shahad aldakhyil     435202086</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rPr lang="en" sz="1800">
                <a:solidFill>
                  <a:schemeClr val="lt1"/>
                </a:solidFill>
                <a:latin typeface="Proxima Nova"/>
                <a:ea typeface="Proxima Nova"/>
                <a:cs typeface="Proxima Nova"/>
                <a:sym typeface="Proxima Nova"/>
              </a:rPr>
              <a:t>Munira Alhussaini   435202146 </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rPr lang="en" sz="1800">
                <a:solidFill>
                  <a:schemeClr val="lt1"/>
                </a:solidFill>
                <a:latin typeface="Proxima Nova"/>
                <a:ea typeface="Proxima Nova"/>
                <a:cs typeface="Proxima Nova"/>
                <a:sym typeface="Proxima Nova"/>
              </a:rPr>
              <a:t>Lina Al Bawardi       435202265</a:t>
            </a:r>
            <a:endParaRPr sz="1800">
              <a:solidFill>
                <a:schemeClr val="lt1"/>
              </a:solidFill>
              <a:latin typeface="Proxima Nova"/>
              <a:ea typeface="Proxima Nova"/>
              <a:cs typeface="Proxima Nova"/>
              <a:sym typeface="Proxima Nova"/>
            </a:endParaRPr>
          </a:p>
          <a:p>
            <a:pPr indent="0" lvl="0" marL="0" rtl="0" algn="just">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65" name="Shape 65"/>
          <p:cNvSpPr txBox="1"/>
          <p:nvPr/>
        </p:nvSpPr>
        <p:spPr>
          <a:xfrm>
            <a:off x="3309175" y="2516225"/>
            <a:ext cx="2069700" cy="3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A64D79"/>
                </a:solidFill>
                <a:latin typeface="Proxima Nova"/>
                <a:ea typeface="Proxima Nova"/>
                <a:cs typeface="Proxima Nova"/>
                <a:sym typeface="Proxima Nova"/>
              </a:rPr>
              <a:t>Done by G9: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txBox="1"/>
          <p:nvPr/>
        </p:nvSpPr>
        <p:spPr>
          <a:xfrm>
            <a:off x="560975" y="464675"/>
            <a:ext cx="7909800" cy="7911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Merriweather"/>
                <a:ea typeface="Merriweather"/>
                <a:cs typeface="Merriweather"/>
                <a:sym typeface="Merriweather"/>
              </a:rPr>
              <a:t>Study: The health of Saudi older adults; results from the Saudi National Survey for Elderly Health (SNSEH) 2006–2015 </a:t>
            </a:r>
            <a:endParaRPr sz="1800">
              <a:solidFill>
                <a:srgbClr val="FFFFFF"/>
              </a:solidFill>
              <a:latin typeface="Merriweather"/>
              <a:ea typeface="Merriweather"/>
              <a:cs typeface="Merriweather"/>
              <a:sym typeface="Merriweather"/>
            </a:endParaRPr>
          </a:p>
        </p:txBody>
      </p:sp>
      <p:sp>
        <p:nvSpPr>
          <p:cNvPr id="138" name="Shape 138"/>
          <p:cNvSpPr/>
          <p:nvPr/>
        </p:nvSpPr>
        <p:spPr>
          <a:xfrm>
            <a:off x="0" y="-150"/>
            <a:ext cx="9144000" cy="5143500"/>
          </a:xfrm>
          <a:prstGeom prst="frame">
            <a:avLst>
              <a:gd fmla="val 6505" name="adj1"/>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39" name="Shape 139"/>
          <p:cNvPicPr preferRelativeResize="0"/>
          <p:nvPr/>
        </p:nvPicPr>
        <p:blipFill>
          <a:blip r:embed="rId3">
            <a:alphaModFix/>
          </a:blip>
          <a:stretch>
            <a:fillRect/>
          </a:stretch>
        </p:blipFill>
        <p:spPr>
          <a:xfrm>
            <a:off x="1591200" y="1464975"/>
            <a:ext cx="5905500" cy="3314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txBox="1"/>
          <p:nvPr/>
        </p:nvSpPr>
        <p:spPr>
          <a:xfrm>
            <a:off x="560975" y="464675"/>
            <a:ext cx="7941300" cy="5283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Issues of geriatric health in KSA</a:t>
            </a:r>
            <a:endParaRPr sz="1800">
              <a:solidFill>
                <a:srgbClr val="FFFFFF"/>
              </a:solidFill>
              <a:latin typeface="Merriweather"/>
              <a:ea typeface="Merriweather"/>
              <a:cs typeface="Merriweather"/>
              <a:sym typeface="Merriweather"/>
            </a:endParaRPr>
          </a:p>
        </p:txBody>
      </p:sp>
      <p:sp>
        <p:nvSpPr>
          <p:cNvPr id="146" name="Shape 146"/>
          <p:cNvSpPr/>
          <p:nvPr/>
        </p:nvSpPr>
        <p:spPr>
          <a:xfrm>
            <a:off x="0" y="-150"/>
            <a:ext cx="9144000" cy="5143500"/>
          </a:xfrm>
          <a:prstGeom prst="frame">
            <a:avLst>
              <a:gd fmla="val 6505" name="adj1"/>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txBox="1"/>
          <p:nvPr/>
        </p:nvSpPr>
        <p:spPr>
          <a:xfrm>
            <a:off x="680975" y="1110275"/>
            <a:ext cx="7941300" cy="3592800"/>
          </a:xfrm>
          <a:prstGeom prst="rect">
            <a:avLst/>
          </a:prstGeom>
          <a:noFill/>
          <a:ln>
            <a:noFill/>
          </a:ln>
        </p:spPr>
        <p:txBody>
          <a:bodyPr anchorCtr="0" anchor="t" bIns="91425" lIns="91425" spcFirstLastPara="1" rIns="91425" wrap="square" tIns="91425">
            <a:noAutofit/>
          </a:bodyPr>
          <a:lstStyle/>
          <a:p>
            <a:pPr indent="-355600" lvl="0" marL="457200" rtl="0">
              <a:spcBef>
                <a:spcPts val="0"/>
              </a:spcBef>
              <a:spcAft>
                <a:spcPts val="0"/>
              </a:spcAft>
              <a:buSzPts val="2000"/>
              <a:buAutoNum type="arabicPeriod"/>
            </a:pPr>
            <a:r>
              <a:rPr lang="en" sz="2000"/>
              <a:t>We don’t have enough </a:t>
            </a:r>
            <a:r>
              <a:rPr b="1" lang="en" sz="2000"/>
              <a:t>comprehensive geriatric health centres </a:t>
            </a:r>
            <a:endParaRPr b="1" sz="2000"/>
          </a:p>
          <a:p>
            <a:pPr indent="-355600" lvl="0" marL="457200" rtl="0">
              <a:spcBef>
                <a:spcPts val="0"/>
              </a:spcBef>
              <a:spcAft>
                <a:spcPts val="0"/>
              </a:spcAft>
              <a:buSzPts val="2000"/>
              <a:buAutoNum type="arabicPeriod"/>
            </a:pPr>
            <a:r>
              <a:rPr lang="en" sz="2000"/>
              <a:t>Employees aren’t well aware of </a:t>
            </a:r>
            <a:r>
              <a:rPr b="1" lang="en" sz="2000"/>
              <a:t>elderly culture and requirement</a:t>
            </a:r>
            <a:r>
              <a:rPr lang="en" sz="2000"/>
              <a:t> in SA </a:t>
            </a:r>
            <a:endParaRPr sz="2000"/>
          </a:p>
          <a:p>
            <a:pPr indent="-355600" lvl="0" marL="457200" rtl="0">
              <a:spcBef>
                <a:spcPts val="0"/>
              </a:spcBef>
              <a:spcAft>
                <a:spcPts val="0"/>
              </a:spcAft>
              <a:buSzPts val="2000"/>
              <a:buAutoNum type="arabicPeriod"/>
            </a:pPr>
            <a:r>
              <a:rPr lang="en" sz="2000"/>
              <a:t>Nursery homes are overcrowded and understaffed. </a:t>
            </a:r>
            <a:endParaRPr sz="2000"/>
          </a:p>
          <a:p>
            <a:pPr indent="-355600" lvl="0" marL="457200" rtl="0">
              <a:spcBef>
                <a:spcPts val="0"/>
              </a:spcBef>
              <a:spcAft>
                <a:spcPts val="0"/>
              </a:spcAft>
              <a:buSzPts val="2000"/>
              <a:buAutoNum type="arabicPeriod"/>
            </a:pPr>
            <a:r>
              <a:rPr lang="en" sz="2000"/>
              <a:t>Hospitals are </a:t>
            </a:r>
            <a:r>
              <a:rPr b="1" lang="en" sz="2000"/>
              <a:t>overcrowded</a:t>
            </a:r>
            <a:r>
              <a:rPr lang="en" sz="2000"/>
              <a:t>, making physical performance and psychological care for elderly not a priority </a:t>
            </a:r>
            <a:endParaRPr sz="2000"/>
          </a:p>
          <a:p>
            <a:pPr indent="-355600" lvl="0" marL="457200" rtl="0">
              <a:spcBef>
                <a:spcPts val="0"/>
              </a:spcBef>
              <a:spcAft>
                <a:spcPts val="0"/>
              </a:spcAft>
              <a:buSzPts val="2000"/>
              <a:buAutoNum type="arabicPeriod"/>
            </a:pPr>
            <a:r>
              <a:rPr lang="en" sz="2000"/>
              <a:t>Not many Saudi older adults follow-up for their regular </a:t>
            </a:r>
            <a:r>
              <a:rPr b="1" lang="en" sz="2000"/>
              <a:t>check-ups</a:t>
            </a:r>
            <a:r>
              <a:rPr lang="en" sz="2000"/>
              <a:t> </a:t>
            </a:r>
            <a:endParaRPr sz="2000"/>
          </a:p>
          <a:p>
            <a:pPr indent="-355600" lvl="0" marL="457200" rtl="0">
              <a:spcBef>
                <a:spcPts val="0"/>
              </a:spcBef>
              <a:spcAft>
                <a:spcPts val="0"/>
              </a:spcAft>
              <a:buSzPts val="2000"/>
              <a:buAutoNum type="arabicPeriod"/>
            </a:pPr>
            <a:r>
              <a:rPr lang="en" sz="2000"/>
              <a:t>Many Older adults and their caregivers </a:t>
            </a:r>
            <a:r>
              <a:rPr b="1" lang="en" sz="2000"/>
              <a:t>prefer herbal remedies</a:t>
            </a:r>
            <a:r>
              <a:rPr lang="en" sz="2000"/>
              <a:t> over medical treatment.</a:t>
            </a:r>
            <a:endParaRPr sz="2000"/>
          </a:p>
          <a:p>
            <a:pPr indent="0" lvl="0" marL="0">
              <a:spcBef>
                <a:spcPts val="0"/>
              </a:spcBef>
              <a:spcAft>
                <a:spcPts val="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txBox="1"/>
          <p:nvPr/>
        </p:nvSpPr>
        <p:spPr>
          <a:xfrm>
            <a:off x="560975" y="464675"/>
            <a:ext cx="7941300" cy="5283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Issues of geriatric health in KSA     cont.</a:t>
            </a:r>
            <a:endParaRPr sz="1800">
              <a:solidFill>
                <a:srgbClr val="FFFFFF"/>
              </a:solidFill>
              <a:latin typeface="Merriweather"/>
              <a:ea typeface="Merriweather"/>
              <a:cs typeface="Merriweather"/>
              <a:sym typeface="Merriweather"/>
            </a:endParaRPr>
          </a:p>
        </p:txBody>
      </p:sp>
      <p:sp>
        <p:nvSpPr>
          <p:cNvPr id="154" name="Shape 154"/>
          <p:cNvSpPr/>
          <p:nvPr/>
        </p:nvSpPr>
        <p:spPr>
          <a:xfrm>
            <a:off x="0" y="-150"/>
            <a:ext cx="9144000" cy="5143500"/>
          </a:xfrm>
          <a:prstGeom prst="frame">
            <a:avLst>
              <a:gd fmla="val 6505" name="adj1"/>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txBox="1"/>
          <p:nvPr/>
        </p:nvSpPr>
        <p:spPr>
          <a:xfrm>
            <a:off x="680975" y="1110275"/>
            <a:ext cx="7941300" cy="3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2000"/>
          </a:p>
          <a:p>
            <a:pPr indent="0" lvl="0" marL="0" rtl="0">
              <a:spcBef>
                <a:spcPts val="0"/>
              </a:spcBef>
              <a:spcAft>
                <a:spcPts val="0"/>
              </a:spcAft>
              <a:buNone/>
            </a:pPr>
            <a:r>
              <a:rPr lang="en" sz="2000"/>
              <a:t>6. Caregivers take most decisions regarding their elderly family-members, as many are </a:t>
            </a:r>
            <a:r>
              <a:rPr b="1" lang="en" sz="2000"/>
              <a:t>illiterate and dependant</a:t>
            </a:r>
            <a:r>
              <a:rPr lang="en" sz="2000"/>
              <a:t> on caregivers.</a:t>
            </a:r>
            <a:endParaRPr sz="2000"/>
          </a:p>
          <a:p>
            <a:pPr indent="0" lvl="0" marL="0" rtl="0">
              <a:spcBef>
                <a:spcPts val="0"/>
              </a:spcBef>
              <a:spcAft>
                <a:spcPts val="0"/>
              </a:spcAft>
              <a:buNone/>
            </a:pPr>
            <a:r>
              <a:rPr lang="en" sz="2000"/>
              <a:t>7. Homes and public places aren’t well designed for disabled/elderly populations, hence predisposing them to </a:t>
            </a:r>
            <a:r>
              <a:rPr b="1" lang="en" sz="2000"/>
              <a:t>falls and injuries.</a:t>
            </a:r>
            <a:r>
              <a:rPr lang="en" sz="2000"/>
              <a:t> </a:t>
            </a:r>
            <a:endParaRPr sz="2000"/>
          </a:p>
          <a:p>
            <a:pPr indent="0" lvl="0" marL="0" rtl="0">
              <a:spcBef>
                <a:spcPts val="0"/>
              </a:spcBef>
              <a:spcAft>
                <a:spcPts val="0"/>
              </a:spcAft>
              <a:buNone/>
            </a:pPr>
            <a:r>
              <a:rPr lang="en" sz="2000"/>
              <a:t>8. Many older adults can’t afford medical treatment and </a:t>
            </a:r>
            <a:r>
              <a:rPr b="1" lang="en" sz="2000"/>
              <a:t>ancillary tools, </a:t>
            </a:r>
            <a:r>
              <a:rPr lang="en" sz="2000"/>
              <a:t>like glasses and denture.</a:t>
            </a:r>
            <a:endParaRPr sz="2000"/>
          </a:p>
          <a:p>
            <a:pPr indent="0" lvl="0" marL="0" rtl="0">
              <a:spcBef>
                <a:spcPts val="0"/>
              </a:spcBef>
              <a:spcAft>
                <a:spcPts val="0"/>
              </a:spcAft>
              <a:buNone/>
            </a:pPr>
            <a:r>
              <a:rPr lang="en" sz="2000"/>
              <a:t>9. </a:t>
            </a:r>
            <a:r>
              <a:rPr b="1" lang="en" sz="2000"/>
              <a:t>Sedentary</a:t>
            </a:r>
            <a:r>
              <a:rPr b="1" lang="en" sz="2000"/>
              <a:t> lifestyle</a:t>
            </a:r>
            <a:r>
              <a:rPr lang="en" sz="2000"/>
              <a:t> and lack of practices for healthy diet and </a:t>
            </a:r>
            <a:r>
              <a:rPr lang="en" sz="2000"/>
              <a:t>exercise</a:t>
            </a:r>
            <a:r>
              <a:rPr lang="en" sz="2000"/>
              <a:t>. </a:t>
            </a:r>
            <a:endParaRPr sz="2000"/>
          </a:p>
          <a:p>
            <a:pPr indent="0" lvl="0" marL="0" rtl="0">
              <a:spcBef>
                <a:spcPts val="0"/>
              </a:spcBef>
              <a:spcAft>
                <a:spcPts val="0"/>
              </a:spcAft>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txBox="1"/>
          <p:nvPr/>
        </p:nvSpPr>
        <p:spPr>
          <a:xfrm>
            <a:off x="560975" y="464675"/>
            <a:ext cx="7941300" cy="5283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Strandgården - Sweden </a:t>
            </a:r>
            <a:endParaRPr sz="1800">
              <a:solidFill>
                <a:srgbClr val="FFFFFF"/>
              </a:solidFill>
              <a:latin typeface="Merriweather"/>
              <a:ea typeface="Merriweather"/>
              <a:cs typeface="Merriweather"/>
              <a:sym typeface="Merriweather"/>
            </a:endParaRPr>
          </a:p>
        </p:txBody>
      </p:sp>
      <p:sp>
        <p:nvSpPr>
          <p:cNvPr id="162" name="Shape 162"/>
          <p:cNvSpPr/>
          <p:nvPr/>
        </p:nvSpPr>
        <p:spPr>
          <a:xfrm>
            <a:off x="0" y="-150"/>
            <a:ext cx="9144000" cy="5143500"/>
          </a:xfrm>
          <a:prstGeom prst="frame">
            <a:avLst>
              <a:gd fmla="val 6505" name="adj1"/>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txBox="1"/>
          <p:nvPr/>
        </p:nvSpPr>
        <p:spPr>
          <a:xfrm>
            <a:off x="680975" y="1110275"/>
            <a:ext cx="7941300" cy="359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p>
        </p:txBody>
      </p:sp>
      <p:pic>
        <p:nvPicPr>
          <p:cNvPr id="164" name="Shape 164"/>
          <p:cNvPicPr preferRelativeResize="0"/>
          <p:nvPr/>
        </p:nvPicPr>
        <p:blipFill>
          <a:blip r:embed="rId3">
            <a:alphaModFix/>
          </a:blip>
          <a:stretch>
            <a:fillRect/>
          </a:stretch>
        </p:blipFill>
        <p:spPr>
          <a:xfrm>
            <a:off x="371350" y="1110275"/>
            <a:ext cx="8401301" cy="367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D85C6"/>
        </a:solidFill>
      </p:bgPr>
    </p:bg>
    <p:spTree>
      <p:nvGrpSpPr>
        <p:cNvPr id="168" name="Shape 168"/>
        <p:cNvGrpSpPr/>
        <p:nvPr/>
      </p:nvGrpSpPr>
      <p:grpSpPr>
        <a:xfrm>
          <a:off x="0" y="0"/>
          <a:ext cx="0" cy="0"/>
          <a:chOff x="0" y="0"/>
          <a:chExt cx="0" cy="0"/>
        </a:xfrm>
      </p:grpSpPr>
      <p:sp>
        <p:nvSpPr>
          <p:cNvPr id="169" name="Shape 169"/>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Merriweather"/>
                <a:ea typeface="Merriweather"/>
                <a:cs typeface="Merriweather"/>
                <a:sym typeface="Merriweather"/>
              </a:rPr>
              <a:t>Health and social problems associated with ageing</a:t>
            </a:r>
            <a:endParaRPr sz="26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Rayanh Ababtain, Hadeel alghurair </a:t>
            </a:r>
            <a:endParaRPr sz="18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435202250 , 435202256</a:t>
            </a:r>
            <a:endParaRPr sz="3000">
              <a:solidFill>
                <a:srgbClr val="FFFFFF"/>
              </a:solidFill>
              <a:latin typeface="Merriweather"/>
              <a:ea typeface="Merriweather"/>
              <a:cs typeface="Merriweather"/>
              <a:sym typeface="Merriweather"/>
            </a:endParaRPr>
          </a:p>
        </p:txBody>
      </p:sp>
      <p:pic>
        <p:nvPicPr>
          <p:cNvPr descr="Image result for ‫زخرفة png‬‎" id="170" name="Shape 170"/>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171" name="Shape 171"/>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Physical problems:</a:t>
            </a:r>
            <a:endParaRPr sz="3000">
              <a:solidFill>
                <a:srgbClr val="FFFFFF"/>
              </a:solidFill>
              <a:latin typeface="Merriweather"/>
              <a:ea typeface="Merriweather"/>
              <a:cs typeface="Merriweather"/>
              <a:sym typeface="Merriweather"/>
            </a:endParaRPr>
          </a:p>
        </p:txBody>
      </p:sp>
      <p:sp>
        <p:nvSpPr>
          <p:cNvPr id="178" name="Shape 178"/>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Chronic diseases</a:t>
            </a:r>
            <a:endParaRPr sz="2000">
              <a:solidFill>
                <a:srgbClr val="2A0015"/>
              </a:solidFill>
            </a:endParaRPr>
          </a:p>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Nutrition problems</a:t>
            </a:r>
            <a:endParaRPr sz="2000">
              <a:solidFill>
                <a:srgbClr val="2A0015"/>
              </a:solidFill>
            </a:endParaRPr>
          </a:p>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Impairment of special senses</a:t>
            </a:r>
            <a:endParaRPr sz="2000">
              <a:solidFill>
                <a:srgbClr val="2A0015"/>
              </a:solidFill>
            </a:endParaRPr>
          </a:p>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Polypharmacy</a:t>
            </a:r>
            <a:endParaRPr sz="2000">
              <a:solidFill>
                <a:srgbClr val="2A0015"/>
              </a:solidFill>
            </a:endParaRPr>
          </a:p>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Unintentional injuries</a:t>
            </a:r>
            <a:endParaRPr sz="2000">
              <a:solidFill>
                <a:srgbClr val="2A0015"/>
              </a:solidFill>
            </a:endParaRPr>
          </a:p>
          <a:p>
            <a:pPr indent="-355600" lvl="0" marL="457200" rtl="0" algn="just">
              <a:lnSpc>
                <a:spcPct val="130000"/>
              </a:lnSpc>
              <a:spcBef>
                <a:spcPts val="0"/>
              </a:spcBef>
              <a:spcAft>
                <a:spcPts val="0"/>
              </a:spcAft>
              <a:buClr>
                <a:srgbClr val="2A0015"/>
              </a:buClr>
              <a:buSzPts val="2000"/>
              <a:buChar char="●"/>
            </a:pPr>
            <a:r>
              <a:rPr lang="en" sz="2000">
                <a:solidFill>
                  <a:srgbClr val="2A0015"/>
                </a:solidFill>
              </a:rPr>
              <a:t>Deterioration of functional abilities</a:t>
            </a:r>
            <a:endParaRPr sz="2000">
              <a:solidFill>
                <a:srgbClr val="2A0015"/>
              </a:solidFill>
            </a:endParaRPr>
          </a:p>
          <a:p>
            <a:pPr indent="0" lvl="0" marL="0" rtl="0">
              <a:spcBef>
                <a:spcPts val="600"/>
              </a:spcBef>
              <a:spcAft>
                <a:spcPts val="0"/>
              </a:spcAft>
              <a:buNone/>
            </a:pPr>
            <a:r>
              <a:t/>
            </a:r>
            <a:endParaRPr sz="1800"/>
          </a:p>
        </p:txBody>
      </p:sp>
      <p:sp>
        <p:nvSpPr>
          <p:cNvPr id="179" name="Shape 179"/>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Chronic diseases</a:t>
            </a:r>
            <a:r>
              <a:rPr lang="en" sz="3000">
                <a:solidFill>
                  <a:srgbClr val="FFFFFF"/>
                </a:solidFill>
                <a:latin typeface="Merriweather"/>
                <a:ea typeface="Merriweather"/>
                <a:cs typeface="Merriweather"/>
                <a:sym typeface="Merriweather"/>
              </a:rPr>
              <a:t>:</a:t>
            </a:r>
            <a:endParaRPr sz="3000">
              <a:solidFill>
                <a:srgbClr val="FFFFFF"/>
              </a:solidFill>
              <a:latin typeface="Merriweather"/>
              <a:ea typeface="Merriweather"/>
              <a:cs typeface="Merriweather"/>
              <a:sym typeface="Merriweather"/>
            </a:endParaRPr>
          </a:p>
        </p:txBody>
      </p:sp>
      <p:sp>
        <p:nvSpPr>
          <p:cNvPr id="186" name="Shape 186"/>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rPr lang="en" sz="2000">
                <a:solidFill>
                  <a:srgbClr val="2A0015"/>
                </a:solidFill>
              </a:rPr>
              <a:t>Prevalent chronic and degenerative diseases among elderly are:</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Hypertension</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Diabetes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Heart diseases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Stroke </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Joint problems (arthritis)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Incontinence and urgency (BPH)</a:t>
            </a:r>
            <a:endParaRPr sz="20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187" name="Shape 187"/>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Nutrition </a:t>
            </a:r>
            <a:r>
              <a:rPr lang="en" sz="3000">
                <a:solidFill>
                  <a:srgbClr val="FFFFFF"/>
                </a:solidFill>
                <a:latin typeface="Merriweather"/>
                <a:ea typeface="Merriweather"/>
                <a:cs typeface="Merriweather"/>
                <a:sym typeface="Merriweather"/>
              </a:rPr>
              <a:t>problems:</a:t>
            </a:r>
            <a:endParaRPr sz="3000">
              <a:solidFill>
                <a:srgbClr val="FFFFFF"/>
              </a:solidFill>
              <a:latin typeface="Merriweather"/>
              <a:ea typeface="Merriweather"/>
              <a:cs typeface="Merriweather"/>
              <a:sym typeface="Merriweather"/>
            </a:endParaRPr>
          </a:p>
        </p:txBody>
      </p:sp>
      <p:sp>
        <p:nvSpPr>
          <p:cNvPr id="194" name="Shape 194"/>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55600" lvl="0" marL="457200" rtl="0" algn="just">
              <a:lnSpc>
                <a:spcPct val="130000"/>
              </a:lnSpc>
              <a:spcBef>
                <a:spcPts val="600"/>
              </a:spcBef>
              <a:spcAft>
                <a:spcPts val="0"/>
              </a:spcAft>
              <a:buClr>
                <a:srgbClr val="2A0015"/>
              </a:buClr>
              <a:buSzPts val="2000"/>
              <a:buChar char="❖"/>
            </a:pPr>
            <a:r>
              <a:rPr lang="en" sz="2000">
                <a:solidFill>
                  <a:srgbClr val="3D85C6"/>
                </a:solidFill>
              </a:rPr>
              <a:t>Primary malnutrition:</a:t>
            </a:r>
            <a:endParaRPr sz="2000">
              <a:solidFill>
                <a:srgbClr val="3D85C6"/>
              </a:solidFill>
            </a:endParaRPr>
          </a:p>
          <a:p>
            <a:pPr indent="0" lvl="0" marL="0" rtl="0" algn="just">
              <a:lnSpc>
                <a:spcPct val="130000"/>
              </a:lnSpc>
              <a:spcBef>
                <a:spcPts val="600"/>
              </a:spcBef>
              <a:spcAft>
                <a:spcPts val="0"/>
              </a:spcAft>
              <a:buNone/>
            </a:pPr>
            <a:r>
              <a:rPr lang="en" sz="2000">
                <a:solidFill>
                  <a:srgbClr val="2A0015"/>
                </a:solidFill>
              </a:rPr>
              <a:t> Reduced intake due to social or economic reasons</a:t>
            </a:r>
            <a:endParaRPr sz="2000">
              <a:solidFill>
                <a:srgbClr val="2A0015"/>
              </a:solidFill>
            </a:endParaRPr>
          </a:p>
          <a:p>
            <a:pPr indent="-355600" lvl="0" marL="457200" rtl="0" algn="just">
              <a:lnSpc>
                <a:spcPct val="130000"/>
              </a:lnSpc>
              <a:spcBef>
                <a:spcPts val="600"/>
              </a:spcBef>
              <a:spcAft>
                <a:spcPts val="0"/>
              </a:spcAft>
              <a:buClr>
                <a:srgbClr val="2A0015"/>
              </a:buClr>
              <a:buSzPts val="2000"/>
              <a:buChar char="❖"/>
            </a:pPr>
            <a:r>
              <a:rPr lang="en" sz="2000">
                <a:solidFill>
                  <a:srgbClr val="3D85C6"/>
                </a:solidFill>
              </a:rPr>
              <a:t>Secondary malnutrition:</a:t>
            </a:r>
            <a:r>
              <a:rPr lang="en" sz="2000">
                <a:solidFill>
                  <a:srgbClr val="2A0015"/>
                </a:solidFill>
              </a:rPr>
              <a:t> </a:t>
            </a:r>
            <a:endParaRPr sz="2000">
              <a:solidFill>
                <a:srgbClr val="2A0015"/>
              </a:solidFill>
            </a:endParaRPr>
          </a:p>
          <a:p>
            <a:pPr indent="0" lvl="0" marL="0" rtl="0" algn="just">
              <a:lnSpc>
                <a:spcPct val="130000"/>
              </a:lnSpc>
              <a:spcBef>
                <a:spcPts val="600"/>
              </a:spcBef>
              <a:spcAft>
                <a:spcPts val="0"/>
              </a:spcAft>
              <a:buNone/>
            </a:pPr>
            <a:r>
              <a:rPr lang="en" sz="2000">
                <a:solidFill>
                  <a:srgbClr val="2A0015"/>
                </a:solidFill>
              </a:rPr>
              <a:t>Excess loss and reduced absorption</a:t>
            </a:r>
            <a:endParaRPr sz="2000">
              <a:solidFill>
                <a:srgbClr val="2A0015"/>
              </a:solidFill>
            </a:endParaRPr>
          </a:p>
          <a:p>
            <a:pPr indent="-355600" lvl="0" marL="457200" rtl="0" algn="just">
              <a:lnSpc>
                <a:spcPct val="130000"/>
              </a:lnSpc>
              <a:spcBef>
                <a:spcPts val="600"/>
              </a:spcBef>
              <a:spcAft>
                <a:spcPts val="0"/>
              </a:spcAft>
              <a:buClr>
                <a:srgbClr val="2A0015"/>
              </a:buClr>
              <a:buSzPts val="2000"/>
              <a:buChar char="❖"/>
            </a:pPr>
            <a:r>
              <a:rPr lang="en" sz="2000">
                <a:solidFill>
                  <a:srgbClr val="3D85C6"/>
                </a:solidFill>
              </a:rPr>
              <a:t>Overweight and obesity:</a:t>
            </a:r>
            <a:r>
              <a:rPr lang="en" sz="2000">
                <a:solidFill>
                  <a:srgbClr val="2A0015"/>
                </a:solidFill>
              </a:rPr>
              <a:t> </a:t>
            </a:r>
            <a:endParaRPr sz="2000">
              <a:solidFill>
                <a:srgbClr val="2A0015"/>
              </a:solidFill>
            </a:endParaRPr>
          </a:p>
          <a:p>
            <a:pPr indent="0" lvl="0" marL="0" rtl="0" algn="just">
              <a:lnSpc>
                <a:spcPct val="130000"/>
              </a:lnSpc>
              <a:spcBef>
                <a:spcPts val="600"/>
              </a:spcBef>
              <a:spcAft>
                <a:spcPts val="0"/>
              </a:spcAft>
              <a:buNone/>
            </a:pPr>
            <a:r>
              <a:rPr lang="en" sz="2000">
                <a:solidFill>
                  <a:srgbClr val="2A0015"/>
                </a:solidFill>
              </a:rPr>
              <a:t>Imbalance between intake and expenditure of energy </a:t>
            </a:r>
            <a:endParaRPr sz="2000">
              <a:solidFill>
                <a:srgbClr val="2A0015"/>
              </a:solidFill>
            </a:endParaRPr>
          </a:p>
          <a:p>
            <a:pPr indent="0" lvl="0" marL="0" rtl="0">
              <a:spcBef>
                <a:spcPts val="600"/>
              </a:spcBef>
              <a:spcAft>
                <a:spcPts val="0"/>
              </a:spcAft>
              <a:buNone/>
            </a:pPr>
            <a:r>
              <a:t/>
            </a:r>
            <a:endParaRPr sz="1800"/>
          </a:p>
        </p:txBody>
      </p:sp>
      <p:sp>
        <p:nvSpPr>
          <p:cNvPr id="195" name="Shape 195"/>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Polypharmacy:</a:t>
            </a:r>
            <a:endParaRPr sz="3000">
              <a:solidFill>
                <a:srgbClr val="FFFFFF"/>
              </a:solidFill>
              <a:latin typeface="Merriweather"/>
              <a:ea typeface="Merriweather"/>
              <a:cs typeface="Merriweather"/>
              <a:sym typeface="Merriweather"/>
            </a:endParaRPr>
          </a:p>
        </p:txBody>
      </p:sp>
      <p:sp>
        <p:nvSpPr>
          <p:cNvPr id="202" name="Shape 202"/>
          <p:cNvSpPr txBox="1"/>
          <p:nvPr/>
        </p:nvSpPr>
        <p:spPr>
          <a:xfrm>
            <a:off x="560975" y="1339775"/>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rPr lang="en" sz="2000">
                <a:solidFill>
                  <a:srgbClr val="2A0015"/>
                </a:solidFill>
              </a:rPr>
              <a:t>Polypharmacy is defined as: taking more than 5 drugs at a time including:</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Prescribed medications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Over the counter medications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Herbal treatment</a:t>
            </a:r>
            <a:endParaRPr sz="2000">
              <a:solidFill>
                <a:srgbClr val="2A0015"/>
              </a:solidFill>
            </a:endParaRPr>
          </a:p>
          <a:p>
            <a:pPr indent="0" lvl="0" marL="0" rtl="0" algn="just">
              <a:lnSpc>
                <a:spcPct val="130000"/>
              </a:lnSpc>
              <a:spcBef>
                <a:spcPts val="0"/>
              </a:spcBef>
              <a:spcAft>
                <a:spcPts val="0"/>
              </a:spcAft>
              <a:buNone/>
            </a:pPr>
            <a:r>
              <a:rPr lang="en" sz="2000">
                <a:solidFill>
                  <a:srgbClr val="2A0015"/>
                </a:solidFill>
              </a:rPr>
              <a:t>Polypharmacy is the result of:</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Presence of multitude of diseases</a:t>
            </a:r>
            <a:endParaRPr sz="2000">
              <a:solidFill>
                <a:srgbClr val="2A0015"/>
              </a:solidFill>
            </a:endParaRPr>
          </a:p>
          <a:p>
            <a:pPr indent="0" lvl="0" marL="0" rtl="0" algn="just">
              <a:lnSpc>
                <a:spcPct val="130000"/>
              </a:lnSpc>
              <a:spcBef>
                <a:spcPts val="0"/>
              </a:spcBef>
              <a:spcAft>
                <a:spcPts val="0"/>
              </a:spcAft>
              <a:buNone/>
            </a:pPr>
            <a:r>
              <a:rPr lang="en" sz="2000">
                <a:solidFill>
                  <a:srgbClr val="DD8047"/>
                </a:solidFill>
              </a:rPr>
              <a:t>•</a:t>
            </a:r>
            <a:r>
              <a:rPr lang="en" sz="2000">
                <a:solidFill>
                  <a:srgbClr val="2A0015"/>
                </a:solidFill>
              </a:rPr>
              <a:t>Physician’s aim to control physical problems</a:t>
            </a:r>
            <a:endParaRPr sz="20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03" name="Shape 203"/>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Impaired special senses:</a:t>
            </a:r>
            <a:endParaRPr sz="3000">
              <a:solidFill>
                <a:srgbClr val="FFFFFF"/>
              </a:solidFill>
              <a:latin typeface="Merriweather"/>
              <a:ea typeface="Merriweather"/>
              <a:cs typeface="Merriweather"/>
              <a:sym typeface="Merriweather"/>
            </a:endParaRPr>
          </a:p>
        </p:txBody>
      </p:sp>
      <p:sp>
        <p:nvSpPr>
          <p:cNvPr id="210" name="Shape 210"/>
          <p:cNvSpPr txBox="1"/>
          <p:nvPr/>
        </p:nvSpPr>
        <p:spPr>
          <a:xfrm>
            <a:off x="560975" y="1509066"/>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rPr lang="en" sz="2000">
                <a:solidFill>
                  <a:srgbClr val="2A0015"/>
                </a:solidFill>
              </a:rPr>
              <a:t>Vision impairment:</a:t>
            </a:r>
            <a:endParaRPr sz="2000">
              <a:solidFill>
                <a:srgbClr val="2A0015"/>
              </a:solidFill>
            </a:endParaRPr>
          </a:p>
          <a:p>
            <a:pPr indent="0" lvl="0" marL="0" rtl="0" algn="just">
              <a:lnSpc>
                <a:spcPct val="130000"/>
              </a:lnSpc>
              <a:spcBef>
                <a:spcPts val="0"/>
              </a:spcBef>
              <a:spcAft>
                <a:spcPts val="0"/>
              </a:spcAft>
              <a:buNone/>
            </a:pPr>
            <a:r>
              <a:rPr lang="en" sz="1800">
                <a:solidFill>
                  <a:srgbClr val="DD8047"/>
                </a:solidFill>
              </a:rPr>
              <a:t>•</a:t>
            </a:r>
            <a:r>
              <a:rPr lang="en" sz="1800">
                <a:solidFill>
                  <a:srgbClr val="2A0015"/>
                </a:solidFill>
              </a:rPr>
              <a:t>Cataract</a:t>
            </a:r>
            <a:endParaRPr sz="1800">
              <a:solidFill>
                <a:srgbClr val="2A0015"/>
              </a:solidFill>
            </a:endParaRPr>
          </a:p>
          <a:p>
            <a:pPr indent="0" lvl="0" marL="0" rtl="0" algn="just">
              <a:lnSpc>
                <a:spcPct val="130000"/>
              </a:lnSpc>
              <a:spcBef>
                <a:spcPts val="0"/>
              </a:spcBef>
              <a:spcAft>
                <a:spcPts val="0"/>
              </a:spcAft>
              <a:buNone/>
            </a:pPr>
            <a:r>
              <a:rPr lang="en" sz="1800">
                <a:solidFill>
                  <a:srgbClr val="DD8047"/>
                </a:solidFill>
              </a:rPr>
              <a:t>•</a:t>
            </a:r>
            <a:r>
              <a:rPr lang="en" sz="1800">
                <a:solidFill>
                  <a:srgbClr val="2A0015"/>
                </a:solidFill>
              </a:rPr>
              <a:t>Corneal opacity</a:t>
            </a:r>
            <a:endParaRPr sz="1800">
              <a:solidFill>
                <a:srgbClr val="2A0015"/>
              </a:solidFill>
            </a:endParaRPr>
          </a:p>
          <a:p>
            <a:pPr indent="0" lvl="0" marL="0" rtl="0" algn="just">
              <a:lnSpc>
                <a:spcPct val="130000"/>
              </a:lnSpc>
              <a:spcBef>
                <a:spcPts val="0"/>
              </a:spcBef>
              <a:spcAft>
                <a:spcPts val="0"/>
              </a:spcAft>
              <a:buNone/>
            </a:pPr>
            <a:r>
              <a:rPr lang="en" sz="1800">
                <a:solidFill>
                  <a:srgbClr val="DD8047"/>
                </a:solidFill>
              </a:rPr>
              <a:t>•</a:t>
            </a:r>
            <a:r>
              <a:rPr lang="en" sz="1800">
                <a:solidFill>
                  <a:srgbClr val="2A0015"/>
                </a:solidFill>
              </a:rPr>
              <a:t>Macular degeneration</a:t>
            </a:r>
            <a:endParaRPr sz="18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lgn="just">
              <a:lnSpc>
                <a:spcPct val="130000"/>
              </a:lnSpc>
              <a:spcBef>
                <a:spcPts val="0"/>
              </a:spcBef>
              <a:spcAft>
                <a:spcPts val="0"/>
              </a:spcAft>
              <a:buNone/>
            </a:pPr>
            <a:r>
              <a:rPr lang="en" sz="2000">
                <a:solidFill>
                  <a:srgbClr val="2A0015"/>
                </a:solidFill>
              </a:rPr>
              <a:t>Hearing impairment:</a:t>
            </a:r>
            <a:endParaRPr sz="2000">
              <a:solidFill>
                <a:srgbClr val="2A0015"/>
              </a:solidFill>
            </a:endParaRPr>
          </a:p>
          <a:p>
            <a:pPr indent="0" lvl="0" marL="0" rtl="0" algn="just">
              <a:lnSpc>
                <a:spcPct val="130000"/>
              </a:lnSpc>
              <a:spcBef>
                <a:spcPts val="600"/>
              </a:spcBef>
              <a:spcAft>
                <a:spcPts val="0"/>
              </a:spcAft>
              <a:buNone/>
            </a:pPr>
            <a:r>
              <a:rPr lang="en" sz="1800">
                <a:solidFill>
                  <a:srgbClr val="DD8047"/>
                </a:solidFill>
              </a:rPr>
              <a:t>•</a:t>
            </a:r>
            <a:r>
              <a:rPr lang="en" sz="1800">
                <a:solidFill>
                  <a:srgbClr val="2A0015"/>
                </a:solidFill>
              </a:rPr>
              <a:t>Deterioration of smell </a:t>
            </a:r>
            <a:endParaRPr sz="1800">
              <a:solidFill>
                <a:srgbClr val="2A0015"/>
              </a:solidFill>
            </a:endParaRPr>
          </a:p>
          <a:p>
            <a:pPr indent="0" lvl="0" marL="0" rtl="0" algn="just">
              <a:lnSpc>
                <a:spcPct val="130000"/>
              </a:lnSpc>
              <a:spcBef>
                <a:spcPts val="60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11" name="Shape 211"/>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a:off x="3290500" y="2946525"/>
            <a:ext cx="1520400" cy="154500"/>
          </a:xfrm>
          <a:prstGeom prst="rightArrow">
            <a:avLst>
              <a:gd fmla="val 50000" name="adj1"/>
              <a:gd fmla="val 50000" name="adj2"/>
            </a:avLst>
          </a:prstGeom>
          <a:solidFill>
            <a:srgbClr val="3C78D8"/>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txBox="1"/>
          <p:nvPr/>
        </p:nvSpPr>
        <p:spPr>
          <a:xfrm>
            <a:off x="4810900" y="2097225"/>
            <a:ext cx="3766800" cy="223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000">
                <a:solidFill>
                  <a:srgbClr val="2A0015"/>
                </a:solidFill>
              </a:rPr>
              <a:t>Dependence on others</a:t>
            </a:r>
            <a:br>
              <a:rPr lang="en" sz="2000">
                <a:solidFill>
                  <a:srgbClr val="2A0015"/>
                </a:solidFill>
              </a:rPr>
            </a:br>
            <a:endParaRPr sz="2000">
              <a:solidFill>
                <a:srgbClr val="2A0015"/>
              </a:solidFill>
            </a:endParaRPr>
          </a:p>
          <a:p>
            <a:pPr indent="0" lvl="0" marL="0" rtl="0" algn="ctr">
              <a:lnSpc>
                <a:spcPct val="100000"/>
              </a:lnSpc>
              <a:spcBef>
                <a:spcPts val="0"/>
              </a:spcBef>
              <a:spcAft>
                <a:spcPts val="0"/>
              </a:spcAft>
              <a:buNone/>
            </a:pPr>
            <a:r>
              <a:rPr lang="en" sz="2000">
                <a:solidFill>
                  <a:srgbClr val="2A0015"/>
                </a:solidFill>
              </a:rPr>
              <a:t>Psychological problems</a:t>
            </a:r>
            <a:br>
              <a:rPr lang="en" sz="2000">
                <a:solidFill>
                  <a:srgbClr val="2A0015"/>
                </a:solidFill>
              </a:rPr>
            </a:br>
            <a:endParaRPr sz="2000">
              <a:solidFill>
                <a:srgbClr val="2A0015"/>
              </a:solidFill>
            </a:endParaRPr>
          </a:p>
          <a:p>
            <a:pPr indent="0" lvl="0" marL="0" rtl="0" algn="ctr">
              <a:lnSpc>
                <a:spcPct val="100000"/>
              </a:lnSpc>
              <a:spcBef>
                <a:spcPts val="0"/>
              </a:spcBef>
              <a:spcAft>
                <a:spcPts val="0"/>
              </a:spcAft>
              <a:buNone/>
            </a:pPr>
            <a:r>
              <a:rPr lang="en" sz="2000">
                <a:solidFill>
                  <a:srgbClr val="2A0015"/>
                </a:solidFill>
              </a:rPr>
              <a:t>Rate of unintentional injuries </a:t>
            </a:r>
            <a:endParaRPr sz="2000">
              <a:solidFill>
                <a:srgbClr val="2A0015"/>
              </a:solidFill>
            </a:endParaRPr>
          </a:p>
          <a:p>
            <a:pPr indent="0" lvl="0" marL="0" algn="ctr">
              <a:lnSpc>
                <a:spcPct val="100000"/>
              </a:lnSpc>
              <a:spcBef>
                <a:spcPts val="0"/>
              </a:spcBef>
              <a:spcAft>
                <a:spcPts val="0"/>
              </a:spcAft>
              <a:buNone/>
            </a:pPr>
            <a:r>
              <a:t/>
            </a:r>
            <a:endParaRPr/>
          </a:p>
        </p:txBody>
      </p:sp>
      <p:sp>
        <p:nvSpPr>
          <p:cNvPr id="214" name="Shape 214"/>
          <p:cNvSpPr/>
          <p:nvPr/>
        </p:nvSpPr>
        <p:spPr>
          <a:xfrm>
            <a:off x="5191025" y="2204550"/>
            <a:ext cx="59400" cy="249600"/>
          </a:xfrm>
          <a:prstGeom prst="upArrow">
            <a:avLst>
              <a:gd fmla="val 50000" name="adj1"/>
              <a:gd fmla="val 50000" name="adj2"/>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a:off x="4870200" y="3433050"/>
            <a:ext cx="59400" cy="249600"/>
          </a:xfrm>
          <a:prstGeom prst="upArrow">
            <a:avLst>
              <a:gd fmla="val 50000" name="adj1"/>
              <a:gd fmla="val 50000" name="adj2"/>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0" y="-150"/>
            <a:ext cx="9144000" cy="5143500"/>
          </a:xfrm>
          <a:prstGeom prst="frame">
            <a:avLst>
              <a:gd fmla="val 6505" name="adj1"/>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1000"/>
              </a:spcBef>
              <a:spcAft>
                <a:spcPts val="0"/>
              </a:spcAft>
              <a:buNone/>
            </a:pPr>
            <a:r>
              <a:rPr lang="en" sz="3000">
                <a:solidFill>
                  <a:srgbClr val="FFFFFF"/>
                </a:solidFill>
                <a:latin typeface="Merriweather"/>
                <a:ea typeface="Merriweather"/>
                <a:cs typeface="Merriweather"/>
                <a:sym typeface="Merriweather"/>
              </a:rPr>
              <a:t>Outlines</a:t>
            </a:r>
            <a:endParaRPr sz="3000">
              <a:solidFill>
                <a:srgbClr val="FFFFFF"/>
              </a:solidFill>
              <a:latin typeface="Merriweather"/>
              <a:ea typeface="Merriweather"/>
              <a:cs typeface="Merriweather"/>
              <a:sym typeface="Merriweather"/>
            </a:endParaRPr>
          </a:p>
        </p:txBody>
      </p:sp>
      <p:sp>
        <p:nvSpPr>
          <p:cNvPr id="73" name="Shape 73"/>
          <p:cNvSpPr txBox="1"/>
          <p:nvPr/>
        </p:nvSpPr>
        <p:spPr>
          <a:xfrm>
            <a:off x="560975" y="1096875"/>
            <a:ext cx="7200900" cy="3029400"/>
          </a:xfrm>
          <a:prstGeom prst="rect">
            <a:avLst/>
          </a:prstGeom>
          <a:noFill/>
          <a:ln>
            <a:noFill/>
          </a:ln>
        </p:spPr>
        <p:txBody>
          <a:bodyPr anchorCtr="0" anchor="t" bIns="91425" lIns="91425" spcFirstLastPara="1" rIns="91425" wrap="square" tIns="91425">
            <a:noAutofit/>
          </a:bodyPr>
          <a:lstStyle/>
          <a:p>
            <a:pPr indent="-317500" lvl="0" marL="457200" rtl="0">
              <a:lnSpc>
                <a:spcPct val="150000"/>
              </a:lnSpc>
              <a:spcBef>
                <a:spcPts val="700"/>
              </a:spcBef>
              <a:spcAft>
                <a:spcPts val="0"/>
              </a:spcAft>
              <a:buSzPts val="1400"/>
              <a:buAutoNum type="arabicParenR"/>
            </a:pPr>
            <a:r>
              <a:rPr lang="en"/>
              <a:t>Define and classify the elderly population </a:t>
            </a:r>
            <a:endParaRPr>
              <a:solidFill>
                <a:srgbClr val="FF00FF"/>
              </a:solidFill>
            </a:endParaRPr>
          </a:p>
          <a:p>
            <a:pPr indent="-317500" lvl="0" marL="457200" rtl="0">
              <a:lnSpc>
                <a:spcPct val="150000"/>
              </a:lnSpc>
              <a:spcBef>
                <a:spcPts val="0"/>
              </a:spcBef>
              <a:spcAft>
                <a:spcPts val="0"/>
              </a:spcAft>
              <a:buSzPts val="1400"/>
              <a:buAutoNum type="arabicParenR"/>
            </a:pPr>
            <a:r>
              <a:rPr lang="en"/>
              <a:t>Study: The health of Saudi older adults; results from the Saudi National Survey for Elderly Health (SNSEH) 2006–2015 &amp; issues of geriatric health in KSA</a:t>
            </a:r>
            <a:endParaRPr>
              <a:solidFill>
                <a:srgbClr val="FF00FF"/>
              </a:solidFill>
            </a:endParaRPr>
          </a:p>
          <a:p>
            <a:pPr indent="-317500" lvl="0" marL="457200" rtl="0">
              <a:lnSpc>
                <a:spcPct val="150000"/>
              </a:lnSpc>
              <a:spcBef>
                <a:spcPts val="0"/>
              </a:spcBef>
              <a:spcAft>
                <a:spcPts val="0"/>
              </a:spcAft>
              <a:buSzPts val="1400"/>
              <a:buAutoNum type="arabicParenR"/>
            </a:pPr>
            <a:r>
              <a:rPr lang="en"/>
              <a:t>Explain the demographic changes associated with ageing of the population </a:t>
            </a:r>
            <a:endParaRPr>
              <a:solidFill>
                <a:srgbClr val="FF00FF"/>
              </a:solidFill>
            </a:endParaRPr>
          </a:p>
          <a:p>
            <a:pPr indent="-317500" lvl="0" marL="457200" rtl="0">
              <a:lnSpc>
                <a:spcPct val="150000"/>
              </a:lnSpc>
              <a:spcBef>
                <a:spcPts val="0"/>
              </a:spcBef>
              <a:spcAft>
                <a:spcPts val="0"/>
              </a:spcAft>
              <a:buSzPts val="1400"/>
              <a:buAutoNum type="arabicParenR"/>
            </a:pPr>
            <a:r>
              <a:rPr lang="en"/>
              <a:t>List the health and social problems associated with ageing</a:t>
            </a:r>
            <a:r>
              <a:rPr lang="en">
                <a:solidFill>
                  <a:srgbClr val="FF00FF"/>
                </a:solidFill>
              </a:rPr>
              <a:t>, </a:t>
            </a:r>
            <a:endParaRPr>
              <a:solidFill>
                <a:srgbClr val="FF00FF"/>
              </a:solidFill>
            </a:endParaRPr>
          </a:p>
          <a:p>
            <a:pPr indent="-317500" lvl="0" marL="457200" rtl="0">
              <a:lnSpc>
                <a:spcPct val="150000"/>
              </a:lnSpc>
              <a:spcBef>
                <a:spcPts val="0"/>
              </a:spcBef>
              <a:spcAft>
                <a:spcPts val="0"/>
              </a:spcAft>
              <a:buSzPts val="1400"/>
              <a:buAutoNum type="arabicParenR"/>
            </a:pPr>
            <a:r>
              <a:rPr lang="en"/>
              <a:t>Describe the interaction between physical ill-health, social problems, </a:t>
            </a:r>
            <a:br>
              <a:rPr lang="en"/>
            </a:br>
            <a:r>
              <a:rPr lang="en"/>
              <a:t>psychological problems and functional limitations </a:t>
            </a:r>
            <a:r>
              <a:rPr lang="en">
                <a:solidFill>
                  <a:srgbClr val="FF00FF"/>
                </a:solidFill>
              </a:rPr>
              <a:t> </a:t>
            </a:r>
            <a:endParaRPr>
              <a:solidFill>
                <a:srgbClr val="FF00FF"/>
              </a:solidFill>
            </a:endParaRPr>
          </a:p>
          <a:p>
            <a:pPr indent="-317500" lvl="0" marL="457200" rtl="0">
              <a:lnSpc>
                <a:spcPct val="150000"/>
              </a:lnSpc>
              <a:spcBef>
                <a:spcPts val="0"/>
              </a:spcBef>
              <a:spcAft>
                <a:spcPts val="0"/>
              </a:spcAft>
              <a:buSzPts val="1400"/>
              <a:buAutoNum type="arabicParenR"/>
            </a:pPr>
            <a:r>
              <a:rPr lang="en"/>
              <a:t>State the top ten causes of years lived with disability, disability adjusted life years lost and death among elderly 70+ years in KSA </a:t>
            </a:r>
            <a:endParaRPr>
              <a:solidFill>
                <a:srgbClr val="FF00FF"/>
              </a:solidFill>
            </a:endParaRPr>
          </a:p>
          <a:p>
            <a:pPr indent="-317500" lvl="0" marL="457200" rtl="0">
              <a:lnSpc>
                <a:spcPct val="150000"/>
              </a:lnSpc>
              <a:spcBef>
                <a:spcPts val="0"/>
              </a:spcBef>
              <a:spcAft>
                <a:spcPts val="0"/>
              </a:spcAft>
              <a:buSzPts val="1400"/>
              <a:buAutoNum type="arabicParenR"/>
            </a:pPr>
            <a:r>
              <a:rPr lang="en"/>
              <a:t>Outline the aims and aspect of elderly care </a:t>
            </a:r>
            <a:endParaRPr>
              <a:solidFill>
                <a:srgbClr val="FF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unintentional injuries</a:t>
            </a:r>
            <a:r>
              <a:rPr lang="en" sz="3000">
                <a:solidFill>
                  <a:srgbClr val="FFFFFF"/>
                </a:solidFill>
                <a:latin typeface="Merriweather"/>
                <a:ea typeface="Merriweather"/>
                <a:cs typeface="Merriweather"/>
                <a:sym typeface="Merriweather"/>
              </a:rPr>
              <a:t>:</a:t>
            </a:r>
            <a:endParaRPr sz="3000">
              <a:solidFill>
                <a:srgbClr val="FFFFFF"/>
              </a:solidFill>
              <a:latin typeface="Merriweather"/>
              <a:ea typeface="Merriweather"/>
              <a:cs typeface="Merriweather"/>
              <a:sym typeface="Merriweather"/>
            </a:endParaRPr>
          </a:p>
        </p:txBody>
      </p:sp>
      <p:sp>
        <p:nvSpPr>
          <p:cNvPr id="222" name="Shape 222"/>
          <p:cNvSpPr txBox="1"/>
          <p:nvPr/>
        </p:nvSpPr>
        <p:spPr>
          <a:xfrm>
            <a:off x="560975" y="1343703"/>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2A0015"/>
              </a:solidFill>
            </a:endParaRPr>
          </a:p>
          <a:p>
            <a:pPr indent="-342900" lvl="0" marL="457200" rtl="0" algn="just">
              <a:lnSpc>
                <a:spcPct val="130000"/>
              </a:lnSpc>
              <a:spcBef>
                <a:spcPts val="0"/>
              </a:spcBef>
              <a:spcAft>
                <a:spcPts val="0"/>
              </a:spcAft>
              <a:buClr>
                <a:srgbClr val="980000"/>
              </a:buClr>
              <a:buSzPts val="1800"/>
              <a:buAutoNum type="arabicPeriod"/>
            </a:pPr>
            <a:r>
              <a:rPr b="1" lang="en" sz="1800">
                <a:solidFill>
                  <a:srgbClr val="980000"/>
                </a:solidFill>
              </a:rPr>
              <a:t>mostly falls in the elderly own home </a:t>
            </a:r>
            <a:endParaRPr b="1" sz="1800">
              <a:solidFill>
                <a:srgbClr val="980000"/>
              </a:solidFill>
            </a:endParaRPr>
          </a:p>
          <a:p>
            <a:pPr indent="-342900" lvl="0" marL="457200" rtl="0" algn="just">
              <a:lnSpc>
                <a:spcPct val="130000"/>
              </a:lnSpc>
              <a:spcBef>
                <a:spcPts val="0"/>
              </a:spcBef>
              <a:spcAft>
                <a:spcPts val="0"/>
              </a:spcAft>
              <a:buClr>
                <a:srgbClr val="980000"/>
              </a:buClr>
              <a:buSzPts val="1800"/>
              <a:buAutoNum type="arabicPeriod"/>
            </a:pPr>
            <a:r>
              <a:rPr b="1" lang="en" sz="1800">
                <a:solidFill>
                  <a:srgbClr val="980000"/>
                </a:solidFill>
              </a:rPr>
              <a:t>Less likely falls outside the home</a:t>
            </a:r>
            <a:r>
              <a:rPr lang="en" sz="1800">
                <a:solidFill>
                  <a:srgbClr val="980000"/>
                </a:solidFill>
              </a:rPr>
              <a:t> </a:t>
            </a:r>
            <a:endParaRPr sz="1800">
              <a:solidFill>
                <a:srgbClr val="980000"/>
              </a:solidFill>
            </a:endParaRPr>
          </a:p>
          <a:p>
            <a:pPr indent="-342900" lvl="1" marL="914400" rtl="0" algn="just">
              <a:lnSpc>
                <a:spcPct val="130000"/>
              </a:lnSpc>
              <a:spcBef>
                <a:spcPts val="0"/>
              </a:spcBef>
              <a:spcAft>
                <a:spcPts val="0"/>
              </a:spcAft>
              <a:buClr>
                <a:srgbClr val="B45F06"/>
              </a:buClr>
              <a:buSzPts val="1800"/>
              <a:buChar char="○"/>
            </a:pPr>
            <a:r>
              <a:rPr lang="en" sz="1800">
                <a:solidFill>
                  <a:srgbClr val="B45F06"/>
                </a:solidFill>
              </a:rPr>
              <a:t>Fractures </a:t>
            </a:r>
            <a:endParaRPr sz="1800">
              <a:solidFill>
                <a:srgbClr val="B45F06"/>
              </a:solidFill>
            </a:endParaRPr>
          </a:p>
          <a:p>
            <a:pPr indent="-342900" lvl="1" marL="914400" rtl="0" algn="just">
              <a:lnSpc>
                <a:spcPct val="130000"/>
              </a:lnSpc>
              <a:spcBef>
                <a:spcPts val="0"/>
              </a:spcBef>
              <a:spcAft>
                <a:spcPts val="0"/>
              </a:spcAft>
              <a:buClr>
                <a:srgbClr val="B45F06"/>
              </a:buClr>
              <a:buSzPts val="1800"/>
              <a:buChar char="○"/>
            </a:pPr>
            <a:r>
              <a:rPr lang="en" sz="1800">
                <a:solidFill>
                  <a:srgbClr val="B45F06"/>
                </a:solidFill>
              </a:rPr>
              <a:t>Being bed bound </a:t>
            </a:r>
            <a:endParaRPr sz="1800">
              <a:solidFill>
                <a:srgbClr val="B45F06"/>
              </a:solidFill>
            </a:endParaRPr>
          </a:p>
          <a:p>
            <a:pPr indent="-342900" lvl="1" marL="914400" rtl="0" algn="just">
              <a:lnSpc>
                <a:spcPct val="130000"/>
              </a:lnSpc>
              <a:spcBef>
                <a:spcPts val="0"/>
              </a:spcBef>
              <a:spcAft>
                <a:spcPts val="0"/>
              </a:spcAft>
              <a:buClr>
                <a:srgbClr val="B45F06"/>
              </a:buClr>
              <a:buSzPts val="1800"/>
              <a:buChar char="○"/>
            </a:pPr>
            <a:r>
              <a:rPr lang="en" sz="1800">
                <a:solidFill>
                  <a:srgbClr val="B45F06"/>
                </a:solidFill>
              </a:rPr>
              <a:t>Slow recovery </a:t>
            </a:r>
            <a:endParaRPr sz="1800">
              <a:solidFill>
                <a:srgbClr val="B45F06"/>
              </a:solidFill>
            </a:endParaRPr>
          </a:p>
          <a:p>
            <a:pPr indent="-342900" lvl="1" marL="914400" rtl="0" algn="just">
              <a:lnSpc>
                <a:spcPct val="130000"/>
              </a:lnSpc>
              <a:spcBef>
                <a:spcPts val="0"/>
              </a:spcBef>
              <a:spcAft>
                <a:spcPts val="0"/>
              </a:spcAft>
              <a:buClr>
                <a:srgbClr val="B45F06"/>
              </a:buClr>
              <a:buSzPts val="1800"/>
              <a:buChar char="○"/>
            </a:pPr>
            <a:r>
              <a:rPr lang="en" sz="1800">
                <a:solidFill>
                  <a:srgbClr val="B45F06"/>
                </a:solidFill>
              </a:rPr>
              <a:t>Unable to regain their status </a:t>
            </a:r>
            <a:endParaRPr sz="1800">
              <a:solidFill>
                <a:srgbClr val="B45F06"/>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B45F06"/>
                </a:solidFill>
              </a:rPr>
              <a:t>Increase dependency</a:t>
            </a:r>
            <a:r>
              <a:rPr lang="en" sz="1800">
                <a:solidFill>
                  <a:srgbClr val="DD8047"/>
                </a:solidFill>
              </a:rPr>
              <a:t> </a:t>
            </a:r>
            <a:endParaRPr sz="1800">
              <a:solidFill>
                <a:srgbClr val="DD8047"/>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23" name="Shape 223"/>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24" name="Shape 224"/>
          <p:cNvPicPr preferRelativeResize="0"/>
          <p:nvPr/>
        </p:nvPicPr>
        <p:blipFill>
          <a:blip r:embed="rId3">
            <a:alphaModFix/>
          </a:blip>
          <a:stretch>
            <a:fillRect/>
          </a:stretch>
        </p:blipFill>
        <p:spPr>
          <a:xfrm>
            <a:off x="5118899" y="1343700"/>
            <a:ext cx="3351874" cy="318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txBox="1"/>
          <p:nvPr/>
        </p:nvSpPr>
        <p:spPr>
          <a:xfrm>
            <a:off x="953705" y="519364"/>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deterioration of functional abilities</a:t>
            </a:r>
            <a:r>
              <a:rPr lang="en" sz="3000">
                <a:solidFill>
                  <a:srgbClr val="FFFFFF"/>
                </a:solidFill>
                <a:latin typeface="Merriweather"/>
                <a:ea typeface="Merriweather"/>
                <a:cs typeface="Merriweather"/>
                <a:sym typeface="Merriweather"/>
              </a:rPr>
              <a:t>:</a:t>
            </a:r>
            <a:endParaRPr sz="3000">
              <a:solidFill>
                <a:srgbClr val="FFFFFF"/>
              </a:solidFill>
              <a:latin typeface="Merriweather"/>
              <a:ea typeface="Merriweather"/>
              <a:cs typeface="Merriweather"/>
              <a:sym typeface="Merriweather"/>
            </a:endParaRPr>
          </a:p>
        </p:txBody>
      </p:sp>
      <p:sp>
        <p:nvSpPr>
          <p:cNvPr id="231" name="Shape 231"/>
          <p:cNvSpPr txBox="1"/>
          <p:nvPr/>
        </p:nvSpPr>
        <p:spPr>
          <a:xfrm>
            <a:off x="560975" y="1338234"/>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2A0015"/>
              </a:solidFill>
            </a:endParaRPr>
          </a:p>
          <a:p>
            <a:pPr indent="-342900" lvl="0" marL="457200" rtl="0" algn="just">
              <a:lnSpc>
                <a:spcPct val="130000"/>
              </a:lnSpc>
              <a:spcBef>
                <a:spcPts val="0"/>
              </a:spcBef>
              <a:spcAft>
                <a:spcPts val="0"/>
              </a:spcAft>
              <a:buClr>
                <a:srgbClr val="85200C"/>
              </a:buClr>
              <a:buSzPts val="1800"/>
              <a:buAutoNum type="arabicPeriod"/>
            </a:pPr>
            <a:r>
              <a:rPr b="1" lang="en" sz="1800">
                <a:solidFill>
                  <a:srgbClr val="85200C"/>
                </a:solidFill>
              </a:rPr>
              <a:t>Reflects the abilities of the elderly to live independently </a:t>
            </a:r>
            <a:endParaRPr b="1" sz="1800">
              <a:solidFill>
                <a:srgbClr val="85200C"/>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Housekeeping </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Shopping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Cooking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Use of transportation </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Use of </a:t>
            </a:r>
            <a:r>
              <a:rPr lang="en" sz="1800">
                <a:solidFill>
                  <a:srgbClr val="DD8047"/>
                </a:solidFill>
              </a:rPr>
              <a:t>Telephone </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Dealing with money </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Taking medications</a:t>
            </a:r>
            <a:endParaRPr sz="1800">
              <a:solidFill>
                <a:srgbClr val="DD8047"/>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32" name="Shape 232"/>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deterioration of functional abilities:</a:t>
            </a:r>
            <a:endParaRPr sz="3000">
              <a:solidFill>
                <a:srgbClr val="FFFFFF"/>
              </a:solidFill>
              <a:latin typeface="Merriweather"/>
              <a:ea typeface="Merriweather"/>
              <a:cs typeface="Merriweather"/>
              <a:sym typeface="Merriweather"/>
            </a:endParaRPr>
          </a:p>
        </p:txBody>
      </p:sp>
      <p:sp>
        <p:nvSpPr>
          <p:cNvPr id="239" name="Shape 239"/>
          <p:cNvSpPr txBox="1"/>
          <p:nvPr/>
        </p:nvSpPr>
        <p:spPr>
          <a:xfrm>
            <a:off x="617100" y="1414799"/>
            <a:ext cx="7909800" cy="3029400"/>
          </a:xfrm>
          <a:prstGeom prst="rect">
            <a:avLst/>
          </a:prstGeom>
          <a:noFill/>
          <a:ln>
            <a:noFill/>
          </a:ln>
        </p:spPr>
        <p:txBody>
          <a:bodyPr anchorCtr="0" anchor="t" bIns="91425" lIns="91425" spcFirstLastPara="1" rIns="91425" wrap="square" tIns="91425">
            <a:noAutofit/>
          </a:bodyPr>
          <a:lstStyle/>
          <a:p>
            <a:pPr indent="-342900" lvl="0" marL="457200" rtl="0" algn="just">
              <a:lnSpc>
                <a:spcPct val="130000"/>
              </a:lnSpc>
              <a:spcBef>
                <a:spcPts val="0"/>
              </a:spcBef>
              <a:spcAft>
                <a:spcPts val="0"/>
              </a:spcAft>
              <a:buClr>
                <a:srgbClr val="85200C"/>
              </a:buClr>
              <a:buSzPts val="1800"/>
              <a:buAutoNum type="arabicPeriod"/>
            </a:pPr>
            <a:r>
              <a:rPr b="1" lang="en" sz="1800">
                <a:solidFill>
                  <a:srgbClr val="85200C"/>
                </a:solidFill>
              </a:rPr>
              <a:t>Reflects the abilities of the elderly for self care</a:t>
            </a:r>
            <a:endParaRPr b="1" sz="1800">
              <a:solidFill>
                <a:srgbClr val="85200C"/>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Bathing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Dressing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Grooming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Feeding</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Continence</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Ambulating </a:t>
            </a:r>
            <a:endParaRPr sz="1800">
              <a:solidFill>
                <a:srgbClr val="DD8047"/>
              </a:solidFill>
            </a:endParaRPr>
          </a:p>
          <a:p>
            <a:pPr indent="-342900" lvl="1" marL="914400" rtl="0" algn="just">
              <a:lnSpc>
                <a:spcPct val="130000"/>
              </a:lnSpc>
              <a:spcBef>
                <a:spcPts val="0"/>
              </a:spcBef>
              <a:spcAft>
                <a:spcPts val="0"/>
              </a:spcAft>
              <a:buClr>
                <a:srgbClr val="DD8047"/>
              </a:buClr>
              <a:buSzPts val="1800"/>
              <a:buChar char="○"/>
            </a:pPr>
            <a:r>
              <a:rPr lang="en" sz="1800">
                <a:solidFill>
                  <a:srgbClr val="DD8047"/>
                </a:solidFill>
              </a:rPr>
              <a:t>Transfer</a:t>
            </a:r>
            <a:endParaRPr sz="1800">
              <a:solidFill>
                <a:srgbClr val="DD8047"/>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40" name="Shape 240"/>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Social problems </a:t>
            </a:r>
            <a:r>
              <a:rPr lang="en" sz="3000">
                <a:solidFill>
                  <a:srgbClr val="FFFFFF"/>
                </a:solidFill>
                <a:latin typeface="Merriweather"/>
                <a:ea typeface="Merriweather"/>
                <a:cs typeface="Merriweather"/>
                <a:sym typeface="Merriweather"/>
              </a:rPr>
              <a:t>:</a:t>
            </a:r>
            <a:endParaRPr sz="3000">
              <a:solidFill>
                <a:srgbClr val="FFFFFF"/>
              </a:solidFill>
              <a:latin typeface="Merriweather"/>
              <a:ea typeface="Merriweather"/>
              <a:cs typeface="Merriweather"/>
              <a:sym typeface="Merriweather"/>
            </a:endParaRPr>
          </a:p>
        </p:txBody>
      </p:sp>
      <p:sp>
        <p:nvSpPr>
          <p:cNvPr id="247" name="Shape 247"/>
          <p:cNvSpPr txBox="1"/>
          <p:nvPr/>
        </p:nvSpPr>
        <p:spPr>
          <a:xfrm>
            <a:off x="710071" y="1215573"/>
            <a:ext cx="7909800" cy="35781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2A0015"/>
              </a:solidFill>
            </a:endParaRPr>
          </a:p>
          <a:p>
            <a:pPr indent="-342900" lvl="0" marL="457200" rtl="0" algn="just">
              <a:lnSpc>
                <a:spcPct val="130000"/>
              </a:lnSpc>
              <a:spcBef>
                <a:spcPts val="0"/>
              </a:spcBef>
              <a:spcAft>
                <a:spcPts val="0"/>
              </a:spcAft>
              <a:buClr>
                <a:srgbClr val="85200C"/>
              </a:buClr>
              <a:buSzPts val="1800"/>
              <a:buChar char="●"/>
            </a:pPr>
            <a:r>
              <a:rPr b="1" lang="en" sz="1800">
                <a:solidFill>
                  <a:srgbClr val="85200C"/>
                </a:solidFill>
              </a:rPr>
              <a:t>Decrease income </a:t>
            </a:r>
            <a:endParaRPr b="1" sz="1800">
              <a:solidFill>
                <a:srgbClr val="85200C"/>
              </a:solidFill>
            </a:endParaRPr>
          </a:p>
          <a:p>
            <a:pPr indent="0" lvl="0" marL="0" rtl="0" algn="just">
              <a:lnSpc>
                <a:spcPct val="130000"/>
              </a:lnSpc>
              <a:spcBef>
                <a:spcPts val="0"/>
              </a:spcBef>
              <a:spcAft>
                <a:spcPts val="0"/>
              </a:spcAft>
              <a:buNone/>
            </a:pPr>
            <a:r>
              <a:rPr lang="en" sz="1800"/>
              <a:t>Poverty has a negative impact on all age groups, and studies show it tends to impact the oldest generations the hardest.</a:t>
            </a:r>
            <a:endParaRPr sz="1800"/>
          </a:p>
          <a:p>
            <a:pPr indent="-342900" lvl="0" marL="457200" rtl="0" algn="just">
              <a:lnSpc>
                <a:spcPct val="130000"/>
              </a:lnSpc>
              <a:spcBef>
                <a:spcPts val="0"/>
              </a:spcBef>
              <a:spcAft>
                <a:spcPts val="0"/>
              </a:spcAft>
              <a:buSzPts val="1800"/>
              <a:buAutoNum type="arabicPeriod"/>
            </a:pPr>
            <a:r>
              <a:rPr lang="en" sz="1800"/>
              <a:t>Limits access to food </a:t>
            </a:r>
            <a:endParaRPr sz="1800"/>
          </a:p>
          <a:p>
            <a:pPr indent="-342900" lvl="0" marL="457200" rtl="0" algn="just">
              <a:lnSpc>
                <a:spcPct val="130000"/>
              </a:lnSpc>
              <a:spcBef>
                <a:spcPts val="0"/>
              </a:spcBef>
              <a:spcAft>
                <a:spcPts val="0"/>
              </a:spcAft>
              <a:buSzPts val="1800"/>
              <a:buAutoNum type="arabicPeriod"/>
            </a:pPr>
            <a:r>
              <a:rPr lang="en" sz="1800"/>
              <a:t>Limits access to healthcare </a:t>
            </a:r>
            <a:endParaRPr sz="1800"/>
          </a:p>
          <a:p>
            <a:pPr indent="0" lvl="0" marL="0" rtl="0" algn="just">
              <a:lnSpc>
                <a:spcPct val="130000"/>
              </a:lnSpc>
              <a:spcBef>
                <a:spcPts val="0"/>
              </a:spcBef>
              <a:spcAft>
                <a:spcPts val="0"/>
              </a:spcAft>
              <a:buNone/>
            </a:pPr>
            <a:r>
              <a:rPr lang="en" sz="1800">
                <a:solidFill>
                  <a:srgbClr val="666666"/>
                </a:solidFill>
              </a:rPr>
              <a:t>Healthcare costs seem to constantly be on the rise, and people over the age of 55 often have more health issues</a:t>
            </a:r>
            <a:endParaRPr sz="1800">
              <a:solidFill>
                <a:srgbClr val="666666"/>
              </a:solidFill>
            </a:endParaRPr>
          </a:p>
          <a:p>
            <a:pPr indent="-342900" lvl="0" marL="457200" rtl="0" algn="just">
              <a:lnSpc>
                <a:spcPct val="130000"/>
              </a:lnSpc>
              <a:spcBef>
                <a:spcPts val="0"/>
              </a:spcBef>
              <a:spcAft>
                <a:spcPts val="0"/>
              </a:spcAft>
              <a:buSzPts val="1800"/>
              <a:buAutoNum type="arabicPeriod"/>
            </a:pPr>
            <a:r>
              <a:rPr lang="en" sz="1800"/>
              <a:t>Restricts Access to Transportation</a:t>
            </a:r>
            <a:endParaRPr sz="1800"/>
          </a:p>
          <a:p>
            <a:pPr indent="0" lvl="0" marL="0" rtl="0" algn="just">
              <a:lnSpc>
                <a:spcPct val="130000"/>
              </a:lnSpc>
              <a:spcBef>
                <a:spcPts val="0"/>
              </a:spcBef>
              <a:spcAft>
                <a:spcPts val="0"/>
              </a:spcAft>
              <a:buNone/>
            </a:pPr>
            <a:r>
              <a:t/>
            </a:r>
            <a:endParaRPr sz="1800"/>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48" name="Shape 248"/>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Social problems :</a:t>
            </a:r>
            <a:endParaRPr sz="3000">
              <a:solidFill>
                <a:srgbClr val="FFFFFF"/>
              </a:solidFill>
              <a:latin typeface="Merriweather"/>
              <a:ea typeface="Merriweather"/>
              <a:cs typeface="Merriweather"/>
              <a:sym typeface="Merriweather"/>
            </a:endParaRPr>
          </a:p>
        </p:txBody>
      </p:sp>
      <p:sp>
        <p:nvSpPr>
          <p:cNvPr id="255" name="Shape 255"/>
          <p:cNvSpPr txBox="1"/>
          <p:nvPr/>
        </p:nvSpPr>
        <p:spPr>
          <a:xfrm>
            <a:off x="710071" y="1215573"/>
            <a:ext cx="7909800" cy="35781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2A0015"/>
              </a:solidFill>
            </a:endParaRPr>
          </a:p>
          <a:p>
            <a:pPr indent="-342900" lvl="0" marL="457200" rtl="0" algn="just">
              <a:lnSpc>
                <a:spcPct val="130000"/>
              </a:lnSpc>
              <a:spcBef>
                <a:spcPts val="0"/>
              </a:spcBef>
              <a:spcAft>
                <a:spcPts val="0"/>
              </a:spcAft>
              <a:buClr>
                <a:srgbClr val="DD8047"/>
              </a:buClr>
              <a:buSzPts val="1800"/>
              <a:buChar char="●"/>
            </a:pPr>
            <a:r>
              <a:rPr b="1" lang="en" sz="1800">
                <a:solidFill>
                  <a:srgbClr val="85200C"/>
                </a:solidFill>
              </a:rPr>
              <a:t>Low social contact</a:t>
            </a:r>
            <a:r>
              <a:rPr lang="en" sz="1800">
                <a:solidFill>
                  <a:srgbClr val="DD8047"/>
                </a:solidFill>
              </a:rPr>
              <a:t> </a:t>
            </a:r>
            <a:endParaRPr sz="1800"/>
          </a:p>
          <a:p>
            <a:pPr indent="0" lvl="0" marL="0" rtl="0" algn="just">
              <a:lnSpc>
                <a:spcPct val="130000"/>
              </a:lnSpc>
              <a:spcBef>
                <a:spcPts val="0"/>
              </a:spcBef>
              <a:spcAft>
                <a:spcPts val="0"/>
              </a:spcAft>
              <a:buNone/>
            </a:pPr>
            <a:r>
              <a:rPr lang="en" sz="1800"/>
              <a:t>Getting older means that our friends are aging, as well. </a:t>
            </a:r>
            <a:endParaRPr sz="1800"/>
          </a:p>
          <a:p>
            <a:pPr indent="0" lvl="0" marL="0" rtl="0" algn="just">
              <a:lnSpc>
                <a:spcPct val="130000"/>
              </a:lnSpc>
              <a:spcBef>
                <a:spcPts val="0"/>
              </a:spcBef>
              <a:spcAft>
                <a:spcPts val="0"/>
              </a:spcAft>
              <a:buNone/>
            </a:pPr>
            <a:r>
              <a:rPr lang="en" sz="1800"/>
              <a:t>It is common for seniors to lose their friends to Alzheimer’s disease </a:t>
            </a:r>
            <a:endParaRPr sz="1800"/>
          </a:p>
          <a:p>
            <a:pPr indent="0" lvl="0" marL="0" rtl="0" algn="just">
              <a:lnSpc>
                <a:spcPct val="130000"/>
              </a:lnSpc>
              <a:spcBef>
                <a:spcPts val="0"/>
              </a:spcBef>
              <a:spcAft>
                <a:spcPts val="0"/>
              </a:spcAft>
              <a:buNone/>
            </a:pPr>
            <a:r>
              <a:rPr lang="en" sz="1800"/>
              <a:t>or even death. Spending time with remaining friends</a:t>
            </a:r>
            <a:endParaRPr sz="1800"/>
          </a:p>
          <a:p>
            <a:pPr indent="0" lvl="0" marL="0" rtl="0" algn="just">
              <a:lnSpc>
                <a:spcPct val="130000"/>
              </a:lnSpc>
              <a:spcBef>
                <a:spcPts val="0"/>
              </a:spcBef>
              <a:spcAft>
                <a:spcPts val="0"/>
              </a:spcAft>
              <a:buNone/>
            </a:pPr>
            <a:r>
              <a:rPr lang="en" sz="1800"/>
              <a:t> and family members becomes all the more important.</a:t>
            </a:r>
            <a:endParaRPr sz="1800"/>
          </a:p>
          <a:p>
            <a:pPr indent="0" lvl="0" marL="0" rtl="0" algn="just">
              <a:lnSpc>
                <a:spcPct val="130000"/>
              </a:lnSpc>
              <a:spcBef>
                <a:spcPts val="0"/>
              </a:spcBef>
              <a:spcAft>
                <a:spcPts val="0"/>
              </a:spcAft>
              <a:buNone/>
            </a:pPr>
            <a:r>
              <a:t/>
            </a:r>
            <a:endParaRPr sz="1800">
              <a:solidFill>
                <a:srgbClr val="2A0015"/>
              </a:solidFill>
            </a:endParaRPr>
          </a:p>
          <a:p>
            <a:pPr indent="0" lvl="0" marL="0" rtl="0">
              <a:spcBef>
                <a:spcPts val="600"/>
              </a:spcBef>
              <a:spcAft>
                <a:spcPts val="0"/>
              </a:spcAft>
              <a:buNone/>
            </a:pPr>
            <a:r>
              <a:t/>
            </a:r>
            <a:endParaRPr sz="1800"/>
          </a:p>
        </p:txBody>
      </p:sp>
      <p:sp>
        <p:nvSpPr>
          <p:cNvPr id="256" name="Shape 256"/>
          <p:cNvSpPr/>
          <p:nvPr/>
        </p:nvSpPr>
        <p:spPr>
          <a:xfrm>
            <a:off x="0" y="-150"/>
            <a:ext cx="9144000" cy="5143500"/>
          </a:xfrm>
          <a:prstGeom prst="frame">
            <a:avLst>
              <a:gd fmla="val 6505" name="adj1"/>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a:off x="6245475" y="2685075"/>
            <a:ext cx="2488350" cy="2108600"/>
          </a:xfrm>
          <a:prstGeom prst="rect">
            <a:avLst/>
          </a:prstGeom>
          <a:no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1800">
              <a:solidFill>
                <a:srgbClr val="FFFFFF"/>
              </a:solidFill>
              <a:latin typeface="Merriweather"/>
              <a:ea typeface="Merriweather"/>
              <a:cs typeface="Merriweather"/>
              <a:sym typeface="Merriweather"/>
            </a:endParaRPr>
          </a:p>
        </p:txBody>
      </p:sp>
      <p:sp>
        <p:nvSpPr>
          <p:cNvPr id="263" name="Shape 263"/>
          <p:cNvSpPr/>
          <p:nvPr/>
        </p:nvSpPr>
        <p:spPr>
          <a:xfrm>
            <a:off x="0" y="-150"/>
            <a:ext cx="9144000" cy="5143500"/>
          </a:xfrm>
          <a:prstGeom prst="frame">
            <a:avLst>
              <a:gd fmla="val 50000" name="adj1"/>
            </a:avLst>
          </a:prstGeom>
          <a:solidFill>
            <a:srgbClr val="BF9000"/>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sz="1800">
              <a:solidFill>
                <a:srgbClr val="FFFFFF"/>
              </a:solidFill>
              <a:latin typeface="Merriweather"/>
              <a:ea typeface="Merriweather"/>
              <a:cs typeface="Merriweather"/>
              <a:sym typeface="Merriweather"/>
            </a:endParaRPr>
          </a:p>
        </p:txBody>
      </p:sp>
      <p:pic>
        <p:nvPicPr>
          <p:cNvPr descr="Image result for ‫زخرفة png‬‎" id="264" name="Shape 264"/>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265" name="Shape 265"/>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
        <p:nvSpPr>
          <p:cNvPr id="266" name="Shape 266"/>
          <p:cNvSpPr txBox="1"/>
          <p:nvPr/>
        </p:nvSpPr>
        <p:spPr>
          <a:xfrm>
            <a:off x="-28050" y="1499775"/>
            <a:ext cx="9144000" cy="2227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lnSpc>
                <a:spcPct val="150000"/>
              </a:lnSpc>
              <a:spcBef>
                <a:spcPts val="700"/>
              </a:spcBef>
              <a:spcAft>
                <a:spcPts val="0"/>
              </a:spcAft>
              <a:buNone/>
            </a:pPr>
            <a:r>
              <a:rPr lang="en" sz="1800">
                <a:solidFill>
                  <a:schemeClr val="lt1"/>
                </a:solidFill>
                <a:latin typeface="Merriweather"/>
                <a:ea typeface="Merriweather"/>
                <a:cs typeface="Merriweather"/>
                <a:sym typeface="Merriweather"/>
              </a:rPr>
              <a:t>The interaction between physical ill-health, social problems, psychological problems and functional limitations.        </a:t>
            </a:r>
            <a:endParaRPr sz="1800">
              <a:solidFill>
                <a:schemeClr val="lt1"/>
              </a:solidFill>
              <a:latin typeface="Merriweather"/>
              <a:ea typeface="Merriweather"/>
              <a:cs typeface="Merriweather"/>
              <a:sym typeface="Merriweather"/>
            </a:endParaRPr>
          </a:p>
          <a:p>
            <a:pPr indent="0" lvl="0" marL="0" rtl="0" algn="ctr">
              <a:lnSpc>
                <a:spcPct val="150000"/>
              </a:lnSpc>
              <a:spcBef>
                <a:spcPts val="700"/>
              </a:spcBef>
              <a:spcAft>
                <a:spcPts val="0"/>
              </a:spcAft>
              <a:buNone/>
            </a:pPr>
            <a:r>
              <a:rPr lang="en" sz="1800">
                <a:solidFill>
                  <a:schemeClr val="lt1"/>
                </a:solidFill>
                <a:latin typeface="Merriweather"/>
                <a:ea typeface="Merriweather"/>
                <a:cs typeface="Merriweather"/>
                <a:sym typeface="Merriweather"/>
              </a:rPr>
              <a:t>Lina Ismael 435202143                                           </a:t>
            </a:r>
            <a:endParaRPr sz="1800">
              <a:solidFill>
                <a:schemeClr val="lt1"/>
              </a:solidFill>
              <a:latin typeface="Merriweather"/>
              <a:ea typeface="Merriweather"/>
              <a:cs typeface="Merriweather"/>
              <a:sym typeface="Merriweather"/>
            </a:endParaRPr>
          </a:p>
          <a:p>
            <a:pPr indent="0" lvl="0" marL="0" rtl="0" algn="ctr">
              <a:lnSpc>
                <a:spcPct val="150000"/>
              </a:lnSpc>
              <a:spcBef>
                <a:spcPts val="700"/>
              </a:spcBef>
              <a:spcAft>
                <a:spcPts val="0"/>
              </a:spcAft>
              <a:buNone/>
            </a:pPr>
            <a:r>
              <a:rPr lang="en" sz="1800">
                <a:solidFill>
                  <a:schemeClr val="lt1"/>
                </a:solidFill>
                <a:latin typeface="Merriweather"/>
                <a:ea typeface="Merriweather"/>
                <a:cs typeface="Merriweather"/>
                <a:sym typeface="Merriweather"/>
              </a:rPr>
              <a:t>Malak Alyahya 435202132</a:t>
            </a:r>
            <a:endParaRPr sz="1800">
              <a:solidFill>
                <a:schemeClr val="lt1"/>
              </a:solidFill>
              <a:latin typeface="Merriweather"/>
              <a:ea typeface="Merriweather"/>
              <a:cs typeface="Merriweather"/>
              <a:sym typeface="Merriweather"/>
            </a:endParaRPr>
          </a:p>
          <a:p>
            <a:pPr indent="0" lvl="0" marL="0" rtl="0" algn="ctr">
              <a:spcBef>
                <a:spcPts val="0"/>
              </a:spcBef>
              <a:spcAft>
                <a:spcPts val="0"/>
              </a:spcAft>
              <a:buNone/>
            </a:pPr>
            <a:r>
              <a:t/>
            </a:r>
            <a:endParaRPr sz="1800">
              <a:solidFill>
                <a:schemeClr val="lt1"/>
              </a:solidFill>
              <a:latin typeface="Merriweather"/>
              <a:ea typeface="Merriweather"/>
              <a:cs typeface="Merriweather"/>
              <a:sym typeface="Merriweather"/>
            </a:endParaRPr>
          </a:p>
          <a:p>
            <a:pPr indent="0" lvl="0" marL="0" rtl="0">
              <a:spcBef>
                <a:spcPts val="0"/>
              </a:spcBef>
              <a:spcAft>
                <a:spcPts val="0"/>
              </a:spcAft>
              <a:buNone/>
            </a:pPr>
            <a:r>
              <a:t/>
            </a:r>
            <a:endParaRPr sz="1800"/>
          </a:p>
          <a:p>
            <a:pPr indent="0" lvl="0" marL="0" rtl="0" algn="ctr">
              <a:spcBef>
                <a:spcPts val="0"/>
              </a:spcBef>
              <a:spcAft>
                <a:spcPts val="0"/>
              </a:spcAft>
              <a:buNone/>
            </a:pPr>
            <a:r>
              <a:t/>
            </a:r>
            <a:endParaRPr sz="2600">
              <a:solidFill>
                <a:srgbClr val="FFFFFF"/>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lnSpc>
                <a:spcPct val="111110"/>
              </a:lnSpc>
              <a:spcBef>
                <a:spcPts val="2100"/>
              </a:spcBef>
              <a:spcAft>
                <a:spcPts val="0"/>
              </a:spcAft>
              <a:buNone/>
            </a:pPr>
            <a:r>
              <a:rPr lang="en" sz="2300">
                <a:solidFill>
                  <a:srgbClr val="FFFFFF"/>
                </a:solidFill>
                <a:latin typeface="Merriweather"/>
                <a:ea typeface="Merriweather"/>
                <a:cs typeface="Merriweather"/>
                <a:sym typeface="Merriweather"/>
              </a:rPr>
              <a:t>Health related quality of life in chronic diseases</a:t>
            </a:r>
            <a:endParaRPr b="1" sz="2300">
              <a:solidFill>
                <a:srgbClr val="985735"/>
              </a:solidFill>
            </a:endParaRPr>
          </a:p>
          <a:p>
            <a:pPr indent="0" lvl="0" marL="0" rtl="0">
              <a:spcBef>
                <a:spcPts val="0"/>
              </a:spcBef>
              <a:spcAft>
                <a:spcPts val="0"/>
              </a:spcAft>
              <a:buNone/>
            </a:pPr>
            <a:r>
              <a:t/>
            </a:r>
            <a:endParaRPr sz="3000">
              <a:solidFill>
                <a:srgbClr val="FFFFFF"/>
              </a:solidFill>
              <a:latin typeface="Merriweather"/>
              <a:ea typeface="Merriweather"/>
              <a:cs typeface="Merriweather"/>
              <a:sym typeface="Merriweather"/>
            </a:endParaRPr>
          </a:p>
        </p:txBody>
      </p:sp>
      <p:sp>
        <p:nvSpPr>
          <p:cNvPr id="273" name="Shape 273"/>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Due to the medical care and treatment improvement, the life expectancy of elderly has become longer, Therefore, an increasing number of people live with chronic diseases that can adversely affect their quality of life.</a:t>
            </a:r>
            <a:endParaRPr sz="1800"/>
          </a:p>
          <a:p>
            <a:pPr indent="0" lvl="0" marL="0">
              <a:spcBef>
                <a:spcPts val="0"/>
              </a:spcBef>
              <a:spcAft>
                <a:spcPts val="0"/>
              </a:spcAft>
              <a:buNone/>
            </a:pPr>
            <a:r>
              <a:rPr lang="en" sz="1800"/>
              <a:t>Most of the chronic diseases have the potential to worsen the overall health of the person, affecting many aspects of </a:t>
            </a:r>
            <a:r>
              <a:rPr lang="en" sz="1800"/>
              <a:t>their</a:t>
            </a:r>
            <a:r>
              <a:rPr lang="en" sz="1800"/>
              <a:t> life like:</a:t>
            </a:r>
            <a:endParaRPr sz="1800"/>
          </a:p>
          <a:p>
            <a:pPr indent="0" lvl="0" marL="0">
              <a:spcBef>
                <a:spcPts val="0"/>
              </a:spcBef>
              <a:spcAft>
                <a:spcPts val="0"/>
              </a:spcAft>
              <a:buNone/>
            </a:pPr>
            <a:r>
              <a:rPr lang="en" sz="1800"/>
              <a:t>1- daily activities.</a:t>
            </a:r>
            <a:endParaRPr sz="1800"/>
          </a:p>
          <a:p>
            <a:pPr indent="0" lvl="0" marL="0">
              <a:spcBef>
                <a:spcPts val="0"/>
              </a:spcBef>
              <a:spcAft>
                <a:spcPts val="0"/>
              </a:spcAft>
              <a:buNone/>
            </a:pPr>
            <a:r>
              <a:rPr lang="en" sz="1800"/>
              <a:t>2- social </a:t>
            </a:r>
            <a:r>
              <a:rPr lang="en" sz="1800"/>
              <a:t>activities</a:t>
            </a:r>
            <a:r>
              <a:rPr lang="en" sz="1800"/>
              <a:t>.</a:t>
            </a:r>
            <a:endParaRPr sz="1800"/>
          </a:p>
          <a:p>
            <a:pPr indent="0" lvl="0" marL="0" rtl="0">
              <a:spcBef>
                <a:spcPts val="0"/>
              </a:spcBef>
              <a:spcAft>
                <a:spcPts val="0"/>
              </a:spcAft>
              <a:buNone/>
            </a:pPr>
            <a:r>
              <a:rPr lang="en" sz="1800"/>
              <a:t>3- economic status.</a:t>
            </a:r>
            <a:endParaRPr sz="1800"/>
          </a:p>
          <a:p>
            <a:pPr indent="0" lvl="0" marL="0" rtl="0">
              <a:spcBef>
                <a:spcPts val="0"/>
              </a:spcBef>
              <a:spcAft>
                <a:spcPts val="0"/>
              </a:spcAft>
              <a:buNone/>
            </a:pPr>
            <a:r>
              <a:t/>
            </a:r>
            <a:endParaRPr sz="1800"/>
          </a:p>
        </p:txBody>
      </p:sp>
      <p:sp>
        <p:nvSpPr>
          <p:cNvPr id="274" name="Shape 274"/>
          <p:cNvSpPr/>
          <p:nvPr/>
        </p:nvSpPr>
        <p:spPr>
          <a:xfrm>
            <a:off x="0" y="-150"/>
            <a:ext cx="9144000" cy="5143500"/>
          </a:xfrm>
          <a:prstGeom prst="frame">
            <a:avLst>
              <a:gd fmla="val 6505" name="adj1"/>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ACTIVITIES</a:t>
            </a:r>
            <a:r>
              <a:rPr lang="en" sz="4000">
                <a:solidFill>
                  <a:srgbClr val="775F55"/>
                </a:solidFill>
              </a:rPr>
              <a:t> </a:t>
            </a:r>
            <a:r>
              <a:rPr lang="en" sz="3000">
                <a:solidFill>
                  <a:srgbClr val="FFFFFF"/>
                </a:solidFill>
                <a:latin typeface="Merriweather"/>
                <a:ea typeface="Merriweather"/>
                <a:cs typeface="Merriweather"/>
                <a:sym typeface="Merriweather"/>
              </a:rPr>
              <a:t>OF</a:t>
            </a:r>
            <a:r>
              <a:rPr lang="en" sz="4000">
                <a:solidFill>
                  <a:srgbClr val="775F55"/>
                </a:solidFill>
              </a:rPr>
              <a:t> </a:t>
            </a:r>
            <a:r>
              <a:rPr lang="en" sz="3000">
                <a:solidFill>
                  <a:srgbClr val="FFFFFF"/>
                </a:solidFill>
                <a:latin typeface="Merriweather"/>
                <a:ea typeface="Merriweather"/>
                <a:cs typeface="Merriweather"/>
                <a:sym typeface="Merriweather"/>
              </a:rPr>
              <a:t>DAILY LIVING</a:t>
            </a:r>
            <a:endParaRPr sz="3000">
              <a:solidFill>
                <a:srgbClr val="FFFFFF"/>
              </a:solidFill>
              <a:latin typeface="Merriweather"/>
              <a:ea typeface="Merriweather"/>
              <a:cs typeface="Merriweather"/>
              <a:sym typeface="Merriweather"/>
            </a:endParaRPr>
          </a:p>
        </p:txBody>
      </p:sp>
      <p:sp>
        <p:nvSpPr>
          <p:cNvPr id="281" name="Shape 281"/>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rPr b="1" lang="en" sz="1600">
                <a:solidFill>
                  <a:srgbClr val="2A0015"/>
                </a:solidFill>
              </a:rPr>
              <a:t>“I’m 80 years old, and I can’t do what I used to. I don’t want people to help or hurry me. I want to do it on my own so please be patient.” – Frederick, age 80 </a:t>
            </a:r>
            <a:endParaRPr b="1" sz="1600">
              <a:solidFill>
                <a:srgbClr val="2A0015"/>
              </a:solidFill>
            </a:endParaRPr>
          </a:p>
          <a:p>
            <a:pPr indent="0" lvl="0" marL="0" rtl="0" algn="just">
              <a:lnSpc>
                <a:spcPct val="130000"/>
              </a:lnSpc>
              <a:spcBef>
                <a:spcPts val="0"/>
              </a:spcBef>
              <a:spcAft>
                <a:spcPts val="0"/>
              </a:spcAft>
              <a:buNone/>
            </a:pPr>
            <a:r>
              <a:t/>
            </a:r>
            <a:endParaRPr b="1" sz="1600">
              <a:solidFill>
                <a:srgbClr val="2A0015"/>
              </a:solidFill>
            </a:endParaRPr>
          </a:p>
          <a:p>
            <a:pPr indent="0" lvl="0" marL="0" rtl="0" algn="just">
              <a:lnSpc>
                <a:spcPct val="130000"/>
              </a:lnSpc>
              <a:spcBef>
                <a:spcPts val="0"/>
              </a:spcBef>
              <a:spcAft>
                <a:spcPts val="0"/>
              </a:spcAft>
              <a:buNone/>
            </a:pPr>
            <a:r>
              <a:rPr b="1" lang="en" sz="1600">
                <a:solidFill>
                  <a:srgbClr val="2A0015"/>
                </a:solidFill>
              </a:rPr>
              <a:t>Reflects the abilities of the elderly for self-care, such as: </a:t>
            </a:r>
            <a:endParaRPr sz="1600">
              <a:solidFill>
                <a:srgbClr val="2A0015"/>
              </a:solidFill>
            </a:endParaRPr>
          </a:p>
          <a:p>
            <a:pPr indent="0" lvl="0" marL="0" rtl="0" algn="just">
              <a:lnSpc>
                <a:spcPct val="130000"/>
              </a:lnSpc>
              <a:spcBef>
                <a:spcPts val="0"/>
              </a:spcBef>
              <a:spcAft>
                <a:spcPts val="0"/>
              </a:spcAft>
              <a:buNone/>
            </a:pPr>
            <a:r>
              <a:rPr lang="en" sz="1600">
                <a:solidFill>
                  <a:srgbClr val="2A0015"/>
                </a:solidFill>
              </a:rPr>
              <a:t>•Bathing. •Dressing. •Grooming.</a:t>
            </a:r>
            <a:endParaRPr sz="1600">
              <a:solidFill>
                <a:srgbClr val="2A0015"/>
              </a:solidFill>
            </a:endParaRPr>
          </a:p>
          <a:p>
            <a:pPr indent="0" lvl="0" marL="0" rtl="0" algn="just">
              <a:lnSpc>
                <a:spcPct val="130000"/>
              </a:lnSpc>
              <a:spcBef>
                <a:spcPts val="0"/>
              </a:spcBef>
              <a:spcAft>
                <a:spcPts val="0"/>
              </a:spcAft>
              <a:buNone/>
            </a:pPr>
            <a:r>
              <a:rPr lang="en" sz="1600">
                <a:solidFill>
                  <a:srgbClr val="2A0015"/>
                </a:solidFill>
              </a:rPr>
              <a:t>•Feeding. •Continence.</a:t>
            </a:r>
            <a:endParaRPr sz="1600">
              <a:solidFill>
                <a:srgbClr val="2A0015"/>
              </a:solidFill>
            </a:endParaRPr>
          </a:p>
          <a:p>
            <a:pPr indent="0" lvl="0" marL="0" rtl="0" algn="just">
              <a:lnSpc>
                <a:spcPct val="130000"/>
              </a:lnSpc>
              <a:spcBef>
                <a:spcPts val="0"/>
              </a:spcBef>
              <a:spcAft>
                <a:spcPts val="0"/>
              </a:spcAft>
              <a:buNone/>
            </a:pPr>
            <a:r>
              <a:rPr lang="en" sz="1600">
                <a:solidFill>
                  <a:srgbClr val="2A0015"/>
                </a:solidFill>
              </a:rPr>
              <a:t>•Ambulating. </a:t>
            </a:r>
            <a:endParaRPr sz="1600">
              <a:solidFill>
                <a:srgbClr val="2A0015"/>
              </a:solidFill>
            </a:endParaRPr>
          </a:p>
          <a:p>
            <a:pPr indent="0" lvl="0" marL="0" rtl="0" algn="just">
              <a:lnSpc>
                <a:spcPct val="130000"/>
              </a:lnSpc>
              <a:spcBef>
                <a:spcPts val="0"/>
              </a:spcBef>
              <a:spcAft>
                <a:spcPts val="0"/>
              </a:spcAft>
              <a:buNone/>
            </a:pPr>
            <a:r>
              <a:rPr lang="en" sz="1600">
                <a:solidFill>
                  <a:srgbClr val="2A0015"/>
                </a:solidFill>
              </a:rPr>
              <a:t>•Transfer.</a:t>
            </a:r>
            <a:endParaRPr sz="1600">
              <a:solidFill>
                <a:srgbClr val="2A0015"/>
              </a:solidFill>
            </a:endParaRPr>
          </a:p>
          <a:p>
            <a:pPr indent="0" lvl="0" marL="0" rtl="0">
              <a:spcBef>
                <a:spcPts val="0"/>
              </a:spcBef>
              <a:spcAft>
                <a:spcPts val="0"/>
              </a:spcAft>
              <a:buNone/>
            </a:pPr>
            <a:r>
              <a:t/>
            </a:r>
            <a:endParaRPr sz="1600">
              <a:solidFill>
                <a:srgbClr val="2A0015"/>
              </a:solidFill>
            </a:endParaRPr>
          </a:p>
          <a:p>
            <a:pPr indent="0" lvl="0" marL="0" rtl="0">
              <a:spcBef>
                <a:spcPts val="0"/>
              </a:spcBef>
              <a:spcAft>
                <a:spcPts val="0"/>
              </a:spcAft>
              <a:buNone/>
            </a:pPr>
            <a:r>
              <a:t/>
            </a:r>
            <a:endParaRPr sz="1600">
              <a:solidFill>
                <a:srgbClr val="2A0015"/>
              </a:solidFill>
            </a:endParaRPr>
          </a:p>
          <a:p>
            <a:pPr indent="0" lvl="0" marL="0" rtl="0">
              <a:spcBef>
                <a:spcPts val="0"/>
              </a:spcBef>
              <a:spcAft>
                <a:spcPts val="0"/>
              </a:spcAft>
              <a:buNone/>
            </a:pPr>
            <a:r>
              <a:t/>
            </a:r>
            <a:endParaRPr sz="1600">
              <a:solidFill>
                <a:srgbClr val="2A0015"/>
              </a:solidFill>
            </a:endParaRPr>
          </a:p>
        </p:txBody>
      </p:sp>
      <p:sp>
        <p:nvSpPr>
          <p:cNvPr id="282" name="Shape 282"/>
          <p:cNvSpPr/>
          <p:nvPr/>
        </p:nvSpPr>
        <p:spPr>
          <a:xfrm>
            <a:off x="0" y="-150"/>
            <a:ext cx="9144000" cy="5143500"/>
          </a:xfrm>
          <a:prstGeom prst="frame">
            <a:avLst>
              <a:gd fmla="val 6505" name="adj1"/>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83" name="Shape 283"/>
          <p:cNvPicPr preferRelativeResize="0"/>
          <p:nvPr/>
        </p:nvPicPr>
        <p:blipFill>
          <a:blip r:embed="rId3">
            <a:alphaModFix/>
          </a:blip>
          <a:stretch>
            <a:fillRect/>
          </a:stretch>
        </p:blipFill>
        <p:spPr>
          <a:xfrm>
            <a:off x="5447700" y="2874925"/>
            <a:ext cx="3356774" cy="193789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p:nvPr/>
        </p:nvSpPr>
        <p:spPr>
          <a:xfrm>
            <a:off x="196325" y="0"/>
            <a:ext cx="8639100" cy="4809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Psychological problems of elderly: </a:t>
            </a:r>
            <a:endParaRPr sz="3000">
              <a:solidFill>
                <a:srgbClr val="FFFFFF"/>
              </a:solidFill>
              <a:latin typeface="Merriweather"/>
              <a:ea typeface="Merriweather"/>
              <a:cs typeface="Merriweather"/>
              <a:sym typeface="Merriweather"/>
            </a:endParaRPr>
          </a:p>
        </p:txBody>
      </p:sp>
      <p:sp>
        <p:nvSpPr>
          <p:cNvPr id="290" name="Shape 290"/>
          <p:cNvSpPr txBox="1"/>
          <p:nvPr/>
        </p:nvSpPr>
        <p:spPr>
          <a:xfrm>
            <a:off x="560975" y="1445675"/>
            <a:ext cx="7909800" cy="2881500"/>
          </a:xfrm>
          <a:prstGeom prst="rect">
            <a:avLst/>
          </a:prstGeom>
          <a:noFill/>
          <a:ln>
            <a:noFill/>
          </a:ln>
        </p:spPr>
        <p:txBody>
          <a:bodyPr anchorCtr="0" anchor="t" bIns="91425" lIns="91425" spcFirstLastPara="1" rIns="91425" wrap="square" tIns="91425">
            <a:noAutofit/>
          </a:bodyPr>
          <a:lstStyle/>
          <a:p>
            <a:pPr indent="0" lvl="0" marL="0" marR="0" rtl="0" algn="just">
              <a:lnSpc>
                <a:spcPct val="130000"/>
              </a:lnSpc>
              <a:spcBef>
                <a:spcPts val="0"/>
              </a:spcBef>
              <a:spcAft>
                <a:spcPts val="0"/>
              </a:spcAft>
              <a:buNone/>
            </a:pPr>
            <a:r>
              <a:rPr b="1" lang="en" sz="1800">
                <a:solidFill>
                  <a:srgbClr val="2A0015"/>
                </a:solidFill>
              </a:rPr>
              <a:t>Elderly have high risk of psychiatric diseases because: </a:t>
            </a:r>
            <a:endParaRPr b="1"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They are usually alone. </a:t>
            </a:r>
            <a:endParaRPr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Losing a loved one. </a:t>
            </a:r>
            <a:endParaRPr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Have been ill, or have a progressive chronic disease. </a:t>
            </a:r>
            <a:endParaRPr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Disabling illness. </a:t>
            </a:r>
            <a:endParaRPr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Recent surgery. </a:t>
            </a:r>
            <a:endParaRPr sz="1800">
              <a:solidFill>
                <a:srgbClr val="2A0015"/>
              </a:solidFill>
            </a:endParaRPr>
          </a:p>
          <a:p>
            <a:pPr indent="-342900" lvl="0" marL="457200" marR="0" rtl="0" algn="just">
              <a:lnSpc>
                <a:spcPct val="130000"/>
              </a:lnSpc>
              <a:spcBef>
                <a:spcPts val="0"/>
              </a:spcBef>
              <a:spcAft>
                <a:spcPts val="0"/>
              </a:spcAft>
              <a:buClr>
                <a:srgbClr val="2A0015"/>
              </a:buClr>
              <a:buSzPts val="1800"/>
              <a:buAutoNum type="arabicPeriod"/>
            </a:pPr>
            <a:r>
              <a:rPr lang="en" sz="1800">
                <a:solidFill>
                  <a:srgbClr val="2A0015"/>
                </a:solidFill>
              </a:rPr>
              <a:t>Use some medication. </a:t>
            </a:r>
            <a:endParaRPr sz="1800">
              <a:solidFill>
                <a:srgbClr val="2A0015"/>
              </a:solidFill>
            </a:endParaRPr>
          </a:p>
          <a:p>
            <a:pPr indent="0" lvl="0" marL="0" marR="0" rtl="0" algn="just">
              <a:lnSpc>
                <a:spcPct val="130000"/>
              </a:lnSpc>
              <a:spcBef>
                <a:spcPts val="0"/>
              </a:spcBef>
              <a:spcAft>
                <a:spcPts val="0"/>
              </a:spcAft>
              <a:buNone/>
            </a:pPr>
            <a:r>
              <a:t/>
            </a:r>
            <a:endParaRPr sz="1800">
              <a:solidFill>
                <a:srgbClr val="2A0015"/>
              </a:solidFill>
            </a:endParaRPr>
          </a:p>
        </p:txBody>
      </p:sp>
      <p:sp>
        <p:nvSpPr>
          <p:cNvPr id="291" name="Shape 291"/>
          <p:cNvSpPr/>
          <p:nvPr/>
        </p:nvSpPr>
        <p:spPr>
          <a:xfrm>
            <a:off x="0" y="0"/>
            <a:ext cx="9144000" cy="5143500"/>
          </a:xfrm>
          <a:prstGeom prst="frame">
            <a:avLst>
              <a:gd fmla="val 6505" name="adj1"/>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92" name="Shape 292"/>
          <p:cNvPicPr preferRelativeResize="0"/>
          <p:nvPr/>
        </p:nvPicPr>
        <p:blipFill>
          <a:blip r:embed="rId3">
            <a:alphaModFix/>
          </a:blip>
          <a:stretch>
            <a:fillRect/>
          </a:stretch>
        </p:blipFill>
        <p:spPr>
          <a:xfrm flipH="1">
            <a:off x="6757802" y="3093400"/>
            <a:ext cx="2077623" cy="1768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solidFill>
                  <a:schemeClr val="lt1"/>
                </a:solidFill>
                <a:latin typeface="Merriweather"/>
                <a:ea typeface="Merriweather"/>
                <a:cs typeface="Merriweather"/>
                <a:sym typeface="Merriweather"/>
              </a:rPr>
              <a:t>DEPRESSION</a:t>
            </a:r>
            <a:endParaRPr sz="3000">
              <a:solidFill>
                <a:schemeClr val="lt1"/>
              </a:solidFill>
              <a:latin typeface="Merriweather"/>
              <a:ea typeface="Merriweather"/>
              <a:cs typeface="Merriweather"/>
              <a:sym typeface="Merriweather"/>
            </a:endParaRPr>
          </a:p>
          <a:p>
            <a:pPr indent="0" lvl="0" marL="0" rtl="0">
              <a:spcBef>
                <a:spcPts val="0"/>
              </a:spcBef>
              <a:spcAft>
                <a:spcPts val="0"/>
              </a:spcAft>
              <a:buNone/>
            </a:pPr>
            <a:r>
              <a:t/>
            </a:r>
            <a:endParaRPr sz="3000">
              <a:solidFill>
                <a:srgbClr val="FFFFFF"/>
              </a:solidFill>
              <a:latin typeface="Merriweather"/>
              <a:ea typeface="Merriweather"/>
              <a:cs typeface="Merriweather"/>
              <a:sym typeface="Merriweather"/>
            </a:endParaRPr>
          </a:p>
        </p:txBody>
      </p:sp>
      <p:sp>
        <p:nvSpPr>
          <p:cNvPr id="299" name="Shape 299"/>
          <p:cNvSpPr txBox="1"/>
          <p:nvPr/>
        </p:nvSpPr>
        <p:spPr>
          <a:xfrm>
            <a:off x="511800" y="1527375"/>
            <a:ext cx="7909800" cy="3029400"/>
          </a:xfrm>
          <a:prstGeom prst="rect">
            <a:avLst/>
          </a:prstGeom>
          <a:noFill/>
          <a:ln>
            <a:noFill/>
          </a:ln>
        </p:spPr>
        <p:txBody>
          <a:bodyPr anchorCtr="0" anchor="t" bIns="91425" lIns="91425" spcFirstLastPara="1" rIns="91425" wrap="square" tIns="91425">
            <a:noAutofit/>
          </a:bodyPr>
          <a:lstStyle/>
          <a:p>
            <a:pPr indent="-342900" lvl="0" marL="457200" rtl="0" algn="just">
              <a:lnSpc>
                <a:spcPct val="130000"/>
              </a:lnSpc>
              <a:spcBef>
                <a:spcPts val="0"/>
              </a:spcBef>
              <a:spcAft>
                <a:spcPts val="0"/>
              </a:spcAft>
              <a:buSzPts val="1800"/>
              <a:buChar char="●"/>
            </a:pPr>
            <a:r>
              <a:rPr b="1" lang="en" sz="1800" u="sng">
                <a:solidFill>
                  <a:srgbClr val="FF0000"/>
                </a:solidFill>
              </a:rPr>
              <a:t>Commonest</a:t>
            </a:r>
            <a:r>
              <a:rPr lang="en" sz="1800" u="sng">
                <a:solidFill>
                  <a:srgbClr val="FF0000"/>
                </a:solidFill>
              </a:rPr>
              <a:t> </a:t>
            </a:r>
            <a:r>
              <a:rPr lang="en" sz="1800">
                <a:solidFill>
                  <a:srgbClr val="2A0015"/>
                </a:solidFill>
              </a:rPr>
              <a:t>psychological disorder among the elderly</a:t>
            </a:r>
            <a:r>
              <a:rPr b="1" lang="en" sz="1800" u="sng">
                <a:solidFill>
                  <a:srgbClr val="FF0000"/>
                </a:solidFill>
              </a:rPr>
              <a:t> is depression</a:t>
            </a:r>
            <a:r>
              <a:rPr lang="en" sz="1800">
                <a:solidFill>
                  <a:srgbClr val="2A0015"/>
                </a:solidFill>
              </a:rPr>
              <a:t>. </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Community-based mental health studies have revealed that the point prevalence of depressive disorders in the elderly population of the world varies between </a:t>
            </a:r>
            <a:r>
              <a:rPr b="1" lang="en" sz="1800">
                <a:solidFill>
                  <a:srgbClr val="2A0015"/>
                </a:solidFill>
              </a:rPr>
              <a:t>10% and 20%</a:t>
            </a:r>
            <a:r>
              <a:rPr lang="en" sz="1800">
                <a:solidFill>
                  <a:srgbClr val="2A0015"/>
                </a:solidFill>
              </a:rPr>
              <a:t>, depending on cultural situations.</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Gradual onset and progressive course.</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Often not recognized by the elderly or the caregivers.</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Manifested by executive dysfunction.  </a:t>
            </a:r>
            <a:endParaRPr sz="1800">
              <a:solidFill>
                <a:srgbClr val="2A0015"/>
              </a:solidFill>
            </a:endParaRPr>
          </a:p>
        </p:txBody>
      </p:sp>
      <p:sp>
        <p:nvSpPr>
          <p:cNvPr id="300" name="Shape 300"/>
          <p:cNvSpPr/>
          <p:nvPr/>
        </p:nvSpPr>
        <p:spPr>
          <a:xfrm>
            <a:off x="0" y="-150"/>
            <a:ext cx="9144000" cy="5143500"/>
          </a:xfrm>
          <a:prstGeom prst="frame">
            <a:avLst>
              <a:gd fmla="val 6505" name="adj1"/>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01" name="Shape 301"/>
          <p:cNvPicPr preferRelativeResize="0"/>
          <p:nvPr/>
        </p:nvPicPr>
        <p:blipFill>
          <a:blip r:embed="rId3">
            <a:alphaModFix/>
          </a:blip>
          <a:stretch>
            <a:fillRect/>
          </a:stretch>
        </p:blipFill>
        <p:spPr>
          <a:xfrm flipH="1">
            <a:off x="6726877" y="3093400"/>
            <a:ext cx="2077623" cy="1768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0" y="-150"/>
            <a:ext cx="9144000" cy="5143500"/>
          </a:xfrm>
          <a:prstGeom prst="frame">
            <a:avLst>
              <a:gd fmla="val 50000" name="adj1"/>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000">
                <a:solidFill>
                  <a:srgbClr val="FFFFFF"/>
                </a:solidFill>
                <a:latin typeface="Merriweather"/>
                <a:ea typeface="Merriweather"/>
                <a:cs typeface="Merriweather"/>
                <a:sym typeface="Merriweather"/>
              </a:rPr>
              <a:t>Definition &amp; classification </a:t>
            </a:r>
            <a:endParaRPr sz="3000">
              <a:solidFill>
                <a:srgbClr val="FFFFFF"/>
              </a:solidFill>
              <a:latin typeface="Merriweather"/>
              <a:ea typeface="Merriweather"/>
              <a:cs typeface="Merriweather"/>
              <a:sym typeface="Merriweather"/>
            </a:endParaRPr>
          </a:p>
          <a:p>
            <a:pPr indent="0" lvl="0" marL="0" algn="ctr">
              <a:spcBef>
                <a:spcPts val="0"/>
              </a:spcBef>
              <a:spcAft>
                <a:spcPts val="0"/>
              </a:spcAft>
              <a:buNone/>
            </a:pPr>
            <a:r>
              <a:rPr lang="en" sz="1800">
                <a:solidFill>
                  <a:srgbClr val="FFFFFF"/>
                </a:solidFill>
                <a:latin typeface="Merriweather"/>
                <a:ea typeface="Merriweather"/>
                <a:cs typeface="Merriweather"/>
                <a:sym typeface="Merriweather"/>
              </a:rPr>
              <a:t>Amjad Alduhaish </a:t>
            </a:r>
            <a:endParaRPr sz="18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435202324</a:t>
            </a:r>
            <a:endParaRPr sz="3000">
              <a:solidFill>
                <a:srgbClr val="FFFFFF"/>
              </a:solidFill>
              <a:latin typeface="Merriweather"/>
              <a:ea typeface="Merriweather"/>
              <a:cs typeface="Merriweather"/>
              <a:sym typeface="Merriweather"/>
            </a:endParaRPr>
          </a:p>
        </p:txBody>
      </p:sp>
      <p:pic>
        <p:nvPicPr>
          <p:cNvPr descr="Image result for ‫زخرفة png‬‎" id="81" name="Shape 81"/>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82" name="Shape 82"/>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chemeClr val="lt1"/>
                </a:solidFill>
                <a:latin typeface="Merriweather"/>
                <a:ea typeface="Merriweather"/>
                <a:cs typeface="Merriweather"/>
                <a:sym typeface="Merriweather"/>
              </a:rPr>
              <a:t>Treatment of depression:</a:t>
            </a:r>
            <a:endParaRPr sz="3000">
              <a:solidFill>
                <a:schemeClr val="lt1"/>
              </a:solidFill>
              <a:latin typeface="Merriweather"/>
              <a:ea typeface="Merriweather"/>
              <a:cs typeface="Merriweather"/>
              <a:sym typeface="Merriweather"/>
            </a:endParaRPr>
          </a:p>
          <a:p>
            <a:pPr indent="0" lvl="0" marL="0" rtl="0">
              <a:spcBef>
                <a:spcPts val="0"/>
              </a:spcBef>
              <a:spcAft>
                <a:spcPts val="0"/>
              </a:spcAft>
              <a:buNone/>
            </a:pPr>
            <a:r>
              <a:t/>
            </a:r>
            <a:endParaRPr sz="3000">
              <a:solidFill>
                <a:srgbClr val="FFFFFF"/>
              </a:solidFill>
              <a:latin typeface="Merriweather"/>
              <a:ea typeface="Merriweather"/>
              <a:cs typeface="Merriweather"/>
              <a:sym typeface="Merriweather"/>
            </a:endParaRPr>
          </a:p>
        </p:txBody>
      </p:sp>
      <p:sp>
        <p:nvSpPr>
          <p:cNvPr id="308" name="Shape 308"/>
          <p:cNvSpPr txBox="1"/>
          <p:nvPr/>
        </p:nvSpPr>
        <p:spPr>
          <a:xfrm>
            <a:off x="511800" y="1527375"/>
            <a:ext cx="7909800" cy="3029400"/>
          </a:xfrm>
          <a:prstGeom prst="rect">
            <a:avLst/>
          </a:prstGeom>
          <a:noFill/>
          <a:ln>
            <a:noFill/>
          </a:ln>
        </p:spPr>
        <p:txBody>
          <a:bodyPr anchorCtr="0" anchor="t"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Emotional support e.g. spend time together, and make them feel loved and wanted. </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Encourage them to talk with their doctor. </a:t>
            </a:r>
            <a:endParaRPr sz="1800">
              <a:solidFill>
                <a:srgbClr val="2A0015"/>
              </a:solidFill>
            </a:endParaRPr>
          </a:p>
          <a:p>
            <a:pPr indent="-342900" lvl="0" marL="457200" rtl="0" algn="just">
              <a:lnSpc>
                <a:spcPct val="130000"/>
              </a:lnSpc>
              <a:spcBef>
                <a:spcPts val="0"/>
              </a:spcBef>
              <a:spcAft>
                <a:spcPts val="0"/>
              </a:spcAft>
              <a:buClr>
                <a:srgbClr val="2A0015"/>
              </a:buClr>
              <a:buSzPts val="1800"/>
              <a:buChar char="●"/>
            </a:pPr>
            <a:r>
              <a:rPr lang="en" sz="1800">
                <a:solidFill>
                  <a:srgbClr val="2A0015"/>
                </a:solidFill>
              </a:rPr>
              <a:t>Taking antidepressant drugs. </a:t>
            </a:r>
            <a:endParaRPr sz="1800">
              <a:solidFill>
                <a:srgbClr val="2A0015"/>
              </a:solidFill>
            </a:endParaRPr>
          </a:p>
        </p:txBody>
      </p:sp>
      <p:sp>
        <p:nvSpPr>
          <p:cNvPr id="309" name="Shape 309"/>
          <p:cNvSpPr/>
          <p:nvPr/>
        </p:nvSpPr>
        <p:spPr>
          <a:xfrm>
            <a:off x="0" y="-150"/>
            <a:ext cx="9144000" cy="5143500"/>
          </a:xfrm>
          <a:prstGeom prst="frame">
            <a:avLst>
              <a:gd fmla="val 6505" name="adj1"/>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310" name="Shape 310"/>
          <p:cNvPicPr preferRelativeResize="0"/>
          <p:nvPr/>
        </p:nvPicPr>
        <p:blipFill>
          <a:blip r:embed="rId3">
            <a:alphaModFix/>
          </a:blip>
          <a:stretch>
            <a:fillRect/>
          </a:stretch>
        </p:blipFill>
        <p:spPr>
          <a:xfrm>
            <a:off x="5890925" y="2324650"/>
            <a:ext cx="2916528" cy="24746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nvSpPr>
        <p:spPr>
          <a:xfrm>
            <a:off x="0" y="-150"/>
            <a:ext cx="9144000" cy="5143500"/>
          </a:xfrm>
          <a:prstGeom prst="frame">
            <a:avLst>
              <a:gd fmla="val 50000" name="adj1"/>
            </a:avLst>
          </a:prstGeom>
          <a:solidFill>
            <a:srgbClr val="980000"/>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Long-term disability causes </a:t>
            </a:r>
            <a:endParaRPr sz="18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-Munira alhussaini 435202146</a:t>
            </a:r>
            <a:endParaRPr sz="1800">
              <a:solidFill>
                <a:srgbClr val="FFFFFF"/>
              </a:solidFill>
              <a:latin typeface="Merriweather"/>
              <a:ea typeface="Merriweather"/>
              <a:cs typeface="Merriweather"/>
              <a:sym typeface="Merriweather"/>
            </a:endParaRPr>
          </a:p>
          <a:p>
            <a:pPr indent="0" lvl="0" marL="0" rtl="0" algn="ctr">
              <a:spcBef>
                <a:spcPts val="0"/>
              </a:spcBef>
              <a:spcAft>
                <a:spcPts val="0"/>
              </a:spcAft>
              <a:buNone/>
            </a:pPr>
            <a:r>
              <a:rPr lang="en" sz="1800">
                <a:solidFill>
                  <a:srgbClr val="FFFFFF"/>
                </a:solidFill>
                <a:latin typeface="Merriweather"/>
                <a:ea typeface="Merriweather"/>
                <a:cs typeface="Merriweather"/>
                <a:sym typeface="Merriweather"/>
              </a:rPr>
              <a:t>Lina Al Bawardi 435202265</a:t>
            </a:r>
            <a:endParaRPr sz="1800">
              <a:solidFill>
                <a:srgbClr val="FFFFFF"/>
              </a:solidFill>
              <a:latin typeface="Merriweather"/>
              <a:ea typeface="Merriweather"/>
              <a:cs typeface="Merriweather"/>
              <a:sym typeface="Merriweather"/>
            </a:endParaRPr>
          </a:p>
        </p:txBody>
      </p:sp>
      <p:pic>
        <p:nvPicPr>
          <p:cNvPr descr="Image result for ‫زخرفة png‬‎" id="318" name="Shape 318"/>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319" name="Shape 319"/>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Leading causes of disability in elderly:</a:t>
            </a:r>
            <a:endParaRPr sz="3000">
              <a:solidFill>
                <a:srgbClr val="FFFFFF"/>
              </a:solidFill>
              <a:latin typeface="Merriweather"/>
              <a:ea typeface="Merriweather"/>
              <a:cs typeface="Merriweather"/>
              <a:sym typeface="Merriweather"/>
            </a:endParaRPr>
          </a:p>
        </p:txBody>
      </p:sp>
      <p:sp>
        <p:nvSpPr>
          <p:cNvPr id="326" name="Shape 326"/>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b="1" lang="en" sz="1800" u="sng"/>
              <a:t>Arthritis: </a:t>
            </a:r>
            <a:endParaRPr b="1" sz="1800" u="sng"/>
          </a:p>
          <a:p>
            <a:pPr indent="0" lvl="0" marL="0" rtl="0">
              <a:lnSpc>
                <a:spcPct val="115000"/>
              </a:lnSpc>
              <a:spcBef>
                <a:spcPts val="0"/>
              </a:spcBef>
              <a:spcAft>
                <a:spcPts val="0"/>
              </a:spcAft>
              <a:buNone/>
            </a:pPr>
            <a:r>
              <a:rPr lang="en">
                <a:solidFill>
                  <a:srgbClr val="434343"/>
                </a:solidFill>
                <a:latin typeface="Verdana"/>
                <a:ea typeface="Verdana"/>
                <a:cs typeface="Verdana"/>
                <a:sym typeface="Verdana"/>
              </a:rPr>
              <a:t>Arthritis and other musculoskeletal problems.These are the most common causes of long-term disability. They make up as much as a third of all disability cases. Arthritis is probably the biggest single cause. About 1 in 3 people say arthritis affects their ability to do their jobs in some way</a:t>
            </a:r>
            <a:endParaRPr>
              <a:solidFill>
                <a:srgbClr val="434343"/>
              </a:solidFill>
              <a:latin typeface="Verdana"/>
              <a:ea typeface="Verdana"/>
              <a:cs typeface="Verdana"/>
              <a:sym typeface="Verdana"/>
            </a:endParaRPr>
          </a:p>
          <a:p>
            <a:pPr indent="-330200" lvl="0" marL="457200" rtl="0">
              <a:spcBef>
                <a:spcPts val="800"/>
              </a:spcBef>
              <a:spcAft>
                <a:spcPts val="0"/>
              </a:spcAft>
              <a:buSzPts val="1600"/>
              <a:buFont typeface="Verdana"/>
              <a:buChar char="❖"/>
            </a:pPr>
            <a:r>
              <a:rPr b="1" lang="en" sz="1600" u="sng">
                <a:highlight>
                  <a:srgbClr val="FFFFFF"/>
                </a:highlight>
                <a:latin typeface="Verdana"/>
                <a:ea typeface="Verdana"/>
                <a:cs typeface="Verdana"/>
                <a:sym typeface="Verdana"/>
              </a:rPr>
              <a:t>Heart disease and stroke:</a:t>
            </a:r>
            <a:endParaRPr b="1" sz="1600" u="sng">
              <a:highlight>
                <a:srgbClr val="FFFFFF"/>
              </a:highlight>
              <a:latin typeface="Verdana"/>
              <a:ea typeface="Verdana"/>
              <a:cs typeface="Verdana"/>
              <a:sym typeface="Verdana"/>
            </a:endParaRPr>
          </a:p>
          <a:p>
            <a:pPr indent="0" lvl="0" marL="0" rtl="0">
              <a:spcBef>
                <a:spcPts val="0"/>
              </a:spcBef>
              <a:spcAft>
                <a:spcPts val="0"/>
              </a:spcAft>
              <a:buNone/>
            </a:pPr>
            <a:r>
              <a:rPr lang="en" sz="1600">
                <a:solidFill>
                  <a:srgbClr val="444444"/>
                </a:solidFill>
                <a:highlight>
                  <a:srgbClr val="FFFFFF"/>
                </a:highlight>
                <a:latin typeface="Verdana"/>
                <a:ea typeface="Verdana"/>
                <a:cs typeface="Verdana"/>
                <a:sym typeface="Verdana"/>
              </a:rPr>
              <a:t> </a:t>
            </a:r>
            <a:r>
              <a:rPr lang="en">
                <a:solidFill>
                  <a:srgbClr val="444444"/>
                </a:solidFill>
                <a:highlight>
                  <a:srgbClr val="FFFFFF"/>
                </a:highlight>
                <a:latin typeface="Verdana"/>
                <a:ea typeface="Verdana"/>
                <a:cs typeface="Verdana"/>
                <a:sym typeface="Verdana"/>
              </a:rPr>
              <a:t>People may live with </a:t>
            </a:r>
            <a:r>
              <a:rPr lang="en">
                <a:solidFill>
                  <a:srgbClr val="444444"/>
                </a:solidFill>
                <a:highlight>
                  <a:srgbClr val="FFFFFF"/>
                </a:highlight>
                <a:uFill>
                  <a:noFill/>
                </a:uFill>
                <a:latin typeface="Verdana"/>
                <a:ea typeface="Verdana"/>
                <a:cs typeface="Verdana"/>
                <a:sym typeface="Verdana"/>
                <a:hlinkClick r:id="rId3"/>
              </a:rPr>
              <a:t>heart disease</a:t>
            </a:r>
            <a:r>
              <a:rPr lang="en">
                <a:solidFill>
                  <a:srgbClr val="444444"/>
                </a:solidFill>
                <a:highlight>
                  <a:srgbClr val="FFFFFF"/>
                </a:highlight>
                <a:latin typeface="Verdana"/>
                <a:ea typeface="Verdana"/>
                <a:cs typeface="Verdana"/>
                <a:sym typeface="Verdana"/>
              </a:rPr>
              <a:t> for years or decades. It can severely limit their ability to work. Studies estimate that </a:t>
            </a:r>
            <a:r>
              <a:rPr lang="en">
                <a:solidFill>
                  <a:srgbClr val="444444"/>
                </a:solidFill>
                <a:highlight>
                  <a:srgbClr val="FFFFFF"/>
                </a:highlight>
                <a:uFill>
                  <a:noFill/>
                </a:uFill>
                <a:latin typeface="Verdana"/>
                <a:ea typeface="Verdana"/>
                <a:cs typeface="Verdana"/>
                <a:sym typeface="Verdana"/>
                <a:hlinkClick r:id="rId4"/>
              </a:rPr>
              <a:t>heart disease</a:t>
            </a:r>
            <a:r>
              <a:rPr lang="en">
                <a:solidFill>
                  <a:srgbClr val="444444"/>
                </a:solidFill>
                <a:highlight>
                  <a:srgbClr val="FFFFFF"/>
                </a:highlight>
                <a:latin typeface="Verdana"/>
                <a:ea typeface="Verdana"/>
                <a:cs typeface="Verdana"/>
                <a:sym typeface="Verdana"/>
              </a:rPr>
              <a:t> is now the reason for 17% of all health costs in the U.S.</a:t>
            </a:r>
            <a:endParaRPr b="1" u="sng"/>
          </a:p>
        </p:txBody>
      </p:sp>
      <p:sp>
        <p:nvSpPr>
          <p:cNvPr id="327" name="Shape 327"/>
          <p:cNvSpPr/>
          <p:nvPr/>
        </p:nvSpPr>
        <p:spPr>
          <a:xfrm>
            <a:off x="0" y="-150"/>
            <a:ext cx="9144000" cy="5143500"/>
          </a:xfrm>
          <a:prstGeom prst="frame">
            <a:avLst>
              <a:gd fmla="val 6505" name="adj1"/>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Leading causes of disability in elderly:</a:t>
            </a:r>
            <a:endParaRPr sz="3000">
              <a:solidFill>
                <a:srgbClr val="FFFFFF"/>
              </a:solidFill>
              <a:latin typeface="Merriweather"/>
              <a:ea typeface="Merriweather"/>
              <a:cs typeface="Merriweather"/>
              <a:sym typeface="Merriweather"/>
            </a:endParaRPr>
          </a:p>
        </p:txBody>
      </p:sp>
      <p:sp>
        <p:nvSpPr>
          <p:cNvPr id="334" name="Shape 334"/>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30200" lvl="0" marL="457200" rtl="0">
              <a:lnSpc>
                <a:spcPct val="115000"/>
              </a:lnSpc>
              <a:spcBef>
                <a:spcPts val="0"/>
              </a:spcBef>
              <a:spcAft>
                <a:spcPts val="0"/>
              </a:spcAft>
              <a:buSzPts val="1600"/>
              <a:buFont typeface="Verdana"/>
              <a:buChar char="❖"/>
            </a:pPr>
            <a:r>
              <a:rPr b="1" lang="en" sz="1600" u="sng">
                <a:latin typeface="Verdana"/>
                <a:ea typeface="Verdana"/>
                <a:cs typeface="Verdana"/>
                <a:sym typeface="Verdana"/>
              </a:rPr>
              <a:t>Cancer</a:t>
            </a:r>
            <a:r>
              <a:rPr b="1" lang="en" sz="1600">
                <a:latin typeface="Verdana"/>
                <a:ea typeface="Verdana"/>
                <a:cs typeface="Verdana"/>
                <a:sym typeface="Verdana"/>
              </a:rPr>
              <a:t>:  </a:t>
            </a:r>
            <a:endParaRPr b="1" sz="1600">
              <a:latin typeface="Verdana"/>
              <a:ea typeface="Verdana"/>
              <a:cs typeface="Verdana"/>
              <a:sym typeface="Verdana"/>
            </a:endParaRPr>
          </a:p>
          <a:p>
            <a:pPr indent="0" lvl="0" marL="0" rtl="0">
              <a:lnSpc>
                <a:spcPct val="115000"/>
              </a:lnSpc>
              <a:spcBef>
                <a:spcPts val="800"/>
              </a:spcBef>
              <a:spcAft>
                <a:spcPts val="0"/>
              </a:spcAft>
              <a:buNone/>
            </a:pPr>
            <a:r>
              <a:rPr lang="en">
                <a:solidFill>
                  <a:srgbClr val="434343"/>
                </a:solidFill>
                <a:latin typeface="Verdana"/>
                <a:ea typeface="Verdana"/>
                <a:cs typeface="Verdana"/>
                <a:sym typeface="Verdana"/>
              </a:rPr>
              <a:t>cancer incidence increases exponentially with advancing age. the incidence of cancer in those over 65 is 10 times greater than in those younger than 65 and the cancer death rate is 16 times greater in patients over 65 compared to younger patients While </a:t>
            </a:r>
            <a:r>
              <a:rPr lang="en">
                <a:solidFill>
                  <a:srgbClr val="434343"/>
                </a:solidFill>
                <a:uFill>
                  <a:noFill/>
                </a:uFill>
                <a:latin typeface="Verdana"/>
                <a:ea typeface="Verdana"/>
                <a:cs typeface="Verdana"/>
                <a:sym typeface="Verdana"/>
                <a:hlinkClick r:id="rId3"/>
              </a:rPr>
              <a:t>cancer</a:t>
            </a:r>
            <a:r>
              <a:rPr lang="en">
                <a:solidFill>
                  <a:srgbClr val="434343"/>
                </a:solidFill>
                <a:latin typeface="Verdana"/>
                <a:ea typeface="Verdana"/>
                <a:cs typeface="Verdana"/>
                <a:sym typeface="Verdana"/>
              </a:rPr>
              <a:t> itself can be disabling, treatments such as surgery, </a:t>
            </a:r>
            <a:r>
              <a:rPr lang="en">
                <a:solidFill>
                  <a:srgbClr val="434343"/>
                </a:solidFill>
                <a:uFill>
                  <a:noFill/>
                </a:uFill>
                <a:latin typeface="Verdana"/>
                <a:ea typeface="Verdana"/>
                <a:cs typeface="Verdana"/>
                <a:sym typeface="Verdana"/>
                <a:hlinkClick r:id="rId4"/>
              </a:rPr>
              <a:t>radiation</a:t>
            </a:r>
            <a:r>
              <a:rPr lang="en">
                <a:solidFill>
                  <a:srgbClr val="434343"/>
                </a:solidFill>
                <a:latin typeface="Verdana"/>
                <a:ea typeface="Verdana"/>
                <a:cs typeface="Verdana"/>
                <a:sym typeface="Verdana"/>
              </a:rPr>
              <a:t>, and chemotherapy can also make it difficult to work.</a:t>
            </a:r>
            <a:endParaRPr>
              <a:solidFill>
                <a:srgbClr val="434343"/>
              </a:solidFill>
              <a:latin typeface="Verdana"/>
              <a:ea typeface="Verdana"/>
              <a:cs typeface="Verdana"/>
              <a:sym typeface="Verdana"/>
            </a:endParaRPr>
          </a:p>
          <a:p>
            <a:pPr indent="-317500" lvl="0" marL="457200" rtl="0">
              <a:spcBef>
                <a:spcPts val="800"/>
              </a:spcBef>
              <a:spcAft>
                <a:spcPts val="0"/>
              </a:spcAft>
              <a:buClr>
                <a:srgbClr val="434343"/>
              </a:buClr>
              <a:buSzPts val="1400"/>
              <a:buFont typeface="Verdana"/>
              <a:buChar char="❖"/>
            </a:pPr>
            <a:r>
              <a:rPr b="1" lang="en" sz="1600" u="sng">
                <a:highlight>
                  <a:srgbClr val="FFFFFF"/>
                </a:highlight>
                <a:latin typeface="Verdana"/>
                <a:ea typeface="Verdana"/>
                <a:cs typeface="Verdana"/>
                <a:sym typeface="Verdana"/>
              </a:rPr>
              <a:t>Mental health problems</a:t>
            </a:r>
            <a:r>
              <a:rPr lang="en" sz="1600">
                <a:solidFill>
                  <a:srgbClr val="444444"/>
                </a:solidFill>
                <a:highlight>
                  <a:srgbClr val="FFFFFF"/>
                </a:highlight>
                <a:latin typeface="Verdana"/>
                <a:ea typeface="Verdana"/>
                <a:cs typeface="Verdana"/>
                <a:sym typeface="Verdana"/>
              </a:rPr>
              <a:t>.</a:t>
            </a:r>
            <a:r>
              <a:rPr lang="en">
                <a:solidFill>
                  <a:srgbClr val="434343"/>
                </a:solidFill>
                <a:latin typeface="Verdana"/>
                <a:ea typeface="Verdana"/>
                <a:cs typeface="Verdana"/>
                <a:sym typeface="Verdana"/>
              </a:rPr>
              <a:t> </a:t>
            </a:r>
            <a:endParaRPr>
              <a:solidFill>
                <a:srgbClr val="434343"/>
              </a:solidFill>
              <a:latin typeface="Verdana"/>
              <a:ea typeface="Verdana"/>
              <a:cs typeface="Verdana"/>
              <a:sym typeface="Verdana"/>
            </a:endParaRPr>
          </a:p>
          <a:p>
            <a:pPr indent="0" lvl="0" marL="0" rtl="0">
              <a:spcBef>
                <a:spcPts val="0"/>
              </a:spcBef>
              <a:spcAft>
                <a:spcPts val="0"/>
              </a:spcAft>
              <a:buNone/>
            </a:pPr>
            <a:r>
              <a:rPr lang="en">
                <a:solidFill>
                  <a:srgbClr val="434343"/>
                </a:solidFill>
                <a:latin typeface="Verdana"/>
                <a:ea typeface="Verdana"/>
                <a:cs typeface="Verdana"/>
                <a:sym typeface="Verdana"/>
              </a:rPr>
              <a:t>You might think of disability as physical, but mental health problems can make work difficult or impossible. Depression, bipolar disorder, and other conditions can be as disabling as any physical illness.</a:t>
            </a:r>
            <a:endParaRPr>
              <a:solidFill>
                <a:srgbClr val="434343"/>
              </a:solidFill>
              <a:latin typeface="Verdana"/>
              <a:ea typeface="Verdana"/>
              <a:cs typeface="Verdana"/>
              <a:sym typeface="Verdana"/>
            </a:endParaRPr>
          </a:p>
        </p:txBody>
      </p:sp>
      <p:sp>
        <p:nvSpPr>
          <p:cNvPr id="335" name="Shape 335"/>
          <p:cNvSpPr/>
          <p:nvPr/>
        </p:nvSpPr>
        <p:spPr>
          <a:xfrm>
            <a:off x="0" y="-150"/>
            <a:ext cx="9144000" cy="5143500"/>
          </a:xfrm>
          <a:prstGeom prst="frame">
            <a:avLst>
              <a:gd fmla="val 6505" name="adj1"/>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Leading causes of disability in elderly:</a:t>
            </a:r>
            <a:endParaRPr sz="3000">
              <a:solidFill>
                <a:srgbClr val="FFFFFF"/>
              </a:solidFill>
              <a:latin typeface="Merriweather"/>
              <a:ea typeface="Merriweather"/>
              <a:cs typeface="Merriweather"/>
              <a:sym typeface="Merriweather"/>
            </a:endParaRPr>
          </a:p>
        </p:txBody>
      </p:sp>
      <p:sp>
        <p:nvSpPr>
          <p:cNvPr id="342" name="Shape 342"/>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434343"/>
              </a:buClr>
              <a:buSzPts val="1400"/>
              <a:buFont typeface="Verdana"/>
              <a:buChar char="❖"/>
            </a:pPr>
            <a:r>
              <a:rPr b="1" lang="en" sz="1600" u="sng">
                <a:latin typeface="Verdana"/>
                <a:ea typeface="Verdana"/>
                <a:cs typeface="Verdana"/>
                <a:sym typeface="Verdana"/>
              </a:rPr>
              <a:t>Diabetes: </a:t>
            </a:r>
            <a:endParaRPr b="1" sz="1600" u="sng">
              <a:latin typeface="Verdana"/>
              <a:ea typeface="Verdana"/>
              <a:cs typeface="Verdana"/>
              <a:sym typeface="Verdana"/>
            </a:endParaRPr>
          </a:p>
          <a:p>
            <a:pPr indent="0" lvl="0" marL="0" rtl="0">
              <a:spcBef>
                <a:spcPts val="0"/>
              </a:spcBef>
              <a:spcAft>
                <a:spcPts val="0"/>
              </a:spcAft>
              <a:buNone/>
            </a:pPr>
            <a:r>
              <a:t/>
            </a:r>
            <a:endParaRPr sz="1600">
              <a:latin typeface="Verdana"/>
              <a:ea typeface="Verdana"/>
              <a:cs typeface="Verdana"/>
              <a:sym typeface="Verdana"/>
            </a:endParaRPr>
          </a:p>
          <a:p>
            <a:pPr indent="0" lvl="0" marL="0" rtl="0">
              <a:spcBef>
                <a:spcPts val="0"/>
              </a:spcBef>
              <a:spcAft>
                <a:spcPts val="0"/>
              </a:spcAft>
              <a:buNone/>
            </a:pPr>
            <a:r>
              <a:rPr lang="en">
                <a:solidFill>
                  <a:srgbClr val="434343"/>
                </a:solidFill>
                <a:highlight>
                  <a:srgbClr val="FFFFFF"/>
                </a:highlight>
              </a:rPr>
              <a:t>Diabetes is associated with a strong increase in the risk of physical disability. There are several hypotheses as to why diabetes has such a broad effect on physical functioning. Diabetes has many associated risks, comorbidities, and complications that lead to multiple impairments and a broad impact on functioning.</a:t>
            </a:r>
            <a:endParaRPr>
              <a:solidFill>
                <a:srgbClr val="434343"/>
              </a:solidFill>
              <a:highlight>
                <a:srgbClr val="FFFFFF"/>
              </a:highlight>
            </a:endParaRPr>
          </a:p>
          <a:p>
            <a:pPr indent="0" lvl="0" marL="0" rtl="0">
              <a:spcBef>
                <a:spcPts val="0"/>
              </a:spcBef>
              <a:spcAft>
                <a:spcPts val="0"/>
              </a:spcAft>
              <a:buNone/>
            </a:pPr>
            <a:r>
              <a:t/>
            </a:r>
            <a:endParaRPr>
              <a:solidFill>
                <a:srgbClr val="434343"/>
              </a:solidFill>
              <a:highlight>
                <a:srgbClr val="FFFFFF"/>
              </a:highlight>
            </a:endParaRPr>
          </a:p>
          <a:p>
            <a:pPr indent="-317500" lvl="0" marL="457200" rtl="0">
              <a:lnSpc>
                <a:spcPct val="115000"/>
              </a:lnSpc>
              <a:spcBef>
                <a:spcPts val="0"/>
              </a:spcBef>
              <a:spcAft>
                <a:spcPts val="0"/>
              </a:spcAft>
              <a:buSzPts val="1400"/>
              <a:buFont typeface="Verdana"/>
              <a:buChar char="❖"/>
            </a:pPr>
            <a:r>
              <a:rPr b="1" lang="en">
                <a:latin typeface="Verdana"/>
                <a:ea typeface="Verdana"/>
                <a:cs typeface="Verdana"/>
                <a:sym typeface="Verdana"/>
              </a:rPr>
              <a:t>Nervous system disorders.</a:t>
            </a:r>
            <a:r>
              <a:rPr b="1" lang="en">
                <a:solidFill>
                  <a:srgbClr val="444444"/>
                </a:solidFill>
                <a:latin typeface="Verdana"/>
                <a:ea typeface="Verdana"/>
                <a:cs typeface="Verdana"/>
                <a:sym typeface="Verdana"/>
              </a:rPr>
              <a:t> </a:t>
            </a:r>
            <a:r>
              <a:rPr lang="en">
                <a:solidFill>
                  <a:srgbClr val="444444"/>
                </a:solidFill>
              </a:rPr>
              <a:t>These include a number of conditions that affect the brain or nerves, such as:</a:t>
            </a:r>
            <a:endParaRPr>
              <a:solidFill>
                <a:srgbClr val="444444"/>
              </a:solidFill>
            </a:endParaRPr>
          </a:p>
          <a:p>
            <a:pPr indent="-317500" lvl="0" marL="457200" rtl="0">
              <a:lnSpc>
                <a:spcPct val="115000"/>
              </a:lnSpc>
              <a:spcBef>
                <a:spcPts val="0"/>
              </a:spcBef>
              <a:spcAft>
                <a:spcPts val="0"/>
              </a:spcAft>
              <a:buClr>
                <a:srgbClr val="444444"/>
              </a:buClr>
              <a:buSzPts val="1400"/>
              <a:buFont typeface="Arial"/>
              <a:buChar char="●"/>
            </a:pPr>
            <a:r>
              <a:rPr lang="en">
                <a:solidFill>
                  <a:srgbClr val="444444"/>
                </a:solidFill>
              </a:rPr>
              <a:t>Parkinson's disease</a:t>
            </a:r>
            <a:endParaRPr>
              <a:solidFill>
                <a:srgbClr val="444444"/>
              </a:solidFill>
            </a:endParaRPr>
          </a:p>
          <a:p>
            <a:pPr indent="-317500" lvl="0" marL="457200" rtl="0">
              <a:lnSpc>
                <a:spcPct val="115000"/>
              </a:lnSpc>
              <a:spcBef>
                <a:spcPts val="0"/>
              </a:spcBef>
              <a:spcAft>
                <a:spcPts val="0"/>
              </a:spcAft>
              <a:buClr>
                <a:srgbClr val="444444"/>
              </a:buClr>
              <a:buSzPts val="1400"/>
              <a:buFont typeface="Arial"/>
              <a:buChar char="●"/>
            </a:pPr>
            <a:r>
              <a:rPr lang="en"/>
              <a:t>Alzheimer's disease</a:t>
            </a:r>
            <a:endParaRPr/>
          </a:p>
          <a:p>
            <a:pPr indent="0" lvl="0" marL="0" rtl="0">
              <a:spcBef>
                <a:spcPts val="0"/>
              </a:spcBef>
              <a:spcAft>
                <a:spcPts val="0"/>
              </a:spcAft>
              <a:buNone/>
            </a:pPr>
            <a:r>
              <a:t/>
            </a:r>
            <a:endParaRPr>
              <a:solidFill>
                <a:srgbClr val="434343"/>
              </a:solidFill>
              <a:highlight>
                <a:srgbClr val="FFFFFF"/>
              </a:highlight>
            </a:endParaRPr>
          </a:p>
        </p:txBody>
      </p:sp>
      <p:sp>
        <p:nvSpPr>
          <p:cNvPr id="343" name="Shape 343"/>
          <p:cNvSpPr/>
          <p:nvPr/>
        </p:nvSpPr>
        <p:spPr>
          <a:xfrm>
            <a:off x="0" y="-150"/>
            <a:ext cx="9144000" cy="5143500"/>
          </a:xfrm>
          <a:prstGeom prst="frame">
            <a:avLst>
              <a:gd fmla="val 6505" name="adj1"/>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 name="Shape 349"/>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Leading causes of disability in elderly:</a:t>
            </a:r>
            <a:endParaRPr sz="3000">
              <a:solidFill>
                <a:srgbClr val="FFFFFF"/>
              </a:solidFill>
              <a:latin typeface="Merriweather"/>
              <a:ea typeface="Merriweather"/>
              <a:cs typeface="Merriweather"/>
              <a:sym typeface="Merriweather"/>
            </a:endParaRPr>
          </a:p>
        </p:txBody>
      </p:sp>
      <p:sp>
        <p:nvSpPr>
          <p:cNvPr id="350" name="Shape 350"/>
          <p:cNvSpPr txBox="1"/>
          <p:nvPr/>
        </p:nvSpPr>
        <p:spPr>
          <a:xfrm>
            <a:off x="560975" y="1458550"/>
            <a:ext cx="7909800" cy="3260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spcBef>
                <a:spcPts val="0"/>
              </a:spcBef>
              <a:spcAft>
                <a:spcPts val="0"/>
              </a:spcAft>
              <a:buClr>
                <a:srgbClr val="434343"/>
              </a:buClr>
              <a:buSzPts val="1400"/>
              <a:buFont typeface="Verdana"/>
              <a:buChar char="❖"/>
            </a:pPr>
            <a:r>
              <a:rPr b="1" lang="en" sz="1600" u="sng">
                <a:latin typeface="Verdana"/>
                <a:ea typeface="Verdana"/>
                <a:cs typeface="Verdana"/>
                <a:sym typeface="Verdana"/>
              </a:rPr>
              <a:t>Lower respiratory infection</a:t>
            </a:r>
            <a:endParaRPr b="1" sz="1600" u="sng">
              <a:latin typeface="Verdana"/>
              <a:ea typeface="Verdana"/>
              <a:cs typeface="Verdana"/>
              <a:sym typeface="Verdana"/>
            </a:endParaRPr>
          </a:p>
          <a:p>
            <a:pPr indent="0" lvl="0" marL="0" rtl="0">
              <a:spcBef>
                <a:spcPts val="0"/>
              </a:spcBef>
              <a:spcAft>
                <a:spcPts val="0"/>
              </a:spcAft>
              <a:buNone/>
            </a:pPr>
            <a:r>
              <a:t/>
            </a:r>
            <a:endParaRPr b="1" sz="1600" u="sng">
              <a:latin typeface="Verdana"/>
              <a:ea typeface="Verdana"/>
              <a:cs typeface="Verdana"/>
              <a:sym typeface="Verdana"/>
            </a:endParaRPr>
          </a:p>
          <a:p>
            <a:pPr indent="-317500" lvl="0" marL="457200" rtl="0">
              <a:spcBef>
                <a:spcPts val="0"/>
              </a:spcBef>
              <a:spcAft>
                <a:spcPts val="0"/>
              </a:spcAft>
              <a:buSzPts val="1400"/>
              <a:buAutoNum type="arabicParenR"/>
            </a:pPr>
            <a:r>
              <a:rPr lang="en"/>
              <a:t>allergic rhinitis, influenza, lung cancer</a:t>
            </a:r>
            <a:endParaRPr/>
          </a:p>
          <a:p>
            <a:pPr indent="-317500" lvl="0" marL="457200" rtl="0">
              <a:spcBef>
                <a:spcPts val="0"/>
              </a:spcBef>
              <a:spcAft>
                <a:spcPts val="0"/>
              </a:spcAft>
              <a:buSzPts val="1400"/>
              <a:buAutoNum type="arabicParenR"/>
            </a:pPr>
            <a:r>
              <a:rPr lang="en"/>
              <a:t>  lower respiratory infections in adults, including pneumonia</a:t>
            </a:r>
            <a:endParaRPr/>
          </a:p>
          <a:p>
            <a:pPr indent="-317500" lvl="0" marL="457200" rtl="0">
              <a:spcBef>
                <a:spcPts val="0"/>
              </a:spcBef>
              <a:spcAft>
                <a:spcPts val="0"/>
              </a:spcAft>
              <a:buSzPts val="1400"/>
              <a:buAutoNum type="arabicParenR"/>
            </a:pPr>
            <a:r>
              <a:rPr lang="en"/>
              <a:t> Asthma</a:t>
            </a:r>
            <a:endParaRPr/>
          </a:p>
          <a:p>
            <a:pPr indent="-317500" lvl="0" marL="457200" rtl="0">
              <a:spcBef>
                <a:spcPts val="0"/>
              </a:spcBef>
              <a:spcAft>
                <a:spcPts val="0"/>
              </a:spcAft>
              <a:buSzPts val="1400"/>
              <a:buAutoNum type="arabicParenR"/>
            </a:pPr>
            <a:r>
              <a:rPr lang="en"/>
              <a:t> chronic obstructive pulmonary disease (COPD)</a:t>
            </a:r>
            <a:endParaRPr/>
          </a:p>
          <a:p>
            <a:pPr indent="-317500" lvl="0" marL="457200" rtl="0">
              <a:spcBef>
                <a:spcPts val="0"/>
              </a:spcBef>
              <a:spcAft>
                <a:spcPts val="0"/>
              </a:spcAft>
              <a:buSzPts val="1400"/>
              <a:buAutoNum type="arabicParenR"/>
            </a:pPr>
            <a:r>
              <a:rPr lang="en"/>
              <a:t>Tuberculosis</a:t>
            </a:r>
            <a:endParaRPr/>
          </a:p>
          <a:p>
            <a:pPr indent="-317500" lvl="0" marL="457200" rtl="0">
              <a:spcBef>
                <a:spcPts val="0"/>
              </a:spcBef>
              <a:spcAft>
                <a:spcPts val="0"/>
              </a:spcAft>
              <a:buSzPts val="1400"/>
              <a:buAutoNum type="arabicParenR"/>
            </a:pPr>
            <a:r>
              <a:rPr lang="en"/>
              <a:t> cystic fibrosis</a:t>
            </a:r>
            <a:endParaRPr/>
          </a:p>
          <a:p>
            <a:pPr indent="0" lvl="0" marL="0" rtl="0">
              <a:spcBef>
                <a:spcPts val="0"/>
              </a:spcBef>
              <a:spcAft>
                <a:spcPts val="0"/>
              </a:spcAft>
              <a:buNone/>
            </a:pPr>
            <a:r>
              <a:t/>
            </a:r>
            <a:endParaRPr/>
          </a:p>
          <a:p>
            <a:pPr indent="-317500" lvl="0" marL="457200" rtl="0">
              <a:spcBef>
                <a:spcPts val="0"/>
              </a:spcBef>
              <a:spcAft>
                <a:spcPts val="0"/>
              </a:spcAft>
              <a:buClr>
                <a:srgbClr val="434343"/>
              </a:buClr>
              <a:buSzPts val="1400"/>
              <a:buFont typeface="Verdana"/>
              <a:buChar char="❖"/>
            </a:pPr>
            <a:r>
              <a:rPr b="1" lang="en" sz="1600" u="sng">
                <a:latin typeface="Verdana"/>
                <a:ea typeface="Verdana"/>
                <a:cs typeface="Verdana"/>
                <a:sym typeface="Verdana"/>
              </a:rPr>
              <a:t>Chronic kidney disease</a:t>
            </a:r>
            <a:r>
              <a:rPr b="1" lang="en" sz="1600" u="sng">
                <a:latin typeface="Verdana"/>
                <a:ea typeface="Verdana"/>
                <a:cs typeface="Verdana"/>
                <a:sym typeface="Verdana"/>
              </a:rPr>
              <a:t>: </a:t>
            </a:r>
            <a:endParaRPr b="1" sz="1600" u="sng">
              <a:latin typeface="Verdana"/>
              <a:ea typeface="Verdana"/>
              <a:cs typeface="Verdana"/>
              <a:sym typeface="Verdana"/>
            </a:endParaRPr>
          </a:p>
          <a:p>
            <a:pPr indent="0" lvl="0" marL="0" rtl="0">
              <a:spcBef>
                <a:spcPts val="0"/>
              </a:spcBef>
              <a:spcAft>
                <a:spcPts val="0"/>
              </a:spcAft>
              <a:buNone/>
            </a:pPr>
            <a:r>
              <a:t/>
            </a:r>
            <a:endParaRPr/>
          </a:p>
          <a:p>
            <a:pPr indent="0" lvl="0" marL="0">
              <a:spcBef>
                <a:spcPts val="0"/>
              </a:spcBef>
              <a:spcAft>
                <a:spcPts val="0"/>
              </a:spcAft>
              <a:buNone/>
            </a:pPr>
            <a:r>
              <a:rPr lang="en"/>
              <a:t>Heart disease is the major cause of death for all people with CKD. </a:t>
            </a:r>
            <a:endParaRPr/>
          </a:p>
          <a:p>
            <a:pPr indent="0" lvl="0" marL="0" rtl="0">
              <a:spcBef>
                <a:spcPts val="0"/>
              </a:spcBef>
              <a:spcAft>
                <a:spcPts val="0"/>
              </a:spcAft>
              <a:buNone/>
            </a:pPr>
            <a:r>
              <a:rPr lang="en">
                <a:highlight>
                  <a:srgbClr val="FFFFFF"/>
                </a:highlight>
              </a:rPr>
              <a:t>treatment with dialysis or kidney transplantation creates a huge financial burden for the majority of the people who need it</a:t>
            </a:r>
            <a:endParaRPr>
              <a:highlight>
                <a:srgbClr val="FFFFFF"/>
              </a:highlight>
            </a:endParaRPr>
          </a:p>
        </p:txBody>
      </p:sp>
      <p:sp>
        <p:nvSpPr>
          <p:cNvPr id="351" name="Shape 351"/>
          <p:cNvSpPr/>
          <p:nvPr/>
        </p:nvSpPr>
        <p:spPr>
          <a:xfrm>
            <a:off x="0" y="-150"/>
            <a:ext cx="9144000" cy="5143500"/>
          </a:xfrm>
          <a:prstGeom prst="frame">
            <a:avLst>
              <a:gd fmla="val 6505" name="adj1"/>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Leading causes of disability in elderly:</a:t>
            </a:r>
            <a:endParaRPr sz="3000">
              <a:solidFill>
                <a:srgbClr val="FFFFFF"/>
              </a:solidFill>
              <a:latin typeface="Merriweather"/>
              <a:ea typeface="Merriweather"/>
              <a:cs typeface="Merriweather"/>
              <a:sym typeface="Merriweather"/>
            </a:endParaRPr>
          </a:p>
        </p:txBody>
      </p:sp>
      <p:sp>
        <p:nvSpPr>
          <p:cNvPr id="358" name="Shape 358"/>
          <p:cNvSpPr txBox="1"/>
          <p:nvPr/>
        </p:nvSpPr>
        <p:spPr>
          <a:xfrm>
            <a:off x="617099" y="1280643"/>
            <a:ext cx="7909800" cy="3260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spcBef>
                <a:spcPts val="0"/>
              </a:spcBef>
              <a:spcAft>
                <a:spcPts val="0"/>
              </a:spcAft>
              <a:buClr>
                <a:srgbClr val="434343"/>
              </a:buClr>
              <a:buSzPts val="1400"/>
              <a:buFont typeface="Verdana"/>
              <a:buChar char="❖"/>
            </a:pPr>
            <a:r>
              <a:rPr b="1" lang="en" sz="1600" u="sng">
                <a:latin typeface="Verdana"/>
                <a:ea typeface="Verdana"/>
                <a:cs typeface="Verdana"/>
                <a:sym typeface="Verdana"/>
              </a:rPr>
              <a:t>Refraction disorder:</a:t>
            </a:r>
            <a:endParaRPr b="1" sz="1600" u="sng">
              <a:latin typeface="Verdana"/>
              <a:ea typeface="Verdana"/>
              <a:cs typeface="Verdana"/>
              <a:sym typeface="Verdana"/>
            </a:endParaRPr>
          </a:p>
          <a:p>
            <a:pPr indent="0" lvl="0" marL="0" rtl="0">
              <a:spcBef>
                <a:spcPts val="0"/>
              </a:spcBef>
              <a:spcAft>
                <a:spcPts val="0"/>
              </a:spcAft>
              <a:buNone/>
            </a:pPr>
            <a:r>
              <a:t/>
            </a:r>
            <a:endParaRPr b="1" sz="1600" u="sng">
              <a:latin typeface="Verdana"/>
              <a:ea typeface="Verdana"/>
              <a:cs typeface="Verdana"/>
              <a:sym typeface="Verdana"/>
            </a:endParaRPr>
          </a:p>
          <a:p>
            <a:pPr indent="0" lvl="0" marL="0">
              <a:spcBef>
                <a:spcPts val="0"/>
              </a:spcBef>
              <a:spcAft>
                <a:spcPts val="0"/>
              </a:spcAft>
              <a:buNone/>
            </a:pPr>
            <a:r>
              <a:rPr lang="en"/>
              <a:t>Poor vision can have many adverse effects, such as </a:t>
            </a:r>
            <a:r>
              <a:rPr b="1" lang="en"/>
              <a:t>depression</a:t>
            </a:r>
            <a:r>
              <a:rPr lang="en"/>
              <a:t>, </a:t>
            </a:r>
            <a:r>
              <a:rPr b="1" lang="en"/>
              <a:t>car accidents, and medication errors</a:t>
            </a:r>
            <a:r>
              <a:rPr lang="en"/>
              <a:t>, but none of these are more concerning than </a:t>
            </a:r>
            <a:r>
              <a:rPr b="1" lang="en"/>
              <a:t>falls</a:t>
            </a:r>
            <a:r>
              <a:rPr lang="en"/>
              <a:t>. Falls are among the leading cause of death in age 65+</a:t>
            </a:r>
            <a:endParaRPr/>
          </a:p>
          <a:p>
            <a:pPr indent="0" lvl="0" marL="0" rtl="0">
              <a:spcBef>
                <a:spcPts val="0"/>
              </a:spcBef>
              <a:spcAft>
                <a:spcPts val="0"/>
              </a:spcAft>
              <a:buNone/>
            </a:pPr>
            <a:r>
              <a:t/>
            </a:r>
            <a:endParaRPr/>
          </a:p>
          <a:p>
            <a:pPr indent="-317500" lvl="0" marL="457200" rtl="0">
              <a:spcBef>
                <a:spcPts val="0"/>
              </a:spcBef>
              <a:spcAft>
                <a:spcPts val="0"/>
              </a:spcAft>
              <a:buClr>
                <a:srgbClr val="434343"/>
              </a:buClr>
              <a:buSzPts val="1400"/>
              <a:buFont typeface="Verdana"/>
              <a:buChar char="❖"/>
            </a:pPr>
            <a:r>
              <a:rPr b="1" lang="en" sz="1600" u="sng">
                <a:latin typeface="Verdana"/>
                <a:ea typeface="Verdana"/>
                <a:cs typeface="Verdana"/>
                <a:sym typeface="Verdana"/>
              </a:rPr>
              <a:t>Back pain:</a:t>
            </a:r>
            <a:r>
              <a:rPr b="1" lang="en" sz="1600" u="sng">
                <a:latin typeface="Verdana"/>
                <a:ea typeface="Verdana"/>
                <a:cs typeface="Verdana"/>
                <a:sym typeface="Verdana"/>
              </a:rPr>
              <a:t> </a:t>
            </a:r>
            <a:endParaRPr b="1" sz="1600" u="sng">
              <a:latin typeface="Verdana"/>
              <a:ea typeface="Verdana"/>
              <a:cs typeface="Verdana"/>
              <a:sym typeface="Verdana"/>
            </a:endParaRPr>
          </a:p>
          <a:p>
            <a:pPr indent="0" lvl="0" marL="0" rtl="0">
              <a:spcBef>
                <a:spcPts val="0"/>
              </a:spcBef>
              <a:spcAft>
                <a:spcPts val="0"/>
              </a:spcAft>
              <a:buNone/>
            </a:pPr>
            <a:r>
              <a:t/>
            </a:r>
            <a:endParaRPr/>
          </a:p>
          <a:p>
            <a:pPr indent="0" lvl="0" marL="0" rtl="0">
              <a:spcBef>
                <a:spcPts val="0"/>
              </a:spcBef>
              <a:spcAft>
                <a:spcPts val="0"/>
              </a:spcAft>
              <a:buNone/>
            </a:pPr>
            <a:r>
              <a:rPr lang="en"/>
              <a:t>A</a:t>
            </a:r>
            <a:r>
              <a:rPr lang="en"/>
              <a:t> person's back pain is not the cause of death, however back pain have been linked to increased symptoms of anxiety and depression, and reduced social activity, decreased</a:t>
            </a:r>
            <a:r>
              <a:rPr lang="en">
                <a:uFill>
                  <a:noFill/>
                </a:uFill>
                <a:hlinkClick r:id="rId3"/>
              </a:rPr>
              <a:t> </a:t>
            </a:r>
            <a:r>
              <a:rPr lang="en" u="sng">
                <a:solidFill>
                  <a:schemeClr val="hlink"/>
                </a:solidFill>
                <a:hlinkClick r:id="rId4"/>
              </a:rPr>
              <a:t>physical activity</a:t>
            </a:r>
            <a:r>
              <a:rPr lang="en"/>
              <a:t> may lead to weight gain, which, in turn, increases a person's risk for a number of diseases,</a:t>
            </a:r>
            <a:endParaRPr>
              <a:highlight>
                <a:srgbClr val="FFFFFF"/>
              </a:highlight>
            </a:endParaRPr>
          </a:p>
        </p:txBody>
      </p:sp>
      <p:sp>
        <p:nvSpPr>
          <p:cNvPr id="359" name="Shape 359"/>
          <p:cNvSpPr/>
          <p:nvPr/>
        </p:nvSpPr>
        <p:spPr>
          <a:xfrm>
            <a:off x="0" y="-150"/>
            <a:ext cx="9144000" cy="5143500"/>
          </a:xfrm>
          <a:prstGeom prst="frame">
            <a:avLst>
              <a:gd fmla="val 6505" name="adj1"/>
            </a:avLst>
          </a:prstGeom>
          <a:solidFill>
            <a:srgbClr val="85200C"/>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Shape 364"/>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p:nvPr/>
        </p:nvSpPr>
        <p:spPr>
          <a:xfrm>
            <a:off x="0" y="-150"/>
            <a:ext cx="9144000" cy="5143500"/>
          </a:xfrm>
          <a:prstGeom prst="frame">
            <a:avLst>
              <a:gd fmla="val 50000" name="adj1"/>
            </a:avLst>
          </a:prstGeom>
          <a:solidFill>
            <a:srgbClr val="674EA7"/>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6" name="Shape 366"/>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t/>
            </a:r>
            <a:endParaRPr b="1">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b="1" lang="en" sz="1800">
                <a:solidFill>
                  <a:srgbClr val="FFFFFF"/>
                </a:solidFill>
                <a:latin typeface="Merriweather"/>
                <a:ea typeface="Merriweather"/>
                <a:cs typeface="Merriweather"/>
                <a:sym typeface="Merriweather"/>
              </a:rPr>
              <a:t>The Demographic Changes Associated with Aging of the Population </a:t>
            </a:r>
            <a:endParaRPr b="1" sz="1800">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Maryam MA Majeed-Saidan</a:t>
            </a:r>
            <a:endParaRPr>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435202165</a:t>
            </a:r>
            <a:endParaRPr>
              <a:solidFill>
                <a:srgbClr val="FFFFFF"/>
              </a:solidFill>
              <a:latin typeface="Merriweather"/>
              <a:ea typeface="Merriweather"/>
              <a:cs typeface="Merriweather"/>
              <a:sym typeface="Merriweather"/>
            </a:endParaRPr>
          </a:p>
        </p:txBody>
      </p:sp>
      <p:pic>
        <p:nvPicPr>
          <p:cNvPr descr="Image result for ‫زخرفة png‬‎" id="367" name="Shape 367"/>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368" name="Shape 368"/>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4" name="Shape 374"/>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erriweather"/>
                <a:ea typeface="Merriweather"/>
                <a:cs typeface="Merriweather"/>
                <a:sym typeface="Merriweather"/>
              </a:rPr>
              <a:t>Elderly Population</a:t>
            </a:r>
            <a:endParaRPr sz="3000">
              <a:solidFill>
                <a:srgbClr val="FFFFFF"/>
              </a:solidFill>
              <a:latin typeface="Merriweather"/>
              <a:ea typeface="Merriweather"/>
              <a:cs typeface="Merriweather"/>
              <a:sym typeface="Merriweather"/>
            </a:endParaRPr>
          </a:p>
        </p:txBody>
      </p:sp>
      <p:sp>
        <p:nvSpPr>
          <p:cNvPr id="375" name="Shape 375"/>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Over 600 million people are aged over 65 in 2015</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Over 1.5 billion people will be aged over 65 in 2050</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People aged over 80 will increase by 6 folds from 125 million to 700 million</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This can be attributed to advances in healthcare and interventional therapy and infection control</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Also, total fertility rate is decreasing while the lifespan is increasing</a:t>
            </a:r>
            <a:endParaRPr sz="1600">
              <a:solidFill>
                <a:srgbClr val="434343"/>
              </a:solidFill>
              <a:highlight>
                <a:srgbClr val="FFFFFF"/>
              </a:highlight>
            </a:endParaRPr>
          </a:p>
        </p:txBody>
      </p:sp>
      <p:sp>
        <p:nvSpPr>
          <p:cNvPr id="376" name="Shape 376"/>
          <p:cNvSpPr/>
          <p:nvPr/>
        </p:nvSpPr>
        <p:spPr>
          <a:xfrm>
            <a:off x="0" y="-150"/>
            <a:ext cx="9144000" cy="5143500"/>
          </a:xfrm>
          <a:prstGeom prst="frame">
            <a:avLst>
              <a:gd fmla="val 6505" name="adj1"/>
            </a:avLst>
          </a:prstGeom>
          <a:solidFill>
            <a:srgbClr val="674EA7"/>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Shape 382"/>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erriweather"/>
                <a:ea typeface="Merriweather"/>
                <a:cs typeface="Merriweather"/>
                <a:sym typeface="Merriweather"/>
              </a:rPr>
              <a:t>Aging on the Population Pyramid</a:t>
            </a:r>
            <a:endParaRPr sz="3000">
              <a:solidFill>
                <a:srgbClr val="FFFFFF"/>
              </a:solidFill>
              <a:latin typeface="Merriweather"/>
              <a:ea typeface="Merriweather"/>
              <a:cs typeface="Merriweather"/>
              <a:sym typeface="Merriweather"/>
            </a:endParaRPr>
          </a:p>
        </p:txBody>
      </p:sp>
      <p:sp>
        <p:nvSpPr>
          <p:cNvPr id="383" name="Shape 383"/>
          <p:cNvSpPr txBox="1"/>
          <p:nvPr/>
        </p:nvSpPr>
        <p:spPr>
          <a:xfrm>
            <a:off x="560975" y="1458550"/>
            <a:ext cx="3744300" cy="3029400"/>
          </a:xfrm>
          <a:prstGeom prst="rect">
            <a:avLst/>
          </a:prstGeom>
          <a:noFill/>
          <a:ln>
            <a:noFill/>
          </a:ln>
        </p:spPr>
        <p:txBody>
          <a:bodyPr anchorCtr="0" anchor="t" bIns="91425" lIns="91425" spcFirstLastPara="1" rIns="91425" wrap="square" tIns="91425">
            <a:noAutofit/>
          </a:bodyPr>
          <a:lstStyle/>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60+ years is wide</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Size of the dependant old is large</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Large portion of population with a longer lifespan</a:t>
            </a:r>
            <a:endParaRPr sz="1600">
              <a:solidFill>
                <a:srgbClr val="434343"/>
              </a:solidFill>
              <a:highlight>
                <a:srgbClr val="FFFFFF"/>
              </a:highlight>
            </a:endParaRPr>
          </a:p>
          <a:p>
            <a:pPr indent="0" lvl="0" marL="0" rtl="0">
              <a:lnSpc>
                <a:spcPct val="150000"/>
              </a:lnSpc>
              <a:spcBef>
                <a:spcPts val="0"/>
              </a:spcBef>
              <a:spcAft>
                <a:spcPts val="0"/>
              </a:spcAft>
              <a:buNone/>
            </a:pPr>
            <a:r>
              <a:t/>
            </a:r>
            <a:endParaRPr sz="1600">
              <a:solidFill>
                <a:srgbClr val="434343"/>
              </a:solidFill>
              <a:highlight>
                <a:srgbClr val="FFFFFF"/>
              </a:highlight>
            </a:endParaRPr>
          </a:p>
          <a:p>
            <a:pPr indent="-330200" lvl="0" marL="457200" rtl="0">
              <a:lnSpc>
                <a:spcPct val="150000"/>
              </a:lnSpc>
              <a:spcBef>
                <a:spcPts val="0"/>
              </a:spcBef>
              <a:spcAft>
                <a:spcPts val="0"/>
              </a:spcAft>
              <a:buClr>
                <a:srgbClr val="434343"/>
              </a:buClr>
              <a:buSzPts val="1600"/>
              <a:buChar char="●"/>
            </a:pPr>
            <a:r>
              <a:rPr lang="en" sz="1600">
                <a:solidFill>
                  <a:srgbClr val="434343"/>
                </a:solidFill>
                <a:highlight>
                  <a:srgbClr val="FFFFFF"/>
                </a:highlight>
              </a:rPr>
              <a:t>Old dependency ratio will increase</a:t>
            </a:r>
            <a:endParaRPr sz="1600">
              <a:solidFill>
                <a:srgbClr val="434343"/>
              </a:solidFill>
              <a:highlight>
                <a:srgbClr val="FFFFFF"/>
              </a:highlight>
            </a:endParaRPr>
          </a:p>
        </p:txBody>
      </p:sp>
      <p:sp>
        <p:nvSpPr>
          <p:cNvPr id="384" name="Shape 384"/>
          <p:cNvSpPr/>
          <p:nvPr/>
        </p:nvSpPr>
        <p:spPr>
          <a:xfrm>
            <a:off x="0" y="-150"/>
            <a:ext cx="9144000" cy="5143500"/>
          </a:xfrm>
          <a:prstGeom prst="frame">
            <a:avLst>
              <a:gd fmla="val 6505" name="adj1"/>
            </a:avLst>
          </a:prstGeom>
          <a:solidFill>
            <a:srgbClr val="674EA7"/>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385" name="Shape 385"/>
          <p:cNvPicPr preferRelativeResize="0"/>
          <p:nvPr/>
        </p:nvPicPr>
        <p:blipFill>
          <a:blip r:embed="rId3">
            <a:alphaModFix/>
          </a:blip>
          <a:stretch>
            <a:fillRect/>
          </a:stretch>
        </p:blipFill>
        <p:spPr>
          <a:xfrm>
            <a:off x="4305150" y="1458550"/>
            <a:ext cx="4165624" cy="2901849"/>
          </a:xfrm>
          <a:prstGeom prst="rect">
            <a:avLst/>
          </a:prstGeom>
          <a:noFill/>
          <a:ln>
            <a:noFill/>
          </a:ln>
        </p:spPr>
      </p:pic>
      <p:sp>
        <p:nvSpPr>
          <p:cNvPr id="386" name="Shape 386"/>
          <p:cNvSpPr/>
          <p:nvPr/>
        </p:nvSpPr>
        <p:spPr>
          <a:xfrm>
            <a:off x="2243675" y="2980575"/>
            <a:ext cx="201000" cy="285900"/>
          </a:xfrm>
          <a:prstGeom prst="downArrow">
            <a:avLst>
              <a:gd fmla="val 50000" name="adj1"/>
              <a:gd fmla="val 50000" name="adj2"/>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1000"/>
              </a:spcBef>
              <a:spcAft>
                <a:spcPts val="0"/>
              </a:spcAft>
              <a:buNone/>
            </a:pPr>
            <a:r>
              <a:rPr lang="en" sz="2400">
                <a:solidFill>
                  <a:srgbClr val="FFFFFF"/>
                </a:solidFill>
                <a:latin typeface="Merriweather"/>
                <a:ea typeface="Merriweather"/>
                <a:cs typeface="Merriweather"/>
                <a:sym typeface="Merriweather"/>
              </a:rPr>
              <a:t>Definition Of Elderly Population:</a:t>
            </a:r>
            <a:endParaRPr sz="2400">
              <a:solidFill>
                <a:srgbClr val="FFFFFF"/>
              </a:solidFill>
              <a:latin typeface="Merriweather"/>
              <a:ea typeface="Merriweather"/>
              <a:cs typeface="Merriweather"/>
              <a:sym typeface="Merriweather"/>
            </a:endParaRPr>
          </a:p>
        </p:txBody>
      </p:sp>
      <p:sp>
        <p:nvSpPr>
          <p:cNvPr id="89" name="Shape 89"/>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lang="en" sz="1600"/>
              <a:t>To define someone as "elderly" just based on chronological age, as most of the official bodies do, seems inappropriate when the heterogeneity in this sub-population is considered. The theory of "deficit accumulation" better defines this process, whereby ageing is considered as the accumulation of various deficits over the time.</a:t>
            </a:r>
            <a:endParaRPr sz="1600"/>
          </a:p>
          <a:p>
            <a:pPr indent="0" lvl="0" marL="0" rtl="0" algn="r">
              <a:spcBef>
                <a:spcPts val="0"/>
              </a:spcBef>
              <a:spcAft>
                <a:spcPts val="0"/>
              </a:spcAft>
              <a:buNone/>
            </a:pPr>
            <a:r>
              <a:rPr i="1" lang="en"/>
              <a:t>                                                                          </a:t>
            </a:r>
            <a:r>
              <a:rPr i="1" lang="en">
                <a:solidFill>
                  <a:schemeClr val="lt2"/>
                </a:solidFill>
              </a:rPr>
              <a:t>Researchgate.net/post/Who_is_elderly</a:t>
            </a:r>
            <a:endParaRPr i="1">
              <a:solidFill>
                <a:schemeClr val="lt2"/>
              </a:solidFill>
            </a:endParaRPr>
          </a:p>
          <a:p>
            <a:pPr indent="0" lvl="0" marL="0" marR="0" rtl="0" algn="l">
              <a:lnSpc>
                <a:spcPct val="100000"/>
              </a:lnSpc>
              <a:spcBef>
                <a:spcPts val="0"/>
              </a:spcBef>
              <a:spcAft>
                <a:spcPts val="0"/>
              </a:spcAft>
              <a:buNone/>
            </a:pPr>
            <a:r>
              <a:t/>
            </a:r>
            <a:endParaRPr i="1"/>
          </a:p>
          <a:p>
            <a:pPr indent="0" lvl="0" marL="0" marR="0" rtl="0" algn="l">
              <a:lnSpc>
                <a:spcPct val="100000"/>
              </a:lnSpc>
              <a:spcBef>
                <a:spcPts val="0"/>
              </a:spcBef>
              <a:spcAft>
                <a:spcPts val="0"/>
              </a:spcAft>
              <a:buNone/>
            </a:pPr>
            <a:r>
              <a:rPr i="1" lang="en"/>
              <a:t>                                                                           </a:t>
            </a:r>
            <a:endParaRPr/>
          </a:p>
          <a:p>
            <a:pPr indent="-330200" lvl="0" marL="457200" marR="0" rtl="0" algn="l">
              <a:lnSpc>
                <a:spcPct val="100000"/>
              </a:lnSpc>
              <a:spcBef>
                <a:spcPts val="0"/>
              </a:spcBef>
              <a:spcAft>
                <a:spcPts val="0"/>
              </a:spcAft>
              <a:buSzPts val="1600"/>
              <a:buChar char="❖"/>
            </a:pPr>
            <a:r>
              <a:rPr lang="en" sz="1600"/>
              <a:t>The elderly population is defined as people aged 65 and over. </a:t>
            </a:r>
            <a:endParaRPr/>
          </a:p>
          <a:p>
            <a:pPr indent="0" lvl="0" marL="0" marR="0" rtl="0" algn="ctr">
              <a:lnSpc>
                <a:spcPct val="115000"/>
              </a:lnSpc>
              <a:spcBef>
                <a:spcPts val="1000"/>
              </a:spcBef>
              <a:spcAft>
                <a:spcPts val="0"/>
              </a:spcAft>
              <a:buNone/>
            </a:pPr>
            <a:r>
              <a:rPr i="1" lang="en"/>
              <a:t>                                                    </a:t>
            </a:r>
            <a:r>
              <a:rPr i="1" lang="en">
                <a:solidFill>
                  <a:schemeClr val="lt2"/>
                </a:solidFill>
              </a:rPr>
              <a:t> Data.oecd.org </a:t>
            </a:r>
            <a:endParaRPr i="1">
              <a:solidFill>
                <a:schemeClr val="lt2"/>
              </a:solidFill>
            </a:endParaRPr>
          </a:p>
        </p:txBody>
      </p:sp>
      <p:sp>
        <p:nvSpPr>
          <p:cNvPr id="90" name="Shape 90"/>
          <p:cNvSpPr/>
          <p:nvPr/>
        </p:nvSpPr>
        <p:spPr>
          <a:xfrm>
            <a:off x="0" y="-150"/>
            <a:ext cx="9144000" cy="5143500"/>
          </a:xfrm>
          <a:prstGeom prst="frame">
            <a:avLst>
              <a:gd fmla="val 6505" name="adj1"/>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t> </a:t>
            </a:r>
            <a:endParaRPr/>
          </a:p>
        </p:txBody>
      </p:sp>
      <p:sp>
        <p:nvSpPr>
          <p:cNvPr id="392" name="Shape 392"/>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erriweather"/>
                <a:ea typeface="Merriweather"/>
                <a:cs typeface="Merriweather"/>
                <a:sym typeface="Merriweather"/>
              </a:rPr>
              <a:t>Population Pyramid of Saudi Arabia </a:t>
            </a:r>
            <a:endParaRPr sz="3000">
              <a:solidFill>
                <a:srgbClr val="FFFFFF"/>
              </a:solidFill>
              <a:latin typeface="Merriweather"/>
              <a:ea typeface="Merriweather"/>
              <a:cs typeface="Merriweather"/>
              <a:sym typeface="Merriweather"/>
            </a:endParaRPr>
          </a:p>
        </p:txBody>
      </p:sp>
      <p:sp>
        <p:nvSpPr>
          <p:cNvPr id="393" name="Shape 393"/>
          <p:cNvSpPr/>
          <p:nvPr/>
        </p:nvSpPr>
        <p:spPr>
          <a:xfrm>
            <a:off x="0" y="-150"/>
            <a:ext cx="9144000" cy="5143500"/>
          </a:xfrm>
          <a:prstGeom prst="frame">
            <a:avLst>
              <a:gd fmla="val 6505" name="adj1"/>
            </a:avLst>
          </a:prstGeom>
          <a:solidFill>
            <a:srgbClr val="674EA7"/>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394" name="Shape 394"/>
          <p:cNvPicPr preferRelativeResize="0"/>
          <p:nvPr/>
        </p:nvPicPr>
        <p:blipFill>
          <a:blip r:embed="rId3">
            <a:alphaModFix/>
          </a:blip>
          <a:stretch>
            <a:fillRect/>
          </a:stretch>
        </p:blipFill>
        <p:spPr>
          <a:xfrm>
            <a:off x="560975" y="1329925"/>
            <a:ext cx="3787575" cy="2636325"/>
          </a:xfrm>
          <a:prstGeom prst="rect">
            <a:avLst/>
          </a:prstGeom>
          <a:noFill/>
          <a:ln>
            <a:noFill/>
          </a:ln>
        </p:spPr>
      </p:pic>
      <p:pic>
        <p:nvPicPr>
          <p:cNvPr id="395" name="Shape 395"/>
          <p:cNvPicPr preferRelativeResize="0"/>
          <p:nvPr/>
        </p:nvPicPr>
        <p:blipFill>
          <a:blip r:embed="rId4">
            <a:alphaModFix/>
          </a:blip>
          <a:stretch>
            <a:fillRect/>
          </a:stretch>
        </p:blipFill>
        <p:spPr>
          <a:xfrm>
            <a:off x="4618525" y="1294600"/>
            <a:ext cx="3852251" cy="2706975"/>
          </a:xfrm>
          <a:prstGeom prst="rect">
            <a:avLst/>
          </a:prstGeom>
          <a:noFill/>
          <a:ln>
            <a:noFill/>
          </a:ln>
        </p:spPr>
      </p:pic>
      <p:sp>
        <p:nvSpPr>
          <p:cNvPr id="396" name="Shape 396"/>
          <p:cNvSpPr/>
          <p:nvPr/>
        </p:nvSpPr>
        <p:spPr>
          <a:xfrm>
            <a:off x="4296825" y="2434175"/>
            <a:ext cx="381000" cy="222300"/>
          </a:xfrm>
          <a:prstGeom prst="rightArrow">
            <a:avLst>
              <a:gd fmla="val 50000" name="adj1"/>
              <a:gd fmla="val 50000" name="adj2"/>
            </a:avLst>
          </a:prstGeom>
          <a:solidFill>
            <a:srgbClr val="990000"/>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7" name="Shape 397"/>
          <p:cNvSpPr txBox="1"/>
          <p:nvPr/>
        </p:nvSpPr>
        <p:spPr>
          <a:xfrm>
            <a:off x="2007317" y="3966250"/>
            <a:ext cx="894900" cy="40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2015</a:t>
            </a:r>
            <a:endParaRPr sz="1800"/>
          </a:p>
        </p:txBody>
      </p:sp>
      <p:sp>
        <p:nvSpPr>
          <p:cNvPr id="398" name="Shape 398"/>
          <p:cNvSpPr txBox="1"/>
          <p:nvPr/>
        </p:nvSpPr>
        <p:spPr>
          <a:xfrm>
            <a:off x="6147150" y="3966250"/>
            <a:ext cx="795000" cy="40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2050</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Merriweather"/>
                <a:ea typeface="Merriweather"/>
                <a:cs typeface="Merriweather"/>
                <a:sym typeface="Merriweather"/>
              </a:rPr>
              <a:t>Effect on the Economy</a:t>
            </a:r>
            <a:endParaRPr sz="3000">
              <a:solidFill>
                <a:srgbClr val="FFFFFF"/>
              </a:solidFill>
              <a:latin typeface="Merriweather"/>
              <a:ea typeface="Merriweather"/>
              <a:cs typeface="Merriweather"/>
              <a:sym typeface="Merriweather"/>
            </a:endParaRPr>
          </a:p>
        </p:txBody>
      </p:sp>
      <p:sp>
        <p:nvSpPr>
          <p:cNvPr id="405" name="Shape 405"/>
          <p:cNvSpPr txBox="1"/>
          <p:nvPr/>
        </p:nvSpPr>
        <p:spPr>
          <a:xfrm>
            <a:off x="560975" y="1651175"/>
            <a:ext cx="7909800" cy="2214000"/>
          </a:xfrm>
          <a:prstGeom prst="rect">
            <a:avLst/>
          </a:prstGeom>
          <a:noFill/>
          <a:ln>
            <a:noFill/>
          </a:ln>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434343"/>
              </a:buClr>
              <a:buSzPts val="1800"/>
              <a:buChar char="●"/>
            </a:pPr>
            <a:r>
              <a:rPr lang="en" sz="1800">
                <a:solidFill>
                  <a:srgbClr val="434343"/>
                </a:solidFill>
                <a:highlight>
                  <a:srgbClr val="FFFFFF"/>
                </a:highlight>
              </a:rPr>
              <a:t>Increased demand on healthcare</a:t>
            </a:r>
            <a:endParaRPr sz="1800">
              <a:solidFill>
                <a:srgbClr val="434343"/>
              </a:solidFill>
              <a:highlight>
                <a:srgbClr val="FFFFFF"/>
              </a:highlight>
            </a:endParaRPr>
          </a:p>
          <a:p>
            <a:pPr indent="-342900" lvl="0" marL="457200" rtl="0">
              <a:lnSpc>
                <a:spcPct val="150000"/>
              </a:lnSpc>
              <a:spcBef>
                <a:spcPts val="0"/>
              </a:spcBef>
              <a:spcAft>
                <a:spcPts val="0"/>
              </a:spcAft>
              <a:buClr>
                <a:srgbClr val="434343"/>
              </a:buClr>
              <a:buSzPts val="1800"/>
              <a:buChar char="●"/>
            </a:pPr>
            <a:r>
              <a:rPr lang="en" sz="1800">
                <a:solidFill>
                  <a:srgbClr val="434343"/>
                </a:solidFill>
                <a:highlight>
                  <a:srgbClr val="FFFFFF"/>
                </a:highlight>
              </a:rPr>
              <a:t>Increased need for healthcare workers</a:t>
            </a:r>
            <a:endParaRPr sz="1800">
              <a:solidFill>
                <a:srgbClr val="434343"/>
              </a:solidFill>
              <a:highlight>
                <a:srgbClr val="FFFFFF"/>
              </a:highlight>
            </a:endParaRPr>
          </a:p>
          <a:p>
            <a:pPr indent="-342900" lvl="0" marL="457200" rtl="0">
              <a:lnSpc>
                <a:spcPct val="150000"/>
              </a:lnSpc>
              <a:spcBef>
                <a:spcPts val="0"/>
              </a:spcBef>
              <a:spcAft>
                <a:spcPts val="0"/>
              </a:spcAft>
              <a:buClr>
                <a:srgbClr val="434343"/>
              </a:buClr>
              <a:buSzPts val="1800"/>
              <a:buChar char="●"/>
            </a:pPr>
            <a:r>
              <a:rPr lang="en" sz="1800">
                <a:solidFill>
                  <a:srgbClr val="434343"/>
                </a:solidFill>
                <a:highlight>
                  <a:srgbClr val="FFFFFF"/>
                </a:highlight>
              </a:rPr>
              <a:t>Increased old dependency ratio</a:t>
            </a:r>
            <a:endParaRPr sz="1800">
              <a:solidFill>
                <a:srgbClr val="434343"/>
              </a:solidFill>
              <a:highlight>
                <a:srgbClr val="FFFFFF"/>
              </a:highlight>
            </a:endParaRPr>
          </a:p>
          <a:p>
            <a:pPr indent="-342900" lvl="0" marL="457200" rtl="0">
              <a:lnSpc>
                <a:spcPct val="150000"/>
              </a:lnSpc>
              <a:spcBef>
                <a:spcPts val="0"/>
              </a:spcBef>
              <a:spcAft>
                <a:spcPts val="0"/>
              </a:spcAft>
              <a:buClr>
                <a:srgbClr val="434343"/>
              </a:buClr>
              <a:buSzPts val="1800"/>
              <a:buChar char="●"/>
            </a:pPr>
            <a:r>
              <a:rPr lang="en" sz="1800">
                <a:solidFill>
                  <a:srgbClr val="434343"/>
                </a:solidFill>
                <a:highlight>
                  <a:srgbClr val="FFFFFF"/>
                </a:highlight>
              </a:rPr>
              <a:t>Decrease in the workforce</a:t>
            </a:r>
            <a:endParaRPr sz="1800">
              <a:solidFill>
                <a:srgbClr val="434343"/>
              </a:solidFill>
              <a:highlight>
                <a:srgbClr val="FFFFFF"/>
              </a:highlight>
            </a:endParaRPr>
          </a:p>
          <a:p>
            <a:pPr indent="-342900" lvl="0" marL="457200" rtl="0">
              <a:lnSpc>
                <a:spcPct val="150000"/>
              </a:lnSpc>
              <a:spcBef>
                <a:spcPts val="0"/>
              </a:spcBef>
              <a:spcAft>
                <a:spcPts val="0"/>
              </a:spcAft>
              <a:buClr>
                <a:srgbClr val="434343"/>
              </a:buClr>
              <a:buSzPts val="1800"/>
              <a:buChar char="●"/>
            </a:pPr>
            <a:r>
              <a:rPr lang="en" sz="1800">
                <a:solidFill>
                  <a:srgbClr val="434343"/>
                </a:solidFill>
                <a:highlight>
                  <a:srgbClr val="FFFFFF"/>
                </a:highlight>
              </a:rPr>
              <a:t>Increase in retirement costs</a:t>
            </a:r>
            <a:endParaRPr sz="1800">
              <a:solidFill>
                <a:srgbClr val="434343"/>
              </a:solidFill>
              <a:highlight>
                <a:srgbClr val="FFFFFF"/>
              </a:highlight>
            </a:endParaRPr>
          </a:p>
        </p:txBody>
      </p:sp>
      <p:sp>
        <p:nvSpPr>
          <p:cNvPr id="406" name="Shape 406"/>
          <p:cNvSpPr/>
          <p:nvPr/>
        </p:nvSpPr>
        <p:spPr>
          <a:xfrm>
            <a:off x="0" y="-150"/>
            <a:ext cx="9144000" cy="5143500"/>
          </a:xfrm>
          <a:prstGeom prst="frame">
            <a:avLst>
              <a:gd fmla="val 6505" name="adj1"/>
            </a:avLst>
          </a:prstGeom>
          <a:solidFill>
            <a:srgbClr val="674EA7"/>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10" name="Shape 410"/>
        <p:cNvGrpSpPr/>
        <p:nvPr/>
      </p:nvGrpSpPr>
      <p:grpSpPr>
        <a:xfrm>
          <a:off x="0" y="0"/>
          <a:ext cx="0" cy="0"/>
          <a:chOff x="0" y="0"/>
          <a:chExt cx="0" cy="0"/>
        </a:xfrm>
      </p:grpSpPr>
      <p:sp>
        <p:nvSpPr>
          <p:cNvPr id="411" name="Shape 411"/>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Shape 412"/>
          <p:cNvSpPr/>
          <p:nvPr/>
        </p:nvSpPr>
        <p:spPr>
          <a:xfrm>
            <a:off x="0" y="-150"/>
            <a:ext cx="9144000" cy="5143500"/>
          </a:xfrm>
          <a:prstGeom prst="frame">
            <a:avLst>
              <a:gd fmla="val 50000" name="adj1"/>
            </a:avLst>
          </a:prstGeom>
          <a:solidFill>
            <a:srgbClr val="EA99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t/>
            </a:r>
            <a:endParaRPr b="1">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sz="2400">
                <a:solidFill>
                  <a:srgbClr val="FFFFFF"/>
                </a:solidFill>
                <a:latin typeface="Merriweather"/>
                <a:ea typeface="Merriweather"/>
                <a:cs typeface="Merriweather"/>
                <a:sym typeface="Merriweather"/>
              </a:rPr>
              <a:t>CARE FOR THE ELDERLY</a:t>
            </a:r>
            <a:endParaRPr sz="2400">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Shahad aldakhyil </a:t>
            </a:r>
            <a:endParaRPr>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435202086</a:t>
            </a:r>
            <a:endParaRPr>
              <a:solidFill>
                <a:srgbClr val="FFFFFF"/>
              </a:solidFill>
              <a:latin typeface="Merriweather"/>
              <a:ea typeface="Merriweather"/>
              <a:cs typeface="Merriweather"/>
              <a:sym typeface="Merriweather"/>
            </a:endParaRPr>
          </a:p>
        </p:txBody>
      </p:sp>
      <p:pic>
        <p:nvPicPr>
          <p:cNvPr descr="Image result for ‫زخرفة png‬‎" id="414" name="Shape 414"/>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415" name="Shape 415"/>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19" name="Shape 419"/>
        <p:cNvGrpSpPr/>
        <p:nvPr/>
      </p:nvGrpSpPr>
      <p:grpSpPr>
        <a:xfrm>
          <a:off x="0" y="0"/>
          <a:ext cx="0" cy="0"/>
          <a:chOff x="0" y="0"/>
          <a:chExt cx="0" cy="0"/>
        </a:xfrm>
      </p:grpSpPr>
      <p:sp>
        <p:nvSpPr>
          <p:cNvPr id="420" name="Shape 420"/>
          <p:cNvSpPr txBox="1"/>
          <p:nvPr>
            <p:ph type="title"/>
          </p:nvPr>
        </p:nvSpPr>
        <p:spPr>
          <a:xfrm>
            <a:off x="312825" y="264700"/>
            <a:ext cx="8482200" cy="4608000"/>
          </a:xfrm>
          <a:prstGeom prst="rect">
            <a:avLst/>
          </a:prstGeom>
          <a:solidFill>
            <a:srgbClr val="FFFFFF"/>
          </a:solidFill>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txBox="1"/>
          <p:nvPr/>
        </p:nvSpPr>
        <p:spPr>
          <a:xfrm>
            <a:off x="312825" y="336875"/>
            <a:ext cx="8361900" cy="45357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700"/>
              </a:spcBef>
              <a:spcAft>
                <a:spcPts val="0"/>
              </a:spcAft>
              <a:buNone/>
            </a:pPr>
            <a:r>
              <a:rPr lang="en" sz="2000"/>
              <a:t>The aim of the elderly care is :</a:t>
            </a:r>
            <a:endParaRPr sz="2000"/>
          </a:p>
          <a:p>
            <a:pPr indent="-355600" lvl="0" marL="457200" rtl="0">
              <a:lnSpc>
                <a:spcPct val="115000"/>
              </a:lnSpc>
              <a:spcBef>
                <a:spcPts val="1200"/>
              </a:spcBef>
              <a:spcAft>
                <a:spcPts val="0"/>
              </a:spcAft>
              <a:buSzPts val="2000"/>
              <a:buChar char="●"/>
            </a:pPr>
            <a:r>
              <a:rPr lang="en" sz="2000"/>
              <a:t>Promote healthy ageing; growing old and delaying ill-health</a:t>
            </a:r>
            <a:endParaRPr sz="2000"/>
          </a:p>
          <a:p>
            <a:pPr indent="-355600" lvl="0" marL="457200" rtl="0">
              <a:lnSpc>
                <a:spcPct val="115000"/>
              </a:lnSpc>
              <a:spcBef>
                <a:spcPts val="0"/>
              </a:spcBef>
              <a:spcAft>
                <a:spcPts val="0"/>
              </a:spcAft>
              <a:buSzPts val="2000"/>
              <a:buChar char="●"/>
            </a:pPr>
            <a:r>
              <a:rPr lang="en" sz="2000"/>
              <a:t>early detection of aging at PHC ( help in treatment of physical and mental health problems early  )</a:t>
            </a:r>
            <a:endParaRPr sz="2000"/>
          </a:p>
          <a:p>
            <a:pPr indent="-355600" lvl="0" marL="457200" rtl="0">
              <a:lnSpc>
                <a:spcPct val="115000"/>
              </a:lnSpc>
              <a:spcBef>
                <a:spcPts val="0"/>
              </a:spcBef>
              <a:spcAft>
                <a:spcPts val="0"/>
              </a:spcAft>
              <a:buSzPts val="2000"/>
              <a:buChar char="●"/>
            </a:pPr>
            <a:r>
              <a:rPr lang="en" sz="2000"/>
              <a:t>Provide a social support to ensure a decent and safe living</a:t>
            </a:r>
            <a:endParaRPr sz="2000"/>
          </a:p>
          <a:p>
            <a:pPr indent="-355600" lvl="0" marL="457200" rtl="0">
              <a:lnSpc>
                <a:spcPct val="115000"/>
              </a:lnSpc>
              <a:spcBef>
                <a:spcPts val="0"/>
              </a:spcBef>
              <a:spcAft>
                <a:spcPts val="0"/>
              </a:spcAft>
              <a:buSzPts val="2000"/>
              <a:buChar char="●"/>
            </a:pPr>
            <a:r>
              <a:rPr lang="en" sz="2000"/>
              <a:t>Establish long and short term community based services to provide care for the elderly and alleviate tension on the family</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25" name="Shape 425"/>
        <p:cNvGrpSpPr/>
        <p:nvPr/>
      </p:nvGrpSpPr>
      <p:grpSpPr>
        <a:xfrm>
          <a:off x="0" y="0"/>
          <a:ext cx="0" cy="0"/>
          <a:chOff x="0" y="0"/>
          <a:chExt cx="0" cy="0"/>
        </a:xfrm>
      </p:grpSpPr>
      <p:sp>
        <p:nvSpPr>
          <p:cNvPr id="426" name="Shape 426"/>
          <p:cNvSpPr txBox="1"/>
          <p:nvPr>
            <p:ph type="title"/>
          </p:nvPr>
        </p:nvSpPr>
        <p:spPr>
          <a:xfrm>
            <a:off x="336875" y="324850"/>
            <a:ext cx="8518500" cy="4499700"/>
          </a:xfrm>
          <a:prstGeom prst="rect">
            <a:avLst/>
          </a:prstGeom>
          <a:solidFill>
            <a:srgbClr val="FFFFFF"/>
          </a:solidFill>
        </p:spPr>
        <p:txBody>
          <a:bodyPr anchorCtr="0" anchor="ctr" bIns="91425" lIns="91425" spcFirstLastPara="1" rIns="91425" wrap="square" tIns="91425">
            <a:noAutofit/>
          </a:bodyPr>
          <a:lstStyle/>
          <a:p>
            <a:pPr indent="0" lvl="0" marL="0" rtl="0">
              <a:lnSpc>
                <a:spcPct val="115000"/>
              </a:lnSpc>
              <a:spcBef>
                <a:spcPts val="700"/>
              </a:spcBef>
              <a:spcAft>
                <a:spcPts val="0"/>
              </a:spcAft>
              <a:buNone/>
            </a:pPr>
            <a:r>
              <a:t/>
            </a:r>
            <a:endParaRPr sz="24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4000">
                <a:solidFill>
                  <a:srgbClr val="775F55"/>
                </a:solidFill>
                <a:latin typeface="Arial"/>
                <a:ea typeface="Arial"/>
                <a:cs typeface="Arial"/>
                <a:sym typeface="Arial"/>
              </a:rPr>
              <a:t> PROMOTE HEALTHY AGEING </a:t>
            </a:r>
            <a:endParaRPr sz="24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2000">
                <a:solidFill>
                  <a:srgbClr val="000000"/>
                </a:solidFill>
                <a:latin typeface="Arial"/>
                <a:ea typeface="Arial"/>
                <a:cs typeface="Arial"/>
                <a:sym typeface="Arial"/>
              </a:rPr>
              <a:t>Promoting healthy ageing has its roots in adopting a healthy lifestyle through the lifespan including</a:t>
            </a:r>
            <a:endParaRPr sz="20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2000">
                <a:solidFill>
                  <a:srgbClr val="DD8047"/>
                </a:solidFill>
                <a:latin typeface="Arial"/>
                <a:ea typeface="Arial"/>
                <a:cs typeface="Arial"/>
                <a:sym typeface="Arial"/>
              </a:rPr>
              <a:t>•</a:t>
            </a:r>
            <a:r>
              <a:rPr lang="en" sz="2000">
                <a:solidFill>
                  <a:srgbClr val="000000"/>
                </a:solidFill>
                <a:latin typeface="Arial"/>
                <a:ea typeface="Arial"/>
                <a:cs typeface="Arial"/>
                <a:sym typeface="Arial"/>
              </a:rPr>
              <a:t>Maintaining acceptable level of physical activity</a:t>
            </a:r>
            <a:endParaRPr sz="20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2000">
                <a:solidFill>
                  <a:srgbClr val="DD8047"/>
                </a:solidFill>
                <a:latin typeface="Arial"/>
                <a:ea typeface="Arial"/>
                <a:cs typeface="Arial"/>
                <a:sym typeface="Arial"/>
              </a:rPr>
              <a:t>•</a:t>
            </a:r>
            <a:r>
              <a:rPr lang="en" sz="2000">
                <a:solidFill>
                  <a:srgbClr val="000000"/>
                </a:solidFill>
                <a:latin typeface="Arial"/>
                <a:ea typeface="Arial"/>
                <a:cs typeface="Arial"/>
                <a:sym typeface="Arial"/>
              </a:rPr>
              <a:t>Adherence to a healthy diet</a:t>
            </a:r>
            <a:endParaRPr sz="20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2000">
                <a:solidFill>
                  <a:srgbClr val="DD8047"/>
                </a:solidFill>
                <a:latin typeface="Arial"/>
                <a:ea typeface="Arial"/>
                <a:cs typeface="Arial"/>
                <a:sym typeface="Arial"/>
              </a:rPr>
              <a:t>•</a:t>
            </a:r>
            <a:r>
              <a:rPr lang="en" sz="2000">
                <a:solidFill>
                  <a:srgbClr val="000000"/>
                </a:solidFill>
                <a:latin typeface="Arial"/>
                <a:ea typeface="Arial"/>
                <a:cs typeface="Arial"/>
                <a:sym typeface="Arial"/>
              </a:rPr>
              <a:t>Avoid the use of any tobacco products</a:t>
            </a:r>
            <a:endParaRPr sz="2000">
              <a:solidFill>
                <a:srgbClr val="000000"/>
              </a:solidFill>
              <a:latin typeface="Arial"/>
              <a:ea typeface="Arial"/>
              <a:cs typeface="Arial"/>
              <a:sym typeface="Arial"/>
            </a:endParaRPr>
          </a:p>
          <a:p>
            <a:pPr indent="0" lvl="0" marL="0" rtl="0">
              <a:lnSpc>
                <a:spcPct val="115000"/>
              </a:lnSpc>
              <a:spcBef>
                <a:spcPts val="1200"/>
              </a:spcBef>
              <a:spcAft>
                <a:spcPts val="0"/>
              </a:spcAft>
              <a:buNone/>
            </a:pPr>
            <a:r>
              <a:rPr lang="en" sz="2000">
                <a:solidFill>
                  <a:srgbClr val="DD8047"/>
                </a:solidFill>
                <a:latin typeface="Arial"/>
                <a:ea typeface="Arial"/>
                <a:cs typeface="Arial"/>
                <a:sym typeface="Arial"/>
              </a:rPr>
              <a:t>•</a:t>
            </a:r>
            <a:r>
              <a:rPr lang="en" sz="2000">
                <a:solidFill>
                  <a:srgbClr val="000000"/>
                </a:solidFill>
                <a:latin typeface="Arial"/>
                <a:ea typeface="Arial"/>
                <a:cs typeface="Arial"/>
                <a:sym typeface="Arial"/>
              </a:rPr>
              <a:t>Avoid the use of alcohol</a:t>
            </a:r>
            <a:endParaRPr sz="2000">
              <a:solidFill>
                <a:srgbClr val="000000"/>
              </a:solidFill>
              <a:latin typeface="Arial"/>
              <a:ea typeface="Arial"/>
              <a:cs typeface="Arial"/>
              <a:sym typeface="Arial"/>
            </a:endParaRPr>
          </a:p>
          <a:p>
            <a:pPr indent="0" lvl="0" marL="0">
              <a:spcBef>
                <a:spcPts val="1200"/>
              </a:spcBef>
              <a:spcAft>
                <a:spcPts val="0"/>
              </a:spcAft>
              <a:buNone/>
            </a:pPr>
            <a:r>
              <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30" name="Shape 430"/>
        <p:cNvGrpSpPr/>
        <p:nvPr/>
      </p:nvGrpSpPr>
      <p:grpSpPr>
        <a:xfrm>
          <a:off x="0" y="0"/>
          <a:ext cx="0" cy="0"/>
          <a:chOff x="0" y="0"/>
          <a:chExt cx="0" cy="0"/>
        </a:xfrm>
      </p:grpSpPr>
      <p:sp>
        <p:nvSpPr>
          <p:cNvPr id="431" name="Shape 431"/>
          <p:cNvSpPr txBox="1"/>
          <p:nvPr>
            <p:ph type="title"/>
          </p:nvPr>
        </p:nvSpPr>
        <p:spPr>
          <a:xfrm>
            <a:off x="372975" y="360950"/>
            <a:ext cx="8422200" cy="4439700"/>
          </a:xfrm>
          <a:prstGeom prst="rect">
            <a:avLst/>
          </a:prstGeom>
          <a:solidFill>
            <a:srgbClr val="FFFFFF"/>
          </a:solidFill>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sz="1400">
              <a:solidFill>
                <a:srgbClr val="000000"/>
              </a:solidFill>
              <a:latin typeface="Arial"/>
              <a:ea typeface="Arial"/>
              <a:cs typeface="Arial"/>
              <a:sym typeface="Arial"/>
            </a:endParaRPr>
          </a:p>
          <a:p>
            <a:pPr indent="0" lvl="0" marL="0" rtl="0">
              <a:lnSpc>
                <a:spcPct val="115000"/>
              </a:lnSpc>
              <a:spcBef>
                <a:spcPts val="1800"/>
              </a:spcBef>
              <a:spcAft>
                <a:spcPts val="0"/>
              </a:spcAft>
              <a:buNone/>
            </a:pPr>
            <a:r>
              <a:t/>
            </a:r>
            <a:endParaRPr sz="1400">
              <a:solidFill>
                <a:srgbClr val="000000"/>
              </a:solidFill>
              <a:latin typeface="Arial"/>
              <a:ea typeface="Arial"/>
              <a:cs typeface="Arial"/>
              <a:sym typeface="Arial"/>
            </a:endParaRPr>
          </a:p>
          <a:p>
            <a:pPr indent="0" lvl="0" marL="0" rtl="0">
              <a:lnSpc>
                <a:spcPct val="115000"/>
              </a:lnSpc>
              <a:spcBef>
                <a:spcPts val="1800"/>
              </a:spcBef>
              <a:spcAft>
                <a:spcPts val="0"/>
              </a:spcAft>
              <a:buNone/>
            </a:pPr>
            <a:r>
              <a:t/>
            </a:r>
            <a:endParaRPr sz="1800">
              <a:solidFill>
                <a:srgbClr val="000000"/>
              </a:solidFill>
              <a:latin typeface="Arial"/>
              <a:ea typeface="Arial"/>
              <a:cs typeface="Arial"/>
              <a:sym typeface="Arial"/>
            </a:endParaRPr>
          </a:p>
          <a:p>
            <a:pPr indent="0" lvl="0" marL="0" rtl="0">
              <a:lnSpc>
                <a:spcPct val="115000"/>
              </a:lnSpc>
              <a:spcBef>
                <a:spcPts val="1800"/>
              </a:spcBef>
              <a:spcAft>
                <a:spcPts val="0"/>
              </a:spcAft>
              <a:buNone/>
            </a:pPr>
            <a:r>
              <a:rPr lang="en" sz="2000">
                <a:solidFill>
                  <a:srgbClr val="000000"/>
                </a:solidFill>
                <a:latin typeface="Arial"/>
                <a:ea typeface="Arial"/>
                <a:cs typeface="Arial"/>
                <a:sym typeface="Arial"/>
              </a:rPr>
              <a:t>Comprehensive health assessment of the elderly at PHC to screen for major health problems through:</a:t>
            </a:r>
            <a:endParaRPr sz="2000">
              <a:solidFill>
                <a:srgbClr val="000000"/>
              </a:solidFill>
              <a:latin typeface="Arial"/>
              <a:ea typeface="Arial"/>
              <a:cs typeface="Arial"/>
              <a:sym typeface="Arial"/>
            </a:endParaRPr>
          </a:p>
          <a:p>
            <a:pPr indent="0" lvl="0" marL="0" rtl="0">
              <a:lnSpc>
                <a:spcPct val="115000"/>
              </a:lnSpc>
              <a:spcBef>
                <a:spcPts val="1800"/>
              </a:spcBef>
              <a:spcAft>
                <a:spcPts val="0"/>
              </a:spcAft>
              <a:buNone/>
            </a:pPr>
            <a:r>
              <a:rPr b="1" lang="en" sz="2000">
                <a:solidFill>
                  <a:srgbClr val="DD8047"/>
                </a:solidFill>
                <a:latin typeface="Arial"/>
                <a:ea typeface="Arial"/>
                <a:cs typeface="Arial"/>
                <a:sym typeface="Arial"/>
              </a:rPr>
              <a:t>•</a:t>
            </a:r>
            <a:r>
              <a:rPr b="1" lang="en" sz="2000">
                <a:solidFill>
                  <a:srgbClr val="000000"/>
                </a:solidFill>
                <a:latin typeface="Arial"/>
                <a:ea typeface="Arial"/>
                <a:cs typeface="Arial"/>
                <a:sym typeface="Arial"/>
              </a:rPr>
              <a:t>History</a:t>
            </a:r>
            <a:endParaRPr b="1" sz="2000">
              <a:solidFill>
                <a:srgbClr val="000000"/>
              </a:solidFill>
              <a:latin typeface="Arial"/>
              <a:ea typeface="Arial"/>
              <a:cs typeface="Arial"/>
              <a:sym typeface="Arial"/>
            </a:endParaRPr>
          </a:p>
          <a:p>
            <a:pPr indent="0" lvl="0" marL="0" rtl="0">
              <a:lnSpc>
                <a:spcPct val="115000"/>
              </a:lnSpc>
              <a:spcBef>
                <a:spcPts val="600"/>
              </a:spcBef>
              <a:spcAft>
                <a:spcPts val="0"/>
              </a:spcAft>
              <a:buNone/>
            </a:pPr>
            <a:r>
              <a:rPr lang="en" sz="2000">
                <a:solidFill>
                  <a:srgbClr val="94B6D2"/>
                </a:solidFill>
                <a:latin typeface="Arial"/>
                <a:ea typeface="Arial"/>
                <a:cs typeface="Arial"/>
                <a:sym typeface="Arial"/>
              </a:rPr>
              <a:t>•</a:t>
            </a:r>
            <a:r>
              <a:rPr lang="en" sz="2000">
                <a:solidFill>
                  <a:srgbClr val="000000"/>
                </a:solidFill>
                <a:latin typeface="Arial"/>
                <a:ea typeface="Arial"/>
                <a:cs typeface="Arial"/>
                <a:sym typeface="Arial"/>
              </a:rPr>
              <a:t>Medical problems</a:t>
            </a:r>
            <a:endParaRPr sz="2000">
              <a:solidFill>
                <a:srgbClr val="000000"/>
              </a:solidFill>
              <a:latin typeface="Arial"/>
              <a:ea typeface="Arial"/>
              <a:cs typeface="Arial"/>
              <a:sym typeface="Arial"/>
            </a:endParaRPr>
          </a:p>
          <a:p>
            <a:pPr indent="0" lvl="0" marL="0" rtl="0">
              <a:lnSpc>
                <a:spcPct val="115000"/>
              </a:lnSpc>
              <a:spcBef>
                <a:spcPts val="600"/>
              </a:spcBef>
              <a:spcAft>
                <a:spcPts val="0"/>
              </a:spcAft>
              <a:buNone/>
            </a:pPr>
            <a:r>
              <a:rPr lang="en" sz="2000">
                <a:solidFill>
                  <a:srgbClr val="94B6D2"/>
                </a:solidFill>
                <a:latin typeface="Arial"/>
                <a:ea typeface="Arial"/>
                <a:cs typeface="Arial"/>
                <a:sym typeface="Arial"/>
              </a:rPr>
              <a:t>•</a:t>
            </a:r>
            <a:r>
              <a:rPr lang="en" sz="2000">
                <a:solidFill>
                  <a:srgbClr val="000000"/>
                </a:solidFill>
                <a:latin typeface="Arial"/>
                <a:ea typeface="Arial"/>
                <a:cs typeface="Arial"/>
                <a:sym typeface="Arial"/>
              </a:rPr>
              <a:t>Unintentional injuries</a:t>
            </a:r>
            <a:endParaRPr sz="2000">
              <a:solidFill>
                <a:srgbClr val="000000"/>
              </a:solidFill>
              <a:latin typeface="Arial"/>
              <a:ea typeface="Arial"/>
              <a:cs typeface="Arial"/>
              <a:sym typeface="Arial"/>
            </a:endParaRPr>
          </a:p>
          <a:p>
            <a:pPr indent="0" lvl="0" marL="0" rtl="0">
              <a:lnSpc>
                <a:spcPct val="115000"/>
              </a:lnSpc>
              <a:spcBef>
                <a:spcPts val="600"/>
              </a:spcBef>
              <a:spcAft>
                <a:spcPts val="0"/>
              </a:spcAft>
              <a:buNone/>
            </a:pPr>
            <a:r>
              <a:rPr lang="en" sz="2000">
                <a:solidFill>
                  <a:srgbClr val="94B6D2"/>
                </a:solidFill>
                <a:latin typeface="Arial"/>
                <a:ea typeface="Arial"/>
                <a:cs typeface="Arial"/>
                <a:sym typeface="Arial"/>
              </a:rPr>
              <a:t>•</a:t>
            </a:r>
            <a:r>
              <a:rPr lang="en" sz="2000">
                <a:solidFill>
                  <a:srgbClr val="000000"/>
                </a:solidFill>
                <a:latin typeface="Arial"/>
                <a:ea typeface="Arial"/>
                <a:cs typeface="Arial"/>
                <a:sym typeface="Arial"/>
              </a:rPr>
              <a:t>Medications</a:t>
            </a:r>
            <a:endParaRPr sz="2000">
              <a:solidFill>
                <a:srgbClr val="000000"/>
              </a:solidFill>
              <a:latin typeface="Arial"/>
              <a:ea typeface="Arial"/>
              <a:cs typeface="Arial"/>
              <a:sym typeface="Arial"/>
            </a:endParaRPr>
          </a:p>
          <a:p>
            <a:pPr indent="0" lvl="0" marL="0" rtl="0">
              <a:lnSpc>
                <a:spcPct val="115000"/>
              </a:lnSpc>
              <a:spcBef>
                <a:spcPts val="600"/>
              </a:spcBef>
              <a:spcAft>
                <a:spcPts val="0"/>
              </a:spcAft>
              <a:buNone/>
            </a:pPr>
            <a:r>
              <a:t/>
            </a:r>
            <a:endParaRPr sz="1400">
              <a:solidFill>
                <a:srgbClr val="94B6D2"/>
              </a:solidFill>
              <a:latin typeface="Arial"/>
              <a:ea typeface="Arial"/>
              <a:cs typeface="Arial"/>
              <a:sym typeface="Arial"/>
            </a:endParaRPr>
          </a:p>
          <a:p>
            <a:pPr indent="0" lvl="0" marL="0">
              <a:spcBef>
                <a:spcPts val="600"/>
              </a:spcBef>
              <a:spcAft>
                <a:spcPts val="0"/>
              </a:spcAft>
              <a:buNone/>
            </a:pPr>
            <a:r>
              <a:t/>
            </a:r>
            <a:endParaRPr sz="1000"/>
          </a:p>
        </p:txBody>
      </p:sp>
      <p:sp>
        <p:nvSpPr>
          <p:cNvPr id="432" name="Shape 432"/>
          <p:cNvSpPr txBox="1"/>
          <p:nvPr/>
        </p:nvSpPr>
        <p:spPr>
          <a:xfrm>
            <a:off x="3984775" y="1672175"/>
            <a:ext cx="4427700" cy="2400300"/>
          </a:xfrm>
          <a:prstGeom prst="rect">
            <a:avLst/>
          </a:prstGeom>
          <a:solidFill>
            <a:srgbClr val="FFFFFF"/>
          </a:solid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1800">
                <a:solidFill>
                  <a:srgbClr val="DD8047"/>
                </a:solidFill>
              </a:rPr>
              <a:t>•</a:t>
            </a:r>
            <a:r>
              <a:rPr b="1" lang="en" sz="2000"/>
              <a:t>Use of standardized tools for the screening for</a:t>
            </a:r>
            <a:endParaRPr b="1" sz="2000"/>
          </a:p>
          <a:p>
            <a:pPr indent="0" lvl="0" marL="0" rtl="0">
              <a:lnSpc>
                <a:spcPct val="115000"/>
              </a:lnSpc>
              <a:spcBef>
                <a:spcPts val="600"/>
              </a:spcBef>
              <a:spcAft>
                <a:spcPts val="0"/>
              </a:spcAft>
              <a:buNone/>
            </a:pPr>
            <a:r>
              <a:rPr lang="en" sz="2000">
                <a:solidFill>
                  <a:srgbClr val="94B6D2"/>
                </a:solidFill>
              </a:rPr>
              <a:t>•</a:t>
            </a:r>
            <a:r>
              <a:rPr lang="en" sz="2000"/>
              <a:t>Nutrition problems               </a:t>
            </a:r>
            <a:r>
              <a:rPr lang="en" sz="2000">
                <a:solidFill>
                  <a:srgbClr val="94B6D2"/>
                </a:solidFill>
              </a:rPr>
              <a:t>•</a:t>
            </a:r>
            <a:r>
              <a:rPr lang="en" sz="2000"/>
              <a:t>Depression</a:t>
            </a:r>
            <a:endParaRPr sz="2000"/>
          </a:p>
          <a:p>
            <a:pPr indent="0" lvl="0" marL="0" rtl="0">
              <a:lnSpc>
                <a:spcPct val="115000"/>
              </a:lnSpc>
              <a:spcBef>
                <a:spcPts val="600"/>
              </a:spcBef>
              <a:spcAft>
                <a:spcPts val="0"/>
              </a:spcAft>
              <a:buNone/>
            </a:pPr>
            <a:r>
              <a:rPr lang="en" sz="2000">
                <a:solidFill>
                  <a:srgbClr val="94B6D2"/>
                </a:solidFill>
              </a:rPr>
              <a:t>•</a:t>
            </a:r>
            <a:r>
              <a:rPr lang="en" sz="2000"/>
              <a:t>Hearing impairment             </a:t>
            </a:r>
            <a:r>
              <a:rPr lang="en" sz="2000">
                <a:solidFill>
                  <a:srgbClr val="94B6D2"/>
                </a:solidFill>
              </a:rPr>
              <a:t>•</a:t>
            </a:r>
            <a:r>
              <a:rPr lang="en" sz="2000"/>
              <a:t>Dementia</a:t>
            </a:r>
            <a:endParaRPr sz="2000"/>
          </a:p>
          <a:p>
            <a:pPr indent="0" lvl="0" marL="0" rtl="0">
              <a:lnSpc>
                <a:spcPct val="115000"/>
              </a:lnSpc>
              <a:spcBef>
                <a:spcPts val="600"/>
              </a:spcBef>
              <a:spcAft>
                <a:spcPts val="0"/>
              </a:spcAft>
              <a:buNone/>
            </a:pPr>
            <a:r>
              <a:rPr lang="en" sz="2000">
                <a:solidFill>
                  <a:srgbClr val="94B6D2"/>
                </a:solidFill>
              </a:rPr>
              <a:t>•</a:t>
            </a:r>
            <a:r>
              <a:rPr lang="en" sz="2000"/>
              <a:t>Incontinence</a:t>
            </a:r>
            <a:endParaRPr sz="2000"/>
          </a:p>
          <a:p>
            <a:pPr indent="0" lvl="0" marL="0" rtl="0">
              <a:lnSpc>
                <a:spcPct val="115000"/>
              </a:lnSpc>
              <a:spcBef>
                <a:spcPts val="600"/>
              </a:spcBef>
              <a:spcAft>
                <a:spcPts val="0"/>
              </a:spcAft>
              <a:buNone/>
            </a:pPr>
            <a:r>
              <a:rPr lang="en" sz="2000">
                <a:solidFill>
                  <a:srgbClr val="94B6D2"/>
                </a:solidFill>
              </a:rPr>
              <a:t>•</a:t>
            </a:r>
            <a:r>
              <a:rPr lang="en" sz="2000"/>
              <a:t>Functional abilities</a:t>
            </a:r>
            <a:endParaRPr sz="2000"/>
          </a:p>
          <a:p>
            <a:pPr indent="0" lvl="0" marL="0" rtl="0">
              <a:lnSpc>
                <a:spcPct val="115000"/>
              </a:lnSpc>
              <a:spcBef>
                <a:spcPts val="600"/>
              </a:spcBef>
              <a:spcAft>
                <a:spcPts val="0"/>
              </a:spcAft>
              <a:buNone/>
            </a:pPr>
            <a:r>
              <a:t/>
            </a:r>
            <a:endParaRPr sz="1800"/>
          </a:p>
          <a:p>
            <a:pPr indent="0" lvl="0" marL="0" rtl="0">
              <a:lnSpc>
                <a:spcPct val="115000"/>
              </a:lnSpc>
              <a:spcBef>
                <a:spcPts val="600"/>
              </a:spcBef>
              <a:spcAft>
                <a:spcPts val="0"/>
              </a:spcAft>
              <a:buNone/>
            </a:pPr>
            <a:r>
              <a:t/>
            </a:r>
            <a:endParaRPr sz="1800"/>
          </a:p>
          <a:p>
            <a:pPr indent="0" lvl="0" marL="0">
              <a:spcBef>
                <a:spcPts val="600"/>
              </a:spcBef>
              <a:spcAft>
                <a:spcPts val="0"/>
              </a:spcAft>
              <a:buNone/>
            </a:pPr>
            <a:r>
              <a:t/>
            </a:r>
            <a:endParaRPr/>
          </a:p>
        </p:txBody>
      </p:sp>
      <p:sp>
        <p:nvSpPr>
          <p:cNvPr id="433" name="Shape 433"/>
          <p:cNvSpPr txBox="1"/>
          <p:nvPr/>
        </p:nvSpPr>
        <p:spPr>
          <a:xfrm>
            <a:off x="589550" y="433150"/>
            <a:ext cx="7038600" cy="685800"/>
          </a:xfrm>
          <a:prstGeom prst="rect">
            <a:avLst/>
          </a:prstGeom>
          <a:solidFill>
            <a:srgbClr val="FFFFFF"/>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4000">
                <a:solidFill>
                  <a:srgbClr val="775F55"/>
                </a:solidFill>
              </a:rPr>
              <a:t>EARLY DETECTION AND MANAGEMENT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37" name="Shape 437"/>
        <p:cNvGrpSpPr/>
        <p:nvPr/>
      </p:nvGrpSpPr>
      <p:grpSpPr>
        <a:xfrm>
          <a:off x="0" y="0"/>
          <a:ext cx="0" cy="0"/>
          <a:chOff x="0" y="0"/>
          <a:chExt cx="0" cy="0"/>
        </a:xfrm>
      </p:grpSpPr>
      <p:sp>
        <p:nvSpPr>
          <p:cNvPr id="438" name="Shape 438"/>
          <p:cNvSpPr txBox="1"/>
          <p:nvPr>
            <p:ph type="title"/>
          </p:nvPr>
        </p:nvSpPr>
        <p:spPr>
          <a:xfrm>
            <a:off x="288750" y="324850"/>
            <a:ext cx="8578500" cy="4524000"/>
          </a:xfrm>
          <a:prstGeom prst="rect">
            <a:avLst/>
          </a:prstGeom>
          <a:solidFill>
            <a:srgbClr val="FFFFFF"/>
          </a:solidFill>
        </p:spPr>
        <p:txBody>
          <a:bodyPr anchorCtr="0" anchor="ctr" bIns="91425" lIns="91425" spcFirstLastPara="1" rIns="91425" wrap="square" tIns="91425">
            <a:noAutofit/>
          </a:bodyPr>
          <a:lstStyle/>
          <a:p>
            <a:pPr indent="0" lvl="0" marL="0" rtl="0" algn="just">
              <a:lnSpc>
                <a:spcPct val="130000"/>
              </a:lnSpc>
              <a:spcBef>
                <a:spcPts val="0"/>
              </a:spcBef>
              <a:spcAft>
                <a:spcPts val="0"/>
              </a:spcAft>
              <a:buNone/>
            </a:pPr>
            <a:r>
              <a:t/>
            </a:r>
            <a:endParaRPr sz="18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t/>
            </a:r>
            <a:endParaRPr sz="18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t/>
            </a:r>
            <a:endParaRPr sz="18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t/>
            </a:r>
            <a:endParaRPr sz="18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rPr lang="en" sz="1800">
                <a:solidFill>
                  <a:srgbClr val="94B6D2"/>
                </a:solidFill>
                <a:latin typeface="Arial"/>
                <a:ea typeface="Arial"/>
                <a:cs typeface="Arial"/>
                <a:sym typeface="Arial"/>
              </a:rPr>
              <a:t>•</a:t>
            </a:r>
            <a:r>
              <a:rPr b="1" lang="en" sz="2000">
                <a:solidFill>
                  <a:srgbClr val="2A0015"/>
                </a:solidFill>
                <a:latin typeface="Arial"/>
                <a:ea typeface="Arial"/>
                <a:cs typeface="Arial"/>
                <a:sym typeface="Arial"/>
              </a:rPr>
              <a:t>Social contact</a:t>
            </a:r>
            <a:r>
              <a:rPr lang="en" sz="2000">
                <a:solidFill>
                  <a:srgbClr val="2A0015"/>
                </a:solidFill>
                <a:latin typeface="Arial"/>
                <a:ea typeface="Arial"/>
                <a:cs typeface="Arial"/>
                <a:sym typeface="Arial"/>
              </a:rPr>
              <a:t> (living in a family, presence of caregiver, frequency of contact with caregiver, nature of relation with caregiver)</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rPr lang="en" sz="2000">
                <a:solidFill>
                  <a:srgbClr val="94B6D2"/>
                </a:solidFill>
                <a:latin typeface="Arial"/>
                <a:ea typeface="Arial"/>
                <a:cs typeface="Arial"/>
                <a:sym typeface="Arial"/>
              </a:rPr>
              <a:t>•</a:t>
            </a:r>
            <a:r>
              <a:rPr b="1" lang="en" sz="2000">
                <a:solidFill>
                  <a:srgbClr val="2A0015"/>
                </a:solidFill>
                <a:latin typeface="Arial"/>
                <a:ea typeface="Arial"/>
                <a:cs typeface="Arial"/>
                <a:sym typeface="Arial"/>
              </a:rPr>
              <a:t>Social activities</a:t>
            </a:r>
            <a:r>
              <a:rPr lang="en" sz="2000">
                <a:solidFill>
                  <a:srgbClr val="2A0015"/>
                </a:solidFill>
                <a:latin typeface="Arial"/>
                <a:ea typeface="Arial"/>
                <a:cs typeface="Arial"/>
                <a:sym typeface="Arial"/>
              </a:rPr>
              <a:t> (having a profession, friends, hobbies, special interest, outing and extent of satisfaction with social activities)</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rPr lang="en" sz="2000">
                <a:solidFill>
                  <a:srgbClr val="94B6D2"/>
                </a:solidFill>
                <a:latin typeface="Arial"/>
                <a:ea typeface="Arial"/>
                <a:cs typeface="Arial"/>
                <a:sym typeface="Arial"/>
              </a:rPr>
              <a:t>•</a:t>
            </a:r>
            <a:r>
              <a:rPr b="1" lang="en" sz="2000">
                <a:solidFill>
                  <a:srgbClr val="2A0015"/>
                </a:solidFill>
                <a:latin typeface="Arial"/>
                <a:ea typeface="Arial"/>
                <a:cs typeface="Arial"/>
                <a:sym typeface="Arial"/>
              </a:rPr>
              <a:t>Living conditions</a:t>
            </a:r>
            <a:r>
              <a:rPr lang="en" sz="2000">
                <a:solidFill>
                  <a:srgbClr val="2A0015"/>
                </a:solidFill>
                <a:latin typeface="Arial"/>
                <a:ea typeface="Arial"/>
                <a:cs typeface="Arial"/>
                <a:sym typeface="Arial"/>
              </a:rPr>
              <a:t> (comfort and safety in the house and extent of satisfaction with living conditions)</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rPr lang="en" sz="2000">
                <a:solidFill>
                  <a:srgbClr val="94B6D2"/>
                </a:solidFill>
                <a:latin typeface="Arial"/>
                <a:ea typeface="Arial"/>
                <a:cs typeface="Arial"/>
                <a:sym typeface="Arial"/>
              </a:rPr>
              <a:t>•</a:t>
            </a:r>
            <a:r>
              <a:rPr b="1" lang="en" sz="2000">
                <a:solidFill>
                  <a:srgbClr val="2A0015"/>
                </a:solidFill>
                <a:latin typeface="Arial"/>
                <a:ea typeface="Arial"/>
                <a:cs typeface="Arial"/>
                <a:sym typeface="Arial"/>
              </a:rPr>
              <a:t>Economic status</a:t>
            </a:r>
            <a:r>
              <a:rPr lang="en" sz="2000">
                <a:solidFill>
                  <a:srgbClr val="2A0015"/>
                </a:solidFill>
                <a:latin typeface="Arial"/>
                <a:ea typeface="Arial"/>
                <a:cs typeface="Arial"/>
                <a:sym typeface="Arial"/>
              </a:rPr>
              <a:t> (tangible wealth, monthly income, extent of coverage of needs)</a:t>
            </a:r>
            <a:endParaRPr sz="2000">
              <a:solidFill>
                <a:srgbClr val="2A0015"/>
              </a:solidFill>
              <a:latin typeface="Arial"/>
              <a:ea typeface="Arial"/>
              <a:cs typeface="Arial"/>
              <a:sym typeface="Arial"/>
            </a:endParaRPr>
          </a:p>
          <a:p>
            <a:pPr indent="0" lvl="0" marL="0">
              <a:spcBef>
                <a:spcPts val="1200"/>
              </a:spcBef>
              <a:spcAft>
                <a:spcPts val="0"/>
              </a:spcAft>
              <a:buNone/>
            </a:pPr>
            <a:r>
              <a:t/>
            </a:r>
            <a:endParaRPr/>
          </a:p>
        </p:txBody>
      </p:sp>
      <p:sp>
        <p:nvSpPr>
          <p:cNvPr id="439" name="Shape 439"/>
          <p:cNvSpPr txBox="1"/>
          <p:nvPr/>
        </p:nvSpPr>
        <p:spPr>
          <a:xfrm>
            <a:off x="451200" y="324850"/>
            <a:ext cx="8241600" cy="721800"/>
          </a:xfrm>
          <a:prstGeom prst="rect">
            <a:avLst/>
          </a:prstGeom>
          <a:solidFill>
            <a:srgbClr val="FFFFFF"/>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4000">
                <a:solidFill>
                  <a:srgbClr val="775F55"/>
                </a:solidFill>
              </a:rPr>
              <a:t>SOCIAL EVALUATION AND SUPPORT</a:t>
            </a:r>
            <a:endParaRPr sz="4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443" name="Shape 443"/>
        <p:cNvGrpSpPr/>
        <p:nvPr/>
      </p:nvGrpSpPr>
      <p:grpSpPr>
        <a:xfrm>
          <a:off x="0" y="0"/>
          <a:ext cx="0" cy="0"/>
          <a:chOff x="0" y="0"/>
          <a:chExt cx="0" cy="0"/>
        </a:xfrm>
      </p:grpSpPr>
      <p:sp>
        <p:nvSpPr>
          <p:cNvPr id="444" name="Shape 444"/>
          <p:cNvSpPr txBox="1"/>
          <p:nvPr>
            <p:ph type="title"/>
          </p:nvPr>
        </p:nvSpPr>
        <p:spPr>
          <a:xfrm>
            <a:off x="336875" y="288750"/>
            <a:ext cx="8385900" cy="4548000"/>
          </a:xfrm>
          <a:prstGeom prst="rect">
            <a:avLst/>
          </a:prstGeom>
          <a:solidFill>
            <a:srgbClr val="FFFFFF"/>
          </a:solidFill>
        </p:spPr>
        <p:txBody>
          <a:bodyPr anchorCtr="0" anchor="ctr" bIns="91425" lIns="91425" spcFirstLastPara="1" rIns="91425" wrap="square" tIns="91425">
            <a:noAutofit/>
          </a:bodyPr>
          <a:lstStyle/>
          <a:p>
            <a:pPr indent="0" lvl="0" marL="0" rtl="0" algn="just">
              <a:lnSpc>
                <a:spcPct val="130000"/>
              </a:lnSpc>
              <a:spcBef>
                <a:spcPts val="0"/>
              </a:spcBef>
              <a:spcAft>
                <a:spcPts val="0"/>
              </a:spcAft>
              <a:buNone/>
            </a:pPr>
            <a:r>
              <a:t/>
            </a:r>
            <a:endParaRPr sz="4000">
              <a:solidFill>
                <a:srgbClr val="775F55"/>
              </a:solidFill>
              <a:latin typeface="Arial"/>
              <a:ea typeface="Arial"/>
              <a:cs typeface="Arial"/>
              <a:sym typeface="Arial"/>
            </a:endParaRPr>
          </a:p>
          <a:p>
            <a:pPr indent="0" lvl="0" marL="0" rtl="0" algn="just">
              <a:lnSpc>
                <a:spcPct val="130000"/>
              </a:lnSpc>
              <a:spcBef>
                <a:spcPts val="1200"/>
              </a:spcBef>
              <a:spcAft>
                <a:spcPts val="0"/>
              </a:spcAft>
              <a:buNone/>
            </a:pPr>
            <a:r>
              <a:rPr lang="en" sz="4000">
                <a:solidFill>
                  <a:srgbClr val="775F55"/>
                </a:solidFill>
                <a:latin typeface="Arial"/>
                <a:ea typeface="Arial"/>
                <a:cs typeface="Arial"/>
                <a:sym typeface="Arial"/>
              </a:rPr>
              <a:t> COMMUNITY-BASED SERVICES</a:t>
            </a:r>
            <a:endParaRPr sz="40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t/>
            </a:r>
            <a:endParaRPr sz="4000">
              <a:solidFill>
                <a:srgbClr val="775F55"/>
              </a:solidFill>
              <a:latin typeface="Arial"/>
              <a:ea typeface="Arial"/>
              <a:cs typeface="Arial"/>
              <a:sym typeface="Arial"/>
            </a:endParaRPr>
          </a:p>
          <a:p>
            <a:pPr indent="0" lvl="0" marL="0" rtl="0" algn="just">
              <a:lnSpc>
                <a:spcPct val="130000"/>
              </a:lnSpc>
              <a:spcBef>
                <a:spcPts val="1200"/>
              </a:spcBef>
              <a:spcAft>
                <a:spcPts val="0"/>
              </a:spcAft>
              <a:buNone/>
            </a:pPr>
            <a:r>
              <a:t/>
            </a:r>
            <a:endParaRPr sz="1800">
              <a:solidFill>
                <a:srgbClr val="94B6D2"/>
              </a:solidFill>
              <a:latin typeface="Arial"/>
              <a:ea typeface="Arial"/>
              <a:cs typeface="Arial"/>
              <a:sym typeface="Arial"/>
            </a:endParaRPr>
          </a:p>
          <a:p>
            <a:pPr indent="0" lvl="0" marL="0" rtl="0" algn="just">
              <a:lnSpc>
                <a:spcPct val="130000"/>
              </a:lnSpc>
              <a:spcBef>
                <a:spcPts val="1200"/>
              </a:spcBef>
              <a:spcAft>
                <a:spcPts val="0"/>
              </a:spcAft>
              <a:buNone/>
            </a:pPr>
            <a:r>
              <a:rPr lang="en" sz="1800">
                <a:solidFill>
                  <a:srgbClr val="94B6D2"/>
                </a:solidFill>
                <a:latin typeface="Arial"/>
                <a:ea typeface="Arial"/>
                <a:cs typeface="Arial"/>
                <a:sym typeface="Arial"/>
              </a:rPr>
              <a:t>•</a:t>
            </a:r>
            <a:r>
              <a:rPr lang="en" sz="2000">
                <a:solidFill>
                  <a:srgbClr val="2A0015"/>
                </a:solidFill>
                <a:latin typeface="Arial"/>
                <a:ea typeface="Arial"/>
                <a:cs typeface="Arial"/>
                <a:sym typeface="Arial"/>
              </a:rPr>
              <a:t>Elderly day care centers: Elderly clubs to maintain social interaction</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rPr lang="en" sz="2000">
                <a:solidFill>
                  <a:srgbClr val="94B6D2"/>
                </a:solidFill>
                <a:latin typeface="Arial"/>
                <a:ea typeface="Arial"/>
                <a:cs typeface="Arial"/>
                <a:sym typeface="Arial"/>
              </a:rPr>
              <a:t>•</a:t>
            </a:r>
            <a:r>
              <a:rPr lang="en" sz="2000">
                <a:solidFill>
                  <a:srgbClr val="2A0015"/>
                </a:solidFill>
                <a:latin typeface="Arial"/>
                <a:ea typeface="Arial"/>
                <a:cs typeface="Arial"/>
                <a:sym typeface="Arial"/>
              </a:rPr>
              <a:t>Elderly day health centers: Day hospitals for elderly who need nursing care</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rPr lang="en" sz="2000">
                <a:solidFill>
                  <a:srgbClr val="94B6D2"/>
                </a:solidFill>
                <a:latin typeface="Arial"/>
                <a:ea typeface="Arial"/>
                <a:cs typeface="Arial"/>
                <a:sym typeface="Arial"/>
              </a:rPr>
              <a:t>•</a:t>
            </a:r>
            <a:r>
              <a:rPr lang="en" sz="2000">
                <a:solidFill>
                  <a:srgbClr val="2A0015"/>
                </a:solidFill>
                <a:latin typeface="Arial"/>
                <a:ea typeface="Arial"/>
                <a:cs typeface="Arial"/>
                <a:sym typeface="Arial"/>
              </a:rPr>
              <a:t>Home services: Provide social and nursing services to elderly in their own homes</a:t>
            </a:r>
            <a:endParaRPr sz="2000">
              <a:solidFill>
                <a:srgbClr val="2A0015"/>
              </a:solidFill>
              <a:latin typeface="Arial"/>
              <a:ea typeface="Arial"/>
              <a:cs typeface="Arial"/>
              <a:sym typeface="Arial"/>
            </a:endParaRPr>
          </a:p>
          <a:p>
            <a:pPr indent="0" lvl="0" marL="0" rtl="0" algn="just">
              <a:lnSpc>
                <a:spcPct val="130000"/>
              </a:lnSpc>
              <a:spcBef>
                <a:spcPts val="1200"/>
              </a:spcBef>
              <a:spcAft>
                <a:spcPts val="0"/>
              </a:spcAft>
              <a:buNone/>
            </a:pPr>
            <a:r>
              <a:t/>
            </a:r>
            <a:endParaRPr sz="1800">
              <a:solidFill>
                <a:srgbClr val="2A0015"/>
              </a:solidFill>
              <a:latin typeface="Arial"/>
              <a:ea typeface="Arial"/>
              <a:cs typeface="Arial"/>
              <a:sym typeface="Arial"/>
            </a:endParaRPr>
          </a:p>
          <a:p>
            <a:pPr indent="0" lvl="0" marL="0">
              <a:spcBef>
                <a:spcPts val="120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0" name="Shape 450"/>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Merriweather"/>
                <a:ea typeface="Merriweather"/>
                <a:cs typeface="Merriweather"/>
                <a:sym typeface="Merriweather"/>
              </a:rPr>
              <a:t>References: </a:t>
            </a:r>
            <a:endParaRPr sz="3000">
              <a:solidFill>
                <a:srgbClr val="FFFFFF"/>
              </a:solidFill>
              <a:latin typeface="Merriweather"/>
              <a:ea typeface="Merriweather"/>
              <a:cs typeface="Merriweather"/>
              <a:sym typeface="Merriweather"/>
            </a:endParaRPr>
          </a:p>
        </p:txBody>
      </p:sp>
      <p:sp>
        <p:nvSpPr>
          <p:cNvPr id="451" name="Shape 451"/>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SzPts val="1800"/>
              <a:buFont typeface="Merriweather"/>
              <a:buChar char="●"/>
            </a:pPr>
            <a:r>
              <a:rPr lang="en" sz="1800">
                <a:latin typeface="Merriweather"/>
                <a:ea typeface="Merriweather"/>
                <a:cs typeface="Merriweather"/>
                <a:sym typeface="Merriweather"/>
              </a:rPr>
              <a:t>Study: The health of Saudi older adults; results from the Saudi National Survey for Elderly Health (SNSEH) 2006–2015</a:t>
            </a:r>
            <a:endParaRPr sz="1800">
              <a:latin typeface="Merriweather"/>
              <a:ea typeface="Merriweather"/>
              <a:cs typeface="Merriweather"/>
              <a:sym typeface="Merriweather"/>
            </a:endParaRPr>
          </a:p>
          <a:p>
            <a:pPr indent="0" lvl="0" marL="0">
              <a:spcBef>
                <a:spcPts val="0"/>
              </a:spcBef>
              <a:spcAft>
                <a:spcPts val="0"/>
              </a:spcAft>
              <a:buNone/>
            </a:pPr>
            <a:r>
              <a:rPr lang="en" sz="1800" u="sng">
                <a:solidFill>
                  <a:schemeClr val="hlink"/>
                </a:solidFill>
                <a:latin typeface="Merriweather"/>
                <a:ea typeface="Merriweather"/>
                <a:cs typeface="Merriweather"/>
                <a:sym typeface="Merriweather"/>
                <a:hlinkClick r:id="rId3"/>
              </a:rPr>
              <a:t>https://www.sciencedirect.com/science/article/pii/S1319016417302037#s0045</a:t>
            </a:r>
            <a:endParaRPr sz="1800">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sz="1800">
                <a:latin typeface="Merriweather"/>
                <a:ea typeface="Merriweather"/>
                <a:cs typeface="Merriweather"/>
                <a:sym typeface="Merriweather"/>
              </a:rPr>
              <a:t> </a:t>
            </a:r>
            <a:r>
              <a:rPr lang="en" sz="1800" u="sng">
                <a:solidFill>
                  <a:schemeClr val="hlink"/>
                </a:solidFill>
                <a:latin typeface="Merriweather"/>
                <a:ea typeface="Merriweather"/>
                <a:cs typeface="Merriweather"/>
                <a:sym typeface="Merriweather"/>
                <a:hlinkClick r:id="rId4"/>
              </a:rPr>
              <a:t>https://www.ncbi.nlm.nih.gov/pubmed/22048509</a:t>
            </a:r>
            <a:endParaRPr sz="1800">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sz="1800" u="sng">
                <a:solidFill>
                  <a:schemeClr val="hlink"/>
                </a:solidFill>
                <a:latin typeface="Merriweather"/>
                <a:ea typeface="Merriweather"/>
                <a:cs typeface="Merriweather"/>
                <a:sym typeface="Merriweather"/>
                <a:hlinkClick r:id="rId5"/>
              </a:rPr>
              <a:t>http://www.thagroup.org</a:t>
            </a:r>
            <a:endParaRPr sz="1800">
              <a:latin typeface="Merriweather"/>
              <a:ea typeface="Merriweather"/>
              <a:cs typeface="Merriweather"/>
              <a:sym typeface="Merriweather"/>
            </a:endParaRPr>
          </a:p>
          <a:p>
            <a:pPr indent="-342900" lvl="0" marL="457200" rtl="0">
              <a:spcBef>
                <a:spcPts val="0"/>
              </a:spcBef>
              <a:spcAft>
                <a:spcPts val="0"/>
              </a:spcAft>
              <a:buSzPts val="1800"/>
              <a:buFont typeface="Merriweather"/>
              <a:buChar char="●"/>
            </a:pPr>
            <a:r>
              <a:rPr lang="en" sz="1800">
                <a:latin typeface="Merriweather"/>
                <a:ea typeface="Merriweather"/>
                <a:cs typeface="Merriweather"/>
                <a:sym typeface="Merriweather"/>
              </a:rPr>
              <a:t>http://www.abc.net.au/news/2015-10-22/curson-the-demographics-that-will-change-our-world/6875200</a:t>
            </a:r>
            <a:endParaRPr sz="1800">
              <a:latin typeface="Merriweather"/>
              <a:ea typeface="Merriweather"/>
              <a:cs typeface="Merriweather"/>
              <a:sym typeface="Merriweather"/>
            </a:endParaRPr>
          </a:p>
          <a:p>
            <a:pPr indent="0" lvl="0" marL="0" rtl="0">
              <a:spcBef>
                <a:spcPts val="0"/>
              </a:spcBef>
              <a:spcAft>
                <a:spcPts val="0"/>
              </a:spcAft>
              <a:buNone/>
            </a:pPr>
            <a:r>
              <a:t/>
            </a:r>
            <a:endParaRPr>
              <a:highlight>
                <a:srgbClr val="FFFFFF"/>
              </a:highlight>
            </a:endParaRPr>
          </a:p>
        </p:txBody>
      </p:sp>
      <p:sp>
        <p:nvSpPr>
          <p:cNvPr id="452" name="Shape 452"/>
          <p:cNvSpPr/>
          <p:nvPr/>
        </p:nvSpPr>
        <p:spPr>
          <a:xfrm>
            <a:off x="0" y="-150"/>
            <a:ext cx="9144000" cy="5143500"/>
          </a:xfrm>
          <a:prstGeom prst="frame">
            <a:avLst>
              <a:gd fmla="val 6505" name="adj1"/>
            </a:avLst>
          </a:prstGeom>
          <a:solidFill>
            <a:srgbClr val="434343"/>
          </a:solid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456" name="Shape 456"/>
        <p:cNvGrpSpPr/>
        <p:nvPr/>
      </p:nvGrpSpPr>
      <p:grpSpPr>
        <a:xfrm>
          <a:off x="0" y="0"/>
          <a:ext cx="0" cy="0"/>
          <a:chOff x="0" y="0"/>
          <a:chExt cx="0" cy="0"/>
        </a:xfrm>
      </p:grpSpPr>
      <p:sp>
        <p:nvSpPr>
          <p:cNvPr id="457" name="Shape 457"/>
          <p:cNvSpPr txBox="1"/>
          <p:nvPr/>
        </p:nvSpPr>
        <p:spPr>
          <a:xfrm>
            <a:off x="2801050" y="1890075"/>
            <a:ext cx="3383700" cy="1134000"/>
          </a:xfrm>
          <a:prstGeom prst="rect">
            <a:avLst/>
          </a:prstGeom>
          <a:noFill/>
          <a:ln cap="flat" cmpd="sng" w="28575">
            <a:solidFill>
              <a:srgbClr val="FFFFFF"/>
            </a:solidFill>
            <a:prstDash val="lgDash"/>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 sz="6000">
                <a:solidFill>
                  <a:srgbClr val="FFFFFF"/>
                </a:solidFill>
              </a:rPr>
              <a:t>Thank u !</a:t>
            </a:r>
            <a:endParaRPr sz="6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Shape 96"/>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1000"/>
              </a:spcBef>
              <a:spcAft>
                <a:spcPts val="0"/>
              </a:spcAft>
              <a:buNone/>
            </a:pPr>
            <a:r>
              <a:rPr lang="en" sz="2400">
                <a:solidFill>
                  <a:srgbClr val="FFFFFF"/>
                </a:solidFill>
                <a:latin typeface="Merriweather"/>
                <a:ea typeface="Merriweather"/>
                <a:cs typeface="Merriweather"/>
                <a:sym typeface="Merriweather"/>
              </a:rPr>
              <a:t>Life Expectancy:</a:t>
            </a:r>
            <a:endParaRPr sz="2400">
              <a:solidFill>
                <a:srgbClr val="FFFFFF"/>
              </a:solidFill>
              <a:latin typeface="Merriweather"/>
              <a:ea typeface="Merriweather"/>
              <a:cs typeface="Merriweather"/>
              <a:sym typeface="Merriweather"/>
            </a:endParaRPr>
          </a:p>
        </p:txBody>
      </p:sp>
      <p:sp>
        <p:nvSpPr>
          <p:cNvPr id="97" name="Shape 97"/>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lang="en" sz="1600"/>
              <a:t>In recent years, there has been a sharp increase in the number of older persons worldwide and more old people are alive nowadays than at any time in history. </a:t>
            </a:r>
            <a:endParaRPr sz="1600"/>
          </a:p>
          <a:p>
            <a:pPr indent="0" lvl="0" marL="0" marR="0" rtl="0" algn="l">
              <a:lnSpc>
                <a:spcPct val="100000"/>
              </a:lnSpc>
              <a:spcBef>
                <a:spcPts val="0"/>
              </a:spcBef>
              <a:spcAft>
                <a:spcPts val="0"/>
              </a:spcAft>
              <a:buNone/>
            </a:pPr>
            <a:r>
              <a:t/>
            </a:r>
            <a:endParaRPr sz="1600"/>
          </a:p>
          <a:p>
            <a:pPr indent="-330200" lvl="0" marL="457200" marR="0" rtl="0" algn="l">
              <a:lnSpc>
                <a:spcPct val="100000"/>
              </a:lnSpc>
              <a:spcBef>
                <a:spcPts val="0"/>
              </a:spcBef>
              <a:spcAft>
                <a:spcPts val="0"/>
              </a:spcAft>
              <a:buSzPts val="1600"/>
              <a:buChar char="❖"/>
            </a:pPr>
            <a:r>
              <a:rPr lang="en" sz="1600"/>
              <a:t>The proportion of the population aged 60 and over, is also growing each year. By the year 2025, the world will host 1.2 billion people aged 60 and over and rising to 1.9 billion in 2050. </a:t>
            </a:r>
            <a:endParaRPr sz="1600"/>
          </a:p>
          <a:p>
            <a:pPr indent="0" lvl="0" marL="0" marR="0" rtl="0" algn="l">
              <a:lnSpc>
                <a:spcPct val="100000"/>
              </a:lnSpc>
              <a:spcBef>
                <a:spcPts val="0"/>
              </a:spcBef>
              <a:spcAft>
                <a:spcPts val="0"/>
              </a:spcAft>
              <a:buNone/>
            </a:pPr>
            <a:r>
              <a:t/>
            </a:r>
            <a:endParaRPr sz="1600"/>
          </a:p>
          <a:p>
            <a:pPr indent="-114300" lvl="0" marL="114300" marR="114300" rtl="0" algn="r">
              <a:lnSpc>
                <a:spcPct val="100000"/>
              </a:lnSpc>
              <a:spcBef>
                <a:spcPts val="0"/>
              </a:spcBef>
              <a:spcAft>
                <a:spcPts val="0"/>
              </a:spcAft>
              <a:buNone/>
            </a:pPr>
            <a:r>
              <a:rPr i="1" lang="en" sz="1200">
                <a:solidFill>
                  <a:schemeClr val="lt2"/>
                </a:solidFill>
              </a:rPr>
              <a:t>Morbidity profile  of  elderly attended / admitted in Jeddah, health facilities, Saudi Arabia</a:t>
            </a:r>
            <a:endParaRPr i="1" sz="1200">
              <a:solidFill>
                <a:schemeClr val="lt2"/>
              </a:solidFill>
            </a:endParaRPr>
          </a:p>
          <a:p>
            <a:pPr indent="-114300" lvl="0" marL="114300" marR="114300" rtl="0" algn="r">
              <a:lnSpc>
                <a:spcPct val="100000"/>
              </a:lnSpc>
              <a:spcBef>
                <a:spcPts val="0"/>
              </a:spcBef>
              <a:spcAft>
                <a:spcPts val="0"/>
              </a:spcAft>
              <a:buNone/>
            </a:pPr>
            <a:r>
              <a:rPr i="1" lang="en" sz="1200">
                <a:solidFill>
                  <a:schemeClr val="lt2"/>
                </a:solidFill>
              </a:rPr>
              <a:t>Ibrahim NK, Ghabrah TM, Qadi M</a:t>
            </a:r>
            <a:endParaRPr i="1" sz="1200">
              <a:solidFill>
                <a:schemeClr val="lt2"/>
              </a:solidFill>
            </a:endParaRPr>
          </a:p>
          <a:p>
            <a:pPr indent="0" lvl="0" marL="0" marR="0" rtl="0" algn="l">
              <a:lnSpc>
                <a:spcPct val="100000"/>
              </a:lnSpc>
              <a:spcBef>
                <a:spcPts val="0"/>
              </a:spcBef>
              <a:spcAft>
                <a:spcPts val="0"/>
              </a:spcAft>
              <a:buNone/>
            </a:pPr>
            <a:r>
              <a:t/>
            </a:r>
            <a:endParaRPr sz="1600"/>
          </a:p>
        </p:txBody>
      </p:sp>
      <p:sp>
        <p:nvSpPr>
          <p:cNvPr id="98" name="Shape 98"/>
          <p:cNvSpPr/>
          <p:nvPr/>
        </p:nvSpPr>
        <p:spPr>
          <a:xfrm>
            <a:off x="0" y="-150"/>
            <a:ext cx="9144000" cy="5143500"/>
          </a:xfrm>
          <a:prstGeom prst="frame">
            <a:avLst>
              <a:gd fmla="val 6505" name="adj1"/>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a:off x="0" y="-150"/>
            <a:ext cx="9144000" cy="5143500"/>
          </a:xfrm>
          <a:prstGeom prst="frame">
            <a:avLst>
              <a:gd fmla="val 6505" name="adj1"/>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105" name="Shape 105"/>
          <p:cNvPicPr preferRelativeResize="0"/>
          <p:nvPr/>
        </p:nvPicPr>
        <p:blipFill>
          <a:blip r:embed="rId3">
            <a:alphaModFix/>
          </a:blip>
          <a:stretch>
            <a:fillRect/>
          </a:stretch>
        </p:blipFill>
        <p:spPr>
          <a:xfrm>
            <a:off x="1613825" y="376725"/>
            <a:ext cx="5916349" cy="4184100"/>
          </a:xfrm>
          <a:prstGeom prst="rect">
            <a:avLst/>
          </a:prstGeom>
          <a:noFill/>
          <a:ln>
            <a:noFill/>
          </a:ln>
        </p:spPr>
      </p:pic>
      <p:sp>
        <p:nvSpPr>
          <p:cNvPr id="106" name="Shape 106"/>
          <p:cNvSpPr txBox="1"/>
          <p:nvPr/>
        </p:nvSpPr>
        <p:spPr>
          <a:xfrm>
            <a:off x="4127650" y="4444450"/>
            <a:ext cx="4735800" cy="25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i="1" lang="en" sz="1300">
                <a:solidFill>
                  <a:schemeClr val="lt2"/>
                </a:solidFill>
              </a:rPr>
              <a:t>Source: United Nation (UN) World Population Prospect, 2008.</a:t>
            </a:r>
            <a:endParaRPr i="1" sz="13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txBox="1"/>
          <p:nvPr/>
        </p:nvSpPr>
        <p:spPr>
          <a:xfrm>
            <a:off x="560975" y="464675"/>
            <a:ext cx="7909800" cy="7509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1000"/>
              </a:spcBef>
              <a:spcAft>
                <a:spcPts val="0"/>
              </a:spcAft>
              <a:buNone/>
            </a:pPr>
            <a:r>
              <a:rPr lang="en" sz="2400">
                <a:solidFill>
                  <a:srgbClr val="FFFFFF"/>
                </a:solidFill>
                <a:latin typeface="Merriweather"/>
                <a:ea typeface="Merriweather"/>
                <a:cs typeface="Merriweather"/>
                <a:sym typeface="Merriweather"/>
              </a:rPr>
              <a:t>Classification Of Elderly Population:</a:t>
            </a:r>
            <a:endParaRPr sz="2400">
              <a:solidFill>
                <a:srgbClr val="FFFFFF"/>
              </a:solidFill>
              <a:latin typeface="Merriweather"/>
              <a:ea typeface="Merriweather"/>
              <a:cs typeface="Merriweather"/>
              <a:sym typeface="Merriweather"/>
            </a:endParaRPr>
          </a:p>
        </p:txBody>
      </p:sp>
      <p:sp>
        <p:nvSpPr>
          <p:cNvPr id="113" name="Shape 113"/>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200000"/>
              </a:lnSpc>
              <a:spcBef>
                <a:spcPts val="0"/>
              </a:spcBef>
              <a:spcAft>
                <a:spcPts val="0"/>
              </a:spcAft>
              <a:buClr>
                <a:schemeClr val="lt2"/>
              </a:buClr>
              <a:buSzPts val="1800"/>
              <a:buAutoNum type="arabicParenR"/>
            </a:pPr>
            <a:r>
              <a:rPr lang="en" sz="1800"/>
              <a:t>Young old (60 to less than 75 years)</a:t>
            </a:r>
            <a:endParaRPr sz="1800"/>
          </a:p>
          <a:p>
            <a:pPr indent="-342900" lvl="0" marL="457200" marR="0" rtl="0" algn="l">
              <a:lnSpc>
                <a:spcPct val="200000"/>
              </a:lnSpc>
              <a:spcBef>
                <a:spcPts val="0"/>
              </a:spcBef>
              <a:spcAft>
                <a:spcPts val="0"/>
              </a:spcAft>
              <a:buClr>
                <a:schemeClr val="lt2"/>
              </a:buClr>
              <a:buSzPts val="1800"/>
              <a:buAutoNum type="arabicParenR"/>
            </a:pPr>
            <a:r>
              <a:rPr lang="en" sz="1800"/>
              <a:t>Old (75 years to less than 85 years)</a:t>
            </a:r>
            <a:endParaRPr sz="1800"/>
          </a:p>
          <a:p>
            <a:pPr indent="-342900" lvl="0" marL="457200" marR="0" rtl="0" algn="l">
              <a:lnSpc>
                <a:spcPct val="200000"/>
              </a:lnSpc>
              <a:spcBef>
                <a:spcPts val="0"/>
              </a:spcBef>
              <a:spcAft>
                <a:spcPts val="0"/>
              </a:spcAft>
              <a:buClr>
                <a:schemeClr val="lt2"/>
              </a:buClr>
              <a:buSzPts val="1800"/>
              <a:buAutoNum type="arabicParenR"/>
            </a:pPr>
            <a:r>
              <a:rPr lang="en" sz="1800"/>
              <a:t>Oldest old (85 years and above)</a:t>
            </a:r>
            <a:endParaRPr sz="1800"/>
          </a:p>
          <a:p>
            <a:pPr indent="-342900" lvl="0" marL="457200" marR="0" rtl="0" algn="l">
              <a:lnSpc>
                <a:spcPct val="200000"/>
              </a:lnSpc>
              <a:spcBef>
                <a:spcPts val="0"/>
              </a:spcBef>
              <a:spcAft>
                <a:spcPts val="0"/>
              </a:spcAft>
              <a:buClr>
                <a:schemeClr val="lt2"/>
              </a:buClr>
              <a:buSzPts val="1800"/>
              <a:buAutoNum type="arabicParenR"/>
            </a:pPr>
            <a:r>
              <a:rPr lang="en" sz="1800"/>
              <a:t>Frail elderly (above 60 years with cognitive impairment or a disability)</a:t>
            </a:r>
            <a:endParaRPr sz="1800"/>
          </a:p>
          <a:p>
            <a:pPr indent="0" lvl="0" marL="0" rtl="0">
              <a:spcBef>
                <a:spcPts val="0"/>
              </a:spcBef>
              <a:spcAft>
                <a:spcPts val="0"/>
              </a:spcAft>
              <a:buNone/>
            </a:pPr>
            <a:r>
              <a:t/>
            </a:r>
            <a:endParaRPr sz="1800"/>
          </a:p>
        </p:txBody>
      </p:sp>
      <p:sp>
        <p:nvSpPr>
          <p:cNvPr id="114" name="Shape 114"/>
          <p:cNvSpPr/>
          <p:nvPr/>
        </p:nvSpPr>
        <p:spPr>
          <a:xfrm>
            <a:off x="0" y="-150"/>
            <a:ext cx="9144000" cy="5143500"/>
          </a:xfrm>
          <a:prstGeom prst="frame">
            <a:avLst>
              <a:gd fmla="val 6505" name="adj1"/>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a:off x="0" y="-150"/>
            <a:ext cx="9144000" cy="5143500"/>
          </a:xfrm>
          <a:prstGeom prst="frame">
            <a:avLst>
              <a:gd fmla="val 50000" name="adj1"/>
            </a:avLst>
          </a:prstGeom>
          <a:solidFill>
            <a:srgbClr val="741B47"/>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txBox="1"/>
          <p:nvPr/>
        </p:nvSpPr>
        <p:spPr>
          <a:xfrm>
            <a:off x="0" y="1962000"/>
            <a:ext cx="9144000" cy="12195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100"/>
              <a:buNone/>
            </a:pPr>
            <a:r>
              <a:rPr b="1" lang="en" sz="2400">
                <a:solidFill>
                  <a:srgbClr val="FFFFFF"/>
                </a:solidFill>
                <a:latin typeface="Merriweather"/>
                <a:ea typeface="Merriweather"/>
                <a:cs typeface="Merriweather"/>
                <a:sym typeface="Merriweather"/>
              </a:rPr>
              <a:t>The health of Saudi older adults</a:t>
            </a:r>
            <a:endParaRPr b="1" sz="2400">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Luluh Alzeghayer </a:t>
            </a:r>
            <a:endParaRPr>
              <a:solidFill>
                <a:srgbClr val="FFFFFF"/>
              </a:solidFill>
              <a:latin typeface="Merriweather"/>
              <a:ea typeface="Merriweather"/>
              <a:cs typeface="Merriweather"/>
              <a:sym typeface="Merriweather"/>
            </a:endParaRPr>
          </a:p>
          <a:p>
            <a:pPr indent="0" lvl="0" marL="0" marR="0" rtl="0" algn="ctr">
              <a:lnSpc>
                <a:spcPct val="100000"/>
              </a:lnSpc>
              <a:spcBef>
                <a:spcPts val="0"/>
              </a:spcBef>
              <a:spcAft>
                <a:spcPts val="0"/>
              </a:spcAft>
              <a:buSzPts val="1100"/>
              <a:buNone/>
            </a:pPr>
            <a:r>
              <a:rPr lang="en">
                <a:solidFill>
                  <a:srgbClr val="FFFFFF"/>
                </a:solidFill>
                <a:latin typeface="Merriweather"/>
                <a:ea typeface="Merriweather"/>
                <a:cs typeface="Merriweather"/>
                <a:sym typeface="Merriweather"/>
              </a:rPr>
              <a:t>435202142</a:t>
            </a:r>
            <a:endParaRPr>
              <a:solidFill>
                <a:srgbClr val="FFFFFF"/>
              </a:solidFill>
              <a:latin typeface="Merriweather"/>
              <a:ea typeface="Merriweather"/>
              <a:cs typeface="Merriweather"/>
              <a:sym typeface="Merriweather"/>
            </a:endParaRPr>
          </a:p>
        </p:txBody>
      </p:sp>
      <p:pic>
        <p:nvPicPr>
          <p:cNvPr descr="Image result for ‫زخرفة png‬‎" id="122" name="Shape 122"/>
          <p:cNvPicPr preferRelativeResize="0"/>
          <p:nvPr/>
        </p:nvPicPr>
        <p:blipFill>
          <a:blip r:embed="rId3">
            <a:alphaModFix/>
          </a:blip>
          <a:stretch>
            <a:fillRect/>
          </a:stretch>
        </p:blipFill>
        <p:spPr>
          <a:xfrm>
            <a:off x="1320800" y="416000"/>
            <a:ext cx="6502400" cy="1612900"/>
          </a:xfrm>
          <a:prstGeom prst="rect">
            <a:avLst/>
          </a:prstGeom>
          <a:noFill/>
          <a:ln>
            <a:noFill/>
          </a:ln>
        </p:spPr>
      </p:pic>
      <p:pic>
        <p:nvPicPr>
          <p:cNvPr descr="Image result for ‫زخرفة png‬‎" id="123" name="Shape 123"/>
          <p:cNvPicPr preferRelativeResize="0"/>
          <p:nvPr/>
        </p:nvPicPr>
        <p:blipFill>
          <a:blip r:embed="rId3">
            <a:alphaModFix/>
          </a:blip>
          <a:stretch>
            <a:fillRect/>
          </a:stretch>
        </p:blipFill>
        <p:spPr>
          <a:xfrm rot="10800000">
            <a:off x="1320800" y="3114600"/>
            <a:ext cx="6502400" cy="161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p:nvPr/>
        </p:nvSpPr>
        <p:spPr>
          <a:xfrm>
            <a:off x="224400" y="261800"/>
            <a:ext cx="8639100" cy="46002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txBox="1"/>
          <p:nvPr/>
        </p:nvSpPr>
        <p:spPr>
          <a:xfrm>
            <a:off x="560975" y="464675"/>
            <a:ext cx="7909800" cy="791100"/>
          </a:xfrm>
          <a:prstGeom prst="rect">
            <a:avLst/>
          </a:prstGeom>
          <a:solidFill>
            <a:schemeClr val="accent2"/>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FFFFFF"/>
                </a:solidFill>
                <a:latin typeface="Merriweather"/>
                <a:ea typeface="Merriweather"/>
                <a:cs typeface="Merriweather"/>
                <a:sym typeface="Merriweather"/>
              </a:rPr>
              <a:t>Study: The health of Saudi older adults; results from the Saudi National Survey for Elderly Health (SNSEH) 2006–2015 </a:t>
            </a:r>
            <a:endParaRPr sz="1800">
              <a:solidFill>
                <a:srgbClr val="FFFFFF"/>
              </a:solidFill>
              <a:latin typeface="Merriweather"/>
              <a:ea typeface="Merriweather"/>
              <a:cs typeface="Merriweather"/>
              <a:sym typeface="Merriweather"/>
            </a:endParaRPr>
          </a:p>
        </p:txBody>
      </p:sp>
      <p:sp>
        <p:nvSpPr>
          <p:cNvPr id="130" name="Shape 130"/>
          <p:cNvSpPr txBox="1"/>
          <p:nvPr/>
        </p:nvSpPr>
        <p:spPr>
          <a:xfrm>
            <a:off x="560975" y="1458550"/>
            <a:ext cx="7909800" cy="302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latin typeface="Calibri"/>
                <a:ea typeface="Calibri"/>
                <a:cs typeface="Calibri"/>
                <a:sym typeface="Calibri"/>
              </a:rPr>
              <a:t>Study sample: </a:t>
            </a:r>
            <a:r>
              <a:rPr lang="en" sz="1800">
                <a:latin typeface="Calibri"/>
                <a:ea typeface="Calibri"/>
                <a:cs typeface="Calibri"/>
                <a:sym typeface="Calibri"/>
              </a:rPr>
              <a:t>2,946 SOA. The mean age was 70.1 years. ~ 70% were illiterate.</a:t>
            </a:r>
            <a:endParaRPr sz="1800">
              <a:latin typeface="Calibri"/>
              <a:ea typeface="Calibri"/>
              <a:cs typeface="Calibri"/>
              <a:sym typeface="Calibri"/>
            </a:endParaRPr>
          </a:p>
          <a:p>
            <a:pPr indent="0" lvl="0" marL="0">
              <a:spcBef>
                <a:spcPts val="0"/>
              </a:spcBef>
              <a:spcAft>
                <a:spcPts val="0"/>
              </a:spcAft>
              <a:buNone/>
            </a:pPr>
            <a:r>
              <a:rPr b="1" lang="en" sz="1800">
                <a:latin typeface="Calibri"/>
                <a:ea typeface="Calibri"/>
                <a:cs typeface="Calibri"/>
                <a:sym typeface="Calibri"/>
              </a:rPr>
              <a:t>Study results:</a:t>
            </a:r>
            <a:r>
              <a:rPr lang="en" sz="1800">
                <a:latin typeface="Calibri"/>
                <a:ea typeface="Calibri"/>
                <a:cs typeface="Calibri"/>
                <a:sym typeface="Calibri"/>
              </a:rPr>
              <a:t>  </a:t>
            </a:r>
            <a:endParaRPr sz="1800">
              <a:latin typeface="Calibri"/>
              <a:ea typeface="Calibri"/>
              <a:cs typeface="Calibri"/>
              <a:sym typeface="Calibri"/>
            </a:endParaRPr>
          </a:p>
          <a:p>
            <a:pPr indent="0" lvl="0" marL="0">
              <a:spcBef>
                <a:spcPts val="0"/>
              </a:spcBef>
              <a:spcAft>
                <a:spcPts val="0"/>
              </a:spcAft>
              <a:buNone/>
            </a:pPr>
            <a:r>
              <a:rPr lang="en" sz="1800">
                <a:latin typeface="Calibri"/>
                <a:ea typeface="Calibri"/>
                <a:cs typeface="Calibri"/>
                <a:sym typeface="Calibri"/>
              </a:rPr>
              <a:t>The most reported diseases were:</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 hypertension, </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diabetes and </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joints pain. </a:t>
            </a:r>
            <a:endParaRPr sz="1800">
              <a:latin typeface="Calibri"/>
              <a:ea typeface="Calibri"/>
              <a:cs typeface="Calibri"/>
              <a:sym typeface="Calibri"/>
            </a:endParaRPr>
          </a:p>
          <a:p>
            <a:pPr indent="0" lvl="0" marL="0" rtl="0">
              <a:spcBef>
                <a:spcPts val="0"/>
              </a:spcBef>
              <a:spcAft>
                <a:spcPts val="0"/>
              </a:spcAft>
              <a:buNone/>
            </a:pPr>
            <a:r>
              <a:rPr lang="en" sz="1800">
                <a:latin typeface="Calibri"/>
                <a:ea typeface="Calibri"/>
                <a:cs typeface="Calibri"/>
                <a:sym typeface="Calibri"/>
              </a:rPr>
              <a:t>The most reported medications were:</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 over the counter, </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antidiabetics and </a:t>
            </a:r>
            <a:endParaRPr sz="1800">
              <a:latin typeface="Calibri"/>
              <a:ea typeface="Calibri"/>
              <a:cs typeface="Calibri"/>
              <a:sym typeface="Calibri"/>
            </a:endParaRPr>
          </a:p>
          <a:p>
            <a:pPr indent="-342900" lvl="0" marL="457200" rtl="0">
              <a:spcBef>
                <a:spcPts val="0"/>
              </a:spcBef>
              <a:spcAft>
                <a:spcPts val="0"/>
              </a:spcAft>
              <a:buSzPts val="1800"/>
              <a:buFont typeface="Calibri"/>
              <a:buChar char="●"/>
            </a:pPr>
            <a:r>
              <a:rPr lang="en" sz="1800">
                <a:latin typeface="Calibri"/>
                <a:ea typeface="Calibri"/>
                <a:cs typeface="Calibri"/>
                <a:sym typeface="Calibri"/>
              </a:rPr>
              <a:t>antihypertensive. </a:t>
            </a:r>
            <a:endParaRPr sz="1800">
              <a:latin typeface="Calibri"/>
              <a:ea typeface="Calibri"/>
              <a:cs typeface="Calibri"/>
              <a:sym typeface="Calibri"/>
            </a:endParaRPr>
          </a:p>
          <a:p>
            <a:pPr indent="0" lvl="0" marL="0" rtl="0">
              <a:spcBef>
                <a:spcPts val="0"/>
              </a:spcBef>
              <a:spcAft>
                <a:spcPts val="0"/>
              </a:spcAft>
              <a:buNone/>
            </a:pPr>
            <a:r>
              <a:rPr lang="en" sz="1800">
                <a:latin typeface="Calibri"/>
                <a:ea typeface="Calibri"/>
                <a:cs typeface="Calibri"/>
                <a:sym typeface="Calibri"/>
              </a:rPr>
              <a:t>The nine-years age-adjusted death hazard was 42% higher in SOA males.</a:t>
            </a:r>
            <a:endParaRPr sz="1800">
              <a:latin typeface="Calibri"/>
              <a:ea typeface="Calibri"/>
              <a:cs typeface="Calibri"/>
              <a:sym typeface="Calibri"/>
            </a:endParaRPr>
          </a:p>
        </p:txBody>
      </p:sp>
      <p:sp>
        <p:nvSpPr>
          <p:cNvPr id="131" name="Shape 131"/>
          <p:cNvSpPr/>
          <p:nvPr/>
        </p:nvSpPr>
        <p:spPr>
          <a:xfrm>
            <a:off x="0" y="-150"/>
            <a:ext cx="9144000" cy="5143500"/>
          </a:xfrm>
          <a:prstGeom prst="frame">
            <a:avLst>
              <a:gd fmla="val 6505" name="adj1"/>
            </a:avLst>
          </a:prstGeom>
          <a:solidFill>
            <a:srgbClr val="A64D79"/>
          </a:solidFill>
          <a:ln cap="flat" cmpd="sng" w="9525">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