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7772400" cy="5835650"/>
  <p:notesSz cx="7772400" cy="583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0737" y="493204"/>
            <a:ext cx="3830925" cy="59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67964"/>
            <a:ext cx="5440680" cy="145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73E8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979" y="196304"/>
            <a:ext cx="7391549" cy="2098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38813" y="1552587"/>
            <a:ext cx="2444750" cy="607695"/>
          </a:xfrm>
          <a:custGeom>
            <a:avLst/>
            <a:gdLst/>
            <a:ahLst/>
            <a:cxnLst/>
            <a:rect l="l" t="t" r="r" b="b"/>
            <a:pathLst>
              <a:path w="2444750" h="607694">
                <a:moveTo>
                  <a:pt x="2444419" y="0"/>
                </a:moveTo>
                <a:lnTo>
                  <a:pt x="2439022" y="0"/>
                </a:lnTo>
                <a:lnTo>
                  <a:pt x="2336038" y="17056"/>
                </a:lnTo>
                <a:lnTo>
                  <a:pt x="2231224" y="36055"/>
                </a:lnTo>
                <a:lnTo>
                  <a:pt x="2014347" y="77838"/>
                </a:lnTo>
                <a:lnTo>
                  <a:pt x="1786788" y="127165"/>
                </a:lnTo>
                <a:lnTo>
                  <a:pt x="1548333" y="184162"/>
                </a:lnTo>
                <a:lnTo>
                  <a:pt x="1329728" y="239217"/>
                </a:lnTo>
                <a:lnTo>
                  <a:pt x="715492" y="377825"/>
                </a:lnTo>
                <a:lnTo>
                  <a:pt x="527558" y="415823"/>
                </a:lnTo>
                <a:lnTo>
                  <a:pt x="169913" y="482219"/>
                </a:lnTo>
                <a:lnTo>
                  <a:pt x="0" y="510717"/>
                </a:lnTo>
                <a:lnTo>
                  <a:pt x="229400" y="542988"/>
                </a:lnTo>
                <a:lnTo>
                  <a:pt x="337781" y="556260"/>
                </a:lnTo>
                <a:lnTo>
                  <a:pt x="547420" y="579043"/>
                </a:lnTo>
                <a:lnTo>
                  <a:pt x="742480" y="594271"/>
                </a:lnTo>
                <a:lnTo>
                  <a:pt x="836510" y="599986"/>
                </a:lnTo>
                <a:lnTo>
                  <a:pt x="928700" y="603770"/>
                </a:lnTo>
                <a:lnTo>
                  <a:pt x="1102067" y="607542"/>
                </a:lnTo>
                <a:lnTo>
                  <a:pt x="1185189" y="607542"/>
                </a:lnTo>
                <a:lnTo>
                  <a:pt x="1346034" y="603770"/>
                </a:lnTo>
                <a:lnTo>
                  <a:pt x="1421815" y="599986"/>
                </a:lnTo>
                <a:lnTo>
                  <a:pt x="1566354" y="588543"/>
                </a:lnTo>
                <a:lnTo>
                  <a:pt x="1636852" y="580986"/>
                </a:lnTo>
                <a:lnTo>
                  <a:pt x="1770494" y="561987"/>
                </a:lnTo>
                <a:lnTo>
                  <a:pt x="1897011" y="539216"/>
                </a:lnTo>
                <a:lnTo>
                  <a:pt x="2016188" y="512660"/>
                </a:lnTo>
                <a:lnTo>
                  <a:pt x="2130069" y="482219"/>
                </a:lnTo>
                <a:lnTo>
                  <a:pt x="2238451" y="448106"/>
                </a:lnTo>
                <a:lnTo>
                  <a:pt x="2341435" y="410108"/>
                </a:lnTo>
                <a:lnTo>
                  <a:pt x="2440749" y="370166"/>
                </a:lnTo>
                <a:lnTo>
                  <a:pt x="2444419" y="368325"/>
                </a:lnTo>
                <a:lnTo>
                  <a:pt x="2444419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24163" y="1443774"/>
            <a:ext cx="4712970" cy="723265"/>
          </a:xfrm>
          <a:custGeom>
            <a:avLst/>
            <a:gdLst/>
            <a:ahLst/>
            <a:cxnLst/>
            <a:rect l="l" t="t" r="r" b="b"/>
            <a:pathLst>
              <a:path w="4712970" h="723264">
                <a:moveTo>
                  <a:pt x="724560" y="0"/>
                </a:moveTo>
                <a:lnTo>
                  <a:pt x="581850" y="0"/>
                </a:lnTo>
                <a:lnTo>
                  <a:pt x="448106" y="3784"/>
                </a:lnTo>
                <a:lnTo>
                  <a:pt x="323532" y="9499"/>
                </a:lnTo>
                <a:lnTo>
                  <a:pt x="207695" y="18999"/>
                </a:lnTo>
                <a:lnTo>
                  <a:pt x="99529" y="30340"/>
                </a:lnTo>
                <a:lnTo>
                  <a:pt x="0" y="45554"/>
                </a:lnTo>
                <a:lnTo>
                  <a:pt x="283591" y="81610"/>
                </a:lnTo>
                <a:lnTo>
                  <a:pt x="589089" y="132778"/>
                </a:lnTo>
                <a:lnTo>
                  <a:pt x="916177" y="199174"/>
                </a:lnTo>
                <a:lnTo>
                  <a:pt x="1089545" y="237172"/>
                </a:lnTo>
                <a:lnTo>
                  <a:pt x="1586649" y="358609"/>
                </a:lnTo>
                <a:lnTo>
                  <a:pt x="2175738" y="489445"/>
                </a:lnTo>
                <a:lnTo>
                  <a:pt x="2314879" y="516000"/>
                </a:lnTo>
                <a:lnTo>
                  <a:pt x="2446693" y="542556"/>
                </a:lnTo>
                <a:lnTo>
                  <a:pt x="2576664" y="567283"/>
                </a:lnTo>
                <a:lnTo>
                  <a:pt x="2826029" y="608952"/>
                </a:lnTo>
                <a:lnTo>
                  <a:pt x="2945422" y="627951"/>
                </a:lnTo>
                <a:lnTo>
                  <a:pt x="3173196" y="658279"/>
                </a:lnTo>
                <a:lnTo>
                  <a:pt x="3388118" y="684834"/>
                </a:lnTo>
                <a:lnTo>
                  <a:pt x="3491103" y="694334"/>
                </a:lnTo>
                <a:lnTo>
                  <a:pt x="3686390" y="709561"/>
                </a:lnTo>
                <a:lnTo>
                  <a:pt x="3780193" y="715276"/>
                </a:lnTo>
                <a:lnTo>
                  <a:pt x="3961015" y="722833"/>
                </a:lnTo>
                <a:lnTo>
                  <a:pt x="4129087" y="722833"/>
                </a:lnTo>
                <a:lnTo>
                  <a:pt x="4288104" y="719048"/>
                </a:lnTo>
                <a:lnTo>
                  <a:pt x="4363986" y="715276"/>
                </a:lnTo>
                <a:lnTo>
                  <a:pt x="4437938" y="709561"/>
                </a:lnTo>
                <a:lnTo>
                  <a:pt x="4647679" y="686777"/>
                </a:lnTo>
                <a:lnTo>
                  <a:pt x="4712665" y="677278"/>
                </a:lnTo>
                <a:lnTo>
                  <a:pt x="4503026" y="650722"/>
                </a:lnTo>
                <a:lnTo>
                  <a:pt x="4280865" y="618451"/>
                </a:lnTo>
                <a:lnTo>
                  <a:pt x="3798328" y="535000"/>
                </a:lnTo>
                <a:lnTo>
                  <a:pt x="3536226" y="481888"/>
                </a:lnTo>
                <a:lnTo>
                  <a:pt x="3259772" y="423049"/>
                </a:lnTo>
                <a:lnTo>
                  <a:pt x="2423045" y="223888"/>
                </a:lnTo>
                <a:lnTo>
                  <a:pt x="2195487" y="174561"/>
                </a:lnTo>
                <a:lnTo>
                  <a:pt x="1978621" y="132778"/>
                </a:lnTo>
                <a:lnTo>
                  <a:pt x="1873910" y="113893"/>
                </a:lnTo>
                <a:lnTo>
                  <a:pt x="1770926" y="96723"/>
                </a:lnTo>
                <a:lnTo>
                  <a:pt x="1671497" y="81610"/>
                </a:lnTo>
                <a:lnTo>
                  <a:pt x="1384134" y="43611"/>
                </a:lnTo>
                <a:lnTo>
                  <a:pt x="1205268" y="26555"/>
                </a:lnTo>
                <a:lnTo>
                  <a:pt x="1037183" y="13284"/>
                </a:lnTo>
                <a:lnTo>
                  <a:pt x="876452" y="3784"/>
                </a:lnTo>
                <a:lnTo>
                  <a:pt x="724560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402931" y="1454137"/>
            <a:ext cx="4648200" cy="658495"/>
          </a:xfrm>
          <a:custGeom>
            <a:avLst/>
            <a:gdLst/>
            <a:ahLst/>
            <a:cxnLst/>
            <a:rect l="l" t="t" r="r" b="b"/>
            <a:pathLst>
              <a:path w="4648200" h="658494">
                <a:moveTo>
                  <a:pt x="0" y="66389"/>
                </a:moveTo>
                <a:lnTo>
                  <a:pt x="64985" y="53111"/>
                </a:lnTo>
                <a:lnTo>
                  <a:pt x="148215" y="39833"/>
                </a:lnTo>
                <a:lnTo>
                  <a:pt x="202514" y="32277"/>
                </a:lnTo>
                <a:lnTo>
                  <a:pt x="265772" y="24612"/>
                </a:lnTo>
                <a:lnTo>
                  <a:pt x="336156" y="18999"/>
                </a:lnTo>
                <a:lnTo>
                  <a:pt x="417442" y="13277"/>
                </a:lnTo>
                <a:lnTo>
                  <a:pt x="505853" y="7556"/>
                </a:lnTo>
                <a:lnTo>
                  <a:pt x="605275" y="3778"/>
                </a:lnTo>
                <a:lnTo>
                  <a:pt x="713765" y="1835"/>
                </a:lnTo>
                <a:lnTo>
                  <a:pt x="831215" y="0"/>
                </a:lnTo>
                <a:lnTo>
                  <a:pt x="957732" y="1835"/>
                </a:lnTo>
                <a:lnTo>
                  <a:pt x="1093317" y="5721"/>
                </a:lnTo>
                <a:lnTo>
                  <a:pt x="1239697" y="13277"/>
                </a:lnTo>
                <a:lnTo>
                  <a:pt x="1395037" y="22777"/>
                </a:lnTo>
                <a:lnTo>
                  <a:pt x="1559661" y="37890"/>
                </a:lnTo>
                <a:lnTo>
                  <a:pt x="1734756" y="54946"/>
                </a:lnTo>
                <a:lnTo>
                  <a:pt x="1920862" y="75888"/>
                </a:lnTo>
                <a:lnTo>
                  <a:pt x="2116035" y="100501"/>
                </a:lnTo>
                <a:lnTo>
                  <a:pt x="2322220" y="130835"/>
                </a:lnTo>
                <a:lnTo>
                  <a:pt x="2537148" y="165055"/>
                </a:lnTo>
                <a:lnTo>
                  <a:pt x="2763088" y="204781"/>
                </a:lnTo>
                <a:lnTo>
                  <a:pt x="2999822" y="252279"/>
                </a:lnTo>
                <a:lnTo>
                  <a:pt x="3247244" y="303447"/>
                </a:lnTo>
                <a:lnTo>
                  <a:pt x="3505676" y="360337"/>
                </a:lnTo>
                <a:lnTo>
                  <a:pt x="3775119" y="424783"/>
                </a:lnTo>
                <a:lnTo>
                  <a:pt x="4055033" y="494950"/>
                </a:lnTo>
                <a:lnTo>
                  <a:pt x="4346175" y="572674"/>
                </a:lnTo>
                <a:lnTo>
                  <a:pt x="4647895" y="65806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765740" y="1442478"/>
            <a:ext cx="2812415" cy="554990"/>
          </a:xfrm>
          <a:custGeom>
            <a:avLst/>
            <a:gdLst/>
            <a:ahLst/>
            <a:cxnLst/>
            <a:rect l="l" t="t" r="r" b="b"/>
            <a:pathLst>
              <a:path w="2812415" h="554989">
                <a:moveTo>
                  <a:pt x="0" y="554431"/>
                </a:moveTo>
                <a:lnTo>
                  <a:pt x="81394" y="531653"/>
                </a:lnTo>
                <a:lnTo>
                  <a:pt x="303663" y="472821"/>
                </a:lnTo>
                <a:lnTo>
                  <a:pt x="457276" y="432879"/>
                </a:lnTo>
                <a:lnTo>
                  <a:pt x="634314" y="389267"/>
                </a:lnTo>
                <a:lnTo>
                  <a:pt x="831430" y="341769"/>
                </a:lnTo>
                <a:lnTo>
                  <a:pt x="1042904" y="290493"/>
                </a:lnTo>
                <a:lnTo>
                  <a:pt x="1267009" y="241160"/>
                </a:lnTo>
                <a:lnTo>
                  <a:pt x="1496510" y="191719"/>
                </a:lnTo>
                <a:lnTo>
                  <a:pt x="1731518" y="146164"/>
                </a:lnTo>
                <a:lnTo>
                  <a:pt x="1964582" y="102552"/>
                </a:lnTo>
                <a:lnTo>
                  <a:pt x="2080304" y="83553"/>
                </a:lnTo>
                <a:lnTo>
                  <a:pt x="2192464" y="64554"/>
                </a:lnTo>
                <a:lnTo>
                  <a:pt x="2304408" y="49333"/>
                </a:lnTo>
                <a:lnTo>
                  <a:pt x="2412898" y="34220"/>
                </a:lnTo>
                <a:lnTo>
                  <a:pt x="2519445" y="22777"/>
                </a:lnTo>
                <a:lnTo>
                  <a:pt x="2620810" y="13277"/>
                </a:lnTo>
                <a:lnTo>
                  <a:pt x="2718289" y="5721"/>
                </a:lnTo>
                <a:lnTo>
                  <a:pt x="28123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8729" y="1429524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715" y="0"/>
                </a:moveTo>
                <a:lnTo>
                  <a:pt x="1192197" y="0"/>
                </a:lnTo>
                <a:lnTo>
                  <a:pt x="1069352" y="3784"/>
                </a:lnTo>
                <a:lnTo>
                  <a:pt x="953630" y="9499"/>
                </a:lnTo>
                <a:lnTo>
                  <a:pt x="743548" y="28498"/>
                </a:lnTo>
                <a:lnTo>
                  <a:pt x="647774" y="41783"/>
                </a:lnTo>
                <a:lnTo>
                  <a:pt x="560918" y="55054"/>
                </a:lnTo>
                <a:lnTo>
                  <a:pt x="479567" y="70167"/>
                </a:lnTo>
                <a:lnTo>
                  <a:pt x="407132" y="87223"/>
                </a:lnTo>
                <a:lnTo>
                  <a:pt x="338476" y="102450"/>
                </a:lnTo>
                <a:lnTo>
                  <a:pt x="278748" y="119507"/>
                </a:lnTo>
                <a:lnTo>
                  <a:pt x="175418" y="151777"/>
                </a:lnTo>
                <a:lnTo>
                  <a:pt x="133879" y="167004"/>
                </a:lnTo>
                <a:lnTo>
                  <a:pt x="43600" y="204889"/>
                </a:lnTo>
                <a:lnTo>
                  <a:pt x="0" y="227660"/>
                </a:lnTo>
                <a:lnTo>
                  <a:pt x="0" y="1130884"/>
                </a:lnTo>
                <a:lnTo>
                  <a:pt x="7411095" y="1130884"/>
                </a:lnTo>
                <a:lnTo>
                  <a:pt x="7414867" y="1125169"/>
                </a:lnTo>
                <a:lnTo>
                  <a:pt x="7414867" y="722947"/>
                </a:lnTo>
                <a:lnTo>
                  <a:pt x="6104900" y="722947"/>
                </a:lnTo>
                <a:lnTo>
                  <a:pt x="5987120" y="721004"/>
                </a:lnTo>
                <a:lnTo>
                  <a:pt x="5864273" y="717219"/>
                </a:lnTo>
                <a:lnTo>
                  <a:pt x="5737654" y="711606"/>
                </a:lnTo>
                <a:lnTo>
                  <a:pt x="5605409" y="702005"/>
                </a:lnTo>
                <a:lnTo>
                  <a:pt x="5466052" y="688835"/>
                </a:lnTo>
                <a:lnTo>
                  <a:pt x="5321500" y="673608"/>
                </a:lnTo>
                <a:lnTo>
                  <a:pt x="5015684" y="633780"/>
                </a:lnTo>
                <a:lnTo>
                  <a:pt x="4852565" y="609053"/>
                </a:lnTo>
                <a:lnTo>
                  <a:pt x="4682652" y="580656"/>
                </a:lnTo>
                <a:lnTo>
                  <a:pt x="4507240" y="548386"/>
                </a:lnTo>
                <a:lnTo>
                  <a:pt x="4132755" y="474332"/>
                </a:lnTo>
                <a:lnTo>
                  <a:pt x="3729022" y="385165"/>
                </a:lnTo>
                <a:lnTo>
                  <a:pt x="3515497" y="335838"/>
                </a:lnTo>
                <a:lnTo>
                  <a:pt x="3072368" y="227660"/>
                </a:lnTo>
                <a:lnTo>
                  <a:pt x="2654272" y="140449"/>
                </a:lnTo>
                <a:lnTo>
                  <a:pt x="2458882" y="106337"/>
                </a:lnTo>
                <a:lnTo>
                  <a:pt x="2272560" y="77838"/>
                </a:lnTo>
                <a:lnTo>
                  <a:pt x="2093363" y="53111"/>
                </a:lnTo>
                <a:lnTo>
                  <a:pt x="1923450" y="34112"/>
                </a:lnTo>
                <a:lnTo>
                  <a:pt x="1762389" y="18999"/>
                </a:lnTo>
                <a:lnTo>
                  <a:pt x="1462072" y="1841"/>
                </a:lnTo>
                <a:lnTo>
                  <a:pt x="1322715" y="0"/>
                </a:lnTo>
                <a:close/>
              </a:path>
              <a:path w="7414895" h="1130935">
                <a:moveTo>
                  <a:pt x="7414867" y="483831"/>
                </a:moveTo>
                <a:lnTo>
                  <a:pt x="7342438" y="514172"/>
                </a:lnTo>
                <a:lnTo>
                  <a:pt x="7273782" y="540829"/>
                </a:lnTo>
                <a:lnTo>
                  <a:pt x="7201341" y="565442"/>
                </a:lnTo>
                <a:lnTo>
                  <a:pt x="7051291" y="610997"/>
                </a:lnTo>
                <a:lnTo>
                  <a:pt x="6971738" y="631837"/>
                </a:lnTo>
                <a:lnTo>
                  <a:pt x="6805165" y="666051"/>
                </a:lnTo>
                <a:lnTo>
                  <a:pt x="6716328" y="681164"/>
                </a:lnTo>
                <a:lnTo>
                  <a:pt x="6528165" y="703935"/>
                </a:lnTo>
                <a:lnTo>
                  <a:pt x="6325651" y="719162"/>
                </a:lnTo>
                <a:lnTo>
                  <a:pt x="6217168" y="722947"/>
                </a:lnTo>
                <a:lnTo>
                  <a:pt x="7414867" y="722947"/>
                </a:lnTo>
                <a:lnTo>
                  <a:pt x="7414867" y="483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059891" y="5059234"/>
            <a:ext cx="711174" cy="711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576" y="208216"/>
            <a:ext cx="6025246" cy="116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937" y="2402149"/>
            <a:ext cx="3634104" cy="2361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073E87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5427154"/>
            <a:ext cx="2487168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01.ibm.com/software/data/bigdata/what-is-big-" TargetMode="External"/><Relationship Id="rId3" Type="http://schemas.openxmlformats.org/officeDocument/2006/relationships/hyperlink" Target="http://www.hissjournal.com/content/2/1/3" TargetMode="External"/><Relationship Id="rId4" Type="http://schemas.openxmlformats.org/officeDocument/2006/relationships/hyperlink" Target="http://www.sophia.org/tutorials/accuracy-and-precision--3" TargetMode="External"/><Relationship Id="rId5" Type="http://schemas.openxmlformats.org/officeDocument/2006/relationships/image" Target="../media/image2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79" y="196304"/>
            <a:ext cx="7391549" cy="512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5290" y="4677092"/>
            <a:ext cx="2448560" cy="606425"/>
          </a:xfrm>
          <a:custGeom>
            <a:avLst/>
            <a:gdLst/>
            <a:ahLst/>
            <a:cxnLst/>
            <a:rect l="l" t="t" r="r" b="b"/>
            <a:pathLst>
              <a:path w="2448559" h="606425">
                <a:moveTo>
                  <a:pt x="2448306" y="0"/>
                </a:moveTo>
                <a:lnTo>
                  <a:pt x="2442908" y="0"/>
                </a:lnTo>
                <a:lnTo>
                  <a:pt x="2339708" y="17056"/>
                </a:lnTo>
                <a:lnTo>
                  <a:pt x="2234780" y="36055"/>
                </a:lnTo>
                <a:lnTo>
                  <a:pt x="2017585" y="77690"/>
                </a:lnTo>
                <a:lnTo>
                  <a:pt x="1789595" y="126949"/>
                </a:lnTo>
                <a:lnTo>
                  <a:pt x="1550809" y="183784"/>
                </a:lnTo>
                <a:lnTo>
                  <a:pt x="1331785" y="238710"/>
                </a:lnTo>
                <a:lnTo>
                  <a:pt x="716572" y="377026"/>
                </a:lnTo>
                <a:lnTo>
                  <a:pt x="528421" y="414916"/>
                </a:lnTo>
                <a:lnTo>
                  <a:pt x="170129" y="481208"/>
                </a:lnTo>
                <a:lnTo>
                  <a:pt x="0" y="509643"/>
                </a:lnTo>
                <a:lnTo>
                  <a:pt x="229717" y="541834"/>
                </a:lnTo>
                <a:lnTo>
                  <a:pt x="338315" y="555078"/>
                </a:lnTo>
                <a:lnTo>
                  <a:pt x="548284" y="577813"/>
                </a:lnTo>
                <a:lnTo>
                  <a:pt x="743673" y="592969"/>
                </a:lnTo>
                <a:lnTo>
                  <a:pt x="837907" y="598669"/>
                </a:lnTo>
                <a:lnTo>
                  <a:pt x="930097" y="602458"/>
                </a:lnTo>
                <a:lnTo>
                  <a:pt x="1103795" y="606247"/>
                </a:lnTo>
                <a:lnTo>
                  <a:pt x="1187132" y="606247"/>
                </a:lnTo>
                <a:lnTo>
                  <a:pt x="1348193" y="602458"/>
                </a:lnTo>
                <a:lnTo>
                  <a:pt x="1424076" y="598669"/>
                </a:lnTo>
                <a:lnTo>
                  <a:pt x="1568843" y="587302"/>
                </a:lnTo>
                <a:lnTo>
                  <a:pt x="1639442" y="579723"/>
                </a:lnTo>
                <a:lnTo>
                  <a:pt x="1773300" y="560778"/>
                </a:lnTo>
                <a:lnTo>
                  <a:pt x="1900034" y="538044"/>
                </a:lnTo>
                <a:lnTo>
                  <a:pt x="2019426" y="511520"/>
                </a:lnTo>
                <a:lnTo>
                  <a:pt x="2133422" y="481208"/>
                </a:lnTo>
                <a:lnTo>
                  <a:pt x="2242019" y="447107"/>
                </a:lnTo>
                <a:lnTo>
                  <a:pt x="2345105" y="409216"/>
                </a:lnTo>
                <a:lnTo>
                  <a:pt x="2444635" y="369415"/>
                </a:lnTo>
                <a:lnTo>
                  <a:pt x="2448306" y="367538"/>
                </a:lnTo>
                <a:lnTo>
                  <a:pt x="2448306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6754" y="4568278"/>
            <a:ext cx="4719320" cy="723265"/>
          </a:xfrm>
          <a:custGeom>
            <a:avLst/>
            <a:gdLst/>
            <a:ahLst/>
            <a:cxnLst/>
            <a:rect l="l" t="t" r="r" b="b"/>
            <a:pathLst>
              <a:path w="4719320" h="723264">
                <a:moveTo>
                  <a:pt x="725538" y="0"/>
                </a:moveTo>
                <a:lnTo>
                  <a:pt x="582714" y="0"/>
                </a:lnTo>
                <a:lnTo>
                  <a:pt x="448754" y="3778"/>
                </a:lnTo>
                <a:lnTo>
                  <a:pt x="323964" y="9499"/>
                </a:lnTo>
                <a:lnTo>
                  <a:pt x="208025" y="18999"/>
                </a:lnTo>
                <a:lnTo>
                  <a:pt x="99644" y="30333"/>
                </a:lnTo>
                <a:lnTo>
                  <a:pt x="0" y="45554"/>
                </a:lnTo>
                <a:lnTo>
                  <a:pt x="284022" y="81610"/>
                </a:lnTo>
                <a:lnTo>
                  <a:pt x="589838" y="132778"/>
                </a:lnTo>
                <a:lnTo>
                  <a:pt x="917359" y="199210"/>
                </a:lnTo>
                <a:lnTo>
                  <a:pt x="1091057" y="237166"/>
                </a:lnTo>
                <a:lnTo>
                  <a:pt x="1588808" y="358566"/>
                </a:lnTo>
                <a:lnTo>
                  <a:pt x="2178646" y="489488"/>
                </a:lnTo>
                <a:lnTo>
                  <a:pt x="2318016" y="516022"/>
                </a:lnTo>
                <a:lnTo>
                  <a:pt x="2450033" y="542588"/>
                </a:lnTo>
                <a:lnTo>
                  <a:pt x="2580220" y="567255"/>
                </a:lnTo>
                <a:lnTo>
                  <a:pt x="2829915" y="608989"/>
                </a:lnTo>
                <a:lnTo>
                  <a:pt x="2949409" y="627956"/>
                </a:lnTo>
                <a:lnTo>
                  <a:pt x="3177514" y="658312"/>
                </a:lnTo>
                <a:lnTo>
                  <a:pt x="3392766" y="684889"/>
                </a:lnTo>
                <a:lnTo>
                  <a:pt x="3495852" y="694387"/>
                </a:lnTo>
                <a:lnTo>
                  <a:pt x="3691458" y="709545"/>
                </a:lnTo>
                <a:lnTo>
                  <a:pt x="3785374" y="715233"/>
                </a:lnTo>
                <a:lnTo>
                  <a:pt x="3966514" y="722833"/>
                </a:lnTo>
                <a:lnTo>
                  <a:pt x="4134700" y="722833"/>
                </a:lnTo>
                <a:lnTo>
                  <a:pt x="4294035" y="719054"/>
                </a:lnTo>
                <a:lnTo>
                  <a:pt x="4370031" y="715233"/>
                </a:lnTo>
                <a:lnTo>
                  <a:pt x="4444085" y="709545"/>
                </a:lnTo>
                <a:lnTo>
                  <a:pt x="4654054" y="686788"/>
                </a:lnTo>
                <a:lnTo>
                  <a:pt x="4719142" y="677288"/>
                </a:lnTo>
                <a:lnTo>
                  <a:pt x="4509185" y="650755"/>
                </a:lnTo>
                <a:lnTo>
                  <a:pt x="4286808" y="618488"/>
                </a:lnTo>
                <a:lnTo>
                  <a:pt x="3803510" y="535000"/>
                </a:lnTo>
                <a:lnTo>
                  <a:pt x="3541090" y="481888"/>
                </a:lnTo>
                <a:lnTo>
                  <a:pt x="3264306" y="423089"/>
                </a:lnTo>
                <a:lnTo>
                  <a:pt x="2426398" y="223876"/>
                </a:lnTo>
                <a:lnTo>
                  <a:pt x="2198509" y="174555"/>
                </a:lnTo>
                <a:lnTo>
                  <a:pt x="1981428" y="132778"/>
                </a:lnTo>
                <a:lnTo>
                  <a:pt x="1876501" y="113887"/>
                </a:lnTo>
                <a:lnTo>
                  <a:pt x="1773402" y="96723"/>
                </a:lnTo>
                <a:lnTo>
                  <a:pt x="1673771" y="81610"/>
                </a:lnTo>
                <a:lnTo>
                  <a:pt x="1386078" y="43611"/>
                </a:lnTo>
                <a:lnTo>
                  <a:pt x="1206881" y="26555"/>
                </a:lnTo>
                <a:lnTo>
                  <a:pt x="1038694" y="13277"/>
                </a:lnTo>
                <a:lnTo>
                  <a:pt x="877633" y="3778"/>
                </a:lnTo>
                <a:lnTo>
                  <a:pt x="725538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5521" y="4578642"/>
            <a:ext cx="4653280" cy="658495"/>
          </a:xfrm>
          <a:custGeom>
            <a:avLst/>
            <a:gdLst/>
            <a:ahLst/>
            <a:cxnLst/>
            <a:rect l="l" t="t" r="r" b="b"/>
            <a:pathLst>
              <a:path w="4653280" h="658495">
                <a:moveTo>
                  <a:pt x="0" y="66389"/>
                </a:moveTo>
                <a:lnTo>
                  <a:pt x="65093" y="53111"/>
                </a:lnTo>
                <a:lnTo>
                  <a:pt x="148431" y="39833"/>
                </a:lnTo>
                <a:lnTo>
                  <a:pt x="202730" y="32277"/>
                </a:lnTo>
                <a:lnTo>
                  <a:pt x="266096" y="24612"/>
                </a:lnTo>
                <a:lnTo>
                  <a:pt x="336480" y="18999"/>
                </a:lnTo>
                <a:lnTo>
                  <a:pt x="417874" y="13277"/>
                </a:lnTo>
                <a:lnTo>
                  <a:pt x="506501" y="7556"/>
                </a:lnTo>
                <a:lnTo>
                  <a:pt x="605923" y="3778"/>
                </a:lnTo>
                <a:lnTo>
                  <a:pt x="714521" y="1835"/>
                </a:lnTo>
                <a:lnTo>
                  <a:pt x="832186" y="0"/>
                </a:lnTo>
                <a:lnTo>
                  <a:pt x="958811" y="1835"/>
                </a:lnTo>
                <a:lnTo>
                  <a:pt x="1094505" y="5721"/>
                </a:lnTo>
                <a:lnTo>
                  <a:pt x="1240993" y="13277"/>
                </a:lnTo>
                <a:lnTo>
                  <a:pt x="1396549" y="22777"/>
                </a:lnTo>
                <a:lnTo>
                  <a:pt x="1561388" y="37890"/>
                </a:lnTo>
                <a:lnTo>
                  <a:pt x="1736699" y="54946"/>
                </a:lnTo>
                <a:lnTo>
                  <a:pt x="1923021" y="75888"/>
                </a:lnTo>
                <a:lnTo>
                  <a:pt x="2118410" y="100501"/>
                </a:lnTo>
                <a:lnTo>
                  <a:pt x="2324811" y="130835"/>
                </a:lnTo>
                <a:lnTo>
                  <a:pt x="2540063" y="165055"/>
                </a:lnTo>
                <a:lnTo>
                  <a:pt x="2766218" y="204824"/>
                </a:lnTo>
                <a:lnTo>
                  <a:pt x="3003169" y="252225"/>
                </a:lnTo>
                <a:lnTo>
                  <a:pt x="3250914" y="303436"/>
                </a:lnTo>
                <a:lnTo>
                  <a:pt x="3509670" y="360315"/>
                </a:lnTo>
                <a:lnTo>
                  <a:pt x="3779329" y="424815"/>
                </a:lnTo>
                <a:lnTo>
                  <a:pt x="4059567" y="494983"/>
                </a:lnTo>
                <a:lnTo>
                  <a:pt x="4351032" y="572728"/>
                </a:lnTo>
                <a:lnTo>
                  <a:pt x="4653076" y="65806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72217" y="4566983"/>
            <a:ext cx="2814955" cy="553720"/>
          </a:xfrm>
          <a:custGeom>
            <a:avLst/>
            <a:gdLst/>
            <a:ahLst/>
            <a:cxnLst/>
            <a:rect l="l" t="t" r="r" b="b"/>
            <a:pathLst>
              <a:path w="2814954" h="553720">
                <a:moveTo>
                  <a:pt x="0" y="553135"/>
                </a:moveTo>
                <a:lnTo>
                  <a:pt x="81502" y="530390"/>
                </a:lnTo>
                <a:lnTo>
                  <a:pt x="303879" y="471676"/>
                </a:lnTo>
                <a:lnTo>
                  <a:pt x="457708" y="431907"/>
                </a:lnTo>
                <a:lnTo>
                  <a:pt x="634961" y="388317"/>
                </a:lnTo>
                <a:lnTo>
                  <a:pt x="832186" y="340970"/>
                </a:lnTo>
                <a:lnTo>
                  <a:pt x="1043876" y="289834"/>
                </a:lnTo>
                <a:lnTo>
                  <a:pt x="1268088" y="240588"/>
                </a:lnTo>
                <a:lnTo>
                  <a:pt x="1497914" y="191319"/>
                </a:lnTo>
                <a:lnTo>
                  <a:pt x="1733137" y="145840"/>
                </a:lnTo>
                <a:lnTo>
                  <a:pt x="1966417" y="102336"/>
                </a:lnTo>
                <a:lnTo>
                  <a:pt x="2082247" y="83337"/>
                </a:lnTo>
                <a:lnTo>
                  <a:pt x="2194407" y="64446"/>
                </a:lnTo>
                <a:lnTo>
                  <a:pt x="2306567" y="49225"/>
                </a:lnTo>
                <a:lnTo>
                  <a:pt x="2415057" y="34112"/>
                </a:lnTo>
                <a:lnTo>
                  <a:pt x="2521820" y="22777"/>
                </a:lnTo>
                <a:lnTo>
                  <a:pt x="2623185" y="13277"/>
                </a:lnTo>
                <a:lnTo>
                  <a:pt x="2720771" y="5721"/>
                </a:lnTo>
                <a:lnTo>
                  <a:pt x="281490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729" y="4554029"/>
            <a:ext cx="7414895" cy="1129665"/>
          </a:xfrm>
          <a:custGeom>
            <a:avLst/>
            <a:gdLst/>
            <a:ahLst/>
            <a:cxnLst/>
            <a:rect l="l" t="t" r="r" b="b"/>
            <a:pathLst>
              <a:path w="7414895" h="1129664">
                <a:moveTo>
                  <a:pt x="1322715" y="0"/>
                </a:moveTo>
                <a:lnTo>
                  <a:pt x="1192197" y="0"/>
                </a:lnTo>
                <a:lnTo>
                  <a:pt x="1069352" y="3771"/>
                </a:lnTo>
                <a:lnTo>
                  <a:pt x="953630" y="9499"/>
                </a:lnTo>
                <a:lnTo>
                  <a:pt x="743548" y="28498"/>
                </a:lnTo>
                <a:lnTo>
                  <a:pt x="647774" y="41668"/>
                </a:lnTo>
                <a:lnTo>
                  <a:pt x="560918" y="54946"/>
                </a:lnTo>
                <a:lnTo>
                  <a:pt x="479567" y="70167"/>
                </a:lnTo>
                <a:lnTo>
                  <a:pt x="407132" y="87223"/>
                </a:lnTo>
                <a:lnTo>
                  <a:pt x="338476" y="102336"/>
                </a:lnTo>
                <a:lnTo>
                  <a:pt x="278748" y="119392"/>
                </a:lnTo>
                <a:lnTo>
                  <a:pt x="175418" y="151561"/>
                </a:lnTo>
                <a:lnTo>
                  <a:pt x="133879" y="166782"/>
                </a:lnTo>
                <a:lnTo>
                  <a:pt x="43600" y="204683"/>
                </a:lnTo>
                <a:lnTo>
                  <a:pt x="0" y="227429"/>
                </a:lnTo>
                <a:lnTo>
                  <a:pt x="0" y="1129588"/>
                </a:lnTo>
                <a:lnTo>
                  <a:pt x="7411095" y="1129588"/>
                </a:lnTo>
                <a:lnTo>
                  <a:pt x="7414867" y="1123889"/>
                </a:lnTo>
                <a:lnTo>
                  <a:pt x="7414867" y="722099"/>
                </a:lnTo>
                <a:lnTo>
                  <a:pt x="6104900" y="722099"/>
                </a:lnTo>
                <a:lnTo>
                  <a:pt x="5987120" y="720220"/>
                </a:lnTo>
                <a:lnTo>
                  <a:pt x="5864273" y="716399"/>
                </a:lnTo>
                <a:lnTo>
                  <a:pt x="5737654" y="710752"/>
                </a:lnTo>
                <a:lnTo>
                  <a:pt x="5605409" y="701233"/>
                </a:lnTo>
                <a:lnTo>
                  <a:pt x="5321500" y="672840"/>
                </a:lnTo>
                <a:lnTo>
                  <a:pt x="5015684" y="633040"/>
                </a:lnTo>
                <a:lnTo>
                  <a:pt x="4852565" y="608406"/>
                </a:lnTo>
                <a:lnTo>
                  <a:pt x="4682652" y="579960"/>
                </a:lnTo>
                <a:lnTo>
                  <a:pt x="4507240" y="547748"/>
                </a:lnTo>
                <a:lnTo>
                  <a:pt x="4132755" y="473802"/>
                </a:lnTo>
                <a:lnTo>
                  <a:pt x="3729022" y="384743"/>
                </a:lnTo>
                <a:lnTo>
                  <a:pt x="3515497" y="335476"/>
                </a:lnTo>
                <a:lnTo>
                  <a:pt x="3072368" y="227429"/>
                </a:lnTo>
                <a:lnTo>
                  <a:pt x="2654272" y="140227"/>
                </a:lnTo>
                <a:lnTo>
                  <a:pt x="2458882" y="106114"/>
                </a:lnTo>
                <a:lnTo>
                  <a:pt x="2272560" y="77724"/>
                </a:lnTo>
                <a:lnTo>
                  <a:pt x="2093363" y="53111"/>
                </a:lnTo>
                <a:lnTo>
                  <a:pt x="1923450" y="34112"/>
                </a:lnTo>
                <a:lnTo>
                  <a:pt x="1762389" y="18891"/>
                </a:lnTo>
                <a:lnTo>
                  <a:pt x="1462072" y="1828"/>
                </a:lnTo>
                <a:lnTo>
                  <a:pt x="1322715" y="0"/>
                </a:lnTo>
                <a:close/>
              </a:path>
              <a:path w="7414895" h="1129664">
                <a:moveTo>
                  <a:pt x="7414867" y="483313"/>
                </a:moveTo>
                <a:lnTo>
                  <a:pt x="7342438" y="513593"/>
                </a:lnTo>
                <a:lnTo>
                  <a:pt x="7273782" y="540160"/>
                </a:lnTo>
                <a:lnTo>
                  <a:pt x="7201341" y="564794"/>
                </a:lnTo>
                <a:lnTo>
                  <a:pt x="7051291" y="610295"/>
                </a:lnTo>
                <a:lnTo>
                  <a:pt x="6971738" y="631108"/>
                </a:lnTo>
                <a:lnTo>
                  <a:pt x="6805165" y="665252"/>
                </a:lnTo>
                <a:lnTo>
                  <a:pt x="6716328" y="680419"/>
                </a:lnTo>
                <a:lnTo>
                  <a:pt x="6528165" y="703164"/>
                </a:lnTo>
                <a:lnTo>
                  <a:pt x="6325651" y="718332"/>
                </a:lnTo>
                <a:lnTo>
                  <a:pt x="6217168" y="722099"/>
                </a:lnTo>
                <a:lnTo>
                  <a:pt x="7414867" y="722099"/>
                </a:lnTo>
                <a:lnTo>
                  <a:pt x="7414867" y="48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4223" y="710572"/>
            <a:ext cx="5336540" cy="12693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150" spc="-409"/>
              <a:t>Clinical</a:t>
            </a:r>
            <a:r>
              <a:rPr dirty="0" sz="8150" spc="-760"/>
              <a:t> </a:t>
            </a:r>
            <a:r>
              <a:rPr dirty="0" sz="8150" spc="-155"/>
              <a:t>Data</a:t>
            </a:r>
            <a:endParaRPr sz="8150"/>
          </a:p>
        </p:txBody>
      </p:sp>
      <p:sp>
        <p:nvSpPr>
          <p:cNvPr id="9" name="object 9"/>
          <p:cNvSpPr txBox="1"/>
          <p:nvPr/>
        </p:nvSpPr>
        <p:spPr>
          <a:xfrm>
            <a:off x="1836015" y="1968665"/>
            <a:ext cx="4098925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060">
              <a:lnSpc>
                <a:spcPts val="1689"/>
              </a:lnSpc>
              <a:spcBef>
                <a:spcPts val="95"/>
              </a:spcBef>
            </a:pPr>
            <a:r>
              <a:rPr dirty="0" sz="1450" spc="-40" b="1">
                <a:latin typeface="Trebuchet MS"/>
                <a:cs typeface="Trebuchet MS"/>
              </a:rPr>
              <a:t>Amr</a:t>
            </a:r>
            <a:r>
              <a:rPr dirty="0" sz="1450" spc="-135" b="1">
                <a:latin typeface="Trebuchet MS"/>
                <a:cs typeface="Trebuchet MS"/>
              </a:rPr>
              <a:t> </a:t>
            </a:r>
            <a:r>
              <a:rPr dirty="0" sz="1450" spc="-100" b="1">
                <a:latin typeface="Trebuchet MS"/>
                <a:cs typeface="Trebuchet MS"/>
              </a:rPr>
              <a:t>Jamal,</a:t>
            </a:r>
            <a:r>
              <a:rPr dirty="0" sz="1450" spc="-155" b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MD,</a:t>
            </a:r>
            <a:r>
              <a:rPr dirty="0" sz="1450" spc="-150" i="1">
                <a:latin typeface="Trebuchet MS"/>
                <a:cs typeface="Trebuchet MS"/>
              </a:rPr>
              <a:t> </a:t>
            </a:r>
            <a:r>
              <a:rPr dirty="0" sz="1450" spc="-55" i="1">
                <a:latin typeface="Trebuchet MS"/>
                <a:cs typeface="Trebuchet MS"/>
              </a:rPr>
              <a:t>SBFM,</a:t>
            </a:r>
            <a:r>
              <a:rPr dirty="0" sz="1450" spc="-170" i="1">
                <a:latin typeface="Trebuchet MS"/>
                <a:cs typeface="Trebuchet MS"/>
              </a:rPr>
              <a:t> </a:t>
            </a:r>
            <a:r>
              <a:rPr dirty="0" sz="1450" spc="-60" i="1">
                <a:latin typeface="Trebuchet MS"/>
                <a:cs typeface="Trebuchet MS"/>
              </a:rPr>
              <a:t>ABFM,</a:t>
            </a:r>
            <a:r>
              <a:rPr dirty="0" sz="1450" spc="-165" i="1">
                <a:latin typeface="Trebuchet MS"/>
                <a:cs typeface="Trebuchet MS"/>
              </a:rPr>
              <a:t> </a:t>
            </a:r>
            <a:r>
              <a:rPr dirty="0" sz="1450" spc="-90" i="1">
                <a:latin typeface="Trebuchet MS"/>
                <a:cs typeface="Trebuchet MS"/>
              </a:rPr>
              <a:t>MRCGP,</a:t>
            </a:r>
            <a:r>
              <a:rPr dirty="0" sz="1450" spc="-175" i="1">
                <a:latin typeface="Trebuchet MS"/>
                <a:cs typeface="Trebuchet MS"/>
              </a:rPr>
              <a:t> </a:t>
            </a:r>
            <a:r>
              <a:rPr dirty="0" sz="1450" spc="-105" i="1">
                <a:latin typeface="Trebuchet MS"/>
                <a:cs typeface="Trebuchet MS"/>
              </a:rPr>
              <a:t>GCMI,</a:t>
            </a:r>
            <a:r>
              <a:rPr dirty="0" sz="1450" spc="-155" i="1">
                <a:latin typeface="Trebuchet MS"/>
                <a:cs typeface="Trebuchet MS"/>
              </a:rPr>
              <a:t> </a:t>
            </a:r>
            <a:r>
              <a:rPr dirty="0" sz="1450" spc="-25" i="1">
                <a:latin typeface="Trebuchet MS"/>
                <a:cs typeface="Trebuchet MS"/>
              </a:rPr>
              <a:t>MBI</a:t>
            </a:r>
            <a:endParaRPr sz="1450">
              <a:latin typeface="Trebuchet MS"/>
              <a:cs typeface="Trebuchet MS"/>
            </a:endParaRPr>
          </a:p>
          <a:p>
            <a:pPr marL="477520" marR="469900" indent="264160">
              <a:lnSpc>
                <a:spcPct val="79800"/>
              </a:lnSpc>
              <a:spcBef>
                <a:spcPts val="305"/>
              </a:spcBef>
            </a:pPr>
            <a:r>
              <a:rPr dirty="0" sz="1450" spc="-55" i="1">
                <a:latin typeface="Trebuchet MS"/>
                <a:cs typeface="Trebuchet MS"/>
              </a:rPr>
              <a:t>Assistant Professor </a:t>
            </a:r>
            <a:r>
              <a:rPr dirty="0" sz="1450" spc="-50" i="1">
                <a:latin typeface="Trebuchet MS"/>
                <a:cs typeface="Trebuchet MS"/>
              </a:rPr>
              <a:t>and </a:t>
            </a:r>
            <a:r>
              <a:rPr dirty="0" sz="1450" spc="-70" i="1">
                <a:latin typeface="Trebuchet MS"/>
                <a:cs typeface="Trebuchet MS"/>
              </a:rPr>
              <a:t>Consultant  </a:t>
            </a:r>
            <a:r>
              <a:rPr dirty="0" sz="1450" spc="-90" i="1">
                <a:latin typeface="Trebuchet MS"/>
                <a:cs typeface="Trebuchet MS"/>
              </a:rPr>
              <a:t>Family</a:t>
            </a:r>
            <a:r>
              <a:rPr dirty="0" sz="1450" spc="-160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Physician</a:t>
            </a:r>
            <a:r>
              <a:rPr dirty="0" sz="1450" spc="-160" i="1">
                <a:latin typeface="Trebuchet MS"/>
                <a:cs typeface="Trebuchet MS"/>
              </a:rPr>
              <a:t> </a:t>
            </a:r>
            <a:r>
              <a:rPr dirty="0" sz="1450" spc="-45" i="1">
                <a:latin typeface="Trebuchet MS"/>
                <a:cs typeface="Trebuchet MS"/>
              </a:rPr>
              <a:t>and</a:t>
            </a:r>
            <a:r>
              <a:rPr dirty="0" sz="1450" spc="-150" i="1">
                <a:latin typeface="Trebuchet MS"/>
                <a:cs typeface="Trebuchet MS"/>
              </a:rPr>
              <a:t> </a:t>
            </a:r>
            <a:r>
              <a:rPr dirty="0" sz="1450" spc="-105" i="1">
                <a:latin typeface="Trebuchet MS"/>
                <a:cs typeface="Trebuchet MS"/>
              </a:rPr>
              <a:t>Clinical</a:t>
            </a:r>
            <a:r>
              <a:rPr dirty="0" sz="1450" spc="-150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Informatician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ts val="1340"/>
              </a:lnSpc>
            </a:pPr>
            <a:r>
              <a:rPr dirty="0" sz="1450" spc="-70" i="1">
                <a:latin typeface="Trebuchet MS"/>
                <a:cs typeface="Trebuchet MS"/>
              </a:rPr>
              <a:t>Head</a:t>
            </a:r>
            <a:r>
              <a:rPr dirty="0" sz="1450" spc="-160" i="1">
                <a:latin typeface="Trebuchet MS"/>
                <a:cs typeface="Trebuchet MS"/>
              </a:rPr>
              <a:t> </a:t>
            </a:r>
            <a:r>
              <a:rPr dirty="0" sz="1450" spc="-60" i="1">
                <a:latin typeface="Trebuchet MS"/>
                <a:cs typeface="Trebuchet MS"/>
              </a:rPr>
              <a:t>of</a:t>
            </a:r>
            <a:r>
              <a:rPr dirty="0" sz="1450" spc="-145" i="1">
                <a:latin typeface="Trebuchet MS"/>
                <a:cs typeface="Trebuchet MS"/>
              </a:rPr>
              <a:t> </a:t>
            </a:r>
            <a:r>
              <a:rPr dirty="0" sz="1450" spc="-70" i="1">
                <a:latin typeface="Trebuchet MS"/>
                <a:cs typeface="Trebuchet MS"/>
              </a:rPr>
              <a:t>Medical</a:t>
            </a:r>
            <a:r>
              <a:rPr dirty="0" sz="1450" spc="-160" i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Informatics</a:t>
            </a:r>
            <a:r>
              <a:rPr dirty="0" sz="1450" spc="-165" i="1">
                <a:latin typeface="Trebuchet MS"/>
                <a:cs typeface="Trebuchet MS"/>
              </a:rPr>
              <a:t> </a:t>
            </a:r>
            <a:r>
              <a:rPr dirty="0" sz="1450" spc="-90" i="1">
                <a:latin typeface="Trebuchet MS"/>
                <a:cs typeface="Trebuchet MS"/>
              </a:rPr>
              <a:t>&amp;</a:t>
            </a:r>
            <a:r>
              <a:rPr dirty="0" sz="1450" spc="-140" i="1">
                <a:latin typeface="Trebuchet MS"/>
                <a:cs typeface="Trebuchet MS"/>
              </a:rPr>
              <a:t> </a:t>
            </a:r>
            <a:r>
              <a:rPr dirty="0" sz="1450" spc="-75" i="1">
                <a:latin typeface="Trebuchet MS"/>
                <a:cs typeface="Trebuchet MS"/>
              </a:rPr>
              <a:t>e-Learning</a:t>
            </a:r>
            <a:r>
              <a:rPr dirty="0" sz="1450" spc="-175" i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Unit</a:t>
            </a:r>
            <a:r>
              <a:rPr dirty="0" sz="1450" spc="-140" i="1">
                <a:latin typeface="Trebuchet MS"/>
                <a:cs typeface="Trebuchet MS"/>
              </a:rPr>
              <a:t> </a:t>
            </a:r>
            <a:r>
              <a:rPr dirty="0" sz="1450" spc="-40" i="1">
                <a:latin typeface="Trebuchet MS"/>
                <a:cs typeface="Trebuchet MS"/>
              </a:rPr>
              <a:t>(MIELU)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ts val="1689"/>
              </a:lnSpc>
            </a:pPr>
            <a:r>
              <a:rPr dirty="0" sz="1450" spc="-30" b="1">
                <a:latin typeface="Trebuchet MS"/>
                <a:cs typeface="Trebuchet MS"/>
              </a:rPr>
              <a:t>King</a:t>
            </a:r>
            <a:r>
              <a:rPr dirty="0" sz="1450" spc="-145" b="1">
                <a:latin typeface="Trebuchet MS"/>
                <a:cs typeface="Trebuchet MS"/>
              </a:rPr>
              <a:t> </a:t>
            </a:r>
            <a:r>
              <a:rPr dirty="0" sz="1450" spc="-45" b="1">
                <a:latin typeface="Trebuchet MS"/>
                <a:cs typeface="Trebuchet MS"/>
              </a:rPr>
              <a:t>Saud</a:t>
            </a:r>
            <a:r>
              <a:rPr dirty="0" sz="1450" spc="-130" b="1">
                <a:latin typeface="Trebuchet MS"/>
                <a:cs typeface="Trebuchet MS"/>
              </a:rPr>
              <a:t> </a:t>
            </a:r>
            <a:r>
              <a:rPr dirty="0" sz="1450" spc="-75" b="1">
                <a:latin typeface="Trebuchet MS"/>
                <a:cs typeface="Trebuchet MS"/>
              </a:rPr>
              <a:t>University,</a:t>
            </a:r>
            <a:r>
              <a:rPr dirty="0" sz="1450" spc="-135" b="1">
                <a:latin typeface="Trebuchet MS"/>
                <a:cs typeface="Trebuchet MS"/>
              </a:rPr>
              <a:t> </a:t>
            </a:r>
            <a:r>
              <a:rPr dirty="0" sz="1450" spc="-50" b="1">
                <a:latin typeface="Trebuchet MS"/>
                <a:cs typeface="Trebuchet MS"/>
              </a:rPr>
              <a:t>College</a:t>
            </a:r>
            <a:r>
              <a:rPr dirty="0" sz="1450" spc="-140" b="1">
                <a:latin typeface="Trebuchet MS"/>
                <a:cs typeface="Trebuchet MS"/>
              </a:rPr>
              <a:t> </a:t>
            </a:r>
            <a:r>
              <a:rPr dirty="0" sz="1450" spc="-15" b="1">
                <a:latin typeface="Trebuchet MS"/>
                <a:cs typeface="Trebuchet MS"/>
              </a:rPr>
              <a:t>of</a:t>
            </a:r>
            <a:r>
              <a:rPr dirty="0" sz="1450" spc="-135" b="1">
                <a:latin typeface="Trebuchet MS"/>
                <a:cs typeface="Trebuchet MS"/>
              </a:rPr>
              <a:t> </a:t>
            </a:r>
            <a:r>
              <a:rPr dirty="0" sz="1450" spc="-50" b="1"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4320" y="3572327"/>
            <a:ext cx="3481070" cy="87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1689"/>
              </a:lnSpc>
              <a:spcBef>
                <a:spcPts val="100"/>
              </a:spcBef>
            </a:pPr>
            <a:r>
              <a:rPr dirty="0" sz="1450" spc="-55" b="1">
                <a:latin typeface="Trebuchet MS"/>
                <a:cs typeface="Trebuchet MS"/>
              </a:rPr>
              <a:t>Nasriah</a:t>
            </a:r>
            <a:r>
              <a:rPr dirty="0" sz="1450" spc="-150" b="1">
                <a:latin typeface="Trebuchet MS"/>
                <a:cs typeface="Trebuchet MS"/>
              </a:rPr>
              <a:t> </a:t>
            </a:r>
            <a:r>
              <a:rPr dirty="0" sz="1450" spc="-70" b="1">
                <a:latin typeface="Trebuchet MS"/>
                <a:cs typeface="Trebuchet MS"/>
              </a:rPr>
              <a:t>Zakaria</a:t>
            </a:r>
            <a:endParaRPr sz="1450">
              <a:latin typeface="Trebuchet MS"/>
              <a:cs typeface="Trebuchet MS"/>
            </a:endParaRPr>
          </a:p>
          <a:p>
            <a:pPr algn="ctr" marL="635">
              <a:lnSpc>
                <a:spcPts val="1645"/>
              </a:lnSpc>
            </a:pPr>
            <a:r>
              <a:rPr dirty="0" sz="1450" spc="-55" i="1">
                <a:latin typeface="Trebuchet MS"/>
                <a:cs typeface="Trebuchet MS"/>
              </a:rPr>
              <a:t>Assistant</a:t>
            </a:r>
            <a:r>
              <a:rPr dirty="0" sz="1450" spc="-170" i="1">
                <a:latin typeface="Trebuchet MS"/>
                <a:cs typeface="Trebuchet MS"/>
              </a:rPr>
              <a:t> </a:t>
            </a:r>
            <a:r>
              <a:rPr dirty="0" sz="1450" spc="-55" i="1">
                <a:latin typeface="Trebuchet MS"/>
                <a:cs typeface="Trebuchet MS"/>
              </a:rPr>
              <a:t>Professor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ts val="1639"/>
              </a:lnSpc>
            </a:pPr>
            <a:r>
              <a:rPr dirty="0" sz="1450" spc="-70" i="1">
                <a:latin typeface="Trebuchet MS"/>
                <a:cs typeface="Trebuchet MS"/>
              </a:rPr>
              <a:t>Medical</a:t>
            </a:r>
            <a:r>
              <a:rPr dirty="0" sz="1450" spc="-165" i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Informatics</a:t>
            </a:r>
            <a:r>
              <a:rPr dirty="0" sz="1450" spc="-165" i="1">
                <a:latin typeface="Trebuchet MS"/>
                <a:cs typeface="Trebuchet MS"/>
              </a:rPr>
              <a:t> </a:t>
            </a:r>
            <a:r>
              <a:rPr dirty="0" sz="1450" spc="-90" i="1">
                <a:latin typeface="Trebuchet MS"/>
                <a:cs typeface="Trebuchet MS"/>
              </a:rPr>
              <a:t>&amp;</a:t>
            </a:r>
            <a:r>
              <a:rPr dirty="0" sz="1450" spc="-140" i="1">
                <a:latin typeface="Trebuchet MS"/>
                <a:cs typeface="Trebuchet MS"/>
              </a:rPr>
              <a:t> </a:t>
            </a:r>
            <a:r>
              <a:rPr dirty="0" sz="1450" spc="-75" i="1">
                <a:latin typeface="Trebuchet MS"/>
                <a:cs typeface="Trebuchet MS"/>
              </a:rPr>
              <a:t>e-Learning</a:t>
            </a:r>
            <a:r>
              <a:rPr dirty="0" sz="1450" spc="-175" i="1">
                <a:latin typeface="Trebuchet MS"/>
                <a:cs typeface="Trebuchet MS"/>
              </a:rPr>
              <a:t> </a:t>
            </a:r>
            <a:r>
              <a:rPr dirty="0" sz="1450" spc="-65" i="1">
                <a:latin typeface="Trebuchet MS"/>
                <a:cs typeface="Trebuchet MS"/>
              </a:rPr>
              <a:t>Unit</a:t>
            </a:r>
            <a:r>
              <a:rPr dirty="0" sz="1450" spc="-145" i="1">
                <a:latin typeface="Trebuchet MS"/>
                <a:cs typeface="Trebuchet MS"/>
              </a:rPr>
              <a:t> </a:t>
            </a:r>
            <a:r>
              <a:rPr dirty="0" sz="1450" spc="-40" i="1">
                <a:latin typeface="Trebuchet MS"/>
                <a:cs typeface="Trebuchet MS"/>
              </a:rPr>
              <a:t>(MIELU)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ts val="1689"/>
              </a:lnSpc>
            </a:pPr>
            <a:r>
              <a:rPr dirty="0" sz="1450" spc="-30" b="1">
                <a:latin typeface="Trebuchet MS"/>
                <a:cs typeface="Trebuchet MS"/>
              </a:rPr>
              <a:t>King</a:t>
            </a:r>
            <a:r>
              <a:rPr dirty="0" sz="1450" spc="-145" b="1">
                <a:latin typeface="Trebuchet MS"/>
                <a:cs typeface="Trebuchet MS"/>
              </a:rPr>
              <a:t> </a:t>
            </a:r>
            <a:r>
              <a:rPr dirty="0" sz="1450" spc="-45" b="1">
                <a:latin typeface="Trebuchet MS"/>
                <a:cs typeface="Trebuchet MS"/>
              </a:rPr>
              <a:t>Saud</a:t>
            </a:r>
            <a:r>
              <a:rPr dirty="0" sz="1450" spc="-130" b="1">
                <a:latin typeface="Trebuchet MS"/>
                <a:cs typeface="Trebuchet MS"/>
              </a:rPr>
              <a:t> </a:t>
            </a:r>
            <a:r>
              <a:rPr dirty="0" sz="1450" spc="-75" b="1">
                <a:latin typeface="Trebuchet MS"/>
                <a:cs typeface="Trebuchet MS"/>
              </a:rPr>
              <a:t>University,</a:t>
            </a:r>
            <a:r>
              <a:rPr dirty="0" sz="1450" spc="-135" b="1">
                <a:latin typeface="Trebuchet MS"/>
                <a:cs typeface="Trebuchet MS"/>
              </a:rPr>
              <a:t> </a:t>
            </a:r>
            <a:r>
              <a:rPr dirty="0" sz="1450" spc="-50" b="1">
                <a:latin typeface="Trebuchet MS"/>
                <a:cs typeface="Trebuchet MS"/>
              </a:rPr>
              <a:t>College</a:t>
            </a:r>
            <a:r>
              <a:rPr dirty="0" sz="1450" spc="-140" b="1">
                <a:latin typeface="Trebuchet MS"/>
                <a:cs typeface="Trebuchet MS"/>
              </a:rPr>
              <a:t> </a:t>
            </a:r>
            <a:r>
              <a:rPr dirty="0" sz="1450" spc="-15" b="1">
                <a:latin typeface="Trebuchet MS"/>
                <a:cs typeface="Trebuchet MS"/>
              </a:rPr>
              <a:t>of</a:t>
            </a:r>
            <a:r>
              <a:rPr dirty="0" sz="1450" spc="-135" b="1">
                <a:latin typeface="Trebuchet MS"/>
                <a:cs typeface="Trebuchet MS"/>
              </a:rPr>
              <a:t> </a:t>
            </a:r>
            <a:r>
              <a:rPr dirty="0" sz="1450" spc="-50" b="1">
                <a:latin typeface="Trebuchet MS"/>
                <a:cs typeface="Trebuchet MS"/>
              </a:rPr>
              <a:t>Medicine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6901" y="4630458"/>
            <a:ext cx="1040206" cy="1040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2246636"/>
            <a:ext cx="5791200" cy="2572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165" marR="389890" indent="-165100">
              <a:lnSpc>
                <a:spcPct val="100000"/>
              </a:lnSpc>
              <a:spcBef>
                <a:spcPts val="105"/>
              </a:spcBef>
            </a:pPr>
            <a:r>
              <a:rPr dirty="0" sz="1950" spc="18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950" spc="185">
                <a:solidFill>
                  <a:srgbClr val="073E87"/>
                </a:solidFill>
                <a:latin typeface="Trebuchet MS"/>
                <a:cs typeface="Trebuchet MS"/>
              </a:rPr>
              <a:t>Medicine</a:t>
            </a:r>
            <a:r>
              <a:rPr dirty="0" sz="1950" spc="-2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5">
                <a:solidFill>
                  <a:srgbClr val="073E87"/>
                </a:solidFill>
                <a:latin typeface="Trebuchet MS"/>
                <a:cs typeface="Trebuchet MS"/>
              </a:rPr>
              <a:t>lacks</a:t>
            </a:r>
            <a:r>
              <a:rPr dirty="0" sz="19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5">
                <a:solidFill>
                  <a:srgbClr val="073E87"/>
                </a:solidFill>
                <a:latin typeface="Trebuchet MS"/>
                <a:cs typeface="Trebuchet MS"/>
              </a:rPr>
              <a:t>uniform</a:t>
            </a:r>
            <a:r>
              <a:rPr dirty="0" sz="19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45">
                <a:solidFill>
                  <a:srgbClr val="073E87"/>
                </a:solidFill>
                <a:latin typeface="Trebuchet MS"/>
                <a:cs typeface="Trebuchet MS"/>
              </a:rPr>
              <a:t>structured</a:t>
            </a:r>
            <a:r>
              <a:rPr dirty="0" sz="19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0">
                <a:solidFill>
                  <a:srgbClr val="073E87"/>
                </a:solidFill>
                <a:latin typeface="Trebuchet MS"/>
                <a:cs typeface="Trebuchet MS"/>
              </a:rPr>
              <a:t>vocabulary</a:t>
            </a:r>
            <a:r>
              <a:rPr dirty="0" sz="19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60">
                <a:solidFill>
                  <a:srgbClr val="073E87"/>
                </a:solidFill>
                <a:latin typeface="Trebuchet MS"/>
                <a:cs typeface="Trebuchet MS"/>
              </a:rPr>
              <a:t>and </a:t>
            </a:r>
            <a:r>
              <a:rPr dirty="0" sz="1950" spc="-5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45">
                <a:solidFill>
                  <a:srgbClr val="073E87"/>
                </a:solidFill>
                <a:latin typeface="Trebuchet MS"/>
                <a:cs typeface="Trebuchet MS"/>
              </a:rPr>
              <a:t>nomenclature</a:t>
            </a:r>
            <a:r>
              <a:rPr dirty="0" sz="19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20">
                <a:solidFill>
                  <a:srgbClr val="073E87"/>
                </a:solidFill>
                <a:latin typeface="Trebuchet MS"/>
                <a:cs typeface="Trebuchet MS"/>
              </a:rPr>
              <a:t>as</a:t>
            </a:r>
            <a:r>
              <a:rPr dirty="0" sz="19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>
                <a:solidFill>
                  <a:srgbClr val="073E87"/>
                </a:solidFill>
                <a:latin typeface="Trebuchet MS"/>
                <a:cs typeface="Trebuchet MS"/>
              </a:rPr>
              <a:t>does</a:t>
            </a:r>
            <a:r>
              <a:rPr dirty="0" sz="19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5">
                <a:solidFill>
                  <a:srgbClr val="073E87"/>
                </a:solidFill>
                <a:latin typeface="Trebuchet MS"/>
                <a:cs typeface="Trebuchet MS"/>
              </a:rPr>
              <a:t>Physics</a:t>
            </a:r>
            <a:r>
              <a:rPr dirty="0" sz="19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19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5">
                <a:solidFill>
                  <a:srgbClr val="073E87"/>
                </a:solidFill>
                <a:latin typeface="Trebuchet MS"/>
                <a:cs typeface="Trebuchet MS"/>
              </a:rPr>
              <a:t>Chemistry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950" spc="7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950" spc="75">
                <a:solidFill>
                  <a:srgbClr val="073E87"/>
                </a:solidFill>
                <a:latin typeface="Trebuchet MS"/>
                <a:cs typeface="Trebuchet MS"/>
              </a:rPr>
              <a:t>Standardization</a:t>
            </a:r>
            <a:r>
              <a:rPr dirty="0" sz="19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25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19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45">
                <a:solidFill>
                  <a:srgbClr val="073E87"/>
                </a:solidFill>
                <a:latin typeface="Trebuchet MS"/>
                <a:cs typeface="Trebuchet MS"/>
              </a:rPr>
              <a:t>computerization</a:t>
            </a:r>
            <a:r>
              <a:rPr dirty="0" sz="19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9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5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19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0">
                <a:solidFill>
                  <a:srgbClr val="073E87"/>
                </a:solidFill>
                <a:latin typeface="Trebuchet MS"/>
                <a:cs typeface="Trebuchet MS"/>
              </a:rPr>
              <a:t>is</a:t>
            </a:r>
            <a:endParaRPr sz="1950">
              <a:latin typeface="Trebuchet MS"/>
              <a:cs typeface="Trebuchet MS"/>
            </a:endParaRPr>
          </a:p>
          <a:p>
            <a:pPr marL="177165">
              <a:lnSpc>
                <a:spcPct val="100000"/>
              </a:lnSpc>
              <a:spcBef>
                <a:spcPts val="10"/>
              </a:spcBef>
            </a:pPr>
            <a:r>
              <a:rPr dirty="0" sz="1950" spc="-50">
                <a:solidFill>
                  <a:srgbClr val="073E87"/>
                </a:solidFill>
                <a:latin typeface="Trebuchet MS"/>
                <a:cs typeface="Trebuchet MS"/>
              </a:rPr>
              <a:t>benefited</a:t>
            </a:r>
            <a:r>
              <a:rPr dirty="0" sz="1950" spc="-20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25">
                <a:solidFill>
                  <a:srgbClr val="073E87"/>
                </a:solidFill>
                <a:latin typeface="Trebuchet MS"/>
                <a:cs typeface="Trebuchet MS"/>
              </a:rPr>
              <a:t>by</a:t>
            </a:r>
            <a:r>
              <a:rPr dirty="0" sz="19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5">
                <a:solidFill>
                  <a:srgbClr val="073E87"/>
                </a:solidFill>
                <a:latin typeface="Trebuchet MS"/>
                <a:cs typeface="Trebuchet MS"/>
              </a:rPr>
              <a:t>standard</a:t>
            </a:r>
            <a:r>
              <a:rPr dirty="0" sz="1950" spc="-2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40">
                <a:solidFill>
                  <a:srgbClr val="073E87"/>
                </a:solidFill>
                <a:latin typeface="Trebuchet MS"/>
                <a:cs typeface="Trebuchet MS"/>
              </a:rPr>
              <a:t>representations</a:t>
            </a:r>
            <a:r>
              <a:rPr dirty="0" sz="19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75">
                <a:solidFill>
                  <a:srgbClr val="073E87"/>
                </a:solidFill>
                <a:latin typeface="Trebuchet MS"/>
                <a:cs typeface="Trebuchet MS"/>
              </a:rPr>
              <a:t>(Cimino,</a:t>
            </a:r>
            <a:r>
              <a:rPr dirty="0" sz="19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0">
                <a:solidFill>
                  <a:srgbClr val="073E87"/>
                </a:solidFill>
                <a:latin typeface="Trebuchet MS"/>
                <a:cs typeface="Trebuchet MS"/>
              </a:rPr>
              <a:t>2007)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950" spc="6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950" spc="65">
                <a:solidFill>
                  <a:srgbClr val="073E87"/>
                </a:solidFill>
                <a:latin typeface="Trebuchet MS"/>
                <a:cs typeface="Trebuchet MS"/>
              </a:rPr>
              <a:t>Counter‐arguments</a:t>
            </a:r>
            <a:r>
              <a:rPr dirty="0" sz="19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65">
                <a:solidFill>
                  <a:srgbClr val="073E87"/>
                </a:solidFill>
                <a:latin typeface="Trebuchet MS"/>
                <a:cs typeface="Trebuchet MS"/>
              </a:rPr>
              <a:t>are</a:t>
            </a:r>
            <a:r>
              <a:rPr dirty="0" sz="19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5">
                <a:solidFill>
                  <a:srgbClr val="073E87"/>
                </a:solidFill>
                <a:latin typeface="Trebuchet MS"/>
                <a:cs typeface="Trebuchet MS"/>
              </a:rPr>
              <a:t>“freedom</a:t>
            </a:r>
            <a:r>
              <a:rPr dirty="0" sz="19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9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25">
                <a:solidFill>
                  <a:srgbClr val="073E87"/>
                </a:solidFill>
                <a:latin typeface="Trebuchet MS"/>
                <a:cs typeface="Trebuchet MS"/>
              </a:rPr>
              <a:t>expression”</a:t>
            </a:r>
            <a:r>
              <a:rPr dirty="0" sz="19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6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endParaRPr sz="1950">
              <a:latin typeface="Trebuchet MS"/>
              <a:cs typeface="Trebuchet MS"/>
            </a:endParaRPr>
          </a:p>
          <a:p>
            <a:pPr marL="177165">
              <a:lnSpc>
                <a:spcPct val="100000"/>
              </a:lnSpc>
              <a:spcBef>
                <a:spcPts val="5"/>
              </a:spcBef>
            </a:pPr>
            <a:r>
              <a:rPr dirty="0" sz="1950" spc="-65">
                <a:solidFill>
                  <a:srgbClr val="073E87"/>
                </a:solidFill>
                <a:latin typeface="Trebuchet MS"/>
                <a:cs typeface="Trebuchet MS"/>
              </a:rPr>
              <a:t>“art </a:t>
            </a:r>
            <a:r>
              <a:rPr dirty="0" sz="195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950" spc="-2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60">
                <a:solidFill>
                  <a:srgbClr val="073E87"/>
                </a:solidFill>
                <a:latin typeface="Trebuchet MS"/>
                <a:cs typeface="Trebuchet MS"/>
              </a:rPr>
              <a:t>medicine”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950" spc="14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950" spc="140">
                <a:solidFill>
                  <a:srgbClr val="073E87"/>
                </a:solidFill>
                <a:latin typeface="Trebuchet MS"/>
                <a:cs typeface="Trebuchet MS"/>
              </a:rPr>
              <a:t>Narrative</a:t>
            </a:r>
            <a:r>
              <a:rPr dirty="0" sz="19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45">
                <a:solidFill>
                  <a:srgbClr val="073E87"/>
                </a:solidFill>
                <a:latin typeface="Trebuchet MS"/>
                <a:cs typeface="Trebuchet MS"/>
              </a:rPr>
              <a:t>information</a:t>
            </a:r>
            <a:r>
              <a:rPr dirty="0" sz="19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">
                <a:solidFill>
                  <a:srgbClr val="073E87"/>
                </a:solidFill>
                <a:latin typeface="Trebuchet MS"/>
                <a:cs typeface="Trebuchet MS"/>
              </a:rPr>
              <a:t>when</a:t>
            </a:r>
            <a:r>
              <a:rPr dirty="0" sz="19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25">
                <a:solidFill>
                  <a:srgbClr val="073E87"/>
                </a:solidFill>
                <a:latin typeface="Trebuchet MS"/>
                <a:cs typeface="Trebuchet MS"/>
              </a:rPr>
              <a:t>expressed</a:t>
            </a:r>
            <a:r>
              <a:rPr dirty="0" sz="1950" spc="-2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70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endParaRPr sz="1950">
              <a:latin typeface="Trebuchet MS"/>
              <a:cs typeface="Trebuchet MS"/>
            </a:endParaRPr>
          </a:p>
          <a:p>
            <a:pPr marL="177165">
              <a:lnSpc>
                <a:spcPct val="100000"/>
              </a:lnSpc>
              <a:spcBef>
                <a:spcPts val="10"/>
              </a:spcBef>
            </a:pPr>
            <a:r>
              <a:rPr dirty="0" sz="1950" spc="-40">
                <a:solidFill>
                  <a:srgbClr val="073E87"/>
                </a:solidFill>
                <a:latin typeface="Trebuchet MS"/>
                <a:cs typeface="Trebuchet MS"/>
              </a:rPr>
              <a:t>many</a:t>
            </a:r>
            <a:r>
              <a:rPr dirty="0" sz="19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5">
                <a:solidFill>
                  <a:srgbClr val="073E87"/>
                </a:solidFill>
                <a:latin typeface="Trebuchet MS"/>
                <a:cs typeface="Trebuchet MS"/>
              </a:rPr>
              <a:t>ways</a:t>
            </a:r>
            <a:r>
              <a:rPr dirty="0" sz="195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50">
                <a:solidFill>
                  <a:srgbClr val="073E87"/>
                </a:solidFill>
                <a:latin typeface="Trebuchet MS"/>
                <a:cs typeface="Trebuchet MS"/>
              </a:rPr>
              <a:t>can</a:t>
            </a:r>
            <a:r>
              <a:rPr dirty="0" sz="19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30">
                <a:solidFill>
                  <a:srgbClr val="073E87"/>
                </a:solidFill>
                <a:latin typeface="Trebuchet MS"/>
                <a:cs typeface="Trebuchet MS"/>
              </a:rPr>
              <a:t>be</a:t>
            </a:r>
            <a:r>
              <a:rPr dirty="0" sz="19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10">
                <a:solidFill>
                  <a:srgbClr val="073E87"/>
                </a:solidFill>
                <a:latin typeface="Trebuchet MS"/>
                <a:cs typeface="Trebuchet MS"/>
              </a:rPr>
              <a:t>ambiguous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5204" y="493204"/>
            <a:ext cx="549910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95"/>
              <a:t>Structure</a:t>
            </a:r>
            <a:r>
              <a:rPr dirty="0" spc="-345"/>
              <a:t> </a:t>
            </a:r>
            <a:r>
              <a:rPr dirty="0" spc="-20"/>
              <a:t>of</a:t>
            </a:r>
            <a:r>
              <a:rPr dirty="0" spc="-335"/>
              <a:t> </a:t>
            </a:r>
            <a:r>
              <a:rPr dirty="0" spc="-190"/>
              <a:t>clinical</a:t>
            </a:r>
            <a:r>
              <a:rPr dirty="0" spc="-320"/>
              <a:t> </a:t>
            </a:r>
            <a:r>
              <a:rPr dirty="0" spc="-114"/>
              <a:t>data</a:t>
            </a:r>
            <a:r>
              <a:rPr dirty="0" spc="-320"/>
              <a:t> </a:t>
            </a:r>
            <a:r>
              <a:rPr dirty="0" spc="-265"/>
              <a:t>[1]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79" y="196304"/>
            <a:ext cx="7391549" cy="1212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8813" y="732599"/>
            <a:ext cx="2444750" cy="607695"/>
          </a:xfrm>
          <a:custGeom>
            <a:avLst/>
            <a:gdLst/>
            <a:ahLst/>
            <a:cxnLst/>
            <a:rect l="l" t="t" r="r" b="b"/>
            <a:pathLst>
              <a:path w="2444750" h="607694">
                <a:moveTo>
                  <a:pt x="2444419" y="0"/>
                </a:moveTo>
                <a:lnTo>
                  <a:pt x="2439022" y="0"/>
                </a:lnTo>
                <a:lnTo>
                  <a:pt x="2336038" y="17056"/>
                </a:lnTo>
                <a:lnTo>
                  <a:pt x="2231224" y="36055"/>
                </a:lnTo>
                <a:lnTo>
                  <a:pt x="2014347" y="77825"/>
                </a:lnTo>
                <a:lnTo>
                  <a:pt x="1786788" y="127165"/>
                </a:lnTo>
                <a:lnTo>
                  <a:pt x="1548333" y="184162"/>
                </a:lnTo>
                <a:lnTo>
                  <a:pt x="1329728" y="239217"/>
                </a:lnTo>
                <a:lnTo>
                  <a:pt x="715492" y="377825"/>
                </a:lnTo>
                <a:lnTo>
                  <a:pt x="527558" y="415823"/>
                </a:lnTo>
                <a:lnTo>
                  <a:pt x="169913" y="482218"/>
                </a:lnTo>
                <a:lnTo>
                  <a:pt x="0" y="510717"/>
                </a:lnTo>
                <a:lnTo>
                  <a:pt x="229400" y="542988"/>
                </a:lnTo>
                <a:lnTo>
                  <a:pt x="337781" y="556272"/>
                </a:lnTo>
                <a:lnTo>
                  <a:pt x="547420" y="579043"/>
                </a:lnTo>
                <a:lnTo>
                  <a:pt x="742480" y="594258"/>
                </a:lnTo>
                <a:lnTo>
                  <a:pt x="836510" y="599986"/>
                </a:lnTo>
                <a:lnTo>
                  <a:pt x="928700" y="603770"/>
                </a:lnTo>
                <a:lnTo>
                  <a:pt x="1102067" y="607542"/>
                </a:lnTo>
                <a:lnTo>
                  <a:pt x="1185189" y="607542"/>
                </a:lnTo>
                <a:lnTo>
                  <a:pt x="1346034" y="603770"/>
                </a:lnTo>
                <a:lnTo>
                  <a:pt x="1421815" y="599986"/>
                </a:lnTo>
                <a:lnTo>
                  <a:pt x="1566354" y="588543"/>
                </a:lnTo>
                <a:lnTo>
                  <a:pt x="1636852" y="580986"/>
                </a:lnTo>
                <a:lnTo>
                  <a:pt x="1770494" y="561987"/>
                </a:lnTo>
                <a:lnTo>
                  <a:pt x="1897011" y="539216"/>
                </a:lnTo>
                <a:lnTo>
                  <a:pt x="2016188" y="512660"/>
                </a:lnTo>
                <a:lnTo>
                  <a:pt x="2130069" y="482218"/>
                </a:lnTo>
                <a:lnTo>
                  <a:pt x="2238451" y="448106"/>
                </a:lnTo>
                <a:lnTo>
                  <a:pt x="2341435" y="410108"/>
                </a:lnTo>
                <a:lnTo>
                  <a:pt x="2440749" y="370166"/>
                </a:lnTo>
                <a:lnTo>
                  <a:pt x="2444419" y="368325"/>
                </a:lnTo>
                <a:lnTo>
                  <a:pt x="2444419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4163" y="623786"/>
            <a:ext cx="4712970" cy="723265"/>
          </a:xfrm>
          <a:custGeom>
            <a:avLst/>
            <a:gdLst/>
            <a:ahLst/>
            <a:cxnLst/>
            <a:rect l="l" t="t" r="r" b="b"/>
            <a:pathLst>
              <a:path w="4712970" h="723265">
                <a:moveTo>
                  <a:pt x="724560" y="0"/>
                </a:moveTo>
                <a:lnTo>
                  <a:pt x="581850" y="0"/>
                </a:lnTo>
                <a:lnTo>
                  <a:pt x="448106" y="3771"/>
                </a:lnTo>
                <a:lnTo>
                  <a:pt x="323532" y="9499"/>
                </a:lnTo>
                <a:lnTo>
                  <a:pt x="207695" y="18999"/>
                </a:lnTo>
                <a:lnTo>
                  <a:pt x="99529" y="30340"/>
                </a:lnTo>
                <a:lnTo>
                  <a:pt x="0" y="45554"/>
                </a:lnTo>
                <a:lnTo>
                  <a:pt x="283591" y="81610"/>
                </a:lnTo>
                <a:lnTo>
                  <a:pt x="589089" y="132778"/>
                </a:lnTo>
                <a:lnTo>
                  <a:pt x="916177" y="199174"/>
                </a:lnTo>
                <a:lnTo>
                  <a:pt x="1089545" y="237172"/>
                </a:lnTo>
                <a:lnTo>
                  <a:pt x="1586649" y="358609"/>
                </a:lnTo>
                <a:lnTo>
                  <a:pt x="2175738" y="489445"/>
                </a:lnTo>
                <a:lnTo>
                  <a:pt x="2314879" y="516000"/>
                </a:lnTo>
                <a:lnTo>
                  <a:pt x="2446693" y="542556"/>
                </a:lnTo>
                <a:lnTo>
                  <a:pt x="2576664" y="567283"/>
                </a:lnTo>
                <a:lnTo>
                  <a:pt x="2826029" y="608952"/>
                </a:lnTo>
                <a:lnTo>
                  <a:pt x="2945422" y="627951"/>
                </a:lnTo>
                <a:lnTo>
                  <a:pt x="3173196" y="658279"/>
                </a:lnTo>
                <a:lnTo>
                  <a:pt x="3388118" y="684834"/>
                </a:lnTo>
                <a:lnTo>
                  <a:pt x="3491103" y="694334"/>
                </a:lnTo>
                <a:lnTo>
                  <a:pt x="3686390" y="709549"/>
                </a:lnTo>
                <a:lnTo>
                  <a:pt x="3780193" y="715276"/>
                </a:lnTo>
                <a:lnTo>
                  <a:pt x="3961015" y="722833"/>
                </a:lnTo>
                <a:lnTo>
                  <a:pt x="4129087" y="722833"/>
                </a:lnTo>
                <a:lnTo>
                  <a:pt x="4288104" y="719061"/>
                </a:lnTo>
                <a:lnTo>
                  <a:pt x="4363986" y="715276"/>
                </a:lnTo>
                <a:lnTo>
                  <a:pt x="4437938" y="709549"/>
                </a:lnTo>
                <a:lnTo>
                  <a:pt x="4647679" y="686777"/>
                </a:lnTo>
                <a:lnTo>
                  <a:pt x="4712665" y="677278"/>
                </a:lnTo>
                <a:lnTo>
                  <a:pt x="4503026" y="650722"/>
                </a:lnTo>
                <a:lnTo>
                  <a:pt x="4280865" y="618451"/>
                </a:lnTo>
                <a:lnTo>
                  <a:pt x="3798328" y="535000"/>
                </a:lnTo>
                <a:lnTo>
                  <a:pt x="3536226" y="481888"/>
                </a:lnTo>
                <a:lnTo>
                  <a:pt x="3259772" y="423062"/>
                </a:lnTo>
                <a:lnTo>
                  <a:pt x="2423045" y="223888"/>
                </a:lnTo>
                <a:lnTo>
                  <a:pt x="2195487" y="174561"/>
                </a:lnTo>
                <a:lnTo>
                  <a:pt x="1978621" y="132778"/>
                </a:lnTo>
                <a:lnTo>
                  <a:pt x="1873910" y="113893"/>
                </a:lnTo>
                <a:lnTo>
                  <a:pt x="1770926" y="96723"/>
                </a:lnTo>
                <a:lnTo>
                  <a:pt x="1671497" y="81610"/>
                </a:lnTo>
                <a:lnTo>
                  <a:pt x="1384134" y="43611"/>
                </a:lnTo>
                <a:lnTo>
                  <a:pt x="1205268" y="26555"/>
                </a:lnTo>
                <a:lnTo>
                  <a:pt x="1037183" y="13284"/>
                </a:lnTo>
                <a:lnTo>
                  <a:pt x="876452" y="3771"/>
                </a:lnTo>
                <a:lnTo>
                  <a:pt x="724560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2931" y="634149"/>
            <a:ext cx="4648200" cy="658495"/>
          </a:xfrm>
          <a:custGeom>
            <a:avLst/>
            <a:gdLst/>
            <a:ahLst/>
            <a:cxnLst/>
            <a:rect l="l" t="t" r="r" b="b"/>
            <a:pathLst>
              <a:path w="4648200" h="658494">
                <a:moveTo>
                  <a:pt x="0" y="66389"/>
                </a:moveTo>
                <a:lnTo>
                  <a:pt x="64985" y="53111"/>
                </a:lnTo>
                <a:lnTo>
                  <a:pt x="148215" y="39833"/>
                </a:lnTo>
                <a:lnTo>
                  <a:pt x="202514" y="32277"/>
                </a:lnTo>
                <a:lnTo>
                  <a:pt x="265772" y="24612"/>
                </a:lnTo>
                <a:lnTo>
                  <a:pt x="336156" y="18999"/>
                </a:lnTo>
                <a:lnTo>
                  <a:pt x="417442" y="13277"/>
                </a:lnTo>
                <a:lnTo>
                  <a:pt x="505853" y="7556"/>
                </a:lnTo>
                <a:lnTo>
                  <a:pt x="605275" y="3778"/>
                </a:lnTo>
                <a:lnTo>
                  <a:pt x="713765" y="1835"/>
                </a:lnTo>
                <a:lnTo>
                  <a:pt x="831215" y="0"/>
                </a:lnTo>
                <a:lnTo>
                  <a:pt x="957732" y="1835"/>
                </a:lnTo>
                <a:lnTo>
                  <a:pt x="1093317" y="5721"/>
                </a:lnTo>
                <a:lnTo>
                  <a:pt x="1239697" y="13277"/>
                </a:lnTo>
                <a:lnTo>
                  <a:pt x="1395037" y="22777"/>
                </a:lnTo>
                <a:lnTo>
                  <a:pt x="1559661" y="37890"/>
                </a:lnTo>
                <a:lnTo>
                  <a:pt x="1734756" y="54946"/>
                </a:lnTo>
                <a:lnTo>
                  <a:pt x="1920862" y="75888"/>
                </a:lnTo>
                <a:lnTo>
                  <a:pt x="2116035" y="100501"/>
                </a:lnTo>
                <a:lnTo>
                  <a:pt x="2322220" y="130835"/>
                </a:lnTo>
                <a:lnTo>
                  <a:pt x="2537148" y="165055"/>
                </a:lnTo>
                <a:lnTo>
                  <a:pt x="2763088" y="204781"/>
                </a:lnTo>
                <a:lnTo>
                  <a:pt x="2999822" y="252279"/>
                </a:lnTo>
                <a:lnTo>
                  <a:pt x="3247244" y="303447"/>
                </a:lnTo>
                <a:lnTo>
                  <a:pt x="3505676" y="360337"/>
                </a:lnTo>
                <a:lnTo>
                  <a:pt x="3775119" y="424783"/>
                </a:lnTo>
                <a:lnTo>
                  <a:pt x="4055033" y="494950"/>
                </a:lnTo>
                <a:lnTo>
                  <a:pt x="4346175" y="572674"/>
                </a:lnTo>
                <a:lnTo>
                  <a:pt x="4647895" y="65806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740" y="622490"/>
            <a:ext cx="2812415" cy="554990"/>
          </a:xfrm>
          <a:custGeom>
            <a:avLst/>
            <a:gdLst/>
            <a:ahLst/>
            <a:cxnLst/>
            <a:rect l="l" t="t" r="r" b="b"/>
            <a:pathLst>
              <a:path w="2812415" h="554990">
                <a:moveTo>
                  <a:pt x="0" y="554431"/>
                </a:moveTo>
                <a:lnTo>
                  <a:pt x="81394" y="531653"/>
                </a:lnTo>
                <a:lnTo>
                  <a:pt x="303663" y="472821"/>
                </a:lnTo>
                <a:lnTo>
                  <a:pt x="457276" y="432879"/>
                </a:lnTo>
                <a:lnTo>
                  <a:pt x="634314" y="389267"/>
                </a:lnTo>
                <a:lnTo>
                  <a:pt x="831430" y="341769"/>
                </a:lnTo>
                <a:lnTo>
                  <a:pt x="1042904" y="290493"/>
                </a:lnTo>
                <a:lnTo>
                  <a:pt x="1267009" y="241160"/>
                </a:lnTo>
                <a:lnTo>
                  <a:pt x="1496510" y="191719"/>
                </a:lnTo>
                <a:lnTo>
                  <a:pt x="1731518" y="146164"/>
                </a:lnTo>
                <a:lnTo>
                  <a:pt x="1964582" y="102552"/>
                </a:lnTo>
                <a:lnTo>
                  <a:pt x="2080304" y="83553"/>
                </a:lnTo>
                <a:lnTo>
                  <a:pt x="2192464" y="64554"/>
                </a:lnTo>
                <a:lnTo>
                  <a:pt x="2304408" y="49333"/>
                </a:lnTo>
                <a:lnTo>
                  <a:pt x="2412898" y="34220"/>
                </a:lnTo>
                <a:lnTo>
                  <a:pt x="2519445" y="22777"/>
                </a:lnTo>
                <a:lnTo>
                  <a:pt x="2620810" y="13277"/>
                </a:lnTo>
                <a:lnTo>
                  <a:pt x="2718289" y="5721"/>
                </a:lnTo>
                <a:lnTo>
                  <a:pt x="28123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729" y="609536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715" y="0"/>
                </a:moveTo>
                <a:lnTo>
                  <a:pt x="1192197" y="0"/>
                </a:lnTo>
                <a:lnTo>
                  <a:pt x="1069352" y="3784"/>
                </a:lnTo>
                <a:lnTo>
                  <a:pt x="953630" y="9499"/>
                </a:lnTo>
                <a:lnTo>
                  <a:pt x="743548" y="28498"/>
                </a:lnTo>
                <a:lnTo>
                  <a:pt x="647774" y="41770"/>
                </a:lnTo>
                <a:lnTo>
                  <a:pt x="560918" y="55054"/>
                </a:lnTo>
                <a:lnTo>
                  <a:pt x="479567" y="70167"/>
                </a:lnTo>
                <a:lnTo>
                  <a:pt x="407132" y="87223"/>
                </a:lnTo>
                <a:lnTo>
                  <a:pt x="338476" y="102450"/>
                </a:lnTo>
                <a:lnTo>
                  <a:pt x="278748" y="119506"/>
                </a:lnTo>
                <a:lnTo>
                  <a:pt x="175418" y="151777"/>
                </a:lnTo>
                <a:lnTo>
                  <a:pt x="133879" y="167004"/>
                </a:lnTo>
                <a:lnTo>
                  <a:pt x="43600" y="204889"/>
                </a:lnTo>
                <a:lnTo>
                  <a:pt x="0" y="227672"/>
                </a:lnTo>
                <a:lnTo>
                  <a:pt x="0" y="1130884"/>
                </a:lnTo>
                <a:lnTo>
                  <a:pt x="7411095" y="1130884"/>
                </a:lnTo>
                <a:lnTo>
                  <a:pt x="7414867" y="1125169"/>
                </a:lnTo>
                <a:lnTo>
                  <a:pt x="7414867" y="722947"/>
                </a:lnTo>
                <a:lnTo>
                  <a:pt x="6104900" y="722947"/>
                </a:lnTo>
                <a:lnTo>
                  <a:pt x="5987120" y="721004"/>
                </a:lnTo>
                <a:lnTo>
                  <a:pt x="5864273" y="717219"/>
                </a:lnTo>
                <a:lnTo>
                  <a:pt x="5737654" y="711606"/>
                </a:lnTo>
                <a:lnTo>
                  <a:pt x="5605409" y="702005"/>
                </a:lnTo>
                <a:lnTo>
                  <a:pt x="5466052" y="688835"/>
                </a:lnTo>
                <a:lnTo>
                  <a:pt x="5321500" y="673607"/>
                </a:lnTo>
                <a:lnTo>
                  <a:pt x="5015684" y="633780"/>
                </a:lnTo>
                <a:lnTo>
                  <a:pt x="4852565" y="609053"/>
                </a:lnTo>
                <a:lnTo>
                  <a:pt x="4682652" y="580669"/>
                </a:lnTo>
                <a:lnTo>
                  <a:pt x="4507240" y="548385"/>
                </a:lnTo>
                <a:lnTo>
                  <a:pt x="4132755" y="474332"/>
                </a:lnTo>
                <a:lnTo>
                  <a:pt x="3729022" y="385165"/>
                </a:lnTo>
                <a:lnTo>
                  <a:pt x="3515497" y="335838"/>
                </a:lnTo>
                <a:lnTo>
                  <a:pt x="3072368" y="227672"/>
                </a:lnTo>
                <a:lnTo>
                  <a:pt x="2654272" y="140449"/>
                </a:lnTo>
                <a:lnTo>
                  <a:pt x="2458882" y="106337"/>
                </a:lnTo>
                <a:lnTo>
                  <a:pt x="2272560" y="77838"/>
                </a:lnTo>
                <a:lnTo>
                  <a:pt x="2093363" y="53111"/>
                </a:lnTo>
                <a:lnTo>
                  <a:pt x="1923450" y="34112"/>
                </a:lnTo>
                <a:lnTo>
                  <a:pt x="1762389" y="18999"/>
                </a:lnTo>
                <a:lnTo>
                  <a:pt x="1462072" y="1841"/>
                </a:lnTo>
                <a:lnTo>
                  <a:pt x="1322715" y="0"/>
                </a:lnTo>
                <a:close/>
              </a:path>
              <a:path w="7414895" h="1130935">
                <a:moveTo>
                  <a:pt x="7414867" y="483831"/>
                </a:moveTo>
                <a:lnTo>
                  <a:pt x="7342438" y="514172"/>
                </a:lnTo>
                <a:lnTo>
                  <a:pt x="7273782" y="540829"/>
                </a:lnTo>
                <a:lnTo>
                  <a:pt x="7201341" y="565442"/>
                </a:lnTo>
                <a:lnTo>
                  <a:pt x="7051291" y="610996"/>
                </a:lnTo>
                <a:lnTo>
                  <a:pt x="6971738" y="631837"/>
                </a:lnTo>
                <a:lnTo>
                  <a:pt x="6805165" y="666051"/>
                </a:lnTo>
                <a:lnTo>
                  <a:pt x="6716328" y="681164"/>
                </a:lnTo>
                <a:lnTo>
                  <a:pt x="6528165" y="703948"/>
                </a:lnTo>
                <a:lnTo>
                  <a:pt x="6325651" y="719162"/>
                </a:lnTo>
                <a:lnTo>
                  <a:pt x="6217168" y="722947"/>
                </a:lnTo>
                <a:lnTo>
                  <a:pt x="7414867" y="722947"/>
                </a:lnTo>
                <a:lnTo>
                  <a:pt x="7414867" y="483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2274" y="20129"/>
            <a:ext cx="4102531" cy="5755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995" y="1847113"/>
            <a:ext cx="6920865" cy="293433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86055" marR="2985770" indent="-173990">
              <a:lnSpc>
                <a:spcPts val="2450"/>
              </a:lnSpc>
              <a:spcBef>
                <a:spcPts val="180"/>
              </a:spcBef>
            </a:pPr>
            <a:r>
              <a:rPr dirty="0" sz="2050" spc="2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60">
                <a:solidFill>
                  <a:srgbClr val="073E87"/>
                </a:solidFill>
                <a:latin typeface="Trebuchet MS"/>
                <a:cs typeface="Trebuchet MS"/>
              </a:rPr>
              <a:t>Missing</a:t>
            </a:r>
            <a:r>
              <a:rPr dirty="0" sz="2050" spc="-4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05">
                <a:solidFill>
                  <a:srgbClr val="073E87"/>
                </a:solidFill>
                <a:latin typeface="Trebuchet MS"/>
                <a:cs typeface="Trebuchet MS"/>
              </a:rPr>
              <a:t>clinical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information </a:t>
            </a:r>
            <a:r>
              <a:rPr dirty="0" sz="2050" spc="-480">
                <a:solidFill>
                  <a:srgbClr val="073E87"/>
                </a:solidFill>
                <a:latin typeface="Trebuchet MS"/>
                <a:cs typeface="Trebuchet MS"/>
              </a:rPr>
              <a:t>during 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primary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care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visits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(Smith,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2005)</a:t>
            </a:r>
            <a:endParaRPr sz="205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370"/>
              </a:spcBef>
            </a:pPr>
            <a:r>
              <a:rPr dirty="0" sz="1850" spc="196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850" spc="37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Trebuchet MS"/>
                <a:cs typeface="Trebuchet MS"/>
              </a:rPr>
              <a:t>Information</a:t>
            </a:r>
            <a:r>
              <a:rPr dirty="0" sz="185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073E87"/>
                </a:solidFill>
                <a:latin typeface="Trebuchet MS"/>
                <a:cs typeface="Trebuchet MS"/>
              </a:rPr>
              <a:t>reported</a:t>
            </a:r>
            <a:r>
              <a:rPr dirty="0" sz="18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Trebuchet MS"/>
                <a:cs typeface="Trebuchet MS"/>
              </a:rPr>
              <a:t>missing</a:t>
            </a:r>
            <a:r>
              <a:rPr dirty="0" sz="185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r>
              <a:rPr dirty="0" sz="18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073E87"/>
                </a:solidFill>
                <a:latin typeface="Trebuchet MS"/>
                <a:cs typeface="Trebuchet MS"/>
              </a:rPr>
              <a:t>13.6%</a:t>
            </a:r>
            <a:r>
              <a:rPr dirty="0" sz="185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85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073E87"/>
                </a:solidFill>
                <a:latin typeface="Trebuchet MS"/>
                <a:cs typeface="Trebuchet MS"/>
              </a:rPr>
              <a:t>clinical</a:t>
            </a:r>
            <a:r>
              <a:rPr dirty="0" sz="18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Trebuchet MS"/>
                <a:cs typeface="Trebuchet MS"/>
              </a:rPr>
              <a:t>visits</a:t>
            </a:r>
            <a:endParaRPr sz="1850">
              <a:latin typeface="Trebuchet MS"/>
              <a:cs typeface="Trebuchet MS"/>
            </a:endParaRPr>
          </a:p>
          <a:p>
            <a:pPr marL="543560">
              <a:lnSpc>
                <a:spcPct val="100000"/>
              </a:lnSpc>
              <a:spcBef>
                <a:spcPts val="360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Trebuchet MS"/>
                <a:cs typeface="Trebuchet MS"/>
              </a:rPr>
              <a:t>Available</a:t>
            </a:r>
            <a:r>
              <a:rPr dirty="0" sz="17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but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outside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system</a:t>
            </a:r>
            <a:r>
              <a:rPr dirty="0" sz="170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r>
              <a:rPr dirty="0" sz="17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14">
                <a:solidFill>
                  <a:srgbClr val="073E87"/>
                </a:solidFill>
                <a:latin typeface="Trebuchet MS"/>
                <a:cs typeface="Trebuchet MS"/>
              </a:rPr>
              <a:t>52%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instances</a:t>
            </a:r>
            <a:endParaRPr sz="1700">
              <a:latin typeface="Trebuchet MS"/>
              <a:cs typeface="Trebuchet MS"/>
            </a:endParaRPr>
          </a:p>
          <a:p>
            <a:pPr marL="543560">
              <a:lnSpc>
                <a:spcPct val="100000"/>
              </a:lnSpc>
              <a:spcBef>
                <a:spcPts val="335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Estimated</a:t>
            </a:r>
            <a:r>
              <a:rPr dirty="0" sz="170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170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adversely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Trebuchet MS"/>
                <a:cs typeface="Trebuchet MS"/>
              </a:rPr>
              <a:t>effect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patients</a:t>
            </a:r>
            <a:r>
              <a:rPr dirty="0" sz="170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44%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Trebuchet MS"/>
                <a:cs typeface="Trebuchet MS"/>
              </a:rPr>
              <a:t>time</a:t>
            </a:r>
            <a:endParaRPr sz="1700">
              <a:latin typeface="Trebuchet MS"/>
              <a:cs typeface="Trebuchet MS"/>
            </a:endParaRPr>
          </a:p>
          <a:p>
            <a:pPr marL="543560">
              <a:lnSpc>
                <a:spcPct val="100000"/>
              </a:lnSpc>
              <a:spcBef>
                <a:spcPts val="350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Unsuccessful</a:t>
            </a:r>
            <a:r>
              <a:rPr dirty="0" sz="170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073E87"/>
                </a:solidFill>
                <a:latin typeface="Trebuchet MS"/>
                <a:cs typeface="Trebuchet MS"/>
              </a:rPr>
              <a:t>searching</a:t>
            </a:r>
            <a:r>
              <a:rPr dirty="0" sz="17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for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95">
                <a:solidFill>
                  <a:srgbClr val="073E87"/>
                </a:solidFill>
                <a:latin typeface="Trebuchet MS"/>
                <a:cs typeface="Trebuchet MS"/>
              </a:rPr>
              <a:t>it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">
                <a:solidFill>
                  <a:srgbClr val="073E87"/>
                </a:solidFill>
                <a:latin typeface="Trebuchet MS"/>
                <a:cs typeface="Trebuchet MS"/>
              </a:rPr>
              <a:t>took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&gt;5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minutes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95">
                <a:solidFill>
                  <a:srgbClr val="073E87"/>
                </a:solidFill>
                <a:latin typeface="Trebuchet MS"/>
                <a:cs typeface="Trebuchet MS"/>
              </a:rPr>
              <a:t>35%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Trebuchet MS"/>
                <a:cs typeface="Trebuchet MS"/>
              </a:rPr>
              <a:t>time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395"/>
              </a:spcBef>
            </a:pPr>
            <a:r>
              <a:rPr dirty="0" sz="2050" spc="13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30">
                <a:solidFill>
                  <a:srgbClr val="073E87"/>
                </a:solidFill>
                <a:latin typeface="Trebuchet MS"/>
                <a:cs typeface="Trebuchet MS"/>
              </a:rPr>
              <a:t>Physicians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have </a:t>
            </a:r>
            <a:r>
              <a:rPr dirty="0" sz="2050" spc="-5">
                <a:solidFill>
                  <a:srgbClr val="073E87"/>
                </a:solidFill>
                <a:latin typeface="Trebuchet MS"/>
                <a:cs typeface="Trebuchet MS"/>
              </a:rPr>
              <a:t>two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unmet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information </a:t>
            </a:r>
            <a:r>
              <a:rPr dirty="0" sz="2050" spc="-30">
                <a:solidFill>
                  <a:srgbClr val="073E87"/>
                </a:solidFill>
                <a:latin typeface="Trebuchet MS"/>
                <a:cs typeface="Trebuchet MS"/>
              </a:rPr>
              <a:t>needs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for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every  </a:t>
            </a:r>
            <a:r>
              <a:rPr dirty="0" sz="2050" spc="-470">
                <a:solidFill>
                  <a:srgbClr val="073E87"/>
                </a:solidFill>
                <a:latin typeface="Trebuchet MS"/>
                <a:cs typeface="Trebuchet MS"/>
              </a:rPr>
              <a:t>three</a:t>
            </a:r>
            <a:endParaRPr sz="2050">
              <a:latin typeface="Trebuchet MS"/>
              <a:cs typeface="Trebuchet MS"/>
            </a:endParaRPr>
          </a:p>
          <a:p>
            <a:pPr marL="186055">
              <a:lnSpc>
                <a:spcPts val="2455"/>
              </a:lnSpc>
            </a:pP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patients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(Gorman, </a:t>
            </a:r>
            <a:r>
              <a:rPr dirty="0" sz="2050" spc="-120">
                <a:solidFill>
                  <a:srgbClr val="073E87"/>
                </a:solidFill>
                <a:latin typeface="Trebuchet MS"/>
                <a:cs typeface="Trebuchet MS"/>
              </a:rPr>
              <a:t>1995; Ely,</a:t>
            </a:r>
            <a:r>
              <a:rPr dirty="0" sz="2050" spc="-48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1999)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1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60">
                <a:solidFill>
                  <a:srgbClr val="073E87"/>
                </a:solidFill>
                <a:latin typeface="Trebuchet MS"/>
                <a:cs typeface="Trebuchet MS"/>
              </a:rPr>
              <a:t>Secondary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5">
                <a:solidFill>
                  <a:srgbClr val="073E87"/>
                </a:solidFill>
                <a:latin typeface="Trebuchet MS"/>
                <a:cs typeface="Trebuchet MS"/>
              </a:rPr>
              <a:t>use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05">
                <a:solidFill>
                  <a:srgbClr val="073E87"/>
                </a:solidFill>
                <a:latin typeface="Trebuchet MS"/>
                <a:cs typeface="Trebuchet MS"/>
              </a:rPr>
              <a:t>clinical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(Safran,</a:t>
            </a:r>
            <a:r>
              <a:rPr dirty="0" sz="20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2007)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607" y="545020"/>
            <a:ext cx="6861809" cy="5041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50" spc="-5"/>
              <a:t>We</a:t>
            </a:r>
            <a:r>
              <a:rPr dirty="0" sz="3150" spc="-275"/>
              <a:t> </a:t>
            </a:r>
            <a:r>
              <a:rPr dirty="0" sz="3150" spc="-65"/>
              <a:t>need</a:t>
            </a:r>
            <a:r>
              <a:rPr dirty="0" sz="3150" spc="-275"/>
              <a:t> </a:t>
            </a:r>
            <a:r>
              <a:rPr dirty="0" sz="3150" spc="-100"/>
              <a:t>better</a:t>
            </a:r>
            <a:r>
              <a:rPr dirty="0" sz="3150" spc="-275"/>
              <a:t> </a:t>
            </a:r>
            <a:r>
              <a:rPr dirty="0" sz="3150" spc="-70"/>
              <a:t>access</a:t>
            </a:r>
            <a:r>
              <a:rPr dirty="0" sz="3150" spc="-260"/>
              <a:t> </a:t>
            </a:r>
            <a:r>
              <a:rPr dirty="0" sz="3150" spc="-30"/>
              <a:t>to</a:t>
            </a:r>
            <a:r>
              <a:rPr dirty="0" sz="3150" spc="-285"/>
              <a:t> </a:t>
            </a:r>
            <a:r>
              <a:rPr dirty="0" sz="3150" spc="-160"/>
              <a:t>clinical</a:t>
            </a:r>
            <a:r>
              <a:rPr dirty="0" sz="3150" spc="-275"/>
              <a:t> </a:t>
            </a:r>
            <a:r>
              <a:rPr dirty="0" sz="3150" spc="-100"/>
              <a:t>data</a:t>
            </a:r>
            <a:r>
              <a:rPr dirty="0" sz="3150" spc="-275"/>
              <a:t> </a:t>
            </a:r>
            <a:r>
              <a:rPr dirty="0" sz="3150" spc="-225"/>
              <a:t>[1]</a:t>
            </a:r>
            <a:endParaRPr sz="31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2061718"/>
            <a:ext cx="3368040" cy="29527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03835" marR="397510" indent="-191770">
              <a:lnSpc>
                <a:spcPts val="2110"/>
              </a:lnSpc>
              <a:spcBef>
                <a:spcPts val="370"/>
              </a:spcBef>
            </a:pPr>
            <a:r>
              <a:rPr dirty="0" sz="1950" spc="20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950" spc="200">
                <a:solidFill>
                  <a:srgbClr val="073E87"/>
                </a:solidFill>
                <a:latin typeface="Trebuchet MS"/>
                <a:cs typeface="Trebuchet MS"/>
              </a:rPr>
              <a:t>General </a:t>
            </a:r>
            <a:r>
              <a:rPr dirty="0" sz="1950" spc="-40">
                <a:solidFill>
                  <a:srgbClr val="073E87"/>
                </a:solidFill>
                <a:latin typeface="Trebuchet MS"/>
                <a:cs typeface="Trebuchet MS"/>
              </a:rPr>
              <a:t>categories </a:t>
            </a:r>
            <a:r>
              <a:rPr dirty="0" sz="1950" spc="-5">
                <a:solidFill>
                  <a:srgbClr val="073E87"/>
                </a:solidFill>
                <a:latin typeface="Trebuchet MS"/>
                <a:cs typeface="Trebuchet MS"/>
              </a:rPr>
              <a:t>of </a:t>
            </a:r>
            <a:r>
              <a:rPr dirty="0" sz="1950" spc="-985">
                <a:solidFill>
                  <a:srgbClr val="073E87"/>
                </a:solidFill>
                <a:latin typeface="Trebuchet MS"/>
                <a:cs typeface="Trebuchet MS"/>
              </a:rPr>
              <a:t>data </a:t>
            </a:r>
            <a:r>
              <a:rPr dirty="0" sz="1950" spc="-5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950" spc="-85">
                <a:solidFill>
                  <a:srgbClr val="073E87"/>
                </a:solidFill>
                <a:latin typeface="Trebuchet MS"/>
                <a:cs typeface="Trebuchet MS"/>
              </a:rPr>
              <a:t>entry:</a:t>
            </a:r>
            <a:endParaRPr sz="1950">
              <a:latin typeface="Trebuchet MS"/>
              <a:cs typeface="Trebuchet MS"/>
            </a:endParaRPr>
          </a:p>
          <a:p>
            <a:pPr marL="268605">
              <a:lnSpc>
                <a:spcPts val="1939"/>
              </a:lnSpc>
              <a:spcBef>
                <a:spcPts val="120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22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90" b="1">
                <a:solidFill>
                  <a:srgbClr val="073E87"/>
                </a:solidFill>
                <a:latin typeface="Trebuchet MS"/>
                <a:cs typeface="Trebuchet MS"/>
              </a:rPr>
              <a:t>Free-form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entry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by </a:t>
            </a:r>
            <a:r>
              <a:rPr dirty="0" sz="1700" spc="-105">
                <a:solidFill>
                  <a:srgbClr val="073E87"/>
                </a:solidFill>
                <a:latin typeface="Trebuchet MS"/>
                <a:cs typeface="Trebuchet MS"/>
              </a:rPr>
              <a:t>historical</a:t>
            </a:r>
            <a:endParaRPr sz="1700">
              <a:latin typeface="Trebuchet MS"/>
              <a:cs typeface="Trebuchet MS"/>
            </a:endParaRPr>
          </a:p>
          <a:p>
            <a:pPr marL="556260">
              <a:lnSpc>
                <a:spcPts val="1939"/>
              </a:lnSpc>
            </a:pP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methods:</a:t>
            </a:r>
            <a:endParaRPr sz="1700">
              <a:latin typeface="Trebuchet MS"/>
              <a:cs typeface="Trebuchet MS"/>
            </a:endParaRPr>
          </a:p>
          <a:p>
            <a:pPr marL="544830">
              <a:lnSpc>
                <a:spcPct val="100000"/>
              </a:lnSpc>
              <a:spcBef>
                <a:spcPts val="145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29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writing</a:t>
            </a:r>
            <a:endParaRPr sz="1700">
              <a:latin typeface="Trebuchet MS"/>
              <a:cs typeface="Trebuchet MS"/>
            </a:endParaRPr>
          </a:p>
          <a:p>
            <a:pPr marL="544830">
              <a:lnSpc>
                <a:spcPct val="100000"/>
              </a:lnSpc>
              <a:spcBef>
                <a:spcPts val="135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29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55">
                <a:solidFill>
                  <a:srgbClr val="073E87"/>
                </a:solidFill>
                <a:latin typeface="Trebuchet MS"/>
                <a:cs typeface="Trebuchet MS"/>
              </a:rPr>
              <a:t>dictation</a:t>
            </a:r>
            <a:endParaRPr sz="1700">
              <a:latin typeface="Trebuchet MS"/>
              <a:cs typeface="Trebuchet MS"/>
            </a:endParaRPr>
          </a:p>
          <a:p>
            <a:pPr marL="544830">
              <a:lnSpc>
                <a:spcPct val="100000"/>
              </a:lnSpc>
              <a:spcBef>
                <a:spcPts val="130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29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typing</a:t>
            </a:r>
            <a:endParaRPr sz="1700">
              <a:latin typeface="Trebuchet MS"/>
              <a:cs typeface="Trebuchet MS"/>
            </a:endParaRPr>
          </a:p>
          <a:p>
            <a:pPr marL="268605">
              <a:lnSpc>
                <a:spcPts val="1939"/>
              </a:lnSpc>
              <a:spcBef>
                <a:spcPts val="145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38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75" b="1">
                <a:solidFill>
                  <a:srgbClr val="073E87"/>
                </a:solidFill>
                <a:latin typeface="Trebuchet MS"/>
                <a:cs typeface="Trebuchet MS"/>
              </a:rPr>
              <a:t>Structured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(menu-driven) </a:t>
            </a:r>
            <a:r>
              <a:rPr dirty="0" sz="1700" spc="-855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endParaRPr sz="1700">
              <a:latin typeface="Trebuchet MS"/>
              <a:cs typeface="Trebuchet MS"/>
            </a:endParaRPr>
          </a:p>
          <a:p>
            <a:pPr marL="556260">
              <a:lnSpc>
                <a:spcPts val="1939"/>
              </a:lnSpc>
            </a:pP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entry</a:t>
            </a:r>
            <a:r>
              <a:rPr dirty="0" sz="170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by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">
                <a:solidFill>
                  <a:srgbClr val="073E87"/>
                </a:solidFill>
                <a:latin typeface="Trebuchet MS"/>
                <a:cs typeface="Trebuchet MS"/>
              </a:rPr>
              <a:t>mouse</a:t>
            </a:r>
            <a:r>
              <a:rPr dirty="0" sz="170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or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073E87"/>
                </a:solidFill>
                <a:latin typeface="Trebuchet MS"/>
                <a:cs typeface="Trebuchet MS"/>
              </a:rPr>
              <a:t>pen</a:t>
            </a:r>
            <a:endParaRPr sz="1700">
              <a:latin typeface="Trebuchet MS"/>
              <a:cs typeface="Trebuchet MS"/>
            </a:endParaRPr>
          </a:p>
          <a:p>
            <a:pPr marL="556260" marR="132715" indent="-287655">
              <a:lnSpc>
                <a:spcPts val="1839"/>
              </a:lnSpc>
              <a:spcBef>
                <a:spcPts val="360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78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75" b="1">
                <a:solidFill>
                  <a:srgbClr val="073E87"/>
                </a:solidFill>
                <a:latin typeface="Trebuchet MS"/>
                <a:cs typeface="Trebuchet MS"/>
              </a:rPr>
              <a:t>Speech </a:t>
            </a:r>
            <a:r>
              <a:rPr dirty="0" sz="1700" spc="-35">
                <a:solidFill>
                  <a:srgbClr val="073E87"/>
                </a:solidFill>
                <a:latin typeface="Trebuchet MS"/>
                <a:cs typeface="Trebuchet MS"/>
              </a:rPr>
              <a:t>recognition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for  </a:t>
            </a:r>
            <a:r>
              <a:rPr dirty="0" sz="1700" spc="-245">
                <a:solidFill>
                  <a:srgbClr val="073E87"/>
                </a:solidFill>
                <a:latin typeface="Trebuchet MS"/>
                <a:cs typeface="Trebuchet MS"/>
              </a:rPr>
              <a:t>either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700" spc="-21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073E87"/>
                </a:solidFill>
                <a:latin typeface="Trebuchet MS"/>
                <a:cs typeface="Trebuchet MS"/>
              </a:rPr>
              <a:t>above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5141" y="551497"/>
            <a:ext cx="223964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55"/>
              <a:t>Data </a:t>
            </a:r>
            <a:r>
              <a:rPr dirty="0" sz="3050" spc="-85"/>
              <a:t>entry</a:t>
            </a:r>
            <a:r>
              <a:rPr dirty="0" sz="3050" spc="-560"/>
              <a:t> </a:t>
            </a:r>
            <a:r>
              <a:rPr dirty="0" sz="3050" spc="-210"/>
              <a:t>[1]</a:t>
            </a:r>
            <a:endParaRPr sz="3050"/>
          </a:p>
        </p:txBody>
      </p:sp>
      <p:sp>
        <p:nvSpPr>
          <p:cNvPr id="4" name="object 4"/>
          <p:cNvSpPr/>
          <p:nvPr/>
        </p:nvSpPr>
        <p:spPr>
          <a:xfrm>
            <a:off x="4081767" y="2195096"/>
            <a:ext cx="3525431" cy="268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74527" y="2487866"/>
            <a:ext cx="2953511" cy="2110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36963" y="2450300"/>
            <a:ext cx="3028950" cy="2185670"/>
          </a:xfrm>
          <a:custGeom>
            <a:avLst/>
            <a:gdLst/>
            <a:ahLst/>
            <a:cxnLst/>
            <a:rect l="l" t="t" r="r" b="b"/>
            <a:pathLst>
              <a:path w="3028950" h="2185670">
                <a:moveTo>
                  <a:pt x="0" y="2185339"/>
                </a:moveTo>
                <a:lnTo>
                  <a:pt x="3028645" y="2185339"/>
                </a:lnTo>
                <a:lnTo>
                  <a:pt x="3028645" y="0"/>
                </a:lnTo>
                <a:lnTo>
                  <a:pt x="0" y="0"/>
                </a:lnTo>
                <a:lnTo>
                  <a:pt x="0" y="2185339"/>
                </a:lnTo>
                <a:close/>
              </a:path>
            </a:pathLst>
          </a:custGeom>
          <a:ln w="7513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3"/>
            <a:ext cx="7771068" cy="582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3"/>
            <a:ext cx="7771068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438" y="2066359"/>
            <a:ext cx="6003290" cy="239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dirty="0" sz="1700" spc="3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355">
                <a:solidFill>
                  <a:srgbClr val="073E87"/>
                </a:solidFill>
                <a:latin typeface="Trebuchet MS"/>
                <a:cs typeface="Trebuchet MS"/>
              </a:rPr>
              <a:t>Many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attempts</a:t>
            </a:r>
            <a:r>
              <a:rPr dirty="0" sz="170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from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073E87"/>
                </a:solidFill>
                <a:latin typeface="Trebuchet MS"/>
                <a:cs typeface="Trebuchet MS"/>
              </a:rPr>
              <a:t>old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Trebuchet MS"/>
                <a:cs typeface="Trebuchet MS"/>
              </a:rPr>
              <a:t>(Greenes,</a:t>
            </a:r>
            <a:r>
              <a:rPr dirty="0" sz="170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0">
                <a:solidFill>
                  <a:srgbClr val="073E87"/>
                </a:solidFill>
                <a:latin typeface="Trebuchet MS"/>
                <a:cs typeface="Trebuchet MS"/>
              </a:rPr>
              <a:t>1970;</a:t>
            </a:r>
            <a:endParaRPr sz="1700">
              <a:latin typeface="Trebuchet MS"/>
              <a:cs typeface="Trebuchet MS"/>
            </a:endParaRPr>
          </a:p>
          <a:p>
            <a:pPr marL="157480">
              <a:lnSpc>
                <a:spcPts val="1800"/>
              </a:lnSpc>
            </a:pPr>
            <a:r>
              <a:rPr dirty="0" sz="1700" spc="-75">
                <a:solidFill>
                  <a:srgbClr val="073E87"/>
                </a:solidFill>
                <a:latin typeface="Trebuchet MS"/>
                <a:cs typeface="Trebuchet MS"/>
              </a:rPr>
              <a:t>Cimino,</a:t>
            </a:r>
            <a:r>
              <a:rPr dirty="0" sz="170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0">
                <a:solidFill>
                  <a:srgbClr val="073E87"/>
                </a:solidFill>
                <a:latin typeface="Trebuchet MS"/>
                <a:cs typeface="Trebuchet MS"/>
              </a:rPr>
              <a:t>1987;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90">
                <a:solidFill>
                  <a:srgbClr val="073E87"/>
                </a:solidFill>
                <a:latin typeface="Trebuchet MS"/>
                <a:cs typeface="Trebuchet MS"/>
              </a:rPr>
              <a:t>Bell,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1994)</a:t>
            </a:r>
            <a:r>
              <a:rPr dirty="0" sz="170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new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Trebuchet MS"/>
                <a:cs typeface="Trebuchet MS"/>
              </a:rPr>
              <a:t>(Oceania;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5">
                <a:solidFill>
                  <a:srgbClr val="073E87"/>
                </a:solidFill>
                <a:latin typeface="Trebuchet MS"/>
                <a:cs typeface="Trebuchet MS"/>
              </a:rPr>
              <a:t>OpenSDE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225">
                <a:solidFill>
                  <a:srgbClr val="073E87"/>
                </a:solidFill>
                <a:latin typeface="Trebuchet MS"/>
                <a:cs typeface="Trebuchet MS"/>
              </a:rPr>
              <a:t>–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Los,</a:t>
            </a:r>
            <a:r>
              <a:rPr dirty="0" sz="170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073E87"/>
                </a:solidFill>
                <a:latin typeface="Trebuchet MS"/>
                <a:cs typeface="Trebuchet MS"/>
              </a:rPr>
              <a:t>2005)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75"/>
              </a:lnSpc>
            </a:pPr>
            <a:r>
              <a:rPr dirty="0" sz="1700" spc="37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370">
                <a:solidFill>
                  <a:srgbClr val="073E87"/>
                </a:solidFill>
                <a:latin typeface="Trebuchet MS"/>
                <a:cs typeface="Trebuchet MS"/>
              </a:rPr>
              <a:t>Can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be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Trebuchet MS"/>
                <a:cs typeface="Trebuchet MS"/>
              </a:rPr>
              <a:t>done</a:t>
            </a:r>
            <a:r>
              <a:rPr dirty="0" sz="170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70">
                <a:solidFill>
                  <a:srgbClr val="073E87"/>
                </a:solidFill>
                <a:latin typeface="Trebuchet MS"/>
                <a:cs typeface="Trebuchet MS"/>
              </a:rPr>
              <a:t>via</a:t>
            </a:r>
            <a:r>
              <a:rPr dirty="0" sz="17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Trebuchet MS"/>
                <a:cs typeface="Trebuchet MS"/>
              </a:rPr>
              <a:t>mouse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Trebuchet MS"/>
                <a:cs typeface="Trebuchet MS"/>
              </a:rPr>
              <a:t>or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Trebuchet MS"/>
                <a:cs typeface="Trebuchet MS"/>
              </a:rPr>
              <a:t>pen,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with</a:t>
            </a:r>
            <a:r>
              <a:rPr dirty="0" sz="170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typing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010"/>
              </a:lnSpc>
            </a:pPr>
            <a:r>
              <a:rPr dirty="0" sz="1700" spc="1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50">
                <a:solidFill>
                  <a:srgbClr val="073E87"/>
                </a:solidFill>
                <a:latin typeface="Trebuchet MS"/>
                <a:cs typeface="Trebuchet MS"/>
              </a:rPr>
              <a:t>Benefits</a:t>
            </a:r>
            <a:endParaRPr sz="1700">
              <a:latin typeface="Trebuchet MS"/>
              <a:cs typeface="Trebuchet MS"/>
            </a:endParaRPr>
          </a:p>
          <a:p>
            <a:pPr marL="269240">
              <a:lnSpc>
                <a:spcPct val="100000"/>
              </a:lnSpc>
              <a:spcBef>
                <a:spcPts val="10"/>
              </a:spcBef>
            </a:pPr>
            <a:r>
              <a:rPr dirty="0" sz="1500" spc="163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0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1500" spc="-11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073E87"/>
                </a:solidFill>
                <a:latin typeface="Trebuchet MS"/>
                <a:cs typeface="Trebuchet MS"/>
              </a:rPr>
              <a:t>codified</a:t>
            </a:r>
            <a:r>
              <a:rPr dirty="0" sz="150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073E87"/>
                </a:solidFill>
                <a:latin typeface="Trebuchet MS"/>
                <a:cs typeface="Trebuchet MS"/>
              </a:rPr>
              <a:t>for</a:t>
            </a:r>
            <a:r>
              <a:rPr dirty="0" sz="15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073E87"/>
                </a:solidFill>
                <a:latin typeface="Trebuchet MS"/>
                <a:cs typeface="Trebuchet MS"/>
              </a:rPr>
              <a:t>easier</a:t>
            </a:r>
            <a:r>
              <a:rPr dirty="0" sz="1500" spc="-1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073E87"/>
                </a:solidFill>
                <a:latin typeface="Trebuchet MS"/>
                <a:cs typeface="Trebuchet MS"/>
              </a:rPr>
              <a:t>retrieval</a:t>
            </a:r>
            <a:r>
              <a:rPr dirty="0" sz="15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15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073E87"/>
                </a:solidFill>
                <a:latin typeface="Trebuchet MS"/>
                <a:cs typeface="Trebuchet MS"/>
              </a:rPr>
              <a:t>analysis</a:t>
            </a:r>
            <a:endParaRPr sz="1500">
              <a:latin typeface="Trebuchet MS"/>
              <a:cs typeface="Trebuchet MS"/>
            </a:endParaRPr>
          </a:p>
          <a:p>
            <a:pPr marL="269240">
              <a:lnSpc>
                <a:spcPts val="1770"/>
              </a:lnSpc>
              <a:spcBef>
                <a:spcPts val="5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0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073E87"/>
                </a:solidFill>
                <a:latin typeface="Trebuchet MS"/>
                <a:cs typeface="Trebuchet MS"/>
              </a:rPr>
              <a:t>Reduces</a:t>
            </a:r>
            <a:r>
              <a:rPr dirty="0" sz="1500" spc="-1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073E87"/>
                </a:solidFill>
                <a:latin typeface="Trebuchet MS"/>
                <a:cs typeface="Trebuchet MS"/>
              </a:rPr>
              <a:t>ambiguity</a:t>
            </a:r>
            <a:r>
              <a:rPr dirty="0" sz="15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073E87"/>
                </a:solidFill>
                <a:latin typeface="Trebuchet MS"/>
                <a:cs typeface="Trebuchet MS"/>
              </a:rPr>
              <a:t>if</a:t>
            </a:r>
            <a:r>
              <a:rPr dirty="0" sz="15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073E87"/>
                </a:solidFill>
                <a:latin typeface="Trebuchet MS"/>
                <a:cs typeface="Trebuchet MS"/>
              </a:rPr>
              <a:t>language</a:t>
            </a:r>
            <a:r>
              <a:rPr dirty="0" sz="1500" spc="-1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073E87"/>
                </a:solidFill>
                <a:latin typeface="Trebuchet MS"/>
                <a:cs typeface="Trebuchet MS"/>
              </a:rPr>
              <a:t>used</a:t>
            </a:r>
            <a:r>
              <a:rPr dirty="0" sz="1500" spc="-1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073E87"/>
                </a:solidFill>
                <a:latin typeface="Trebuchet MS"/>
                <a:cs typeface="Trebuchet MS"/>
              </a:rPr>
              <a:t>consistently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2010"/>
              </a:lnSpc>
            </a:pPr>
            <a:r>
              <a:rPr dirty="0" sz="1700" spc="1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45">
                <a:solidFill>
                  <a:srgbClr val="073E87"/>
                </a:solidFill>
                <a:latin typeface="Trebuchet MS"/>
                <a:cs typeface="Trebuchet MS"/>
              </a:rPr>
              <a:t>Drawbacks</a:t>
            </a:r>
            <a:endParaRPr sz="1700">
              <a:latin typeface="Trebuchet MS"/>
              <a:cs typeface="Trebuchet MS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-1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73E87"/>
                </a:solidFill>
                <a:latin typeface="Trebuchet MS"/>
                <a:cs typeface="Trebuchet MS"/>
              </a:rPr>
              <a:t>In </a:t>
            </a:r>
            <a:r>
              <a:rPr dirty="0" sz="1500" spc="-45">
                <a:solidFill>
                  <a:srgbClr val="073E87"/>
                </a:solidFill>
                <a:latin typeface="Trebuchet MS"/>
                <a:cs typeface="Trebuchet MS"/>
              </a:rPr>
              <a:t>general, </a:t>
            </a:r>
            <a:r>
              <a:rPr dirty="0" sz="1500" spc="-5">
                <a:solidFill>
                  <a:srgbClr val="073E87"/>
                </a:solidFill>
                <a:latin typeface="Trebuchet MS"/>
                <a:cs typeface="Trebuchet MS"/>
              </a:rPr>
              <a:t>more </a:t>
            </a:r>
            <a:r>
              <a:rPr dirty="0" sz="1500" spc="-25">
                <a:solidFill>
                  <a:srgbClr val="073E87"/>
                </a:solidFill>
                <a:latin typeface="Trebuchet MS"/>
                <a:cs typeface="Trebuchet MS"/>
              </a:rPr>
              <a:t>time‐consuming</a:t>
            </a:r>
            <a:endParaRPr sz="1500">
              <a:latin typeface="Trebuchet MS"/>
              <a:cs typeface="Trebuchet MS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8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073E87"/>
                </a:solidFill>
                <a:latin typeface="Trebuchet MS"/>
                <a:cs typeface="Trebuchet MS"/>
              </a:rPr>
              <a:t>Requires exhaustive </a:t>
            </a:r>
            <a:r>
              <a:rPr dirty="0" sz="1500" spc="-25">
                <a:solidFill>
                  <a:srgbClr val="073E87"/>
                </a:solidFill>
                <a:latin typeface="Trebuchet MS"/>
                <a:cs typeface="Trebuchet MS"/>
              </a:rPr>
              <a:t>vocabulary</a:t>
            </a:r>
            <a:endParaRPr sz="1500">
              <a:latin typeface="Trebuchet MS"/>
              <a:cs typeface="Trebuchet MS"/>
            </a:endParaRPr>
          </a:p>
          <a:p>
            <a:pPr marL="269240">
              <a:lnSpc>
                <a:spcPct val="100000"/>
              </a:lnSpc>
              <a:spcBef>
                <a:spcPts val="15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0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solidFill>
                  <a:srgbClr val="073E87"/>
                </a:solidFill>
                <a:latin typeface="Trebuchet MS"/>
                <a:cs typeface="Trebuchet MS"/>
              </a:rPr>
              <a:t>Requires</a:t>
            </a:r>
            <a:r>
              <a:rPr dirty="0" sz="15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073E87"/>
                </a:solidFill>
                <a:latin typeface="Trebuchet MS"/>
                <a:cs typeface="Trebuchet MS"/>
              </a:rPr>
              <a:t>dedication</a:t>
            </a:r>
            <a:r>
              <a:rPr dirty="0" sz="15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1500" spc="-1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073E87"/>
                </a:solidFill>
                <a:latin typeface="Trebuchet MS"/>
                <a:cs typeface="Trebuchet MS"/>
              </a:rPr>
              <a:t>use</a:t>
            </a:r>
            <a:r>
              <a:rPr dirty="0" sz="15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073E87"/>
                </a:solidFill>
                <a:latin typeface="Trebuchet MS"/>
                <a:cs typeface="Trebuchet MS"/>
              </a:rPr>
              <a:t>by</a:t>
            </a:r>
            <a:r>
              <a:rPr dirty="0" sz="1500" spc="-11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073E87"/>
                </a:solidFill>
                <a:latin typeface="Trebuchet MS"/>
                <a:cs typeface="Trebuchet MS"/>
              </a:rPr>
              <a:t>clinicians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397" y="535952"/>
            <a:ext cx="6488430" cy="5187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60"/>
              <a:t>Structured</a:t>
            </a:r>
            <a:r>
              <a:rPr dirty="0" sz="3200" spc="-295"/>
              <a:t> </a:t>
            </a:r>
            <a:r>
              <a:rPr dirty="0" sz="3200" spc="-5"/>
              <a:t>or</a:t>
            </a:r>
            <a:r>
              <a:rPr dirty="0" sz="3200" spc="-260"/>
              <a:t> </a:t>
            </a:r>
            <a:r>
              <a:rPr dirty="0" sz="3200" spc="-85"/>
              <a:t>menu‐driven</a:t>
            </a:r>
            <a:r>
              <a:rPr dirty="0" sz="3200" spc="-260"/>
              <a:t> </a:t>
            </a:r>
            <a:r>
              <a:rPr dirty="0" sz="3200" spc="-80"/>
              <a:t>data</a:t>
            </a:r>
            <a:r>
              <a:rPr dirty="0" sz="3200" spc="-275"/>
              <a:t> </a:t>
            </a:r>
            <a:r>
              <a:rPr dirty="0" sz="3200" spc="-80"/>
              <a:t>entry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70" y="1840636"/>
            <a:ext cx="4309745" cy="2919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914"/>
              </a:lnSpc>
              <a:spcBef>
                <a:spcPts val="110"/>
              </a:spcBef>
            </a:pPr>
            <a:r>
              <a:rPr dirty="0" sz="1600" spc="37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600" spc="375">
                <a:solidFill>
                  <a:srgbClr val="073E87"/>
                </a:solidFill>
                <a:latin typeface="Trebuchet MS"/>
                <a:cs typeface="Trebuchet MS"/>
              </a:rPr>
              <a:t>Most</a:t>
            </a:r>
            <a:r>
              <a:rPr dirty="0" sz="1600" spc="-1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073E87"/>
                </a:solidFill>
                <a:latin typeface="Trebuchet MS"/>
                <a:cs typeface="Trebuchet MS"/>
              </a:rPr>
              <a:t>common</a:t>
            </a:r>
            <a:r>
              <a:rPr dirty="0" sz="1600" spc="-11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073E87"/>
                </a:solidFill>
                <a:latin typeface="Trebuchet MS"/>
                <a:cs typeface="Trebuchet MS"/>
              </a:rPr>
              <a:t>use</a:t>
            </a:r>
            <a:r>
              <a:rPr dirty="0" sz="16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073E87"/>
                </a:solidFill>
                <a:latin typeface="Trebuchet MS"/>
                <a:cs typeface="Trebuchet MS"/>
              </a:rPr>
              <a:t>is</a:t>
            </a:r>
            <a:r>
              <a:rPr dirty="0" sz="16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073E87"/>
                </a:solidFill>
                <a:latin typeface="Trebuchet MS"/>
                <a:cs typeface="Trebuchet MS"/>
              </a:rPr>
              <a:t>for</a:t>
            </a:r>
            <a:r>
              <a:rPr dirty="0" sz="1600" spc="-11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073E87"/>
                </a:solidFill>
                <a:latin typeface="Trebuchet MS"/>
                <a:cs typeface="Trebuchet MS"/>
              </a:rPr>
              <a:t>narration</a:t>
            </a:r>
            <a:endParaRPr sz="1600">
              <a:latin typeface="Trebuchet MS"/>
              <a:cs typeface="Trebuchet MS"/>
            </a:endParaRPr>
          </a:p>
          <a:p>
            <a:pPr marL="268605">
              <a:lnSpc>
                <a:spcPts val="1735"/>
              </a:lnSpc>
            </a:pPr>
            <a:r>
              <a:rPr dirty="0" sz="1450" spc="15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450" spc="-16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450" spc="-105">
                <a:solidFill>
                  <a:srgbClr val="073E87"/>
                </a:solidFill>
                <a:latin typeface="Trebuchet MS"/>
                <a:cs typeface="Trebuchet MS"/>
              </a:rPr>
              <a:t>e.g., </a:t>
            </a:r>
            <a:r>
              <a:rPr dirty="0" sz="1450" spc="-30">
                <a:solidFill>
                  <a:srgbClr val="073E87"/>
                </a:solidFill>
                <a:latin typeface="Trebuchet MS"/>
                <a:cs typeface="Trebuchet MS"/>
              </a:rPr>
              <a:t>computer </a:t>
            </a:r>
            <a:r>
              <a:rPr dirty="0" sz="1450" spc="-50">
                <a:solidFill>
                  <a:srgbClr val="073E87"/>
                </a:solidFill>
                <a:latin typeface="Trebuchet MS"/>
                <a:cs typeface="Trebuchet MS"/>
              </a:rPr>
              <a:t>dictation </a:t>
            </a:r>
            <a:r>
              <a:rPr dirty="0" sz="1450" spc="-10">
                <a:solidFill>
                  <a:srgbClr val="073E87"/>
                </a:solidFill>
                <a:latin typeface="Trebuchet MS"/>
                <a:cs typeface="Trebuchet MS"/>
              </a:rPr>
              <a:t>of </a:t>
            </a:r>
            <a:r>
              <a:rPr dirty="0" sz="1450" spc="-75">
                <a:solidFill>
                  <a:srgbClr val="073E87"/>
                </a:solidFill>
                <a:latin typeface="Trebuchet MS"/>
                <a:cs typeface="Trebuchet MS"/>
              </a:rPr>
              <a:t>clinical </a:t>
            </a:r>
            <a:r>
              <a:rPr dirty="0" sz="1450" spc="-15">
                <a:solidFill>
                  <a:srgbClr val="073E87"/>
                </a:solidFill>
                <a:latin typeface="Trebuchet MS"/>
                <a:cs typeface="Trebuchet MS"/>
              </a:rPr>
              <a:t>notes</a:t>
            </a:r>
            <a:endParaRPr sz="1450">
              <a:latin typeface="Trebuchet MS"/>
              <a:cs typeface="Trebuchet MS"/>
            </a:endParaRPr>
          </a:p>
          <a:p>
            <a:pPr marL="158750" marR="175895" indent="-146685">
              <a:lnSpc>
                <a:spcPts val="1550"/>
              </a:lnSpc>
              <a:spcBef>
                <a:spcPts val="1000"/>
              </a:spcBef>
            </a:pPr>
            <a:r>
              <a:rPr dirty="0" sz="1600" spc="5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600" spc="560">
                <a:solidFill>
                  <a:srgbClr val="073E87"/>
                </a:solidFill>
                <a:latin typeface="Trebuchet MS"/>
                <a:cs typeface="Trebuchet MS"/>
              </a:rPr>
              <a:t>An </a:t>
            </a:r>
            <a:r>
              <a:rPr dirty="0" sz="1600" spc="-25">
                <a:solidFill>
                  <a:srgbClr val="073E87"/>
                </a:solidFill>
                <a:latin typeface="Trebuchet MS"/>
                <a:cs typeface="Trebuchet MS"/>
              </a:rPr>
              <a:t>advantage </a:t>
            </a:r>
            <a:r>
              <a:rPr dirty="0" sz="1600" spc="-45">
                <a:solidFill>
                  <a:srgbClr val="073E87"/>
                </a:solidFill>
                <a:latin typeface="Trebuchet MS"/>
                <a:cs typeface="Trebuchet MS"/>
              </a:rPr>
              <a:t>is </a:t>
            </a:r>
            <a:r>
              <a:rPr dirty="0" sz="1600" spc="-35">
                <a:solidFill>
                  <a:srgbClr val="073E87"/>
                </a:solidFill>
                <a:latin typeface="Trebuchet MS"/>
                <a:cs typeface="Trebuchet MS"/>
              </a:rPr>
              <a:t>instant </a:t>
            </a:r>
            <a:r>
              <a:rPr dirty="0" sz="1600" spc="-65">
                <a:solidFill>
                  <a:srgbClr val="073E87"/>
                </a:solidFill>
                <a:latin typeface="Trebuchet MS"/>
                <a:cs typeface="Trebuchet MS"/>
              </a:rPr>
              <a:t>availability </a:t>
            </a:r>
            <a:r>
              <a:rPr dirty="0" sz="1600" spc="-5">
                <a:solidFill>
                  <a:srgbClr val="073E87"/>
                </a:solidFill>
                <a:latin typeface="Trebuchet MS"/>
                <a:cs typeface="Trebuchet MS"/>
              </a:rPr>
              <a:t>of  </a:t>
            </a:r>
            <a:r>
              <a:rPr dirty="0" sz="1600" spc="-250">
                <a:solidFill>
                  <a:srgbClr val="073E87"/>
                </a:solidFill>
                <a:latin typeface="Trebuchet MS"/>
                <a:cs typeface="Trebuchet MS"/>
              </a:rPr>
              <a:t>dictated</a:t>
            </a:r>
            <a:r>
              <a:rPr dirty="0" sz="1600" spc="-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073E87"/>
                </a:solidFill>
                <a:latin typeface="Trebuchet MS"/>
                <a:cs typeface="Trebuchet MS"/>
              </a:rPr>
              <a:t>content</a:t>
            </a:r>
            <a:endParaRPr sz="1600">
              <a:latin typeface="Trebuchet MS"/>
              <a:cs typeface="Trebuchet MS"/>
            </a:endParaRPr>
          </a:p>
          <a:p>
            <a:pPr marL="151130" marR="1203960" indent="-139065">
              <a:lnSpc>
                <a:spcPts val="1470"/>
              </a:lnSpc>
              <a:spcBef>
                <a:spcPts val="1025"/>
              </a:spcBef>
            </a:pPr>
            <a:r>
              <a:rPr dirty="0" sz="1500" spc="13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135">
                <a:solidFill>
                  <a:srgbClr val="073E87"/>
                </a:solidFill>
                <a:latin typeface="Trebuchet MS"/>
                <a:cs typeface="Trebuchet MS"/>
              </a:rPr>
              <a:t>Continuous </a:t>
            </a:r>
            <a:r>
              <a:rPr dirty="0" sz="1500" spc="-15">
                <a:solidFill>
                  <a:srgbClr val="073E87"/>
                </a:solidFill>
                <a:latin typeface="Trebuchet MS"/>
                <a:cs typeface="Trebuchet MS"/>
              </a:rPr>
              <a:t>speech </a:t>
            </a:r>
            <a:r>
              <a:rPr dirty="0" sz="1500" spc="-20">
                <a:solidFill>
                  <a:srgbClr val="073E87"/>
                </a:solidFill>
                <a:latin typeface="Trebuchet MS"/>
                <a:cs typeface="Trebuchet MS"/>
              </a:rPr>
              <a:t>recognition </a:t>
            </a:r>
            <a:r>
              <a:rPr dirty="0" sz="1500" spc="-919">
                <a:solidFill>
                  <a:srgbClr val="073E87"/>
                </a:solidFill>
                <a:latin typeface="Trebuchet MS"/>
                <a:cs typeface="Trebuchet MS"/>
              </a:rPr>
              <a:t>now </a:t>
            </a:r>
            <a:r>
              <a:rPr dirty="0" sz="1500" spc="-4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073E87"/>
                </a:solidFill>
                <a:latin typeface="Trebuchet MS"/>
                <a:cs typeface="Trebuchet MS"/>
              </a:rPr>
              <a:t>is commercial</a:t>
            </a:r>
            <a:r>
              <a:rPr dirty="0" sz="1500" spc="-2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073E87"/>
                </a:solidFill>
                <a:latin typeface="Trebuchet MS"/>
                <a:cs typeface="Trebuchet MS"/>
              </a:rPr>
              <a:t>reality</a:t>
            </a:r>
            <a:endParaRPr sz="1500">
              <a:latin typeface="Trebuchet MS"/>
              <a:cs typeface="Trebuchet MS"/>
            </a:endParaRPr>
          </a:p>
          <a:p>
            <a:pPr marL="268605">
              <a:lnSpc>
                <a:spcPts val="1730"/>
              </a:lnSpc>
              <a:spcBef>
                <a:spcPts val="10"/>
              </a:spcBef>
            </a:pPr>
            <a:r>
              <a:rPr dirty="0" sz="1450" spc="15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450" spc="-7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073E87"/>
                </a:solidFill>
                <a:latin typeface="Trebuchet MS"/>
                <a:cs typeface="Trebuchet MS"/>
              </a:rPr>
              <a:t>Speaker‐dependent </a:t>
            </a:r>
            <a:r>
              <a:rPr dirty="0" sz="1450" spc="-20">
                <a:solidFill>
                  <a:srgbClr val="073E87"/>
                </a:solidFill>
                <a:latin typeface="Trebuchet MS"/>
                <a:cs typeface="Trebuchet MS"/>
              </a:rPr>
              <a:t>systems </a:t>
            </a:r>
            <a:r>
              <a:rPr dirty="0" sz="1450" spc="-50">
                <a:solidFill>
                  <a:srgbClr val="073E87"/>
                </a:solidFill>
                <a:latin typeface="Trebuchet MS"/>
                <a:cs typeface="Trebuchet MS"/>
              </a:rPr>
              <a:t>require </a:t>
            </a:r>
            <a:r>
              <a:rPr dirty="0" sz="1450" spc="-30">
                <a:solidFill>
                  <a:srgbClr val="073E87"/>
                </a:solidFill>
                <a:latin typeface="Trebuchet MS"/>
                <a:cs typeface="Trebuchet MS"/>
              </a:rPr>
              <a:t>user </a:t>
            </a:r>
            <a:r>
              <a:rPr dirty="0" sz="1450" spc="-260">
                <a:solidFill>
                  <a:srgbClr val="073E87"/>
                </a:solidFill>
                <a:latin typeface="Trebuchet MS"/>
                <a:cs typeface="Trebuchet MS"/>
              </a:rPr>
              <a:t>training</a:t>
            </a:r>
            <a:endParaRPr sz="1450">
              <a:latin typeface="Trebuchet MS"/>
              <a:cs typeface="Trebuchet MS"/>
            </a:endParaRPr>
          </a:p>
          <a:p>
            <a:pPr marL="268605">
              <a:lnSpc>
                <a:spcPts val="1730"/>
              </a:lnSpc>
            </a:pPr>
            <a:r>
              <a:rPr dirty="0" sz="1450" spc="15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450" spc="151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073E87"/>
                </a:solidFill>
                <a:latin typeface="Trebuchet MS"/>
                <a:cs typeface="Trebuchet MS"/>
              </a:rPr>
              <a:t>Speaker-independent </a:t>
            </a:r>
            <a:r>
              <a:rPr dirty="0" sz="1450" spc="-50">
                <a:solidFill>
                  <a:srgbClr val="073E87"/>
                </a:solidFill>
                <a:latin typeface="Trebuchet MS"/>
                <a:cs typeface="Trebuchet MS"/>
              </a:rPr>
              <a:t>are </a:t>
            </a:r>
            <a:r>
              <a:rPr dirty="0" sz="1450" spc="-20">
                <a:solidFill>
                  <a:srgbClr val="073E87"/>
                </a:solidFill>
                <a:latin typeface="Trebuchet MS"/>
                <a:cs typeface="Trebuchet MS"/>
              </a:rPr>
              <a:t>systems </a:t>
            </a:r>
            <a:r>
              <a:rPr dirty="0" sz="1450" spc="-30">
                <a:solidFill>
                  <a:srgbClr val="073E87"/>
                </a:solidFill>
                <a:latin typeface="Trebuchet MS"/>
                <a:cs typeface="Trebuchet MS"/>
              </a:rPr>
              <a:t>less  </a:t>
            </a:r>
            <a:r>
              <a:rPr dirty="0" sz="1450" spc="-114">
                <a:solidFill>
                  <a:srgbClr val="073E87"/>
                </a:solidFill>
                <a:latin typeface="Trebuchet MS"/>
                <a:cs typeface="Trebuchet MS"/>
              </a:rPr>
              <a:t>accurate</a:t>
            </a:r>
            <a:endParaRPr sz="1450">
              <a:latin typeface="Trebuchet MS"/>
              <a:cs typeface="Trebuchet MS"/>
            </a:endParaRPr>
          </a:p>
          <a:p>
            <a:pPr marL="158750" marR="207645" indent="-146685">
              <a:lnSpc>
                <a:spcPts val="1550"/>
              </a:lnSpc>
              <a:spcBef>
                <a:spcPts val="1000"/>
              </a:spcBef>
            </a:pPr>
            <a:r>
              <a:rPr dirty="0" sz="1600" spc="3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600" spc="355">
                <a:solidFill>
                  <a:srgbClr val="073E87"/>
                </a:solidFill>
                <a:latin typeface="Trebuchet MS"/>
                <a:cs typeface="Trebuchet MS"/>
              </a:rPr>
              <a:t>Many </a:t>
            </a:r>
            <a:r>
              <a:rPr dirty="0" sz="1600" spc="-35">
                <a:solidFill>
                  <a:srgbClr val="073E87"/>
                </a:solidFill>
                <a:latin typeface="Trebuchet MS"/>
                <a:cs typeface="Trebuchet MS"/>
              </a:rPr>
              <a:t>established </a:t>
            </a:r>
            <a:r>
              <a:rPr dirty="0" sz="1600" spc="-15">
                <a:solidFill>
                  <a:srgbClr val="073E87"/>
                </a:solidFill>
                <a:latin typeface="Trebuchet MS"/>
                <a:cs typeface="Trebuchet MS"/>
              </a:rPr>
              <a:t>systems </a:t>
            </a:r>
            <a:r>
              <a:rPr dirty="0" sz="1600" spc="15">
                <a:solidFill>
                  <a:srgbClr val="073E87"/>
                </a:solidFill>
                <a:latin typeface="Trebuchet MS"/>
                <a:cs typeface="Trebuchet MS"/>
              </a:rPr>
              <a:t>on </a:t>
            </a:r>
            <a:r>
              <a:rPr dirty="0" sz="1600" spc="-35">
                <a:solidFill>
                  <a:srgbClr val="073E87"/>
                </a:solidFill>
                <a:latin typeface="Trebuchet MS"/>
                <a:cs typeface="Trebuchet MS"/>
              </a:rPr>
              <a:t>the </a:t>
            </a:r>
            <a:r>
              <a:rPr dirty="0" sz="1600" spc="-45">
                <a:solidFill>
                  <a:srgbClr val="073E87"/>
                </a:solidFill>
                <a:latin typeface="Trebuchet MS"/>
                <a:cs typeface="Trebuchet MS"/>
              </a:rPr>
              <a:t>market  </a:t>
            </a:r>
            <a:r>
              <a:rPr dirty="0" sz="1600" spc="-430">
                <a:solidFill>
                  <a:srgbClr val="073E87"/>
                </a:solidFill>
                <a:latin typeface="Trebuchet MS"/>
                <a:cs typeface="Trebuchet MS"/>
              </a:rPr>
              <a:t>that </a:t>
            </a:r>
            <a:r>
              <a:rPr dirty="0" sz="1600" spc="-30">
                <a:solidFill>
                  <a:srgbClr val="073E87"/>
                </a:solidFill>
                <a:latin typeface="Trebuchet MS"/>
                <a:cs typeface="Trebuchet MS"/>
              </a:rPr>
              <a:t>operate</a:t>
            </a:r>
            <a:r>
              <a:rPr dirty="0" sz="16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600" spc="-50">
                <a:solidFill>
                  <a:srgbClr val="073E87"/>
                </a:solidFill>
                <a:latin typeface="Trebuchet MS"/>
                <a:cs typeface="Trebuchet MS"/>
              </a:rPr>
              <a:t>on:</a:t>
            </a:r>
            <a:endParaRPr sz="1600">
              <a:latin typeface="Trebuchet MS"/>
              <a:cs typeface="Trebuchet MS"/>
            </a:endParaRPr>
          </a:p>
          <a:p>
            <a:pPr marL="268605">
              <a:lnSpc>
                <a:spcPts val="1735"/>
              </a:lnSpc>
              <a:spcBef>
                <a:spcPts val="5"/>
              </a:spcBef>
            </a:pPr>
            <a:r>
              <a:rPr dirty="0" sz="1450" spc="15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450" spc="-10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450" spc="-45">
                <a:solidFill>
                  <a:srgbClr val="073E87"/>
                </a:solidFill>
                <a:latin typeface="Trebuchet MS"/>
                <a:cs typeface="Trebuchet MS"/>
              </a:rPr>
              <a:t>front-end </a:t>
            </a:r>
            <a:r>
              <a:rPr dirty="0" sz="1450" spc="-20">
                <a:solidFill>
                  <a:srgbClr val="073E87"/>
                </a:solidFill>
                <a:latin typeface="Trebuchet MS"/>
                <a:cs typeface="Trebuchet MS"/>
              </a:rPr>
              <a:t>(used </a:t>
            </a:r>
            <a:r>
              <a:rPr dirty="0" sz="1450" spc="-25">
                <a:solidFill>
                  <a:srgbClr val="073E87"/>
                </a:solidFill>
                <a:latin typeface="Trebuchet MS"/>
                <a:cs typeface="Trebuchet MS"/>
              </a:rPr>
              <a:t>by </a:t>
            </a:r>
            <a:r>
              <a:rPr dirty="0" sz="1450" spc="-65">
                <a:solidFill>
                  <a:srgbClr val="073E87"/>
                </a:solidFill>
                <a:latin typeface="Trebuchet MS"/>
                <a:cs typeface="Trebuchet MS"/>
              </a:rPr>
              <a:t>clinician) </a:t>
            </a:r>
            <a:r>
              <a:rPr dirty="0" sz="1450" spc="-15">
                <a:solidFill>
                  <a:srgbClr val="073E87"/>
                </a:solidFill>
                <a:latin typeface="Trebuchet MS"/>
                <a:cs typeface="Trebuchet MS"/>
              </a:rPr>
              <a:t>or</a:t>
            </a:r>
            <a:endParaRPr sz="1450">
              <a:latin typeface="Trebuchet MS"/>
              <a:cs typeface="Trebuchet MS"/>
            </a:endParaRPr>
          </a:p>
          <a:p>
            <a:pPr marL="268605">
              <a:lnSpc>
                <a:spcPts val="1735"/>
              </a:lnSpc>
            </a:pPr>
            <a:r>
              <a:rPr dirty="0" sz="1450" spc="15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450" spc="-12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073E87"/>
                </a:solidFill>
                <a:latin typeface="Trebuchet MS"/>
                <a:cs typeface="Trebuchet MS"/>
              </a:rPr>
              <a:t>back-end </a:t>
            </a:r>
            <a:r>
              <a:rPr dirty="0" sz="1450" spc="-20">
                <a:solidFill>
                  <a:srgbClr val="073E87"/>
                </a:solidFill>
                <a:latin typeface="Trebuchet MS"/>
                <a:cs typeface="Trebuchet MS"/>
              </a:rPr>
              <a:t>(process </a:t>
            </a:r>
            <a:r>
              <a:rPr dirty="0" sz="1450" spc="-45">
                <a:solidFill>
                  <a:srgbClr val="073E87"/>
                </a:solidFill>
                <a:latin typeface="Trebuchet MS"/>
                <a:cs typeface="Trebuchet MS"/>
              </a:rPr>
              <a:t>dictations) </a:t>
            </a:r>
            <a:r>
              <a:rPr dirty="0" sz="1450" spc="-25">
                <a:solidFill>
                  <a:srgbClr val="073E87"/>
                </a:solidFill>
                <a:latin typeface="Trebuchet MS"/>
                <a:cs typeface="Trebuchet MS"/>
              </a:rPr>
              <a:t>(Brown, </a:t>
            </a:r>
            <a:r>
              <a:rPr dirty="0" sz="1450" spc="-5">
                <a:solidFill>
                  <a:srgbClr val="073E87"/>
                </a:solidFill>
                <a:latin typeface="Trebuchet MS"/>
                <a:cs typeface="Trebuchet MS"/>
              </a:rPr>
              <a:t>2008)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2741" y="535952"/>
            <a:ext cx="6286500" cy="5187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35">
                <a:solidFill>
                  <a:srgbClr val="000000"/>
                </a:solidFill>
              </a:rPr>
              <a:t>Speech</a:t>
            </a:r>
            <a:r>
              <a:rPr dirty="0" sz="3200" spc="-275">
                <a:solidFill>
                  <a:srgbClr val="000000"/>
                </a:solidFill>
              </a:rPr>
              <a:t> </a:t>
            </a:r>
            <a:r>
              <a:rPr dirty="0" sz="3200" spc="-55">
                <a:solidFill>
                  <a:srgbClr val="000000"/>
                </a:solidFill>
              </a:rPr>
              <a:t>recognition</a:t>
            </a:r>
            <a:r>
              <a:rPr dirty="0" sz="3200" spc="-270">
                <a:solidFill>
                  <a:srgbClr val="000000"/>
                </a:solidFill>
              </a:rPr>
              <a:t> </a:t>
            </a:r>
            <a:r>
              <a:rPr dirty="0" sz="3200" spc="-35">
                <a:solidFill>
                  <a:srgbClr val="000000"/>
                </a:solidFill>
              </a:rPr>
              <a:t>for</a:t>
            </a:r>
            <a:r>
              <a:rPr dirty="0" sz="3200" spc="-260">
                <a:solidFill>
                  <a:srgbClr val="000000"/>
                </a:solidFill>
              </a:rPr>
              <a:t> </a:t>
            </a:r>
            <a:r>
              <a:rPr dirty="0" sz="3200" spc="-80">
                <a:solidFill>
                  <a:srgbClr val="000000"/>
                </a:solidFill>
              </a:rPr>
              <a:t>data</a:t>
            </a:r>
            <a:r>
              <a:rPr dirty="0" sz="3200" spc="-285">
                <a:solidFill>
                  <a:srgbClr val="000000"/>
                </a:solidFill>
              </a:rPr>
              <a:t> </a:t>
            </a:r>
            <a:r>
              <a:rPr dirty="0" sz="3200" spc="-80">
                <a:solidFill>
                  <a:srgbClr val="000000"/>
                </a:solidFill>
              </a:rPr>
              <a:t>entry</a:t>
            </a:r>
            <a:r>
              <a:rPr dirty="0" sz="3200" spc="-270">
                <a:solidFill>
                  <a:srgbClr val="000000"/>
                </a:solidFill>
              </a:rPr>
              <a:t> </a:t>
            </a:r>
            <a:r>
              <a:rPr dirty="0" sz="2600" spc="-170">
                <a:solidFill>
                  <a:srgbClr val="000000"/>
                </a:solidFill>
              </a:rPr>
              <a:t>[1]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4802009" y="2671813"/>
            <a:ext cx="2722245" cy="1793239"/>
          </a:xfrm>
          <a:custGeom>
            <a:avLst/>
            <a:gdLst/>
            <a:ahLst/>
            <a:cxnLst/>
            <a:rect l="l" t="t" r="r" b="b"/>
            <a:pathLst>
              <a:path w="2722245" h="1793239">
                <a:moveTo>
                  <a:pt x="0" y="1792833"/>
                </a:moveTo>
                <a:lnTo>
                  <a:pt x="2721635" y="1792833"/>
                </a:lnTo>
                <a:lnTo>
                  <a:pt x="2721635" y="0"/>
                </a:lnTo>
                <a:lnTo>
                  <a:pt x="0" y="0"/>
                </a:lnTo>
                <a:lnTo>
                  <a:pt x="0" y="179283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49406" y="2429573"/>
            <a:ext cx="3153003" cy="2224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2009" y="2671813"/>
            <a:ext cx="2721635" cy="1792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1049" y="2590850"/>
            <a:ext cx="2884170" cy="1955164"/>
          </a:xfrm>
          <a:custGeom>
            <a:avLst/>
            <a:gdLst/>
            <a:ahLst/>
            <a:cxnLst/>
            <a:rect l="l" t="t" r="r" b="b"/>
            <a:pathLst>
              <a:path w="2884170" h="1955164">
                <a:moveTo>
                  <a:pt x="0" y="1954758"/>
                </a:moveTo>
                <a:lnTo>
                  <a:pt x="2883560" y="1954758"/>
                </a:lnTo>
                <a:lnTo>
                  <a:pt x="2883560" y="0"/>
                </a:lnTo>
                <a:lnTo>
                  <a:pt x="0" y="0"/>
                </a:lnTo>
                <a:lnTo>
                  <a:pt x="0" y="1954758"/>
                </a:lnTo>
                <a:close/>
              </a:path>
            </a:pathLst>
          </a:custGeom>
          <a:ln w="1619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79" y="196304"/>
            <a:ext cx="7391549" cy="1212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8813" y="732599"/>
            <a:ext cx="2444750" cy="607695"/>
          </a:xfrm>
          <a:custGeom>
            <a:avLst/>
            <a:gdLst/>
            <a:ahLst/>
            <a:cxnLst/>
            <a:rect l="l" t="t" r="r" b="b"/>
            <a:pathLst>
              <a:path w="2444750" h="607694">
                <a:moveTo>
                  <a:pt x="2444419" y="0"/>
                </a:moveTo>
                <a:lnTo>
                  <a:pt x="2439022" y="0"/>
                </a:lnTo>
                <a:lnTo>
                  <a:pt x="2336038" y="17056"/>
                </a:lnTo>
                <a:lnTo>
                  <a:pt x="2231224" y="36055"/>
                </a:lnTo>
                <a:lnTo>
                  <a:pt x="2014347" y="77825"/>
                </a:lnTo>
                <a:lnTo>
                  <a:pt x="1786788" y="127165"/>
                </a:lnTo>
                <a:lnTo>
                  <a:pt x="1548333" y="184162"/>
                </a:lnTo>
                <a:lnTo>
                  <a:pt x="1329728" y="239217"/>
                </a:lnTo>
                <a:lnTo>
                  <a:pt x="715492" y="377825"/>
                </a:lnTo>
                <a:lnTo>
                  <a:pt x="527558" y="415823"/>
                </a:lnTo>
                <a:lnTo>
                  <a:pt x="169913" y="482218"/>
                </a:lnTo>
                <a:lnTo>
                  <a:pt x="0" y="510717"/>
                </a:lnTo>
                <a:lnTo>
                  <a:pt x="229400" y="542988"/>
                </a:lnTo>
                <a:lnTo>
                  <a:pt x="337781" y="556272"/>
                </a:lnTo>
                <a:lnTo>
                  <a:pt x="547420" y="579043"/>
                </a:lnTo>
                <a:lnTo>
                  <a:pt x="742480" y="594258"/>
                </a:lnTo>
                <a:lnTo>
                  <a:pt x="836510" y="599986"/>
                </a:lnTo>
                <a:lnTo>
                  <a:pt x="928700" y="603770"/>
                </a:lnTo>
                <a:lnTo>
                  <a:pt x="1102067" y="607542"/>
                </a:lnTo>
                <a:lnTo>
                  <a:pt x="1185189" y="607542"/>
                </a:lnTo>
                <a:lnTo>
                  <a:pt x="1346034" y="603770"/>
                </a:lnTo>
                <a:lnTo>
                  <a:pt x="1421815" y="599986"/>
                </a:lnTo>
                <a:lnTo>
                  <a:pt x="1566354" y="588543"/>
                </a:lnTo>
                <a:lnTo>
                  <a:pt x="1636852" y="580986"/>
                </a:lnTo>
                <a:lnTo>
                  <a:pt x="1770494" y="561987"/>
                </a:lnTo>
                <a:lnTo>
                  <a:pt x="1897011" y="539216"/>
                </a:lnTo>
                <a:lnTo>
                  <a:pt x="2016188" y="512660"/>
                </a:lnTo>
                <a:lnTo>
                  <a:pt x="2130069" y="482218"/>
                </a:lnTo>
                <a:lnTo>
                  <a:pt x="2238451" y="448106"/>
                </a:lnTo>
                <a:lnTo>
                  <a:pt x="2341435" y="410108"/>
                </a:lnTo>
                <a:lnTo>
                  <a:pt x="2440749" y="370166"/>
                </a:lnTo>
                <a:lnTo>
                  <a:pt x="2444419" y="368325"/>
                </a:lnTo>
                <a:lnTo>
                  <a:pt x="2444419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4163" y="623786"/>
            <a:ext cx="4712970" cy="723265"/>
          </a:xfrm>
          <a:custGeom>
            <a:avLst/>
            <a:gdLst/>
            <a:ahLst/>
            <a:cxnLst/>
            <a:rect l="l" t="t" r="r" b="b"/>
            <a:pathLst>
              <a:path w="4712970" h="723265">
                <a:moveTo>
                  <a:pt x="724560" y="0"/>
                </a:moveTo>
                <a:lnTo>
                  <a:pt x="581850" y="0"/>
                </a:lnTo>
                <a:lnTo>
                  <a:pt x="448106" y="3771"/>
                </a:lnTo>
                <a:lnTo>
                  <a:pt x="323532" y="9499"/>
                </a:lnTo>
                <a:lnTo>
                  <a:pt x="207695" y="18999"/>
                </a:lnTo>
                <a:lnTo>
                  <a:pt x="99529" y="30340"/>
                </a:lnTo>
                <a:lnTo>
                  <a:pt x="0" y="45554"/>
                </a:lnTo>
                <a:lnTo>
                  <a:pt x="283591" y="81610"/>
                </a:lnTo>
                <a:lnTo>
                  <a:pt x="589089" y="132778"/>
                </a:lnTo>
                <a:lnTo>
                  <a:pt x="916177" y="199174"/>
                </a:lnTo>
                <a:lnTo>
                  <a:pt x="1089545" y="237172"/>
                </a:lnTo>
                <a:lnTo>
                  <a:pt x="1586649" y="358609"/>
                </a:lnTo>
                <a:lnTo>
                  <a:pt x="2175738" y="489445"/>
                </a:lnTo>
                <a:lnTo>
                  <a:pt x="2314879" y="516000"/>
                </a:lnTo>
                <a:lnTo>
                  <a:pt x="2446693" y="542556"/>
                </a:lnTo>
                <a:lnTo>
                  <a:pt x="2576664" y="567283"/>
                </a:lnTo>
                <a:lnTo>
                  <a:pt x="2826029" y="608952"/>
                </a:lnTo>
                <a:lnTo>
                  <a:pt x="2945422" y="627951"/>
                </a:lnTo>
                <a:lnTo>
                  <a:pt x="3173196" y="658279"/>
                </a:lnTo>
                <a:lnTo>
                  <a:pt x="3388118" y="684834"/>
                </a:lnTo>
                <a:lnTo>
                  <a:pt x="3491103" y="694334"/>
                </a:lnTo>
                <a:lnTo>
                  <a:pt x="3686390" y="709549"/>
                </a:lnTo>
                <a:lnTo>
                  <a:pt x="3780193" y="715276"/>
                </a:lnTo>
                <a:lnTo>
                  <a:pt x="3961015" y="722833"/>
                </a:lnTo>
                <a:lnTo>
                  <a:pt x="4129087" y="722833"/>
                </a:lnTo>
                <a:lnTo>
                  <a:pt x="4288104" y="719061"/>
                </a:lnTo>
                <a:lnTo>
                  <a:pt x="4363986" y="715276"/>
                </a:lnTo>
                <a:lnTo>
                  <a:pt x="4437938" y="709549"/>
                </a:lnTo>
                <a:lnTo>
                  <a:pt x="4647679" y="686777"/>
                </a:lnTo>
                <a:lnTo>
                  <a:pt x="4712665" y="677278"/>
                </a:lnTo>
                <a:lnTo>
                  <a:pt x="4503026" y="650722"/>
                </a:lnTo>
                <a:lnTo>
                  <a:pt x="4280865" y="618451"/>
                </a:lnTo>
                <a:lnTo>
                  <a:pt x="3798328" y="535000"/>
                </a:lnTo>
                <a:lnTo>
                  <a:pt x="3536226" y="481888"/>
                </a:lnTo>
                <a:lnTo>
                  <a:pt x="3259772" y="423062"/>
                </a:lnTo>
                <a:lnTo>
                  <a:pt x="2423045" y="223888"/>
                </a:lnTo>
                <a:lnTo>
                  <a:pt x="2195487" y="174561"/>
                </a:lnTo>
                <a:lnTo>
                  <a:pt x="1978621" y="132778"/>
                </a:lnTo>
                <a:lnTo>
                  <a:pt x="1873910" y="113893"/>
                </a:lnTo>
                <a:lnTo>
                  <a:pt x="1770926" y="96723"/>
                </a:lnTo>
                <a:lnTo>
                  <a:pt x="1671497" y="81610"/>
                </a:lnTo>
                <a:lnTo>
                  <a:pt x="1384134" y="43611"/>
                </a:lnTo>
                <a:lnTo>
                  <a:pt x="1205268" y="26555"/>
                </a:lnTo>
                <a:lnTo>
                  <a:pt x="1037183" y="13284"/>
                </a:lnTo>
                <a:lnTo>
                  <a:pt x="876452" y="3771"/>
                </a:lnTo>
                <a:lnTo>
                  <a:pt x="724560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2931" y="634149"/>
            <a:ext cx="4648200" cy="658495"/>
          </a:xfrm>
          <a:custGeom>
            <a:avLst/>
            <a:gdLst/>
            <a:ahLst/>
            <a:cxnLst/>
            <a:rect l="l" t="t" r="r" b="b"/>
            <a:pathLst>
              <a:path w="4648200" h="658494">
                <a:moveTo>
                  <a:pt x="0" y="66389"/>
                </a:moveTo>
                <a:lnTo>
                  <a:pt x="64985" y="53111"/>
                </a:lnTo>
                <a:lnTo>
                  <a:pt x="148215" y="39833"/>
                </a:lnTo>
                <a:lnTo>
                  <a:pt x="202514" y="32277"/>
                </a:lnTo>
                <a:lnTo>
                  <a:pt x="265772" y="24612"/>
                </a:lnTo>
                <a:lnTo>
                  <a:pt x="336156" y="18999"/>
                </a:lnTo>
                <a:lnTo>
                  <a:pt x="417442" y="13277"/>
                </a:lnTo>
                <a:lnTo>
                  <a:pt x="505853" y="7556"/>
                </a:lnTo>
                <a:lnTo>
                  <a:pt x="605275" y="3778"/>
                </a:lnTo>
                <a:lnTo>
                  <a:pt x="713765" y="1835"/>
                </a:lnTo>
                <a:lnTo>
                  <a:pt x="831215" y="0"/>
                </a:lnTo>
                <a:lnTo>
                  <a:pt x="957732" y="1835"/>
                </a:lnTo>
                <a:lnTo>
                  <a:pt x="1093317" y="5721"/>
                </a:lnTo>
                <a:lnTo>
                  <a:pt x="1239697" y="13277"/>
                </a:lnTo>
                <a:lnTo>
                  <a:pt x="1395037" y="22777"/>
                </a:lnTo>
                <a:lnTo>
                  <a:pt x="1559661" y="37890"/>
                </a:lnTo>
                <a:lnTo>
                  <a:pt x="1734756" y="54946"/>
                </a:lnTo>
                <a:lnTo>
                  <a:pt x="1920862" y="75888"/>
                </a:lnTo>
                <a:lnTo>
                  <a:pt x="2116035" y="100501"/>
                </a:lnTo>
                <a:lnTo>
                  <a:pt x="2322220" y="130835"/>
                </a:lnTo>
                <a:lnTo>
                  <a:pt x="2537148" y="165055"/>
                </a:lnTo>
                <a:lnTo>
                  <a:pt x="2763088" y="204781"/>
                </a:lnTo>
                <a:lnTo>
                  <a:pt x="2999822" y="252279"/>
                </a:lnTo>
                <a:lnTo>
                  <a:pt x="3247244" y="303447"/>
                </a:lnTo>
                <a:lnTo>
                  <a:pt x="3505676" y="360337"/>
                </a:lnTo>
                <a:lnTo>
                  <a:pt x="3775119" y="424783"/>
                </a:lnTo>
                <a:lnTo>
                  <a:pt x="4055033" y="494950"/>
                </a:lnTo>
                <a:lnTo>
                  <a:pt x="4346175" y="572674"/>
                </a:lnTo>
                <a:lnTo>
                  <a:pt x="4647895" y="65806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740" y="622490"/>
            <a:ext cx="2812415" cy="554990"/>
          </a:xfrm>
          <a:custGeom>
            <a:avLst/>
            <a:gdLst/>
            <a:ahLst/>
            <a:cxnLst/>
            <a:rect l="l" t="t" r="r" b="b"/>
            <a:pathLst>
              <a:path w="2812415" h="554990">
                <a:moveTo>
                  <a:pt x="0" y="554431"/>
                </a:moveTo>
                <a:lnTo>
                  <a:pt x="81394" y="531653"/>
                </a:lnTo>
                <a:lnTo>
                  <a:pt x="303663" y="472821"/>
                </a:lnTo>
                <a:lnTo>
                  <a:pt x="457276" y="432879"/>
                </a:lnTo>
                <a:lnTo>
                  <a:pt x="634314" y="389267"/>
                </a:lnTo>
                <a:lnTo>
                  <a:pt x="831430" y="341769"/>
                </a:lnTo>
                <a:lnTo>
                  <a:pt x="1042904" y="290493"/>
                </a:lnTo>
                <a:lnTo>
                  <a:pt x="1267009" y="241160"/>
                </a:lnTo>
                <a:lnTo>
                  <a:pt x="1496510" y="191719"/>
                </a:lnTo>
                <a:lnTo>
                  <a:pt x="1731518" y="146164"/>
                </a:lnTo>
                <a:lnTo>
                  <a:pt x="1964582" y="102552"/>
                </a:lnTo>
                <a:lnTo>
                  <a:pt x="2080304" y="83553"/>
                </a:lnTo>
                <a:lnTo>
                  <a:pt x="2192464" y="64554"/>
                </a:lnTo>
                <a:lnTo>
                  <a:pt x="2304408" y="49333"/>
                </a:lnTo>
                <a:lnTo>
                  <a:pt x="2412898" y="34220"/>
                </a:lnTo>
                <a:lnTo>
                  <a:pt x="2519445" y="22777"/>
                </a:lnTo>
                <a:lnTo>
                  <a:pt x="2620810" y="13277"/>
                </a:lnTo>
                <a:lnTo>
                  <a:pt x="2718289" y="5721"/>
                </a:lnTo>
                <a:lnTo>
                  <a:pt x="281231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729" y="609536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715" y="0"/>
                </a:moveTo>
                <a:lnTo>
                  <a:pt x="1192197" y="0"/>
                </a:lnTo>
                <a:lnTo>
                  <a:pt x="1069352" y="3784"/>
                </a:lnTo>
                <a:lnTo>
                  <a:pt x="953630" y="9499"/>
                </a:lnTo>
                <a:lnTo>
                  <a:pt x="743548" y="28498"/>
                </a:lnTo>
                <a:lnTo>
                  <a:pt x="647774" y="41770"/>
                </a:lnTo>
                <a:lnTo>
                  <a:pt x="560918" y="55054"/>
                </a:lnTo>
                <a:lnTo>
                  <a:pt x="479567" y="70167"/>
                </a:lnTo>
                <a:lnTo>
                  <a:pt x="407132" y="87223"/>
                </a:lnTo>
                <a:lnTo>
                  <a:pt x="338476" y="102450"/>
                </a:lnTo>
                <a:lnTo>
                  <a:pt x="278748" y="119506"/>
                </a:lnTo>
                <a:lnTo>
                  <a:pt x="175418" y="151777"/>
                </a:lnTo>
                <a:lnTo>
                  <a:pt x="133879" y="167004"/>
                </a:lnTo>
                <a:lnTo>
                  <a:pt x="43600" y="204889"/>
                </a:lnTo>
                <a:lnTo>
                  <a:pt x="0" y="227672"/>
                </a:lnTo>
                <a:lnTo>
                  <a:pt x="0" y="1130884"/>
                </a:lnTo>
                <a:lnTo>
                  <a:pt x="7411095" y="1130884"/>
                </a:lnTo>
                <a:lnTo>
                  <a:pt x="7414867" y="1125169"/>
                </a:lnTo>
                <a:lnTo>
                  <a:pt x="7414867" y="722947"/>
                </a:lnTo>
                <a:lnTo>
                  <a:pt x="6104900" y="722947"/>
                </a:lnTo>
                <a:lnTo>
                  <a:pt x="5987120" y="721004"/>
                </a:lnTo>
                <a:lnTo>
                  <a:pt x="5864273" y="717219"/>
                </a:lnTo>
                <a:lnTo>
                  <a:pt x="5737654" y="711606"/>
                </a:lnTo>
                <a:lnTo>
                  <a:pt x="5605409" y="702005"/>
                </a:lnTo>
                <a:lnTo>
                  <a:pt x="5466052" y="688835"/>
                </a:lnTo>
                <a:lnTo>
                  <a:pt x="5321500" y="673607"/>
                </a:lnTo>
                <a:lnTo>
                  <a:pt x="5015684" y="633780"/>
                </a:lnTo>
                <a:lnTo>
                  <a:pt x="4852565" y="609053"/>
                </a:lnTo>
                <a:lnTo>
                  <a:pt x="4682652" y="580669"/>
                </a:lnTo>
                <a:lnTo>
                  <a:pt x="4507240" y="548385"/>
                </a:lnTo>
                <a:lnTo>
                  <a:pt x="4132755" y="474332"/>
                </a:lnTo>
                <a:lnTo>
                  <a:pt x="3729022" y="385165"/>
                </a:lnTo>
                <a:lnTo>
                  <a:pt x="3515497" y="335838"/>
                </a:lnTo>
                <a:lnTo>
                  <a:pt x="3072368" y="227672"/>
                </a:lnTo>
                <a:lnTo>
                  <a:pt x="2654272" y="140449"/>
                </a:lnTo>
                <a:lnTo>
                  <a:pt x="2458882" y="106337"/>
                </a:lnTo>
                <a:lnTo>
                  <a:pt x="2272560" y="77838"/>
                </a:lnTo>
                <a:lnTo>
                  <a:pt x="2093363" y="53111"/>
                </a:lnTo>
                <a:lnTo>
                  <a:pt x="1923450" y="34112"/>
                </a:lnTo>
                <a:lnTo>
                  <a:pt x="1762389" y="18999"/>
                </a:lnTo>
                <a:lnTo>
                  <a:pt x="1462072" y="1841"/>
                </a:lnTo>
                <a:lnTo>
                  <a:pt x="1322715" y="0"/>
                </a:lnTo>
                <a:close/>
              </a:path>
              <a:path w="7414895" h="1130935">
                <a:moveTo>
                  <a:pt x="7414867" y="483831"/>
                </a:moveTo>
                <a:lnTo>
                  <a:pt x="7342438" y="514172"/>
                </a:lnTo>
                <a:lnTo>
                  <a:pt x="7273782" y="540829"/>
                </a:lnTo>
                <a:lnTo>
                  <a:pt x="7201341" y="565442"/>
                </a:lnTo>
                <a:lnTo>
                  <a:pt x="7051291" y="610996"/>
                </a:lnTo>
                <a:lnTo>
                  <a:pt x="6971738" y="631837"/>
                </a:lnTo>
                <a:lnTo>
                  <a:pt x="6805165" y="666051"/>
                </a:lnTo>
                <a:lnTo>
                  <a:pt x="6716328" y="681164"/>
                </a:lnTo>
                <a:lnTo>
                  <a:pt x="6528165" y="703948"/>
                </a:lnTo>
                <a:lnTo>
                  <a:pt x="6325651" y="719162"/>
                </a:lnTo>
                <a:lnTo>
                  <a:pt x="6217168" y="722947"/>
                </a:lnTo>
                <a:lnTo>
                  <a:pt x="7414867" y="722947"/>
                </a:lnTo>
                <a:lnTo>
                  <a:pt x="7414867" y="483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124" y="1553883"/>
            <a:ext cx="4292955" cy="321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97615" y="1948980"/>
            <a:ext cx="2331720" cy="242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632" y="493204"/>
            <a:ext cx="534797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65"/>
              <a:t>Coded</a:t>
            </a:r>
            <a:r>
              <a:rPr dirty="0" spc="-335"/>
              <a:t> </a:t>
            </a:r>
            <a:r>
              <a:rPr dirty="0" spc="-145"/>
              <a:t>vs.</a:t>
            </a:r>
            <a:r>
              <a:rPr dirty="0" spc="-355"/>
              <a:t> </a:t>
            </a:r>
            <a:r>
              <a:rPr dirty="0" spc="-150"/>
              <a:t>free-text</a:t>
            </a:r>
            <a:r>
              <a:rPr dirty="0" spc="-325"/>
              <a:t> </a:t>
            </a:r>
            <a:r>
              <a:rPr dirty="0" spc="-114"/>
              <a:t>data</a:t>
            </a:r>
            <a:r>
              <a:rPr dirty="0" spc="-335"/>
              <a:t> </a:t>
            </a:r>
            <a:r>
              <a:rPr dirty="0" sz="3050" spc="-210"/>
              <a:t>[1]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900521" y="2185759"/>
            <a:ext cx="5634355" cy="201295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50" spc="-90" b="1">
                <a:solidFill>
                  <a:srgbClr val="073E87"/>
                </a:solidFill>
                <a:latin typeface="Trebuchet MS"/>
                <a:cs typeface="Trebuchet MS"/>
              </a:rPr>
              <a:t>Coded</a:t>
            </a:r>
            <a:r>
              <a:rPr dirty="0" sz="2050" spc="-170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20" b="1">
                <a:solidFill>
                  <a:srgbClr val="073E87"/>
                </a:solidFill>
                <a:latin typeface="Trebuchet MS"/>
                <a:cs typeface="Trebuchet MS"/>
              </a:rPr>
              <a:t>data:</a:t>
            </a:r>
            <a:endParaRPr sz="2050">
              <a:latin typeface="Trebuchet MS"/>
              <a:cs typeface="Trebuchet MS"/>
            </a:endParaRPr>
          </a:p>
          <a:p>
            <a:pPr marL="379095">
              <a:lnSpc>
                <a:spcPct val="100000"/>
              </a:lnSpc>
              <a:spcBef>
                <a:spcPts val="450"/>
              </a:spcBef>
            </a:pPr>
            <a:r>
              <a:rPr dirty="0" sz="1850" spc="-25">
                <a:solidFill>
                  <a:srgbClr val="073E87"/>
                </a:solidFill>
                <a:latin typeface="Trebuchet MS"/>
                <a:cs typeface="Trebuchet MS"/>
              </a:rPr>
              <a:t>Documentation</a:t>
            </a:r>
            <a:r>
              <a:rPr dirty="0" sz="18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85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discrete</a:t>
            </a:r>
            <a:r>
              <a:rPr dirty="0" sz="18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18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Trebuchet MS"/>
                <a:cs typeface="Trebuchet MS"/>
              </a:rPr>
              <a:t>from</a:t>
            </a:r>
            <a:r>
              <a:rPr dirty="0" sz="18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controlled</a:t>
            </a:r>
            <a:endParaRPr sz="1850">
              <a:latin typeface="Trebuchet MS"/>
              <a:cs typeface="Trebuchet MS"/>
            </a:endParaRPr>
          </a:p>
          <a:p>
            <a:pPr marL="379095">
              <a:lnSpc>
                <a:spcPct val="100000"/>
              </a:lnSpc>
              <a:spcBef>
                <a:spcPts val="25"/>
              </a:spcBef>
            </a:pP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vocabulary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-145" b="1">
                <a:solidFill>
                  <a:srgbClr val="073E87"/>
                </a:solidFill>
                <a:latin typeface="Trebuchet MS"/>
                <a:cs typeface="Trebuchet MS"/>
              </a:rPr>
              <a:t>Free</a:t>
            </a:r>
            <a:r>
              <a:rPr dirty="0" sz="2050" spc="-18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25" b="1">
                <a:solidFill>
                  <a:srgbClr val="073E87"/>
                </a:solidFill>
                <a:latin typeface="Trebuchet MS"/>
                <a:cs typeface="Trebuchet MS"/>
              </a:rPr>
              <a:t>text:</a:t>
            </a:r>
            <a:endParaRPr sz="2050">
              <a:latin typeface="Trebuchet MS"/>
              <a:cs typeface="Trebuchet MS"/>
            </a:endParaRPr>
          </a:p>
          <a:p>
            <a:pPr marL="379095" marR="5080">
              <a:lnSpc>
                <a:spcPct val="101099"/>
              </a:lnSpc>
              <a:spcBef>
                <a:spcPts val="425"/>
              </a:spcBef>
            </a:pP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Alphanumeric</a:t>
            </a:r>
            <a:r>
              <a:rPr dirty="0" sz="18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185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that</a:t>
            </a:r>
            <a:r>
              <a:rPr dirty="0" sz="18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Trebuchet MS"/>
                <a:cs typeface="Trebuchet MS"/>
              </a:rPr>
              <a:t>are</a:t>
            </a:r>
            <a:r>
              <a:rPr dirty="0" sz="185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unstructured,</a:t>
            </a:r>
            <a:r>
              <a:rPr dirty="0" sz="18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073E87"/>
                </a:solidFill>
                <a:latin typeface="Trebuchet MS"/>
                <a:cs typeface="Trebuchet MS"/>
              </a:rPr>
              <a:t>typically</a:t>
            </a:r>
            <a:r>
              <a:rPr dirty="0" sz="18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073E87"/>
                </a:solidFill>
                <a:latin typeface="Trebuchet MS"/>
                <a:cs typeface="Trebuchet MS"/>
              </a:rPr>
              <a:t>in  </a:t>
            </a:r>
            <a:r>
              <a:rPr dirty="0" sz="1850" spc="-55">
                <a:solidFill>
                  <a:srgbClr val="073E87"/>
                </a:solidFill>
                <a:latin typeface="Trebuchet MS"/>
                <a:cs typeface="Trebuchet MS"/>
              </a:rPr>
              <a:t>narrative</a:t>
            </a:r>
            <a:r>
              <a:rPr dirty="0" sz="18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Trebuchet MS"/>
                <a:cs typeface="Trebuchet MS"/>
              </a:rPr>
              <a:t>form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2196115"/>
            <a:ext cx="6015355" cy="29044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Arial"/>
              <a:buChar char="•"/>
              <a:tabLst>
                <a:tab pos="150495" algn="l"/>
              </a:tabLst>
            </a:pPr>
            <a:r>
              <a:rPr dirty="0" sz="1750" spc="65">
                <a:latin typeface="Trebuchet MS"/>
                <a:cs typeface="Trebuchet MS"/>
              </a:rPr>
              <a:t>A</a:t>
            </a:r>
            <a:r>
              <a:rPr dirty="0" sz="1750" spc="-140">
                <a:latin typeface="Trebuchet MS"/>
                <a:cs typeface="Trebuchet MS"/>
              </a:rPr>
              <a:t> </a:t>
            </a:r>
            <a:r>
              <a:rPr dirty="0" sz="1750" spc="-25">
                <a:latin typeface="Trebuchet MS"/>
                <a:cs typeface="Trebuchet MS"/>
              </a:rPr>
              <a:t>datum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40">
                <a:latin typeface="Trebuchet MS"/>
                <a:cs typeface="Trebuchet MS"/>
              </a:rPr>
              <a:t>is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25">
                <a:latin typeface="Trebuchet MS"/>
                <a:cs typeface="Trebuchet MS"/>
              </a:rPr>
              <a:t>single</a:t>
            </a:r>
            <a:r>
              <a:rPr dirty="0" sz="1750" spc="-140">
                <a:latin typeface="Trebuchet MS"/>
                <a:cs typeface="Trebuchet MS"/>
              </a:rPr>
              <a:t> </a:t>
            </a:r>
            <a:r>
              <a:rPr dirty="0" sz="1750" spc="-15">
                <a:latin typeface="Trebuchet MS"/>
                <a:cs typeface="Trebuchet MS"/>
              </a:rPr>
              <a:t>observation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5">
                <a:latin typeface="Trebuchet MS"/>
                <a:cs typeface="Trebuchet MS"/>
              </a:rPr>
              <a:t>of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40">
                <a:latin typeface="Trebuchet MS"/>
                <a:cs typeface="Trebuchet MS"/>
              </a:rPr>
              <a:t>patient</a:t>
            </a:r>
            <a:endParaRPr sz="1750">
              <a:latin typeface="Trebuchet MS"/>
              <a:cs typeface="Trebuchet MS"/>
            </a:endParaRPr>
          </a:p>
          <a:p>
            <a:pPr marL="149860" marR="910590" indent="-137160">
              <a:lnSpc>
                <a:spcPts val="1930"/>
              </a:lnSpc>
              <a:spcBef>
                <a:spcPts val="450"/>
              </a:spcBef>
              <a:buClr>
                <a:srgbClr val="31B6FD"/>
              </a:buClr>
              <a:buFont typeface="Arial"/>
              <a:buChar char="•"/>
              <a:tabLst>
                <a:tab pos="150495" algn="l"/>
              </a:tabLst>
            </a:pPr>
            <a:r>
              <a:rPr dirty="0" sz="1750" spc="-80">
                <a:latin typeface="Trebuchet MS"/>
                <a:cs typeface="Trebuchet MS"/>
              </a:rPr>
              <a:t>Clinical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40">
                <a:latin typeface="Trebuchet MS"/>
                <a:cs typeface="Trebuchet MS"/>
              </a:rPr>
              <a:t>data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are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collection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5">
                <a:latin typeface="Trebuchet MS"/>
                <a:cs typeface="Trebuchet MS"/>
              </a:rPr>
              <a:t>of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10">
                <a:latin typeface="Trebuchet MS"/>
                <a:cs typeface="Trebuchet MS"/>
              </a:rPr>
              <a:t>observations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5">
                <a:latin typeface="Trebuchet MS"/>
                <a:cs typeface="Trebuchet MS"/>
              </a:rPr>
              <a:t>about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  </a:t>
            </a:r>
            <a:r>
              <a:rPr dirty="0" sz="1750" spc="-40">
                <a:latin typeface="Trebuchet MS"/>
                <a:cs typeface="Trebuchet MS"/>
              </a:rPr>
              <a:t>patient</a:t>
            </a:r>
            <a:endParaRPr sz="1750">
              <a:latin typeface="Trebuchet MS"/>
              <a:cs typeface="Trebuchet MS"/>
            </a:endParaRPr>
          </a:p>
          <a:p>
            <a:pPr marL="149860" indent="-137160">
              <a:lnSpc>
                <a:spcPct val="100000"/>
              </a:lnSpc>
              <a:spcBef>
                <a:spcPts val="220"/>
              </a:spcBef>
              <a:buClr>
                <a:srgbClr val="31B6FD"/>
              </a:buClr>
              <a:buFont typeface="Arial"/>
              <a:buChar char="•"/>
              <a:tabLst>
                <a:tab pos="150495" algn="l"/>
              </a:tabLst>
            </a:pPr>
            <a:r>
              <a:rPr dirty="0" sz="1750" spc="-30">
                <a:latin typeface="Trebuchet MS"/>
                <a:cs typeface="Trebuchet MS"/>
              </a:rPr>
              <a:t>Each</a:t>
            </a:r>
            <a:r>
              <a:rPr dirty="0" sz="1750" spc="-170">
                <a:latin typeface="Trebuchet MS"/>
                <a:cs typeface="Trebuchet MS"/>
              </a:rPr>
              <a:t> </a:t>
            </a:r>
            <a:r>
              <a:rPr dirty="0" sz="1750" spc="-25">
                <a:latin typeface="Trebuchet MS"/>
                <a:cs typeface="Trebuchet MS"/>
              </a:rPr>
              <a:t>datum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>
                <a:latin typeface="Trebuchet MS"/>
                <a:cs typeface="Trebuchet MS"/>
              </a:rPr>
              <a:t>has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five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elements:</a:t>
            </a:r>
            <a:endParaRPr sz="1750">
              <a:latin typeface="Trebuchet MS"/>
              <a:cs typeface="Trebuchet MS"/>
            </a:endParaRPr>
          </a:p>
          <a:p>
            <a:pPr lvl="1" marL="736600" indent="-243840">
              <a:lnSpc>
                <a:spcPct val="100000"/>
              </a:lnSpc>
              <a:spcBef>
                <a:spcPts val="254"/>
              </a:spcBef>
              <a:buClr>
                <a:srgbClr val="31B6FD"/>
              </a:buClr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dirty="0" sz="1750" spc="-30">
                <a:latin typeface="Trebuchet MS"/>
                <a:cs typeface="Trebuchet MS"/>
              </a:rPr>
              <a:t>the </a:t>
            </a:r>
            <a:r>
              <a:rPr dirty="0" sz="1750" spc="-40">
                <a:latin typeface="Trebuchet MS"/>
                <a:cs typeface="Trebuchet MS"/>
              </a:rPr>
              <a:t>patient </a:t>
            </a:r>
            <a:r>
              <a:rPr dirty="0" sz="1750">
                <a:latin typeface="Trebuchet MS"/>
                <a:cs typeface="Trebuchet MS"/>
              </a:rPr>
              <a:t>(Amr</a:t>
            </a:r>
            <a:r>
              <a:rPr dirty="0" sz="1750" spc="-390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Jamal)</a:t>
            </a:r>
            <a:endParaRPr sz="1750">
              <a:latin typeface="Trebuchet MS"/>
              <a:cs typeface="Trebuchet MS"/>
            </a:endParaRPr>
          </a:p>
          <a:p>
            <a:pPr lvl="1" marL="736600" indent="-243840">
              <a:lnSpc>
                <a:spcPct val="100000"/>
              </a:lnSpc>
              <a:spcBef>
                <a:spcPts val="245"/>
              </a:spcBef>
              <a:buClr>
                <a:srgbClr val="31B6FD"/>
              </a:buClr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dirty="0" sz="1750" spc="-30">
                <a:latin typeface="Trebuchet MS"/>
                <a:cs typeface="Trebuchet MS"/>
              </a:rPr>
              <a:t>the </a:t>
            </a:r>
            <a:r>
              <a:rPr dirty="0" sz="1750" spc="-45">
                <a:latin typeface="Trebuchet MS"/>
                <a:cs typeface="Trebuchet MS"/>
              </a:rPr>
              <a:t>attribute </a:t>
            </a:r>
            <a:r>
              <a:rPr dirty="0" sz="1750" spc="-35">
                <a:latin typeface="Trebuchet MS"/>
                <a:cs typeface="Trebuchet MS"/>
              </a:rPr>
              <a:t>(heart</a:t>
            </a:r>
            <a:r>
              <a:rPr dirty="0" sz="1750" spc="-409">
                <a:latin typeface="Trebuchet MS"/>
                <a:cs typeface="Trebuchet MS"/>
              </a:rPr>
              <a:t> </a:t>
            </a:r>
            <a:r>
              <a:rPr dirty="0" sz="1750" spc="-40">
                <a:latin typeface="Trebuchet MS"/>
                <a:cs typeface="Trebuchet MS"/>
              </a:rPr>
              <a:t>rate)</a:t>
            </a:r>
            <a:endParaRPr sz="1750">
              <a:latin typeface="Trebuchet MS"/>
              <a:cs typeface="Trebuchet MS"/>
            </a:endParaRPr>
          </a:p>
          <a:p>
            <a:pPr lvl="1" marL="736600" indent="-243840">
              <a:lnSpc>
                <a:spcPct val="100000"/>
              </a:lnSpc>
              <a:spcBef>
                <a:spcPts val="259"/>
              </a:spcBef>
              <a:buClr>
                <a:srgbClr val="31B6FD"/>
              </a:buClr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value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5">
                <a:latin typeface="Trebuchet MS"/>
                <a:cs typeface="Trebuchet MS"/>
              </a:rPr>
              <a:t>of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attribute</a:t>
            </a:r>
            <a:r>
              <a:rPr dirty="0" sz="1750" spc="-170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(52</a:t>
            </a:r>
            <a:r>
              <a:rPr dirty="0" sz="1750" spc="-140">
                <a:latin typeface="Trebuchet MS"/>
                <a:cs typeface="Trebuchet MS"/>
              </a:rPr>
              <a:t> </a:t>
            </a:r>
            <a:r>
              <a:rPr dirty="0" sz="1750" spc="-20">
                <a:latin typeface="Trebuchet MS"/>
                <a:cs typeface="Trebuchet MS"/>
              </a:rPr>
              <a:t>beats</a:t>
            </a:r>
            <a:r>
              <a:rPr dirty="0" sz="1750" spc="-165">
                <a:latin typeface="Trebuchet MS"/>
                <a:cs typeface="Trebuchet MS"/>
              </a:rPr>
              <a:t> </a:t>
            </a:r>
            <a:r>
              <a:rPr dirty="0" sz="1750" spc="-25">
                <a:latin typeface="Trebuchet MS"/>
                <a:cs typeface="Trebuchet MS"/>
              </a:rPr>
              <a:t>per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30">
                <a:latin typeface="Trebuchet MS"/>
                <a:cs typeface="Trebuchet MS"/>
              </a:rPr>
              <a:t>minute)</a:t>
            </a:r>
            <a:endParaRPr sz="1750">
              <a:latin typeface="Trebuchet MS"/>
              <a:cs typeface="Trebuchet MS"/>
            </a:endParaRPr>
          </a:p>
          <a:p>
            <a:pPr lvl="1" marL="736600" indent="-243840">
              <a:lnSpc>
                <a:spcPct val="100000"/>
              </a:lnSpc>
              <a:spcBef>
                <a:spcPts val="254"/>
              </a:spcBef>
              <a:buClr>
                <a:srgbClr val="31B6FD"/>
              </a:buClr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50">
                <a:latin typeface="Trebuchet MS"/>
                <a:cs typeface="Trebuchet MS"/>
              </a:rPr>
              <a:t>time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5">
                <a:latin typeface="Trebuchet MS"/>
                <a:cs typeface="Trebuchet MS"/>
              </a:rPr>
              <a:t>of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-15">
                <a:latin typeface="Trebuchet MS"/>
                <a:cs typeface="Trebuchet MS"/>
              </a:rPr>
              <a:t>observation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75">
                <a:latin typeface="Trebuchet MS"/>
                <a:cs typeface="Trebuchet MS"/>
              </a:rPr>
              <a:t>(1:00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10">
                <a:latin typeface="Trebuchet MS"/>
                <a:cs typeface="Trebuchet MS"/>
              </a:rPr>
              <a:t>pm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35">
                <a:latin typeface="Trebuchet MS"/>
                <a:cs typeface="Trebuchet MS"/>
              </a:rPr>
              <a:t>on</a:t>
            </a:r>
            <a:r>
              <a:rPr dirty="0" sz="1750" spc="240">
                <a:latin typeface="Trebuchet MS"/>
                <a:cs typeface="Trebuchet MS"/>
              </a:rPr>
              <a:t> </a:t>
            </a:r>
            <a:r>
              <a:rPr dirty="0" sz="1750" spc="-210">
                <a:latin typeface="Trebuchet MS"/>
                <a:cs typeface="Trebuchet MS"/>
              </a:rPr>
              <a:t>1/1/2015)</a:t>
            </a:r>
            <a:endParaRPr sz="1750">
              <a:latin typeface="Trebuchet MS"/>
              <a:cs typeface="Trebuchet MS"/>
            </a:endParaRPr>
          </a:p>
          <a:p>
            <a:pPr lvl="1" marL="736600" marR="5080" indent="-243840">
              <a:lnSpc>
                <a:spcPts val="1930"/>
              </a:lnSpc>
              <a:spcBef>
                <a:spcPts val="455"/>
              </a:spcBef>
              <a:buClr>
                <a:srgbClr val="31B6FD"/>
              </a:buClr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5">
                <a:latin typeface="Trebuchet MS"/>
                <a:cs typeface="Trebuchet MS"/>
              </a:rPr>
              <a:t>method</a:t>
            </a:r>
            <a:r>
              <a:rPr dirty="0" sz="1750" spc="-145">
                <a:latin typeface="Trebuchet MS"/>
                <a:cs typeface="Trebuchet MS"/>
              </a:rPr>
              <a:t> </a:t>
            </a:r>
            <a:r>
              <a:rPr dirty="0" sz="1750" spc="-10">
                <a:latin typeface="Trebuchet MS"/>
                <a:cs typeface="Trebuchet MS"/>
              </a:rPr>
              <a:t>by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25">
                <a:latin typeface="Trebuchet MS"/>
                <a:cs typeface="Trebuchet MS"/>
              </a:rPr>
              <a:t>which</a:t>
            </a:r>
            <a:r>
              <a:rPr dirty="0" sz="1750" spc="-140">
                <a:latin typeface="Trebuchet MS"/>
                <a:cs typeface="Trebuchet MS"/>
              </a:rPr>
              <a:t> </a:t>
            </a:r>
            <a:r>
              <a:rPr dirty="0" sz="1750" spc="-30">
                <a:latin typeface="Trebuchet MS"/>
                <a:cs typeface="Trebuchet MS"/>
              </a:rPr>
              <a:t>the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45">
                <a:latin typeface="Trebuchet MS"/>
                <a:cs typeface="Trebuchet MS"/>
              </a:rPr>
              <a:t>attribute</a:t>
            </a:r>
            <a:r>
              <a:rPr dirty="0" sz="1750" spc="-160">
                <a:latin typeface="Trebuchet MS"/>
                <a:cs typeface="Trebuchet MS"/>
              </a:rPr>
              <a:t> </a:t>
            </a:r>
            <a:r>
              <a:rPr dirty="0" sz="1750" spc="15">
                <a:latin typeface="Trebuchet MS"/>
                <a:cs typeface="Trebuchet MS"/>
              </a:rPr>
              <a:t>was</a:t>
            </a:r>
            <a:r>
              <a:rPr dirty="0" sz="1750" spc="-150">
                <a:latin typeface="Trebuchet MS"/>
                <a:cs typeface="Trebuchet MS"/>
              </a:rPr>
              <a:t> </a:t>
            </a:r>
            <a:r>
              <a:rPr dirty="0" sz="1750" spc="-20">
                <a:latin typeface="Trebuchet MS"/>
                <a:cs typeface="Trebuchet MS"/>
              </a:rPr>
              <a:t>obtained</a:t>
            </a:r>
            <a:r>
              <a:rPr dirty="0" sz="1750" spc="-155">
                <a:latin typeface="Trebuchet MS"/>
                <a:cs typeface="Trebuchet MS"/>
              </a:rPr>
              <a:t> </a:t>
            </a:r>
            <a:r>
              <a:rPr dirty="0" sz="1750" spc="-35">
                <a:latin typeface="Trebuchet MS"/>
                <a:cs typeface="Trebuchet MS"/>
              </a:rPr>
              <a:t>(heart  </a:t>
            </a:r>
            <a:r>
              <a:rPr dirty="0" sz="1750" spc="-15">
                <a:latin typeface="Trebuchet MS"/>
                <a:cs typeface="Trebuchet MS"/>
              </a:rPr>
              <a:t>monitor)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059" y="493204"/>
            <a:ext cx="507873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0"/>
              <a:t>What</a:t>
            </a:r>
            <a:r>
              <a:rPr dirty="0" spc="-330"/>
              <a:t> </a:t>
            </a:r>
            <a:r>
              <a:rPr dirty="0" spc="-130"/>
              <a:t>are</a:t>
            </a:r>
            <a:r>
              <a:rPr dirty="0" spc="-335"/>
              <a:t> </a:t>
            </a:r>
            <a:r>
              <a:rPr dirty="0" spc="-190"/>
              <a:t>clinical</a:t>
            </a:r>
            <a:r>
              <a:rPr dirty="0" spc="-335"/>
              <a:t> </a:t>
            </a:r>
            <a:r>
              <a:rPr dirty="0" spc="-105"/>
              <a:t>data?</a:t>
            </a:r>
            <a:r>
              <a:rPr dirty="0" spc="-330"/>
              <a:t> </a:t>
            </a:r>
            <a:r>
              <a:rPr dirty="0" spc="-265"/>
              <a:t>[1]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502" y="193713"/>
            <a:ext cx="4202277" cy="563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7129" y="4906378"/>
            <a:ext cx="1820037" cy="783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4696" y="4924514"/>
            <a:ext cx="1748790" cy="712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4698" y="4924514"/>
            <a:ext cx="1748789" cy="712470"/>
          </a:xfrm>
          <a:custGeom>
            <a:avLst/>
            <a:gdLst/>
            <a:ahLst/>
            <a:cxnLst/>
            <a:rect l="l" t="t" r="r" b="b"/>
            <a:pathLst>
              <a:path w="1748789" h="712470">
                <a:moveTo>
                  <a:pt x="0" y="712470"/>
                </a:moveTo>
                <a:lnTo>
                  <a:pt x="1748790" y="712470"/>
                </a:lnTo>
                <a:lnTo>
                  <a:pt x="1748790" y="0"/>
                </a:lnTo>
                <a:lnTo>
                  <a:pt x="0" y="0"/>
                </a:lnTo>
                <a:lnTo>
                  <a:pt x="0" y="712470"/>
                </a:lnTo>
                <a:close/>
              </a:path>
            </a:pathLst>
          </a:custGeom>
          <a:ln w="7772">
            <a:solidFill>
              <a:srgbClr val="46AAC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976" y="493204"/>
            <a:ext cx="441579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95"/>
              <a:t>Narratives </a:t>
            </a:r>
            <a:r>
              <a:rPr dirty="0" spc="-195"/>
              <a:t>tell </a:t>
            </a:r>
            <a:r>
              <a:rPr dirty="0" spc="-135"/>
              <a:t>a</a:t>
            </a:r>
            <a:r>
              <a:rPr dirty="0" spc="-735"/>
              <a:t> </a:t>
            </a:r>
            <a:r>
              <a:rPr dirty="0" spc="-114"/>
              <a:t>story.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937" y="2185759"/>
            <a:ext cx="6082665" cy="234378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2050" spc="969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969" b="1">
                <a:solidFill>
                  <a:srgbClr val="073E87"/>
                </a:solidFill>
                <a:latin typeface="Trebuchet MS"/>
                <a:cs typeface="Trebuchet MS"/>
              </a:rPr>
              <a:t>A</a:t>
            </a:r>
            <a:r>
              <a:rPr dirty="0" sz="2050" spc="-44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95" b="1">
                <a:solidFill>
                  <a:srgbClr val="073E87"/>
                </a:solidFill>
                <a:latin typeface="Trebuchet MS"/>
                <a:cs typeface="Trebuchet MS"/>
              </a:rPr>
              <a:t>narrative </a:t>
            </a:r>
            <a:r>
              <a:rPr dirty="0" sz="2050" spc="-80" b="1">
                <a:solidFill>
                  <a:srgbClr val="073E87"/>
                </a:solidFill>
                <a:latin typeface="Trebuchet MS"/>
                <a:cs typeface="Trebuchet MS"/>
              </a:rPr>
              <a:t>tells </a:t>
            </a:r>
            <a:r>
              <a:rPr dirty="0" sz="2050" spc="-90" b="1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2050" spc="-65" b="1">
                <a:solidFill>
                  <a:srgbClr val="073E87"/>
                </a:solidFill>
                <a:latin typeface="Trebuchet MS"/>
                <a:cs typeface="Trebuchet MS"/>
              </a:rPr>
              <a:t>story</a:t>
            </a:r>
            <a:endParaRPr sz="205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450"/>
              </a:spcBef>
            </a:pPr>
            <a:r>
              <a:rPr dirty="0" sz="1850" spc="196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850" spc="13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Trebuchet MS"/>
                <a:cs typeface="Trebuchet MS"/>
              </a:rPr>
              <a:t>See </a:t>
            </a: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the </a:t>
            </a:r>
            <a:r>
              <a:rPr dirty="0" sz="1850" spc="-55">
                <a:solidFill>
                  <a:srgbClr val="073E87"/>
                </a:solidFill>
                <a:latin typeface="Trebuchet MS"/>
                <a:cs typeface="Trebuchet MS"/>
              </a:rPr>
              <a:t>patient </a:t>
            </a:r>
            <a:r>
              <a:rPr dirty="0" sz="1850" spc="-5">
                <a:solidFill>
                  <a:srgbClr val="073E87"/>
                </a:solidFill>
                <a:latin typeface="Trebuchet MS"/>
                <a:cs typeface="Trebuchet MS"/>
              </a:rPr>
              <a:t>through </a:t>
            </a:r>
            <a:r>
              <a:rPr dirty="0" sz="1850" spc="-60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description</a:t>
            </a:r>
            <a:endParaRPr sz="185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455"/>
              </a:spcBef>
            </a:pPr>
            <a:r>
              <a:rPr dirty="0" sz="1850" spc="196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850" spc="36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Complicated</a:t>
            </a:r>
            <a:r>
              <a:rPr dirty="0" sz="18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Trebuchet MS"/>
                <a:cs typeface="Trebuchet MS"/>
              </a:rPr>
              <a:t>events</a:t>
            </a:r>
            <a:r>
              <a:rPr dirty="0" sz="18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Trebuchet MS"/>
                <a:cs typeface="Trebuchet MS"/>
              </a:rPr>
              <a:t>are</a:t>
            </a:r>
            <a:r>
              <a:rPr dirty="0" sz="18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Trebuchet MS"/>
                <a:cs typeface="Trebuchet MS"/>
              </a:rPr>
              <a:t>easier</a:t>
            </a:r>
            <a:r>
              <a:rPr dirty="0" sz="18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18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Trebuchet MS"/>
                <a:cs typeface="Trebuchet MS"/>
              </a:rPr>
              <a:t>describe</a:t>
            </a:r>
            <a:r>
              <a:rPr dirty="0" sz="18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r>
              <a:rPr dirty="0" sz="18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Trebuchet MS"/>
                <a:cs typeface="Trebuchet MS"/>
              </a:rPr>
              <a:t>text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3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30" b="1">
                <a:solidFill>
                  <a:srgbClr val="073E87"/>
                </a:solidFill>
                <a:latin typeface="Trebuchet MS"/>
                <a:cs typeface="Trebuchet MS"/>
              </a:rPr>
              <a:t>Undifferentiated</a:t>
            </a:r>
            <a:r>
              <a:rPr dirty="0" sz="2050" spc="-170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 b="1">
                <a:solidFill>
                  <a:srgbClr val="073E87"/>
                </a:solidFill>
                <a:latin typeface="Trebuchet MS"/>
                <a:cs typeface="Trebuchet MS"/>
              </a:rPr>
              <a:t>problems</a:t>
            </a:r>
            <a:endParaRPr sz="205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455"/>
              </a:spcBef>
            </a:pPr>
            <a:r>
              <a:rPr dirty="0" sz="1850" spc="196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850" spc="37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Trebuchet MS"/>
                <a:cs typeface="Trebuchet MS"/>
              </a:rPr>
              <a:t>Interpretation.</a:t>
            </a:r>
            <a:endParaRPr sz="1850">
              <a:latin typeface="Trebuchet MS"/>
              <a:cs typeface="Trebuchet MS"/>
            </a:endParaRPr>
          </a:p>
          <a:p>
            <a:pPr marL="543560">
              <a:lnSpc>
                <a:spcPct val="100000"/>
              </a:lnSpc>
              <a:spcBef>
                <a:spcPts val="355"/>
              </a:spcBef>
            </a:pPr>
            <a:r>
              <a:rPr dirty="0" sz="1700" spc="17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Trebuchet MS"/>
                <a:cs typeface="Trebuchet MS"/>
              </a:rPr>
              <a:t>“only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Trebuchet MS"/>
                <a:cs typeface="Trebuchet MS"/>
              </a:rPr>
              <a:t>a</a:t>
            </a:r>
            <a:r>
              <a:rPr dirty="0" sz="1700" spc="-1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Trebuchet MS"/>
                <a:cs typeface="Trebuchet MS"/>
              </a:rPr>
              <a:t>human</a:t>
            </a:r>
            <a:r>
              <a:rPr dirty="0" sz="17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can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Trebuchet MS"/>
                <a:cs typeface="Trebuchet MS"/>
              </a:rPr>
              <a:t>prioritize</a:t>
            </a:r>
            <a:r>
              <a:rPr dirty="0" sz="1700" spc="-13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1700" spc="-1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determine</a:t>
            </a:r>
            <a:r>
              <a:rPr dirty="0" sz="170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073E87"/>
                </a:solidFill>
                <a:latin typeface="Trebuchet MS"/>
                <a:cs typeface="Trebuchet MS"/>
              </a:rPr>
              <a:t>what</a:t>
            </a:r>
            <a:r>
              <a:rPr dirty="0" sz="1700" spc="-15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the  </a:t>
            </a:r>
            <a:r>
              <a:rPr dirty="0" sz="1700" spc="-315">
                <a:solidFill>
                  <a:srgbClr val="073E87"/>
                </a:solidFill>
                <a:latin typeface="Trebuchet MS"/>
                <a:cs typeface="Trebuchet MS"/>
              </a:rPr>
              <a:t>chief</a:t>
            </a:r>
            <a:endParaRPr sz="1700">
              <a:latin typeface="Trebuchet MS"/>
              <a:cs typeface="Trebuchet MS"/>
            </a:endParaRPr>
          </a:p>
          <a:p>
            <a:pPr algn="ctr" marR="2807970">
              <a:lnSpc>
                <a:spcPct val="100000"/>
              </a:lnSpc>
            </a:pPr>
            <a:r>
              <a:rPr dirty="0" sz="1700" spc="-50">
                <a:solidFill>
                  <a:srgbClr val="073E87"/>
                </a:solidFill>
                <a:latin typeface="Trebuchet MS"/>
                <a:cs typeface="Trebuchet MS"/>
              </a:rPr>
              <a:t>complaint </a:t>
            </a:r>
            <a:r>
              <a:rPr dirty="0" sz="1700" spc="-80">
                <a:solidFill>
                  <a:srgbClr val="073E87"/>
                </a:solidFill>
                <a:latin typeface="Trebuchet MS"/>
                <a:cs typeface="Trebuchet MS"/>
              </a:rPr>
              <a:t>really</a:t>
            </a:r>
            <a:r>
              <a:rPr dirty="0" sz="1700" spc="-24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Trebuchet MS"/>
                <a:cs typeface="Trebuchet MS"/>
              </a:rPr>
              <a:t>is”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3"/>
            <a:ext cx="7771068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3"/>
            <a:ext cx="7771068" cy="582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412" y="493204"/>
            <a:ext cx="4600575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Issues</a:t>
            </a:r>
            <a:r>
              <a:rPr dirty="0" spc="-375"/>
              <a:t> </a:t>
            </a:r>
            <a:r>
              <a:rPr dirty="0" spc="-90"/>
              <a:t>with</a:t>
            </a:r>
            <a:r>
              <a:rPr dirty="0" spc="-345"/>
              <a:t> </a:t>
            </a:r>
            <a:r>
              <a:rPr dirty="0" spc="-55"/>
              <a:t>coded</a:t>
            </a:r>
            <a:r>
              <a:rPr dirty="0" spc="-340"/>
              <a:t> </a:t>
            </a:r>
            <a:r>
              <a:rPr dirty="0" spc="-114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937" y="2192229"/>
            <a:ext cx="4680585" cy="14859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50" spc="26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65">
                <a:solidFill>
                  <a:srgbClr val="073E87"/>
                </a:solidFill>
                <a:latin typeface="Trebuchet MS"/>
                <a:cs typeface="Trebuchet MS"/>
              </a:rPr>
              <a:t>“pick</a:t>
            </a:r>
            <a:r>
              <a:rPr dirty="0" sz="2050" spc="-3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list”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allows </a:t>
            </a:r>
            <a:r>
              <a:rPr dirty="0" sz="2050" spc="10">
                <a:solidFill>
                  <a:srgbClr val="073E87"/>
                </a:solidFill>
                <a:latin typeface="Trebuchet MS"/>
                <a:cs typeface="Trebuchet MS"/>
              </a:rPr>
              <a:t>wrong </a:t>
            </a:r>
            <a:r>
              <a:rPr dirty="0" sz="2050" spc="-350">
                <a:solidFill>
                  <a:srgbClr val="073E87"/>
                </a:solidFill>
                <a:latin typeface="Trebuchet MS"/>
                <a:cs typeface="Trebuchet MS"/>
              </a:rPr>
              <a:t>selection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12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20">
                <a:solidFill>
                  <a:srgbClr val="073E87"/>
                </a:solidFill>
                <a:latin typeface="Trebuchet MS"/>
                <a:cs typeface="Trebuchet MS"/>
              </a:rPr>
              <a:t>compliance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concerns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050" spc="3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360">
                <a:solidFill>
                  <a:srgbClr val="073E87"/>
                </a:solidFill>
                <a:latin typeface="Trebuchet MS"/>
                <a:cs typeface="Trebuchet MS"/>
              </a:rPr>
              <a:t>over</a:t>
            </a:r>
            <a:r>
              <a:rPr dirty="0" sz="2050" spc="-4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documentation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for </a:t>
            </a:r>
            <a:r>
              <a:rPr dirty="0" sz="2050" spc="-85">
                <a:solidFill>
                  <a:srgbClr val="073E87"/>
                </a:solidFill>
                <a:latin typeface="Trebuchet MS"/>
                <a:cs typeface="Trebuchet MS"/>
              </a:rPr>
              <a:t>care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050" spc="20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04">
                <a:solidFill>
                  <a:srgbClr val="073E87"/>
                </a:solidFill>
                <a:latin typeface="Trebuchet MS"/>
                <a:cs typeface="Trebuchet MS"/>
              </a:rPr>
              <a:t>cloning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8002" y="2658859"/>
            <a:ext cx="3005975" cy="2535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58474" y="2787104"/>
            <a:ext cx="2754020" cy="2283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056" y="1806602"/>
            <a:ext cx="5324475" cy="189738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350" spc="-114">
                <a:solidFill>
                  <a:srgbClr val="376AA9"/>
                </a:solidFill>
                <a:latin typeface="Trebuchet MS"/>
                <a:cs typeface="Trebuchet MS"/>
              </a:rPr>
              <a:t>File </a:t>
            </a:r>
            <a:r>
              <a:rPr dirty="0" sz="2350" spc="-35">
                <a:solidFill>
                  <a:srgbClr val="376AA9"/>
                </a:solidFill>
                <a:latin typeface="Trebuchet MS"/>
                <a:cs typeface="Trebuchet MS"/>
              </a:rPr>
              <a:t>Organization</a:t>
            </a:r>
            <a:r>
              <a:rPr dirty="0" sz="2350" spc="-26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350" spc="-30">
                <a:solidFill>
                  <a:srgbClr val="376AA9"/>
                </a:solidFill>
                <a:latin typeface="Trebuchet MS"/>
                <a:cs typeface="Trebuchet MS"/>
              </a:rPr>
              <a:t>concepts</a:t>
            </a:r>
            <a:endParaRPr sz="2350">
              <a:latin typeface="Trebuchet MS"/>
              <a:cs typeface="Trebuchet MS"/>
            </a:endParaRPr>
          </a:p>
          <a:p>
            <a:pPr marL="726440" indent="-32575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26440" algn="l"/>
                <a:tab pos="727075" algn="l"/>
              </a:tabLst>
            </a:pPr>
            <a:r>
              <a:rPr dirty="0" sz="2200" spc="-60">
                <a:solidFill>
                  <a:srgbClr val="376AA9"/>
                </a:solidFill>
                <a:latin typeface="Trebuchet MS"/>
                <a:cs typeface="Trebuchet MS"/>
              </a:rPr>
              <a:t>Database:</a:t>
            </a:r>
            <a:r>
              <a:rPr dirty="0" sz="2200" spc="-19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65">
                <a:solidFill>
                  <a:srgbClr val="376AA9"/>
                </a:solidFill>
                <a:latin typeface="Trebuchet MS"/>
                <a:cs typeface="Trebuchet MS"/>
              </a:rPr>
              <a:t>A</a:t>
            </a:r>
            <a:r>
              <a:rPr dirty="0" sz="2200" spc="-18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40">
                <a:solidFill>
                  <a:srgbClr val="376AA9"/>
                </a:solidFill>
                <a:latin typeface="Trebuchet MS"/>
                <a:cs typeface="Trebuchet MS"/>
              </a:rPr>
              <a:t>set</a:t>
            </a:r>
            <a:r>
              <a:rPr dirty="0" sz="2200" spc="-18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376AA9"/>
                </a:solidFill>
                <a:latin typeface="Trebuchet MS"/>
                <a:cs typeface="Trebuchet MS"/>
              </a:rPr>
              <a:t>of</a:t>
            </a:r>
            <a:r>
              <a:rPr dirty="0" sz="2200" spc="-20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80">
                <a:solidFill>
                  <a:srgbClr val="376AA9"/>
                </a:solidFill>
                <a:latin typeface="Trebuchet MS"/>
                <a:cs typeface="Trebuchet MS"/>
              </a:rPr>
              <a:t>related</a:t>
            </a:r>
            <a:r>
              <a:rPr dirty="0" sz="2200" spc="-18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75">
                <a:solidFill>
                  <a:srgbClr val="376AA9"/>
                </a:solidFill>
                <a:latin typeface="Trebuchet MS"/>
                <a:cs typeface="Trebuchet MS"/>
              </a:rPr>
              <a:t>files</a:t>
            </a:r>
            <a:endParaRPr sz="2200">
              <a:latin typeface="Trebuchet MS"/>
              <a:cs typeface="Trebuchet MS"/>
            </a:endParaRPr>
          </a:p>
          <a:p>
            <a:pPr marL="726440" indent="-325755">
              <a:lnSpc>
                <a:spcPct val="100000"/>
              </a:lnSpc>
              <a:spcBef>
                <a:spcPts val="259"/>
              </a:spcBef>
              <a:buFont typeface="Arial"/>
              <a:buChar char="–"/>
              <a:tabLst>
                <a:tab pos="726440" algn="l"/>
                <a:tab pos="727075" algn="l"/>
              </a:tabLst>
            </a:pPr>
            <a:r>
              <a:rPr dirty="0" sz="2200" spc="-140">
                <a:solidFill>
                  <a:srgbClr val="376AA9"/>
                </a:solidFill>
                <a:latin typeface="Trebuchet MS"/>
                <a:cs typeface="Trebuchet MS"/>
              </a:rPr>
              <a:t>File:</a:t>
            </a:r>
            <a:r>
              <a:rPr dirty="0" sz="2200" spc="-19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75">
                <a:solidFill>
                  <a:srgbClr val="376AA9"/>
                </a:solidFill>
                <a:latin typeface="Trebuchet MS"/>
                <a:cs typeface="Trebuchet MS"/>
              </a:rPr>
              <a:t>Collection</a:t>
            </a:r>
            <a:r>
              <a:rPr dirty="0" sz="2200" spc="-19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376AA9"/>
                </a:solidFill>
                <a:latin typeface="Trebuchet MS"/>
                <a:cs typeface="Trebuchet MS"/>
              </a:rPr>
              <a:t>of</a:t>
            </a:r>
            <a:r>
              <a:rPr dirty="0" sz="2200" spc="-19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35">
                <a:solidFill>
                  <a:srgbClr val="376AA9"/>
                </a:solidFill>
                <a:latin typeface="Trebuchet MS"/>
                <a:cs typeface="Trebuchet MS"/>
              </a:rPr>
              <a:t>records</a:t>
            </a:r>
            <a:r>
              <a:rPr dirty="0" sz="2200" spc="-20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376AA9"/>
                </a:solidFill>
                <a:latin typeface="Trebuchet MS"/>
                <a:cs typeface="Trebuchet MS"/>
              </a:rPr>
              <a:t>of</a:t>
            </a:r>
            <a:r>
              <a:rPr dirty="0" sz="2200" spc="-19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30">
                <a:solidFill>
                  <a:srgbClr val="376AA9"/>
                </a:solidFill>
                <a:latin typeface="Trebuchet MS"/>
                <a:cs typeface="Trebuchet MS"/>
              </a:rPr>
              <a:t>same</a:t>
            </a:r>
            <a:r>
              <a:rPr dirty="0" sz="2200" spc="-20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50">
                <a:solidFill>
                  <a:srgbClr val="376AA9"/>
                </a:solidFill>
                <a:latin typeface="Trebuchet MS"/>
                <a:cs typeface="Trebuchet MS"/>
              </a:rPr>
              <a:t>type</a:t>
            </a:r>
            <a:endParaRPr sz="2200">
              <a:latin typeface="Trebuchet MS"/>
              <a:cs typeface="Trebuchet MS"/>
            </a:endParaRPr>
          </a:p>
          <a:p>
            <a:pPr marL="726440" indent="-32575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26440" algn="l"/>
                <a:tab pos="727075" algn="l"/>
              </a:tabLst>
            </a:pPr>
            <a:r>
              <a:rPr dirty="0" sz="2200" spc="-55">
                <a:solidFill>
                  <a:srgbClr val="376AA9"/>
                </a:solidFill>
                <a:latin typeface="Trebuchet MS"/>
                <a:cs typeface="Trebuchet MS"/>
              </a:rPr>
              <a:t>Record:</a:t>
            </a:r>
            <a:r>
              <a:rPr dirty="0" sz="2200" spc="-20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65">
                <a:solidFill>
                  <a:srgbClr val="376AA9"/>
                </a:solidFill>
                <a:latin typeface="Trebuchet MS"/>
                <a:cs typeface="Trebuchet MS"/>
              </a:rPr>
              <a:t>A</a:t>
            </a:r>
            <a:r>
              <a:rPr dirty="0" sz="2200" spc="-19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35">
                <a:solidFill>
                  <a:srgbClr val="376AA9"/>
                </a:solidFill>
                <a:latin typeface="Trebuchet MS"/>
                <a:cs typeface="Trebuchet MS"/>
              </a:rPr>
              <a:t>set</a:t>
            </a:r>
            <a:r>
              <a:rPr dirty="0" sz="2200" spc="-18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376AA9"/>
                </a:solidFill>
                <a:latin typeface="Trebuchet MS"/>
                <a:cs typeface="Trebuchet MS"/>
              </a:rPr>
              <a:t>of</a:t>
            </a:r>
            <a:r>
              <a:rPr dirty="0" sz="2200" spc="-20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75">
                <a:solidFill>
                  <a:srgbClr val="376AA9"/>
                </a:solidFill>
                <a:latin typeface="Trebuchet MS"/>
                <a:cs typeface="Trebuchet MS"/>
              </a:rPr>
              <a:t>related</a:t>
            </a:r>
            <a:r>
              <a:rPr dirty="0" sz="2200" spc="-18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85">
                <a:solidFill>
                  <a:srgbClr val="376AA9"/>
                </a:solidFill>
                <a:latin typeface="Trebuchet MS"/>
                <a:cs typeface="Trebuchet MS"/>
              </a:rPr>
              <a:t>field</a:t>
            </a:r>
            <a:endParaRPr sz="2200">
              <a:latin typeface="Trebuchet MS"/>
              <a:cs typeface="Trebuchet MS"/>
            </a:endParaRPr>
          </a:p>
          <a:p>
            <a:pPr marL="726440" indent="-32575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26440" algn="l"/>
                <a:tab pos="727075" algn="l"/>
              </a:tabLst>
            </a:pPr>
            <a:r>
              <a:rPr dirty="0" sz="2200" spc="-120">
                <a:solidFill>
                  <a:srgbClr val="376AA9"/>
                </a:solidFill>
                <a:latin typeface="Trebuchet MS"/>
                <a:cs typeface="Trebuchet MS"/>
              </a:rPr>
              <a:t>Field: </a:t>
            </a:r>
            <a:r>
              <a:rPr dirty="0" sz="2200" spc="15">
                <a:solidFill>
                  <a:srgbClr val="376AA9"/>
                </a:solidFill>
                <a:latin typeface="Trebuchet MS"/>
                <a:cs typeface="Trebuchet MS"/>
              </a:rPr>
              <a:t>Words </a:t>
            </a:r>
            <a:r>
              <a:rPr dirty="0" sz="2200" spc="-30">
                <a:solidFill>
                  <a:srgbClr val="376AA9"/>
                </a:solidFill>
                <a:latin typeface="Trebuchet MS"/>
                <a:cs typeface="Trebuchet MS"/>
              </a:rPr>
              <a:t>and</a:t>
            </a:r>
            <a:r>
              <a:rPr dirty="0" sz="2200" spc="-48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2200" spc="-20">
                <a:solidFill>
                  <a:srgbClr val="376AA9"/>
                </a:solidFill>
                <a:latin typeface="Trebuchet MS"/>
                <a:cs typeface="Trebuchet MS"/>
              </a:rPr>
              <a:t>numbers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977" y="5386707"/>
            <a:ext cx="1346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26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76960" y="551497"/>
            <a:ext cx="3618229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55"/>
              <a:t>Data </a:t>
            </a:r>
            <a:r>
              <a:rPr dirty="0" sz="3050"/>
              <a:t>Management</a:t>
            </a:r>
            <a:r>
              <a:rPr dirty="0" sz="3050" spc="-555"/>
              <a:t> </a:t>
            </a:r>
            <a:r>
              <a:rPr dirty="0" sz="3050" spc="-95"/>
              <a:t>[2]</a:t>
            </a:r>
            <a:endParaRPr sz="30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0677" y="5426287"/>
            <a:ext cx="10922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5"/>
              </a:lnSpc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27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311" y="448907"/>
            <a:ext cx="5881116" cy="509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616532"/>
            <a:ext cx="6012180" cy="181356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500" spc="80">
                <a:solidFill>
                  <a:srgbClr val="376AA9"/>
                </a:solidFill>
                <a:latin typeface="Wingdings"/>
                <a:cs typeface="Wingdings"/>
              </a:rPr>
              <a:t></a:t>
            </a:r>
            <a:r>
              <a:rPr dirty="0" sz="1500" spc="80">
                <a:solidFill>
                  <a:srgbClr val="376AA9"/>
                </a:solidFill>
                <a:latin typeface="Trebuchet MS"/>
                <a:cs typeface="Trebuchet MS"/>
              </a:rPr>
              <a:t>Relational</a:t>
            </a:r>
            <a:r>
              <a:rPr dirty="0" sz="1500" spc="-13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5">
                <a:solidFill>
                  <a:srgbClr val="376AA9"/>
                </a:solidFill>
                <a:latin typeface="Trebuchet MS"/>
                <a:cs typeface="Trebuchet MS"/>
              </a:rPr>
              <a:t>model</a:t>
            </a:r>
            <a:r>
              <a:rPr dirty="0" sz="1500" spc="-14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376AA9"/>
                </a:solidFill>
                <a:latin typeface="Trebuchet MS"/>
                <a:cs typeface="Trebuchet MS"/>
              </a:rPr>
              <a:t>links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5">
                <a:solidFill>
                  <a:srgbClr val="376AA9"/>
                </a:solidFill>
                <a:latin typeface="Trebuchet MS"/>
                <a:cs typeface="Trebuchet MS"/>
              </a:rPr>
              <a:t>records</a:t>
            </a:r>
            <a:r>
              <a:rPr dirty="0" sz="1500" spc="-14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376AA9"/>
                </a:solidFill>
                <a:latin typeface="Trebuchet MS"/>
                <a:cs typeface="Trebuchet MS"/>
              </a:rPr>
              <a:t>to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376AA9"/>
                </a:solidFill>
                <a:latin typeface="Trebuchet MS"/>
                <a:cs typeface="Trebuchet MS"/>
              </a:rPr>
              <a:t>tables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500" spc="175">
                <a:solidFill>
                  <a:srgbClr val="376AA9"/>
                </a:solidFill>
                <a:latin typeface="Wingdings"/>
                <a:cs typeface="Wingdings"/>
              </a:rPr>
              <a:t></a:t>
            </a:r>
            <a:r>
              <a:rPr dirty="0" sz="1500" spc="175">
                <a:solidFill>
                  <a:srgbClr val="376AA9"/>
                </a:solidFill>
                <a:latin typeface="Trebuchet MS"/>
                <a:cs typeface="Trebuchet MS"/>
              </a:rPr>
              <a:t>Allows</a:t>
            </a:r>
            <a:r>
              <a:rPr dirty="0" sz="1500" spc="-13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376AA9"/>
                </a:solidFill>
                <a:latin typeface="Trebuchet MS"/>
                <a:cs typeface="Trebuchet MS"/>
              </a:rPr>
              <a:t>efficiencies</a:t>
            </a:r>
            <a:endParaRPr sz="1500">
              <a:latin typeface="Trebuchet MS"/>
              <a:cs typeface="Trebuchet MS"/>
            </a:endParaRPr>
          </a:p>
          <a:p>
            <a:pPr marL="151130" indent="-138430">
              <a:lnSpc>
                <a:spcPct val="100000"/>
              </a:lnSpc>
              <a:spcBef>
                <a:spcPts val="35"/>
              </a:spcBef>
              <a:buChar char="–"/>
              <a:tabLst>
                <a:tab pos="151765" algn="l"/>
              </a:tabLst>
            </a:pPr>
            <a:r>
              <a:rPr dirty="0" sz="1500" spc="-40">
                <a:solidFill>
                  <a:srgbClr val="376AA9"/>
                </a:solidFill>
                <a:latin typeface="Trebuchet MS"/>
                <a:cs typeface="Trebuchet MS"/>
              </a:rPr>
              <a:t>One-time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376AA9"/>
                </a:solidFill>
                <a:latin typeface="Trebuchet MS"/>
                <a:cs typeface="Trebuchet MS"/>
              </a:rPr>
              <a:t>information</a:t>
            </a:r>
            <a:r>
              <a:rPr dirty="0" sz="1500" spc="-15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376AA9"/>
                </a:solidFill>
                <a:latin typeface="Trebuchet MS"/>
                <a:cs typeface="Trebuchet MS"/>
              </a:rPr>
              <a:t>(e.g.,</a:t>
            </a:r>
            <a:r>
              <a:rPr dirty="0" sz="1500" spc="-11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demographics)</a:t>
            </a:r>
            <a:r>
              <a:rPr dirty="0" sz="1500" spc="-14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stored</a:t>
            </a:r>
            <a:r>
              <a:rPr dirty="0" sz="1500" spc="-13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0">
                <a:solidFill>
                  <a:srgbClr val="376AA9"/>
                </a:solidFill>
                <a:latin typeface="Trebuchet MS"/>
                <a:cs typeface="Trebuchet MS"/>
              </a:rPr>
              <a:t>only</a:t>
            </a:r>
            <a:r>
              <a:rPr dirty="0" sz="1500" spc="-11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once</a:t>
            </a:r>
            <a:endParaRPr sz="1500">
              <a:latin typeface="Trebuchet MS"/>
              <a:cs typeface="Trebuchet MS"/>
            </a:endParaRPr>
          </a:p>
          <a:p>
            <a:pPr marL="151130" indent="-138430">
              <a:lnSpc>
                <a:spcPct val="100000"/>
              </a:lnSpc>
              <a:spcBef>
                <a:spcPts val="35"/>
              </a:spcBef>
              <a:buChar char="–"/>
              <a:tabLst>
                <a:tab pos="151765" algn="l"/>
              </a:tabLst>
            </a:pPr>
            <a:r>
              <a:rPr dirty="0" sz="1500" spc="-20">
                <a:solidFill>
                  <a:srgbClr val="376AA9"/>
                </a:solidFill>
                <a:latin typeface="Trebuchet MS"/>
                <a:cs typeface="Trebuchet MS"/>
              </a:rPr>
              <a:t>Complex</a:t>
            </a:r>
            <a:r>
              <a:rPr dirty="0" sz="1500" spc="-12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376AA9"/>
                </a:solidFill>
                <a:latin typeface="Trebuchet MS"/>
                <a:cs typeface="Trebuchet MS"/>
              </a:rPr>
              <a:t>queries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376AA9"/>
                </a:solidFill>
                <a:latin typeface="Trebuchet MS"/>
                <a:cs typeface="Trebuchet MS"/>
              </a:rPr>
              <a:t>easier</a:t>
            </a:r>
            <a:r>
              <a:rPr dirty="0" sz="1500" spc="-14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376AA9"/>
                </a:solidFill>
                <a:latin typeface="Trebuchet MS"/>
                <a:cs typeface="Trebuchet MS"/>
              </a:rPr>
              <a:t>to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0">
                <a:solidFill>
                  <a:srgbClr val="376AA9"/>
                </a:solidFill>
                <a:latin typeface="Trebuchet MS"/>
                <a:cs typeface="Trebuchet MS"/>
              </a:rPr>
              <a:t>construct</a:t>
            </a:r>
            <a:r>
              <a:rPr dirty="0" sz="1500" spc="-13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and</a:t>
            </a:r>
            <a:r>
              <a:rPr dirty="0" sz="1500" spc="-12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376AA9"/>
                </a:solidFill>
                <a:latin typeface="Trebuchet MS"/>
                <a:cs typeface="Trebuchet MS"/>
              </a:rPr>
              <a:t>carry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5">
                <a:solidFill>
                  <a:srgbClr val="376AA9"/>
                </a:solidFill>
                <a:latin typeface="Trebuchet MS"/>
                <a:cs typeface="Trebuchet MS"/>
              </a:rPr>
              <a:t>out</a:t>
            </a: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02000"/>
              </a:lnSpc>
              <a:spcBef>
                <a:spcPts val="1025"/>
              </a:spcBef>
            </a:pPr>
            <a:r>
              <a:rPr dirty="0" sz="1500" spc="305">
                <a:solidFill>
                  <a:srgbClr val="376AA9"/>
                </a:solidFill>
                <a:latin typeface="Wingdings"/>
                <a:cs typeface="Wingdings"/>
              </a:rPr>
              <a:t></a:t>
            </a:r>
            <a:r>
              <a:rPr dirty="0" sz="1500" spc="305">
                <a:solidFill>
                  <a:srgbClr val="376AA9"/>
                </a:solidFill>
                <a:latin typeface="Trebuchet MS"/>
                <a:cs typeface="Trebuchet MS"/>
              </a:rPr>
              <a:t>Most</a:t>
            </a:r>
            <a:r>
              <a:rPr dirty="0" sz="1500" spc="-13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376AA9"/>
                </a:solidFill>
                <a:latin typeface="Trebuchet MS"/>
                <a:cs typeface="Trebuchet MS"/>
              </a:rPr>
              <a:t>query</a:t>
            </a:r>
            <a:r>
              <a:rPr dirty="0" sz="1500" spc="-11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376AA9"/>
                </a:solidFill>
                <a:latin typeface="Trebuchet MS"/>
                <a:cs typeface="Trebuchet MS"/>
              </a:rPr>
              <a:t>capabilities</a:t>
            </a:r>
            <a:r>
              <a:rPr dirty="0" sz="1500" spc="-13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376AA9"/>
                </a:solidFill>
                <a:latin typeface="Trebuchet MS"/>
                <a:cs typeface="Trebuchet MS"/>
              </a:rPr>
              <a:t>are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based</a:t>
            </a:r>
            <a:r>
              <a:rPr dirty="0" sz="1500" spc="-12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376AA9"/>
                </a:solidFill>
                <a:latin typeface="Trebuchet MS"/>
                <a:cs typeface="Trebuchet MS"/>
              </a:rPr>
              <a:t>on</a:t>
            </a:r>
            <a:r>
              <a:rPr dirty="0" sz="1500" spc="-12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376AA9"/>
                </a:solidFill>
                <a:latin typeface="Trebuchet MS"/>
                <a:cs typeface="Trebuchet MS"/>
              </a:rPr>
              <a:t>Structured</a:t>
            </a:r>
            <a:r>
              <a:rPr dirty="0" sz="1500" spc="-125" b="1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50" b="1">
                <a:solidFill>
                  <a:srgbClr val="376AA9"/>
                </a:solidFill>
                <a:latin typeface="Trebuchet MS"/>
                <a:cs typeface="Trebuchet MS"/>
              </a:rPr>
              <a:t>Query</a:t>
            </a:r>
            <a:r>
              <a:rPr dirty="0" sz="1500" spc="-140" b="1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5" b="1">
                <a:solidFill>
                  <a:srgbClr val="376AA9"/>
                </a:solidFill>
                <a:latin typeface="Trebuchet MS"/>
                <a:cs typeface="Trebuchet MS"/>
              </a:rPr>
              <a:t>Language</a:t>
            </a:r>
            <a:r>
              <a:rPr dirty="0" sz="1500" spc="-130" b="1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360" b="1">
                <a:solidFill>
                  <a:srgbClr val="376AA9"/>
                </a:solidFill>
                <a:latin typeface="Trebuchet MS"/>
                <a:cs typeface="Trebuchet MS"/>
              </a:rPr>
              <a:t>(SQL)</a:t>
            </a:r>
            <a:r>
              <a:rPr dirty="0" sz="1500" spc="-360">
                <a:solidFill>
                  <a:srgbClr val="376AA9"/>
                </a:solidFill>
                <a:latin typeface="Trebuchet MS"/>
                <a:cs typeface="Trebuchet MS"/>
              </a:rPr>
              <a:t>-  </a:t>
            </a:r>
            <a:r>
              <a:rPr dirty="0" sz="1500" spc="-40">
                <a:solidFill>
                  <a:srgbClr val="376AA9"/>
                </a:solidFill>
                <a:latin typeface="Trebuchet MS"/>
                <a:cs typeface="Trebuchet MS"/>
              </a:rPr>
              <a:t>special</a:t>
            </a:r>
            <a:r>
              <a:rPr dirty="0" sz="1500" spc="-135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10">
                <a:solidFill>
                  <a:srgbClr val="376AA9"/>
                </a:solidFill>
                <a:latin typeface="Trebuchet MS"/>
                <a:cs typeface="Trebuchet MS"/>
              </a:rPr>
              <a:t>language</a:t>
            </a:r>
            <a:r>
              <a:rPr dirty="0" sz="1500" spc="-114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376AA9"/>
                </a:solidFill>
                <a:latin typeface="Trebuchet MS"/>
                <a:cs typeface="Trebuchet MS"/>
              </a:rPr>
              <a:t>in</a:t>
            </a:r>
            <a:r>
              <a:rPr dirty="0" sz="1500" spc="-13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376AA9"/>
                </a:solidFill>
                <a:latin typeface="Trebuchet MS"/>
                <a:cs typeface="Trebuchet MS"/>
              </a:rPr>
              <a:t>relational</a:t>
            </a:r>
            <a:r>
              <a:rPr dirty="0" sz="1500" spc="-130">
                <a:solidFill>
                  <a:srgbClr val="376AA9"/>
                </a:solidFill>
                <a:latin typeface="Trebuchet MS"/>
                <a:cs typeface="Trebuchet MS"/>
              </a:rPr>
              <a:t> </a:t>
            </a:r>
            <a:r>
              <a:rPr dirty="0" sz="1500" spc="-20">
                <a:solidFill>
                  <a:srgbClr val="376AA9"/>
                </a:solidFill>
                <a:latin typeface="Trebuchet MS"/>
                <a:cs typeface="Trebuchet MS"/>
              </a:rPr>
              <a:t>database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977" y="5386707"/>
            <a:ext cx="1346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28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4974" y="494500"/>
            <a:ext cx="4297045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00">
                <a:latin typeface="Times New Roman"/>
                <a:cs typeface="Times New Roman"/>
              </a:rPr>
              <a:t>Relational DBMS</a:t>
            </a:r>
            <a:r>
              <a:rPr dirty="0" sz="3900" spc="-85">
                <a:latin typeface="Times New Roman"/>
                <a:cs typeface="Times New Roman"/>
              </a:rPr>
              <a:t> </a:t>
            </a:r>
            <a:r>
              <a:rPr dirty="0" sz="3900" spc="5">
                <a:latin typeface="Times New Roman"/>
                <a:cs typeface="Times New Roman"/>
              </a:rPr>
              <a:t>[1]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7977" y="5386707"/>
            <a:ext cx="1346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29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4974" y="494500"/>
            <a:ext cx="4297045" cy="621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00">
                <a:latin typeface="Times New Roman"/>
                <a:cs typeface="Times New Roman"/>
              </a:rPr>
              <a:t>Relational DBMS</a:t>
            </a:r>
            <a:r>
              <a:rPr dirty="0" sz="3900" spc="-85">
                <a:latin typeface="Times New Roman"/>
                <a:cs typeface="Times New Roman"/>
              </a:rPr>
              <a:t> </a:t>
            </a:r>
            <a:r>
              <a:rPr dirty="0" sz="3900" spc="5">
                <a:latin typeface="Times New Roman"/>
                <a:cs typeface="Times New Roman"/>
              </a:rPr>
              <a:t>[2]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4371" y="1777987"/>
            <a:ext cx="5879820" cy="3458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5951" y="1769567"/>
            <a:ext cx="5897245" cy="3475990"/>
          </a:xfrm>
          <a:custGeom>
            <a:avLst/>
            <a:gdLst/>
            <a:ahLst/>
            <a:cxnLst/>
            <a:rect l="l" t="t" r="r" b="b"/>
            <a:pathLst>
              <a:path w="5897245" h="3475990">
                <a:moveTo>
                  <a:pt x="0" y="3475558"/>
                </a:moveTo>
                <a:lnTo>
                  <a:pt x="5896660" y="3475558"/>
                </a:lnTo>
                <a:lnTo>
                  <a:pt x="5896660" y="0"/>
                </a:lnTo>
                <a:lnTo>
                  <a:pt x="0" y="0"/>
                </a:lnTo>
                <a:lnTo>
                  <a:pt x="0" y="3475558"/>
                </a:lnTo>
                <a:close/>
              </a:path>
            </a:pathLst>
          </a:custGeom>
          <a:ln w="16840">
            <a:solidFill>
              <a:srgbClr val="A1957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01" y="2162791"/>
            <a:ext cx="6067425" cy="23672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700" spc="1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45">
                <a:latin typeface="Trebuchet MS"/>
                <a:cs typeface="Trebuchet MS"/>
              </a:rPr>
              <a:t>Science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of</a:t>
            </a:r>
            <a:r>
              <a:rPr dirty="0" sz="1700" spc="-160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Data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>
                <a:latin typeface="Trebuchet MS"/>
                <a:cs typeface="Trebuchet MS"/>
              </a:rPr>
              <a:t>Management</a:t>
            </a:r>
            <a:r>
              <a:rPr dirty="0" sz="1700" spc="-170">
                <a:latin typeface="Trebuchet MS"/>
                <a:cs typeface="Trebuchet MS"/>
              </a:rPr>
              <a:t> </a:t>
            </a:r>
            <a:r>
              <a:rPr dirty="0" sz="1700" spc="-40">
                <a:latin typeface="Trebuchet MS"/>
                <a:cs typeface="Trebuchet MS"/>
              </a:rPr>
              <a:t>&amp;</a:t>
            </a:r>
            <a:r>
              <a:rPr dirty="0" sz="1700" spc="-145">
                <a:latin typeface="Trebuchet MS"/>
                <a:cs typeface="Trebuchet MS"/>
              </a:rPr>
              <a:t> </a:t>
            </a:r>
            <a:r>
              <a:rPr dirty="0" sz="1700" spc="-45">
                <a:latin typeface="Trebuchet MS"/>
                <a:cs typeface="Trebuchet MS"/>
              </a:rPr>
              <a:t>analysis</a:t>
            </a:r>
            <a:endParaRPr sz="1700">
              <a:latin typeface="Trebuchet MS"/>
              <a:cs typeface="Trebuchet MS"/>
            </a:endParaRPr>
          </a:p>
          <a:p>
            <a:pPr marL="139065" marR="200025" indent="-127000">
              <a:lnSpc>
                <a:spcPct val="100000"/>
              </a:lnSpc>
              <a:spcBef>
                <a:spcPts val="420"/>
              </a:spcBef>
            </a:pPr>
            <a:r>
              <a:rPr dirty="0" sz="1700" spc="51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515" b="1" i="1">
                <a:latin typeface="Times New Roman"/>
                <a:cs typeface="Times New Roman"/>
              </a:rPr>
              <a:t>“to</a:t>
            </a:r>
            <a:r>
              <a:rPr dirty="0" sz="1700" spc="-60" b="1" i="1">
                <a:latin typeface="Times New Roman"/>
                <a:cs typeface="Times New Roman"/>
              </a:rPr>
              <a:t> </a:t>
            </a:r>
            <a:r>
              <a:rPr dirty="0" sz="1700" spc="30" b="1" i="1">
                <a:latin typeface="Times New Roman"/>
                <a:cs typeface="Times New Roman"/>
              </a:rPr>
              <a:t>convert</a:t>
            </a:r>
            <a:r>
              <a:rPr dirty="0" sz="1700" spc="-55" b="1" i="1">
                <a:latin typeface="Times New Roman"/>
                <a:cs typeface="Times New Roman"/>
              </a:rPr>
              <a:t> </a:t>
            </a:r>
            <a:r>
              <a:rPr dirty="0" sz="1700" b="1" i="1">
                <a:latin typeface="Times New Roman"/>
                <a:cs typeface="Times New Roman"/>
              </a:rPr>
              <a:t>Vast</a:t>
            </a:r>
            <a:r>
              <a:rPr dirty="0" sz="1700" spc="-50" b="1" i="1">
                <a:latin typeface="Times New Roman"/>
                <a:cs typeface="Times New Roman"/>
              </a:rPr>
              <a:t> </a:t>
            </a:r>
            <a:r>
              <a:rPr dirty="0" sz="1700" spc="5" b="1" i="1">
                <a:latin typeface="Times New Roman"/>
                <a:cs typeface="Times New Roman"/>
              </a:rPr>
              <a:t>information</a:t>
            </a:r>
            <a:r>
              <a:rPr dirty="0" sz="1700" spc="-95" b="1" i="1">
                <a:latin typeface="Times New Roman"/>
                <a:cs typeface="Times New Roman"/>
              </a:rPr>
              <a:t> </a:t>
            </a:r>
            <a:r>
              <a:rPr dirty="0" sz="1700" spc="10" b="1" i="1">
                <a:latin typeface="Times New Roman"/>
                <a:cs typeface="Times New Roman"/>
              </a:rPr>
              <a:t>and</a:t>
            </a:r>
            <a:r>
              <a:rPr dirty="0" sz="1700" spc="-55" b="1" i="1">
                <a:latin typeface="Times New Roman"/>
                <a:cs typeface="Times New Roman"/>
              </a:rPr>
              <a:t> </a:t>
            </a:r>
            <a:r>
              <a:rPr dirty="0" sz="1700" spc="40" b="1" i="1">
                <a:latin typeface="Times New Roman"/>
                <a:cs typeface="Times New Roman"/>
              </a:rPr>
              <a:t>knowledge</a:t>
            </a:r>
            <a:r>
              <a:rPr dirty="0" sz="1700" spc="-70" b="1" i="1">
                <a:latin typeface="Times New Roman"/>
                <a:cs typeface="Times New Roman"/>
              </a:rPr>
              <a:t> </a:t>
            </a:r>
            <a:r>
              <a:rPr dirty="0" sz="1700" spc="-55" b="1" i="1">
                <a:latin typeface="Times New Roman"/>
                <a:cs typeface="Times New Roman"/>
              </a:rPr>
              <a:t>in </a:t>
            </a:r>
            <a:r>
              <a:rPr dirty="0" sz="1700" spc="-20" b="1" i="1">
                <a:latin typeface="Times New Roman"/>
                <a:cs typeface="Times New Roman"/>
              </a:rPr>
              <a:t>organisation  </a:t>
            </a:r>
            <a:r>
              <a:rPr dirty="0" sz="1700" spc="95" b="1" i="1">
                <a:latin typeface="Times New Roman"/>
                <a:cs typeface="Times New Roman"/>
              </a:rPr>
              <a:t>to</a:t>
            </a:r>
            <a:r>
              <a:rPr dirty="0" sz="1700" spc="60" b="1" i="1">
                <a:latin typeface="Times New Roman"/>
                <a:cs typeface="Times New Roman"/>
              </a:rPr>
              <a:t> </a:t>
            </a:r>
            <a:r>
              <a:rPr dirty="0" sz="1700" b="1" i="1">
                <a:latin typeface="Times New Roman"/>
                <a:cs typeface="Times New Roman"/>
              </a:rPr>
              <a:t>achieve</a:t>
            </a:r>
            <a:r>
              <a:rPr dirty="0" sz="1700" spc="-65" b="1" i="1">
                <a:latin typeface="Times New Roman"/>
                <a:cs typeface="Times New Roman"/>
              </a:rPr>
              <a:t> </a:t>
            </a:r>
            <a:r>
              <a:rPr dirty="0" sz="1700" spc="10" b="1" i="1">
                <a:latin typeface="Times New Roman"/>
                <a:cs typeface="Times New Roman"/>
              </a:rPr>
              <a:t>their</a:t>
            </a:r>
            <a:r>
              <a:rPr dirty="0" sz="1700" spc="-70" b="1" i="1">
                <a:latin typeface="Times New Roman"/>
                <a:cs typeface="Times New Roman"/>
              </a:rPr>
              <a:t> </a:t>
            </a:r>
            <a:r>
              <a:rPr dirty="0" sz="1700" spc="25" b="1" i="1">
                <a:latin typeface="Times New Roman"/>
                <a:cs typeface="Times New Roman"/>
              </a:rPr>
              <a:t>objectives”</a:t>
            </a:r>
            <a:r>
              <a:rPr dirty="0" sz="1700" spc="-55" b="1" i="1">
                <a:latin typeface="Times New Roman"/>
                <a:cs typeface="Times New Roman"/>
              </a:rPr>
              <a:t> </a:t>
            </a:r>
            <a:r>
              <a:rPr dirty="0" sz="1700" spc="10">
                <a:latin typeface="Trebuchet MS"/>
                <a:cs typeface="Trebuchet MS"/>
              </a:rPr>
              <a:t>(Murdoch</a:t>
            </a:r>
            <a:r>
              <a:rPr dirty="0" sz="1700" spc="-155">
                <a:latin typeface="Trebuchet MS"/>
                <a:cs typeface="Trebuchet MS"/>
              </a:rPr>
              <a:t> </a:t>
            </a:r>
            <a:r>
              <a:rPr dirty="0" sz="1700" spc="-65">
                <a:latin typeface="Trebuchet MS"/>
                <a:cs typeface="Trebuchet MS"/>
              </a:rPr>
              <a:t>et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125">
                <a:latin typeface="Trebuchet MS"/>
                <a:cs typeface="Trebuchet MS"/>
              </a:rPr>
              <a:t>al,</a:t>
            </a:r>
            <a:r>
              <a:rPr dirty="0" sz="1700" spc="-150">
                <a:latin typeface="Trebuchet MS"/>
                <a:cs typeface="Trebuchet MS"/>
              </a:rPr>
              <a:t> </a:t>
            </a:r>
            <a:r>
              <a:rPr dirty="0" sz="1700" spc="-40">
                <a:latin typeface="Trebuchet MS"/>
                <a:cs typeface="Trebuchet MS"/>
              </a:rPr>
              <a:t>2013*)</a:t>
            </a:r>
            <a:endParaRPr sz="1700">
              <a:latin typeface="Trebuchet MS"/>
              <a:cs typeface="Trebuchet MS"/>
            </a:endParaRPr>
          </a:p>
          <a:p>
            <a:pPr marL="139065" marR="274955" indent="-127000">
              <a:lnSpc>
                <a:spcPct val="100000"/>
              </a:lnSpc>
              <a:spcBef>
                <a:spcPts val="430"/>
              </a:spcBef>
            </a:pPr>
            <a:r>
              <a:rPr dirty="0" sz="1700" spc="28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285">
                <a:latin typeface="Trebuchet MS"/>
                <a:cs typeface="Trebuchet MS"/>
              </a:rPr>
              <a:t>What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45">
                <a:latin typeface="Trebuchet MS"/>
                <a:cs typeface="Trebuchet MS"/>
              </a:rPr>
              <a:t>is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65" b="1">
                <a:latin typeface="Trebuchet MS"/>
                <a:cs typeface="Trebuchet MS"/>
              </a:rPr>
              <a:t>BIG/VAST</a:t>
            </a:r>
            <a:r>
              <a:rPr dirty="0" sz="1700" spc="-135" b="1">
                <a:latin typeface="Trebuchet MS"/>
                <a:cs typeface="Trebuchet MS"/>
              </a:rPr>
              <a:t> </a:t>
            </a:r>
            <a:r>
              <a:rPr dirty="0" sz="1700" spc="-25">
                <a:latin typeface="Trebuchet MS"/>
                <a:cs typeface="Trebuchet MS"/>
              </a:rPr>
              <a:t>?</a:t>
            </a:r>
            <a:r>
              <a:rPr dirty="0" sz="1700" spc="-150">
                <a:latin typeface="Trebuchet MS"/>
                <a:cs typeface="Trebuchet MS"/>
              </a:rPr>
              <a:t> </a:t>
            </a:r>
            <a:r>
              <a:rPr dirty="0" sz="1700" spc="-45">
                <a:latin typeface="Trebuchet MS"/>
                <a:cs typeface="Trebuchet MS"/>
              </a:rPr>
              <a:t>Zettabytes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-120">
                <a:latin typeface="Trebuchet MS"/>
                <a:cs typeface="Trebuchet MS"/>
              </a:rPr>
              <a:t>(10^21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25">
                <a:latin typeface="Trebuchet MS"/>
                <a:cs typeface="Trebuchet MS"/>
              </a:rPr>
              <a:t>gigabytes)</a:t>
            </a:r>
            <a:r>
              <a:rPr dirty="0" sz="1700" spc="-150">
                <a:latin typeface="Trebuchet MS"/>
                <a:cs typeface="Trebuchet MS"/>
              </a:rPr>
              <a:t> </a:t>
            </a:r>
            <a:r>
              <a:rPr dirty="0" sz="1700" spc="-15">
                <a:latin typeface="Trebuchet MS"/>
                <a:cs typeface="Trebuchet MS"/>
              </a:rPr>
              <a:t>to</a:t>
            </a:r>
            <a:r>
              <a:rPr dirty="0" sz="1700" spc="-170">
                <a:latin typeface="Trebuchet MS"/>
                <a:cs typeface="Trebuchet MS"/>
              </a:rPr>
              <a:t> </a:t>
            </a:r>
            <a:r>
              <a:rPr dirty="0" sz="1700" spc="-825">
                <a:latin typeface="Trebuchet MS"/>
                <a:cs typeface="Trebuchet MS"/>
              </a:rPr>
              <a:t>Yottabytes</a:t>
            </a:r>
            <a:r>
              <a:rPr dirty="0" sz="1700" spc="-15">
                <a:latin typeface="Trebuchet MS"/>
                <a:cs typeface="Trebuchet MS"/>
              </a:rPr>
              <a:t> </a:t>
            </a:r>
            <a:r>
              <a:rPr dirty="0" sz="1700" spc="-70">
                <a:latin typeface="Trebuchet MS"/>
                <a:cs typeface="Trebuchet MS"/>
              </a:rPr>
              <a:t>(10^24  </a:t>
            </a:r>
            <a:r>
              <a:rPr dirty="0" sz="1700" spc="-25">
                <a:latin typeface="Trebuchet MS"/>
                <a:cs typeface="Trebuchet MS"/>
              </a:rPr>
              <a:t>gigabytes)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700" spc="30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305">
                <a:latin typeface="Trebuchet MS"/>
                <a:cs typeface="Trebuchet MS"/>
              </a:rPr>
              <a:t>Used </a:t>
            </a:r>
            <a:r>
              <a:rPr dirty="0" sz="1700" spc="-60">
                <a:latin typeface="Trebuchet MS"/>
                <a:cs typeface="Trebuchet MS"/>
              </a:rPr>
              <a:t>in </a:t>
            </a:r>
            <a:r>
              <a:rPr dirty="0" sz="1700" spc="-30">
                <a:latin typeface="Trebuchet MS"/>
                <a:cs typeface="Trebuchet MS"/>
              </a:rPr>
              <a:t>Astronomy, </a:t>
            </a:r>
            <a:r>
              <a:rPr dirty="0" sz="1700" spc="-40">
                <a:latin typeface="Trebuchet MS"/>
                <a:cs typeface="Trebuchet MS"/>
              </a:rPr>
              <a:t>Search </a:t>
            </a:r>
            <a:r>
              <a:rPr dirty="0" sz="1700" spc="-45">
                <a:latin typeface="Trebuchet MS"/>
                <a:cs typeface="Trebuchet MS"/>
              </a:rPr>
              <a:t>Engines, </a:t>
            </a:r>
            <a:r>
              <a:rPr dirty="0" sz="1700" spc="-85">
                <a:latin typeface="Trebuchet MS"/>
                <a:cs typeface="Trebuchet MS"/>
              </a:rPr>
              <a:t>Financial, </a:t>
            </a:r>
            <a:r>
              <a:rPr dirty="0" sz="1700" spc="-55">
                <a:latin typeface="Trebuchet MS"/>
                <a:cs typeface="Trebuchet MS"/>
              </a:rPr>
              <a:t>Politics </a:t>
            </a:r>
            <a:r>
              <a:rPr dirty="0" sz="1700" spc="-30">
                <a:latin typeface="Trebuchet MS"/>
                <a:cs typeface="Trebuchet MS"/>
              </a:rPr>
              <a:t>and  </a:t>
            </a:r>
            <a:r>
              <a:rPr dirty="0" sz="1700" spc="-65">
                <a:latin typeface="Trebuchet MS"/>
                <a:cs typeface="Trebuchet MS"/>
              </a:rPr>
              <a:t>now</a:t>
            </a:r>
            <a:r>
              <a:rPr dirty="0" sz="1700" spc="-150">
                <a:latin typeface="Trebuchet MS"/>
                <a:cs typeface="Trebuchet MS"/>
              </a:rPr>
              <a:t> </a:t>
            </a:r>
            <a:r>
              <a:rPr dirty="0" sz="1700" spc="-60">
                <a:latin typeface="Trebuchet MS"/>
                <a:cs typeface="Trebuchet MS"/>
              </a:rPr>
              <a:t>in</a:t>
            </a:r>
            <a:endParaRPr sz="1700">
              <a:latin typeface="Trebuchet MS"/>
              <a:cs typeface="Trebuchet MS"/>
            </a:endParaRPr>
          </a:p>
          <a:p>
            <a:pPr marL="139065">
              <a:lnSpc>
                <a:spcPct val="100000"/>
              </a:lnSpc>
              <a:spcBef>
                <a:spcPts val="5"/>
              </a:spcBef>
            </a:pPr>
            <a:r>
              <a:rPr dirty="0" sz="1700" spc="-50">
                <a:latin typeface="Trebuchet MS"/>
                <a:cs typeface="Trebuchet MS"/>
              </a:rPr>
              <a:t>Biomedicine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700" spc="1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55">
                <a:latin typeface="Trebuchet MS"/>
                <a:cs typeface="Trebuchet MS"/>
              </a:rPr>
              <a:t>Example</a:t>
            </a:r>
            <a:r>
              <a:rPr dirty="0" sz="1700" spc="-15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of</a:t>
            </a:r>
            <a:r>
              <a:rPr dirty="0" sz="1700" spc="-155">
                <a:latin typeface="Trebuchet MS"/>
                <a:cs typeface="Trebuchet MS"/>
              </a:rPr>
              <a:t> </a:t>
            </a:r>
            <a:r>
              <a:rPr dirty="0" sz="1700" spc="-5">
                <a:latin typeface="Trebuchet MS"/>
                <a:cs typeface="Trebuchet MS"/>
              </a:rPr>
              <a:t>Big</a:t>
            </a:r>
            <a:r>
              <a:rPr dirty="0" sz="1700" spc="-145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Data</a:t>
            </a:r>
            <a:r>
              <a:rPr dirty="0" sz="1700" spc="-145">
                <a:latin typeface="Trebuchet MS"/>
                <a:cs typeface="Trebuchet MS"/>
              </a:rPr>
              <a:t> </a:t>
            </a:r>
            <a:r>
              <a:rPr dirty="0" sz="1700" spc="-50">
                <a:latin typeface="Trebuchet MS"/>
                <a:cs typeface="Trebuchet MS"/>
              </a:rPr>
              <a:t>is</a:t>
            </a:r>
            <a:r>
              <a:rPr dirty="0" sz="1700" spc="-140">
                <a:latin typeface="Trebuchet MS"/>
                <a:cs typeface="Trebuchet MS"/>
              </a:rPr>
              <a:t> </a:t>
            </a:r>
            <a:r>
              <a:rPr dirty="0" sz="1700" spc="-40">
                <a:latin typeface="Trebuchet MS"/>
                <a:cs typeface="Trebuchet MS"/>
              </a:rPr>
              <a:t>Bioinformatics</a:t>
            </a:r>
            <a:r>
              <a:rPr dirty="0" sz="1700" spc="-145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(genome,</a:t>
            </a:r>
            <a:r>
              <a:rPr dirty="0" sz="1700" spc="-165">
                <a:latin typeface="Trebuchet MS"/>
                <a:cs typeface="Trebuchet MS"/>
              </a:rPr>
              <a:t> </a:t>
            </a:r>
            <a:r>
              <a:rPr dirty="0" sz="1700" spc="-35">
                <a:latin typeface="Trebuchet MS"/>
                <a:cs typeface="Trebuchet MS"/>
              </a:rPr>
              <a:t>proteomic)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485" y="493204"/>
            <a:ext cx="237871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Big </a:t>
            </a:r>
            <a:r>
              <a:rPr dirty="0" spc="-80"/>
              <a:t>Data</a:t>
            </a:r>
            <a:r>
              <a:rPr dirty="0" spc="-700"/>
              <a:t> </a:t>
            </a:r>
            <a:r>
              <a:rPr dirty="0" spc="-95"/>
              <a:t>[3]</a:t>
            </a:r>
          </a:p>
        </p:txBody>
      </p:sp>
      <p:sp>
        <p:nvSpPr>
          <p:cNvPr id="4" name="object 4"/>
          <p:cNvSpPr/>
          <p:nvPr/>
        </p:nvSpPr>
        <p:spPr>
          <a:xfrm>
            <a:off x="268112" y="1991"/>
            <a:ext cx="2092070" cy="1900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4859" y="5065189"/>
            <a:ext cx="410019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5" b="1">
                <a:solidFill>
                  <a:srgbClr val="323333"/>
                </a:solidFill>
                <a:latin typeface="Arial"/>
                <a:cs typeface="Arial"/>
              </a:rPr>
              <a:t>*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Murdoch, </a:t>
            </a:r>
            <a:r>
              <a:rPr dirty="0" sz="850">
                <a:solidFill>
                  <a:srgbClr val="323333"/>
                </a:solidFill>
                <a:latin typeface="Arial"/>
                <a:cs typeface="Arial"/>
              </a:rPr>
              <a:t>T. 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,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Detsky, 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A. (2013) The Inevitable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Application 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of Big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Data 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to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Health</a:t>
            </a:r>
            <a:r>
              <a:rPr dirty="0" sz="850" spc="70">
                <a:solidFill>
                  <a:srgbClr val="323333"/>
                </a:solidFill>
                <a:latin typeface="Arial"/>
                <a:cs typeface="Arial"/>
              </a:rPr>
              <a:t> </a:t>
            </a:r>
            <a:r>
              <a:rPr dirty="0" sz="850" spc="-5">
                <a:solidFill>
                  <a:srgbClr val="323333"/>
                </a:solidFill>
                <a:latin typeface="Arial"/>
                <a:cs typeface="Arial"/>
              </a:rPr>
              <a:t>Care</a:t>
            </a:r>
            <a:endParaRPr sz="850">
              <a:latin typeface="Arial"/>
              <a:cs typeface="Arial"/>
            </a:endParaRPr>
          </a:p>
          <a:p>
            <a:pPr marL="1172210">
              <a:lnSpc>
                <a:spcPct val="100000"/>
              </a:lnSpc>
            </a:pPr>
            <a:r>
              <a:rPr dirty="0" sz="850" spc="-10" i="1">
                <a:solidFill>
                  <a:srgbClr val="323333"/>
                </a:solidFill>
                <a:latin typeface="Arial"/>
                <a:cs typeface="Arial"/>
              </a:rPr>
              <a:t>JAMA. 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2013;309(13):1351-1352.</a:t>
            </a:r>
            <a:r>
              <a:rPr dirty="0" sz="850" spc="-95">
                <a:solidFill>
                  <a:srgbClr val="323333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323333"/>
                </a:solidFill>
                <a:latin typeface="Arial"/>
                <a:cs typeface="Arial"/>
              </a:rPr>
              <a:t>doi:10.1001/jama.2013.393.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91" y="2282691"/>
            <a:ext cx="7233284" cy="283845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50" spc="8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85" b="1">
                <a:solidFill>
                  <a:srgbClr val="073E87"/>
                </a:solidFill>
                <a:latin typeface="Trebuchet MS"/>
                <a:cs typeface="Trebuchet MS"/>
              </a:rPr>
              <a:t>Narrative:</a:t>
            </a:r>
            <a:r>
              <a:rPr dirty="0" sz="2050" spc="-190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recording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by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10">
                <a:solidFill>
                  <a:srgbClr val="073E87"/>
                </a:solidFill>
                <a:latin typeface="Trebuchet MS"/>
                <a:cs typeface="Trebuchet MS"/>
              </a:rPr>
              <a:t>clinician-</a:t>
            </a:r>
            <a:r>
              <a:rPr dirty="0" sz="20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maternity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history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1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10" b="1">
                <a:solidFill>
                  <a:srgbClr val="073E87"/>
                </a:solidFill>
                <a:latin typeface="Trebuchet MS"/>
                <a:cs typeface="Trebuchet MS"/>
              </a:rPr>
              <a:t>Numerical</a:t>
            </a:r>
            <a:r>
              <a:rPr dirty="0" sz="2050" spc="-46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05" b="1">
                <a:solidFill>
                  <a:srgbClr val="073E87"/>
                </a:solidFill>
                <a:latin typeface="Trebuchet MS"/>
                <a:cs typeface="Trebuchet MS"/>
              </a:rPr>
              <a:t>measurements: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blood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pressure,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temperature</a:t>
            </a:r>
            <a:endParaRPr sz="2050">
              <a:latin typeface="Trebuchet MS"/>
              <a:cs typeface="Trebuchet MS"/>
            </a:endParaRPr>
          </a:p>
          <a:p>
            <a:pPr marL="186055" marR="5080" indent="-173990">
              <a:lnSpc>
                <a:spcPts val="2450"/>
              </a:lnSpc>
              <a:spcBef>
                <a:spcPts val="505"/>
              </a:spcBef>
            </a:pPr>
            <a:r>
              <a:rPr dirty="0" sz="2050" spc="2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50" b="1">
                <a:solidFill>
                  <a:srgbClr val="073E87"/>
                </a:solidFill>
                <a:latin typeface="Trebuchet MS"/>
                <a:cs typeface="Trebuchet MS"/>
              </a:rPr>
              <a:t>Coded </a:t>
            </a:r>
            <a:r>
              <a:rPr dirty="0" sz="2050" spc="-114" b="1">
                <a:solidFill>
                  <a:srgbClr val="073E87"/>
                </a:solidFill>
                <a:latin typeface="Trebuchet MS"/>
                <a:cs typeface="Trebuchet MS"/>
              </a:rPr>
              <a:t>data: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selection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controlled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terminology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system 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example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being</a:t>
            </a:r>
            <a:r>
              <a:rPr dirty="0" sz="20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the</a:t>
            </a:r>
            <a:r>
              <a:rPr dirty="0" sz="20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term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140">
                <a:solidFill>
                  <a:srgbClr val="073E87"/>
                </a:solidFill>
                <a:latin typeface="Trebuchet MS"/>
                <a:cs typeface="Trebuchet MS"/>
              </a:rPr>
              <a:t>MI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that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may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mean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myocardial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infarction 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or </a:t>
            </a:r>
            <a:r>
              <a:rPr dirty="0" sz="2050" spc="-90">
                <a:solidFill>
                  <a:srgbClr val="073E87"/>
                </a:solidFill>
                <a:latin typeface="Trebuchet MS"/>
                <a:cs typeface="Trebuchet MS"/>
              </a:rPr>
              <a:t>mitral</a:t>
            </a:r>
            <a:r>
              <a:rPr dirty="0" sz="2050" spc="-3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insufficiency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050" spc="1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45" b="1">
                <a:solidFill>
                  <a:srgbClr val="073E87"/>
                </a:solidFill>
                <a:latin typeface="Trebuchet MS"/>
                <a:cs typeface="Trebuchet MS"/>
              </a:rPr>
              <a:t>Textual</a:t>
            </a:r>
            <a:r>
              <a:rPr dirty="0" sz="2050" spc="-16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20" b="1">
                <a:solidFill>
                  <a:srgbClr val="073E87"/>
                </a:solidFill>
                <a:latin typeface="Trebuchet MS"/>
                <a:cs typeface="Trebuchet MS"/>
              </a:rPr>
              <a:t>data:</a:t>
            </a:r>
            <a:r>
              <a:rPr dirty="0" sz="2050" spc="-170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other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results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reported</a:t>
            </a:r>
            <a:r>
              <a:rPr dirty="0" sz="20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0">
                <a:solidFill>
                  <a:srgbClr val="073E87"/>
                </a:solidFill>
                <a:latin typeface="Trebuchet MS"/>
                <a:cs typeface="Trebuchet MS"/>
              </a:rPr>
              <a:t>as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text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13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35" b="1">
                <a:solidFill>
                  <a:srgbClr val="073E87"/>
                </a:solidFill>
                <a:latin typeface="Trebuchet MS"/>
                <a:cs typeface="Trebuchet MS"/>
              </a:rPr>
              <a:t>Recorded</a:t>
            </a:r>
            <a:r>
              <a:rPr dirty="0" sz="2050" spc="-320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 b="1">
                <a:solidFill>
                  <a:srgbClr val="073E87"/>
                </a:solidFill>
                <a:latin typeface="Trebuchet MS"/>
                <a:cs typeface="Trebuchet MS"/>
              </a:rPr>
              <a:t>signals: </a:t>
            </a:r>
            <a:r>
              <a:rPr dirty="0" sz="2050" spc="-95">
                <a:solidFill>
                  <a:srgbClr val="073E87"/>
                </a:solidFill>
                <a:latin typeface="Trebuchet MS"/>
                <a:cs typeface="Trebuchet MS"/>
              </a:rPr>
              <a:t>EKG,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EEG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050" spc="9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95" b="1">
                <a:solidFill>
                  <a:srgbClr val="073E87"/>
                </a:solidFill>
                <a:latin typeface="Trebuchet MS"/>
                <a:cs typeface="Trebuchet MS"/>
              </a:rPr>
              <a:t>Pictures:</a:t>
            </a:r>
            <a:r>
              <a:rPr dirty="0" sz="2050" spc="-16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radiographs,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photographs,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20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other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images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5325" y="493204"/>
            <a:ext cx="477901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0"/>
              <a:t>Types</a:t>
            </a:r>
            <a:r>
              <a:rPr dirty="0" spc="-345"/>
              <a:t> </a:t>
            </a:r>
            <a:r>
              <a:rPr dirty="0" spc="-20"/>
              <a:t>of</a:t>
            </a:r>
            <a:r>
              <a:rPr dirty="0" spc="-325"/>
              <a:t> </a:t>
            </a:r>
            <a:r>
              <a:rPr dirty="0" spc="-190"/>
              <a:t>clinical</a:t>
            </a:r>
            <a:r>
              <a:rPr dirty="0" spc="-325"/>
              <a:t> </a:t>
            </a:r>
            <a:r>
              <a:rPr dirty="0" spc="-114"/>
              <a:t>data</a:t>
            </a:r>
            <a:r>
              <a:rPr dirty="0" spc="-345"/>
              <a:t> </a:t>
            </a:r>
            <a:r>
              <a:rPr dirty="0" spc="-265"/>
              <a:t>[1]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024" y="493204"/>
            <a:ext cx="571246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45"/>
              <a:t>The</a:t>
            </a:r>
            <a:r>
              <a:rPr dirty="0" spc="-330"/>
              <a:t> </a:t>
            </a:r>
            <a:r>
              <a:rPr dirty="0" spc="30"/>
              <a:t>FOUR</a:t>
            </a:r>
            <a:r>
              <a:rPr dirty="0" spc="-350"/>
              <a:t> </a:t>
            </a:r>
            <a:r>
              <a:rPr dirty="0" spc="-175"/>
              <a:t>V’s</a:t>
            </a:r>
            <a:r>
              <a:rPr dirty="0" spc="-335"/>
              <a:t> </a:t>
            </a:r>
            <a:r>
              <a:rPr dirty="0" spc="-20"/>
              <a:t>of</a:t>
            </a:r>
            <a:r>
              <a:rPr dirty="0" spc="-335"/>
              <a:t> </a:t>
            </a:r>
            <a:r>
              <a:rPr dirty="0" spc="-20"/>
              <a:t>Big</a:t>
            </a:r>
            <a:r>
              <a:rPr dirty="0" spc="-325"/>
              <a:t> </a:t>
            </a:r>
            <a:r>
              <a:rPr dirty="0" spc="-80"/>
              <a:t>Data</a:t>
            </a:r>
            <a:r>
              <a:rPr dirty="0" spc="-350"/>
              <a:t> </a:t>
            </a:r>
            <a:r>
              <a:rPr dirty="0" spc="-95"/>
              <a:t>[3]</a:t>
            </a:r>
          </a:p>
        </p:txBody>
      </p:sp>
      <p:sp>
        <p:nvSpPr>
          <p:cNvPr id="3" name="object 3"/>
          <p:cNvSpPr/>
          <p:nvPr/>
        </p:nvSpPr>
        <p:spPr>
          <a:xfrm>
            <a:off x="541441" y="1524089"/>
            <a:ext cx="6686854" cy="409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599692"/>
            <a:ext cx="6104890" cy="2310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455"/>
              </a:lnSpc>
              <a:spcBef>
                <a:spcPts val="90"/>
              </a:spcBef>
            </a:pPr>
            <a:r>
              <a:rPr dirty="0" sz="2050" spc="3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355">
                <a:solidFill>
                  <a:srgbClr val="073E87"/>
                </a:solidFill>
                <a:latin typeface="Trebuchet MS"/>
                <a:cs typeface="Trebuchet MS"/>
              </a:rPr>
              <a:t>“80%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5">
                <a:solidFill>
                  <a:srgbClr val="073E87"/>
                </a:solidFill>
                <a:latin typeface="Trebuchet MS"/>
                <a:cs typeface="Trebuchet MS"/>
              </a:rPr>
              <a:t>medical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is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unstructured</a:t>
            </a:r>
            <a:r>
              <a:rPr dirty="0" sz="20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20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is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20">
                <a:solidFill>
                  <a:srgbClr val="073E87"/>
                </a:solidFill>
                <a:latin typeface="Trebuchet MS"/>
                <a:cs typeface="Trebuchet MS"/>
              </a:rPr>
              <a:t>clinically</a:t>
            </a:r>
            <a:endParaRPr sz="2050">
              <a:latin typeface="Trebuchet MS"/>
              <a:cs typeface="Trebuchet MS"/>
            </a:endParaRPr>
          </a:p>
          <a:p>
            <a:pPr marL="186055">
              <a:lnSpc>
                <a:spcPts val="2455"/>
              </a:lnSpc>
            </a:pPr>
            <a:r>
              <a:rPr dirty="0" sz="2050" spc="-95">
                <a:solidFill>
                  <a:srgbClr val="073E87"/>
                </a:solidFill>
                <a:latin typeface="Trebuchet MS"/>
                <a:cs typeface="Trebuchet MS"/>
              </a:rPr>
              <a:t>relevant.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86055" marR="5080" indent="-173990">
              <a:lnSpc>
                <a:spcPts val="2450"/>
              </a:lnSpc>
            </a:pPr>
            <a:r>
              <a:rPr dirty="0" sz="2050" spc="4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425">
                <a:solidFill>
                  <a:srgbClr val="073E87"/>
                </a:solidFill>
                <a:latin typeface="Trebuchet MS"/>
                <a:cs typeface="Trebuchet MS"/>
              </a:rPr>
              <a:t>The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reside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multiple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places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95">
                <a:solidFill>
                  <a:srgbClr val="073E87"/>
                </a:solidFill>
                <a:latin typeface="Trebuchet MS"/>
                <a:cs typeface="Trebuchet MS"/>
              </a:rPr>
              <a:t>like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individual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05">
                <a:solidFill>
                  <a:srgbClr val="073E87"/>
                </a:solidFill>
                <a:latin typeface="Trebuchet MS"/>
                <a:cs typeface="Trebuchet MS"/>
              </a:rPr>
              <a:t>EMRs, 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lab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and imaging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systems,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physician notes, </a:t>
            </a:r>
            <a:r>
              <a:rPr dirty="0" sz="2050" spc="-85">
                <a:solidFill>
                  <a:srgbClr val="073E87"/>
                </a:solidFill>
                <a:latin typeface="Trebuchet MS"/>
                <a:cs typeface="Trebuchet MS"/>
              </a:rPr>
              <a:t>medical 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correspondence, </a:t>
            </a:r>
            <a:r>
              <a:rPr dirty="0" sz="2050" spc="-100">
                <a:solidFill>
                  <a:srgbClr val="073E87"/>
                </a:solidFill>
                <a:latin typeface="Trebuchet MS"/>
                <a:cs typeface="Trebuchet MS"/>
              </a:rPr>
              <a:t>claims,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customer</a:t>
            </a:r>
            <a:r>
              <a:rPr dirty="0" sz="2050" spc="-3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relations</a:t>
            </a:r>
            <a:endParaRPr sz="2050">
              <a:latin typeface="Trebuchet MS"/>
              <a:cs typeface="Trebuchet MS"/>
            </a:endParaRPr>
          </a:p>
          <a:p>
            <a:pPr marL="186055">
              <a:lnSpc>
                <a:spcPts val="2365"/>
              </a:lnSpc>
            </a:pP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management </a:t>
            </a:r>
            <a:r>
              <a:rPr dirty="0" sz="2050" spc="-30">
                <a:solidFill>
                  <a:srgbClr val="073E87"/>
                </a:solidFill>
                <a:latin typeface="Trebuchet MS"/>
                <a:cs typeface="Trebuchet MS"/>
              </a:rPr>
              <a:t>systems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2050" spc="-4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90">
                <a:solidFill>
                  <a:srgbClr val="073E87"/>
                </a:solidFill>
                <a:latin typeface="Trebuchet MS"/>
                <a:cs typeface="Trebuchet MS"/>
              </a:rPr>
              <a:t>finance.”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059" y="493204"/>
            <a:ext cx="5080635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Big</a:t>
            </a:r>
            <a:r>
              <a:rPr dirty="0" spc="-335"/>
              <a:t> </a:t>
            </a:r>
            <a:r>
              <a:rPr dirty="0" spc="-80"/>
              <a:t>Data</a:t>
            </a:r>
            <a:r>
              <a:rPr dirty="0" spc="-355"/>
              <a:t> </a:t>
            </a:r>
            <a:r>
              <a:rPr dirty="0" spc="-140"/>
              <a:t>in</a:t>
            </a:r>
            <a:r>
              <a:rPr dirty="0" spc="-330"/>
              <a:t> </a:t>
            </a:r>
            <a:r>
              <a:rPr dirty="0" spc="-125"/>
              <a:t>healthcare</a:t>
            </a:r>
            <a:r>
              <a:rPr dirty="0" spc="-335"/>
              <a:t> </a:t>
            </a:r>
            <a:r>
              <a:rPr dirty="0" spc="-95"/>
              <a:t>[3]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627" y="1645883"/>
            <a:ext cx="6241415" cy="320230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50" spc="12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20">
                <a:solidFill>
                  <a:srgbClr val="073E87"/>
                </a:solidFill>
                <a:latin typeface="Trebuchet MS"/>
                <a:cs typeface="Trebuchet MS"/>
              </a:rPr>
              <a:t>Clinical</a:t>
            </a:r>
            <a:r>
              <a:rPr dirty="0" sz="2050" spc="-4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Data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CPOE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415"/>
              </a:spcBef>
            </a:pPr>
            <a:r>
              <a:rPr dirty="0" sz="2050" spc="12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20">
                <a:solidFill>
                  <a:srgbClr val="073E87"/>
                </a:solidFill>
                <a:latin typeface="Trebuchet MS"/>
                <a:cs typeface="Trebuchet MS"/>
              </a:rPr>
              <a:t>Clinical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decision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support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5">
                <a:solidFill>
                  <a:srgbClr val="073E87"/>
                </a:solidFill>
                <a:latin typeface="Trebuchet MS"/>
                <a:cs typeface="Trebuchet MS"/>
              </a:rPr>
              <a:t>systems</a:t>
            </a:r>
            <a:r>
              <a:rPr dirty="0" sz="2050" spc="-2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(Written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notes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&amp;</a:t>
            </a:r>
            <a:endParaRPr sz="2050">
              <a:latin typeface="Trebuchet MS"/>
              <a:cs typeface="Trebuchet MS"/>
            </a:endParaRPr>
          </a:p>
          <a:p>
            <a:pPr marL="186055">
              <a:lnSpc>
                <a:spcPts val="2455"/>
              </a:lnSpc>
            </a:pPr>
            <a:r>
              <a:rPr dirty="0" sz="2050" spc="-50">
                <a:solidFill>
                  <a:srgbClr val="073E87"/>
                </a:solidFill>
                <a:latin typeface="Trebuchet MS"/>
                <a:cs typeface="Trebuchet MS"/>
              </a:rPr>
              <a:t>prescriptions)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050" spc="2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25">
                <a:solidFill>
                  <a:srgbClr val="073E87"/>
                </a:solidFill>
                <a:latin typeface="Trebuchet MS"/>
                <a:cs typeface="Trebuchet MS"/>
              </a:rPr>
              <a:t>Imaging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systems:</a:t>
            </a:r>
            <a:r>
              <a:rPr dirty="0" sz="20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PACS,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0">
                <a:solidFill>
                  <a:srgbClr val="073E87"/>
                </a:solidFill>
                <a:latin typeface="Trebuchet MS"/>
                <a:cs typeface="Trebuchet MS"/>
              </a:rPr>
              <a:t>Radiology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Information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85">
                <a:solidFill>
                  <a:srgbClr val="073E87"/>
                </a:solidFill>
                <a:latin typeface="Trebuchet MS"/>
                <a:cs typeface="Trebuchet MS"/>
              </a:rPr>
              <a:t>systems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050" spc="27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70">
                <a:solidFill>
                  <a:srgbClr val="073E87"/>
                </a:solidFill>
                <a:latin typeface="Trebuchet MS"/>
                <a:cs typeface="Trebuchet MS"/>
              </a:rPr>
              <a:t>Sensor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(monitoring</a:t>
            </a:r>
            <a:r>
              <a:rPr dirty="0" sz="20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95">
                <a:solidFill>
                  <a:srgbClr val="073E87"/>
                </a:solidFill>
                <a:latin typeface="Trebuchet MS"/>
                <a:cs typeface="Trebuchet MS"/>
              </a:rPr>
              <a:t>vital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5">
                <a:solidFill>
                  <a:srgbClr val="073E87"/>
                </a:solidFill>
                <a:latin typeface="Trebuchet MS"/>
                <a:cs typeface="Trebuchet MS"/>
              </a:rPr>
              <a:t>signs)</a:t>
            </a:r>
            <a:endParaRPr sz="2050">
              <a:latin typeface="Trebuchet MS"/>
              <a:cs typeface="Trebuchet MS"/>
            </a:endParaRPr>
          </a:p>
          <a:p>
            <a:pPr marL="186055" marR="9525" indent="-173990">
              <a:lnSpc>
                <a:spcPts val="2450"/>
              </a:lnSpc>
              <a:spcBef>
                <a:spcPts val="505"/>
              </a:spcBef>
            </a:pPr>
            <a:r>
              <a:rPr dirty="0" sz="2050" spc="2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25">
                <a:solidFill>
                  <a:srgbClr val="073E87"/>
                </a:solidFill>
                <a:latin typeface="Trebuchet MS"/>
                <a:cs typeface="Trebuchet MS"/>
              </a:rPr>
              <a:t>Social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media </a:t>
            </a:r>
            <a:r>
              <a:rPr dirty="0" sz="2050" spc="-105">
                <a:solidFill>
                  <a:srgbClr val="073E87"/>
                </a:solidFill>
                <a:latin typeface="Trebuchet MS"/>
                <a:cs typeface="Trebuchet MS"/>
              </a:rPr>
              <a:t>data-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Tweets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105">
                <a:solidFill>
                  <a:srgbClr val="073E87"/>
                </a:solidFill>
                <a:latin typeface="Trebuchet MS"/>
                <a:cs typeface="Trebuchet MS"/>
              </a:rPr>
              <a:t>Twitter, </a:t>
            </a:r>
            <a:r>
              <a:rPr dirty="0" sz="2050" spc="-85">
                <a:solidFill>
                  <a:srgbClr val="073E87"/>
                </a:solidFill>
                <a:latin typeface="Trebuchet MS"/>
                <a:cs typeface="Trebuchet MS"/>
              </a:rPr>
              <a:t>wall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and </a:t>
            </a:r>
            <a:r>
              <a:rPr dirty="0" sz="2050" spc="-915">
                <a:solidFill>
                  <a:srgbClr val="073E87"/>
                </a:solidFill>
                <a:latin typeface="Trebuchet MS"/>
                <a:cs typeface="Trebuchet MS"/>
              </a:rPr>
              <a:t>status </a:t>
            </a:r>
            <a:r>
              <a:rPr dirty="0" sz="2050" spc="-61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updates </a:t>
            </a:r>
            <a:r>
              <a:rPr dirty="0" sz="2050" spc="10">
                <a:solidFill>
                  <a:srgbClr val="073E87"/>
                </a:solidFill>
                <a:latin typeface="Trebuchet MS"/>
                <a:cs typeface="Trebuchet MS"/>
              </a:rPr>
              <a:t>on</a:t>
            </a:r>
            <a:r>
              <a:rPr dirty="0" sz="2050" spc="-31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Facebook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050" spc="20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00">
                <a:solidFill>
                  <a:srgbClr val="073E87"/>
                </a:solidFill>
                <a:latin typeface="Trebuchet MS"/>
                <a:cs typeface="Trebuchet MS"/>
              </a:rPr>
              <a:t>Emergency</a:t>
            </a:r>
            <a:r>
              <a:rPr dirty="0" sz="2050" spc="-2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care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data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1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50">
                <a:solidFill>
                  <a:srgbClr val="073E87"/>
                </a:solidFill>
                <a:latin typeface="Trebuchet MS"/>
                <a:cs typeface="Trebuchet MS"/>
              </a:rPr>
              <a:t>Literature</a:t>
            </a:r>
            <a:r>
              <a:rPr dirty="0" sz="2050" spc="-42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85">
                <a:solidFill>
                  <a:srgbClr val="073E87"/>
                </a:solidFill>
                <a:latin typeface="Trebuchet MS"/>
                <a:cs typeface="Trebuchet MS"/>
              </a:rPr>
              <a:t>medical </a:t>
            </a:r>
            <a:r>
              <a:rPr dirty="0" sz="2050" spc="-90">
                <a:solidFill>
                  <a:srgbClr val="073E87"/>
                </a:solidFill>
                <a:latin typeface="Trebuchet MS"/>
                <a:cs typeface="Trebuchet MS"/>
              </a:rPr>
              <a:t>journal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977" y="5386707"/>
            <a:ext cx="1346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33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6100" y="493204"/>
            <a:ext cx="488061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35"/>
              <a:t>Sources</a:t>
            </a:r>
            <a:r>
              <a:rPr dirty="0" spc="-350"/>
              <a:t> </a:t>
            </a:r>
            <a:r>
              <a:rPr dirty="0" spc="-20"/>
              <a:t>of</a:t>
            </a:r>
            <a:r>
              <a:rPr dirty="0" spc="-330"/>
              <a:t> </a:t>
            </a:r>
            <a:r>
              <a:rPr dirty="0" spc="-55"/>
              <a:t>BIG</a:t>
            </a:r>
            <a:r>
              <a:rPr dirty="0" spc="-365"/>
              <a:t> </a:t>
            </a:r>
            <a:r>
              <a:rPr dirty="0" spc="5"/>
              <a:t>DATA</a:t>
            </a:r>
            <a:r>
              <a:rPr dirty="0" spc="-330"/>
              <a:t> </a:t>
            </a:r>
            <a:r>
              <a:rPr dirty="0" spc="-35"/>
              <a:t>[4]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627" y="1924081"/>
            <a:ext cx="6031865" cy="309181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143510">
              <a:lnSpc>
                <a:spcPts val="1839"/>
              </a:lnSpc>
              <a:spcBef>
                <a:spcPts val="330"/>
              </a:spcBef>
              <a:buChar char="*"/>
              <a:tabLst>
                <a:tab pos="169545" algn="l"/>
              </a:tabLst>
            </a:pPr>
            <a:r>
              <a:rPr dirty="0" sz="1700" spc="-55">
                <a:solidFill>
                  <a:srgbClr val="1226A0"/>
                </a:solidFill>
                <a:latin typeface="Trebuchet MS"/>
                <a:cs typeface="Trebuchet MS"/>
              </a:rPr>
              <a:t>Patient</a:t>
            </a:r>
            <a:r>
              <a:rPr dirty="0" sz="1700" spc="-1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profiles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and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the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5">
                <a:solidFill>
                  <a:srgbClr val="1226A0"/>
                </a:solidFill>
                <a:latin typeface="Trebuchet MS"/>
                <a:cs typeface="Trebuchet MS"/>
              </a:rPr>
              <a:t>health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1226A0"/>
                </a:solidFill>
                <a:latin typeface="Trebuchet MS"/>
                <a:cs typeface="Trebuchet MS"/>
              </a:rPr>
              <a:t>outcomes-</a:t>
            </a:r>
            <a:r>
              <a:rPr dirty="0" sz="1700" spc="-1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1226A0"/>
                </a:solidFill>
                <a:latin typeface="Trebuchet MS"/>
                <a:cs typeface="Trebuchet MS"/>
              </a:rPr>
              <a:t>identify</a:t>
            </a:r>
            <a:r>
              <a:rPr dirty="0" sz="1700" spc="-1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the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effective 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treatments</a:t>
            </a:r>
            <a:endParaRPr sz="1700">
              <a:latin typeface="Trebuchet MS"/>
              <a:cs typeface="Trebuchet MS"/>
            </a:endParaRPr>
          </a:p>
          <a:p>
            <a:pPr marL="12700" marR="80645">
              <a:lnSpc>
                <a:spcPts val="1839"/>
              </a:lnSpc>
              <a:spcBef>
                <a:spcPts val="925"/>
              </a:spcBef>
              <a:buChar char="*"/>
              <a:tabLst>
                <a:tab pos="169545" algn="l"/>
              </a:tabLst>
            </a:pP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For</a:t>
            </a:r>
            <a:r>
              <a:rPr dirty="0" sz="1700" spc="-15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5">
                <a:solidFill>
                  <a:srgbClr val="1226A0"/>
                </a:solidFill>
                <a:latin typeface="Trebuchet MS"/>
                <a:cs typeface="Trebuchet MS"/>
              </a:rPr>
              <a:t>public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75">
                <a:solidFill>
                  <a:srgbClr val="1226A0"/>
                </a:solidFill>
                <a:latin typeface="Trebuchet MS"/>
                <a:cs typeface="Trebuchet MS"/>
              </a:rPr>
              <a:t>health-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1226A0"/>
                </a:solidFill>
                <a:latin typeface="Trebuchet MS"/>
                <a:cs typeface="Trebuchet MS"/>
              </a:rPr>
              <a:t>identify</a:t>
            </a:r>
            <a:r>
              <a:rPr dirty="0" sz="1700" spc="-15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5">
                <a:solidFill>
                  <a:srgbClr val="1226A0"/>
                </a:solidFill>
                <a:latin typeface="Trebuchet MS"/>
                <a:cs typeface="Trebuchet MS"/>
              </a:rPr>
              <a:t>individuals</a:t>
            </a:r>
            <a:r>
              <a:rPr dirty="0" sz="1700" spc="-114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20">
                <a:solidFill>
                  <a:srgbClr val="1226A0"/>
                </a:solidFill>
                <a:latin typeface="Trebuchet MS"/>
                <a:cs typeface="Trebuchet MS"/>
              </a:rPr>
              <a:t>who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1226A0"/>
                </a:solidFill>
                <a:latin typeface="Trebuchet MS"/>
                <a:cs typeface="Trebuchet MS"/>
              </a:rPr>
              <a:t>would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1226A0"/>
                </a:solidFill>
                <a:latin typeface="Trebuchet MS"/>
                <a:cs typeface="Trebuchet MS"/>
              </a:rPr>
              <a:t>get</a:t>
            </a:r>
            <a:r>
              <a:rPr dirty="0" sz="1700" spc="-15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1226A0"/>
                </a:solidFill>
                <a:latin typeface="Trebuchet MS"/>
                <a:cs typeface="Trebuchet MS"/>
              </a:rPr>
              <a:t>preventive 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care </a:t>
            </a:r>
            <a:r>
              <a:rPr dirty="0" sz="1700" spc="-10">
                <a:solidFill>
                  <a:srgbClr val="1226A0"/>
                </a:solidFill>
                <a:latin typeface="Trebuchet MS"/>
                <a:cs typeface="Trebuchet MS"/>
              </a:rPr>
              <a:t>or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lifestyle</a:t>
            </a:r>
            <a:r>
              <a:rPr dirty="0" sz="1700" spc="-38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1226A0"/>
                </a:solidFill>
                <a:latin typeface="Trebuchet MS"/>
                <a:cs typeface="Trebuchet MS"/>
              </a:rPr>
              <a:t>changes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39"/>
              </a:lnSpc>
              <a:spcBef>
                <a:spcPts val="700"/>
              </a:spcBef>
              <a:buChar char="*"/>
              <a:tabLst>
                <a:tab pos="169545" algn="l"/>
              </a:tabLst>
            </a:pP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Analysing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70">
                <a:solidFill>
                  <a:srgbClr val="1226A0"/>
                </a:solidFill>
                <a:latin typeface="Trebuchet MS"/>
                <a:cs typeface="Trebuchet MS"/>
              </a:rPr>
              <a:t>literature</a:t>
            </a:r>
            <a:r>
              <a:rPr dirty="0" sz="1700" spc="-13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15">
                <a:solidFill>
                  <a:srgbClr val="1226A0"/>
                </a:solidFill>
                <a:latin typeface="Trebuchet MS"/>
                <a:cs typeface="Trebuchet MS"/>
              </a:rPr>
              <a:t>on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medical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1226A0"/>
                </a:solidFill>
                <a:latin typeface="Trebuchet MS"/>
                <a:cs typeface="Trebuchet MS"/>
              </a:rPr>
              <a:t>procedure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to</a:t>
            </a:r>
            <a:r>
              <a:rPr dirty="0" sz="1700" spc="-1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determining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0">
                <a:solidFill>
                  <a:srgbClr val="1226A0"/>
                </a:solidFill>
                <a:latin typeface="Trebuchet MS"/>
                <a:cs typeface="Trebuchet MS"/>
              </a:rPr>
              <a:t>which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39"/>
              </a:lnSpc>
            </a:pP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care </a:t>
            </a:r>
            <a:r>
              <a:rPr dirty="0" sz="1700" spc="-25">
                <a:solidFill>
                  <a:srgbClr val="1226A0"/>
                </a:solidFill>
                <a:latin typeface="Trebuchet MS"/>
                <a:cs typeface="Trebuchet MS"/>
              </a:rPr>
              <a:t>protocols </a:t>
            </a:r>
            <a:r>
              <a:rPr dirty="0" sz="1700" spc="-5">
                <a:solidFill>
                  <a:srgbClr val="1226A0"/>
                </a:solidFill>
                <a:latin typeface="Trebuchet MS"/>
                <a:cs typeface="Trebuchet MS"/>
              </a:rPr>
              <a:t>work</a:t>
            </a:r>
            <a:r>
              <a:rPr dirty="0" sz="1700" spc="-36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1226A0"/>
                </a:solidFill>
                <a:latin typeface="Trebuchet MS"/>
                <a:cs typeface="Trebuchet MS"/>
              </a:rPr>
              <a:t>best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ts val="1839"/>
              </a:lnSpc>
              <a:spcBef>
                <a:spcPts val="965"/>
              </a:spcBef>
              <a:buChar char="*"/>
              <a:tabLst>
                <a:tab pos="169545" algn="l"/>
              </a:tabLst>
            </a:pPr>
            <a:r>
              <a:rPr dirty="0" sz="1700" spc="-55">
                <a:solidFill>
                  <a:srgbClr val="1226A0"/>
                </a:solidFill>
                <a:latin typeface="Trebuchet MS"/>
                <a:cs typeface="Trebuchet MS"/>
              </a:rPr>
              <a:t>Creating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mobile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0">
                <a:solidFill>
                  <a:srgbClr val="1226A0"/>
                </a:solidFill>
                <a:latin typeface="Trebuchet MS"/>
                <a:cs typeface="Trebuchet MS"/>
              </a:rPr>
              <a:t>apps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to</a:t>
            </a:r>
            <a:r>
              <a:rPr dirty="0" sz="1700" spc="-15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5">
                <a:solidFill>
                  <a:srgbClr val="1226A0"/>
                </a:solidFill>
                <a:latin typeface="Trebuchet MS"/>
                <a:cs typeface="Trebuchet MS"/>
              </a:rPr>
              <a:t>manage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diabetes.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80">
                <a:solidFill>
                  <a:srgbClr val="1226A0"/>
                </a:solidFill>
                <a:latin typeface="Trebuchet MS"/>
                <a:cs typeface="Trebuchet MS"/>
              </a:rPr>
              <a:t>Via</a:t>
            </a:r>
            <a:r>
              <a:rPr dirty="0" sz="1700" spc="-12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1226A0"/>
                </a:solidFill>
                <a:latin typeface="Trebuchet MS"/>
                <a:cs typeface="Trebuchet MS"/>
              </a:rPr>
              <a:t>Data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75">
                <a:solidFill>
                  <a:srgbClr val="1226A0"/>
                </a:solidFill>
                <a:latin typeface="Trebuchet MS"/>
                <a:cs typeface="Trebuchet MS"/>
              </a:rPr>
              <a:t>analytics,</a:t>
            </a:r>
            <a:r>
              <a:rPr dirty="0" sz="1700" spc="-13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we  </a:t>
            </a:r>
            <a:r>
              <a:rPr dirty="0" sz="1700" spc="-60">
                <a:solidFill>
                  <a:srgbClr val="1226A0"/>
                </a:solidFill>
                <a:latin typeface="Trebuchet MS"/>
                <a:cs typeface="Trebuchet MS"/>
              </a:rPr>
              <a:t>are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1226A0"/>
                </a:solidFill>
                <a:latin typeface="Trebuchet MS"/>
                <a:cs typeface="Trebuchet MS"/>
              </a:rPr>
              <a:t>able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to</a:t>
            </a:r>
            <a:r>
              <a:rPr dirty="0" sz="1700" spc="-1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monitor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the</a:t>
            </a:r>
            <a:r>
              <a:rPr dirty="0" sz="1700" spc="-14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0">
                <a:solidFill>
                  <a:srgbClr val="1226A0"/>
                </a:solidFill>
                <a:latin typeface="Trebuchet MS"/>
                <a:cs typeface="Trebuchet MS"/>
              </a:rPr>
              <a:t>healthcare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20">
                <a:solidFill>
                  <a:srgbClr val="1226A0"/>
                </a:solidFill>
                <a:latin typeface="Trebuchet MS"/>
                <a:cs typeface="Trebuchet MS"/>
              </a:rPr>
              <a:t>outcomes</a:t>
            </a:r>
            <a:r>
              <a:rPr dirty="0" sz="1700" spc="-16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improvements</a:t>
            </a:r>
            <a:endParaRPr sz="1700">
              <a:latin typeface="Trebuchet MS"/>
              <a:cs typeface="Trebuchet MS"/>
            </a:endParaRPr>
          </a:p>
          <a:p>
            <a:pPr marL="12700" marR="7620">
              <a:lnSpc>
                <a:spcPts val="1839"/>
              </a:lnSpc>
              <a:spcBef>
                <a:spcPts val="919"/>
              </a:spcBef>
              <a:buChar char="*"/>
              <a:tabLst>
                <a:tab pos="169545" algn="l"/>
              </a:tabLst>
            </a:pP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Analysing </a:t>
            </a:r>
            <a:r>
              <a:rPr dirty="0" sz="1700" spc="-50">
                <a:solidFill>
                  <a:srgbClr val="1226A0"/>
                </a:solidFill>
                <a:latin typeface="Trebuchet MS"/>
                <a:cs typeface="Trebuchet MS"/>
              </a:rPr>
              <a:t>social </a:t>
            </a:r>
            <a:r>
              <a:rPr dirty="0" sz="1700" spc="-25">
                <a:solidFill>
                  <a:srgbClr val="1226A0"/>
                </a:solidFill>
                <a:latin typeface="Trebuchet MS"/>
                <a:cs typeface="Trebuchet MS"/>
              </a:rPr>
              <a:t>network </a:t>
            </a:r>
            <a:r>
              <a:rPr dirty="0" sz="1700" spc="-40">
                <a:solidFill>
                  <a:srgbClr val="1226A0"/>
                </a:solidFill>
                <a:latin typeface="Trebuchet MS"/>
                <a:cs typeface="Trebuchet MS"/>
              </a:rPr>
              <a:t>communication </a:t>
            </a:r>
            <a:r>
              <a:rPr dirty="0" sz="1700">
                <a:solidFill>
                  <a:srgbClr val="1226A0"/>
                </a:solidFill>
                <a:latin typeface="Trebuchet MS"/>
                <a:cs typeface="Trebuchet MS"/>
              </a:rPr>
              <a:t>among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support </a:t>
            </a:r>
            <a:r>
              <a:rPr dirty="0" sz="1700">
                <a:solidFill>
                  <a:srgbClr val="1226A0"/>
                </a:solidFill>
                <a:latin typeface="Trebuchet MS"/>
                <a:cs typeface="Trebuchet MS"/>
              </a:rPr>
              <a:t>group  </a:t>
            </a:r>
            <a:r>
              <a:rPr dirty="0" sz="1700" spc="-50">
                <a:solidFill>
                  <a:srgbClr val="1226A0"/>
                </a:solidFill>
                <a:latin typeface="Trebuchet MS"/>
                <a:cs typeface="Trebuchet MS"/>
              </a:rPr>
              <a:t>members-</a:t>
            </a:r>
            <a:r>
              <a:rPr dirty="0" sz="1700" spc="-16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15">
                <a:solidFill>
                  <a:srgbClr val="1226A0"/>
                </a:solidFill>
                <a:latin typeface="Trebuchet MS"/>
                <a:cs typeface="Trebuchet MS"/>
              </a:rPr>
              <a:t>to</a:t>
            </a:r>
            <a:r>
              <a:rPr dirty="0" sz="1700" spc="-15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understand</a:t>
            </a:r>
            <a:r>
              <a:rPr dirty="0" sz="1700" spc="-13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20">
                <a:solidFill>
                  <a:srgbClr val="1226A0"/>
                </a:solidFill>
                <a:latin typeface="Trebuchet MS"/>
                <a:cs typeface="Trebuchet MS"/>
              </a:rPr>
              <a:t>how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45">
                <a:solidFill>
                  <a:srgbClr val="1226A0"/>
                </a:solidFill>
                <a:latin typeface="Trebuchet MS"/>
                <a:cs typeface="Trebuchet MS"/>
              </a:rPr>
              <a:t>non-profit</a:t>
            </a:r>
            <a:r>
              <a:rPr dirty="0" sz="1700" spc="-135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35">
                <a:solidFill>
                  <a:srgbClr val="1226A0"/>
                </a:solidFill>
                <a:latin typeface="Trebuchet MS"/>
                <a:cs typeface="Trebuchet MS"/>
              </a:rPr>
              <a:t>organization</a:t>
            </a:r>
            <a:r>
              <a:rPr dirty="0" sz="1700" spc="-12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1226A0"/>
                </a:solidFill>
                <a:latin typeface="Trebuchet MS"/>
                <a:cs typeface="Trebuchet MS"/>
              </a:rPr>
              <a:t>can</a:t>
            </a:r>
            <a:r>
              <a:rPr dirty="0" sz="1700" spc="-14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65">
                <a:solidFill>
                  <a:srgbClr val="1226A0"/>
                </a:solidFill>
                <a:latin typeface="Trebuchet MS"/>
                <a:cs typeface="Trebuchet MS"/>
              </a:rPr>
              <a:t>interact  </a:t>
            </a:r>
            <a:r>
              <a:rPr dirty="0" sz="1700" spc="-30">
                <a:solidFill>
                  <a:srgbClr val="1226A0"/>
                </a:solidFill>
                <a:latin typeface="Trebuchet MS"/>
                <a:cs typeface="Trebuchet MS"/>
              </a:rPr>
              <a:t>and </a:t>
            </a:r>
            <a:r>
              <a:rPr dirty="0" sz="1700" spc="-35">
                <a:solidFill>
                  <a:srgbClr val="1226A0"/>
                </a:solidFill>
                <a:latin typeface="Trebuchet MS"/>
                <a:cs typeface="Trebuchet MS"/>
              </a:rPr>
              <a:t>provide</a:t>
            </a:r>
            <a:r>
              <a:rPr dirty="0" sz="1700" spc="-260">
                <a:solidFill>
                  <a:srgbClr val="1226A0"/>
                </a:solidFill>
                <a:latin typeface="Trebuchet MS"/>
                <a:cs typeface="Trebuchet MS"/>
              </a:rPr>
              <a:t> </a:t>
            </a:r>
            <a:r>
              <a:rPr dirty="0" sz="1700" spc="-50">
                <a:solidFill>
                  <a:srgbClr val="1226A0"/>
                </a:solidFill>
                <a:latin typeface="Trebuchet MS"/>
                <a:cs typeface="Trebuchet MS"/>
              </a:rPr>
              <a:t>help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977" y="5386707"/>
            <a:ext cx="1346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solidFill>
                  <a:srgbClr val="073E87"/>
                </a:solidFill>
                <a:latin typeface="Trebuchet MS"/>
                <a:cs typeface="Trebuchet MS"/>
              </a:rPr>
              <a:t>34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1435735" marR="5080" indent="-1423670">
              <a:lnSpc>
                <a:spcPts val="4490"/>
              </a:lnSpc>
              <a:spcBef>
                <a:spcPts val="250"/>
              </a:spcBef>
            </a:pPr>
            <a:r>
              <a:rPr dirty="0" spc="-125"/>
              <a:t>Healthcare </a:t>
            </a:r>
            <a:r>
              <a:rPr dirty="0" spc="-55"/>
              <a:t>BIG </a:t>
            </a:r>
            <a:r>
              <a:rPr dirty="0" spc="-114"/>
              <a:t>data</a:t>
            </a:r>
            <a:r>
              <a:rPr dirty="0" spc="-885"/>
              <a:t> </a:t>
            </a:r>
            <a:r>
              <a:rPr dirty="0" spc="-55"/>
              <a:t>problems  </a:t>
            </a:r>
            <a:r>
              <a:rPr dirty="0" spc="-35"/>
              <a:t>to </a:t>
            </a:r>
            <a:r>
              <a:rPr dirty="0" spc="-70"/>
              <a:t>be </a:t>
            </a:r>
            <a:r>
              <a:rPr dirty="0" spc="-55"/>
              <a:t>solved</a:t>
            </a:r>
            <a:r>
              <a:rPr dirty="0" spc="-860"/>
              <a:t> </a:t>
            </a:r>
            <a:r>
              <a:rPr dirty="0" spc="-30"/>
              <a:t>[4]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429562"/>
            <a:ext cx="2817495" cy="261175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 spc="229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29">
                <a:latin typeface="Trebuchet MS"/>
                <a:cs typeface="Trebuchet MS"/>
              </a:rPr>
              <a:t>Types</a:t>
            </a:r>
            <a:r>
              <a:rPr dirty="0" sz="1500" spc="-340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of </a:t>
            </a:r>
            <a:r>
              <a:rPr dirty="0" sz="1500" spc="-65">
                <a:latin typeface="Trebuchet MS"/>
                <a:cs typeface="Trebuchet MS"/>
              </a:rPr>
              <a:t>clinical </a:t>
            </a:r>
            <a:r>
              <a:rPr dirty="0" sz="1500" spc="-30"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229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29">
                <a:latin typeface="Trebuchet MS"/>
                <a:cs typeface="Trebuchet MS"/>
              </a:rPr>
              <a:t>Types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of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clinical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data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215">
                <a:latin typeface="Trebuchet MS"/>
                <a:cs typeface="Trebuchet MS"/>
              </a:rPr>
              <a:t>documents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39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95">
                <a:latin typeface="Trebuchet MS"/>
                <a:cs typeface="Trebuchet MS"/>
              </a:rPr>
              <a:t>Use</a:t>
            </a:r>
            <a:r>
              <a:rPr dirty="0" sz="1500" spc="-34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of </a:t>
            </a:r>
            <a:r>
              <a:rPr dirty="0" sz="1500" spc="-65">
                <a:latin typeface="Trebuchet MS"/>
                <a:cs typeface="Trebuchet MS"/>
              </a:rPr>
              <a:t>clinical </a:t>
            </a:r>
            <a:r>
              <a:rPr dirty="0" sz="1500" spc="-30"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spc="21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10">
                <a:latin typeface="Trebuchet MS"/>
                <a:cs typeface="Trebuchet MS"/>
              </a:rPr>
              <a:t>Access</a:t>
            </a:r>
            <a:r>
              <a:rPr dirty="0" sz="1500" spc="-3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to </a:t>
            </a:r>
            <a:r>
              <a:rPr dirty="0" sz="1500" spc="-65">
                <a:latin typeface="Trebuchet MS"/>
                <a:cs typeface="Trebuchet MS"/>
              </a:rPr>
              <a:t>clinical </a:t>
            </a:r>
            <a:r>
              <a:rPr dirty="0" sz="1500" spc="-30"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29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90">
                <a:latin typeface="Trebuchet MS"/>
                <a:cs typeface="Trebuchet MS"/>
              </a:rPr>
              <a:t>Data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entry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24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40">
                <a:latin typeface="Trebuchet MS"/>
                <a:cs typeface="Trebuchet MS"/>
              </a:rPr>
              <a:t>Coded</a:t>
            </a:r>
            <a:r>
              <a:rPr dirty="0" sz="1500" spc="-320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vs. </a:t>
            </a:r>
            <a:r>
              <a:rPr dirty="0" sz="1500" spc="-40">
                <a:latin typeface="Trebuchet MS"/>
                <a:cs typeface="Trebuchet MS"/>
              </a:rPr>
              <a:t>free-form </a:t>
            </a:r>
            <a:r>
              <a:rPr dirty="0" sz="1500" spc="-30"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spc="20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04">
                <a:latin typeface="Trebuchet MS"/>
                <a:cs typeface="Trebuchet MS"/>
              </a:rPr>
              <a:t>Speech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recognition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3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80">
                <a:latin typeface="Trebuchet MS"/>
                <a:cs typeface="Trebuchet MS"/>
              </a:rPr>
              <a:t>Big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00" spc="1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155">
                <a:latin typeface="Trebuchet MS"/>
                <a:cs typeface="Trebuchet MS"/>
              </a:rPr>
              <a:t>Database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10">
                <a:latin typeface="Trebuchet MS"/>
                <a:cs typeface="Trebuchet MS"/>
              </a:rPr>
              <a:t>Management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192" y="493204"/>
            <a:ext cx="249301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In</a:t>
            </a:r>
            <a:r>
              <a:rPr dirty="0" spc="-390"/>
              <a:t> </a:t>
            </a:r>
            <a:r>
              <a:rPr dirty="0" spc="-114"/>
              <a:t>summary,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737" y="493204"/>
            <a:ext cx="3825875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-55">
                <a:solidFill>
                  <a:srgbClr val="FFFFFF"/>
                </a:solidFill>
                <a:latin typeface="Trebuchet MS"/>
                <a:cs typeface="Trebuchet MS"/>
              </a:rPr>
              <a:t>Acknowledgement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521" y="2246636"/>
            <a:ext cx="5873115" cy="9582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180"/>
              </a:spcBef>
            </a:pPr>
            <a:r>
              <a:rPr dirty="0" sz="2050" spc="-5">
                <a:solidFill>
                  <a:srgbClr val="073E87"/>
                </a:solidFill>
                <a:latin typeface="Trebuchet MS"/>
                <a:cs typeface="Trebuchet MS"/>
              </a:rPr>
              <a:t>Notes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are </a:t>
            </a:r>
            <a:r>
              <a:rPr dirty="0" u="sng" sz="2050" spc="-90" b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adapted </a:t>
            </a:r>
            <a:r>
              <a:rPr dirty="0" u="sng" sz="2050" spc="-70" b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with </a:t>
            </a:r>
            <a:r>
              <a:rPr dirty="0" u="sng" sz="2050" spc="-75" b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permission</a:t>
            </a:r>
            <a:r>
              <a:rPr dirty="0" sz="2050" spc="-7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Professor 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Hersh,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">
                <a:solidFill>
                  <a:srgbClr val="073E87"/>
                </a:solidFill>
                <a:latin typeface="Trebuchet MS"/>
                <a:cs typeface="Trebuchet MS"/>
              </a:rPr>
              <a:t>Oregon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Health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and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Science</a:t>
            </a:r>
            <a:r>
              <a:rPr dirty="0" sz="2050" spc="-14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University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5">
                <a:solidFill>
                  <a:srgbClr val="073E87"/>
                </a:solidFill>
                <a:latin typeface="Trebuchet MS"/>
                <a:cs typeface="Trebuchet MS"/>
              </a:rPr>
              <a:t>(OHSU), 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Oregon,</a:t>
            </a:r>
            <a:r>
              <a:rPr dirty="0" sz="2050" spc="-1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55">
                <a:solidFill>
                  <a:srgbClr val="073E87"/>
                </a:solidFill>
                <a:latin typeface="Trebuchet MS"/>
                <a:cs typeface="Trebuchet MS"/>
              </a:rPr>
              <a:t>USA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739" y="407454"/>
            <a:ext cx="1186586" cy="847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0528" y="493204"/>
            <a:ext cx="228727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9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937" y="2251818"/>
            <a:ext cx="6292215" cy="2223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67335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246379" algn="l"/>
              </a:tabLst>
            </a:pPr>
            <a:r>
              <a:rPr dirty="0" sz="1450" spc="-45">
                <a:latin typeface="Trebuchet MS"/>
                <a:cs typeface="Trebuchet MS"/>
              </a:rPr>
              <a:t>Hersh,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65">
                <a:latin typeface="Trebuchet MS"/>
                <a:cs typeface="Trebuchet MS"/>
              </a:rPr>
              <a:t>W.</a:t>
            </a:r>
            <a:r>
              <a:rPr dirty="0" sz="1450" spc="-120">
                <a:latin typeface="Trebuchet MS"/>
                <a:cs typeface="Trebuchet MS"/>
              </a:rPr>
              <a:t> </a:t>
            </a:r>
            <a:r>
              <a:rPr dirty="0" sz="1450" spc="-75">
                <a:latin typeface="Trebuchet MS"/>
                <a:cs typeface="Trebuchet MS"/>
              </a:rPr>
              <a:t>(2014).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5">
                <a:latin typeface="Trebuchet MS"/>
                <a:cs typeface="Trebuchet MS"/>
              </a:rPr>
              <a:t>Notes</a:t>
            </a:r>
            <a:r>
              <a:rPr dirty="0" sz="1450" spc="-120">
                <a:latin typeface="Trebuchet MS"/>
                <a:cs typeface="Trebuchet MS"/>
              </a:rPr>
              <a:t> </a:t>
            </a:r>
            <a:r>
              <a:rPr dirty="0" sz="1450" spc="-25">
                <a:latin typeface="Trebuchet MS"/>
                <a:cs typeface="Trebuchet MS"/>
              </a:rPr>
              <a:t>from</a:t>
            </a:r>
            <a:r>
              <a:rPr dirty="0" sz="1450" spc="-145">
                <a:latin typeface="Trebuchet MS"/>
                <a:cs typeface="Trebuchet MS"/>
              </a:rPr>
              <a:t> </a:t>
            </a:r>
            <a:r>
              <a:rPr dirty="0" sz="1450" spc="-90">
                <a:latin typeface="Trebuchet MS"/>
                <a:cs typeface="Trebuchet MS"/>
              </a:rPr>
              <a:t>10x10</a:t>
            </a:r>
            <a:r>
              <a:rPr dirty="0" sz="1450" spc="-110">
                <a:latin typeface="Trebuchet MS"/>
                <a:cs typeface="Trebuchet MS"/>
              </a:rPr>
              <a:t> </a:t>
            </a:r>
            <a:r>
              <a:rPr dirty="0" sz="1450" spc="-25">
                <a:latin typeface="Trebuchet MS"/>
                <a:cs typeface="Trebuchet MS"/>
              </a:rPr>
              <a:t>Medical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35">
                <a:latin typeface="Trebuchet MS"/>
                <a:cs typeface="Trebuchet MS"/>
              </a:rPr>
              <a:t>Informatics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75">
                <a:latin typeface="Trebuchet MS"/>
                <a:cs typeface="Trebuchet MS"/>
              </a:rPr>
              <a:t>certificate,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5">
                <a:latin typeface="Trebuchet MS"/>
                <a:cs typeface="Trebuchet MS"/>
              </a:rPr>
              <a:t>Oregon  </a:t>
            </a:r>
            <a:r>
              <a:rPr dirty="0" sz="1450" spc="-45">
                <a:latin typeface="Trebuchet MS"/>
                <a:cs typeface="Trebuchet MS"/>
              </a:rPr>
              <a:t>Health </a:t>
            </a:r>
            <a:r>
              <a:rPr dirty="0" sz="1450" spc="-40">
                <a:latin typeface="Trebuchet MS"/>
                <a:cs typeface="Trebuchet MS"/>
              </a:rPr>
              <a:t>&amp; </a:t>
            </a:r>
            <a:r>
              <a:rPr dirty="0" sz="1450" spc="-45">
                <a:latin typeface="Trebuchet MS"/>
                <a:cs typeface="Trebuchet MS"/>
              </a:rPr>
              <a:t>Science</a:t>
            </a:r>
            <a:r>
              <a:rPr dirty="0" sz="1450" spc="-325">
                <a:latin typeface="Trebuchet MS"/>
                <a:cs typeface="Trebuchet MS"/>
              </a:rPr>
              <a:t> </a:t>
            </a:r>
            <a:r>
              <a:rPr dirty="0" sz="1450" spc="-40">
                <a:latin typeface="Trebuchet MS"/>
                <a:cs typeface="Trebuchet MS"/>
              </a:rPr>
              <a:t>University</a:t>
            </a:r>
            <a:endParaRPr sz="1450">
              <a:latin typeface="Trebuchet MS"/>
              <a:cs typeface="Trebuchet MS"/>
            </a:endParaRPr>
          </a:p>
          <a:p>
            <a:pPr marL="266065" indent="-253365">
              <a:lnSpc>
                <a:spcPct val="100000"/>
              </a:lnSpc>
              <a:spcBef>
                <a:spcPts val="325"/>
              </a:spcBef>
              <a:buAutoNum type="arabicPlain"/>
              <a:tabLst>
                <a:tab pos="266700" algn="l"/>
              </a:tabLst>
            </a:pPr>
            <a:r>
              <a:rPr dirty="0" sz="1450" spc="-15">
                <a:latin typeface="Trebuchet MS"/>
                <a:cs typeface="Trebuchet MS"/>
              </a:rPr>
              <a:t>Laudon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40">
                <a:latin typeface="Trebuchet MS"/>
                <a:cs typeface="Trebuchet MS"/>
              </a:rPr>
              <a:t>&amp;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15">
                <a:latin typeface="Trebuchet MS"/>
                <a:cs typeface="Trebuchet MS"/>
              </a:rPr>
              <a:t>Laudon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114">
                <a:latin typeface="Trebuchet MS"/>
                <a:cs typeface="Trebuchet MS"/>
              </a:rPr>
              <a:t>(2011),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5">
                <a:latin typeface="Trebuchet MS"/>
                <a:cs typeface="Trebuchet MS"/>
              </a:rPr>
              <a:t>Management</a:t>
            </a:r>
            <a:r>
              <a:rPr dirty="0" sz="1450" spc="-150">
                <a:latin typeface="Trebuchet MS"/>
                <a:cs typeface="Trebuchet MS"/>
              </a:rPr>
              <a:t> </a:t>
            </a:r>
            <a:r>
              <a:rPr dirty="0" sz="1450" spc="-30">
                <a:latin typeface="Trebuchet MS"/>
                <a:cs typeface="Trebuchet MS"/>
              </a:rPr>
              <a:t>Information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35">
                <a:latin typeface="Trebuchet MS"/>
                <a:cs typeface="Trebuchet MS"/>
              </a:rPr>
              <a:t>Systems,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55">
                <a:latin typeface="Trebuchet MS"/>
                <a:cs typeface="Trebuchet MS"/>
              </a:rPr>
              <a:t>Prentice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65">
                <a:latin typeface="Trebuchet MS"/>
                <a:cs typeface="Trebuchet MS"/>
              </a:rPr>
              <a:t>Hall</a:t>
            </a:r>
            <a:endParaRPr sz="1450">
              <a:latin typeface="Trebuchet MS"/>
              <a:cs typeface="Trebuchet MS"/>
            </a:endParaRPr>
          </a:p>
          <a:p>
            <a:pPr marL="269875" indent="-257175">
              <a:lnSpc>
                <a:spcPts val="1739"/>
              </a:lnSpc>
              <a:spcBef>
                <a:spcPts val="330"/>
              </a:spcBef>
              <a:buAutoNum type="arabicPlain"/>
              <a:tabLst>
                <a:tab pos="270510" algn="l"/>
              </a:tabLst>
            </a:pPr>
            <a:r>
              <a:rPr dirty="0" sz="1450" spc="70">
                <a:latin typeface="Trebuchet MS"/>
                <a:cs typeface="Trebuchet MS"/>
              </a:rPr>
              <a:t>IBM</a:t>
            </a:r>
            <a:r>
              <a:rPr dirty="0" sz="1450" spc="-110">
                <a:latin typeface="Trebuchet MS"/>
                <a:cs typeface="Trebuchet MS"/>
              </a:rPr>
              <a:t> </a:t>
            </a:r>
            <a:r>
              <a:rPr dirty="0" sz="1450" spc="-85">
                <a:latin typeface="Trebuchet MS"/>
                <a:cs typeface="Trebuchet MS"/>
              </a:rPr>
              <a:t>webs</a:t>
            </a:r>
            <a:r>
              <a:rPr dirty="0" sz="1450" spc="-85">
                <a:latin typeface="Trebuchet MS"/>
                <a:cs typeface="Trebuchet MS"/>
                <a:hlinkClick r:id="rId2"/>
              </a:rPr>
              <a:t>ite:http</a:t>
            </a:r>
            <a:r>
              <a:rPr dirty="0" sz="1450" spc="-85">
                <a:latin typeface="Trebuchet MS"/>
                <a:cs typeface="Trebuchet MS"/>
              </a:rPr>
              <a:t>://</a:t>
            </a:r>
            <a:r>
              <a:rPr dirty="0" u="sng" sz="1450" spc="-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www</a:t>
            </a:r>
            <a:r>
              <a:rPr dirty="0" u="sng" sz="1450" spc="-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50" spc="-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01.ibm.com/software/data/bigdata/what-is-big-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739"/>
              </a:lnSpc>
            </a:pPr>
            <a:r>
              <a:rPr dirty="0" u="sng" sz="145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data.html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09300"/>
              </a:lnSpc>
              <a:spcBef>
                <a:spcPts val="180"/>
              </a:spcBef>
              <a:buAutoNum type="arabicPlain" startAt="4"/>
              <a:tabLst>
                <a:tab pos="280035" algn="l"/>
              </a:tabLst>
            </a:pPr>
            <a:r>
              <a:rPr dirty="0" sz="1450" spc="-25">
                <a:latin typeface="Trebuchet MS"/>
                <a:cs typeface="Trebuchet MS"/>
              </a:rPr>
              <a:t>Ragupathi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65">
                <a:latin typeface="Trebuchet MS"/>
                <a:cs typeface="Trebuchet MS"/>
              </a:rPr>
              <a:t>W.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40">
                <a:latin typeface="Trebuchet MS"/>
                <a:cs typeface="Trebuchet MS"/>
              </a:rPr>
              <a:t>&amp;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25">
                <a:latin typeface="Trebuchet MS"/>
                <a:cs typeface="Trebuchet MS"/>
              </a:rPr>
              <a:t>Ragupathi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110">
                <a:latin typeface="Trebuchet MS"/>
                <a:cs typeface="Trebuchet MS"/>
              </a:rPr>
              <a:t>V.</a:t>
            </a:r>
            <a:r>
              <a:rPr dirty="0" sz="1450" spc="-150">
                <a:latin typeface="Trebuchet MS"/>
                <a:cs typeface="Trebuchet MS"/>
              </a:rPr>
              <a:t> </a:t>
            </a:r>
            <a:r>
              <a:rPr dirty="0" sz="1450" spc="-75">
                <a:latin typeface="Trebuchet MS"/>
                <a:cs typeface="Trebuchet MS"/>
              </a:rPr>
              <a:t>(2014).</a:t>
            </a:r>
            <a:r>
              <a:rPr dirty="0" sz="1450" spc="-125">
                <a:latin typeface="Trebuchet MS"/>
                <a:cs typeface="Trebuchet MS"/>
              </a:rPr>
              <a:t> </a:t>
            </a:r>
            <a:r>
              <a:rPr dirty="0" sz="1450" spc="-10">
                <a:latin typeface="Trebuchet MS"/>
                <a:cs typeface="Trebuchet MS"/>
              </a:rPr>
              <a:t>Big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30">
                <a:latin typeface="Trebuchet MS"/>
                <a:cs typeface="Trebuchet MS"/>
              </a:rPr>
              <a:t>Data</a:t>
            </a:r>
            <a:r>
              <a:rPr dirty="0" sz="1450" spc="-135">
                <a:latin typeface="Trebuchet MS"/>
                <a:cs typeface="Trebuchet MS"/>
              </a:rPr>
              <a:t> </a:t>
            </a:r>
            <a:r>
              <a:rPr dirty="0" sz="1450" spc="-40">
                <a:latin typeface="Trebuchet MS"/>
                <a:cs typeface="Trebuchet MS"/>
              </a:rPr>
              <a:t>Analytics</a:t>
            </a:r>
            <a:r>
              <a:rPr dirty="0" sz="1450" spc="-150">
                <a:latin typeface="Trebuchet MS"/>
                <a:cs typeface="Trebuchet MS"/>
              </a:rPr>
              <a:t> </a:t>
            </a:r>
            <a:r>
              <a:rPr dirty="0" sz="1450" spc="-55">
                <a:latin typeface="Trebuchet MS"/>
                <a:cs typeface="Trebuchet MS"/>
              </a:rPr>
              <a:t>in</a:t>
            </a:r>
            <a:r>
              <a:rPr dirty="0" sz="1450" spc="-130">
                <a:latin typeface="Trebuchet MS"/>
                <a:cs typeface="Trebuchet MS"/>
              </a:rPr>
              <a:t> </a:t>
            </a:r>
            <a:r>
              <a:rPr dirty="0" sz="1450" spc="-60">
                <a:latin typeface="Trebuchet MS"/>
                <a:cs typeface="Trebuchet MS"/>
              </a:rPr>
              <a:t>Healthcare:</a:t>
            </a:r>
            <a:r>
              <a:rPr dirty="0" sz="1450" spc="-155">
                <a:latin typeface="Trebuchet MS"/>
                <a:cs typeface="Trebuchet MS"/>
              </a:rPr>
              <a:t> </a:t>
            </a:r>
            <a:r>
              <a:rPr dirty="0" sz="1450" spc="-30">
                <a:latin typeface="Trebuchet MS"/>
                <a:cs typeface="Trebuchet MS"/>
              </a:rPr>
              <a:t>Promise  </a:t>
            </a:r>
            <a:r>
              <a:rPr dirty="0" sz="1450" spc="-25">
                <a:latin typeface="Trebuchet MS"/>
                <a:cs typeface="Trebuchet MS"/>
              </a:rPr>
              <a:t>and </a:t>
            </a:r>
            <a:r>
              <a:rPr dirty="0" sz="1450" spc="-60">
                <a:latin typeface="Trebuchet MS"/>
                <a:cs typeface="Trebuchet MS"/>
              </a:rPr>
              <a:t>Potential. </a:t>
            </a:r>
            <a:r>
              <a:rPr dirty="0" sz="1450" spc="-45">
                <a:latin typeface="Trebuchet MS"/>
                <a:cs typeface="Trebuchet MS"/>
              </a:rPr>
              <a:t>Health </a:t>
            </a:r>
            <a:r>
              <a:rPr dirty="0" sz="1450" spc="-30">
                <a:latin typeface="Trebuchet MS"/>
                <a:cs typeface="Trebuchet MS"/>
              </a:rPr>
              <a:t>Information </a:t>
            </a:r>
            <a:r>
              <a:rPr dirty="0" sz="1450" spc="-45">
                <a:latin typeface="Trebuchet MS"/>
                <a:cs typeface="Trebuchet MS"/>
              </a:rPr>
              <a:t>Science </a:t>
            </a:r>
            <a:r>
              <a:rPr dirty="0" sz="1450" spc="-25">
                <a:latin typeface="Trebuchet MS"/>
                <a:cs typeface="Trebuchet MS"/>
              </a:rPr>
              <a:t>and </a:t>
            </a:r>
            <a:r>
              <a:rPr dirty="0" sz="1450" spc="-15">
                <a:latin typeface="Trebuchet MS"/>
                <a:cs typeface="Trebuchet MS"/>
              </a:rPr>
              <a:t>Systems </a:t>
            </a:r>
            <a:r>
              <a:rPr dirty="0" u="sng" sz="145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50" spc="-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http://www.hissjournal.com/content/2/1/3</a:t>
            </a:r>
            <a:endParaRPr sz="145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330"/>
              </a:spcBef>
              <a:buAutoNum type="arabicPlain" startAt="4"/>
              <a:tabLst>
                <a:tab pos="271780" algn="l"/>
              </a:tabLst>
            </a:pPr>
            <a:r>
              <a:rPr dirty="0" u="sng" sz="145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http://www.sophia.org/tutorials/accuracy-and-precision--3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739" y="407454"/>
            <a:ext cx="1186586" cy="847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852896"/>
            <a:ext cx="5668645" cy="325755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050" spc="3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360">
                <a:solidFill>
                  <a:srgbClr val="073E87"/>
                </a:solidFill>
                <a:latin typeface="Trebuchet MS"/>
                <a:cs typeface="Trebuchet MS"/>
              </a:rPr>
              <a:t>Form</a:t>
            </a:r>
            <a:r>
              <a:rPr dirty="0" sz="20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basis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historical</a:t>
            </a:r>
            <a:r>
              <a:rPr dirty="0" sz="2050" spc="-19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record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2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25">
                <a:solidFill>
                  <a:srgbClr val="073E87"/>
                </a:solidFill>
                <a:latin typeface="Trebuchet MS"/>
                <a:cs typeface="Trebuchet MS"/>
              </a:rPr>
              <a:t>Support</a:t>
            </a:r>
            <a:r>
              <a:rPr dirty="0" sz="2050" spc="-4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communication </a:t>
            </a:r>
            <a:r>
              <a:rPr dirty="0" sz="2050" spc="-5">
                <a:solidFill>
                  <a:srgbClr val="073E87"/>
                </a:solidFill>
                <a:latin typeface="Trebuchet MS"/>
                <a:cs typeface="Trebuchet MS"/>
              </a:rPr>
              <a:t>among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providers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050" spc="11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14">
                <a:solidFill>
                  <a:srgbClr val="073E87"/>
                </a:solidFill>
                <a:latin typeface="Trebuchet MS"/>
                <a:cs typeface="Trebuchet MS"/>
              </a:rPr>
              <a:t>Anticipate</a:t>
            </a:r>
            <a:r>
              <a:rPr dirty="0" sz="2050" spc="-3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future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health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problems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2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50">
                <a:solidFill>
                  <a:srgbClr val="073E87"/>
                </a:solidFill>
                <a:latin typeface="Trebuchet MS"/>
                <a:cs typeface="Trebuchet MS"/>
              </a:rPr>
              <a:t>Record</a:t>
            </a:r>
            <a:r>
              <a:rPr dirty="0" sz="2050" spc="-409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standard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preventive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measures</a:t>
            </a:r>
            <a:endParaRPr sz="2050">
              <a:latin typeface="Trebuchet MS"/>
              <a:cs typeface="Trebuchet MS"/>
            </a:endParaRPr>
          </a:p>
          <a:p>
            <a:pPr marL="186055" marR="5080" indent="-173990">
              <a:lnSpc>
                <a:spcPts val="2450"/>
              </a:lnSpc>
              <a:spcBef>
                <a:spcPts val="509"/>
              </a:spcBef>
            </a:pPr>
            <a:r>
              <a:rPr dirty="0" sz="2050" spc="1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60">
                <a:solidFill>
                  <a:srgbClr val="073E87"/>
                </a:solidFill>
                <a:latin typeface="Trebuchet MS"/>
                <a:cs typeface="Trebuchet MS"/>
              </a:rPr>
              <a:t>Identify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deviations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from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expected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trends  </a:t>
            </a:r>
            <a:r>
              <a:rPr dirty="0" sz="2050" spc="-165">
                <a:solidFill>
                  <a:srgbClr val="073E87"/>
                </a:solidFill>
                <a:latin typeface="Trebuchet MS"/>
                <a:cs typeface="Trebuchet MS"/>
              </a:rPr>
              <a:t>example </a:t>
            </a:r>
            <a:r>
              <a:rPr dirty="0" sz="2050" spc="-35">
                <a:solidFill>
                  <a:srgbClr val="073E87"/>
                </a:solidFill>
                <a:latin typeface="Trebuchet MS"/>
                <a:cs typeface="Trebuchet MS"/>
              </a:rPr>
              <a:t>being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2050" spc="-5">
                <a:solidFill>
                  <a:srgbClr val="073E87"/>
                </a:solidFill>
                <a:latin typeface="Trebuchet MS"/>
                <a:cs typeface="Trebuchet MS"/>
              </a:rPr>
              <a:t>growth</a:t>
            </a:r>
            <a:r>
              <a:rPr dirty="0" sz="2050" spc="-2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chart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050" spc="2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50">
                <a:solidFill>
                  <a:srgbClr val="073E87"/>
                </a:solidFill>
                <a:latin typeface="Trebuchet MS"/>
                <a:cs typeface="Trebuchet MS"/>
              </a:rPr>
              <a:t>Coding</a:t>
            </a:r>
            <a:r>
              <a:rPr dirty="0" sz="2050" spc="-30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and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billing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050" spc="20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04">
                <a:solidFill>
                  <a:srgbClr val="073E87"/>
                </a:solidFill>
                <a:latin typeface="Trebuchet MS"/>
                <a:cs typeface="Trebuchet MS"/>
              </a:rPr>
              <a:t>Provide</a:t>
            </a:r>
            <a:r>
              <a:rPr dirty="0" sz="2050" spc="-39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>
                <a:solidFill>
                  <a:srgbClr val="073E87"/>
                </a:solidFill>
                <a:latin typeface="Trebuchet MS"/>
                <a:cs typeface="Trebuchet MS"/>
              </a:rPr>
              <a:t>a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legal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record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050" spc="2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25">
                <a:solidFill>
                  <a:srgbClr val="073E87"/>
                </a:solidFill>
                <a:latin typeface="Trebuchet MS"/>
                <a:cs typeface="Trebuchet MS"/>
              </a:rPr>
              <a:t>Support</a:t>
            </a:r>
            <a:r>
              <a:rPr dirty="0" sz="2050" spc="-23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05">
                <a:solidFill>
                  <a:srgbClr val="073E87"/>
                </a:solidFill>
                <a:latin typeface="Trebuchet MS"/>
                <a:cs typeface="Trebuchet MS"/>
              </a:rPr>
              <a:t>clinical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research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6112" y="493204"/>
            <a:ext cx="4378325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5"/>
              <a:t>Use</a:t>
            </a:r>
            <a:r>
              <a:rPr dirty="0" spc="-345"/>
              <a:t> </a:t>
            </a:r>
            <a:r>
              <a:rPr dirty="0" spc="-20"/>
              <a:t>of</a:t>
            </a:r>
            <a:r>
              <a:rPr dirty="0" spc="-340"/>
              <a:t> </a:t>
            </a:r>
            <a:r>
              <a:rPr dirty="0" spc="-190"/>
              <a:t>clinical</a:t>
            </a:r>
            <a:r>
              <a:rPr dirty="0" spc="-330"/>
              <a:t> </a:t>
            </a:r>
            <a:r>
              <a:rPr dirty="0" spc="-114"/>
              <a:t>data</a:t>
            </a:r>
            <a:r>
              <a:rPr dirty="0" spc="-330"/>
              <a:t> </a:t>
            </a:r>
            <a:r>
              <a:rPr dirty="0" spc="-265"/>
              <a:t>[1]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799855"/>
            <a:ext cx="5869940" cy="29133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700" spc="15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55" b="1">
                <a:latin typeface="Trebuchet MS"/>
                <a:cs typeface="Trebuchet MS"/>
              </a:rPr>
              <a:t>History</a:t>
            </a:r>
            <a:r>
              <a:rPr dirty="0" sz="1700" spc="-305" b="1">
                <a:latin typeface="Trebuchet MS"/>
                <a:cs typeface="Trebuchet MS"/>
              </a:rPr>
              <a:t> </a:t>
            </a:r>
            <a:r>
              <a:rPr dirty="0" sz="1700" spc="-70" b="1">
                <a:latin typeface="Trebuchet MS"/>
                <a:cs typeface="Trebuchet MS"/>
              </a:rPr>
              <a:t>and physical </a:t>
            </a:r>
            <a:r>
              <a:rPr dirty="0" sz="1700" spc="-80" b="1">
                <a:latin typeface="Trebuchet MS"/>
                <a:cs typeface="Trebuchet MS"/>
              </a:rPr>
              <a:t>examination:</a:t>
            </a:r>
            <a:endParaRPr sz="17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200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11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by </a:t>
            </a:r>
            <a:r>
              <a:rPr dirty="0" sz="1500" spc="-40">
                <a:latin typeface="Trebuchet MS"/>
                <a:cs typeface="Trebuchet MS"/>
              </a:rPr>
              <a:t>a </a:t>
            </a:r>
            <a:r>
              <a:rPr dirty="0" sz="1500" spc="-55">
                <a:latin typeface="Trebuchet MS"/>
                <a:cs typeface="Trebuchet MS"/>
              </a:rPr>
              <a:t>clinician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 spc="15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50" b="1">
                <a:latin typeface="Trebuchet MS"/>
                <a:cs typeface="Trebuchet MS"/>
              </a:rPr>
              <a:t>Progress</a:t>
            </a:r>
            <a:r>
              <a:rPr dirty="0" sz="1700" spc="-150" b="1">
                <a:latin typeface="Trebuchet MS"/>
                <a:cs typeface="Trebuchet MS"/>
              </a:rPr>
              <a:t> </a:t>
            </a:r>
            <a:r>
              <a:rPr dirty="0" sz="1700" spc="-55" b="1">
                <a:latin typeface="Trebuchet MS"/>
                <a:cs typeface="Trebuchet MS"/>
              </a:rPr>
              <a:t>notes</a:t>
            </a:r>
            <a:endParaRPr sz="17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200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32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update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of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progress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by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primary,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consulting,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and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ancillary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220">
                <a:latin typeface="Trebuchet MS"/>
                <a:cs typeface="Trebuchet MS"/>
              </a:rPr>
              <a:t>providers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700" spc="1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60" b="1">
                <a:latin typeface="Trebuchet MS"/>
                <a:cs typeface="Trebuchet MS"/>
              </a:rPr>
              <a:t>Reports</a:t>
            </a:r>
            <a:endParaRPr sz="17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200"/>
              </a:spcBef>
            </a:pPr>
            <a:r>
              <a:rPr dirty="0" sz="1500" spc="16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500" spc="25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by </a:t>
            </a:r>
            <a:r>
              <a:rPr dirty="0" sz="1500" spc="-45">
                <a:latin typeface="Trebuchet MS"/>
                <a:cs typeface="Trebuchet MS"/>
              </a:rPr>
              <a:t>specialists, </a:t>
            </a:r>
            <a:r>
              <a:rPr dirty="0" sz="1500" spc="-55">
                <a:latin typeface="Trebuchet MS"/>
                <a:cs typeface="Trebuchet MS"/>
              </a:rPr>
              <a:t>ancillary </a:t>
            </a:r>
            <a:r>
              <a:rPr dirty="0" sz="1500" spc="-15">
                <a:latin typeface="Trebuchet MS"/>
                <a:cs typeface="Trebuchet MS"/>
              </a:rPr>
              <a:t>providers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57480" marR="24130" indent="-145415">
              <a:lnSpc>
                <a:spcPts val="1839"/>
              </a:lnSpc>
            </a:pPr>
            <a:r>
              <a:rPr dirty="0" sz="1700" spc="13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1700" spc="135">
                <a:latin typeface="Trebuchet MS"/>
                <a:cs typeface="Trebuchet MS"/>
              </a:rPr>
              <a:t>Typical </a:t>
            </a:r>
            <a:r>
              <a:rPr dirty="0" sz="1700" spc="-35">
                <a:latin typeface="Trebuchet MS"/>
                <a:cs typeface="Trebuchet MS"/>
              </a:rPr>
              <a:t>paper </a:t>
            </a:r>
            <a:r>
              <a:rPr dirty="0" sz="1700" spc="-55">
                <a:latin typeface="Trebuchet MS"/>
                <a:cs typeface="Trebuchet MS"/>
              </a:rPr>
              <a:t>chart </a:t>
            </a:r>
            <a:r>
              <a:rPr dirty="0" sz="1700" spc="-50">
                <a:latin typeface="Trebuchet MS"/>
                <a:cs typeface="Trebuchet MS"/>
              </a:rPr>
              <a:t>maintains </a:t>
            </a:r>
            <a:r>
              <a:rPr dirty="0" sz="1700" spc="-95">
                <a:latin typeface="Trebuchet MS"/>
                <a:cs typeface="Trebuchet MS"/>
              </a:rPr>
              <a:t>all </a:t>
            </a:r>
            <a:r>
              <a:rPr dirty="0" sz="1700" spc="-55">
                <a:latin typeface="Trebuchet MS"/>
                <a:cs typeface="Trebuchet MS"/>
              </a:rPr>
              <a:t>patient </a:t>
            </a:r>
            <a:r>
              <a:rPr dirty="0" sz="1700" spc="-15">
                <a:latin typeface="Trebuchet MS"/>
                <a:cs typeface="Trebuchet MS"/>
              </a:rPr>
              <a:t>notes </a:t>
            </a:r>
            <a:r>
              <a:rPr dirty="0" sz="1700" spc="-65">
                <a:latin typeface="Trebuchet MS"/>
                <a:cs typeface="Trebuchet MS"/>
              </a:rPr>
              <a:t>in  </a:t>
            </a:r>
            <a:r>
              <a:rPr dirty="0" sz="1700" spc="-195">
                <a:latin typeface="Trebuchet MS"/>
                <a:cs typeface="Trebuchet MS"/>
              </a:rPr>
              <a:t>chronological </a:t>
            </a:r>
            <a:r>
              <a:rPr dirty="0" sz="1700" spc="-60">
                <a:latin typeface="Trebuchet MS"/>
                <a:cs typeface="Trebuchet MS"/>
              </a:rPr>
              <a:t>order, </a:t>
            </a:r>
            <a:r>
              <a:rPr dirty="0" sz="1700" spc="-25">
                <a:latin typeface="Trebuchet MS"/>
                <a:cs typeface="Trebuchet MS"/>
              </a:rPr>
              <a:t>sometimes </a:t>
            </a:r>
            <a:r>
              <a:rPr dirty="0" sz="1700" spc="-40">
                <a:latin typeface="Trebuchet MS"/>
                <a:cs typeface="Trebuchet MS"/>
              </a:rPr>
              <a:t>separated into </a:t>
            </a:r>
            <a:r>
              <a:rPr dirty="0" sz="1700" spc="-55">
                <a:latin typeface="Trebuchet MS"/>
                <a:cs typeface="Trebuchet MS"/>
              </a:rPr>
              <a:t>different  </a:t>
            </a:r>
            <a:r>
              <a:rPr dirty="0" sz="1700" spc="-15">
                <a:latin typeface="Trebuchet MS"/>
                <a:cs typeface="Trebuchet MS"/>
              </a:rPr>
              <a:t>components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0564" y="679742"/>
            <a:ext cx="2931160" cy="25907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25">
                <a:solidFill>
                  <a:srgbClr val="000000"/>
                </a:solidFill>
              </a:rPr>
              <a:t>Types</a:t>
            </a:r>
            <a:r>
              <a:rPr dirty="0" sz="1500" spc="-135">
                <a:solidFill>
                  <a:srgbClr val="000000"/>
                </a:solidFill>
              </a:rPr>
              <a:t> </a:t>
            </a:r>
            <a:r>
              <a:rPr dirty="0" sz="1500" spc="5">
                <a:solidFill>
                  <a:srgbClr val="000000"/>
                </a:solidFill>
              </a:rPr>
              <a:t>of</a:t>
            </a:r>
            <a:r>
              <a:rPr dirty="0" sz="1500" spc="-130">
                <a:solidFill>
                  <a:srgbClr val="000000"/>
                </a:solidFill>
              </a:rPr>
              <a:t> </a:t>
            </a:r>
            <a:r>
              <a:rPr dirty="0" sz="1500" spc="-65">
                <a:solidFill>
                  <a:srgbClr val="000000"/>
                </a:solidFill>
              </a:rPr>
              <a:t>clinical</a:t>
            </a:r>
            <a:r>
              <a:rPr dirty="0" sz="1500" spc="-150">
                <a:solidFill>
                  <a:srgbClr val="000000"/>
                </a:solidFill>
              </a:rPr>
              <a:t> </a:t>
            </a:r>
            <a:r>
              <a:rPr dirty="0" sz="1500" spc="-30">
                <a:solidFill>
                  <a:srgbClr val="000000"/>
                </a:solidFill>
              </a:rPr>
              <a:t>data</a:t>
            </a:r>
            <a:r>
              <a:rPr dirty="0" sz="1500" spc="-125">
                <a:solidFill>
                  <a:srgbClr val="000000"/>
                </a:solidFill>
              </a:rPr>
              <a:t> </a:t>
            </a:r>
            <a:r>
              <a:rPr dirty="0" sz="1500" spc="-5">
                <a:solidFill>
                  <a:srgbClr val="000000"/>
                </a:solidFill>
              </a:rPr>
              <a:t>documents</a:t>
            </a:r>
            <a:r>
              <a:rPr dirty="0" sz="1500" spc="-150">
                <a:solidFill>
                  <a:srgbClr val="000000"/>
                </a:solidFill>
              </a:rPr>
              <a:t> </a:t>
            </a:r>
            <a:r>
              <a:rPr dirty="0" sz="1500" spc="-95">
                <a:solidFill>
                  <a:srgbClr val="000000"/>
                </a:solidFill>
              </a:rPr>
              <a:t>[1]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937" y="1732147"/>
            <a:ext cx="3318510" cy="694055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2050" spc="25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54">
                <a:solidFill>
                  <a:srgbClr val="073E87"/>
                </a:solidFill>
              </a:rPr>
              <a:t>Chief</a:t>
            </a:r>
            <a:r>
              <a:rPr dirty="0" sz="2050" spc="-180">
                <a:solidFill>
                  <a:srgbClr val="073E87"/>
                </a:solidFill>
              </a:rPr>
              <a:t> </a:t>
            </a:r>
            <a:r>
              <a:rPr dirty="0" sz="2050" spc="-65">
                <a:solidFill>
                  <a:srgbClr val="073E87"/>
                </a:solidFill>
              </a:rPr>
              <a:t>complaint</a:t>
            </a:r>
            <a:endParaRPr sz="20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2050" spc="204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04">
                <a:solidFill>
                  <a:srgbClr val="073E87"/>
                </a:solidFill>
              </a:rPr>
              <a:t>History </a:t>
            </a:r>
            <a:r>
              <a:rPr dirty="0" sz="2050" spc="-15">
                <a:solidFill>
                  <a:srgbClr val="073E87"/>
                </a:solidFill>
              </a:rPr>
              <a:t>of </a:t>
            </a:r>
            <a:r>
              <a:rPr dirty="0" sz="2050" spc="-60">
                <a:solidFill>
                  <a:srgbClr val="073E87"/>
                </a:solidFill>
              </a:rPr>
              <a:t>the </a:t>
            </a:r>
            <a:r>
              <a:rPr dirty="0" sz="2050" spc="-45">
                <a:solidFill>
                  <a:srgbClr val="073E87"/>
                </a:solidFill>
              </a:rPr>
              <a:t>present  </a:t>
            </a:r>
            <a:r>
              <a:rPr dirty="0" sz="2050" spc="-170">
                <a:solidFill>
                  <a:srgbClr val="073E87"/>
                </a:solidFill>
              </a:rPr>
              <a:t>illness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pc="3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360"/>
              <a:t>Past</a:t>
            </a:r>
            <a:r>
              <a:rPr dirty="0" spc="-275"/>
              <a:t> </a:t>
            </a:r>
            <a:r>
              <a:rPr dirty="0" spc="-85"/>
              <a:t>medical </a:t>
            </a:r>
            <a:r>
              <a:rPr dirty="0" spc="-45"/>
              <a:t>history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22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225"/>
              <a:t>Social</a:t>
            </a:r>
            <a:r>
              <a:rPr dirty="0" spc="-180"/>
              <a:t> </a:t>
            </a:r>
            <a:r>
              <a:rPr dirty="0" spc="-45"/>
              <a:t>history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pc="20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200"/>
              <a:t>Family</a:t>
            </a:r>
            <a:r>
              <a:rPr dirty="0" spc="-190"/>
              <a:t> </a:t>
            </a:r>
            <a:r>
              <a:rPr dirty="0" spc="-45"/>
              <a:t>history</a:t>
            </a: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2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245"/>
              <a:t>Review</a:t>
            </a:r>
            <a:r>
              <a:rPr dirty="0" spc="-350"/>
              <a:t> </a:t>
            </a:r>
            <a:r>
              <a:rPr dirty="0" spc="-15"/>
              <a:t>of </a:t>
            </a:r>
            <a:r>
              <a:rPr dirty="0" spc="-30"/>
              <a:t>systems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16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160"/>
              <a:t>Physical</a:t>
            </a:r>
            <a:r>
              <a:rPr dirty="0" spc="-195"/>
              <a:t> </a:t>
            </a:r>
            <a:r>
              <a:rPr dirty="0" spc="-55"/>
              <a:t>examination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pc="9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95"/>
              <a:t>Investigations</a:t>
            </a:r>
            <a:r>
              <a:rPr dirty="0" spc="-395"/>
              <a:t> </a:t>
            </a:r>
            <a:r>
              <a:rPr dirty="0" spc="-40"/>
              <a:t>–lab, </a:t>
            </a:r>
            <a:r>
              <a:rPr dirty="0" spc="-120"/>
              <a:t>x‐ray, </a:t>
            </a:r>
            <a:r>
              <a:rPr dirty="0" spc="-994"/>
              <a:t>other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pc="16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pc="165"/>
              <a:t>Assessment</a:t>
            </a:r>
            <a:r>
              <a:rPr dirty="0" spc="-200"/>
              <a:t> </a:t>
            </a:r>
            <a:r>
              <a:rPr dirty="0" spc="-6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5374" y="679742"/>
            <a:ext cx="277939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5">
                <a:latin typeface="Trebuchet MS"/>
                <a:cs typeface="Trebuchet MS"/>
              </a:rPr>
              <a:t>Assessment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5">
                <a:latin typeface="Trebuchet MS"/>
                <a:cs typeface="Trebuchet MS"/>
              </a:rPr>
              <a:t>of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a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stable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patient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95">
                <a:latin typeface="Trebuchet MS"/>
                <a:cs typeface="Trebuchet MS"/>
              </a:rPr>
              <a:t>[1]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128" y="1907522"/>
            <a:ext cx="6159500" cy="2311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455"/>
              </a:lnSpc>
              <a:spcBef>
                <a:spcPts val="90"/>
              </a:spcBef>
            </a:pPr>
            <a:r>
              <a:rPr dirty="0" sz="2050" spc="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45" b="1">
                <a:solidFill>
                  <a:srgbClr val="073E87"/>
                </a:solidFill>
                <a:latin typeface="Trebuchet MS"/>
                <a:cs typeface="Trebuchet MS"/>
              </a:rPr>
              <a:t>Circumstances </a:t>
            </a:r>
            <a:r>
              <a:rPr dirty="0" sz="2050" spc="-20" b="1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2050" spc="-36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 b="1">
                <a:solidFill>
                  <a:srgbClr val="073E87"/>
                </a:solidFill>
                <a:latin typeface="Trebuchet MS"/>
                <a:cs typeface="Trebuchet MS"/>
              </a:rPr>
              <a:t>observation</a:t>
            </a:r>
            <a:endParaRPr sz="2050">
              <a:latin typeface="Trebuchet MS"/>
              <a:cs typeface="Trebuchet MS"/>
            </a:endParaRPr>
          </a:p>
          <a:p>
            <a:pPr marL="789940">
              <a:lnSpc>
                <a:spcPts val="2455"/>
              </a:lnSpc>
            </a:pPr>
            <a:r>
              <a:rPr dirty="0" sz="2050" spc="-150">
                <a:solidFill>
                  <a:srgbClr val="073E87"/>
                </a:solidFill>
                <a:latin typeface="Trebuchet MS"/>
                <a:cs typeface="Trebuchet MS"/>
              </a:rPr>
              <a:t>e.g.,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20">
                <a:solidFill>
                  <a:srgbClr val="073E87"/>
                </a:solidFill>
                <a:latin typeface="Trebuchet MS"/>
                <a:cs typeface="Trebuchet MS"/>
              </a:rPr>
              <a:t>how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0">
                <a:solidFill>
                  <a:srgbClr val="073E87"/>
                </a:solidFill>
                <a:latin typeface="Trebuchet MS"/>
                <a:cs typeface="Trebuchet MS"/>
              </a:rPr>
              <a:t>was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heart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rate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55">
                <a:solidFill>
                  <a:srgbClr val="073E87"/>
                </a:solidFill>
                <a:latin typeface="Trebuchet MS"/>
                <a:cs typeface="Trebuchet MS"/>
              </a:rPr>
              <a:t>taken?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pulse?</a:t>
            </a:r>
            <a:r>
              <a:rPr dirty="0" sz="2050" spc="-16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EKG?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415"/>
              </a:spcBef>
            </a:pPr>
            <a:r>
              <a:rPr dirty="0" sz="2050" spc="7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75" b="1">
                <a:solidFill>
                  <a:srgbClr val="073E87"/>
                </a:solidFill>
                <a:latin typeface="Trebuchet MS"/>
                <a:cs typeface="Trebuchet MS"/>
              </a:rPr>
              <a:t>Uncertainty</a:t>
            </a:r>
            <a:endParaRPr sz="2050">
              <a:latin typeface="Trebuchet MS"/>
              <a:cs typeface="Trebuchet MS"/>
            </a:endParaRPr>
          </a:p>
          <a:p>
            <a:pPr marL="789940" marR="5080">
              <a:lnSpc>
                <a:spcPts val="2450"/>
              </a:lnSpc>
              <a:spcBef>
                <a:spcPts val="85"/>
              </a:spcBef>
            </a:pPr>
            <a:r>
              <a:rPr dirty="0" sz="2050" spc="20">
                <a:solidFill>
                  <a:srgbClr val="073E87"/>
                </a:solidFill>
                <a:latin typeface="Trebuchet MS"/>
                <a:cs typeface="Trebuchet MS"/>
              </a:rPr>
              <a:t>how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accurate</a:t>
            </a:r>
            <a:r>
              <a:rPr dirty="0" sz="2050" spc="-15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is</a:t>
            </a:r>
            <a:r>
              <a:rPr dirty="0" sz="2050" spc="-18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patient</a:t>
            </a:r>
            <a:r>
              <a:rPr dirty="0" sz="2050" spc="-16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reporting,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5">
                <a:solidFill>
                  <a:srgbClr val="073E87"/>
                </a:solidFill>
                <a:latin typeface="Trebuchet MS"/>
                <a:cs typeface="Trebuchet MS"/>
              </a:rPr>
              <a:t>measurement, 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device?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340"/>
              </a:spcBef>
            </a:pPr>
            <a:r>
              <a:rPr dirty="0" sz="2050" spc="29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95" b="1">
                <a:solidFill>
                  <a:srgbClr val="073E87"/>
                </a:solidFill>
                <a:latin typeface="Trebuchet MS"/>
                <a:cs typeface="Trebuchet MS"/>
              </a:rPr>
              <a:t>Time</a:t>
            </a:r>
            <a:endParaRPr sz="2050">
              <a:latin typeface="Trebuchet MS"/>
              <a:cs typeface="Trebuchet MS"/>
            </a:endParaRPr>
          </a:p>
          <a:p>
            <a:pPr marL="789940">
              <a:lnSpc>
                <a:spcPts val="2455"/>
              </a:lnSpc>
            </a:pP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what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95">
                <a:solidFill>
                  <a:srgbClr val="073E87"/>
                </a:solidFill>
                <a:latin typeface="Trebuchet MS"/>
                <a:cs typeface="Trebuchet MS"/>
              </a:rPr>
              <a:t>level</a:t>
            </a:r>
            <a:r>
              <a:rPr dirty="0" sz="2050" spc="-175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15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2050" spc="-1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specificity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5">
                <a:solidFill>
                  <a:srgbClr val="073E87"/>
                </a:solidFill>
                <a:latin typeface="Trebuchet MS"/>
                <a:cs typeface="Trebuchet MS"/>
              </a:rPr>
              <a:t>do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20">
                <a:solidFill>
                  <a:srgbClr val="073E87"/>
                </a:solidFill>
                <a:latin typeface="Trebuchet MS"/>
                <a:cs typeface="Trebuchet MS"/>
              </a:rPr>
              <a:t>we</a:t>
            </a:r>
            <a:r>
              <a:rPr dirty="0" sz="2050" spc="-17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need?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6784" y="493204"/>
            <a:ext cx="619506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Some</a:t>
            </a:r>
            <a:r>
              <a:rPr dirty="0" spc="-335"/>
              <a:t> </a:t>
            </a:r>
            <a:r>
              <a:rPr dirty="0" spc="-100"/>
              <a:t>complications</a:t>
            </a:r>
            <a:r>
              <a:rPr dirty="0" spc="-335"/>
              <a:t> </a:t>
            </a:r>
            <a:r>
              <a:rPr dirty="0" spc="-20"/>
              <a:t>of</a:t>
            </a:r>
            <a:r>
              <a:rPr dirty="0" spc="-335"/>
              <a:t> </a:t>
            </a:r>
            <a:r>
              <a:rPr dirty="0" spc="-114"/>
              <a:t>data</a:t>
            </a:r>
            <a:r>
              <a:rPr dirty="0" spc="-325"/>
              <a:t> </a:t>
            </a:r>
            <a:r>
              <a:rPr dirty="0" spc="-265"/>
              <a:t>[1]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37" y="1852896"/>
            <a:ext cx="5598160" cy="21082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050" spc="8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85" b="1">
                <a:solidFill>
                  <a:srgbClr val="073E87"/>
                </a:solidFill>
                <a:latin typeface="Trebuchet MS"/>
                <a:cs typeface="Trebuchet MS"/>
              </a:rPr>
              <a:t>Duplication</a:t>
            </a:r>
            <a:endParaRPr sz="205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420"/>
              </a:spcBef>
            </a:pPr>
            <a:r>
              <a:rPr dirty="0" sz="2050" spc="212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2120">
                <a:solidFill>
                  <a:srgbClr val="31B6FD"/>
                </a:solidFill>
                <a:latin typeface="Times New Roman"/>
                <a:cs typeface="Times New Roman"/>
              </a:rPr>
              <a:t> </a:t>
            </a:r>
            <a:r>
              <a:rPr dirty="0" sz="2050" spc="-150">
                <a:solidFill>
                  <a:srgbClr val="073E87"/>
                </a:solidFill>
                <a:latin typeface="Trebuchet MS"/>
                <a:cs typeface="Trebuchet MS"/>
              </a:rPr>
              <a:t>e.g.,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multiple </a:t>
            </a:r>
            <a:r>
              <a:rPr dirty="0" sz="2050" spc="-45">
                <a:solidFill>
                  <a:srgbClr val="073E87"/>
                </a:solidFill>
                <a:latin typeface="Trebuchet MS"/>
                <a:cs typeface="Trebuchet MS"/>
              </a:rPr>
              <a:t>records </a:t>
            </a:r>
            <a:r>
              <a:rPr dirty="0" sz="2050" spc="-80">
                <a:solidFill>
                  <a:srgbClr val="073E87"/>
                </a:solidFill>
                <a:latin typeface="Trebuchet MS"/>
                <a:cs typeface="Trebuchet MS"/>
              </a:rPr>
              <a:t>in </a:t>
            </a:r>
            <a:r>
              <a:rPr dirty="0" sz="2050" spc="-70">
                <a:solidFill>
                  <a:srgbClr val="073E87"/>
                </a:solidFill>
                <a:latin typeface="Trebuchet MS"/>
                <a:cs typeface="Trebuchet MS"/>
              </a:rPr>
              <a:t>different  </a:t>
            </a:r>
            <a:r>
              <a:rPr dirty="0" sz="2050" spc="-240">
                <a:solidFill>
                  <a:srgbClr val="073E87"/>
                </a:solidFill>
                <a:latin typeface="Trebuchet MS"/>
                <a:cs typeface="Trebuchet MS"/>
              </a:rPr>
              <a:t>departments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415"/>
              </a:spcBef>
            </a:pPr>
            <a:r>
              <a:rPr dirty="0" sz="2050" spc="145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145" b="1">
                <a:solidFill>
                  <a:srgbClr val="073E87"/>
                </a:solidFill>
                <a:latin typeface="Trebuchet MS"/>
                <a:cs typeface="Trebuchet MS"/>
              </a:rPr>
              <a:t>Outdated</a:t>
            </a:r>
            <a:endParaRPr sz="2050">
              <a:latin typeface="Trebuchet MS"/>
              <a:cs typeface="Trebuchet MS"/>
            </a:endParaRPr>
          </a:p>
          <a:p>
            <a:pPr marL="789305">
              <a:lnSpc>
                <a:spcPts val="2455"/>
              </a:lnSpc>
            </a:pPr>
            <a:r>
              <a:rPr dirty="0" sz="2050" spc="-125">
                <a:solidFill>
                  <a:srgbClr val="073E87"/>
                </a:solidFill>
                <a:latin typeface="Trebuchet MS"/>
                <a:cs typeface="Trebuchet MS"/>
              </a:rPr>
              <a:t>e.g. </a:t>
            </a:r>
            <a:r>
              <a:rPr dirty="0" sz="2050" spc="-30">
                <a:solidFill>
                  <a:srgbClr val="073E87"/>
                </a:solidFill>
                <a:latin typeface="Trebuchet MS"/>
                <a:cs typeface="Trebuchet MS"/>
              </a:rPr>
              <a:t>missing</a:t>
            </a:r>
            <a:r>
              <a:rPr dirty="0" sz="2050" spc="-254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60">
                <a:solidFill>
                  <a:srgbClr val="073E87"/>
                </a:solidFill>
                <a:latin typeface="Trebuchet MS"/>
                <a:cs typeface="Trebuchet MS"/>
              </a:rPr>
              <a:t>values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ts val="2455"/>
              </a:lnSpc>
              <a:spcBef>
                <a:spcPts val="405"/>
              </a:spcBef>
            </a:pPr>
            <a:r>
              <a:rPr dirty="0" sz="2050" spc="80">
                <a:solidFill>
                  <a:srgbClr val="31B6FD"/>
                </a:solidFill>
                <a:latin typeface="Wingdings"/>
                <a:cs typeface="Wingdings"/>
              </a:rPr>
              <a:t></a:t>
            </a:r>
            <a:r>
              <a:rPr dirty="0" sz="2050" spc="80" b="1">
                <a:solidFill>
                  <a:srgbClr val="073E87"/>
                </a:solidFill>
                <a:latin typeface="Trebuchet MS"/>
                <a:cs typeface="Trebuchet MS"/>
              </a:rPr>
              <a:t>Incorrectly</a:t>
            </a:r>
            <a:r>
              <a:rPr dirty="0" sz="2050" spc="-165" b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75" b="1">
                <a:solidFill>
                  <a:srgbClr val="073E87"/>
                </a:solidFill>
                <a:latin typeface="Trebuchet MS"/>
                <a:cs typeface="Trebuchet MS"/>
              </a:rPr>
              <a:t>formatted</a:t>
            </a:r>
            <a:endParaRPr sz="2050">
              <a:latin typeface="Trebuchet MS"/>
              <a:cs typeface="Trebuchet MS"/>
            </a:endParaRPr>
          </a:p>
          <a:p>
            <a:pPr marL="789305">
              <a:lnSpc>
                <a:spcPts val="2455"/>
              </a:lnSpc>
            </a:pPr>
            <a:r>
              <a:rPr dirty="0" sz="2050" spc="-10">
                <a:solidFill>
                  <a:srgbClr val="073E87"/>
                </a:solidFill>
                <a:latin typeface="Trebuchet MS"/>
                <a:cs typeface="Trebuchet MS"/>
              </a:rPr>
              <a:t>does </a:t>
            </a:r>
            <a:r>
              <a:rPr dirty="0" sz="2050" spc="-25">
                <a:solidFill>
                  <a:srgbClr val="073E87"/>
                </a:solidFill>
                <a:latin typeface="Trebuchet MS"/>
                <a:cs typeface="Trebuchet MS"/>
              </a:rPr>
              <a:t>not</a:t>
            </a:r>
            <a:r>
              <a:rPr dirty="0" sz="2050" spc="-480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050" spc="-40">
                <a:solidFill>
                  <a:srgbClr val="073E87"/>
                </a:solidFill>
                <a:latin typeface="Trebuchet MS"/>
                <a:cs typeface="Trebuchet MS"/>
              </a:rPr>
              <a:t>follow standards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397" y="493204"/>
            <a:ext cx="614553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Some</a:t>
            </a:r>
            <a:r>
              <a:rPr dirty="0" spc="-885"/>
              <a:t> </a:t>
            </a:r>
            <a:r>
              <a:rPr dirty="0" spc="-100"/>
              <a:t>complications </a:t>
            </a:r>
            <a:r>
              <a:rPr dirty="0" spc="-20"/>
              <a:t>of </a:t>
            </a:r>
            <a:r>
              <a:rPr dirty="0" spc="-120"/>
              <a:t>data[2]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758" y="493204"/>
            <a:ext cx="6013450" cy="5962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40" b="1">
                <a:latin typeface="Trebuchet MS"/>
                <a:cs typeface="Trebuchet MS"/>
              </a:rPr>
              <a:t>Imprecision </a:t>
            </a:r>
            <a:r>
              <a:rPr dirty="0" spc="-215" b="1">
                <a:latin typeface="Trebuchet MS"/>
                <a:cs typeface="Trebuchet MS"/>
              </a:rPr>
              <a:t>vs. </a:t>
            </a:r>
            <a:r>
              <a:rPr dirty="0" spc="-185" b="1">
                <a:latin typeface="Trebuchet MS"/>
                <a:cs typeface="Trebuchet MS"/>
              </a:rPr>
              <a:t>Inaccuracy</a:t>
            </a:r>
            <a:r>
              <a:rPr dirty="0" spc="-550" b="1">
                <a:latin typeface="Trebuchet MS"/>
                <a:cs typeface="Trebuchet MS"/>
              </a:rPr>
              <a:t> </a:t>
            </a:r>
            <a:r>
              <a:rPr dirty="0" spc="-270" b="1">
                <a:latin typeface="Trebuchet MS"/>
                <a:cs typeface="Trebuchet MS"/>
              </a:rPr>
              <a:t>[5]</a:t>
            </a:r>
          </a:p>
        </p:txBody>
      </p:sp>
      <p:sp>
        <p:nvSpPr>
          <p:cNvPr id="3" name="object 3"/>
          <p:cNvSpPr/>
          <p:nvPr/>
        </p:nvSpPr>
        <p:spPr>
          <a:xfrm>
            <a:off x="1854974" y="2086292"/>
            <a:ext cx="3594734" cy="351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85462" y="2070046"/>
            <a:ext cx="1622425" cy="1622425"/>
          </a:xfrm>
          <a:custGeom>
            <a:avLst/>
            <a:gdLst/>
            <a:ahLst/>
            <a:cxnLst/>
            <a:rect l="l" t="t" r="r" b="b"/>
            <a:pathLst>
              <a:path w="1622425" h="1622425">
                <a:moveTo>
                  <a:pt x="1384404" y="237543"/>
                </a:moveTo>
                <a:lnTo>
                  <a:pt x="1417127" y="272213"/>
                </a:lnTo>
                <a:lnTo>
                  <a:pt x="1447426" y="308280"/>
                </a:lnTo>
                <a:lnTo>
                  <a:pt x="1475301" y="345638"/>
                </a:lnTo>
                <a:lnTo>
                  <a:pt x="1500752" y="384178"/>
                </a:lnTo>
                <a:lnTo>
                  <a:pt x="1523780" y="423793"/>
                </a:lnTo>
                <a:lnTo>
                  <a:pt x="1544383" y="464376"/>
                </a:lnTo>
                <a:lnTo>
                  <a:pt x="1562562" y="505819"/>
                </a:lnTo>
                <a:lnTo>
                  <a:pt x="1578318" y="548015"/>
                </a:lnTo>
                <a:lnTo>
                  <a:pt x="1591649" y="590856"/>
                </a:lnTo>
                <a:lnTo>
                  <a:pt x="1602557" y="634235"/>
                </a:lnTo>
                <a:lnTo>
                  <a:pt x="1611041" y="678043"/>
                </a:lnTo>
                <a:lnTo>
                  <a:pt x="1617100" y="722174"/>
                </a:lnTo>
                <a:lnTo>
                  <a:pt x="1620736" y="766520"/>
                </a:lnTo>
                <a:lnTo>
                  <a:pt x="1621948" y="810974"/>
                </a:lnTo>
                <a:lnTo>
                  <a:pt x="1620736" y="855428"/>
                </a:lnTo>
                <a:lnTo>
                  <a:pt x="1617100" y="899774"/>
                </a:lnTo>
                <a:lnTo>
                  <a:pt x="1611041" y="943905"/>
                </a:lnTo>
                <a:lnTo>
                  <a:pt x="1602557" y="987713"/>
                </a:lnTo>
                <a:lnTo>
                  <a:pt x="1591649" y="1031092"/>
                </a:lnTo>
                <a:lnTo>
                  <a:pt x="1578318" y="1073933"/>
                </a:lnTo>
                <a:lnTo>
                  <a:pt x="1562562" y="1116128"/>
                </a:lnTo>
                <a:lnTo>
                  <a:pt x="1544383" y="1157571"/>
                </a:lnTo>
                <a:lnTo>
                  <a:pt x="1523780" y="1198154"/>
                </a:lnTo>
                <a:lnTo>
                  <a:pt x="1500752" y="1237770"/>
                </a:lnTo>
                <a:lnTo>
                  <a:pt x="1475301" y="1276310"/>
                </a:lnTo>
                <a:lnTo>
                  <a:pt x="1447426" y="1313667"/>
                </a:lnTo>
                <a:lnTo>
                  <a:pt x="1417127" y="1349735"/>
                </a:lnTo>
                <a:lnTo>
                  <a:pt x="1384404" y="1384404"/>
                </a:lnTo>
                <a:lnTo>
                  <a:pt x="1349735" y="1417127"/>
                </a:lnTo>
                <a:lnTo>
                  <a:pt x="1313667" y="1447426"/>
                </a:lnTo>
                <a:lnTo>
                  <a:pt x="1276310" y="1475301"/>
                </a:lnTo>
                <a:lnTo>
                  <a:pt x="1237770" y="1500752"/>
                </a:lnTo>
                <a:lnTo>
                  <a:pt x="1198154" y="1523780"/>
                </a:lnTo>
                <a:lnTo>
                  <a:pt x="1157571" y="1544383"/>
                </a:lnTo>
                <a:lnTo>
                  <a:pt x="1116128" y="1562562"/>
                </a:lnTo>
                <a:lnTo>
                  <a:pt x="1073933" y="1578318"/>
                </a:lnTo>
                <a:lnTo>
                  <a:pt x="1031092" y="1591649"/>
                </a:lnTo>
                <a:lnTo>
                  <a:pt x="987713" y="1602557"/>
                </a:lnTo>
                <a:lnTo>
                  <a:pt x="943905" y="1611041"/>
                </a:lnTo>
                <a:lnTo>
                  <a:pt x="899774" y="1617100"/>
                </a:lnTo>
                <a:lnTo>
                  <a:pt x="855428" y="1620736"/>
                </a:lnTo>
                <a:lnTo>
                  <a:pt x="810974" y="1621948"/>
                </a:lnTo>
                <a:lnTo>
                  <a:pt x="766520" y="1620736"/>
                </a:lnTo>
                <a:lnTo>
                  <a:pt x="722174" y="1617100"/>
                </a:lnTo>
                <a:lnTo>
                  <a:pt x="678043" y="1611041"/>
                </a:lnTo>
                <a:lnTo>
                  <a:pt x="634235" y="1602557"/>
                </a:lnTo>
                <a:lnTo>
                  <a:pt x="590856" y="1591649"/>
                </a:lnTo>
                <a:lnTo>
                  <a:pt x="548015" y="1578318"/>
                </a:lnTo>
                <a:lnTo>
                  <a:pt x="505819" y="1562562"/>
                </a:lnTo>
                <a:lnTo>
                  <a:pt x="464376" y="1544383"/>
                </a:lnTo>
                <a:lnTo>
                  <a:pt x="423793" y="1523780"/>
                </a:lnTo>
                <a:lnTo>
                  <a:pt x="384178" y="1500752"/>
                </a:lnTo>
                <a:lnTo>
                  <a:pt x="345638" y="1475301"/>
                </a:lnTo>
                <a:lnTo>
                  <a:pt x="308280" y="1447426"/>
                </a:lnTo>
                <a:lnTo>
                  <a:pt x="272213" y="1417127"/>
                </a:lnTo>
                <a:lnTo>
                  <a:pt x="237543" y="1384404"/>
                </a:lnTo>
                <a:lnTo>
                  <a:pt x="204821" y="1349735"/>
                </a:lnTo>
                <a:lnTo>
                  <a:pt x="174522" y="1313667"/>
                </a:lnTo>
                <a:lnTo>
                  <a:pt x="146647" y="1276310"/>
                </a:lnTo>
                <a:lnTo>
                  <a:pt x="121195" y="1237770"/>
                </a:lnTo>
                <a:lnTo>
                  <a:pt x="98168" y="1198154"/>
                </a:lnTo>
                <a:lnTo>
                  <a:pt x="77565" y="1157571"/>
                </a:lnTo>
                <a:lnTo>
                  <a:pt x="59385" y="1116128"/>
                </a:lnTo>
                <a:lnTo>
                  <a:pt x="43630" y="1073933"/>
                </a:lnTo>
                <a:lnTo>
                  <a:pt x="30298" y="1031092"/>
                </a:lnTo>
                <a:lnTo>
                  <a:pt x="19391" y="987713"/>
                </a:lnTo>
                <a:lnTo>
                  <a:pt x="10907" y="943905"/>
                </a:lnTo>
                <a:lnTo>
                  <a:pt x="4847" y="899774"/>
                </a:lnTo>
                <a:lnTo>
                  <a:pt x="1211" y="855428"/>
                </a:lnTo>
                <a:lnTo>
                  <a:pt x="0" y="810974"/>
                </a:lnTo>
                <a:lnTo>
                  <a:pt x="1211" y="766520"/>
                </a:lnTo>
                <a:lnTo>
                  <a:pt x="4847" y="722174"/>
                </a:lnTo>
                <a:lnTo>
                  <a:pt x="10907" y="678043"/>
                </a:lnTo>
                <a:lnTo>
                  <a:pt x="19391" y="634235"/>
                </a:lnTo>
                <a:lnTo>
                  <a:pt x="30298" y="590856"/>
                </a:lnTo>
                <a:lnTo>
                  <a:pt x="43630" y="548015"/>
                </a:lnTo>
                <a:lnTo>
                  <a:pt x="59385" y="505819"/>
                </a:lnTo>
                <a:lnTo>
                  <a:pt x="77565" y="464376"/>
                </a:lnTo>
                <a:lnTo>
                  <a:pt x="98168" y="423793"/>
                </a:lnTo>
                <a:lnTo>
                  <a:pt x="121195" y="384178"/>
                </a:lnTo>
                <a:lnTo>
                  <a:pt x="146647" y="345638"/>
                </a:lnTo>
                <a:lnTo>
                  <a:pt x="174522" y="308280"/>
                </a:lnTo>
                <a:lnTo>
                  <a:pt x="204821" y="272213"/>
                </a:lnTo>
                <a:lnTo>
                  <a:pt x="237543" y="237543"/>
                </a:lnTo>
                <a:lnTo>
                  <a:pt x="272213" y="204821"/>
                </a:lnTo>
                <a:lnTo>
                  <a:pt x="308280" y="174522"/>
                </a:lnTo>
                <a:lnTo>
                  <a:pt x="345638" y="146647"/>
                </a:lnTo>
                <a:lnTo>
                  <a:pt x="384178" y="121195"/>
                </a:lnTo>
                <a:lnTo>
                  <a:pt x="423793" y="98168"/>
                </a:lnTo>
                <a:lnTo>
                  <a:pt x="464376" y="77565"/>
                </a:lnTo>
                <a:lnTo>
                  <a:pt x="505819" y="59385"/>
                </a:lnTo>
                <a:lnTo>
                  <a:pt x="548015" y="43630"/>
                </a:lnTo>
                <a:lnTo>
                  <a:pt x="590856" y="30298"/>
                </a:lnTo>
                <a:lnTo>
                  <a:pt x="634235" y="19391"/>
                </a:lnTo>
                <a:lnTo>
                  <a:pt x="678043" y="10907"/>
                </a:lnTo>
                <a:lnTo>
                  <a:pt x="722174" y="4847"/>
                </a:lnTo>
                <a:lnTo>
                  <a:pt x="766520" y="1211"/>
                </a:lnTo>
                <a:lnTo>
                  <a:pt x="810974" y="0"/>
                </a:lnTo>
                <a:lnTo>
                  <a:pt x="855428" y="1211"/>
                </a:lnTo>
                <a:lnTo>
                  <a:pt x="899774" y="4847"/>
                </a:lnTo>
                <a:lnTo>
                  <a:pt x="943905" y="10907"/>
                </a:lnTo>
                <a:lnTo>
                  <a:pt x="987713" y="19391"/>
                </a:lnTo>
                <a:lnTo>
                  <a:pt x="1031092" y="30298"/>
                </a:lnTo>
                <a:lnTo>
                  <a:pt x="1073933" y="43630"/>
                </a:lnTo>
                <a:lnTo>
                  <a:pt x="1116128" y="59385"/>
                </a:lnTo>
                <a:lnTo>
                  <a:pt x="1157571" y="77565"/>
                </a:lnTo>
                <a:lnTo>
                  <a:pt x="1198154" y="98168"/>
                </a:lnTo>
                <a:lnTo>
                  <a:pt x="1237770" y="121195"/>
                </a:lnTo>
                <a:lnTo>
                  <a:pt x="1276310" y="146647"/>
                </a:lnTo>
                <a:lnTo>
                  <a:pt x="1313667" y="174522"/>
                </a:lnTo>
                <a:lnTo>
                  <a:pt x="1349735" y="204821"/>
                </a:lnTo>
                <a:lnTo>
                  <a:pt x="1384404" y="237543"/>
                </a:lnTo>
                <a:close/>
              </a:path>
            </a:pathLst>
          </a:custGeom>
          <a:ln w="246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2019-01-05T06:17:01Z</dcterms:created>
  <dcterms:modified xsi:type="dcterms:W3CDTF">2019-01-05T06:17:01Z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