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7772400" cy="4381500"/>
  <p:notesSz cx="7772400" cy="4381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3778" y="585711"/>
            <a:ext cx="6383020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 u="sng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2453640"/>
            <a:ext cx="5440680" cy="109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 u="sng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 u="sng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007745"/>
            <a:ext cx="3380994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007745"/>
            <a:ext cx="3380994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92" y="4088663"/>
            <a:ext cx="7770495" cy="291465"/>
          </a:xfrm>
          <a:custGeom>
            <a:avLst/>
            <a:gdLst/>
            <a:ahLst/>
            <a:cxnLst/>
            <a:rect l="l" t="t" r="r" b="b"/>
            <a:pathLst>
              <a:path w="7770495" h="291464">
                <a:moveTo>
                  <a:pt x="0" y="0"/>
                </a:moveTo>
                <a:lnTo>
                  <a:pt x="7770373" y="0"/>
                </a:lnTo>
                <a:lnTo>
                  <a:pt x="7770373" y="291464"/>
                </a:lnTo>
                <a:lnTo>
                  <a:pt x="0" y="291464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-1321" y="4046279"/>
            <a:ext cx="7770495" cy="41275"/>
          </a:xfrm>
          <a:custGeom>
            <a:avLst/>
            <a:gdLst/>
            <a:ahLst/>
            <a:cxnLst/>
            <a:rect l="l" t="t" r="r" b="b"/>
            <a:pathLst>
              <a:path w="7770495" h="41275">
                <a:moveTo>
                  <a:pt x="0" y="40805"/>
                </a:moveTo>
                <a:lnTo>
                  <a:pt x="7770369" y="40805"/>
                </a:lnTo>
                <a:lnTo>
                  <a:pt x="7770369" y="0"/>
                </a:lnTo>
                <a:lnTo>
                  <a:pt x="0" y="0"/>
                </a:lnTo>
                <a:lnTo>
                  <a:pt x="0" y="40805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68550" y="2777070"/>
            <a:ext cx="6296025" cy="0"/>
          </a:xfrm>
          <a:custGeom>
            <a:avLst/>
            <a:gdLst/>
            <a:ahLst/>
            <a:cxnLst/>
            <a:rect l="l" t="t" r="r" b="b"/>
            <a:pathLst>
              <a:path w="6296025" h="0">
                <a:moveTo>
                  <a:pt x="0" y="0"/>
                </a:moveTo>
                <a:lnTo>
                  <a:pt x="6295637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 u="sng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330" y="4088663"/>
            <a:ext cx="7772400" cy="291465"/>
          </a:xfrm>
          <a:custGeom>
            <a:avLst/>
            <a:gdLst/>
            <a:ahLst/>
            <a:cxnLst/>
            <a:rect l="l" t="t" r="r" b="b"/>
            <a:pathLst>
              <a:path w="7772400" h="291464">
                <a:moveTo>
                  <a:pt x="0" y="0"/>
                </a:moveTo>
                <a:lnTo>
                  <a:pt x="7772397" y="0"/>
                </a:lnTo>
                <a:lnTo>
                  <a:pt x="7772397" y="291464"/>
                </a:lnTo>
                <a:lnTo>
                  <a:pt x="0" y="291464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-1331" y="4046279"/>
            <a:ext cx="7772400" cy="42545"/>
          </a:xfrm>
          <a:custGeom>
            <a:avLst/>
            <a:gdLst/>
            <a:ahLst/>
            <a:cxnLst/>
            <a:rect l="l" t="t" r="r" b="b"/>
            <a:pathLst>
              <a:path w="7772400" h="42545">
                <a:moveTo>
                  <a:pt x="0" y="42073"/>
                </a:moveTo>
                <a:lnTo>
                  <a:pt x="7772397" y="42073"/>
                </a:lnTo>
                <a:lnTo>
                  <a:pt x="7772397" y="0"/>
                </a:lnTo>
                <a:lnTo>
                  <a:pt x="0" y="0"/>
                </a:lnTo>
                <a:lnTo>
                  <a:pt x="0" y="42073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01" y="189318"/>
            <a:ext cx="6481196" cy="88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 u="sng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3778" y="1419840"/>
            <a:ext cx="6284843" cy="2288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4074795"/>
            <a:ext cx="2487168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4074795"/>
            <a:ext cx="1787652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975627" y="4174966"/>
            <a:ext cx="138429" cy="13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://www.isigp.com/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arrak@ksu.edu.sa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813" y="439550"/>
            <a:ext cx="5052060" cy="1896745"/>
          </a:xfrm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algn="ctr" marL="12065" marR="5080">
              <a:lnSpc>
                <a:spcPct val="87700"/>
              </a:lnSpc>
              <a:spcBef>
                <a:spcPts val="770"/>
              </a:spcBef>
            </a:pPr>
            <a:r>
              <a:rPr dirty="0" u="none" sz="4450" spc="-195">
                <a:solidFill>
                  <a:srgbClr val="262626"/>
                </a:solidFill>
              </a:rPr>
              <a:t>Paper </a:t>
            </a:r>
            <a:r>
              <a:rPr dirty="0" u="none" sz="4450" spc="-110">
                <a:solidFill>
                  <a:srgbClr val="262626"/>
                </a:solidFill>
              </a:rPr>
              <a:t>Medical</a:t>
            </a:r>
            <a:r>
              <a:rPr dirty="0" u="none" sz="4450" spc="-600">
                <a:solidFill>
                  <a:srgbClr val="262626"/>
                </a:solidFill>
              </a:rPr>
              <a:t> </a:t>
            </a:r>
            <a:r>
              <a:rPr dirty="0" u="none" sz="4450" spc="-195">
                <a:solidFill>
                  <a:srgbClr val="262626"/>
                </a:solidFill>
              </a:rPr>
              <a:t>Record  </a:t>
            </a:r>
            <a:r>
              <a:rPr dirty="0" u="none" sz="4450" spc="-130">
                <a:solidFill>
                  <a:srgbClr val="262626"/>
                </a:solidFill>
              </a:rPr>
              <a:t>and </a:t>
            </a:r>
            <a:r>
              <a:rPr dirty="0" u="none" sz="4450" spc="-225">
                <a:solidFill>
                  <a:srgbClr val="262626"/>
                </a:solidFill>
              </a:rPr>
              <a:t>Electronic </a:t>
            </a:r>
            <a:r>
              <a:rPr dirty="0" u="none" sz="4450" spc="-204">
                <a:solidFill>
                  <a:srgbClr val="262626"/>
                </a:solidFill>
              </a:rPr>
              <a:t>Health  </a:t>
            </a:r>
            <a:r>
              <a:rPr dirty="0" u="none" sz="4450" spc="-195">
                <a:solidFill>
                  <a:srgbClr val="262626"/>
                </a:solidFill>
              </a:rPr>
              <a:t>Record</a:t>
            </a:r>
            <a:r>
              <a:rPr dirty="0" u="none" sz="4450" spc="-385">
                <a:solidFill>
                  <a:srgbClr val="262626"/>
                </a:solidFill>
              </a:rPr>
              <a:t> </a:t>
            </a:r>
            <a:r>
              <a:rPr dirty="0" u="none" sz="4450" spc="-204">
                <a:solidFill>
                  <a:srgbClr val="262626"/>
                </a:solidFill>
              </a:rPr>
              <a:t>(EHR)</a:t>
            </a:r>
            <a:endParaRPr sz="4450"/>
          </a:p>
        </p:txBody>
      </p:sp>
      <p:sp>
        <p:nvSpPr>
          <p:cNvPr id="4" name="object 4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1859" y="2882506"/>
            <a:ext cx="197802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5">
                <a:solidFill>
                  <a:srgbClr val="637052"/>
                </a:solidFill>
                <a:latin typeface="Trebuchet MS"/>
                <a:cs typeface="Trebuchet MS"/>
              </a:rPr>
              <a:t>PROF. </a:t>
            </a:r>
            <a:r>
              <a:rPr dirty="0" sz="1250" spc="120">
                <a:solidFill>
                  <a:srgbClr val="637052"/>
                </a:solidFill>
                <a:latin typeface="Trebuchet MS"/>
                <a:cs typeface="Trebuchet MS"/>
              </a:rPr>
              <a:t>AHMED</a:t>
            </a:r>
            <a:r>
              <a:rPr dirty="0" sz="1250" spc="-100">
                <a:solidFill>
                  <a:srgbClr val="637052"/>
                </a:solidFill>
                <a:latin typeface="Trebuchet MS"/>
                <a:cs typeface="Trebuchet MS"/>
              </a:rPr>
              <a:t> </a:t>
            </a:r>
            <a:r>
              <a:rPr dirty="0" sz="1250" spc="60">
                <a:solidFill>
                  <a:srgbClr val="637052"/>
                </a:solidFill>
                <a:latin typeface="Trebuchet MS"/>
                <a:cs typeface="Trebuchet MS"/>
              </a:rPr>
              <a:t>ALBARRAK</a:t>
            </a:r>
            <a:r>
              <a:rPr dirty="0" sz="1250" spc="-254">
                <a:solidFill>
                  <a:srgbClr val="637052"/>
                </a:solidFill>
                <a:latin typeface="Trebuchet MS"/>
                <a:cs typeface="Trebuchet MS"/>
              </a:rPr>
              <a:t> 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510362"/>
            <a:ext cx="6387075" cy="2408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88327" y="4170834"/>
            <a:ext cx="113030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5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849" y="3352698"/>
            <a:ext cx="5661660" cy="35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dirty="0" sz="1050" spc="-40">
                <a:latin typeface="Trebuchet MS"/>
                <a:cs typeface="Trebuchet MS"/>
              </a:rPr>
              <a:t>Block </a:t>
            </a:r>
            <a:r>
              <a:rPr dirty="0" sz="1050" spc="-30">
                <a:latin typeface="Trebuchet MS"/>
                <a:cs typeface="Trebuchet MS"/>
              </a:rPr>
              <a:t>Diagram </a:t>
            </a:r>
            <a:r>
              <a:rPr dirty="0" sz="1050" spc="-20">
                <a:latin typeface="Trebuchet MS"/>
                <a:cs typeface="Trebuchet MS"/>
              </a:rPr>
              <a:t>showing </a:t>
            </a:r>
            <a:r>
              <a:rPr dirty="0" sz="1050" spc="-45">
                <a:latin typeface="Trebuchet MS"/>
                <a:cs typeface="Trebuchet MS"/>
              </a:rPr>
              <a:t>multiple </a:t>
            </a:r>
            <a:r>
              <a:rPr dirty="0" sz="1050" spc="-35">
                <a:latin typeface="Trebuchet MS"/>
                <a:cs typeface="Trebuchet MS"/>
              </a:rPr>
              <a:t>systems </a:t>
            </a:r>
            <a:r>
              <a:rPr dirty="0" sz="1050" spc="-40">
                <a:latin typeface="Trebuchet MS"/>
                <a:cs typeface="Trebuchet MS"/>
              </a:rPr>
              <a:t>feeding </a:t>
            </a:r>
            <a:r>
              <a:rPr dirty="0" sz="1050" spc="-35">
                <a:latin typeface="Trebuchet MS"/>
                <a:cs typeface="Trebuchet MS"/>
              </a:rPr>
              <a:t>into </a:t>
            </a:r>
            <a:r>
              <a:rPr dirty="0" sz="1050" spc="-45">
                <a:latin typeface="Trebuchet MS"/>
                <a:cs typeface="Trebuchet MS"/>
              </a:rPr>
              <a:t>patient database. The </a:t>
            </a:r>
            <a:r>
              <a:rPr dirty="0" sz="1050" spc="-30">
                <a:latin typeface="Trebuchet MS"/>
                <a:cs typeface="Trebuchet MS"/>
              </a:rPr>
              <a:t>Database </a:t>
            </a:r>
            <a:r>
              <a:rPr dirty="0" sz="1050" spc="-50">
                <a:latin typeface="Trebuchet MS"/>
                <a:cs typeface="Trebuchet MS"/>
              </a:rPr>
              <a:t>Interface </a:t>
            </a:r>
            <a:r>
              <a:rPr dirty="0" sz="1050" spc="-20">
                <a:latin typeface="Trebuchet MS"/>
                <a:cs typeface="Trebuchet MS"/>
              </a:rPr>
              <a:t>or  </a:t>
            </a:r>
            <a:r>
              <a:rPr dirty="0" sz="1050" spc="-50">
                <a:latin typeface="Trebuchet MS"/>
                <a:cs typeface="Trebuchet MS"/>
              </a:rPr>
              <a:t>Interface</a:t>
            </a:r>
            <a:r>
              <a:rPr dirty="0" sz="1050" spc="-65">
                <a:latin typeface="Trebuchet MS"/>
                <a:cs typeface="Trebuchet MS"/>
              </a:rPr>
              <a:t> </a:t>
            </a:r>
            <a:r>
              <a:rPr dirty="0" sz="1050" spc="-30">
                <a:latin typeface="Trebuchet MS"/>
                <a:cs typeface="Trebuchet MS"/>
              </a:rPr>
              <a:t>Engine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35">
                <a:latin typeface="Trebuchet MS"/>
                <a:cs typeface="Trebuchet MS"/>
              </a:rPr>
              <a:t>may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35">
                <a:latin typeface="Trebuchet MS"/>
                <a:cs typeface="Trebuchet MS"/>
              </a:rPr>
              <a:t>perform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50">
                <a:latin typeface="Trebuchet MS"/>
                <a:cs typeface="Trebuchet MS"/>
              </a:rPr>
              <a:t>intelligent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55">
                <a:latin typeface="Trebuchet MS"/>
                <a:cs typeface="Trebuchet MS"/>
              </a:rPr>
              <a:t>filtering, </a:t>
            </a:r>
            <a:r>
              <a:rPr dirty="0" sz="1050" spc="-40">
                <a:latin typeface="Trebuchet MS"/>
                <a:cs typeface="Trebuchet MS"/>
              </a:rPr>
              <a:t>translating</a:t>
            </a:r>
            <a:r>
              <a:rPr dirty="0" sz="1050" spc="-55">
                <a:latin typeface="Trebuchet MS"/>
                <a:cs typeface="Trebuchet MS"/>
              </a:rPr>
              <a:t> </a:t>
            </a:r>
            <a:r>
              <a:rPr dirty="0" sz="1050" spc="-25">
                <a:latin typeface="Trebuchet MS"/>
                <a:cs typeface="Trebuchet MS"/>
              </a:rPr>
              <a:t>and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50">
                <a:latin typeface="Trebuchet MS"/>
                <a:cs typeface="Trebuchet MS"/>
              </a:rPr>
              <a:t>alert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35">
                <a:latin typeface="Trebuchet MS"/>
                <a:cs typeface="Trebuchet MS"/>
              </a:rPr>
              <a:t>functions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40">
                <a:latin typeface="Trebuchet MS"/>
                <a:cs typeface="Trebuchet MS"/>
              </a:rPr>
              <a:t>(page</a:t>
            </a:r>
            <a:r>
              <a:rPr dirty="0" sz="1050" spc="-60">
                <a:latin typeface="Trebuchet MS"/>
                <a:cs typeface="Trebuchet MS"/>
              </a:rPr>
              <a:t> </a:t>
            </a:r>
            <a:r>
              <a:rPr dirty="0" sz="1050" spc="-40">
                <a:latin typeface="Trebuchet MS"/>
                <a:cs typeface="Trebuchet MS"/>
              </a:rPr>
              <a:t>396,</a:t>
            </a:r>
            <a:r>
              <a:rPr dirty="0" sz="1050" spc="-55">
                <a:latin typeface="Trebuchet MS"/>
                <a:cs typeface="Trebuchet MS"/>
              </a:rPr>
              <a:t> </a:t>
            </a:r>
            <a:r>
              <a:rPr dirty="0" sz="1050" spc="-50">
                <a:latin typeface="Trebuchet MS"/>
                <a:cs typeface="Trebuchet MS"/>
              </a:rPr>
              <a:t>Shortliffe)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85711"/>
            <a:ext cx="2722245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-125"/>
              <a:t>Medical</a:t>
            </a:r>
            <a:r>
              <a:rPr dirty="0" u="none" spc="-335"/>
              <a:t> </a:t>
            </a:r>
            <a:r>
              <a:rPr dirty="0" u="none" spc="-170"/>
              <a:t>records…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778" y="1147292"/>
            <a:ext cx="6301105" cy="23501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388620">
              <a:lnSpc>
                <a:spcPts val="1470"/>
              </a:lnSpc>
              <a:spcBef>
                <a:spcPts val="455"/>
              </a:spcBef>
            </a:pPr>
            <a:r>
              <a:rPr dirty="0" sz="1500" spc="-30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records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404040"/>
                </a:solidFill>
                <a:latin typeface="Trebuchet MS"/>
                <a:cs typeface="Trebuchet MS"/>
              </a:rPr>
              <a:t>serves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variety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functions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organizations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involved  </a:t>
            </a: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directly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dirty="0" sz="1500" spc="-1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90">
                <a:solidFill>
                  <a:srgbClr val="404040"/>
                </a:solidFill>
                <a:latin typeface="Trebuchet MS"/>
                <a:cs typeface="Trebuchet MS"/>
              </a:rPr>
              <a:t>care:</a:t>
            </a:r>
            <a:endParaRPr sz="1500">
              <a:latin typeface="Trebuchet MS"/>
              <a:cs typeface="Trebuchet MS"/>
            </a:endParaRPr>
          </a:p>
          <a:p>
            <a:pPr marL="198755" marR="324485" indent="-116205">
              <a:lnSpc>
                <a:spcPts val="1470"/>
              </a:lnSpc>
              <a:spcBef>
                <a:spcPts val="24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u="sng" sz="1500" spc="-4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Insurers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(government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private)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80">
                <a:solidFill>
                  <a:srgbClr val="404040"/>
                </a:solidFill>
                <a:latin typeface="Trebuchet MS"/>
                <a:cs typeface="Trebuchet MS"/>
              </a:rPr>
              <a:t>justify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payment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dirty="0" sz="15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services 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rendered,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detect</a:t>
            </a:r>
            <a:r>
              <a:rPr dirty="0" sz="1500" spc="-3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fraud.</a:t>
            </a:r>
            <a:endParaRPr sz="1500">
              <a:latin typeface="Trebuchet MS"/>
              <a:cs typeface="Trebuchet MS"/>
            </a:endParaRPr>
          </a:p>
          <a:p>
            <a:pPr marL="198755" marR="5080" indent="-116205">
              <a:lnSpc>
                <a:spcPts val="1470"/>
              </a:lnSpc>
              <a:spcBef>
                <a:spcPts val="37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Q</a:t>
            </a:r>
            <a:r>
              <a:rPr dirty="0" u="sng" sz="150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uality</a:t>
            </a:r>
            <a:r>
              <a:rPr dirty="0" u="sng" sz="1500" spc="-10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500" spc="-7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reviews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administrative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reviews,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utilization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manage</a:t>
            </a:r>
            <a:r>
              <a:rPr dirty="0" sz="15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u="sng" sz="150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500" spc="-3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business</a:t>
            </a:r>
            <a:r>
              <a:rPr dirty="0" sz="15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aspects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500" spc="-3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95">
                <a:solidFill>
                  <a:srgbClr val="404040"/>
                </a:solidFill>
                <a:latin typeface="Trebuchet MS"/>
                <a:cs typeface="Trebuchet MS"/>
              </a:rPr>
              <a:t>care.</a:t>
            </a:r>
            <a:endParaRPr sz="1500">
              <a:latin typeface="Trebuchet MS"/>
              <a:cs typeface="Trebuchet MS"/>
            </a:endParaRPr>
          </a:p>
          <a:p>
            <a:pPr marL="198755" marR="64135" indent="-116205">
              <a:lnSpc>
                <a:spcPts val="1470"/>
              </a:lnSpc>
              <a:spcBef>
                <a:spcPts val="39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500" spc="-25">
                <a:solidFill>
                  <a:srgbClr val="404040"/>
                </a:solidFill>
                <a:latin typeface="Trebuchet MS"/>
                <a:cs typeface="Trebuchet MS"/>
              </a:rPr>
              <a:t>Used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societal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purposes, </a:t>
            </a:r>
            <a:r>
              <a:rPr dirty="0" sz="1500" spc="-40">
                <a:solidFill>
                  <a:srgbClr val="404040"/>
                </a:solidFill>
                <a:latin typeface="Trebuchet MS"/>
                <a:cs typeface="Trebuchet MS"/>
              </a:rPr>
              <a:t>such </a:t>
            </a:r>
            <a:r>
              <a:rPr dirty="0" sz="1500" spc="-80">
                <a:solidFill>
                  <a:srgbClr val="404040"/>
                </a:solidFill>
                <a:latin typeface="Trebuchet MS"/>
                <a:cs typeface="Trebuchet MS"/>
              </a:rPr>
              <a:t>as,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social service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welfare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system 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management,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law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enforcement,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screening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licensing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determining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90">
                <a:solidFill>
                  <a:srgbClr val="404040"/>
                </a:solidFill>
                <a:latin typeface="Trebuchet MS"/>
                <a:cs typeface="Trebuchet MS"/>
              </a:rPr>
              <a:t>life 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insurance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90">
                <a:solidFill>
                  <a:srgbClr val="404040"/>
                </a:solidFill>
                <a:latin typeface="Trebuchet MS"/>
                <a:cs typeface="Trebuchet MS"/>
              </a:rPr>
              <a:t>eligibility.</a:t>
            </a:r>
            <a:endParaRPr sz="150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50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500" spc="-30">
                <a:solidFill>
                  <a:srgbClr val="404040"/>
                </a:solidFill>
                <a:latin typeface="Trebuchet MS"/>
                <a:cs typeface="Trebuchet MS"/>
              </a:rPr>
              <a:t>Medical </a:t>
            </a:r>
            <a:r>
              <a:rPr dirty="0" u="sng" sz="1500" spc="-7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research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public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500" spc="-2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management</a:t>
            </a:r>
            <a:endParaRPr sz="150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4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u="sng" sz="150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Education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dirty="0" sz="15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training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519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25"/>
              </a:spcBef>
              <a:tabLst>
                <a:tab pos="6467475" algn="l"/>
              </a:tabLst>
            </a:pPr>
            <a:r>
              <a:rPr dirty="0" sz="2950" spc="80"/>
              <a:t>EMR	</a:t>
            </a:r>
            <a:endParaRPr sz="295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85485" y="1187780"/>
            <a:ext cx="6281420" cy="17710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0485" marR="5080" indent="-57785">
              <a:lnSpc>
                <a:spcPct val="101699"/>
              </a:lnSpc>
              <a:spcBef>
                <a:spcPts val="100"/>
              </a:spcBef>
              <a:buClr>
                <a:srgbClr val="E48312"/>
              </a:buClr>
              <a:buSzPct val="94285"/>
              <a:buFont typeface="Arial"/>
              <a:buChar char="•"/>
              <a:tabLst>
                <a:tab pos="92710" algn="l"/>
              </a:tabLst>
            </a:pPr>
            <a:r>
              <a:rPr dirty="0" sz="175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general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term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describing computer-based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patient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record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systems. 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sometimes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extended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include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functions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like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order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entry 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medications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tests,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amongst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common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functions.</a:t>
            </a:r>
            <a:endParaRPr sz="1750">
              <a:latin typeface="Trebuchet MS"/>
              <a:cs typeface="Trebuchet MS"/>
            </a:endParaRPr>
          </a:p>
          <a:p>
            <a:pPr marL="70485" marR="236220" indent="-57785">
              <a:lnSpc>
                <a:spcPct val="102200"/>
              </a:lnSpc>
              <a:spcBef>
                <a:spcPts val="890"/>
              </a:spcBef>
              <a:buClr>
                <a:srgbClr val="E48312"/>
              </a:buClr>
              <a:buSzPct val="94285"/>
              <a:buFont typeface="Arial"/>
              <a:buChar char="•"/>
              <a:tabLst>
                <a:tab pos="92710" algn="l"/>
              </a:tabLst>
            </a:pPr>
            <a:r>
              <a:rPr dirty="0" sz="1750" spc="50">
                <a:solidFill>
                  <a:srgbClr val="404040"/>
                </a:solidFill>
                <a:latin typeface="Trebuchet MS"/>
                <a:cs typeface="Trebuchet MS"/>
              </a:rPr>
              <a:t>EMR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(Electronic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Medical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Record) </a:t>
            </a:r>
            <a:r>
              <a:rPr dirty="0" sz="1750" spc="245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 set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databases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(lab, 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pharmacy,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radiology, </a:t>
            </a: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clinical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notes, 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etc.)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contains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 health 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within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given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institution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organization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4130" y="477729"/>
            <a:ext cx="4361180" cy="860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778" y="588428"/>
            <a:ext cx="3876675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-20">
                <a:solidFill>
                  <a:srgbClr val="000000"/>
                </a:solidFill>
                <a:latin typeface="Verdana"/>
                <a:cs typeface="Verdana"/>
              </a:rPr>
              <a:t>*EMR</a:t>
            </a:r>
            <a:r>
              <a:rPr dirty="0" u="none" spc="-1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u="none" spc="-30">
                <a:solidFill>
                  <a:srgbClr val="000000"/>
                </a:solidFill>
                <a:latin typeface="Verdana"/>
                <a:cs typeface="Verdana"/>
              </a:rPr>
              <a:t>Components*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685485" y="1069556"/>
            <a:ext cx="5507990" cy="238696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42875" indent="-130175">
              <a:lnSpc>
                <a:spcPct val="100000"/>
              </a:lnSpc>
              <a:spcBef>
                <a:spcPts val="745"/>
              </a:spcBef>
              <a:buClr>
                <a:srgbClr val="E48312"/>
              </a:buClr>
              <a:buSzPct val="85365"/>
              <a:buFont typeface="Arial"/>
              <a:buChar char="•"/>
              <a:tabLst>
                <a:tab pos="143510" algn="l"/>
              </a:tabLst>
            </a:pPr>
            <a:r>
              <a:rPr dirty="0" sz="2050" spc="-90">
                <a:solidFill>
                  <a:srgbClr val="404040"/>
                </a:solidFill>
                <a:latin typeface="Trebuchet MS"/>
                <a:cs typeface="Trebuchet MS"/>
              </a:rPr>
              <a:t>Results</a:t>
            </a:r>
            <a:r>
              <a:rPr dirty="0" sz="2050" spc="-1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90">
                <a:solidFill>
                  <a:srgbClr val="404040"/>
                </a:solidFill>
                <a:latin typeface="Trebuchet MS"/>
                <a:cs typeface="Trebuchet MS"/>
              </a:rPr>
              <a:t>reporting</a:t>
            </a:r>
            <a:endParaRPr sz="2050">
              <a:latin typeface="Trebuchet MS"/>
              <a:cs typeface="Trebuchet MS"/>
            </a:endParaRPr>
          </a:p>
          <a:p>
            <a:pPr marL="161925" indent="-149225">
              <a:lnSpc>
                <a:spcPct val="100000"/>
              </a:lnSpc>
              <a:spcBef>
                <a:spcPts val="640"/>
              </a:spcBef>
              <a:buClr>
                <a:srgbClr val="E48312"/>
              </a:buClr>
              <a:buFont typeface="Arial"/>
              <a:buChar char="•"/>
              <a:tabLst>
                <a:tab pos="162560" algn="l"/>
              </a:tabLst>
            </a:pPr>
            <a:r>
              <a:rPr dirty="0" sz="2050" spc="-95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dirty="0" sz="2050" spc="-1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85">
                <a:solidFill>
                  <a:srgbClr val="404040"/>
                </a:solidFill>
                <a:latin typeface="Trebuchet MS"/>
                <a:cs typeface="Trebuchet MS"/>
              </a:rPr>
              <a:t>repository</a:t>
            </a:r>
            <a:endParaRPr sz="2050">
              <a:latin typeface="Trebuchet MS"/>
              <a:cs typeface="Trebuchet MS"/>
            </a:endParaRPr>
          </a:p>
          <a:p>
            <a:pPr marL="161925" indent="-149225">
              <a:lnSpc>
                <a:spcPct val="100000"/>
              </a:lnSpc>
              <a:spcBef>
                <a:spcPts val="645"/>
              </a:spcBef>
              <a:buClr>
                <a:srgbClr val="E48312"/>
              </a:buClr>
              <a:buFont typeface="Arial"/>
              <a:buChar char="•"/>
              <a:tabLst>
                <a:tab pos="162560" algn="l"/>
              </a:tabLst>
            </a:pPr>
            <a:r>
              <a:rPr dirty="0" sz="2050" spc="-80">
                <a:solidFill>
                  <a:srgbClr val="404040"/>
                </a:solidFill>
                <a:latin typeface="Trebuchet MS"/>
                <a:cs typeface="Trebuchet MS"/>
              </a:rPr>
              <a:t>Decision</a:t>
            </a:r>
            <a:r>
              <a:rPr dirty="0" sz="2050" spc="-1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endParaRPr sz="2050">
              <a:latin typeface="Trebuchet MS"/>
              <a:cs typeface="Trebuchet MS"/>
            </a:endParaRPr>
          </a:p>
          <a:p>
            <a:pPr marL="161925" indent="-149225">
              <a:lnSpc>
                <a:spcPct val="100000"/>
              </a:lnSpc>
              <a:spcBef>
                <a:spcPts val="620"/>
              </a:spcBef>
              <a:buClr>
                <a:srgbClr val="E48312"/>
              </a:buClr>
              <a:buFont typeface="Arial"/>
              <a:buChar char="•"/>
              <a:tabLst>
                <a:tab pos="162560" algn="l"/>
              </a:tabLst>
            </a:pPr>
            <a:r>
              <a:rPr dirty="0" sz="2050" spc="-125">
                <a:solidFill>
                  <a:srgbClr val="404040"/>
                </a:solidFill>
                <a:latin typeface="Trebuchet MS"/>
                <a:cs typeface="Trebuchet MS"/>
              </a:rPr>
              <a:t>Clinical </a:t>
            </a:r>
            <a:r>
              <a:rPr dirty="0" sz="2050" spc="-75">
                <a:solidFill>
                  <a:srgbClr val="404040"/>
                </a:solidFill>
                <a:latin typeface="Trebuchet MS"/>
                <a:cs typeface="Trebuchet MS"/>
              </a:rPr>
              <a:t>messaging and </a:t>
            </a:r>
            <a:r>
              <a:rPr dirty="0" sz="2050" spc="-95">
                <a:solidFill>
                  <a:srgbClr val="404040"/>
                </a:solidFill>
                <a:latin typeface="Trebuchet MS"/>
                <a:cs typeface="Trebuchet MS"/>
              </a:rPr>
              <a:t>communications; </a:t>
            </a:r>
            <a:r>
              <a:rPr dirty="0" sz="2050" spc="-175">
                <a:solidFill>
                  <a:srgbClr val="404040"/>
                </a:solidFill>
                <a:latin typeface="Trebuchet MS"/>
                <a:cs typeface="Trebuchet MS"/>
              </a:rPr>
              <a:t>i.e.</a:t>
            </a:r>
            <a:r>
              <a:rPr dirty="0" sz="2050" spc="-4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114">
                <a:solidFill>
                  <a:srgbClr val="404040"/>
                </a:solidFill>
                <a:latin typeface="Trebuchet MS"/>
                <a:cs typeface="Trebuchet MS"/>
              </a:rPr>
              <a:t>e-mail</a:t>
            </a:r>
            <a:endParaRPr sz="2050">
              <a:latin typeface="Trebuchet MS"/>
              <a:cs typeface="Trebuchet MS"/>
            </a:endParaRPr>
          </a:p>
          <a:p>
            <a:pPr marL="161925" indent="-149225">
              <a:lnSpc>
                <a:spcPct val="100000"/>
              </a:lnSpc>
              <a:spcBef>
                <a:spcPts val="640"/>
              </a:spcBef>
              <a:buClr>
                <a:srgbClr val="E48312"/>
              </a:buClr>
              <a:buFont typeface="Arial"/>
              <a:buChar char="•"/>
              <a:tabLst>
                <a:tab pos="162560" algn="l"/>
              </a:tabLst>
            </a:pPr>
            <a:r>
              <a:rPr dirty="0" sz="2050" spc="-85">
                <a:solidFill>
                  <a:srgbClr val="404040"/>
                </a:solidFill>
                <a:latin typeface="Trebuchet MS"/>
                <a:cs typeface="Trebuchet MS"/>
              </a:rPr>
              <a:t>Documentation</a:t>
            </a:r>
            <a:endParaRPr sz="2050">
              <a:latin typeface="Trebuchet MS"/>
              <a:cs typeface="Trebuchet MS"/>
            </a:endParaRPr>
          </a:p>
          <a:p>
            <a:pPr marL="161925" indent="-149225">
              <a:lnSpc>
                <a:spcPct val="100000"/>
              </a:lnSpc>
              <a:spcBef>
                <a:spcPts val="645"/>
              </a:spcBef>
              <a:buClr>
                <a:srgbClr val="E48312"/>
              </a:buClr>
              <a:buFont typeface="Arial"/>
              <a:buChar char="•"/>
              <a:tabLst>
                <a:tab pos="162560" algn="l"/>
              </a:tabLst>
            </a:pPr>
            <a:r>
              <a:rPr dirty="0" sz="2050" spc="-85">
                <a:solidFill>
                  <a:srgbClr val="404040"/>
                </a:solidFill>
                <a:latin typeface="Trebuchet MS"/>
                <a:cs typeface="Trebuchet MS"/>
              </a:rPr>
              <a:t>Order</a:t>
            </a:r>
            <a:r>
              <a:rPr dirty="0" sz="2050" spc="-1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95">
                <a:solidFill>
                  <a:srgbClr val="404040"/>
                </a:solidFill>
                <a:latin typeface="Trebuchet MS"/>
                <a:cs typeface="Trebuchet MS"/>
              </a:rPr>
              <a:t>entry</a:t>
            </a:r>
            <a:endParaRPr sz="2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354311"/>
            <a:ext cx="4851400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sz="2950" spc="-150"/>
              <a:t>Electronic </a:t>
            </a:r>
            <a:r>
              <a:rPr dirty="0" u="none" sz="2950" spc="-135"/>
              <a:t>Health </a:t>
            </a:r>
            <a:r>
              <a:rPr dirty="0" u="none" sz="2950" spc="-120"/>
              <a:t>Records</a:t>
            </a:r>
            <a:r>
              <a:rPr dirty="0" u="none" sz="2950" spc="-509"/>
              <a:t> </a:t>
            </a:r>
            <a:r>
              <a:rPr dirty="0" u="none" sz="2950" spc="-140"/>
              <a:t>(EHR)</a:t>
            </a:r>
            <a:endParaRPr sz="2950"/>
          </a:p>
        </p:txBody>
      </p:sp>
      <p:sp>
        <p:nvSpPr>
          <p:cNvPr id="4" name="object 4"/>
          <p:cNvSpPr txBox="1"/>
          <p:nvPr/>
        </p:nvSpPr>
        <p:spPr>
          <a:xfrm>
            <a:off x="586620" y="1154150"/>
            <a:ext cx="6227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565" indent="-62865">
              <a:lnSpc>
                <a:spcPct val="100000"/>
              </a:lnSpc>
              <a:spcBef>
                <a:spcPts val="100"/>
              </a:spcBef>
              <a:buClr>
                <a:srgbClr val="E48312"/>
              </a:buClr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Definition: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repository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80">
                <a:solidFill>
                  <a:srgbClr val="404040"/>
                </a:solidFill>
                <a:latin typeface="Trebuchet MS"/>
                <a:cs typeface="Trebuchet MS"/>
              </a:rPr>
              <a:t>electronically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maintained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80">
                <a:solidFill>
                  <a:srgbClr val="404040"/>
                </a:solidFill>
                <a:latin typeface="Trebuchet MS"/>
                <a:cs typeface="Trebuchet MS"/>
              </a:rPr>
              <a:t>individual’s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913" y="1302575"/>
            <a:ext cx="62877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4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status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4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care,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stored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dirty="0" sz="14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85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dirty="0" sz="14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serve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multiple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legitimate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Trebuchet MS"/>
                <a:cs typeface="Trebuchet MS"/>
              </a:rPr>
              <a:t>uses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913" y="1451000"/>
            <a:ext cx="1743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400" spc="-45">
                <a:solidFill>
                  <a:srgbClr val="404040"/>
                </a:solidFill>
                <a:latin typeface="Trebuchet MS"/>
                <a:cs typeface="Trebuchet MS"/>
              </a:rPr>
              <a:t>users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400" spc="-3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85">
                <a:solidFill>
                  <a:srgbClr val="404040"/>
                </a:solidFill>
                <a:latin typeface="Trebuchet MS"/>
                <a:cs typeface="Trebuchet MS"/>
              </a:rPr>
              <a:t>record.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620" y="1715490"/>
            <a:ext cx="64090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565" indent="-62865">
              <a:lnSpc>
                <a:spcPct val="100000"/>
              </a:lnSpc>
              <a:spcBef>
                <a:spcPts val="100"/>
              </a:spcBef>
              <a:buClr>
                <a:srgbClr val="E48312"/>
              </a:buClr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definition: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Longitudinal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electronic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record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generated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913" y="1863902"/>
            <a:ext cx="39535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dirty="0" sz="14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encounters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dirty="0" sz="14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any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85">
                <a:solidFill>
                  <a:srgbClr val="404040"/>
                </a:solidFill>
                <a:latin typeface="Trebuchet MS"/>
                <a:cs typeface="Trebuchet MS"/>
              </a:rPr>
              <a:t>care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delivery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setting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620" y="2128393"/>
            <a:ext cx="6340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565" indent="-62865">
              <a:lnSpc>
                <a:spcPct val="100000"/>
              </a:lnSpc>
              <a:spcBef>
                <a:spcPts val="100"/>
              </a:spcBef>
              <a:buClr>
                <a:srgbClr val="E48312"/>
              </a:buClr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Electronic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Record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System: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includes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80">
                <a:solidFill>
                  <a:srgbClr val="404040"/>
                </a:solidFill>
                <a:latin typeface="Trebuchet MS"/>
                <a:cs typeface="Trebuchet MS"/>
              </a:rPr>
              <a:t>active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tools</a:t>
            </a:r>
            <a:r>
              <a:rPr dirty="0" sz="14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404040"/>
                </a:solidFill>
                <a:latin typeface="Trebuchet MS"/>
                <a:cs typeface="Trebuchet MS"/>
              </a:rPr>
              <a:t>used</a:t>
            </a:r>
            <a:r>
              <a:rPr dirty="0" sz="1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manage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620" y="2226068"/>
            <a:ext cx="6351905" cy="55499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500"/>
              </a:spcBef>
            </a:pP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information.</a:t>
            </a:r>
            <a:endParaRPr sz="1400">
              <a:latin typeface="Trebuchet MS"/>
              <a:cs typeface="Trebuchet MS"/>
            </a:endParaRPr>
          </a:p>
          <a:p>
            <a:pPr marL="75565" indent="-62865">
              <a:lnSpc>
                <a:spcPct val="100000"/>
              </a:lnSpc>
              <a:spcBef>
                <a:spcPts val="405"/>
              </a:spcBef>
              <a:buClr>
                <a:srgbClr val="E48312"/>
              </a:buClr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Interoperability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standards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exchange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info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outside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single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healthcare</a:t>
            </a:r>
            <a:r>
              <a:rPr dirty="0" sz="14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delivery</a:t>
            </a:r>
            <a:r>
              <a:rPr dirty="0" sz="14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system.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620" y="2803067"/>
            <a:ext cx="6184900" cy="39052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70485" marR="5080" indent="-57785">
              <a:lnSpc>
                <a:spcPct val="70800"/>
              </a:lnSpc>
              <a:spcBef>
                <a:spcPts val="590"/>
              </a:spcBef>
              <a:buClr>
                <a:srgbClr val="E48312"/>
              </a:buClr>
              <a:buSzPct val="92857"/>
              <a:buFont typeface="Arial"/>
              <a:buChar char="•"/>
              <a:tabLst>
                <a:tab pos="76200" algn="l"/>
              </a:tabLst>
            </a:pPr>
            <a:r>
              <a:rPr dirty="0" sz="1400" spc="-45">
                <a:solidFill>
                  <a:srgbClr val="404040"/>
                </a:solidFill>
                <a:latin typeface="Trebuchet MS"/>
                <a:cs typeface="Trebuchet MS"/>
              </a:rPr>
              <a:t>Supports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other </a:t>
            </a:r>
            <a:r>
              <a:rPr dirty="0" sz="1400" spc="-80">
                <a:solidFill>
                  <a:srgbClr val="404040"/>
                </a:solidFill>
                <a:latin typeface="Trebuchet MS"/>
                <a:cs typeface="Trebuchet MS"/>
              </a:rPr>
              <a:t>care-related </a:t>
            </a:r>
            <a:r>
              <a:rPr dirty="0" sz="1400" spc="-75">
                <a:solidFill>
                  <a:srgbClr val="404040"/>
                </a:solidFill>
                <a:latin typeface="Trebuchet MS"/>
                <a:cs typeface="Trebuchet MS"/>
              </a:rPr>
              <a:t>activities </a:t>
            </a:r>
            <a:r>
              <a:rPr dirty="0" sz="1400" spc="-80">
                <a:solidFill>
                  <a:srgbClr val="404040"/>
                </a:solidFill>
                <a:latin typeface="Trebuchet MS"/>
                <a:cs typeface="Trebuchet MS"/>
              </a:rPr>
              <a:t>directly </a:t>
            </a:r>
            <a:r>
              <a:rPr dirty="0" sz="1400" spc="-35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indirectly—evidence-based</a:t>
            </a:r>
            <a:r>
              <a:rPr dirty="0" sz="1400" spc="-3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decision  support, </a:t>
            </a:r>
            <a:r>
              <a:rPr dirty="0" sz="1400" spc="-70">
                <a:solidFill>
                  <a:srgbClr val="404040"/>
                </a:solidFill>
                <a:latin typeface="Trebuchet MS"/>
                <a:cs typeface="Trebuchet MS"/>
              </a:rPr>
              <a:t>quality management, 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400" spc="-55">
                <a:solidFill>
                  <a:srgbClr val="404040"/>
                </a:solidFill>
                <a:latin typeface="Trebuchet MS"/>
                <a:cs typeface="Trebuchet MS"/>
              </a:rPr>
              <a:t>outcomes</a:t>
            </a:r>
            <a:r>
              <a:rPr dirty="0" sz="1400" spc="-2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reporting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9320" y="3222626"/>
            <a:ext cx="6306184" cy="933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4130" y="97218"/>
            <a:ext cx="2312822" cy="858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16899" y="97218"/>
            <a:ext cx="663892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70721" y="97218"/>
            <a:ext cx="4568977" cy="858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130" y="480428"/>
            <a:ext cx="1549082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110489" marR="5080">
              <a:lnSpc>
                <a:spcPts val="3020"/>
              </a:lnSpc>
              <a:spcBef>
                <a:spcPts val="740"/>
              </a:spcBef>
            </a:pPr>
            <a:r>
              <a:rPr dirty="0" u="none" spc="-10" b="1">
                <a:solidFill>
                  <a:srgbClr val="000000"/>
                </a:solidFill>
                <a:latin typeface="Arial"/>
                <a:cs typeface="Arial"/>
              </a:rPr>
              <a:t>Computer-Based Patient</a:t>
            </a:r>
            <a:r>
              <a:rPr dirty="0" u="none" spc="-18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u="none" spc="-15" b="1">
                <a:solidFill>
                  <a:srgbClr val="000000"/>
                </a:solidFill>
                <a:latin typeface="Arial"/>
                <a:cs typeface="Arial"/>
              </a:rPr>
              <a:t>Record  </a:t>
            </a:r>
            <a:r>
              <a:rPr dirty="0" u="none" spc="-60" b="1">
                <a:solidFill>
                  <a:srgbClr val="000000"/>
                </a:solidFill>
                <a:latin typeface="Arial"/>
                <a:cs typeface="Arial"/>
              </a:rPr>
              <a:t>(CPR)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685485" y="1076591"/>
            <a:ext cx="6309995" cy="98361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70485" indent="-57785">
              <a:lnSpc>
                <a:spcPct val="100000"/>
              </a:lnSpc>
              <a:spcBef>
                <a:spcPts val="79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Comprehensive </a:t>
            </a: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lifetime</a:t>
            </a:r>
            <a:r>
              <a:rPr dirty="0" sz="175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record</a:t>
            </a:r>
            <a:endParaRPr sz="1750">
              <a:latin typeface="Trebuchet MS"/>
              <a:cs typeface="Trebuchet MS"/>
            </a:endParaRPr>
          </a:p>
          <a:p>
            <a:pPr marL="70485" marR="5080" indent="-57785">
              <a:lnSpc>
                <a:spcPts val="1930"/>
              </a:lnSpc>
              <a:spcBef>
                <a:spcPts val="910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Attributes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identified</a:t>
            </a:r>
            <a:r>
              <a:rPr dirty="0" sz="175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Institute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30">
                <a:solidFill>
                  <a:srgbClr val="404040"/>
                </a:solidFill>
                <a:latin typeface="Trebuchet MS"/>
                <a:cs typeface="Trebuchet MS"/>
              </a:rPr>
              <a:t>Medicine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5">
                <a:solidFill>
                  <a:srgbClr val="404040"/>
                </a:solidFill>
                <a:latin typeface="Trebuchet MS"/>
                <a:cs typeface="Trebuchet MS"/>
              </a:rPr>
              <a:t>(IOM)</a:t>
            </a:r>
            <a:r>
              <a:rPr dirty="0" sz="175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provide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basis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today’s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understanding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EHR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3190" rIns="0" bIns="0" rtlCol="0" vert="horz">
            <a:spAutoFit/>
          </a:bodyPr>
          <a:lstStyle/>
          <a:p>
            <a:pPr marL="304800">
              <a:lnSpc>
                <a:spcPts val="2980"/>
              </a:lnSpc>
              <a:spcBef>
                <a:spcPts val="114"/>
              </a:spcBef>
            </a:pPr>
            <a:r>
              <a:rPr dirty="0" u="none" sz="2650" spc="-145"/>
              <a:t>Electronic </a:t>
            </a:r>
            <a:r>
              <a:rPr dirty="0" u="none" sz="2650" spc="-75"/>
              <a:t>Medical </a:t>
            </a:r>
            <a:r>
              <a:rPr dirty="0" u="none" sz="2650" spc="-125"/>
              <a:t>Record </a:t>
            </a:r>
            <a:r>
              <a:rPr dirty="0" u="none" sz="2650" spc="-165"/>
              <a:t>vs.</a:t>
            </a:r>
            <a:r>
              <a:rPr dirty="0" u="none" sz="2650" spc="-635"/>
              <a:t> </a:t>
            </a:r>
            <a:r>
              <a:rPr dirty="0" u="none" sz="2650" spc="-125"/>
              <a:t>Paper-Based</a:t>
            </a:r>
            <a:endParaRPr sz="2650"/>
          </a:p>
          <a:p>
            <a:pPr marL="113664">
              <a:lnSpc>
                <a:spcPts val="2980"/>
              </a:lnSpc>
              <a:tabLst>
                <a:tab pos="6467475" algn="l"/>
              </a:tabLst>
            </a:pPr>
            <a:r>
              <a:rPr dirty="0" sz="2650" spc="20" b="1">
                <a:latin typeface="Times New Roman"/>
                <a:cs typeface="Times New Roman"/>
              </a:rPr>
              <a:t> </a:t>
            </a:r>
            <a:r>
              <a:rPr dirty="0" sz="2650" spc="155" b="1">
                <a:latin typeface="Times New Roman"/>
                <a:cs typeface="Times New Roman"/>
              </a:rPr>
              <a:t> </a:t>
            </a:r>
            <a:r>
              <a:rPr dirty="0" sz="2650" spc="-125"/>
              <a:t>Record	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7015" y="1424266"/>
          <a:ext cx="6228080" cy="2249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6445"/>
                <a:gridCol w="1869439"/>
                <a:gridCol w="2311400"/>
              </a:tblGrid>
              <a:tr h="248920">
                <a:tc>
                  <a:txBody>
                    <a:bodyPr/>
                    <a:lstStyle/>
                    <a:p>
                      <a:pPr algn="ctr" marL="42545">
                        <a:lnSpc>
                          <a:spcPts val="1485"/>
                        </a:lnSpc>
                      </a:pPr>
                      <a:r>
                        <a:rPr dirty="0" sz="1250" spc="-7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Function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1764"/>
                        </a:lnSpc>
                      </a:pPr>
                      <a:r>
                        <a:rPr dirty="0" sz="1500" spc="-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Paper</a:t>
                      </a:r>
                      <a:r>
                        <a:rPr dirty="0" sz="15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record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4475">
                        <a:lnSpc>
                          <a:spcPts val="1764"/>
                        </a:lnSpc>
                      </a:pPr>
                      <a:r>
                        <a:rPr dirty="0" sz="1500" spc="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EMR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E48312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60" b="1">
                          <a:latin typeface="Trebuchet MS"/>
                          <a:cs typeface="Trebuchet MS"/>
                        </a:rPr>
                        <a:t>Availability </a:t>
                      </a:r>
                      <a:r>
                        <a:rPr dirty="0" sz="1250" spc="-45" b="1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z="1250" spc="-1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-65" b="1">
                          <a:latin typeface="Trebuchet MS"/>
                          <a:cs typeface="Trebuchet MS"/>
                        </a:rPr>
                        <a:t>accessibility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30"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dirty="0" sz="15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60">
                          <a:latin typeface="Trebuchet MS"/>
                          <a:cs typeface="Trebuchet MS"/>
                        </a:rPr>
                        <a:t>location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-30">
                          <a:latin typeface="Trebuchet MS"/>
                          <a:cs typeface="Trebuchet MS"/>
                        </a:rPr>
                        <a:t>Multiple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50" b="1">
                          <a:latin typeface="Trebuchet MS"/>
                          <a:cs typeface="Trebuchet MS"/>
                        </a:rPr>
                        <a:t>Display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30"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dirty="0" sz="15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60">
                          <a:latin typeface="Trebuchet MS"/>
                          <a:cs typeface="Trebuchet MS"/>
                        </a:rPr>
                        <a:t>format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-65">
                          <a:latin typeface="Trebuchet MS"/>
                          <a:cs typeface="Trebuchet MS"/>
                        </a:rPr>
                        <a:t>Several</a:t>
                      </a:r>
                      <a:r>
                        <a:rPr dirty="0" sz="15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60">
                          <a:latin typeface="Trebuchet MS"/>
                          <a:cs typeface="Trebuchet MS"/>
                        </a:rPr>
                        <a:t>format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70" b="1">
                          <a:latin typeface="Trebuchet MS"/>
                          <a:cs typeface="Trebuchet MS"/>
                        </a:rPr>
                        <a:t>Security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50">
                          <a:latin typeface="Trebuchet MS"/>
                          <a:cs typeface="Trebuchet MS"/>
                        </a:rPr>
                        <a:t>Low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-45">
                          <a:latin typeface="Trebuchet MS"/>
                          <a:cs typeface="Trebuchet MS"/>
                        </a:rPr>
                        <a:t>High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45" b="1">
                          <a:latin typeface="Trebuchet MS"/>
                          <a:cs typeface="Trebuchet MS"/>
                        </a:rPr>
                        <a:t>Data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70">
                          <a:latin typeface="Trebuchet MS"/>
                          <a:cs typeface="Trebuchet MS"/>
                        </a:rPr>
                        <a:t>Difficult </a:t>
                      </a:r>
                      <a:r>
                        <a:rPr dirty="0" sz="1500" spc="-55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500" spc="-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85">
                          <a:latin typeface="Trebuchet MS"/>
                          <a:cs typeface="Trebuchet MS"/>
                        </a:rPr>
                        <a:t>extract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-35">
                          <a:latin typeface="Trebuchet MS"/>
                          <a:cs typeface="Trebuchet MS"/>
                        </a:rPr>
                        <a:t>Should </a:t>
                      </a:r>
                      <a:r>
                        <a:rPr dirty="0" sz="1500" spc="-45">
                          <a:latin typeface="Trebuchet MS"/>
                          <a:cs typeface="Trebuchet MS"/>
                        </a:rPr>
                        <a:t>be </a:t>
                      </a:r>
                      <a:r>
                        <a:rPr dirty="0" sz="1500" spc="-50">
                          <a:latin typeface="Trebuchet MS"/>
                          <a:cs typeface="Trebuchet MS"/>
                        </a:rPr>
                        <a:t>easy </a:t>
                      </a:r>
                      <a:r>
                        <a:rPr dirty="0" sz="1500" spc="-55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500" spc="-3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85">
                          <a:latin typeface="Trebuchet MS"/>
                          <a:cs typeface="Trebuchet MS"/>
                        </a:rPr>
                        <a:t>extract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70" b="1">
                          <a:latin typeface="Trebuchet MS"/>
                          <a:cs typeface="Trebuchet MS"/>
                        </a:rPr>
                        <a:t>Legibility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50">
                          <a:latin typeface="Trebuchet MS"/>
                          <a:cs typeface="Trebuchet MS"/>
                        </a:rPr>
                        <a:t>Low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25">
                          <a:latin typeface="Trebuchet MS"/>
                          <a:cs typeface="Trebuchet MS"/>
                        </a:rPr>
                        <a:t>More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55" b="1">
                          <a:latin typeface="Trebuchet MS"/>
                          <a:cs typeface="Trebuchet MS"/>
                        </a:rPr>
                        <a:t>Duplication </a:t>
                      </a:r>
                      <a:r>
                        <a:rPr dirty="0" sz="1250" spc="-45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5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-70" b="1">
                          <a:latin typeface="Trebuchet MS"/>
                          <a:cs typeface="Trebuchet MS"/>
                        </a:rPr>
                        <a:t>records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100">
                          <a:latin typeface="Trebuchet MS"/>
                          <a:cs typeface="Trebuchet MS"/>
                        </a:rPr>
                        <a:t>Yes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15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dirty="0" sz="15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1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15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65">
                          <a:latin typeface="Trebuchet MS"/>
                          <a:cs typeface="Trebuchet MS"/>
                        </a:rPr>
                        <a:t>can</a:t>
                      </a:r>
                      <a:r>
                        <a:rPr dirty="0" sz="15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80"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dirty="0" sz="15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5"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dirty="0" sz="15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0">
                          <a:latin typeface="Trebuchet MS"/>
                          <a:cs typeface="Trebuchet MS"/>
                        </a:rPr>
                        <a:t>linked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55" b="1">
                          <a:latin typeface="Trebuchet MS"/>
                          <a:cs typeface="Trebuchet MS"/>
                        </a:rPr>
                        <a:t>Duplication </a:t>
                      </a:r>
                      <a:r>
                        <a:rPr dirty="0" sz="1250" spc="-45" b="1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25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-60" b="1">
                          <a:latin typeface="Trebuchet MS"/>
                          <a:cs typeface="Trebuchet MS"/>
                        </a:rPr>
                        <a:t>tests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100">
                          <a:latin typeface="Trebuchet MS"/>
                          <a:cs typeface="Trebuchet MS"/>
                        </a:rPr>
                        <a:t>Yes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-60">
                          <a:latin typeface="Trebuchet MS"/>
                          <a:cs typeface="Trebuchet MS"/>
                        </a:rPr>
                        <a:t>Rare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47625">
                        <a:lnSpc>
                          <a:spcPts val="1485"/>
                        </a:lnSpc>
                      </a:pPr>
                      <a:r>
                        <a:rPr dirty="0" sz="1250" spc="-70" b="1"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dirty="0" sz="125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-70" b="1">
                          <a:latin typeface="Trebuchet MS"/>
                          <a:cs typeface="Trebuchet MS"/>
                        </a:rPr>
                        <a:t>interaction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E48312"/>
                      </a:solidFill>
                      <a:prstDash val="solid"/>
                    </a:lnL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764"/>
                        </a:lnSpc>
                      </a:pPr>
                      <a:r>
                        <a:rPr dirty="0" sz="1500" spc="-15">
                          <a:latin typeface="Trebuchet MS"/>
                          <a:cs typeface="Trebuchet MS"/>
                        </a:rPr>
                        <a:t>None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764"/>
                        </a:lnSpc>
                      </a:pPr>
                      <a:r>
                        <a:rPr dirty="0" sz="1500" spc="-75">
                          <a:latin typeface="Trebuchet MS"/>
                          <a:cs typeface="Trebuchet MS"/>
                        </a:rPr>
                        <a:t>Full </a:t>
                      </a:r>
                      <a:r>
                        <a:rPr dirty="0" sz="1500" spc="21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1500" spc="-1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85">
                          <a:latin typeface="Trebuchet MS"/>
                          <a:cs typeface="Trebuchet MS"/>
                        </a:rPr>
                        <a:t>if </a:t>
                      </a:r>
                      <a:r>
                        <a:rPr dirty="0" sz="1500" spc="-50">
                          <a:latin typeface="Trebuchet MS"/>
                          <a:cs typeface="Trebuchet MS"/>
                        </a:rPr>
                        <a:t>desired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E48312"/>
                      </a:solidFill>
                      <a:prstDash val="solid"/>
                    </a:lnR>
                    <a:lnT w="9525">
                      <a:solidFill>
                        <a:srgbClr val="E48312"/>
                      </a:solidFill>
                      <a:prstDash val="solid"/>
                    </a:lnT>
                    <a:lnB w="9525">
                      <a:solidFill>
                        <a:srgbClr val="E4831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10489" marR="5080">
              <a:lnSpc>
                <a:spcPts val="3120"/>
              </a:lnSpc>
              <a:spcBef>
                <a:spcPts val="580"/>
              </a:spcBef>
            </a:pPr>
            <a:r>
              <a:rPr dirty="0" u="none" sz="2950" spc="-130"/>
              <a:t>Functional</a:t>
            </a:r>
            <a:r>
              <a:rPr dirty="0" u="none" sz="2950" spc="-265"/>
              <a:t> </a:t>
            </a:r>
            <a:r>
              <a:rPr dirty="0" u="none" sz="2950" spc="-85"/>
              <a:t>Components</a:t>
            </a:r>
            <a:r>
              <a:rPr dirty="0" u="none" sz="2950" spc="-260"/>
              <a:t> </a:t>
            </a:r>
            <a:r>
              <a:rPr dirty="0" u="none" sz="2950" spc="-105"/>
              <a:t>of</a:t>
            </a:r>
            <a:r>
              <a:rPr dirty="0" u="none" sz="2950" spc="-260"/>
              <a:t> </a:t>
            </a:r>
            <a:r>
              <a:rPr dirty="0" u="none" sz="2950" spc="-85"/>
              <a:t>an</a:t>
            </a:r>
            <a:r>
              <a:rPr dirty="0" u="none" sz="2950" spc="-260"/>
              <a:t> </a:t>
            </a:r>
            <a:r>
              <a:rPr dirty="0" u="none" sz="2950" spc="-155"/>
              <a:t>Electronic  </a:t>
            </a:r>
            <a:r>
              <a:rPr dirty="0" u="none" sz="2950" spc="-75"/>
              <a:t>Medical </a:t>
            </a:r>
            <a:r>
              <a:rPr dirty="0" u="none" sz="2950" spc="-135"/>
              <a:t>Record</a:t>
            </a:r>
            <a:r>
              <a:rPr dirty="0" u="none" sz="2950" spc="-455"/>
              <a:t> </a:t>
            </a:r>
            <a:r>
              <a:rPr dirty="0" u="none" sz="2950" spc="-125"/>
              <a:t>System</a:t>
            </a:r>
            <a:endParaRPr sz="295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166164"/>
            <a:ext cx="4998720" cy="2196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30"/>
              </a:spcBef>
            </a:pPr>
            <a:r>
              <a:rPr dirty="0" sz="1500" spc="-15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EHR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simply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electronic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version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paper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record.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1210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Integrated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view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dirty="0" sz="1500" spc="-2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endParaRPr sz="150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750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Clinician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order</a:t>
            </a:r>
            <a:r>
              <a:rPr dirty="0" sz="1500" spc="-1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entry</a:t>
            </a:r>
            <a:endParaRPr sz="150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750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500" spc="-80">
                <a:solidFill>
                  <a:srgbClr val="404040"/>
                </a:solidFill>
                <a:latin typeface="Trebuchet MS"/>
                <a:cs typeface="Trebuchet MS"/>
              </a:rPr>
              <a:t>Clinical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decision</a:t>
            </a:r>
            <a:r>
              <a:rPr dirty="0" sz="1500" spc="-1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endParaRPr sz="150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750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Access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knowledge</a:t>
            </a:r>
            <a:r>
              <a:rPr dirty="0" sz="1500" spc="-229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resources</a:t>
            </a:r>
            <a:endParaRPr sz="150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Integrated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communication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reporting</a:t>
            </a:r>
            <a:r>
              <a:rPr dirty="0" sz="1500" spc="-2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519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25"/>
              </a:spcBef>
              <a:tabLst>
                <a:tab pos="6467475" algn="l"/>
              </a:tabLst>
            </a:pPr>
            <a:r>
              <a:rPr dirty="0" sz="2950" spc="-140"/>
              <a:t>Integrated </a:t>
            </a:r>
            <a:r>
              <a:rPr dirty="0" sz="2950" spc="-120"/>
              <a:t>View </a:t>
            </a:r>
            <a:r>
              <a:rPr dirty="0" sz="2950" spc="-100"/>
              <a:t>of</a:t>
            </a:r>
            <a:r>
              <a:rPr dirty="0" sz="2950" spc="-670"/>
              <a:t> </a:t>
            </a:r>
            <a:r>
              <a:rPr dirty="0" sz="2950" spc="-165"/>
              <a:t>Patient </a:t>
            </a:r>
            <a:r>
              <a:rPr dirty="0" sz="2950" spc="-130"/>
              <a:t>Data	</a:t>
            </a:r>
            <a:endParaRPr sz="2950"/>
          </a:p>
        </p:txBody>
      </p:sp>
      <p:sp>
        <p:nvSpPr>
          <p:cNvPr id="3" name="object 3"/>
          <p:cNvSpPr/>
          <p:nvPr/>
        </p:nvSpPr>
        <p:spPr>
          <a:xfrm>
            <a:off x="3896296" y="1088044"/>
            <a:ext cx="2549931" cy="2417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8662" y="3674104"/>
            <a:ext cx="525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60">
                <a:latin typeface="Trebuchet MS"/>
                <a:cs typeface="Trebuchet MS"/>
              </a:rPr>
              <a:t>(Source: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50">
                <a:latin typeface="Trebuchet MS"/>
                <a:cs typeface="Trebuchet MS"/>
              </a:rPr>
              <a:t>Courtesy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of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WorldVistA</a:t>
            </a:r>
            <a:r>
              <a:rPr dirty="0" sz="1150" spc="-85">
                <a:latin typeface="Trebuchet MS"/>
                <a:cs typeface="Trebuchet MS"/>
              </a:rPr>
              <a:t> </a:t>
            </a:r>
            <a:r>
              <a:rPr dirty="0" sz="1150" spc="-65">
                <a:latin typeface="Trebuchet MS"/>
                <a:cs typeface="Trebuchet MS"/>
              </a:rPr>
              <a:t>(worldvista.</a:t>
            </a:r>
            <a:r>
              <a:rPr dirty="0" sz="1150" spc="-85">
                <a:latin typeface="Trebuchet MS"/>
                <a:cs typeface="Trebuchet MS"/>
              </a:rPr>
              <a:t> </a:t>
            </a:r>
            <a:r>
              <a:rPr dirty="0" sz="1150" spc="-50">
                <a:latin typeface="Trebuchet MS"/>
                <a:cs typeface="Trebuchet MS"/>
              </a:rPr>
              <a:t>org)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40">
                <a:latin typeface="Trebuchet MS"/>
                <a:cs typeface="Trebuchet MS"/>
              </a:rPr>
              <a:t>and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ISI</a:t>
            </a:r>
            <a:r>
              <a:rPr dirty="0" sz="1150" spc="-85">
                <a:latin typeface="Trebuchet MS"/>
                <a:cs typeface="Trebuchet MS"/>
              </a:rPr>
              <a:t> </a:t>
            </a:r>
            <a:r>
              <a:rPr dirty="0" sz="1150" spc="-45">
                <a:latin typeface="Trebuchet MS"/>
                <a:cs typeface="Trebuchet MS"/>
              </a:rPr>
              <a:t>Group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75">
                <a:latin typeface="Trebuchet MS"/>
                <a:cs typeface="Trebuchet MS"/>
              </a:rPr>
              <a:t>(</a:t>
            </a:r>
            <a:r>
              <a:rPr dirty="0" sz="1150" spc="-80">
                <a:latin typeface="Trebuchet MS"/>
                <a:cs typeface="Trebuchet MS"/>
              </a:rPr>
              <a:t> </a:t>
            </a:r>
            <a:r>
              <a:rPr dirty="0" sz="1150" spc="-65">
                <a:latin typeface="Trebuchet MS"/>
                <a:cs typeface="Trebuchet MS"/>
                <a:hlinkClick r:id="rId3"/>
              </a:rPr>
              <a:t>www.isigp.com</a:t>
            </a:r>
            <a:r>
              <a:rPr dirty="0" sz="1150" spc="-80">
                <a:latin typeface="Trebuchet MS"/>
                <a:cs typeface="Trebuchet MS"/>
                <a:hlinkClick r:id="rId3"/>
              </a:rPr>
              <a:t> </a:t>
            </a:r>
            <a:r>
              <a:rPr dirty="0" sz="1150" spc="-110">
                <a:latin typeface="Trebuchet MS"/>
                <a:cs typeface="Trebuchet MS"/>
              </a:rPr>
              <a:t>),</a:t>
            </a:r>
            <a:r>
              <a:rPr dirty="0" sz="1150" spc="-75">
                <a:latin typeface="Trebuchet MS"/>
                <a:cs typeface="Trebuchet MS"/>
              </a:rPr>
              <a:t> </a:t>
            </a:r>
            <a:r>
              <a:rPr dirty="0" sz="1150" spc="-35">
                <a:latin typeface="Trebuchet MS"/>
                <a:cs typeface="Trebuchet MS"/>
              </a:rPr>
              <a:t>2012)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958662" y="1178026"/>
            <a:ext cx="2318385" cy="19685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250" spc="-55">
                <a:latin typeface="Trebuchet MS"/>
                <a:cs typeface="Trebuchet MS"/>
              </a:rPr>
              <a:t>Available </a:t>
            </a:r>
            <a:r>
              <a:rPr dirty="0" sz="1250" spc="-65">
                <a:latin typeface="Trebuchet MS"/>
                <a:cs typeface="Trebuchet MS"/>
              </a:rPr>
              <a:t>at </a:t>
            </a:r>
            <a:r>
              <a:rPr dirty="0" sz="1250" spc="-50">
                <a:latin typeface="Trebuchet MS"/>
                <a:cs typeface="Trebuchet MS"/>
              </a:rPr>
              <a:t>anytime</a:t>
            </a:r>
            <a:r>
              <a:rPr dirty="0" sz="1250" spc="-170">
                <a:latin typeface="Trebuchet MS"/>
                <a:cs typeface="Trebuchet MS"/>
              </a:rPr>
              <a:t> </a:t>
            </a:r>
            <a:r>
              <a:rPr dirty="0" sz="1250" spc="-40">
                <a:latin typeface="Trebuchet MS"/>
                <a:cs typeface="Trebuchet MS"/>
              </a:rPr>
              <a:t>anywhere</a:t>
            </a:r>
            <a:endParaRPr sz="1250">
              <a:latin typeface="Trebuchet MS"/>
              <a:cs typeface="Trebuchet MS"/>
            </a:endParaRPr>
          </a:p>
          <a:p>
            <a:pPr marL="194310" marR="5080" indent="-181610">
              <a:lnSpc>
                <a:spcPct val="102000"/>
              </a:lnSpc>
              <a:buFont typeface="Arial"/>
              <a:buChar char="•"/>
              <a:tabLst>
                <a:tab pos="194945" algn="l"/>
              </a:tabLst>
            </a:pPr>
            <a:r>
              <a:rPr dirty="0" sz="1250" spc="-65">
                <a:latin typeface="Trebuchet MS"/>
                <a:cs typeface="Trebuchet MS"/>
              </a:rPr>
              <a:t>Clinical </a:t>
            </a:r>
            <a:r>
              <a:rPr dirty="0" sz="1250" spc="-45">
                <a:latin typeface="Trebuchet MS"/>
                <a:cs typeface="Trebuchet MS"/>
              </a:rPr>
              <a:t>Data </a:t>
            </a:r>
            <a:r>
              <a:rPr dirty="0" sz="1250" spc="-25">
                <a:latin typeface="Trebuchet MS"/>
                <a:cs typeface="Trebuchet MS"/>
              </a:rPr>
              <a:t>has </a:t>
            </a:r>
            <a:r>
              <a:rPr dirty="0" sz="1250" spc="-55">
                <a:latin typeface="Trebuchet MS"/>
                <a:cs typeface="Trebuchet MS"/>
              </a:rPr>
              <a:t>complexity</a:t>
            </a:r>
            <a:r>
              <a:rPr dirty="0" sz="1250" spc="-285">
                <a:latin typeface="Trebuchet MS"/>
                <a:cs typeface="Trebuchet MS"/>
              </a:rPr>
              <a:t> </a:t>
            </a:r>
            <a:r>
              <a:rPr dirty="0" sz="1250" spc="-35">
                <a:latin typeface="Trebuchet MS"/>
                <a:cs typeface="Trebuchet MS"/>
              </a:rPr>
              <a:t>and  </a:t>
            </a:r>
            <a:r>
              <a:rPr dirty="0" sz="1250" spc="-50">
                <a:latin typeface="Trebuchet MS"/>
                <a:cs typeface="Trebuchet MS"/>
              </a:rPr>
              <a:t>diversity</a:t>
            </a:r>
            <a:endParaRPr sz="1250">
              <a:latin typeface="Trebuchet MS"/>
              <a:cs typeface="Trebuchet MS"/>
            </a:endParaRPr>
          </a:p>
          <a:p>
            <a:pPr marL="194310" marR="120650" indent="-181610">
              <a:lnSpc>
                <a:spcPct val="102000"/>
              </a:lnSpc>
              <a:buFont typeface="Arial"/>
              <a:buChar char="•"/>
              <a:tabLst>
                <a:tab pos="194945" algn="l"/>
              </a:tabLst>
            </a:pPr>
            <a:r>
              <a:rPr dirty="0" sz="1250" spc="-65">
                <a:latin typeface="Trebuchet MS"/>
                <a:cs typeface="Trebuchet MS"/>
              </a:rPr>
              <a:t>Clinical </a:t>
            </a:r>
            <a:r>
              <a:rPr dirty="0" sz="1250" spc="-45">
                <a:latin typeface="Trebuchet MS"/>
                <a:cs typeface="Trebuchet MS"/>
              </a:rPr>
              <a:t>Data requires</a:t>
            </a:r>
            <a:r>
              <a:rPr dirty="0" sz="1250" spc="-200">
                <a:latin typeface="Trebuchet MS"/>
                <a:cs typeface="Trebuchet MS"/>
              </a:rPr>
              <a:t> </a:t>
            </a:r>
            <a:r>
              <a:rPr dirty="0" sz="1250" spc="-60">
                <a:latin typeface="Trebuchet MS"/>
                <a:cs typeface="Trebuchet MS"/>
              </a:rPr>
              <a:t>different  </a:t>
            </a:r>
            <a:r>
              <a:rPr dirty="0" sz="1250" spc="-50">
                <a:latin typeface="Trebuchet MS"/>
                <a:cs typeface="Trebuchet MS"/>
              </a:rPr>
              <a:t>format </a:t>
            </a:r>
            <a:r>
              <a:rPr dirty="0" sz="1250" spc="-35">
                <a:latin typeface="Trebuchet MS"/>
                <a:cs typeface="Trebuchet MS"/>
              </a:rPr>
              <a:t>and</a:t>
            </a:r>
            <a:r>
              <a:rPr dirty="0" sz="1250" spc="-145">
                <a:latin typeface="Trebuchet MS"/>
                <a:cs typeface="Trebuchet MS"/>
              </a:rPr>
              <a:t> </a:t>
            </a:r>
            <a:r>
              <a:rPr dirty="0" sz="1250" spc="-40">
                <a:latin typeface="Trebuchet MS"/>
                <a:cs typeface="Trebuchet MS"/>
              </a:rPr>
              <a:t>terminology</a:t>
            </a:r>
            <a:endParaRPr sz="1250">
              <a:latin typeface="Trebuchet MS"/>
              <a:cs typeface="Trebuchet MS"/>
            </a:endParaRPr>
          </a:p>
          <a:p>
            <a:pPr marL="194310" marR="138430" indent="-181610">
              <a:lnSpc>
                <a:spcPct val="102000"/>
              </a:lnSpc>
              <a:buFont typeface="Arial"/>
              <a:buChar char="•"/>
              <a:tabLst>
                <a:tab pos="194945" algn="l"/>
              </a:tabLst>
            </a:pPr>
            <a:r>
              <a:rPr dirty="0" sz="1250" spc="-45">
                <a:latin typeface="Trebuchet MS"/>
                <a:cs typeface="Trebuchet MS"/>
              </a:rPr>
              <a:t>Requires </a:t>
            </a:r>
            <a:r>
              <a:rPr dirty="0" sz="1250" spc="-40">
                <a:latin typeface="Trebuchet MS"/>
                <a:cs typeface="Trebuchet MS"/>
              </a:rPr>
              <a:t>standards </a:t>
            </a:r>
            <a:r>
              <a:rPr dirty="0" sz="1250" spc="-70">
                <a:latin typeface="Trebuchet MS"/>
                <a:cs typeface="Trebuchet MS"/>
              </a:rPr>
              <a:t>like </a:t>
            </a:r>
            <a:r>
              <a:rPr dirty="0" sz="1250" spc="-45">
                <a:latin typeface="Trebuchet MS"/>
                <a:cs typeface="Trebuchet MS"/>
              </a:rPr>
              <a:t>HL7</a:t>
            </a:r>
            <a:r>
              <a:rPr dirty="0" sz="1250" spc="-260">
                <a:latin typeface="Trebuchet MS"/>
                <a:cs typeface="Trebuchet MS"/>
              </a:rPr>
              <a:t> </a:t>
            </a:r>
            <a:r>
              <a:rPr dirty="0" sz="1250" spc="-40">
                <a:latin typeface="Trebuchet MS"/>
                <a:cs typeface="Trebuchet MS"/>
              </a:rPr>
              <a:t>to  </a:t>
            </a:r>
            <a:r>
              <a:rPr dirty="0" sz="1250" spc="-60">
                <a:latin typeface="Trebuchet MS"/>
                <a:cs typeface="Trebuchet MS"/>
              </a:rPr>
              <a:t>integrate </a:t>
            </a:r>
            <a:r>
              <a:rPr dirty="0" sz="1250" spc="-45">
                <a:latin typeface="Trebuchet MS"/>
                <a:cs typeface="Trebuchet MS"/>
              </a:rPr>
              <a:t>the </a:t>
            </a:r>
            <a:r>
              <a:rPr dirty="0" sz="1250" spc="-65">
                <a:latin typeface="Trebuchet MS"/>
                <a:cs typeface="Trebuchet MS"/>
              </a:rPr>
              <a:t>clinical</a:t>
            </a:r>
            <a:r>
              <a:rPr dirty="0" sz="1250" spc="-180">
                <a:latin typeface="Trebuchet MS"/>
                <a:cs typeface="Trebuchet MS"/>
              </a:rPr>
              <a:t> </a:t>
            </a:r>
            <a:r>
              <a:rPr dirty="0" sz="1250" spc="-55">
                <a:latin typeface="Trebuchet MS"/>
                <a:cs typeface="Trebuchet MS"/>
              </a:rPr>
              <a:t>data</a:t>
            </a:r>
            <a:endParaRPr sz="1250">
              <a:latin typeface="Trebuchet MS"/>
              <a:cs typeface="Trebuchet MS"/>
            </a:endParaRPr>
          </a:p>
          <a:p>
            <a:pPr marL="194310" marR="26670" indent="-181610">
              <a:lnSpc>
                <a:spcPct val="102000"/>
              </a:lnSpc>
              <a:buFont typeface="Arial"/>
              <a:buChar char="•"/>
              <a:tabLst>
                <a:tab pos="194945" algn="l"/>
              </a:tabLst>
            </a:pPr>
            <a:r>
              <a:rPr dirty="0" sz="1250" spc="-65">
                <a:latin typeface="Trebuchet MS"/>
                <a:cs typeface="Trebuchet MS"/>
              </a:rPr>
              <a:t>Local </a:t>
            </a:r>
            <a:r>
              <a:rPr dirty="0" sz="1250" spc="-40">
                <a:latin typeface="Trebuchet MS"/>
                <a:cs typeface="Trebuchet MS"/>
              </a:rPr>
              <a:t>terminologies </a:t>
            </a:r>
            <a:r>
              <a:rPr dirty="0" sz="1250" spc="-35">
                <a:latin typeface="Trebuchet MS"/>
                <a:cs typeface="Trebuchet MS"/>
              </a:rPr>
              <a:t>needs </a:t>
            </a:r>
            <a:r>
              <a:rPr dirty="0" sz="1250" spc="-40">
                <a:latin typeface="Trebuchet MS"/>
                <a:cs typeface="Trebuchet MS"/>
              </a:rPr>
              <a:t>to</a:t>
            </a:r>
            <a:r>
              <a:rPr dirty="0" sz="1250" spc="-265">
                <a:latin typeface="Trebuchet MS"/>
                <a:cs typeface="Trebuchet MS"/>
              </a:rPr>
              <a:t> </a:t>
            </a:r>
            <a:r>
              <a:rPr dirty="0" sz="1250" spc="-45">
                <a:latin typeface="Trebuchet MS"/>
                <a:cs typeface="Trebuchet MS"/>
              </a:rPr>
              <a:t>be  </a:t>
            </a:r>
            <a:r>
              <a:rPr dirty="0" sz="1250" spc="-50">
                <a:latin typeface="Trebuchet MS"/>
                <a:cs typeface="Trebuchet MS"/>
              </a:rPr>
              <a:t>translated </a:t>
            </a:r>
            <a:r>
              <a:rPr dirty="0" sz="1250" spc="-45">
                <a:latin typeface="Trebuchet MS"/>
                <a:cs typeface="Trebuchet MS"/>
              </a:rPr>
              <a:t>into </a:t>
            </a:r>
            <a:r>
              <a:rPr dirty="0" sz="1250" spc="-50">
                <a:latin typeface="Trebuchet MS"/>
                <a:cs typeface="Trebuchet MS"/>
              </a:rPr>
              <a:t>standardized  </a:t>
            </a:r>
            <a:r>
              <a:rPr dirty="0" sz="1250" spc="-40">
                <a:latin typeface="Trebuchet MS"/>
                <a:cs typeface="Trebuchet MS"/>
              </a:rPr>
              <a:t>terminologies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87483"/>
            <a:ext cx="4776470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sz="2950" spc="-140"/>
              <a:t>Integrated </a:t>
            </a:r>
            <a:r>
              <a:rPr dirty="0" u="none" sz="2950" spc="-120"/>
              <a:t>View </a:t>
            </a:r>
            <a:r>
              <a:rPr dirty="0" u="none" sz="2950" spc="-100"/>
              <a:t>of</a:t>
            </a:r>
            <a:r>
              <a:rPr dirty="0" u="none" sz="2950" spc="-670"/>
              <a:t> </a:t>
            </a:r>
            <a:r>
              <a:rPr dirty="0" u="none" sz="2950" spc="-165"/>
              <a:t>Patient </a:t>
            </a:r>
            <a:r>
              <a:rPr dirty="0" u="none" sz="2950" spc="-130"/>
              <a:t>Data</a:t>
            </a:r>
            <a:endParaRPr sz="295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160780"/>
            <a:ext cx="6275705" cy="114490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10"/>
              </a:spcBef>
            </a:pP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Interface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Engine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helps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become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mediator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EHR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connected 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other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vendor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systems( </a:t>
            </a:r>
            <a:r>
              <a:rPr dirty="0" sz="1750" spc="-100">
                <a:solidFill>
                  <a:srgbClr val="404040"/>
                </a:solidFill>
                <a:latin typeface="Trebuchet MS"/>
                <a:cs typeface="Trebuchet MS"/>
              </a:rPr>
              <a:t>Tracking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system,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Imaging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system, 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Medication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dispenser</a:t>
            </a:r>
            <a:r>
              <a:rPr dirty="0" sz="1750" spc="-2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etc)</a:t>
            </a:r>
            <a:endParaRPr sz="1750">
              <a:latin typeface="Trebuchet MS"/>
              <a:cs typeface="Trebuchet MS"/>
            </a:endParaRPr>
          </a:p>
          <a:p>
            <a:pPr marL="142875" indent="-130175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Various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views: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Flowsheet,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Chronological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views, </a:t>
            </a:r>
            <a:r>
              <a:rPr dirty="0" sz="1750" spc="-40">
                <a:solidFill>
                  <a:srgbClr val="404040"/>
                </a:solidFill>
                <a:latin typeface="Trebuchet MS"/>
                <a:cs typeface="Trebuchet MS"/>
              </a:rPr>
              <a:t>Summary</a:t>
            </a:r>
            <a:r>
              <a:rPr dirty="0" sz="1750" spc="-3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Views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90963"/>
            <a:ext cx="6049010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sz="2950" spc="-175"/>
              <a:t>Traditional </a:t>
            </a:r>
            <a:r>
              <a:rPr dirty="0" u="none" sz="2950" spc="-130"/>
              <a:t>Paper-based </a:t>
            </a:r>
            <a:r>
              <a:rPr dirty="0" u="none" sz="2950" spc="-75"/>
              <a:t>Medical</a:t>
            </a:r>
            <a:r>
              <a:rPr dirty="0" u="none" sz="2950" spc="-475"/>
              <a:t> </a:t>
            </a:r>
            <a:r>
              <a:rPr dirty="0" u="none" sz="2950" spc="-135"/>
              <a:t>Record</a:t>
            </a:r>
            <a:endParaRPr sz="2950"/>
          </a:p>
        </p:txBody>
      </p:sp>
      <p:sp>
        <p:nvSpPr>
          <p:cNvPr id="6" name="object 6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485" y="1117587"/>
            <a:ext cx="6409690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8905" indent="-116205">
              <a:lnSpc>
                <a:spcPct val="100000"/>
              </a:lnSpc>
              <a:spcBef>
                <a:spcPts val="135"/>
              </a:spcBef>
              <a:buClr>
                <a:srgbClr val="E48312"/>
              </a:buClr>
              <a:buSzPct val="91428"/>
              <a:buFont typeface="Arial"/>
              <a:buChar char="•"/>
              <a:tabLst>
                <a:tab pos="129539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Purpose: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record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observations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could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be reminded of</a:t>
            </a:r>
            <a:r>
              <a:rPr dirty="0" sz="1750" spc="-2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patients'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485" y="1273632"/>
            <a:ext cx="1460500" cy="210248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390"/>
              </a:spcBef>
            </a:pP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details.</a:t>
            </a:r>
            <a:endParaRPr sz="1750">
              <a:latin typeface="Trebuchet MS"/>
              <a:cs typeface="Trebuchet MS"/>
            </a:endParaRPr>
          </a:p>
          <a:p>
            <a:pPr marL="142875" indent="-130175">
              <a:lnSpc>
                <a:spcPts val="1970"/>
              </a:lnSpc>
              <a:spcBef>
                <a:spcPts val="30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Input</a:t>
            </a:r>
            <a:r>
              <a:rPr dirty="0" sz="1750" spc="-1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sources:</a:t>
            </a:r>
            <a:endParaRPr sz="1750">
              <a:latin typeface="Trebuchet MS"/>
              <a:cs typeface="Trebuchet MS"/>
            </a:endParaRPr>
          </a:p>
          <a:p>
            <a:pPr lvl="1" marL="257175" indent="-116205">
              <a:lnSpc>
                <a:spcPts val="1610"/>
              </a:lnSpc>
              <a:buClr>
                <a:srgbClr val="E48312"/>
              </a:buClr>
              <a:buFont typeface="Arial"/>
              <a:buChar char="•"/>
              <a:tabLst>
                <a:tab pos="257810" algn="l"/>
              </a:tabLst>
            </a:pP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History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ts val="1670"/>
              </a:lnSpc>
              <a:buClr>
                <a:srgbClr val="E48312"/>
              </a:buClr>
              <a:buFont typeface="Arial"/>
              <a:buChar char="•"/>
              <a:tabLst>
                <a:tab pos="257810" algn="l"/>
              </a:tabLst>
            </a:pPr>
            <a:r>
              <a:rPr dirty="0" sz="1500" spc="-30">
                <a:solidFill>
                  <a:srgbClr val="404040"/>
                </a:solidFill>
                <a:latin typeface="Trebuchet MS"/>
                <a:cs typeface="Trebuchet MS"/>
              </a:rPr>
              <a:t>Notes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ts val="1655"/>
              </a:lnSpc>
              <a:buClr>
                <a:srgbClr val="E48312"/>
              </a:buClr>
              <a:buFont typeface="Arial"/>
              <a:buChar char="•"/>
              <a:tabLst>
                <a:tab pos="257810" algn="l"/>
              </a:tabLst>
            </a:pP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Lab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ts val="1670"/>
              </a:lnSpc>
              <a:buClr>
                <a:srgbClr val="E48312"/>
              </a:buClr>
              <a:buFont typeface="Arial"/>
              <a:buChar char="•"/>
              <a:tabLst>
                <a:tab pos="257810" algn="l"/>
              </a:tabLst>
            </a:pP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Radiology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ts val="1670"/>
              </a:lnSpc>
              <a:buClr>
                <a:srgbClr val="E48312"/>
              </a:buClr>
              <a:buFont typeface="Arial"/>
              <a:buChar char="•"/>
              <a:tabLst>
                <a:tab pos="257810" algn="l"/>
              </a:tabLst>
            </a:pP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Reports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ts val="1670"/>
              </a:lnSpc>
              <a:buClr>
                <a:srgbClr val="E48312"/>
              </a:buClr>
              <a:buFont typeface="Arial"/>
              <a:buChar char="•"/>
              <a:tabLst>
                <a:tab pos="257810" algn="l"/>
              </a:tabLst>
            </a:pP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Coding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ts val="1739"/>
              </a:lnSpc>
              <a:buClr>
                <a:srgbClr val="E48312"/>
              </a:buClr>
              <a:buFont typeface="Arial"/>
              <a:buChar char="•"/>
              <a:tabLst>
                <a:tab pos="257810" algn="l"/>
              </a:tabLst>
            </a:pP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519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25"/>
              </a:spcBef>
              <a:tabLst>
                <a:tab pos="6467475" algn="l"/>
              </a:tabLst>
            </a:pPr>
            <a:r>
              <a:rPr dirty="0" sz="2950" spc="-155"/>
              <a:t>Clinician </a:t>
            </a:r>
            <a:r>
              <a:rPr dirty="0" sz="2950" spc="-100"/>
              <a:t>Order</a:t>
            </a:r>
            <a:r>
              <a:rPr dirty="0" sz="2950" spc="-450"/>
              <a:t> </a:t>
            </a:r>
            <a:r>
              <a:rPr dirty="0" sz="2950" spc="-125"/>
              <a:t>Entry	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749079" y="1344294"/>
            <a:ext cx="579818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Electronic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order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entry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dirty="0" sz="175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improve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75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care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dirty="0" sz="175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several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levels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645" y="1500238"/>
            <a:ext cx="4177029" cy="74358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(computerized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physician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order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entry</a:t>
            </a:r>
            <a:r>
              <a:rPr dirty="0" sz="1750" spc="-2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(CPOE)):</a:t>
            </a:r>
            <a:endParaRPr sz="1750">
              <a:latin typeface="Trebuchet MS"/>
              <a:cs typeface="Trebuchet MS"/>
            </a:endParaRPr>
          </a:p>
          <a:p>
            <a:pPr marL="70485">
              <a:lnSpc>
                <a:spcPct val="100000"/>
              </a:lnSpc>
              <a:spcBef>
                <a:spcPts val="725"/>
              </a:spcBef>
            </a:pP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-Reduce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errors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75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costs.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939" y="2220874"/>
            <a:ext cx="4816475" cy="737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21945" marR="5080" indent="-309880">
              <a:lnSpc>
                <a:spcPct val="133600"/>
              </a:lnSpc>
              <a:spcBef>
                <a:spcPts val="90"/>
              </a:spcBef>
            </a:pP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-Deliver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decision </a:t>
            </a:r>
            <a:r>
              <a:rPr dirty="0" sz="1750" spc="-40">
                <a:solidFill>
                  <a:srgbClr val="404040"/>
                </a:solidFill>
                <a:latin typeface="Trebuchet MS"/>
                <a:cs typeface="Trebuchet MS"/>
              </a:rPr>
              <a:t>support </a:t>
            </a: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point where </a:t>
            </a: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clinical 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decisions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being</a:t>
            </a:r>
            <a:r>
              <a:rPr dirty="0" sz="1750" spc="-2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made.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5706" y="1584229"/>
            <a:ext cx="2245362" cy="2555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7799" y="1715354"/>
            <a:ext cx="2038934" cy="2166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4763" y="1712289"/>
            <a:ext cx="2045335" cy="2172970"/>
          </a:xfrm>
          <a:custGeom>
            <a:avLst/>
            <a:gdLst/>
            <a:ahLst/>
            <a:cxnLst/>
            <a:rect l="l" t="t" r="r" b="b"/>
            <a:pathLst>
              <a:path w="2045334" h="2172970">
                <a:moveTo>
                  <a:pt x="0" y="0"/>
                </a:moveTo>
                <a:lnTo>
                  <a:pt x="2045003" y="0"/>
                </a:lnTo>
                <a:lnTo>
                  <a:pt x="2045003" y="2172930"/>
                </a:lnTo>
                <a:lnTo>
                  <a:pt x="0" y="2172930"/>
                </a:lnTo>
                <a:lnTo>
                  <a:pt x="0" y="0"/>
                </a:lnTo>
                <a:close/>
              </a:path>
            </a:pathLst>
          </a:custGeom>
          <a:ln w="607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194570"/>
            <a:ext cx="4772660" cy="876300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80"/>
              </a:spcBef>
            </a:pPr>
            <a:r>
              <a:rPr dirty="0" u="none" sz="2950" spc="-140"/>
              <a:t>Integrated </a:t>
            </a:r>
            <a:r>
              <a:rPr dirty="0" u="none" sz="2950" spc="-114"/>
              <a:t>Communication</a:t>
            </a:r>
            <a:r>
              <a:rPr dirty="0" u="none" sz="2950" spc="-409"/>
              <a:t> </a:t>
            </a:r>
            <a:r>
              <a:rPr dirty="0" u="none" sz="2950" spc="-85"/>
              <a:t>and  </a:t>
            </a:r>
            <a:r>
              <a:rPr dirty="0" u="none" sz="2950" spc="-120"/>
              <a:t>Reporting</a:t>
            </a:r>
            <a:r>
              <a:rPr dirty="0" u="none" sz="2950" spc="-270"/>
              <a:t> </a:t>
            </a:r>
            <a:r>
              <a:rPr dirty="0" u="none" sz="2950" spc="-90"/>
              <a:t>Support</a:t>
            </a:r>
            <a:endParaRPr sz="2950"/>
          </a:p>
        </p:txBody>
      </p:sp>
      <p:sp>
        <p:nvSpPr>
          <p:cNvPr id="4" name="object 4"/>
          <p:cNvSpPr txBox="1"/>
          <p:nvPr/>
        </p:nvSpPr>
        <p:spPr>
          <a:xfrm>
            <a:off x="685485" y="1160780"/>
            <a:ext cx="5697855" cy="125857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70485" marR="5080" indent="-57785">
              <a:lnSpc>
                <a:spcPts val="1910"/>
              </a:lnSpc>
              <a:spcBef>
                <a:spcPts val="35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Communication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tools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could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dirty="0" sz="1750" spc="-1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integrated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part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EHR 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system.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69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handoffs.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730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Health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Information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Exchanges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(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HIE</a:t>
            </a:r>
            <a:r>
              <a:rPr dirty="0" sz="1750" spc="-3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4156" y="1654390"/>
            <a:ext cx="3060382" cy="2526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95114" y="1696179"/>
            <a:ext cx="2941904" cy="2408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82969" y="1684016"/>
            <a:ext cx="2966720" cy="2433320"/>
          </a:xfrm>
          <a:custGeom>
            <a:avLst/>
            <a:gdLst/>
            <a:ahLst/>
            <a:cxnLst/>
            <a:rect l="l" t="t" r="r" b="b"/>
            <a:pathLst>
              <a:path w="2966720" h="2433320">
                <a:moveTo>
                  <a:pt x="0" y="0"/>
                </a:moveTo>
                <a:lnTo>
                  <a:pt x="2966188" y="0"/>
                </a:lnTo>
                <a:lnTo>
                  <a:pt x="2966188" y="2433079"/>
                </a:lnTo>
                <a:lnTo>
                  <a:pt x="0" y="2433079"/>
                </a:lnTo>
                <a:lnTo>
                  <a:pt x="0" y="0"/>
                </a:lnTo>
                <a:close/>
              </a:path>
            </a:pathLst>
          </a:custGeom>
          <a:ln w="2428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85711"/>
            <a:ext cx="2426970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-210"/>
              <a:t>Patient</a:t>
            </a:r>
            <a:r>
              <a:rPr dirty="0" u="none" spc="-345"/>
              <a:t> </a:t>
            </a:r>
            <a:r>
              <a:rPr dirty="0" u="none" spc="-175"/>
              <a:t>Benefits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076591"/>
            <a:ext cx="4663440" cy="1812289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42875" indent="-130175">
              <a:lnSpc>
                <a:spcPct val="100000"/>
              </a:lnSpc>
              <a:spcBef>
                <a:spcPts val="79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Decreased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wait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time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750" spc="-2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endParaRPr sz="1750">
              <a:latin typeface="Trebuchet MS"/>
              <a:cs typeface="Trebuchet MS"/>
            </a:endParaRPr>
          </a:p>
          <a:p>
            <a:pPr marL="142875" indent="-130175">
              <a:lnSpc>
                <a:spcPct val="100000"/>
              </a:lnSpc>
              <a:spcBef>
                <a:spcPts val="70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Increased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access/control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over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750" spc="-3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endParaRPr sz="1750">
              <a:latin typeface="Trebuchet MS"/>
              <a:cs typeface="Trebuchet MS"/>
            </a:endParaRPr>
          </a:p>
          <a:p>
            <a:pPr marL="142875" indent="-130175">
              <a:lnSpc>
                <a:spcPct val="100000"/>
              </a:lnSpc>
              <a:spcBef>
                <a:spcPts val="730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Increased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use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best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practices/decision</a:t>
            </a:r>
            <a:r>
              <a:rPr dirty="0" sz="1750" spc="-3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0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endParaRPr sz="1750">
              <a:latin typeface="Trebuchet MS"/>
              <a:cs typeface="Trebuchet MS"/>
            </a:endParaRPr>
          </a:p>
          <a:p>
            <a:pPr marL="142875" indent="-130175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Increased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ability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ask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informed</a:t>
            </a:r>
            <a:r>
              <a:rPr dirty="0" sz="1750" spc="-3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endParaRPr sz="1750">
              <a:latin typeface="Trebuchet MS"/>
              <a:cs typeface="Trebuchet MS"/>
            </a:endParaRPr>
          </a:p>
          <a:p>
            <a:pPr marL="142875" indent="-130175">
              <a:lnSpc>
                <a:spcPct val="100000"/>
              </a:lnSpc>
              <a:spcBef>
                <a:spcPts val="70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Quicker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turnaround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time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ordered</a:t>
            </a:r>
            <a:r>
              <a:rPr dirty="0" sz="1750" spc="-3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treatments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85711"/>
            <a:ext cx="2426970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-210"/>
              <a:t>Patient</a:t>
            </a:r>
            <a:r>
              <a:rPr dirty="0" u="none" spc="-345"/>
              <a:t> </a:t>
            </a:r>
            <a:r>
              <a:rPr dirty="0" u="none" spc="-175"/>
              <a:t>Benefits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076591"/>
            <a:ext cx="6296660" cy="241681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70485" indent="-57785">
              <a:lnSpc>
                <a:spcPct val="100000"/>
              </a:lnSpc>
              <a:spcBef>
                <a:spcPts val="79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Greater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clarity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discharge</a:t>
            </a:r>
            <a:r>
              <a:rPr dirty="0" sz="1750" spc="-2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instruction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70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Increased responsibility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dirty="0" sz="1750" spc="-20">
                <a:solidFill>
                  <a:srgbClr val="404040"/>
                </a:solidFill>
                <a:latin typeface="Trebuchet MS"/>
                <a:cs typeface="Trebuchet MS"/>
              </a:rPr>
              <a:t>own</a:t>
            </a:r>
            <a:r>
              <a:rPr dirty="0" sz="1750" spc="-3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care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730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Alerts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reminders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appointments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scheduled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tests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Increased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satisfaction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understanding of</a:t>
            </a:r>
            <a:r>
              <a:rPr dirty="0" sz="1750" spc="-3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choices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48312"/>
              </a:buClr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70485" marR="5080" indent="-57785">
              <a:lnSpc>
                <a:spcPts val="1930"/>
              </a:lnSpc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Issue: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could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his/her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20">
                <a:solidFill>
                  <a:srgbClr val="404040"/>
                </a:solidFill>
                <a:latin typeface="Trebuchet MS"/>
                <a:cs typeface="Trebuchet MS"/>
              </a:rPr>
              <a:t>own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information 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like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online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180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(Pros,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Cons)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382" y="585711"/>
            <a:ext cx="3014980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400"/>
              <a:t>*</a:t>
            </a:r>
            <a:r>
              <a:rPr dirty="0" u="none" spc="-630"/>
              <a:t> </a:t>
            </a:r>
            <a:r>
              <a:rPr dirty="0" u="none" spc="-180"/>
              <a:t>Data </a:t>
            </a:r>
            <a:r>
              <a:rPr dirty="0" u="none" spc="-145"/>
              <a:t>Ownership </a:t>
            </a:r>
            <a:r>
              <a:rPr dirty="0" u="none" spc="400"/>
              <a:t>*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160780"/>
            <a:ext cx="6092825" cy="114490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70485" marR="134620" indent="-57785">
              <a:lnSpc>
                <a:spcPts val="1910"/>
              </a:lnSpc>
              <a:spcBef>
                <a:spcPts val="35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Paper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records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property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creators</a:t>
            </a:r>
            <a:r>
              <a:rPr dirty="0" sz="175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full 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responsibilities: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storage,</a:t>
            </a:r>
            <a:r>
              <a:rPr dirty="0" sz="1750" spc="-1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accuracy</a:t>
            </a:r>
            <a:endParaRPr sz="1750">
              <a:latin typeface="Trebuchet MS"/>
              <a:cs typeface="Trebuchet MS"/>
            </a:endParaRPr>
          </a:p>
          <a:p>
            <a:pPr marL="70485" marR="5080" indent="-57785">
              <a:lnSpc>
                <a:spcPts val="1930"/>
              </a:lnSpc>
              <a:spcBef>
                <a:spcPts val="90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25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providers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share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229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update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same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electronic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many 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sites,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20">
                <a:solidFill>
                  <a:srgbClr val="404040"/>
                </a:solidFill>
                <a:latin typeface="Trebuchet MS"/>
                <a:cs typeface="Trebuchet MS"/>
              </a:rPr>
              <a:t>who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responsible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0">
                <a:solidFill>
                  <a:srgbClr val="404040"/>
                </a:solidFill>
                <a:latin typeface="Trebuchet MS"/>
                <a:cs typeface="Trebuchet MS"/>
              </a:rPr>
              <a:t>owner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5">
                <a:solidFill>
                  <a:srgbClr val="404040"/>
                </a:solidFill>
                <a:latin typeface="Trebuchet MS"/>
                <a:cs typeface="Trebuchet MS"/>
              </a:rPr>
              <a:t>EHR?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85711"/>
            <a:ext cx="3148965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-190"/>
              <a:t>Caregiver</a:t>
            </a:r>
            <a:r>
              <a:rPr dirty="0" u="none" spc="-345"/>
              <a:t> </a:t>
            </a:r>
            <a:r>
              <a:rPr dirty="0" u="none" spc="-185"/>
              <a:t>Resistance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160780"/>
            <a:ext cx="6043295" cy="257810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70485" marR="1128395" indent="-57785">
              <a:lnSpc>
                <a:spcPts val="1910"/>
              </a:lnSpc>
              <a:spcBef>
                <a:spcPts val="35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perceived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lacking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essential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features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 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awkward/inconvenience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750" spc="-1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69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Some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people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been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unable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/unwilling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computers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!</a:t>
            </a:r>
            <a:endParaRPr sz="1750">
              <a:latin typeface="Trebuchet MS"/>
              <a:cs typeface="Trebuchet MS"/>
            </a:endParaRPr>
          </a:p>
          <a:p>
            <a:pPr marL="70485" marR="5080" indent="-57785">
              <a:lnSpc>
                <a:spcPts val="1910"/>
              </a:lnSpc>
              <a:spcBef>
                <a:spcPts val="950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Professionals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don’t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want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to change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dirty="0" sz="1750" spc="-4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“familiar”,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“traditional” 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practices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69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Rather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pay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penalties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than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bear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EHR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implementing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cost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730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4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even refuse</a:t>
            </a:r>
            <a:r>
              <a:rPr dirty="0" sz="1750" spc="-3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endParaRPr sz="175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Font typeface="Arial"/>
              <a:buChar char="•"/>
              <a:tabLst>
                <a:tab pos="143510" algn="l"/>
              </a:tabLst>
            </a:pPr>
            <a:r>
              <a:rPr dirty="0" sz="1750" spc="-4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“incentives”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90963"/>
            <a:ext cx="2602230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sz="2950" spc="-114"/>
              <a:t>Enabling</a:t>
            </a:r>
            <a:r>
              <a:rPr dirty="0" u="none" sz="2950" spc="-315"/>
              <a:t> </a:t>
            </a:r>
            <a:r>
              <a:rPr dirty="0" u="none" sz="2950" spc="-175"/>
              <a:t>Factors:</a:t>
            </a:r>
            <a:endParaRPr sz="295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076591"/>
            <a:ext cx="3836670" cy="145605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795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Comprehensiveness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information.</a:t>
            </a:r>
            <a:endParaRPr sz="17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705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750" spc="-50">
                <a:solidFill>
                  <a:srgbClr val="404040"/>
                </a:solidFill>
                <a:latin typeface="Trebuchet MS"/>
                <a:cs typeface="Trebuchet MS"/>
              </a:rPr>
              <a:t>Duration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35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retention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data.</a:t>
            </a:r>
            <a:endParaRPr sz="17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730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Degree of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structure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3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data.</a:t>
            </a:r>
            <a:endParaRPr sz="17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Ubiquity of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dirty="0" sz="1750" spc="-2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95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285671"/>
            <a:ext cx="2807970" cy="432434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none" sz="2650" spc="-120"/>
              <a:t>Fundamental</a:t>
            </a:r>
            <a:r>
              <a:rPr dirty="0" u="none" sz="2650" spc="-290"/>
              <a:t> </a:t>
            </a:r>
            <a:r>
              <a:rPr dirty="0" u="none" sz="2650" spc="-100"/>
              <a:t>Issues:</a:t>
            </a:r>
            <a:endParaRPr sz="265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598739" y="1330807"/>
            <a:ext cx="5382260" cy="22733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730"/>
              </a:lnSpc>
              <a:spcBef>
                <a:spcPts val="130"/>
              </a:spcBef>
            </a:pPr>
            <a:r>
              <a:rPr dirty="0" sz="1500" spc="-50" b="1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dirty="0" sz="1500" spc="-114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5" b="1">
                <a:solidFill>
                  <a:srgbClr val="404040"/>
                </a:solidFill>
                <a:latin typeface="Trebuchet MS"/>
                <a:cs typeface="Trebuchet MS"/>
              </a:rPr>
              <a:t>Validation:</a:t>
            </a:r>
            <a:endParaRPr sz="1500">
              <a:latin typeface="Trebuchet MS"/>
              <a:cs typeface="Trebuchet MS"/>
            </a:endParaRPr>
          </a:p>
          <a:p>
            <a:pPr marL="198755" indent="-116205">
              <a:lnSpc>
                <a:spcPts val="2020"/>
              </a:lnSpc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Range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checks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(out of </a:t>
            </a: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range</a:t>
            </a:r>
            <a:r>
              <a:rPr dirty="0" sz="1750" spc="-3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value)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ts val="2090"/>
              </a:lnSpc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Pattern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checks</a:t>
            </a:r>
            <a:endParaRPr sz="1750">
              <a:latin typeface="Trebuchet MS"/>
              <a:cs typeface="Trebuchet MS"/>
            </a:endParaRPr>
          </a:p>
          <a:p>
            <a:pPr marL="198755" marR="24765" indent="-116205">
              <a:lnSpc>
                <a:spcPts val="1720"/>
              </a:lnSpc>
              <a:spcBef>
                <a:spcPts val="37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Computed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checks(</a:t>
            </a:r>
            <a:r>
              <a:rPr dirty="0" sz="1750" spc="-70">
                <a:latin typeface="Trebuchet MS"/>
                <a:cs typeface="Trebuchet MS"/>
              </a:rPr>
              <a:t>values </a:t>
            </a:r>
            <a:r>
              <a:rPr dirty="0" sz="1750" spc="-65">
                <a:latin typeface="Trebuchet MS"/>
                <a:cs typeface="Trebuchet MS"/>
              </a:rPr>
              <a:t>have the </a:t>
            </a:r>
            <a:r>
              <a:rPr dirty="0" sz="1750" spc="-80">
                <a:latin typeface="Trebuchet MS"/>
                <a:cs typeface="Trebuchet MS"/>
              </a:rPr>
              <a:t>correct</a:t>
            </a:r>
            <a:r>
              <a:rPr dirty="0" sz="1750" spc="-315">
                <a:latin typeface="Trebuchet MS"/>
                <a:cs typeface="Trebuchet MS"/>
              </a:rPr>
              <a:t> </a:t>
            </a:r>
            <a:r>
              <a:rPr dirty="0" sz="1750" spc="-80">
                <a:latin typeface="Trebuchet MS"/>
                <a:cs typeface="Trebuchet MS"/>
              </a:rPr>
              <a:t>mathematical  </a:t>
            </a:r>
            <a:r>
              <a:rPr dirty="0" sz="1750" spc="-65">
                <a:latin typeface="Trebuchet MS"/>
                <a:cs typeface="Trebuchet MS"/>
              </a:rPr>
              <a:t>relationship</a:t>
            </a:r>
            <a:r>
              <a:rPr dirty="0" sz="1750" spc="-130"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ts val="2090"/>
              </a:lnSpc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Consistency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checks</a:t>
            </a:r>
            <a:endParaRPr sz="1750">
              <a:latin typeface="Trebuchet MS"/>
              <a:cs typeface="Trebuchet MS"/>
            </a:endParaRPr>
          </a:p>
          <a:p>
            <a:pPr marL="198755" marR="5080" indent="-116205">
              <a:lnSpc>
                <a:spcPts val="1700"/>
              </a:lnSpc>
              <a:spcBef>
                <a:spcPts val="39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Delta checks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dirty="0" sz="1750" spc="-85">
                <a:latin typeface="Trebuchet MS"/>
                <a:cs typeface="Trebuchet MS"/>
              </a:rPr>
              <a:t>large </a:t>
            </a:r>
            <a:r>
              <a:rPr dirty="0" sz="1750" spc="-45">
                <a:latin typeface="Trebuchet MS"/>
                <a:cs typeface="Trebuchet MS"/>
              </a:rPr>
              <a:t>and </a:t>
            </a:r>
            <a:r>
              <a:rPr dirty="0" sz="1750" spc="-80">
                <a:latin typeface="Trebuchet MS"/>
                <a:cs typeface="Trebuchet MS"/>
              </a:rPr>
              <a:t>unlikely differences </a:t>
            </a:r>
            <a:r>
              <a:rPr dirty="0" sz="1750" spc="-65">
                <a:latin typeface="Trebuchet MS"/>
                <a:cs typeface="Trebuchet MS"/>
              </a:rPr>
              <a:t>between</a:t>
            </a:r>
            <a:r>
              <a:rPr dirty="0" sz="1750" spc="-405">
                <a:latin typeface="Trebuchet MS"/>
                <a:cs typeface="Trebuchet MS"/>
              </a:rPr>
              <a:t> </a:t>
            </a:r>
            <a:r>
              <a:rPr dirty="0" sz="1750" spc="-65">
                <a:latin typeface="Trebuchet MS"/>
                <a:cs typeface="Trebuchet MS"/>
              </a:rPr>
              <a:t>the  values</a:t>
            </a:r>
            <a:r>
              <a:rPr dirty="0" sz="1750" spc="-130"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1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Spelling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checks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3776" y="1449946"/>
            <a:ext cx="101282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35" b="1">
                <a:solidFill>
                  <a:srgbClr val="637052"/>
                </a:solidFill>
                <a:latin typeface="Trebuchet MS"/>
                <a:cs typeface="Trebuchet MS"/>
              </a:rPr>
              <a:t>TIMELINE</a:t>
            </a:r>
            <a:r>
              <a:rPr dirty="0" sz="1000" spc="-120" b="1">
                <a:solidFill>
                  <a:srgbClr val="637052"/>
                </a:solidFill>
                <a:latin typeface="Trebuchet MS"/>
                <a:cs typeface="Trebuchet MS"/>
              </a:rPr>
              <a:t> </a:t>
            </a:r>
            <a:r>
              <a:rPr dirty="0" sz="1000" spc="-35" b="1">
                <a:solidFill>
                  <a:srgbClr val="637052"/>
                </a:solidFill>
                <a:latin typeface="Trebuchet MS"/>
                <a:cs typeface="Trebuchet MS"/>
              </a:rPr>
              <a:t>GRAPHS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8183" y="1742192"/>
            <a:ext cx="420370" cy="742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00" spc="-5" b="1">
                <a:solidFill>
                  <a:srgbClr val="637052"/>
                </a:solidFill>
                <a:latin typeface="Trebuchet MS"/>
                <a:cs typeface="Trebuchet MS"/>
              </a:rPr>
              <a:t>TIMELINE</a:t>
            </a:r>
            <a:r>
              <a:rPr dirty="0" sz="300" spc="-35" b="1">
                <a:solidFill>
                  <a:srgbClr val="637052"/>
                </a:solidFill>
                <a:latin typeface="Trebuchet MS"/>
                <a:cs typeface="Trebuchet MS"/>
              </a:rPr>
              <a:t> </a:t>
            </a:r>
            <a:r>
              <a:rPr dirty="0" sz="300" spc="-15" b="1">
                <a:solidFill>
                  <a:srgbClr val="637052"/>
                </a:solidFill>
                <a:latin typeface="Trebuchet MS"/>
                <a:cs typeface="Trebuchet MS"/>
              </a:rPr>
              <a:t>FLOWSHEETS</a:t>
            </a:r>
            <a:endParaRPr sz="3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4432" y="1631092"/>
            <a:ext cx="2523375" cy="2253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67605" y="1605171"/>
            <a:ext cx="2541041" cy="2342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14374" y="842200"/>
            <a:ext cx="563816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140" marR="5080" indent="-218440">
              <a:lnSpc>
                <a:spcPct val="101499"/>
              </a:lnSpc>
              <a:spcBef>
                <a:spcPts val="100"/>
              </a:spcBef>
              <a:buClr>
                <a:srgbClr val="E48312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500" spc="-50" b="1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dirty="0" sz="1500" spc="-11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5" b="1">
                <a:solidFill>
                  <a:srgbClr val="404040"/>
                </a:solidFill>
                <a:latin typeface="Trebuchet MS"/>
                <a:cs typeface="Trebuchet MS"/>
              </a:rPr>
              <a:t>display:</a:t>
            </a:r>
            <a:r>
              <a:rPr dirty="0" sz="1500" spc="-10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Once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stored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in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the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80">
                <a:latin typeface="Trebuchet MS"/>
                <a:cs typeface="Trebuchet MS"/>
              </a:rPr>
              <a:t>computer,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data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can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be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presented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in  </a:t>
            </a:r>
            <a:r>
              <a:rPr dirty="0" sz="1500" spc="-30">
                <a:latin typeface="Trebuchet MS"/>
                <a:cs typeface="Trebuchet MS"/>
              </a:rPr>
              <a:t>numerous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formats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for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different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purposes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without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further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entry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work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3778" y="89113"/>
            <a:ext cx="2803525" cy="432434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none" sz="2650" spc="-120"/>
              <a:t>Fundamental</a:t>
            </a:r>
            <a:r>
              <a:rPr dirty="0" u="none" sz="2650" spc="-300"/>
              <a:t> </a:t>
            </a:r>
            <a:r>
              <a:rPr dirty="0" u="none" sz="2650" spc="-105"/>
              <a:t>Issues:</a:t>
            </a:r>
            <a:endParaRPr sz="265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751061"/>
            <a:ext cx="1259205" cy="3282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none" sz="1950" spc="-85"/>
              <a:t>Data</a:t>
            </a:r>
            <a:r>
              <a:rPr dirty="0" u="none" sz="1950" spc="-254"/>
              <a:t> </a:t>
            </a:r>
            <a:r>
              <a:rPr dirty="0" u="none" sz="1950" spc="-85"/>
              <a:t>Display</a:t>
            </a:r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743776" y="1171587"/>
            <a:ext cx="179260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55" b="1">
                <a:solidFill>
                  <a:srgbClr val="404040"/>
                </a:solidFill>
                <a:latin typeface="Trebuchet MS"/>
                <a:cs typeface="Trebuchet MS"/>
              </a:rPr>
              <a:t>Summaries </a:t>
            </a:r>
            <a:r>
              <a:rPr dirty="0" sz="1250" spc="-45" b="1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250" spc="-15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 b="1">
                <a:solidFill>
                  <a:srgbClr val="404040"/>
                </a:solidFill>
                <a:latin typeface="Trebuchet MS"/>
                <a:cs typeface="Trebuchet MS"/>
              </a:rPr>
              <a:t>Snapshots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8183" y="1153581"/>
            <a:ext cx="3109595" cy="11061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250" spc="-55" b="1">
                <a:solidFill>
                  <a:srgbClr val="404040"/>
                </a:solidFill>
                <a:latin typeface="Trebuchet MS"/>
                <a:cs typeface="Trebuchet MS"/>
              </a:rPr>
              <a:t>Dynamic</a:t>
            </a:r>
            <a:r>
              <a:rPr dirty="0" sz="1250" spc="-9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75" b="1">
                <a:solidFill>
                  <a:srgbClr val="404040"/>
                </a:solidFill>
                <a:latin typeface="Trebuchet MS"/>
                <a:cs typeface="Trebuchet MS"/>
              </a:rPr>
              <a:t>Search</a:t>
            </a:r>
            <a:endParaRPr sz="1250">
              <a:latin typeface="Trebuchet MS"/>
              <a:cs typeface="Trebuchet MS"/>
            </a:endParaRPr>
          </a:p>
          <a:p>
            <a:pPr marL="198755" marR="5080" indent="-116205">
              <a:lnSpc>
                <a:spcPts val="1230"/>
              </a:lnSpc>
              <a:spcBef>
                <a:spcPts val="29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150" spc="-55">
                <a:solidFill>
                  <a:srgbClr val="404040"/>
                </a:solidFill>
                <a:latin typeface="Trebuchet MS"/>
                <a:cs typeface="Trebuchet MS"/>
              </a:rPr>
              <a:t>Search </a:t>
            </a:r>
            <a:r>
              <a:rPr dirty="0" sz="1150" spc="-45">
                <a:solidFill>
                  <a:srgbClr val="404040"/>
                </a:solidFill>
                <a:latin typeface="Trebuchet MS"/>
                <a:cs typeface="Trebuchet MS"/>
              </a:rPr>
              <a:t>tools </a:t>
            </a:r>
            <a:r>
              <a:rPr dirty="0" sz="1150" spc="-55">
                <a:solidFill>
                  <a:srgbClr val="404040"/>
                </a:solidFill>
                <a:latin typeface="Trebuchet MS"/>
                <a:cs typeface="Trebuchet MS"/>
              </a:rPr>
              <a:t>help the physician </a:t>
            </a:r>
            <a:r>
              <a:rPr dirty="0" sz="1150" spc="-5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1150" spc="-70">
                <a:solidFill>
                  <a:srgbClr val="404040"/>
                </a:solidFill>
                <a:latin typeface="Trebuchet MS"/>
                <a:cs typeface="Trebuchet MS"/>
              </a:rPr>
              <a:t>locate</a:t>
            </a:r>
            <a:r>
              <a:rPr dirty="0" sz="115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404040"/>
                </a:solidFill>
                <a:latin typeface="Trebuchet MS"/>
                <a:cs typeface="Trebuchet MS"/>
              </a:rPr>
              <a:t>relevant  </a:t>
            </a:r>
            <a:r>
              <a:rPr dirty="0" sz="1150" spc="-80">
                <a:solidFill>
                  <a:srgbClr val="404040"/>
                </a:solidFill>
                <a:latin typeface="Trebuchet MS"/>
                <a:cs typeface="Trebuchet MS"/>
              </a:rPr>
              <a:t>data.</a:t>
            </a:r>
            <a:endParaRPr sz="1150">
              <a:latin typeface="Trebuchet MS"/>
              <a:cs typeface="Trebuchet MS"/>
            </a:endParaRPr>
          </a:p>
          <a:p>
            <a:pPr marL="198755" marR="597535" indent="-116205">
              <a:lnSpc>
                <a:spcPts val="1230"/>
              </a:lnSpc>
              <a:spcBef>
                <a:spcPts val="409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150" spc="-7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1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404040"/>
                </a:solidFill>
                <a:latin typeface="Trebuchet MS"/>
                <a:cs typeface="Trebuchet MS"/>
              </a:rPr>
              <a:t>EHR</a:t>
            </a:r>
            <a:r>
              <a:rPr dirty="0" sz="11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6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dirty="0" sz="11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404040"/>
                </a:solidFill>
                <a:latin typeface="Trebuchet MS"/>
                <a:cs typeface="Trebuchet MS"/>
              </a:rPr>
              <a:t>then</a:t>
            </a:r>
            <a:r>
              <a:rPr dirty="0" sz="11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55">
                <a:solidFill>
                  <a:srgbClr val="404040"/>
                </a:solidFill>
                <a:latin typeface="Trebuchet MS"/>
                <a:cs typeface="Trebuchet MS"/>
              </a:rPr>
              <a:t>display</a:t>
            </a:r>
            <a:r>
              <a:rPr dirty="0" sz="11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dirty="0" sz="11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dirty="0" sz="11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40">
                <a:solidFill>
                  <a:srgbClr val="404040"/>
                </a:solidFill>
                <a:latin typeface="Trebuchet MS"/>
                <a:cs typeface="Trebuchet MS"/>
              </a:rPr>
              <a:t>as  </a:t>
            </a:r>
            <a:r>
              <a:rPr dirty="0" sz="1150" spc="-65">
                <a:solidFill>
                  <a:srgbClr val="404040"/>
                </a:solidFill>
                <a:latin typeface="Trebuchet MS"/>
                <a:cs typeface="Trebuchet MS"/>
              </a:rPr>
              <a:t>specialized </a:t>
            </a:r>
            <a:r>
              <a:rPr dirty="0" sz="1150" spc="-55">
                <a:solidFill>
                  <a:srgbClr val="404040"/>
                </a:solidFill>
                <a:latin typeface="Trebuchet MS"/>
                <a:cs typeface="Trebuchet MS"/>
              </a:rPr>
              <a:t>presentation formats </a:t>
            </a:r>
            <a:r>
              <a:rPr dirty="0" sz="1150" spc="-95">
                <a:solidFill>
                  <a:srgbClr val="404040"/>
                </a:solidFill>
                <a:latin typeface="Trebuchet MS"/>
                <a:cs typeface="Trebuchet MS"/>
              </a:rPr>
              <a:t>(e.g.,  </a:t>
            </a:r>
            <a:r>
              <a:rPr dirty="0" sz="1150" spc="-50">
                <a:solidFill>
                  <a:srgbClr val="404040"/>
                </a:solidFill>
                <a:latin typeface="Trebuchet MS"/>
                <a:cs typeface="Trebuchet MS"/>
              </a:rPr>
              <a:t>flowsheets </a:t>
            </a:r>
            <a:r>
              <a:rPr dirty="0" sz="1150" spc="-3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dirty="0" sz="1150" spc="-1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404040"/>
                </a:solidFill>
                <a:latin typeface="Trebuchet MS"/>
                <a:cs typeface="Trebuchet MS"/>
              </a:rPr>
              <a:t>graphics).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8183" y="1596953"/>
            <a:ext cx="2803599" cy="2062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3778" y="590963"/>
            <a:ext cx="604901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-175">
                <a:solidFill>
                  <a:srgbClr val="404040"/>
                </a:solidFill>
                <a:latin typeface="Trebuchet MS"/>
                <a:cs typeface="Trebuchet MS"/>
              </a:rPr>
              <a:t>Traditional </a:t>
            </a:r>
            <a:r>
              <a:rPr dirty="0" sz="2950" spc="-130">
                <a:solidFill>
                  <a:srgbClr val="404040"/>
                </a:solidFill>
                <a:latin typeface="Trebuchet MS"/>
                <a:cs typeface="Trebuchet MS"/>
              </a:rPr>
              <a:t>Paper-based </a:t>
            </a:r>
            <a:r>
              <a:rPr dirty="0" sz="2950" spc="-75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dirty="0" sz="2950" spc="-4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950" spc="-135">
                <a:solidFill>
                  <a:srgbClr val="404040"/>
                </a:solidFill>
                <a:latin typeface="Trebuchet MS"/>
                <a:cs typeface="Trebuchet MS"/>
              </a:rPr>
              <a:t>Record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181" y="1152677"/>
            <a:ext cx="951865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spc="-90">
                <a:solidFill>
                  <a:srgbClr val="404040"/>
                </a:solidFill>
                <a:latin typeface="Trebuchet MS"/>
                <a:cs typeface="Trebuchet MS"/>
              </a:rPr>
              <a:t>Outputs: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7373" y="1705667"/>
            <a:ext cx="3019894" cy="2293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99601" y="1748421"/>
            <a:ext cx="2892831" cy="217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87457" y="1736277"/>
            <a:ext cx="2924175" cy="2198370"/>
          </a:xfrm>
          <a:custGeom>
            <a:avLst/>
            <a:gdLst/>
            <a:ahLst/>
            <a:cxnLst/>
            <a:rect l="l" t="t" r="r" b="b"/>
            <a:pathLst>
              <a:path w="2924175" h="2198370">
                <a:moveTo>
                  <a:pt x="0" y="0"/>
                </a:moveTo>
                <a:lnTo>
                  <a:pt x="2924164" y="0"/>
                </a:lnTo>
                <a:lnTo>
                  <a:pt x="2924164" y="2198161"/>
                </a:lnTo>
                <a:lnTo>
                  <a:pt x="0" y="2198161"/>
                </a:lnTo>
                <a:lnTo>
                  <a:pt x="0" y="0"/>
                </a:lnTo>
                <a:close/>
              </a:path>
            </a:pathLst>
          </a:custGeom>
          <a:ln w="2428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85711"/>
            <a:ext cx="3131185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-180"/>
              <a:t>Fundamental</a:t>
            </a:r>
            <a:r>
              <a:rPr dirty="0" u="none" spc="-330"/>
              <a:t> </a:t>
            </a:r>
            <a:r>
              <a:rPr dirty="0" u="none" spc="-160"/>
              <a:t>issues: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892159" y="1102372"/>
            <a:ext cx="5798820" cy="22459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-70" b="1">
                <a:solidFill>
                  <a:srgbClr val="404040"/>
                </a:solidFill>
                <a:latin typeface="Trebuchet MS"/>
                <a:cs typeface="Trebuchet MS"/>
              </a:rPr>
              <a:t>Query </a:t>
            </a:r>
            <a:r>
              <a:rPr dirty="0" sz="1500" spc="-55" b="1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500" spc="-80" b="1">
                <a:solidFill>
                  <a:srgbClr val="404040"/>
                </a:solidFill>
                <a:latin typeface="Trebuchet MS"/>
                <a:cs typeface="Trebuchet MS"/>
              </a:rPr>
              <a:t>Surveillance</a:t>
            </a:r>
            <a:r>
              <a:rPr dirty="0" sz="1500" spc="-21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 b="1">
                <a:solidFill>
                  <a:srgbClr val="404040"/>
                </a:solidFill>
                <a:latin typeface="Trebuchet MS"/>
                <a:cs typeface="Trebuchet MS"/>
              </a:rPr>
              <a:t>Systems</a:t>
            </a:r>
            <a:endParaRPr sz="1500">
              <a:latin typeface="Trebuchet MS"/>
              <a:cs typeface="Trebuchet MS"/>
            </a:endParaRPr>
          </a:p>
          <a:p>
            <a:pPr marL="198755" marR="5080" indent="-116205">
              <a:lnSpc>
                <a:spcPts val="1930"/>
              </a:lnSpc>
              <a:spcBef>
                <a:spcPts val="259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Find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records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dirty="0" sz="175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satisfy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pre-specified</a:t>
            </a:r>
            <a:r>
              <a:rPr dirty="0" sz="175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85">
                <a:solidFill>
                  <a:srgbClr val="404040"/>
                </a:solidFill>
                <a:latin typeface="Trebuchet MS"/>
                <a:cs typeface="Trebuchet MS"/>
              </a:rPr>
              <a:t>criteria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45">
                <a:solidFill>
                  <a:srgbClr val="404040"/>
                </a:solidFill>
                <a:latin typeface="Trebuchet MS"/>
                <a:cs typeface="Trebuchet MS"/>
              </a:rPr>
              <a:t>and 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export </a:t>
            </a:r>
            <a:r>
              <a:rPr dirty="0" sz="1750" spc="-80">
                <a:solidFill>
                  <a:srgbClr val="404040"/>
                </a:solidFill>
                <a:latin typeface="Trebuchet MS"/>
                <a:cs typeface="Trebuchet MS"/>
              </a:rPr>
              <a:t>selected</a:t>
            </a:r>
            <a:r>
              <a:rPr dirty="0" sz="1750" spc="-1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105">
                <a:solidFill>
                  <a:srgbClr val="404040"/>
                </a:solidFill>
                <a:latin typeface="Trebuchet MS"/>
                <a:cs typeface="Trebuchet MS"/>
              </a:rPr>
              <a:t>data.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180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Clinical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90">
                <a:solidFill>
                  <a:srgbClr val="404040"/>
                </a:solidFill>
                <a:latin typeface="Trebuchet MS"/>
                <a:cs typeface="Trebuchet MS"/>
              </a:rPr>
              <a:t>care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200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95">
                <a:solidFill>
                  <a:srgbClr val="404040"/>
                </a:solidFill>
                <a:latin typeface="Trebuchet MS"/>
                <a:cs typeface="Trebuchet MS"/>
              </a:rPr>
              <a:t>Clinical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70">
                <a:solidFill>
                  <a:srgbClr val="404040"/>
                </a:solidFill>
                <a:latin typeface="Trebuchet MS"/>
                <a:cs typeface="Trebuchet MS"/>
              </a:rPr>
              <a:t>research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21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65">
                <a:solidFill>
                  <a:srgbClr val="404040"/>
                </a:solidFill>
                <a:latin typeface="Trebuchet MS"/>
                <a:cs typeface="Trebuchet MS"/>
              </a:rPr>
              <a:t>Quality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reporting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21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75">
                <a:solidFill>
                  <a:srgbClr val="404040"/>
                </a:solidFill>
                <a:latin typeface="Trebuchet MS"/>
                <a:cs typeface="Trebuchet MS"/>
              </a:rPr>
              <a:t>Retrospective</a:t>
            </a:r>
            <a:r>
              <a:rPr dirty="0" sz="1750" spc="-1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750" spc="-55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endParaRPr sz="1750">
              <a:latin typeface="Trebuchet MS"/>
              <a:cs typeface="Trebuchet MS"/>
            </a:endParaRPr>
          </a:p>
          <a:p>
            <a:pPr marL="198755" indent="-116205">
              <a:lnSpc>
                <a:spcPct val="100000"/>
              </a:lnSpc>
              <a:spcBef>
                <a:spcPts val="215"/>
              </a:spcBef>
              <a:buClr>
                <a:srgbClr val="E48312"/>
              </a:buClr>
              <a:buChar char="◦"/>
              <a:tabLst>
                <a:tab pos="199390" algn="l"/>
              </a:tabLst>
            </a:pPr>
            <a:r>
              <a:rPr dirty="0" sz="1750" spc="-60">
                <a:solidFill>
                  <a:srgbClr val="404040"/>
                </a:solidFill>
                <a:latin typeface="Trebuchet MS"/>
                <a:cs typeface="Trebuchet MS"/>
              </a:rPr>
              <a:t>Administration </a:t>
            </a:r>
            <a:r>
              <a:rPr dirty="0" sz="1750" spc="-120">
                <a:solidFill>
                  <a:srgbClr val="404040"/>
                </a:solidFill>
                <a:latin typeface="Trebuchet MS"/>
                <a:cs typeface="Trebuchet MS"/>
              </a:rPr>
              <a:t>(e.g. </a:t>
            </a:r>
            <a:r>
              <a:rPr dirty="0" sz="1750" spc="-60">
                <a:latin typeface="Trebuchet MS"/>
                <a:cs typeface="Trebuchet MS"/>
              </a:rPr>
              <a:t>resource</a:t>
            </a:r>
            <a:r>
              <a:rPr dirty="0" sz="1750" spc="-190">
                <a:latin typeface="Trebuchet MS"/>
                <a:cs typeface="Trebuchet MS"/>
              </a:rPr>
              <a:t> </a:t>
            </a:r>
            <a:r>
              <a:rPr dirty="0" sz="1750" spc="-50">
                <a:latin typeface="Trebuchet MS"/>
                <a:cs typeface="Trebuchet MS"/>
              </a:rPr>
              <a:t>consumption)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519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25"/>
              </a:spcBef>
              <a:tabLst>
                <a:tab pos="6467475" algn="l"/>
              </a:tabLst>
            </a:pPr>
            <a:r>
              <a:rPr dirty="0" sz="2950" spc="-90"/>
              <a:t>EHR</a:t>
            </a:r>
            <a:r>
              <a:rPr dirty="0" sz="2950" spc="-275"/>
              <a:t> </a:t>
            </a:r>
            <a:r>
              <a:rPr dirty="0" sz="2950" spc="-90"/>
              <a:t>Adoption</a:t>
            </a:r>
            <a:r>
              <a:rPr dirty="0" sz="2950" spc="-265"/>
              <a:t> </a:t>
            </a:r>
            <a:r>
              <a:rPr dirty="0" sz="2950" spc="-110"/>
              <a:t>in</a:t>
            </a:r>
            <a:r>
              <a:rPr dirty="0" sz="2950" spc="-270"/>
              <a:t> </a:t>
            </a:r>
            <a:r>
              <a:rPr dirty="0" sz="2950" spc="-105"/>
              <a:t>Saudi</a:t>
            </a:r>
            <a:r>
              <a:rPr dirty="0" sz="2950" spc="-270"/>
              <a:t> </a:t>
            </a:r>
            <a:r>
              <a:rPr dirty="0" sz="2950" spc="-130"/>
              <a:t>Arabia	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1071326" y="1320685"/>
            <a:ext cx="2573020" cy="48069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70485" marR="5080" indent="-57785">
              <a:lnSpc>
                <a:spcPts val="1590"/>
              </a:lnSpc>
              <a:spcBef>
                <a:spcPts val="484"/>
              </a:spcBef>
              <a:buClr>
                <a:srgbClr val="E48312"/>
              </a:buClr>
              <a:buFont typeface="Arial"/>
              <a:buChar char="•"/>
              <a:tabLst>
                <a:tab pos="134620" algn="l"/>
              </a:tabLst>
            </a:pPr>
            <a:r>
              <a:rPr dirty="0" sz="1650" spc="-75">
                <a:solidFill>
                  <a:srgbClr val="404040"/>
                </a:solidFill>
                <a:latin typeface="Trebuchet MS"/>
                <a:cs typeface="Trebuchet MS"/>
              </a:rPr>
              <a:t>Eastern </a:t>
            </a:r>
            <a:r>
              <a:rPr dirty="0" sz="1650" spc="-70">
                <a:solidFill>
                  <a:srgbClr val="404040"/>
                </a:solidFill>
                <a:latin typeface="Trebuchet MS"/>
                <a:cs typeface="Trebuchet MS"/>
              </a:rPr>
              <a:t>Province </a:t>
            </a:r>
            <a:r>
              <a:rPr dirty="0" sz="1650" spc="-60">
                <a:solidFill>
                  <a:srgbClr val="404040"/>
                </a:solidFill>
                <a:latin typeface="Trebuchet MS"/>
                <a:cs typeface="Trebuchet MS"/>
              </a:rPr>
              <a:t>study</a:t>
            </a:r>
            <a:r>
              <a:rPr dirty="0" sz="1650" spc="-2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50" spc="-90">
                <a:solidFill>
                  <a:srgbClr val="404040"/>
                </a:solidFill>
                <a:latin typeface="Trebuchet MS"/>
                <a:cs typeface="Trebuchet MS"/>
              </a:rPr>
              <a:t>(Bah,  </a:t>
            </a:r>
            <a:r>
              <a:rPr dirty="0" sz="1650" spc="-80">
                <a:solidFill>
                  <a:srgbClr val="404040"/>
                </a:solidFill>
                <a:latin typeface="Trebuchet MS"/>
                <a:cs typeface="Trebuchet MS"/>
              </a:rPr>
              <a:t>Alharthi, </a:t>
            </a:r>
            <a:r>
              <a:rPr dirty="0" sz="1650" spc="-95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>
              <a:rPr dirty="0" sz="1650" spc="-55">
                <a:solidFill>
                  <a:srgbClr val="404040"/>
                </a:solidFill>
                <a:latin typeface="Trebuchet MS"/>
                <a:cs typeface="Trebuchet MS"/>
              </a:rPr>
              <a:t>Mhalli,</a:t>
            </a:r>
            <a:r>
              <a:rPr dirty="0" sz="1650" spc="-2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50" spc="-70">
                <a:solidFill>
                  <a:srgbClr val="404040"/>
                </a:solidFill>
                <a:latin typeface="Trebuchet MS"/>
                <a:cs typeface="Trebuchet MS"/>
              </a:rPr>
              <a:t>2011).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1417" y="1336871"/>
            <a:ext cx="79375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>
                <a:solidFill>
                  <a:srgbClr val="E48312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1417" y="3414937"/>
            <a:ext cx="3094990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81280" indent="-68580">
              <a:lnSpc>
                <a:spcPct val="100000"/>
              </a:lnSpc>
              <a:spcBef>
                <a:spcPts val="130"/>
              </a:spcBef>
              <a:buClr>
                <a:srgbClr val="E48312"/>
              </a:buClr>
              <a:buSzPct val="93333"/>
              <a:buFont typeface="Arial"/>
              <a:buChar char="•"/>
              <a:tabLst>
                <a:tab pos="81915" algn="l"/>
              </a:tabLst>
            </a:pP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level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EHR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functions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(Mahalli</a:t>
            </a:r>
            <a:r>
              <a:rPr dirty="0" sz="1500" spc="-3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,2015).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4946" y="2161749"/>
            <a:ext cx="499268" cy="61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5824" y="2161755"/>
            <a:ext cx="1211738" cy="1211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20315" y="2247125"/>
            <a:ext cx="19431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25" b="1">
                <a:solidFill>
                  <a:srgbClr val="FFFFFF"/>
                </a:solidFill>
                <a:latin typeface="Trebuchet MS"/>
                <a:cs typeface="Trebuchet MS"/>
              </a:rPr>
              <a:t>15%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9516" y="3131842"/>
            <a:ext cx="19431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25" b="1">
                <a:solidFill>
                  <a:srgbClr val="FFFFFF"/>
                </a:solidFill>
                <a:latin typeface="Trebuchet MS"/>
                <a:cs typeface="Trebuchet MS"/>
              </a:rPr>
              <a:t>85%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5684" y="2061902"/>
            <a:ext cx="67468" cy="67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55241" y="2018639"/>
            <a:ext cx="186055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30">
                <a:solidFill>
                  <a:srgbClr val="595959"/>
                </a:solidFill>
                <a:latin typeface="Trebuchet MS"/>
                <a:cs typeface="Trebuchet MS"/>
              </a:rPr>
              <a:t>EHR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33676" y="2061902"/>
            <a:ext cx="67468" cy="67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03044" y="2018639"/>
            <a:ext cx="70485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30">
                <a:solidFill>
                  <a:srgbClr val="595959"/>
                </a:solidFill>
                <a:latin typeface="Trebuchet MS"/>
                <a:cs typeface="Trebuchet MS"/>
              </a:rPr>
              <a:t>Paper_ </a:t>
            </a:r>
            <a:r>
              <a:rPr dirty="0" sz="750" spc="-25">
                <a:solidFill>
                  <a:srgbClr val="595959"/>
                </a:solidFill>
                <a:latin typeface="Trebuchet MS"/>
                <a:cs typeface="Trebuchet MS"/>
              </a:rPr>
              <a:t>based</a:t>
            </a:r>
            <a:r>
              <a:rPr dirty="0" sz="750" spc="-12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750" spc="-40">
                <a:solidFill>
                  <a:srgbClr val="595959"/>
                </a:solidFill>
                <a:latin typeface="Trebuchet MS"/>
                <a:cs typeface="Trebuchet MS"/>
              </a:rPr>
              <a:t>.85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64363" y="2779548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 h="0">
                <a:moveTo>
                  <a:pt x="0" y="0"/>
                </a:moveTo>
                <a:lnTo>
                  <a:pt x="284974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30519" y="2779548"/>
            <a:ext cx="572135" cy="0"/>
          </a:xfrm>
          <a:custGeom>
            <a:avLst/>
            <a:gdLst/>
            <a:ahLst/>
            <a:cxnLst/>
            <a:rect l="l" t="t" r="r" b="b"/>
            <a:pathLst>
              <a:path w="572135" h="0">
                <a:moveTo>
                  <a:pt x="0" y="0"/>
                </a:moveTo>
                <a:lnTo>
                  <a:pt x="572084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99368" y="2779548"/>
            <a:ext cx="572135" cy="0"/>
          </a:xfrm>
          <a:custGeom>
            <a:avLst/>
            <a:gdLst/>
            <a:ahLst/>
            <a:cxnLst/>
            <a:rect l="l" t="t" r="r" b="b"/>
            <a:pathLst>
              <a:path w="572135" h="0">
                <a:moveTo>
                  <a:pt x="0" y="0"/>
                </a:moveTo>
                <a:lnTo>
                  <a:pt x="572084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51896" y="2779548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 h="0">
                <a:moveTo>
                  <a:pt x="0" y="0"/>
                </a:moveTo>
                <a:lnTo>
                  <a:pt x="285711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30519" y="2639222"/>
            <a:ext cx="1118870" cy="0"/>
          </a:xfrm>
          <a:custGeom>
            <a:avLst/>
            <a:gdLst/>
            <a:ahLst/>
            <a:cxnLst/>
            <a:rect l="l" t="t" r="r" b="b"/>
            <a:pathLst>
              <a:path w="1118870" h="0">
                <a:moveTo>
                  <a:pt x="0" y="0"/>
                </a:moveTo>
                <a:lnTo>
                  <a:pt x="1118818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99368" y="2639222"/>
            <a:ext cx="572135" cy="0"/>
          </a:xfrm>
          <a:custGeom>
            <a:avLst/>
            <a:gdLst/>
            <a:ahLst/>
            <a:cxnLst/>
            <a:rect l="l" t="t" r="r" b="b"/>
            <a:pathLst>
              <a:path w="572135" h="0">
                <a:moveTo>
                  <a:pt x="0" y="0"/>
                </a:moveTo>
                <a:lnTo>
                  <a:pt x="572084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51896" y="2639222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 h="0">
                <a:moveTo>
                  <a:pt x="0" y="0"/>
                </a:moveTo>
                <a:lnTo>
                  <a:pt x="285711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30519" y="2501597"/>
            <a:ext cx="1118870" cy="0"/>
          </a:xfrm>
          <a:custGeom>
            <a:avLst/>
            <a:gdLst/>
            <a:ahLst/>
            <a:cxnLst/>
            <a:rect l="l" t="t" r="r" b="b"/>
            <a:pathLst>
              <a:path w="1118870" h="0">
                <a:moveTo>
                  <a:pt x="0" y="0"/>
                </a:moveTo>
                <a:lnTo>
                  <a:pt x="1118818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99368" y="2501597"/>
            <a:ext cx="572135" cy="0"/>
          </a:xfrm>
          <a:custGeom>
            <a:avLst/>
            <a:gdLst/>
            <a:ahLst/>
            <a:cxnLst/>
            <a:rect l="l" t="t" r="r" b="b"/>
            <a:pathLst>
              <a:path w="572135" h="0">
                <a:moveTo>
                  <a:pt x="0" y="0"/>
                </a:moveTo>
                <a:lnTo>
                  <a:pt x="572084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51896" y="2501597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 h="0">
                <a:moveTo>
                  <a:pt x="0" y="0"/>
                </a:moveTo>
                <a:lnTo>
                  <a:pt x="285711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99368" y="2363972"/>
            <a:ext cx="1950085" cy="0"/>
          </a:xfrm>
          <a:custGeom>
            <a:avLst/>
            <a:gdLst/>
            <a:ahLst/>
            <a:cxnLst/>
            <a:rect l="l" t="t" r="r" b="b"/>
            <a:pathLst>
              <a:path w="1950084" h="0">
                <a:moveTo>
                  <a:pt x="0" y="0"/>
                </a:moveTo>
                <a:lnTo>
                  <a:pt x="1949970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51896" y="2363972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 h="0">
                <a:moveTo>
                  <a:pt x="0" y="0"/>
                </a:moveTo>
                <a:lnTo>
                  <a:pt x="285711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51896" y="2226346"/>
            <a:ext cx="2497455" cy="0"/>
          </a:xfrm>
          <a:custGeom>
            <a:avLst/>
            <a:gdLst/>
            <a:ahLst/>
            <a:cxnLst/>
            <a:rect l="l" t="t" r="r" b="b"/>
            <a:pathLst>
              <a:path w="2497454" h="0">
                <a:moveTo>
                  <a:pt x="0" y="0"/>
                </a:moveTo>
                <a:lnTo>
                  <a:pt x="2497441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51896" y="2087702"/>
            <a:ext cx="2497455" cy="0"/>
          </a:xfrm>
          <a:custGeom>
            <a:avLst/>
            <a:gdLst/>
            <a:ahLst/>
            <a:cxnLst/>
            <a:rect l="l" t="t" r="r" b="b"/>
            <a:pathLst>
              <a:path w="2497454" h="0">
                <a:moveTo>
                  <a:pt x="0" y="0"/>
                </a:moveTo>
                <a:lnTo>
                  <a:pt x="2497441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7608" y="2226348"/>
            <a:ext cx="262255" cy="690245"/>
          </a:xfrm>
          <a:custGeom>
            <a:avLst/>
            <a:gdLst/>
            <a:ahLst/>
            <a:cxnLst/>
            <a:rect l="l" t="t" r="r" b="b"/>
            <a:pathLst>
              <a:path w="262254" h="690244">
                <a:moveTo>
                  <a:pt x="261759" y="0"/>
                </a:moveTo>
                <a:lnTo>
                  <a:pt x="0" y="0"/>
                </a:lnTo>
                <a:lnTo>
                  <a:pt x="0" y="690206"/>
                </a:lnTo>
                <a:lnTo>
                  <a:pt x="261759" y="690206"/>
                </a:lnTo>
                <a:lnTo>
                  <a:pt x="261759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71452" y="2417952"/>
            <a:ext cx="259079" cy="499109"/>
          </a:xfrm>
          <a:custGeom>
            <a:avLst/>
            <a:gdLst/>
            <a:ahLst/>
            <a:cxnLst/>
            <a:rect l="l" t="t" r="r" b="b"/>
            <a:pathLst>
              <a:path w="259079" h="499110">
                <a:moveTo>
                  <a:pt x="259067" y="0"/>
                </a:moveTo>
                <a:lnTo>
                  <a:pt x="0" y="0"/>
                </a:lnTo>
                <a:lnTo>
                  <a:pt x="0" y="498602"/>
                </a:lnTo>
                <a:lnTo>
                  <a:pt x="259067" y="498602"/>
                </a:lnTo>
                <a:lnTo>
                  <a:pt x="259067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02603" y="2722879"/>
            <a:ext cx="262255" cy="193675"/>
          </a:xfrm>
          <a:custGeom>
            <a:avLst/>
            <a:gdLst/>
            <a:ahLst/>
            <a:cxnLst/>
            <a:rect l="l" t="t" r="r" b="b"/>
            <a:pathLst>
              <a:path w="262254" h="193675">
                <a:moveTo>
                  <a:pt x="261759" y="0"/>
                </a:moveTo>
                <a:lnTo>
                  <a:pt x="0" y="0"/>
                </a:lnTo>
                <a:lnTo>
                  <a:pt x="0" y="193674"/>
                </a:lnTo>
                <a:lnTo>
                  <a:pt x="261759" y="193674"/>
                </a:lnTo>
                <a:lnTo>
                  <a:pt x="261759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51896" y="2916554"/>
            <a:ext cx="2497455" cy="0"/>
          </a:xfrm>
          <a:custGeom>
            <a:avLst/>
            <a:gdLst/>
            <a:ahLst/>
            <a:cxnLst/>
            <a:rect l="l" t="t" r="r" b="b"/>
            <a:pathLst>
              <a:path w="2497454" h="0">
                <a:moveTo>
                  <a:pt x="0" y="0"/>
                </a:moveTo>
                <a:lnTo>
                  <a:pt x="2497441" y="0"/>
                </a:lnTo>
              </a:path>
            </a:pathLst>
          </a:custGeom>
          <a:ln w="607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571707" y="2044954"/>
            <a:ext cx="19304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20">
                <a:solidFill>
                  <a:srgbClr val="404040"/>
                </a:solidFill>
                <a:latin typeface="Trebuchet MS"/>
                <a:cs typeface="Trebuchet MS"/>
              </a:rPr>
              <a:t>50%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3" name="object 33"/>
          <p:cNvSpPr txBox="1"/>
          <p:nvPr/>
        </p:nvSpPr>
        <p:spPr>
          <a:xfrm>
            <a:off x="5404193" y="2238349"/>
            <a:ext cx="19304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20">
                <a:solidFill>
                  <a:srgbClr val="404040"/>
                </a:solidFill>
                <a:latin typeface="Trebuchet MS"/>
                <a:cs typeface="Trebuchet MS"/>
              </a:rPr>
              <a:t>36%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36665" y="2542260"/>
            <a:ext cx="19304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20">
                <a:solidFill>
                  <a:srgbClr val="404040"/>
                </a:solidFill>
                <a:latin typeface="Trebuchet MS"/>
                <a:cs typeface="Trebuchet MS"/>
              </a:rPr>
              <a:t>14%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81830" y="1988934"/>
            <a:ext cx="193040" cy="992505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dirty="0" sz="750" spc="20">
                <a:solidFill>
                  <a:srgbClr val="595959"/>
                </a:solidFill>
                <a:latin typeface="Trebuchet MS"/>
                <a:cs typeface="Trebuchet MS"/>
              </a:rPr>
              <a:t>60%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750" spc="20">
                <a:solidFill>
                  <a:srgbClr val="595959"/>
                </a:solidFill>
                <a:latin typeface="Trebuchet MS"/>
                <a:cs typeface="Trebuchet MS"/>
              </a:rPr>
              <a:t>50%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750" spc="20">
                <a:solidFill>
                  <a:srgbClr val="595959"/>
                </a:solidFill>
                <a:latin typeface="Trebuchet MS"/>
                <a:cs typeface="Trebuchet MS"/>
              </a:rPr>
              <a:t>40%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750" spc="20">
                <a:solidFill>
                  <a:srgbClr val="595959"/>
                </a:solidFill>
                <a:latin typeface="Trebuchet MS"/>
                <a:cs typeface="Trebuchet MS"/>
              </a:rPr>
              <a:t>30%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750" spc="20">
                <a:solidFill>
                  <a:srgbClr val="595959"/>
                </a:solidFill>
                <a:latin typeface="Trebuchet MS"/>
                <a:cs typeface="Trebuchet MS"/>
              </a:rPr>
              <a:t>20%</a:t>
            </a:r>
            <a:endParaRPr sz="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750" spc="20">
                <a:solidFill>
                  <a:srgbClr val="595959"/>
                </a:solidFill>
                <a:latin typeface="Trebuchet MS"/>
                <a:cs typeface="Trebuchet MS"/>
              </a:rPr>
              <a:t>10%</a:t>
            </a:r>
            <a:endParaRPr sz="750">
              <a:latin typeface="Trebuchet MS"/>
              <a:cs typeface="Trebuchet MS"/>
            </a:endParaRPr>
          </a:p>
          <a:p>
            <a:pPr marL="61594">
              <a:lnSpc>
                <a:spcPct val="100000"/>
              </a:lnSpc>
              <a:spcBef>
                <a:spcPts val="190"/>
              </a:spcBef>
            </a:pPr>
            <a:r>
              <a:rPr dirty="0" sz="750" spc="40">
                <a:solidFill>
                  <a:srgbClr val="595959"/>
                </a:solidFill>
                <a:latin typeface="Trebuchet MS"/>
                <a:cs typeface="Trebuchet MS"/>
              </a:rPr>
              <a:t>0%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30141" y="2959976"/>
            <a:ext cx="85471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35">
                <a:solidFill>
                  <a:srgbClr val="595959"/>
                </a:solidFill>
                <a:latin typeface="Trebuchet MS"/>
                <a:cs typeface="Trebuchet MS"/>
              </a:rPr>
              <a:t>fully-functioning</a:t>
            </a:r>
            <a:r>
              <a:rPr dirty="0" sz="750" spc="-8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750" spc="-25">
                <a:solidFill>
                  <a:srgbClr val="595959"/>
                </a:solidFill>
                <a:latin typeface="Trebuchet MS"/>
                <a:cs typeface="Trebuchet MS"/>
              </a:rPr>
              <a:t>EHR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0779" y="2959976"/>
            <a:ext cx="459740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30">
                <a:solidFill>
                  <a:srgbClr val="595959"/>
                </a:solidFill>
                <a:latin typeface="Trebuchet MS"/>
                <a:cs typeface="Trebuchet MS"/>
              </a:rPr>
              <a:t>in</a:t>
            </a:r>
            <a:r>
              <a:rPr dirty="0" sz="750" spc="-105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dirty="0" sz="750" spc="-20">
                <a:solidFill>
                  <a:srgbClr val="595959"/>
                </a:solidFill>
                <a:latin typeface="Trebuchet MS"/>
                <a:cs typeface="Trebuchet MS"/>
              </a:rPr>
              <a:t>progress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63589" y="2959976"/>
            <a:ext cx="139065" cy="1422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>
                <a:solidFill>
                  <a:srgbClr val="595959"/>
                </a:solidFill>
                <a:latin typeface="Trebuchet MS"/>
                <a:cs typeface="Trebuchet MS"/>
              </a:rPr>
              <a:t>No</a:t>
            </a:r>
            <a:endParaRPr sz="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90963"/>
            <a:ext cx="4749800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sz="2950" spc="-125"/>
              <a:t>Barriers</a:t>
            </a:r>
            <a:r>
              <a:rPr dirty="0" u="none" sz="2950" spc="-265"/>
              <a:t> </a:t>
            </a:r>
            <a:r>
              <a:rPr dirty="0" u="none" sz="2950" spc="-105"/>
              <a:t>of</a:t>
            </a:r>
            <a:r>
              <a:rPr dirty="0" u="none" sz="2950" spc="-270"/>
              <a:t> </a:t>
            </a:r>
            <a:r>
              <a:rPr dirty="0" u="none" sz="2950" spc="-95"/>
              <a:t>EHR</a:t>
            </a:r>
            <a:r>
              <a:rPr dirty="0" u="none" sz="2950" spc="-275"/>
              <a:t> </a:t>
            </a:r>
            <a:r>
              <a:rPr dirty="0" u="none" sz="2950" spc="-110"/>
              <a:t>in</a:t>
            </a:r>
            <a:r>
              <a:rPr dirty="0" u="none" sz="2950" spc="-270"/>
              <a:t> </a:t>
            </a:r>
            <a:r>
              <a:rPr dirty="0" u="none" sz="2950" spc="-105"/>
              <a:t>Saudi</a:t>
            </a:r>
            <a:r>
              <a:rPr dirty="0" u="none" sz="2950" spc="-270"/>
              <a:t> </a:t>
            </a:r>
            <a:r>
              <a:rPr dirty="0" u="none" sz="2950" spc="-155"/>
              <a:t>Arabia:</a:t>
            </a:r>
            <a:endParaRPr sz="295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636585" y="1111973"/>
            <a:ext cx="5657850" cy="26917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229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250" spc="-25">
                <a:solidFill>
                  <a:srgbClr val="404040"/>
                </a:solidFill>
                <a:latin typeface="Trebuchet MS"/>
                <a:cs typeface="Trebuchet MS"/>
              </a:rPr>
              <a:t>Human</a:t>
            </a:r>
            <a:r>
              <a:rPr dirty="0" sz="125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Barriers: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135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70">
                <a:solidFill>
                  <a:srgbClr val="404040"/>
                </a:solidFill>
                <a:latin typeface="Trebuchet MS"/>
                <a:cs typeface="Trebuchet MS"/>
              </a:rPr>
              <a:t>Lack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endParaRPr sz="1250">
              <a:latin typeface="Trebuchet MS"/>
              <a:cs typeface="Trebuchet MS"/>
            </a:endParaRPr>
          </a:p>
          <a:p>
            <a:pPr lvl="2" marL="374015" indent="-116839">
              <a:lnSpc>
                <a:spcPct val="100000"/>
              </a:lnSpc>
              <a:spcBef>
                <a:spcPts val="265"/>
              </a:spcBef>
              <a:buClr>
                <a:srgbClr val="E48312"/>
              </a:buClr>
              <a:buChar char="◦"/>
              <a:tabLst>
                <a:tab pos="374650" algn="l"/>
              </a:tabLst>
            </a:pP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awareness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importance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benefits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65">
                <a:solidFill>
                  <a:srgbClr val="404040"/>
                </a:solidFill>
                <a:latin typeface="Trebuchet MS"/>
                <a:cs typeface="Trebuchet MS"/>
              </a:rPr>
              <a:t>EHR,</a:t>
            </a:r>
            <a:endParaRPr sz="1250">
              <a:latin typeface="Trebuchet MS"/>
              <a:cs typeface="Trebuchet MS"/>
            </a:endParaRPr>
          </a:p>
          <a:p>
            <a:pPr lvl="2" marL="374015" indent="-116839">
              <a:lnSpc>
                <a:spcPct val="100000"/>
              </a:lnSpc>
              <a:spcBef>
                <a:spcPts val="240"/>
              </a:spcBef>
              <a:buClr>
                <a:srgbClr val="E48312"/>
              </a:buClr>
              <a:buChar char="◦"/>
              <a:tabLst>
                <a:tab pos="374650" algn="l"/>
              </a:tabLst>
            </a:pP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knowledge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experience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using</a:t>
            </a:r>
            <a:r>
              <a:rPr dirty="0" sz="1250" spc="-2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EHRs,</a:t>
            </a:r>
            <a:endParaRPr sz="1250">
              <a:latin typeface="Trebuchet MS"/>
              <a:cs typeface="Trebuchet MS"/>
            </a:endParaRPr>
          </a:p>
          <a:p>
            <a:pPr lvl="2" marL="374015" indent="-116839">
              <a:lnSpc>
                <a:spcPct val="100000"/>
              </a:lnSpc>
              <a:spcBef>
                <a:spcPts val="265"/>
              </a:spcBef>
              <a:buClr>
                <a:srgbClr val="E48312"/>
              </a:buClr>
              <a:buChar char="◦"/>
              <a:tabLst>
                <a:tab pos="374650" algn="l"/>
              </a:tabLst>
            </a:pP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experience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computer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applications</a:t>
            </a:r>
            <a:r>
              <a:rPr dirty="0" sz="1250" spc="-2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14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265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Negative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beliefs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impressions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60">
                <a:solidFill>
                  <a:srgbClr val="404040"/>
                </a:solidFill>
                <a:latin typeface="Trebuchet MS"/>
                <a:cs typeface="Trebuchet MS"/>
              </a:rPr>
              <a:t>ability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25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endParaRPr sz="125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buClr>
                <a:srgbClr val="E48312"/>
              </a:buClr>
              <a:buFont typeface="Trebuchet MS"/>
              <a:buChar char="◦"/>
            </a:pPr>
            <a:endParaRPr sz="15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940"/>
              </a:spcBef>
              <a:buClr>
                <a:srgbClr val="E48312"/>
              </a:buClr>
              <a:buAutoNum type="arabicPeriod"/>
              <a:tabLst>
                <a:tab pos="340360" algn="l"/>
                <a:tab pos="340995" algn="l"/>
              </a:tabLst>
            </a:pP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Financial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Barriers: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114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High </a:t>
            </a:r>
            <a:r>
              <a:rPr dirty="0" sz="1250" spc="-60">
                <a:solidFill>
                  <a:srgbClr val="404040"/>
                </a:solidFill>
                <a:latin typeface="Trebuchet MS"/>
                <a:cs typeface="Trebuchet MS"/>
              </a:rPr>
              <a:t>initial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cost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r>
              <a:rPr dirty="0" sz="1250" spc="-2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implementation.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265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High</a:t>
            </a:r>
            <a:r>
              <a:rPr dirty="0" sz="125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operation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maintenance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costs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EHRs.</a:t>
            </a:r>
            <a:endParaRPr sz="1250">
              <a:latin typeface="Trebuchet MS"/>
              <a:cs typeface="Trebuchet MS"/>
            </a:endParaRPr>
          </a:p>
          <a:p>
            <a:pPr lvl="1" marL="257175" marR="5080" indent="-116205">
              <a:lnSpc>
                <a:spcPts val="1380"/>
              </a:lnSpc>
              <a:spcBef>
                <a:spcPts val="409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70">
                <a:solidFill>
                  <a:srgbClr val="404040"/>
                </a:solidFill>
                <a:latin typeface="Trebuchet MS"/>
                <a:cs typeface="Trebuchet MS"/>
              </a:rPr>
              <a:t>Lack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60">
                <a:solidFill>
                  <a:srgbClr val="404040"/>
                </a:solidFill>
                <a:latin typeface="Trebuchet MS"/>
                <a:cs typeface="Trebuchet MS"/>
              </a:rPr>
              <a:t>feasibility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15">
                <a:solidFill>
                  <a:srgbClr val="404040"/>
                </a:solidFill>
                <a:latin typeface="Trebuchet MS"/>
                <a:cs typeface="Trebuchet MS"/>
              </a:rPr>
              <a:t>show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benefits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versus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costs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implementing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 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using</a:t>
            </a:r>
            <a:r>
              <a:rPr dirty="0" sz="125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EHRs.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519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25"/>
              </a:spcBef>
              <a:tabLst>
                <a:tab pos="6467475" algn="l"/>
              </a:tabLst>
            </a:pPr>
            <a:r>
              <a:rPr dirty="0" sz="2950" spc="-125"/>
              <a:t>Barriers</a:t>
            </a:r>
            <a:r>
              <a:rPr dirty="0" sz="2950" spc="-270"/>
              <a:t> </a:t>
            </a:r>
            <a:r>
              <a:rPr dirty="0" sz="2950" spc="-105"/>
              <a:t>of</a:t>
            </a:r>
            <a:r>
              <a:rPr dirty="0" sz="2950" spc="-270"/>
              <a:t> </a:t>
            </a:r>
            <a:r>
              <a:rPr dirty="0" sz="2950" spc="-95"/>
              <a:t>EHR</a:t>
            </a:r>
            <a:r>
              <a:rPr dirty="0" sz="2950" spc="-275"/>
              <a:t> </a:t>
            </a:r>
            <a:r>
              <a:rPr dirty="0" sz="2950" spc="-110"/>
              <a:t>in</a:t>
            </a:r>
            <a:r>
              <a:rPr dirty="0" sz="2950" spc="-270"/>
              <a:t> </a:t>
            </a:r>
            <a:r>
              <a:rPr dirty="0" sz="2950" spc="-105"/>
              <a:t>Saudi</a:t>
            </a:r>
            <a:r>
              <a:rPr dirty="0" sz="2950" spc="-270"/>
              <a:t> </a:t>
            </a:r>
            <a:r>
              <a:rPr dirty="0" sz="2950" spc="-155"/>
              <a:t>Arabia:	</a:t>
            </a:r>
            <a:endParaRPr sz="295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85485" y="1158100"/>
            <a:ext cx="6146165" cy="208470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229"/>
              </a:spcBef>
              <a:buClr>
                <a:srgbClr val="E48312"/>
              </a:buClr>
              <a:buAutoNum type="arabicPeriod" startAt="3"/>
              <a:tabLst>
                <a:tab pos="340360" algn="l"/>
                <a:tab pos="340995" algn="l"/>
              </a:tabLst>
            </a:pPr>
            <a:r>
              <a:rPr dirty="0" sz="1250" spc="-70">
                <a:solidFill>
                  <a:srgbClr val="404040"/>
                </a:solidFill>
                <a:latin typeface="Trebuchet MS"/>
                <a:cs typeface="Trebuchet MS"/>
              </a:rPr>
              <a:t>Legal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regulatory</a:t>
            </a:r>
            <a:r>
              <a:rPr dirty="0" sz="1250" spc="-1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barriers: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135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70">
                <a:solidFill>
                  <a:srgbClr val="404040"/>
                </a:solidFill>
                <a:latin typeface="Trebuchet MS"/>
                <a:cs typeface="Trebuchet MS"/>
              </a:rPr>
              <a:t>Lack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policies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govern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EHRs </a:t>
            </a:r>
            <a:r>
              <a:rPr dirty="0" sz="1250" spc="-1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dirty="0" sz="1250" spc="-2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both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hospital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national </a:t>
            </a:r>
            <a:r>
              <a:rPr dirty="0" sz="1250" spc="-65">
                <a:solidFill>
                  <a:srgbClr val="404040"/>
                </a:solidFill>
                <a:latin typeface="Trebuchet MS"/>
                <a:cs typeface="Trebuchet MS"/>
              </a:rPr>
              <a:t>levels.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265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25">
                <a:solidFill>
                  <a:srgbClr val="404040"/>
                </a:solidFill>
                <a:latin typeface="Trebuchet MS"/>
                <a:cs typeface="Trebuchet MS"/>
              </a:rPr>
              <a:t>Using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threaten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confidentiality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health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information.</a:t>
            </a:r>
            <a:endParaRPr sz="125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buClr>
                <a:srgbClr val="E48312"/>
              </a:buClr>
              <a:buFont typeface="Trebuchet MS"/>
              <a:buChar char="◦"/>
            </a:pP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E48312"/>
              </a:buClr>
              <a:buFont typeface="Trebuchet MS"/>
              <a:buChar char="◦"/>
            </a:pPr>
            <a:endParaRPr sz="12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5"/>
              </a:spcBef>
              <a:buClr>
                <a:srgbClr val="E48312"/>
              </a:buClr>
              <a:buAutoNum type="arabicPeriod" startAt="3"/>
              <a:tabLst>
                <a:tab pos="340360" algn="l"/>
                <a:tab pos="340995" algn="l"/>
              </a:tabLst>
            </a:pP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Organizational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barriers: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135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Workflow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5">
                <a:solidFill>
                  <a:srgbClr val="404040"/>
                </a:solidFill>
                <a:latin typeface="Trebuchet MS"/>
                <a:cs typeface="Trebuchet MS"/>
              </a:rPr>
              <a:t>needs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redesign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match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EHRs.</a:t>
            </a:r>
            <a:endParaRPr sz="1250">
              <a:latin typeface="Trebuchet MS"/>
              <a:cs typeface="Trebuchet MS"/>
            </a:endParaRPr>
          </a:p>
          <a:p>
            <a:pPr lvl="1" marL="257175" marR="5080" indent="-116205">
              <a:lnSpc>
                <a:spcPts val="1380"/>
              </a:lnSpc>
              <a:spcBef>
                <a:spcPts val="409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Hospital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management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doesn’t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necessary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experience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15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implement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best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EHRs.</a:t>
            </a:r>
            <a:endParaRPr sz="125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215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Hospital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management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doesn’t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provide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necessary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training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25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65">
                <a:solidFill>
                  <a:srgbClr val="404040"/>
                </a:solidFill>
                <a:latin typeface="Trebuchet MS"/>
                <a:cs typeface="Trebuchet MS"/>
              </a:rPr>
              <a:t>staff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1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dirty="0" sz="125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30">
                <a:solidFill>
                  <a:srgbClr val="404040"/>
                </a:solidFill>
                <a:latin typeface="Trebuchet MS"/>
                <a:cs typeface="Trebuchet MS"/>
              </a:rPr>
              <a:t>using</a:t>
            </a:r>
            <a:r>
              <a:rPr dirty="0" sz="125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r>
              <a:rPr dirty="0" sz="1150" spc="-5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90963"/>
            <a:ext cx="4749800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sz="2950" spc="-125"/>
              <a:t>Barriers</a:t>
            </a:r>
            <a:r>
              <a:rPr dirty="0" u="none" sz="2950" spc="-265"/>
              <a:t> </a:t>
            </a:r>
            <a:r>
              <a:rPr dirty="0" u="none" sz="2950" spc="-105"/>
              <a:t>of</a:t>
            </a:r>
            <a:r>
              <a:rPr dirty="0" u="none" sz="2950" spc="-270"/>
              <a:t> </a:t>
            </a:r>
            <a:r>
              <a:rPr dirty="0" u="none" sz="2950" spc="-95"/>
              <a:t>EHR</a:t>
            </a:r>
            <a:r>
              <a:rPr dirty="0" u="none" sz="2950" spc="-275"/>
              <a:t> </a:t>
            </a:r>
            <a:r>
              <a:rPr dirty="0" u="none" sz="2950" spc="-110"/>
              <a:t>in</a:t>
            </a:r>
            <a:r>
              <a:rPr dirty="0" u="none" sz="2950" spc="-270"/>
              <a:t> </a:t>
            </a:r>
            <a:r>
              <a:rPr dirty="0" u="none" sz="2950" spc="-105"/>
              <a:t>Saudi</a:t>
            </a:r>
            <a:r>
              <a:rPr dirty="0" u="none" sz="2950" spc="-270"/>
              <a:t> </a:t>
            </a:r>
            <a:r>
              <a:rPr dirty="0" u="none" sz="2950" spc="-155"/>
              <a:t>Arabia:</a:t>
            </a:r>
            <a:endParaRPr sz="295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85485" y="1166164"/>
            <a:ext cx="5178425" cy="2115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130"/>
              </a:spcBef>
              <a:buClr>
                <a:srgbClr val="E48312"/>
              </a:buClr>
              <a:buAutoNum type="arabicPeriod" startAt="5"/>
              <a:tabLst>
                <a:tab pos="340360" algn="l"/>
                <a:tab pos="340995" algn="l"/>
              </a:tabLst>
            </a:pPr>
            <a:r>
              <a:rPr dirty="0" sz="1500" spc="-90">
                <a:solidFill>
                  <a:srgbClr val="404040"/>
                </a:solidFill>
                <a:latin typeface="Trebuchet MS"/>
                <a:cs typeface="Trebuchet MS"/>
              </a:rPr>
              <a:t>Technical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barriers: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110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Computers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404040"/>
                </a:solidFill>
                <a:latin typeface="Trebuchet MS"/>
                <a:cs typeface="Trebuchet MS"/>
              </a:rPr>
              <a:t>networks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lot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maintenance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problems.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220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500" spc="-40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satisfying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different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users’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needs.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240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main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difficulty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404040"/>
                </a:solidFill>
                <a:latin typeface="Trebuchet MS"/>
                <a:cs typeface="Trebuchet MS"/>
              </a:rPr>
              <a:t>EHRs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entry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dirty="0" sz="15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80">
                <a:solidFill>
                  <a:srgbClr val="404040"/>
                </a:solidFill>
                <a:latin typeface="Trebuchet MS"/>
                <a:cs typeface="Trebuchet MS"/>
              </a:rPr>
              <a:t>retrieval.</a:t>
            </a:r>
            <a:endParaRPr sz="15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E48312"/>
              </a:buClr>
              <a:buFont typeface="Trebuchet MS"/>
              <a:buChar char="◦"/>
            </a:pPr>
            <a:endParaRPr sz="2500">
              <a:latin typeface="Times New Roman"/>
              <a:cs typeface="Times New Roman"/>
            </a:endParaRPr>
          </a:p>
          <a:p>
            <a:pPr marL="340360" indent="-327660">
              <a:lnSpc>
                <a:spcPct val="100000"/>
              </a:lnSpc>
              <a:spcBef>
                <a:spcPts val="5"/>
              </a:spcBef>
              <a:buClr>
                <a:srgbClr val="E48312"/>
              </a:buClr>
              <a:buAutoNum type="arabicPeriod" startAt="5"/>
              <a:tabLst>
                <a:tab pos="340360" algn="l"/>
                <a:tab pos="340995" algn="l"/>
              </a:tabLst>
            </a:pP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Professional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barriers: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90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500" spc="-85">
                <a:solidFill>
                  <a:srgbClr val="404040"/>
                </a:solidFill>
                <a:latin typeface="Trebuchet MS"/>
                <a:cs typeface="Trebuchet MS"/>
              </a:rPr>
              <a:t>Lack</a:t>
            </a:r>
            <a:r>
              <a:rPr dirty="0" sz="150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motivation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404040"/>
                </a:solidFill>
                <a:latin typeface="Trebuchet MS"/>
                <a:cs typeface="Trebuchet MS"/>
              </a:rPr>
              <a:t>learn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train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dirty="0" sz="15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using</a:t>
            </a:r>
            <a:r>
              <a:rPr dirty="0" sz="15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404040"/>
                </a:solidFill>
                <a:latin typeface="Trebuchet MS"/>
                <a:cs typeface="Trebuchet MS"/>
              </a:rPr>
              <a:t>EHRs.</a:t>
            </a:r>
            <a:endParaRPr sz="1500">
              <a:latin typeface="Trebuchet MS"/>
              <a:cs typeface="Trebuchet MS"/>
            </a:endParaRPr>
          </a:p>
          <a:p>
            <a:pPr lvl="1" marL="257175" indent="-116205">
              <a:lnSpc>
                <a:spcPct val="100000"/>
              </a:lnSpc>
              <a:spcBef>
                <a:spcPts val="240"/>
              </a:spcBef>
              <a:buClr>
                <a:srgbClr val="E48312"/>
              </a:buClr>
              <a:buChar char="◦"/>
              <a:tabLst>
                <a:tab pos="257810" algn="l"/>
              </a:tabLst>
            </a:pPr>
            <a:r>
              <a:rPr dirty="0" sz="1500" spc="-40">
                <a:solidFill>
                  <a:srgbClr val="404040"/>
                </a:solidFill>
                <a:latin typeface="Trebuchet MS"/>
                <a:cs typeface="Trebuchet MS"/>
              </a:rPr>
              <a:t>EHRs </a:t>
            </a:r>
            <a:r>
              <a:rPr dirty="0" sz="1500" spc="-35">
                <a:solidFill>
                  <a:srgbClr val="404040"/>
                </a:solidFill>
                <a:latin typeface="Trebuchet MS"/>
                <a:cs typeface="Trebuchet MS"/>
              </a:rPr>
              <a:t>slows </a:t>
            </a:r>
            <a:r>
              <a:rPr dirty="0" sz="1500" spc="-25">
                <a:solidFill>
                  <a:srgbClr val="404040"/>
                </a:solidFill>
                <a:latin typeface="Trebuchet MS"/>
                <a:cs typeface="Trebuchet MS"/>
              </a:rPr>
              <a:t>down </a:t>
            </a:r>
            <a:r>
              <a:rPr dirty="0" sz="1500" spc="-60">
                <a:solidFill>
                  <a:srgbClr val="404040"/>
                </a:solidFill>
                <a:latin typeface="Trebuchet MS"/>
                <a:cs typeface="Trebuchet MS"/>
              </a:rPr>
              <a:t>work/decreases</a:t>
            </a:r>
            <a:r>
              <a:rPr dirty="0" sz="1500" spc="-3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500" spc="-75">
                <a:solidFill>
                  <a:srgbClr val="404040"/>
                </a:solidFill>
                <a:latin typeface="Trebuchet MS"/>
                <a:cs typeface="Trebuchet MS"/>
              </a:rPr>
              <a:t>productivity.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369050" algn="l"/>
              </a:tabLst>
            </a:pPr>
            <a:r>
              <a:rPr dirty="0" spc="-175"/>
              <a:t>Future </a:t>
            </a:r>
            <a:r>
              <a:rPr dirty="0" spc="-204"/>
              <a:t>Trends </a:t>
            </a:r>
            <a:r>
              <a:rPr dirty="0" spc="-145"/>
              <a:t>of</a:t>
            </a:r>
            <a:r>
              <a:rPr dirty="0" spc="-565"/>
              <a:t> </a:t>
            </a:r>
            <a:r>
              <a:rPr dirty="0" spc="-200"/>
              <a:t>EHR: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43778" y="1077137"/>
            <a:ext cx="288544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45210">
              <a:lnSpc>
                <a:spcPct val="151600"/>
              </a:lnSpc>
              <a:spcBef>
                <a:spcPts val="95"/>
              </a:spcBef>
            </a:pPr>
            <a:r>
              <a:rPr dirty="0" sz="1250" spc="-60">
                <a:solidFill>
                  <a:srgbClr val="404040"/>
                </a:solidFill>
                <a:latin typeface="Trebuchet MS"/>
                <a:cs typeface="Trebuchet MS"/>
              </a:rPr>
              <a:t>Patient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access </a:t>
            </a:r>
            <a:r>
              <a:rPr dirty="0" sz="1250" spc="-6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dirty="0" sz="125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60">
                <a:solidFill>
                  <a:srgbClr val="404040"/>
                </a:solidFill>
                <a:latin typeface="Trebuchet MS"/>
                <a:cs typeface="Trebuchet MS"/>
              </a:rPr>
              <a:t>increase,  </a:t>
            </a:r>
            <a:r>
              <a:rPr dirty="0" sz="1250" spc="-40">
                <a:solidFill>
                  <a:srgbClr val="404040"/>
                </a:solidFill>
                <a:latin typeface="Trebuchet MS"/>
                <a:cs typeface="Trebuchet MS"/>
              </a:rPr>
              <a:t>Cloud technology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250" spc="-229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65">
                <a:solidFill>
                  <a:srgbClr val="404040"/>
                </a:solidFill>
                <a:latin typeface="Trebuchet MS"/>
                <a:cs typeface="Trebuchet MS"/>
              </a:rPr>
              <a:t>EHR.</a:t>
            </a:r>
            <a:endParaRPr sz="1250">
              <a:latin typeface="Trebuchet MS"/>
              <a:cs typeface="Trebuchet MS"/>
            </a:endParaRPr>
          </a:p>
          <a:p>
            <a:pPr marL="12700" marR="5080">
              <a:lnSpc>
                <a:spcPct val="150200"/>
              </a:lnSpc>
              <a:spcBef>
                <a:spcPts val="20"/>
              </a:spcBef>
            </a:pPr>
            <a:r>
              <a:rPr dirty="0" sz="1250" spc="-10">
                <a:solidFill>
                  <a:srgbClr val="404040"/>
                </a:solidFill>
                <a:latin typeface="Trebuchet MS"/>
                <a:cs typeface="Trebuchet MS"/>
              </a:rPr>
              <a:t>Movement </a:t>
            </a:r>
            <a:r>
              <a:rPr dirty="0" sz="1250" spc="-45">
                <a:solidFill>
                  <a:srgbClr val="404040"/>
                </a:solidFill>
                <a:latin typeface="Trebuchet MS"/>
                <a:cs typeface="Trebuchet MS"/>
              </a:rPr>
              <a:t>toward </a:t>
            </a:r>
            <a:r>
              <a:rPr dirty="0" sz="1250" spc="-5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nationalized</a:t>
            </a:r>
            <a:r>
              <a:rPr dirty="0" sz="1250" spc="-2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55">
                <a:solidFill>
                  <a:srgbClr val="404040"/>
                </a:solidFill>
                <a:latin typeface="Trebuchet MS"/>
                <a:cs typeface="Trebuchet MS"/>
              </a:rPr>
              <a:t>database.  </a:t>
            </a:r>
            <a:r>
              <a:rPr dirty="0" sz="1250" spc="-5">
                <a:solidFill>
                  <a:srgbClr val="404040"/>
                </a:solidFill>
                <a:latin typeface="Trebuchet MS"/>
                <a:cs typeface="Trebuchet MS"/>
              </a:rPr>
              <a:t>Mobile</a:t>
            </a:r>
            <a:r>
              <a:rPr dirty="0" sz="125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250" spc="-65">
                <a:solidFill>
                  <a:srgbClr val="404040"/>
                </a:solidFill>
                <a:latin typeface="Trebuchet MS"/>
                <a:cs typeface="Trebuchet MS"/>
              </a:rPr>
              <a:t>accessibility.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0362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10"/>
              </a:spcBef>
              <a:tabLst>
                <a:tab pos="6467475" algn="l"/>
              </a:tabLst>
            </a:pPr>
            <a:r>
              <a:rPr dirty="0" spc="-150"/>
              <a:t>Suggested</a:t>
            </a:r>
            <a:r>
              <a:rPr dirty="0" spc="-335"/>
              <a:t> </a:t>
            </a:r>
            <a:r>
              <a:rPr dirty="0" spc="-185"/>
              <a:t>Readings: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ct val="79700"/>
              </a:lnSpc>
              <a:spcBef>
                <a:spcPts val="400"/>
              </a:spcBef>
            </a:pPr>
            <a:r>
              <a:rPr dirty="0" spc="-65"/>
              <a:t>Shortliffe, </a:t>
            </a:r>
            <a:r>
              <a:rPr dirty="0" spc="-100"/>
              <a:t>E. </a:t>
            </a:r>
            <a:r>
              <a:rPr dirty="0" spc="-105"/>
              <a:t>H., </a:t>
            </a:r>
            <a:r>
              <a:rPr dirty="0" spc="-25"/>
              <a:t>&amp; </a:t>
            </a:r>
            <a:r>
              <a:rPr dirty="0" spc="-65"/>
              <a:t>Cimino, </a:t>
            </a:r>
            <a:r>
              <a:rPr dirty="0" spc="-170"/>
              <a:t>J. J. </a:t>
            </a:r>
            <a:r>
              <a:rPr dirty="0" spc="-80"/>
              <a:t>(Eds.). </a:t>
            </a:r>
            <a:r>
              <a:rPr dirty="0" spc="-55"/>
              <a:t>(2013). </a:t>
            </a:r>
            <a:r>
              <a:rPr dirty="0" spc="-60" i="1">
                <a:latin typeface="Trebuchet MS"/>
                <a:cs typeface="Trebuchet MS"/>
              </a:rPr>
              <a:t>Biomedical </a:t>
            </a:r>
            <a:r>
              <a:rPr dirty="0" spc="-70" i="1">
                <a:latin typeface="Trebuchet MS"/>
                <a:cs typeface="Trebuchet MS"/>
              </a:rPr>
              <a:t>informatics: </a:t>
            </a:r>
            <a:r>
              <a:rPr dirty="0" spc="-65" i="1">
                <a:latin typeface="Trebuchet MS"/>
                <a:cs typeface="Trebuchet MS"/>
              </a:rPr>
              <a:t>computer </a:t>
            </a:r>
            <a:r>
              <a:rPr dirty="0" spc="-55" i="1">
                <a:latin typeface="Trebuchet MS"/>
                <a:cs typeface="Trebuchet MS"/>
              </a:rPr>
              <a:t>applications </a:t>
            </a:r>
            <a:r>
              <a:rPr dirty="0" spc="-65" i="1">
                <a:latin typeface="Trebuchet MS"/>
                <a:cs typeface="Trebuchet MS"/>
              </a:rPr>
              <a:t>in health  </a:t>
            </a:r>
            <a:r>
              <a:rPr dirty="0" spc="-60" i="1">
                <a:latin typeface="Trebuchet MS"/>
                <a:cs typeface="Trebuchet MS"/>
              </a:rPr>
              <a:t>care</a:t>
            </a:r>
            <a:r>
              <a:rPr dirty="0" spc="-90" i="1">
                <a:latin typeface="Trebuchet MS"/>
                <a:cs typeface="Trebuchet MS"/>
              </a:rPr>
              <a:t> </a:t>
            </a:r>
            <a:r>
              <a:rPr dirty="0" spc="-35" i="1">
                <a:latin typeface="Trebuchet MS"/>
                <a:cs typeface="Trebuchet MS"/>
              </a:rPr>
              <a:t>and</a:t>
            </a:r>
            <a:r>
              <a:rPr dirty="0" spc="-100" i="1">
                <a:latin typeface="Trebuchet MS"/>
                <a:cs typeface="Trebuchet MS"/>
              </a:rPr>
              <a:t> </a:t>
            </a:r>
            <a:r>
              <a:rPr dirty="0" spc="-70" i="1">
                <a:latin typeface="Trebuchet MS"/>
                <a:cs typeface="Trebuchet MS"/>
              </a:rPr>
              <a:t>biomedicine</a:t>
            </a:r>
            <a:r>
              <a:rPr dirty="0" spc="-70"/>
              <a:t>.</a:t>
            </a:r>
            <a:r>
              <a:rPr dirty="0" spc="-95"/>
              <a:t> </a:t>
            </a:r>
            <a:r>
              <a:rPr dirty="0" spc="-40"/>
              <a:t>Springer</a:t>
            </a:r>
            <a:r>
              <a:rPr dirty="0" spc="-90"/>
              <a:t> </a:t>
            </a:r>
            <a:r>
              <a:rPr dirty="0" spc="-55"/>
              <a:t>Science</a:t>
            </a:r>
            <a:r>
              <a:rPr dirty="0" spc="-90"/>
              <a:t> </a:t>
            </a:r>
            <a:r>
              <a:rPr dirty="0" spc="-25"/>
              <a:t>&amp;</a:t>
            </a:r>
            <a:r>
              <a:rPr dirty="0" spc="-90"/>
              <a:t> </a:t>
            </a:r>
            <a:r>
              <a:rPr dirty="0" spc="-30"/>
              <a:t>Business</a:t>
            </a:r>
            <a:r>
              <a:rPr dirty="0" spc="-95"/>
              <a:t> </a:t>
            </a:r>
            <a:r>
              <a:rPr dirty="0" spc="-25"/>
              <a:t>Media.</a:t>
            </a:r>
          </a:p>
          <a:p>
            <a:pPr marL="12700" marR="631190">
              <a:lnSpc>
                <a:spcPts val="1170"/>
              </a:lnSpc>
              <a:spcBef>
                <a:spcPts val="890"/>
              </a:spcBef>
            </a:pPr>
            <a:r>
              <a:rPr dirty="0" spc="-35"/>
              <a:t>Menachemi,</a:t>
            </a:r>
            <a:r>
              <a:rPr dirty="0" spc="-85"/>
              <a:t> </a:t>
            </a:r>
            <a:r>
              <a:rPr dirty="0" spc="-90"/>
              <a:t>N.,</a:t>
            </a:r>
            <a:r>
              <a:rPr dirty="0" spc="-85"/>
              <a:t> </a:t>
            </a:r>
            <a:r>
              <a:rPr dirty="0" spc="-25"/>
              <a:t>&amp;</a:t>
            </a:r>
            <a:r>
              <a:rPr dirty="0" spc="-85"/>
              <a:t> </a:t>
            </a:r>
            <a:r>
              <a:rPr dirty="0" spc="-65"/>
              <a:t>Collum,</a:t>
            </a:r>
            <a:r>
              <a:rPr dirty="0" spc="-85"/>
              <a:t> </a:t>
            </a:r>
            <a:r>
              <a:rPr dirty="0" spc="-185"/>
              <a:t>T.</a:t>
            </a:r>
            <a:r>
              <a:rPr dirty="0" spc="-90"/>
              <a:t> </a:t>
            </a:r>
            <a:r>
              <a:rPr dirty="0" spc="-85"/>
              <a:t>H.</a:t>
            </a:r>
            <a:r>
              <a:rPr dirty="0" spc="-90"/>
              <a:t> </a:t>
            </a:r>
            <a:r>
              <a:rPr dirty="0" spc="-55"/>
              <a:t>(2011).</a:t>
            </a:r>
            <a:r>
              <a:rPr dirty="0" spc="-90"/>
              <a:t> </a:t>
            </a:r>
            <a:r>
              <a:rPr dirty="0" spc="-50"/>
              <a:t>Benefits</a:t>
            </a:r>
            <a:r>
              <a:rPr dirty="0" spc="-90"/>
              <a:t> </a:t>
            </a:r>
            <a:r>
              <a:rPr dirty="0" spc="-35"/>
              <a:t>and</a:t>
            </a:r>
            <a:r>
              <a:rPr dirty="0" spc="-85"/>
              <a:t> </a:t>
            </a:r>
            <a:r>
              <a:rPr dirty="0" spc="-50"/>
              <a:t>drawbacks</a:t>
            </a:r>
            <a:r>
              <a:rPr dirty="0" spc="-90"/>
              <a:t> </a:t>
            </a:r>
            <a:r>
              <a:rPr dirty="0" spc="-45"/>
              <a:t>of</a:t>
            </a:r>
            <a:r>
              <a:rPr dirty="0" spc="-90"/>
              <a:t> </a:t>
            </a:r>
            <a:r>
              <a:rPr dirty="0" spc="-60"/>
              <a:t>electronic</a:t>
            </a:r>
            <a:r>
              <a:rPr dirty="0" spc="-90"/>
              <a:t> </a:t>
            </a:r>
            <a:r>
              <a:rPr dirty="0" spc="-50"/>
              <a:t>health</a:t>
            </a:r>
            <a:r>
              <a:rPr dirty="0" spc="-85"/>
              <a:t> </a:t>
            </a:r>
            <a:r>
              <a:rPr dirty="0" spc="-60"/>
              <a:t>record  systems. </a:t>
            </a:r>
            <a:r>
              <a:rPr dirty="0" spc="-55" i="1">
                <a:latin typeface="Trebuchet MS"/>
                <a:cs typeface="Trebuchet MS"/>
              </a:rPr>
              <a:t>Risk </a:t>
            </a:r>
            <a:r>
              <a:rPr dirty="0" spc="15" i="1">
                <a:latin typeface="Trebuchet MS"/>
                <a:cs typeface="Trebuchet MS"/>
              </a:rPr>
              <a:t>Manag</a:t>
            </a:r>
            <a:r>
              <a:rPr dirty="0" spc="-235" i="1">
                <a:latin typeface="Trebuchet MS"/>
                <a:cs typeface="Trebuchet MS"/>
              </a:rPr>
              <a:t> </a:t>
            </a:r>
            <a:r>
              <a:rPr dirty="0" spc="-60" i="1">
                <a:latin typeface="Trebuchet MS"/>
                <a:cs typeface="Trebuchet MS"/>
              </a:rPr>
              <a:t>Healthc </a:t>
            </a:r>
            <a:r>
              <a:rPr dirty="0" spc="-75" i="1">
                <a:latin typeface="Trebuchet MS"/>
                <a:cs typeface="Trebuchet MS"/>
              </a:rPr>
              <a:t>Policy</a:t>
            </a:r>
            <a:r>
              <a:rPr dirty="0" spc="-75"/>
              <a:t>, </a:t>
            </a:r>
            <a:r>
              <a:rPr dirty="0" spc="-80" i="1">
                <a:latin typeface="Trebuchet MS"/>
                <a:cs typeface="Trebuchet MS"/>
              </a:rPr>
              <a:t>4</a:t>
            </a:r>
            <a:r>
              <a:rPr dirty="0" spc="-80"/>
              <a:t>, </a:t>
            </a:r>
            <a:r>
              <a:rPr dirty="0" spc="-50"/>
              <a:t>47-55.</a:t>
            </a:r>
          </a:p>
          <a:p>
            <a:pPr marL="12700" marR="272415">
              <a:lnSpc>
                <a:spcPct val="80400"/>
              </a:lnSpc>
              <a:spcBef>
                <a:spcPts val="905"/>
              </a:spcBef>
            </a:pPr>
            <a:r>
              <a:rPr dirty="0" spc="-60"/>
              <a:t>Bah,</a:t>
            </a:r>
            <a:r>
              <a:rPr dirty="0" spc="-90"/>
              <a:t> </a:t>
            </a:r>
            <a:r>
              <a:rPr dirty="0" spc="-100"/>
              <a:t>S.,</a:t>
            </a:r>
            <a:r>
              <a:rPr dirty="0" spc="-90"/>
              <a:t> </a:t>
            </a:r>
            <a:r>
              <a:rPr dirty="0" spc="-55"/>
              <a:t>Alharthi,</a:t>
            </a:r>
            <a:r>
              <a:rPr dirty="0" spc="-85"/>
              <a:t> </a:t>
            </a:r>
            <a:r>
              <a:rPr dirty="0" spc="-105"/>
              <a:t>H.,</a:t>
            </a:r>
            <a:r>
              <a:rPr dirty="0" spc="-85"/>
              <a:t> </a:t>
            </a:r>
            <a:r>
              <a:rPr dirty="0" spc="-25"/>
              <a:t>&amp;</a:t>
            </a:r>
            <a:r>
              <a:rPr dirty="0" spc="-85"/>
              <a:t> </a:t>
            </a:r>
            <a:r>
              <a:rPr dirty="0" spc="-70"/>
              <a:t>El</a:t>
            </a:r>
            <a:r>
              <a:rPr dirty="0" spc="-95"/>
              <a:t> </a:t>
            </a:r>
            <a:r>
              <a:rPr dirty="0" spc="-40"/>
              <a:t>Mahalli,</a:t>
            </a:r>
            <a:r>
              <a:rPr dirty="0" spc="-85"/>
              <a:t> </a:t>
            </a:r>
            <a:r>
              <a:rPr dirty="0" spc="-70"/>
              <a:t>A.</a:t>
            </a:r>
            <a:r>
              <a:rPr dirty="0" spc="-90"/>
              <a:t> </a:t>
            </a:r>
            <a:r>
              <a:rPr dirty="0" spc="-70"/>
              <a:t>A.</a:t>
            </a:r>
            <a:r>
              <a:rPr dirty="0" spc="-90"/>
              <a:t> </a:t>
            </a:r>
            <a:r>
              <a:rPr dirty="0" spc="-55"/>
              <a:t>(2011).</a:t>
            </a:r>
            <a:r>
              <a:rPr dirty="0" spc="-90"/>
              <a:t> </a:t>
            </a:r>
            <a:r>
              <a:rPr dirty="0" spc="-35"/>
              <a:t>Annual</a:t>
            </a:r>
            <a:r>
              <a:rPr dirty="0" spc="-85"/>
              <a:t> </a:t>
            </a:r>
            <a:r>
              <a:rPr dirty="0" spc="-40"/>
              <a:t>survey</a:t>
            </a:r>
            <a:r>
              <a:rPr dirty="0" spc="-90"/>
              <a:t> </a:t>
            </a:r>
            <a:r>
              <a:rPr dirty="0" spc="-15"/>
              <a:t>on</a:t>
            </a:r>
            <a:r>
              <a:rPr dirty="0" spc="-85"/>
              <a:t> </a:t>
            </a:r>
            <a:r>
              <a:rPr dirty="0" spc="-50"/>
              <a:t>the</a:t>
            </a:r>
            <a:r>
              <a:rPr dirty="0" spc="-85"/>
              <a:t> </a:t>
            </a:r>
            <a:r>
              <a:rPr dirty="0" spc="-65"/>
              <a:t>level</a:t>
            </a:r>
            <a:r>
              <a:rPr dirty="0" spc="-85"/>
              <a:t> </a:t>
            </a:r>
            <a:r>
              <a:rPr dirty="0" spc="-35"/>
              <a:t>and</a:t>
            </a:r>
            <a:r>
              <a:rPr dirty="0" spc="-85"/>
              <a:t> </a:t>
            </a:r>
            <a:r>
              <a:rPr dirty="0" spc="-65"/>
              <a:t>extent</a:t>
            </a:r>
            <a:r>
              <a:rPr dirty="0" spc="-85"/>
              <a:t> </a:t>
            </a:r>
            <a:r>
              <a:rPr dirty="0" spc="-45"/>
              <a:t>of</a:t>
            </a:r>
            <a:r>
              <a:rPr dirty="0" spc="-95"/>
              <a:t> </a:t>
            </a:r>
            <a:r>
              <a:rPr dirty="0" spc="-40"/>
              <a:t>usage</a:t>
            </a:r>
            <a:r>
              <a:rPr dirty="0" spc="-85"/>
              <a:t> </a:t>
            </a:r>
            <a:r>
              <a:rPr dirty="0" spc="-45"/>
              <a:t>of  </a:t>
            </a:r>
            <a:r>
              <a:rPr dirty="0" spc="-60"/>
              <a:t>electronic </a:t>
            </a:r>
            <a:r>
              <a:rPr dirty="0" spc="-50"/>
              <a:t>health records </a:t>
            </a:r>
            <a:r>
              <a:rPr dirty="0" spc="-45"/>
              <a:t>in </a:t>
            </a:r>
            <a:r>
              <a:rPr dirty="0" spc="-55"/>
              <a:t>government-related </a:t>
            </a:r>
            <a:r>
              <a:rPr dirty="0" spc="-45"/>
              <a:t>hospitals in </a:t>
            </a:r>
            <a:r>
              <a:rPr dirty="0" spc="-55"/>
              <a:t>Eastern </a:t>
            </a:r>
            <a:r>
              <a:rPr dirty="0" spc="-60"/>
              <a:t>Province, </a:t>
            </a:r>
            <a:r>
              <a:rPr dirty="0" spc="-40"/>
              <a:t>Saudi  </a:t>
            </a:r>
            <a:r>
              <a:rPr dirty="0" spc="-60"/>
              <a:t>Arabia.</a:t>
            </a:r>
            <a:r>
              <a:rPr dirty="0" spc="-60" i="1">
                <a:latin typeface="Trebuchet MS"/>
                <a:cs typeface="Trebuchet MS"/>
              </a:rPr>
              <a:t>Perspectives </a:t>
            </a:r>
            <a:r>
              <a:rPr dirty="0" spc="-65" i="1">
                <a:latin typeface="Trebuchet MS"/>
                <a:cs typeface="Trebuchet MS"/>
              </a:rPr>
              <a:t>in Health </a:t>
            </a:r>
            <a:r>
              <a:rPr dirty="0" spc="-60" i="1">
                <a:latin typeface="Trebuchet MS"/>
                <a:cs typeface="Trebuchet MS"/>
              </a:rPr>
              <a:t>Information </a:t>
            </a:r>
            <a:r>
              <a:rPr dirty="0" spc="-50" i="1">
                <a:latin typeface="Trebuchet MS"/>
                <a:cs typeface="Trebuchet MS"/>
              </a:rPr>
              <a:t>Management</a:t>
            </a:r>
            <a:r>
              <a:rPr dirty="0" spc="-50"/>
              <a:t>,</a:t>
            </a:r>
            <a:r>
              <a:rPr dirty="0" spc="-50" i="1">
                <a:latin typeface="Trebuchet MS"/>
                <a:cs typeface="Trebuchet MS"/>
              </a:rPr>
              <a:t>8</a:t>
            </a:r>
            <a:r>
              <a:rPr dirty="0" spc="-50"/>
              <a:t>(1),</a:t>
            </a:r>
            <a:r>
              <a:rPr dirty="0" spc="-220"/>
              <a:t> </a:t>
            </a:r>
            <a:r>
              <a:rPr dirty="0" spc="-45"/>
              <a:t>102-153.</a:t>
            </a:r>
          </a:p>
          <a:p>
            <a:pPr marL="12700" marR="65405">
              <a:lnSpc>
                <a:spcPct val="80400"/>
              </a:lnSpc>
              <a:spcBef>
                <a:spcPts val="905"/>
              </a:spcBef>
            </a:pPr>
            <a:r>
              <a:rPr dirty="0" spc="-40"/>
              <a:t>Mahalli, </a:t>
            </a:r>
            <a:r>
              <a:rPr dirty="0" spc="-70"/>
              <a:t>A. </a:t>
            </a:r>
            <a:r>
              <a:rPr dirty="0" spc="-100"/>
              <a:t>E. </a:t>
            </a:r>
            <a:r>
              <a:rPr dirty="0" spc="-55"/>
              <a:t>(2015). </a:t>
            </a:r>
            <a:r>
              <a:rPr dirty="0" spc="-35"/>
              <a:t>Adoption and </a:t>
            </a:r>
            <a:r>
              <a:rPr dirty="0" spc="-45"/>
              <a:t>Barriers </a:t>
            </a:r>
            <a:r>
              <a:rPr dirty="0" spc="-50"/>
              <a:t>to </a:t>
            </a:r>
            <a:r>
              <a:rPr dirty="0" spc="-35"/>
              <a:t>Adoption </a:t>
            </a:r>
            <a:r>
              <a:rPr dirty="0" spc="-45"/>
              <a:t>of </a:t>
            </a:r>
            <a:r>
              <a:rPr dirty="0" spc="-60"/>
              <a:t>Electronic </a:t>
            </a:r>
            <a:r>
              <a:rPr dirty="0" spc="-50"/>
              <a:t>Health Records </a:t>
            </a:r>
            <a:r>
              <a:rPr dirty="0" spc="-45"/>
              <a:t>by </a:t>
            </a:r>
            <a:r>
              <a:rPr dirty="0" spc="-30"/>
              <a:t>Nurses </a:t>
            </a:r>
            <a:r>
              <a:rPr dirty="0" spc="-45"/>
              <a:t>in  </a:t>
            </a:r>
            <a:r>
              <a:rPr dirty="0" spc="-60"/>
              <a:t>Three</a:t>
            </a:r>
            <a:r>
              <a:rPr dirty="0" spc="-85"/>
              <a:t> </a:t>
            </a:r>
            <a:r>
              <a:rPr dirty="0" spc="-50"/>
              <a:t>Governmental</a:t>
            </a:r>
            <a:r>
              <a:rPr dirty="0" spc="-80"/>
              <a:t> </a:t>
            </a:r>
            <a:r>
              <a:rPr dirty="0" spc="-45"/>
              <a:t>Hospitals</a:t>
            </a:r>
            <a:r>
              <a:rPr dirty="0" spc="-90"/>
              <a:t> </a:t>
            </a:r>
            <a:r>
              <a:rPr dirty="0" spc="-45"/>
              <a:t>in</a:t>
            </a:r>
            <a:r>
              <a:rPr dirty="0" spc="-80"/>
              <a:t> </a:t>
            </a:r>
            <a:r>
              <a:rPr dirty="0" spc="-55"/>
              <a:t>Eastern</a:t>
            </a:r>
            <a:r>
              <a:rPr dirty="0" spc="-80"/>
              <a:t> </a:t>
            </a:r>
            <a:r>
              <a:rPr dirty="0" spc="-60"/>
              <a:t>Province,</a:t>
            </a:r>
            <a:r>
              <a:rPr dirty="0" spc="-85"/>
              <a:t> </a:t>
            </a:r>
            <a:r>
              <a:rPr dirty="0" spc="-40"/>
              <a:t>Saudi</a:t>
            </a:r>
            <a:r>
              <a:rPr dirty="0" spc="-80"/>
              <a:t> </a:t>
            </a:r>
            <a:r>
              <a:rPr dirty="0" spc="-60"/>
              <a:t>Arabia.</a:t>
            </a:r>
            <a:r>
              <a:rPr dirty="0" spc="-90"/>
              <a:t> </a:t>
            </a:r>
            <a:r>
              <a:rPr dirty="0" spc="-60" i="1">
                <a:latin typeface="Trebuchet MS"/>
                <a:cs typeface="Trebuchet MS"/>
              </a:rPr>
              <a:t>Perspectives</a:t>
            </a:r>
            <a:r>
              <a:rPr dirty="0" spc="-85" i="1">
                <a:latin typeface="Trebuchet MS"/>
                <a:cs typeface="Trebuchet MS"/>
              </a:rPr>
              <a:t> </a:t>
            </a:r>
            <a:r>
              <a:rPr dirty="0" spc="-65" i="1">
                <a:latin typeface="Trebuchet MS"/>
                <a:cs typeface="Trebuchet MS"/>
              </a:rPr>
              <a:t>in</a:t>
            </a:r>
            <a:r>
              <a:rPr dirty="0" spc="-90" i="1">
                <a:latin typeface="Trebuchet MS"/>
                <a:cs typeface="Trebuchet MS"/>
              </a:rPr>
              <a:t> </a:t>
            </a:r>
            <a:r>
              <a:rPr dirty="0" spc="-60" i="1">
                <a:latin typeface="Trebuchet MS"/>
                <a:cs typeface="Trebuchet MS"/>
              </a:rPr>
              <a:t>Health</a:t>
            </a:r>
            <a:r>
              <a:rPr dirty="0" spc="-90" i="1">
                <a:latin typeface="Trebuchet MS"/>
                <a:cs typeface="Trebuchet MS"/>
              </a:rPr>
              <a:t> </a:t>
            </a:r>
            <a:r>
              <a:rPr dirty="0" spc="-60" i="1">
                <a:latin typeface="Trebuchet MS"/>
                <a:cs typeface="Trebuchet MS"/>
              </a:rPr>
              <a:t>Information  </a:t>
            </a:r>
            <a:r>
              <a:rPr dirty="0" spc="-40" i="1">
                <a:latin typeface="Trebuchet MS"/>
                <a:cs typeface="Trebuchet MS"/>
              </a:rPr>
              <a:t>Management</a:t>
            </a:r>
            <a:r>
              <a:rPr dirty="0" spc="-40"/>
              <a:t>,</a:t>
            </a:r>
            <a:r>
              <a:rPr dirty="0" spc="-95"/>
              <a:t> </a:t>
            </a:r>
            <a:r>
              <a:rPr dirty="0" spc="-75" i="1">
                <a:latin typeface="Trebuchet MS"/>
                <a:cs typeface="Trebuchet MS"/>
              </a:rPr>
              <a:t>12</a:t>
            </a:r>
            <a:r>
              <a:rPr dirty="0" spc="-75"/>
              <a:t>(Fall).</a:t>
            </a:r>
          </a:p>
          <a:p>
            <a:pPr marL="12700" marR="143510">
              <a:lnSpc>
                <a:spcPts val="1170"/>
              </a:lnSpc>
              <a:spcBef>
                <a:spcPts val="885"/>
              </a:spcBef>
            </a:pPr>
            <a:r>
              <a:rPr dirty="0" spc="-75"/>
              <a:t>Khalifa, </a:t>
            </a:r>
            <a:r>
              <a:rPr dirty="0" spc="20"/>
              <a:t>M. </a:t>
            </a:r>
            <a:r>
              <a:rPr dirty="0" spc="-55"/>
              <a:t>(2013). </a:t>
            </a:r>
            <a:r>
              <a:rPr dirty="0" spc="-45"/>
              <a:t>Barriers </a:t>
            </a:r>
            <a:r>
              <a:rPr dirty="0" spc="-50"/>
              <a:t>to health information </a:t>
            </a:r>
            <a:r>
              <a:rPr dirty="0" spc="-45"/>
              <a:t>systems </a:t>
            </a:r>
            <a:r>
              <a:rPr dirty="0" spc="-35"/>
              <a:t>and </a:t>
            </a:r>
            <a:r>
              <a:rPr dirty="0" spc="-60"/>
              <a:t>electronic medical </a:t>
            </a:r>
            <a:r>
              <a:rPr dirty="0" spc="-50"/>
              <a:t>records  </a:t>
            </a:r>
            <a:r>
              <a:rPr dirty="0" spc="-55"/>
              <a:t>implementation.</a:t>
            </a:r>
            <a:r>
              <a:rPr dirty="0" spc="-85"/>
              <a:t> </a:t>
            </a:r>
            <a:r>
              <a:rPr dirty="0" spc="-10"/>
              <a:t>A</a:t>
            </a:r>
            <a:r>
              <a:rPr dirty="0" spc="-85"/>
              <a:t> </a:t>
            </a:r>
            <a:r>
              <a:rPr dirty="0" spc="-65"/>
              <a:t>field</a:t>
            </a:r>
            <a:r>
              <a:rPr dirty="0" spc="-85"/>
              <a:t> </a:t>
            </a:r>
            <a:r>
              <a:rPr dirty="0" spc="-40"/>
              <a:t>study</a:t>
            </a:r>
            <a:r>
              <a:rPr dirty="0" spc="-85"/>
              <a:t> </a:t>
            </a:r>
            <a:r>
              <a:rPr dirty="0" spc="-45"/>
              <a:t>of</a:t>
            </a:r>
            <a:r>
              <a:rPr dirty="0" spc="-85"/>
              <a:t> </a:t>
            </a:r>
            <a:r>
              <a:rPr dirty="0" spc="-40"/>
              <a:t>Saudi</a:t>
            </a:r>
            <a:r>
              <a:rPr dirty="0" spc="-85"/>
              <a:t> </a:t>
            </a:r>
            <a:r>
              <a:rPr dirty="0" spc="-45"/>
              <a:t>Arabian</a:t>
            </a:r>
            <a:r>
              <a:rPr dirty="0" spc="-80"/>
              <a:t> </a:t>
            </a:r>
            <a:r>
              <a:rPr dirty="0" spc="-55"/>
              <a:t>hospitals.</a:t>
            </a:r>
            <a:r>
              <a:rPr dirty="0" spc="-75"/>
              <a:t> </a:t>
            </a:r>
            <a:r>
              <a:rPr dirty="0" spc="-55" i="1">
                <a:latin typeface="Trebuchet MS"/>
                <a:cs typeface="Trebuchet MS"/>
              </a:rPr>
              <a:t>Procedia</a:t>
            </a:r>
            <a:r>
              <a:rPr dirty="0" spc="-85" i="1">
                <a:latin typeface="Trebuchet MS"/>
                <a:cs typeface="Trebuchet MS"/>
              </a:rPr>
              <a:t> </a:t>
            </a:r>
            <a:r>
              <a:rPr dirty="0" spc="-70" i="1">
                <a:latin typeface="Trebuchet MS"/>
                <a:cs typeface="Trebuchet MS"/>
              </a:rPr>
              <a:t>Computer</a:t>
            </a:r>
            <a:r>
              <a:rPr dirty="0" spc="-85" i="1">
                <a:latin typeface="Trebuchet MS"/>
                <a:cs typeface="Trebuchet MS"/>
              </a:rPr>
              <a:t> </a:t>
            </a:r>
            <a:r>
              <a:rPr dirty="0" spc="-70" i="1">
                <a:latin typeface="Trebuchet MS"/>
                <a:cs typeface="Trebuchet MS"/>
              </a:rPr>
              <a:t>Science</a:t>
            </a:r>
            <a:r>
              <a:rPr dirty="0" spc="-70"/>
              <a:t>,</a:t>
            </a:r>
            <a:r>
              <a:rPr dirty="0" spc="-80"/>
              <a:t> </a:t>
            </a:r>
            <a:r>
              <a:rPr dirty="0" spc="-60" i="1">
                <a:latin typeface="Trebuchet MS"/>
                <a:cs typeface="Trebuchet MS"/>
              </a:rPr>
              <a:t>21</a:t>
            </a:r>
            <a:r>
              <a:rPr dirty="0" spc="-60"/>
              <a:t>,</a:t>
            </a:r>
            <a:r>
              <a:rPr dirty="0" spc="-80"/>
              <a:t> </a:t>
            </a:r>
            <a:r>
              <a:rPr dirty="0" spc="-45"/>
              <a:t>335-342.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86901" y="1069009"/>
            <a:ext cx="3395979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600" spc="-220">
                <a:solidFill>
                  <a:srgbClr val="404040"/>
                </a:solidFill>
                <a:latin typeface="Trebuchet MS"/>
                <a:cs typeface="Trebuchet MS"/>
              </a:rPr>
              <a:t>Best</a:t>
            </a:r>
            <a:r>
              <a:rPr dirty="0" sz="5600" spc="-48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5600" spc="-170">
                <a:solidFill>
                  <a:srgbClr val="404040"/>
                </a:solidFill>
                <a:latin typeface="Trebuchet MS"/>
                <a:cs typeface="Trebuchet MS"/>
              </a:rPr>
              <a:t>wishes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2671267" y="2458884"/>
            <a:ext cx="2531745" cy="375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00" spc="-9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Albarrak@ksu.edu.sa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10489" marR="5080">
              <a:lnSpc>
                <a:spcPts val="3120"/>
              </a:lnSpc>
              <a:spcBef>
                <a:spcPts val="665"/>
              </a:spcBef>
              <a:tabLst>
                <a:tab pos="6467475" algn="l"/>
              </a:tabLst>
            </a:pPr>
            <a:r>
              <a:rPr dirty="0" u="none" spc="-180"/>
              <a:t>Paper </a:t>
            </a:r>
            <a:r>
              <a:rPr dirty="0" u="none" spc="-145"/>
              <a:t>based </a:t>
            </a:r>
            <a:r>
              <a:rPr dirty="0" u="none" spc="-200"/>
              <a:t>medical </a:t>
            </a:r>
            <a:r>
              <a:rPr dirty="0" u="none" spc="-165"/>
              <a:t>records  </a:t>
            </a:r>
            <a:r>
              <a:rPr dirty="0" spc="-180"/>
              <a:t>dis(advantages)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485" y="1148397"/>
            <a:ext cx="5003800" cy="233553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8905" indent="-116205">
              <a:lnSpc>
                <a:spcPct val="100000"/>
              </a:lnSpc>
              <a:spcBef>
                <a:spcPts val="310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Find the record (lost, being </a:t>
            </a: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used</a:t>
            </a:r>
            <a:r>
              <a:rPr dirty="0" sz="150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elsewhere)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20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Find data within the record (poorly organized, missing)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20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Read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data</a:t>
            </a:r>
            <a:r>
              <a:rPr dirty="0" sz="1500" spc="-1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(legibility)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40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Update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data</a:t>
            </a:r>
            <a:r>
              <a:rPr dirty="0" sz="1500" spc="-5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(manual)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15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Record</a:t>
            </a:r>
            <a:r>
              <a:rPr dirty="0" sz="1500" spc="-5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fragmentation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20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Moving</a:t>
            </a:r>
            <a:r>
              <a:rPr dirty="0" sz="150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records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20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Redundancy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(re-enter data in multiple</a:t>
            </a:r>
            <a:r>
              <a:rPr dirty="0" sz="1500" spc="-2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forms)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20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Statistics </a:t>
            </a: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and Research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(can not </a:t>
            </a:r>
            <a:r>
              <a:rPr dirty="0" sz="1500" spc="15">
                <a:solidFill>
                  <a:srgbClr val="292934"/>
                </a:solidFill>
                <a:latin typeface="Arial"/>
                <a:cs typeface="Arial"/>
              </a:rPr>
              <a:t>search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across</a:t>
            </a:r>
            <a:r>
              <a:rPr dirty="0" sz="1500" spc="-6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patients)</a:t>
            </a:r>
            <a:endParaRPr sz="1500">
              <a:latin typeface="Arial"/>
              <a:cs typeface="Arial"/>
            </a:endParaRPr>
          </a:p>
          <a:p>
            <a:pPr marL="128905" indent="-116205">
              <a:lnSpc>
                <a:spcPct val="100000"/>
              </a:lnSpc>
              <a:spcBef>
                <a:spcPts val="215"/>
              </a:spcBef>
              <a:buClr>
                <a:srgbClr val="93A299"/>
              </a:buClr>
              <a:buSzPct val="86666"/>
              <a:buChar char="•"/>
              <a:tabLst>
                <a:tab pos="129539" algn="l"/>
              </a:tabLst>
            </a:pP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Passive (no automated decision</a:t>
            </a:r>
            <a:r>
              <a:rPr dirty="0" sz="1500" spc="-5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292934"/>
                </a:solidFill>
                <a:latin typeface="Arial"/>
                <a:cs typeface="Arial"/>
              </a:rPr>
              <a:t>support)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90963"/>
            <a:ext cx="4996180" cy="4794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sz="2950" spc="20"/>
              <a:t>Main</a:t>
            </a:r>
            <a:r>
              <a:rPr dirty="0" u="none" sz="2950" spc="-605"/>
              <a:t> </a:t>
            </a:r>
            <a:r>
              <a:rPr dirty="0" u="none" sz="2950" spc="-85"/>
              <a:t>Purpose </a:t>
            </a:r>
            <a:r>
              <a:rPr dirty="0" u="none" sz="2950" spc="-100"/>
              <a:t>of </a:t>
            </a:r>
            <a:r>
              <a:rPr dirty="0" u="none" sz="2950" spc="-110"/>
              <a:t>Documentation</a:t>
            </a:r>
            <a:endParaRPr sz="2950"/>
          </a:p>
        </p:txBody>
      </p:sp>
      <p:sp>
        <p:nvSpPr>
          <p:cNvPr id="5" name="object 5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485" y="1152677"/>
            <a:ext cx="5488305" cy="207708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70485" marR="1426845" indent="-57785">
              <a:lnSpc>
                <a:spcPts val="2210"/>
              </a:lnSpc>
              <a:spcBef>
                <a:spcPts val="370"/>
              </a:spcBef>
              <a:buClr>
                <a:srgbClr val="E48312"/>
              </a:buClr>
              <a:buSzPct val="73170"/>
              <a:buFont typeface="Arial"/>
              <a:buChar char="•"/>
              <a:tabLst>
                <a:tab pos="124460" algn="l"/>
              </a:tabLst>
            </a:pPr>
            <a:r>
              <a:rPr dirty="0" sz="2050" spc="-90">
                <a:solidFill>
                  <a:srgbClr val="404040"/>
                </a:solidFill>
                <a:latin typeface="Trebuchet MS"/>
                <a:cs typeface="Trebuchet MS"/>
              </a:rPr>
              <a:t>Remembering what </a:t>
            </a:r>
            <a:r>
              <a:rPr dirty="0" sz="2050" spc="-65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dirty="0" sz="2050" spc="-48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90">
                <a:solidFill>
                  <a:srgbClr val="404040"/>
                </a:solidFill>
                <a:latin typeface="Trebuchet MS"/>
                <a:cs typeface="Trebuchet MS"/>
              </a:rPr>
              <a:t>did </a:t>
            </a:r>
            <a:r>
              <a:rPr dirty="0" sz="2050" spc="-75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2050" spc="-114">
                <a:solidFill>
                  <a:srgbClr val="404040"/>
                </a:solidFill>
                <a:latin typeface="Trebuchet MS"/>
                <a:cs typeface="Trebuchet MS"/>
              </a:rPr>
              <a:t>why;  </a:t>
            </a:r>
            <a:r>
              <a:rPr dirty="0" sz="2050" spc="-95">
                <a:solidFill>
                  <a:srgbClr val="404040"/>
                </a:solidFill>
                <a:latin typeface="Trebuchet MS"/>
                <a:cs typeface="Trebuchet MS"/>
              </a:rPr>
              <a:t>form </a:t>
            </a:r>
            <a:r>
              <a:rPr dirty="0" sz="2050" spc="-75">
                <a:solidFill>
                  <a:srgbClr val="404040"/>
                </a:solidFill>
                <a:latin typeface="Trebuchet MS"/>
                <a:cs typeface="Trebuchet MS"/>
              </a:rPr>
              <a:t>basis </a:t>
            </a:r>
            <a:r>
              <a:rPr dirty="0" sz="2050" spc="-10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dirty="0" sz="2050" spc="-105">
                <a:solidFill>
                  <a:srgbClr val="404040"/>
                </a:solidFill>
                <a:latin typeface="Trebuchet MS"/>
                <a:cs typeface="Trebuchet MS"/>
              </a:rPr>
              <a:t>historical</a:t>
            </a:r>
            <a:r>
              <a:rPr dirty="0" sz="2050" spc="-3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110">
                <a:solidFill>
                  <a:srgbClr val="404040"/>
                </a:solidFill>
                <a:latin typeface="Trebuchet MS"/>
                <a:cs typeface="Trebuchet MS"/>
              </a:rPr>
              <a:t>record</a:t>
            </a:r>
            <a:endParaRPr sz="2050">
              <a:latin typeface="Trebuchet MS"/>
              <a:cs typeface="Trebuchet MS"/>
            </a:endParaRPr>
          </a:p>
          <a:p>
            <a:pPr marL="70485" marR="5080" indent="-57785">
              <a:lnSpc>
                <a:spcPts val="2190"/>
              </a:lnSpc>
              <a:spcBef>
                <a:spcPts val="910"/>
              </a:spcBef>
              <a:buClr>
                <a:srgbClr val="E48312"/>
              </a:buClr>
              <a:buFont typeface="Arial"/>
              <a:buChar char="•"/>
              <a:tabLst>
                <a:tab pos="162560" algn="l"/>
              </a:tabLst>
            </a:pPr>
            <a:r>
              <a:rPr dirty="0" sz="2050" spc="-90">
                <a:solidFill>
                  <a:srgbClr val="404040"/>
                </a:solidFill>
                <a:latin typeface="Trebuchet MS"/>
                <a:cs typeface="Trebuchet MS"/>
              </a:rPr>
              <a:t>Conveying information to </a:t>
            </a:r>
            <a:r>
              <a:rPr dirty="0" sz="2050" spc="-60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dirty="0" sz="2050" spc="-3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165">
                <a:solidFill>
                  <a:srgbClr val="404040"/>
                </a:solidFill>
                <a:latin typeface="Trebuchet MS"/>
                <a:cs typeface="Trebuchet MS"/>
              </a:rPr>
              <a:t>Team </a:t>
            </a:r>
            <a:r>
              <a:rPr dirty="0" sz="2050" spc="-100">
                <a:solidFill>
                  <a:srgbClr val="404040"/>
                </a:solidFill>
                <a:latin typeface="Trebuchet MS"/>
                <a:cs typeface="Trebuchet MS"/>
              </a:rPr>
              <a:t>members;  </a:t>
            </a:r>
            <a:r>
              <a:rPr dirty="0" sz="2050" spc="-70">
                <a:solidFill>
                  <a:srgbClr val="404040"/>
                </a:solidFill>
                <a:latin typeface="Trebuchet MS"/>
                <a:cs typeface="Trebuchet MS"/>
              </a:rPr>
              <a:t>Support </a:t>
            </a:r>
            <a:r>
              <a:rPr dirty="0" sz="2050" spc="-90">
                <a:solidFill>
                  <a:srgbClr val="404040"/>
                </a:solidFill>
                <a:latin typeface="Trebuchet MS"/>
                <a:cs typeface="Trebuchet MS"/>
              </a:rPr>
              <a:t>communication </a:t>
            </a:r>
            <a:r>
              <a:rPr dirty="0" sz="2050" spc="-65">
                <a:solidFill>
                  <a:srgbClr val="404040"/>
                </a:solidFill>
                <a:latin typeface="Trebuchet MS"/>
                <a:cs typeface="Trebuchet MS"/>
              </a:rPr>
              <a:t>among</a:t>
            </a:r>
            <a:r>
              <a:rPr dirty="0" sz="2050" spc="-3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85">
                <a:solidFill>
                  <a:srgbClr val="404040"/>
                </a:solidFill>
                <a:latin typeface="Trebuchet MS"/>
                <a:cs typeface="Trebuchet MS"/>
              </a:rPr>
              <a:t>providers</a:t>
            </a:r>
            <a:endParaRPr sz="2050">
              <a:latin typeface="Trebuchet MS"/>
              <a:cs typeface="Trebuchet MS"/>
            </a:endParaRPr>
          </a:p>
          <a:p>
            <a:pPr marL="103505" indent="-90805">
              <a:lnSpc>
                <a:spcPct val="100000"/>
              </a:lnSpc>
              <a:spcBef>
                <a:spcPts val="610"/>
              </a:spcBef>
              <a:buClr>
                <a:srgbClr val="E48312"/>
              </a:buClr>
              <a:buSzPct val="95121"/>
              <a:buFont typeface="Arial"/>
              <a:buChar char="•"/>
              <a:tabLst>
                <a:tab pos="104139" algn="l"/>
              </a:tabLst>
            </a:pPr>
            <a:r>
              <a:rPr dirty="0" sz="2050" spc="-80">
                <a:solidFill>
                  <a:srgbClr val="404040"/>
                </a:solidFill>
                <a:latin typeface="Trebuchet MS"/>
                <a:cs typeface="Trebuchet MS"/>
              </a:rPr>
              <a:t>Coding </a:t>
            </a:r>
            <a:r>
              <a:rPr dirty="0" sz="2050" spc="-75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205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100">
                <a:solidFill>
                  <a:srgbClr val="404040"/>
                </a:solidFill>
                <a:latin typeface="Trebuchet MS"/>
                <a:cs typeface="Trebuchet MS"/>
              </a:rPr>
              <a:t>Billing</a:t>
            </a:r>
            <a:endParaRPr sz="2050">
              <a:latin typeface="Trebuchet MS"/>
              <a:cs typeface="Trebuchet MS"/>
            </a:endParaRPr>
          </a:p>
          <a:p>
            <a:pPr marL="103505" indent="-90805">
              <a:lnSpc>
                <a:spcPct val="100000"/>
              </a:lnSpc>
              <a:spcBef>
                <a:spcPts val="645"/>
              </a:spcBef>
              <a:buClr>
                <a:srgbClr val="E48312"/>
              </a:buClr>
              <a:buSzPct val="95121"/>
              <a:buFont typeface="Arial"/>
              <a:buChar char="•"/>
              <a:tabLst>
                <a:tab pos="104139" algn="l"/>
              </a:tabLst>
            </a:pPr>
            <a:r>
              <a:rPr dirty="0" sz="2050" spc="-130">
                <a:solidFill>
                  <a:srgbClr val="404040"/>
                </a:solidFill>
                <a:latin typeface="Trebuchet MS"/>
                <a:cs typeface="Trebuchet MS"/>
              </a:rPr>
              <a:t>Legal</a:t>
            </a:r>
            <a:r>
              <a:rPr dirty="0" sz="2050" spc="-1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50" spc="-65">
                <a:solidFill>
                  <a:srgbClr val="404040"/>
                </a:solidFill>
                <a:latin typeface="Trebuchet MS"/>
                <a:cs typeface="Trebuchet MS"/>
              </a:rPr>
              <a:t>issues</a:t>
            </a:r>
            <a:endParaRPr sz="2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519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25"/>
              </a:spcBef>
              <a:tabLst>
                <a:tab pos="6467475" algn="l"/>
              </a:tabLst>
            </a:pPr>
            <a:r>
              <a:rPr dirty="0" sz="2950" spc="20"/>
              <a:t>Main</a:t>
            </a:r>
            <a:r>
              <a:rPr dirty="0" sz="2950" spc="-605"/>
              <a:t> </a:t>
            </a:r>
            <a:r>
              <a:rPr dirty="0" sz="2950" spc="-85"/>
              <a:t>Purpose </a:t>
            </a:r>
            <a:r>
              <a:rPr dirty="0" sz="2950" spc="-100"/>
              <a:t>of </a:t>
            </a:r>
            <a:r>
              <a:rPr dirty="0" sz="2950" spc="-110"/>
              <a:t>Documentation	</a:t>
            </a:r>
            <a:endParaRPr sz="2950"/>
          </a:p>
        </p:txBody>
      </p:sp>
      <p:sp>
        <p:nvSpPr>
          <p:cNvPr id="4" name="object 4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485" y="1069003"/>
            <a:ext cx="5902960" cy="217932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70485" indent="-57785">
              <a:lnSpc>
                <a:spcPct val="100000"/>
              </a:lnSpc>
              <a:spcBef>
                <a:spcPts val="1019"/>
              </a:spcBef>
              <a:buClr>
                <a:srgbClr val="E48312"/>
              </a:buClr>
              <a:buSzPct val="95454"/>
              <a:buFont typeface="Arial"/>
              <a:buChar char="•"/>
              <a:tabLst>
                <a:tab pos="113030" algn="l"/>
              </a:tabLst>
            </a:pPr>
            <a:r>
              <a:rPr dirty="0" sz="2200" spc="-100">
                <a:solidFill>
                  <a:srgbClr val="404040"/>
                </a:solidFill>
                <a:latin typeface="Trebuchet MS"/>
                <a:cs typeface="Trebuchet MS"/>
              </a:rPr>
              <a:t>Anticipate </a:t>
            </a:r>
            <a:r>
              <a:rPr dirty="0" sz="2200" spc="-90">
                <a:solidFill>
                  <a:srgbClr val="404040"/>
                </a:solidFill>
                <a:latin typeface="Trebuchet MS"/>
                <a:cs typeface="Trebuchet MS"/>
              </a:rPr>
              <a:t>future health</a:t>
            </a:r>
            <a:r>
              <a:rPr dirty="0" sz="2200" spc="-3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70">
                <a:solidFill>
                  <a:srgbClr val="404040"/>
                </a:solidFill>
                <a:latin typeface="Trebuchet MS"/>
                <a:cs typeface="Trebuchet MS"/>
              </a:rPr>
              <a:t>problems</a:t>
            </a:r>
            <a:endParaRPr sz="220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930"/>
              </a:spcBef>
              <a:buClr>
                <a:srgbClr val="E48312"/>
              </a:buClr>
              <a:buSzPct val="95454"/>
              <a:buFont typeface="Arial"/>
              <a:buChar char="•"/>
              <a:tabLst>
                <a:tab pos="113030" algn="l"/>
              </a:tabLst>
            </a:pPr>
            <a:r>
              <a:rPr dirty="0" sz="2200" spc="-90">
                <a:solidFill>
                  <a:srgbClr val="404040"/>
                </a:solidFill>
                <a:latin typeface="Trebuchet MS"/>
                <a:cs typeface="Trebuchet MS"/>
              </a:rPr>
              <a:t>Record </a:t>
            </a:r>
            <a:r>
              <a:rPr dirty="0" sz="2200" spc="-80">
                <a:solidFill>
                  <a:srgbClr val="404040"/>
                </a:solidFill>
                <a:latin typeface="Trebuchet MS"/>
                <a:cs typeface="Trebuchet MS"/>
              </a:rPr>
              <a:t>standard </a:t>
            </a:r>
            <a:r>
              <a:rPr dirty="0" sz="2200" spc="-95">
                <a:solidFill>
                  <a:srgbClr val="404040"/>
                </a:solidFill>
                <a:latin typeface="Trebuchet MS"/>
                <a:cs typeface="Trebuchet MS"/>
              </a:rPr>
              <a:t>preventive</a:t>
            </a:r>
            <a:r>
              <a:rPr dirty="0" sz="2200" spc="-3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65">
                <a:solidFill>
                  <a:srgbClr val="404040"/>
                </a:solidFill>
                <a:latin typeface="Trebuchet MS"/>
                <a:cs typeface="Trebuchet MS"/>
              </a:rPr>
              <a:t>measures</a:t>
            </a:r>
            <a:endParaRPr sz="2200">
              <a:latin typeface="Trebuchet MS"/>
              <a:cs typeface="Trebuchet MS"/>
            </a:endParaRPr>
          </a:p>
          <a:p>
            <a:pPr marL="70485" marR="5080" indent="-57785">
              <a:lnSpc>
                <a:spcPct val="101400"/>
              </a:lnSpc>
              <a:spcBef>
                <a:spcPts val="894"/>
              </a:spcBef>
              <a:buClr>
                <a:srgbClr val="E48312"/>
              </a:buClr>
              <a:buSzPct val="95454"/>
              <a:buFont typeface="Arial"/>
              <a:buChar char="•"/>
              <a:tabLst>
                <a:tab pos="113030" algn="l"/>
              </a:tabLst>
            </a:pPr>
            <a:r>
              <a:rPr dirty="0" sz="2200" spc="-90">
                <a:solidFill>
                  <a:srgbClr val="404040"/>
                </a:solidFill>
                <a:latin typeface="Trebuchet MS"/>
                <a:cs typeface="Trebuchet MS"/>
              </a:rPr>
              <a:t>Identify </a:t>
            </a:r>
            <a:r>
              <a:rPr dirty="0" sz="2200" spc="-80">
                <a:solidFill>
                  <a:srgbClr val="404040"/>
                </a:solidFill>
                <a:latin typeface="Trebuchet MS"/>
                <a:cs typeface="Trebuchet MS"/>
              </a:rPr>
              <a:t>deviations </a:t>
            </a:r>
            <a:r>
              <a:rPr dirty="0" sz="2200" spc="-75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dirty="0" sz="2200" spc="-110">
                <a:solidFill>
                  <a:srgbClr val="404040"/>
                </a:solidFill>
                <a:latin typeface="Trebuchet MS"/>
                <a:cs typeface="Trebuchet MS"/>
              </a:rPr>
              <a:t>expected </a:t>
            </a:r>
            <a:r>
              <a:rPr dirty="0" sz="2200" spc="-75">
                <a:solidFill>
                  <a:srgbClr val="404040"/>
                </a:solidFill>
                <a:latin typeface="Trebuchet MS"/>
                <a:cs typeface="Trebuchet MS"/>
              </a:rPr>
              <a:t>trends</a:t>
            </a:r>
            <a:r>
              <a:rPr dirty="0" sz="2200" spc="-4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120">
                <a:solidFill>
                  <a:srgbClr val="404040"/>
                </a:solidFill>
                <a:latin typeface="Trebuchet MS"/>
                <a:cs typeface="Trebuchet MS"/>
              </a:rPr>
              <a:t>example;  </a:t>
            </a:r>
            <a:r>
              <a:rPr dirty="0" sz="2200" spc="-65">
                <a:solidFill>
                  <a:srgbClr val="404040"/>
                </a:solidFill>
                <a:latin typeface="Trebuchet MS"/>
                <a:cs typeface="Trebuchet MS"/>
              </a:rPr>
              <a:t>growth</a:t>
            </a:r>
            <a:r>
              <a:rPr dirty="0" sz="2200" spc="-1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404040"/>
                </a:solidFill>
                <a:latin typeface="Trebuchet MS"/>
                <a:cs typeface="Trebuchet MS"/>
              </a:rPr>
              <a:t>chart</a:t>
            </a:r>
            <a:endParaRPr sz="2200">
              <a:latin typeface="Trebuchet MS"/>
              <a:cs typeface="Trebuchet MS"/>
            </a:endParaRPr>
          </a:p>
          <a:p>
            <a:pPr marL="70485" indent="-57785">
              <a:lnSpc>
                <a:spcPct val="100000"/>
              </a:lnSpc>
              <a:spcBef>
                <a:spcPts val="930"/>
              </a:spcBef>
              <a:buClr>
                <a:srgbClr val="E48312"/>
              </a:buClr>
              <a:buSzPct val="95454"/>
              <a:buFont typeface="Arial"/>
              <a:buChar char="•"/>
              <a:tabLst>
                <a:tab pos="113030" algn="l"/>
              </a:tabLst>
            </a:pPr>
            <a:r>
              <a:rPr dirty="0" sz="2200" spc="-60">
                <a:solidFill>
                  <a:srgbClr val="404040"/>
                </a:solidFill>
                <a:latin typeface="Trebuchet MS"/>
                <a:cs typeface="Trebuchet MS"/>
              </a:rPr>
              <a:t>Support </a:t>
            </a:r>
            <a:r>
              <a:rPr dirty="0" sz="2200" spc="-125">
                <a:solidFill>
                  <a:srgbClr val="404040"/>
                </a:solidFill>
                <a:latin typeface="Trebuchet MS"/>
                <a:cs typeface="Trebuchet MS"/>
              </a:rPr>
              <a:t>clinical</a:t>
            </a:r>
            <a:r>
              <a:rPr dirty="0" sz="2200" spc="-2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90">
                <a:solidFill>
                  <a:srgbClr val="404040"/>
                </a:solidFill>
                <a:latin typeface="Trebuchet MS"/>
                <a:cs typeface="Trebuchet MS"/>
              </a:rPr>
              <a:t>research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7825" y="1141869"/>
            <a:ext cx="5308600" cy="2389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 indent="-187325">
              <a:lnSpc>
                <a:spcPts val="3040"/>
              </a:lnSpc>
              <a:spcBef>
                <a:spcPts val="100"/>
              </a:spcBef>
              <a:buClr>
                <a:srgbClr val="E48312"/>
              </a:buClr>
              <a:buSzPct val="45098"/>
              <a:buFont typeface="Wingdings"/>
              <a:buChar char=""/>
              <a:tabLst>
                <a:tab pos="200660" algn="l"/>
              </a:tabLst>
            </a:pPr>
            <a:r>
              <a:rPr dirty="0" sz="2550" spc="-110">
                <a:solidFill>
                  <a:srgbClr val="404040"/>
                </a:solidFill>
                <a:latin typeface="Trebuchet MS"/>
                <a:cs typeface="Trebuchet MS"/>
              </a:rPr>
              <a:t>Remembering</a:t>
            </a:r>
            <a:r>
              <a:rPr dirty="0" sz="2550" spc="-2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11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dirty="0" sz="255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90">
                <a:solidFill>
                  <a:srgbClr val="404040"/>
                </a:solidFill>
                <a:latin typeface="Trebuchet MS"/>
                <a:cs typeface="Trebuchet MS"/>
              </a:rPr>
              <a:t>was</a:t>
            </a:r>
            <a:r>
              <a:rPr dirty="0" sz="255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75">
                <a:solidFill>
                  <a:srgbClr val="404040"/>
                </a:solidFill>
                <a:latin typeface="Trebuchet MS"/>
                <a:cs typeface="Trebuchet MS"/>
              </a:rPr>
              <a:t>done</a:t>
            </a:r>
            <a:r>
              <a:rPr dirty="0" sz="2550" spc="-2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9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dirty="0" sz="255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95">
                <a:solidFill>
                  <a:srgbClr val="404040"/>
                </a:solidFill>
                <a:latin typeface="Trebuchet MS"/>
                <a:cs typeface="Trebuchet MS"/>
              </a:rPr>
              <a:t>why</a:t>
            </a:r>
            <a:endParaRPr sz="2550">
              <a:latin typeface="Trebuchet MS"/>
              <a:cs typeface="Trebuchet MS"/>
            </a:endParaRPr>
          </a:p>
          <a:p>
            <a:pPr lvl="1" marL="949325" indent="-331470">
              <a:lnSpc>
                <a:spcPts val="3040"/>
              </a:lnSpc>
              <a:buClr>
                <a:srgbClr val="E48312"/>
              </a:buClr>
              <a:buSzPct val="74509"/>
              <a:buFont typeface="Symbol"/>
              <a:buChar char=""/>
              <a:tabLst>
                <a:tab pos="949325" algn="l"/>
                <a:tab pos="949960" algn="l"/>
              </a:tabLst>
            </a:pPr>
            <a:r>
              <a:rPr dirty="0" sz="2550" spc="-140">
                <a:solidFill>
                  <a:srgbClr val="404040"/>
                </a:solidFill>
                <a:latin typeface="Trebuchet MS"/>
                <a:cs typeface="Trebuchet MS"/>
              </a:rPr>
              <a:t>Legibility</a:t>
            </a:r>
            <a:endParaRPr sz="2550">
              <a:latin typeface="Trebuchet MS"/>
              <a:cs typeface="Trebuchet MS"/>
            </a:endParaRPr>
          </a:p>
          <a:p>
            <a:pPr lvl="1" marL="949325" indent="-331470">
              <a:lnSpc>
                <a:spcPct val="100000"/>
              </a:lnSpc>
              <a:spcBef>
                <a:spcPts val="60"/>
              </a:spcBef>
              <a:buClr>
                <a:srgbClr val="E48312"/>
              </a:buClr>
              <a:buSzPct val="74509"/>
              <a:buFont typeface="Symbol"/>
              <a:buChar char=""/>
              <a:tabLst>
                <a:tab pos="949325" algn="l"/>
                <a:tab pos="949960" algn="l"/>
              </a:tabLst>
            </a:pPr>
            <a:r>
              <a:rPr dirty="0" sz="2550" spc="-114">
                <a:solidFill>
                  <a:srgbClr val="404040"/>
                </a:solidFill>
                <a:latin typeface="Trebuchet MS"/>
                <a:cs typeface="Trebuchet MS"/>
              </a:rPr>
              <a:t>Ease </a:t>
            </a:r>
            <a:r>
              <a:rPr dirty="0" sz="2550" spc="-9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2550" spc="-2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114">
                <a:solidFill>
                  <a:srgbClr val="404040"/>
                </a:solidFill>
                <a:latin typeface="Trebuchet MS"/>
                <a:cs typeface="Trebuchet MS"/>
              </a:rPr>
              <a:t>search</a:t>
            </a:r>
            <a:endParaRPr sz="2550">
              <a:latin typeface="Trebuchet MS"/>
              <a:cs typeface="Trebuchet MS"/>
            </a:endParaRPr>
          </a:p>
          <a:p>
            <a:pPr lvl="1" marL="949325" indent="-331470">
              <a:lnSpc>
                <a:spcPct val="100000"/>
              </a:lnSpc>
              <a:spcBef>
                <a:spcPts val="90"/>
              </a:spcBef>
              <a:buClr>
                <a:srgbClr val="E48312"/>
              </a:buClr>
              <a:buSzPct val="74509"/>
              <a:buFont typeface="Symbol"/>
              <a:buChar char=""/>
              <a:tabLst>
                <a:tab pos="949325" algn="l"/>
                <a:tab pos="949960" algn="l"/>
              </a:tabLst>
            </a:pPr>
            <a:r>
              <a:rPr dirty="0" sz="2550" spc="-120">
                <a:solidFill>
                  <a:srgbClr val="404040"/>
                </a:solidFill>
                <a:latin typeface="Trebuchet MS"/>
                <a:cs typeface="Trebuchet MS"/>
              </a:rPr>
              <a:t>Granularity </a:t>
            </a:r>
            <a:r>
              <a:rPr dirty="0" sz="2550" spc="-95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dirty="0" sz="2550" spc="-2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11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endParaRPr sz="2550">
              <a:latin typeface="Trebuchet MS"/>
              <a:cs typeface="Trebuchet MS"/>
            </a:endParaRPr>
          </a:p>
          <a:p>
            <a:pPr lvl="1" marL="949325" indent="-331470">
              <a:lnSpc>
                <a:spcPct val="100000"/>
              </a:lnSpc>
              <a:spcBef>
                <a:spcPts val="60"/>
              </a:spcBef>
              <a:buClr>
                <a:srgbClr val="E48312"/>
              </a:buClr>
              <a:buSzPct val="74509"/>
              <a:buFont typeface="Symbol"/>
              <a:buChar char=""/>
              <a:tabLst>
                <a:tab pos="949325" algn="l"/>
                <a:tab pos="949960" algn="l"/>
              </a:tabLst>
            </a:pPr>
            <a:r>
              <a:rPr dirty="0" sz="2550" spc="35">
                <a:solidFill>
                  <a:srgbClr val="404040"/>
                </a:solidFill>
                <a:latin typeface="Trebuchet MS"/>
                <a:cs typeface="Trebuchet MS"/>
              </a:rPr>
              <a:t>Miss</a:t>
            </a:r>
            <a:r>
              <a:rPr dirty="0" sz="255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114">
                <a:solidFill>
                  <a:srgbClr val="404040"/>
                </a:solidFill>
                <a:latin typeface="Trebuchet MS"/>
                <a:cs typeface="Trebuchet MS"/>
              </a:rPr>
              <a:t>filings</a:t>
            </a:r>
            <a:endParaRPr sz="2550">
              <a:latin typeface="Trebuchet MS"/>
              <a:cs typeface="Trebuchet MS"/>
            </a:endParaRPr>
          </a:p>
          <a:p>
            <a:pPr lvl="1" marL="949325" indent="-331470">
              <a:lnSpc>
                <a:spcPct val="100000"/>
              </a:lnSpc>
              <a:spcBef>
                <a:spcPts val="85"/>
              </a:spcBef>
              <a:buClr>
                <a:srgbClr val="E48312"/>
              </a:buClr>
              <a:buSzPct val="74509"/>
              <a:buFont typeface="Symbol"/>
              <a:buChar char=""/>
              <a:tabLst>
                <a:tab pos="949325" algn="l"/>
                <a:tab pos="949960" algn="l"/>
              </a:tabLst>
            </a:pPr>
            <a:r>
              <a:rPr dirty="0" sz="2550" spc="-120">
                <a:solidFill>
                  <a:srgbClr val="404040"/>
                </a:solidFill>
                <a:latin typeface="Trebuchet MS"/>
                <a:cs typeface="Trebuchet MS"/>
              </a:rPr>
              <a:t>Lost</a:t>
            </a:r>
            <a:r>
              <a:rPr dirty="0" sz="255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550" spc="-114">
                <a:solidFill>
                  <a:srgbClr val="404040"/>
                </a:solidFill>
                <a:latin typeface="Trebuchet MS"/>
                <a:cs typeface="Trebuchet MS"/>
              </a:rPr>
              <a:t>charts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0362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110"/>
              </a:spcBef>
              <a:tabLst>
                <a:tab pos="6467475" algn="l"/>
              </a:tabLst>
            </a:pPr>
            <a:r>
              <a:rPr dirty="0" spc="-165"/>
              <a:t>Disadvantages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9137" y="4174966"/>
            <a:ext cx="94615" cy="131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 sz="650">
                <a:solidFill>
                  <a:srgbClr val="FFFFFF"/>
                </a:solidFill>
                <a:latin typeface="Trebuchet MS"/>
                <a:cs typeface="Trebuchet MS"/>
              </a:rPr>
              <a:t>1</a:t>
            </a:fld>
            <a:endParaRPr sz="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825" y="1081963"/>
            <a:ext cx="4476750" cy="181737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820"/>
              </a:spcBef>
              <a:buClr>
                <a:srgbClr val="E48312"/>
              </a:buClr>
              <a:buSzPct val="45714"/>
              <a:buFont typeface="Wingdings"/>
              <a:buChar char=""/>
              <a:tabLst>
                <a:tab pos="200660" algn="l"/>
              </a:tabLst>
            </a:pPr>
            <a:r>
              <a:rPr dirty="0" sz="1750" spc="15">
                <a:solidFill>
                  <a:srgbClr val="404040"/>
                </a:solidFill>
                <a:latin typeface="Arial"/>
                <a:cs typeface="Arial"/>
              </a:rPr>
              <a:t>Learning</a:t>
            </a:r>
            <a:r>
              <a:rPr dirty="0" sz="175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50" spc="20">
                <a:solidFill>
                  <a:srgbClr val="404040"/>
                </a:solidFill>
                <a:latin typeface="Arial"/>
                <a:cs typeface="Arial"/>
              </a:rPr>
              <a:t>curve</a:t>
            </a:r>
            <a:endParaRPr sz="1750">
              <a:latin typeface="Arial"/>
              <a:cs typeface="Arial"/>
            </a:endParaRPr>
          </a:p>
          <a:p>
            <a:pPr marL="200025" indent="-187325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SzPct val="45714"/>
              <a:buFont typeface="Wingdings"/>
              <a:buChar char=""/>
              <a:tabLst>
                <a:tab pos="200660" algn="l"/>
              </a:tabLst>
            </a:pPr>
            <a:r>
              <a:rPr dirty="0" sz="1750" spc="20">
                <a:solidFill>
                  <a:srgbClr val="404040"/>
                </a:solidFill>
                <a:latin typeface="Arial"/>
                <a:cs typeface="Arial"/>
              </a:rPr>
              <a:t>Slower-time</a:t>
            </a:r>
            <a:endParaRPr sz="1750">
              <a:latin typeface="Arial"/>
              <a:cs typeface="Arial"/>
            </a:endParaRPr>
          </a:p>
          <a:p>
            <a:pPr marL="200025" indent="-187325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SzPct val="45714"/>
              <a:buFont typeface="Wingdings"/>
              <a:buChar char=""/>
              <a:tabLst>
                <a:tab pos="200660" algn="l"/>
              </a:tabLst>
            </a:pPr>
            <a:r>
              <a:rPr dirty="0" sz="1750" spc="30">
                <a:solidFill>
                  <a:srgbClr val="404040"/>
                </a:solidFill>
                <a:latin typeface="Arial"/>
                <a:cs typeface="Arial"/>
              </a:rPr>
              <a:t>Security/privacy</a:t>
            </a:r>
            <a:r>
              <a:rPr dirty="0" sz="17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50" spc="35">
                <a:solidFill>
                  <a:srgbClr val="404040"/>
                </a:solidFill>
                <a:latin typeface="Arial"/>
                <a:cs typeface="Arial"/>
              </a:rPr>
              <a:t>concerns</a:t>
            </a:r>
            <a:endParaRPr sz="1750">
              <a:latin typeface="Arial"/>
              <a:cs typeface="Arial"/>
            </a:endParaRPr>
          </a:p>
          <a:p>
            <a:pPr marL="200025" indent="-187325">
              <a:lnSpc>
                <a:spcPct val="100000"/>
              </a:lnSpc>
              <a:spcBef>
                <a:spcPts val="705"/>
              </a:spcBef>
              <a:buClr>
                <a:srgbClr val="E48312"/>
              </a:buClr>
              <a:buSzPct val="45714"/>
              <a:buFont typeface="Wingdings"/>
              <a:buChar char=""/>
              <a:tabLst>
                <a:tab pos="200660" algn="l"/>
              </a:tabLst>
            </a:pPr>
            <a:r>
              <a:rPr dirty="0" sz="1750" spc="35">
                <a:solidFill>
                  <a:srgbClr val="404040"/>
                </a:solidFill>
                <a:latin typeface="Arial"/>
                <a:cs typeface="Arial"/>
              </a:rPr>
              <a:t>Cost, </a:t>
            </a:r>
            <a:r>
              <a:rPr dirty="0" sz="1750" spc="15">
                <a:solidFill>
                  <a:srgbClr val="404040"/>
                </a:solidFill>
                <a:latin typeface="Arial"/>
                <a:cs typeface="Arial"/>
              </a:rPr>
              <a:t>initial </a:t>
            </a:r>
            <a:r>
              <a:rPr dirty="0" sz="1750" spc="30">
                <a:solidFill>
                  <a:srgbClr val="404040"/>
                </a:solidFill>
                <a:latin typeface="Arial"/>
                <a:cs typeface="Arial"/>
              </a:rPr>
              <a:t>cost,running </a:t>
            </a:r>
            <a:r>
              <a:rPr dirty="0" sz="1750" spc="25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75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50" spc="15">
                <a:solidFill>
                  <a:srgbClr val="404040"/>
                </a:solidFill>
                <a:latin typeface="Arial"/>
                <a:cs typeface="Arial"/>
              </a:rPr>
              <a:t>maintenance</a:t>
            </a:r>
            <a:endParaRPr sz="1750">
              <a:latin typeface="Arial"/>
              <a:cs typeface="Arial"/>
            </a:endParaRPr>
          </a:p>
          <a:p>
            <a:pPr marL="200025" indent="-187325">
              <a:lnSpc>
                <a:spcPct val="100000"/>
              </a:lnSpc>
              <a:spcBef>
                <a:spcPts val="725"/>
              </a:spcBef>
              <a:buClr>
                <a:srgbClr val="E48312"/>
              </a:buClr>
              <a:buSzPct val="45714"/>
              <a:buFont typeface="Wingdings"/>
              <a:buChar char=""/>
              <a:tabLst>
                <a:tab pos="200660" algn="l"/>
              </a:tabLst>
            </a:pPr>
            <a:r>
              <a:rPr dirty="0" sz="1750" spc="25">
                <a:solidFill>
                  <a:srgbClr val="404040"/>
                </a:solidFill>
                <a:latin typeface="Arial"/>
                <a:cs typeface="Arial"/>
              </a:rPr>
              <a:t>Upgrades and</a:t>
            </a:r>
            <a:r>
              <a:rPr dirty="0" sz="175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750" spc="25">
                <a:solidFill>
                  <a:srgbClr val="404040"/>
                </a:solidFill>
                <a:latin typeface="Arial"/>
                <a:cs typeface="Arial"/>
              </a:rPr>
              <a:t>depreciation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45" y="1116025"/>
            <a:ext cx="6354445" cy="0"/>
          </a:xfrm>
          <a:custGeom>
            <a:avLst/>
            <a:gdLst/>
            <a:ahLst/>
            <a:cxnLst/>
            <a:rect l="l" t="t" r="r" b="b"/>
            <a:pathLst>
              <a:path w="6354445" h="0">
                <a:moveTo>
                  <a:pt x="0" y="0"/>
                </a:moveTo>
                <a:lnTo>
                  <a:pt x="6353930" y="0"/>
                </a:lnTo>
              </a:path>
            </a:pathLst>
          </a:custGeom>
          <a:ln w="404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778" y="585711"/>
            <a:ext cx="3583304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pc="-185"/>
              <a:t>Role </a:t>
            </a:r>
            <a:r>
              <a:rPr dirty="0" u="none" spc="-145"/>
              <a:t>of </a:t>
            </a:r>
            <a:r>
              <a:rPr dirty="0" u="none" spc="-200"/>
              <a:t>medical</a:t>
            </a:r>
            <a:r>
              <a:rPr dirty="0" u="none" spc="-610"/>
              <a:t> </a:t>
            </a:r>
            <a:r>
              <a:rPr dirty="0" u="none" spc="-165"/>
              <a:t>records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4181" y="1077658"/>
            <a:ext cx="1562100" cy="2559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dirty="0" sz="2050" spc="-110">
                <a:solidFill>
                  <a:srgbClr val="404040"/>
                </a:solidFill>
                <a:latin typeface="Trebuchet MS"/>
                <a:cs typeface="Trebuchet MS"/>
              </a:rPr>
              <a:t>Transcription  </a:t>
            </a:r>
            <a:r>
              <a:rPr dirty="0" sz="2050" spc="-80">
                <a:solidFill>
                  <a:srgbClr val="404040"/>
                </a:solidFill>
                <a:latin typeface="Trebuchet MS"/>
                <a:cs typeface="Trebuchet MS"/>
              </a:rPr>
              <a:t>Coding  </a:t>
            </a:r>
            <a:r>
              <a:rPr dirty="0" sz="2050" spc="-95">
                <a:solidFill>
                  <a:srgbClr val="404040"/>
                </a:solidFill>
                <a:latin typeface="Trebuchet MS"/>
                <a:cs typeface="Trebuchet MS"/>
              </a:rPr>
              <a:t>Quality </a:t>
            </a:r>
            <a:r>
              <a:rPr dirty="0" sz="2050" spc="-120">
                <a:solidFill>
                  <a:srgbClr val="404040"/>
                </a:solidFill>
                <a:latin typeface="Trebuchet MS"/>
                <a:cs typeface="Trebuchet MS"/>
              </a:rPr>
              <a:t>check  </a:t>
            </a:r>
            <a:r>
              <a:rPr dirty="0" sz="2050" spc="-100">
                <a:solidFill>
                  <a:srgbClr val="404040"/>
                </a:solidFill>
                <a:latin typeface="Trebuchet MS"/>
                <a:cs typeface="Trebuchet MS"/>
              </a:rPr>
              <a:t>Security  </a:t>
            </a:r>
            <a:r>
              <a:rPr dirty="0" sz="2050" spc="-8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2050" spc="-8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2050" spc="-80">
                <a:solidFill>
                  <a:srgbClr val="404040"/>
                </a:solidFill>
                <a:latin typeface="Trebuchet MS"/>
                <a:cs typeface="Trebuchet MS"/>
              </a:rPr>
              <a:t>mi</a:t>
            </a:r>
            <a:r>
              <a:rPr dirty="0" sz="2050" spc="-7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2050" spc="-6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2050" spc="-114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dirty="0" sz="2050" spc="-13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2050" spc="-135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dirty="0" sz="2050" spc="-12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2050" spc="-13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2050" spc="-75">
                <a:solidFill>
                  <a:srgbClr val="404040"/>
                </a:solidFill>
                <a:latin typeface="Trebuchet MS"/>
                <a:cs typeface="Trebuchet MS"/>
              </a:rPr>
              <a:t>io</a:t>
            </a:r>
            <a:r>
              <a:rPr dirty="0" sz="2050" spc="-35">
                <a:solidFill>
                  <a:srgbClr val="404040"/>
                </a:solidFill>
                <a:latin typeface="Trebuchet MS"/>
                <a:cs typeface="Trebuchet MS"/>
              </a:rPr>
              <a:t>n  </a:t>
            </a:r>
            <a:r>
              <a:rPr dirty="0" sz="2050" spc="-120">
                <a:solidFill>
                  <a:srgbClr val="404040"/>
                </a:solidFill>
                <a:latin typeface="Trebuchet MS"/>
                <a:cs typeface="Trebuchet MS"/>
              </a:rPr>
              <a:t>Training  </a:t>
            </a:r>
            <a:r>
              <a:rPr dirty="0" sz="2050" spc="-100">
                <a:solidFill>
                  <a:srgbClr val="404040"/>
                </a:solidFill>
                <a:latin typeface="Trebuchet MS"/>
                <a:cs typeface="Trebuchet MS"/>
              </a:rPr>
              <a:t>Research</a:t>
            </a:r>
            <a:endParaRPr sz="2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2019-01-05T06:18:59Z</dcterms:created>
  <dcterms:modified xsi:type="dcterms:W3CDTF">2019-01-05T06:18:59Z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2019-01-05T00:00:00Z</vt:filetime>
  </property>
</Properties>
</file>