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0" y="365760"/>
                </a:moveTo>
                <a:lnTo>
                  <a:pt x="9144000" y="365760"/>
                </a:lnTo>
                <a:lnTo>
                  <a:pt x="9144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117" y="613917"/>
            <a:ext cx="8687765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2312695"/>
            <a:ext cx="8158480" cy="3443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lbarrak@ksu.edu.sa" TargetMode="External"/><Relationship Id="rId3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D252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02235" marR="5080">
              <a:lnSpc>
                <a:spcPct val="100000"/>
              </a:lnSpc>
              <a:spcBef>
                <a:spcPts val="95"/>
              </a:spcBef>
            </a:pPr>
            <a:r>
              <a:rPr dirty="0" sz="4000" spc="-95"/>
              <a:t>COMPUTERIZED PHYSICIAN</a:t>
            </a:r>
            <a:r>
              <a:rPr dirty="0" sz="4000" spc="-375"/>
              <a:t> </a:t>
            </a:r>
            <a:r>
              <a:rPr dirty="0" sz="4000" spc="-85"/>
              <a:t>ORDER  </a:t>
            </a:r>
            <a:r>
              <a:rPr dirty="0" sz="4000" spc="-100"/>
              <a:t>ENTRY</a:t>
            </a:r>
            <a:endParaRPr sz="4000"/>
          </a:p>
          <a:p>
            <a:pPr algn="ctr" marL="90170">
              <a:lnSpc>
                <a:spcPct val="100000"/>
              </a:lnSpc>
            </a:pPr>
            <a:r>
              <a:rPr dirty="0" sz="4000" spc="-85"/>
              <a:t>(CPOE)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64540" y="3488817"/>
            <a:ext cx="6075045" cy="1580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329304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solidFill>
                  <a:srgbClr val="56566D"/>
                </a:solidFill>
                <a:latin typeface="Arial"/>
                <a:cs typeface="Arial"/>
              </a:rPr>
              <a:t>Ahmed </a:t>
            </a:r>
            <a:r>
              <a:rPr dirty="0" sz="1500">
                <a:solidFill>
                  <a:srgbClr val="56566D"/>
                </a:solidFill>
                <a:latin typeface="Arial"/>
                <a:cs typeface="Arial"/>
              </a:rPr>
              <a:t>Albarrak, PhD, MSc.  Professor of Medical</a:t>
            </a:r>
            <a:r>
              <a:rPr dirty="0" sz="1500" spc="-130">
                <a:solidFill>
                  <a:srgbClr val="56566D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56566D"/>
                </a:solidFill>
                <a:latin typeface="Arial"/>
                <a:cs typeface="Arial"/>
              </a:rPr>
              <a:t>Informatics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500">
                <a:solidFill>
                  <a:srgbClr val="56566D"/>
                </a:solidFill>
                <a:latin typeface="Arial"/>
                <a:cs typeface="Arial"/>
              </a:rPr>
              <a:t>Founding Chairman, Medical Informatics and</a:t>
            </a:r>
            <a:r>
              <a:rPr dirty="0" sz="1500" spc="-105">
                <a:solidFill>
                  <a:srgbClr val="56566D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56566D"/>
                </a:solidFill>
                <a:latin typeface="Arial"/>
                <a:cs typeface="Arial"/>
              </a:rPr>
              <a:t>e-learning,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500" spc="-5">
                <a:solidFill>
                  <a:srgbClr val="56566D"/>
                </a:solidFill>
                <a:latin typeface="Arial"/>
                <a:cs typeface="Arial"/>
              </a:rPr>
              <a:t>College </a:t>
            </a:r>
            <a:r>
              <a:rPr dirty="0" sz="1500">
                <a:solidFill>
                  <a:srgbClr val="56566D"/>
                </a:solidFill>
                <a:latin typeface="Arial"/>
                <a:cs typeface="Arial"/>
              </a:rPr>
              <a:t>of Medicine, King Saud</a:t>
            </a:r>
            <a:r>
              <a:rPr dirty="0" sz="1500" spc="-45">
                <a:solidFill>
                  <a:srgbClr val="56566D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56566D"/>
                </a:solidFill>
                <a:latin typeface="Arial"/>
                <a:cs typeface="Arial"/>
              </a:rPr>
              <a:t>University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360"/>
              </a:spcBef>
            </a:pPr>
            <a:r>
              <a:rPr dirty="0" sz="1500">
                <a:solidFill>
                  <a:srgbClr val="56566D"/>
                </a:solidFill>
                <a:latin typeface="Arial"/>
                <a:cs typeface="Arial"/>
              </a:rPr>
              <a:t>Founding Former </a:t>
            </a:r>
            <a:r>
              <a:rPr dirty="0" sz="1500" spc="-5">
                <a:solidFill>
                  <a:srgbClr val="56566D"/>
                </a:solidFill>
                <a:latin typeface="Arial"/>
                <a:cs typeface="Arial"/>
              </a:rPr>
              <a:t>Dean </a:t>
            </a:r>
            <a:r>
              <a:rPr dirty="0" sz="1500">
                <a:solidFill>
                  <a:srgbClr val="56566D"/>
                </a:solidFill>
                <a:latin typeface="Arial"/>
                <a:cs typeface="Arial"/>
              </a:rPr>
              <a:t>of </a:t>
            </a:r>
            <a:r>
              <a:rPr dirty="0" sz="1500" spc="-5">
                <a:solidFill>
                  <a:srgbClr val="56566D"/>
                </a:solidFill>
                <a:latin typeface="Arial"/>
                <a:cs typeface="Arial"/>
              </a:rPr>
              <a:t>Health </a:t>
            </a:r>
            <a:r>
              <a:rPr dirty="0" sz="1500">
                <a:solidFill>
                  <a:srgbClr val="56566D"/>
                </a:solidFill>
                <a:latin typeface="Arial"/>
                <a:cs typeface="Arial"/>
              </a:rPr>
              <a:t>Sciences </a:t>
            </a:r>
            <a:r>
              <a:rPr dirty="0" sz="1500" spc="-5">
                <a:solidFill>
                  <a:srgbClr val="56566D"/>
                </a:solidFill>
                <a:latin typeface="Arial"/>
                <a:cs typeface="Arial"/>
              </a:rPr>
              <a:t>College, and </a:t>
            </a:r>
            <a:r>
              <a:rPr dirty="0" sz="1500" spc="-10">
                <a:solidFill>
                  <a:srgbClr val="56566D"/>
                </a:solidFill>
                <a:latin typeface="Arial"/>
                <a:cs typeface="Arial"/>
              </a:rPr>
              <a:t>Vice </a:t>
            </a:r>
            <a:r>
              <a:rPr dirty="0" sz="1500">
                <a:solidFill>
                  <a:srgbClr val="56566D"/>
                </a:solidFill>
                <a:latin typeface="Arial"/>
                <a:cs typeface="Arial"/>
              </a:rPr>
              <a:t>Rector for  Planning </a:t>
            </a:r>
            <a:r>
              <a:rPr dirty="0" sz="1500" spc="-5">
                <a:solidFill>
                  <a:srgbClr val="56566D"/>
                </a:solidFill>
                <a:latin typeface="Arial"/>
                <a:cs typeface="Arial"/>
              </a:rPr>
              <a:t>Quality </a:t>
            </a:r>
            <a:r>
              <a:rPr dirty="0" sz="1500">
                <a:solidFill>
                  <a:srgbClr val="56566D"/>
                </a:solidFill>
                <a:latin typeface="Arial"/>
                <a:cs typeface="Arial"/>
              </a:rPr>
              <a:t>and </a:t>
            </a:r>
            <a:r>
              <a:rPr dirty="0" sz="1500" spc="-5">
                <a:solidFill>
                  <a:srgbClr val="56566D"/>
                </a:solidFill>
                <a:latin typeface="Arial"/>
                <a:cs typeface="Arial"/>
              </a:rPr>
              <a:t>Development,</a:t>
            </a:r>
            <a:r>
              <a:rPr dirty="0" sz="1500" spc="-30">
                <a:solidFill>
                  <a:srgbClr val="56566D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56566D"/>
                </a:solidFill>
                <a:latin typeface="Arial"/>
                <a:cs typeface="Arial"/>
              </a:rPr>
              <a:t>SEU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sng" sz="15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albarrak@ksu.edu.sa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84606"/>
            <a:ext cx="7498080" cy="4679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 spc="-85"/>
              <a:t>Example</a:t>
            </a:r>
            <a:r>
              <a:rPr dirty="0" sz="2900" spc="-245"/>
              <a:t> </a:t>
            </a:r>
            <a:r>
              <a:rPr dirty="0" sz="2900" spc="-65"/>
              <a:t>DSS</a:t>
            </a:r>
            <a:r>
              <a:rPr dirty="0" sz="2900" spc="-220"/>
              <a:t> </a:t>
            </a:r>
            <a:r>
              <a:rPr dirty="0" sz="2900" spc="-50"/>
              <a:t>in</a:t>
            </a:r>
            <a:r>
              <a:rPr dirty="0" sz="2900" spc="-220"/>
              <a:t> </a:t>
            </a:r>
            <a:r>
              <a:rPr dirty="0" sz="2900" spc="-75"/>
              <a:t>CPOE</a:t>
            </a:r>
            <a:r>
              <a:rPr dirty="0" sz="2900" spc="-215"/>
              <a:t> </a:t>
            </a:r>
            <a:r>
              <a:rPr dirty="0" sz="2900"/>
              <a:t>–</a:t>
            </a:r>
            <a:r>
              <a:rPr dirty="0" sz="2900" spc="-220"/>
              <a:t> </a:t>
            </a:r>
            <a:r>
              <a:rPr dirty="0" sz="2900" spc="-90"/>
              <a:t>medication</a:t>
            </a:r>
            <a:r>
              <a:rPr dirty="0" sz="2900" spc="-245"/>
              <a:t> </a:t>
            </a:r>
            <a:r>
              <a:rPr dirty="0" sz="2900" spc="-90"/>
              <a:t>prescription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1449069" y="1918208"/>
            <a:ext cx="6447790" cy="277558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38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Allergy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29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Age (check drug name and</a:t>
            </a:r>
            <a:r>
              <a:rPr dirty="0" sz="2400" spc="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dose)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28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Duplicate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drugs on active orders,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not</a:t>
            </a:r>
            <a:r>
              <a:rPr dirty="0" sz="24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one-time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29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Severe drug</a:t>
            </a:r>
            <a:r>
              <a:rPr dirty="0" sz="2400" spc="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interactions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245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Drug-drug,</a:t>
            </a:r>
            <a:r>
              <a:rPr dirty="0" sz="2000" spc="-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drug-food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28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Dose</a:t>
            </a:r>
            <a:r>
              <a:rPr dirty="0" sz="2400" spc="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maximum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29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Drugs with opposite</a:t>
            </a:r>
            <a:r>
              <a:rPr dirty="0" sz="2400" spc="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actions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23279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80"/>
              <a:t>What </a:t>
            </a:r>
            <a:r>
              <a:rPr dirty="0" sz="4000" spc="-50"/>
              <a:t>Is</a:t>
            </a:r>
            <a:r>
              <a:rPr dirty="0" sz="4000" spc="-415"/>
              <a:t> </a:t>
            </a:r>
            <a:r>
              <a:rPr dirty="0" sz="4000" spc="-65"/>
              <a:t>It?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07340" y="1934082"/>
            <a:ext cx="8563610" cy="309880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5416"/>
              <a:buFont typeface="Wingdings"/>
              <a:buChar char="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CPOE is a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computer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application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that accepts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physician</a:t>
            </a:r>
            <a:r>
              <a:rPr dirty="0" sz="2400" spc="8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orders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Font typeface="Wingdings"/>
              <a:buChar char=""/>
              <a:tabLst>
                <a:tab pos="46990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Meds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Font typeface="Wingdings"/>
              <a:buChar char=""/>
              <a:tabLst>
                <a:tab pos="46990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Laboratory</a:t>
            </a:r>
            <a:r>
              <a:rPr dirty="0" sz="2400" spc="-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5">
                <a:solidFill>
                  <a:srgbClr val="292934"/>
                </a:solidFill>
                <a:latin typeface="Arial"/>
                <a:cs typeface="Arial"/>
              </a:rPr>
              <a:t>Tests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Font typeface="Wingdings"/>
              <a:buChar char=""/>
              <a:tabLst>
                <a:tab pos="46990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Diagnostic</a:t>
            </a:r>
            <a:r>
              <a:rPr dirty="0" sz="2400" spc="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Studies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Font typeface="Wingdings"/>
              <a:buChar char=""/>
              <a:tabLst>
                <a:tab pos="46990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Ancillary</a:t>
            </a:r>
            <a:r>
              <a:rPr dirty="0" sz="2400" spc="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Support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Font typeface="Wingdings"/>
              <a:buChar char=""/>
              <a:tabLst>
                <a:tab pos="46990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Nursing</a:t>
            </a:r>
            <a:r>
              <a:rPr dirty="0" sz="2400" spc="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Orders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Font typeface="Wingdings"/>
              <a:buChar char=""/>
              <a:tabLst>
                <a:tab pos="46990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Consults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886838"/>
            <a:ext cx="1742439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292934"/>
                </a:solidFill>
              </a:rPr>
              <a:t>Why</a:t>
            </a:r>
            <a:r>
              <a:rPr dirty="0" spc="-80">
                <a:solidFill>
                  <a:srgbClr val="292934"/>
                </a:solidFill>
              </a:rPr>
              <a:t> </a:t>
            </a:r>
            <a:r>
              <a:rPr dirty="0" spc="-5">
                <a:solidFill>
                  <a:srgbClr val="292934"/>
                </a:solidFill>
              </a:rPr>
              <a:t>Now?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434"/>
              </a:spcBef>
              <a:buClr>
                <a:srgbClr val="92A199"/>
              </a:buClr>
              <a:buSzPct val="83928"/>
              <a:buFont typeface="Wingdings"/>
              <a:buChar char=""/>
              <a:tabLst>
                <a:tab pos="195580" algn="l"/>
              </a:tabLst>
            </a:pPr>
            <a:r>
              <a:rPr dirty="0" spc="-5"/>
              <a:t>November</a:t>
            </a:r>
            <a:r>
              <a:rPr dirty="0" spc="25"/>
              <a:t> </a:t>
            </a:r>
            <a:r>
              <a:rPr dirty="0" spc="-5"/>
              <a:t>1999:</a:t>
            </a:r>
          </a:p>
          <a:p>
            <a:pPr marL="307975">
              <a:lnSpc>
                <a:spcPct val="100000"/>
              </a:lnSpc>
              <a:spcBef>
                <a:spcPts val="340"/>
              </a:spcBef>
            </a:pPr>
            <a:r>
              <a:rPr dirty="0" spc="-5"/>
              <a:t>Report </a:t>
            </a:r>
            <a:r>
              <a:rPr dirty="0"/>
              <a:t>from </a:t>
            </a:r>
            <a:r>
              <a:rPr dirty="0" spc="-5"/>
              <a:t>the </a:t>
            </a:r>
            <a:r>
              <a:rPr dirty="0"/>
              <a:t>Institute </a:t>
            </a:r>
            <a:r>
              <a:rPr dirty="0" spc="-5"/>
              <a:t>of</a:t>
            </a:r>
            <a:r>
              <a:rPr dirty="0" spc="15"/>
              <a:t> </a:t>
            </a:r>
            <a:r>
              <a:rPr dirty="0" spc="-5"/>
              <a:t>Medicine</a:t>
            </a:r>
          </a:p>
          <a:p>
            <a:pPr marL="307975">
              <a:lnSpc>
                <a:spcPct val="100000"/>
              </a:lnSpc>
              <a:spcBef>
                <a:spcPts val="335"/>
              </a:spcBef>
            </a:pPr>
            <a:r>
              <a:rPr dirty="0" spc="-135" i="1">
                <a:latin typeface="Arial"/>
                <a:cs typeface="Arial"/>
              </a:rPr>
              <a:t>To </a:t>
            </a:r>
            <a:r>
              <a:rPr dirty="0" spc="-5" i="1">
                <a:latin typeface="Arial"/>
                <a:cs typeface="Arial"/>
              </a:rPr>
              <a:t>Err is Human: Building a Safer </a:t>
            </a:r>
            <a:r>
              <a:rPr dirty="0" sz="2400" spc="-5" i="1">
                <a:latin typeface="Arial"/>
                <a:cs typeface="Arial"/>
              </a:rPr>
              <a:t>Health</a:t>
            </a:r>
            <a:r>
              <a:rPr dirty="0" sz="2400" spc="135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lvl="1" marL="742950" indent="-183515">
              <a:lnSpc>
                <a:spcPct val="100000"/>
              </a:lnSpc>
              <a:spcBef>
                <a:spcPts val="245"/>
              </a:spcBef>
              <a:buClr>
                <a:srgbClr val="92A199"/>
              </a:buClr>
              <a:buSzPct val="88888"/>
              <a:buFont typeface="Wingdings"/>
              <a:buChar char=""/>
              <a:tabLst>
                <a:tab pos="743585" algn="l"/>
              </a:tabLst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44,000-98,000 patient deaths/year in </a:t>
            </a:r>
            <a:r>
              <a:rPr dirty="0" sz="1800">
                <a:solidFill>
                  <a:srgbClr val="292934"/>
                </a:solidFill>
                <a:latin typeface="Arial"/>
                <a:cs typeface="Arial"/>
              </a:rPr>
              <a:t>U.S.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hospitals due </a:t>
            </a:r>
            <a:r>
              <a:rPr dirty="0" sz="180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medical</a:t>
            </a:r>
            <a:r>
              <a:rPr dirty="0" sz="1800" spc="114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errors</a:t>
            </a:r>
            <a:endParaRPr sz="1800">
              <a:latin typeface="Arial"/>
              <a:cs typeface="Arial"/>
            </a:endParaRPr>
          </a:p>
          <a:p>
            <a:pPr marL="195580" marR="15875" indent="-182880">
              <a:lnSpc>
                <a:spcPts val="3020"/>
              </a:lnSpc>
              <a:spcBef>
                <a:spcPts val="695"/>
              </a:spcBef>
              <a:buClr>
                <a:srgbClr val="92A199"/>
              </a:buClr>
              <a:buSzPct val="83928"/>
              <a:buFont typeface="Wingdings"/>
              <a:buChar char=""/>
              <a:tabLst>
                <a:tab pos="195580" algn="l"/>
              </a:tabLst>
            </a:pPr>
            <a:r>
              <a:rPr dirty="0"/>
              <a:t>Increased focus </a:t>
            </a:r>
            <a:r>
              <a:rPr dirty="0" spc="-5"/>
              <a:t>on </a:t>
            </a:r>
            <a:r>
              <a:rPr dirty="0" spc="-5">
                <a:solidFill>
                  <a:srgbClr val="0000FF"/>
                </a:solidFill>
              </a:rPr>
              <a:t>patient safety </a:t>
            </a:r>
            <a:r>
              <a:rPr dirty="0" spc="-5"/>
              <a:t>and </a:t>
            </a:r>
            <a:r>
              <a:rPr dirty="0"/>
              <a:t>on </a:t>
            </a:r>
            <a:r>
              <a:rPr dirty="0" spc="-5">
                <a:solidFill>
                  <a:srgbClr val="0000FF"/>
                </a:solidFill>
              </a:rPr>
              <a:t>quality of  care</a:t>
            </a:r>
          </a:p>
          <a:p>
            <a:pPr marL="195580" marR="401320" indent="-182880">
              <a:lnSpc>
                <a:spcPts val="303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Wingdings"/>
              <a:buChar char=""/>
              <a:tabLst>
                <a:tab pos="195580" algn="l"/>
              </a:tabLst>
            </a:pPr>
            <a:r>
              <a:rPr dirty="0" spc="-5"/>
              <a:t>CPOE is viewed as an </a:t>
            </a:r>
            <a:r>
              <a:rPr dirty="0"/>
              <a:t>important tool </a:t>
            </a:r>
            <a:r>
              <a:rPr dirty="0" spc="-5"/>
              <a:t>to improve </a:t>
            </a:r>
            <a:r>
              <a:rPr dirty="0" spc="-5">
                <a:solidFill>
                  <a:srgbClr val="0000FF"/>
                </a:solidFill>
              </a:rPr>
              <a:t> patient safety </a:t>
            </a:r>
            <a:r>
              <a:rPr dirty="0"/>
              <a:t>and </a:t>
            </a:r>
            <a:r>
              <a:rPr dirty="0" spc="-5">
                <a:solidFill>
                  <a:srgbClr val="0000FF"/>
                </a:solidFill>
              </a:rPr>
              <a:t>quality of care</a:t>
            </a:r>
            <a:r>
              <a:rPr dirty="0" spc="70">
                <a:solidFill>
                  <a:srgbClr val="0000FF"/>
                </a:solidFill>
              </a:rPr>
              <a:t> </a:t>
            </a:r>
            <a:r>
              <a:rPr dirty="0" spc="-5"/>
              <a:t>delivered</a:t>
            </a: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30264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90"/>
              <a:t>Patient</a:t>
            </a:r>
            <a:r>
              <a:rPr dirty="0" sz="4000" spc="-275"/>
              <a:t> </a:t>
            </a:r>
            <a:r>
              <a:rPr dirty="0" sz="4000" spc="-85"/>
              <a:t>Safety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2010428"/>
            <a:ext cx="3802379" cy="369697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Institute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dirty="0" sz="2400" spc="-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Medicine</a:t>
            </a:r>
            <a:endParaRPr sz="2400">
              <a:latin typeface="Arial"/>
              <a:cs typeface="Arial"/>
            </a:endParaRPr>
          </a:p>
          <a:p>
            <a:pPr marL="469900" marR="709295" indent="-18351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Report on medical</a:t>
            </a:r>
            <a:r>
              <a:rPr dirty="0" sz="2000" spc="-9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errors  released</a:t>
            </a:r>
            <a:r>
              <a:rPr dirty="0" sz="2000" spc="-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1999</a:t>
            </a:r>
            <a:endParaRPr sz="2000">
              <a:latin typeface="Arial"/>
              <a:cs typeface="Arial"/>
            </a:endParaRPr>
          </a:p>
          <a:p>
            <a:pPr marL="469900" marR="5080" indent="-183515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Estimated that between</a:t>
            </a:r>
            <a:r>
              <a:rPr dirty="0" sz="2000" spc="-114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44,000  and 98,000 hospital  deaths/year are due to  medical</a:t>
            </a:r>
            <a:r>
              <a:rPr dirty="0" sz="2000" spc="-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errors</a:t>
            </a:r>
            <a:endParaRPr sz="2000">
              <a:latin typeface="Arial"/>
              <a:cs typeface="Arial"/>
            </a:endParaRPr>
          </a:p>
          <a:p>
            <a:pPr marL="469900" marR="19050" indent="-18351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Some question the </a:t>
            </a:r>
            <a:r>
              <a:rPr dirty="0" sz="2000" spc="5">
                <a:solidFill>
                  <a:srgbClr val="292934"/>
                </a:solidFill>
                <a:latin typeface="Arial"/>
                <a:cs typeface="Arial"/>
              </a:rPr>
              <a:t>accuracy</a:t>
            </a:r>
            <a:r>
              <a:rPr dirty="0" sz="2000" spc="-1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of  the estimates but has raised  public awareness and  concern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4028" y="2046859"/>
            <a:ext cx="3294379" cy="72072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546100" marR="5080" indent="-533400">
              <a:lnSpc>
                <a:spcPts val="2590"/>
              </a:lnSpc>
              <a:spcBef>
                <a:spcPts val="425"/>
              </a:spcBef>
            </a:pPr>
            <a:r>
              <a:rPr dirty="0" sz="2400" spc="-95">
                <a:solidFill>
                  <a:srgbClr val="292934"/>
                </a:solidFill>
                <a:latin typeface="Arial"/>
                <a:cs typeface="Arial"/>
              </a:rPr>
              <a:t>Top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10 Causes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Death  </a:t>
            </a: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1998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47609" y="2741878"/>
            <a:ext cx="1037590" cy="351409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724,269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538,947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158,060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20">
                <a:solidFill>
                  <a:srgbClr val="292934"/>
                </a:solidFill>
                <a:latin typeface="Arial"/>
                <a:cs typeface="Arial"/>
              </a:rPr>
              <a:t>114,381</a:t>
            </a:r>
            <a:endParaRPr sz="20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1120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98,00</a:t>
            </a:r>
            <a:r>
              <a:rPr dirty="0" sz="2000" spc="5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baseline="25525" sz="2775" spc="7" b="1">
                <a:solidFill>
                  <a:srgbClr val="292934"/>
                </a:solidFill>
                <a:latin typeface="Arial"/>
                <a:cs typeface="Arial"/>
              </a:rPr>
              <a:t>*</a:t>
            </a:r>
            <a:endParaRPr baseline="25525" sz="2775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420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94,828</a:t>
            </a:r>
            <a:endParaRPr sz="20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64,574</a:t>
            </a:r>
            <a:endParaRPr sz="20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41,826</a:t>
            </a:r>
            <a:endParaRPr sz="20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29,264</a:t>
            </a:r>
            <a:endParaRPr sz="20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26,295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4028" y="2741878"/>
            <a:ext cx="2327910" cy="384937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340"/>
              </a:spcBef>
              <a:buClr>
                <a:srgbClr val="92A199"/>
              </a:buClr>
              <a:buSzPct val="85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Heart</a:t>
            </a:r>
            <a:r>
              <a:rPr dirty="0" sz="2000" spc="-5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Disease</a:t>
            </a:r>
            <a:endParaRPr sz="20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5"/>
              </a:spcBef>
              <a:buClr>
                <a:srgbClr val="92A199"/>
              </a:buClr>
              <a:buSzPct val="85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Cancer</a:t>
            </a:r>
            <a:endParaRPr sz="20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0"/>
              </a:spcBef>
              <a:buClr>
                <a:srgbClr val="92A199"/>
              </a:buClr>
              <a:buSzPct val="85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Stroke</a:t>
            </a:r>
            <a:endParaRPr sz="20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0"/>
              </a:spcBef>
              <a:buClr>
                <a:srgbClr val="92A199"/>
              </a:buClr>
              <a:buSzPct val="85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Lung</a:t>
            </a:r>
            <a:r>
              <a:rPr dirty="0" sz="2000" spc="-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Disease</a:t>
            </a:r>
            <a:endParaRPr sz="20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1120"/>
              </a:spcBef>
              <a:buClr>
                <a:srgbClr val="92A199"/>
              </a:buClr>
              <a:buSzPct val="85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Medical</a:t>
            </a:r>
            <a:r>
              <a:rPr dirty="0" sz="2000" spc="-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Errors</a:t>
            </a:r>
            <a:endParaRPr sz="20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420"/>
              </a:spcBef>
              <a:buClr>
                <a:srgbClr val="92A199"/>
              </a:buClr>
              <a:buSzPct val="85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Pneumonia</a:t>
            </a:r>
            <a:endParaRPr sz="20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0"/>
              </a:spcBef>
              <a:buClr>
                <a:srgbClr val="92A199"/>
              </a:buClr>
              <a:buSzPct val="85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Diabetes</a:t>
            </a:r>
            <a:endParaRPr sz="20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0"/>
              </a:spcBef>
              <a:buClr>
                <a:srgbClr val="92A199"/>
              </a:buClr>
              <a:buSzPct val="85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Motor</a:t>
            </a:r>
            <a:r>
              <a:rPr dirty="0" sz="2000" spc="-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292934"/>
                </a:solidFill>
                <a:latin typeface="Arial"/>
                <a:cs typeface="Arial"/>
              </a:rPr>
              <a:t>Vehicle</a:t>
            </a:r>
            <a:endParaRPr sz="20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0"/>
              </a:spcBef>
              <a:buClr>
                <a:srgbClr val="92A199"/>
              </a:buClr>
              <a:buSzPct val="85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Suicide</a:t>
            </a:r>
            <a:endParaRPr sz="20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40"/>
              </a:spcBef>
              <a:buClr>
                <a:srgbClr val="92A199"/>
              </a:buClr>
              <a:buSzPct val="85000"/>
              <a:buAutoNum type="arabicPeriod"/>
              <a:tabLst>
                <a:tab pos="545465" algn="l"/>
                <a:tab pos="5461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Kidney</a:t>
            </a:r>
            <a:r>
              <a:rPr dirty="0" sz="2000" spc="-6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Disease</a:t>
            </a:r>
            <a:endParaRPr sz="2000">
              <a:latin typeface="Arial"/>
              <a:cs typeface="Arial"/>
            </a:endParaRPr>
          </a:p>
          <a:p>
            <a:pPr marL="50165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*</a:t>
            </a:r>
            <a:r>
              <a:rPr dirty="0" sz="2000" spc="-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92934"/>
                </a:solidFill>
                <a:latin typeface="Arial"/>
                <a:cs typeface="Arial"/>
              </a:rPr>
              <a:t>Estimated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156083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90"/>
              <a:t>Outline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53082"/>
            <a:ext cx="4850130" cy="265938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Definition and</a:t>
            </a:r>
            <a:r>
              <a:rPr dirty="0" sz="2400" spc="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context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Why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 CPOE?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Advantages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 CPOE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Disadvantages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dirty="0" sz="2400" spc="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CPOE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Outcome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measures and examples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Same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system other</a:t>
            </a:r>
            <a:r>
              <a:rPr dirty="0" sz="24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outcome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42240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80"/>
              <a:t>What CPOE</a:t>
            </a:r>
            <a:r>
              <a:rPr dirty="0" sz="4000" spc="-390"/>
              <a:t> </a:t>
            </a:r>
            <a:r>
              <a:rPr dirty="0" sz="4000" spc="-85"/>
              <a:t>Does?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31140" y="1843557"/>
            <a:ext cx="8450580" cy="451929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434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Provides Decision</a:t>
            </a:r>
            <a:r>
              <a:rPr dirty="0" sz="2800" spc="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Support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3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25">
                <a:solidFill>
                  <a:srgbClr val="292934"/>
                </a:solidFill>
                <a:latin typeface="Arial"/>
                <a:cs typeface="Arial"/>
              </a:rPr>
              <a:t>Warns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of Drug</a:t>
            </a:r>
            <a:r>
              <a:rPr dirty="0" sz="2800" spc="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Interactions</a:t>
            </a:r>
            <a:endParaRPr sz="28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305"/>
              </a:spcBef>
              <a:buClr>
                <a:srgbClr val="92A199"/>
              </a:buClr>
              <a:buSzPct val="85416"/>
              <a:buChar char="•"/>
              <a:tabLst>
                <a:tab pos="46990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Drug-Drug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290"/>
              </a:spcBef>
              <a:buClr>
                <a:srgbClr val="92A199"/>
              </a:buClr>
              <a:buSzPct val="85416"/>
              <a:buChar char="•"/>
              <a:tabLst>
                <a:tab pos="46990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Drug-Allergy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290"/>
              </a:spcBef>
              <a:buClr>
                <a:srgbClr val="92A199"/>
              </a:buClr>
              <a:buSzPct val="85416"/>
              <a:buChar char="•"/>
              <a:tabLst>
                <a:tab pos="46990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Drug-Food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20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Checks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Dosing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3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Reduces </a:t>
            </a:r>
            <a:r>
              <a:rPr dirty="0" sz="2800" spc="-10">
                <a:solidFill>
                  <a:srgbClr val="292934"/>
                </a:solidFill>
                <a:latin typeface="Arial"/>
                <a:cs typeface="Arial"/>
              </a:rPr>
              <a:t>Transcription</a:t>
            </a:r>
            <a:r>
              <a:rPr dirty="0" sz="28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Error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40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Reduces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number of lost</a:t>
            </a:r>
            <a:r>
              <a:rPr dirty="0" sz="2800" spc="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orders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3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Reduces duplicative diagnostic</a:t>
            </a:r>
            <a:r>
              <a:rPr dirty="0" sz="2800" spc="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testing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3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Recommends cost effective,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therapeutic alternatives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3228"/>
            <a:ext cx="7941309" cy="314769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Computerized physician order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entry (</a:t>
            </a:r>
            <a:r>
              <a:rPr dirty="0" sz="2400" b="1">
                <a:solidFill>
                  <a:srgbClr val="292934"/>
                </a:solidFill>
                <a:latin typeface="Arial"/>
                <a:cs typeface="Arial"/>
              </a:rPr>
              <a:t>CPOE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)</a:t>
            </a:r>
            <a:r>
              <a:rPr dirty="0" sz="2400" spc="7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is:</a:t>
            </a:r>
            <a:endParaRPr sz="2400">
              <a:latin typeface="Arial"/>
              <a:cs typeface="Arial"/>
            </a:endParaRPr>
          </a:p>
          <a:p>
            <a:pPr lvl="1" marL="469900" marR="63881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70534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The process where a medical professional entering orders</a:t>
            </a:r>
            <a:r>
              <a:rPr dirty="0" sz="2000" spc="-2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or  instructions</a:t>
            </a:r>
            <a:r>
              <a:rPr dirty="0" sz="2000" spc="-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electronically</a:t>
            </a:r>
            <a:endParaRPr sz="20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70534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A process of electronic entry of medical practitioner instructions</a:t>
            </a:r>
            <a:r>
              <a:rPr dirty="0" sz="2000" spc="-3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the treatment of</a:t>
            </a:r>
            <a:r>
              <a:rPr dirty="0" sz="2000" spc="-9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patients</a:t>
            </a:r>
            <a:endParaRPr sz="2000">
              <a:latin typeface="Arial"/>
              <a:cs typeface="Arial"/>
            </a:endParaRPr>
          </a:p>
          <a:p>
            <a:pPr lvl="1" marL="469900" marR="52578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70534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Computerized Provider Order </a:t>
            </a:r>
            <a:r>
              <a:rPr dirty="0" sz="2000" spc="-5">
                <a:solidFill>
                  <a:srgbClr val="292934"/>
                </a:solidFill>
                <a:latin typeface="Arial"/>
                <a:cs typeface="Arial"/>
              </a:rPr>
              <a:t>Entry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or Computerized</a:t>
            </a:r>
            <a:r>
              <a:rPr dirty="0" sz="2000" spc="-16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Provider  Order Management</a:t>
            </a:r>
            <a:r>
              <a:rPr dirty="0" sz="2000" spc="-9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(CPOM)</a:t>
            </a:r>
            <a:endParaRPr sz="2000">
              <a:latin typeface="Arial"/>
              <a:cs typeface="Arial"/>
            </a:endParaRPr>
          </a:p>
          <a:p>
            <a:pPr lvl="1" marL="469900" marR="215265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70534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The process of capturing a physician's instructions for a</a:t>
            </a:r>
            <a:r>
              <a:rPr dirty="0" sz="2000" spc="-2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patient's  care electronically to improve the </a:t>
            </a:r>
            <a:r>
              <a:rPr dirty="0" sz="2000" spc="-5">
                <a:solidFill>
                  <a:srgbClr val="292934"/>
                </a:solidFill>
                <a:latin typeface="Arial"/>
                <a:cs typeface="Arial"/>
              </a:rPr>
              <a:t>efficiency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of care</a:t>
            </a:r>
            <a:r>
              <a:rPr dirty="0" sz="2000" spc="-16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292934"/>
                </a:solidFill>
                <a:latin typeface="Arial"/>
                <a:cs typeface="Arial"/>
              </a:rPr>
              <a:t>delivery.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8938" rIns="0" bIns="0" rtlCol="0" vert="horz">
            <a:spAutoFit/>
          </a:bodyPr>
          <a:lstStyle/>
          <a:p>
            <a:pPr marL="1214120" marR="5080">
              <a:lnSpc>
                <a:spcPct val="100000"/>
              </a:lnSpc>
              <a:spcBef>
                <a:spcPts val="95"/>
              </a:spcBef>
            </a:pPr>
            <a:r>
              <a:rPr dirty="0" spc="-75"/>
              <a:t>What</a:t>
            </a:r>
            <a:r>
              <a:rPr dirty="0" spc="-225"/>
              <a:t> </a:t>
            </a:r>
            <a:r>
              <a:rPr dirty="0" spc="-50"/>
              <a:t>is</a:t>
            </a:r>
            <a:r>
              <a:rPr dirty="0" spc="-220"/>
              <a:t> </a:t>
            </a:r>
            <a:r>
              <a:rPr dirty="0" spc="-90"/>
              <a:t>Computerized</a:t>
            </a:r>
            <a:r>
              <a:rPr dirty="0" spc="-220"/>
              <a:t> </a:t>
            </a:r>
            <a:r>
              <a:rPr dirty="0" spc="-85"/>
              <a:t>Physician</a:t>
            </a:r>
            <a:r>
              <a:rPr dirty="0" spc="-240"/>
              <a:t> </a:t>
            </a:r>
            <a:r>
              <a:rPr dirty="0" spc="-80"/>
              <a:t>Order</a:t>
            </a:r>
            <a:r>
              <a:rPr dirty="0" spc="-225"/>
              <a:t> </a:t>
            </a:r>
            <a:r>
              <a:rPr dirty="0" spc="-80"/>
              <a:t>Entry  </a:t>
            </a:r>
            <a:r>
              <a:rPr dirty="0" spc="-90"/>
              <a:t>(CPOE)?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5972" y="2407411"/>
            <a:ext cx="6719570" cy="2463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95"/>
              </a:spcBef>
              <a:buClr>
                <a:srgbClr val="92A199"/>
              </a:buClr>
              <a:buSzPct val="84000"/>
              <a:buChar char="•"/>
              <a:tabLst>
                <a:tab pos="195580" algn="l"/>
              </a:tabLst>
            </a:pPr>
            <a:r>
              <a:rPr dirty="0" sz="2500" spc="-5">
                <a:solidFill>
                  <a:srgbClr val="292934"/>
                </a:solidFill>
                <a:latin typeface="Arial"/>
                <a:cs typeface="Arial"/>
              </a:rPr>
              <a:t>Ordering of tests, medications, and treatments  for patient care using</a:t>
            </a:r>
            <a:r>
              <a:rPr dirty="0" sz="2500" spc="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500" spc="-5">
                <a:solidFill>
                  <a:srgbClr val="292934"/>
                </a:solidFill>
                <a:latin typeface="Arial"/>
                <a:cs typeface="Arial"/>
              </a:rPr>
              <a:t>computers</a:t>
            </a:r>
            <a:endParaRPr sz="2500">
              <a:latin typeface="Arial"/>
              <a:cs typeface="Arial"/>
            </a:endParaRPr>
          </a:p>
          <a:p>
            <a:pPr marL="195580" marR="800735" indent="-182880">
              <a:lnSpc>
                <a:spcPct val="100000"/>
              </a:lnSpc>
              <a:spcBef>
                <a:spcPts val="600"/>
              </a:spcBef>
              <a:buClr>
                <a:srgbClr val="92A199"/>
              </a:buClr>
              <a:buSzPct val="84000"/>
              <a:buChar char="•"/>
              <a:tabLst>
                <a:tab pos="195580" algn="l"/>
              </a:tabLst>
            </a:pPr>
            <a:r>
              <a:rPr dirty="0" sz="2500" spc="-5">
                <a:solidFill>
                  <a:srgbClr val="292934"/>
                </a:solidFill>
                <a:latin typeface="Arial"/>
                <a:cs typeface="Arial"/>
              </a:rPr>
              <a:t>Involves electronic communication of </a:t>
            </a:r>
            <a:r>
              <a:rPr dirty="0" sz="2500">
                <a:solidFill>
                  <a:srgbClr val="292934"/>
                </a:solidFill>
                <a:latin typeface="Arial"/>
                <a:cs typeface="Arial"/>
              </a:rPr>
              <a:t>the  </a:t>
            </a:r>
            <a:r>
              <a:rPr dirty="0" sz="2500" spc="-5">
                <a:solidFill>
                  <a:srgbClr val="292934"/>
                </a:solidFill>
                <a:latin typeface="Arial"/>
                <a:cs typeface="Arial"/>
              </a:rPr>
              <a:t>orders</a:t>
            </a:r>
            <a:endParaRPr sz="2500">
              <a:latin typeface="Arial"/>
              <a:cs typeface="Arial"/>
            </a:endParaRPr>
          </a:p>
          <a:p>
            <a:pPr marL="195580" marR="285115" indent="-182880">
              <a:lnSpc>
                <a:spcPct val="100000"/>
              </a:lnSpc>
              <a:spcBef>
                <a:spcPts val="600"/>
              </a:spcBef>
              <a:buClr>
                <a:srgbClr val="92A199"/>
              </a:buClr>
              <a:buSzPct val="84000"/>
              <a:buChar char="•"/>
              <a:tabLst>
                <a:tab pos="195580" algn="l"/>
              </a:tabLst>
            </a:pPr>
            <a:r>
              <a:rPr dirty="0" sz="2500" spc="-5">
                <a:solidFill>
                  <a:srgbClr val="292934"/>
                </a:solidFill>
                <a:latin typeface="Arial"/>
                <a:cs typeface="Arial"/>
              </a:rPr>
              <a:t>Often use rules-based methods for checking  appropriateness of</a:t>
            </a:r>
            <a:r>
              <a:rPr dirty="0" sz="2500" spc="-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500" spc="-5">
                <a:solidFill>
                  <a:srgbClr val="292934"/>
                </a:solidFill>
                <a:latin typeface="Arial"/>
                <a:cs typeface="Arial"/>
              </a:rPr>
              <a:t>care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469137"/>
            <a:ext cx="22733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95">
                <a:solidFill>
                  <a:srgbClr val="E63413"/>
                </a:solidFill>
              </a:rPr>
              <a:t>Definitions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831594" y="1320749"/>
            <a:ext cx="6119495" cy="3075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Information system is an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arrangement</a:t>
            </a:r>
            <a:r>
              <a:rPr dirty="0" sz="2400" spc="-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195580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integration</a:t>
            </a:r>
            <a:r>
              <a:rPr dirty="0" sz="2400" spc="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of: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5"/>
              </a:spcBef>
              <a:buClr>
                <a:srgbClr val="92A199"/>
              </a:buClr>
              <a:buSzPct val="85000"/>
              <a:buChar char="–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buClr>
                <a:srgbClr val="92A199"/>
              </a:buClr>
              <a:buSzPct val="85000"/>
              <a:buChar char="–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Processes</a:t>
            </a:r>
            <a:endParaRPr sz="20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buClr>
                <a:srgbClr val="92A199"/>
              </a:buClr>
              <a:buSzPct val="85000"/>
              <a:buChar char="–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People</a:t>
            </a:r>
            <a:endParaRPr sz="2000">
              <a:latin typeface="Arial"/>
              <a:cs typeface="Arial"/>
            </a:endParaRPr>
          </a:p>
          <a:p>
            <a:pPr lvl="1" marL="469900" indent="-182880">
              <a:lnSpc>
                <a:spcPts val="2400"/>
              </a:lnSpc>
              <a:buClr>
                <a:srgbClr val="92A199"/>
              </a:buClr>
              <a:buSzPct val="85000"/>
              <a:buChar char="–"/>
              <a:tabLst>
                <a:tab pos="469900" algn="l"/>
              </a:tabLst>
            </a:pPr>
            <a:r>
              <a:rPr dirty="0" sz="2000" spc="-20">
                <a:solidFill>
                  <a:srgbClr val="292934"/>
                </a:solidFill>
                <a:latin typeface="Arial"/>
                <a:cs typeface="Arial"/>
              </a:rPr>
              <a:t>Technology</a:t>
            </a:r>
            <a:endParaRPr sz="2000">
              <a:latin typeface="Arial"/>
              <a:cs typeface="Arial"/>
            </a:endParaRPr>
          </a:p>
          <a:p>
            <a:pPr marL="195580" marR="5080">
              <a:lnSpc>
                <a:spcPts val="2880"/>
              </a:lnSpc>
              <a:spcBef>
                <a:spcPts val="95"/>
              </a:spcBef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which interact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collect, process,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store,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and  provide as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output the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information needed</a:t>
            </a:r>
            <a:r>
              <a:rPr dirty="0" sz="2400" spc="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195580">
              <a:lnSpc>
                <a:spcPts val="2785"/>
              </a:lnSpc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support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organization.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15557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5"/>
              <a:t>C</a:t>
            </a:r>
            <a:r>
              <a:rPr dirty="0" sz="4000" spc="-105"/>
              <a:t>P</a:t>
            </a:r>
            <a:r>
              <a:rPr dirty="0" sz="4000" spc="-105"/>
              <a:t>O</a:t>
            </a:r>
            <a:r>
              <a:rPr dirty="0" sz="4000" spc="-105"/>
              <a:t>E</a:t>
            </a:r>
            <a:r>
              <a:rPr dirty="0" sz="4000" spc="-5"/>
              <a:t>: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2089530"/>
            <a:ext cx="7734934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292934"/>
                </a:solidFill>
                <a:latin typeface="Tahoma"/>
                <a:cs typeface="Tahoma"/>
              </a:rPr>
              <a:t>Computerized </a:t>
            </a:r>
            <a:r>
              <a:rPr dirty="0" sz="2800" spc="-10">
                <a:solidFill>
                  <a:srgbClr val="292934"/>
                </a:solidFill>
                <a:latin typeface="Tahoma"/>
                <a:cs typeface="Tahoma"/>
              </a:rPr>
              <a:t>physician </a:t>
            </a:r>
            <a:r>
              <a:rPr dirty="0" sz="2800" spc="-5">
                <a:solidFill>
                  <a:srgbClr val="292934"/>
                </a:solidFill>
                <a:latin typeface="Tahoma"/>
                <a:cs typeface="Tahoma"/>
              </a:rPr>
              <a:t>order entry (CPOE) is a  </a:t>
            </a:r>
            <a:r>
              <a:rPr dirty="0" sz="2800" spc="-10">
                <a:solidFill>
                  <a:srgbClr val="292934"/>
                </a:solidFill>
                <a:latin typeface="Tahoma"/>
                <a:cs typeface="Tahoma"/>
              </a:rPr>
              <a:t>solution </a:t>
            </a:r>
            <a:r>
              <a:rPr dirty="0" sz="2800" spc="-5">
                <a:solidFill>
                  <a:srgbClr val="292934"/>
                </a:solidFill>
                <a:latin typeface="Tahoma"/>
                <a:cs typeface="Tahoma"/>
              </a:rPr>
              <a:t>to a current human system problem </a:t>
            </a:r>
            <a:r>
              <a:rPr dirty="0" sz="2800" spc="-10">
                <a:solidFill>
                  <a:srgbClr val="292934"/>
                </a:solidFill>
                <a:latin typeface="Tahoma"/>
                <a:cs typeface="Tahoma"/>
              </a:rPr>
              <a:t>that  </a:t>
            </a:r>
            <a:r>
              <a:rPr dirty="0" sz="2800" spc="-5">
                <a:solidFill>
                  <a:srgbClr val="292934"/>
                </a:solidFill>
                <a:latin typeface="Tahoma"/>
                <a:cs typeface="Tahoma"/>
              </a:rPr>
              <a:t>focuses on achieving </a:t>
            </a:r>
            <a:r>
              <a:rPr dirty="0" sz="2800" spc="-10">
                <a:solidFill>
                  <a:srgbClr val="292934"/>
                </a:solidFill>
                <a:latin typeface="Tahoma"/>
                <a:cs typeface="Tahoma"/>
              </a:rPr>
              <a:t>improved quality </a:t>
            </a:r>
            <a:r>
              <a:rPr dirty="0" sz="2800" spc="-5">
                <a:solidFill>
                  <a:srgbClr val="292934"/>
                </a:solidFill>
                <a:latin typeface="Tahoma"/>
                <a:cs typeface="Tahoma"/>
              </a:rPr>
              <a:t>and </a:t>
            </a:r>
            <a:r>
              <a:rPr dirty="0" sz="2800" spc="-15">
                <a:solidFill>
                  <a:srgbClr val="292934"/>
                </a:solidFill>
                <a:latin typeface="Tahoma"/>
                <a:cs typeface="Tahoma"/>
              </a:rPr>
              <a:t>safety  for </a:t>
            </a:r>
            <a:r>
              <a:rPr dirty="0" sz="2800" spc="-5">
                <a:solidFill>
                  <a:srgbClr val="292934"/>
                </a:solidFill>
                <a:latin typeface="Tahoma"/>
                <a:cs typeface="Tahoma"/>
              </a:rPr>
              <a:t>all</a:t>
            </a:r>
            <a:r>
              <a:rPr dirty="0" sz="2800" spc="15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292934"/>
                </a:solidFill>
                <a:latin typeface="Tahoma"/>
                <a:cs typeface="Tahoma"/>
              </a:rPr>
              <a:t>patients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577722"/>
            <a:ext cx="4991100" cy="31184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5580">
              <a:lnSpc>
                <a:spcPct val="100000"/>
              </a:lnSpc>
              <a:spcBef>
                <a:spcPts val="105"/>
              </a:spcBef>
            </a:pPr>
            <a:r>
              <a:rPr dirty="0" sz="3200" spc="-130">
                <a:solidFill>
                  <a:srgbClr val="D2523B"/>
                </a:solidFill>
                <a:latin typeface="Arial"/>
                <a:cs typeface="Arial"/>
              </a:rPr>
              <a:t>Technical</a:t>
            </a:r>
            <a:r>
              <a:rPr dirty="0" sz="3200" spc="-240">
                <a:solidFill>
                  <a:srgbClr val="D2523B"/>
                </a:solidFill>
                <a:latin typeface="Arial"/>
                <a:cs typeface="Arial"/>
              </a:rPr>
              <a:t> </a:t>
            </a:r>
            <a:r>
              <a:rPr dirty="0" sz="3200" spc="-100">
                <a:solidFill>
                  <a:srgbClr val="D2523B"/>
                </a:solidFill>
                <a:latin typeface="Arial"/>
                <a:cs typeface="Arial"/>
              </a:rPr>
              <a:t>Infrastructure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45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9"/>
              </a:buClr>
              <a:buSzPct val="84375"/>
              <a:buChar char="•"/>
              <a:tabLst>
                <a:tab pos="196215" algn="l"/>
              </a:tabLst>
            </a:pPr>
            <a:r>
              <a:rPr dirty="0" sz="3200">
                <a:solidFill>
                  <a:srgbClr val="292934"/>
                </a:solidFill>
                <a:latin typeface="Arial"/>
                <a:cs typeface="Arial"/>
              </a:rPr>
              <a:t>EHR</a:t>
            </a:r>
            <a:endParaRPr sz="32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5"/>
              </a:spcBef>
              <a:buClr>
                <a:srgbClr val="92A199"/>
              </a:buClr>
              <a:buSzPct val="84375"/>
              <a:buChar char="•"/>
              <a:tabLst>
                <a:tab pos="196215" algn="l"/>
              </a:tabLst>
            </a:pPr>
            <a:r>
              <a:rPr dirty="0" sz="3200">
                <a:solidFill>
                  <a:srgbClr val="292934"/>
                </a:solidFill>
                <a:latin typeface="Arial"/>
                <a:cs typeface="Arial"/>
              </a:rPr>
              <a:t>Drug </a:t>
            </a:r>
            <a:r>
              <a:rPr dirty="0" sz="3200" spc="-5">
                <a:solidFill>
                  <a:srgbClr val="292934"/>
                </a:solidFill>
                <a:latin typeface="Arial"/>
                <a:cs typeface="Arial"/>
              </a:rPr>
              <a:t>information</a:t>
            </a:r>
            <a:r>
              <a:rPr dirty="0" sz="3200" spc="-8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292934"/>
                </a:solidFill>
                <a:latin typeface="Arial"/>
                <a:cs typeface="Arial"/>
              </a:rPr>
              <a:t>database</a:t>
            </a:r>
            <a:endParaRPr sz="32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5"/>
              </a:spcBef>
              <a:buClr>
                <a:srgbClr val="92A199"/>
              </a:buClr>
              <a:buSzPct val="84375"/>
              <a:buChar char="•"/>
              <a:tabLst>
                <a:tab pos="196215" algn="l"/>
              </a:tabLst>
            </a:pPr>
            <a:r>
              <a:rPr dirty="0" sz="3200">
                <a:solidFill>
                  <a:srgbClr val="292934"/>
                </a:solidFill>
                <a:latin typeface="Arial"/>
                <a:cs typeface="Arial"/>
              </a:rPr>
              <a:t>DSS</a:t>
            </a:r>
            <a:endParaRPr sz="32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5"/>
              </a:spcBef>
              <a:buClr>
                <a:srgbClr val="92A199"/>
              </a:buClr>
              <a:buSzPct val="84375"/>
              <a:buChar char="•"/>
              <a:tabLst>
                <a:tab pos="196215" algn="l"/>
              </a:tabLst>
            </a:pPr>
            <a:r>
              <a:rPr dirty="0" sz="3200">
                <a:solidFill>
                  <a:srgbClr val="292934"/>
                </a:solidFill>
                <a:latin typeface="Arial"/>
                <a:cs typeface="Arial"/>
              </a:rPr>
              <a:t>Others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9892" y="857834"/>
            <a:ext cx="484187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85" b="1">
                <a:latin typeface="Arial"/>
                <a:cs typeface="Arial"/>
              </a:rPr>
              <a:t>CPOE, </a:t>
            </a:r>
            <a:r>
              <a:rPr dirty="0" sz="4000" spc="-70" b="1">
                <a:latin typeface="Arial"/>
                <a:cs typeface="Arial"/>
              </a:rPr>
              <a:t>EHR and</a:t>
            </a:r>
            <a:r>
              <a:rPr dirty="0" sz="4000" spc="-545" b="1">
                <a:latin typeface="Arial"/>
                <a:cs typeface="Arial"/>
              </a:rPr>
              <a:t> </a:t>
            </a:r>
            <a:r>
              <a:rPr dirty="0" sz="4000" spc="-70" b="1">
                <a:latin typeface="Arial"/>
                <a:cs typeface="Arial"/>
              </a:rPr>
              <a:t>DSS</a:t>
            </a:r>
            <a:endParaRPr sz="4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9427" y="2129027"/>
          <a:ext cx="6033770" cy="3895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  <a:gridCol w="2514600"/>
                <a:gridCol w="685800"/>
              </a:tblGrid>
              <a:tr h="8382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algn="ctr" marL="148590">
                        <a:lnSpc>
                          <a:spcPct val="100000"/>
                        </a:lnSpc>
                        <a:spcBef>
                          <a:spcPts val="1789"/>
                        </a:spcBef>
                      </a:pPr>
                      <a:r>
                        <a:rPr dirty="0" sz="2400" spc="-1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EHR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dirty="0" sz="2400" spc="-5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Documentation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91135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3400">
                        <a:latin typeface="Times New Roman"/>
                        <a:cs typeface="Times New Roman"/>
                      </a:endParaRPr>
                    </a:p>
                    <a:p>
                      <a:pPr algn="just" marL="249554" marR="172085">
                        <a:lnSpc>
                          <a:spcPct val="100000"/>
                        </a:lnSpc>
                      </a:pPr>
                      <a:r>
                        <a:rPr dirty="0" sz="280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D  </a:t>
                      </a:r>
                      <a:r>
                        <a:rPr dirty="0" sz="2800" spc="-5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S  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dirty="0" sz="2400" spc="-5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Medication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91135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>
                  <a:txBody>
                    <a:bodyPr/>
                    <a:lstStyle/>
                    <a:p>
                      <a:pPr marL="248920" marR="6648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400" spc="-7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Test </a:t>
                      </a:r>
                      <a:r>
                        <a:rPr dirty="0" sz="2400" spc="-5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reports  </a:t>
                      </a:r>
                      <a:r>
                        <a:rPr dirty="0" sz="240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(EKG,</a:t>
                      </a:r>
                      <a:r>
                        <a:rPr dirty="0" sz="2400" spc="-10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PFT)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</a:tr>
              <a:tr h="7537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>
                  <a:txBody>
                    <a:bodyPr/>
                    <a:lstStyle/>
                    <a:p>
                      <a:pPr marL="248920" marR="3479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400" spc="-25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Radiology, </a:t>
                      </a:r>
                      <a:r>
                        <a:rPr dirty="0" sz="2400" spc="-5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lab  results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</a:tr>
              <a:tr h="81406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dirty="0" sz="2400" spc="-5" b="1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CPOE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7640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292934"/>
                      </a:solidFill>
                      <a:prstDash val="solid"/>
                    </a:lnT>
                    <a:lnB w="9525">
                      <a:solidFill>
                        <a:srgbClr val="292934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Michael Strong</dc:creator>
  <dc:title>Computerized Physician Order Entry (CPOE)</dc:title>
  <dcterms:created xsi:type="dcterms:W3CDTF">2019-01-05T06:19:24Z</dcterms:created>
  <dcterms:modified xsi:type="dcterms:W3CDTF">2019-01-05T06:19:24Z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2019-01-05T00:00:00Z</vt:filetime>
  </property>
</Properties>
</file>