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0" y="365760"/>
                </a:moveTo>
                <a:lnTo>
                  <a:pt x="9144000" y="365760"/>
                </a:lnTo>
                <a:lnTo>
                  <a:pt x="9144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D252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4540" y="2344623"/>
            <a:ext cx="7614919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22044" y="3780790"/>
            <a:ext cx="6699910" cy="903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0" y="365760"/>
                </a:moveTo>
                <a:lnTo>
                  <a:pt x="9144000" y="365760"/>
                </a:lnTo>
                <a:lnTo>
                  <a:pt x="9144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697737"/>
            <a:ext cx="80721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1934082"/>
            <a:ext cx="8288020" cy="2769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14268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5"/>
              <a:t>C</a:t>
            </a:r>
            <a:r>
              <a:rPr dirty="0" spc="-105"/>
              <a:t>P</a:t>
            </a:r>
            <a:r>
              <a:rPr dirty="0" spc="-105"/>
              <a:t>O</a:t>
            </a:r>
            <a:r>
              <a:rPr dirty="0" spc="-5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6234"/>
            <a:ext cx="8041005" cy="452564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95580" marR="5080" indent="-182880">
              <a:lnSpc>
                <a:spcPct val="100400"/>
              </a:lnSpc>
              <a:spcBef>
                <a:spcPts val="8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Medication errors resulting in preventable ADEs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most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commonly occur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at the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prescribing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stage.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Bobb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A, et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al.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epidemiology 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prescribing errors: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potential impact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of CPOE.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Arch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Intern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Med 2004;164:785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–</a:t>
            </a:r>
            <a:r>
              <a:rPr dirty="0" sz="1200" spc="-16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792.</a:t>
            </a:r>
            <a:endParaRPr sz="1200">
              <a:latin typeface="Arial"/>
              <a:cs typeface="Arial"/>
            </a:endParaRPr>
          </a:p>
          <a:p>
            <a:pPr marL="195580" marR="97790" indent="-182880">
              <a:lnSpc>
                <a:spcPct val="100000"/>
              </a:lnSpc>
              <a:spcBef>
                <a:spcPts val="55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Out of </a:t>
            </a:r>
            <a:r>
              <a:rPr dirty="0" sz="2400" spc="-140">
                <a:solidFill>
                  <a:srgbClr val="292934"/>
                </a:solidFill>
                <a:latin typeface="Arial"/>
                <a:cs typeface="Arial"/>
              </a:rPr>
              <a:t>1111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prescribing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errors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were identified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(6.2%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errors),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most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occurring on admission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(64%). Of these,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30.8% were rated clinically significant and were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most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frequently related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to; 1)anti-infective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medication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orders,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2)incorrect dose, and 3)medication knowledge</a:t>
            </a:r>
            <a:r>
              <a:rPr dirty="0" sz="2400" spc="1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92934"/>
                </a:solidFill>
                <a:latin typeface="Arial"/>
                <a:cs typeface="Arial"/>
              </a:rPr>
              <a:t>deficiency.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64.4% were rated </a:t>
            </a: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as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likely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be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prevented with</a:t>
            </a:r>
            <a:r>
              <a:rPr dirty="0" sz="2400" spc="1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CPOE,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13.2% unlikely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be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prevented with CPOE,</a:t>
            </a:r>
            <a:r>
              <a:rPr dirty="0" sz="2400" spc="9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195580" marR="835025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22.4% possibly prevented with CPOE depending on  specific CPOE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system characteristics.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68116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80"/>
              <a:t>CPOE </a:t>
            </a:r>
            <a:r>
              <a:rPr dirty="0" spc="-70"/>
              <a:t>Can </a:t>
            </a:r>
            <a:r>
              <a:rPr dirty="0" spc="-80"/>
              <a:t>Help </a:t>
            </a:r>
            <a:r>
              <a:rPr dirty="0" spc="-90"/>
              <a:t>Reduce</a:t>
            </a:r>
            <a:r>
              <a:rPr dirty="0" spc="-600"/>
              <a:t> </a:t>
            </a:r>
            <a:r>
              <a:rPr dirty="0" spc="-90"/>
              <a:t>Errors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2007234"/>
            <a:ext cx="7514590" cy="2000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marR="762000" indent="-182880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Brigham and </a:t>
            </a:r>
            <a:r>
              <a:rPr dirty="0" sz="2400" spc="-20">
                <a:solidFill>
                  <a:srgbClr val="292934"/>
                </a:solidFill>
                <a:latin typeface="Arial"/>
                <a:cs typeface="Arial"/>
              </a:rPr>
              <a:t>Women’s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Hospital </a:t>
            </a: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launched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its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first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CPOE in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1993</a:t>
            </a:r>
            <a:endParaRPr sz="2400">
              <a:latin typeface="Arial"/>
              <a:cs typeface="Arial"/>
            </a:endParaRPr>
          </a:p>
          <a:p>
            <a:pPr marL="195580" marR="50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Since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then, they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have documented a 54% reduction in  serious medication</a:t>
            </a:r>
            <a:r>
              <a:rPr dirty="0" sz="2400" spc="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errors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Resulted in 62%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reduction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in preventable</a:t>
            </a:r>
            <a:r>
              <a:rPr dirty="0" sz="2400" spc="-1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34"/>
                </a:solidFill>
                <a:latin typeface="Arial"/>
                <a:cs typeface="Arial"/>
              </a:rPr>
              <a:t>ADE’s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3678554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0"/>
              <a:t>Improved</a:t>
            </a:r>
            <a:r>
              <a:rPr dirty="0" spc="-265"/>
              <a:t> </a:t>
            </a:r>
            <a:r>
              <a:rPr dirty="0" spc="-90"/>
              <a:t>Quality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2007234"/>
            <a:ext cx="7392670" cy="156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CPOE allows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physician reminders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best practice  or evidence-based</a:t>
            </a:r>
            <a:r>
              <a:rPr dirty="0" sz="2400" spc="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guidelines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Indiana University</a:t>
            </a:r>
            <a:r>
              <a:rPr dirty="0" sz="2400" spc="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study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4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Pneumococcal vaccine in eligible</a:t>
            </a:r>
            <a:r>
              <a:rPr dirty="0" sz="2000" spc="-6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patients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4812" y="3600069"/>
            <a:ext cx="673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3</a:t>
            </a:r>
            <a:r>
              <a:rPr dirty="0" sz="1800" spc="-15">
                <a:solidFill>
                  <a:srgbClr val="292934"/>
                </a:solidFill>
                <a:latin typeface="Arial"/>
                <a:cs typeface="Arial"/>
              </a:rPr>
              <a:t>6</a:t>
            </a:r>
            <a:r>
              <a:rPr dirty="0" sz="1800">
                <a:solidFill>
                  <a:srgbClr val="292934"/>
                </a:solidFill>
                <a:latin typeface="Arial"/>
                <a:cs typeface="Arial"/>
              </a:rPr>
              <a:t>.0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3059" y="3547020"/>
            <a:ext cx="2455545" cy="104838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285115">
              <a:lnSpc>
                <a:spcPct val="100000"/>
              </a:lnSpc>
              <a:spcBef>
                <a:spcPts val="515"/>
              </a:spcBef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0.8%</a:t>
            </a:r>
            <a:endParaRPr sz="1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475"/>
              </a:spcBef>
              <a:buClr>
                <a:srgbClr val="92A199"/>
              </a:buClr>
              <a:buSzPct val="85000"/>
              <a:buChar char="•"/>
              <a:tabLst>
                <a:tab pos="19558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Heparin</a:t>
            </a:r>
            <a:r>
              <a:rPr dirty="0" sz="2000" spc="-8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prophylaxis</a:t>
            </a:r>
            <a:endParaRPr sz="2000">
              <a:latin typeface="Arial"/>
              <a:cs typeface="Arial"/>
            </a:endParaRPr>
          </a:p>
          <a:p>
            <a:pPr marL="285115">
              <a:lnSpc>
                <a:spcPct val="100000"/>
              </a:lnSpc>
              <a:spcBef>
                <a:spcPts val="440"/>
              </a:spcBef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18.9%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2575" y="4295394"/>
            <a:ext cx="481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292934"/>
                </a:solidFill>
                <a:latin typeface="Arial"/>
                <a:cs typeface="Arial"/>
              </a:rPr>
              <a:t>32%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50136" y="3657600"/>
            <a:ext cx="707390" cy="228600"/>
          </a:xfrm>
          <a:custGeom>
            <a:avLst/>
            <a:gdLst/>
            <a:ahLst/>
            <a:cxnLst/>
            <a:rect l="l" t="t" r="r" b="b"/>
            <a:pathLst>
              <a:path w="707389" h="228600">
                <a:moveTo>
                  <a:pt x="497713" y="0"/>
                </a:moveTo>
                <a:lnTo>
                  <a:pt x="497713" y="57150"/>
                </a:lnTo>
                <a:lnTo>
                  <a:pt x="0" y="57150"/>
                </a:lnTo>
                <a:lnTo>
                  <a:pt x="0" y="171450"/>
                </a:lnTo>
                <a:lnTo>
                  <a:pt x="497713" y="171450"/>
                </a:lnTo>
                <a:lnTo>
                  <a:pt x="497713" y="228600"/>
                </a:lnTo>
                <a:lnTo>
                  <a:pt x="707263" y="114300"/>
                </a:lnTo>
                <a:lnTo>
                  <a:pt x="497713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97717" y="371475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52387">
            <a:solidFill>
              <a:srgbClr val="92A1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32296" y="371475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26193">
            <a:solidFill>
              <a:srgbClr val="92A1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50136" y="3657600"/>
            <a:ext cx="707390" cy="228600"/>
          </a:xfrm>
          <a:custGeom>
            <a:avLst/>
            <a:gdLst/>
            <a:ahLst/>
            <a:cxnLst/>
            <a:rect l="l" t="t" r="r" b="b"/>
            <a:pathLst>
              <a:path w="707389" h="228600">
                <a:moveTo>
                  <a:pt x="497713" y="0"/>
                </a:moveTo>
                <a:lnTo>
                  <a:pt x="497713" y="57150"/>
                </a:lnTo>
                <a:lnTo>
                  <a:pt x="0" y="57150"/>
                </a:lnTo>
                <a:lnTo>
                  <a:pt x="0" y="171450"/>
                </a:lnTo>
                <a:lnTo>
                  <a:pt x="497713" y="171450"/>
                </a:lnTo>
                <a:lnTo>
                  <a:pt x="497713" y="228600"/>
                </a:lnTo>
                <a:lnTo>
                  <a:pt x="707263" y="114300"/>
                </a:lnTo>
                <a:lnTo>
                  <a:pt x="497713" y="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1524" y="3714750"/>
            <a:ext cx="52705" cy="114300"/>
          </a:xfrm>
          <a:custGeom>
            <a:avLst/>
            <a:gdLst/>
            <a:ahLst/>
            <a:cxnLst/>
            <a:rect l="l" t="t" r="r" b="b"/>
            <a:pathLst>
              <a:path w="52705" h="114300">
                <a:moveTo>
                  <a:pt x="0" y="114300"/>
                </a:moveTo>
                <a:lnTo>
                  <a:pt x="52387" y="114300"/>
                </a:lnTo>
                <a:lnTo>
                  <a:pt x="5238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19200" y="3714750"/>
            <a:ext cx="26670" cy="114300"/>
          </a:xfrm>
          <a:custGeom>
            <a:avLst/>
            <a:gdLst/>
            <a:ahLst/>
            <a:cxnLst/>
            <a:rect l="l" t="t" r="r" b="b"/>
            <a:pathLst>
              <a:path w="26669" h="114300">
                <a:moveTo>
                  <a:pt x="0" y="114300"/>
                </a:moveTo>
                <a:lnTo>
                  <a:pt x="26193" y="114300"/>
                </a:lnTo>
                <a:lnTo>
                  <a:pt x="26193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16836" y="4419600"/>
            <a:ext cx="707390" cy="228600"/>
          </a:xfrm>
          <a:custGeom>
            <a:avLst/>
            <a:gdLst/>
            <a:ahLst/>
            <a:cxnLst/>
            <a:rect l="l" t="t" r="r" b="b"/>
            <a:pathLst>
              <a:path w="707389" h="228600">
                <a:moveTo>
                  <a:pt x="497713" y="0"/>
                </a:moveTo>
                <a:lnTo>
                  <a:pt x="497713" y="57150"/>
                </a:lnTo>
                <a:lnTo>
                  <a:pt x="0" y="57150"/>
                </a:lnTo>
                <a:lnTo>
                  <a:pt x="0" y="171450"/>
                </a:lnTo>
                <a:lnTo>
                  <a:pt x="497713" y="171450"/>
                </a:lnTo>
                <a:lnTo>
                  <a:pt x="497713" y="228600"/>
                </a:lnTo>
                <a:lnTo>
                  <a:pt x="707263" y="114300"/>
                </a:lnTo>
                <a:lnTo>
                  <a:pt x="497713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64417" y="447675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52387">
            <a:solidFill>
              <a:srgbClr val="92A1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98996" y="447675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26193">
            <a:solidFill>
              <a:srgbClr val="92A1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16836" y="4419600"/>
            <a:ext cx="707390" cy="228600"/>
          </a:xfrm>
          <a:custGeom>
            <a:avLst/>
            <a:gdLst/>
            <a:ahLst/>
            <a:cxnLst/>
            <a:rect l="l" t="t" r="r" b="b"/>
            <a:pathLst>
              <a:path w="707389" h="228600">
                <a:moveTo>
                  <a:pt x="497713" y="0"/>
                </a:moveTo>
                <a:lnTo>
                  <a:pt x="497713" y="57150"/>
                </a:lnTo>
                <a:lnTo>
                  <a:pt x="0" y="57150"/>
                </a:lnTo>
                <a:lnTo>
                  <a:pt x="0" y="171450"/>
                </a:lnTo>
                <a:lnTo>
                  <a:pt x="497713" y="171450"/>
                </a:lnTo>
                <a:lnTo>
                  <a:pt x="497713" y="228600"/>
                </a:lnTo>
                <a:lnTo>
                  <a:pt x="707263" y="114300"/>
                </a:lnTo>
                <a:lnTo>
                  <a:pt x="497713" y="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8224" y="4476750"/>
            <a:ext cx="52705" cy="114300"/>
          </a:xfrm>
          <a:custGeom>
            <a:avLst/>
            <a:gdLst/>
            <a:ahLst/>
            <a:cxnLst/>
            <a:rect l="l" t="t" r="r" b="b"/>
            <a:pathLst>
              <a:path w="52705" h="114300">
                <a:moveTo>
                  <a:pt x="0" y="114300"/>
                </a:moveTo>
                <a:lnTo>
                  <a:pt x="52387" y="114300"/>
                </a:lnTo>
                <a:lnTo>
                  <a:pt x="5238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485900" y="4476750"/>
            <a:ext cx="26670" cy="114300"/>
          </a:xfrm>
          <a:custGeom>
            <a:avLst/>
            <a:gdLst/>
            <a:ahLst/>
            <a:cxnLst/>
            <a:rect l="l" t="t" r="r" b="b"/>
            <a:pathLst>
              <a:path w="26669" h="114300">
                <a:moveTo>
                  <a:pt x="0" y="114300"/>
                </a:moveTo>
                <a:lnTo>
                  <a:pt x="26193" y="114300"/>
                </a:lnTo>
                <a:lnTo>
                  <a:pt x="26193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42265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0"/>
              <a:t>Improved</a:t>
            </a:r>
            <a:r>
              <a:rPr dirty="0" spc="-254"/>
              <a:t> </a:t>
            </a:r>
            <a:r>
              <a:rPr dirty="0" spc="-100"/>
              <a:t>Efficiency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pc="-5"/>
              <a:t>Maimonides Medical Center (Bronx,</a:t>
            </a:r>
            <a:r>
              <a:rPr dirty="0" spc="65"/>
              <a:t> </a:t>
            </a:r>
            <a:r>
              <a:rPr dirty="0" spc="-5"/>
              <a:t>NY)</a:t>
            </a: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pc="-5"/>
              <a:t>700 bed teaching</a:t>
            </a:r>
            <a:r>
              <a:rPr dirty="0" spc="20"/>
              <a:t> </a:t>
            </a:r>
            <a:r>
              <a:rPr dirty="0" spc="-5"/>
              <a:t>hospital</a:t>
            </a:r>
          </a:p>
          <a:p>
            <a:pPr marL="195580" marR="508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/>
              <a:t>After </a:t>
            </a:r>
            <a:r>
              <a:rPr dirty="0" spc="-5"/>
              <a:t>CPOE, found substantial reduction in order processing  time</a:t>
            </a:r>
          </a:p>
          <a:p>
            <a:pPr lvl="1" marL="469900" indent="-182880">
              <a:lnSpc>
                <a:spcPct val="100000"/>
              </a:lnSpc>
              <a:spcBef>
                <a:spcPts val="484"/>
              </a:spcBef>
              <a:buClr>
                <a:srgbClr val="92A199"/>
              </a:buClr>
              <a:buSzPct val="85000"/>
              <a:buChar char="•"/>
              <a:tabLst>
                <a:tab pos="470534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Physician order to receipt by</a:t>
            </a:r>
            <a:r>
              <a:rPr dirty="0" sz="2000" spc="-1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pharmacy</a:t>
            </a:r>
            <a:endParaRPr sz="2000">
              <a:latin typeface="Arial"/>
              <a:cs typeface="Arial"/>
            </a:endParaRPr>
          </a:p>
          <a:p>
            <a:pPr lvl="2" marL="742950" indent="-182880">
              <a:lnSpc>
                <a:spcPct val="100000"/>
              </a:lnSpc>
              <a:spcBef>
                <a:spcPts val="439"/>
              </a:spcBef>
              <a:buClr>
                <a:srgbClr val="92A199"/>
              </a:buClr>
              <a:buSzPct val="88888"/>
              <a:buChar char="•"/>
              <a:tabLst>
                <a:tab pos="743585" algn="l"/>
                <a:tab pos="2773045" algn="l"/>
              </a:tabLst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3.4</a:t>
            </a:r>
            <a:r>
              <a:rPr dirty="0" sz="18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hours	0.5</a:t>
            </a:r>
            <a:r>
              <a:rPr dirty="0" sz="18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hours</a:t>
            </a:r>
            <a:endParaRPr sz="18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75"/>
              </a:spcBef>
              <a:buClr>
                <a:srgbClr val="92A199"/>
              </a:buClr>
              <a:buSzPct val="85000"/>
              <a:buChar char="•"/>
              <a:tabLst>
                <a:tab pos="470534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Physician order to Delivery to Patient Care</a:t>
            </a:r>
            <a:r>
              <a:rPr dirty="0" sz="2000" spc="-2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Area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4680866"/>
            <a:ext cx="2087880" cy="79121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742950" indent="-182880">
              <a:lnSpc>
                <a:spcPct val="100000"/>
              </a:lnSpc>
              <a:spcBef>
                <a:spcPts val="520"/>
              </a:spcBef>
              <a:buClr>
                <a:srgbClr val="92A199"/>
              </a:buClr>
              <a:buSzPct val="88888"/>
              <a:buChar char="•"/>
              <a:tabLst>
                <a:tab pos="743585" algn="l"/>
              </a:tabLst>
            </a:pPr>
            <a:r>
              <a:rPr dirty="0" sz="1800">
                <a:solidFill>
                  <a:srgbClr val="292934"/>
                </a:solidFill>
                <a:latin typeface="Arial"/>
                <a:cs typeface="Arial"/>
              </a:rPr>
              <a:t>4.6</a:t>
            </a:r>
            <a:r>
              <a:rPr dirty="0" sz="18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hours</a:t>
            </a:r>
            <a:endParaRPr sz="1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6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Estimate</a:t>
            </a:r>
            <a:r>
              <a:rPr dirty="0" sz="2400" spc="-5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12%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3616" y="4680866"/>
            <a:ext cx="3177540" cy="79121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500380">
              <a:lnSpc>
                <a:spcPct val="100000"/>
              </a:lnSpc>
              <a:spcBef>
                <a:spcPts val="520"/>
              </a:spcBef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1.4</a:t>
            </a:r>
            <a:r>
              <a:rPr dirty="0" sz="1800" spc="-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hours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in LOS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following</a:t>
            </a:r>
            <a:r>
              <a:rPr dirty="0" sz="2400" spc="-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CPOE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76475" y="4108703"/>
            <a:ext cx="771525" cy="228600"/>
          </a:xfrm>
          <a:custGeom>
            <a:avLst/>
            <a:gdLst/>
            <a:ahLst/>
            <a:cxnLst/>
            <a:rect l="l" t="t" r="r" b="b"/>
            <a:pathLst>
              <a:path w="771525" h="228600">
                <a:moveTo>
                  <a:pt x="542925" y="0"/>
                </a:moveTo>
                <a:lnTo>
                  <a:pt x="542925" y="57150"/>
                </a:lnTo>
                <a:lnTo>
                  <a:pt x="0" y="57150"/>
                </a:lnTo>
                <a:lnTo>
                  <a:pt x="0" y="171450"/>
                </a:lnTo>
                <a:lnTo>
                  <a:pt x="542925" y="171450"/>
                </a:lnTo>
                <a:lnTo>
                  <a:pt x="542925" y="228600"/>
                </a:lnTo>
                <a:lnTo>
                  <a:pt x="771525" y="114300"/>
                </a:lnTo>
                <a:lnTo>
                  <a:pt x="542925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19325" y="4165853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57150">
            <a:solidFill>
              <a:srgbClr val="92A1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47887" y="4165853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28575">
            <a:solidFill>
              <a:srgbClr val="92A1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76475" y="4108703"/>
            <a:ext cx="771525" cy="228600"/>
          </a:xfrm>
          <a:custGeom>
            <a:avLst/>
            <a:gdLst/>
            <a:ahLst/>
            <a:cxnLst/>
            <a:rect l="l" t="t" r="r" b="b"/>
            <a:pathLst>
              <a:path w="771525" h="228600">
                <a:moveTo>
                  <a:pt x="542925" y="0"/>
                </a:moveTo>
                <a:lnTo>
                  <a:pt x="542925" y="57150"/>
                </a:lnTo>
                <a:lnTo>
                  <a:pt x="0" y="57150"/>
                </a:lnTo>
                <a:lnTo>
                  <a:pt x="0" y="171450"/>
                </a:lnTo>
                <a:lnTo>
                  <a:pt x="542925" y="171450"/>
                </a:lnTo>
                <a:lnTo>
                  <a:pt x="542925" y="228600"/>
                </a:lnTo>
                <a:lnTo>
                  <a:pt x="771525" y="114300"/>
                </a:lnTo>
                <a:lnTo>
                  <a:pt x="542925" y="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90750" y="4165853"/>
            <a:ext cx="57150" cy="114300"/>
          </a:xfrm>
          <a:custGeom>
            <a:avLst/>
            <a:gdLst/>
            <a:ahLst/>
            <a:cxnLst/>
            <a:rect l="l" t="t" r="r" b="b"/>
            <a:pathLst>
              <a:path w="57150" h="114300">
                <a:moveTo>
                  <a:pt x="0" y="114300"/>
                </a:moveTo>
                <a:lnTo>
                  <a:pt x="57150" y="114300"/>
                </a:lnTo>
                <a:lnTo>
                  <a:pt x="5715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33600" y="4165853"/>
            <a:ext cx="28575" cy="114300"/>
          </a:xfrm>
          <a:custGeom>
            <a:avLst/>
            <a:gdLst/>
            <a:ahLst/>
            <a:cxnLst/>
            <a:rect l="l" t="t" r="r" b="b"/>
            <a:pathLst>
              <a:path w="28575" h="114300">
                <a:moveTo>
                  <a:pt x="0" y="114300"/>
                </a:moveTo>
                <a:lnTo>
                  <a:pt x="28575" y="114300"/>
                </a:lnTo>
                <a:lnTo>
                  <a:pt x="285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28875" y="4794503"/>
            <a:ext cx="771525" cy="228600"/>
          </a:xfrm>
          <a:custGeom>
            <a:avLst/>
            <a:gdLst/>
            <a:ahLst/>
            <a:cxnLst/>
            <a:rect l="l" t="t" r="r" b="b"/>
            <a:pathLst>
              <a:path w="771525" h="228600">
                <a:moveTo>
                  <a:pt x="542925" y="0"/>
                </a:moveTo>
                <a:lnTo>
                  <a:pt x="542925" y="57150"/>
                </a:lnTo>
                <a:lnTo>
                  <a:pt x="0" y="57150"/>
                </a:lnTo>
                <a:lnTo>
                  <a:pt x="0" y="171450"/>
                </a:lnTo>
                <a:lnTo>
                  <a:pt x="542925" y="171450"/>
                </a:lnTo>
                <a:lnTo>
                  <a:pt x="542925" y="228600"/>
                </a:lnTo>
                <a:lnTo>
                  <a:pt x="771525" y="114300"/>
                </a:lnTo>
                <a:lnTo>
                  <a:pt x="542925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71725" y="4851653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57150">
            <a:solidFill>
              <a:srgbClr val="92A1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00287" y="4851653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28575">
            <a:solidFill>
              <a:srgbClr val="92A1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28875" y="4794503"/>
            <a:ext cx="771525" cy="228600"/>
          </a:xfrm>
          <a:custGeom>
            <a:avLst/>
            <a:gdLst/>
            <a:ahLst/>
            <a:cxnLst/>
            <a:rect l="l" t="t" r="r" b="b"/>
            <a:pathLst>
              <a:path w="771525" h="228600">
                <a:moveTo>
                  <a:pt x="542925" y="0"/>
                </a:moveTo>
                <a:lnTo>
                  <a:pt x="542925" y="57150"/>
                </a:lnTo>
                <a:lnTo>
                  <a:pt x="0" y="57150"/>
                </a:lnTo>
                <a:lnTo>
                  <a:pt x="0" y="171450"/>
                </a:lnTo>
                <a:lnTo>
                  <a:pt x="542925" y="171450"/>
                </a:lnTo>
                <a:lnTo>
                  <a:pt x="542925" y="228600"/>
                </a:lnTo>
                <a:lnTo>
                  <a:pt x="771525" y="114300"/>
                </a:lnTo>
                <a:lnTo>
                  <a:pt x="542925" y="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43150" y="4851653"/>
            <a:ext cx="57150" cy="114300"/>
          </a:xfrm>
          <a:custGeom>
            <a:avLst/>
            <a:gdLst/>
            <a:ahLst/>
            <a:cxnLst/>
            <a:rect l="l" t="t" r="r" b="b"/>
            <a:pathLst>
              <a:path w="57150" h="114300">
                <a:moveTo>
                  <a:pt x="0" y="114300"/>
                </a:moveTo>
                <a:lnTo>
                  <a:pt x="57150" y="114300"/>
                </a:lnTo>
                <a:lnTo>
                  <a:pt x="5715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86000" y="4851653"/>
            <a:ext cx="28575" cy="114300"/>
          </a:xfrm>
          <a:custGeom>
            <a:avLst/>
            <a:gdLst/>
            <a:ahLst/>
            <a:cxnLst/>
            <a:rect l="l" t="t" r="r" b="b"/>
            <a:pathLst>
              <a:path w="28575" h="114300">
                <a:moveTo>
                  <a:pt x="0" y="114300"/>
                </a:moveTo>
                <a:lnTo>
                  <a:pt x="28575" y="114300"/>
                </a:lnTo>
                <a:lnTo>
                  <a:pt x="285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76500" y="5178552"/>
            <a:ext cx="228600" cy="457200"/>
          </a:xfrm>
          <a:custGeom>
            <a:avLst/>
            <a:gdLst/>
            <a:ahLst/>
            <a:cxnLst/>
            <a:rect l="l" t="t" r="r" b="b"/>
            <a:pathLst>
              <a:path w="228600" h="457200">
                <a:moveTo>
                  <a:pt x="228600" y="342900"/>
                </a:moveTo>
                <a:lnTo>
                  <a:pt x="0" y="342900"/>
                </a:lnTo>
                <a:lnTo>
                  <a:pt x="114300" y="457200"/>
                </a:lnTo>
                <a:lnTo>
                  <a:pt x="228600" y="342900"/>
                </a:lnTo>
                <a:close/>
              </a:path>
              <a:path w="228600" h="457200">
                <a:moveTo>
                  <a:pt x="171450" y="0"/>
                </a:moveTo>
                <a:lnTo>
                  <a:pt x="57150" y="0"/>
                </a:lnTo>
                <a:lnTo>
                  <a:pt x="57150" y="342900"/>
                </a:lnTo>
                <a:lnTo>
                  <a:pt x="171450" y="342900"/>
                </a:lnTo>
                <a:lnTo>
                  <a:pt x="17145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76500" y="5178552"/>
            <a:ext cx="228600" cy="457200"/>
          </a:xfrm>
          <a:custGeom>
            <a:avLst/>
            <a:gdLst/>
            <a:ahLst/>
            <a:cxnLst/>
            <a:rect l="l" t="t" r="r" b="b"/>
            <a:pathLst>
              <a:path w="228600" h="457200">
                <a:moveTo>
                  <a:pt x="0" y="342900"/>
                </a:moveTo>
                <a:lnTo>
                  <a:pt x="57150" y="342900"/>
                </a:lnTo>
                <a:lnTo>
                  <a:pt x="57150" y="0"/>
                </a:lnTo>
                <a:lnTo>
                  <a:pt x="171450" y="0"/>
                </a:lnTo>
                <a:lnTo>
                  <a:pt x="171450" y="342900"/>
                </a:lnTo>
                <a:lnTo>
                  <a:pt x="228600" y="342900"/>
                </a:lnTo>
                <a:lnTo>
                  <a:pt x="114300" y="457200"/>
                </a:lnTo>
                <a:lnTo>
                  <a:pt x="0" y="342900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9607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0"/>
              <a:t>I</a:t>
            </a:r>
            <a:r>
              <a:rPr dirty="0" spc="-105"/>
              <a:t>O</a:t>
            </a:r>
            <a:r>
              <a:rPr dirty="0" spc="-5"/>
              <a:t>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3187"/>
            <a:ext cx="8023859" cy="29432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SzPct val="84482"/>
              <a:buChar char="•"/>
              <a:tabLst>
                <a:tab pos="195580" algn="l"/>
              </a:tabLst>
            </a:pPr>
            <a:r>
              <a:rPr dirty="0" sz="2900">
                <a:solidFill>
                  <a:srgbClr val="292934"/>
                </a:solidFill>
                <a:latin typeface="Arial"/>
                <a:cs typeface="Arial"/>
              </a:rPr>
              <a:t>“the science and </a:t>
            </a:r>
            <a:r>
              <a:rPr dirty="0" sz="2900" spc="-5">
                <a:solidFill>
                  <a:srgbClr val="292934"/>
                </a:solidFill>
                <a:latin typeface="Arial"/>
                <a:cs typeface="Arial"/>
              </a:rPr>
              <a:t>technologies involved in  </a:t>
            </a:r>
            <a:r>
              <a:rPr dirty="0" sz="2900">
                <a:solidFill>
                  <a:srgbClr val="292934"/>
                </a:solidFill>
                <a:latin typeface="Arial"/>
                <a:cs typeface="Arial"/>
              </a:rPr>
              <a:t>healthcare -- the knowledge, skills, care  interventions, devices and drugs – have  advanced more rapidly than our ability to</a:t>
            </a:r>
            <a:r>
              <a:rPr dirty="0" sz="2900" spc="-2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900">
                <a:solidFill>
                  <a:srgbClr val="292934"/>
                </a:solidFill>
                <a:latin typeface="Arial"/>
                <a:cs typeface="Arial"/>
              </a:rPr>
              <a:t>deliver  them </a:t>
            </a:r>
            <a:r>
              <a:rPr dirty="0" sz="2900" spc="-30">
                <a:solidFill>
                  <a:srgbClr val="292934"/>
                </a:solidFill>
                <a:latin typeface="Arial"/>
                <a:cs typeface="Arial"/>
              </a:rPr>
              <a:t>safely, </a:t>
            </a:r>
            <a:r>
              <a:rPr dirty="0" sz="2900" spc="-25">
                <a:solidFill>
                  <a:srgbClr val="292934"/>
                </a:solidFill>
                <a:latin typeface="Arial"/>
                <a:cs typeface="Arial"/>
              </a:rPr>
              <a:t>effectively, </a:t>
            </a:r>
            <a:r>
              <a:rPr dirty="0" sz="290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dirty="0" sz="2900" spc="-7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900" spc="-5">
                <a:solidFill>
                  <a:srgbClr val="292934"/>
                </a:solidFill>
                <a:latin typeface="Arial"/>
                <a:cs typeface="Arial"/>
              </a:rPr>
              <a:t>efficiently”</a:t>
            </a:r>
            <a:endParaRPr sz="2900">
              <a:latin typeface="Arial"/>
              <a:cs typeface="Arial"/>
            </a:endParaRPr>
          </a:p>
          <a:p>
            <a:pPr lvl="1" marL="742950" indent="-182880">
              <a:lnSpc>
                <a:spcPct val="100000"/>
              </a:lnSpc>
              <a:spcBef>
                <a:spcPts val="525"/>
              </a:spcBef>
              <a:buClr>
                <a:srgbClr val="92A199"/>
              </a:buClr>
              <a:buSzPct val="88095"/>
              <a:buChar char="•"/>
              <a:tabLst>
                <a:tab pos="742950" algn="l"/>
                <a:tab pos="1470660" algn="l"/>
                <a:tab pos="5734050" algn="l"/>
              </a:tabLst>
            </a:pP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IOM.	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2001. Crossing </a:t>
            </a: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dirty="0" sz="2100" spc="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Quality</a:t>
            </a:r>
            <a:r>
              <a:rPr dirty="0" sz="2100" spc="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Chasm:	</a:t>
            </a: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New</a:t>
            </a:r>
            <a:r>
              <a:rPr dirty="0" sz="2100" spc="-1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Health</a:t>
            </a:r>
            <a:endParaRPr sz="2100">
              <a:latin typeface="Arial"/>
              <a:cs typeface="Arial"/>
            </a:endParaRPr>
          </a:p>
          <a:p>
            <a:pPr marL="742950">
              <a:lnSpc>
                <a:spcPct val="100000"/>
              </a:lnSpc>
            </a:pP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System for the 21</a:t>
            </a:r>
            <a:r>
              <a:rPr dirty="0" baseline="25793" sz="2100">
                <a:solidFill>
                  <a:srgbClr val="292934"/>
                </a:solidFill>
                <a:latin typeface="Arial"/>
                <a:cs typeface="Arial"/>
              </a:rPr>
              <a:t>st</a:t>
            </a:r>
            <a:r>
              <a:rPr dirty="0" baseline="25793" sz="2100" spc="2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100" spc="-25">
                <a:solidFill>
                  <a:srgbClr val="292934"/>
                </a:solidFill>
                <a:latin typeface="Arial"/>
                <a:cs typeface="Arial"/>
              </a:rPr>
              <a:t>Century.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344623"/>
            <a:ext cx="396049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165" b="1">
                <a:solidFill>
                  <a:srgbClr val="92A199"/>
                </a:solidFill>
                <a:latin typeface="Arial"/>
                <a:cs typeface="Arial"/>
              </a:rPr>
              <a:t>THANK</a:t>
            </a:r>
            <a:r>
              <a:rPr dirty="0" sz="5400" spc="-270" b="1">
                <a:solidFill>
                  <a:srgbClr val="92A199"/>
                </a:solidFill>
                <a:latin typeface="Arial"/>
                <a:cs typeface="Arial"/>
              </a:rPr>
              <a:t> </a:t>
            </a:r>
            <a:r>
              <a:rPr dirty="0" sz="5400" spc="-45" b="1">
                <a:solidFill>
                  <a:srgbClr val="92A199"/>
                </a:solidFill>
                <a:latin typeface="Arial"/>
                <a:cs typeface="Arial"/>
              </a:rPr>
              <a:t>YOU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2044" y="3780790"/>
            <a:ext cx="3684904" cy="903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dirty="0" sz="2400" spc="-5">
                <a:solidFill>
                  <a:srgbClr val="92A199"/>
                </a:solidFill>
                <a:latin typeface="Arial"/>
                <a:cs typeface="Arial"/>
              </a:rPr>
              <a:t>Professor Ahmed Al</a:t>
            </a:r>
            <a:r>
              <a:rPr dirty="0" sz="2400" spc="-260">
                <a:solidFill>
                  <a:srgbClr val="92A1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92A199"/>
                </a:solidFill>
                <a:latin typeface="Arial"/>
                <a:cs typeface="Arial"/>
              </a:rPr>
              <a:t>Barrak  Mohammed Al</a:t>
            </a:r>
            <a:r>
              <a:rPr dirty="0" sz="2400" spc="-135">
                <a:solidFill>
                  <a:srgbClr val="92A1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92A199"/>
                </a:solidFill>
                <a:latin typeface="Arial"/>
                <a:cs typeface="Arial"/>
              </a:rPr>
              <a:t>Hajjy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65632"/>
            <a:ext cx="2790444" cy="1075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87323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9144000" h="914400">
                <a:moveTo>
                  <a:pt x="0" y="914400"/>
                </a:moveTo>
                <a:lnTo>
                  <a:pt x="9144000" y="914400"/>
                </a:lnTo>
                <a:lnTo>
                  <a:pt x="9144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41953" y="6357315"/>
            <a:ext cx="225996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4305" marR="5080" indent="-14224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Copyright </a:t>
            </a:r>
            <a:r>
              <a:rPr dirty="0" sz="1100">
                <a:solidFill>
                  <a:srgbClr val="999999"/>
                </a:solidFill>
                <a:latin typeface="Arial"/>
                <a:cs typeface="Arial"/>
              </a:rPr>
              <a:t>© 2016 American</a:t>
            </a:r>
            <a:r>
              <a:rPr dirty="0" sz="1100" spc="-9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Medical  </a:t>
            </a:r>
            <a:r>
              <a:rPr dirty="0" sz="1100">
                <a:solidFill>
                  <a:srgbClr val="999999"/>
                </a:solidFill>
                <a:latin typeface="Arial"/>
                <a:cs typeface="Arial"/>
              </a:rPr>
              <a:t>Association. </a:t>
            </a: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All </a:t>
            </a:r>
            <a:r>
              <a:rPr dirty="0" sz="1100">
                <a:solidFill>
                  <a:srgbClr val="999999"/>
                </a:solidFill>
                <a:latin typeface="Arial"/>
                <a:cs typeface="Arial"/>
              </a:rPr>
              <a:t>rights</a:t>
            </a:r>
            <a:r>
              <a:rPr dirty="0" sz="1100" spc="-45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reserved.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214871"/>
            <a:ext cx="9144000" cy="8255"/>
          </a:xfrm>
          <a:custGeom>
            <a:avLst/>
            <a:gdLst/>
            <a:ahLst/>
            <a:cxnLst/>
            <a:rect l="l" t="t" r="r" b="b"/>
            <a:pathLst>
              <a:path w="9144000" h="8254">
                <a:moveTo>
                  <a:pt x="0" y="7937"/>
                </a:moveTo>
                <a:lnTo>
                  <a:pt x="9144000" y="0"/>
                </a:lnTo>
              </a:path>
            </a:pathLst>
          </a:custGeom>
          <a:ln w="12192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1503" y="738631"/>
            <a:ext cx="8575040" cy="735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solidFill>
                  <a:srgbClr val="292934"/>
                </a:solidFill>
                <a:latin typeface="Arial"/>
                <a:cs typeface="Arial"/>
              </a:rPr>
              <a:t>From:</a:t>
            </a:r>
            <a:r>
              <a:rPr dirty="0" sz="1300" spc="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dirty="0" sz="1300" spc="3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Epidemiology</a:t>
            </a:r>
            <a:r>
              <a:rPr dirty="0" sz="1300" spc="4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dirty="0" sz="1300" spc="3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Prescribing</a:t>
            </a:r>
            <a:r>
              <a:rPr dirty="0" sz="1300" spc="4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Errors:</a:t>
            </a:r>
            <a:r>
              <a:rPr dirty="0" sz="1300" spc="5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dirty="0" sz="1300" spc="1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Potential</a:t>
            </a:r>
            <a:r>
              <a:rPr dirty="0" sz="1300" spc="5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Impact</a:t>
            </a:r>
            <a:r>
              <a:rPr dirty="0" sz="1300" spc="3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dirty="0" sz="1300" spc="3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Computerized</a:t>
            </a:r>
            <a:r>
              <a:rPr dirty="0" sz="1300" spc="5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Prescriber</a:t>
            </a:r>
            <a:r>
              <a:rPr dirty="0" sz="1300" spc="2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Order</a:t>
            </a:r>
            <a:r>
              <a:rPr dirty="0" sz="1300" spc="1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Entry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Arch Intern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Med. 2004;164(7):785-792.</a:t>
            </a:r>
            <a:r>
              <a:rPr dirty="0" sz="1200" spc="-6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doi:10.1001/archinte.164.7.785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503" y="5559349"/>
            <a:ext cx="73894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Severity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prescribing errors and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rated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preventability by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use of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a computerized prescriber order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entry</a:t>
            </a:r>
            <a:r>
              <a:rPr dirty="0" sz="1200" spc="-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system.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1" y="649223"/>
            <a:ext cx="9144000" cy="38100"/>
          </a:xfrm>
          <a:custGeom>
            <a:avLst/>
            <a:gdLst/>
            <a:ahLst/>
            <a:cxnLst/>
            <a:rect l="l" t="t" r="r" b="b"/>
            <a:pathLst>
              <a:path w="9144000" h="38100">
                <a:moveTo>
                  <a:pt x="0" y="38100"/>
                </a:moveTo>
                <a:lnTo>
                  <a:pt x="9144000" y="38100"/>
                </a:lnTo>
                <a:lnTo>
                  <a:pt x="91440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4508" y="126492"/>
            <a:ext cx="2641092" cy="419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14600" y="2057400"/>
            <a:ext cx="4114800" cy="30205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87323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9144000" h="914400">
                <a:moveTo>
                  <a:pt x="0" y="914400"/>
                </a:moveTo>
                <a:lnTo>
                  <a:pt x="9144000" y="914400"/>
                </a:lnTo>
                <a:lnTo>
                  <a:pt x="9144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41953" y="6357315"/>
            <a:ext cx="225996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4305" marR="5080" indent="-14224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Copyright </a:t>
            </a:r>
            <a:r>
              <a:rPr dirty="0" sz="1100">
                <a:solidFill>
                  <a:srgbClr val="999999"/>
                </a:solidFill>
                <a:latin typeface="Arial"/>
                <a:cs typeface="Arial"/>
              </a:rPr>
              <a:t>© 2016 American</a:t>
            </a:r>
            <a:r>
              <a:rPr dirty="0" sz="1100" spc="-9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Medical  </a:t>
            </a:r>
            <a:r>
              <a:rPr dirty="0" sz="1100">
                <a:solidFill>
                  <a:srgbClr val="999999"/>
                </a:solidFill>
                <a:latin typeface="Arial"/>
                <a:cs typeface="Arial"/>
              </a:rPr>
              <a:t>Association. </a:t>
            </a: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All </a:t>
            </a:r>
            <a:r>
              <a:rPr dirty="0" sz="1100">
                <a:solidFill>
                  <a:srgbClr val="999999"/>
                </a:solidFill>
                <a:latin typeface="Arial"/>
                <a:cs typeface="Arial"/>
              </a:rPr>
              <a:t>rights</a:t>
            </a:r>
            <a:r>
              <a:rPr dirty="0" sz="1100" spc="-45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reserved.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214871"/>
            <a:ext cx="9144000" cy="8255"/>
          </a:xfrm>
          <a:custGeom>
            <a:avLst/>
            <a:gdLst/>
            <a:ahLst/>
            <a:cxnLst/>
            <a:rect l="l" t="t" r="r" b="b"/>
            <a:pathLst>
              <a:path w="9144000" h="8254">
                <a:moveTo>
                  <a:pt x="0" y="7937"/>
                </a:moveTo>
                <a:lnTo>
                  <a:pt x="9144000" y="0"/>
                </a:lnTo>
              </a:path>
            </a:pathLst>
          </a:custGeom>
          <a:ln w="12192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1503" y="738631"/>
            <a:ext cx="8575040" cy="735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solidFill>
                  <a:srgbClr val="292934"/>
                </a:solidFill>
                <a:latin typeface="Arial"/>
                <a:cs typeface="Arial"/>
              </a:rPr>
              <a:t>From:</a:t>
            </a:r>
            <a:r>
              <a:rPr dirty="0" sz="1300" spc="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dirty="0" sz="1300" spc="3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Epidemiology</a:t>
            </a:r>
            <a:r>
              <a:rPr dirty="0" sz="1300" spc="4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dirty="0" sz="1300" spc="3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Prescribing</a:t>
            </a:r>
            <a:r>
              <a:rPr dirty="0" sz="1300" spc="4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Errors:</a:t>
            </a:r>
            <a:r>
              <a:rPr dirty="0" sz="1300" spc="5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dirty="0" sz="1300" spc="1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Potential</a:t>
            </a:r>
            <a:r>
              <a:rPr dirty="0" sz="1300" spc="5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Impact</a:t>
            </a:r>
            <a:r>
              <a:rPr dirty="0" sz="1300" spc="3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dirty="0" sz="1300" spc="3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Computerized</a:t>
            </a:r>
            <a:r>
              <a:rPr dirty="0" sz="1300" spc="5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Prescriber</a:t>
            </a:r>
            <a:r>
              <a:rPr dirty="0" sz="1300" spc="2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Order</a:t>
            </a:r>
            <a:r>
              <a:rPr dirty="0" sz="1300" spc="1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Entry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Arch Intern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Med. 2004;164(7):785-792.</a:t>
            </a:r>
            <a:r>
              <a:rPr dirty="0" sz="1200" spc="-6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doi:10.1001/archinte.164.7.785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503" y="5559349"/>
            <a:ext cx="86601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Examples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Prescribing Errors Rated as </a:t>
            </a:r>
            <a:r>
              <a:rPr dirty="0" sz="1200" spc="-15">
                <a:solidFill>
                  <a:srgbClr val="292934"/>
                </a:solidFill>
                <a:latin typeface="Arial"/>
                <a:cs typeface="Arial"/>
              </a:rPr>
              <a:t>Likely, Possibly,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or Unlikely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Be Prevented </a:t>
            </a:r>
            <a:r>
              <a:rPr dirty="0" sz="1200" spc="10">
                <a:solidFill>
                  <a:srgbClr val="292934"/>
                </a:solidFill>
                <a:latin typeface="Arial"/>
                <a:cs typeface="Arial"/>
              </a:rPr>
              <a:t>With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Computerized Prescriber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Order</a:t>
            </a:r>
            <a:r>
              <a:rPr dirty="0" sz="1200" spc="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292934"/>
                </a:solidFill>
                <a:latin typeface="Arial"/>
                <a:cs typeface="Arial"/>
              </a:rPr>
              <a:t>Entry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(CPOE)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and the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Most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Likely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Proximal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Cause of the</a:t>
            </a:r>
            <a:r>
              <a:rPr dirty="0" sz="1200" spc="-1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Error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1" y="649223"/>
            <a:ext cx="9144000" cy="38100"/>
          </a:xfrm>
          <a:custGeom>
            <a:avLst/>
            <a:gdLst/>
            <a:ahLst/>
            <a:cxnLst/>
            <a:rect l="l" t="t" r="r" b="b"/>
            <a:pathLst>
              <a:path w="9144000" h="38100">
                <a:moveTo>
                  <a:pt x="0" y="38100"/>
                </a:moveTo>
                <a:lnTo>
                  <a:pt x="9144000" y="38100"/>
                </a:lnTo>
                <a:lnTo>
                  <a:pt x="91440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4508" y="126492"/>
            <a:ext cx="2641092" cy="419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0248" y="1682495"/>
            <a:ext cx="6731507" cy="3651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1626235"/>
            <a:ext cx="7792084" cy="3460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5580" marR="146685" indent="-182880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SzPct val="85000"/>
              <a:buChar char="•"/>
              <a:tabLst>
                <a:tab pos="196215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Adverse drug events (ADEs) are the most common cause of</a:t>
            </a:r>
            <a:r>
              <a:rPr dirty="0" sz="2000" spc="-2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injury  to hospitalized patients and are </a:t>
            </a:r>
            <a:r>
              <a:rPr dirty="0" sz="2000" spc="-5">
                <a:solidFill>
                  <a:srgbClr val="292934"/>
                </a:solidFill>
                <a:latin typeface="Arial"/>
                <a:cs typeface="Arial"/>
              </a:rPr>
              <a:t>often</a:t>
            </a:r>
            <a:r>
              <a:rPr dirty="0" sz="2000" spc="-1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preventable.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92A19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algn="just" marL="195580" marR="5080" indent="-182880">
              <a:lnSpc>
                <a:spcPct val="100000"/>
              </a:lnSpc>
              <a:spcBef>
                <a:spcPts val="5"/>
              </a:spcBef>
              <a:buClr>
                <a:srgbClr val="92A199"/>
              </a:buClr>
              <a:buSzPct val="85000"/>
              <a:buChar char="•"/>
              <a:tabLst>
                <a:tab pos="196215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A CPOE with an advanced level of CDS is needed to prevent many  of the prescribing errors with </a:t>
            </a:r>
            <a:r>
              <a:rPr dirty="0" sz="2000" spc="-5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greatest potential to lead to</a:t>
            </a:r>
            <a:r>
              <a:rPr dirty="0" sz="2000" spc="-2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patient  harm.</a:t>
            </a:r>
            <a:endParaRPr sz="2000">
              <a:latin typeface="Arial"/>
              <a:cs typeface="Arial"/>
            </a:endParaRPr>
          </a:p>
          <a:p>
            <a:pPr lvl="1" marL="468630" indent="-182880">
              <a:lnSpc>
                <a:spcPct val="100000"/>
              </a:lnSpc>
              <a:spcBef>
                <a:spcPts val="440"/>
              </a:spcBef>
              <a:buClr>
                <a:srgbClr val="92A199"/>
              </a:buClr>
              <a:buSzPct val="88888"/>
              <a:buChar char="•"/>
              <a:tabLst>
                <a:tab pos="468630" algn="l"/>
              </a:tabLst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Basic </a:t>
            </a:r>
            <a:r>
              <a:rPr dirty="0" sz="1800">
                <a:solidFill>
                  <a:srgbClr val="292934"/>
                </a:solidFill>
                <a:latin typeface="Arial"/>
                <a:cs typeface="Arial"/>
              </a:rPr>
              <a:t>= </a:t>
            </a:r>
            <a:r>
              <a:rPr dirty="0" sz="1800" spc="-20">
                <a:solidFill>
                  <a:srgbClr val="292934"/>
                </a:solidFill>
                <a:latin typeface="Arial"/>
                <a:cs typeface="Arial"/>
              </a:rPr>
              <a:t>drug-allergy,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drug-drug interaction &amp; duplicate therapy</a:t>
            </a:r>
            <a:r>
              <a:rPr dirty="0" sz="1800" spc="2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checking,</a:t>
            </a:r>
            <a:endParaRPr sz="1800">
              <a:latin typeface="Arial"/>
              <a:cs typeface="Arial"/>
            </a:endParaRPr>
          </a:p>
          <a:p>
            <a:pPr marL="468630">
              <a:lnSpc>
                <a:spcPct val="100000"/>
              </a:lnSpc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basic dosing </a:t>
            </a:r>
            <a:r>
              <a:rPr dirty="0" sz="1800" spc="-10">
                <a:solidFill>
                  <a:srgbClr val="292934"/>
                </a:solidFill>
                <a:latin typeface="Arial"/>
                <a:cs typeface="Arial"/>
              </a:rPr>
              <a:t>guidance,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formulary decision</a:t>
            </a:r>
            <a:r>
              <a:rPr dirty="0" sz="1800" spc="7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support</a:t>
            </a:r>
            <a:endParaRPr sz="1800">
              <a:latin typeface="Arial"/>
              <a:cs typeface="Arial"/>
            </a:endParaRPr>
          </a:p>
          <a:p>
            <a:pPr lvl="1" marL="468630" marR="241300" indent="-182880">
              <a:lnSpc>
                <a:spcPct val="100000"/>
              </a:lnSpc>
              <a:spcBef>
                <a:spcPts val="434"/>
              </a:spcBef>
              <a:buClr>
                <a:srgbClr val="92A199"/>
              </a:buClr>
              <a:buSzPct val="88888"/>
              <a:buChar char="•"/>
              <a:tabLst>
                <a:tab pos="468630" algn="l"/>
              </a:tabLst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Advanced </a:t>
            </a:r>
            <a:r>
              <a:rPr dirty="0" sz="1800">
                <a:solidFill>
                  <a:srgbClr val="292934"/>
                </a:solidFill>
                <a:latin typeface="Arial"/>
                <a:cs typeface="Arial"/>
              </a:rPr>
              <a:t>=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dosing </a:t>
            </a:r>
            <a:r>
              <a:rPr dirty="0" sz="180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renal insufficiency and geriatric patients,  guidance </a:t>
            </a:r>
            <a:r>
              <a:rPr dirty="0" sz="180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medication-related lab testing, drug-pregnancy and </a:t>
            </a:r>
            <a:r>
              <a:rPr dirty="0" sz="1800" spc="-10">
                <a:solidFill>
                  <a:srgbClr val="292934"/>
                </a:solidFill>
                <a:latin typeface="Arial"/>
                <a:cs typeface="Arial"/>
              </a:rPr>
              <a:t>drug- 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disease contraindication</a:t>
            </a:r>
            <a:r>
              <a:rPr dirty="0" sz="1800" spc="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checking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044" y="469137"/>
            <a:ext cx="41567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0"/>
              <a:t>Reasons </a:t>
            </a:r>
            <a:r>
              <a:rPr dirty="0" spc="-70"/>
              <a:t>for</a:t>
            </a:r>
            <a:r>
              <a:rPr dirty="0" spc="-375"/>
              <a:t> </a:t>
            </a:r>
            <a:r>
              <a:rPr dirty="0" spc="-80"/>
              <a:t>CPOE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1044" y="1565884"/>
            <a:ext cx="6437630" cy="394017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dirty="0" sz="2000" b="1">
                <a:solidFill>
                  <a:srgbClr val="292934"/>
                </a:solidFill>
                <a:latin typeface="Arial"/>
                <a:cs typeface="Arial"/>
              </a:rPr>
              <a:t>Order</a:t>
            </a:r>
            <a:r>
              <a:rPr dirty="0" sz="2000" spc="-3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292934"/>
                </a:solidFill>
                <a:latin typeface="Arial"/>
                <a:cs typeface="Arial"/>
              </a:rPr>
              <a:t>Communication</a:t>
            </a:r>
            <a:endParaRPr sz="2000">
              <a:latin typeface="Arial"/>
              <a:cs typeface="Arial"/>
            </a:endParaRPr>
          </a:p>
          <a:p>
            <a:pPr lvl="1" marL="469265" indent="-182245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Clarity of</a:t>
            </a:r>
            <a:r>
              <a:rPr dirty="0" sz="2000" spc="-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Orders</a:t>
            </a:r>
            <a:endParaRPr sz="2000">
              <a:latin typeface="Arial"/>
              <a:cs typeface="Arial"/>
            </a:endParaRPr>
          </a:p>
          <a:p>
            <a:pPr lvl="1" marL="469265" indent="-182245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Ease of </a:t>
            </a:r>
            <a:r>
              <a:rPr dirty="0" sz="2000" spc="-5">
                <a:solidFill>
                  <a:srgbClr val="292934"/>
                </a:solidFill>
                <a:latin typeface="Arial"/>
                <a:cs typeface="Arial"/>
              </a:rPr>
              <a:t>Identifying the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Ordering</a:t>
            </a:r>
            <a:r>
              <a:rPr dirty="0" sz="2000" spc="-9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Physician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dirty="0" sz="2000" b="1">
                <a:solidFill>
                  <a:srgbClr val="292934"/>
                </a:solidFill>
                <a:latin typeface="Arial"/>
                <a:cs typeface="Arial"/>
              </a:rPr>
              <a:t>Standardization of</a:t>
            </a:r>
            <a:r>
              <a:rPr dirty="0" sz="2000" spc="-6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292934"/>
                </a:solidFill>
                <a:latin typeface="Arial"/>
                <a:cs typeface="Arial"/>
              </a:rPr>
              <a:t>Care</a:t>
            </a:r>
            <a:endParaRPr sz="2000">
              <a:latin typeface="Arial"/>
              <a:cs typeface="Arial"/>
            </a:endParaRPr>
          </a:p>
          <a:p>
            <a:pPr lvl="1" marL="469265" indent="-182245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Clinically validated order sets</a:t>
            </a:r>
            <a:r>
              <a:rPr dirty="0" sz="2000" spc="-8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endParaRPr sz="2000">
              <a:latin typeface="Arial"/>
              <a:cs typeface="Arial"/>
            </a:endParaRPr>
          </a:p>
          <a:p>
            <a:pPr lvl="2" marL="742315" indent="-182880">
              <a:lnSpc>
                <a:spcPct val="100000"/>
              </a:lnSpc>
              <a:spcBef>
                <a:spcPts val="440"/>
              </a:spcBef>
              <a:buClr>
                <a:srgbClr val="92A199"/>
              </a:buClr>
              <a:buSzPct val="88888"/>
              <a:buChar char="•"/>
              <a:tabLst>
                <a:tab pos="742950" algn="l"/>
              </a:tabLst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Clinical</a:t>
            </a:r>
            <a:r>
              <a:rPr dirty="0" sz="1800" spc="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diagnoses</a:t>
            </a:r>
            <a:endParaRPr sz="1800">
              <a:latin typeface="Arial"/>
              <a:cs typeface="Arial"/>
            </a:endParaRPr>
          </a:p>
          <a:p>
            <a:pPr lvl="2" marL="742315" indent="-182880">
              <a:lnSpc>
                <a:spcPct val="100000"/>
              </a:lnSpc>
              <a:spcBef>
                <a:spcPts val="430"/>
              </a:spcBef>
              <a:buClr>
                <a:srgbClr val="92A199"/>
              </a:buClr>
              <a:buSzPct val="88888"/>
              <a:buChar char="•"/>
              <a:tabLst>
                <a:tab pos="742950" algn="l"/>
              </a:tabLst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Procedures</a:t>
            </a:r>
            <a:endParaRPr sz="1800">
              <a:latin typeface="Arial"/>
              <a:cs typeface="Arial"/>
            </a:endParaRPr>
          </a:p>
          <a:p>
            <a:pPr lvl="2" marL="742315" indent="-182880">
              <a:lnSpc>
                <a:spcPct val="100000"/>
              </a:lnSpc>
              <a:spcBef>
                <a:spcPts val="434"/>
              </a:spcBef>
              <a:buClr>
                <a:srgbClr val="92A199"/>
              </a:buClr>
              <a:buSzPct val="88888"/>
              <a:buChar char="•"/>
              <a:tabLst>
                <a:tab pos="742950" algn="l"/>
              </a:tabLst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Situations (post-op order</a:t>
            </a:r>
            <a:r>
              <a:rPr dirty="0" sz="1800" spc="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sets)</a:t>
            </a:r>
            <a:endParaRPr sz="1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475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dirty="0" sz="2000" b="1">
                <a:solidFill>
                  <a:srgbClr val="292934"/>
                </a:solidFill>
                <a:latin typeface="Arial"/>
                <a:cs typeface="Arial"/>
              </a:rPr>
              <a:t>Alerts and Reminders (Real </a:t>
            </a:r>
            <a:r>
              <a:rPr dirty="0" sz="2000" spc="-15" b="1">
                <a:solidFill>
                  <a:srgbClr val="292934"/>
                </a:solidFill>
                <a:latin typeface="Arial"/>
                <a:cs typeface="Arial"/>
              </a:rPr>
              <a:t>Time </a:t>
            </a:r>
            <a:r>
              <a:rPr dirty="0" sz="2000" b="1">
                <a:solidFill>
                  <a:srgbClr val="292934"/>
                </a:solidFill>
                <a:latin typeface="Arial"/>
                <a:cs typeface="Arial"/>
              </a:rPr>
              <a:t>Decision</a:t>
            </a:r>
            <a:r>
              <a:rPr dirty="0" sz="2000" spc="-13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292934"/>
                </a:solidFill>
                <a:latin typeface="Arial"/>
                <a:cs typeface="Arial"/>
              </a:rPr>
              <a:t>Support)</a:t>
            </a:r>
            <a:endParaRPr sz="2000">
              <a:latin typeface="Arial"/>
              <a:cs typeface="Arial"/>
            </a:endParaRPr>
          </a:p>
          <a:p>
            <a:pPr lvl="1" marL="469265" indent="-182245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Drug Safety Database (Conflict</a:t>
            </a:r>
            <a:r>
              <a:rPr dirty="0" sz="2000" spc="-1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Checking)</a:t>
            </a:r>
            <a:endParaRPr sz="2000">
              <a:latin typeface="Arial"/>
              <a:cs typeface="Arial"/>
            </a:endParaRPr>
          </a:p>
          <a:p>
            <a:pPr lvl="1" marL="469265" indent="-182245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Clinically validated</a:t>
            </a:r>
            <a:r>
              <a:rPr dirty="0" sz="2000" spc="-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rules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68065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0"/>
              <a:t>Adverse </a:t>
            </a:r>
            <a:r>
              <a:rPr dirty="0" spc="-80"/>
              <a:t>Drug </a:t>
            </a:r>
            <a:r>
              <a:rPr dirty="0" spc="-90"/>
              <a:t>Reaction</a:t>
            </a:r>
            <a:r>
              <a:rPr dirty="0" spc="-495"/>
              <a:t> </a:t>
            </a:r>
            <a:r>
              <a:rPr dirty="0" spc="-100"/>
              <a:t>(ADE’s)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2083434"/>
            <a:ext cx="8788400" cy="156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  <a:tab pos="7974965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dirty="0" sz="2400" spc="-15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veral</a:t>
            </a:r>
            <a:r>
              <a:rPr dirty="0" sz="2400" spc="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studies</a:t>
            </a:r>
            <a:r>
              <a:rPr dirty="0" sz="2400" spc="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have</a:t>
            </a:r>
            <a:r>
              <a:rPr dirty="0" sz="2400" spc="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found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serious</a:t>
            </a:r>
            <a:r>
              <a:rPr dirty="0" sz="2400" spc="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medicati</a:t>
            </a:r>
            <a:r>
              <a:rPr dirty="0" sz="2400" spc="-15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dirty="0" sz="2400" spc="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error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	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3.4</a:t>
            </a:r>
            <a:r>
              <a:rPr dirty="0" sz="2400" spc="20">
                <a:solidFill>
                  <a:srgbClr val="292934"/>
                </a:solidFill>
                <a:latin typeface="Arial"/>
                <a:cs typeface="Arial"/>
              </a:rPr>
              <a:t>%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-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5.3% of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inpatients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The cost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of a single preventable ADE is</a:t>
            </a:r>
            <a:r>
              <a:rPr dirty="0" sz="2400" spc="-7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$4,685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4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$1.3 million annually for an average 300 bed</a:t>
            </a:r>
            <a:r>
              <a:rPr dirty="0" sz="2000" spc="-1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hospital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1628" y="5430518"/>
            <a:ext cx="4290060" cy="1245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201420">
              <a:lnSpc>
                <a:spcPct val="137900"/>
              </a:lnSpc>
              <a:spcBef>
                <a:spcPts val="95"/>
              </a:spcBef>
            </a:pP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Bates et </a:t>
            </a:r>
            <a:r>
              <a:rPr dirty="0" sz="1400" spc="-5">
                <a:solidFill>
                  <a:srgbClr val="292934"/>
                </a:solidFill>
                <a:latin typeface="Tahoma"/>
                <a:cs typeface="Tahoma"/>
              </a:rPr>
              <a:t>al. </a:t>
            </a:r>
            <a:r>
              <a:rPr dirty="0" sz="1450" spc="-35" i="1">
                <a:solidFill>
                  <a:srgbClr val="292934"/>
                </a:solidFill>
                <a:latin typeface="Tahoma"/>
                <a:cs typeface="Tahoma"/>
              </a:rPr>
              <a:t>JAMA </a:t>
            </a: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1997;277:307-311  Bates et </a:t>
            </a:r>
            <a:r>
              <a:rPr dirty="0" sz="1400" spc="-5">
                <a:solidFill>
                  <a:srgbClr val="292934"/>
                </a:solidFill>
                <a:latin typeface="Tahoma"/>
                <a:cs typeface="Tahoma"/>
              </a:rPr>
              <a:t>al. </a:t>
            </a:r>
            <a:r>
              <a:rPr dirty="0" sz="1450" spc="-35" i="1">
                <a:solidFill>
                  <a:srgbClr val="292934"/>
                </a:solidFill>
                <a:latin typeface="Tahoma"/>
                <a:cs typeface="Tahoma"/>
              </a:rPr>
              <a:t>JAMA</a:t>
            </a:r>
            <a:r>
              <a:rPr dirty="0" sz="1450" spc="-90" i="1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1998;280:1311-1316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Bates et </a:t>
            </a:r>
            <a:r>
              <a:rPr dirty="0" sz="1400" spc="-5">
                <a:solidFill>
                  <a:srgbClr val="292934"/>
                </a:solidFill>
                <a:latin typeface="Tahoma"/>
                <a:cs typeface="Tahoma"/>
              </a:rPr>
              <a:t>al. </a:t>
            </a:r>
            <a:r>
              <a:rPr dirty="0" sz="1450" spc="-20" i="1">
                <a:solidFill>
                  <a:srgbClr val="292934"/>
                </a:solidFill>
                <a:latin typeface="Tahoma"/>
                <a:cs typeface="Tahoma"/>
              </a:rPr>
              <a:t>J </a:t>
            </a:r>
            <a:r>
              <a:rPr dirty="0" sz="1450" spc="-35" i="1">
                <a:solidFill>
                  <a:srgbClr val="292934"/>
                </a:solidFill>
                <a:latin typeface="Tahoma"/>
                <a:cs typeface="Tahoma"/>
              </a:rPr>
              <a:t>Am </a:t>
            </a:r>
            <a:r>
              <a:rPr dirty="0" sz="1450" spc="-30" i="1">
                <a:solidFill>
                  <a:srgbClr val="292934"/>
                </a:solidFill>
                <a:latin typeface="Tahoma"/>
                <a:cs typeface="Tahoma"/>
              </a:rPr>
              <a:t>Med Informat Assoc </a:t>
            </a: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1999;6:313-321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400" spc="-5">
                <a:solidFill>
                  <a:srgbClr val="292934"/>
                </a:solidFill>
                <a:latin typeface="Tahoma"/>
                <a:cs typeface="Tahoma"/>
              </a:rPr>
              <a:t>Lesar </a:t>
            </a: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et </a:t>
            </a:r>
            <a:r>
              <a:rPr dirty="0" sz="1400" spc="-5">
                <a:solidFill>
                  <a:srgbClr val="292934"/>
                </a:solidFill>
                <a:latin typeface="Tahoma"/>
                <a:cs typeface="Tahoma"/>
              </a:rPr>
              <a:t>al. </a:t>
            </a:r>
            <a:r>
              <a:rPr dirty="0" sz="1450" spc="-30" i="1">
                <a:solidFill>
                  <a:srgbClr val="292934"/>
                </a:solidFill>
                <a:latin typeface="Tahoma"/>
                <a:cs typeface="Tahoma"/>
              </a:rPr>
              <a:t>Arch </a:t>
            </a:r>
            <a:r>
              <a:rPr dirty="0" sz="1450" spc="-25" i="1">
                <a:solidFill>
                  <a:srgbClr val="292934"/>
                </a:solidFill>
                <a:latin typeface="Tahoma"/>
                <a:cs typeface="Tahoma"/>
              </a:rPr>
              <a:t>Intern </a:t>
            </a:r>
            <a:r>
              <a:rPr dirty="0" sz="1450" spc="-30" i="1">
                <a:solidFill>
                  <a:srgbClr val="292934"/>
                </a:solidFill>
                <a:latin typeface="Tahoma"/>
                <a:cs typeface="Tahoma"/>
              </a:rPr>
              <a:t>Med</a:t>
            </a:r>
            <a:r>
              <a:rPr dirty="0" sz="1450" spc="-60" i="1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1997;157:1569-1576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38068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5"/>
              <a:t>Medication</a:t>
            </a:r>
            <a:r>
              <a:rPr dirty="0" spc="-235"/>
              <a:t> </a:t>
            </a:r>
            <a:r>
              <a:rPr dirty="0" spc="-90"/>
              <a:t>Errors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2083434"/>
            <a:ext cx="6712584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0">
                <a:solidFill>
                  <a:srgbClr val="292934"/>
                </a:solidFill>
                <a:latin typeface="Arial"/>
                <a:cs typeface="Arial"/>
              </a:rPr>
              <a:t>Two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recent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Harvard studies found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that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physician  ordering errors accounted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for 56%-78% of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all  preventable Adverse Drug</a:t>
            </a:r>
            <a:r>
              <a:rPr dirty="0" sz="2400" spc="-9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Events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32628" y="5582918"/>
            <a:ext cx="326707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7900"/>
              </a:lnSpc>
              <a:spcBef>
                <a:spcPts val="95"/>
              </a:spcBef>
            </a:pP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Bates et </a:t>
            </a:r>
            <a:r>
              <a:rPr dirty="0" sz="1400" spc="-5">
                <a:solidFill>
                  <a:srgbClr val="292934"/>
                </a:solidFill>
                <a:latin typeface="Tahoma"/>
                <a:cs typeface="Tahoma"/>
              </a:rPr>
              <a:t>al. </a:t>
            </a:r>
            <a:r>
              <a:rPr dirty="0" sz="1450" spc="-35" i="1">
                <a:solidFill>
                  <a:srgbClr val="292934"/>
                </a:solidFill>
                <a:latin typeface="Tahoma"/>
                <a:cs typeface="Tahoma"/>
              </a:rPr>
              <a:t>JAMA </a:t>
            </a: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1997;277:307-311  </a:t>
            </a:r>
            <a:r>
              <a:rPr dirty="0" sz="1400" spc="-10">
                <a:solidFill>
                  <a:srgbClr val="292934"/>
                </a:solidFill>
                <a:latin typeface="Tahoma"/>
                <a:cs typeface="Tahoma"/>
              </a:rPr>
              <a:t>Kaushal </a:t>
            </a: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et </a:t>
            </a:r>
            <a:r>
              <a:rPr dirty="0" sz="1400" spc="-5">
                <a:solidFill>
                  <a:srgbClr val="292934"/>
                </a:solidFill>
                <a:latin typeface="Tahoma"/>
                <a:cs typeface="Tahoma"/>
              </a:rPr>
              <a:t>al. </a:t>
            </a:r>
            <a:r>
              <a:rPr dirty="0" sz="1450" spc="-35" i="1">
                <a:solidFill>
                  <a:srgbClr val="292934"/>
                </a:solidFill>
                <a:latin typeface="Tahoma"/>
                <a:cs typeface="Tahoma"/>
              </a:rPr>
              <a:t>JAMA</a:t>
            </a:r>
            <a:r>
              <a:rPr dirty="0" sz="1450" spc="-60" i="1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2001;285:2114-2120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38068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95"/>
              <a:t>Medication</a:t>
            </a:r>
            <a:r>
              <a:rPr dirty="0" spc="-235"/>
              <a:t> </a:t>
            </a:r>
            <a:r>
              <a:rPr dirty="0" spc="-90"/>
              <a:t>Errors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2046859"/>
            <a:ext cx="7346315" cy="105664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622300" marR="5080" indent="-609600">
              <a:lnSpc>
                <a:spcPts val="2590"/>
              </a:lnSpc>
              <a:spcBef>
                <a:spcPts val="425"/>
              </a:spcBef>
              <a:buClr>
                <a:srgbClr val="92A199"/>
              </a:buClr>
              <a:buSzPct val="85416"/>
              <a:buChar char="•"/>
              <a:tabLst>
                <a:tab pos="621665" algn="l"/>
                <a:tab pos="62230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Physician drug ordering errors are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most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often due 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one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 two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 causes:</a:t>
            </a:r>
            <a:endParaRPr sz="2400">
              <a:latin typeface="Arial"/>
              <a:cs typeface="Arial"/>
            </a:endParaRPr>
          </a:p>
          <a:p>
            <a:pPr lvl="1" marL="1003300" indent="-533400">
              <a:lnSpc>
                <a:spcPct val="100000"/>
              </a:lnSpc>
              <a:spcBef>
                <a:spcPts val="210"/>
              </a:spcBef>
              <a:buClr>
                <a:srgbClr val="92A199"/>
              </a:buClr>
              <a:buSzPct val="70000"/>
              <a:buAutoNum type="arabicPeriod"/>
              <a:tabLst>
                <a:tab pos="1003300" algn="l"/>
                <a:tab pos="1003935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Lack of knowledge about the</a:t>
            </a:r>
            <a:r>
              <a:rPr dirty="0" sz="2000" spc="-1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drug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3065144"/>
            <a:ext cx="81915" cy="930910"/>
          </a:xfrm>
          <a:prstGeom prst="rect">
            <a:avLst/>
          </a:prstGeom>
        </p:spPr>
        <p:txBody>
          <a:bodyPr wrap="square" lIns="0" tIns="1238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250">
                <a:solidFill>
                  <a:srgbClr val="92A199"/>
                </a:solidFill>
                <a:latin typeface="Arial"/>
                <a:cs typeface="Arial"/>
              </a:rPr>
              <a:t>•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50">
                <a:solidFill>
                  <a:srgbClr val="92A199"/>
                </a:solidFill>
                <a:latin typeface="Arial"/>
                <a:cs typeface="Arial"/>
              </a:rPr>
              <a:t>•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50">
                <a:solidFill>
                  <a:srgbClr val="92A199"/>
                </a:solidFill>
                <a:latin typeface="Arial"/>
                <a:cs typeface="Arial"/>
              </a:rPr>
              <a:t>•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4306061"/>
            <a:ext cx="81915" cy="629285"/>
          </a:xfrm>
          <a:prstGeom prst="rect">
            <a:avLst/>
          </a:prstGeom>
        </p:spPr>
        <p:txBody>
          <a:bodyPr wrap="square" lIns="0" tIns="12318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250">
                <a:solidFill>
                  <a:srgbClr val="92A199"/>
                </a:solidFill>
                <a:latin typeface="Arial"/>
                <a:cs typeface="Arial"/>
              </a:rPr>
              <a:t>•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250">
                <a:solidFill>
                  <a:srgbClr val="92A199"/>
                </a:solidFill>
                <a:latin typeface="Arial"/>
                <a:cs typeface="Arial"/>
              </a:rPr>
              <a:t>•</a:t>
            </a:r>
            <a:endParaRPr sz="1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078860"/>
            <a:ext cx="3961765" cy="1870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27100" marR="1290955">
              <a:lnSpc>
                <a:spcPct val="110000"/>
              </a:lnSpc>
              <a:spcBef>
                <a:spcPts val="100"/>
              </a:spcBef>
            </a:pPr>
            <a:r>
              <a:rPr dirty="0" sz="1800" spc="-10">
                <a:solidFill>
                  <a:srgbClr val="292934"/>
                </a:solidFill>
                <a:latin typeface="Arial"/>
                <a:cs typeface="Arial"/>
              </a:rPr>
              <a:t>Wrong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dose  </a:t>
            </a:r>
            <a:r>
              <a:rPr dirty="0" sz="1800" spc="-10">
                <a:solidFill>
                  <a:srgbClr val="292934"/>
                </a:solidFill>
                <a:latin typeface="Arial"/>
                <a:cs typeface="Arial"/>
              </a:rPr>
              <a:t>Wrong</a:t>
            </a:r>
            <a:r>
              <a:rPr dirty="0" sz="1800" spc="-6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frequency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15"/>
              </a:spcBef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Drug-drug</a:t>
            </a:r>
            <a:r>
              <a:rPr dirty="0" sz="1800" spc="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interaction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  <a:tabLst>
                <a:tab pos="546100" algn="l"/>
              </a:tabLst>
            </a:pPr>
            <a:r>
              <a:rPr dirty="0" sz="1400">
                <a:solidFill>
                  <a:srgbClr val="92A199"/>
                </a:solidFill>
                <a:latin typeface="Arial"/>
                <a:cs typeface="Arial"/>
              </a:rPr>
              <a:t>2.	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Incomplete patient</a:t>
            </a:r>
            <a:r>
              <a:rPr dirty="0" sz="2000" spc="-1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information</a:t>
            </a:r>
            <a:endParaRPr sz="2000">
              <a:latin typeface="Arial"/>
              <a:cs typeface="Arial"/>
            </a:endParaRPr>
          </a:p>
          <a:p>
            <a:pPr marL="927100" marR="819150">
              <a:lnSpc>
                <a:spcPct val="110000"/>
              </a:lnSpc>
              <a:spcBef>
                <a:spcPts val="15"/>
              </a:spcBef>
            </a:pP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Documented</a:t>
            </a:r>
            <a:r>
              <a:rPr dirty="0" sz="1800" spc="-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allergies  Recent lab</a:t>
            </a:r>
            <a:r>
              <a:rPr dirty="0" sz="18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92934"/>
                </a:solidFill>
                <a:latin typeface="Arial"/>
                <a:cs typeface="Arial"/>
              </a:rPr>
              <a:t>results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87323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9144000" h="914400">
                <a:moveTo>
                  <a:pt x="0" y="914400"/>
                </a:moveTo>
                <a:lnTo>
                  <a:pt x="9144000" y="914400"/>
                </a:lnTo>
                <a:lnTo>
                  <a:pt x="9144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214871"/>
            <a:ext cx="9144000" cy="8255"/>
          </a:xfrm>
          <a:custGeom>
            <a:avLst/>
            <a:gdLst/>
            <a:ahLst/>
            <a:cxnLst/>
            <a:rect l="l" t="t" r="r" b="b"/>
            <a:pathLst>
              <a:path w="9144000" h="8254">
                <a:moveTo>
                  <a:pt x="0" y="7937"/>
                </a:moveTo>
                <a:lnTo>
                  <a:pt x="9144000" y="0"/>
                </a:lnTo>
              </a:path>
            </a:pathLst>
          </a:custGeom>
          <a:ln w="12192">
            <a:solidFill>
              <a:srgbClr val="99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1503" y="738631"/>
            <a:ext cx="8575040" cy="519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solidFill>
                  <a:srgbClr val="292934"/>
                </a:solidFill>
                <a:latin typeface="Arial"/>
                <a:cs typeface="Arial"/>
              </a:rPr>
              <a:t>From:</a:t>
            </a:r>
            <a:r>
              <a:rPr dirty="0" sz="1300" spc="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dirty="0" sz="1300" spc="3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Epidemiology</a:t>
            </a:r>
            <a:r>
              <a:rPr dirty="0" sz="1300" spc="4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dirty="0" sz="1300" spc="3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Prescribing</a:t>
            </a:r>
            <a:r>
              <a:rPr dirty="0" sz="1300" spc="4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Errors:</a:t>
            </a:r>
            <a:r>
              <a:rPr dirty="0" sz="1300" spc="5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dirty="0" sz="1300" spc="1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Potential</a:t>
            </a:r>
            <a:r>
              <a:rPr dirty="0" sz="1300" spc="5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Impact</a:t>
            </a:r>
            <a:r>
              <a:rPr dirty="0" sz="1300" spc="3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dirty="0" sz="1300" spc="3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Computerized</a:t>
            </a:r>
            <a:r>
              <a:rPr dirty="0" sz="1300" spc="5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Prescriber</a:t>
            </a:r>
            <a:r>
              <a:rPr dirty="0" sz="1300" spc="20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Order</a:t>
            </a:r>
            <a:r>
              <a:rPr dirty="0" sz="1300" spc="15" b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292934"/>
                </a:solidFill>
                <a:latin typeface="Arial"/>
                <a:cs typeface="Arial"/>
              </a:rPr>
              <a:t>Entry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Arch Intern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Med. 2004;164(7):785-792.</a:t>
            </a:r>
            <a:r>
              <a:rPr dirty="0" sz="1200" spc="-6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doi:10.1001/archinte.164.7.785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503" y="5749544"/>
            <a:ext cx="8437245" cy="9696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Most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Common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Error </a:t>
            </a:r>
            <a:r>
              <a:rPr dirty="0" sz="1200" spc="-15">
                <a:solidFill>
                  <a:srgbClr val="292934"/>
                </a:solidFill>
                <a:latin typeface="Arial"/>
                <a:cs typeface="Arial"/>
              </a:rPr>
              <a:t>Types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Clinically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Significant Prescribing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Errors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and the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Likelihood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Preventability </a:t>
            </a:r>
            <a:r>
              <a:rPr dirty="0" sz="1200" spc="1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dirty="0" sz="1200" spc="-9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Computerized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Prescriber </a:t>
            </a:r>
            <a:r>
              <a:rPr dirty="0" sz="1200">
                <a:solidFill>
                  <a:srgbClr val="292934"/>
                </a:solidFill>
                <a:latin typeface="Arial"/>
                <a:cs typeface="Arial"/>
              </a:rPr>
              <a:t>Order</a:t>
            </a:r>
            <a:r>
              <a:rPr dirty="0" sz="12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92934"/>
                </a:solidFill>
                <a:latin typeface="Arial"/>
                <a:cs typeface="Arial"/>
              </a:rPr>
              <a:t>Entry*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algn="ctr" marL="3213100" marR="2981325">
              <a:lnSpc>
                <a:spcPct val="100000"/>
              </a:lnSpc>
            </a:pP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Copyright </a:t>
            </a:r>
            <a:r>
              <a:rPr dirty="0" sz="1100">
                <a:solidFill>
                  <a:srgbClr val="999999"/>
                </a:solidFill>
                <a:latin typeface="Arial"/>
                <a:cs typeface="Arial"/>
              </a:rPr>
              <a:t>© 2016 American</a:t>
            </a:r>
            <a:r>
              <a:rPr dirty="0" sz="1100" spc="-9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Medical  </a:t>
            </a:r>
            <a:r>
              <a:rPr dirty="0" sz="1100">
                <a:solidFill>
                  <a:srgbClr val="999999"/>
                </a:solidFill>
                <a:latin typeface="Arial"/>
                <a:cs typeface="Arial"/>
              </a:rPr>
              <a:t>Association. </a:t>
            </a: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All </a:t>
            </a:r>
            <a:r>
              <a:rPr dirty="0" sz="1100">
                <a:solidFill>
                  <a:srgbClr val="999999"/>
                </a:solidFill>
                <a:latin typeface="Arial"/>
                <a:cs typeface="Arial"/>
              </a:rPr>
              <a:t>rights</a:t>
            </a:r>
            <a:r>
              <a:rPr dirty="0" sz="1100" spc="-45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999999"/>
                </a:solidFill>
                <a:latin typeface="Arial"/>
                <a:cs typeface="Arial"/>
              </a:rPr>
              <a:t>reserved.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1" y="649223"/>
            <a:ext cx="9144000" cy="38100"/>
          </a:xfrm>
          <a:custGeom>
            <a:avLst/>
            <a:gdLst/>
            <a:ahLst/>
            <a:cxnLst/>
            <a:rect l="l" t="t" r="r" b="b"/>
            <a:pathLst>
              <a:path w="9144000" h="38100">
                <a:moveTo>
                  <a:pt x="0" y="38100"/>
                </a:moveTo>
                <a:lnTo>
                  <a:pt x="9144000" y="38100"/>
                </a:lnTo>
                <a:lnTo>
                  <a:pt x="91440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4508" y="126492"/>
            <a:ext cx="2641092" cy="419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38400" y="1682495"/>
            <a:ext cx="4085844" cy="40142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Michael Strong</dc:creator>
  <dc:title>Computerized Physician Order Entry (CPOE)</dc:title>
  <dcterms:created xsi:type="dcterms:W3CDTF">2019-01-05T06:20:05Z</dcterms:created>
  <dcterms:modified xsi:type="dcterms:W3CDTF">2019-01-05T06:20:05Z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2019-01-05T00:00:00Z</vt:filetime>
  </property>
</Properties>
</file>