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jpg" ContentType="image/jpg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4540" y="2344623"/>
            <a:ext cx="7614919" cy="8489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D2523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rgbClr val="29293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D2523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D2523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365760"/>
          </a:xfrm>
          <a:custGeom>
            <a:avLst/>
            <a:gdLst/>
            <a:ahLst/>
            <a:cxnLst/>
            <a:rect l="l" t="t" r="r" b="b"/>
            <a:pathLst>
              <a:path w="9144000" h="365760">
                <a:moveTo>
                  <a:pt x="0" y="365760"/>
                </a:moveTo>
                <a:lnTo>
                  <a:pt x="9144000" y="365760"/>
                </a:lnTo>
                <a:lnTo>
                  <a:pt x="9144000" y="0"/>
                </a:lnTo>
                <a:lnTo>
                  <a:pt x="0" y="0"/>
                </a:lnTo>
                <a:lnTo>
                  <a:pt x="0" y="365760"/>
                </a:lnTo>
                <a:close/>
              </a:path>
            </a:pathLst>
          </a:custGeom>
          <a:solidFill>
            <a:srgbClr val="92A19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80338" y="677671"/>
            <a:ext cx="6783323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D2523B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21513" y="1854835"/>
            <a:ext cx="8300973" cy="3257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292934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5.png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9.png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
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
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
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5.png"/></Relationships>
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6.jpg"/><Relationship Id="rId3" Type="http://schemas.openxmlformats.org/officeDocument/2006/relationships/image" Target="../media/image27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Relationship Id="rId3" Type="http://schemas.openxmlformats.org/officeDocument/2006/relationships/image" Target="../media/image1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137604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5"/>
              <a:t>A</a:t>
            </a:r>
            <a:r>
              <a:rPr dirty="0" sz="4000" spc="-100"/>
              <a:t>c</a:t>
            </a:r>
            <a:r>
              <a:rPr dirty="0" sz="4000" spc="-100"/>
              <a:t>t</a:t>
            </a:r>
            <a:r>
              <a:rPr dirty="0" sz="4000" spc="-105"/>
              <a:t>i</a:t>
            </a:r>
            <a:r>
              <a:rPr dirty="0" sz="4000" spc="-105"/>
              <a:t>o</a:t>
            </a:r>
            <a:r>
              <a:rPr dirty="0" sz="4000" spc="-5"/>
              <a:t>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459740" y="2148103"/>
            <a:ext cx="6238875" cy="2416175"/>
          </a:xfrm>
          <a:prstGeom prst="rect">
            <a:avLst/>
          </a:prstGeom>
        </p:spPr>
        <p:txBody>
          <a:bodyPr wrap="square" lIns="0" tIns="98425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775"/>
              </a:spcBef>
              <a:buClr>
                <a:srgbClr val="92A199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Endorsement of</a:t>
            </a:r>
            <a:r>
              <a:rPr dirty="0" sz="2800" spc="2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CPOE</a:t>
            </a:r>
            <a:endParaRPr sz="2800">
              <a:latin typeface="Arial"/>
              <a:cs typeface="Arial"/>
            </a:endParaRPr>
          </a:p>
          <a:p>
            <a:pPr marL="195580" marR="617220" indent="-182880">
              <a:lnSpc>
                <a:spcPct val="100000"/>
              </a:lnSpc>
              <a:spcBef>
                <a:spcPts val="670"/>
              </a:spcBef>
              <a:buClr>
                <a:srgbClr val="92A199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Establish CPOE as an </a:t>
            </a: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Institutional 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Commitment and</a:t>
            </a:r>
            <a:r>
              <a:rPr dirty="0" sz="2800" spc="3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Goal</a:t>
            </a:r>
            <a:endParaRPr sz="2800">
              <a:latin typeface="Arial"/>
              <a:cs typeface="Arial"/>
            </a:endParaRPr>
          </a:p>
          <a:p>
            <a:pPr marL="195580" marR="5080" indent="-182880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Identify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CPOE </a:t>
            </a: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as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a Quality </a:t>
            </a: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and</a:t>
            </a:r>
            <a:r>
              <a:rPr dirty="0" sz="2800" spc="-3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Safety 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Improvement</a:t>
            </a:r>
            <a:r>
              <a:rPr dirty="0" sz="2800" spc="1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Initiative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630364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90"/>
              <a:t>Example </a:t>
            </a:r>
            <a:r>
              <a:rPr dirty="0" sz="4000" spc="-80"/>
              <a:t>CPOE </a:t>
            </a:r>
            <a:r>
              <a:rPr dirty="0" sz="4000" spc="-85"/>
              <a:t>reduce</a:t>
            </a:r>
            <a:r>
              <a:rPr dirty="0" sz="4000" spc="-509"/>
              <a:t> </a:t>
            </a:r>
            <a:r>
              <a:rPr dirty="0" sz="4000" spc="-80"/>
              <a:t>costs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5074532" y="2828925"/>
            <a:ext cx="3692701" cy="3038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1069644" y="1626234"/>
            <a:ext cx="8003540" cy="48901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Brigham and </a:t>
            </a:r>
            <a:r>
              <a:rPr dirty="0" sz="2400" spc="-20">
                <a:solidFill>
                  <a:srgbClr val="292934"/>
                </a:solidFill>
                <a:latin typeface="Arial"/>
                <a:cs typeface="Arial"/>
              </a:rPr>
              <a:t>Women’s </a:t>
            </a:r>
            <a:r>
              <a:rPr dirty="0" sz="2400" spc="-10">
                <a:solidFill>
                  <a:srgbClr val="292934"/>
                </a:solidFill>
                <a:latin typeface="Arial"/>
                <a:cs typeface="Arial"/>
              </a:rPr>
              <a:t>Experience:</a:t>
            </a:r>
            <a:r>
              <a:rPr dirty="0" sz="2400" spc="8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Cost-Effective</a:t>
            </a:r>
            <a:endParaRPr sz="2400">
              <a:latin typeface="Arial"/>
              <a:cs typeface="Arial"/>
            </a:endParaRPr>
          </a:p>
          <a:p>
            <a:pPr marL="469265" indent="-182880">
              <a:lnSpc>
                <a:spcPct val="100000"/>
              </a:lnSpc>
              <a:spcBef>
                <a:spcPts val="1920"/>
              </a:spcBef>
              <a:buClr>
                <a:srgbClr val="92A199"/>
              </a:buClr>
              <a:buSzPct val="83333"/>
              <a:buChar char="•"/>
              <a:tabLst>
                <a:tab pos="469900" algn="l"/>
              </a:tabLst>
            </a:pPr>
            <a:r>
              <a:rPr dirty="0" sz="2100" spc="-5">
                <a:solidFill>
                  <a:srgbClr val="292934"/>
                </a:solidFill>
                <a:latin typeface="Arial"/>
                <a:cs typeface="Arial"/>
              </a:rPr>
              <a:t>$3.7 </a:t>
            </a:r>
            <a:r>
              <a:rPr dirty="0" sz="2100">
                <a:solidFill>
                  <a:srgbClr val="292934"/>
                </a:solidFill>
                <a:latin typeface="Arial"/>
                <a:cs typeface="Arial"/>
              </a:rPr>
              <a:t>million</a:t>
            </a:r>
            <a:r>
              <a:rPr dirty="0" sz="2100" spc="-4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292934"/>
                </a:solidFill>
                <a:latin typeface="Arial"/>
                <a:cs typeface="Arial"/>
              </a:rPr>
              <a:t>implementation</a:t>
            </a:r>
            <a:endParaRPr sz="2100">
              <a:latin typeface="Arial"/>
              <a:cs typeface="Arial"/>
            </a:endParaRPr>
          </a:p>
          <a:p>
            <a:pPr marL="469265" indent="-182880">
              <a:lnSpc>
                <a:spcPct val="100000"/>
              </a:lnSpc>
              <a:spcBef>
                <a:spcPts val="505"/>
              </a:spcBef>
              <a:buClr>
                <a:srgbClr val="92A199"/>
              </a:buClr>
              <a:buSzPct val="83333"/>
              <a:buChar char="•"/>
              <a:tabLst>
                <a:tab pos="469900" algn="l"/>
              </a:tabLst>
            </a:pPr>
            <a:r>
              <a:rPr dirty="0" sz="2100">
                <a:solidFill>
                  <a:srgbClr val="292934"/>
                </a:solidFill>
                <a:latin typeface="Arial"/>
                <a:cs typeface="Arial"/>
              </a:rPr>
              <a:t>$ </a:t>
            </a:r>
            <a:r>
              <a:rPr dirty="0" sz="2100" spc="-5">
                <a:solidFill>
                  <a:srgbClr val="292934"/>
                </a:solidFill>
                <a:latin typeface="Arial"/>
                <a:cs typeface="Arial"/>
              </a:rPr>
              <a:t>600,000 </a:t>
            </a:r>
            <a:r>
              <a:rPr dirty="0" sz="2100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100" spc="-5">
                <a:solidFill>
                  <a:srgbClr val="292934"/>
                </a:solidFill>
                <a:latin typeface="Arial"/>
                <a:cs typeface="Arial"/>
              </a:rPr>
              <a:t>$1.1</a:t>
            </a:r>
            <a:r>
              <a:rPr dirty="0" sz="2100" spc="-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292934"/>
                </a:solidFill>
                <a:latin typeface="Arial"/>
                <a:cs typeface="Arial"/>
              </a:rPr>
              <a:t>million</a:t>
            </a:r>
            <a:endParaRPr sz="21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</a:pPr>
            <a:r>
              <a:rPr dirty="0" sz="2100" spc="-5">
                <a:solidFill>
                  <a:srgbClr val="292934"/>
                </a:solidFill>
                <a:latin typeface="Arial"/>
                <a:cs typeface="Arial"/>
              </a:rPr>
              <a:t>operational</a:t>
            </a:r>
            <a:r>
              <a:rPr dirty="0" sz="2100" spc="-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292934"/>
                </a:solidFill>
                <a:latin typeface="Arial"/>
                <a:cs typeface="Arial"/>
              </a:rPr>
              <a:t>costs</a:t>
            </a:r>
            <a:endParaRPr sz="21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95"/>
              </a:spcBef>
              <a:buClr>
                <a:srgbClr val="92A199"/>
              </a:buClr>
              <a:buSzPct val="84000"/>
              <a:buChar char="•"/>
              <a:tabLst>
                <a:tab pos="195580" algn="l"/>
              </a:tabLst>
            </a:pPr>
            <a:r>
              <a:rPr dirty="0" sz="2500" spc="-5">
                <a:solidFill>
                  <a:srgbClr val="292934"/>
                </a:solidFill>
                <a:latin typeface="Arial"/>
                <a:cs typeface="Arial"/>
              </a:rPr>
              <a:t>Results:</a:t>
            </a:r>
            <a:endParaRPr sz="2500">
              <a:latin typeface="Arial"/>
              <a:cs typeface="Arial"/>
            </a:endParaRPr>
          </a:p>
          <a:p>
            <a:pPr lvl="1" marL="469265" indent="-182880">
              <a:lnSpc>
                <a:spcPct val="100000"/>
              </a:lnSpc>
              <a:spcBef>
                <a:spcPts val="509"/>
              </a:spcBef>
              <a:buClr>
                <a:srgbClr val="92A199"/>
              </a:buClr>
              <a:buSzPct val="83333"/>
              <a:buChar char="•"/>
              <a:tabLst>
                <a:tab pos="469900" algn="l"/>
              </a:tabLst>
            </a:pPr>
            <a:r>
              <a:rPr dirty="0" sz="2100" spc="-5">
                <a:solidFill>
                  <a:srgbClr val="292934"/>
                </a:solidFill>
                <a:latin typeface="Arial"/>
                <a:cs typeface="Arial"/>
              </a:rPr>
              <a:t>Decreased drug</a:t>
            </a:r>
            <a:r>
              <a:rPr dirty="0" sz="2100" spc="-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100">
                <a:solidFill>
                  <a:srgbClr val="292934"/>
                </a:solidFill>
                <a:latin typeface="Arial"/>
                <a:cs typeface="Arial"/>
              </a:rPr>
              <a:t>costs</a:t>
            </a:r>
            <a:endParaRPr sz="2100">
              <a:latin typeface="Arial"/>
              <a:cs typeface="Arial"/>
            </a:endParaRPr>
          </a:p>
          <a:p>
            <a:pPr lvl="1" marL="469265" indent="-182880">
              <a:lnSpc>
                <a:spcPct val="100000"/>
              </a:lnSpc>
              <a:spcBef>
                <a:spcPts val="505"/>
              </a:spcBef>
              <a:buClr>
                <a:srgbClr val="92A199"/>
              </a:buClr>
              <a:buSzPct val="83333"/>
              <a:buChar char="•"/>
              <a:tabLst>
                <a:tab pos="469900" algn="l"/>
              </a:tabLst>
            </a:pPr>
            <a:r>
              <a:rPr dirty="0" sz="2100">
                <a:solidFill>
                  <a:srgbClr val="292934"/>
                </a:solidFill>
                <a:latin typeface="Arial"/>
                <a:cs typeface="Arial"/>
              </a:rPr>
              <a:t>ADE cost </a:t>
            </a:r>
            <a:r>
              <a:rPr dirty="0" sz="2100" spc="-5">
                <a:solidFill>
                  <a:srgbClr val="292934"/>
                </a:solidFill>
                <a:latin typeface="Arial"/>
                <a:cs typeface="Arial"/>
              </a:rPr>
              <a:t>is</a:t>
            </a:r>
            <a:r>
              <a:rPr dirty="0" sz="2100" spc="-1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292934"/>
                </a:solidFill>
                <a:latin typeface="Arial"/>
                <a:cs typeface="Arial"/>
              </a:rPr>
              <a:t>approximately</a:t>
            </a:r>
            <a:endParaRPr sz="21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</a:pPr>
            <a:r>
              <a:rPr dirty="0" sz="2100" spc="-5">
                <a:solidFill>
                  <a:srgbClr val="292934"/>
                </a:solidFill>
                <a:latin typeface="Arial"/>
                <a:cs typeface="Arial"/>
              </a:rPr>
              <a:t>$4,700</a:t>
            </a:r>
            <a:endParaRPr sz="2100">
              <a:latin typeface="Arial"/>
              <a:cs typeface="Arial"/>
            </a:endParaRPr>
          </a:p>
          <a:p>
            <a:pPr lvl="1" marL="469265" marR="4288790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469900" algn="l"/>
              </a:tabLst>
            </a:pP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The return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on initial  investment has been $5 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$10 million in annual  savings.</a:t>
            </a:r>
            <a:endParaRPr sz="2400">
              <a:latin typeface="Arial"/>
              <a:cs typeface="Arial"/>
            </a:endParaRPr>
          </a:p>
          <a:p>
            <a:pPr marL="3365500">
              <a:lnSpc>
                <a:spcPts val="1170"/>
              </a:lnSpc>
            </a:pP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Kausal</a:t>
            </a:r>
            <a:r>
              <a:rPr dirty="0" sz="1400" spc="-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R</a:t>
            </a:r>
            <a:r>
              <a:rPr dirty="0" sz="1400" spc="-1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et</a:t>
            </a:r>
            <a:r>
              <a:rPr dirty="0" sz="1400" spc="-1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al.</a:t>
            </a:r>
            <a:r>
              <a:rPr dirty="0" sz="1400" spc="-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J</a:t>
            </a:r>
            <a:r>
              <a:rPr dirty="0" sz="1400" spc="-8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Am</a:t>
            </a:r>
            <a:r>
              <a:rPr dirty="0" sz="1400" spc="-1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Med</a:t>
            </a:r>
            <a:r>
              <a:rPr dirty="0" sz="1400" spc="-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Inform</a:t>
            </a:r>
            <a:r>
              <a:rPr dirty="0" sz="1400" spc="-12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Assoc.</a:t>
            </a:r>
            <a:r>
              <a:rPr dirty="0" sz="1400" spc="-3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2006;</a:t>
            </a:r>
            <a:r>
              <a:rPr dirty="0" sz="1400" spc="-3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13(3):</a:t>
            </a:r>
            <a:r>
              <a:rPr dirty="0" sz="1400" spc="-4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365-7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26234"/>
            <a:ext cx="8023859" cy="19278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580" marR="5080" indent="-182880">
              <a:lnSpc>
                <a:spcPct val="100000"/>
              </a:lnSpc>
              <a:spcBef>
                <a:spcPts val="10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Full implementation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computerized physician order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entry 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and medication related quality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outcomes: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a study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3364  hospitals in</a:t>
            </a:r>
            <a:r>
              <a:rPr dirty="0" sz="2400" spc="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2013</a:t>
            </a:r>
            <a:endParaRPr sz="2400">
              <a:latin typeface="Arial"/>
              <a:cs typeface="Arial"/>
            </a:endParaRPr>
          </a:p>
          <a:p>
            <a:pPr marL="195580" marR="380365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Only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8% of </a:t>
            </a:r>
            <a:r>
              <a:rPr dirty="0" sz="2400" spc="-10">
                <a:solidFill>
                  <a:srgbClr val="292934"/>
                </a:solidFill>
                <a:latin typeface="Arial"/>
                <a:cs typeface="Arial"/>
              </a:rPr>
              <a:t>US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hospitals have fully implemented CPOE 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systems.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245427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95"/>
              <a:t>Challenges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626234"/>
            <a:ext cx="8019415" cy="4634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580" marR="85090" indent="-182880">
              <a:lnSpc>
                <a:spcPct val="100000"/>
              </a:lnSpc>
              <a:spcBef>
                <a:spcPts val="10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The upfront cost of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implementing CPOE is one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major 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obstacle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for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hospitals.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At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Brigham and </a:t>
            </a:r>
            <a:r>
              <a:rPr dirty="0" sz="2400" spc="-20">
                <a:solidFill>
                  <a:srgbClr val="292934"/>
                </a:solidFill>
                <a:latin typeface="Arial"/>
                <a:cs typeface="Arial"/>
              </a:rPr>
              <a:t>Women’s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Hospital, 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cost of developing and implementing CPOE was  approximately $1.9 million, with $500,000 maintenance 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costs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per year</a:t>
            </a:r>
            <a:r>
              <a:rPr dirty="0" sz="2400" spc="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since.</a:t>
            </a:r>
            <a:endParaRPr sz="2400">
              <a:latin typeface="Arial"/>
              <a:cs typeface="Arial"/>
            </a:endParaRPr>
          </a:p>
          <a:p>
            <a:pPr marL="195580" marR="443865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Installation of even </a:t>
            </a:r>
            <a:r>
              <a:rPr dirty="0" sz="2400" spc="-15">
                <a:solidFill>
                  <a:srgbClr val="292934"/>
                </a:solidFill>
                <a:latin typeface="Arial"/>
                <a:cs typeface="Arial"/>
              </a:rPr>
              <a:t>“off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shelf” CPOE </a:t>
            </a:r>
            <a:r>
              <a:rPr dirty="0" sz="2400" spc="-10">
                <a:solidFill>
                  <a:srgbClr val="292934"/>
                </a:solidFill>
                <a:latin typeface="Arial"/>
                <a:cs typeface="Arial"/>
              </a:rPr>
              <a:t>packages 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requires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a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significant amount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of customization for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each  hospital and can be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very</a:t>
            </a:r>
            <a:r>
              <a:rPr dirty="0" sz="2400" spc="3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expensive.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Integration with other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systems, cost, time,</a:t>
            </a:r>
            <a:r>
              <a:rPr dirty="0" sz="2400" spc="-1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technical</a:t>
            </a:r>
            <a:endParaRPr sz="2400">
              <a:latin typeface="Arial"/>
              <a:cs typeface="Arial"/>
            </a:endParaRPr>
          </a:p>
          <a:p>
            <a:pPr marL="195580" marR="5080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Cultural obstacles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CPOE implementation. For example,  some physicians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resist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utilizing computerized decision-  support tools, relying instead on practice</a:t>
            </a:r>
            <a:r>
              <a:rPr dirty="0" sz="2400" spc="9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experience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22044" y="531621"/>
            <a:ext cx="6128385" cy="11233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80"/>
              <a:t>CPOE:</a:t>
            </a:r>
          </a:p>
          <a:p>
            <a:pPr marL="12700">
              <a:lnSpc>
                <a:spcPct val="100000"/>
              </a:lnSpc>
            </a:pPr>
            <a:r>
              <a:rPr dirty="0" spc="-85"/>
              <a:t>Lessons </a:t>
            </a:r>
            <a:r>
              <a:rPr dirty="0" spc="-75"/>
              <a:t>From </a:t>
            </a:r>
            <a:r>
              <a:rPr dirty="0" spc="-80"/>
              <a:t>Other</a:t>
            </a:r>
            <a:r>
              <a:rPr dirty="0" spc="-545"/>
              <a:t> </a:t>
            </a:r>
            <a:r>
              <a:rPr dirty="0" spc="-95"/>
              <a:t>Institutions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07340" y="2027264"/>
            <a:ext cx="8717915" cy="4274185"/>
          </a:xfrm>
          <a:prstGeom prst="rect">
            <a:avLst/>
          </a:prstGeom>
        </p:spPr>
        <p:txBody>
          <a:bodyPr wrap="square" lIns="0" tIns="57785" rIns="0" bIns="0" rtlCol="0" vert="horz">
            <a:spAutoFit/>
          </a:bodyPr>
          <a:lstStyle/>
          <a:p>
            <a:pPr marL="622300" indent="-609600">
              <a:lnSpc>
                <a:spcPct val="100000"/>
              </a:lnSpc>
              <a:spcBef>
                <a:spcPts val="455"/>
              </a:spcBef>
              <a:buClr>
                <a:srgbClr val="92A199"/>
              </a:buClr>
              <a:buSzPct val="83928"/>
              <a:buAutoNum type="arabicPeriod"/>
              <a:tabLst>
                <a:tab pos="622300" algn="l"/>
                <a:tab pos="622935" algn="l"/>
              </a:tabLst>
            </a:pP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Leadership</a:t>
            </a:r>
            <a:endParaRPr sz="2800">
              <a:latin typeface="Arial"/>
              <a:cs typeface="Arial"/>
            </a:endParaRPr>
          </a:p>
          <a:p>
            <a:pPr lvl="1" marL="1003300" indent="-533400">
              <a:lnSpc>
                <a:spcPct val="100000"/>
              </a:lnSpc>
              <a:spcBef>
                <a:spcPts val="259"/>
              </a:spcBef>
              <a:buClr>
                <a:srgbClr val="92A199"/>
              </a:buClr>
              <a:buSzPct val="85000"/>
              <a:buFont typeface="Wingdings"/>
              <a:buChar char=""/>
              <a:tabLst>
                <a:tab pos="1003300" algn="l"/>
                <a:tab pos="1003935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Physicians need to lead the </a:t>
            </a:r>
            <a:r>
              <a:rPr dirty="0" sz="2000" spc="-10">
                <a:solidFill>
                  <a:srgbClr val="292934"/>
                </a:solidFill>
                <a:latin typeface="Arial"/>
                <a:cs typeface="Arial"/>
              </a:rPr>
              <a:t>effort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as the primary</a:t>
            </a:r>
            <a:r>
              <a:rPr dirty="0" sz="2000" spc="-17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users</a:t>
            </a:r>
            <a:endParaRPr sz="2000">
              <a:latin typeface="Arial"/>
              <a:cs typeface="Arial"/>
            </a:endParaRPr>
          </a:p>
          <a:p>
            <a:pPr lvl="1" marL="1003300" marR="5080" indent="-533400">
              <a:lnSpc>
                <a:spcPts val="2160"/>
              </a:lnSpc>
              <a:spcBef>
                <a:spcPts val="509"/>
              </a:spcBef>
              <a:buClr>
                <a:srgbClr val="92A199"/>
              </a:buClr>
              <a:buSzPct val="85000"/>
              <a:buFont typeface="Wingdings"/>
              <a:buChar char=""/>
              <a:tabLst>
                <a:tab pos="1003300" algn="l"/>
                <a:tab pos="1003935" algn="l"/>
                <a:tab pos="8017509" algn="l"/>
              </a:tabLst>
            </a:pPr>
            <a:r>
              <a:rPr dirty="0" sz="2000" spc="-15">
                <a:solidFill>
                  <a:srgbClr val="292934"/>
                </a:solidFill>
                <a:latin typeface="Arial"/>
                <a:cs typeface="Arial"/>
              </a:rPr>
              <a:t>However,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CPOE is an interdisciplinary project that requires input</a:t>
            </a:r>
            <a:r>
              <a:rPr dirty="0" sz="2000" spc="-18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and  coordination with all clinical groups</a:t>
            </a:r>
            <a:r>
              <a:rPr dirty="0" sz="2000" spc="1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(nursing,</a:t>
            </a:r>
            <a:r>
              <a:rPr dirty="0" sz="2000" spc="-4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 spc="-40">
                <a:solidFill>
                  <a:srgbClr val="292934"/>
                </a:solidFill>
                <a:latin typeface="Arial"/>
                <a:cs typeface="Arial"/>
              </a:rPr>
              <a:t>PT/OT,	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Case  Management, </a:t>
            </a:r>
            <a:r>
              <a:rPr dirty="0" sz="2000" spc="-15">
                <a:solidFill>
                  <a:srgbClr val="292934"/>
                </a:solidFill>
                <a:latin typeface="Arial"/>
                <a:cs typeface="Arial"/>
              </a:rPr>
              <a:t>Pharmacy,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Lab, </a:t>
            </a:r>
            <a:r>
              <a:rPr dirty="0" sz="2000" spc="-15">
                <a:solidFill>
                  <a:srgbClr val="292934"/>
                </a:solidFill>
                <a:latin typeface="Arial"/>
                <a:cs typeface="Arial"/>
              </a:rPr>
              <a:t>Radiology,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etc.) and</a:t>
            </a:r>
            <a:r>
              <a:rPr dirty="0" sz="2000" spc="-16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 spc="-60">
                <a:solidFill>
                  <a:srgbClr val="292934"/>
                </a:solidFill>
                <a:latin typeface="Arial"/>
                <a:cs typeface="Arial"/>
              </a:rPr>
              <a:t>I.T.</a:t>
            </a:r>
            <a:endParaRPr sz="20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285"/>
              </a:spcBef>
              <a:buClr>
                <a:srgbClr val="92A199"/>
              </a:buClr>
              <a:buSzPct val="83928"/>
              <a:buAutoNum type="arabicPeriod"/>
              <a:tabLst>
                <a:tab pos="622300" algn="l"/>
                <a:tab pos="622935" algn="l"/>
              </a:tabLst>
            </a:pP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Commitment</a:t>
            </a:r>
            <a:endParaRPr sz="2800">
              <a:latin typeface="Arial"/>
              <a:cs typeface="Arial"/>
            </a:endParaRPr>
          </a:p>
          <a:p>
            <a:pPr lvl="1" marL="1003300" marR="873125" indent="-533400">
              <a:lnSpc>
                <a:spcPts val="2160"/>
              </a:lnSpc>
              <a:spcBef>
                <a:spcPts val="535"/>
              </a:spcBef>
              <a:buClr>
                <a:srgbClr val="92A199"/>
              </a:buClr>
              <a:buSzPct val="85000"/>
              <a:buFont typeface="Wingdings"/>
              <a:buChar char=""/>
              <a:tabLst>
                <a:tab pos="1003300" algn="l"/>
                <a:tab pos="1003935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CPOE </a:t>
            </a:r>
            <a:r>
              <a:rPr dirty="0" sz="2000" spc="-5">
                <a:solidFill>
                  <a:srgbClr val="292934"/>
                </a:solidFill>
                <a:latin typeface="Arial"/>
                <a:cs typeface="Arial"/>
              </a:rPr>
              <a:t>affects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the workflow and process of </a:t>
            </a:r>
            <a:r>
              <a:rPr dirty="0" sz="2000" b="1">
                <a:solidFill>
                  <a:srgbClr val="292934"/>
                </a:solidFill>
                <a:latin typeface="Arial"/>
                <a:cs typeface="Arial"/>
              </a:rPr>
              <a:t>all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caregivers</a:t>
            </a:r>
            <a:r>
              <a:rPr dirty="0" sz="2000" spc="-2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and  ancillary departments, not just</a:t>
            </a:r>
            <a:r>
              <a:rPr dirty="0" sz="2000" spc="-114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physicians</a:t>
            </a:r>
            <a:endParaRPr sz="2000">
              <a:latin typeface="Arial"/>
              <a:cs typeface="Arial"/>
            </a:endParaRPr>
          </a:p>
          <a:p>
            <a:pPr lvl="1" marL="1003300" indent="-533400">
              <a:lnSpc>
                <a:spcPct val="100000"/>
              </a:lnSpc>
              <a:spcBef>
                <a:spcPts val="210"/>
              </a:spcBef>
              <a:buClr>
                <a:srgbClr val="92A199"/>
              </a:buClr>
              <a:buSzPct val="85000"/>
              <a:buFont typeface="Wingdings"/>
              <a:buChar char=""/>
              <a:tabLst>
                <a:tab pos="1003300" algn="l"/>
                <a:tab pos="1003935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Success requires commitment to change at all</a:t>
            </a:r>
            <a:r>
              <a:rPr dirty="0" sz="2000" spc="-17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292934"/>
                </a:solidFill>
                <a:latin typeface="Arial"/>
                <a:cs typeface="Arial"/>
              </a:rPr>
              <a:t>levels</a:t>
            </a:r>
            <a:endParaRPr sz="2000">
              <a:latin typeface="Arial"/>
              <a:cs typeface="Arial"/>
            </a:endParaRPr>
          </a:p>
          <a:p>
            <a:pPr marL="622300" indent="-609600">
              <a:lnSpc>
                <a:spcPct val="100000"/>
              </a:lnSpc>
              <a:spcBef>
                <a:spcPts val="315"/>
              </a:spcBef>
              <a:buClr>
                <a:srgbClr val="92A199"/>
              </a:buClr>
              <a:buSzPct val="83928"/>
              <a:buAutoNum type="arabicPeriod"/>
              <a:tabLst>
                <a:tab pos="622300" algn="l"/>
                <a:tab pos="622935" algn="l"/>
              </a:tabLst>
            </a:pP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Support</a:t>
            </a:r>
            <a:endParaRPr sz="2800">
              <a:latin typeface="Arial"/>
              <a:cs typeface="Arial"/>
            </a:endParaRPr>
          </a:p>
          <a:p>
            <a:pPr lvl="1" marL="1003300" indent="-533400">
              <a:lnSpc>
                <a:spcPct val="100000"/>
              </a:lnSpc>
              <a:spcBef>
                <a:spcPts val="260"/>
              </a:spcBef>
              <a:buClr>
                <a:srgbClr val="92A199"/>
              </a:buClr>
              <a:buSzPct val="85000"/>
              <a:buFont typeface="Wingdings"/>
              <a:buChar char=""/>
              <a:tabLst>
                <a:tab pos="1003300" algn="l"/>
                <a:tab pos="1003935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Responsiveness and Flexibility are</a:t>
            </a:r>
            <a:r>
              <a:rPr dirty="0" sz="2000" spc="-8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key</a:t>
            </a:r>
            <a:endParaRPr sz="2000">
              <a:latin typeface="Arial"/>
              <a:cs typeface="Arial"/>
            </a:endParaRPr>
          </a:p>
          <a:p>
            <a:pPr lvl="1" marL="1003300" indent="-533400">
              <a:lnSpc>
                <a:spcPct val="100000"/>
              </a:lnSpc>
              <a:spcBef>
                <a:spcPts val="240"/>
              </a:spcBef>
              <a:buClr>
                <a:srgbClr val="92A199"/>
              </a:buClr>
              <a:buSzPct val="85000"/>
              <a:buFont typeface="Wingdings"/>
              <a:buChar char=""/>
              <a:tabLst>
                <a:tab pos="1003300" algn="l"/>
                <a:tab pos="1003935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Must be ongoing, not just at</a:t>
            </a:r>
            <a:r>
              <a:rPr dirty="0" sz="2000" spc="-13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rollout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436943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70"/>
              <a:t>The </a:t>
            </a:r>
            <a:r>
              <a:rPr dirty="0" sz="4000" spc="-80"/>
              <a:t>Need </a:t>
            </a:r>
            <a:r>
              <a:rPr dirty="0" sz="4000" spc="-70"/>
              <a:t>for</a:t>
            </a:r>
            <a:r>
              <a:rPr dirty="0" sz="4000" spc="-520"/>
              <a:t> </a:t>
            </a:r>
            <a:r>
              <a:rPr dirty="0" sz="4000" spc="-80"/>
              <a:t>CPOE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8739" y="2010660"/>
            <a:ext cx="3651885" cy="1781175"/>
          </a:xfrm>
          <a:prstGeom prst="rect">
            <a:avLst/>
          </a:prstGeom>
        </p:spPr>
        <p:txBody>
          <a:bodyPr wrap="square" lIns="0" tIns="85090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7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Improved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patient</a:t>
            </a:r>
            <a:r>
              <a:rPr dirty="0" sz="2400" spc="-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safety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Improved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 quality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Improved</a:t>
            </a:r>
            <a:r>
              <a:rPr dirty="0" sz="2400" spc="-10">
                <a:solidFill>
                  <a:srgbClr val="292934"/>
                </a:solidFill>
                <a:latin typeface="Arial"/>
                <a:cs typeface="Arial"/>
              </a:rPr>
              <a:t> efficiency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Reducing operating</a:t>
            </a:r>
            <a:r>
              <a:rPr dirty="0" sz="2400" spc="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costs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697737"/>
            <a:ext cx="1426845" cy="6350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5">
                <a:solidFill>
                  <a:srgbClr val="D2523B"/>
                </a:solidFill>
                <a:latin typeface="Arial"/>
                <a:cs typeface="Arial"/>
              </a:rPr>
              <a:t>C</a:t>
            </a:r>
            <a:r>
              <a:rPr dirty="0" sz="4000" spc="-105">
                <a:solidFill>
                  <a:srgbClr val="D2523B"/>
                </a:solidFill>
                <a:latin typeface="Arial"/>
                <a:cs typeface="Arial"/>
              </a:rPr>
              <a:t>P</a:t>
            </a:r>
            <a:r>
              <a:rPr dirty="0" sz="4000" spc="-105">
                <a:solidFill>
                  <a:srgbClr val="D2523B"/>
                </a:solidFill>
                <a:latin typeface="Arial"/>
                <a:cs typeface="Arial"/>
              </a:rPr>
              <a:t>O</a:t>
            </a:r>
            <a:r>
              <a:rPr dirty="0" sz="4000" spc="-5">
                <a:solidFill>
                  <a:srgbClr val="D2523B"/>
                </a:solidFill>
                <a:latin typeface="Arial"/>
                <a:cs typeface="Arial"/>
              </a:rPr>
              <a:t>E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7365" y="2255342"/>
            <a:ext cx="5986780" cy="1651635"/>
          </a:xfrm>
          <a:prstGeom prst="rect">
            <a:avLst/>
          </a:prstGeom>
        </p:spPr>
        <p:txBody>
          <a:bodyPr wrap="square" lIns="0" tIns="138430" rIns="0" bIns="0" rtlCol="0" vert="horz">
            <a:spAutoFit/>
          </a:bodyPr>
          <a:lstStyle/>
          <a:p>
            <a:pPr algn="ctr" marL="12065" marR="5080">
              <a:lnSpc>
                <a:spcPct val="80000"/>
              </a:lnSpc>
              <a:spcBef>
                <a:spcPts val="1090"/>
              </a:spcBef>
            </a:pPr>
            <a:r>
              <a:rPr dirty="0" sz="4100">
                <a:solidFill>
                  <a:srgbClr val="292934"/>
                </a:solidFill>
                <a:latin typeface="Arial"/>
                <a:cs typeface="Arial"/>
              </a:rPr>
              <a:t>Physicians are</a:t>
            </a:r>
            <a:r>
              <a:rPr dirty="0" sz="4100" spc="-1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4100">
                <a:solidFill>
                  <a:srgbClr val="292934"/>
                </a:solidFill>
                <a:latin typeface="Arial"/>
                <a:cs typeface="Arial"/>
              </a:rPr>
              <a:t>concerned  that CPOE will take too  much</a:t>
            </a:r>
            <a:r>
              <a:rPr dirty="0" sz="4100" spc="-3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4100">
                <a:solidFill>
                  <a:srgbClr val="292934"/>
                </a:solidFill>
                <a:latin typeface="Arial"/>
                <a:cs typeface="Arial"/>
              </a:rPr>
              <a:t>time</a:t>
            </a:r>
            <a:endParaRPr sz="4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651637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80"/>
              <a:t>Does CPOE </a:t>
            </a:r>
            <a:r>
              <a:rPr dirty="0" sz="4000" spc="-190"/>
              <a:t>Take </a:t>
            </a:r>
            <a:r>
              <a:rPr dirty="0" sz="4000" spc="-80"/>
              <a:t>More</a:t>
            </a:r>
            <a:r>
              <a:rPr dirty="0" sz="4000" spc="-645"/>
              <a:t> </a:t>
            </a:r>
            <a:r>
              <a:rPr dirty="0" sz="4000" spc="-114"/>
              <a:t>Time?</a:t>
            </a:r>
            <a:endParaRPr sz="4000"/>
          </a:p>
        </p:txBody>
      </p:sp>
      <p:sp>
        <p:nvSpPr>
          <p:cNvPr id="3" name="object 3"/>
          <p:cNvSpPr/>
          <p:nvPr/>
        </p:nvSpPr>
        <p:spPr>
          <a:xfrm>
            <a:off x="822510" y="4720561"/>
            <a:ext cx="2767965" cy="95250"/>
          </a:xfrm>
          <a:custGeom>
            <a:avLst/>
            <a:gdLst/>
            <a:ahLst/>
            <a:cxnLst/>
            <a:rect l="l" t="t" r="r" b="b"/>
            <a:pathLst>
              <a:path w="2767965" h="95250">
                <a:moveTo>
                  <a:pt x="2767397" y="0"/>
                </a:moveTo>
                <a:lnTo>
                  <a:pt x="137330" y="0"/>
                </a:lnTo>
                <a:lnTo>
                  <a:pt x="0" y="95087"/>
                </a:lnTo>
                <a:lnTo>
                  <a:pt x="2629997" y="95087"/>
                </a:lnTo>
                <a:lnTo>
                  <a:pt x="2767397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827778" y="4736351"/>
            <a:ext cx="127000" cy="85090"/>
          </a:xfrm>
          <a:custGeom>
            <a:avLst/>
            <a:gdLst/>
            <a:ahLst/>
            <a:cxnLst/>
            <a:rect l="l" t="t" r="r" b="b"/>
            <a:pathLst>
              <a:path w="127000" h="85089">
                <a:moveTo>
                  <a:pt x="0" y="84561"/>
                </a:moveTo>
                <a:lnTo>
                  <a:pt x="126793" y="0"/>
                </a:lnTo>
              </a:path>
            </a:pathLst>
          </a:custGeom>
          <a:ln w="10529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183186" y="4725825"/>
            <a:ext cx="401955" cy="0"/>
          </a:xfrm>
          <a:custGeom>
            <a:avLst/>
            <a:gdLst/>
            <a:ahLst/>
            <a:cxnLst/>
            <a:rect l="l" t="t" r="r" b="b"/>
            <a:pathLst>
              <a:path w="401954" h="0">
                <a:moveTo>
                  <a:pt x="0" y="0"/>
                </a:moveTo>
                <a:lnTo>
                  <a:pt x="401383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862848" y="4725825"/>
            <a:ext cx="570865" cy="0"/>
          </a:xfrm>
          <a:custGeom>
            <a:avLst/>
            <a:gdLst/>
            <a:ahLst/>
            <a:cxnLst/>
            <a:rect l="l" t="t" r="r" b="b"/>
            <a:pathLst>
              <a:path w="570864" h="0">
                <a:moveTo>
                  <a:pt x="0" y="0"/>
                </a:moveTo>
                <a:lnTo>
                  <a:pt x="570394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65109" y="4725825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5" h="0">
                <a:moveTo>
                  <a:pt x="0" y="0"/>
                </a:moveTo>
                <a:lnTo>
                  <a:pt x="147867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827778" y="4472140"/>
            <a:ext cx="127000" cy="85090"/>
          </a:xfrm>
          <a:custGeom>
            <a:avLst/>
            <a:gdLst/>
            <a:ahLst/>
            <a:cxnLst/>
            <a:rect l="l" t="t" r="r" b="b"/>
            <a:pathLst>
              <a:path w="127000" h="85089">
                <a:moveTo>
                  <a:pt x="0" y="84561"/>
                </a:moveTo>
                <a:lnTo>
                  <a:pt x="126793" y="0"/>
                </a:lnTo>
              </a:path>
            </a:pathLst>
          </a:custGeom>
          <a:ln w="10529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862848" y="4461614"/>
            <a:ext cx="1722120" cy="0"/>
          </a:xfrm>
          <a:custGeom>
            <a:avLst/>
            <a:gdLst/>
            <a:ahLst/>
            <a:cxnLst/>
            <a:rect l="l" t="t" r="r" b="b"/>
            <a:pathLst>
              <a:path w="1722120" h="0">
                <a:moveTo>
                  <a:pt x="0" y="0"/>
                </a:moveTo>
                <a:lnTo>
                  <a:pt x="1721721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65109" y="4461614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5" h="0">
                <a:moveTo>
                  <a:pt x="0" y="0"/>
                </a:moveTo>
                <a:lnTo>
                  <a:pt x="147867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27778" y="4218807"/>
            <a:ext cx="127000" cy="84455"/>
          </a:xfrm>
          <a:custGeom>
            <a:avLst/>
            <a:gdLst/>
            <a:ahLst/>
            <a:cxnLst/>
            <a:rect l="l" t="t" r="r" b="b"/>
            <a:pathLst>
              <a:path w="127000" h="84454">
                <a:moveTo>
                  <a:pt x="0" y="84210"/>
                </a:moveTo>
                <a:lnTo>
                  <a:pt x="126793" y="0"/>
                </a:lnTo>
              </a:path>
            </a:pathLst>
          </a:custGeom>
          <a:ln w="10529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862848" y="4207930"/>
            <a:ext cx="1722120" cy="0"/>
          </a:xfrm>
          <a:custGeom>
            <a:avLst/>
            <a:gdLst/>
            <a:ahLst/>
            <a:cxnLst/>
            <a:rect l="l" t="t" r="r" b="b"/>
            <a:pathLst>
              <a:path w="1722120" h="0">
                <a:moveTo>
                  <a:pt x="0" y="0"/>
                </a:moveTo>
                <a:lnTo>
                  <a:pt x="1721721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965109" y="4207930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5" h="0">
                <a:moveTo>
                  <a:pt x="0" y="0"/>
                </a:moveTo>
                <a:lnTo>
                  <a:pt x="147867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827778" y="3954596"/>
            <a:ext cx="127000" cy="85090"/>
          </a:xfrm>
          <a:custGeom>
            <a:avLst/>
            <a:gdLst/>
            <a:ahLst/>
            <a:cxnLst/>
            <a:rect l="l" t="t" r="r" b="b"/>
            <a:pathLst>
              <a:path w="127000" h="85089">
                <a:moveTo>
                  <a:pt x="0" y="84561"/>
                </a:moveTo>
                <a:lnTo>
                  <a:pt x="126793" y="0"/>
                </a:lnTo>
              </a:path>
            </a:pathLst>
          </a:custGeom>
          <a:ln w="10529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862848" y="3944070"/>
            <a:ext cx="1722120" cy="0"/>
          </a:xfrm>
          <a:custGeom>
            <a:avLst/>
            <a:gdLst/>
            <a:ahLst/>
            <a:cxnLst/>
            <a:rect l="l" t="t" r="r" b="b"/>
            <a:pathLst>
              <a:path w="1722120" h="0">
                <a:moveTo>
                  <a:pt x="0" y="0"/>
                </a:moveTo>
                <a:lnTo>
                  <a:pt x="1721721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65109" y="3944070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5" h="0">
                <a:moveTo>
                  <a:pt x="0" y="0"/>
                </a:moveTo>
                <a:lnTo>
                  <a:pt x="147867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827778" y="3690344"/>
            <a:ext cx="127000" cy="95250"/>
          </a:xfrm>
          <a:custGeom>
            <a:avLst/>
            <a:gdLst/>
            <a:ahLst/>
            <a:cxnLst/>
            <a:rect l="l" t="t" r="r" b="b"/>
            <a:pathLst>
              <a:path w="127000" h="95250">
                <a:moveTo>
                  <a:pt x="0" y="95157"/>
                </a:moveTo>
                <a:lnTo>
                  <a:pt x="126793" y="0"/>
                </a:lnTo>
              </a:path>
            </a:pathLst>
          </a:custGeom>
          <a:ln w="10530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862848" y="3679818"/>
            <a:ext cx="1722120" cy="0"/>
          </a:xfrm>
          <a:custGeom>
            <a:avLst/>
            <a:gdLst/>
            <a:ahLst/>
            <a:cxnLst/>
            <a:rect l="l" t="t" r="r" b="b"/>
            <a:pathLst>
              <a:path w="1722120" h="0">
                <a:moveTo>
                  <a:pt x="0" y="0"/>
                </a:moveTo>
                <a:lnTo>
                  <a:pt x="1721721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65109" y="3679818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5" h="0">
                <a:moveTo>
                  <a:pt x="0" y="0"/>
                </a:moveTo>
                <a:lnTo>
                  <a:pt x="147867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827778" y="3436730"/>
            <a:ext cx="127000" cy="85090"/>
          </a:xfrm>
          <a:custGeom>
            <a:avLst/>
            <a:gdLst/>
            <a:ahLst/>
            <a:cxnLst/>
            <a:rect l="l" t="t" r="r" b="b"/>
            <a:pathLst>
              <a:path w="127000" h="85089">
                <a:moveTo>
                  <a:pt x="0" y="84491"/>
                </a:moveTo>
                <a:lnTo>
                  <a:pt x="126793" y="0"/>
                </a:lnTo>
              </a:path>
            </a:pathLst>
          </a:custGeom>
          <a:ln w="10529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862848" y="3426204"/>
            <a:ext cx="1722120" cy="0"/>
          </a:xfrm>
          <a:custGeom>
            <a:avLst/>
            <a:gdLst/>
            <a:ahLst/>
            <a:cxnLst/>
            <a:rect l="l" t="t" r="r" b="b"/>
            <a:pathLst>
              <a:path w="1722120" h="0">
                <a:moveTo>
                  <a:pt x="0" y="0"/>
                </a:moveTo>
                <a:lnTo>
                  <a:pt x="1721721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65109" y="3426204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5" h="0">
                <a:moveTo>
                  <a:pt x="0" y="0"/>
                </a:moveTo>
                <a:lnTo>
                  <a:pt x="147867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827778" y="3172870"/>
            <a:ext cx="127000" cy="85090"/>
          </a:xfrm>
          <a:custGeom>
            <a:avLst/>
            <a:gdLst/>
            <a:ahLst/>
            <a:cxnLst/>
            <a:rect l="l" t="t" r="r" b="b"/>
            <a:pathLst>
              <a:path w="127000" h="85089">
                <a:moveTo>
                  <a:pt x="0" y="84491"/>
                </a:moveTo>
                <a:lnTo>
                  <a:pt x="126793" y="0"/>
                </a:lnTo>
              </a:path>
            </a:pathLst>
          </a:custGeom>
          <a:ln w="10529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862848" y="3162344"/>
            <a:ext cx="1722120" cy="0"/>
          </a:xfrm>
          <a:custGeom>
            <a:avLst/>
            <a:gdLst/>
            <a:ahLst/>
            <a:cxnLst/>
            <a:rect l="l" t="t" r="r" b="b"/>
            <a:pathLst>
              <a:path w="1722120" h="0">
                <a:moveTo>
                  <a:pt x="0" y="0"/>
                </a:moveTo>
                <a:lnTo>
                  <a:pt x="1721721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65109" y="3162344"/>
            <a:ext cx="147955" cy="0"/>
          </a:xfrm>
          <a:custGeom>
            <a:avLst/>
            <a:gdLst/>
            <a:ahLst/>
            <a:cxnLst/>
            <a:rect l="l" t="t" r="r" b="b"/>
            <a:pathLst>
              <a:path w="147955" h="0">
                <a:moveTo>
                  <a:pt x="0" y="0"/>
                </a:moveTo>
                <a:lnTo>
                  <a:pt x="147867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827778" y="2919116"/>
            <a:ext cx="127000" cy="85090"/>
          </a:xfrm>
          <a:custGeom>
            <a:avLst/>
            <a:gdLst/>
            <a:ahLst/>
            <a:cxnLst/>
            <a:rect l="l" t="t" r="r" b="b"/>
            <a:pathLst>
              <a:path w="127000" h="85089">
                <a:moveTo>
                  <a:pt x="0" y="84631"/>
                </a:moveTo>
                <a:lnTo>
                  <a:pt x="126793" y="0"/>
                </a:lnTo>
              </a:path>
            </a:pathLst>
          </a:custGeom>
          <a:ln w="10529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65109" y="2908590"/>
            <a:ext cx="2620010" cy="0"/>
          </a:xfrm>
          <a:custGeom>
            <a:avLst/>
            <a:gdLst/>
            <a:ahLst/>
            <a:cxnLst/>
            <a:rect l="l" t="t" r="r" b="b"/>
            <a:pathLst>
              <a:path w="2620010" h="0">
                <a:moveTo>
                  <a:pt x="0" y="0"/>
                </a:moveTo>
                <a:lnTo>
                  <a:pt x="2619460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827778" y="2654975"/>
            <a:ext cx="127000" cy="85090"/>
          </a:xfrm>
          <a:custGeom>
            <a:avLst/>
            <a:gdLst/>
            <a:ahLst/>
            <a:cxnLst/>
            <a:rect l="l" t="t" r="r" b="b"/>
            <a:pathLst>
              <a:path w="127000" h="85089">
                <a:moveTo>
                  <a:pt x="0" y="84491"/>
                </a:moveTo>
                <a:lnTo>
                  <a:pt x="126793" y="0"/>
                </a:lnTo>
              </a:path>
            </a:pathLst>
          </a:custGeom>
          <a:ln w="10529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965109" y="2644449"/>
            <a:ext cx="2620010" cy="0"/>
          </a:xfrm>
          <a:custGeom>
            <a:avLst/>
            <a:gdLst/>
            <a:ahLst/>
            <a:cxnLst/>
            <a:rect l="l" t="t" r="r" b="b"/>
            <a:pathLst>
              <a:path w="2620010" h="0">
                <a:moveTo>
                  <a:pt x="0" y="0"/>
                </a:moveTo>
                <a:lnTo>
                  <a:pt x="2619460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827778" y="4725825"/>
            <a:ext cx="2767330" cy="95250"/>
          </a:xfrm>
          <a:custGeom>
            <a:avLst/>
            <a:gdLst/>
            <a:ahLst/>
            <a:cxnLst/>
            <a:rect l="l" t="t" r="r" b="b"/>
            <a:pathLst>
              <a:path w="2767329" h="95250">
                <a:moveTo>
                  <a:pt x="2767327" y="0"/>
                </a:moveTo>
                <a:lnTo>
                  <a:pt x="2630067" y="95087"/>
                </a:lnTo>
                <a:lnTo>
                  <a:pt x="0" y="95087"/>
                </a:lnTo>
                <a:lnTo>
                  <a:pt x="137330" y="0"/>
                </a:lnTo>
                <a:lnTo>
                  <a:pt x="2767327" y="0"/>
                </a:lnTo>
                <a:close/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827778" y="2644449"/>
            <a:ext cx="137795" cy="2176780"/>
          </a:xfrm>
          <a:custGeom>
            <a:avLst/>
            <a:gdLst/>
            <a:ahLst/>
            <a:cxnLst/>
            <a:rect l="l" t="t" r="r" b="b"/>
            <a:pathLst>
              <a:path w="137794" h="2176779">
                <a:moveTo>
                  <a:pt x="0" y="2176463"/>
                </a:moveTo>
                <a:lnTo>
                  <a:pt x="0" y="95017"/>
                </a:lnTo>
                <a:lnTo>
                  <a:pt x="137330" y="0"/>
                </a:lnTo>
                <a:lnTo>
                  <a:pt x="137330" y="2081375"/>
                </a:lnTo>
                <a:lnTo>
                  <a:pt x="0" y="2176463"/>
                </a:lnTo>
              </a:path>
            </a:pathLst>
          </a:custGeom>
          <a:ln w="1053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965109" y="2644421"/>
            <a:ext cx="2630170" cy="2081530"/>
          </a:xfrm>
          <a:custGeom>
            <a:avLst/>
            <a:gdLst/>
            <a:ahLst/>
            <a:cxnLst/>
            <a:rect l="l" t="t" r="r" b="b"/>
            <a:pathLst>
              <a:path w="2630170" h="2081529">
                <a:moveTo>
                  <a:pt x="0" y="2081403"/>
                </a:moveTo>
                <a:lnTo>
                  <a:pt x="2629997" y="2081403"/>
                </a:lnTo>
                <a:lnTo>
                  <a:pt x="2629997" y="0"/>
                </a:lnTo>
                <a:lnTo>
                  <a:pt x="0" y="0"/>
                </a:lnTo>
                <a:lnTo>
                  <a:pt x="0" y="2081403"/>
                </a:lnTo>
              </a:path>
            </a:pathLst>
          </a:custGeom>
          <a:ln w="10530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493005" y="2950695"/>
            <a:ext cx="127000" cy="1870710"/>
          </a:xfrm>
          <a:custGeom>
            <a:avLst/>
            <a:gdLst/>
            <a:ahLst/>
            <a:cxnLst/>
            <a:rect l="l" t="t" r="r" b="b"/>
            <a:pathLst>
              <a:path w="127000" h="1870710">
                <a:moveTo>
                  <a:pt x="126793" y="0"/>
                </a:moveTo>
                <a:lnTo>
                  <a:pt x="0" y="95157"/>
                </a:lnTo>
                <a:lnTo>
                  <a:pt x="0" y="1870217"/>
                </a:lnTo>
                <a:lnTo>
                  <a:pt x="126793" y="1775129"/>
                </a:lnTo>
                <a:lnTo>
                  <a:pt x="126793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493005" y="2950695"/>
            <a:ext cx="127000" cy="1870710"/>
          </a:xfrm>
          <a:custGeom>
            <a:avLst/>
            <a:gdLst/>
            <a:ahLst/>
            <a:cxnLst/>
            <a:rect l="l" t="t" r="r" b="b"/>
            <a:pathLst>
              <a:path w="127000" h="1870710">
                <a:moveTo>
                  <a:pt x="0" y="1870217"/>
                </a:moveTo>
                <a:lnTo>
                  <a:pt x="0" y="95157"/>
                </a:lnTo>
                <a:lnTo>
                  <a:pt x="126793" y="0"/>
                </a:lnTo>
                <a:lnTo>
                  <a:pt x="126793" y="1775129"/>
                </a:lnTo>
                <a:lnTo>
                  <a:pt x="0" y="1870217"/>
                </a:lnTo>
                <a:close/>
              </a:path>
            </a:pathLst>
          </a:custGeom>
          <a:ln w="1053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112976" y="3045895"/>
            <a:ext cx="380365" cy="1775460"/>
          </a:xfrm>
          <a:custGeom>
            <a:avLst/>
            <a:gdLst/>
            <a:ahLst/>
            <a:cxnLst/>
            <a:rect l="l" t="t" r="r" b="b"/>
            <a:pathLst>
              <a:path w="380365" h="1775460">
                <a:moveTo>
                  <a:pt x="0" y="1775017"/>
                </a:moveTo>
                <a:lnTo>
                  <a:pt x="380029" y="1775017"/>
                </a:lnTo>
                <a:lnTo>
                  <a:pt x="380029" y="0"/>
                </a:lnTo>
                <a:lnTo>
                  <a:pt x="0" y="0"/>
                </a:lnTo>
                <a:lnTo>
                  <a:pt x="0" y="177501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112976" y="3045895"/>
            <a:ext cx="380365" cy="1775460"/>
          </a:xfrm>
          <a:custGeom>
            <a:avLst/>
            <a:gdLst/>
            <a:ahLst/>
            <a:cxnLst/>
            <a:rect l="l" t="t" r="r" b="b"/>
            <a:pathLst>
              <a:path w="380365" h="1775460">
                <a:moveTo>
                  <a:pt x="0" y="1775017"/>
                </a:moveTo>
                <a:lnTo>
                  <a:pt x="380029" y="1775017"/>
                </a:lnTo>
                <a:lnTo>
                  <a:pt x="380029" y="0"/>
                </a:lnTo>
                <a:lnTo>
                  <a:pt x="0" y="0"/>
                </a:lnTo>
                <a:lnTo>
                  <a:pt x="0" y="1775017"/>
                </a:lnTo>
                <a:close/>
              </a:path>
            </a:pathLst>
          </a:custGeom>
          <a:ln w="1053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112976" y="2950695"/>
            <a:ext cx="507365" cy="95250"/>
          </a:xfrm>
          <a:custGeom>
            <a:avLst/>
            <a:gdLst/>
            <a:ahLst/>
            <a:cxnLst/>
            <a:rect l="l" t="t" r="r" b="b"/>
            <a:pathLst>
              <a:path w="507365" h="95250">
                <a:moveTo>
                  <a:pt x="506822" y="0"/>
                </a:moveTo>
                <a:lnTo>
                  <a:pt x="126793" y="0"/>
                </a:lnTo>
                <a:lnTo>
                  <a:pt x="0" y="95157"/>
                </a:lnTo>
                <a:lnTo>
                  <a:pt x="380029" y="95157"/>
                </a:lnTo>
                <a:lnTo>
                  <a:pt x="506822" y="0"/>
                </a:lnTo>
                <a:close/>
              </a:path>
            </a:pathLst>
          </a:custGeom>
          <a:solidFill>
            <a:srgbClr val="0000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112976" y="2950695"/>
            <a:ext cx="507365" cy="95250"/>
          </a:xfrm>
          <a:custGeom>
            <a:avLst/>
            <a:gdLst/>
            <a:ahLst/>
            <a:cxnLst/>
            <a:rect l="l" t="t" r="r" b="b"/>
            <a:pathLst>
              <a:path w="507365" h="95250">
                <a:moveTo>
                  <a:pt x="380029" y="95157"/>
                </a:moveTo>
                <a:lnTo>
                  <a:pt x="506822" y="0"/>
                </a:lnTo>
                <a:lnTo>
                  <a:pt x="126793" y="0"/>
                </a:lnTo>
                <a:lnTo>
                  <a:pt x="0" y="95157"/>
                </a:lnTo>
                <a:lnTo>
                  <a:pt x="380029" y="95157"/>
                </a:lnTo>
                <a:close/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862848" y="2834625"/>
            <a:ext cx="127000" cy="1986914"/>
          </a:xfrm>
          <a:custGeom>
            <a:avLst/>
            <a:gdLst/>
            <a:ahLst/>
            <a:cxnLst/>
            <a:rect l="l" t="t" r="r" b="b"/>
            <a:pathLst>
              <a:path w="127000" h="1986914">
                <a:moveTo>
                  <a:pt x="126863" y="0"/>
                </a:moveTo>
                <a:lnTo>
                  <a:pt x="0" y="95017"/>
                </a:lnTo>
                <a:lnTo>
                  <a:pt x="0" y="1986287"/>
                </a:lnTo>
                <a:lnTo>
                  <a:pt x="126863" y="1891199"/>
                </a:lnTo>
                <a:lnTo>
                  <a:pt x="126863" y="0"/>
                </a:lnTo>
                <a:close/>
              </a:path>
            </a:pathLst>
          </a:custGeom>
          <a:solidFill>
            <a:srgbClr val="400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862848" y="2834625"/>
            <a:ext cx="127000" cy="1986914"/>
          </a:xfrm>
          <a:custGeom>
            <a:avLst/>
            <a:gdLst/>
            <a:ahLst/>
            <a:cxnLst/>
            <a:rect l="l" t="t" r="r" b="b"/>
            <a:pathLst>
              <a:path w="127000" h="1986914">
                <a:moveTo>
                  <a:pt x="0" y="1986287"/>
                </a:moveTo>
                <a:lnTo>
                  <a:pt x="0" y="95017"/>
                </a:lnTo>
                <a:lnTo>
                  <a:pt x="126863" y="0"/>
                </a:lnTo>
                <a:lnTo>
                  <a:pt x="126863" y="1891199"/>
                </a:lnTo>
                <a:lnTo>
                  <a:pt x="0" y="1986287"/>
                </a:lnTo>
                <a:close/>
              </a:path>
            </a:pathLst>
          </a:custGeom>
          <a:ln w="1053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493005" y="2929684"/>
            <a:ext cx="370205" cy="1891664"/>
          </a:xfrm>
          <a:custGeom>
            <a:avLst/>
            <a:gdLst/>
            <a:ahLst/>
            <a:cxnLst/>
            <a:rect l="l" t="t" r="r" b="b"/>
            <a:pathLst>
              <a:path w="370205" h="1891664">
                <a:moveTo>
                  <a:pt x="0" y="1891227"/>
                </a:moveTo>
                <a:lnTo>
                  <a:pt x="369843" y="1891227"/>
                </a:lnTo>
                <a:lnTo>
                  <a:pt x="369843" y="0"/>
                </a:lnTo>
                <a:lnTo>
                  <a:pt x="0" y="0"/>
                </a:lnTo>
                <a:lnTo>
                  <a:pt x="0" y="1891227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493005" y="2929684"/>
            <a:ext cx="370205" cy="1891664"/>
          </a:xfrm>
          <a:custGeom>
            <a:avLst/>
            <a:gdLst/>
            <a:ahLst/>
            <a:cxnLst/>
            <a:rect l="l" t="t" r="r" b="b"/>
            <a:pathLst>
              <a:path w="370205" h="1891664">
                <a:moveTo>
                  <a:pt x="0" y="1891227"/>
                </a:moveTo>
                <a:lnTo>
                  <a:pt x="369843" y="1891227"/>
                </a:lnTo>
                <a:lnTo>
                  <a:pt x="369843" y="0"/>
                </a:lnTo>
                <a:lnTo>
                  <a:pt x="0" y="0"/>
                </a:lnTo>
                <a:lnTo>
                  <a:pt x="0" y="1891227"/>
                </a:lnTo>
                <a:close/>
              </a:path>
            </a:pathLst>
          </a:custGeom>
          <a:ln w="1053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493005" y="2834625"/>
            <a:ext cx="497205" cy="95250"/>
          </a:xfrm>
          <a:custGeom>
            <a:avLst/>
            <a:gdLst/>
            <a:ahLst/>
            <a:cxnLst/>
            <a:rect l="l" t="t" r="r" b="b"/>
            <a:pathLst>
              <a:path w="497205" h="95250">
                <a:moveTo>
                  <a:pt x="496707" y="0"/>
                </a:moveTo>
                <a:lnTo>
                  <a:pt x="126793" y="0"/>
                </a:lnTo>
                <a:lnTo>
                  <a:pt x="0" y="95017"/>
                </a:lnTo>
                <a:lnTo>
                  <a:pt x="369843" y="95017"/>
                </a:lnTo>
                <a:lnTo>
                  <a:pt x="496707" y="0"/>
                </a:lnTo>
                <a:close/>
              </a:path>
            </a:pathLst>
          </a:custGeom>
          <a:solidFill>
            <a:srgbClr val="5F00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493005" y="2834625"/>
            <a:ext cx="497205" cy="95250"/>
          </a:xfrm>
          <a:custGeom>
            <a:avLst/>
            <a:gdLst/>
            <a:ahLst/>
            <a:cxnLst/>
            <a:rect l="l" t="t" r="r" b="b"/>
            <a:pathLst>
              <a:path w="497205" h="95250">
                <a:moveTo>
                  <a:pt x="369843" y="95017"/>
                </a:moveTo>
                <a:lnTo>
                  <a:pt x="496707" y="0"/>
                </a:lnTo>
                <a:lnTo>
                  <a:pt x="126793" y="0"/>
                </a:lnTo>
                <a:lnTo>
                  <a:pt x="0" y="95017"/>
                </a:lnTo>
                <a:lnTo>
                  <a:pt x="369843" y="95017"/>
                </a:lnTo>
                <a:close/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803156" y="4398105"/>
            <a:ext cx="127000" cy="422909"/>
          </a:xfrm>
          <a:custGeom>
            <a:avLst/>
            <a:gdLst/>
            <a:ahLst/>
            <a:cxnLst/>
            <a:rect l="l" t="t" r="r" b="b"/>
            <a:pathLst>
              <a:path w="127000" h="422910">
                <a:moveTo>
                  <a:pt x="126723" y="0"/>
                </a:moveTo>
                <a:lnTo>
                  <a:pt x="0" y="95087"/>
                </a:lnTo>
                <a:lnTo>
                  <a:pt x="0" y="422806"/>
                </a:lnTo>
                <a:lnTo>
                  <a:pt x="126723" y="327719"/>
                </a:lnTo>
                <a:lnTo>
                  <a:pt x="126723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803157" y="4398105"/>
            <a:ext cx="127000" cy="422909"/>
          </a:xfrm>
          <a:custGeom>
            <a:avLst/>
            <a:gdLst/>
            <a:ahLst/>
            <a:cxnLst/>
            <a:rect l="l" t="t" r="r" b="b"/>
            <a:pathLst>
              <a:path w="127000" h="422910">
                <a:moveTo>
                  <a:pt x="0" y="422806"/>
                </a:moveTo>
                <a:lnTo>
                  <a:pt x="0" y="95087"/>
                </a:lnTo>
                <a:lnTo>
                  <a:pt x="126723" y="0"/>
                </a:lnTo>
                <a:lnTo>
                  <a:pt x="126723" y="327719"/>
                </a:lnTo>
                <a:lnTo>
                  <a:pt x="0" y="422806"/>
                </a:lnTo>
                <a:close/>
              </a:path>
            </a:pathLst>
          </a:custGeom>
          <a:ln w="10535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433243" y="4493193"/>
            <a:ext cx="370205" cy="328295"/>
          </a:xfrm>
          <a:custGeom>
            <a:avLst/>
            <a:gdLst/>
            <a:ahLst/>
            <a:cxnLst/>
            <a:rect l="l" t="t" r="r" b="b"/>
            <a:pathLst>
              <a:path w="370205" h="328295">
                <a:moveTo>
                  <a:pt x="0" y="327719"/>
                </a:moveTo>
                <a:lnTo>
                  <a:pt x="369843" y="327719"/>
                </a:lnTo>
                <a:lnTo>
                  <a:pt x="369843" y="0"/>
                </a:lnTo>
                <a:lnTo>
                  <a:pt x="0" y="0"/>
                </a:lnTo>
                <a:lnTo>
                  <a:pt x="0" y="327719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433243" y="4493193"/>
            <a:ext cx="370205" cy="328295"/>
          </a:xfrm>
          <a:custGeom>
            <a:avLst/>
            <a:gdLst/>
            <a:ahLst/>
            <a:cxnLst/>
            <a:rect l="l" t="t" r="r" b="b"/>
            <a:pathLst>
              <a:path w="370205" h="328295">
                <a:moveTo>
                  <a:pt x="0" y="327719"/>
                </a:moveTo>
                <a:lnTo>
                  <a:pt x="369843" y="327719"/>
                </a:lnTo>
                <a:lnTo>
                  <a:pt x="369843" y="0"/>
                </a:lnTo>
                <a:lnTo>
                  <a:pt x="0" y="0"/>
                </a:lnTo>
                <a:lnTo>
                  <a:pt x="0" y="327719"/>
                </a:lnTo>
                <a:close/>
              </a:path>
            </a:pathLst>
          </a:custGeom>
          <a:ln w="10530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433243" y="4398105"/>
            <a:ext cx="497205" cy="95250"/>
          </a:xfrm>
          <a:custGeom>
            <a:avLst/>
            <a:gdLst/>
            <a:ahLst/>
            <a:cxnLst/>
            <a:rect l="l" t="t" r="r" b="b"/>
            <a:pathLst>
              <a:path w="497205" h="95250">
                <a:moveTo>
                  <a:pt x="496636" y="0"/>
                </a:moveTo>
                <a:lnTo>
                  <a:pt x="126863" y="0"/>
                </a:lnTo>
                <a:lnTo>
                  <a:pt x="0" y="95087"/>
                </a:lnTo>
                <a:lnTo>
                  <a:pt x="369913" y="95087"/>
                </a:lnTo>
                <a:lnTo>
                  <a:pt x="496636" y="0"/>
                </a:lnTo>
                <a:close/>
              </a:path>
            </a:pathLst>
          </a:custGeom>
          <a:solidFill>
            <a:srgbClr val="0000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433243" y="4398105"/>
            <a:ext cx="497205" cy="95250"/>
          </a:xfrm>
          <a:custGeom>
            <a:avLst/>
            <a:gdLst/>
            <a:ahLst/>
            <a:cxnLst/>
            <a:rect l="l" t="t" r="r" b="b"/>
            <a:pathLst>
              <a:path w="497205" h="95250">
                <a:moveTo>
                  <a:pt x="369913" y="95087"/>
                </a:moveTo>
                <a:lnTo>
                  <a:pt x="496636" y="0"/>
                </a:lnTo>
                <a:lnTo>
                  <a:pt x="126863" y="0"/>
                </a:lnTo>
                <a:lnTo>
                  <a:pt x="0" y="95087"/>
                </a:lnTo>
                <a:lnTo>
                  <a:pt x="369913" y="95087"/>
                </a:lnTo>
                <a:close/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3183186" y="4366526"/>
            <a:ext cx="127000" cy="454659"/>
          </a:xfrm>
          <a:custGeom>
            <a:avLst/>
            <a:gdLst/>
            <a:ahLst/>
            <a:cxnLst/>
            <a:rect l="l" t="t" r="r" b="b"/>
            <a:pathLst>
              <a:path w="127000" h="454660">
                <a:moveTo>
                  <a:pt x="126723" y="0"/>
                </a:moveTo>
                <a:lnTo>
                  <a:pt x="0" y="95087"/>
                </a:lnTo>
                <a:lnTo>
                  <a:pt x="0" y="454385"/>
                </a:lnTo>
                <a:lnTo>
                  <a:pt x="126723" y="359298"/>
                </a:lnTo>
                <a:lnTo>
                  <a:pt x="126723" y="0"/>
                </a:lnTo>
                <a:close/>
              </a:path>
            </a:pathLst>
          </a:custGeom>
          <a:solidFill>
            <a:srgbClr val="400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3183186" y="4366526"/>
            <a:ext cx="127000" cy="454659"/>
          </a:xfrm>
          <a:custGeom>
            <a:avLst/>
            <a:gdLst/>
            <a:ahLst/>
            <a:cxnLst/>
            <a:rect l="l" t="t" r="r" b="b"/>
            <a:pathLst>
              <a:path w="127000" h="454660">
                <a:moveTo>
                  <a:pt x="0" y="454385"/>
                </a:moveTo>
                <a:lnTo>
                  <a:pt x="0" y="95087"/>
                </a:lnTo>
                <a:lnTo>
                  <a:pt x="126723" y="0"/>
                </a:lnTo>
                <a:lnTo>
                  <a:pt x="126723" y="359298"/>
                </a:lnTo>
                <a:lnTo>
                  <a:pt x="0" y="454385"/>
                </a:lnTo>
                <a:close/>
              </a:path>
            </a:pathLst>
          </a:custGeom>
          <a:ln w="1053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2803156" y="4461614"/>
            <a:ext cx="380365" cy="359410"/>
          </a:xfrm>
          <a:custGeom>
            <a:avLst/>
            <a:gdLst/>
            <a:ahLst/>
            <a:cxnLst/>
            <a:rect l="l" t="t" r="r" b="b"/>
            <a:pathLst>
              <a:path w="380364" h="359410">
                <a:moveTo>
                  <a:pt x="0" y="359298"/>
                </a:moveTo>
                <a:lnTo>
                  <a:pt x="380029" y="359298"/>
                </a:lnTo>
                <a:lnTo>
                  <a:pt x="380029" y="0"/>
                </a:lnTo>
                <a:lnTo>
                  <a:pt x="0" y="0"/>
                </a:lnTo>
                <a:lnTo>
                  <a:pt x="0" y="359298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2803157" y="4461614"/>
            <a:ext cx="380365" cy="359410"/>
          </a:xfrm>
          <a:custGeom>
            <a:avLst/>
            <a:gdLst/>
            <a:ahLst/>
            <a:cxnLst/>
            <a:rect l="l" t="t" r="r" b="b"/>
            <a:pathLst>
              <a:path w="380364" h="359410">
                <a:moveTo>
                  <a:pt x="0" y="359298"/>
                </a:moveTo>
                <a:lnTo>
                  <a:pt x="380029" y="359298"/>
                </a:lnTo>
                <a:lnTo>
                  <a:pt x="380029" y="0"/>
                </a:lnTo>
                <a:lnTo>
                  <a:pt x="0" y="0"/>
                </a:lnTo>
                <a:lnTo>
                  <a:pt x="0" y="359298"/>
                </a:lnTo>
                <a:close/>
              </a:path>
            </a:pathLst>
          </a:custGeom>
          <a:ln w="10531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803156" y="4366526"/>
            <a:ext cx="507365" cy="95250"/>
          </a:xfrm>
          <a:custGeom>
            <a:avLst/>
            <a:gdLst/>
            <a:ahLst/>
            <a:cxnLst/>
            <a:rect l="l" t="t" r="r" b="b"/>
            <a:pathLst>
              <a:path w="507364" h="95250">
                <a:moveTo>
                  <a:pt x="506752" y="0"/>
                </a:moveTo>
                <a:lnTo>
                  <a:pt x="126723" y="0"/>
                </a:lnTo>
                <a:lnTo>
                  <a:pt x="0" y="95087"/>
                </a:lnTo>
                <a:lnTo>
                  <a:pt x="380029" y="95087"/>
                </a:lnTo>
                <a:lnTo>
                  <a:pt x="506752" y="0"/>
                </a:lnTo>
                <a:close/>
              </a:path>
            </a:pathLst>
          </a:custGeom>
          <a:solidFill>
            <a:srgbClr val="5F00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803157" y="4366526"/>
            <a:ext cx="507365" cy="95250"/>
          </a:xfrm>
          <a:custGeom>
            <a:avLst/>
            <a:gdLst/>
            <a:ahLst/>
            <a:cxnLst/>
            <a:rect l="l" t="t" r="r" b="b"/>
            <a:pathLst>
              <a:path w="507364" h="95250">
                <a:moveTo>
                  <a:pt x="380029" y="95087"/>
                </a:moveTo>
                <a:lnTo>
                  <a:pt x="506752" y="0"/>
                </a:lnTo>
                <a:lnTo>
                  <a:pt x="126723" y="0"/>
                </a:lnTo>
                <a:lnTo>
                  <a:pt x="0" y="95087"/>
                </a:lnTo>
                <a:lnTo>
                  <a:pt x="380029" y="95087"/>
                </a:lnTo>
                <a:close/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827778" y="2749993"/>
            <a:ext cx="0" cy="2092325"/>
          </a:xfrm>
          <a:custGeom>
            <a:avLst/>
            <a:gdLst/>
            <a:ahLst/>
            <a:cxnLst/>
            <a:rect l="l" t="t" r="r" b="b"/>
            <a:pathLst>
              <a:path w="0" h="2092325">
                <a:moveTo>
                  <a:pt x="0" y="0"/>
                </a:moveTo>
                <a:lnTo>
                  <a:pt x="0" y="2091971"/>
                </a:lnTo>
              </a:path>
            </a:pathLst>
          </a:custGeom>
          <a:ln w="1053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806705" y="4820912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 h="0">
                <a:moveTo>
                  <a:pt x="21073" y="0"/>
                </a:moveTo>
                <a:lnTo>
                  <a:pt x="0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806705" y="4556702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 h="0">
                <a:moveTo>
                  <a:pt x="21073" y="0"/>
                </a:moveTo>
                <a:lnTo>
                  <a:pt x="0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806705" y="4303017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 h="0">
                <a:moveTo>
                  <a:pt x="21073" y="0"/>
                </a:moveTo>
                <a:lnTo>
                  <a:pt x="0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806705" y="4039158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 h="0">
                <a:moveTo>
                  <a:pt x="21073" y="0"/>
                </a:moveTo>
                <a:lnTo>
                  <a:pt x="0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806705" y="3785502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 h="0">
                <a:moveTo>
                  <a:pt x="21073" y="0"/>
                </a:moveTo>
                <a:lnTo>
                  <a:pt x="0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806705" y="3521221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 h="0">
                <a:moveTo>
                  <a:pt x="21073" y="0"/>
                </a:moveTo>
                <a:lnTo>
                  <a:pt x="0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806705" y="3257362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 h="0">
                <a:moveTo>
                  <a:pt x="21073" y="0"/>
                </a:moveTo>
                <a:lnTo>
                  <a:pt x="0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806705" y="3003747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 h="0">
                <a:moveTo>
                  <a:pt x="21073" y="0"/>
                </a:moveTo>
                <a:lnTo>
                  <a:pt x="0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806705" y="2739467"/>
            <a:ext cx="21590" cy="0"/>
          </a:xfrm>
          <a:custGeom>
            <a:avLst/>
            <a:gdLst/>
            <a:ahLst/>
            <a:cxnLst/>
            <a:rect l="l" t="t" r="r" b="b"/>
            <a:pathLst>
              <a:path w="21590" h="0">
                <a:moveTo>
                  <a:pt x="21073" y="0"/>
                </a:moveTo>
                <a:lnTo>
                  <a:pt x="0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 txBox="1"/>
          <p:nvPr/>
        </p:nvSpPr>
        <p:spPr>
          <a:xfrm>
            <a:off x="535149" y="2552451"/>
            <a:ext cx="236854" cy="2371725"/>
          </a:xfrm>
          <a:prstGeom prst="rect">
            <a:avLst/>
          </a:prstGeom>
        </p:spPr>
        <p:txBody>
          <a:bodyPr wrap="square" lIns="0" tIns="8636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80"/>
              </a:spcBef>
            </a:pPr>
            <a:r>
              <a:rPr dirty="0" sz="1250" spc="35" b="1">
                <a:solidFill>
                  <a:srgbClr val="292934"/>
                </a:solidFill>
                <a:latin typeface="Tahoma"/>
                <a:cs typeface="Tahoma"/>
              </a:rPr>
              <a:t>40</a:t>
            </a:r>
            <a:endParaRPr sz="12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dirty="0" sz="1250" spc="35" b="1">
                <a:solidFill>
                  <a:srgbClr val="292934"/>
                </a:solidFill>
                <a:latin typeface="Tahoma"/>
                <a:cs typeface="Tahoma"/>
              </a:rPr>
              <a:t>35</a:t>
            </a:r>
            <a:endParaRPr sz="12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495"/>
              </a:spcBef>
            </a:pPr>
            <a:r>
              <a:rPr dirty="0" sz="1250" spc="35" b="1">
                <a:solidFill>
                  <a:srgbClr val="292934"/>
                </a:solidFill>
                <a:latin typeface="Tahoma"/>
                <a:cs typeface="Tahoma"/>
              </a:rPr>
              <a:t>30</a:t>
            </a:r>
            <a:endParaRPr sz="12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dirty="0" sz="1250" spc="35" b="1">
                <a:solidFill>
                  <a:srgbClr val="292934"/>
                </a:solidFill>
                <a:latin typeface="Tahoma"/>
                <a:cs typeface="Tahoma"/>
              </a:rPr>
              <a:t>25</a:t>
            </a:r>
            <a:endParaRPr sz="12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dirty="0" sz="1250" spc="35" b="1">
                <a:solidFill>
                  <a:srgbClr val="292934"/>
                </a:solidFill>
                <a:latin typeface="Tahoma"/>
                <a:cs typeface="Tahoma"/>
              </a:rPr>
              <a:t>20</a:t>
            </a:r>
            <a:endParaRPr sz="12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495"/>
              </a:spcBef>
            </a:pPr>
            <a:r>
              <a:rPr dirty="0" sz="1250" spc="35" b="1">
                <a:solidFill>
                  <a:srgbClr val="292934"/>
                </a:solidFill>
                <a:latin typeface="Tahoma"/>
                <a:cs typeface="Tahoma"/>
              </a:rPr>
              <a:t>15</a:t>
            </a:r>
            <a:endParaRPr sz="12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80"/>
              </a:spcBef>
            </a:pPr>
            <a:r>
              <a:rPr dirty="0" sz="1250" spc="35" b="1">
                <a:solidFill>
                  <a:srgbClr val="292934"/>
                </a:solidFill>
                <a:latin typeface="Tahoma"/>
                <a:cs typeface="Tahoma"/>
              </a:rPr>
              <a:t>10</a:t>
            </a:r>
            <a:endParaRPr sz="1250">
              <a:latin typeface="Tahoma"/>
              <a:cs typeface="Tahoma"/>
            </a:endParaRPr>
          </a:p>
          <a:p>
            <a:pPr algn="ctr" marL="100330">
              <a:lnSpc>
                <a:spcPct val="100000"/>
              </a:lnSpc>
              <a:spcBef>
                <a:spcPts val="500"/>
              </a:spcBef>
            </a:pPr>
            <a:r>
              <a:rPr dirty="0" sz="1250" b="1">
                <a:solidFill>
                  <a:srgbClr val="292934"/>
                </a:solidFill>
                <a:latin typeface="Tahoma"/>
                <a:cs typeface="Tahoma"/>
              </a:rPr>
              <a:t>5</a:t>
            </a:r>
            <a:endParaRPr sz="1250">
              <a:latin typeface="Tahoma"/>
              <a:cs typeface="Tahoma"/>
            </a:endParaRPr>
          </a:p>
          <a:p>
            <a:pPr algn="ctr" marL="100330">
              <a:lnSpc>
                <a:spcPct val="100000"/>
              </a:lnSpc>
              <a:spcBef>
                <a:spcPts val="580"/>
              </a:spcBef>
            </a:pPr>
            <a:r>
              <a:rPr dirty="0" sz="1250" b="1">
                <a:solidFill>
                  <a:srgbClr val="292934"/>
                </a:solidFill>
                <a:latin typeface="Tahoma"/>
                <a:cs typeface="Tahoma"/>
              </a:rPr>
              <a:t>0</a:t>
            </a:r>
            <a:endParaRPr sz="1250">
              <a:latin typeface="Tahoma"/>
              <a:cs typeface="Tahoma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827778" y="4820912"/>
            <a:ext cx="2620010" cy="0"/>
          </a:xfrm>
          <a:custGeom>
            <a:avLst/>
            <a:gdLst/>
            <a:ahLst/>
            <a:cxnLst/>
            <a:rect l="l" t="t" r="r" b="b"/>
            <a:pathLst>
              <a:path w="2620010" h="0">
                <a:moveTo>
                  <a:pt x="0" y="0"/>
                </a:moveTo>
                <a:lnTo>
                  <a:pt x="2619530" y="0"/>
                </a:lnTo>
              </a:path>
            </a:pathLst>
          </a:custGeom>
          <a:ln w="10526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2148046" y="4820912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5268" y="10526"/>
                </a:moveTo>
                <a:lnTo>
                  <a:pt x="5268" y="10526"/>
                </a:lnTo>
              </a:path>
            </a:pathLst>
          </a:custGeom>
          <a:ln w="21052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3457846" y="4820912"/>
            <a:ext cx="0" cy="21590"/>
          </a:xfrm>
          <a:custGeom>
            <a:avLst/>
            <a:gdLst/>
            <a:ahLst/>
            <a:cxnLst/>
            <a:rect l="l" t="t" r="r" b="b"/>
            <a:pathLst>
              <a:path w="0" h="21589">
                <a:moveTo>
                  <a:pt x="-5268" y="10526"/>
                </a:moveTo>
                <a:lnTo>
                  <a:pt x="5268" y="10526"/>
                </a:lnTo>
              </a:path>
            </a:pathLst>
          </a:custGeom>
          <a:ln w="21052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1179302" y="4866107"/>
            <a:ext cx="2178050" cy="2159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079500" algn="l"/>
              </a:tabLst>
            </a:pPr>
            <a:r>
              <a:rPr dirty="0" sz="1250" spc="20" b="1">
                <a:solidFill>
                  <a:srgbClr val="292934"/>
                </a:solidFill>
                <a:latin typeface="Tahoma"/>
                <a:cs typeface="Tahoma"/>
              </a:rPr>
              <a:t>Overall	</a:t>
            </a:r>
            <a:r>
              <a:rPr dirty="0" sz="1250" spc="-5" b="1">
                <a:solidFill>
                  <a:srgbClr val="292934"/>
                </a:solidFill>
                <a:latin typeface="Tahoma"/>
                <a:cs typeface="Tahoma"/>
              </a:rPr>
              <a:t>Writing</a:t>
            </a:r>
            <a:r>
              <a:rPr dirty="0" sz="1250" spc="-114" b="1">
                <a:solidFill>
                  <a:srgbClr val="292934"/>
                </a:solidFill>
                <a:latin typeface="Tahoma"/>
                <a:cs typeface="Tahoma"/>
              </a:rPr>
              <a:t> </a:t>
            </a:r>
            <a:r>
              <a:rPr dirty="0" sz="1250" spc="-5" b="1">
                <a:solidFill>
                  <a:srgbClr val="292934"/>
                </a:solidFill>
                <a:latin typeface="Tahoma"/>
                <a:cs typeface="Tahoma"/>
              </a:rPr>
              <a:t>Tasks</a:t>
            </a:r>
            <a:endParaRPr sz="1250">
              <a:latin typeface="Tahoma"/>
              <a:cs typeface="Tahoma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811884" y="3695607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0" y="95087"/>
                </a:moveTo>
                <a:lnTo>
                  <a:pt x="94831" y="95087"/>
                </a:lnTo>
                <a:lnTo>
                  <a:pt x="94831" y="0"/>
                </a:lnTo>
                <a:lnTo>
                  <a:pt x="0" y="0"/>
                </a:lnTo>
                <a:lnTo>
                  <a:pt x="0" y="95087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3811884" y="3695607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0" y="95087"/>
                </a:moveTo>
                <a:lnTo>
                  <a:pt x="94831" y="95087"/>
                </a:lnTo>
                <a:lnTo>
                  <a:pt x="94831" y="0"/>
                </a:lnTo>
                <a:lnTo>
                  <a:pt x="0" y="0"/>
                </a:lnTo>
                <a:lnTo>
                  <a:pt x="0" y="95087"/>
                </a:lnTo>
                <a:close/>
              </a:path>
            </a:pathLst>
          </a:custGeom>
          <a:ln w="10531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3811884" y="3938807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0" y="95087"/>
                </a:moveTo>
                <a:lnTo>
                  <a:pt x="94831" y="95087"/>
                </a:lnTo>
                <a:lnTo>
                  <a:pt x="94831" y="0"/>
                </a:lnTo>
                <a:lnTo>
                  <a:pt x="0" y="0"/>
                </a:lnTo>
                <a:lnTo>
                  <a:pt x="0" y="95087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3811884" y="3938807"/>
            <a:ext cx="95250" cy="95250"/>
          </a:xfrm>
          <a:custGeom>
            <a:avLst/>
            <a:gdLst/>
            <a:ahLst/>
            <a:cxnLst/>
            <a:rect l="l" t="t" r="r" b="b"/>
            <a:pathLst>
              <a:path w="95250" h="95250">
                <a:moveTo>
                  <a:pt x="0" y="95087"/>
                </a:moveTo>
                <a:lnTo>
                  <a:pt x="94831" y="95087"/>
                </a:lnTo>
                <a:lnTo>
                  <a:pt x="94831" y="0"/>
                </a:lnTo>
                <a:lnTo>
                  <a:pt x="0" y="0"/>
                </a:lnTo>
                <a:lnTo>
                  <a:pt x="0" y="95087"/>
                </a:lnTo>
                <a:close/>
              </a:path>
            </a:pathLst>
          </a:custGeom>
          <a:ln w="10531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 txBox="1"/>
          <p:nvPr/>
        </p:nvSpPr>
        <p:spPr>
          <a:xfrm>
            <a:off x="3758779" y="3611088"/>
            <a:ext cx="718820" cy="486409"/>
          </a:xfrm>
          <a:prstGeom prst="rect">
            <a:avLst/>
          </a:prstGeom>
          <a:ln w="10529">
            <a:solidFill>
              <a:srgbClr val="292934"/>
            </a:solidFill>
          </a:ln>
        </p:spPr>
        <p:txBody>
          <a:bodyPr wrap="square" lIns="0" tIns="31115" rIns="0" bIns="0" rtlCol="0" vert="horz">
            <a:spAutoFit/>
          </a:bodyPr>
          <a:lstStyle/>
          <a:p>
            <a:pPr marL="200660">
              <a:lnSpc>
                <a:spcPct val="100000"/>
              </a:lnSpc>
              <a:spcBef>
                <a:spcPts val="245"/>
              </a:spcBef>
            </a:pPr>
            <a:r>
              <a:rPr dirty="0" sz="1250" spc="-10" b="1">
                <a:solidFill>
                  <a:srgbClr val="292934"/>
                </a:solidFill>
                <a:latin typeface="Tahoma"/>
                <a:cs typeface="Tahoma"/>
              </a:rPr>
              <a:t>Paper</a:t>
            </a:r>
            <a:endParaRPr sz="1250">
              <a:latin typeface="Tahoma"/>
              <a:cs typeface="Tahoma"/>
            </a:endParaRPr>
          </a:p>
          <a:p>
            <a:pPr marL="200660">
              <a:lnSpc>
                <a:spcPct val="100000"/>
              </a:lnSpc>
              <a:spcBef>
                <a:spcPts val="415"/>
              </a:spcBef>
            </a:pPr>
            <a:r>
              <a:rPr dirty="0" sz="1250" spc="5" b="1">
                <a:solidFill>
                  <a:srgbClr val="292934"/>
                </a:solidFill>
                <a:latin typeface="Tahoma"/>
                <a:cs typeface="Tahoma"/>
              </a:rPr>
              <a:t>CPOE</a:t>
            </a:r>
            <a:endParaRPr sz="1250">
              <a:latin typeface="Tahoma"/>
              <a:cs typeface="Tahom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145844" y="3081908"/>
            <a:ext cx="3073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FFFFFF"/>
                </a:solidFill>
                <a:latin typeface="Tahoma"/>
                <a:cs typeface="Tahoma"/>
              </a:rPr>
              <a:t>34.2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1526794" y="3005708"/>
            <a:ext cx="3073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FFFFFF"/>
                </a:solidFill>
                <a:latin typeface="Tahoma"/>
                <a:cs typeface="Tahoma"/>
              </a:rPr>
              <a:t>36.3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517394" y="4530090"/>
            <a:ext cx="2266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FFFFFF"/>
                </a:solidFill>
                <a:latin typeface="Tahoma"/>
                <a:cs typeface="Tahoma"/>
              </a:rPr>
              <a:t>6.2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2898775" y="4453890"/>
            <a:ext cx="22669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FFFFFF"/>
                </a:solidFill>
                <a:latin typeface="Tahoma"/>
                <a:cs typeface="Tahoma"/>
              </a:rPr>
              <a:t>6.9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83540" y="2165731"/>
            <a:ext cx="369062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292934"/>
                </a:solidFill>
                <a:latin typeface="Tahoma"/>
                <a:cs typeface="Tahoma"/>
              </a:rPr>
              <a:t>Time </a:t>
            </a:r>
            <a:r>
              <a:rPr dirty="0" sz="1400" spc="-5" b="1">
                <a:solidFill>
                  <a:srgbClr val="292934"/>
                </a:solidFill>
                <a:latin typeface="Tahoma"/>
                <a:cs typeface="Tahoma"/>
              </a:rPr>
              <a:t>Spent/Patient Encounter</a:t>
            </a:r>
            <a:r>
              <a:rPr dirty="0" sz="1400" spc="30" b="1">
                <a:solidFill>
                  <a:srgbClr val="292934"/>
                </a:solidFill>
                <a:latin typeface="Tahoma"/>
                <a:cs typeface="Tahoma"/>
              </a:rPr>
              <a:t> </a:t>
            </a:r>
            <a:r>
              <a:rPr dirty="0" sz="1400" spc="-5" b="1">
                <a:solidFill>
                  <a:srgbClr val="292934"/>
                </a:solidFill>
                <a:latin typeface="Tahoma"/>
                <a:cs typeface="Tahoma"/>
              </a:rPr>
              <a:t>(minutes)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5105343" y="4730481"/>
            <a:ext cx="2851150" cy="102870"/>
          </a:xfrm>
          <a:custGeom>
            <a:avLst/>
            <a:gdLst/>
            <a:ahLst/>
            <a:cxnLst/>
            <a:rect l="l" t="t" r="r" b="b"/>
            <a:pathLst>
              <a:path w="2851150" h="102870">
                <a:moveTo>
                  <a:pt x="2850593" y="0"/>
                </a:moveTo>
                <a:lnTo>
                  <a:pt x="132994" y="0"/>
                </a:lnTo>
                <a:lnTo>
                  <a:pt x="0" y="102853"/>
                </a:lnTo>
                <a:lnTo>
                  <a:pt x="2717189" y="102853"/>
                </a:lnTo>
                <a:lnTo>
                  <a:pt x="2850593" y="0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110458" y="4746147"/>
            <a:ext cx="123189" cy="92710"/>
          </a:xfrm>
          <a:custGeom>
            <a:avLst/>
            <a:gdLst/>
            <a:ahLst/>
            <a:cxnLst/>
            <a:rect l="l" t="t" r="r" b="b"/>
            <a:pathLst>
              <a:path w="123189" h="92710">
                <a:moveTo>
                  <a:pt x="0" y="92295"/>
                </a:moveTo>
                <a:lnTo>
                  <a:pt x="122764" y="0"/>
                </a:lnTo>
              </a:path>
            </a:pathLst>
          </a:custGeom>
          <a:ln w="10221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7540515" y="4735590"/>
            <a:ext cx="410845" cy="0"/>
          </a:xfrm>
          <a:custGeom>
            <a:avLst/>
            <a:gdLst/>
            <a:ahLst/>
            <a:cxnLst/>
            <a:rect l="l" t="t" r="r" b="b"/>
            <a:pathLst>
              <a:path w="410845" h="0">
                <a:moveTo>
                  <a:pt x="0" y="0"/>
                </a:moveTo>
                <a:lnTo>
                  <a:pt x="410238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6176805" y="4735590"/>
            <a:ext cx="584835" cy="0"/>
          </a:xfrm>
          <a:custGeom>
            <a:avLst/>
            <a:gdLst/>
            <a:ahLst/>
            <a:cxnLst/>
            <a:rect l="l" t="t" r="r" b="b"/>
            <a:pathLst>
              <a:path w="584834" h="0">
                <a:moveTo>
                  <a:pt x="0" y="0"/>
                </a:moveTo>
                <a:lnTo>
                  <a:pt x="584495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243453" y="4735590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4" h="0">
                <a:moveTo>
                  <a:pt x="0" y="0"/>
                </a:moveTo>
                <a:lnTo>
                  <a:pt x="154137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110458" y="4479478"/>
            <a:ext cx="123189" cy="82550"/>
          </a:xfrm>
          <a:custGeom>
            <a:avLst/>
            <a:gdLst/>
            <a:ahLst/>
            <a:cxnLst/>
            <a:rect l="l" t="t" r="r" b="b"/>
            <a:pathLst>
              <a:path w="123189" h="82550">
                <a:moveTo>
                  <a:pt x="0" y="82078"/>
                </a:moveTo>
                <a:lnTo>
                  <a:pt x="122764" y="0"/>
                </a:lnTo>
              </a:path>
            </a:pathLst>
          </a:custGeom>
          <a:ln w="10221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6176805" y="4469261"/>
            <a:ext cx="1774189" cy="0"/>
          </a:xfrm>
          <a:custGeom>
            <a:avLst/>
            <a:gdLst/>
            <a:ahLst/>
            <a:cxnLst/>
            <a:rect l="l" t="t" r="r" b="b"/>
            <a:pathLst>
              <a:path w="1774190" h="0">
                <a:moveTo>
                  <a:pt x="0" y="0"/>
                </a:moveTo>
                <a:lnTo>
                  <a:pt x="1773948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/>
          <p:nvPr/>
        </p:nvSpPr>
        <p:spPr>
          <a:xfrm>
            <a:off x="5243453" y="4469261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4" h="0">
                <a:moveTo>
                  <a:pt x="0" y="0"/>
                </a:moveTo>
                <a:lnTo>
                  <a:pt x="154137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0" name="object 90"/>
          <p:cNvSpPr/>
          <p:nvPr/>
        </p:nvSpPr>
        <p:spPr>
          <a:xfrm>
            <a:off x="5110458" y="4202591"/>
            <a:ext cx="123189" cy="92710"/>
          </a:xfrm>
          <a:custGeom>
            <a:avLst/>
            <a:gdLst/>
            <a:ahLst/>
            <a:cxnLst/>
            <a:rect l="l" t="t" r="r" b="b"/>
            <a:pathLst>
              <a:path w="123189" h="92710">
                <a:moveTo>
                  <a:pt x="0" y="92295"/>
                </a:moveTo>
                <a:lnTo>
                  <a:pt x="122764" y="0"/>
                </a:lnTo>
              </a:path>
            </a:pathLst>
          </a:custGeom>
          <a:ln w="10221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1" name="object 91"/>
          <p:cNvSpPr/>
          <p:nvPr/>
        </p:nvSpPr>
        <p:spPr>
          <a:xfrm>
            <a:off x="6176805" y="4192374"/>
            <a:ext cx="1774189" cy="0"/>
          </a:xfrm>
          <a:custGeom>
            <a:avLst/>
            <a:gdLst/>
            <a:ahLst/>
            <a:cxnLst/>
            <a:rect l="l" t="t" r="r" b="b"/>
            <a:pathLst>
              <a:path w="1774190" h="0">
                <a:moveTo>
                  <a:pt x="0" y="0"/>
                </a:moveTo>
                <a:lnTo>
                  <a:pt x="1773948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2" name="object 92"/>
          <p:cNvSpPr/>
          <p:nvPr/>
        </p:nvSpPr>
        <p:spPr>
          <a:xfrm>
            <a:off x="5243453" y="4192374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4" h="0">
                <a:moveTo>
                  <a:pt x="0" y="0"/>
                </a:moveTo>
                <a:lnTo>
                  <a:pt x="154137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3" name="object 93"/>
          <p:cNvSpPr/>
          <p:nvPr/>
        </p:nvSpPr>
        <p:spPr>
          <a:xfrm>
            <a:off x="5110458" y="3935922"/>
            <a:ext cx="123189" cy="82550"/>
          </a:xfrm>
          <a:custGeom>
            <a:avLst/>
            <a:gdLst/>
            <a:ahLst/>
            <a:cxnLst/>
            <a:rect l="l" t="t" r="r" b="b"/>
            <a:pathLst>
              <a:path w="123189" h="82550">
                <a:moveTo>
                  <a:pt x="0" y="82078"/>
                </a:moveTo>
                <a:lnTo>
                  <a:pt x="122764" y="0"/>
                </a:lnTo>
              </a:path>
            </a:pathLst>
          </a:custGeom>
          <a:ln w="10221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4" name="object 94"/>
          <p:cNvSpPr/>
          <p:nvPr/>
        </p:nvSpPr>
        <p:spPr>
          <a:xfrm>
            <a:off x="6176805" y="3925678"/>
            <a:ext cx="1774189" cy="0"/>
          </a:xfrm>
          <a:custGeom>
            <a:avLst/>
            <a:gdLst/>
            <a:ahLst/>
            <a:cxnLst/>
            <a:rect l="l" t="t" r="r" b="b"/>
            <a:pathLst>
              <a:path w="1774190" h="0">
                <a:moveTo>
                  <a:pt x="0" y="0"/>
                </a:moveTo>
                <a:lnTo>
                  <a:pt x="1773948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243453" y="3925678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4" h="0">
                <a:moveTo>
                  <a:pt x="0" y="0"/>
                </a:moveTo>
                <a:lnTo>
                  <a:pt x="154137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/>
          <p:nvPr/>
        </p:nvSpPr>
        <p:spPr>
          <a:xfrm>
            <a:off x="5110458" y="3659077"/>
            <a:ext cx="123189" cy="92710"/>
          </a:xfrm>
          <a:custGeom>
            <a:avLst/>
            <a:gdLst/>
            <a:ahLst/>
            <a:cxnLst/>
            <a:rect l="l" t="t" r="r" b="b"/>
            <a:pathLst>
              <a:path w="123189" h="92710">
                <a:moveTo>
                  <a:pt x="0" y="92227"/>
                </a:moveTo>
                <a:lnTo>
                  <a:pt x="122764" y="0"/>
                </a:lnTo>
              </a:path>
            </a:pathLst>
          </a:custGeom>
          <a:ln w="10221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7" name="object 97"/>
          <p:cNvSpPr/>
          <p:nvPr/>
        </p:nvSpPr>
        <p:spPr>
          <a:xfrm>
            <a:off x="6176805" y="3648859"/>
            <a:ext cx="1774189" cy="0"/>
          </a:xfrm>
          <a:custGeom>
            <a:avLst/>
            <a:gdLst/>
            <a:ahLst/>
            <a:cxnLst/>
            <a:rect l="l" t="t" r="r" b="b"/>
            <a:pathLst>
              <a:path w="1774190" h="0">
                <a:moveTo>
                  <a:pt x="0" y="0"/>
                </a:moveTo>
                <a:lnTo>
                  <a:pt x="1773948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8" name="object 98"/>
          <p:cNvSpPr/>
          <p:nvPr/>
        </p:nvSpPr>
        <p:spPr>
          <a:xfrm>
            <a:off x="5243453" y="3648859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4" h="0">
                <a:moveTo>
                  <a:pt x="0" y="0"/>
                </a:moveTo>
                <a:lnTo>
                  <a:pt x="154137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9" name="object 99"/>
          <p:cNvSpPr/>
          <p:nvPr/>
        </p:nvSpPr>
        <p:spPr>
          <a:xfrm>
            <a:off x="5110458" y="3392748"/>
            <a:ext cx="123189" cy="81915"/>
          </a:xfrm>
          <a:custGeom>
            <a:avLst/>
            <a:gdLst/>
            <a:ahLst/>
            <a:cxnLst/>
            <a:rect l="l" t="t" r="r" b="b"/>
            <a:pathLst>
              <a:path w="123189" h="81914">
                <a:moveTo>
                  <a:pt x="0" y="81737"/>
                </a:moveTo>
                <a:lnTo>
                  <a:pt x="122764" y="0"/>
                </a:lnTo>
              </a:path>
            </a:pathLst>
          </a:custGeom>
          <a:ln w="10221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0" name="object 100"/>
          <p:cNvSpPr/>
          <p:nvPr/>
        </p:nvSpPr>
        <p:spPr>
          <a:xfrm>
            <a:off x="6176805" y="3382122"/>
            <a:ext cx="1774189" cy="0"/>
          </a:xfrm>
          <a:custGeom>
            <a:avLst/>
            <a:gdLst/>
            <a:ahLst/>
            <a:cxnLst/>
            <a:rect l="l" t="t" r="r" b="b"/>
            <a:pathLst>
              <a:path w="1774190" h="0">
                <a:moveTo>
                  <a:pt x="0" y="0"/>
                </a:moveTo>
                <a:lnTo>
                  <a:pt x="1773948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1" name="object 101"/>
          <p:cNvSpPr/>
          <p:nvPr/>
        </p:nvSpPr>
        <p:spPr>
          <a:xfrm>
            <a:off x="5243453" y="3382122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4" h="0">
                <a:moveTo>
                  <a:pt x="0" y="0"/>
                </a:moveTo>
                <a:lnTo>
                  <a:pt x="154137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2" name="object 102"/>
          <p:cNvSpPr/>
          <p:nvPr/>
        </p:nvSpPr>
        <p:spPr>
          <a:xfrm>
            <a:off x="5110458" y="3115793"/>
            <a:ext cx="123189" cy="92710"/>
          </a:xfrm>
          <a:custGeom>
            <a:avLst/>
            <a:gdLst/>
            <a:ahLst/>
            <a:cxnLst/>
            <a:rect l="l" t="t" r="r" b="b"/>
            <a:pathLst>
              <a:path w="123189" h="92710">
                <a:moveTo>
                  <a:pt x="0" y="92363"/>
                </a:moveTo>
                <a:lnTo>
                  <a:pt x="122764" y="0"/>
                </a:lnTo>
              </a:path>
            </a:pathLst>
          </a:custGeom>
          <a:ln w="10221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/>
          <p:nvPr/>
        </p:nvSpPr>
        <p:spPr>
          <a:xfrm>
            <a:off x="6176805" y="3105576"/>
            <a:ext cx="1774189" cy="0"/>
          </a:xfrm>
          <a:custGeom>
            <a:avLst/>
            <a:gdLst/>
            <a:ahLst/>
            <a:cxnLst/>
            <a:rect l="l" t="t" r="r" b="b"/>
            <a:pathLst>
              <a:path w="1774190" h="0">
                <a:moveTo>
                  <a:pt x="0" y="0"/>
                </a:moveTo>
                <a:lnTo>
                  <a:pt x="1773948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4" name="object 104"/>
          <p:cNvSpPr/>
          <p:nvPr/>
        </p:nvSpPr>
        <p:spPr>
          <a:xfrm>
            <a:off x="5243453" y="3105576"/>
            <a:ext cx="154305" cy="0"/>
          </a:xfrm>
          <a:custGeom>
            <a:avLst/>
            <a:gdLst/>
            <a:ahLst/>
            <a:cxnLst/>
            <a:rect l="l" t="t" r="r" b="b"/>
            <a:pathLst>
              <a:path w="154304" h="0">
                <a:moveTo>
                  <a:pt x="0" y="0"/>
                </a:moveTo>
                <a:lnTo>
                  <a:pt x="154137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5" name="object 105"/>
          <p:cNvSpPr/>
          <p:nvPr/>
        </p:nvSpPr>
        <p:spPr>
          <a:xfrm>
            <a:off x="5110458" y="2849192"/>
            <a:ext cx="123189" cy="82550"/>
          </a:xfrm>
          <a:custGeom>
            <a:avLst/>
            <a:gdLst/>
            <a:ahLst/>
            <a:cxnLst/>
            <a:rect l="l" t="t" r="r" b="b"/>
            <a:pathLst>
              <a:path w="123189" h="82550">
                <a:moveTo>
                  <a:pt x="0" y="82010"/>
                </a:moveTo>
                <a:lnTo>
                  <a:pt x="122764" y="0"/>
                </a:lnTo>
              </a:path>
            </a:pathLst>
          </a:custGeom>
          <a:ln w="10221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6" name="object 106"/>
          <p:cNvSpPr/>
          <p:nvPr/>
        </p:nvSpPr>
        <p:spPr>
          <a:xfrm>
            <a:off x="5243453" y="2838975"/>
            <a:ext cx="2707640" cy="0"/>
          </a:xfrm>
          <a:custGeom>
            <a:avLst/>
            <a:gdLst/>
            <a:ahLst/>
            <a:cxnLst/>
            <a:rect l="l" t="t" r="r" b="b"/>
            <a:pathLst>
              <a:path w="2707640" h="0">
                <a:moveTo>
                  <a:pt x="0" y="0"/>
                </a:moveTo>
                <a:lnTo>
                  <a:pt x="2707300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7" name="object 107"/>
          <p:cNvSpPr/>
          <p:nvPr/>
        </p:nvSpPr>
        <p:spPr>
          <a:xfrm>
            <a:off x="5110458" y="2572238"/>
            <a:ext cx="123189" cy="92710"/>
          </a:xfrm>
          <a:custGeom>
            <a:avLst/>
            <a:gdLst/>
            <a:ahLst/>
            <a:cxnLst/>
            <a:rect l="l" t="t" r="r" b="b"/>
            <a:pathLst>
              <a:path w="123189" h="92710">
                <a:moveTo>
                  <a:pt x="0" y="92363"/>
                </a:moveTo>
                <a:lnTo>
                  <a:pt x="122764" y="0"/>
                </a:lnTo>
              </a:path>
            </a:pathLst>
          </a:custGeom>
          <a:ln w="10221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8" name="object 108"/>
          <p:cNvSpPr/>
          <p:nvPr/>
        </p:nvSpPr>
        <p:spPr>
          <a:xfrm>
            <a:off x="5243453" y="2562020"/>
            <a:ext cx="2707640" cy="0"/>
          </a:xfrm>
          <a:custGeom>
            <a:avLst/>
            <a:gdLst/>
            <a:ahLst/>
            <a:cxnLst/>
            <a:rect l="l" t="t" r="r" b="b"/>
            <a:pathLst>
              <a:path w="2707640" h="0">
                <a:moveTo>
                  <a:pt x="0" y="0"/>
                </a:moveTo>
                <a:lnTo>
                  <a:pt x="2707300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9" name="object 109"/>
          <p:cNvSpPr/>
          <p:nvPr/>
        </p:nvSpPr>
        <p:spPr>
          <a:xfrm>
            <a:off x="5110458" y="4735590"/>
            <a:ext cx="2851150" cy="102870"/>
          </a:xfrm>
          <a:custGeom>
            <a:avLst/>
            <a:gdLst/>
            <a:ahLst/>
            <a:cxnLst/>
            <a:rect l="l" t="t" r="r" b="b"/>
            <a:pathLst>
              <a:path w="2851150" h="102870">
                <a:moveTo>
                  <a:pt x="2850525" y="0"/>
                </a:moveTo>
                <a:lnTo>
                  <a:pt x="2717257" y="102853"/>
                </a:lnTo>
                <a:lnTo>
                  <a:pt x="0" y="102853"/>
                </a:lnTo>
                <a:lnTo>
                  <a:pt x="132994" y="0"/>
                </a:lnTo>
                <a:lnTo>
                  <a:pt x="2850525" y="0"/>
                </a:lnTo>
                <a:close/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0" name="object 110"/>
          <p:cNvSpPr/>
          <p:nvPr/>
        </p:nvSpPr>
        <p:spPr>
          <a:xfrm>
            <a:off x="5110458" y="2562020"/>
            <a:ext cx="133350" cy="2276475"/>
          </a:xfrm>
          <a:custGeom>
            <a:avLst/>
            <a:gdLst/>
            <a:ahLst/>
            <a:cxnLst/>
            <a:rect l="l" t="t" r="r" b="b"/>
            <a:pathLst>
              <a:path w="133350" h="2276475">
                <a:moveTo>
                  <a:pt x="0" y="2276422"/>
                </a:moveTo>
                <a:lnTo>
                  <a:pt x="0" y="102580"/>
                </a:lnTo>
                <a:lnTo>
                  <a:pt x="132994" y="0"/>
                </a:lnTo>
                <a:lnTo>
                  <a:pt x="132994" y="2173568"/>
                </a:lnTo>
                <a:lnTo>
                  <a:pt x="0" y="2276422"/>
                </a:lnTo>
              </a:path>
            </a:pathLst>
          </a:custGeom>
          <a:ln w="10230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1" name="object 111"/>
          <p:cNvSpPr/>
          <p:nvPr/>
        </p:nvSpPr>
        <p:spPr>
          <a:xfrm>
            <a:off x="5243453" y="2562048"/>
            <a:ext cx="2717800" cy="2173605"/>
          </a:xfrm>
          <a:custGeom>
            <a:avLst/>
            <a:gdLst/>
            <a:ahLst/>
            <a:cxnLst/>
            <a:rect l="l" t="t" r="r" b="b"/>
            <a:pathLst>
              <a:path w="2717800" h="2173604">
                <a:moveTo>
                  <a:pt x="0" y="2173541"/>
                </a:moveTo>
                <a:lnTo>
                  <a:pt x="2717462" y="2173541"/>
                </a:lnTo>
                <a:lnTo>
                  <a:pt x="2717462" y="0"/>
                </a:lnTo>
                <a:lnTo>
                  <a:pt x="0" y="0"/>
                </a:lnTo>
                <a:lnTo>
                  <a:pt x="0" y="2173541"/>
                </a:lnTo>
              </a:path>
            </a:pathLst>
          </a:custGeom>
          <a:ln w="10222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2" name="object 112"/>
          <p:cNvSpPr/>
          <p:nvPr/>
        </p:nvSpPr>
        <p:spPr>
          <a:xfrm>
            <a:off x="5787028" y="2879844"/>
            <a:ext cx="133350" cy="1958975"/>
          </a:xfrm>
          <a:custGeom>
            <a:avLst/>
            <a:gdLst/>
            <a:ahLst/>
            <a:cxnLst/>
            <a:rect l="l" t="t" r="r" b="b"/>
            <a:pathLst>
              <a:path w="133350" h="1958975">
                <a:moveTo>
                  <a:pt x="133335" y="0"/>
                </a:moveTo>
                <a:lnTo>
                  <a:pt x="0" y="102444"/>
                </a:lnTo>
                <a:lnTo>
                  <a:pt x="0" y="1958598"/>
                </a:lnTo>
                <a:lnTo>
                  <a:pt x="133335" y="1855745"/>
                </a:lnTo>
                <a:lnTo>
                  <a:pt x="133335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3" name="object 113"/>
          <p:cNvSpPr/>
          <p:nvPr/>
        </p:nvSpPr>
        <p:spPr>
          <a:xfrm>
            <a:off x="5787028" y="2879844"/>
            <a:ext cx="133350" cy="1958975"/>
          </a:xfrm>
          <a:custGeom>
            <a:avLst/>
            <a:gdLst/>
            <a:ahLst/>
            <a:cxnLst/>
            <a:rect l="l" t="t" r="r" b="b"/>
            <a:pathLst>
              <a:path w="133350" h="1958975">
                <a:moveTo>
                  <a:pt x="0" y="1958598"/>
                </a:moveTo>
                <a:lnTo>
                  <a:pt x="0" y="102444"/>
                </a:lnTo>
                <a:lnTo>
                  <a:pt x="133335" y="0"/>
                </a:lnTo>
                <a:lnTo>
                  <a:pt x="133335" y="1855745"/>
                </a:lnTo>
                <a:lnTo>
                  <a:pt x="0" y="1958598"/>
                </a:lnTo>
                <a:close/>
              </a:path>
            </a:pathLst>
          </a:custGeom>
          <a:ln w="10230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4" name="object 114"/>
          <p:cNvSpPr/>
          <p:nvPr/>
        </p:nvSpPr>
        <p:spPr>
          <a:xfrm>
            <a:off x="5397591" y="2982316"/>
            <a:ext cx="389890" cy="1856739"/>
          </a:xfrm>
          <a:custGeom>
            <a:avLst/>
            <a:gdLst/>
            <a:ahLst/>
            <a:cxnLst/>
            <a:rect l="l" t="t" r="r" b="b"/>
            <a:pathLst>
              <a:path w="389889" h="1856739">
                <a:moveTo>
                  <a:pt x="0" y="1856126"/>
                </a:moveTo>
                <a:lnTo>
                  <a:pt x="389436" y="1856126"/>
                </a:lnTo>
                <a:lnTo>
                  <a:pt x="389436" y="0"/>
                </a:lnTo>
                <a:lnTo>
                  <a:pt x="0" y="0"/>
                </a:lnTo>
                <a:lnTo>
                  <a:pt x="0" y="1856126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5" name="object 115"/>
          <p:cNvSpPr/>
          <p:nvPr/>
        </p:nvSpPr>
        <p:spPr>
          <a:xfrm>
            <a:off x="5397591" y="2982316"/>
            <a:ext cx="389890" cy="1856739"/>
          </a:xfrm>
          <a:custGeom>
            <a:avLst/>
            <a:gdLst/>
            <a:ahLst/>
            <a:cxnLst/>
            <a:rect l="l" t="t" r="r" b="b"/>
            <a:pathLst>
              <a:path w="389889" h="1856739">
                <a:moveTo>
                  <a:pt x="0" y="1856126"/>
                </a:moveTo>
                <a:lnTo>
                  <a:pt x="389436" y="1856126"/>
                </a:lnTo>
                <a:lnTo>
                  <a:pt x="389436" y="0"/>
                </a:lnTo>
                <a:lnTo>
                  <a:pt x="0" y="0"/>
                </a:lnTo>
                <a:lnTo>
                  <a:pt x="0" y="1856126"/>
                </a:lnTo>
                <a:close/>
              </a:path>
            </a:pathLst>
          </a:custGeom>
          <a:ln w="10229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6" name="object 116"/>
          <p:cNvSpPr/>
          <p:nvPr/>
        </p:nvSpPr>
        <p:spPr>
          <a:xfrm>
            <a:off x="5397591" y="2879844"/>
            <a:ext cx="523240" cy="102870"/>
          </a:xfrm>
          <a:custGeom>
            <a:avLst/>
            <a:gdLst/>
            <a:ahLst/>
            <a:cxnLst/>
            <a:rect l="l" t="t" r="r" b="b"/>
            <a:pathLst>
              <a:path w="523239" h="102869">
                <a:moveTo>
                  <a:pt x="522772" y="0"/>
                </a:moveTo>
                <a:lnTo>
                  <a:pt x="132994" y="0"/>
                </a:lnTo>
                <a:lnTo>
                  <a:pt x="0" y="102444"/>
                </a:lnTo>
                <a:lnTo>
                  <a:pt x="389436" y="102444"/>
                </a:lnTo>
                <a:lnTo>
                  <a:pt x="522772" y="0"/>
                </a:lnTo>
                <a:close/>
              </a:path>
            </a:pathLst>
          </a:custGeom>
          <a:solidFill>
            <a:srgbClr val="0000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7" name="object 117"/>
          <p:cNvSpPr/>
          <p:nvPr/>
        </p:nvSpPr>
        <p:spPr>
          <a:xfrm>
            <a:off x="5397591" y="2879844"/>
            <a:ext cx="523240" cy="102870"/>
          </a:xfrm>
          <a:custGeom>
            <a:avLst/>
            <a:gdLst/>
            <a:ahLst/>
            <a:cxnLst/>
            <a:rect l="l" t="t" r="r" b="b"/>
            <a:pathLst>
              <a:path w="523239" h="102869">
                <a:moveTo>
                  <a:pt x="389436" y="102444"/>
                </a:moveTo>
                <a:lnTo>
                  <a:pt x="522772" y="0"/>
                </a:lnTo>
                <a:lnTo>
                  <a:pt x="132994" y="0"/>
                </a:lnTo>
                <a:lnTo>
                  <a:pt x="0" y="102444"/>
                </a:lnTo>
                <a:lnTo>
                  <a:pt x="389436" y="102444"/>
                </a:lnTo>
                <a:close/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8" name="object 118"/>
          <p:cNvSpPr/>
          <p:nvPr/>
        </p:nvSpPr>
        <p:spPr>
          <a:xfrm>
            <a:off x="6176805" y="2828758"/>
            <a:ext cx="133985" cy="2009775"/>
          </a:xfrm>
          <a:custGeom>
            <a:avLst/>
            <a:gdLst/>
            <a:ahLst/>
            <a:cxnLst/>
            <a:rect l="l" t="t" r="r" b="b"/>
            <a:pathLst>
              <a:path w="133985" h="2009775">
                <a:moveTo>
                  <a:pt x="133404" y="0"/>
                </a:moveTo>
                <a:lnTo>
                  <a:pt x="0" y="102444"/>
                </a:lnTo>
                <a:lnTo>
                  <a:pt x="0" y="2009684"/>
                </a:lnTo>
                <a:lnTo>
                  <a:pt x="133404" y="1906831"/>
                </a:lnTo>
                <a:lnTo>
                  <a:pt x="133404" y="0"/>
                </a:lnTo>
                <a:close/>
              </a:path>
            </a:pathLst>
          </a:custGeom>
          <a:solidFill>
            <a:srgbClr val="400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9" name="object 119"/>
          <p:cNvSpPr/>
          <p:nvPr/>
        </p:nvSpPr>
        <p:spPr>
          <a:xfrm>
            <a:off x="6176805" y="2828758"/>
            <a:ext cx="133985" cy="2009775"/>
          </a:xfrm>
          <a:custGeom>
            <a:avLst/>
            <a:gdLst/>
            <a:ahLst/>
            <a:cxnLst/>
            <a:rect l="l" t="t" r="r" b="b"/>
            <a:pathLst>
              <a:path w="133985" h="2009775">
                <a:moveTo>
                  <a:pt x="0" y="2009684"/>
                </a:moveTo>
                <a:lnTo>
                  <a:pt x="0" y="102444"/>
                </a:lnTo>
                <a:lnTo>
                  <a:pt x="133404" y="0"/>
                </a:lnTo>
                <a:lnTo>
                  <a:pt x="133404" y="1906831"/>
                </a:lnTo>
                <a:lnTo>
                  <a:pt x="0" y="2009684"/>
                </a:lnTo>
                <a:close/>
              </a:path>
            </a:pathLst>
          </a:custGeom>
          <a:ln w="10230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0" name="object 120"/>
          <p:cNvSpPr/>
          <p:nvPr/>
        </p:nvSpPr>
        <p:spPr>
          <a:xfrm>
            <a:off x="5787028" y="2931230"/>
            <a:ext cx="389890" cy="1907539"/>
          </a:xfrm>
          <a:custGeom>
            <a:avLst/>
            <a:gdLst/>
            <a:ahLst/>
            <a:cxnLst/>
            <a:rect l="l" t="t" r="r" b="b"/>
            <a:pathLst>
              <a:path w="389889" h="1907539">
                <a:moveTo>
                  <a:pt x="0" y="1907212"/>
                </a:moveTo>
                <a:lnTo>
                  <a:pt x="389777" y="1907212"/>
                </a:lnTo>
                <a:lnTo>
                  <a:pt x="389777" y="0"/>
                </a:lnTo>
                <a:lnTo>
                  <a:pt x="0" y="0"/>
                </a:lnTo>
                <a:lnTo>
                  <a:pt x="0" y="1907212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1" name="object 121"/>
          <p:cNvSpPr/>
          <p:nvPr/>
        </p:nvSpPr>
        <p:spPr>
          <a:xfrm>
            <a:off x="5787028" y="2931230"/>
            <a:ext cx="389890" cy="1907539"/>
          </a:xfrm>
          <a:custGeom>
            <a:avLst/>
            <a:gdLst/>
            <a:ahLst/>
            <a:cxnLst/>
            <a:rect l="l" t="t" r="r" b="b"/>
            <a:pathLst>
              <a:path w="389889" h="1907539">
                <a:moveTo>
                  <a:pt x="0" y="1907212"/>
                </a:moveTo>
                <a:lnTo>
                  <a:pt x="389777" y="1907212"/>
                </a:lnTo>
                <a:lnTo>
                  <a:pt x="389777" y="0"/>
                </a:lnTo>
                <a:lnTo>
                  <a:pt x="0" y="0"/>
                </a:lnTo>
                <a:lnTo>
                  <a:pt x="0" y="1907212"/>
                </a:lnTo>
                <a:close/>
              </a:path>
            </a:pathLst>
          </a:custGeom>
          <a:ln w="10229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2" name="object 122"/>
          <p:cNvSpPr/>
          <p:nvPr/>
        </p:nvSpPr>
        <p:spPr>
          <a:xfrm>
            <a:off x="5787028" y="2828758"/>
            <a:ext cx="523240" cy="102870"/>
          </a:xfrm>
          <a:custGeom>
            <a:avLst/>
            <a:gdLst/>
            <a:ahLst/>
            <a:cxnLst/>
            <a:rect l="l" t="t" r="r" b="b"/>
            <a:pathLst>
              <a:path w="523239" h="102869">
                <a:moveTo>
                  <a:pt x="523181" y="0"/>
                </a:moveTo>
                <a:lnTo>
                  <a:pt x="133335" y="0"/>
                </a:lnTo>
                <a:lnTo>
                  <a:pt x="0" y="102444"/>
                </a:lnTo>
                <a:lnTo>
                  <a:pt x="389777" y="102444"/>
                </a:lnTo>
                <a:lnTo>
                  <a:pt x="523181" y="0"/>
                </a:lnTo>
                <a:close/>
              </a:path>
            </a:pathLst>
          </a:custGeom>
          <a:solidFill>
            <a:srgbClr val="5F00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3" name="object 123"/>
          <p:cNvSpPr/>
          <p:nvPr/>
        </p:nvSpPr>
        <p:spPr>
          <a:xfrm>
            <a:off x="5787028" y="2828758"/>
            <a:ext cx="523240" cy="102870"/>
          </a:xfrm>
          <a:custGeom>
            <a:avLst/>
            <a:gdLst/>
            <a:ahLst/>
            <a:cxnLst/>
            <a:rect l="l" t="t" r="r" b="b"/>
            <a:pathLst>
              <a:path w="523239" h="102869">
                <a:moveTo>
                  <a:pt x="389777" y="102444"/>
                </a:moveTo>
                <a:lnTo>
                  <a:pt x="523181" y="0"/>
                </a:lnTo>
                <a:lnTo>
                  <a:pt x="133335" y="0"/>
                </a:lnTo>
                <a:lnTo>
                  <a:pt x="0" y="102444"/>
                </a:lnTo>
                <a:lnTo>
                  <a:pt x="389777" y="102444"/>
                </a:lnTo>
                <a:close/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4" name="object 124"/>
          <p:cNvSpPr/>
          <p:nvPr/>
        </p:nvSpPr>
        <p:spPr>
          <a:xfrm>
            <a:off x="7150738" y="4397400"/>
            <a:ext cx="133985" cy="441325"/>
          </a:xfrm>
          <a:custGeom>
            <a:avLst/>
            <a:gdLst/>
            <a:ahLst/>
            <a:cxnLst/>
            <a:rect l="l" t="t" r="r" b="b"/>
            <a:pathLst>
              <a:path w="133984" h="441325">
                <a:moveTo>
                  <a:pt x="133404" y="0"/>
                </a:moveTo>
                <a:lnTo>
                  <a:pt x="0" y="102512"/>
                </a:lnTo>
                <a:lnTo>
                  <a:pt x="0" y="441042"/>
                </a:lnTo>
                <a:lnTo>
                  <a:pt x="133404" y="338189"/>
                </a:lnTo>
                <a:lnTo>
                  <a:pt x="133404" y="0"/>
                </a:lnTo>
                <a:close/>
              </a:path>
            </a:pathLst>
          </a:custGeom>
          <a:solidFill>
            <a:srgbClr val="0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5" name="object 125"/>
          <p:cNvSpPr/>
          <p:nvPr/>
        </p:nvSpPr>
        <p:spPr>
          <a:xfrm>
            <a:off x="7150738" y="4397400"/>
            <a:ext cx="133985" cy="441325"/>
          </a:xfrm>
          <a:custGeom>
            <a:avLst/>
            <a:gdLst/>
            <a:ahLst/>
            <a:cxnLst/>
            <a:rect l="l" t="t" r="r" b="b"/>
            <a:pathLst>
              <a:path w="133984" h="441325">
                <a:moveTo>
                  <a:pt x="0" y="441042"/>
                </a:moveTo>
                <a:lnTo>
                  <a:pt x="0" y="102512"/>
                </a:lnTo>
                <a:lnTo>
                  <a:pt x="133404" y="0"/>
                </a:lnTo>
                <a:lnTo>
                  <a:pt x="133404" y="338189"/>
                </a:lnTo>
                <a:lnTo>
                  <a:pt x="0" y="441042"/>
                </a:lnTo>
                <a:close/>
              </a:path>
            </a:pathLst>
          </a:custGeom>
          <a:ln w="10229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6" name="object 126"/>
          <p:cNvSpPr/>
          <p:nvPr/>
        </p:nvSpPr>
        <p:spPr>
          <a:xfrm>
            <a:off x="6761302" y="4499912"/>
            <a:ext cx="389890" cy="339090"/>
          </a:xfrm>
          <a:custGeom>
            <a:avLst/>
            <a:gdLst/>
            <a:ahLst/>
            <a:cxnLst/>
            <a:rect l="l" t="t" r="r" b="b"/>
            <a:pathLst>
              <a:path w="389890" h="339089">
                <a:moveTo>
                  <a:pt x="0" y="338530"/>
                </a:moveTo>
                <a:lnTo>
                  <a:pt x="389436" y="338530"/>
                </a:lnTo>
                <a:lnTo>
                  <a:pt x="389436" y="0"/>
                </a:lnTo>
                <a:lnTo>
                  <a:pt x="0" y="0"/>
                </a:lnTo>
                <a:lnTo>
                  <a:pt x="0" y="338530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7" name="object 127"/>
          <p:cNvSpPr/>
          <p:nvPr/>
        </p:nvSpPr>
        <p:spPr>
          <a:xfrm>
            <a:off x="6761302" y="4499912"/>
            <a:ext cx="389890" cy="339090"/>
          </a:xfrm>
          <a:custGeom>
            <a:avLst/>
            <a:gdLst/>
            <a:ahLst/>
            <a:cxnLst/>
            <a:rect l="l" t="t" r="r" b="b"/>
            <a:pathLst>
              <a:path w="389890" h="339089">
                <a:moveTo>
                  <a:pt x="0" y="338530"/>
                </a:moveTo>
                <a:lnTo>
                  <a:pt x="389436" y="338530"/>
                </a:lnTo>
                <a:lnTo>
                  <a:pt x="389436" y="0"/>
                </a:lnTo>
                <a:lnTo>
                  <a:pt x="0" y="0"/>
                </a:lnTo>
                <a:lnTo>
                  <a:pt x="0" y="338530"/>
                </a:lnTo>
                <a:close/>
              </a:path>
            </a:pathLst>
          </a:custGeom>
          <a:ln w="10222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8" name="object 128"/>
          <p:cNvSpPr/>
          <p:nvPr/>
        </p:nvSpPr>
        <p:spPr>
          <a:xfrm>
            <a:off x="6761302" y="4397400"/>
            <a:ext cx="523240" cy="102870"/>
          </a:xfrm>
          <a:custGeom>
            <a:avLst/>
            <a:gdLst/>
            <a:ahLst/>
            <a:cxnLst/>
            <a:rect l="l" t="t" r="r" b="b"/>
            <a:pathLst>
              <a:path w="523240" h="102870">
                <a:moveTo>
                  <a:pt x="522840" y="0"/>
                </a:moveTo>
                <a:lnTo>
                  <a:pt x="133404" y="0"/>
                </a:lnTo>
                <a:lnTo>
                  <a:pt x="0" y="102512"/>
                </a:lnTo>
                <a:lnTo>
                  <a:pt x="389436" y="102512"/>
                </a:lnTo>
                <a:lnTo>
                  <a:pt x="522840" y="0"/>
                </a:lnTo>
                <a:close/>
              </a:path>
            </a:pathLst>
          </a:custGeom>
          <a:solidFill>
            <a:srgbClr val="0000B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9" name="object 129"/>
          <p:cNvSpPr/>
          <p:nvPr/>
        </p:nvSpPr>
        <p:spPr>
          <a:xfrm>
            <a:off x="6761302" y="4397400"/>
            <a:ext cx="523240" cy="102870"/>
          </a:xfrm>
          <a:custGeom>
            <a:avLst/>
            <a:gdLst/>
            <a:ahLst/>
            <a:cxnLst/>
            <a:rect l="l" t="t" r="r" b="b"/>
            <a:pathLst>
              <a:path w="523240" h="102870">
                <a:moveTo>
                  <a:pt x="389436" y="102512"/>
                </a:moveTo>
                <a:lnTo>
                  <a:pt x="522840" y="0"/>
                </a:lnTo>
                <a:lnTo>
                  <a:pt x="133404" y="0"/>
                </a:lnTo>
                <a:lnTo>
                  <a:pt x="0" y="102512"/>
                </a:lnTo>
                <a:lnTo>
                  <a:pt x="389436" y="102512"/>
                </a:lnTo>
                <a:close/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0" name="object 130"/>
          <p:cNvSpPr/>
          <p:nvPr/>
        </p:nvSpPr>
        <p:spPr>
          <a:xfrm>
            <a:off x="7540583" y="4428051"/>
            <a:ext cx="133350" cy="410845"/>
          </a:xfrm>
          <a:custGeom>
            <a:avLst/>
            <a:gdLst/>
            <a:ahLst/>
            <a:cxnLst/>
            <a:rect l="l" t="t" r="r" b="b"/>
            <a:pathLst>
              <a:path w="133350" h="410845">
                <a:moveTo>
                  <a:pt x="133267" y="0"/>
                </a:moveTo>
                <a:lnTo>
                  <a:pt x="0" y="102512"/>
                </a:lnTo>
                <a:lnTo>
                  <a:pt x="0" y="410391"/>
                </a:lnTo>
                <a:lnTo>
                  <a:pt x="133267" y="307538"/>
                </a:lnTo>
                <a:lnTo>
                  <a:pt x="133267" y="0"/>
                </a:lnTo>
                <a:close/>
              </a:path>
            </a:pathLst>
          </a:custGeom>
          <a:solidFill>
            <a:srgbClr val="4000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1" name="object 131"/>
          <p:cNvSpPr/>
          <p:nvPr/>
        </p:nvSpPr>
        <p:spPr>
          <a:xfrm>
            <a:off x="7540583" y="4428051"/>
            <a:ext cx="133350" cy="410845"/>
          </a:xfrm>
          <a:custGeom>
            <a:avLst/>
            <a:gdLst/>
            <a:ahLst/>
            <a:cxnLst/>
            <a:rect l="l" t="t" r="r" b="b"/>
            <a:pathLst>
              <a:path w="133350" h="410845">
                <a:moveTo>
                  <a:pt x="0" y="410391"/>
                </a:moveTo>
                <a:lnTo>
                  <a:pt x="0" y="102512"/>
                </a:lnTo>
                <a:lnTo>
                  <a:pt x="133267" y="0"/>
                </a:lnTo>
                <a:lnTo>
                  <a:pt x="133267" y="307538"/>
                </a:lnTo>
                <a:lnTo>
                  <a:pt x="0" y="410391"/>
                </a:lnTo>
                <a:close/>
              </a:path>
            </a:pathLst>
          </a:custGeom>
          <a:ln w="10229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2" name="object 132"/>
          <p:cNvSpPr/>
          <p:nvPr/>
        </p:nvSpPr>
        <p:spPr>
          <a:xfrm>
            <a:off x="7150738" y="4530564"/>
            <a:ext cx="389890" cy="307975"/>
          </a:xfrm>
          <a:custGeom>
            <a:avLst/>
            <a:gdLst/>
            <a:ahLst/>
            <a:cxnLst/>
            <a:rect l="l" t="t" r="r" b="b"/>
            <a:pathLst>
              <a:path w="389890" h="307975">
                <a:moveTo>
                  <a:pt x="0" y="307878"/>
                </a:moveTo>
                <a:lnTo>
                  <a:pt x="389777" y="307878"/>
                </a:lnTo>
                <a:lnTo>
                  <a:pt x="389777" y="0"/>
                </a:lnTo>
                <a:lnTo>
                  <a:pt x="0" y="0"/>
                </a:lnTo>
                <a:lnTo>
                  <a:pt x="0" y="307878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3" name="object 133"/>
          <p:cNvSpPr/>
          <p:nvPr/>
        </p:nvSpPr>
        <p:spPr>
          <a:xfrm>
            <a:off x="7150738" y="4530564"/>
            <a:ext cx="389890" cy="307975"/>
          </a:xfrm>
          <a:custGeom>
            <a:avLst/>
            <a:gdLst/>
            <a:ahLst/>
            <a:cxnLst/>
            <a:rect l="l" t="t" r="r" b="b"/>
            <a:pathLst>
              <a:path w="389890" h="307975">
                <a:moveTo>
                  <a:pt x="0" y="307878"/>
                </a:moveTo>
                <a:lnTo>
                  <a:pt x="389777" y="307878"/>
                </a:lnTo>
                <a:lnTo>
                  <a:pt x="389777" y="0"/>
                </a:lnTo>
                <a:lnTo>
                  <a:pt x="0" y="0"/>
                </a:lnTo>
                <a:lnTo>
                  <a:pt x="0" y="307878"/>
                </a:lnTo>
                <a:close/>
              </a:path>
            </a:pathLst>
          </a:custGeom>
          <a:ln w="10222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4" name="object 134"/>
          <p:cNvSpPr/>
          <p:nvPr/>
        </p:nvSpPr>
        <p:spPr>
          <a:xfrm>
            <a:off x="7150738" y="4428051"/>
            <a:ext cx="523240" cy="102870"/>
          </a:xfrm>
          <a:custGeom>
            <a:avLst/>
            <a:gdLst/>
            <a:ahLst/>
            <a:cxnLst/>
            <a:rect l="l" t="t" r="r" b="b"/>
            <a:pathLst>
              <a:path w="523240" h="102870">
                <a:moveTo>
                  <a:pt x="523113" y="0"/>
                </a:moveTo>
                <a:lnTo>
                  <a:pt x="133404" y="0"/>
                </a:lnTo>
                <a:lnTo>
                  <a:pt x="0" y="102512"/>
                </a:lnTo>
                <a:lnTo>
                  <a:pt x="389845" y="102512"/>
                </a:lnTo>
                <a:lnTo>
                  <a:pt x="523113" y="0"/>
                </a:lnTo>
                <a:close/>
              </a:path>
            </a:pathLst>
          </a:custGeom>
          <a:solidFill>
            <a:srgbClr val="5F005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5" name="object 135"/>
          <p:cNvSpPr/>
          <p:nvPr/>
        </p:nvSpPr>
        <p:spPr>
          <a:xfrm>
            <a:off x="7150738" y="4428051"/>
            <a:ext cx="523240" cy="102870"/>
          </a:xfrm>
          <a:custGeom>
            <a:avLst/>
            <a:gdLst/>
            <a:ahLst/>
            <a:cxnLst/>
            <a:rect l="l" t="t" r="r" b="b"/>
            <a:pathLst>
              <a:path w="523240" h="102870">
                <a:moveTo>
                  <a:pt x="389845" y="102512"/>
                </a:moveTo>
                <a:lnTo>
                  <a:pt x="523113" y="0"/>
                </a:lnTo>
                <a:lnTo>
                  <a:pt x="133404" y="0"/>
                </a:lnTo>
                <a:lnTo>
                  <a:pt x="0" y="102512"/>
                </a:lnTo>
                <a:lnTo>
                  <a:pt x="389845" y="102512"/>
                </a:lnTo>
                <a:close/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6" name="object 136"/>
          <p:cNvSpPr/>
          <p:nvPr/>
        </p:nvSpPr>
        <p:spPr>
          <a:xfrm>
            <a:off x="5110458" y="2674818"/>
            <a:ext cx="0" cy="2184400"/>
          </a:xfrm>
          <a:custGeom>
            <a:avLst/>
            <a:gdLst/>
            <a:ahLst/>
            <a:cxnLst/>
            <a:rect l="l" t="t" r="r" b="b"/>
            <a:pathLst>
              <a:path w="0" h="2184400">
                <a:moveTo>
                  <a:pt x="0" y="0"/>
                </a:moveTo>
                <a:lnTo>
                  <a:pt x="0" y="2184058"/>
                </a:lnTo>
              </a:path>
            </a:pathLst>
          </a:custGeom>
          <a:ln w="10230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7" name="object 137"/>
          <p:cNvSpPr/>
          <p:nvPr/>
        </p:nvSpPr>
        <p:spPr>
          <a:xfrm>
            <a:off x="5089657" y="4838443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 h="0">
                <a:moveTo>
                  <a:pt x="20801" y="0"/>
                </a:moveTo>
                <a:lnTo>
                  <a:pt x="0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8" name="object 138"/>
          <p:cNvSpPr/>
          <p:nvPr/>
        </p:nvSpPr>
        <p:spPr>
          <a:xfrm>
            <a:off x="5089657" y="4561556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 h="0">
                <a:moveTo>
                  <a:pt x="20801" y="0"/>
                </a:moveTo>
                <a:lnTo>
                  <a:pt x="0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9" name="object 139"/>
          <p:cNvSpPr/>
          <p:nvPr/>
        </p:nvSpPr>
        <p:spPr>
          <a:xfrm>
            <a:off x="5089657" y="4294887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 h="0">
                <a:moveTo>
                  <a:pt x="20801" y="0"/>
                </a:moveTo>
                <a:lnTo>
                  <a:pt x="0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0" name="object 140"/>
          <p:cNvSpPr/>
          <p:nvPr/>
        </p:nvSpPr>
        <p:spPr>
          <a:xfrm>
            <a:off x="5089657" y="4018000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 h="0">
                <a:moveTo>
                  <a:pt x="20801" y="0"/>
                </a:moveTo>
                <a:lnTo>
                  <a:pt x="0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1" name="object 141"/>
          <p:cNvSpPr/>
          <p:nvPr/>
        </p:nvSpPr>
        <p:spPr>
          <a:xfrm>
            <a:off x="5089657" y="3751304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 h="0">
                <a:moveTo>
                  <a:pt x="20801" y="0"/>
                </a:moveTo>
                <a:lnTo>
                  <a:pt x="0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2" name="object 142"/>
          <p:cNvSpPr/>
          <p:nvPr/>
        </p:nvSpPr>
        <p:spPr>
          <a:xfrm>
            <a:off x="5089657" y="3474485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 h="0">
                <a:moveTo>
                  <a:pt x="20801" y="0"/>
                </a:moveTo>
                <a:lnTo>
                  <a:pt x="0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3" name="object 143"/>
          <p:cNvSpPr/>
          <p:nvPr/>
        </p:nvSpPr>
        <p:spPr>
          <a:xfrm>
            <a:off x="5089657" y="3208157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 h="0">
                <a:moveTo>
                  <a:pt x="20801" y="0"/>
                </a:moveTo>
                <a:lnTo>
                  <a:pt x="0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4" name="object 144"/>
          <p:cNvSpPr/>
          <p:nvPr/>
        </p:nvSpPr>
        <p:spPr>
          <a:xfrm>
            <a:off x="5089657" y="2931202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 h="0">
                <a:moveTo>
                  <a:pt x="20801" y="0"/>
                </a:moveTo>
                <a:lnTo>
                  <a:pt x="0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5" name="object 145"/>
          <p:cNvSpPr/>
          <p:nvPr/>
        </p:nvSpPr>
        <p:spPr>
          <a:xfrm>
            <a:off x="5089657" y="2664601"/>
            <a:ext cx="20955" cy="0"/>
          </a:xfrm>
          <a:custGeom>
            <a:avLst/>
            <a:gdLst/>
            <a:ahLst/>
            <a:cxnLst/>
            <a:rect l="l" t="t" r="r" b="b"/>
            <a:pathLst>
              <a:path w="20954" h="0">
                <a:moveTo>
                  <a:pt x="20801" y="0"/>
                </a:moveTo>
                <a:lnTo>
                  <a:pt x="0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6" name="object 146"/>
          <p:cNvSpPr txBox="1"/>
          <p:nvPr/>
        </p:nvSpPr>
        <p:spPr>
          <a:xfrm>
            <a:off x="4825972" y="2474939"/>
            <a:ext cx="232410" cy="2465705"/>
          </a:xfrm>
          <a:prstGeom prst="rect">
            <a:avLst/>
          </a:prstGeom>
        </p:spPr>
        <p:txBody>
          <a:bodyPr wrap="square" lIns="0" tIns="806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35"/>
              </a:spcBef>
            </a:pPr>
            <a:r>
              <a:rPr dirty="0" sz="1300" spc="-25" b="1">
                <a:solidFill>
                  <a:srgbClr val="292934"/>
                </a:solidFill>
                <a:latin typeface="Tahoma"/>
                <a:cs typeface="Tahoma"/>
              </a:rPr>
              <a:t>40</a:t>
            </a:r>
            <a:endParaRPr sz="13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dirty="0" sz="1300" spc="-25" b="1">
                <a:solidFill>
                  <a:srgbClr val="292934"/>
                </a:solidFill>
                <a:latin typeface="Tahoma"/>
                <a:cs typeface="Tahoma"/>
              </a:rPr>
              <a:t>35</a:t>
            </a:r>
            <a:endParaRPr sz="13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dirty="0" sz="1300" spc="-25" b="1">
                <a:solidFill>
                  <a:srgbClr val="292934"/>
                </a:solidFill>
                <a:latin typeface="Tahoma"/>
                <a:cs typeface="Tahoma"/>
              </a:rPr>
              <a:t>30</a:t>
            </a:r>
            <a:endParaRPr sz="13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dirty="0" sz="1300" spc="-25" b="1">
                <a:solidFill>
                  <a:srgbClr val="292934"/>
                </a:solidFill>
                <a:latin typeface="Tahoma"/>
                <a:cs typeface="Tahoma"/>
              </a:rPr>
              <a:t>25</a:t>
            </a:r>
            <a:endParaRPr sz="13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dirty="0" sz="1300" spc="-25" b="1">
                <a:solidFill>
                  <a:srgbClr val="292934"/>
                </a:solidFill>
                <a:latin typeface="Tahoma"/>
                <a:cs typeface="Tahoma"/>
              </a:rPr>
              <a:t>20</a:t>
            </a:r>
            <a:endParaRPr sz="13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40"/>
              </a:spcBef>
            </a:pPr>
            <a:r>
              <a:rPr dirty="0" sz="1300" spc="-25" b="1">
                <a:solidFill>
                  <a:srgbClr val="292934"/>
                </a:solidFill>
                <a:latin typeface="Tahoma"/>
                <a:cs typeface="Tahoma"/>
              </a:rPr>
              <a:t>15</a:t>
            </a:r>
            <a:endParaRPr sz="13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620"/>
              </a:spcBef>
            </a:pPr>
            <a:r>
              <a:rPr dirty="0" sz="1300" spc="-25" b="1">
                <a:solidFill>
                  <a:srgbClr val="292934"/>
                </a:solidFill>
                <a:latin typeface="Tahoma"/>
                <a:cs typeface="Tahoma"/>
              </a:rPr>
              <a:t>10</a:t>
            </a:r>
            <a:endParaRPr sz="1300">
              <a:latin typeface="Tahoma"/>
              <a:cs typeface="Tahoma"/>
            </a:endParaRPr>
          </a:p>
          <a:p>
            <a:pPr algn="ctr" marL="102235">
              <a:lnSpc>
                <a:spcPct val="100000"/>
              </a:lnSpc>
              <a:spcBef>
                <a:spcPts val="535"/>
              </a:spcBef>
            </a:pPr>
            <a:r>
              <a:rPr dirty="0" sz="1300" spc="-5" b="1">
                <a:solidFill>
                  <a:srgbClr val="292934"/>
                </a:solidFill>
                <a:latin typeface="Tahoma"/>
                <a:cs typeface="Tahoma"/>
              </a:rPr>
              <a:t>5</a:t>
            </a:r>
            <a:endParaRPr sz="1300">
              <a:latin typeface="Tahoma"/>
              <a:cs typeface="Tahoma"/>
            </a:endParaRPr>
          </a:p>
          <a:p>
            <a:pPr algn="ctr" marL="102235">
              <a:lnSpc>
                <a:spcPct val="100000"/>
              </a:lnSpc>
              <a:spcBef>
                <a:spcPts val="620"/>
              </a:spcBef>
            </a:pPr>
            <a:r>
              <a:rPr dirty="0" sz="1300" spc="-5" b="1">
                <a:solidFill>
                  <a:srgbClr val="292934"/>
                </a:solidFill>
                <a:latin typeface="Tahoma"/>
                <a:cs typeface="Tahoma"/>
              </a:rPr>
              <a:t>0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5110458" y="4838443"/>
            <a:ext cx="2707640" cy="0"/>
          </a:xfrm>
          <a:custGeom>
            <a:avLst/>
            <a:gdLst/>
            <a:ahLst/>
            <a:cxnLst/>
            <a:rect l="l" t="t" r="r" b="b"/>
            <a:pathLst>
              <a:path w="2707640" h="0">
                <a:moveTo>
                  <a:pt x="0" y="0"/>
                </a:moveTo>
                <a:lnTo>
                  <a:pt x="2707027" y="0"/>
                </a:lnTo>
              </a:path>
            </a:pathLst>
          </a:custGeom>
          <a:ln w="10217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8" name="object 148"/>
          <p:cNvSpPr/>
          <p:nvPr/>
        </p:nvSpPr>
        <p:spPr>
          <a:xfrm>
            <a:off x="6474169" y="4838443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4">
                <a:moveTo>
                  <a:pt x="-5115" y="10217"/>
                </a:moveTo>
                <a:lnTo>
                  <a:pt x="5115" y="10217"/>
                </a:lnTo>
              </a:path>
            </a:pathLst>
          </a:custGeom>
          <a:ln w="20434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9" name="object 149"/>
          <p:cNvSpPr/>
          <p:nvPr/>
        </p:nvSpPr>
        <p:spPr>
          <a:xfrm>
            <a:off x="7827716" y="4838443"/>
            <a:ext cx="0" cy="20955"/>
          </a:xfrm>
          <a:custGeom>
            <a:avLst/>
            <a:gdLst/>
            <a:ahLst/>
            <a:cxnLst/>
            <a:rect l="l" t="t" r="r" b="b"/>
            <a:pathLst>
              <a:path w="0" h="20954">
                <a:moveTo>
                  <a:pt x="-5115" y="10217"/>
                </a:moveTo>
                <a:lnTo>
                  <a:pt x="5115" y="10217"/>
                </a:lnTo>
              </a:path>
            </a:pathLst>
          </a:custGeom>
          <a:ln w="20434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0" name="object 150"/>
          <p:cNvSpPr txBox="1"/>
          <p:nvPr/>
        </p:nvSpPr>
        <p:spPr>
          <a:xfrm>
            <a:off x="5471850" y="4881937"/>
            <a:ext cx="618490" cy="2228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300" spc="-5" b="1">
                <a:solidFill>
                  <a:srgbClr val="292934"/>
                </a:solidFill>
                <a:latin typeface="Tahoma"/>
                <a:cs typeface="Tahoma"/>
              </a:rPr>
              <a:t>Overall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8201739" y="3674675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10">
                <a:moveTo>
                  <a:pt x="0" y="92295"/>
                </a:moveTo>
                <a:lnTo>
                  <a:pt x="92414" y="92295"/>
                </a:lnTo>
                <a:lnTo>
                  <a:pt x="92414" y="0"/>
                </a:lnTo>
                <a:lnTo>
                  <a:pt x="0" y="0"/>
                </a:lnTo>
                <a:lnTo>
                  <a:pt x="0" y="92295"/>
                </a:lnTo>
                <a:close/>
              </a:path>
            </a:pathLst>
          </a:custGeom>
          <a:solidFill>
            <a:srgbClr val="0000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2" name="object 152"/>
          <p:cNvSpPr/>
          <p:nvPr/>
        </p:nvSpPr>
        <p:spPr>
          <a:xfrm>
            <a:off x="8201739" y="3674675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10">
                <a:moveTo>
                  <a:pt x="0" y="92295"/>
                </a:moveTo>
                <a:lnTo>
                  <a:pt x="92414" y="92295"/>
                </a:lnTo>
                <a:lnTo>
                  <a:pt x="92414" y="0"/>
                </a:lnTo>
                <a:lnTo>
                  <a:pt x="0" y="0"/>
                </a:lnTo>
                <a:lnTo>
                  <a:pt x="0" y="92295"/>
                </a:lnTo>
                <a:close/>
              </a:path>
            </a:pathLst>
          </a:custGeom>
          <a:ln w="10223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3" name="object 153"/>
          <p:cNvSpPr/>
          <p:nvPr/>
        </p:nvSpPr>
        <p:spPr>
          <a:xfrm>
            <a:off x="8201739" y="3920596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10">
                <a:moveTo>
                  <a:pt x="0" y="92295"/>
                </a:moveTo>
                <a:lnTo>
                  <a:pt x="92414" y="92295"/>
                </a:lnTo>
                <a:lnTo>
                  <a:pt x="92414" y="0"/>
                </a:lnTo>
                <a:lnTo>
                  <a:pt x="0" y="0"/>
                </a:lnTo>
                <a:lnTo>
                  <a:pt x="0" y="92295"/>
                </a:lnTo>
                <a:close/>
              </a:path>
            </a:pathLst>
          </a:custGeom>
          <a:solidFill>
            <a:srgbClr val="80008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4" name="object 154"/>
          <p:cNvSpPr/>
          <p:nvPr/>
        </p:nvSpPr>
        <p:spPr>
          <a:xfrm>
            <a:off x="8201739" y="3920596"/>
            <a:ext cx="92710" cy="92710"/>
          </a:xfrm>
          <a:custGeom>
            <a:avLst/>
            <a:gdLst/>
            <a:ahLst/>
            <a:cxnLst/>
            <a:rect l="l" t="t" r="r" b="b"/>
            <a:pathLst>
              <a:path w="92709" h="92710">
                <a:moveTo>
                  <a:pt x="0" y="92295"/>
                </a:moveTo>
                <a:lnTo>
                  <a:pt x="92414" y="92295"/>
                </a:lnTo>
                <a:lnTo>
                  <a:pt x="92414" y="0"/>
                </a:lnTo>
                <a:lnTo>
                  <a:pt x="0" y="0"/>
                </a:lnTo>
                <a:lnTo>
                  <a:pt x="0" y="92295"/>
                </a:lnTo>
                <a:close/>
              </a:path>
            </a:pathLst>
          </a:custGeom>
          <a:ln w="10223">
            <a:solidFill>
              <a:srgbClr val="29293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5" name="object 155"/>
          <p:cNvSpPr txBox="1"/>
          <p:nvPr/>
        </p:nvSpPr>
        <p:spPr>
          <a:xfrm>
            <a:off x="8140357" y="3582407"/>
            <a:ext cx="748665" cy="492125"/>
          </a:xfrm>
          <a:prstGeom prst="rect">
            <a:avLst/>
          </a:prstGeom>
          <a:ln w="10221">
            <a:solidFill>
              <a:srgbClr val="292934"/>
            </a:solidFill>
          </a:ln>
        </p:spPr>
        <p:txBody>
          <a:bodyPr wrap="square" lIns="0" tIns="29209" rIns="0" bIns="0" rtlCol="0" vert="horz">
            <a:spAutoFit/>
          </a:bodyPr>
          <a:lstStyle/>
          <a:p>
            <a:pPr marL="204470">
              <a:lnSpc>
                <a:spcPct val="100000"/>
              </a:lnSpc>
              <a:spcBef>
                <a:spcPts val="229"/>
              </a:spcBef>
            </a:pPr>
            <a:r>
              <a:rPr dirty="0" sz="1300" spc="10" b="1">
                <a:solidFill>
                  <a:srgbClr val="292934"/>
                </a:solidFill>
                <a:latin typeface="Tahoma"/>
                <a:cs typeface="Tahoma"/>
              </a:rPr>
              <a:t>Paper</a:t>
            </a:r>
            <a:endParaRPr sz="1300">
              <a:latin typeface="Tahoma"/>
              <a:cs typeface="Tahoma"/>
            </a:endParaRPr>
          </a:p>
          <a:p>
            <a:pPr marL="204470">
              <a:lnSpc>
                <a:spcPct val="100000"/>
              </a:lnSpc>
              <a:spcBef>
                <a:spcPts val="380"/>
              </a:spcBef>
            </a:pPr>
            <a:r>
              <a:rPr dirty="0" sz="1300" b="1">
                <a:solidFill>
                  <a:srgbClr val="292934"/>
                </a:solidFill>
                <a:latin typeface="Tahoma"/>
                <a:cs typeface="Tahoma"/>
              </a:rPr>
              <a:t>CPOE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56" name="object 156"/>
          <p:cNvSpPr txBox="1"/>
          <p:nvPr/>
        </p:nvSpPr>
        <p:spPr>
          <a:xfrm>
            <a:off x="5413628" y="3005708"/>
            <a:ext cx="3073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FFFFFF"/>
                </a:solidFill>
                <a:latin typeface="Tahoma"/>
                <a:cs typeface="Tahoma"/>
              </a:rPr>
              <a:t>34.2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5870828" y="2929508"/>
            <a:ext cx="30734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FFFFFF"/>
                </a:solidFill>
                <a:latin typeface="Tahoma"/>
                <a:cs typeface="Tahoma"/>
              </a:rPr>
              <a:t>35.1</a:t>
            </a:r>
            <a:endParaRPr sz="1000">
              <a:latin typeface="Tahoma"/>
              <a:cs typeface="Tahoma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6558726" y="4530090"/>
            <a:ext cx="1175385" cy="5746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29845">
              <a:lnSpc>
                <a:spcPct val="100000"/>
              </a:lnSpc>
              <a:spcBef>
                <a:spcPts val="95"/>
              </a:spcBef>
              <a:tabLst>
                <a:tab pos="456565" algn="l"/>
              </a:tabLst>
            </a:pPr>
            <a:r>
              <a:rPr dirty="0" sz="1000" spc="-5" b="1">
                <a:solidFill>
                  <a:srgbClr val="FFFFFF"/>
                </a:solidFill>
                <a:latin typeface="Tahoma"/>
                <a:cs typeface="Tahoma"/>
              </a:rPr>
              <a:t>6.2	5.7</a:t>
            </a:r>
            <a:endParaRPr sz="10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35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1300" spc="-10" b="1">
                <a:solidFill>
                  <a:srgbClr val="292934"/>
                </a:solidFill>
                <a:latin typeface="Tahoma"/>
                <a:cs typeface="Tahoma"/>
              </a:rPr>
              <a:t>Writing</a:t>
            </a:r>
            <a:r>
              <a:rPr dirty="0" sz="1300" spc="-40" b="1">
                <a:solidFill>
                  <a:srgbClr val="292934"/>
                </a:solidFill>
                <a:latin typeface="Tahoma"/>
                <a:cs typeface="Tahoma"/>
              </a:rPr>
              <a:t> </a:t>
            </a:r>
            <a:r>
              <a:rPr dirty="0" sz="1300" spc="20" b="1">
                <a:solidFill>
                  <a:srgbClr val="292934"/>
                </a:solidFill>
                <a:latin typeface="Tahoma"/>
                <a:cs typeface="Tahoma"/>
              </a:rPr>
              <a:t>Tasks</a:t>
            </a:r>
            <a:endParaRPr sz="1300">
              <a:latin typeface="Tahoma"/>
              <a:cs typeface="Tahoma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5108828" y="1937131"/>
            <a:ext cx="3258185" cy="4527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292934"/>
                </a:solidFill>
                <a:latin typeface="Tahoma"/>
                <a:cs typeface="Tahoma"/>
              </a:rPr>
              <a:t>Time </a:t>
            </a:r>
            <a:r>
              <a:rPr dirty="0" sz="1400" spc="-5" b="1">
                <a:solidFill>
                  <a:srgbClr val="292934"/>
                </a:solidFill>
                <a:latin typeface="Tahoma"/>
                <a:cs typeface="Tahoma"/>
              </a:rPr>
              <a:t>Spent/Patient </a:t>
            </a:r>
            <a:r>
              <a:rPr dirty="0" sz="1400" b="1">
                <a:solidFill>
                  <a:srgbClr val="292934"/>
                </a:solidFill>
                <a:latin typeface="Tahoma"/>
                <a:cs typeface="Tahoma"/>
              </a:rPr>
              <a:t>Encounter—  Duplicate </a:t>
            </a:r>
            <a:r>
              <a:rPr dirty="0" sz="1400" spc="-5" b="1">
                <a:solidFill>
                  <a:srgbClr val="292934"/>
                </a:solidFill>
                <a:latin typeface="Tahoma"/>
                <a:cs typeface="Tahoma"/>
              </a:rPr>
              <a:t>Tasks Removed</a:t>
            </a:r>
            <a:r>
              <a:rPr dirty="0" sz="1400" spc="-70" b="1">
                <a:solidFill>
                  <a:srgbClr val="292934"/>
                </a:solidFill>
                <a:latin typeface="Tahoma"/>
                <a:cs typeface="Tahoma"/>
              </a:rPr>
              <a:t> </a:t>
            </a:r>
            <a:r>
              <a:rPr dirty="0" sz="1400" b="1">
                <a:solidFill>
                  <a:srgbClr val="292934"/>
                </a:solidFill>
                <a:latin typeface="Tahoma"/>
                <a:cs typeface="Tahoma"/>
              </a:rPr>
              <a:t>(minutes)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307340" y="5290820"/>
            <a:ext cx="8766810" cy="1537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200660">
              <a:lnSpc>
                <a:spcPct val="100000"/>
              </a:lnSpc>
              <a:spcBef>
                <a:spcPts val="100"/>
              </a:spcBef>
            </a:pPr>
            <a:r>
              <a:rPr dirty="0" sz="2000" spc="-5">
                <a:solidFill>
                  <a:srgbClr val="292934"/>
                </a:solidFill>
                <a:latin typeface="Tahoma"/>
                <a:cs typeface="Tahoma"/>
              </a:rPr>
              <a:t>Evidence </a:t>
            </a:r>
            <a:r>
              <a:rPr dirty="0" sz="2000">
                <a:solidFill>
                  <a:srgbClr val="292934"/>
                </a:solidFill>
                <a:latin typeface="Tahoma"/>
                <a:cs typeface="Tahoma"/>
              </a:rPr>
              <a:t>shows </a:t>
            </a:r>
            <a:r>
              <a:rPr dirty="0" sz="2000" spc="-5">
                <a:solidFill>
                  <a:srgbClr val="292934"/>
                </a:solidFill>
                <a:latin typeface="Tahoma"/>
                <a:cs typeface="Tahoma"/>
              </a:rPr>
              <a:t>that CPOE </a:t>
            </a:r>
            <a:r>
              <a:rPr dirty="0" sz="2000">
                <a:solidFill>
                  <a:srgbClr val="292934"/>
                </a:solidFill>
                <a:latin typeface="Tahoma"/>
                <a:cs typeface="Tahoma"/>
              </a:rPr>
              <a:t>adds less </a:t>
            </a:r>
            <a:r>
              <a:rPr dirty="0" sz="2000" spc="-5">
                <a:solidFill>
                  <a:srgbClr val="292934"/>
                </a:solidFill>
                <a:latin typeface="Tahoma"/>
                <a:cs typeface="Tahoma"/>
              </a:rPr>
              <a:t>than </a:t>
            </a:r>
            <a:r>
              <a:rPr dirty="0" sz="2000">
                <a:solidFill>
                  <a:srgbClr val="292934"/>
                </a:solidFill>
                <a:latin typeface="Tahoma"/>
                <a:cs typeface="Tahoma"/>
              </a:rPr>
              <a:t>one minute </a:t>
            </a:r>
            <a:r>
              <a:rPr dirty="0" sz="2000" spc="-5">
                <a:solidFill>
                  <a:srgbClr val="292934"/>
                </a:solidFill>
                <a:latin typeface="Tahoma"/>
                <a:cs typeface="Tahoma"/>
              </a:rPr>
              <a:t>to the time physicians  </a:t>
            </a:r>
            <a:r>
              <a:rPr dirty="0" sz="2000">
                <a:solidFill>
                  <a:srgbClr val="292934"/>
                </a:solidFill>
                <a:latin typeface="Tahoma"/>
                <a:cs typeface="Tahoma"/>
              </a:rPr>
              <a:t>spent </a:t>
            </a:r>
            <a:r>
              <a:rPr dirty="0" sz="2000" spc="-5">
                <a:solidFill>
                  <a:srgbClr val="292934"/>
                </a:solidFill>
                <a:latin typeface="Tahoma"/>
                <a:cs typeface="Tahoma"/>
              </a:rPr>
              <a:t>writing </a:t>
            </a:r>
            <a:r>
              <a:rPr dirty="0" sz="2000">
                <a:solidFill>
                  <a:srgbClr val="292934"/>
                </a:solidFill>
                <a:latin typeface="Tahoma"/>
                <a:cs typeface="Tahoma"/>
              </a:rPr>
              <a:t>orders and </a:t>
            </a:r>
            <a:r>
              <a:rPr dirty="0" sz="2000" spc="-10">
                <a:solidFill>
                  <a:srgbClr val="292934"/>
                </a:solidFill>
                <a:latin typeface="Tahoma"/>
                <a:cs typeface="Tahoma"/>
              </a:rPr>
              <a:t>overall </a:t>
            </a:r>
            <a:r>
              <a:rPr dirty="0" sz="2000">
                <a:solidFill>
                  <a:srgbClr val="292934"/>
                </a:solidFill>
                <a:latin typeface="Tahoma"/>
                <a:cs typeface="Tahoma"/>
              </a:rPr>
              <a:t>only </a:t>
            </a:r>
            <a:r>
              <a:rPr dirty="0" sz="2000" spc="-5">
                <a:solidFill>
                  <a:srgbClr val="292934"/>
                </a:solidFill>
                <a:latin typeface="Tahoma"/>
                <a:cs typeface="Tahoma"/>
              </a:rPr>
              <a:t>added </a:t>
            </a:r>
            <a:r>
              <a:rPr dirty="0" sz="2000" spc="5">
                <a:solidFill>
                  <a:srgbClr val="292934"/>
                </a:solidFill>
                <a:latin typeface="Tahoma"/>
                <a:cs typeface="Tahoma"/>
              </a:rPr>
              <a:t>1-2 </a:t>
            </a:r>
            <a:r>
              <a:rPr dirty="0" sz="2000">
                <a:solidFill>
                  <a:srgbClr val="292934"/>
                </a:solidFill>
                <a:latin typeface="Tahoma"/>
                <a:cs typeface="Tahoma"/>
              </a:rPr>
              <a:t>minutes per patient  </a:t>
            </a:r>
            <a:r>
              <a:rPr dirty="0" sz="2000" spc="-30">
                <a:solidFill>
                  <a:srgbClr val="292934"/>
                </a:solidFill>
                <a:latin typeface="Tahoma"/>
                <a:cs typeface="Tahoma"/>
              </a:rPr>
              <a:t>encounter. </a:t>
            </a:r>
            <a:r>
              <a:rPr dirty="0" sz="2000">
                <a:solidFill>
                  <a:srgbClr val="292934"/>
                </a:solidFill>
                <a:latin typeface="Tahoma"/>
                <a:cs typeface="Tahoma"/>
              </a:rPr>
              <a:t>As </a:t>
            </a:r>
            <a:r>
              <a:rPr dirty="0" sz="2000" spc="-5">
                <a:solidFill>
                  <a:srgbClr val="292934"/>
                </a:solidFill>
                <a:latin typeface="Tahoma"/>
                <a:cs typeface="Tahoma"/>
              </a:rPr>
              <a:t>physicians </a:t>
            </a:r>
            <a:r>
              <a:rPr dirty="0" sz="2000">
                <a:solidFill>
                  <a:srgbClr val="292934"/>
                </a:solidFill>
                <a:latin typeface="Tahoma"/>
                <a:cs typeface="Tahoma"/>
              </a:rPr>
              <a:t>gained </a:t>
            </a:r>
            <a:r>
              <a:rPr dirty="0" sz="2000" spc="-5">
                <a:solidFill>
                  <a:srgbClr val="292934"/>
                </a:solidFill>
                <a:latin typeface="Tahoma"/>
                <a:cs typeface="Tahoma"/>
              </a:rPr>
              <a:t>experience with the system, the time </a:t>
            </a:r>
            <a:r>
              <a:rPr dirty="0" sz="2000" spc="-10">
                <a:solidFill>
                  <a:srgbClr val="292934"/>
                </a:solidFill>
                <a:latin typeface="Tahoma"/>
                <a:cs typeface="Tahoma"/>
              </a:rPr>
              <a:t>for  </a:t>
            </a:r>
            <a:r>
              <a:rPr dirty="0" sz="2000">
                <a:solidFill>
                  <a:srgbClr val="292934"/>
                </a:solidFill>
                <a:latin typeface="Tahoma"/>
                <a:cs typeface="Tahoma"/>
              </a:rPr>
              <a:t>orders actually</a:t>
            </a:r>
            <a:r>
              <a:rPr dirty="0" sz="2000" spc="-15">
                <a:solidFill>
                  <a:srgbClr val="292934"/>
                </a:solidFill>
                <a:latin typeface="Tahoma"/>
                <a:cs typeface="Tahoma"/>
              </a:rPr>
              <a:t> </a:t>
            </a:r>
            <a:r>
              <a:rPr dirty="0" sz="2000" spc="-5">
                <a:solidFill>
                  <a:srgbClr val="292934"/>
                </a:solidFill>
                <a:latin typeface="Tahoma"/>
                <a:cs typeface="Tahoma"/>
              </a:rPr>
              <a:t>decreased.</a:t>
            </a:r>
            <a:endParaRPr sz="2000">
              <a:latin typeface="Tahoma"/>
              <a:cs typeface="Tahoma"/>
            </a:endParaRPr>
          </a:p>
          <a:p>
            <a:pPr marL="3518535">
              <a:lnSpc>
                <a:spcPct val="100000"/>
              </a:lnSpc>
              <a:spcBef>
                <a:spcPts val="555"/>
              </a:spcBef>
            </a:pPr>
            <a:r>
              <a:rPr dirty="0" sz="1400" spc="-5">
                <a:solidFill>
                  <a:srgbClr val="292934"/>
                </a:solidFill>
                <a:latin typeface="Tahoma"/>
                <a:cs typeface="Tahoma"/>
              </a:rPr>
              <a:t>(Overhage </a:t>
            </a:r>
            <a:r>
              <a:rPr dirty="0" sz="1400">
                <a:solidFill>
                  <a:srgbClr val="292934"/>
                </a:solidFill>
                <a:latin typeface="Tahoma"/>
                <a:cs typeface="Tahoma"/>
              </a:rPr>
              <a:t>JM, et </a:t>
            </a:r>
            <a:r>
              <a:rPr dirty="0" sz="1400" spc="-5">
                <a:solidFill>
                  <a:srgbClr val="292934"/>
                </a:solidFill>
                <a:latin typeface="Tahoma"/>
                <a:cs typeface="Tahoma"/>
              </a:rPr>
              <a:t>al </a:t>
            </a:r>
            <a:r>
              <a:rPr dirty="0" sz="1450" spc="-20" i="1">
                <a:solidFill>
                  <a:srgbClr val="292934"/>
                </a:solidFill>
                <a:latin typeface="Tahoma"/>
                <a:cs typeface="Tahoma"/>
              </a:rPr>
              <a:t>J </a:t>
            </a:r>
            <a:r>
              <a:rPr dirty="0" sz="1450" spc="-35" i="1">
                <a:solidFill>
                  <a:srgbClr val="292934"/>
                </a:solidFill>
                <a:latin typeface="Tahoma"/>
                <a:cs typeface="Tahoma"/>
              </a:rPr>
              <a:t>Am </a:t>
            </a:r>
            <a:r>
              <a:rPr dirty="0" sz="1450" spc="-30" i="1">
                <a:solidFill>
                  <a:srgbClr val="292934"/>
                </a:solidFill>
                <a:latin typeface="Tahoma"/>
                <a:cs typeface="Tahoma"/>
              </a:rPr>
              <a:t>Med Informatics </a:t>
            </a:r>
            <a:r>
              <a:rPr dirty="0" sz="1450" spc="-25" i="1">
                <a:solidFill>
                  <a:srgbClr val="292934"/>
                </a:solidFill>
                <a:latin typeface="Tahoma"/>
                <a:cs typeface="Tahoma"/>
              </a:rPr>
              <a:t>Associ</a:t>
            </a:r>
            <a:r>
              <a:rPr dirty="0" sz="1450" spc="-5" i="1">
                <a:solidFill>
                  <a:srgbClr val="292934"/>
                </a:solidFill>
                <a:latin typeface="Tahoma"/>
                <a:cs typeface="Tahoma"/>
              </a:rPr>
              <a:t> </a:t>
            </a:r>
            <a:r>
              <a:rPr dirty="0" sz="1400">
                <a:solidFill>
                  <a:srgbClr val="292934"/>
                </a:solidFill>
                <a:latin typeface="Tahoma"/>
                <a:cs typeface="Tahoma"/>
              </a:rPr>
              <a:t>2001;8:361-371)</a:t>
            </a:r>
            <a:endParaRPr sz="1400">
              <a:latin typeface="Tahoma"/>
              <a:cs typeface="Tahoma"/>
            </a:endParaRPr>
          </a:p>
        </p:txBody>
      </p:sp>
      <p:sp>
        <p:nvSpPr>
          <p:cNvPr id="161" name="object 161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142684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5"/>
              <a:t>C</a:t>
            </a:r>
            <a:r>
              <a:rPr dirty="0" sz="4000" spc="-105"/>
              <a:t>P</a:t>
            </a:r>
            <a:r>
              <a:rPr dirty="0" sz="4000" spc="-105"/>
              <a:t>O</a:t>
            </a:r>
            <a:r>
              <a:rPr dirty="0" sz="4000" spc="-5"/>
              <a:t>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1069644" y="2240102"/>
            <a:ext cx="6260465" cy="2952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4769485" algn="l"/>
              </a:tabLst>
            </a:pPr>
            <a:r>
              <a:rPr dirty="0" sz="4800">
                <a:solidFill>
                  <a:srgbClr val="292934"/>
                </a:solidFill>
                <a:latin typeface="Tahoma"/>
                <a:cs typeface="Tahoma"/>
              </a:rPr>
              <a:t>The </a:t>
            </a:r>
            <a:r>
              <a:rPr dirty="0" sz="4800" spc="-5">
                <a:solidFill>
                  <a:srgbClr val="292934"/>
                </a:solidFill>
                <a:latin typeface="Tahoma"/>
                <a:cs typeface="Tahoma"/>
              </a:rPr>
              <a:t>clinical </a:t>
            </a:r>
            <a:r>
              <a:rPr dirty="0" sz="4800">
                <a:solidFill>
                  <a:srgbClr val="292934"/>
                </a:solidFill>
                <a:latin typeface="Tahoma"/>
                <a:cs typeface="Tahoma"/>
              </a:rPr>
              <a:t>benefits</a:t>
            </a:r>
            <a:r>
              <a:rPr dirty="0" sz="4800" spc="-75">
                <a:solidFill>
                  <a:srgbClr val="292934"/>
                </a:solidFill>
                <a:latin typeface="Tahoma"/>
                <a:cs typeface="Tahoma"/>
              </a:rPr>
              <a:t> </a:t>
            </a:r>
            <a:r>
              <a:rPr dirty="0" sz="4800" spc="-20">
                <a:solidFill>
                  <a:srgbClr val="292934"/>
                </a:solidFill>
                <a:latin typeface="Tahoma"/>
                <a:cs typeface="Tahoma"/>
              </a:rPr>
              <a:t>for  </a:t>
            </a:r>
            <a:r>
              <a:rPr dirty="0" sz="4800" spc="-15">
                <a:solidFill>
                  <a:srgbClr val="292934"/>
                </a:solidFill>
                <a:latin typeface="Tahoma"/>
                <a:cs typeface="Tahoma"/>
              </a:rPr>
              <a:t>improved </a:t>
            </a:r>
            <a:r>
              <a:rPr dirty="0" sz="4800">
                <a:solidFill>
                  <a:srgbClr val="292934"/>
                </a:solidFill>
                <a:latin typeface="Tahoma"/>
                <a:cs typeface="Tahoma"/>
              </a:rPr>
              <a:t>patient </a:t>
            </a:r>
            <a:r>
              <a:rPr dirty="0" sz="4800" spc="-10">
                <a:solidFill>
                  <a:srgbClr val="292934"/>
                </a:solidFill>
                <a:latin typeface="Tahoma"/>
                <a:cs typeface="Tahoma"/>
              </a:rPr>
              <a:t>care  </a:t>
            </a:r>
            <a:r>
              <a:rPr dirty="0" sz="4800" spc="-5">
                <a:solidFill>
                  <a:srgbClr val="292934"/>
                </a:solidFill>
                <a:latin typeface="Tahoma"/>
                <a:cs typeface="Tahoma"/>
              </a:rPr>
              <a:t>clearly</a:t>
            </a:r>
            <a:r>
              <a:rPr dirty="0" sz="4800" spc="10">
                <a:solidFill>
                  <a:srgbClr val="292934"/>
                </a:solidFill>
                <a:latin typeface="Tahoma"/>
                <a:cs typeface="Tahoma"/>
              </a:rPr>
              <a:t> </a:t>
            </a:r>
            <a:r>
              <a:rPr dirty="0" sz="4800" spc="-5">
                <a:solidFill>
                  <a:srgbClr val="292934"/>
                </a:solidFill>
                <a:latin typeface="Tahoma"/>
                <a:cs typeface="Tahoma"/>
              </a:rPr>
              <a:t>outweigh	the  </a:t>
            </a:r>
            <a:r>
              <a:rPr dirty="0" sz="4800" spc="-10">
                <a:solidFill>
                  <a:srgbClr val="292934"/>
                </a:solidFill>
                <a:latin typeface="Tahoma"/>
                <a:cs typeface="Tahoma"/>
              </a:rPr>
              <a:t>perceived</a:t>
            </a:r>
            <a:r>
              <a:rPr dirty="0" sz="4800" spc="-40">
                <a:solidFill>
                  <a:srgbClr val="292934"/>
                </a:solidFill>
                <a:latin typeface="Tahoma"/>
                <a:cs typeface="Tahoma"/>
              </a:rPr>
              <a:t> </a:t>
            </a:r>
            <a:r>
              <a:rPr dirty="0" sz="4800" spc="-5">
                <a:solidFill>
                  <a:srgbClr val="292934"/>
                </a:solidFill>
                <a:latin typeface="Tahoma"/>
                <a:cs typeface="Tahoma"/>
              </a:rPr>
              <a:t>concerns.</a:t>
            </a:r>
            <a:endParaRPr sz="4800">
              <a:latin typeface="Tahoma"/>
              <a:cs typeface="Tahom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65913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80"/>
              <a:t>What </a:t>
            </a:r>
            <a:r>
              <a:rPr dirty="0" sz="4000" spc="-50"/>
              <a:t>Is </a:t>
            </a:r>
            <a:r>
              <a:rPr dirty="0" sz="4000" spc="-90"/>
              <a:t>Needed </a:t>
            </a:r>
            <a:r>
              <a:rPr dirty="0" sz="4000" spc="-70"/>
              <a:t>For</a:t>
            </a:r>
            <a:r>
              <a:rPr dirty="0" sz="4000" spc="-610"/>
              <a:t> </a:t>
            </a:r>
            <a:r>
              <a:rPr dirty="0" sz="4000" spc="-90"/>
              <a:t>Success?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8739" y="1934228"/>
            <a:ext cx="8595360" cy="1867535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Clinicians</a:t>
            </a:r>
            <a:endParaRPr sz="24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480"/>
              </a:spcBef>
              <a:buClr>
                <a:srgbClr val="92A199"/>
              </a:buClr>
              <a:buSzPct val="85000"/>
              <a:buChar char="•"/>
              <a:tabLst>
                <a:tab pos="4699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End-users (clinicians) must be willing to champion the implementation</a:t>
            </a:r>
            <a:r>
              <a:rPr dirty="0" sz="2000" spc="-19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of</a:t>
            </a:r>
            <a:endParaRPr sz="20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CPOE</a:t>
            </a:r>
            <a:endParaRPr sz="20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484"/>
              </a:spcBef>
              <a:buClr>
                <a:srgbClr val="92A199"/>
              </a:buClr>
              <a:buSzPct val="85000"/>
              <a:buChar char="•"/>
              <a:tabLst>
                <a:tab pos="4699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Clinicians must be involved in design and implementation of the</a:t>
            </a:r>
            <a:r>
              <a:rPr dirty="0" sz="2000" spc="-16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system</a:t>
            </a:r>
            <a:endParaRPr sz="20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480"/>
              </a:spcBef>
              <a:buClr>
                <a:srgbClr val="92A199"/>
              </a:buClr>
              <a:buSzPct val="85000"/>
              <a:buChar char="•"/>
              <a:tabLst>
                <a:tab pos="4699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Clinicians must be flexible and willing to change workflow</a:t>
            </a:r>
            <a:r>
              <a:rPr dirty="0" sz="2000" spc="-1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processes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65913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80"/>
              <a:t>What </a:t>
            </a:r>
            <a:r>
              <a:rPr dirty="0" sz="4000" spc="-50"/>
              <a:t>Is </a:t>
            </a:r>
            <a:r>
              <a:rPr dirty="0" sz="4000" spc="-90"/>
              <a:t>Needed </a:t>
            </a:r>
            <a:r>
              <a:rPr dirty="0" sz="4000" spc="-70"/>
              <a:t>For</a:t>
            </a:r>
            <a:r>
              <a:rPr dirty="0" sz="4000" spc="-610"/>
              <a:t> </a:t>
            </a:r>
            <a:r>
              <a:rPr dirty="0" sz="4000" spc="-90"/>
              <a:t>Success?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8739" y="1858028"/>
            <a:ext cx="6141085" cy="236728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Information </a:t>
            </a:r>
            <a:r>
              <a:rPr dirty="0" sz="2400" spc="-30">
                <a:solidFill>
                  <a:srgbClr val="292934"/>
                </a:solidFill>
                <a:latin typeface="Arial"/>
                <a:cs typeface="Arial"/>
              </a:rPr>
              <a:t>Technology </a:t>
            </a:r>
            <a:r>
              <a:rPr dirty="0" sz="2400" spc="-55">
                <a:solidFill>
                  <a:srgbClr val="292934"/>
                </a:solidFill>
                <a:latin typeface="Arial"/>
                <a:cs typeface="Arial"/>
              </a:rPr>
              <a:t>(I.T.</a:t>
            </a:r>
            <a:r>
              <a:rPr dirty="0" sz="2400" spc="-3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Department)</a:t>
            </a:r>
            <a:endParaRPr sz="24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480"/>
              </a:spcBef>
              <a:buClr>
                <a:srgbClr val="92A199"/>
              </a:buClr>
              <a:buSzPct val="85000"/>
              <a:buChar char="•"/>
              <a:tabLst>
                <a:tab pos="4699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Ensure fast, reliable, and easily accessible</a:t>
            </a:r>
            <a:r>
              <a:rPr dirty="0" sz="2000" spc="-15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system</a:t>
            </a:r>
            <a:endParaRPr sz="20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480"/>
              </a:spcBef>
              <a:buClr>
                <a:srgbClr val="92A199"/>
              </a:buClr>
              <a:buSzPct val="85000"/>
              <a:buChar char="•"/>
              <a:tabLst>
                <a:tab pos="4699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Provide ongoing</a:t>
            </a:r>
            <a:r>
              <a:rPr dirty="0" sz="2000" spc="-4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support</a:t>
            </a:r>
            <a:endParaRPr sz="20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484"/>
              </a:spcBef>
              <a:buClr>
                <a:srgbClr val="92A199"/>
              </a:buClr>
              <a:buSzPct val="85000"/>
              <a:buChar char="•"/>
              <a:tabLst>
                <a:tab pos="469900" algn="l"/>
              </a:tabLst>
            </a:pPr>
            <a:r>
              <a:rPr dirty="0" sz="2000" spc="-15">
                <a:solidFill>
                  <a:srgbClr val="292934"/>
                </a:solidFill>
                <a:latin typeface="Arial"/>
                <a:cs typeface="Arial"/>
              </a:rPr>
              <a:t>Train,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educate</a:t>
            </a:r>
            <a:r>
              <a:rPr dirty="0" sz="2000" spc="-6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users</a:t>
            </a:r>
            <a:endParaRPr sz="20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7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Institution</a:t>
            </a:r>
            <a:endParaRPr sz="24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484"/>
              </a:spcBef>
              <a:buClr>
                <a:srgbClr val="92A199"/>
              </a:buClr>
              <a:buSzPct val="85000"/>
              <a:buChar char="•"/>
              <a:tabLst>
                <a:tab pos="4699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Commitment to workflow</a:t>
            </a:r>
            <a:r>
              <a:rPr dirty="0" sz="2000" spc="-10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changes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227330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95"/>
              <a:t>Definitions</a:t>
            </a:r>
            <a:endParaRPr sz="40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954405" marR="170180" indent="-182880">
              <a:lnSpc>
                <a:spcPct val="100000"/>
              </a:lnSpc>
              <a:spcBef>
                <a:spcPts val="105"/>
              </a:spcBef>
              <a:buClr>
                <a:srgbClr val="92A199"/>
              </a:buClr>
              <a:buSzPct val="85000"/>
              <a:buChar char="•"/>
              <a:tabLst>
                <a:tab pos="954405" algn="l"/>
              </a:tabLst>
            </a:pPr>
            <a:r>
              <a:rPr dirty="0"/>
              <a:t>EMR </a:t>
            </a:r>
            <a:r>
              <a:rPr dirty="0" sz="1600" spc="-5"/>
              <a:t>(Electronic Medical Record) </a:t>
            </a:r>
            <a:r>
              <a:rPr dirty="0"/>
              <a:t>– the set of databases (lab,  </a:t>
            </a:r>
            <a:r>
              <a:rPr dirty="0" spc="-15"/>
              <a:t>pharmacy, radiology, </a:t>
            </a:r>
            <a:r>
              <a:rPr dirty="0"/>
              <a:t>clinical notes, etc.) that contains the</a:t>
            </a:r>
            <a:r>
              <a:rPr dirty="0" spc="-190"/>
              <a:t> </a:t>
            </a:r>
            <a:r>
              <a:rPr dirty="0"/>
              <a:t>health  information for patients within a </a:t>
            </a:r>
            <a:r>
              <a:rPr dirty="0" spc="-5"/>
              <a:t>given </a:t>
            </a:r>
            <a:r>
              <a:rPr dirty="0"/>
              <a:t>institution or</a:t>
            </a:r>
            <a:r>
              <a:rPr dirty="0" spc="-114"/>
              <a:t> </a:t>
            </a:r>
            <a:r>
              <a:rPr dirty="0"/>
              <a:t>organization</a:t>
            </a:r>
            <a:endParaRPr sz="1600"/>
          </a:p>
          <a:p>
            <a:pPr marL="954405" marR="5080" indent="-182880">
              <a:lnSpc>
                <a:spcPct val="100000"/>
              </a:lnSpc>
              <a:spcBef>
                <a:spcPts val="480"/>
              </a:spcBef>
              <a:buClr>
                <a:srgbClr val="92A199"/>
              </a:buClr>
              <a:buSzPct val="85000"/>
              <a:buChar char="•"/>
              <a:tabLst>
                <a:tab pos="954405" algn="l"/>
              </a:tabLst>
            </a:pPr>
            <a:r>
              <a:rPr dirty="0"/>
              <a:t>CDS </a:t>
            </a:r>
            <a:r>
              <a:rPr dirty="0" sz="1600" spc="-5"/>
              <a:t>(Clinical Decision Support) </a:t>
            </a:r>
            <a:r>
              <a:rPr dirty="0"/>
              <a:t>component - software that makes  relevant information available for clinical decision-making</a:t>
            </a:r>
            <a:r>
              <a:rPr dirty="0" spc="-85"/>
              <a:t> </a:t>
            </a:r>
            <a:r>
              <a:rPr dirty="0"/>
              <a:t>(clinical  data, references, clinical guidelines, situation-specific</a:t>
            </a:r>
            <a:r>
              <a:rPr dirty="0" spc="-145"/>
              <a:t> </a:t>
            </a:r>
            <a:r>
              <a:rPr dirty="0"/>
              <a:t>advice)</a:t>
            </a:r>
            <a:endParaRPr sz="1600"/>
          </a:p>
          <a:p>
            <a:pPr marL="954405" indent="-182880">
              <a:lnSpc>
                <a:spcPct val="100000"/>
              </a:lnSpc>
              <a:spcBef>
                <a:spcPts val="480"/>
              </a:spcBef>
              <a:buClr>
                <a:srgbClr val="92A199"/>
              </a:buClr>
              <a:buSzPct val="85000"/>
              <a:buChar char="•"/>
              <a:tabLst>
                <a:tab pos="954405" algn="l"/>
              </a:tabLst>
            </a:pPr>
            <a:r>
              <a:rPr dirty="0"/>
              <a:t>CPOE </a:t>
            </a:r>
            <a:r>
              <a:rPr dirty="0" sz="1600" spc="-5"/>
              <a:t>(Computerized Physician Order </a:t>
            </a:r>
            <a:r>
              <a:rPr dirty="0" sz="1600" spc="-10"/>
              <a:t>Entry) </a:t>
            </a:r>
            <a:r>
              <a:rPr dirty="0"/>
              <a:t>component –</a:t>
            </a:r>
            <a:r>
              <a:rPr dirty="0" spc="-275"/>
              <a:t> </a:t>
            </a:r>
            <a:r>
              <a:rPr dirty="0"/>
              <a:t>enables</a:t>
            </a:r>
            <a:endParaRPr sz="1600"/>
          </a:p>
          <a:p>
            <a:pPr marL="954405">
              <a:lnSpc>
                <a:spcPct val="100000"/>
              </a:lnSpc>
              <a:spcBef>
                <a:spcPts val="5"/>
              </a:spcBef>
            </a:pPr>
            <a:r>
              <a:rPr dirty="0"/>
              <a:t>clinicians to enter orders (tests, meds, </a:t>
            </a:r>
            <a:r>
              <a:rPr dirty="0" spc="-20"/>
              <a:t>dietary,</a:t>
            </a:r>
            <a:r>
              <a:rPr dirty="0" spc="-210"/>
              <a:t> </a:t>
            </a:r>
            <a:r>
              <a:rPr dirty="0"/>
              <a:t>etc.)</a:t>
            </a:r>
          </a:p>
          <a:p>
            <a:pPr marL="954405" marR="244475" indent="-182880">
              <a:lnSpc>
                <a:spcPct val="100000"/>
              </a:lnSpc>
              <a:spcBef>
                <a:spcPts val="475"/>
              </a:spcBef>
              <a:buClr>
                <a:srgbClr val="92A199"/>
              </a:buClr>
              <a:buSzPct val="85000"/>
              <a:buChar char="•"/>
              <a:tabLst>
                <a:tab pos="954405" algn="l"/>
              </a:tabLst>
            </a:pPr>
            <a:r>
              <a:rPr dirty="0" spc="5"/>
              <a:t>CCR </a:t>
            </a:r>
            <a:r>
              <a:rPr dirty="0" sz="1600" spc="-5"/>
              <a:t>(Computerized Clinical Reminder) </a:t>
            </a:r>
            <a:r>
              <a:rPr dirty="0"/>
              <a:t>– </a:t>
            </a:r>
            <a:r>
              <a:rPr dirty="0" spc="-5"/>
              <a:t>just-in-time </a:t>
            </a:r>
            <a:r>
              <a:rPr dirty="0"/>
              <a:t>reminders at the  point of care that reflect evidence-based medicine</a:t>
            </a:r>
            <a:r>
              <a:rPr dirty="0" spc="-165"/>
              <a:t> </a:t>
            </a:r>
            <a:r>
              <a:rPr dirty="0"/>
              <a:t>guidelines</a:t>
            </a:r>
            <a:endParaRPr sz="1600"/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382524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5"/>
              <a:t>C</a:t>
            </a:r>
            <a:r>
              <a:rPr dirty="0" sz="4000" spc="-105"/>
              <a:t>P</a:t>
            </a:r>
            <a:r>
              <a:rPr dirty="0" sz="4000" spc="-105"/>
              <a:t>O</a:t>
            </a:r>
            <a:r>
              <a:rPr dirty="0" sz="4000" spc="-105"/>
              <a:t>E</a:t>
            </a:r>
            <a:r>
              <a:rPr dirty="0" sz="4000" spc="-100"/>
              <a:t>--</a:t>
            </a:r>
            <a:r>
              <a:rPr dirty="0" sz="4000" spc="-105"/>
              <a:t>S</a:t>
            </a:r>
            <a:r>
              <a:rPr dirty="0" sz="4000" spc="-105"/>
              <a:t>u</a:t>
            </a:r>
            <a:r>
              <a:rPr dirty="0" sz="4000" spc="-105"/>
              <a:t>mm</a:t>
            </a:r>
            <a:r>
              <a:rPr dirty="0" sz="4000" spc="-105"/>
              <a:t>a</a:t>
            </a:r>
            <a:r>
              <a:rPr dirty="0" sz="4000" spc="-105"/>
              <a:t>r</a:t>
            </a:r>
            <a:r>
              <a:rPr dirty="0" sz="4000" spc="-5"/>
              <a:t>y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8739" y="1931034"/>
            <a:ext cx="8916670" cy="273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95580" marR="24130" indent="-182880">
              <a:lnSpc>
                <a:spcPct val="100000"/>
              </a:lnSpc>
              <a:spcBef>
                <a:spcPts val="10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CPOE is a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key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component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improve Patient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Safety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and Quality 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 Care</a:t>
            </a:r>
            <a:endParaRPr sz="2400">
              <a:latin typeface="Arial"/>
              <a:cs typeface="Arial"/>
            </a:endParaRPr>
          </a:p>
          <a:p>
            <a:pPr algn="just" marL="195580" marR="5080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focus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needs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to be on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workflow and process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of care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changes 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that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are necessary for optimal patient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care,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Not on implementing  a new computer</a:t>
            </a:r>
            <a:r>
              <a:rPr dirty="0" sz="2400" spc="1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system</a:t>
            </a:r>
            <a:endParaRPr sz="24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Commitment from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clinicians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to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help with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process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design</a:t>
            </a:r>
            <a:r>
              <a:rPr dirty="0" sz="2400" spc="4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and</a:t>
            </a:r>
            <a:endParaRPr sz="2400">
              <a:latin typeface="Arial"/>
              <a:cs typeface="Arial"/>
            </a:endParaRPr>
          </a:p>
          <a:p>
            <a:pPr marL="195580">
              <a:lnSpc>
                <a:spcPct val="100000"/>
              </a:lnSpc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implementation is critical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for</a:t>
            </a:r>
            <a:r>
              <a:rPr dirty="0" sz="2400" spc="4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success.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7340" y="697737"/>
            <a:ext cx="7503159" cy="31578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41300">
              <a:lnSpc>
                <a:spcPct val="100000"/>
              </a:lnSpc>
              <a:spcBef>
                <a:spcPts val="95"/>
              </a:spcBef>
            </a:pPr>
            <a:r>
              <a:rPr dirty="0" sz="4000" spc="-95">
                <a:solidFill>
                  <a:srgbClr val="D2523B"/>
                </a:solidFill>
                <a:latin typeface="Arial"/>
                <a:cs typeface="Arial"/>
              </a:rPr>
              <a:t>CPOE--Summary</a:t>
            </a:r>
            <a:endParaRPr sz="4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750">
              <a:latin typeface="Times New Roman"/>
              <a:cs typeface="Times New Roman"/>
            </a:endParaRPr>
          </a:p>
          <a:p>
            <a:pPr marL="195580" marR="5080" indent="-182880">
              <a:lnSpc>
                <a:spcPct val="100000"/>
              </a:lnSpc>
            </a:pPr>
            <a:r>
              <a:rPr dirty="0" sz="4000" spc="-5">
                <a:solidFill>
                  <a:srgbClr val="292934"/>
                </a:solidFill>
                <a:latin typeface="Arial"/>
                <a:cs typeface="Arial"/>
              </a:rPr>
              <a:t>CPOE is a clinical based process  development to improve patient  care, </a:t>
            </a:r>
            <a:r>
              <a:rPr dirty="0" sz="4000" spc="-10" b="1">
                <a:solidFill>
                  <a:srgbClr val="292934"/>
                </a:solidFill>
                <a:latin typeface="Arial"/>
                <a:cs typeface="Arial"/>
              </a:rPr>
              <a:t>not </a:t>
            </a:r>
            <a:r>
              <a:rPr dirty="0" sz="4000" spc="-5">
                <a:solidFill>
                  <a:srgbClr val="292934"/>
                </a:solidFill>
                <a:latin typeface="Arial"/>
                <a:cs typeface="Arial"/>
              </a:rPr>
              <a:t>an </a:t>
            </a:r>
            <a:r>
              <a:rPr dirty="0" sz="4000" spc="-114">
                <a:solidFill>
                  <a:srgbClr val="292934"/>
                </a:solidFill>
                <a:latin typeface="Arial"/>
                <a:cs typeface="Arial"/>
              </a:rPr>
              <a:t>I.T.</a:t>
            </a:r>
            <a:r>
              <a:rPr dirty="0" sz="4000" spc="3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4000" spc="-5">
                <a:solidFill>
                  <a:srgbClr val="292934"/>
                </a:solidFill>
                <a:latin typeface="Arial"/>
                <a:cs typeface="Arial"/>
              </a:rPr>
              <a:t>project</a:t>
            </a:r>
            <a:endParaRPr sz="4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6562" y="3399282"/>
            <a:ext cx="7848600" cy="1905"/>
          </a:xfrm>
          <a:custGeom>
            <a:avLst/>
            <a:gdLst/>
            <a:ahLst/>
            <a:cxnLst/>
            <a:rect l="l" t="t" r="r" b="b"/>
            <a:pathLst>
              <a:path w="7848600" h="1904">
                <a:moveTo>
                  <a:pt x="0" y="0"/>
                </a:moveTo>
                <a:lnTo>
                  <a:pt x="7848600" y="1523"/>
                </a:lnTo>
              </a:path>
            </a:pathLst>
          </a:custGeom>
          <a:ln w="19812">
            <a:solidFill>
              <a:srgbClr val="D2523B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764540" y="2344623"/>
            <a:ext cx="3960495" cy="8489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400" spc="-165" b="1">
                <a:solidFill>
                  <a:srgbClr val="92A199"/>
                </a:solidFill>
                <a:latin typeface="Arial"/>
                <a:cs typeface="Arial"/>
              </a:rPr>
              <a:t>THANK</a:t>
            </a:r>
            <a:r>
              <a:rPr dirty="0" sz="5400" spc="-270" b="1">
                <a:solidFill>
                  <a:srgbClr val="92A199"/>
                </a:solidFill>
                <a:latin typeface="Arial"/>
                <a:cs typeface="Arial"/>
              </a:rPr>
              <a:t> </a:t>
            </a:r>
            <a:r>
              <a:rPr dirty="0" sz="5400" spc="-45" b="1">
                <a:solidFill>
                  <a:srgbClr val="92A199"/>
                </a:solidFill>
                <a:latin typeface="Arial"/>
                <a:cs typeface="Arial"/>
              </a:rPr>
              <a:t>YOU</a:t>
            </a:r>
            <a:endParaRPr sz="5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22044" y="3854577"/>
            <a:ext cx="368490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5">
                <a:solidFill>
                  <a:srgbClr val="92A199"/>
                </a:solidFill>
                <a:latin typeface="Arial"/>
                <a:cs typeface="Arial"/>
              </a:rPr>
              <a:t>Professor Ahmed Al</a:t>
            </a:r>
            <a:r>
              <a:rPr dirty="0" sz="2400" spc="-260">
                <a:solidFill>
                  <a:srgbClr val="92A199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92A199"/>
                </a:solidFill>
                <a:latin typeface="Arial"/>
                <a:cs typeface="Arial"/>
              </a:rPr>
              <a:t>Barrak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0" y="864108"/>
            <a:ext cx="2791968" cy="10774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259715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95"/>
              <a:t>Advantages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38757"/>
            <a:ext cx="7390765" cy="3610610"/>
          </a:xfrm>
          <a:prstGeom prst="rect">
            <a:avLst/>
          </a:prstGeom>
        </p:spPr>
        <p:txBody>
          <a:bodyPr wrap="square" lIns="0" tIns="97790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770"/>
              </a:spcBef>
              <a:buClr>
                <a:srgbClr val="92A199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Improve</a:t>
            </a: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 communication</a:t>
            </a:r>
            <a:endParaRPr sz="2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Make </a:t>
            </a: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knowledge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more readily</a:t>
            </a:r>
            <a:r>
              <a:rPr dirty="0" sz="2800" spc="3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accessible</a:t>
            </a:r>
            <a:endParaRPr sz="2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670"/>
              </a:spcBef>
              <a:buClr>
                <a:srgbClr val="92A199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Assist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with</a:t>
            </a:r>
            <a:r>
              <a:rPr dirty="0" sz="2800" spc="-1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calculations</a:t>
            </a:r>
            <a:endParaRPr sz="2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Perform checks in real</a:t>
            </a:r>
            <a:r>
              <a:rPr dirty="0" sz="2800" spc="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time</a:t>
            </a:r>
            <a:endParaRPr sz="2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670"/>
              </a:spcBef>
              <a:buClr>
                <a:srgbClr val="92A199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Assist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with</a:t>
            </a:r>
            <a:r>
              <a:rPr dirty="0" sz="2800" spc="-1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monitoring</a:t>
            </a:r>
            <a:endParaRPr sz="2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Provide decision</a:t>
            </a:r>
            <a:r>
              <a:rPr dirty="0" sz="2800" spc="-1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support</a:t>
            </a:r>
            <a:endParaRPr sz="280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Require key pieces of </a:t>
            </a: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information (dose,</a:t>
            </a:r>
            <a:r>
              <a:rPr dirty="0" sz="2800" spc="1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e.g.)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142684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5"/>
              <a:t>C</a:t>
            </a:r>
            <a:r>
              <a:rPr dirty="0" sz="4000" spc="-105"/>
              <a:t>P</a:t>
            </a:r>
            <a:r>
              <a:rPr dirty="0" sz="4000" spc="-105"/>
              <a:t>O</a:t>
            </a:r>
            <a:r>
              <a:rPr dirty="0" sz="4000" spc="-5"/>
              <a:t>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624711"/>
            <a:ext cx="7724775" cy="358838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95580" marR="221615" indent="-182880">
              <a:lnSpc>
                <a:spcPct val="100000"/>
              </a:lnSpc>
              <a:spcBef>
                <a:spcPts val="95"/>
              </a:spcBef>
              <a:buClr>
                <a:srgbClr val="92A199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In 2005, </a:t>
            </a: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only </a:t>
            </a:r>
            <a:r>
              <a:rPr dirty="0" sz="2800" b="1">
                <a:solidFill>
                  <a:srgbClr val="292934"/>
                </a:solidFill>
                <a:latin typeface="Arial"/>
                <a:cs typeface="Arial"/>
              </a:rPr>
              <a:t>4%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of hospitals are </a:t>
            </a: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in full 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compliance with CPOE; 17% </a:t>
            </a: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have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made good  progress.</a:t>
            </a:r>
            <a:endParaRPr sz="2800">
              <a:latin typeface="Arial"/>
              <a:cs typeface="Arial"/>
            </a:endParaRPr>
          </a:p>
          <a:p>
            <a:pPr marL="195580" marR="297815" indent="-182880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3928"/>
              <a:buChar char="•"/>
              <a:tabLst>
                <a:tab pos="195580" algn="l"/>
              </a:tabLst>
            </a:pP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Government and </a:t>
            </a: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larger teaching hospitals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are  more likely to </a:t>
            </a:r>
            <a:r>
              <a:rPr dirty="0" sz="2800">
                <a:solidFill>
                  <a:srgbClr val="292934"/>
                </a:solidFill>
                <a:latin typeface="Arial"/>
                <a:cs typeface="Arial"/>
              </a:rPr>
              <a:t>have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implemented</a:t>
            </a:r>
            <a:r>
              <a:rPr dirty="0" sz="2800" spc="4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800" spc="-5">
                <a:solidFill>
                  <a:srgbClr val="292934"/>
                </a:solidFill>
                <a:latin typeface="Arial"/>
                <a:cs typeface="Arial"/>
              </a:rPr>
              <a:t>CPOE.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900">
              <a:latin typeface="Times New Roman"/>
              <a:cs typeface="Times New Roman"/>
            </a:endParaRPr>
          </a:p>
          <a:p>
            <a:pPr marL="742950" marR="5080">
              <a:lnSpc>
                <a:spcPct val="100000"/>
              </a:lnSpc>
              <a:tabLst>
                <a:tab pos="1758314" algn="l"/>
                <a:tab pos="6016625" algn="l"/>
                <a:tab pos="6114415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Source:	Cutler EM, Feldman NE,</a:t>
            </a:r>
            <a:r>
              <a:rPr dirty="0" sz="2000" spc="-4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Hurwitz</a:t>
            </a:r>
            <a:r>
              <a:rPr dirty="0" sz="2000" spc="-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 spc="5">
                <a:solidFill>
                  <a:srgbClr val="292934"/>
                </a:solidFill>
                <a:latin typeface="Arial"/>
                <a:cs typeface="Arial"/>
              </a:rPr>
              <a:t>JR.	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US Adoption</a:t>
            </a:r>
            <a:r>
              <a:rPr dirty="0" sz="2000" spc="-21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of  Computerized Physician Order</a:t>
            </a:r>
            <a:r>
              <a:rPr dirty="0" sz="2000" spc="-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 spc="-5">
                <a:solidFill>
                  <a:srgbClr val="292934"/>
                </a:solidFill>
                <a:latin typeface="Arial"/>
                <a:cs typeface="Arial"/>
              </a:rPr>
              <a:t>Entry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 Systems.		Health </a:t>
            </a:r>
            <a:r>
              <a:rPr dirty="0" sz="2000" spc="-10">
                <a:solidFill>
                  <a:srgbClr val="292934"/>
                </a:solidFill>
                <a:latin typeface="Arial"/>
                <a:cs typeface="Arial"/>
              </a:rPr>
              <a:t>Affairs 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2005 </a:t>
            </a:r>
            <a:r>
              <a:rPr dirty="0" sz="2000" spc="-5">
                <a:solidFill>
                  <a:srgbClr val="292934"/>
                </a:solidFill>
                <a:latin typeface="Arial"/>
                <a:cs typeface="Arial"/>
              </a:rPr>
              <a:t>Nov/Dec;24(6):1654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–</a:t>
            </a:r>
            <a:r>
              <a:rPr dirty="0" sz="2000" spc="-5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1655.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784606"/>
            <a:ext cx="7489190" cy="46799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900" spc="-85"/>
              <a:t>Example</a:t>
            </a:r>
            <a:r>
              <a:rPr dirty="0" sz="2900" spc="-245"/>
              <a:t> </a:t>
            </a:r>
            <a:r>
              <a:rPr dirty="0" sz="2900" spc="-75"/>
              <a:t>CPOE</a:t>
            </a:r>
            <a:r>
              <a:rPr dirty="0" sz="2900" spc="-229"/>
              <a:t> </a:t>
            </a:r>
            <a:r>
              <a:rPr dirty="0" sz="2900" spc="-85"/>
              <a:t>improves</a:t>
            </a:r>
            <a:r>
              <a:rPr dirty="0" sz="2900" spc="-245"/>
              <a:t> </a:t>
            </a:r>
            <a:r>
              <a:rPr dirty="0" sz="2900" spc="-90"/>
              <a:t>adherence</a:t>
            </a:r>
            <a:r>
              <a:rPr dirty="0" sz="2900" spc="-254"/>
              <a:t> </a:t>
            </a:r>
            <a:r>
              <a:rPr dirty="0" sz="2900" spc="-50"/>
              <a:t>to</a:t>
            </a:r>
            <a:r>
              <a:rPr dirty="0" sz="2900" spc="-215"/>
              <a:t> </a:t>
            </a:r>
            <a:r>
              <a:rPr dirty="0" sz="2900" spc="-85"/>
              <a:t>guideline</a:t>
            </a:r>
            <a:endParaRPr sz="2900"/>
          </a:p>
        </p:txBody>
      </p:sp>
      <p:sp>
        <p:nvSpPr>
          <p:cNvPr id="3" name="object 3"/>
          <p:cNvSpPr/>
          <p:nvPr/>
        </p:nvSpPr>
        <p:spPr>
          <a:xfrm>
            <a:off x="582132" y="2285139"/>
            <a:ext cx="8068118" cy="291713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17244" y="5894323"/>
            <a:ext cx="6766559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45">
                <a:solidFill>
                  <a:srgbClr val="292934"/>
                </a:solidFill>
                <a:latin typeface="Arial"/>
                <a:cs typeface="Arial"/>
              </a:rPr>
              <a:t>Teich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JM et al. Arch Intern Med. 2000 Oct</a:t>
            </a:r>
            <a:r>
              <a:rPr dirty="0" sz="2000" spc="-28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9;160(18):2713-4.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6430010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90"/>
              <a:t>Example </a:t>
            </a:r>
            <a:r>
              <a:rPr dirty="0" sz="4000" spc="-80"/>
              <a:t>CPOE </a:t>
            </a:r>
            <a:r>
              <a:rPr dirty="0" sz="4000" spc="-85"/>
              <a:t>reduce</a:t>
            </a:r>
            <a:r>
              <a:rPr dirty="0" sz="4000" spc="-490"/>
              <a:t> </a:t>
            </a:r>
            <a:r>
              <a:rPr dirty="0" sz="4000" spc="-90"/>
              <a:t>errors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993444" y="1778634"/>
            <a:ext cx="7079615" cy="98551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100"/>
              </a:spcBef>
              <a:buClr>
                <a:srgbClr val="92A199"/>
              </a:buClr>
              <a:buSzPct val="83333"/>
              <a:buChar char="•"/>
              <a:tabLst>
                <a:tab pos="195580" algn="l"/>
              </a:tabLst>
            </a:pPr>
            <a:r>
              <a:rPr dirty="0" sz="2100">
                <a:solidFill>
                  <a:srgbClr val="292934"/>
                </a:solidFill>
                <a:latin typeface="Arial"/>
                <a:cs typeface="Arial"/>
              </a:rPr>
              <a:t>Potts </a:t>
            </a:r>
            <a:r>
              <a:rPr dirty="0" sz="2100" spc="-5">
                <a:solidFill>
                  <a:srgbClr val="292934"/>
                </a:solidFill>
                <a:latin typeface="Arial"/>
                <a:cs typeface="Arial"/>
              </a:rPr>
              <a:t>studied </a:t>
            </a:r>
            <a:r>
              <a:rPr dirty="0" sz="2100">
                <a:solidFill>
                  <a:srgbClr val="292934"/>
                </a:solidFill>
                <a:latin typeface="Arial"/>
                <a:cs typeface="Arial"/>
              </a:rPr>
              <a:t>ADE </a:t>
            </a:r>
            <a:r>
              <a:rPr dirty="0" sz="2100" spc="-5">
                <a:solidFill>
                  <a:srgbClr val="292934"/>
                </a:solidFill>
                <a:latin typeface="Arial"/>
                <a:cs typeface="Arial"/>
              </a:rPr>
              <a:t>rates in 13,828 medication</a:t>
            </a:r>
            <a:r>
              <a:rPr dirty="0" sz="2100" spc="-16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100" spc="-5">
                <a:solidFill>
                  <a:srgbClr val="292934"/>
                </a:solidFill>
                <a:latin typeface="Arial"/>
                <a:cs typeface="Arial"/>
              </a:rPr>
              <a:t>orders</a:t>
            </a:r>
            <a:endParaRPr sz="2100">
              <a:latin typeface="Arial"/>
              <a:cs typeface="Arial"/>
            </a:endParaRPr>
          </a:p>
          <a:p>
            <a:pPr marL="194945" marR="5080">
              <a:lnSpc>
                <a:spcPct val="100000"/>
              </a:lnSpc>
            </a:pPr>
            <a:r>
              <a:rPr dirty="0" sz="2100" spc="-5">
                <a:solidFill>
                  <a:srgbClr val="292934"/>
                </a:solidFill>
                <a:latin typeface="Arial"/>
                <a:cs typeface="Arial"/>
              </a:rPr>
              <a:t>before/after CPOE implementation at </a:t>
            </a:r>
            <a:r>
              <a:rPr dirty="0" sz="2100" spc="-20">
                <a:solidFill>
                  <a:srgbClr val="292934"/>
                </a:solidFill>
                <a:latin typeface="Arial"/>
                <a:cs typeface="Arial"/>
              </a:rPr>
              <a:t>Vanderbilt </a:t>
            </a:r>
            <a:r>
              <a:rPr dirty="0" sz="2100" spc="-10">
                <a:solidFill>
                  <a:srgbClr val="292934"/>
                </a:solidFill>
                <a:latin typeface="Arial"/>
                <a:cs typeface="Arial"/>
              </a:rPr>
              <a:t>Children’s  </a:t>
            </a:r>
            <a:r>
              <a:rPr dirty="0" sz="2100" spc="-5">
                <a:solidFill>
                  <a:srgbClr val="292934"/>
                </a:solidFill>
                <a:latin typeface="Arial"/>
                <a:cs typeface="Arial"/>
              </a:rPr>
              <a:t>PICU:</a:t>
            </a:r>
            <a:endParaRPr sz="21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125908" y="3080043"/>
            <a:ext cx="4291923" cy="31726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106929" y="6397244"/>
            <a:ext cx="50044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Potts AL, Barr </a:t>
            </a:r>
            <a:r>
              <a:rPr dirty="0" sz="1400" spc="-5">
                <a:solidFill>
                  <a:srgbClr val="292934"/>
                </a:solidFill>
                <a:latin typeface="Arial"/>
                <a:cs typeface="Arial"/>
              </a:rPr>
              <a:t>FE, </a:t>
            </a: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et al. Pediatrics. 2004 </a:t>
            </a:r>
            <a:r>
              <a:rPr dirty="0" sz="1400" spc="-15">
                <a:solidFill>
                  <a:srgbClr val="292934"/>
                </a:solidFill>
                <a:latin typeface="Arial"/>
                <a:cs typeface="Arial"/>
              </a:rPr>
              <a:t>Jan;113(1 </a:t>
            </a: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Pt</a:t>
            </a:r>
            <a:r>
              <a:rPr dirty="0" sz="1400" spc="-26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1):59-63.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697737"/>
            <a:ext cx="1426845" cy="635000"/>
          </a:xfrm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4000" spc="-105"/>
              <a:t>C</a:t>
            </a:r>
            <a:r>
              <a:rPr dirty="0" sz="4000" spc="-105"/>
              <a:t>P</a:t>
            </a:r>
            <a:r>
              <a:rPr dirty="0" sz="4000" spc="-105"/>
              <a:t>O</a:t>
            </a:r>
            <a:r>
              <a:rPr dirty="0" sz="4000" spc="-5"/>
              <a:t>E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535940" y="1553082"/>
            <a:ext cx="8021320" cy="514731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10">
                <a:solidFill>
                  <a:srgbClr val="292934"/>
                </a:solidFill>
                <a:latin typeface="Arial"/>
                <a:cs typeface="Arial"/>
              </a:rPr>
              <a:t>Effective in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reducing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the rate of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serious medication</a:t>
            </a:r>
            <a:r>
              <a:rPr dirty="0" sz="2400" spc="1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errors.</a:t>
            </a:r>
            <a:endParaRPr sz="2400">
              <a:latin typeface="Arial"/>
              <a:cs typeface="Arial"/>
            </a:endParaRPr>
          </a:p>
          <a:p>
            <a:pPr marL="195580" marR="104775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Reduction in antibiotic-related ADEs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after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implementation 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decision support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for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these</a:t>
            </a:r>
            <a:r>
              <a:rPr dirty="0" sz="2400" spc="3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drug.</a:t>
            </a:r>
            <a:endParaRPr sz="2400">
              <a:latin typeface="Arial"/>
              <a:cs typeface="Arial"/>
            </a:endParaRPr>
          </a:p>
          <a:p>
            <a:pPr marL="195580" marR="1072515" indent="-182880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Length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of stay at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Wishard Memorial Hospital in  Indianapolis fell by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0.9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days, and hospital charges  decreased by 13%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after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implementation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of</a:t>
            </a:r>
            <a:r>
              <a:rPr dirty="0" sz="2400" spc="7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CPOE.</a:t>
            </a:r>
            <a:endParaRPr sz="2400">
              <a:latin typeface="Arial"/>
              <a:cs typeface="Arial"/>
            </a:endParaRPr>
          </a:p>
          <a:p>
            <a:pPr marL="195580" marR="41910" indent="-182880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A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study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at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Ohio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State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University also identified substantial  reductions in </a:t>
            </a:r>
            <a:r>
              <a:rPr dirty="0" sz="2400" spc="-25">
                <a:solidFill>
                  <a:srgbClr val="292934"/>
                </a:solidFill>
                <a:latin typeface="Arial"/>
                <a:cs typeface="Arial"/>
              </a:rPr>
              <a:t>pharmacy,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radiology and laboratory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turn- 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around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times,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and there was a reduction in length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of stay  in one of the two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hospitals</a:t>
            </a:r>
            <a:r>
              <a:rPr dirty="0" sz="2400" spc="-1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studied.</a:t>
            </a:r>
            <a:endParaRPr sz="2400">
              <a:latin typeface="Arial"/>
              <a:cs typeface="Arial"/>
            </a:endParaRPr>
          </a:p>
          <a:p>
            <a:pPr marL="195580" marR="5080" indent="-18288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SzPct val="85416"/>
              <a:buChar char="•"/>
              <a:tabLst>
                <a:tab pos="195580" algn="l"/>
              </a:tabLst>
            </a:pP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Research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estimates that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implementation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of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CPOE 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systems at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all non-rural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U.S.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hospitals could prevent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three 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million adverse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drug </a:t>
            </a:r>
            <a:r>
              <a:rPr dirty="0" sz="2400" spc="-5">
                <a:solidFill>
                  <a:srgbClr val="292934"/>
                </a:solidFill>
                <a:latin typeface="Arial"/>
                <a:cs typeface="Arial"/>
              </a:rPr>
              <a:t>events </a:t>
            </a:r>
            <a:r>
              <a:rPr dirty="0" sz="2400">
                <a:solidFill>
                  <a:srgbClr val="292934"/>
                </a:solidFill>
                <a:latin typeface="Arial"/>
                <a:cs typeface="Arial"/>
              </a:rPr>
              <a:t>each</a:t>
            </a:r>
            <a:r>
              <a:rPr dirty="0" sz="2400" spc="4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400" spc="-30">
                <a:solidFill>
                  <a:srgbClr val="292934"/>
                </a:solidFill>
                <a:latin typeface="Arial"/>
                <a:cs typeface="Arial"/>
              </a:rPr>
              <a:t>year.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2225" y="1590878"/>
            <a:ext cx="7031355" cy="6629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69900" indent="-457200">
              <a:lnSpc>
                <a:spcPts val="2510"/>
              </a:lnSpc>
              <a:spcBef>
                <a:spcPts val="95"/>
              </a:spcBef>
              <a:buChar char="•"/>
              <a:tabLst>
                <a:tab pos="469900" algn="l"/>
                <a:tab pos="470534" algn="l"/>
              </a:tabLst>
            </a:pPr>
            <a:r>
              <a:rPr dirty="0" sz="2200" spc="-5">
                <a:solidFill>
                  <a:srgbClr val="292934"/>
                </a:solidFill>
                <a:latin typeface="Arial"/>
                <a:cs typeface="Arial"/>
              </a:rPr>
              <a:t>Brigham and </a:t>
            </a:r>
            <a:r>
              <a:rPr dirty="0" sz="2200" spc="-10">
                <a:solidFill>
                  <a:srgbClr val="292934"/>
                </a:solidFill>
                <a:latin typeface="Arial"/>
                <a:cs typeface="Arial"/>
              </a:rPr>
              <a:t>Womens' </a:t>
            </a:r>
            <a:r>
              <a:rPr dirty="0" sz="2200" spc="-5">
                <a:solidFill>
                  <a:srgbClr val="292934"/>
                </a:solidFill>
                <a:latin typeface="Arial"/>
                <a:cs typeface="Arial"/>
              </a:rPr>
              <a:t>Hospital, Boston </a:t>
            </a:r>
            <a:r>
              <a:rPr dirty="0" sz="2200">
                <a:solidFill>
                  <a:srgbClr val="292934"/>
                </a:solidFill>
                <a:latin typeface="Arial"/>
                <a:cs typeface="Arial"/>
              </a:rPr>
              <a:t>introduced</a:t>
            </a:r>
            <a:r>
              <a:rPr dirty="0" sz="2200" spc="114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292934"/>
                </a:solidFill>
                <a:latin typeface="Arial"/>
                <a:cs typeface="Arial"/>
              </a:rPr>
              <a:t>a</a:t>
            </a:r>
            <a:endParaRPr sz="2200">
              <a:latin typeface="Arial"/>
              <a:cs typeface="Arial"/>
            </a:endParaRPr>
          </a:p>
          <a:p>
            <a:pPr marL="469900">
              <a:lnSpc>
                <a:spcPts val="2510"/>
              </a:lnSpc>
            </a:pPr>
            <a:r>
              <a:rPr dirty="0" sz="2200" spc="-10">
                <a:solidFill>
                  <a:srgbClr val="292934"/>
                </a:solidFill>
                <a:latin typeface="Arial"/>
                <a:cs typeface="Arial"/>
              </a:rPr>
              <a:t>CPOE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92225" y="4240784"/>
            <a:ext cx="7126605" cy="1601470"/>
          </a:xfrm>
          <a:prstGeom prst="rect">
            <a:avLst/>
          </a:prstGeom>
        </p:spPr>
        <p:txBody>
          <a:bodyPr wrap="square" lIns="0" tIns="49530" rIns="0" bIns="0" rtlCol="0" vert="horz">
            <a:spAutoFit/>
          </a:bodyPr>
          <a:lstStyle/>
          <a:p>
            <a:pPr marL="469900" marR="116205" indent="-457200">
              <a:lnSpc>
                <a:spcPts val="2380"/>
              </a:lnSpc>
              <a:spcBef>
                <a:spcPts val="390"/>
              </a:spcBef>
              <a:buChar char="•"/>
              <a:tabLst>
                <a:tab pos="469900" algn="l"/>
                <a:tab pos="470534" algn="l"/>
              </a:tabLst>
            </a:pPr>
            <a:r>
              <a:rPr dirty="0" sz="2200" spc="-5">
                <a:solidFill>
                  <a:srgbClr val="292934"/>
                </a:solidFill>
                <a:latin typeface="Arial"/>
                <a:cs typeface="Arial"/>
              </a:rPr>
              <a:t>After implementation, the </a:t>
            </a:r>
            <a:r>
              <a:rPr dirty="0" sz="2200" spc="-5">
                <a:solidFill>
                  <a:srgbClr val="FF3300"/>
                </a:solidFill>
                <a:latin typeface="Arial"/>
                <a:cs typeface="Arial"/>
              </a:rPr>
              <a:t>rate of intercepted Adverse  Drug Events (ADE)</a:t>
            </a:r>
            <a:r>
              <a:rPr dirty="0" sz="2200" spc="25">
                <a:solidFill>
                  <a:srgbClr val="FF3300"/>
                </a:solidFill>
                <a:latin typeface="Arial"/>
                <a:cs typeface="Arial"/>
              </a:rPr>
              <a:t> </a:t>
            </a:r>
            <a:r>
              <a:rPr dirty="0" sz="2200">
                <a:solidFill>
                  <a:srgbClr val="FF3300"/>
                </a:solidFill>
                <a:latin typeface="Arial"/>
                <a:cs typeface="Arial"/>
              </a:rPr>
              <a:t>doubled</a:t>
            </a:r>
            <a:r>
              <a:rPr dirty="0" sz="2200">
                <a:solidFill>
                  <a:srgbClr val="292934"/>
                </a:solidFill>
                <a:latin typeface="Arial"/>
                <a:cs typeface="Arial"/>
              </a:rPr>
              <a:t>!</a:t>
            </a:r>
            <a:endParaRPr sz="2200">
              <a:latin typeface="Arial"/>
              <a:cs typeface="Arial"/>
            </a:endParaRPr>
          </a:p>
          <a:p>
            <a:pPr marL="469900" marR="5080" indent="-457200">
              <a:lnSpc>
                <a:spcPct val="90000"/>
              </a:lnSpc>
              <a:spcBef>
                <a:spcPts val="225"/>
              </a:spcBef>
              <a:buChar char="•"/>
              <a:tabLst>
                <a:tab pos="469900" algn="l"/>
                <a:tab pos="470534" algn="l"/>
              </a:tabLst>
            </a:pPr>
            <a:r>
              <a:rPr dirty="0" sz="2200" spc="-5">
                <a:solidFill>
                  <a:srgbClr val="292934"/>
                </a:solidFill>
                <a:latin typeface="Arial"/>
                <a:cs typeface="Arial"/>
              </a:rPr>
              <a:t>Reason: The system allowed to easily order much too  large dosages of potassium chloride without clear  indicating that it be given in divided</a:t>
            </a:r>
            <a:r>
              <a:rPr dirty="0" sz="2200" spc="3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200" spc="-5">
                <a:solidFill>
                  <a:srgbClr val="292934"/>
                </a:solidFill>
                <a:latin typeface="Arial"/>
                <a:cs typeface="Arial"/>
              </a:rPr>
              <a:t>doses.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2225" y="6153708"/>
            <a:ext cx="8826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49705" y="6153708"/>
            <a:ext cx="6366510" cy="431800"/>
          </a:xfrm>
          <a:prstGeom prst="rect">
            <a:avLst/>
          </a:prstGeom>
        </p:spPr>
        <p:txBody>
          <a:bodyPr wrap="square" lIns="0" tIns="37465" rIns="0" bIns="0" rtlCol="0" vert="horz">
            <a:spAutoFit/>
          </a:bodyPr>
          <a:lstStyle/>
          <a:p>
            <a:pPr marL="12700" marR="5080">
              <a:lnSpc>
                <a:spcPts val="1510"/>
              </a:lnSpc>
              <a:spcBef>
                <a:spcPts val="295"/>
              </a:spcBef>
            </a:pP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Bates et al </a:t>
            </a:r>
            <a:r>
              <a:rPr dirty="0" sz="1400" spc="-5">
                <a:solidFill>
                  <a:srgbClr val="292934"/>
                </a:solidFill>
                <a:latin typeface="Arial"/>
                <a:cs typeface="Arial"/>
              </a:rPr>
              <a:t>The </a:t>
            </a: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impact of </a:t>
            </a:r>
            <a:r>
              <a:rPr dirty="0" sz="1400" spc="-5">
                <a:solidFill>
                  <a:srgbClr val="292934"/>
                </a:solidFill>
                <a:latin typeface="Arial"/>
                <a:cs typeface="Arial"/>
              </a:rPr>
              <a:t>computerized physician </a:t>
            </a: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order entry on medication</a:t>
            </a:r>
            <a:r>
              <a:rPr dirty="0" sz="1400" spc="-25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error  </a:t>
            </a:r>
            <a:r>
              <a:rPr dirty="0" sz="1400" spc="-5">
                <a:solidFill>
                  <a:srgbClr val="292934"/>
                </a:solidFill>
                <a:latin typeface="Arial"/>
                <a:cs typeface="Arial"/>
              </a:rPr>
              <a:t>prevention. </a:t>
            </a: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JAMIA 1999, 6(4),</a:t>
            </a:r>
            <a:r>
              <a:rPr dirty="0" sz="1400" spc="-19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313-21.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Example </a:t>
            </a:r>
            <a:r>
              <a:rPr dirty="0"/>
              <a:t>CPOE </a:t>
            </a:r>
            <a:r>
              <a:rPr dirty="0">
                <a:solidFill>
                  <a:srgbClr val="92A199"/>
                </a:solidFill>
              </a:rPr>
              <a:t>introduces</a:t>
            </a:r>
            <a:r>
              <a:rPr dirty="0" spc="-55">
                <a:solidFill>
                  <a:srgbClr val="92A199"/>
                </a:solidFill>
              </a:rPr>
              <a:t> </a:t>
            </a:r>
            <a:r>
              <a:rPr dirty="0" spc="-5"/>
              <a:t>errors</a:t>
            </a:r>
          </a:p>
        </p:txBody>
      </p:sp>
      <p:graphicFrame>
        <p:nvGraphicFramePr>
          <p:cNvPr id="7" name="object 7"/>
          <p:cNvGraphicFramePr>
            <a:graphicFrameLocks noGrp="1"/>
          </p:cNvGraphicFramePr>
          <p:nvPr/>
        </p:nvGraphicFramePr>
        <p:xfrm>
          <a:off x="1662112" y="2284412"/>
          <a:ext cx="6596380" cy="17684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24000"/>
                <a:gridCol w="1097280"/>
                <a:gridCol w="1311274"/>
                <a:gridCol w="1309370"/>
                <a:gridCol w="1311275"/>
              </a:tblGrid>
              <a:tr h="685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28575">
                      <a:solidFill>
                        <a:srgbClr val="292934"/>
                      </a:solidFill>
                      <a:prstDash val="solid"/>
                    </a:lnL>
                    <a:lnR w="12700">
                      <a:solidFill>
                        <a:srgbClr val="292934"/>
                      </a:solidFill>
                      <a:prstDash val="solid"/>
                    </a:lnR>
                    <a:lnT w="28575">
                      <a:solidFill>
                        <a:srgbClr val="292934"/>
                      </a:solidFill>
                      <a:prstDash val="solid"/>
                    </a:lnT>
                    <a:lnB w="12700">
                      <a:solidFill>
                        <a:srgbClr val="29293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2100" spc="-5">
                          <a:solidFill>
                            <a:srgbClr val="292934"/>
                          </a:solidFill>
                          <a:latin typeface="Verdana"/>
                          <a:cs typeface="Verdana"/>
                        </a:rPr>
                        <a:t>pre</a:t>
                      </a:r>
                      <a:endParaRPr sz="2100">
                        <a:latin typeface="Verdana"/>
                        <a:cs typeface="Verdan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292934"/>
                      </a:solidFill>
                      <a:prstDash val="solid"/>
                    </a:lnL>
                    <a:lnR w="12700">
                      <a:solidFill>
                        <a:srgbClr val="292934"/>
                      </a:solidFill>
                      <a:prstDash val="solid"/>
                    </a:lnR>
                    <a:lnT w="28575">
                      <a:solidFill>
                        <a:srgbClr val="292934"/>
                      </a:solidFill>
                      <a:prstDash val="solid"/>
                    </a:lnT>
                    <a:lnB w="12700">
                      <a:solidFill>
                        <a:srgbClr val="29293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2100" spc="-5">
                          <a:solidFill>
                            <a:srgbClr val="292934"/>
                          </a:solidFill>
                          <a:latin typeface="Verdana"/>
                          <a:cs typeface="Verdana"/>
                        </a:rPr>
                        <a:t>period1</a:t>
                      </a:r>
                      <a:endParaRPr sz="2100">
                        <a:latin typeface="Verdana"/>
                        <a:cs typeface="Verdan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292934"/>
                      </a:solidFill>
                      <a:prstDash val="solid"/>
                    </a:lnL>
                    <a:lnR w="12700">
                      <a:solidFill>
                        <a:srgbClr val="292934"/>
                      </a:solidFill>
                      <a:prstDash val="solid"/>
                    </a:lnR>
                    <a:lnT w="28575">
                      <a:solidFill>
                        <a:srgbClr val="292934"/>
                      </a:solidFill>
                      <a:prstDash val="solid"/>
                    </a:lnT>
                    <a:lnB w="12700">
                      <a:solidFill>
                        <a:srgbClr val="29293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2100" spc="-5">
                          <a:solidFill>
                            <a:srgbClr val="292934"/>
                          </a:solidFill>
                          <a:latin typeface="Verdana"/>
                          <a:cs typeface="Verdana"/>
                        </a:rPr>
                        <a:t>period2</a:t>
                      </a:r>
                      <a:endParaRPr sz="2100">
                        <a:latin typeface="Verdana"/>
                        <a:cs typeface="Verdan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292934"/>
                      </a:solidFill>
                      <a:prstDash val="solid"/>
                    </a:lnL>
                    <a:lnR w="12700">
                      <a:solidFill>
                        <a:srgbClr val="292934"/>
                      </a:solidFill>
                      <a:prstDash val="solid"/>
                    </a:lnR>
                    <a:lnT w="28575">
                      <a:solidFill>
                        <a:srgbClr val="292934"/>
                      </a:solidFill>
                      <a:prstDash val="solid"/>
                    </a:lnT>
                    <a:lnB w="12700">
                      <a:solidFill>
                        <a:srgbClr val="29293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2100" spc="-5">
                          <a:solidFill>
                            <a:srgbClr val="292934"/>
                          </a:solidFill>
                          <a:latin typeface="Verdana"/>
                          <a:cs typeface="Verdana"/>
                        </a:rPr>
                        <a:t>period3</a:t>
                      </a:r>
                      <a:endParaRPr sz="2100">
                        <a:latin typeface="Verdana"/>
                        <a:cs typeface="Verdan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292934"/>
                      </a:solidFill>
                      <a:prstDash val="solid"/>
                    </a:lnL>
                    <a:lnR w="28575">
                      <a:solidFill>
                        <a:srgbClr val="292934"/>
                      </a:solidFill>
                      <a:prstDash val="solid"/>
                    </a:lnR>
                    <a:lnT w="28575">
                      <a:solidFill>
                        <a:srgbClr val="292934"/>
                      </a:solidFill>
                      <a:prstDash val="solid"/>
                    </a:lnT>
                    <a:lnB w="12700">
                      <a:solidFill>
                        <a:srgbClr val="292934"/>
                      </a:solidFill>
                      <a:prstDash val="solid"/>
                    </a:lnB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marL="105410" marR="20002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1700" spc="-5">
                          <a:solidFill>
                            <a:srgbClr val="292934"/>
                          </a:solidFill>
                          <a:latin typeface="Verdana"/>
                          <a:cs typeface="Verdana"/>
                        </a:rPr>
                        <a:t>Potential  </a:t>
                      </a:r>
                      <a:r>
                        <a:rPr dirty="0" sz="1700">
                          <a:solidFill>
                            <a:srgbClr val="292934"/>
                          </a:solidFill>
                          <a:latin typeface="Verdana"/>
                          <a:cs typeface="Verdana"/>
                        </a:rPr>
                        <a:t>A</a:t>
                      </a:r>
                      <a:r>
                        <a:rPr dirty="0" sz="1700" spc="-10">
                          <a:solidFill>
                            <a:srgbClr val="292934"/>
                          </a:solidFill>
                          <a:latin typeface="Verdana"/>
                          <a:cs typeface="Verdana"/>
                        </a:rPr>
                        <a:t>D</a:t>
                      </a:r>
                      <a:r>
                        <a:rPr dirty="0" sz="1700" spc="-5">
                          <a:solidFill>
                            <a:srgbClr val="292934"/>
                          </a:solidFill>
                          <a:latin typeface="Verdana"/>
                          <a:cs typeface="Verdana"/>
                        </a:rPr>
                        <a:t>Es/</a:t>
                      </a:r>
                      <a:r>
                        <a:rPr dirty="0" sz="1700" spc="-10">
                          <a:solidFill>
                            <a:srgbClr val="292934"/>
                          </a:solidFill>
                          <a:latin typeface="Verdana"/>
                          <a:cs typeface="Verdana"/>
                        </a:rPr>
                        <a:t>1</a:t>
                      </a:r>
                      <a:r>
                        <a:rPr dirty="0" sz="1700">
                          <a:solidFill>
                            <a:srgbClr val="292934"/>
                          </a:solidFill>
                          <a:latin typeface="Verdana"/>
                          <a:cs typeface="Verdana"/>
                        </a:rPr>
                        <a:t>0</a:t>
                      </a:r>
                      <a:r>
                        <a:rPr dirty="0" sz="1700" spc="-10">
                          <a:solidFill>
                            <a:srgbClr val="292934"/>
                          </a:solidFill>
                          <a:latin typeface="Verdana"/>
                          <a:cs typeface="Verdana"/>
                        </a:rPr>
                        <a:t>0</a:t>
                      </a:r>
                      <a:r>
                        <a:rPr dirty="0" sz="1700">
                          <a:solidFill>
                            <a:srgbClr val="292934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sz="1700">
                        <a:latin typeface="Verdana"/>
                        <a:cs typeface="Verdana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700" spc="-10">
                          <a:solidFill>
                            <a:srgbClr val="292934"/>
                          </a:solidFill>
                          <a:latin typeface="Verdana"/>
                          <a:cs typeface="Verdana"/>
                        </a:rPr>
                        <a:t>pt-days</a:t>
                      </a:r>
                      <a:endParaRPr sz="1700">
                        <a:latin typeface="Verdana"/>
                        <a:cs typeface="Verdana"/>
                      </a:endParaRPr>
                    </a:p>
                  </a:txBody>
                  <a:tcPr marL="0" marR="0" marB="0" marT="45085">
                    <a:lnL w="28575">
                      <a:solidFill>
                        <a:srgbClr val="292934"/>
                      </a:solidFill>
                      <a:prstDash val="solid"/>
                    </a:lnL>
                    <a:lnR w="12700">
                      <a:solidFill>
                        <a:srgbClr val="292934"/>
                      </a:solidFill>
                      <a:prstDash val="solid"/>
                    </a:lnR>
                    <a:lnT w="12700">
                      <a:solidFill>
                        <a:srgbClr val="292934"/>
                      </a:solidFill>
                      <a:prstDash val="solid"/>
                    </a:lnT>
                    <a:lnB w="28575">
                      <a:solidFill>
                        <a:srgbClr val="29293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2100" spc="-5">
                          <a:solidFill>
                            <a:srgbClr val="292934"/>
                          </a:solidFill>
                          <a:latin typeface="Verdana"/>
                          <a:cs typeface="Verdana"/>
                        </a:rPr>
                        <a:t>15.8</a:t>
                      </a:r>
                      <a:endParaRPr sz="2100">
                        <a:latin typeface="Verdana"/>
                        <a:cs typeface="Verdan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292934"/>
                      </a:solidFill>
                      <a:prstDash val="solid"/>
                    </a:lnL>
                    <a:lnR w="12700">
                      <a:solidFill>
                        <a:srgbClr val="292934"/>
                      </a:solidFill>
                      <a:prstDash val="solid"/>
                    </a:lnR>
                    <a:lnT w="12700">
                      <a:solidFill>
                        <a:srgbClr val="292934"/>
                      </a:solidFill>
                      <a:prstDash val="solid"/>
                    </a:lnT>
                    <a:lnB w="28575">
                      <a:solidFill>
                        <a:srgbClr val="29293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2100" spc="-5">
                          <a:solidFill>
                            <a:srgbClr val="292934"/>
                          </a:solidFill>
                          <a:latin typeface="Verdana"/>
                          <a:cs typeface="Verdana"/>
                        </a:rPr>
                        <a:t>31.3</a:t>
                      </a:r>
                      <a:endParaRPr sz="2100">
                        <a:latin typeface="Verdana"/>
                        <a:cs typeface="Verdan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292934"/>
                      </a:solidFill>
                      <a:prstDash val="solid"/>
                    </a:lnL>
                    <a:lnR w="12700">
                      <a:solidFill>
                        <a:srgbClr val="292934"/>
                      </a:solidFill>
                      <a:prstDash val="solid"/>
                    </a:lnR>
                    <a:lnT w="12700">
                      <a:solidFill>
                        <a:srgbClr val="292934"/>
                      </a:solidFill>
                      <a:prstDash val="solid"/>
                    </a:lnT>
                    <a:lnB w="28575">
                      <a:solidFill>
                        <a:srgbClr val="29293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045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2100" spc="-5">
                          <a:solidFill>
                            <a:srgbClr val="292934"/>
                          </a:solidFill>
                          <a:latin typeface="Verdana"/>
                          <a:cs typeface="Verdana"/>
                        </a:rPr>
                        <a:t>59.4</a:t>
                      </a:r>
                      <a:endParaRPr sz="2100">
                        <a:latin typeface="Verdana"/>
                        <a:cs typeface="Verdan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292934"/>
                      </a:solidFill>
                      <a:prstDash val="solid"/>
                    </a:lnL>
                    <a:lnR w="12700">
                      <a:solidFill>
                        <a:srgbClr val="292934"/>
                      </a:solidFill>
                      <a:prstDash val="solid"/>
                    </a:lnR>
                    <a:lnT w="12700">
                      <a:solidFill>
                        <a:srgbClr val="292934"/>
                      </a:solidFill>
                      <a:prstDash val="solid"/>
                    </a:lnT>
                    <a:lnB w="28575">
                      <a:solidFill>
                        <a:srgbClr val="292934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6680">
                        <a:lnSpc>
                          <a:spcPct val="100000"/>
                        </a:lnSpc>
                        <a:spcBef>
                          <a:spcPts val="355"/>
                        </a:spcBef>
                      </a:pPr>
                      <a:r>
                        <a:rPr dirty="0" sz="2100">
                          <a:solidFill>
                            <a:srgbClr val="292934"/>
                          </a:solidFill>
                          <a:latin typeface="Verdana"/>
                          <a:cs typeface="Verdana"/>
                        </a:rPr>
                        <a:t>0.5</a:t>
                      </a:r>
                      <a:endParaRPr sz="2100">
                        <a:latin typeface="Verdana"/>
                        <a:cs typeface="Verdana"/>
                      </a:endParaRPr>
                    </a:p>
                  </a:txBody>
                  <a:tcPr marL="0" marR="0" marB="0" marT="45085">
                    <a:lnL w="12700">
                      <a:solidFill>
                        <a:srgbClr val="292934"/>
                      </a:solidFill>
                      <a:prstDash val="solid"/>
                    </a:lnL>
                    <a:lnR w="28575">
                      <a:solidFill>
                        <a:srgbClr val="292934"/>
                      </a:solidFill>
                      <a:prstDash val="solid"/>
                    </a:lnR>
                    <a:lnT w="12700">
                      <a:solidFill>
                        <a:srgbClr val="292934"/>
                      </a:solidFill>
                      <a:prstDash val="solid"/>
                    </a:lnT>
                    <a:lnB w="28575">
                      <a:solidFill>
                        <a:srgbClr val="292934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9317" y="760221"/>
            <a:ext cx="5664200" cy="513715"/>
          </a:xfrm>
          <a:prstGeom prst="rect"/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3200" spc="-85"/>
              <a:t>Example </a:t>
            </a:r>
            <a:r>
              <a:rPr dirty="0" sz="3200" spc="-70"/>
              <a:t>CPOE </a:t>
            </a:r>
            <a:r>
              <a:rPr dirty="0" sz="3200" spc="-95">
                <a:solidFill>
                  <a:srgbClr val="92A199"/>
                </a:solidFill>
              </a:rPr>
              <a:t>introduces</a:t>
            </a:r>
            <a:r>
              <a:rPr dirty="0" sz="3200" spc="-585">
                <a:solidFill>
                  <a:srgbClr val="92A199"/>
                </a:solidFill>
              </a:rPr>
              <a:t> </a:t>
            </a:r>
            <a:r>
              <a:rPr dirty="0" sz="3200" spc="-85"/>
              <a:t>errors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374394" y="1473349"/>
            <a:ext cx="6165215" cy="121539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marL="195580" indent="-182880">
              <a:lnSpc>
                <a:spcPct val="100000"/>
              </a:lnSpc>
              <a:spcBef>
                <a:spcPts val="700"/>
              </a:spcBef>
              <a:buClr>
                <a:srgbClr val="92A199"/>
              </a:buClr>
              <a:buSzPct val="84000"/>
              <a:buChar char="•"/>
              <a:tabLst>
                <a:tab pos="195580" algn="l"/>
              </a:tabLst>
            </a:pPr>
            <a:r>
              <a:rPr dirty="0" sz="2500" spc="-5">
                <a:solidFill>
                  <a:srgbClr val="292934"/>
                </a:solidFill>
                <a:latin typeface="Arial"/>
                <a:cs typeface="Arial"/>
              </a:rPr>
              <a:t>Association with increased PICU</a:t>
            </a:r>
            <a:r>
              <a:rPr dirty="0" sz="2500" spc="25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500" spc="-5">
                <a:solidFill>
                  <a:srgbClr val="292934"/>
                </a:solidFill>
                <a:latin typeface="Arial"/>
                <a:cs typeface="Arial"/>
              </a:rPr>
              <a:t>mortality:</a:t>
            </a:r>
            <a:endParaRPr sz="25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484"/>
              </a:spcBef>
              <a:buClr>
                <a:srgbClr val="92A199"/>
              </a:buClr>
              <a:buSzPct val="85000"/>
              <a:buChar char="•"/>
              <a:tabLst>
                <a:tab pos="4699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2.8% 14 months before</a:t>
            </a:r>
            <a:r>
              <a:rPr dirty="0" sz="2000" spc="-10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CPOE</a:t>
            </a:r>
            <a:endParaRPr sz="2000">
              <a:latin typeface="Arial"/>
              <a:cs typeface="Arial"/>
            </a:endParaRPr>
          </a:p>
          <a:p>
            <a:pPr lvl="1" marL="469900" indent="-182880">
              <a:lnSpc>
                <a:spcPct val="100000"/>
              </a:lnSpc>
              <a:spcBef>
                <a:spcPts val="480"/>
              </a:spcBef>
              <a:buClr>
                <a:srgbClr val="92A199"/>
              </a:buClr>
              <a:buSzPct val="85000"/>
              <a:buChar char="•"/>
              <a:tabLst>
                <a:tab pos="469900" algn="l"/>
              </a:tabLst>
            </a:pP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6.4% 5 months </a:t>
            </a:r>
            <a:r>
              <a:rPr dirty="0" sz="2000" spc="-5">
                <a:solidFill>
                  <a:srgbClr val="292934"/>
                </a:solidFill>
                <a:latin typeface="Arial"/>
                <a:cs typeface="Arial"/>
              </a:rPr>
              <a:t>after</a:t>
            </a:r>
            <a:r>
              <a:rPr dirty="0" sz="2000" spc="-9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292934"/>
                </a:solidFill>
                <a:latin typeface="Arial"/>
                <a:cs typeface="Arial"/>
              </a:rPr>
              <a:t>CPOE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837305" y="3071377"/>
            <a:ext cx="4195490" cy="30875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283969" y="6324701"/>
            <a:ext cx="502920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5">
                <a:solidFill>
                  <a:srgbClr val="292934"/>
                </a:solidFill>
                <a:latin typeface="Arial"/>
                <a:cs typeface="Arial"/>
              </a:rPr>
              <a:t>Han </a:t>
            </a:r>
            <a:r>
              <a:rPr dirty="0" sz="1400" spc="-70">
                <a:solidFill>
                  <a:srgbClr val="292934"/>
                </a:solidFill>
                <a:latin typeface="Arial"/>
                <a:cs typeface="Arial"/>
              </a:rPr>
              <a:t>YY, </a:t>
            </a:r>
            <a:r>
              <a:rPr dirty="0" sz="1400">
                <a:solidFill>
                  <a:srgbClr val="292934"/>
                </a:solidFill>
                <a:latin typeface="Arial"/>
                <a:cs typeface="Arial"/>
              </a:rPr>
              <a:t>Carcillo JA, et al. Pediatrics. 2005</a:t>
            </a:r>
            <a:r>
              <a:rPr dirty="0" sz="1400" spc="-70">
                <a:solidFill>
                  <a:srgbClr val="292934"/>
                </a:solidFill>
                <a:latin typeface="Arial"/>
                <a:cs typeface="Arial"/>
              </a:rPr>
              <a:t> </a:t>
            </a:r>
            <a:r>
              <a:rPr dirty="0" sz="1400" spc="-10">
                <a:solidFill>
                  <a:srgbClr val="292934"/>
                </a:solidFill>
                <a:latin typeface="Arial"/>
                <a:cs typeface="Arial"/>
              </a:rPr>
              <a:t>Dec;116(6):1506-12.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82000" y="6096000"/>
            <a:ext cx="609600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Michael Strong</dc:creator>
  <dc:title>Computerized Physician Order Entry (CPOE)</dc:title>
  <dcterms:created xsi:type="dcterms:W3CDTF">2019-01-05T06:21:30Z</dcterms:created>
  <dcterms:modified xsi:type="dcterms:W3CDTF">2019-01-05T06:21:30Z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2016-05-10T00:00:00Z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2019-01-05T00:00:00Z</vt:filetime>
  </property>
</Properties>
</file>