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jpg" ContentType="image/jp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7772400" cy="5835650"/>
  <p:notesSz cx="7772400" cy="58356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809051"/>
            <a:ext cx="6606540" cy="12254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3267964"/>
            <a:ext cx="5440680" cy="1458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1342199"/>
            <a:ext cx="3380994" cy="3851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1342199"/>
            <a:ext cx="3380994" cy="3851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331" y="1994"/>
            <a:ext cx="7772400" cy="311150"/>
          </a:xfrm>
          <a:custGeom>
            <a:avLst/>
            <a:gdLst/>
            <a:ahLst/>
            <a:cxnLst/>
            <a:rect l="l" t="t" r="r" b="b"/>
            <a:pathLst>
              <a:path w="7772400" h="311150">
                <a:moveTo>
                  <a:pt x="0" y="310896"/>
                </a:moveTo>
                <a:lnTo>
                  <a:pt x="7772400" y="310896"/>
                </a:lnTo>
                <a:lnTo>
                  <a:pt x="7772400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5327" y="479171"/>
            <a:ext cx="5081744" cy="40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2312" y="1382388"/>
            <a:ext cx="6867774" cy="2886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5427154"/>
            <a:ext cx="2487168" cy="291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5427154"/>
            <a:ext cx="1787652" cy="291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5427154"/>
            <a:ext cx="1787652" cy="291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lbarrak@ksu.edu.sa" TargetMode="External"/><Relationship Id="rId3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5" Type="http://schemas.openxmlformats.org/officeDocument/2006/relationships/image" Target="../media/image27.png"/><Relationship Id="rId16" Type="http://schemas.openxmlformats.org/officeDocument/2006/relationships/image" Target="../media/image28.png"/><Relationship Id="rId17" Type="http://schemas.openxmlformats.org/officeDocument/2006/relationships/image" Target="../media/image29.png"/><Relationship Id="rId18" Type="http://schemas.openxmlformats.org/officeDocument/2006/relationships/image" Target="../media/image30.png"/><Relationship Id="rId19" Type="http://schemas.openxmlformats.org/officeDocument/2006/relationships/image" Target="../media/image31.png"/><Relationship Id="rId20" Type="http://schemas.openxmlformats.org/officeDocument/2006/relationships/image" Target="../media/image3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2246" y="2891383"/>
            <a:ext cx="6671309" cy="1905"/>
          </a:xfrm>
          <a:custGeom>
            <a:avLst/>
            <a:gdLst/>
            <a:ahLst/>
            <a:cxnLst/>
            <a:rect l="l" t="t" r="r" b="b"/>
            <a:pathLst>
              <a:path w="6671309" h="1905">
                <a:moveTo>
                  <a:pt x="0" y="0"/>
                </a:moveTo>
                <a:lnTo>
                  <a:pt x="6671310" y="1295"/>
                </a:lnTo>
              </a:path>
            </a:pathLst>
          </a:custGeom>
          <a:ln w="16840">
            <a:solidFill>
              <a:srgbClr val="D2533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0196" y="556635"/>
            <a:ext cx="6538595" cy="212471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0160">
              <a:lnSpc>
                <a:spcPct val="99800"/>
              </a:lnSpc>
              <a:spcBef>
                <a:spcPts val="100"/>
              </a:spcBef>
            </a:pPr>
            <a:r>
              <a:rPr dirty="0" sz="4600" spc="-80" b="0">
                <a:latin typeface="Arial"/>
                <a:cs typeface="Arial"/>
              </a:rPr>
              <a:t>RESEARCH </a:t>
            </a:r>
            <a:r>
              <a:rPr dirty="0" sz="4600" spc="-75" b="0">
                <a:latin typeface="Arial"/>
                <a:cs typeface="Arial"/>
              </a:rPr>
              <a:t>FOCUS </a:t>
            </a:r>
            <a:r>
              <a:rPr dirty="0" sz="4600" spc="-90" b="0">
                <a:latin typeface="Arial"/>
                <a:cs typeface="Arial"/>
              </a:rPr>
              <a:t>IN  </a:t>
            </a:r>
            <a:r>
              <a:rPr dirty="0" sz="4600" spc="-80" b="0">
                <a:latin typeface="Arial"/>
                <a:cs typeface="Arial"/>
              </a:rPr>
              <a:t>MEDICAL</a:t>
            </a:r>
            <a:r>
              <a:rPr dirty="0" sz="4600" spc="-450" b="0">
                <a:latin typeface="Arial"/>
                <a:cs typeface="Arial"/>
              </a:rPr>
              <a:t> </a:t>
            </a:r>
            <a:r>
              <a:rPr dirty="0" sz="4600" spc="-114" b="0">
                <a:latin typeface="Arial"/>
                <a:cs typeface="Arial"/>
              </a:rPr>
              <a:t>INFORMATICS  </a:t>
            </a:r>
            <a:r>
              <a:rPr dirty="0" sz="4600" spc="-50" b="0">
                <a:latin typeface="Arial"/>
                <a:cs typeface="Arial"/>
              </a:rPr>
              <a:t>IN </a:t>
            </a:r>
            <a:r>
              <a:rPr dirty="0" sz="4600" spc="-75" b="0">
                <a:latin typeface="Arial"/>
                <a:cs typeface="Arial"/>
              </a:rPr>
              <a:t>SAUDI</a:t>
            </a:r>
            <a:r>
              <a:rPr dirty="0" sz="4600" spc="-590" b="0">
                <a:latin typeface="Arial"/>
                <a:cs typeface="Arial"/>
              </a:rPr>
              <a:t> </a:t>
            </a:r>
            <a:r>
              <a:rPr dirty="0" sz="4600" spc="-90" b="0">
                <a:latin typeface="Arial"/>
                <a:cs typeface="Arial"/>
              </a:rPr>
              <a:t>ARABIA</a:t>
            </a:r>
            <a:endParaRPr sz="4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082" y="3401917"/>
            <a:ext cx="5001260" cy="17443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356485">
              <a:lnSpc>
                <a:spcPct val="100000"/>
              </a:lnSpc>
              <a:spcBef>
                <a:spcPts val="95"/>
              </a:spcBef>
            </a:pPr>
            <a:r>
              <a:rPr dirty="0" sz="1450" spc="-5">
                <a:solidFill>
                  <a:srgbClr val="57576E"/>
                </a:solidFill>
                <a:latin typeface="Arial"/>
                <a:cs typeface="Arial"/>
              </a:rPr>
              <a:t>Ahmed Albarrak, </a:t>
            </a:r>
            <a:r>
              <a:rPr dirty="0" sz="1450">
                <a:solidFill>
                  <a:srgbClr val="57576E"/>
                </a:solidFill>
                <a:latin typeface="Arial"/>
                <a:cs typeface="Arial"/>
              </a:rPr>
              <a:t>PhD, </a:t>
            </a:r>
            <a:r>
              <a:rPr dirty="0" sz="1450" spc="-5">
                <a:solidFill>
                  <a:srgbClr val="57576E"/>
                </a:solidFill>
                <a:latin typeface="Arial"/>
                <a:cs typeface="Arial"/>
              </a:rPr>
              <a:t>MSc.  Professor of Medical</a:t>
            </a:r>
            <a:r>
              <a:rPr dirty="0" sz="1450" spc="-55">
                <a:solidFill>
                  <a:srgbClr val="57576E"/>
                </a:solidFill>
                <a:latin typeface="Arial"/>
                <a:cs typeface="Arial"/>
              </a:rPr>
              <a:t> </a:t>
            </a:r>
            <a:r>
              <a:rPr dirty="0" sz="1450" spc="-5">
                <a:solidFill>
                  <a:srgbClr val="57576E"/>
                </a:solidFill>
                <a:latin typeface="Arial"/>
                <a:cs typeface="Arial"/>
              </a:rPr>
              <a:t>Informatics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725"/>
              </a:lnSpc>
            </a:pPr>
            <a:r>
              <a:rPr dirty="0" sz="1450" spc="-5">
                <a:solidFill>
                  <a:srgbClr val="57576E"/>
                </a:solidFill>
                <a:latin typeface="Arial"/>
                <a:cs typeface="Arial"/>
              </a:rPr>
              <a:t>Founding Chairman, Medical Informatics and</a:t>
            </a:r>
            <a:r>
              <a:rPr dirty="0" sz="1450" spc="5">
                <a:solidFill>
                  <a:srgbClr val="57576E"/>
                </a:solidFill>
                <a:latin typeface="Arial"/>
                <a:cs typeface="Arial"/>
              </a:rPr>
              <a:t> </a:t>
            </a:r>
            <a:r>
              <a:rPr dirty="0" sz="1450" spc="-5">
                <a:solidFill>
                  <a:srgbClr val="57576E"/>
                </a:solidFill>
                <a:latin typeface="Arial"/>
                <a:cs typeface="Arial"/>
              </a:rPr>
              <a:t>e-learning,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735"/>
              </a:lnSpc>
            </a:pPr>
            <a:r>
              <a:rPr dirty="0" sz="1450" spc="-5">
                <a:solidFill>
                  <a:srgbClr val="57576E"/>
                </a:solidFill>
                <a:latin typeface="Arial"/>
                <a:cs typeface="Arial"/>
              </a:rPr>
              <a:t>College of Medicine, King </a:t>
            </a:r>
            <a:r>
              <a:rPr dirty="0" sz="1450">
                <a:solidFill>
                  <a:srgbClr val="57576E"/>
                </a:solidFill>
                <a:latin typeface="Arial"/>
                <a:cs typeface="Arial"/>
              </a:rPr>
              <a:t>Saud</a:t>
            </a:r>
            <a:r>
              <a:rPr dirty="0" sz="1450" spc="-35">
                <a:solidFill>
                  <a:srgbClr val="57576E"/>
                </a:solidFill>
                <a:latin typeface="Arial"/>
                <a:cs typeface="Arial"/>
              </a:rPr>
              <a:t> </a:t>
            </a:r>
            <a:r>
              <a:rPr dirty="0" sz="1450" spc="-5">
                <a:solidFill>
                  <a:srgbClr val="57576E"/>
                </a:solidFill>
                <a:latin typeface="Arial"/>
                <a:cs typeface="Arial"/>
              </a:rPr>
              <a:t>University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89700"/>
              </a:lnSpc>
              <a:spcBef>
                <a:spcPts val="180"/>
              </a:spcBef>
            </a:pPr>
            <a:r>
              <a:rPr dirty="0" sz="1450" spc="-5">
                <a:solidFill>
                  <a:srgbClr val="57576E"/>
                </a:solidFill>
                <a:latin typeface="Arial"/>
                <a:cs typeface="Arial"/>
              </a:rPr>
              <a:t>Founding Former Dean of Health Sciences College, and </a:t>
            </a:r>
            <a:r>
              <a:rPr dirty="0" sz="1450" spc="-10">
                <a:solidFill>
                  <a:srgbClr val="57576E"/>
                </a:solidFill>
                <a:latin typeface="Arial"/>
                <a:cs typeface="Arial"/>
              </a:rPr>
              <a:t>Vice  </a:t>
            </a:r>
            <a:r>
              <a:rPr dirty="0" sz="1450" spc="-5">
                <a:solidFill>
                  <a:srgbClr val="57576E"/>
                </a:solidFill>
                <a:latin typeface="Arial"/>
                <a:cs typeface="Arial"/>
              </a:rPr>
              <a:t>Rector for Planning Quality and Development, SEU  </a:t>
            </a:r>
            <a:r>
              <a:rPr dirty="0" u="sng" sz="145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albarrak@ksu.edu.sa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735"/>
              </a:lnSpc>
            </a:pPr>
            <a:r>
              <a:rPr dirty="0" sz="1450" spc="-5">
                <a:solidFill>
                  <a:srgbClr val="57576E"/>
                </a:solidFill>
                <a:latin typeface="Arial"/>
                <a:cs typeface="Arial"/>
              </a:rPr>
              <a:t>@aalbarrak2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1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534733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70" b="0">
                <a:latin typeface="Arial"/>
                <a:cs typeface="Arial"/>
              </a:rPr>
              <a:t>Data </a:t>
            </a:r>
            <a:r>
              <a:rPr dirty="0" sz="3400" spc="-5" b="0">
                <a:latin typeface="Arial"/>
                <a:cs typeface="Arial"/>
              </a:rPr>
              <a:t>– </a:t>
            </a:r>
            <a:r>
              <a:rPr dirty="0" sz="3400" spc="-80" b="0">
                <a:latin typeface="Arial"/>
                <a:cs typeface="Arial"/>
              </a:rPr>
              <a:t>knowledge </a:t>
            </a:r>
            <a:r>
              <a:rPr dirty="0" sz="3400" spc="-5" b="0">
                <a:latin typeface="Arial"/>
                <a:cs typeface="Arial"/>
              </a:rPr>
              <a:t>-</a:t>
            </a:r>
            <a:r>
              <a:rPr dirty="0" sz="3400" spc="-580" b="0">
                <a:latin typeface="Arial"/>
                <a:cs typeface="Arial"/>
              </a:rPr>
              <a:t> </a:t>
            </a:r>
            <a:r>
              <a:rPr dirty="0" sz="3400" spc="-85" b="0">
                <a:latin typeface="Arial"/>
                <a:cs typeface="Arial"/>
              </a:rPr>
              <a:t>utilization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98050" y="5388267"/>
            <a:ext cx="3061335" cy="0"/>
          </a:xfrm>
          <a:custGeom>
            <a:avLst/>
            <a:gdLst/>
            <a:ahLst/>
            <a:cxnLst/>
            <a:rect l="l" t="t" r="r" b="b"/>
            <a:pathLst>
              <a:path w="3061335" h="0">
                <a:moveTo>
                  <a:pt x="0" y="0"/>
                </a:moveTo>
                <a:lnTo>
                  <a:pt x="3061032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08897" y="5388267"/>
            <a:ext cx="614045" cy="0"/>
          </a:xfrm>
          <a:custGeom>
            <a:avLst/>
            <a:gdLst/>
            <a:ahLst/>
            <a:cxnLst/>
            <a:rect l="l" t="t" r="r" b="b"/>
            <a:pathLst>
              <a:path w="614044" h="0">
                <a:moveTo>
                  <a:pt x="0" y="0"/>
                </a:moveTo>
                <a:lnTo>
                  <a:pt x="614019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21040" y="5388267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 h="0">
                <a:moveTo>
                  <a:pt x="0" y="0"/>
                </a:moveTo>
                <a:lnTo>
                  <a:pt x="612724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31889" y="5388267"/>
            <a:ext cx="614045" cy="0"/>
          </a:xfrm>
          <a:custGeom>
            <a:avLst/>
            <a:gdLst/>
            <a:ahLst/>
            <a:cxnLst/>
            <a:rect l="l" t="t" r="r" b="b"/>
            <a:pathLst>
              <a:path w="614044" h="0">
                <a:moveTo>
                  <a:pt x="0" y="0"/>
                </a:moveTo>
                <a:lnTo>
                  <a:pt x="614017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51041" y="5388267"/>
            <a:ext cx="306070" cy="0"/>
          </a:xfrm>
          <a:custGeom>
            <a:avLst/>
            <a:gdLst/>
            <a:ahLst/>
            <a:cxnLst/>
            <a:rect l="l" t="t" r="r" b="b"/>
            <a:pathLst>
              <a:path w="306069" h="0">
                <a:moveTo>
                  <a:pt x="0" y="0"/>
                </a:moveTo>
                <a:lnTo>
                  <a:pt x="305714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51041" y="4737976"/>
            <a:ext cx="5508625" cy="0"/>
          </a:xfrm>
          <a:custGeom>
            <a:avLst/>
            <a:gdLst/>
            <a:ahLst/>
            <a:cxnLst/>
            <a:rect l="l" t="t" r="r" b="b"/>
            <a:pathLst>
              <a:path w="5508625" h="0">
                <a:moveTo>
                  <a:pt x="0" y="0"/>
                </a:moveTo>
                <a:lnTo>
                  <a:pt x="550804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51041" y="4086390"/>
            <a:ext cx="5508625" cy="0"/>
          </a:xfrm>
          <a:custGeom>
            <a:avLst/>
            <a:gdLst/>
            <a:ahLst/>
            <a:cxnLst/>
            <a:rect l="l" t="t" r="r" b="b"/>
            <a:pathLst>
              <a:path w="5508625" h="0">
                <a:moveTo>
                  <a:pt x="0" y="0"/>
                </a:moveTo>
                <a:lnTo>
                  <a:pt x="550804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51041" y="3434803"/>
            <a:ext cx="5508625" cy="0"/>
          </a:xfrm>
          <a:custGeom>
            <a:avLst/>
            <a:gdLst/>
            <a:ahLst/>
            <a:cxnLst/>
            <a:rect l="l" t="t" r="r" b="b"/>
            <a:pathLst>
              <a:path w="5508625" h="0">
                <a:moveTo>
                  <a:pt x="0" y="0"/>
                </a:moveTo>
                <a:lnTo>
                  <a:pt x="550804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51041" y="2783217"/>
            <a:ext cx="5508625" cy="0"/>
          </a:xfrm>
          <a:custGeom>
            <a:avLst/>
            <a:gdLst/>
            <a:ahLst/>
            <a:cxnLst/>
            <a:rect l="l" t="t" r="r" b="b"/>
            <a:pathLst>
              <a:path w="5508625" h="0">
                <a:moveTo>
                  <a:pt x="0" y="0"/>
                </a:moveTo>
                <a:lnTo>
                  <a:pt x="550804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51041" y="2131631"/>
            <a:ext cx="5508625" cy="0"/>
          </a:xfrm>
          <a:custGeom>
            <a:avLst/>
            <a:gdLst/>
            <a:ahLst/>
            <a:cxnLst/>
            <a:rect l="l" t="t" r="r" b="b"/>
            <a:pathLst>
              <a:path w="5508625" h="0">
                <a:moveTo>
                  <a:pt x="0" y="0"/>
                </a:moveTo>
                <a:lnTo>
                  <a:pt x="550804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51041" y="1481340"/>
            <a:ext cx="5508625" cy="0"/>
          </a:xfrm>
          <a:custGeom>
            <a:avLst/>
            <a:gdLst/>
            <a:ahLst/>
            <a:cxnLst/>
            <a:rect l="l" t="t" r="r" b="b"/>
            <a:pathLst>
              <a:path w="5508625" h="0">
                <a:moveTo>
                  <a:pt x="0" y="0"/>
                </a:moveTo>
                <a:lnTo>
                  <a:pt x="550804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51041" y="1481340"/>
            <a:ext cx="0" cy="3907154"/>
          </a:xfrm>
          <a:custGeom>
            <a:avLst/>
            <a:gdLst/>
            <a:ahLst/>
            <a:cxnLst/>
            <a:rect l="l" t="t" r="r" b="b"/>
            <a:pathLst>
              <a:path w="0" h="3907154">
                <a:moveTo>
                  <a:pt x="0" y="3906926"/>
                </a:moveTo>
                <a:lnTo>
                  <a:pt x="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17361" y="5388267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368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17361" y="4737976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368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17361" y="408639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368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17361" y="3434803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368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17361" y="2783217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368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17361" y="2131631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368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17361" y="148134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3680" y="0"/>
                </a:lnTo>
              </a:path>
            </a:pathLst>
          </a:custGeom>
          <a:ln w="7772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94322" y="2131631"/>
            <a:ext cx="4820285" cy="3256915"/>
          </a:xfrm>
          <a:custGeom>
            <a:avLst/>
            <a:gdLst/>
            <a:ahLst/>
            <a:cxnLst/>
            <a:rect l="l" t="t" r="r" b="b"/>
            <a:pathLst>
              <a:path w="4820285" h="3256915">
                <a:moveTo>
                  <a:pt x="0" y="3256635"/>
                </a:moveTo>
                <a:lnTo>
                  <a:pt x="689152" y="3256635"/>
                </a:lnTo>
                <a:lnTo>
                  <a:pt x="1377010" y="3250158"/>
                </a:lnTo>
                <a:lnTo>
                  <a:pt x="2066163" y="3211296"/>
                </a:lnTo>
                <a:lnTo>
                  <a:pt x="2755315" y="2931490"/>
                </a:lnTo>
                <a:lnTo>
                  <a:pt x="3443173" y="2279904"/>
                </a:lnTo>
                <a:lnTo>
                  <a:pt x="4132326" y="1303172"/>
                </a:lnTo>
                <a:lnTo>
                  <a:pt x="4820183" y="0"/>
                </a:lnTo>
              </a:path>
            </a:pathLst>
          </a:custGeom>
          <a:ln w="23317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52870" y="5346814"/>
            <a:ext cx="82905" cy="829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42022" y="5346814"/>
            <a:ext cx="82905" cy="82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29880" y="5340337"/>
            <a:ext cx="82905" cy="829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219032" y="5301475"/>
            <a:ext cx="82905" cy="829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08185" y="5021669"/>
            <a:ext cx="82905" cy="829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96043" y="4370082"/>
            <a:ext cx="82905" cy="829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85196" y="3393351"/>
            <a:ext cx="82905" cy="829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73053" y="2090178"/>
            <a:ext cx="82905" cy="829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194322" y="5063121"/>
            <a:ext cx="4820285" cy="325755"/>
          </a:xfrm>
          <a:custGeom>
            <a:avLst/>
            <a:gdLst/>
            <a:ahLst/>
            <a:cxnLst/>
            <a:rect l="l" t="t" r="r" b="b"/>
            <a:pathLst>
              <a:path w="4820285" h="325754">
                <a:moveTo>
                  <a:pt x="0" y="325145"/>
                </a:moveTo>
                <a:lnTo>
                  <a:pt x="689152" y="325145"/>
                </a:lnTo>
                <a:lnTo>
                  <a:pt x="1377010" y="325145"/>
                </a:lnTo>
                <a:lnTo>
                  <a:pt x="2066163" y="322554"/>
                </a:lnTo>
                <a:lnTo>
                  <a:pt x="2755315" y="260375"/>
                </a:lnTo>
                <a:lnTo>
                  <a:pt x="3443173" y="227990"/>
                </a:lnTo>
                <a:lnTo>
                  <a:pt x="4132326" y="130835"/>
                </a:lnTo>
                <a:lnTo>
                  <a:pt x="4820183" y="0"/>
                </a:lnTo>
              </a:path>
            </a:pathLst>
          </a:custGeom>
          <a:ln w="23317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156756" y="5350700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5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156756" y="5350700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5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ln w="7772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845906" y="5350700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845909" y="5350700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ln w="7772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33764" y="5350700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533766" y="5350700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ln w="7772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222917" y="5348109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222919" y="5348109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ln w="7772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912069" y="5285930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912072" y="5285930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ln w="7772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599927" y="5253545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99929" y="5253545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ln w="7772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289080" y="5156390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289082" y="5156390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ln w="7772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976937" y="5025555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976939" y="5025555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0" y="75133"/>
                </a:moveTo>
                <a:lnTo>
                  <a:pt x="75133" y="75133"/>
                </a:lnTo>
                <a:lnTo>
                  <a:pt x="75133" y="0"/>
                </a:lnTo>
                <a:lnTo>
                  <a:pt x="0" y="0"/>
                </a:lnTo>
                <a:lnTo>
                  <a:pt x="0" y="75133"/>
                </a:lnTo>
                <a:close/>
              </a:path>
            </a:pathLst>
          </a:custGeom>
          <a:ln w="7772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194322" y="5353291"/>
            <a:ext cx="4820285" cy="35560"/>
          </a:xfrm>
          <a:custGeom>
            <a:avLst/>
            <a:gdLst/>
            <a:ahLst/>
            <a:cxnLst/>
            <a:rect l="l" t="t" r="r" b="b"/>
            <a:pathLst>
              <a:path w="4820285" h="35560">
                <a:moveTo>
                  <a:pt x="0" y="34975"/>
                </a:moveTo>
                <a:lnTo>
                  <a:pt x="689152" y="34975"/>
                </a:lnTo>
                <a:lnTo>
                  <a:pt x="1377010" y="34975"/>
                </a:lnTo>
                <a:lnTo>
                  <a:pt x="2066163" y="33680"/>
                </a:lnTo>
                <a:lnTo>
                  <a:pt x="2755315" y="15544"/>
                </a:lnTo>
                <a:lnTo>
                  <a:pt x="3443173" y="9067"/>
                </a:lnTo>
                <a:lnTo>
                  <a:pt x="4132326" y="0"/>
                </a:lnTo>
                <a:lnTo>
                  <a:pt x="4820183" y="2590"/>
                </a:lnTo>
              </a:path>
            </a:pathLst>
          </a:custGeom>
          <a:ln w="23317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152870" y="5346814"/>
            <a:ext cx="82905" cy="8290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842022" y="5346814"/>
            <a:ext cx="82905" cy="8290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529880" y="5346814"/>
            <a:ext cx="82905" cy="8290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219032" y="5345519"/>
            <a:ext cx="82905" cy="8290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08185" y="5327383"/>
            <a:ext cx="82905" cy="8290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596043" y="5320906"/>
            <a:ext cx="82905" cy="8290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285196" y="5311838"/>
            <a:ext cx="82905" cy="8290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973053" y="5314429"/>
            <a:ext cx="82905" cy="8290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684966" y="5303542"/>
            <a:ext cx="85725" cy="154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50" spc="-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4799" y="4651956"/>
            <a:ext cx="325120" cy="154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1</a:t>
            </a:r>
            <a:r>
              <a:rPr dirty="0" sz="850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850" spc="-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44799" y="4000608"/>
            <a:ext cx="325120" cy="154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2</a:t>
            </a:r>
            <a:r>
              <a:rPr dirty="0" sz="850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850" spc="-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4799" y="3349021"/>
            <a:ext cx="325120" cy="154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3</a:t>
            </a:r>
            <a:r>
              <a:rPr dirty="0" sz="850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850" spc="-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44799" y="2697759"/>
            <a:ext cx="325120" cy="154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4</a:t>
            </a:r>
            <a:r>
              <a:rPr dirty="0" sz="850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850" spc="-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44799" y="2046173"/>
            <a:ext cx="325120" cy="154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dirty="0" sz="850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850" spc="-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44799" y="1394802"/>
            <a:ext cx="325120" cy="154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6</a:t>
            </a:r>
            <a:r>
              <a:rPr dirty="0" sz="850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850" spc="-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527484" y="3213290"/>
            <a:ext cx="207264" cy="7254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663499" y="3434803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249" y="0"/>
                </a:lnTo>
              </a:path>
            </a:pathLst>
          </a:custGeom>
          <a:ln w="23317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527484" y="3434803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244" y="0"/>
                </a:lnTo>
              </a:path>
            </a:pathLst>
          </a:custGeom>
          <a:ln w="23317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598729" y="3401123"/>
            <a:ext cx="64769" cy="64769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0" y="64769"/>
                </a:moveTo>
                <a:lnTo>
                  <a:pt x="64770" y="64769"/>
                </a:lnTo>
                <a:lnTo>
                  <a:pt x="64770" y="0"/>
                </a:lnTo>
                <a:lnTo>
                  <a:pt x="0" y="0"/>
                </a:lnTo>
                <a:lnTo>
                  <a:pt x="0" y="64769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598732" y="3401123"/>
            <a:ext cx="64769" cy="64769"/>
          </a:xfrm>
          <a:custGeom>
            <a:avLst/>
            <a:gdLst/>
            <a:ahLst/>
            <a:cxnLst/>
            <a:rect l="l" t="t" r="r" b="b"/>
            <a:pathLst>
              <a:path w="64770" h="64770">
                <a:moveTo>
                  <a:pt x="0" y="64770"/>
                </a:moveTo>
                <a:lnTo>
                  <a:pt x="64770" y="64770"/>
                </a:lnTo>
                <a:lnTo>
                  <a:pt x="64770" y="0"/>
                </a:lnTo>
                <a:lnTo>
                  <a:pt x="0" y="0"/>
                </a:lnTo>
                <a:lnTo>
                  <a:pt x="0" y="64770"/>
                </a:lnTo>
                <a:close/>
              </a:path>
            </a:pathLst>
          </a:custGeom>
          <a:ln w="7772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527484" y="3582479"/>
            <a:ext cx="207264" cy="7254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6745582" y="3109718"/>
            <a:ext cx="541020" cy="578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2200"/>
              </a:lnSpc>
              <a:spcBef>
                <a:spcPts val="100"/>
              </a:spcBef>
            </a:pPr>
            <a:r>
              <a:rPr dirty="0" sz="850" spc="-5">
                <a:solidFill>
                  <a:srgbClr val="292934"/>
                </a:solidFill>
                <a:latin typeface="Arial"/>
                <a:cs typeface="Arial"/>
              </a:rPr>
              <a:t>data  </a:t>
            </a:r>
            <a:r>
              <a:rPr dirty="0" sz="850" spc="-5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no</a:t>
            </a:r>
            <a:r>
              <a:rPr dirty="0" sz="850" spc="5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le</a:t>
            </a:r>
            <a:r>
              <a:rPr dirty="0" sz="85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dirty="0" sz="850" spc="-10">
                <a:solidFill>
                  <a:srgbClr val="292934"/>
                </a:solidFill>
                <a:latin typeface="Arial"/>
                <a:cs typeface="Arial"/>
              </a:rPr>
              <a:t>ge  </a:t>
            </a:r>
            <a:r>
              <a:rPr dirty="0" sz="850" spc="-5">
                <a:solidFill>
                  <a:srgbClr val="292934"/>
                </a:solidFill>
                <a:latin typeface="Arial"/>
                <a:cs typeface="Arial"/>
              </a:rPr>
              <a:t>utilization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10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2312" y="1382388"/>
            <a:ext cx="6810375" cy="35706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7640" marR="5080" indent="-154940">
              <a:lnSpc>
                <a:spcPct val="99500"/>
              </a:lnSpc>
              <a:spcBef>
                <a:spcPts val="10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Institute of Medicine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(IOM)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estimated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that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around </a:t>
            </a:r>
            <a:r>
              <a:rPr dirty="0" sz="2050" spc="-15">
                <a:solidFill>
                  <a:srgbClr val="FF0000"/>
                </a:solidFill>
                <a:latin typeface="Arial"/>
                <a:cs typeface="Arial"/>
              </a:rPr>
              <a:t>98,000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patients die each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year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as a consequence of preventable  errors. Likewise, a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study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of two UK hospitals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found that  </a:t>
            </a:r>
            <a:r>
              <a:rPr dirty="0" sz="2050" spc="-65">
                <a:solidFill>
                  <a:srgbClr val="292934"/>
                </a:solidFill>
                <a:latin typeface="Arial"/>
                <a:cs typeface="Arial"/>
              </a:rPr>
              <a:t>11%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of admitted patients experienced adverse events of 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which </a:t>
            </a:r>
            <a:r>
              <a:rPr dirty="0" u="heavy" sz="2050" spc="-1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48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% of these events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were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most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likely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preventable if 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u="heavy" sz="2050" spc="-10" b="1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right knowledge </a:t>
            </a:r>
            <a:r>
              <a:rPr dirty="0" u="heavy" sz="2050" spc="-5" b="1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was</a:t>
            </a:r>
            <a:r>
              <a:rPr dirty="0" u="heavy" sz="2050" spc="-65" b="1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50" spc="-10" b="1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applied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3A299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167640" marR="119380" indent="-154940">
              <a:lnSpc>
                <a:spcPct val="99500"/>
              </a:lnSpc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0" b="1">
                <a:solidFill>
                  <a:srgbClr val="292934"/>
                </a:solidFill>
                <a:latin typeface="Arial"/>
                <a:cs typeface="Arial"/>
              </a:rPr>
              <a:t>under-utilization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of healthcare knowledge 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contributes to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improper clinical decisions,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medical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errors,  under-utilization of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resources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raise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 healthcare  delivery</a:t>
            </a:r>
            <a:r>
              <a:rPr dirty="0" sz="2050" spc="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costs</a:t>
            </a:r>
            <a:endParaRPr sz="2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41772" y="50717"/>
            <a:ext cx="14986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60" b="1">
                <a:solidFill>
                  <a:srgbClr val="FFFFFF"/>
                </a:solidFill>
                <a:latin typeface="Liberation Sans Narrow"/>
                <a:cs typeface="Liberation Sans Narrow"/>
              </a:rPr>
              <a:t>11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35846" y="2715857"/>
            <a:ext cx="2174976" cy="53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5521" y="3407600"/>
            <a:ext cx="7251649" cy="4352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12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6127" y="2715857"/>
            <a:ext cx="5793028" cy="427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217735" y="3407600"/>
            <a:ext cx="121767" cy="550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87432" y="3415372"/>
            <a:ext cx="996162" cy="4197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28934" y="3407600"/>
            <a:ext cx="121767" cy="5505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13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114"/>
              </a:spcBef>
            </a:pPr>
            <a:r>
              <a:rPr dirty="0" spc="-65"/>
              <a:t>Evidence </a:t>
            </a:r>
            <a:r>
              <a:rPr dirty="0" spc="-55"/>
              <a:t>based </a:t>
            </a:r>
            <a:r>
              <a:rPr dirty="0" spc="-65"/>
              <a:t>medicine</a:t>
            </a:r>
            <a:r>
              <a:rPr dirty="0" spc="-525"/>
              <a:t> </a:t>
            </a:r>
            <a:r>
              <a:rPr dirty="0" spc="-75"/>
              <a:t>definition: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312" y="1382388"/>
            <a:ext cx="6763384" cy="95821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67640" marR="5080" indent="-154940">
              <a:lnSpc>
                <a:spcPts val="2450"/>
              </a:lnSpc>
              <a:spcBef>
                <a:spcPts val="18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Evidence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based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medicine (EBM) is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integration of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best 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research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evidence with clinical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expertise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and patient  values.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61453" y="2851873"/>
            <a:ext cx="4046829" cy="25791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327020" y="3170796"/>
            <a:ext cx="1077595" cy="64770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 indent="91440">
              <a:lnSpc>
                <a:spcPts val="2450"/>
              </a:lnSpc>
              <a:spcBef>
                <a:spcPts val="180"/>
              </a:spcBef>
            </a:pPr>
            <a:r>
              <a:rPr dirty="0" sz="2050" spc="-15">
                <a:solidFill>
                  <a:srgbClr val="292934"/>
                </a:solidFill>
                <a:latin typeface="Tahoma"/>
                <a:cs typeface="Tahoma"/>
              </a:rPr>
              <a:t>Patient  </a:t>
            </a:r>
            <a:r>
              <a:rPr dirty="0" sz="2050" spc="-5">
                <a:solidFill>
                  <a:srgbClr val="292934"/>
                </a:solidFill>
                <a:latin typeface="Tahoma"/>
                <a:cs typeface="Tahoma"/>
              </a:rPr>
              <a:t>Concerns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3536" y="4285380"/>
            <a:ext cx="1069975" cy="64770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 indent="83820">
              <a:lnSpc>
                <a:spcPts val="2450"/>
              </a:lnSpc>
              <a:spcBef>
                <a:spcPts val="180"/>
              </a:spcBef>
            </a:pPr>
            <a:r>
              <a:rPr dirty="0" sz="2050" spc="-5">
                <a:solidFill>
                  <a:srgbClr val="292934"/>
                </a:solidFill>
                <a:latin typeface="Tahoma"/>
                <a:cs typeface="Tahoma"/>
              </a:rPr>
              <a:t>Clinical  </a:t>
            </a:r>
            <a:r>
              <a:rPr dirty="0" sz="2050" spc="-10">
                <a:solidFill>
                  <a:srgbClr val="292934"/>
                </a:solidFill>
                <a:latin typeface="Tahoma"/>
                <a:cs typeface="Tahoma"/>
              </a:rPr>
              <a:t>Expertise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6794" y="4308373"/>
            <a:ext cx="1842770" cy="64770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23215" marR="5080" indent="-311150">
              <a:lnSpc>
                <a:spcPts val="2450"/>
              </a:lnSpc>
              <a:spcBef>
                <a:spcPts val="180"/>
              </a:spcBef>
            </a:pPr>
            <a:r>
              <a:rPr dirty="0" sz="2050" spc="-5">
                <a:solidFill>
                  <a:srgbClr val="292934"/>
                </a:solidFill>
                <a:latin typeface="Tahoma"/>
                <a:cs typeface="Tahoma"/>
              </a:rPr>
              <a:t>Best</a:t>
            </a:r>
            <a:r>
              <a:rPr dirty="0" sz="2050" spc="-60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2050" spc="-175">
                <a:solidFill>
                  <a:srgbClr val="292934"/>
                </a:solidFill>
                <a:latin typeface="Tahoma"/>
                <a:cs typeface="Tahoma"/>
              </a:rPr>
              <a:t>researc</a:t>
            </a:r>
            <a:r>
              <a:rPr dirty="0" baseline="29810" sz="3075" spc="-262">
                <a:solidFill>
                  <a:srgbClr val="FF3300"/>
                </a:solidFill>
                <a:latin typeface="Tahoma"/>
                <a:cs typeface="Tahoma"/>
              </a:rPr>
              <a:t>E</a:t>
            </a:r>
            <a:r>
              <a:rPr dirty="0" sz="2050" spc="-175">
                <a:solidFill>
                  <a:srgbClr val="292934"/>
                </a:solidFill>
                <a:latin typeface="Tahoma"/>
                <a:cs typeface="Tahoma"/>
              </a:rPr>
              <a:t>h</a:t>
            </a:r>
            <a:r>
              <a:rPr dirty="0" baseline="29810" sz="3075" spc="-262">
                <a:solidFill>
                  <a:srgbClr val="FF3300"/>
                </a:solidFill>
                <a:latin typeface="Tahoma"/>
                <a:cs typeface="Tahoma"/>
              </a:rPr>
              <a:t>BM  </a:t>
            </a:r>
            <a:r>
              <a:rPr dirty="0" sz="2050" spc="-10">
                <a:solidFill>
                  <a:srgbClr val="292934"/>
                </a:solidFill>
                <a:latin typeface="Tahoma"/>
                <a:cs typeface="Tahoma"/>
              </a:rPr>
              <a:t>evidence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14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0378" y="598348"/>
            <a:ext cx="296926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75"/>
              <a:t>History </a:t>
            </a:r>
            <a:r>
              <a:rPr dirty="0" sz="3400" spc="-45"/>
              <a:t>of</a:t>
            </a:r>
            <a:r>
              <a:rPr dirty="0" sz="3400" spc="-345"/>
              <a:t> </a:t>
            </a:r>
            <a:r>
              <a:rPr dirty="0" sz="3400" spc="-95"/>
              <a:t>EBM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52312" y="1382388"/>
            <a:ext cx="6852920" cy="28867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67640" indent="-154940">
              <a:lnSpc>
                <a:spcPts val="2455"/>
              </a:lnSpc>
              <a:spcBef>
                <a:spcPts val="9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The name of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EBM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appeared in 1992 by group led</a:t>
            </a:r>
            <a:r>
              <a:rPr dirty="0" sz="2050" spc="8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by</a:t>
            </a:r>
            <a:endParaRPr sz="2050">
              <a:latin typeface="Arial"/>
              <a:cs typeface="Arial"/>
            </a:endParaRPr>
          </a:p>
          <a:p>
            <a:pPr marL="167640">
              <a:lnSpc>
                <a:spcPts val="2455"/>
              </a:lnSpc>
            </a:pPr>
            <a:r>
              <a:rPr dirty="0" sz="2050" spc="-10" b="1">
                <a:solidFill>
                  <a:srgbClr val="292934"/>
                </a:solidFill>
                <a:latin typeface="Arial"/>
                <a:cs typeface="Arial"/>
              </a:rPr>
              <a:t>Gordon </a:t>
            </a:r>
            <a:r>
              <a:rPr dirty="0" sz="2050" spc="-15" b="1">
                <a:solidFill>
                  <a:srgbClr val="292934"/>
                </a:solidFill>
                <a:latin typeface="Arial"/>
                <a:cs typeface="Arial"/>
              </a:rPr>
              <a:t>Guyatt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at McMaster University in</a:t>
            </a:r>
            <a:r>
              <a:rPr dirty="0" sz="2050" spc="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Canada.</a:t>
            </a:r>
            <a:endParaRPr sz="2050">
              <a:latin typeface="Arial"/>
              <a:cs typeface="Arial"/>
            </a:endParaRPr>
          </a:p>
          <a:p>
            <a:pPr marL="167640" marR="5080" indent="-154940">
              <a:lnSpc>
                <a:spcPct val="99500"/>
              </a:lnSpc>
              <a:spcBef>
                <a:spcPts val="489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Since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then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the number of articles about evidence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based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practice has grown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exponentially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from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one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publication in  1992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about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1000 in 1998 and international interest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has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led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to the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development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of six evidence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based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journals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that  summarize the most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relevant studies in clinical practice  and have a combined worldwide circulation of over  175000.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16319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15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132016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90" b="0">
                <a:latin typeface="Arial"/>
                <a:cs typeface="Arial"/>
              </a:rPr>
              <a:t>Outline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312" y="1320209"/>
            <a:ext cx="5323840" cy="381952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67640" indent="-154940">
              <a:lnSpc>
                <a:spcPct val="100000"/>
              </a:lnSpc>
              <a:spcBef>
                <a:spcPts val="58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Definition</a:t>
            </a:r>
            <a:endParaRPr sz="2050">
              <a:latin typeface="Arial"/>
              <a:cs typeface="Arial"/>
            </a:endParaRPr>
          </a:p>
          <a:p>
            <a:pPr marL="167640" indent="-154940">
              <a:lnSpc>
                <a:spcPct val="100000"/>
              </a:lnSpc>
              <a:spcBef>
                <a:spcPts val="475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Knowledge</a:t>
            </a:r>
            <a:r>
              <a:rPr dirty="0" sz="2050" spc="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management</a:t>
            </a:r>
            <a:endParaRPr sz="2050">
              <a:latin typeface="Arial"/>
              <a:cs typeface="Arial"/>
            </a:endParaRPr>
          </a:p>
          <a:p>
            <a:pPr marL="167640" indent="-154940">
              <a:lnSpc>
                <a:spcPct val="100000"/>
              </a:lnSpc>
              <a:spcBef>
                <a:spcPts val="48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Why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Knowledge management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dirty="0" sz="2050" spc="8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Healthcare</a:t>
            </a:r>
            <a:endParaRPr sz="2050">
              <a:latin typeface="Arial"/>
              <a:cs typeface="Arial"/>
            </a:endParaRPr>
          </a:p>
          <a:p>
            <a:pPr marL="167640" indent="-154940">
              <a:lnSpc>
                <a:spcPct val="100000"/>
              </a:lnSpc>
              <a:spcBef>
                <a:spcPts val="48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Examples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research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 medical</a:t>
            </a:r>
            <a:r>
              <a:rPr dirty="0" sz="2050" spc="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informatics:</a:t>
            </a:r>
            <a:endParaRPr sz="2050">
              <a:latin typeface="Arial"/>
              <a:cs typeface="Arial"/>
            </a:endParaRPr>
          </a:p>
          <a:p>
            <a:pPr lvl="1" marL="401320" indent="-155575">
              <a:lnSpc>
                <a:spcPct val="100000"/>
              </a:lnSpc>
              <a:spcBef>
                <a:spcPts val="405"/>
              </a:spcBef>
              <a:buClr>
                <a:srgbClr val="93A299"/>
              </a:buClr>
              <a:buSzPct val="85294"/>
              <a:buChar char="•"/>
              <a:tabLst>
                <a:tab pos="401955" algn="l"/>
              </a:tabLst>
            </a:pPr>
            <a:r>
              <a:rPr dirty="0" sz="1700" spc="-5">
                <a:solidFill>
                  <a:srgbClr val="292934"/>
                </a:solidFill>
                <a:latin typeface="Arial"/>
                <a:cs typeface="Arial"/>
              </a:rPr>
              <a:t>Evidence based</a:t>
            </a:r>
            <a:r>
              <a:rPr dirty="0" sz="1700" spc="-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292934"/>
                </a:solidFill>
                <a:latin typeface="Arial"/>
                <a:cs typeface="Arial"/>
              </a:rPr>
              <a:t>medicine</a:t>
            </a:r>
            <a:endParaRPr sz="1700">
              <a:latin typeface="Arial"/>
              <a:cs typeface="Arial"/>
            </a:endParaRPr>
          </a:p>
          <a:p>
            <a:pPr lvl="1" marL="401320" indent="-155575">
              <a:lnSpc>
                <a:spcPct val="100000"/>
              </a:lnSpc>
              <a:spcBef>
                <a:spcPts val="409"/>
              </a:spcBef>
              <a:buClr>
                <a:srgbClr val="93A299"/>
              </a:buClr>
              <a:buSzPct val="85294"/>
              <a:buChar char="•"/>
              <a:tabLst>
                <a:tab pos="401955" algn="l"/>
              </a:tabLst>
            </a:pPr>
            <a:r>
              <a:rPr dirty="0" sz="1700">
                <a:solidFill>
                  <a:srgbClr val="292934"/>
                </a:solidFill>
                <a:latin typeface="Arial"/>
                <a:cs typeface="Arial"/>
              </a:rPr>
              <a:t>Medical</a:t>
            </a:r>
            <a:r>
              <a:rPr dirty="0" sz="1700" spc="-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292934"/>
                </a:solidFill>
                <a:latin typeface="Arial"/>
                <a:cs typeface="Arial"/>
              </a:rPr>
              <a:t>records</a:t>
            </a:r>
            <a:endParaRPr sz="1700">
              <a:latin typeface="Arial"/>
              <a:cs typeface="Arial"/>
            </a:endParaRPr>
          </a:p>
          <a:p>
            <a:pPr lvl="1" marL="401320" indent="-155575">
              <a:lnSpc>
                <a:spcPct val="100000"/>
              </a:lnSpc>
              <a:spcBef>
                <a:spcPts val="409"/>
              </a:spcBef>
              <a:buClr>
                <a:srgbClr val="93A299"/>
              </a:buClr>
              <a:buSzPct val="85294"/>
              <a:buChar char="•"/>
              <a:tabLst>
                <a:tab pos="401955" algn="l"/>
              </a:tabLst>
            </a:pPr>
            <a:r>
              <a:rPr dirty="0" sz="1700" spc="-20">
                <a:solidFill>
                  <a:srgbClr val="292934"/>
                </a:solidFill>
                <a:latin typeface="Arial"/>
                <a:cs typeface="Arial"/>
              </a:rPr>
              <a:t>Tele-health</a:t>
            </a:r>
            <a:endParaRPr sz="1700">
              <a:latin typeface="Arial"/>
              <a:cs typeface="Arial"/>
            </a:endParaRPr>
          </a:p>
          <a:p>
            <a:pPr lvl="1" marL="401320" indent="-155575">
              <a:lnSpc>
                <a:spcPct val="100000"/>
              </a:lnSpc>
              <a:spcBef>
                <a:spcPts val="409"/>
              </a:spcBef>
              <a:buClr>
                <a:srgbClr val="93A299"/>
              </a:buClr>
              <a:buSzPct val="85294"/>
              <a:buChar char="•"/>
              <a:tabLst>
                <a:tab pos="401955" algn="l"/>
              </a:tabLst>
            </a:pPr>
            <a:r>
              <a:rPr dirty="0" sz="1700" spc="-5">
                <a:solidFill>
                  <a:srgbClr val="292934"/>
                </a:solidFill>
                <a:latin typeface="Arial"/>
                <a:cs typeface="Arial"/>
              </a:rPr>
              <a:t>Students</a:t>
            </a:r>
            <a:endParaRPr sz="1700">
              <a:latin typeface="Arial"/>
              <a:cs typeface="Arial"/>
            </a:endParaRPr>
          </a:p>
          <a:p>
            <a:pPr lvl="1" marL="401320" indent="-155575">
              <a:lnSpc>
                <a:spcPct val="100000"/>
              </a:lnSpc>
              <a:spcBef>
                <a:spcPts val="405"/>
              </a:spcBef>
              <a:buClr>
                <a:srgbClr val="93A299"/>
              </a:buClr>
              <a:buSzPct val="85294"/>
              <a:buChar char="•"/>
              <a:tabLst>
                <a:tab pos="401955" algn="l"/>
              </a:tabLst>
            </a:pPr>
            <a:r>
              <a:rPr dirty="0" sz="1700">
                <a:solidFill>
                  <a:srgbClr val="292934"/>
                </a:solidFill>
                <a:latin typeface="Arial"/>
                <a:cs typeface="Arial"/>
              </a:rPr>
              <a:t>Public</a:t>
            </a:r>
            <a:r>
              <a:rPr dirty="0" sz="1700" spc="-5">
                <a:solidFill>
                  <a:srgbClr val="292934"/>
                </a:solidFill>
                <a:latin typeface="Arial"/>
                <a:cs typeface="Arial"/>
              </a:rPr>
              <a:t> health</a:t>
            </a:r>
            <a:endParaRPr sz="1700">
              <a:latin typeface="Arial"/>
              <a:cs typeface="Arial"/>
            </a:endParaRPr>
          </a:p>
          <a:p>
            <a:pPr marL="167640" indent="-154940">
              <a:lnSpc>
                <a:spcPct val="100000"/>
              </a:lnSpc>
              <a:spcBef>
                <a:spcPts val="48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What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next?</a:t>
            </a:r>
            <a:endParaRPr sz="2050">
              <a:latin typeface="Arial"/>
              <a:cs typeface="Arial"/>
            </a:endParaRPr>
          </a:p>
          <a:p>
            <a:pPr marL="167640" indent="-154940">
              <a:lnSpc>
                <a:spcPct val="100000"/>
              </a:lnSpc>
              <a:spcBef>
                <a:spcPts val="475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Facts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dirty="0" sz="2050" spc="-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conclusions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2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353060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75" b="0">
                <a:latin typeface="Arial"/>
                <a:cs typeface="Arial"/>
              </a:rPr>
              <a:t>Medical</a:t>
            </a:r>
            <a:r>
              <a:rPr dirty="0" sz="3400" spc="-229" b="0">
                <a:latin typeface="Arial"/>
                <a:cs typeface="Arial"/>
              </a:rPr>
              <a:t> </a:t>
            </a:r>
            <a:r>
              <a:rPr dirty="0" sz="3400" spc="-80" b="0">
                <a:latin typeface="Arial"/>
                <a:cs typeface="Arial"/>
              </a:rPr>
              <a:t>informatics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312" y="1382388"/>
            <a:ext cx="6831965" cy="327660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67640" marR="44450" indent="-154940">
              <a:lnSpc>
                <a:spcPts val="2450"/>
              </a:lnSpc>
              <a:spcBef>
                <a:spcPts val="180"/>
              </a:spcBef>
              <a:buClr>
                <a:srgbClr val="CC3300"/>
              </a:buClr>
              <a:buSzPct val="63414"/>
              <a:buFont typeface="Wingdings"/>
              <a:buChar char=""/>
              <a:tabLst>
                <a:tab pos="276225" algn="l"/>
              </a:tabLst>
            </a:pP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"Medical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informatics is a rapidly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developing </a:t>
            </a:r>
            <a:r>
              <a:rPr dirty="0" u="heavy" sz="2050" spc="-10" b="1" i="1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scientific </a:t>
            </a:r>
            <a:r>
              <a:rPr dirty="0" sz="2050" spc="-10" b="1" i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field that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deals with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storage,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retrieval,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optimal use 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biomedical </a:t>
            </a:r>
            <a:r>
              <a:rPr dirty="0" u="heavy" sz="2050" spc="-10" b="1" i="1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information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, </a:t>
            </a:r>
            <a:r>
              <a:rPr dirty="0" u="heavy" sz="2050" spc="-10" b="1" i="1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data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,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dirty="0" u="heavy" sz="2050" spc="-10" b="1" i="1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knowledge</a:t>
            </a:r>
            <a:r>
              <a:rPr dirty="0" sz="2050" spc="-10" b="1" i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for  </a:t>
            </a:r>
            <a:r>
              <a:rPr dirty="0" sz="2050" spc="-10" b="1" i="1">
                <a:solidFill>
                  <a:srgbClr val="292934"/>
                </a:solidFill>
                <a:latin typeface="Arial"/>
                <a:cs typeface="Arial"/>
              </a:rPr>
              <a:t>problem solving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and decision</a:t>
            </a:r>
            <a:r>
              <a:rPr dirty="0" sz="2050" spc="15" i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making."</a:t>
            </a:r>
            <a:endParaRPr sz="2050">
              <a:latin typeface="Arial"/>
              <a:cs typeface="Arial"/>
            </a:endParaRPr>
          </a:p>
          <a:p>
            <a:pPr marL="167640">
              <a:lnSpc>
                <a:spcPts val="1755"/>
              </a:lnSpc>
            </a:pPr>
            <a:r>
              <a:rPr dirty="0" sz="1500" spc="5" i="1">
                <a:solidFill>
                  <a:srgbClr val="292934"/>
                </a:solidFill>
                <a:latin typeface="Arial"/>
                <a:cs typeface="Arial"/>
              </a:rPr>
              <a:t>Blois, </a:t>
            </a:r>
            <a:r>
              <a:rPr dirty="0" sz="1500" spc="10" i="1">
                <a:solidFill>
                  <a:srgbClr val="292934"/>
                </a:solidFill>
                <a:latin typeface="Arial"/>
                <a:cs typeface="Arial"/>
              </a:rPr>
              <a:t>M.S., and E.H. </a:t>
            </a:r>
            <a:r>
              <a:rPr dirty="0" sz="1500" spc="5" i="1">
                <a:solidFill>
                  <a:srgbClr val="292934"/>
                </a:solidFill>
                <a:latin typeface="Arial"/>
                <a:cs typeface="Arial"/>
              </a:rPr>
              <a:t>Shortliffe. in </a:t>
            </a:r>
            <a:r>
              <a:rPr dirty="0" sz="1500" spc="10" i="1">
                <a:solidFill>
                  <a:srgbClr val="292934"/>
                </a:solidFill>
                <a:latin typeface="Arial"/>
                <a:cs typeface="Arial"/>
              </a:rPr>
              <a:t>Medical </a:t>
            </a:r>
            <a:r>
              <a:rPr dirty="0" sz="1500" spc="5" i="1">
                <a:solidFill>
                  <a:srgbClr val="292934"/>
                </a:solidFill>
                <a:latin typeface="Arial"/>
                <a:cs typeface="Arial"/>
              </a:rPr>
              <a:t>Informatics: </a:t>
            </a:r>
            <a:r>
              <a:rPr dirty="0" sz="1500" spc="10" i="1">
                <a:solidFill>
                  <a:srgbClr val="292934"/>
                </a:solidFill>
                <a:latin typeface="Arial"/>
                <a:cs typeface="Arial"/>
              </a:rPr>
              <a:t>Computer</a:t>
            </a:r>
            <a:r>
              <a:rPr dirty="0" sz="1500" spc="130" i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500" spc="5" i="1">
                <a:solidFill>
                  <a:srgbClr val="292934"/>
                </a:solidFill>
                <a:latin typeface="Arial"/>
                <a:cs typeface="Arial"/>
              </a:rPr>
              <a:t>Applications</a:t>
            </a:r>
            <a:endParaRPr sz="1500">
              <a:latin typeface="Arial"/>
              <a:cs typeface="Arial"/>
            </a:endParaRPr>
          </a:p>
          <a:p>
            <a:pPr marL="167640">
              <a:lnSpc>
                <a:spcPct val="100000"/>
              </a:lnSpc>
              <a:spcBef>
                <a:spcPts val="35"/>
              </a:spcBef>
            </a:pPr>
            <a:r>
              <a:rPr dirty="0" sz="1500" spc="5" i="1">
                <a:solidFill>
                  <a:srgbClr val="292934"/>
                </a:solidFill>
                <a:latin typeface="Arial"/>
                <a:cs typeface="Arial"/>
              </a:rPr>
              <a:t>in Health </a:t>
            </a:r>
            <a:r>
              <a:rPr dirty="0" sz="1500" spc="10" i="1">
                <a:solidFill>
                  <a:srgbClr val="292934"/>
                </a:solidFill>
                <a:latin typeface="Arial"/>
                <a:cs typeface="Arial"/>
              </a:rPr>
              <a:t>Care, 1990, p.</a:t>
            </a:r>
            <a:r>
              <a:rPr dirty="0" sz="1500" spc="25" i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500" spc="10" i="1">
                <a:solidFill>
                  <a:srgbClr val="292934"/>
                </a:solidFill>
                <a:latin typeface="Arial"/>
                <a:cs typeface="Arial"/>
              </a:rPr>
              <a:t>20.</a:t>
            </a:r>
            <a:endParaRPr sz="1500">
              <a:latin typeface="Arial"/>
              <a:cs typeface="Arial"/>
            </a:endParaRPr>
          </a:p>
          <a:p>
            <a:pPr marL="167640" marR="72390" indent="-154940">
              <a:lnSpc>
                <a:spcPct val="100000"/>
              </a:lnSpc>
              <a:spcBef>
                <a:spcPts val="475"/>
              </a:spcBef>
              <a:buClr>
                <a:srgbClr val="CC3300"/>
              </a:buClr>
              <a:buSzPct val="82926"/>
              <a:buFont typeface="Wingdings"/>
              <a:buChar char=""/>
              <a:tabLst>
                <a:tab pos="168275" algn="l"/>
              </a:tabLst>
            </a:pP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"Medical informatics is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application of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computers, 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communications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and information technology and systems 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all fields of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medicine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- </a:t>
            </a:r>
            <a:r>
              <a:rPr dirty="0" sz="2050" spc="-10" b="1" i="1">
                <a:solidFill>
                  <a:srgbClr val="292934"/>
                </a:solidFill>
                <a:latin typeface="Arial"/>
                <a:cs typeface="Arial"/>
              </a:rPr>
              <a:t>medical care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,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medical  </a:t>
            </a:r>
            <a:r>
              <a:rPr dirty="0" sz="2050" spc="-15" b="1" i="1">
                <a:solidFill>
                  <a:srgbClr val="292934"/>
                </a:solidFill>
                <a:latin typeface="Arial"/>
                <a:cs typeface="Arial"/>
              </a:rPr>
              <a:t>education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medical </a:t>
            </a:r>
            <a:r>
              <a:rPr dirty="0" u="heavy" sz="2050" spc="-10" b="1" i="1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research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.“ </a:t>
            </a:r>
            <a:r>
              <a:rPr dirty="0" sz="1500" spc="5" i="1">
                <a:solidFill>
                  <a:srgbClr val="292934"/>
                </a:solidFill>
                <a:latin typeface="Arial"/>
                <a:cs typeface="Arial"/>
              </a:rPr>
              <a:t>definition </a:t>
            </a:r>
            <a:r>
              <a:rPr dirty="0" sz="1500" spc="10" i="1">
                <a:solidFill>
                  <a:srgbClr val="292934"/>
                </a:solidFill>
                <a:latin typeface="Arial"/>
                <a:cs typeface="Arial"/>
              </a:rPr>
              <a:t>by </a:t>
            </a:r>
            <a:r>
              <a:rPr dirty="0" sz="1500" spc="20" i="1">
                <a:solidFill>
                  <a:srgbClr val="292934"/>
                </a:solidFill>
                <a:latin typeface="Arial"/>
                <a:cs typeface="Arial"/>
              </a:rPr>
              <a:t>MF </a:t>
            </a:r>
            <a:r>
              <a:rPr dirty="0" sz="1500" spc="5" i="1">
                <a:solidFill>
                  <a:srgbClr val="292934"/>
                </a:solidFill>
                <a:latin typeface="Arial"/>
                <a:cs typeface="Arial"/>
              </a:rPr>
              <a:t>Collen  </a:t>
            </a:r>
            <a:r>
              <a:rPr dirty="0" sz="1500" spc="15" i="1">
                <a:solidFill>
                  <a:srgbClr val="292934"/>
                </a:solidFill>
                <a:latin typeface="Arial"/>
                <a:cs typeface="Arial"/>
              </a:rPr>
              <a:t>(MEDINFO </a:t>
            </a:r>
            <a:r>
              <a:rPr dirty="0" sz="1500" spc="5" i="1">
                <a:solidFill>
                  <a:srgbClr val="292934"/>
                </a:solidFill>
                <a:latin typeface="Arial"/>
                <a:cs typeface="Arial"/>
              </a:rPr>
              <a:t>'80, </a:t>
            </a:r>
            <a:r>
              <a:rPr dirty="0" sz="1500" spc="-15" i="1">
                <a:solidFill>
                  <a:srgbClr val="292934"/>
                </a:solidFill>
                <a:latin typeface="Arial"/>
                <a:cs typeface="Arial"/>
              </a:rPr>
              <a:t>Tokyo, </a:t>
            </a:r>
            <a:r>
              <a:rPr dirty="0" sz="1500" spc="5" i="1">
                <a:solidFill>
                  <a:srgbClr val="292934"/>
                </a:solidFill>
                <a:latin typeface="Arial"/>
                <a:cs typeface="Arial"/>
              </a:rPr>
              <a:t>later</a:t>
            </a:r>
            <a:r>
              <a:rPr dirty="0" sz="1500" spc="20" i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500" spc="10" i="1">
                <a:solidFill>
                  <a:srgbClr val="292934"/>
                </a:solidFill>
                <a:latin typeface="Arial"/>
                <a:cs typeface="Arial"/>
              </a:rPr>
              <a:t>extended).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2066289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90" b="0">
                <a:latin typeface="Arial"/>
                <a:cs typeface="Arial"/>
              </a:rPr>
              <a:t>Knowledge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312" y="1755464"/>
            <a:ext cx="6765925" cy="338391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67640" marR="1017905" indent="-154940">
              <a:lnSpc>
                <a:spcPts val="2450"/>
              </a:lnSpc>
              <a:spcBef>
                <a:spcPts val="18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Data, information and knowledge are often used  </a:t>
            </a:r>
            <a:r>
              <a:rPr dirty="0" sz="2050" spc="-20">
                <a:solidFill>
                  <a:srgbClr val="292934"/>
                </a:solidFill>
                <a:latin typeface="Arial"/>
                <a:cs typeface="Arial"/>
              </a:rPr>
              <a:t>interchangeably, </a:t>
            </a:r>
            <a:r>
              <a:rPr dirty="0" sz="2050" spc="-25">
                <a:solidFill>
                  <a:srgbClr val="292934"/>
                </a:solidFill>
                <a:latin typeface="Arial"/>
                <a:cs typeface="Arial"/>
              </a:rPr>
              <a:t>however,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they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are not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dirty="0" sz="2050" spc="5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same</a:t>
            </a:r>
            <a:endParaRPr sz="2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3A29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67640" marR="5080" indent="-154940">
              <a:lnSpc>
                <a:spcPct val="99600"/>
              </a:lnSpc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Data,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in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itself is not knowledge, nor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information. Data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is 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without a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meaningful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relation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anything else” </a:t>
            </a:r>
            <a:r>
              <a:rPr dirty="0" sz="2050" spc="-20">
                <a:solidFill>
                  <a:srgbClr val="292934"/>
                </a:solidFill>
                <a:latin typeface="Arial"/>
                <a:cs typeface="Arial"/>
              </a:rPr>
              <a:t>(Bellinger,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2004)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93A299"/>
              </a:buClr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167640" marR="177800" indent="-154940">
              <a:lnSpc>
                <a:spcPts val="2450"/>
              </a:lnSpc>
              <a:buClr>
                <a:srgbClr val="93A299"/>
              </a:buClr>
              <a:buSzPct val="82926"/>
              <a:buFont typeface="Arial"/>
              <a:buChar char="•"/>
              <a:tabLst>
                <a:tab pos="168275" algn="l"/>
              </a:tabLst>
            </a:pP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“Knowledge is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full utilization of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information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and data, 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with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potential of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people's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skills, competencies,…..  </a:t>
            </a:r>
            <a:r>
              <a:rPr dirty="0" sz="2050" spc="-30">
                <a:solidFill>
                  <a:srgbClr val="292934"/>
                </a:solidFill>
                <a:latin typeface="Arial"/>
                <a:cs typeface="Arial"/>
              </a:rPr>
              <a:t>(Grey,</a:t>
            </a:r>
            <a:r>
              <a:rPr dirty="0" sz="2050" spc="-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2009*7)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4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223075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95"/>
              <a:t>Kno</a:t>
            </a:r>
            <a:r>
              <a:rPr dirty="0" sz="3400" spc="-90"/>
              <a:t>w</a:t>
            </a:r>
            <a:r>
              <a:rPr dirty="0" sz="3400" spc="-85"/>
              <a:t>l</a:t>
            </a:r>
            <a:r>
              <a:rPr dirty="0" sz="3400" spc="-90"/>
              <a:t>edge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52312" y="1382388"/>
            <a:ext cx="6837680" cy="363283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67640" marR="421640" indent="-154940">
              <a:lnSpc>
                <a:spcPts val="2450"/>
              </a:lnSpc>
              <a:spcBef>
                <a:spcPts val="180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Knowledge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Involves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interpreting information received, 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adding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relevance and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context to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clarify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insights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the 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information contains”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(Audit Commission,</a:t>
            </a:r>
            <a:r>
              <a:rPr dirty="0" sz="2050" spc="7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2007)</a:t>
            </a:r>
            <a:endParaRPr sz="2050">
              <a:latin typeface="Arial"/>
              <a:cs typeface="Arial"/>
            </a:endParaRPr>
          </a:p>
          <a:p>
            <a:pPr marL="167640" marR="382270" indent="-154940">
              <a:lnSpc>
                <a:spcPts val="2450"/>
              </a:lnSpc>
              <a:spcBef>
                <a:spcPts val="484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Knowledge: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understanding and interpretation of  information and its settings within a meaningful</a:t>
            </a:r>
            <a:r>
              <a:rPr dirty="0" sz="2050" spc="7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context</a:t>
            </a:r>
            <a:endParaRPr sz="2050">
              <a:latin typeface="Arial"/>
              <a:cs typeface="Arial"/>
            </a:endParaRPr>
          </a:p>
          <a:p>
            <a:pPr marL="167640" marR="5080" indent="-154940">
              <a:lnSpc>
                <a:spcPct val="99600"/>
              </a:lnSpc>
              <a:spcBef>
                <a:spcPts val="405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There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are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numerous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theories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existence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regarding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not only 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creation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of knowledge, but also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different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types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of  knowledge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that</a:t>
            </a:r>
            <a:r>
              <a:rPr dirty="0" sz="2050" spc="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exist.</a:t>
            </a:r>
            <a:endParaRPr sz="2050">
              <a:latin typeface="Arial"/>
              <a:cs typeface="Arial"/>
            </a:endParaRPr>
          </a:p>
          <a:p>
            <a:pPr marL="167640" marR="267970" indent="-154940">
              <a:lnSpc>
                <a:spcPts val="2450"/>
              </a:lnSpc>
              <a:spcBef>
                <a:spcPts val="565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Cook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and Brown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(1999)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define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four types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knowledge: 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individual/explicit; individual/tacit; group/explicit;  group/tacit.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5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113538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95" b="0">
                <a:latin typeface="Arial"/>
                <a:cs typeface="Arial"/>
              </a:rPr>
              <a:t>D</a:t>
            </a:r>
            <a:r>
              <a:rPr dirty="0" sz="3400" spc="-90" b="0">
                <a:latin typeface="Arial"/>
                <a:cs typeface="Arial"/>
              </a:rPr>
              <a:t>a</a:t>
            </a:r>
            <a:r>
              <a:rPr dirty="0" sz="3400" spc="-85" b="0">
                <a:latin typeface="Arial"/>
                <a:cs typeface="Arial"/>
              </a:rPr>
              <a:t>t</a:t>
            </a:r>
            <a:r>
              <a:rPr dirty="0" sz="3400" spc="-90" b="0">
                <a:latin typeface="Arial"/>
                <a:cs typeface="Arial"/>
              </a:rPr>
              <a:t>a</a:t>
            </a:r>
            <a:r>
              <a:rPr dirty="0" sz="3400" spc="-5" b="0">
                <a:latin typeface="Arial"/>
                <a:cs typeface="Arial"/>
              </a:rPr>
              <a:t>?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312" y="1382388"/>
            <a:ext cx="6618605" cy="300291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67640" marR="5080" indent="-154940">
              <a:lnSpc>
                <a:spcPts val="2450"/>
              </a:lnSpc>
              <a:spcBef>
                <a:spcPts val="180"/>
              </a:spcBef>
              <a:buClr>
                <a:srgbClr val="93A299"/>
              </a:buClr>
              <a:buSzPct val="82926"/>
              <a:buFont typeface="Arial"/>
              <a:buChar char="•"/>
              <a:tabLst>
                <a:tab pos="168275" algn="l"/>
              </a:tabLst>
            </a:pPr>
            <a:r>
              <a:rPr dirty="0" sz="2050" spc="-10" b="1">
                <a:solidFill>
                  <a:srgbClr val="292934"/>
                </a:solidFill>
                <a:latin typeface="Arial"/>
                <a:cs typeface="Arial"/>
              </a:rPr>
              <a:t>Data: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“data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are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numbers,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words or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images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that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have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yet 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be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organised or analysed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answer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a specific  question”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(Audit Commission,</a:t>
            </a:r>
            <a:r>
              <a:rPr dirty="0" sz="2050" spc="5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2007).</a:t>
            </a:r>
            <a:endParaRPr sz="2050">
              <a:latin typeface="Arial"/>
              <a:cs typeface="Arial"/>
            </a:endParaRPr>
          </a:p>
          <a:p>
            <a:pPr marL="167640" marR="622300" indent="-154940">
              <a:lnSpc>
                <a:spcPts val="2450"/>
              </a:lnSpc>
              <a:spcBef>
                <a:spcPts val="484"/>
              </a:spcBef>
              <a:buClr>
                <a:srgbClr val="93A299"/>
              </a:buClr>
              <a:buSzPct val="82926"/>
              <a:buChar char="•"/>
              <a:tabLst>
                <a:tab pos="168275" algn="l"/>
              </a:tabLst>
            </a:pP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What makes numbers,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words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and images all data? </a:t>
            </a:r>
            <a:r>
              <a:rPr dirty="0" u="heavy" sz="2050" spc="-1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 rawness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. No </a:t>
            </a:r>
            <a:r>
              <a:rPr dirty="0" sz="2050" spc="-15">
                <a:solidFill>
                  <a:srgbClr val="292934"/>
                </a:solidFill>
                <a:latin typeface="Arial"/>
                <a:cs typeface="Arial"/>
              </a:rPr>
              <a:t>exact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meaning or</a:t>
            </a:r>
            <a:r>
              <a:rPr dirty="0" sz="2050" spc="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context.</a:t>
            </a:r>
            <a:endParaRPr sz="2050">
              <a:latin typeface="Arial"/>
              <a:cs typeface="Arial"/>
            </a:endParaRPr>
          </a:p>
          <a:p>
            <a:pPr marL="167640" marR="127000" indent="-154940">
              <a:lnSpc>
                <a:spcPct val="99600"/>
              </a:lnSpc>
              <a:spcBef>
                <a:spcPts val="405"/>
              </a:spcBef>
              <a:buClr>
                <a:srgbClr val="93A299"/>
              </a:buClr>
              <a:buSzPct val="82926"/>
              <a:buFont typeface="Arial"/>
              <a:buChar char="•"/>
              <a:tabLst>
                <a:tab pos="168275" algn="l"/>
              </a:tabLst>
            </a:pPr>
            <a:r>
              <a:rPr dirty="0" sz="2050" spc="-5" b="1">
                <a:solidFill>
                  <a:srgbClr val="292934"/>
                </a:solidFill>
                <a:latin typeface="Arial"/>
                <a:cs typeface="Arial"/>
              </a:rPr>
              <a:t>Information: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Information is </a:t>
            </a:r>
            <a:r>
              <a:rPr dirty="0" sz="2050" spc="-5">
                <a:solidFill>
                  <a:srgbClr val="292934"/>
                </a:solidFill>
                <a:latin typeface="Arial"/>
                <a:cs typeface="Arial"/>
              </a:rPr>
              <a:t>the result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processing, 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manipulating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and/or organising data </a:t>
            </a:r>
            <a:r>
              <a:rPr dirty="0" sz="2050" spc="-10">
                <a:solidFill>
                  <a:srgbClr val="292934"/>
                </a:solidFill>
                <a:latin typeface="Arial"/>
                <a:cs typeface="Arial"/>
              </a:rPr>
              <a:t>or combinations of  data </a:t>
            </a:r>
            <a:r>
              <a:rPr dirty="0" sz="2050" spc="-5" i="1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050" spc="-15" i="1">
                <a:solidFill>
                  <a:srgbClr val="292934"/>
                </a:solidFill>
                <a:latin typeface="Arial"/>
                <a:cs typeface="Arial"/>
              </a:rPr>
              <a:t>answer</a:t>
            </a:r>
            <a:r>
              <a:rPr dirty="0" sz="2050" spc="15" i="1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50" spc="-10" i="1">
                <a:solidFill>
                  <a:srgbClr val="292934"/>
                </a:solidFill>
                <a:latin typeface="Arial"/>
                <a:cs typeface="Arial"/>
              </a:rPr>
              <a:t>question.</a:t>
            </a:r>
            <a:endParaRPr sz="2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700" spc="10">
                <a:solidFill>
                  <a:srgbClr val="93A299"/>
                </a:solidFill>
                <a:latin typeface="Arial"/>
                <a:cs typeface="Arial"/>
              </a:rPr>
              <a:t>•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6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312" y="593166"/>
            <a:ext cx="546290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80" b="0">
                <a:latin typeface="Arial"/>
                <a:cs typeface="Arial"/>
              </a:rPr>
              <a:t>Environment </a:t>
            </a:r>
            <a:r>
              <a:rPr dirty="0" sz="3400" spc="-75" b="0">
                <a:latin typeface="Arial"/>
                <a:cs typeface="Arial"/>
              </a:rPr>
              <a:t>public health</a:t>
            </a:r>
            <a:r>
              <a:rPr dirty="0" sz="3400" spc="-415" b="0">
                <a:latin typeface="Arial"/>
                <a:cs typeface="Arial"/>
              </a:rPr>
              <a:t> </a:t>
            </a:r>
            <a:r>
              <a:rPr dirty="0" sz="3400" spc="-90" b="0">
                <a:latin typeface="Arial"/>
                <a:cs typeface="Arial"/>
              </a:rPr>
              <a:t>KM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7476" y="2110927"/>
            <a:ext cx="6687502" cy="15952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7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1512" y="2715857"/>
            <a:ext cx="3669868" cy="542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415882" y="3415372"/>
            <a:ext cx="3085642" cy="427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8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768" y="722447"/>
            <a:ext cx="3662679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75" b="0">
                <a:latin typeface="Arial"/>
                <a:cs typeface="Arial"/>
              </a:rPr>
              <a:t>Flood </a:t>
            </a:r>
            <a:r>
              <a:rPr dirty="0" sz="3400" spc="-50" b="0">
                <a:latin typeface="Arial"/>
                <a:cs typeface="Arial"/>
              </a:rPr>
              <a:t>of</a:t>
            </a:r>
            <a:r>
              <a:rPr dirty="0" sz="3400" spc="-325" b="0">
                <a:latin typeface="Arial"/>
                <a:cs typeface="Arial"/>
              </a:rPr>
              <a:t> </a:t>
            </a:r>
            <a:r>
              <a:rPr dirty="0" sz="3400" spc="-80" b="0">
                <a:latin typeface="Arial"/>
                <a:cs typeface="Arial"/>
              </a:rPr>
              <a:t>Information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67190" y="2513774"/>
            <a:ext cx="4715256" cy="2475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22772" y="1904650"/>
            <a:ext cx="2069464" cy="1062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7640" marR="5080" indent="-154940">
              <a:lnSpc>
                <a:spcPct val="100000"/>
              </a:lnSpc>
              <a:spcBef>
                <a:spcPts val="100"/>
              </a:spcBef>
              <a:buClr>
                <a:srgbClr val="93A299"/>
              </a:buClr>
              <a:buSzPct val="85294"/>
              <a:buChar char="•"/>
              <a:tabLst>
                <a:tab pos="168275" algn="l"/>
              </a:tabLst>
            </a:pPr>
            <a:r>
              <a:rPr dirty="0" sz="1700" spc="-5">
                <a:solidFill>
                  <a:srgbClr val="292934"/>
                </a:solidFill>
                <a:latin typeface="Arial"/>
                <a:cs typeface="Arial"/>
              </a:rPr>
              <a:t>Huge gap in data  acquisition and  information </a:t>
            </a:r>
            <a:r>
              <a:rPr dirty="0" sz="1700" spc="2865">
                <a:solidFill>
                  <a:srgbClr val="292934"/>
                </a:solidFill>
                <a:latin typeface="Wingdings"/>
                <a:cs typeface="Wingdings"/>
              </a:rPr>
              <a:t>€</a:t>
            </a:r>
            <a:r>
              <a:rPr dirty="0" sz="1700" spc="286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292934"/>
                </a:solidFill>
                <a:latin typeface="Arial"/>
                <a:cs typeface="Arial"/>
              </a:rPr>
              <a:t>knowledge</a:t>
            </a:r>
            <a:r>
              <a:rPr dirty="0" sz="1700" spc="-9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292934"/>
                </a:solidFill>
                <a:latin typeface="Arial"/>
                <a:cs typeface="Arial"/>
              </a:rPr>
              <a:t>capacity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41772" y="50717"/>
            <a:ext cx="946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9</a:t>
            </a:r>
            <a:endParaRPr sz="1200">
              <a:latin typeface="Liberation Sans Narrow"/>
              <a:cs typeface="Liberation Sans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23366" y="5183594"/>
            <a:ext cx="518159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2019-01-05T06:23:24Z</dcterms:created>
  <dcterms:modified xsi:type="dcterms:W3CDTF">2019-01-05T06:23:24Z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2019-01-05T00:00:00Z</vt:filetime>
  </property>
</Properties>
</file>