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7772400" cy="5835650"/>
  <p:notesSz cx="7772400" cy="58356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809051"/>
            <a:ext cx="6606540" cy="12254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3267964"/>
            <a:ext cx="5440680" cy="1458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50" b="0" i="0">
                <a:solidFill>
                  <a:srgbClr val="292934"/>
                </a:solidFill>
                <a:latin typeface="Liberation Sans Narrow"/>
                <a:cs typeface="Liberation Sans Narrow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1342199"/>
            <a:ext cx="3380994" cy="3851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1342199"/>
            <a:ext cx="3380994" cy="3851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331" y="1994"/>
            <a:ext cx="7772400" cy="311150"/>
          </a:xfrm>
          <a:custGeom>
            <a:avLst/>
            <a:gdLst/>
            <a:ahLst/>
            <a:cxnLst/>
            <a:rect l="l" t="t" r="r" b="b"/>
            <a:pathLst>
              <a:path w="7772400" h="311150">
                <a:moveTo>
                  <a:pt x="0" y="310896"/>
                </a:moveTo>
                <a:lnTo>
                  <a:pt x="7772400" y="310896"/>
                </a:lnTo>
                <a:lnTo>
                  <a:pt x="7772400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2312" y="593166"/>
            <a:ext cx="6867774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947" y="2872314"/>
            <a:ext cx="7564505" cy="2073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0" i="0">
                <a:solidFill>
                  <a:srgbClr val="292934"/>
                </a:solidFill>
                <a:latin typeface="Liberation Sans Narrow"/>
                <a:cs typeface="Liberation Sans Narrow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5427154"/>
            <a:ext cx="2487168" cy="291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5427154"/>
            <a:ext cx="1787652" cy="291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5427154"/>
            <a:ext cx="1787652" cy="291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0378" y="598348"/>
            <a:ext cx="296926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5" b="1">
                <a:latin typeface="Arial"/>
                <a:cs typeface="Arial"/>
              </a:rPr>
              <a:t>History </a:t>
            </a:r>
            <a:r>
              <a:rPr dirty="0" spc="-45" b="1">
                <a:latin typeface="Arial"/>
                <a:cs typeface="Arial"/>
              </a:rPr>
              <a:t>of</a:t>
            </a:r>
            <a:r>
              <a:rPr dirty="0" spc="-345" b="1">
                <a:latin typeface="Arial"/>
                <a:cs typeface="Arial"/>
              </a:rPr>
              <a:t> </a:t>
            </a:r>
            <a:r>
              <a:rPr dirty="0" spc="-95" b="1">
                <a:latin typeface="Arial"/>
                <a:cs typeface="Arial"/>
              </a:rPr>
              <a:t>EBM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312" y="1382388"/>
            <a:ext cx="6852920" cy="28867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67640" indent="-154940">
              <a:lnSpc>
                <a:spcPts val="2455"/>
              </a:lnSpc>
              <a:spcBef>
                <a:spcPts val="9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The name of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EBM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appeared in 1992 by group led</a:t>
            </a:r>
            <a:r>
              <a:rPr dirty="0" sz="2050" spc="8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by</a:t>
            </a:r>
            <a:endParaRPr sz="2050">
              <a:latin typeface="Arial"/>
              <a:cs typeface="Arial"/>
            </a:endParaRPr>
          </a:p>
          <a:p>
            <a:pPr marL="167640">
              <a:lnSpc>
                <a:spcPts val="2455"/>
              </a:lnSpc>
            </a:pPr>
            <a:r>
              <a:rPr dirty="0" sz="2050" spc="-10" b="1">
                <a:solidFill>
                  <a:srgbClr val="292934"/>
                </a:solidFill>
                <a:latin typeface="Arial"/>
                <a:cs typeface="Arial"/>
              </a:rPr>
              <a:t>Gordon </a:t>
            </a:r>
            <a:r>
              <a:rPr dirty="0" sz="2050" spc="-15" b="1">
                <a:solidFill>
                  <a:srgbClr val="292934"/>
                </a:solidFill>
                <a:latin typeface="Arial"/>
                <a:cs typeface="Arial"/>
              </a:rPr>
              <a:t>Guyatt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at McMaster University in</a:t>
            </a:r>
            <a:r>
              <a:rPr dirty="0" sz="2050" spc="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Canada.</a:t>
            </a:r>
            <a:endParaRPr sz="2050">
              <a:latin typeface="Arial"/>
              <a:cs typeface="Arial"/>
            </a:endParaRPr>
          </a:p>
          <a:p>
            <a:pPr marL="167640" marR="5080" indent="-154940">
              <a:lnSpc>
                <a:spcPct val="99500"/>
              </a:lnSpc>
              <a:spcBef>
                <a:spcPts val="489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Since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then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the number of articles about evidence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based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practice has grown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exponentially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from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one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publication in  1992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about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1000 in 1998 and international interest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has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led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 the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development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of six evidence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based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journals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that  summarize the most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relevant studies in clinical practice  and have a combined worldwide circulation of over  175000.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1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55483" y="2708084"/>
            <a:ext cx="4317568" cy="542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10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2246" y="2891383"/>
            <a:ext cx="6671309" cy="1905"/>
          </a:xfrm>
          <a:custGeom>
            <a:avLst/>
            <a:gdLst/>
            <a:ahLst/>
            <a:cxnLst/>
            <a:rect l="l" t="t" r="r" b="b"/>
            <a:pathLst>
              <a:path w="6671309" h="1905">
                <a:moveTo>
                  <a:pt x="0" y="0"/>
                </a:moveTo>
                <a:lnTo>
                  <a:pt x="6671310" y="1295"/>
                </a:lnTo>
              </a:path>
            </a:pathLst>
          </a:custGeom>
          <a:ln w="16840">
            <a:solidFill>
              <a:srgbClr val="D2533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41766" y="1459319"/>
            <a:ext cx="3886200" cy="2914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14986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60" b="1">
                <a:solidFill>
                  <a:srgbClr val="FFFFFF"/>
                </a:solidFill>
                <a:latin typeface="Liberation Sans Narrow"/>
                <a:cs typeface="Liberation Sans Narrow"/>
              </a:rPr>
              <a:t>11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1766" y="1459319"/>
            <a:ext cx="4533900" cy="3400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12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1766" y="1459319"/>
            <a:ext cx="4533900" cy="3400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13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7277" y="1459319"/>
            <a:ext cx="4620691" cy="3465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14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6730" y="1305166"/>
            <a:ext cx="4316272" cy="32229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15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6730" y="1305166"/>
            <a:ext cx="5019675" cy="3748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16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6730" y="1305166"/>
            <a:ext cx="4934178" cy="36841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17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1766" y="1459319"/>
            <a:ext cx="4361611" cy="32708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18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335534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0"/>
              <a:t>EBM Feb </a:t>
            </a:r>
            <a:r>
              <a:rPr dirty="0" spc="-45"/>
              <a:t>17</a:t>
            </a:r>
            <a:r>
              <a:rPr dirty="0" spc="-470"/>
              <a:t> </a:t>
            </a:r>
            <a:r>
              <a:rPr dirty="0" spc="-70"/>
              <a:t>2012</a:t>
            </a:r>
          </a:p>
        </p:txBody>
      </p:sp>
      <p:sp>
        <p:nvSpPr>
          <p:cNvPr id="3" name="object 3"/>
          <p:cNvSpPr/>
          <p:nvPr/>
        </p:nvSpPr>
        <p:spPr>
          <a:xfrm>
            <a:off x="19589" y="1192295"/>
            <a:ext cx="7635018" cy="4220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92320" y="1786407"/>
            <a:ext cx="2387600" cy="612775"/>
          </a:xfrm>
          <a:custGeom>
            <a:avLst/>
            <a:gdLst/>
            <a:ahLst/>
            <a:cxnLst/>
            <a:rect l="l" t="t" r="r" b="b"/>
            <a:pathLst>
              <a:path w="2387600" h="612775">
                <a:moveTo>
                  <a:pt x="0" y="306362"/>
                </a:moveTo>
                <a:lnTo>
                  <a:pt x="19232" y="251304"/>
                </a:lnTo>
                <a:lnTo>
                  <a:pt x="52383" y="216341"/>
                </a:lnTo>
                <a:lnTo>
                  <a:pt x="100632" y="183072"/>
                </a:lnTo>
                <a:lnTo>
                  <a:pt x="162980" y="151753"/>
                </a:lnTo>
                <a:lnTo>
                  <a:pt x="199129" y="136905"/>
                </a:lnTo>
                <a:lnTo>
                  <a:pt x="238427" y="122641"/>
                </a:lnTo>
                <a:lnTo>
                  <a:pt x="280751" y="108993"/>
                </a:lnTo>
                <a:lnTo>
                  <a:pt x="325975" y="95993"/>
                </a:lnTo>
                <a:lnTo>
                  <a:pt x="373975" y="83673"/>
                </a:lnTo>
                <a:lnTo>
                  <a:pt x="424625" y="72066"/>
                </a:lnTo>
                <a:lnTo>
                  <a:pt x="477801" y="61202"/>
                </a:lnTo>
                <a:lnTo>
                  <a:pt x="533377" y="51115"/>
                </a:lnTo>
                <a:lnTo>
                  <a:pt x="591230" y="41836"/>
                </a:lnTo>
                <a:lnTo>
                  <a:pt x="651233" y="33398"/>
                </a:lnTo>
                <a:lnTo>
                  <a:pt x="713263" y="25832"/>
                </a:lnTo>
                <a:lnTo>
                  <a:pt x="777193" y="19171"/>
                </a:lnTo>
                <a:lnTo>
                  <a:pt x="842900" y="13447"/>
                </a:lnTo>
                <a:lnTo>
                  <a:pt x="910259" y="8691"/>
                </a:lnTo>
                <a:lnTo>
                  <a:pt x="979144" y="4937"/>
                </a:lnTo>
                <a:lnTo>
                  <a:pt x="1049431" y="2215"/>
                </a:lnTo>
                <a:lnTo>
                  <a:pt x="1120995" y="559"/>
                </a:lnTo>
                <a:lnTo>
                  <a:pt x="1193711" y="0"/>
                </a:lnTo>
                <a:lnTo>
                  <a:pt x="1266426" y="559"/>
                </a:lnTo>
                <a:lnTo>
                  <a:pt x="1337990" y="2215"/>
                </a:lnTo>
                <a:lnTo>
                  <a:pt x="1408277" y="4937"/>
                </a:lnTo>
                <a:lnTo>
                  <a:pt x="1477162" y="8691"/>
                </a:lnTo>
                <a:lnTo>
                  <a:pt x="1544521" y="13447"/>
                </a:lnTo>
                <a:lnTo>
                  <a:pt x="1610228" y="19171"/>
                </a:lnTo>
                <a:lnTo>
                  <a:pt x="1674159" y="25832"/>
                </a:lnTo>
                <a:lnTo>
                  <a:pt x="1736188" y="33398"/>
                </a:lnTo>
                <a:lnTo>
                  <a:pt x="1796192" y="41836"/>
                </a:lnTo>
                <a:lnTo>
                  <a:pt x="1854044" y="51115"/>
                </a:lnTo>
                <a:lnTo>
                  <a:pt x="1909620" y="61202"/>
                </a:lnTo>
                <a:lnTo>
                  <a:pt x="1962796" y="72066"/>
                </a:lnTo>
                <a:lnTo>
                  <a:pt x="2013446" y="83673"/>
                </a:lnTo>
                <a:lnTo>
                  <a:pt x="2061446" y="95993"/>
                </a:lnTo>
                <a:lnTo>
                  <a:pt x="2106670" y="108993"/>
                </a:lnTo>
                <a:lnTo>
                  <a:pt x="2148994" y="122641"/>
                </a:lnTo>
                <a:lnTo>
                  <a:pt x="2188293" y="136905"/>
                </a:lnTo>
                <a:lnTo>
                  <a:pt x="2224441" y="151753"/>
                </a:lnTo>
                <a:lnTo>
                  <a:pt x="2286789" y="183072"/>
                </a:lnTo>
                <a:lnTo>
                  <a:pt x="2335038" y="216341"/>
                </a:lnTo>
                <a:lnTo>
                  <a:pt x="2368189" y="251304"/>
                </a:lnTo>
                <a:lnTo>
                  <a:pt x="2385243" y="287703"/>
                </a:lnTo>
                <a:lnTo>
                  <a:pt x="2387422" y="306362"/>
                </a:lnTo>
                <a:lnTo>
                  <a:pt x="2385243" y="325020"/>
                </a:lnTo>
                <a:lnTo>
                  <a:pt x="2368189" y="361420"/>
                </a:lnTo>
                <a:lnTo>
                  <a:pt x="2335038" y="396382"/>
                </a:lnTo>
                <a:lnTo>
                  <a:pt x="2286789" y="429651"/>
                </a:lnTo>
                <a:lnTo>
                  <a:pt x="2224441" y="460970"/>
                </a:lnTo>
                <a:lnTo>
                  <a:pt x="2188293" y="475818"/>
                </a:lnTo>
                <a:lnTo>
                  <a:pt x="2148994" y="490082"/>
                </a:lnTo>
                <a:lnTo>
                  <a:pt x="2106670" y="503730"/>
                </a:lnTo>
                <a:lnTo>
                  <a:pt x="2061446" y="516730"/>
                </a:lnTo>
                <a:lnTo>
                  <a:pt x="2013446" y="529050"/>
                </a:lnTo>
                <a:lnTo>
                  <a:pt x="1962796" y="540658"/>
                </a:lnTo>
                <a:lnTo>
                  <a:pt x="1909620" y="551521"/>
                </a:lnTo>
                <a:lnTo>
                  <a:pt x="1854044" y="561608"/>
                </a:lnTo>
                <a:lnTo>
                  <a:pt x="1796192" y="570887"/>
                </a:lnTo>
                <a:lnTo>
                  <a:pt x="1736188" y="579325"/>
                </a:lnTo>
                <a:lnTo>
                  <a:pt x="1674159" y="586891"/>
                </a:lnTo>
                <a:lnTo>
                  <a:pt x="1610228" y="593552"/>
                </a:lnTo>
                <a:lnTo>
                  <a:pt x="1544521" y="599276"/>
                </a:lnTo>
                <a:lnTo>
                  <a:pt x="1477162" y="604032"/>
                </a:lnTo>
                <a:lnTo>
                  <a:pt x="1408277" y="607786"/>
                </a:lnTo>
                <a:lnTo>
                  <a:pt x="1337990" y="610508"/>
                </a:lnTo>
                <a:lnTo>
                  <a:pt x="1266426" y="612164"/>
                </a:lnTo>
                <a:lnTo>
                  <a:pt x="1193711" y="612724"/>
                </a:lnTo>
                <a:lnTo>
                  <a:pt x="1120995" y="612164"/>
                </a:lnTo>
                <a:lnTo>
                  <a:pt x="1049431" y="610508"/>
                </a:lnTo>
                <a:lnTo>
                  <a:pt x="979144" y="607786"/>
                </a:lnTo>
                <a:lnTo>
                  <a:pt x="910259" y="604032"/>
                </a:lnTo>
                <a:lnTo>
                  <a:pt x="842900" y="599276"/>
                </a:lnTo>
                <a:lnTo>
                  <a:pt x="777193" y="593552"/>
                </a:lnTo>
                <a:lnTo>
                  <a:pt x="713263" y="586891"/>
                </a:lnTo>
                <a:lnTo>
                  <a:pt x="651233" y="579325"/>
                </a:lnTo>
                <a:lnTo>
                  <a:pt x="591230" y="570887"/>
                </a:lnTo>
                <a:lnTo>
                  <a:pt x="533377" y="561608"/>
                </a:lnTo>
                <a:lnTo>
                  <a:pt x="477801" y="551521"/>
                </a:lnTo>
                <a:lnTo>
                  <a:pt x="424625" y="540658"/>
                </a:lnTo>
                <a:lnTo>
                  <a:pt x="373975" y="529050"/>
                </a:lnTo>
                <a:lnTo>
                  <a:pt x="325975" y="516730"/>
                </a:lnTo>
                <a:lnTo>
                  <a:pt x="280751" y="503730"/>
                </a:lnTo>
                <a:lnTo>
                  <a:pt x="238427" y="490082"/>
                </a:lnTo>
                <a:lnTo>
                  <a:pt x="199129" y="475818"/>
                </a:lnTo>
                <a:lnTo>
                  <a:pt x="162980" y="460970"/>
                </a:lnTo>
                <a:lnTo>
                  <a:pt x="100632" y="429651"/>
                </a:lnTo>
                <a:lnTo>
                  <a:pt x="52383" y="396382"/>
                </a:lnTo>
                <a:lnTo>
                  <a:pt x="19232" y="361420"/>
                </a:lnTo>
                <a:lnTo>
                  <a:pt x="2178" y="325020"/>
                </a:lnTo>
                <a:lnTo>
                  <a:pt x="0" y="306362"/>
                </a:lnTo>
                <a:close/>
              </a:path>
            </a:pathLst>
          </a:custGeom>
          <a:ln w="22021">
            <a:solidFill>
              <a:srgbClr val="6B76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2658211"/>
            <a:ext cx="4375785" cy="856615"/>
          </a:xfrm>
          <a:custGeom>
            <a:avLst/>
            <a:gdLst/>
            <a:ahLst/>
            <a:cxnLst/>
            <a:rect l="l" t="t" r="r" b="b"/>
            <a:pathLst>
              <a:path w="4375785" h="856614">
                <a:moveTo>
                  <a:pt x="0" y="305847"/>
                </a:moveTo>
                <a:lnTo>
                  <a:pt x="49881" y="277334"/>
                </a:lnTo>
                <a:lnTo>
                  <a:pt x="104223" y="252148"/>
                </a:lnTo>
                <a:lnTo>
                  <a:pt x="166529" y="227800"/>
                </a:lnTo>
                <a:lnTo>
                  <a:pt x="236487" y="204347"/>
                </a:lnTo>
                <a:lnTo>
                  <a:pt x="274238" y="192976"/>
                </a:lnTo>
                <a:lnTo>
                  <a:pt x="313785" y="181851"/>
                </a:lnTo>
                <a:lnTo>
                  <a:pt x="355088" y="170981"/>
                </a:lnTo>
                <a:lnTo>
                  <a:pt x="398108" y="160372"/>
                </a:lnTo>
                <a:lnTo>
                  <a:pt x="442807" y="150033"/>
                </a:lnTo>
                <a:lnTo>
                  <a:pt x="489145" y="139970"/>
                </a:lnTo>
                <a:lnTo>
                  <a:pt x="537084" y="130191"/>
                </a:lnTo>
                <a:lnTo>
                  <a:pt x="586583" y="120704"/>
                </a:lnTo>
                <a:lnTo>
                  <a:pt x="637605" y="111516"/>
                </a:lnTo>
                <a:lnTo>
                  <a:pt x="690109" y="102634"/>
                </a:lnTo>
                <a:lnTo>
                  <a:pt x="744057" y="94067"/>
                </a:lnTo>
                <a:lnTo>
                  <a:pt x="799410" y="85821"/>
                </a:lnTo>
                <a:lnTo>
                  <a:pt x="856129" y="77905"/>
                </a:lnTo>
                <a:lnTo>
                  <a:pt x="914174" y="70325"/>
                </a:lnTo>
                <a:lnTo>
                  <a:pt x="973507" y="63089"/>
                </a:lnTo>
                <a:lnTo>
                  <a:pt x="1034088" y="56205"/>
                </a:lnTo>
                <a:lnTo>
                  <a:pt x="1095878" y="49680"/>
                </a:lnTo>
                <a:lnTo>
                  <a:pt x="1158839" y="43522"/>
                </a:lnTo>
                <a:lnTo>
                  <a:pt x="1222930" y="37738"/>
                </a:lnTo>
                <a:lnTo>
                  <a:pt x="1288113" y="32335"/>
                </a:lnTo>
                <a:lnTo>
                  <a:pt x="1354350" y="27322"/>
                </a:lnTo>
                <a:lnTo>
                  <a:pt x="1421600" y="22705"/>
                </a:lnTo>
                <a:lnTo>
                  <a:pt x="1489825" y="18492"/>
                </a:lnTo>
                <a:lnTo>
                  <a:pt x="1558985" y="14691"/>
                </a:lnTo>
                <a:lnTo>
                  <a:pt x="1629042" y="11309"/>
                </a:lnTo>
                <a:lnTo>
                  <a:pt x="1699957" y="8353"/>
                </a:lnTo>
                <a:lnTo>
                  <a:pt x="1771689" y="5832"/>
                </a:lnTo>
                <a:lnTo>
                  <a:pt x="1844201" y="3752"/>
                </a:lnTo>
                <a:lnTo>
                  <a:pt x="1917454" y="2122"/>
                </a:lnTo>
                <a:lnTo>
                  <a:pt x="1991407" y="948"/>
                </a:lnTo>
                <a:lnTo>
                  <a:pt x="2066022" y="238"/>
                </a:lnTo>
                <a:lnTo>
                  <a:pt x="2141260" y="0"/>
                </a:lnTo>
                <a:lnTo>
                  <a:pt x="2216498" y="238"/>
                </a:lnTo>
                <a:lnTo>
                  <a:pt x="2291113" y="948"/>
                </a:lnTo>
                <a:lnTo>
                  <a:pt x="2365066" y="2122"/>
                </a:lnTo>
                <a:lnTo>
                  <a:pt x="2438318" y="3752"/>
                </a:lnTo>
                <a:lnTo>
                  <a:pt x="2510830" y="5832"/>
                </a:lnTo>
                <a:lnTo>
                  <a:pt x="2582563" y="8353"/>
                </a:lnTo>
                <a:lnTo>
                  <a:pt x="2653477" y="11309"/>
                </a:lnTo>
                <a:lnTo>
                  <a:pt x="2723534" y="14691"/>
                </a:lnTo>
                <a:lnTo>
                  <a:pt x="2792695" y="18492"/>
                </a:lnTo>
                <a:lnTo>
                  <a:pt x="2860919" y="22705"/>
                </a:lnTo>
                <a:lnTo>
                  <a:pt x="2928170" y="27322"/>
                </a:lnTo>
                <a:lnTo>
                  <a:pt x="2994406" y="32335"/>
                </a:lnTo>
                <a:lnTo>
                  <a:pt x="3059589" y="37738"/>
                </a:lnTo>
                <a:lnTo>
                  <a:pt x="3123681" y="43522"/>
                </a:lnTo>
                <a:lnTo>
                  <a:pt x="3186641" y="49680"/>
                </a:lnTo>
                <a:lnTo>
                  <a:pt x="3248432" y="56205"/>
                </a:lnTo>
                <a:lnTo>
                  <a:pt x="3309013" y="63089"/>
                </a:lnTo>
                <a:lnTo>
                  <a:pt x="3368345" y="70325"/>
                </a:lnTo>
                <a:lnTo>
                  <a:pt x="3426390" y="77905"/>
                </a:lnTo>
                <a:lnTo>
                  <a:pt x="3483109" y="85821"/>
                </a:lnTo>
                <a:lnTo>
                  <a:pt x="3538462" y="94067"/>
                </a:lnTo>
                <a:lnTo>
                  <a:pt x="3592410" y="102634"/>
                </a:lnTo>
                <a:lnTo>
                  <a:pt x="3644915" y="111516"/>
                </a:lnTo>
                <a:lnTo>
                  <a:pt x="3695936" y="120704"/>
                </a:lnTo>
                <a:lnTo>
                  <a:pt x="3745436" y="130191"/>
                </a:lnTo>
                <a:lnTo>
                  <a:pt x="3793374" y="139970"/>
                </a:lnTo>
                <a:lnTo>
                  <a:pt x="3839712" y="150033"/>
                </a:lnTo>
                <a:lnTo>
                  <a:pt x="3884411" y="160372"/>
                </a:lnTo>
                <a:lnTo>
                  <a:pt x="3927432" y="170981"/>
                </a:lnTo>
                <a:lnTo>
                  <a:pt x="3968735" y="181851"/>
                </a:lnTo>
                <a:lnTo>
                  <a:pt x="4008281" y="192976"/>
                </a:lnTo>
                <a:lnTo>
                  <a:pt x="4046032" y="204347"/>
                </a:lnTo>
                <a:lnTo>
                  <a:pt x="4115990" y="227800"/>
                </a:lnTo>
                <a:lnTo>
                  <a:pt x="4178297" y="252148"/>
                </a:lnTo>
                <a:lnTo>
                  <a:pt x="4232639" y="277334"/>
                </a:lnTo>
                <a:lnTo>
                  <a:pt x="4278703" y="303296"/>
                </a:lnTo>
                <a:lnTo>
                  <a:pt x="4316178" y="329975"/>
                </a:lnTo>
                <a:lnTo>
                  <a:pt x="4344750" y="357311"/>
                </a:lnTo>
                <a:lnTo>
                  <a:pt x="4370231" y="399414"/>
                </a:lnTo>
                <a:lnTo>
                  <a:pt x="4375177" y="428129"/>
                </a:lnTo>
                <a:lnTo>
                  <a:pt x="4373934" y="442546"/>
                </a:lnTo>
                <a:lnTo>
                  <a:pt x="4355599" y="485052"/>
                </a:lnTo>
                <a:lnTo>
                  <a:pt x="4316178" y="526283"/>
                </a:lnTo>
                <a:lnTo>
                  <a:pt x="4278703" y="552962"/>
                </a:lnTo>
                <a:lnTo>
                  <a:pt x="4232639" y="578924"/>
                </a:lnTo>
                <a:lnTo>
                  <a:pt x="4178297" y="604110"/>
                </a:lnTo>
                <a:lnTo>
                  <a:pt x="4115990" y="628459"/>
                </a:lnTo>
                <a:lnTo>
                  <a:pt x="4046032" y="651911"/>
                </a:lnTo>
                <a:lnTo>
                  <a:pt x="4008281" y="663282"/>
                </a:lnTo>
                <a:lnTo>
                  <a:pt x="3968735" y="674407"/>
                </a:lnTo>
                <a:lnTo>
                  <a:pt x="3927432" y="685277"/>
                </a:lnTo>
                <a:lnTo>
                  <a:pt x="3884411" y="695886"/>
                </a:lnTo>
                <a:lnTo>
                  <a:pt x="3839712" y="706226"/>
                </a:lnTo>
                <a:lnTo>
                  <a:pt x="3793374" y="716289"/>
                </a:lnTo>
                <a:lnTo>
                  <a:pt x="3745436" y="726067"/>
                </a:lnTo>
                <a:lnTo>
                  <a:pt x="3695936" y="735555"/>
                </a:lnTo>
                <a:lnTo>
                  <a:pt x="3644915" y="744743"/>
                </a:lnTo>
                <a:lnTo>
                  <a:pt x="3592410" y="753624"/>
                </a:lnTo>
                <a:lnTo>
                  <a:pt x="3538462" y="762191"/>
                </a:lnTo>
                <a:lnTo>
                  <a:pt x="3483109" y="770437"/>
                </a:lnTo>
                <a:lnTo>
                  <a:pt x="3426390" y="778353"/>
                </a:lnTo>
                <a:lnTo>
                  <a:pt x="3368345" y="785933"/>
                </a:lnTo>
                <a:lnTo>
                  <a:pt x="3309013" y="793169"/>
                </a:lnTo>
                <a:lnTo>
                  <a:pt x="3248432" y="800053"/>
                </a:lnTo>
                <a:lnTo>
                  <a:pt x="3186641" y="806578"/>
                </a:lnTo>
                <a:lnTo>
                  <a:pt x="3123681" y="812737"/>
                </a:lnTo>
                <a:lnTo>
                  <a:pt x="3059589" y="818521"/>
                </a:lnTo>
                <a:lnTo>
                  <a:pt x="2994406" y="823923"/>
                </a:lnTo>
                <a:lnTo>
                  <a:pt x="2928170" y="828937"/>
                </a:lnTo>
                <a:lnTo>
                  <a:pt x="2860919" y="833554"/>
                </a:lnTo>
                <a:lnTo>
                  <a:pt x="2792695" y="837766"/>
                </a:lnTo>
                <a:lnTo>
                  <a:pt x="2723534" y="841568"/>
                </a:lnTo>
                <a:lnTo>
                  <a:pt x="2653477" y="844950"/>
                </a:lnTo>
                <a:lnTo>
                  <a:pt x="2582563" y="847905"/>
                </a:lnTo>
                <a:lnTo>
                  <a:pt x="2510830" y="850426"/>
                </a:lnTo>
                <a:lnTo>
                  <a:pt x="2438318" y="852506"/>
                </a:lnTo>
                <a:lnTo>
                  <a:pt x="2365066" y="854137"/>
                </a:lnTo>
                <a:lnTo>
                  <a:pt x="2291113" y="855311"/>
                </a:lnTo>
                <a:lnTo>
                  <a:pt x="2216498" y="856021"/>
                </a:lnTo>
                <a:lnTo>
                  <a:pt x="2141260" y="856259"/>
                </a:lnTo>
                <a:lnTo>
                  <a:pt x="2066022" y="856021"/>
                </a:lnTo>
                <a:lnTo>
                  <a:pt x="1991407" y="855311"/>
                </a:lnTo>
                <a:lnTo>
                  <a:pt x="1917454" y="854137"/>
                </a:lnTo>
                <a:lnTo>
                  <a:pt x="1844201" y="852506"/>
                </a:lnTo>
                <a:lnTo>
                  <a:pt x="1771689" y="850426"/>
                </a:lnTo>
                <a:lnTo>
                  <a:pt x="1699957" y="847905"/>
                </a:lnTo>
                <a:lnTo>
                  <a:pt x="1629042" y="844950"/>
                </a:lnTo>
                <a:lnTo>
                  <a:pt x="1558985" y="841568"/>
                </a:lnTo>
                <a:lnTo>
                  <a:pt x="1489825" y="837766"/>
                </a:lnTo>
                <a:lnTo>
                  <a:pt x="1421600" y="833554"/>
                </a:lnTo>
                <a:lnTo>
                  <a:pt x="1354350" y="828937"/>
                </a:lnTo>
                <a:lnTo>
                  <a:pt x="1288113" y="823923"/>
                </a:lnTo>
                <a:lnTo>
                  <a:pt x="1222930" y="818521"/>
                </a:lnTo>
                <a:lnTo>
                  <a:pt x="1158839" y="812737"/>
                </a:lnTo>
                <a:lnTo>
                  <a:pt x="1095878" y="806578"/>
                </a:lnTo>
                <a:lnTo>
                  <a:pt x="1034088" y="800053"/>
                </a:lnTo>
                <a:lnTo>
                  <a:pt x="973507" y="793169"/>
                </a:lnTo>
                <a:lnTo>
                  <a:pt x="914174" y="785933"/>
                </a:lnTo>
                <a:lnTo>
                  <a:pt x="856129" y="778353"/>
                </a:lnTo>
                <a:lnTo>
                  <a:pt x="799410" y="770437"/>
                </a:lnTo>
                <a:lnTo>
                  <a:pt x="744057" y="762191"/>
                </a:lnTo>
                <a:lnTo>
                  <a:pt x="690109" y="753624"/>
                </a:lnTo>
                <a:lnTo>
                  <a:pt x="637605" y="744743"/>
                </a:lnTo>
                <a:lnTo>
                  <a:pt x="586583" y="735555"/>
                </a:lnTo>
                <a:lnTo>
                  <a:pt x="537084" y="726067"/>
                </a:lnTo>
                <a:lnTo>
                  <a:pt x="489145" y="716289"/>
                </a:lnTo>
                <a:lnTo>
                  <a:pt x="442807" y="706226"/>
                </a:lnTo>
                <a:lnTo>
                  <a:pt x="398108" y="695886"/>
                </a:lnTo>
                <a:lnTo>
                  <a:pt x="355088" y="685277"/>
                </a:lnTo>
                <a:lnTo>
                  <a:pt x="313785" y="674407"/>
                </a:lnTo>
                <a:lnTo>
                  <a:pt x="274238" y="663282"/>
                </a:lnTo>
                <a:lnTo>
                  <a:pt x="236487" y="651911"/>
                </a:lnTo>
                <a:lnTo>
                  <a:pt x="166529" y="628459"/>
                </a:lnTo>
                <a:lnTo>
                  <a:pt x="104223" y="604110"/>
                </a:lnTo>
                <a:lnTo>
                  <a:pt x="49881" y="578924"/>
                </a:lnTo>
                <a:lnTo>
                  <a:pt x="3816" y="552962"/>
                </a:lnTo>
                <a:lnTo>
                  <a:pt x="0" y="550411"/>
                </a:lnTo>
              </a:path>
            </a:pathLst>
          </a:custGeom>
          <a:ln w="22021">
            <a:solidFill>
              <a:srgbClr val="6B76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2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370205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80"/>
              <a:t>Literature</a:t>
            </a:r>
            <a:r>
              <a:rPr dirty="0" spc="-210"/>
              <a:t> </a:t>
            </a:r>
            <a:r>
              <a:rPr dirty="0" spc="-90"/>
              <a:t>Searching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002" y="1561154"/>
            <a:ext cx="7365365" cy="509905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167640" marR="5080" indent="-154940">
              <a:lnSpc>
                <a:spcPct val="70800"/>
              </a:lnSpc>
              <a:spcBef>
                <a:spcPts val="765"/>
              </a:spcBef>
              <a:buClr>
                <a:srgbClr val="93A299"/>
              </a:buClr>
              <a:buSzPct val="86486"/>
              <a:buChar char="•"/>
              <a:tabLst>
                <a:tab pos="168275" algn="l"/>
              </a:tabLst>
            </a:pPr>
            <a:r>
              <a:rPr dirty="0" sz="1850" spc="5">
                <a:solidFill>
                  <a:srgbClr val="292934"/>
                </a:solidFill>
                <a:latin typeface="Arial"/>
                <a:cs typeface="Arial"/>
              </a:rPr>
              <a:t>Can improve the treatment </a:t>
            </a:r>
            <a:r>
              <a:rPr dirty="0" sz="185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1850" spc="5">
                <a:solidFill>
                  <a:srgbClr val="292934"/>
                </a:solidFill>
                <a:latin typeface="Arial"/>
                <a:cs typeface="Arial"/>
              </a:rPr>
              <a:t>medical </a:t>
            </a:r>
            <a:r>
              <a:rPr dirty="0" sz="1850">
                <a:solidFill>
                  <a:srgbClr val="292934"/>
                </a:solidFill>
                <a:latin typeface="Arial"/>
                <a:cs typeface="Arial"/>
              </a:rPr>
              <a:t>inpatients, </a:t>
            </a:r>
            <a:r>
              <a:rPr dirty="0" sz="1850" spc="5">
                <a:solidFill>
                  <a:srgbClr val="292934"/>
                </a:solidFill>
                <a:latin typeface="Arial"/>
                <a:cs typeface="Arial"/>
              </a:rPr>
              <a:t>even those already  receiving evidence-based</a:t>
            </a:r>
            <a:r>
              <a:rPr dirty="0" sz="1850" spc="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292934"/>
                </a:solidFill>
                <a:latin typeface="Arial"/>
                <a:cs typeface="Arial"/>
              </a:rPr>
              <a:t>treatment.</a:t>
            </a:r>
            <a:endParaRPr sz="1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2860" rIns="0" bIns="0" rtlCol="0" vert="horz">
            <a:spAutoFit/>
          </a:bodyPr>
          <a:lstStyle/>
          <a:p>
            <a:pPr marL="822325" marR="1316990" indent="-243204">
              <a:lnSpc>
                <a:spcPts val="2450"/>
              </a:lnSpc>
              <a:spcBef>
                <a:spcPts val="180"/>
              </a:spcBef>
              <a:buClr>
                <a:srgbClr val="D2533C"/>
              </a:buClr>
              <a:buSzPct val="73170"/>
              <a:buFont typeface="Wingdings"/>
              <a:buChar char=""/>
              <a:tabLst>
                <a:tab pos="823594" algn="l"/>
              </a:tabLst>
            </a:pPr>
            <a:r>
              <a:rPr dirty="0" spc="-10"/>
              <a:t>Random sample of 146 inpatients cared for by 33 internal  medicine attending</a:t>
            </a:r>
            <a:r>
              <a:rPr dirty="0" spc="65"/>
              <a:t> </a:t>
            </a:r>
            <a:r>
              <a:rPr dirty="0" spc="-10"/>
              <a:t>physicians.</a:t>
            </a:r>
          </a:p>
          <a:p>
            <a:pPr marL="798195" indent="-243204">
              <a:lnSpc>
                <a:spcPts val="2055"/>
              </a:lnSpc>
              <a:buClr>
                <a:srgbClr val="D2533C"/>
              </a:buClr>
              <a:buSzPct val="73170"/>
              <a:buFont typeface="Wingdings"/>
              <a:buChar char=""/>
              <a:tabLst>
                <a:tab pos="799465" algn="l"/>
              </a:tabLst>
            </a:pPr>
            <a:r>
              <a:rPr dirty="0" spc="-5"/>
              <a:t>After </a:t>
            </a:r>
            <a:r>
              <a:rPr dirty="0" spc="-10"/>
              <a:t>physicians committed to </a:t>
            </a:r>
            <a:r>
              <a:rPr dirty="0" spc="-5"/>
              <a:t>a </a:t>
            </a:r>
            <a:r>
              <a:rPr dirty="0" spc="-10"/>
              <a:t>specific diagnosis and treatment</a:t>
            </a:r>
            <a:r>
              <a:rPr dirty="0" spc="190"/>
              <a:t> </a:t>
            </a:r>
            <a:r>
              <a:rPr dirty="0" spc="-10"/>
              <a:t>plan,</a:t>
            </a:r>
          </a:p>
          <a:p>
            <a:pPr marL="798195" marR="153035">
              <a:lnSpc>
                <a:spcPts val="2450"/>
              </a:lnSpc>
              <a:spcBef>
                <a:spcPts val="80"/>
              </a:spcBef>
            </a:pPr>
            <a:r>
              <a:rPr dirty="0" spc="-10"/>
              <a:t>investigators performed standardized literature searches and provided  the search </a:t>
            </a:r>
            <a:r>
              <a:rPr dirty="0" spc="-5"/>
              <a:t>results </a:t>
            </a:r>
            <a:r>
              <a:rPr dirty="0" spc="-10"/>
              <a:t>to the attending</a:t>
            </a:r>
            <a:r>
              <a:rPr dirty="0" spc="105"/>
              <a:t> </a:t>
            </a:r>
            <a:r>
              <a:rPr dirty="0" spc="-10"/>
              <a:t>physicians.</a:t>
            </a:r>
          </a:p>
          <a:p>
            <a:pPr marL="798195" indent="-243204">
              <a:lnSpc>
                <a:spcPts val="1650"/>
              </a:lnSpc>
              <a:buClr>
                <a:srgbClr val="D2533C"/>
              </a:buClr>
              <a:buSzPct val="73170"/>
              <a:buFont typeface="Wingdings"/>
              <a:buChar char=""/>
              <a:tabLst>
                <a:tab pos="799465" algn="l"/>
              </a:tabLst>
            </a:pPr>
            <a:r>
              <a:rPr dirty="0" spc="-10"/>
              <a:t>Attending physicians changed treatment for 23 </a:t>
            </a:r>
            <a:r>
              <a:rPr dirty="0" spc="-5"/>
              <a:t>(</a:t>
            </a:r>
            <a:r>
              <a:rPr dirty="0" spc="-5" b="1">
                <a:latin typeface="Liberation Sans Narrow"/>
                <a:cs typeface="Liberation Sans Narrow"/>
              </a:rPr>
              <a:t>18%</a:t>
            </a:r>
            <a:r>
              <a:rPr dirty="0" spc="-5"/>
              <a:t>) </a:t>
            </a:r>
            <a:r>
              <a:rPr dirty="0" spc="-10"/>
              <a:t>of the 130</a:t>
            </a:r>
            <a:r>
              <a:rPr dirty="0" spc="240"/>
              <a:t> </a:t>
            </a:r>
            <a:r>
              <a:rPr dirty="0" spc="-10"/>
              <a:t>eligible</a:t>
            </a:r>
          </a:p>
          <a:p>
            <a:pPr marL="798195">
              <a:lnSpc>
                <a:spcPts val="2450"/>
              </a:lnSpc>
            </a:pPr>
            <a:r>
              <a:rPr dirty="0" spc="-10"/>
              <a:t>patients as </a:t>
            </a:r>
            <a:r>
              <a:rPr dirty="0" spc="-5"/>
              <a:t>a </a:t>
            </a:r>
            <a:r>
              <a:rPr dirty="0" spc="-10"/>
              <a:t>result of the literature</a:t>
            </a:r>
            <a:r>
              <a:rPr dirty="0" spc="120"/>
              <a:t> </a:t>
            </a:r>
            <a:r>
              <a:rPr dirty="0" spc="-10"/>
              <a:t>searches.</a:t>
            </a:r>
            <a:r>
              <a:rPr dirty="0" baseline="24691" sz="2025" spc="-15"/>
              <a:t>*</a:t>
            </a:r>
            <a:endParaRPr baseline="24691" sz="2025"/>
          </a:p>
        </p:txBody>
      </p:sp>
      <p:sp>
        <p:nvSpPr>
          <p:cNvPr id="5" name="object 5"/>
          <p:cNvSpPr txBox="1"/>
          <p:nvPr/>
        </p:nvSpPr>
        <p:spPr>
          <a:xfrm>
            <a:off x="212145" y="5621175"/>
            <a:ext cx="7076440" cy="1816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*.</a:t>
            </a:r>
            <a:r>
              <a:rPr dirty="0" sz="1000" spc="1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92934"/>
                </a:solidFill>
                <a:latin typeface="Times New Roman"/>
                <a:cs typeface="Times New Roman"/>
              </a:rPr>
              <a:t>Lucas</a:t>
            </a:r>
            <a:r>
              <a:rPr dirty="0" sz="1000" spc="5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292934"/>
                </a:solidFill>
                <a:latin typeface="Times New Roman"/>
                <a:cs typeface="Times New Roman"/>
              </a:rPr>
              <a:t>BP,</a:t>
            </a:r>
            <a:r>
              <a:rPr dirty="0" sz="100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Evans</a:t>
            </a:r>
            <a:r>
              <a:rPr dirty="0" sz="1000" spc="-3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-55">
                <a:solidFill>
                  <a:srgbClr val="292934"/>
                </a:solidFill>
                <a:latin typeface="Times New Roman"/>
                <a:cs typeface="Times New Roman"/>
              </a:rPr>
              <a:t>AT,</a:t>
            </a:r>
            <a:r>
              <a:rPr dirty="0" sz="1000" spc="-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et</a:t>
            </a:r>
            <a:r>
              <a:rPr dirty="0" sz="1000" spc="2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al.</a:t>
            </a:r>
            <a:r>
              <a:rPr dirty="0" sz="1000" spc="2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The</a:t>
            </a:r>
            <a:r>
              <a:rPr dirty="0" sz="1000" spc="1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impact</a:t>
            </a:r>
            <a:r>
              <a:rPr dirty="0" sz="1000" spc="3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of</a:t>
            </a:r>
            <a:r>
              <a:rPr dirty="0" sz="1000" spc="1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evidence</a:t>
            </a:r>
            <a:r>
              <a:rPr dirty="0" sz="1000" spc="3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10">
                <a:solidFill>
                  <a:srgbClr val="292934"/>
                </a:solidFill>
                <a:latin typeface="Times New Roman"/>
                <a:cs typeface="Times New Roman"/>
              </a:rPr>
              <a:t>on</a:t>
            </a:r>
            <a:r>
              <a:rPr dirty="0" sz="1000" spc="1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292934"/>
                </a:solidFill>
                <a:latin typeface="Times New Roman"/>
                <a:cs typeface="Times New Roman"/>
              </a:rPr>
              <a:t>physician’s</a:t>
            </a:r>
            <a:r>
              <a:rPr dirty="0" sz="1000" spc="5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inpatient</a:t>
            </a:r>
            <a:r>
              <a:rPr dirty="0" sz="1000" spc="3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treatment</a:t>
            </a:r>
            <a:r>
              <a:rPr dirty="0" sz="1000" spc="4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decisions.</a:t>
            </a:r>
            <a:r>
              <a:rPr dirty="0" sz="1000" spc="2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J</a:t>
            </a:r>
            <a:r>
              <a:rPr dirty="0" sz="1000" spc="1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Gen</a:t>
            </a:r>
            <a:r>
              <a:rPr dirty="0" sz="1000" spc="2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92934"/>
                </a:solidFill>
                <a:latin typeface="Times New Roman"/>
                <a:cs typeface="Times New Roman"/>
              </a:rPr>
              <a:t>Intern</a:t>
            </a:r>
            <a:r>
              <a:rPr dirty="0" sz="1000" spc="4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Med</a:t>
            </a:r>
            <a:r>
              <a:rPr dirty="0" sz="1000" spc="1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292934"/>
                </a:solidFill>
                <a:latin typeface="Times New Roman"/>
                <a:cs typeface="Times New Roman"/>
              </a:rPr>
              <a:t>2004;19:402-409.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3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40519" y="2658859"/>
            <a:ext cx="1782470" cy="5557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82518" y="2699994"/>
            <a:ext cx="1698917" cy="4731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36729" y="2934131"/>
            <a:ext cx="93916" cy="1007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63595" y="2844209"/>
            <a:ext cx="113239" cy="1843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28466" y="2842482"/>
            <a:ext cx="102768" cy="788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37600" y="2802216"/>
            <a:ext cx="230504" cy="269240"/>
          </a:xfrm>
          <a:custGeom>
            <a:avLst/>
            <a:gdLst/>
            <a:ahLst/>
            <a:cxnLst/>
            <a:rect l="l" t="t" r="r" b="b"/>
            <a:pathLst>
              <a:path w="230504" h="269239">
                <a:moveTo>
                  <a:pt x="3346" y="0"/>
                </a:moveTo>
                <a:lnTo>
                  <a:pt x="74701" y="0"/>
                </a:lnTo>
                <a:lnTo>
                  <a:pt x="114750" y="69303"/>
                </a:lnTo>
                <a:lnTo>
                  <a:pt x="154584" y="0"/>
                </a:lnTo>
                <a:lnTo>
                  <a:pt x="222916" y="0"/>
                </a:lnTo>
                <a:lnTo>
                  <a:pt x="148863" y="128352"/>
                </a:lnTo>
                <a:lnTo>
                  <a:pt x="230041" y="268687"/>
                </a:lnTo>
                <a:lnTo>
                  <a:pt x="158362" y="268687"/>
                </a:lnTo>
                <a:lnTo>
                  <a:pt x="113239" y="190423"/>
                </a:lnTo>
                <a:lnTo>
                  <a:pt x="68116" y="268687"/>
                </a:lnTo>
                <a:lnTo>
                  <a:pt x="0" y="268687"/>
                </a:lnTo>
                <a:lnTo>
                  <a:pt x="79127" y="131267"/>
                </a:lnTo>
                <a:lnTo>
                  <a:pt x="3346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75463" y="2795847"/>
            <a:ext cx="206375" cy="281940"/>
          </a:xfrm>
          <a:custGeom>
            <a:avLst/>
            <a:gdLst/>
            <a:ahLst/>
            <a:cxnLst/>
            <a:rect l="l" t="t" r="r" b="b"/>
            <a:pathLst>
              <a:path w="206375" h="281939">
                <a:moveTo>
                  <a:pt x="101041" y="0"/>
                </a:moveTo>
                <a:lnTo>
                  <a:pt x="143209" y="8743"/>
                </a:lnTo>
                <a:lnTo>
                  <a:pt x="175094" y="34975"/>
                </a:lnTo>
                <a:lnTo>
                  <a:pt x="198263" y="84511"/>
                </a:lnTo>
                <a:lnTo>
                  <a:pt x="205968" y="153073"/>
                </a:lnTo>
                <a:lnTo>
                  <a:pt x="205752" y="161169"/>
                </a:lnTo>
                <a:lnTo>
                  <a:pt x="59804" y="161169"/>
                </a:lnTo>
                <a:lnTo>
                  <a:pt x="60877" y="176289"/>
                </a:lnTo>
                <a:lnTo>
                  <a:pt x="81360" y="218369"/>
                </a:lnTo>
                <a:lnTo>
                  <a:pt x="107410" y="228206"/>
                </a:lnTo>
                <a:lnTo>
                  <a:pt x="120323" y="225799"/>
                </a:lnTo>
                <a:lnTo>
                  <a:pt x="130889" y="218585"/>
                </a:lnTo>
                <a:lnTo>
                  <a:pt x="139107" y="206574"/>
                </a:lnTo>
                <a:lnTo>
                  <a:pt x="144976" y="189776"/>
                </a:lnTo>
                <a:lnTo>
                  <a:pt x="202946" y="201650"/>
                </a:lnTo>
                <a:lnTo>
                  <a:pt x="188062" y="236936"/>
                </a:lnTo>
                <a:lnTo>
                  <a:pt x="153810" y="270342"/>
                </a:lnTo>
                <a:lnTo>
                  <a:pt x="106978" y="281317"/>
                </a:lnTo>
                <a:lnTo>
                  <a:pt x="83922" y="279275"/>
                </a:lnTo>
                <a:lnTo>
                  <a:pt x="46150" y="262964"/>
                </a:lnTo>
                <a:lnTo>
                  <a:pt x="17670" y="227788"/>
                </a:lnTo>
                <a:lnTo>
                  <a:pt x="1963" y="174514"/>
                </a:lnTo>
                <a:lnTo>
                  <a:pt x="0" y="142170"/>
                </a:lnTo>
                <a:lnTo>
                  <a:pt x="1981" y="110168"/>
                </a:lnTo>
                <a:lnTo>
                  <a:pt x="17806" y="56203"/>
                </a:lnTo>
                <a:lnTo>
                  <a:pt x="46042" y="19264"/>
                </a:lnTo>
                <a:lnTo>
                  <a:pt x="80738" y="2143"/>
                </a:lnTo>
                <a:lnTo>
                  <a:pt x="101041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13722" y="2795847"/>
            <a:ext cx="215265" cy="377825"/>
          </a:xfrm>
          <a:custGeom>
            <a:avLst/>
            <a:gdLst/>
            <a:ahLst/>
            <a:cxnLst/>
            <a:rect l="l" t="t" r="r" b="b"/>
            <a:pathLst>
              <a:path w="215264" h="377825">
                <a:moveTo>
                  <a:pt x="122847" y="0"/>
                </a:moveTo>
                <a:lnTo>
                  <a:pt x="173565" y="20265"/>
                </a:lnTo>
                <a:lnTo>
                  <a:pt x="199734" y="55913"/>
                </a:lnTo>
                <a:lnTo>
                  <a:pt x="213336" y="106963"/>
                </a:lnTo>
                <a:lnTo>
                  <a:pt x="215036" y="138176"/>
                </a:lnTo>
                <a:lnTo>
                  <a:pt x="213334" y="170866"/>
                </a:lnTo>
                <a:lnTo>
                  <a:pt x="199688" y="224021"/>
                </a:lnTo>
                <a:lnTo>
                  <a:pt x="173411" y="260641"/>
                </a:lnTo>
                <a:lnTo>
                  <a:pt x="122739" y="281317"/>
                </a:lnTo>
                <a:lnTo>
                  <a:pt x="114155" y="280791"/>
                </a:lnTo>
                <a:lnTo>
                  <a:pt x="74768" y="260996"/>
                </a:lnTo>
                <a:lnTo>
                  <a:pt x="58400" y="242131"/>
                </a:lnTo>
                <a:lnTo>
                  <a:pt x="58400" y="377285"/>
                </a:lnTo>
                <a:lnTo>
                  <a:pt x="0" y="377285"/>
                </a:lnTo>
                <a:lnTo>
                  <a:pt x="0" y="6369"/>
                </a:lnTo>
                <a:lnTo>
                  <a:pt x="54190" y="6369"/>
                </a:lnTo>
                <a:lnTo>
                  <a:pt x="54190" y="45770"/>
                </a:lnTo>
                <a:lnTo>
                  <a:pt x="60160" y="35729"/>
                </a:lnTo>
                <a:lnTo>
                  <a:pt x="92865" y="6922"/>
                </a:lnTo>
                <a:lnTo>
                  <a:pt x="112502" y="769"/>
                </a:lnTo>
                <a:lnTo>
                  <a:pt x="122847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32658" y="2795847"/>
            <a:ext cx="324485" cy="275590"/>
          </a:xfrm>
          <a:custGeom>
            <a:avLst/>
            <a:gdLst/>
            <a:ahLst/>
            <a:cxnLst/>
            <a:rect l="l" t="t" r="r" b="b"/>
            <a:pathLst>
              <a:path w="324485" h="275589">
                <a:moveTo>
                  <a:pt x="122523" y="0"/>
                </a:moveTo>
                <a:lnTo>
                  <a:pt x="159334" y="10687"/>
                </a:lnTo>
                <a:lnTo>
                  <a:pt x="184702" y="42748"/>
                </a:lnTo>
                <a:lnTo>
                  <a:pt x="192193" y="32668"/>
                </a:lnTo>
                <a:lnTo>
                  <a:pt x="224768" y="6011"/>
                </a:lnTo>
                <a:lnTo>
                  <a:pt x="252063" y="0"/>
                </a:lnTo>
                <a:lnTo>
                  <a:pt x="262930" y="669"/>
                </a:lnTo>
                <a:lnTo>
                  <a:pt x="298507" y="16725"/>
                </a:lnTo>
                <a:lnTo>
                  <a:pt x="319346" y="52875"/>
                </a:lnTo>
                <a:lnTo>
                  <a:pt x="324173" y="103092"/>
                </a:lnTo>
                <a:lnTo>
                  <a:pt x="324173" y="275056"/>
                </a:lnTo>
                <a:lnTo>
                  <a:pt x="265664" y="275056"/>
                </a:lnTo>
                <a:lnTo>
                  <a:pt x="265664" y="121335"/>
                </a:lnTo>
                <a:lnTo>
                  <a:pt x="265221" y="102857"/>
                </a:lnTo>
                <a:lnTo>
                  <a:pt x="254480" y="61875"/>
                </a:lnTo>
                <a:lnTo>
                  <a:pt x="234791" y="54406"/>
                </a:lnTo>
                <a:lnTo>
                  <a:pt x="225542" y="55579"/>
                </a:lnTo>
                <a:lnTo>
                  <a:pt x="198243" y="84602"/>
                </a:lnTo>
                <a:lnTo>
                  <a:pt x="191503" y="145840"/>
                </a:lnTo>
                <a:lnTo>
                  <a:pt x="191503" y="275056"/>
                </a:lnTo>
                <a:lnTo>
                  <a:pt x="133102" y="275056"/>
                </a:lnTo>
                <a:lnTo>
                  <a:pt x="133102" y="127596"/>
                </a:lnTo>
                <a:lnTo>
                  <a:pt x="132800" y="107663"/>
                </a:lnTo>
                <a:lnTo>
                  <a:pt x="124339" y="63833"/>
                </a:lnTo>
                <a:lnTo>
                  <a:pt x="102768" y="54406"/>
                </a:lnTo>
                <a:lnTo>
                  <a:pt x="94132" y="54406"/>
                </a:lnTo>
                <a:lnTo>
                  <a:pt x="66053" y="80424"/>
                </a:lnTo>
                <a:lnTo>
                  <a:pt x="58795" y="126009"/>
                </a:lnTo>
                <a:lnTo>
                  <a:pt x="58508" y="144329"/>
                </a:lnTo>
                <a:lnTo>
                  <a:pt x="58508" y="275056"/>
                </a:lnTo>
                <a:lnTo>
                  <a:pt x="0" y="275056"/>
                </a:lnTo>
                <a:lnTo>
                  <a:pt x="0" y="6369"/>
                </a:lnTo>
                <a:lnTo>
                  <a:pt x="53651" y="6369"/>
                </a:lnTo>
                <a:lnTo>
                  <a:pt x="53651" y="43072"/>
                </a:lnTo>
                <a:lnTo>
                  <a:pt x="61037" y="32973"/>
                </a:lnTo>
                <a:lnTo>
                  <a:pt x="94044" y="6057"/>
                </a:lnTo>
                <a:lnTo>
                  <a:pt x="112666" y="669"/>
                </a:lnTo>
                <a:lnTo>
                  <a:pt x="122523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85993" y="2795847"/>
            <a:ext cx="207010" cy="281940"/>
          </a:xfrm>
          <a:custGeom>
            <a:avLst/>
            <a:gdLst/>
            <a:ahLst/>
            <a:cxnLst/>
            <a:rect l="l" t="t" r="r" b="b"/>
            <a:pathLst>
              <a:path w="207010" h="281939">
                <a:moveTo>
                  <a:pt x="101473" y="0"/>
                </a:moveTo>
                <a:lnTo>
                  <a:pt x="147105" y="5829"/>
                </a:lnTo>
                <a:lnTo>
                  <a:pt x="180883" y="30188"/>
                </a:lnTo>
                <a:lnTo>
                  <a:pt x="193569" y="81895"/>
                </a:lnTo>
                <a:lnTo>
                  <a:pt x="194094" y="103632"/>
                </a:lnTo>
                <a:lnTo>
                  <a:pt x="193554" y="186645"/>
                </a:lnTo>
                <a:lnTo>
                  <a:pt x="193734" y="203018"/>
                </a:lnTo>
                <a:lnTo>
                  <a:pt x="198041" y="247382"/>
                </a:lnTo>
                <a:lnTo>
                  <a:pt x="206724" y="275056"/>
                </a:lnTo>
                <a:lnTo>
                  <a:pt x="149078" y="275056"/>
                </a:lnTo>
                <a:lnTo>
                  <a:pt x="141522" y="245694"/>
                </a:lnTo>
                <a:lnTo>
                  <a:pt x="133886" y="253989"/>
                </a:lnTo>
                <a:lnTo>
                  <a:pt x="126018" y="261212"/>
                </a:lnTo>
                <a:lnTo>
                  <a:pt x="91892" y="279104"/>
                </a:lnTo>
                <a:lnTo>
                  <a:pt x="73190" y="281317"/>
                </a:lnTo>
                <a:lnTo>
                  <a:pt x="57824" y="279978"/>
                </a:lnTo>
                <a:lnTo>
                  <a:pt x="20510" y="259727"/>
                </a:lnTo>
                <a:lnTo>
                  <a:pt x="1292" y="219165"/>
                </a:lnTo>
                <a:lnTo>
                  <a:pt x="0" y="202082"/>
                </a:lnTo>
                <a:lnTo>
                  <a:pt x="526" y="191031"/>
                </a:lnTo>
                <a:lnTo>
                  <a:pt x="12992" y="154189"/>
                </a:lnTo>
                <a:lnTo>
                  <a:pt x="51708" y="125626"/>
                </a:lnTo>
                <a:lnTo>
                  <a:pt x="99233" y="112618"/>
                </a:lnTo>
                <a:lnTo>
                  <a:pt x="114858" y="108165"/>
                </a:lnTo>
                <a:lnTo>
                  <a:pt x="127407" y="103874"/>
                </a:lnTo>
                <a:lnTo>
                  <a:pt x="136880" y="99745"/>
                </a:lnTo>
                <a:lnTo>
                  <a:pt x="136695" y="89478"/>
                </a:lnTo>
                <a:lnTo>
                  <a:pt x="116478" y="55918"/>
                </a:lnTo>
                <a:lnTo>
                  <a:pt x="108489" y="54406"/>
                </a:lnTo>
                <a:lnTo>
                  <a:pt x="98234" y="54406"/>
                </a:lnTo>
                <a:lnTo>
                  <a:pt x="62022" y="79080"/>
                </a:lnTo>
                <a:lnTo>
                  <a:pt x="59048" y="88087"/>
                </a:lnTo>
                <a:lnTo>
                  <a:pt x="6153" y="76428"/>
                </a:lnTo>
                <a:lnTo>
                  <a:pt x="27587" y="28200"/>
                </a:lnTo>
                <a:lnTo>
                  <a:pt x="64864" y="4452"/>
                </a:lnTo>
                <a:lnTo>
                  <a:pt x="81959" y="1113"/>
                </a:lnTo>
                <a:lnTo>
                  <a:pt x="101473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74529" y="2699988"/>
            <a:ext cx="59055" cy="371475"/>
          </a:xfrm>
          <a:custGeom>
            <a:avLst/>
            <a:gdLst/>
            <a:ahLst/>
            <a:cxnLst/>
            <a:rect l="l" t="t" r="r" b="b"/>
            <a:pathLst>
              <a:path w="59054" h="371475">
                <a:moveTo>
                  <a:pt x="0" y="0"/>
                </a:moveTo>
                <a:lnTo>
                  <a:pt x="58508" y="0"/>
                </a:lnTo>
                <a:lnTo>
                  <a:pt x="58508" y="370916"/>
                </a:lnTo>
                <a:lnTo>
                  <a:pt x="0" y="370916"/>
                </a:lnTo>
                <a:lnTo>
                  <a:pt x="0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82514" y="2699988"/>
            <a:ext cx="231775" cy="371475"/>
          </a:xfrm>
          <a:custGeom>
            <a:avLst/>
            <a:gdLst/>
            <a:ahLst/>
            <a:cxnLst/>
            <a:rect l="l" t="t" r="r" b="b"/>
            <a:pathLst>
              <a:path w="231775" h="371475">
                <a:moveTo>
                  <a:pt x="0" y="0"/>
                </a:moveTo>
                <a:lnTo>
                  <a:pt x="225723" y="0"/>
                </a:lnTo>
                <a:lnTo>
                  <a:pt x="225723" y="62718"/>
                </a:lnTo>
                <a:lnTo>
                  <a:pt x="61207" y="62718"/>
                </a:lnTo>
                <a:lnTo>
                  <a:pt x="61207" y="144976"/>
                </a:lnTo>
                <a:lnTo>
                  <a:pt x="214064" y="144976"/>
                </a:lnTo>
                <a:lnTo>
                  <a:pt x="214064" y="207479"/>
                </a:lnTo>
                <a:lnTo>
                  <a:pt x="61207" y="207479"/>
                </a:lnTo>
                <a:lnTo>
                  <a:pt x="61207" y="308197"/>
                </a:lnTo>
                <a:lnTo>
                  <a:pt x="231228" y="308197"/>
                </a:lnTo>
                <a:lnTo>
                  <a:pt x="231228" y="370916"/>
                </a:lnTo>
                <a:lnTo>
                  <a:pt x="0" y="370916"/>
                </a:lnTo>
                <a:lnTo>
                  <a:pt x="0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85301" y="3280651"/>
            <a:ext cx="3408197" cy="4598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26322" y="3321786"/>
            <a:ext cx="3325939" cy="3771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64187" y="3555924"/>
            <a:ext cx="93916" cy="10071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21157" y="3467836"/>
            <a:ext cx="123602" cy="1810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146588" y="3464274"/>
            <a:ext cx="112699" cy="18632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247364" y="3464274"/>
            <a:ext cx="102768" cy="788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855025" y="3464274"/>
            <a:ext cx="112699" cy="18632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16456" y="3464274"/>
            <a:ext cx="102768" cy="788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5243" y="3424008"/>
            <a:ext cx="59055" cy="269240"/>
          </a:xfrm>
          <a:custGeom>
            <a:avLst/>
            <a:gdLst/>
            <a:ahLst/>
            <a:cxnLst/>
            <a:rect l="l" t="t" r="r" b="b"/>
            <a:pathLst>
              <a:path w="59055" h="269239">
                <a:moveTo>
                  <a:pt x="0" y="0"/>
                </a:moveTo>
                <a:lnTo>
                  <a:pt x="58508" y="0"/>
                </a:lnTo>
                <a:lnTo>
                  <a:pt x="58508" y="268687"/>
                </a:lnTo>
                <a:lnTo>
                  <a:pt x="0" y="268687"/>
                </a:lnTo>
                <a:lnTo>
                  <a:pt x="0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346403" y="3417639"/>
            <a:ext cx="206375" cy="281940"/>
          </a:xfrm>
          <a:custGeom>
            <a:avLst/>
            <a:gdLst/>
            <a:ahLst/>
            <a:cxnLst/>
            <a:rect l="l" t="t" r="r" b="b"/>
            <a:pathLst>
              <a:path w="206375" h="281939">
                <a:moveTo>
                  <a:pt x="100933" y="0"/>
                </a:moveTo>
                <a:lnTo>
                  <a:pt x="138985" y="4210"/>
                </a:lnTo>
                <a:lnTo>
                  <a:pt x="177097" y="26554"/>
                </a:lnTo>
                <a:lnTo>
                  <a:pt x="198304" y="71139"/>
                </a:lnTo>
                <a:lnTo>
                  <a:pt x="143357" y="83553"/>
                </a:lnTo>
                <a:lnTo>
                  <a:pt x="138034" y="69384"/>
                </a:lnTo>
                <a:lnTo>
                  <a:pt x="129351" y="59264"/>
                </a:lnTo>
                <a:lnTo>
                  <a:pt x="117307" y="53192"/>
                </a:lnTo>
                <a:lnTo>
                  <a:pt x="101904" y="51168"/>
                </a:lnTo>
                <a:lnTo>
                  <a:pt x="91924" y="51552"/>
                </a:lnTo>
                <a:lnTo>
                  <a:pt x="62179" y="66821"/>
                </a:lnTo>
                <a:lnTo>
                  <a:pt x="62179" y="73406"/>
                </a:lnTo>
                <a:lnTo>
                  <a:pt x="62179" y="79343"/>
                </a:lnTo>
                <a:lnTo>
                  <a:pt x="102840" y="100779"/>
                </a:lnTo>
                <a:lnTo>
                  <a:pt x="122415" y="106546"/>
                </a:lnTo>
                <a:lnTo>
                  <a:pt x="144840" y="113792"/>
                </a:lnTo>
                <a:lnTo>
                  <a:pt x="188696" y="139903"/>
                </a:lnTo>
                <a:lnTo>
                  <a:pt x="204787" y="176336"/>
                </a:lnTo>
                <a:lnTo>
                  <a:pt x="205860" y="191719"/>
                </a:lnTo>
                <a:lnTo>
                  <a:pt x="204199" y="210379"/>
                </a:lnTo>
                <a:lnTo>
                  <a:pt x="179197" y="256057"/>
                </a:lnTo>
                <a:lnTo>
                  <a:pt x="127735" y="279738"/>
                </a:lnTo>
                <a:lnTo>
                  <a:pt x="105467" y="281317"/>
                </a:lnTo>
                <a:lnTo>
                  <a:pt x="85066" y="280002"/>
                </a:lnTo>
                <a:lnTo>
                  <a:pt x="35623" y="260267"/>
                </a:lnTo>
                <a:lnTo>
                  <a:pt x="5444" y="217655"/>
                </a:lnTo>
                <a:lnTo>
                  <a:pt x="0" y="198628"/>
                </a:lnTo>
                <a:lnTo>
                  <a:pt x="58400" y="187725"/>
                </a:lnTo>
                <a:lnTo>
                  <a:pt x="64191" y="206223"/>
                </a:lnTo>
                <a:lnTo>
                  <a:pt x="73959" y="219448"/>
                </a:lnTo>
                <a:lnTo>
                  <a:pt x="87714" y="227391"/>
                </a:lnTo>
                <a:lnTo>
                  <a:pt x="105467" y="230041"/>
                </a:lnTo>
                <a:lnTo>
                  <a:pt x="115309" y="229535"/>
                </a:lnTo>
                <a:lnTo>
                  <a:pt x="147243" y="209530"/>
                </a:lnTo>
                <a:lnTo>
                  <a:pt x="147243" y="200894"/>
                </a:lnTo>
                <a:lnTo>
                  <a:pt x="147243" y="194957"/>
                </a:lnTo>
                <a:lnTo>
                  <a:pt x="123602" y="178117"/>
                </a:lnTo>
                <a:lnTo>
                  <a:pt x="90996" y="168683"/>
                </a:lnTo>
                <a:lnTo>
                  <a:pt x="45377" y="150504"/>
                </a:lnTo>
                <a:lnTo>
                  <a:pt x="14168" y="116221"/>
                </a:lnTo>
                <a:lnTo>
                  <a:pt x="8096" y="82689"/>
                </a:lnTo>
                <a:lnTo>
                  <a:pt x="9575" y="64854"/>
                </a:lnTo>
                <a:lnTo>
                  <a:pt x="31845" y="22561"/>
                </a:lnTo>
                <a:lnTo>
                  <a:pt x="79618" y="1415"/>
                </a:lnTo>
                <a:lnTo>
                  <a:pt x="100933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939432" y="3417639"/>
            <a:ext cx="142875" cy="275590"/>
          </a:xfrm>
          <a:custGeom>
            <a:avLst/>
            <a:gdLst/>
            <a:ahLst/>
            <a:cxnLst/>
            <a:rect l="l" t="t" r="r" b="b"/>
            <a:pathLst>
              <a:path w="142875" h="275589">
                <a:moveTo>
                  <a:pt x="104495" y="0"/>
                </a:moveTo>
                <a:lnTo>
                  <a:pt x="114352" y="846"/>
                </a:lnTo>
                <a:lnTo>
                  <a:pt x="124007" y="3373"/>
                </a:lnTo>
                <a:lnTo>
                  <a:pt x="133459" y="7559"/>
                </a:lnTo>
                <a:lnTo>
                  <a:pt x="142709" y="13385"/>
                </a:lnTo>
                <a:lnTo>
                  <a:pt x="124466" y="75457"/>
                </a:lnTo>
                <a:lnTo>
                  <a:pt x="117360" y="70356"/>
                </a:lnTo>
                <a:lnTo>
                  <a:pt x="110446" y="66713"/>
                </a:lnTo>
                <a:lnTo>
                  <a:pt x="103714" y="64527"/>
                </a:lnTo>
                <a:lnTo>
                  <a:pt x="97155" y="63798"/>
                </a:lnTo>
                <a:lnTo>
                  <a:pt x="89058" y="63798"/>
                </a:lnTo>
                <a:lnTo>
                  <a:pt x="64850" y="94466"/>
                </a:lnTo>
                <a:lnTo>
                  <a:pt x="59439" y="138769"/>
                </a:lnTo>
                <a:lnTo>
                  <a:pt x="58400" y="191935"/>
                </a:lnTo>
                <a:lnTo>
                  <a:pt x="58400" y="275056"/>
                </a:lnTo>
                <a:lnTo>
                  <a:pt x="0" y="275056"/>
                </a:lnTo>
                <a:lnTo>
                  <a:pt x="0" y="6369"/>
                </a:lnTo>
                <a:lnTo>
                  <a:pt x="54190" y="6369"/>
                </a:lnTo>
                <a:lnTo>
                  <a:pt x="54190" y="44583"/>
                </a:lnTo>
                <a:lnTo>
                  <a:pt x="60909" y="32275"/>
                </a:lnTo>
                <a:lnTo>
                  <a:pt x="90907" y="2239"/>
                </a:lnTo>
                <a:lnTo>
                  <a:pt x="97494" y="563"/>
                </a:lnTo>
                <a:lnTo>
                  <a:pt x="104495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69233" y="3417639"/>
            <a:ext cx="227965" cy="281940"/>
          </a:xfrm>
          <a:custGeom>
            <a:avLst/>
            <a:gdLst/>
            <a:ahLst/>
            <a:cxnLst/>
            <a:rect l="l" t="t" r="r" b="b"/>
            <a:pathLst>
              <a:path w="227964" h="281939">
                <a:moveTo>
                  <a:pt x="113563" y="0"/>
                </a:moveTo>
                <a:lnTo>
                  <a:pt x="161007" y="10430"/>
                </a:lnTo>
                <a:lnTo>
                  <a:pt x="197116" y="41668"/>
                </a:lnTo>
                <a:lnTo>
                  <a:pt x="219853" y="86926"/>
                </a:lnTo>
                <a:lnTo>
                  <a:pt x="227450" y="139147"/>
                </a:lnTo>
                <a:lnTo>
                  <a:pt x="226458" y="159447"/>
                </a:lnTo>
                <a:lnTo>
                  <a:pt x="218524" y="196969"/>
                </a:lnTo>
                <a:lnTo>
                  <a:pt x="193365" y="243494"/>
                </a:lnTo>
                <a:lnTo>
                  <a:pt x="156969" y="271845"/>
                </a:lnTo>
                <a:lnTo>
                  <a:pt x="113887" y="281317"/>
                </a:lnTo>
                <a:lnTo>
                  <a:pt x="90344" y="278986"/>
                </a:lnTo>
                <a:lnTo>
                  <a:pt x="49613" y="260277"/>
                </a:lnTo>
                <a:lnTo>
                  <a:pt x="18216" y="223090"/>
                </a:lnTo>
                <a:lnTo>
                  <a:pt x="2024" y="169611"/>
                </a:lnTo>
                <a:lnTo>
                  <a:pt x="0" y="136880"/>
                </a:lnTo>
                <a:lnTo>
                  <a:pt x="973" y="117569"/>
                </a:lnTo>
                <a:lnTo>
                  <a:pt x="15652" y="64877"/>
                </a:lnTo>
                <a:lnTo>
                  <a:pt x="44632" y="25363"/>
                </a:lnTo>
                <a:lnTo>
                  <a:pt x="83539" y="4048"/>
                </a:lnTo>
                <a:lnTo>
                  <a:pt x="113563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434226" y="3417639"/>
            <a:ext cx="208279" cy="281940"/>
          </a:xfrm>
          <a:custGeom>
            <a:avLst/>
            <a:gdLst/>
            <a:ahLst/>
            <a:cxnLst/>
            <a:rect l="l" t="t" r="r" b="b"/>
            <a:pathLst>
              <a:path w="208279" h="281939">
                <a:moveTo>
                  <a:pt x="106870" y="0"/>
                </a:moveTo>
                <a:lnTo>
                  <a:pt x="157011" y="11521"/>
                </a:lnTo>
                <a:lnTo>
                  <a:pt x="191111" y="47012"/>
                </a:lnTo>
                <a:lnTo>
                  <a:pt x="205212" y="85496"/>
                </a:lnTo>
                <a:lnTo>
                  <a:pt x="147783" y="98234"/>
                </a:lnTo>
                <a:lnTo>
                  <a:pt x="142863" y="79736"/>
                </a:lnTo>
                <a:lnTo>
                  <a:pt x="134573" y="66510"/>
                </a:lnTo>
                <a:lnTo>
                  <a:pt x="122902" y="58567"/>
                </a:lnTo>
                <a:lnTo>
                  <a:pt x="107842" y="55918"/>
                </a:lnTo>
                <a:lnTo>
                  <a:pt x="97521" y="57068"/>
                </a:lnTo>
                <a:lnTo>
                  <a:pt x="67165" y="84887"/>
                </a:lnTo>
                <a:lnTo>
                  <a:pt x="59696" y="135909"/>
                </a:lnTo>
                <a:lnTo>
                  <a:pt x="60524" y="158113"/>
                </a:lnTo>
                <a:lnTo>
                  <a:pt x="72866" y="203593"/>
                </a:lnTo>
                <a:lnTo>
                  <a:pt x="108165" y="223456"/>
                </a:lnTo>
                <a:lnTo>
                  <a:pt x="116058" y="222748"/>
                </a:lnTo>
                <a:lnTo>
                  <a:pt x="144410" y="196576"/>
                </a:lnTo>
                <a:lnTo>
                  <a:pt x="150482" y="172288"/>
                </a:lnTo>
                <a:lnTo>
                  <a:pt x="207911" y="184162"/>
                </a:lnTo>
                <a:lnTo>
                  <a:pt x="194918" y="226668"/>
                </a:lnTo>
                <a:lnTo>
                  <a:pt x="173597" y="257028"/>
                </a:lnTo>
                <a:lnTo>
                  <a:pt x="143956" y="275245"/>
                </a:lnTo>
                <a:lnTo>
                  <a:pt x="106006" y="281317"/>
                </a:lnTo>
                <a:lnTo>
                  <a:pt x="80787" y="278764"/>
                </a:lnTo>
                <a:lnTo>
                  <a:pt x="40791" y="258273"/>
                </a:lnTo>
                <a:lnTo>
                  <a:pt x="14618" y="218698"/>
                </a:lnTo>
                <a:lnTo>
                  <a:pt x="1620" y="169267"/>
                </a:lnTo>
                <a:lnTo>
                  <a:pt x="0" y="141414"/>
                </a:lnTo>
                <a:lnTo>
                  <a:pt x="1841" y="108908"/>
                </a:lnTo>
                <a:lnTo>
                  <a:pt x="16577" y="56282"/>
                </a:lnTo>
                <a:lnTo>
                  <a:pt x="45404" y="20357"/>
                </a:lnTo>
                <a:lnTo>
                  <a:pt x="84074" y="2265"/>
                </a:lnTo>
                <a:lnTo>
                  <a:pt x="106870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94361" y="3417639"/>
            <a:ext cx="206375" cy="281940"/>
          </a:xfrm>
          <a:custGeom>
            <a:avLst/>
            <a:gdLst/>
            <a:ahLst/>
            <a:cxnLst/>
            <a:rect l="l" t="t" r="r" b="b"/>
            <a:pathLst>
              <a:path w="206375" h="281939">
                <a:moveTo>
                  <a:pt x="101041" y="0"/>
                </a:moveTo>
                <a:lnTo>
                  <a:pt x="143209" y="8743"/>
                </a:lnTo>
                <a:lnTo>
                  <a:pt x="175094" y="34975"/>
                </a:lnTo>
                <a:lnTo>
                  <a:pt x="198263" y="84511"/>
                </a:lnTo>
                <a:lnTo>
                  <a:pt x="205968" y="153073"/>
                </a:lnTo>
                <a:lnTo>
                  <a:pt x="205752" y="161169"/>
                </a:lnTo>
                <a:lnTo>
                  <a:pt x="59804" y="161169"/>
                </a:lnTo>
                <a:lnTo>
                  <a:pt x="60877" y="176289"/>
                </a:lnTo>
                <a:lnTo>
                  <a:pt x="81360" y="218369"/>
                </a:lnTo>
                <a:lnTo>
                  <a:pt x="107410" y="228206"/>
                </a:lnTo>
                <a:lnTo>
                  <a:pt x="120323" y="225799"/>
                </a:lnTo>
                <a:lnTo>
                  <a:pt x="130889" y="218585"/>
                </a:lnTo>
                <a:lnTo>
                  <a:pt x="139107" y="206574"/>
                </a:lnTo>
                <a:lnTo>
                  <a:pt x="144976" y="189776"/>
                </a:lnTo>
                <a:lnTo>
                  <a:pt x="202946" y="201650"/>
                </a:lnTo>
                <a:lnTo>
                  <a:pt x="188048" y="236936"/>
                </a:lnTo>
                <a:lnTo>
                  <a:pt x="153764" y="270342"/>
                </a:lnTo>
                <a:lnTo>
                  <a:pt x="106978" y="281317"/>
                </a:lnTo>
                <a:lnTo>
                  <a:pt x="83922" y="279275"/>
                </a:lnTo>
                <a:lnTo>
                  <a:pt x="46150" y="262964"/>
                </a:lnTo>
                <a:lnTo>
                  <a:pt x="17670" y="227788"/>
                </a:lnTo>
                <a:lnTo>
                  <a:pt x="1963" y="174514"/>
                </a:lnTo>
                <a:lnTo>
                  <a:pt x="0" y="142170"/>
                </a:lnTo>
                <a:lnTo>
                  <a:pt x="1981" y="110168"/>
                </a:lnTo>
                <a:lnTo>
                  <a:pt x="17806" y="56203"/>
                </a:lnTo>
                <a:lnTo>
                  <a:pt x="46042" y="19264"/>
                </a:lnTo>
                <a:lnTo>
                  <a:pt x="80738" y="2143"/>
                </a:lnTo>
                <a:lnTo>
                  <a:pt x="101041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13450" y="3417639"/>
            <a:ext cx="207010" cy="281940"/>
          </a:xfrm>
          <a:custGeom>
            <a:avLst/>
            <a:gdLst/>
            <a:ahLst/>
            <a:cxnLst/>
            <a:rect l="l" t="t" r="r" b="b"/>
            <a:pathLst>
              <a:path w="207010" h="281939">
                <a:moveTo>
                  <a:pt x="101473" y="0"/>
                </a:moveTo>
                <a:lnTo>
                  <a:pt x="147105" y="5829"/>
                </a:lnTo>
                <a:lnTo>
                  <a:pt x="180883" y="30188"/>
                </a:lnTo>
                <a:lnTo>
                  <a:pt x="193569" y="81895"/>
                </a:lnTo>
                <a:lnTo>
                  <a:pt x="194094" y="103632"/>
                </a:lnTo>
                <a:lnTo>
                  <a:pt x="193554" y="186645"/>
                </a:lnTo>
                <a:lnTo>
                  <a:pt x="193734" y="203018"/>
                </a:lnTo>
                <a:lnTo>
                  <a:pt x="198041" y="247382"/>
                </a:lnTo>
                <a:lnTo>
                  <a:pt x="206724" y="275056"/>
                </a:lnTo>
                <a:lnTo>
                  <a:pt x="149078" y="275056"/>
                </a:lnTo>
                <a:lnTo>
                  <a:pt x="141522" y="245694"/>
                </a:lnTo>
                <a:lnTo>
                  <a:pt x="133886" y="253989"/>
                </a:lnTo>
                <a:lnTo>
                  <a:pt x="126018" y="261212"/>
                </a:lnTo>
                <a:lnTo>
                  <a:pt x="91892" y="279104"/>
                </a:lnTo>
                <a:lnTo>
                  <a:pt x="73190" y="281317"/>
                </a:lnTo>
                <a:lnTo>
                  <a:pt x="57824" y="279978"/>
                </a:lnTo>
                <a:lnTo>
                  <a:pt x="20510" y="259727"/>
                </a:lnTo>
                <a:lnTo>
                  <a:pt x="1292" y="219165"/>
                </a:lnTo>
                <a:lnTo>
                  <a:pt x="0" y="202082"/>
                </a:lnTo>
                <a:lnTo>
                  <a:pt x="526" y="191031"/>
                </a:lnTo>
                <a:lnTo>
                  <a:pt x="12992" y="154189"/>
                </a:lnTo>
                <a:lnTo>
                  <a:pt x="51708" y="125626"/>
                </a:lnTo>
                <a:lnTo>
                  <a:pt x="99233" y="112618"/>
                </a:lnTo>
                <a:lnTo>
                  <a:pt x="114858" y="108165"/>
                </a:lnTo>
                <a:lnTo>
                  <a:pt x="127407" y="103874"/>
                </a:lnTo>
                <a:lnTo>
                  <a:pt x="136880" y="99745"/>
                </a:lnTo>
                <a:lnTo>
                  <a:pt x="136695" y="89478"/>
                </a:lnTo>
                <a:lnTo>
                  <a:pt x="116478" y="55918"/>
                </a:lnTo>
                <a:lnTo>
                  <a:pt x="108489" y="54406"/>
                </a:lnTo>
                <a:lnTo>
                  <a:pt x="98234" y="54406"/>
                </a:lnTo>
                <a:lnTo>
                  <a:pt x="62022" y="79080"/>
                </a:lnTo>
                <a:lnTo>
                  <a:pt x="59048" y="88087"/>
                </a:lnTo>
                <a:lnTo>
                  <a:pt x="6153" y="76428"/>
                </a:lnTo>
                <a:lnTo>
                  <a:pt x="27587" y="28200"/>
                </a:lnTo>
                <a:lnTo>
                  <a:pt x="64864" y="4452"/>
                </a:lnTo>
                <a:lnTo>
                  <a:pt x="81959" y="1113"/>
                </a:lnTo>
                <a:lnTo>
                  <a:pt x="101473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80278" y="3417639"/>
            <a:ext cx="208279" cy="281940"/>
          </a:xfrm>
          <a:custGeom>
            <a:avLst/>
            <a:gdLst/>
            <a:ahLst/>
            <a:cxnLst/>
            <a:rect l="l" t="t" r="r" b="b"/>
            <a:pathLst>
              <a:path w="208279" h="281939">
                <a:moveTo>
                  <a:pt x="106870" y="0"/>
                </a:moveTo>
                <a:lnTo>
                  <a:pt x="157011" y="11521"/>
                </a:lnTo>
                <a:lnTo>
                  <a:pt x="191111" y="47012"/>
                </a:lnTo>
                <a:lnTo>
                  <a:pt x="205212" y="85496"/>
                </a:lnTo>
                <a:lnTo>
                  <a:pt x="147783" y="98234"/>
                </a:lnTo>
                <a:lnTo>
                  <a:pt x="142863" y="79736"/>
                </a:lnTo>
                <a:lnTo>
                  <a:pt x="134573" y="66510"/>
                </a:lnTo>
                <a:lnTo>
                  <a:pt x="122902" y="58567"/>
                </a:lnTo>
                <a:lnTo>
                  <a:pt x="107842" y="55918"/>
                </a:lnTo>
                <a:lnTo>
                  <a:pt x="97521" y="57068"/>
                </a:lnTo>
                <a:lnTo>
                  <a:pt x="67165" y="84887"/>
                </a:lnTo>
                <a:lnTo>
                  <a:pt x="59696" y="135909"/>
                </a:lnTo>
                <a:lnTo>
                  <a:pt x="60524" y="158113"/>
                </a:lnTo>
                <a:lnTo>
                  <a:pt x="72866" y="203593"/>
                </a:lnTo>
                <a:lnTo>
                  <a:pt x="108165" y="223456"/>
                </a:lnTo>
                <a:lnTo>
                  <a:pt x="116058" y="222748"/>
                </a:lnTo>
                <a:lnTo>
                  <a:pt x="144410" y="196576"/>
                </a:lnTo>
                <a:lnTo>
                  <a:pt x="150482" y="172288"/>
                </a:lnTo>
                <a:lnTo>
                  <a:pt x="207911" y="184162"/>
                </a:lnTo>
                <a:lnTo>
                  <a:pt x="194918" y="226668"/>
                </a:lnTo>
                <a:lnTo>
                  <a:pt x="173597" y="257028"/>
                </a:lnTo>
                <a:lnTo>
                  <a:pt x="143956" y="275245"/>
                </a:lnTo>
                <a:lnTo>
                  <a:pt x="106006" y="281317"/>
                </a:lnTo>
                <a:lnTo>
                  <a:pt x="80787" y="278764"/>
                </a:lnTo>
                <a:lnTo>
                  <a:pt x="40791" y="258273"/>
                </a:lnTo>
                <a:lnTo>
                  <a:pt x="14618" y="218698"/>
                </a:lnTo>
                <a:lnTo>
                  <a:pt x="1620" y="169267"/>
                </a:lnTo>
                <a:lnTo>
                  <a:pt x="0" y="141414"/>
                </a:lnTo>
                <a:lnTo>
                  <a:pt x="1841" y="108908"/>
                </a:lnTo>
                <a:lnTo>
                  <a:pt x="16577" y="56282"/>
                </a:lnTo>
                <a:lnTo>
                  <a:pt x="45404" y="20357"/>
                </a:lnTo>
                <a:lnTo>
                  <a:pt x="84074" y="2265"/>
                </a:lnTo>
                <a:lnTo>
                  <a:pt x="106870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63452" y="3417639"/>
            <a:ext cx="206375" cy="281940"/>
          </a:xfrm>
          <a:custGeom>
            <a:avLst/>
            <a:gdLst/>
            <a:ahLst/>
            <a:cxnLst/>
            <a:rect l="l" t="t" r="r" b="b"/>
            <a:pathLst>
              <a:path w="206375" h="281939">
                <a:moveTo>
                  <a:pt x="101041" y="0"/>
                </a:moveTo>
                <a:lnTo>
                  <a:pt x="143209" y="8743"/>
                </a:lnTo>
                <a:lnTo>
                  <a:pt x="175094" y="34975"/>
                </a:lnTo>
                <a:lnTo>
                  <a:pt x="198263" y="84511"/>
                </a:lnTo>
                <a:lnTo>
                  <a:pt x="205968" y="153073"/>
                </a:lnTo>
                <a:lnTo>
                  <a:pt x="205752" y="161169"/>
                </a:lnTo>
                <a:lnTo>
                  <a:pt x="59804" y="161169"/>
                </a:lnTo>
                <a:lnTo>
                  <a:pt x="60877" y="176289"/>
                </a:lnTo>
                <a:lnTo>
                  <a:pt x="81360" y="218369"/>
                </a:lnTo>
                <a:lnTo>
                  <a:pt x="107410" y="228206"/>
                </a:lnTo>
                <a:lnTo>
                  <a:pt x="120323" y="225799"/>
                </a:lnTo>
                <a:lnTo>
                  <a:pt x="130889" y="218585"/>
                </a:lnTo>
                <a:lnTo>
                  <a:pt x="139107" y="206574"/>
                </a:lnTo>
                <a:lnTo>
                  <a:pt x="144976" y="189776"/>
                </a:lnTo>
                <a:lnTo>
                  <a:pt x="202946" y="201650"/>
                </a:lnTo>
                <a:lnTo>
                  <a:pt x="188062" y="236936"/>
                </a:lnTo>
                <a:lnTo>
                  <a:pt x="153810" y="270342"/>
                </a:lnTo>
                <a:lnTo>
                  <a:pt x="106978" y="281317"/>
                </a:lnTo>
                <a:lnTo>
                  <a:pt x="83922" y="279275"/>
                </a:lnTo>
                <a:lnTo>
                  <a:pt x="46150" y="262964"/>
                </a:lnTo>
                <a:lnTo>
                  <a:pt x="17670" y="227788"/>
                </a:lnTo>
                <a:lnTo>
                  <a:pt x="1963" y="174514"/>
                </a:lnTo>
                <a:lnTo>
                  <a:pt x="0" y="142170"/>
                </a:lnTo>
                <a:lnTo>
                  <a:pt x="1981" y="110168"/>
                </a:lnTo>
                <a:lnTo>
                  <a:pt x="17806" y="56203"/>
                </a:lnTo>
                <a:lnTo>
                  <a:pt x="46042" y="19264"/>
                </a:lnTo>
                <a:lnTo>
                  <a:pt x="80738" y="2143"/>
                </a:lnTo>
                <a:lnTo>
                  <a:pt x="101041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58274" y="3376726"/>
            <a:ext cx="139795" cy="10967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94664" y="3321780"/>
            <a:ext cx="215265" cy="377190"/>
          </a:xfrm>
          <a:custGeom>
            <a:avLst/>
            <a:gdLst/>
            <a:ahLst/>
            <a:cxnLst/>
            <a:rect l="l" t="t" r="r" b="b"/>
            <a:pathLst>
              <a:path w="215264" h="377189">
                <a:moveTo>
                  <a:pt x="156527" y="0"/>
                </a:moveTo>
                <a:lnTo>
                  <a:pt x="215036" y="0"/>
                </a:lnTo>
                <a:lnTo>
                  <a:pt x="215036" y="370916"/>
                </a:lnTo>
                <a:lnTo>
                  <a:pt x="160845" y="370916"/>
                </a:lnTo>
                <a:lnTo>
                  <a:pt x="160845" y="331406"/>
                </a:lnTo>
                <a:lnTo>
                  <a:pt x="153838" y="342113"/>
                </a:lnTo>
                <a:lnTo>
                  <a:pt x="120069" y="370755"/>
                </a:lnTo>
                <a:lnTo>
                  <a:pt x="91757" y="377177"/>
                </a:lnTo>
                <a:lnTo>
                  <a:pt x="73886" y="374886"/>
                </a:lnTo>
                <a:lnTo>
                  <a:pt x="27419" y="340366"/>
                </a:lnTo>
                <a:lnTo>
                  <a:pt x="6827" y="295580"/>
                </a:lnTo>
                <a:lnTo>
                  <a:pt x="0" y="235007"/>
                </a:lnTo>
                <a:lnTo>
                  <a:pt x="1663" y="202640"/>
                </a:lnTo>
                <a:lnTo>
                  <a:pt x="15028" y="150618"/>
                </a:lnTo>
                <a:lnTo>
                  <a:pt x="40916" y="115624"/>
                </a:lnTo>
                <a:lnTo>
                  <a:pt x="92621" y="95859"/>
                </a:lnTo>
                <a:lnTo>
                  <a:pt x="101707" y="96446"/>
                </a:lnTo>
                <a:lnTo>
                  <a:pt x="142534" y="116936"/>
                </a:lnTo>
                <a:lnTo>
                  <a:pt x="156527" y="133318"/>
                </a:lnTo>
                <a:lnTo>
                  <a:pt x="156527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04839" y="3321780"/>
            <a:ext cx="273685" cy="371475"/>
          </a:xfrm>
          <a:custGeom>
            <a:avLst/>
            <a:gdLst/>
            <a:ahLst/>
            <a:cxnLst/>
            <a:rect l="l" t="t" r="r" b="b"/>
            <a:pathLst>
              <a:path w="273685" h="371475">
                <a:moveTo>
                  <a:pt x="0" y="0"/>
                </a:moveTo>
                <a:lnTo>
                  <a:pt x="129324" y="0"/>
                </a:lnTo>
                <a:lnTo>
                  <a:pt x="152336" y="625"/>
                </a:lnTo>
                <a:lnTo>
                  <a:pt x="200139" y="9931"/>
                </a:lnTo>
                <a:lnTo>
                  <a:pt x="235007" y="44691"/>
                </a:lnTo>
                <a:lnTo>
                  <a:pt x="247865" y="87120"/>
                </a:lnTo>
                <a:lnTo>
                  <a:pt x="248716" y="103739"/>
                </a:lnTo>
                <a:lnTo>
                  <a:pt x="247419" y="124447"/>
                </a:lnTo>
                <a:lnTo>
                  <a:pt x="227882" y="173799"/>
                </a:lnTo>
                <a:lnTo>
                  <a:pt x="186667" y="202520"/>
                </a:lnTo>
                <a:lnTo>
                  <a:pt x="168509" y="207156"/>
                </a:lnTo>
                <a:lnTo>
                  <a:pt x="177960" y="214442"/>
                </a:lnTo>
                <a:lnTo>
                  <a:pt x="208173" y="248281"/>
                </a:lnTo>
                <a:lnTo>
                  <a:pt x="236302" y="298589"/>
                </a:lnTo>
                <a:lnTo>
                  <a:pt x="273221" y="370916"/>
                </a:lnTo>
                <a:lnTo>
                  <a:pt x="200031" y="370916"/>
                </a:lnTo>
                <a:lnTo>
                  <a:pt x="155555" y="290169"/>
                </a:lnTo>
                <a:lnTo>
                  <a:pt x="144526" y="270354"/>
                </a:lnTo>
                <a:lnTo>
                  <a:pt x="122955" y="235438"/>
                </a:lnTo>
                <a:lnTo>
                  <a:pt x="83777" y="216271"/>
                </a:lnTo>
                <a:lnTo>
                  <a:pt x="73837" y="216007"/>
                </a:lnTo>
                <a:lnTo>
                  <a:pt x="61207" y="216007"/>
                </a:lnTo>
                <a:lnTo>
                  <a:pt x="61207" y="370916"/>
                </a:lnTo>
                <a:lnTo>
                  <a:pt x="0" y="370916"/>
                </a:lnTo>
                <a:lnTo>
                  <a:pt x="0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664650" y="3321780"/>
            <a:ext cx="59055" cy="371475"/>
          </a:xfrm>
          <a:custGeom>
            <a:avLst/>
            <a:gdLst/>
            <a:ahLst/>
            <a:cxnLst/>
            <a:rect l="l" t="t" r="r" b="b"/>
            <a:pathLst>
              <a:path w="59054" h="371475">
                <a:moveTo>
                  <a:pt x="0" y="0"/>
                </a:moveTo>
                <a:lnTo>
                  <a:pt x="58508" y="0"/>
                </a:lnTo>
                <a:lnTo>
                  <a:pt x="58508" y="370916"/>
                </a:lnTo>
                <a:lnTo>
                  <a:pt x="0" y="370916"/>
                </a:lnTo>
                <a:lnTo>
                  <a:pt x="0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75243" y="3321780"/>
            <a:ext cx="59055" cy="66040"/>
          </a:xfrm>
          <a:custGeom>
            <a:avLst/>
            <a:gdLst/>
            <a:ahLst/>
            <a:cxnLst/>
            <a:rect l="l" t="t" r="r" b="b"/>
            <a:pathLst>
              <a:path w="59055" h="66039">
                <a:moveTo>
                  <a:pt x="0" y="0"/>
                </a:moveTo>
                <a:lnTo>
                  <a:pt x="58508" y="0"/>
                </a:lnTo>
                <a:lnTo>
                  <a:pt x="58508" y="65741"/>
                </a:lnTo>
                <a:lnTo>
                  <a:pt x="0" y="65741"/>
                </a:lnTo>
                <a:lnTo>
                  <a:pt x="0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803101" y="3321780"/>
            <a:ext cx="215265" cy="377190"/>
          </a:xfrm>
          <a:custGeom>
            <a:avLst/>
            <a:gdLst/>
            <a:ahLst/>
            <a:cxnLst/>
            <a:rect l="l" t="t" r="r" b="b"/>
            <a:pathLst>
              <a:path w="215264" h="377189">
                <a:moveTo>
                  <a:pt x="156527" y="0"/>
                </a:moveTo>
                <a:lnTo>
                  <a:pt x="215036" y="0"/>
                </a:lnTo>
                <a:lnTo>
                  <a:pt x="215036" y="370916"/>
                </a:lnTo>
                <a:lnTo>
                  <a:pt x="160845" y="370916"/>
                </a:lnTo>
                <a:lnTo>
                  <a:pt x="160845" y="331406"/>
                </a:lnTo>
                <a:lnTo>
                  <a:pt x="153838" y="342113"/>
                </a:lnTo>
                <a:lnTo>
                  <a:pt x="120069" y="370755"/>
                </a:lnTo>
                <a:lnTo>
                  <a:pt x="91757" y="377177"/>
                </a:lnTo>
                <a:lnTo>
                  <a:pt x="73886" y="374886"/>
                </a:lnTo>
                <a:lnTo>
                  <a:pt x="27419" y="340366"/>
                </a:lnTo>
                <a:lnTo>
                  <a:pt x="6827" y="295580"/>
                </a:lnTo>
                <a:lnTo>
                  <a:pt x="0" y="235007"/>
                </a:lnTo>
                <a:lnTo>
                  <a:pt x="1663" y="202640"/>
                </a:lnTo>
                <a:lnTo>
                  <a:pt x="15028" y="150618"/>
                </a:lnTo>
                <a:lnTo>
                  <a:pt x="40916" y="115624"/>
                </a:lnTo>
                <a:lnTo>
                  <a:pt x="92621" y="95859"/>
                </a:lnTo>
                <a:lnTo>
                  <a:pt x="101707" y="96446"/>
                </a:lnTo>
                <a:lnTo>
                  <a:pt x="142534" y="116936"/>
                </a:lnTo>
                <a:lnTo>
                  <a:pt x="156527" y="133318"/>
                </a:lnTo>
                <a:lnTo>
                  <a:pt x="156527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226324" y="3321780"/>
            <a:ext cx="294640" cy="371475"/>
          </a:xfrm>
          <a:custGeom>
            <a:avLst/>
            <a:gdLst/>
            <a:ahLst/>
            <a:cxnLst/>
            <a:rect l="l" t="t" r="r" b="b"/>
            <a:pathLst>
              <a:path w="294639" h="371475">
                <a:moveTo>
                  <a:pt x="0" y="0"/>
                </a:moveTo>
                <a:lnTo>
                  <a:pt x="91757" y="0"/>
                </a:lnTo>
                <a:lnTo>
                  <a:pt x="147135" y="253250"/>
                </a:lnTo>
                <a:lnTo>
                  <a:pt x="201974" y="0"/>
                </a:lnTo>
                <a:lnTo>
                  <a:pt x="294271" y="0"/>
                </a:lnTo>
                <a:lnTo>
                  <a:pt x="294271" y="370916"/>
                </a:lnTo>
                <a:lnTo>
                  <a:pt x="237058" y="370916"/>
                </a:lnTo>
                <a:lnTo>
                  <a:pt x="237058" y="78695"/>
                </a:lnTo>
                <a:lnTo>
                  <a:pt x="176390" y="370916"/>
                </a:lnTo>
                <a:lnTo>
                  <a:pt x="117341" y="370916"/>
                </a:lnTo>
                <a:lnTo>
                  <a:pt x="57105" y="78695"/>
                </a:lnTo>
                <a:lnTo>
                  <a:pt x="57105" y="370916"/>
                </a:lnTo>
                <a:lnTo>
                  <a:pt x="0" y="370916"/>
                </a:lnTo>
                <a:lnTo>
                  <a:pt x="0" y="0"/>
                </a:lnTo>
                <a:close/>
              </a:path>
            </a:pathLst>
          </a:custGeom>
          <a:ln w="155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4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376999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0"/>
              <a:t>The </a:t>
            </a:r>
            <a:r>
              <a:rPr dirty="0" spc="-80"/>
              <a:t>Accenture</a:t>
            </a:r>
            <a:r>
              <a:rPr dirty="0" spc="-530"/>
              <a:t> </a:t>
            </a:r>
            <a:r>
              <a:rPr dirty="0" spc="-70"/>
              <a:t>study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312" y="1382388"/>
            <a:ext cx="6661784" cy="38817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7640" marR="5080" indent="-154940">
              <a:lnSpc>
                <a:spcPct val="99500"/>
              </a:lnSpc>
              <a:spcBef>
                <a:spcPts val="10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  <a:tab pos="4043679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The Accenture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survey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asked physicians about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extent 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which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they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used </a:t>
            </a:r>
            <a:r>
              <a:rPr dirty="0" sz="2050" spc="-10" b="1">
                <a:solidFill>
                  <a:srgbClr val="292934"/>
                </a:solidFill>
                <a:latin typeface="Arial"/>
                <a:cs typeface="Arial"/>
              </a:rPr>
              <a:t>12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different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“functions” of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EMR and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HIS such as electronic entry of patient notes, electronic 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referrals,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electronic</a:t>
            </a:r>
            <a:r>
              <a:rPr dirty="0" sz="2050" spc="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ordering</a:t>
            </a:r>
            <a:r>
              <a:rPr dirty="0" sz="2050" spc="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and	prescribing and  communicating with other physicians or patients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via  secure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 email.</a:t>
            </a:r>
            <a:endParaRPr sz="2050">
              <a:latin typeface="Arial"/>
              <a:cs typeface="Arial"/>
            </a:endParaRPr>
          </a:p>
          <a:p>
            <a:pPr marL="167640" indent="-154940">
              <a:lnSpc>
                <a:spcPts val="2455"/>
              </a:lnSpc>
              <a:spcBef>
                <a:spcPts val="48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u="heavy" sz="20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Jim </a:t>
            </a:r>
            <a:r>
              <a:rPr dirty="0" u="heavy" sz="205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Burke, Managing </a:t>
            </a:r>
            <a:r>
              <a:rPr dirty="0" u="heavy" sz="205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Director, </a:t>
            </a:r>
            <a:r>
              <a:rPr dirty="0" u="heavy" sz="205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Accenture UK</a:t>
            </a:r>
            <a:r>
              <a:rPr dirty="0" u="heavy" sz="2050" spc="-7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5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Health</a:t>
            </a:r>
            <a:endParaRPr sz="2050">
              <a:latin typeface="Arial"/>
              <a:cs typeface="Arial"/>
            </a:endParaRPr>
          </a:p>
          <a:p>
            <a:pPr marL="167640">
              <a:lnSpc>
                <a:spcPts val="2455"/>
              </a:lnSpc>
            </a:pPr>
            <a:r>
              <a:rPr dirty="0" u="heavy" sz="20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Industry</a:t>
            </a: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Published </a:t>
            </a:r>
            <a:r>
              <a:rPr dirty="0" sz="2050" spc="-30">
                <a:solidFill>
                  <a:srgbClr val="292934"/>
                </a:solidFill>
                <a:latin typeface="Arial"/>
                <a:cs typeface="Arial"/>
              </a:rPr>
              <a:t>Friday,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3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February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2012</a:t>
            </a:r>
            <a:r>
              <a:rPr dirty="0" sz="2050" spc="7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–</a:t>
            </a:r>
            <a:endParaRPr sz="2050">
              <a:latin typeface="Arial"/>
              <a:cs typeface="Arial"/>
            </a:endParaRPr>
          </a:p>
          <a:p>
            <a:pPr marL="167640" marR="94615" indent="-154940">
              <a:lnSpc>
                <a:spcPct val="99500"/>
              </a:lnSpc>
              <a:spcBef>
                <a:spcPts val="489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Research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among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more than 3,700 doctors in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eight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countries reveals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ripe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opportunities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accelerate broad  healthcare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IT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initiatives, according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new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survey from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Accenture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5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376999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0"/>
              <a:t>The </a:t>
            </a:r>
            <a:r>
              <a:rPr dirty="0" spc="-80"/>
              <a:t>Accenture</a:t>
            </a:r>
            <a:r>
              <a:rPr dirty="0" spc="-530"/>
              <a:t> </a:t>
            </a:r>
            <a:r>
              <a:rPr dirty="0" spc="-70"/>
              <a:t>study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312" y="1382388"/>
            <a:ext cx="6774815" cy="3259454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67640" marR="5080" indent="-154940">
              <a:lnSpc>
                <a:spcPts val="2450"/>
              </a:lnSpc>
              <a:spcBef>
                <a:spcPts val="18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The findings clearly show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that the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broadest, fastest path 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integrated,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effective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health practices requires </a:t>
            </a:r>
            <a:r>
              <a:rPr dirty="0" u="heavy" sz="2050" spc="-1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outreach, </a:t>
            </a:r>
            <a:r>
              <a:rPr dirty="0" u="heavy" sz="2050" spc="-1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 education and changing</a:t>
            </a:r>
            <a:r>
              <a:rPr dirty="0" u="heavy" sz="2050" spc="4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50" spc="-1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mindsets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3A29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67640" marR="28575" indent="-154940">
              <a:lnSpc>
                <a:spcPct val="99500"/>
              </a:lnSpc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Results showed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that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physicians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who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are routine users of  a wider range of healthcare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IT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functions have </a:t>
            </a:r>
            <a:r>
              <a:rPr dirty="0" u="heavy" sz="2050" spc="-1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a </a:t>
            </a:r>
            <a:r>
              <a:rPr dirty="0" u="heavy" sz="2050" spc="-15" b="1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more </a:t>
            </a:r>
            <a:r>
              <a:rPr dirty="0" u="heavy" sz="2050" spc="-15" b="1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50" spc="-1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positive attitude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 towards the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these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technologies. On  average across all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countries, as physicians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start to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use more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“functions” the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more positive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they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are about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benefits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6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7601" y="1341437"/>
            <a:ext cx="5723077" cy="37902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7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376999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0"/>
              <a:t>The </a:t>
            </a:r>
            <a:r>
              <a:rPr dirty="0" spc="-80"/>
              <a:t>Accenture</a:t>
            </a:r>
            <a:r>
              <a:rPr dirty="0" spc="-530"/>
              <a:t> </a:t>
            </a:r>
            <a:r>
              <a:rPr dirty="0" spc="-70"/>
              <a:t>study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312" y="1382388"/>
            <a:ext cx="6693534" cy="344614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67640" marR="294640" indent="-154940">
              <a:lnSpc>
                <a:spcPts val="2450"/>
              </a:lnSpc>
              <a:spcBef>
                <a:spcPts val="18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Majority of doctors surveyed believe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that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healthcare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IT 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does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provide some common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top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benefits,</a:t>
            </a:r>
            <a:r>
              <a:rPr dirty="0" sz="2050" spc="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including;</a:t>
            </a:r>
            <a:endParaRPr sz="2050">
              <a:latin typeface="Arial"/>
              <a:cs typeface="Arial"/>
            </a:endParaRPr>
          </a:p>
          <a:p>
            <a:pPr marL="167640" indent="-154940">
              <a:lnSpc>
                <a:spcPct val="100000"/>
              </a:lnSpc>
              <a:spcBef>
                <a:spcPts val="395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better </a:t>
            </a:r>
            <a:r>
              <a:rPr dirty="0" sz="2050" spc="-10" b="1">
                <a:solidFill>
                  <a:srgbClr val="292934"/>
                </a:solidFill>
                <a:latin typeface="Arial"/>
                <a:cs typeface="Arial"/>
              </a:rPr>
              <a:t>access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, </a:t>
            </a:r>
            <a:r>
              <a:rPr dirty="0" sz="2050" spc="-5" b="1">
                <a:solidFill>
                  <a:srgbClr val="292934"/>
                </a:solidFill>
                <a:latin typeface="Arial"/>
                <a:cs typeface="Arial"/>
              </a:rPr>
              <a:t>quality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data for </a:t>
            </a:r>
            <a:r>
              <a:rPr dirty="0" u="heavy" sz="2050" spc="-1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clinical </a:t>
            </a:r>
            <a:r>
              <a:rPr dirty="0" u="heavy" sz="2050" spc="-5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research</a:t>
            </a:r>
            <a:r>
              <a:rPr dirty="0" sz="2050" spc="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(70.9%),</a:t>
            </a:r>
            <a:endParaRPr sz="205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spcBef>
                <a:spcPts val="480"/>
              </a:spcBef>
              <a:buClr>
                <a:srgbClr val="93A299"/>
              </a:buClr>
              <a:buSzPct val="82926"/>
              <a:buChar char="•"/>
              <a:tabLst>
                <a:tab pos="238760" algn="l"/>
                <a:tab pos="23939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improved coordination of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care (69.1</a:t>
            </a:r>
            <a:r>
              <a:rPr dirty="0" sz="2050" spc="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%)</a:t>
            </a:r>
            <a:endParaRPr sz="2050">
              <a:latin typeface="Arial"/>
              <a:cs typeface="Arial"/>
            </a:endParaRPr>
          </a:p>
          <a:p>
            <a:pPr marL="167640" indent="-154940">
              <a:lnSpc>
                <a:spcPct val="100000"/>
              </a:lnSpc>
              <a:spcBef>
                <a:spcPts val="475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reduction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 medical errors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(66</a:t>
            </a:r>
            <a:r>
              <a:rPr dirty="0" sz="2050" spc="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%).</a:t>
            </a:r>
            <a:endParaRPr sz="2050">
              <a:latin typeface="Arial"/>
              <a:cs typeface="Arial"/>
            </a:endParaRPr>
          </a:p>
          <a:p>
            <a:pPr marL="167640" indent="-154940">
              <a:lnSpc>
                <a:spcPct val="100000"/>
              </a:lnSpc>
              <a:spcBef>
                <a:spcPts val="48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average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score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of 61 %,</a:t>
            </a:r>
            <a:endParaRPr sz="2050">
              <a:latin typeface="Arial"/>
              <a:cs typeface="Arial"/>
            </a:endParaRPr>
          </a:p>
          <a:p>
            <a:pPr marL="167640" marR="151765" indent="-154940">
              <a:lnSpc>
                <a:spcPct val="99500"/>
              </a:lnSpc>
              <a:spcBef>
                <a:spcPts val="49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In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England,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physicians perceived other healthcare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IT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benefits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include: increased speed of access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health 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services to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patients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(55.3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%), reduced number of 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unnecessary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interventions and procedures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(52</a:t>
            </a:r>
            <a:r>
              <a:rPr dirty="0" sz="2050" spc="7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%).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8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294894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0"/>
              <a:t>Veterans</a:t>
            </a:r>
            <a:r>
              <a:rPr dirty="0" spc="-240"/>
              <a:t> </a:t>
            </a:r>
            <a:r>
              <a:rPr dirty="0" spc="-75"/>
              <a:t>Health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312" y="1382388"/>
            <a:ext cx="6819265" cy="2513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7640" marR="5080" indent="-154940">
              <a:lnSpc>
                <a:spcPct val="99500"/>
              </a:lnSpc>
              <a:spcBef>
                <a:spcPts val="10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25">
                <a:solidFill>
                  <a:srgbClr val="292934"/>
                </a:solidFill>
                <a:latin typeface="Arial"/>
                <a:cs typeface="Arial"/>
              </a:rPr>
              <a:t>Veterans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Health,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which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runs the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largest and one of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most cost-effective healthcare systems in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United 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States.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85">
                <a:solidFill>
                  <a:srgbClr val="292934"/>
                </a:solidFill>
                <a:latin typeface="Arial"/>
                <a:cs typeface="Arial"/>
              </a:rPr>
              <a:t>VA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has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been employing </a:t>
            </a:r>
            <a:r>
              <a:rPr dirty="0" u="heavy" sz="2050" spc="-1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tele-health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tools for  more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than </a:t>
            </a:r>
            <a:r>
              <a:rPr dirty="0" sz="2050" spc="-85">
                <a:solidFill>
                  <a:srgbClr val="292934"/>
                </a:solidFill>
                <a:latin typeface="Arial"/>
                <a:cs typeface="Arial"/>
              </a:rPr>
              <a:t>11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years. “The </a:t>
            </a:r>
            <a:r>
              <a:rPr dirty="0" sz="2050" spc="-90">
                <a:solidFill>
                  <a:srgbClr val="292934"/>
                </a:solidFill>
                <a:latin typeface="Arial"/>
                <a:cs typeface="Arial"/>
              </a:rPr>
              <a:t>VA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is absolutely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pioneer in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use of telehealth,” They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published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study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linking  telehealth and 17,000 </a:t>
            </a:r>
            <a:r>
              <a:rPr dirty="0" sz="2050" spc="-90">
                <a:solidFill>
                  <a:srgbClr val="292934"/>
                </a:solidFill>
                <a:latin typeface="Arial"/>
                <a:cs typeface="Arial"/>
              </a:rPr>
              <a:t>VA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patients with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chronic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disease 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that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showed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tremendous impact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–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nearly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dirty="0" sz="2050" spc="-10" b="1">
                <a:solidFill>
                  <a:srgbClr val="292934"/>
                </a:solidFill>
                <a:latin typeface="Arial"/>
                <a:cs typeface="Arial"/>
              </a:rPr>
              <a:t>20 % 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reduction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 hospital</a:t>
            </a:r>
            <a:r>
              <a:rPr dirty="0" sz="2050" spc="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admissions.”.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9</a:t>
            </a:r>
            <a:endParaRPr sz="1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2019-01-05T06:24:32Z</dcterms:created>
  <dcterms:modified xsi:type="dcterms:W3CDTF">2019-01-05T06:24:32Z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2019-01-05T00:00:00Z</vt:filetime>
  </property>
</Properties>
</file>