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7772400" cy="5835650"/>
  <p:notesSz cx="7772400" cy="58356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1809051"/>
            <a:ext cx="6606540" cy="12254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3267964"/>
            <a:ext cx="5440680" cy="145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1342199"/>
            <a:ext cx="3380994" cy="3851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1342199"/>
            <a:ext cx="3380994" cy="3851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2979" y="196304"/>
            <a:ext cx="7391880" cy="2098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138432" y="1552422"/>
            <a:ext cx="2445385" cy="607695"/>
          </a:xfrm>
          <a:custGeom>
            <a:avLst/>
            <a:gdLst/>
            <a:ahLst/>
            <a:cxnLst/>
            <a:rect l="l" t="t" r="r" b="b"/>
            <a:pathLst>
              <a:path w="2445384" h="607694">
                <a:moveTo>
                  <a:pt x="2445080" y="0"/>
                </a:moveTo>
                <a:lnTo>
                  <a:pt x="2439644" y="0"/>
                </a:lnTo>
                <a:lnTo>
                  <a:pt x="2336634" y="17068"/>
                </a:lnTo>
                <a:lnTo>
                  <a:pt x="2231809" y="36042"/>
                </a:lnTo>
                <a:lnTo>
                  <a:pt x="2014918" y="77787"/>
                </a:lnTo>
                <a:lnTo>
                  <a:pt x="1787283" y="127126"/>
                </a:lnTo>
                <a:lnTo>
                  <a:pt x="1548777" y="184073"/>
                </a:lnTo>
                <a:lnTo>
                  <a:pt x="1330071" y="239090"/>
                </a:lnTo>
                <a:lnTo>
                  <a:pt x="715645" y="377634"/>
                </a:lnTo>
                <a:lnTo>
                  <a:pt x="527735" y="415556"/>
                </a:lnTo>
                <a:lnTo>
                  <a:pt x="169913" y="481990"/>
                </a:lnTo>
                <a:lnTo>
                  <a:pt x="0" y="510463"/>
                </a:lnTo>
                <a:lnTo>
                  <a:pt x="229450" y="542709"/>
                </a:lnTo>
                <a:lnTo>
                  <a:pt x="337896" y="556005"/>
                </a:lnTo>
                <a:lnTo>
                  <a:pt x="547535" y="578777"/>
                </a:lnTo>
                <a:lnTo>
                  <a:pt x="742696" y="593953"/>
                </a:lnTo>
                <a:lnTo>
                  <a:pt x="836764" y="599630"/>
                </a:lnTo>
                <a:lnTo>
                  <a:pt x="928903" y="603427"/>
                </a:lnTo>
                <a:lnTo>
                  <a:pt x="1102321" y="607225"/>
                </a:lnTo>
                <a:lnTo>
                  <a:pt x="1185519" y="607225"/>
                </a:lnTo>
                <a:lnTo>
                  <a:pt x="1346377" y="603427"/>
                </a:lnTo>
                <a:lnTo>
                  <a:pt x="1422222" y="599630"/>
                </a:lnTo>
                <a:lnTo>
                  <a:pt x="1566773" y="588251"/>
                </a:lnTo>
                <a:lnTo>
                  <a:pt x="1637296" y="580656"/>
                </a:lnTo>
                <a:lnTo>
                  <a:pt x="1770976" y="561682"/>
                </a:lnTo>
                <a:lnTo>
                  <a:pt x="1897545" y="538911"/>
                </a:lnTo>
                <a:lnTo>
                  <a:pt x="2016734" y="512343"/>
                </a:lnTo>
                <a:lnTo>
                  <a:pt x="2130615" y="481990"/>
                </a:lnTo>
                <a:lnTo>
                  <a:pt x="2239060" y="447827"/>
                </a:lnTo>
                <a:lnTo>
                  <a:pt x="2342070" y="409879"/>
                </a:lnTo>
                <a:lnTo>
                  <a:pt x="2441448" y="370039"/>
                </a:lnTo>
                <a:lnTo>
                  <a:pt x="2445080" y="368134"/>
                </a:lnTo>
                <a:lnTo>
                  <a:pt x="2445080" y="0"/>
                </a:lnTo>
                <a:close/>
              </a:path>
            </a:pathLst>
          </a:custGeom>
          <a:solidFill>
            <a:srgbClr val="C6E7FC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225128" y="1444472"/>
            <a:ext cx="4712335" cy="721995"/>
          </a:xfrm>
          <a:custGeom>
            <a:avLst/>
            <a:gdLst/>
            <a:ahLst/>
            <a:cxnLst/>
            <a:rect l="l" t="t" r="r" b="b"/>
            <a:pathLst>
              <a:path w="4712334" h="721994">
                <a:moveTo>
                  <a:pt x="724484" y="0"/>
                </a:moveTo>
                <a:lnTo>
                  <a:pt x="581812" y="0"/>
                </a:lnTo>
                <a:lnTo>
                  <a:pt x="448081" y="3784"/>
                </a:lnTo>
                <a:lnTo>
                  <a:pt x="323519" y="9461"/>
                </a:lnTo>
                <a:lnTo>
                  <a:pt x="207683" y="18948"/>
                </a:lnTo>
                <a:lnTo>
                  <a:pt x="99479" y="30314"/>
                </a:lnTo>
                <a:lnTo>
                  <a:pt x="0" y="45491"/>
                </a:lnTo>
                <a:lnTo>
                  <a:pt x="283603" y="81483"/>
                </a:lnTo>
                <a:lnTo>
                  <a:pt x="589013" y="132651"/>
                </a:lnTo>
                <a:lnTo>
                  <a:pt x="916012" y="198958"/>
                </a:lnTo>
                <a:lnTo>
                  <a:pt x="1089444" y="236867"/>
                </a:lnTo>
                <a:lnTo>
                  <a:pt x="1586382" y="358114"/>
                </a:lnTo>
                <a:lnTo>
                  <a:pt x="2175383" y="488873"/>
                </a:lnTo>
                <a:lnTo>
                  <a:pt x="2314575" y="515365"/>
                </a:lnTo>
                <a:lnTo>
                  <a:pt x="2446324" y="541908"/>
                </a:lnTo>
                <a:lnTo>
                  <a:pt x="2576347" y="566546"/>
                </a:lnTo>
                <a:lnTo>
                  <a:pt x="2825699" y="608215"/>
                </a:lnTo>
                <a:lnTo>
                  <a:pt x="2945015" y="627164"/>
                </a:lnTo>
                <a:lnTo>
                  <a:pt x="3172764" y="657478"/>
                </a:lnTo>
                <a:lnTo>
                  <a:pt x="3387648" y="684021"/>
                </a:lnTo>
                <a:lnTo>
                  <a:pt x="3490607" y="693508"/>
                </a:lnTo>
                <a:lnTo>
                  <a:pt x="3685857" y="708647"/>
                </a:lnTo>
                <a:lnTo>
                  <a:pt x="3779659" y="714336"/>
                </a:lnTo>
                <a:lnTo>
                  <a:pt x="3960507" y="721918"/>
                </a:lnTo>
                <a:lnTo>
                  <a:pt x="4128477" y="721918"/>
                </a:lnTo>
                <a:lnTo>
                  <a:pt x="4287507" y="718146"/>
                </a:lnTo>
                <a:lnTo>
                  <a:pt x="4363427" y="714336"/>
                </a:lnTo>
                <a:lnTo>
                  <a:pt x="4437380" y="708647"/>
                </a:lnTo>
                <a:lnTo>
                  <a:pt x="4647018" y="685926"/>
                </a:lnTo>
                <a:lnTo>
                  <a:pt x="4712030" y="676427"/>
                </a:lnTo>
                <a:lnTo>
                  <a:pt x="4502391" y="649935"/>
                </a:lnTo>
                <a:lnTo>
                  <a:pt x="4280306" y="617715"/>
                </a:lnTo>
                <a:lnTo>
                  <a:pt x="3797769" y="534327"/>
                </a:lnTo>
                <a:lnTo>
                  <a:pt x="3259378" y="422554"/>
                </a:lnTo>
                <a:lnTo>
                  <a:pt x="2422766" y="223596"/>
                </a:lnTo>
                <a:lnTo>
                  <a:pt x="2195245" y="174332"/>
                </a:lnTo>
                <a:lnTo>
                  <a:pt x="1978406" y="132651"/>
                </a:lnTo>
                <a:lnTo>
                  <a:pt x="1873694" y="113703"/>
                </a:lnTo>
                <a:lnTo>
                  <a:pt x="1770722" y="96621"/>
                </a:lnTo>
                <a:lnTo>
                  <a:pt x="1671243" y="81483"/>
                </a:lnTo>
                <a:lnTo>
                  <a:pt x="1383944" y="43586"/>
                </a:lnTo>
                <a:lnTo>
                  <a:pt x="1205064" y="26542"/>
                </a:lnTo>
                <a:lnTo>
                  <a:pt x="1037082" y="13271"/>
                </a:lnTo>
                <a:lnTo>
                  <a:pt x="876312" y="3784"/>
                </a:lnTo>
                <a:lnTo>
                  <a:pt x="724484" y="0"/>
                </a:lnTo>
                <a:close/>
              </a:path>
            </a:pathLst>
          </a:custGeom>
          <a:solidFill>
            <a:srgbClr val="C6E7F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403246" y="1453921"/>
            <a:ext cx="4647565" cy="658495"/>
          </a:xfrm>
          <a:custGeom>
            <a:avLst/>
            <a:gdLst/>
            <a:ahLst/>
            <a:cxnLst/>
            <a:rect l="l" t="t" r="r" b="b"/>
            <a:pathLst>
              <a:path w="4647565" h="658494">
                <a:moveTo>
                  <a:pt x="0" y="66429"/>
                </a:moveTo>
                <a:lnTo>
                  <a:pt x="64975" y="53137"/>
                </a:lnTo>
                <a:lnTo>
                  <a:pt x="148239" y="39845"/>
                </a:lnTo>
                <a:lnTo>
                  <a:pt x="202456" y="32254"/>
                </a:lnTo>
                <a:lnTo>
                  <a:pt x="265710" y="24663"/>
                </a:lnTo>
                <a:lnTo>
                  <a:pt x="336065" y="18962"/>
                </a:lnTo>
                <a:lnTo>
                  <a:pt x="417392" y="13291"/>
                </a:lnTo>
                <a:lnTo>
                  <a:pt x="505818" y="7591"/>
                </a:lnTo>
                <a:lnTo>
                  <a:pt x="605218" y="3780"/>
                </a:lnTo>
                <a:lnTo>
                  <a:pt x="713654" y="1890"/>
                </a:lnTo>
                <a:lnTo>
                  <a:pt x="831126" y="0"/>
                </a:lnTo>
                <a:lnTo>
                  <a:pt x="957634" y="1890"/>
                </a:lnTo>
                <a:lnTo>
                  <a:pt x="1093184" y="5700"/>
                </a:lnTo>
                <a:lnTo>
                  <a:pt x="1239486" y="13291"/>
                </a:lnTo>
                <a:lnTo>
                  <a:pt x="1394823" y="22773"/>
                </a:lnTo>
                <a:lnTo>
                  <a:pt x="1559409" y="37955"/>
                </a:lnTo>
                <a:lnTo>
                  <a:pt x="1734543" y="55027"/>
                </a:lnTo>
                <a:lnTo>
                  <a:pt x="1920650" y="75910"/>
                </a:lnTo>
                <a:lnTo>
                  <a:pt x="2115793" y="100573"/>
                </a:lnTo>
                <a:lnTo>
                  <a:pt x="2321901" y="130937"/>
                </a:lnTo>
                <a:lnTo>
                  <a:pt x="2536840" y="165112"/>
                </a:lnTo>
                <a:lnTo>
                  <a:pt x="2762744" y="204957"/>
                </a:lnTo>
                <a:lnTo>
                  <a:pt x="2999410" y="252393"/>
                </a:lnTo>
                <a:lnTo>
                  <a:pt x="3246836" y="303641"/>
                </a:lnTo>
                <a:lnTo>
                  <a:pt x="3505228" y="360558"/>
                </a:lnTo>
                <a:lnTo>
                  <a:pt x="3774601" y="425097"/>
                </a:lnTo>
                <a:lnTo>
                  <a:pt x="4054514" y="495306"/>
                </a:lnTo>
                <a:lnTo>
                  <a:pt x="4345614" y="573107"/>
                </a:lnTo>
                <a:lnTo>
                  <a:pt x="4647253" y="658498"/>
                </a:lnTo>
              </a:path>
            </a:pathLst>
          </a:custGeom>
          <a:ln w="359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766005" y="1443126"/>
            <a:ext cx="2812415" cy="553720"/>
          </a:xfrm>
          <a:custGeom>
            <a:avLst/>
            <a:gdLst/>
            <a:ahLst/>
            <a:cxnLst/>
            <a:rect l="l" t="t" r="r" b="b"/>
            <a:pathLst>
              <a:path w="2812415" h="553719">
                <a:moveTo>
                  <a:pt x="0" y="553247"/>
                </a:moveTo>
                <a:lnTo>
                  <a:pt x="81368" y="530503"/>
                </a:lnTo>
                <a:lnTo>
                  <a:pt x="303602" y="471771"/>
                </a:lnTo>
                <a:lnTo>
                  <a:pt x="457226" y="431994"/>
                </a:lnTo>
                <a:lnTo>
                  <a:pt x="634284" y="388400"/>
                </a:lnTo>
                <a:lnTo>
                  <a:pt x="831392" y="341041"/>
                </a:lnTo>
                <a:lnTo>
                  <a:pt x="1042821" y="289891"/>
                </a:lnTo>
                <a:lnTo>
                  <a:pt x="1266881" y="240637"/>
                </a:lnTo>
                <a:lnTo>
                  <a:pt x="1496398" y="191356"/>
                </a:lnTo>
                <a:lnTo>
                  <a:pt x="1731398" y="145893"/>
                </a:lnTo>
                <a:lnTo>
                  <a:pt x="1964433" y="102325"/>
                </a:lnTo>
                <a:lnTo>
                  <a:pt x="2080169" y="83371"/>
                </a:lnTo>
                <a:lnTo>
                  <a:pt x="2192267" y="64417"/>
                </a:lnTo>
                <a:lnTo>
                  <a:pt x="2304229" y="49254"/>
                </a:lnTo>
                <a:lnTo>
                  <a:pt x="2412681" y="34116"/>
                </a:lnTo>
                <a:lnTo>
                  <a:pt x="2519305" y="22744"/>
                </a:lnTo>
                <a:lnTo>
                  <a:pt x="2620591" y="13267"/>
                </a:lnTo>
                <a:lnTo>
                  <a:pt x="2718102" y="5686"/>
                </a:lnTo>
                <a:lnTo>
                  <a:pt x="2812104" y="0"/>
                </a:lnTo>
              </a:path>
            </a:pathLst>
          </a:custGeom>
          <a:ln w="359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78130" y="1429626"/>
            <a:ext cx="7414895" cy="1130935"/>
          </a:xfrm>
          <a:custGeom>
            <a:avLst/>
            <a:gdLst/>
            <a:ahLst/>
            <a:cxnLst/>
            <a:rect l="l" t="t" r="r" b="b"/>
            <a:pathLst>
              <a:path w="7414895" h="1130935">
                <a:moveTo>
                  <a:pt x="1322654" y="0"/>
                </a:moveTo>
                <a:lnTo>
                  <a:pt x="1192212" y="0"/>
                </a:lnTo>
                <a:lnTo>
                  <a:pt x="1069314" y="3771"/>
                </a:lnTo>
                <a:lnTo>
                  <a:pt x="953629" y="9474"/>
                </a:lnTo>
                <a:lnTo>
                  <a:pt x="743543" y="28486"/>
                </a:lnTo>
                <a:lnTo>
                  <a:pt x="647767" y="41719"/>
                </a:lnTo>
                <a:lnTo>
                  <a:pt x="560918" y="55029"/>
                </a:lnTo>
                <a:lnTo>
                  <a:pt x="479560" y="70205"/>
                </a:lnTo>
                <a:lnTo>
                  <a:pt x="407128" y="87274"/>
                </a:lnTo>
                <a:lnTo>
                  <a:pt x="338474" y="102450"/>
                </a:lnTo>
                <a:lnTo>
                  <a:pt x="278743" y="119519"/>
                </a:lnTo>
                <a:lnTo>
                  <a:pt x="175416" y="151765"/>
                </a:lnTo>
                <a:lnTo>
                  <a:pt x="133879" y="166954"/>
                </a:lnTo>
                <a:lnTo>
                  <a:pt x="43596" y="204901"/>
                </a:lnTo>
                <a:lnTo>
                  <a:pt x="0" y="227672"/>
                </a:lnTo>
                <a:lnTo>
                  <a:pt x="0" y="1130782"/>
                </a:lnTo>
                <a:lnTo>
                  <a:pt x="7411046" y="1130782"/>
                </a:lnTo>
                <a:lnTo>
                  <a:pt x="7414818" y="1125080"/>
                </a:lnTo>
                <a:lnTo>
                  <a:pt x="7414818" y="722871"/>
                </a:lnTo>
                <a:lnTo>
                  <a:pt x="6104877" y="722871"/>
                </a:lnTo>
                <a:lnTo>
                  <a:pt x="5987122" y="720979"/>
                </a:lnTo>
                <a:lnTo>
                  <a:pt x="5864237" y="717156"/>
                </a:lnTo>
                <a:lnTo>
                  <a:pt x="5737567" y="711504"/>
                </a:lnTo>
                <a:lnTo>
                  <a:pt x="5605399" y="701979"/>
                </a:lnTo>
                <a:lnTo>
                  <a:pt x="5321503" y="673557"/>
                </a:lnTo>
                <a:lnTo>
                  <a:pt x="5015649" y="633717"/>
                </a:lnTo>
                <a:lnTo>
                  <a:pt x="4852593" y="609053"/>
                </a:lnTo>
                <a:lnTo>
                  <a:pt x="4682667" y="580580"/>
                </a:lnTo>
                <a:lnTo>
                  <a:pt x="4507255" y="548322"/>
                </a:lnTo>
                <a:lnTo>
                  <a:pt x="4132732" y="474306"/>
                </a:lnTo>
                <a:lnTo>
                  <a:pt x="3729037" y="385152"/>
                </a:lnTo>
                <a:lnTo>
                  <a:pt x="3515525" y="335838"/>
                </a:lnTo>
                <a:lnTo>
                  <a:pt x="3072345" y="227672"/>
                </a:lnTo>
                <a:lnTo>
                  <a:pt x="2654236" y="140411"/>
                </a:lnTo>
                <a:lnTo>
                  <a:pt x="2458910" y="106273"/>
                </a:lnTo>
                <a:lnTo>
                  <a:pt x="2272512" y="77800"/>
                </a:lnTo>
                <a:lnTo>
                  <a:pt x="2093315" y="53136"/>
                </a:lnTo>
                <a:lnTo>
                  <a:pt x="1923389" y="34137"/>
                </a:lnTo>
                <a:lnTo>
                  <a:pt x="1762391" y="18948"/>
                </a:lnTo>
                <a:lnTo>
                  <a:pt x="1462023" y="1892"/>
                </a:lnTo>
                <a:lnTo>
                  <a:pt x="1322654" y="0"/>
                </a:lnTo>
                <a:close/>
              </a:path>
              <a:path w="7414895" h="1130935">
                <a:moveTo>
                  <a:pt x="7414818" y="483831"/>
                </a:moveTo>
                <a:lnTo>
                  <a:pt x="7342390" y="514146"/>
                </a:lnTo>
                <a:lnTo>
                  <a:pt x="7273734" y="540740"/>
                </a:lnTo>
                <a:lnTo>
                  <a:pt x="7201306" y="565391"/>
                </a:lnTo>
                <a:lnTo>
                  <a:pt x="7051294" y="610946"/>
                </a:lnTo>
                <a:lnTo>
                  <a:pt x="6971652" y="631774"/>
                </a:lnTo>
                <a:lnTo>
                  <a:pt x="6805155" y="665962"/>
                </a:lnTo>
                <a:lnTo>
                  <a:pt x="6716255" y="681139"/>
                </a:lnTo>
                <a:lnTo>
                  <a:pt x="6528130" y="703910"/>
                </a:lnTo>
                <a:lnTo>
                  <a:pt x="6325603" y="719099"/>
                </a:lnTo>
                <a:lnTo>
                  <a:pt x="6217119" y="722871"/>
                </a:lnTo>
                <a:lnTo>
                  <a:pt x="7414818" y="722871"/>
                </a:lnTo>
                <a:lnTo>
                  <a:pt x="7414818" y="483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7059942" y="5059451"/>
            <a:ext cx="711123" cy="711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0" y="1994"/>
            <a:ext cx="7771066" cy="5829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2979" y="196304"/>
            <a:ext cx="7391880" cy="2098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138432" y="1552422"/>
            <a:ext cx="2445385" cy="607695"/>
          </a:xfrm>
          <a:custGeom>
            <a:avLst/>
            <a:gdLst/>
            <a:ahLst/>
            <a:cxnLst/>
            <a:rect l="l" t="t" r="r" b="b"/>
            <a:pathLst>
              <a:path w="2445384" h="607694">
                <a:moveTo>
                  <a:pt x="2445080" y="0"/>
                </a:moveTo>
                <a:lnTo>
                  <a:pt x="2439644" y="0"/>
                </a:lnTo>
                <a:lnTo>
                  <a:pt x="2336634" y="17094"/>
                </a:lnTo>
                <a:lnTo>
                  <a:pt x="2231809" y="36067"/>
                </a:lnTo>
                <a:lnTo>
                  <a:pt x="2014918" y="77812"/>
                </a:lnTo>
                <a:lnTo>
                  <a:pt x="1787283" y="127152"/>
                </a:lnTo>
                <a:lnTo>
                  <a:pt x="1548777" y="184073"/>
                </a:lnTo>
                <a:lnTo>
                  <a:pt x="1330071" y="239090"/>
                </a:lnTo>
                <a:lnTo>
                  <a:pt x="715645" y="377609"/>
                </a:lnTo>
                <a:lnTo>
                  <a:pt x="527735" y="415556"/>
                </a:lnTo>
                <a:lnTo>
                  <a:pt x="169913" y="481990"/>
                </a:lnTo>
                <a:lnTo>
                  <a:pt x="0" y="510438"/>
                </a:lnTo>
                <a:lnTo>
                  <a:pt x="229450" y="542709"/>
                </a:lnTo>
                <a:lnTo>
                  <a:pt x="337896" y="555980"/>
                </a:lnTo>
                <a:lnTo>
                  <a:pt x="547547" y="578751"/>
                </a:lnTo>
                <a:lnTo>
                  <a:pt x="742696" y="593928"/>
                </a:lnTo>
                <a:lnTo>
                  <a:pt x="836764" y="599630"/>
                </a:lnTo>
                <a:lnTo>
                  <a:pt x="928903" y="603427"/>
                </a:lnTo>
                <a:lnTo>
                  <a:pt x="1102321" y="607225"/>
                </a:lnTo>
                <a:lnTo>
                  <a:pt x="1185519" y="607225"/>
                </a:lnTo>
                <a:lnTo>
                  <a:pt x="1346377" y="603427"/>
                </a:lnTo>
                <a:lnTo>
                  <a:pt x="1422222" y="599630"/>
                </a:lnTo>
                <a:lnTo>
                  <a:pt x="1566773" y="588251"/>
                </a:lnTo>
                <a:lnTo>
                  <a:pt x="1637296" y="580656"/>
                </a:lnTo>
                <a:lnTo>
                  <a:pt x="1770976" y="561682"/>
                </a:lnTo>
                <a:lnTo>
                  <a:pt x="1897532" y="538911"/>
                </a:lnTo>
                <a:lnTo>
                  <a:pt x="2016734" y="512343"/>
                </a:lnTo>
                <a:lnTo>
                  <a:pt x="2130615" y="481990"/>
                </a:lnTo>
                <a:lnTo>
                  <a:pt x="2239060" y="447827"/>
                </a:lnTo>
                <a:lnTo>
                  <a:pt x="2342057" y="409879"/>
                </a:lnTo>
                <a:lnTo>
                  <a:pt x="2441448" y="370014"/>
                </a:lnTo>
                <a:lnTo>
                  <a:pt x="2445080" y="368134"/>
                </a:lnTo>
                <a:lnTo>
                  <a:pt x="2445080" y="0"/>
                </a:lnTo>
                <a:close/>
              </a:path>
            </a:pathLst>
          </a:custGeom>
          <a:solidFill>
            <a:srgbClr val="C6E7FC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225141" y="1444472"/>
            <a:ext cx="4712335" cy="721995"/>
          </a:xfrm>
          <a:custGeom>
            <a:avLst/>
            <a:gdLst/>
            <a:ahLst/>
            <a:cxnLst/>
            <a:rect l="l" t="t" r="r" b="b"/>
            <a:pathLst>
              <a:path w="4712334" h="721994">
                <a:moveTo>
                  <a:pt x="724471" y="0"/>
                </a:moveTo>
                <a:lnTo>
                  <a:pt x="581799" y="0"/>
                </a:lnTo>
                <a:lnTo>
                  <a:pt x="448068" y="3784"/>
                </a:lnTo>
                <a:lnTo>
                  <a:pt x="323507" y="9461"/>
                </a:lnTo>
                <a:lnTo>
                  <a:pt x="207670" y="18948"/>
                </a:lnTo>
                <a:lnTo>
                  <a:pt x="99466" y="30314"/>
                </a:lnTo>
                <a:lnTo>
                  <a:pt x="0" y="45491"/>
                </a:lnTo>
                <a:lnTo>
                  <a:pt x="283591" y="81483"/>
                </a:lnTo>
                <a:lnTo>
                  <a:pt x="589000" y="132651"/>
                </a:lnTo>
                <a:lnTo>
                  <a:pt x="916000" y="198958"/>
                </a:lnTo>
                <a:lnTo>
                  <a:pt x="1089431" y="236867"/>
                </a:lnTo>
                <a:lnTo>
                  <a:pt x="1586369" y="358114"/>
                </a:lnTo>
                <a:lnTo>
                  <a:pt x="2175383" y="488873"/>
                </a:lnTo>
                <a:lnTo>
                  <a:pt x="2314562" y="515365"/>
                </a:lnTo>
                <a:lnTo>
                  <a:pt x="2446312" y="541908"/>
                </a:lnTo>
                <a:lnTo>
                  <a:pt x="2576334" y="566534"/>
                </a:lnTo>
                <a:lnTo>
                  <a:pt x="2825673" y="608215"/>
                </a:lnTo>
                <a:lnTo>
                  <a:pt x="2945003" y="627164"/>
                </a:lnTo>
                <a:lnTo>
                  <a:pt x="3172752" y="657478"/>
                </a:lnTo>
                <a:lnTo>
                  <a:pt x="3387636" y="684021"/>
                </a:lnTo>
                <a:lnTo>
                  <a:pt x="3490595" y="693508"/>
                </a:lnTo>
                <a:lnTo>
                  <a:pt x="3685844" y="708647"/>
                </a:lnTo>
                <a:lnTo>
                  <a:pt x="3779647" y="714336"/>
                </a:lnTo>
                <a:lnTo>
                  <a:pt x="3960495" y="721918"/>
                </a:lnTo>
                <a:lnTo>
                  <a:pt x="4128465" y="721918"/>
                </a:lnTo>
                <a:lnTo>
                  <a:pt x="4287494" y="718146"/>
                </a:lnTo>
                <a:lnTo>
                  <a:pt x="4363415" y="714336"/>
                </a:lnTo>
                <a:lnTo>
                  <a:pt x="4437367" y="708647"/>
                </a:lnTo>
                <a:lnTo>
                  <a:pt x="4647006" y="685926"/>
                </a:lnTo>
                <a:lnTo>
                  <a:pt x="4712017" y="676427"/>
                </a:lnTo>
                <a:lnTo>
                  <a:pt x="4502378" y="649922"/>
                </a:lnTo>
                <a:lnTo>
                  <a:pt x="4280293" y="617715"/>
                </a:lnTo>
                <a:lnTo>
                  <a:pt x="3797757" y="534327"/>
                </a:lnTo>
                <a:lnTo>
                  <a:pt x="3259353" y="422554"/>
                </a:lnTo>
                <a:lnTo>
                  <a:pt x="2422753" y="223596"/>
                </a:lnTo>
                <a:lnTo>
                  <a:pt x="2195233" y="174332"/>
                </a:lnTo>
                <a:lnTo>
                  <a:pt x="1978393" y="132651"/>
                </a:lnTo>
                <a:lnTo>
                  <a:pt x="1873681" y="113703"/>
                </a:lnTo>
                <a:lnTo>
                  <a:pt x="1770710" y="96621"/>
                </a:lnTo>
                <a:lnTo>
                  <a:pt x="1671231" y="81483"/>
                </a:lnTo>
                <a:lnTo>
                  <a:pt x="1383931" y="43586"/>
                </a:lnTo>
                <a:lnTo>
                  <a:pt x="1205052" y="26542"/>
                </a:lnTo>
                <a:lnTo>
                  <a:pt x="1037082" y="13271"/>
                </a:lnTo>
                <a:lnTo>
                  <a:pt x="876300" y="3784"/>
                </a:lnTo>
                <a:lnTo>
                  <a:pt x="724471" y="0"/>
                </a:lnTo>
                <a:close/>
              </a:path>
            </a:pathLst>
          </a:custGeom>
          <a:solidFill>
            <a:srgbClr val="C6E7F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403259" y="1453921"/>
            <a:ext cx="4647565" cy="658495"/>
          </a:xfrm>
          <a:custGeom>
            <a:avLst/>
            <a:gdLst/>
            <a:ahLst/>
            <a:cxnLst/>
            <a:rect l="l" t="t" r="r" b="b"/>
            <a:pathLst>
              <a:path w="4647565" h="658494">
                <a:moveTo>
                  <a:pt x="0" y="66428"/>
                </a:moveTo>
                <a:lnTo>
                  <a:pt x="64975" y="53136"/>
                </a:lnTo>
                <a:lnTo>
                  <a:pt x="148238" y="39845"/>
                </a:lnTo>
                <a:lnTo>
                  <a:pt x="202456" y="32254"/>
                </a:lnTo>
                <a:lnTo>
                  <a:pt x="265710" y="24663"/>
                </a:lnTo>
                <a:lnTo>
                  <a:pt x="336065" y="18962"/>
                </a:lnTo>
                <a:lnTo>
                  <a:pt x="417391" y="13291"/>
                </a:lnTo>
                <a:lnTo>
                  <a:pt x="505818" y="7590"/>
                </a:lnTo>
                <a:lnTo>
                  <a:pt x="605217" y="3780"/>
                </a:lnTo>
                <a:lnTo>
                  <a:pt x="713653" y="1890"/>
                </a:lnTo>
                <a:lnTo>
                  <a:pt x="831125" y="0"/>
                </a:lnTo>
                <a:lnTo>
                  <a:pt x="957634" y="1890"/>
                </a:lnTo>
                <a:lnTo>
                  <a:pt x="1093175" y="5700"/>
                </a:lnTo>
                <a:lnTo>
                  <a:pt x="1239477" y="13291"/>
                </a:lnTo>
                <a:lnTo>
                  <a:pt x="1394823" y="22773"/>
                </a:lnTo>
                <a:lnTo>
                  <a:pt x="1559409" y="37955"/>
                </a:lnTo>
                <a:lnTo>
                  <a:pt x="1734543" y="55027"/>
                </a:lnTo>
                <a:lnTo>
                  <a:pt x="1920650" y="75909"/>
                </a:lnTo>
                <a:lnTo>
                  <a:pt x="2115784" y="100572"/>
                </a:lnTo>
                <a:lnTo>
                  <a:pt x="2321901" y="130937"/>
                </a:lnTo>
                <a:lnTo>
                  <a:pt x="2536840" y="165111"/>
                </a:lnTo>
                <a:lnTo>
                  <a:pt x="2762744" y="204956"/>
                </a:lnTo>
                <a:lnTo>
                  <a:pt x="2999410" y="252392"/>
                </a:lnTo>
                <a:lnTo>
                  <a:pt x="3246836" y="303640"/>
                </a:lnTo>
                <a:lnTo>
                  <a:pt x="3505228" y="360557"/>
                </a:lnTo>
                <a:lnTo>
                  <a:pt x="3774601" y="425095"/>
                </a:lnTo>
                <a:lnTo>
                  <a:pt x="4054506" y="495304"/>
                </a:lnTo>
                <a:lnTo>
                  <a:pt x="4345605" y="573105"/>
                </a:lnTo>
                <a:lnTo>
                  <a:pt x="4647244" y="658496"/>
                </a:lnTo>
              </a:path>
            </a:pathLst>
          </a:custGeom>
          <a:ln w="359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766005" y="1443126"/>
            <a:ext cx="2812415" cy="553720"/>
          </a:xfrm>
          <a:custGeom>
            <a:avLst/>
            <a:gdLst/>
            <a:ahLst/>
            <a:cxnLst/>
            <a:rect l="l" t="t" r="r" b="b"/>
            <a:pathLst>
              <a:path w="2812415" h="553719">
                <a:moveTo>
                  <a:pt x="0" y="553244"/>
                </a:moveTo>
                <a:lnTo>
                  <a:pt x="81368" y="530500"/>
                </a:lnTo>
                <a:lnTo>
                  <a:pt x="303602" y="471768"/>
                </a:lnTo>
                <a:lnTo>
                  <a:pt x="457226" y="431991"/>
                </a:lnTo>
                <a:lnTo>
                  <a:pt x="634284" y="388397"/>
                </a:lnTo>
                <a:lnTo>
                  <a:pt x="831391" y="341039"/>
                </a:lnTo>
                <a:lnTo>
                  <a:pt x="1042821" y="289889"/>
                </a:lnTo>
                <a:lnTo>
                  <a:pt x="1266873" y="240635"/>
                </a:lnTo>
                <a:lnTo>
                  <a:pt x="1496398" y="191356"/>
                </a:lnTo>
                <a:lnTo>
                  <a:pt x="1731389" y="145892"/>
                </a:lnTo>
                <a:lnTo>
                  <a:pt x="1964433" y="102324"/>
                </a:lnTo>
                <a:lnTo>
                  <a:pt x="2080169" y="83370"/>
                </a:lnTo>
                <a:lnTo>
                  <a:pt x="2192267" y="64417"/>
                </a:lnTo>
                <a:lnTo>
                  <a:pt x="2304229" y="49254"/>
                </a:lnTo>
                <a:lnTo>
                  <a:pt x="2412672" y="34116"/>
                </a:lnTo>
                <a:lnTo>
                  <a:pt x="2519305" y="22744"/>
                </a:lnTo>
                <a:lnTo>
                  <a:pt x="2620591" y="13267"/>
                </a:lnTo>
                <a:lnTo>
                  <a:pt x="2718102" y="5686"/>
                </a:lnTo>
                <a:lnTo>
                  <a:pt x="2812095" y="0"/>
                </a:lnTo>
              </a:path>
            </a:pathLst>
          </a:custGeom>
          <a:ln w="359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78136" y="1429626"/>
            <a:ext cx="7414895" cy="1130935"/>
          </a:xfrm>
          <a:custGeom>
            <a:avLst/>
            <a:gdLst/>
            <a:ahLst/>
            <a:cxnLst/>
            <a:rect l="l" t="t" r="r" b="b"/>
            <a:pathLst>
              <a:path w="7414895" h="1130935">
                <a:moveTo>
                  <a:pt x="1322647" y="0"/>
                </a:moveTo>
                <a:lnTo>
                  <a:pt x="1192206" y="0"/>
                </a:lnTo>
                <a:lnTo>
                  <a:pt x="1069312" y="3771"/>
                </a:lnTo>
                <a:lnTo>
                  <a:pt x="953626" y="9486"/>
                </a:lnTo>
                <a:lnTo>
                  <a:pt x="743540" y="28486"/>
                </a:lnTo>
                <a:lnTo>
                  <a:pt x="647766" y="41732"/>
                </a:lnTo>
                <a:lnTo>
                  <a:pt x="560917" y="55029"/>
                </a:lnTo>
                <a:lnTo>
                  <a:pt x="479559" y="70205"/>
                </a:lnTo>
                <a:lnTo>
                  <a:pt x="407127" y="87274"/>
                </a:lnTo>
                <a:lnTo>
                  <a:pt x="338471" y="102450"/>
                </a:lnTo>
                <a:lnTo>
                  <a:pt x="278740" y="119519"/>
                </a:lnTo>
                <a:lnTo>
                  <a:pt x="175414" y="151765"/>
                </a:lnTo>
                <a:lnTo>
                  <a:pt x="133878" y="166954"/>
                </a:lnTo>
                <a:lnTo>
                  <a:pt x="43595" y="204901"/>
                </a:lnTo>
                <a:lnTo>
                  <a:pt x="0" y="227672"/>
                </a:lnTo>
                <a:lnTo>
                  <a:pt x="0" y="1130782"/>
                </a:lnTo>
                <a:lnTo>
                  <a:pt x="7411040" y="1130782"/>
                </a:lnTo>
                <a:lnTo>
                  <a:pt x="7414812" y="1125080"/>
                </a:lnTo>
                <a:lnTo>
                  <a:pt x="7414812" y="722858"/>
                </a:lnTo>
                <a:lnTo>
                  <a:pt x="6104858" y="722858"/>
                </a:lnTo>
                <a:lnTo>
                  <a:pt x="5987116" y="720979"/>
                </a:lnTo>
                <a:lnTo>
                  <a:pt x="5864231" y="717156"/>
                </a:lnTo>
                <a:lnTo>
                  <a:pt x="5737561" y="711504"/>
                </a:lnTo>
                <a:lnTo>
                  <a:pt x="5605392" y="701979"/>
                </a:lnTo>
                <a:lnTo>
                  <a:pt x="5321496" y="673557"/>
                </a:lnTo>
                <a:lnTo>
                  <a:pt x="5015642" y="633717"/>
                </a:lnTo>
                <a:lnTo>
                  <a:pt x="4852587" y="609053"/>
                </a:lnTo>
                <a:lnTo>
                  <a:pt x="4682661" y="580580"/>
                </a:lnTo>
                <a:lnTo>
                  <a:pt x="4507249" y="548322"/>
                </a:lnTo>
                <a:lnTo>
                  <a:pt x="4132726" y="474306"/>
                </a:lnTo>
                <a:lnTo>
                  <a:pt x="3729031" y="385152"/>
                </a:lnTo>
                <a:lnTo>
                  <a:pt x="3515518" y="335838"/>
                </a:lnTo>
                <a:lnTo>
                  <a:pt x="3072339" y="227672"/>
                </a:lnTo>
                <a:lnTo>
                  <a:pt x="2654230" y="140411"/>
                </a:lnTo>
                <a:lnTo>
                  <a:pt x="2458904" y="106273"/>
                </a:lnTo>
                <a:lnTo>
                  <a:pt x="2272506" y="77800"/>
                </a:lnTo>
                <a:lnTo>
                  <a:pt x="2093309" y="53136"/>
                </a:lnTo>
                <a:lnTo>
                  <a:pt x="1923383" y="34137"/>
                </a:lnTo>
                <a:lnTo>
                  <a:pt x="1762385" y="18961"/>
                </a:lnTo>
                <a:lnTo>
                  <a:pt x="1462017" y="1892"/>
                </a:lnTo>
                <a:lnTo>
                  <a:pt x="1322647" y="0"/>
                </a:lnTo>
                <a:close/>
              </a:path>
              <a:path w="7414895" h="1130935">
                <a:moveTo>
                  <a:pt x="7414812" y="483831"/>
                </a:moveTo>
                <a:lnTo>
                  <a:pt x="7342384" y="514146"/>
                </a:lnTo>
                <a:lnTo>
                  <a:pt x="7273728" y="540740"/>
                </a:lnTo>
                <a:lnTo>
                  <a:pt x="7201300" y="565391"/>
                </a:lnTo>
                <a:lnTo>
                  <a:pt x="7051287" y="610933"/>
                </a:lnTo>
                <a:lnTo>
                  <a:pt x="6971645" y="631774"/>
                </a:lnTo>
                <a:lnTo>
                  <a:pt x="6805148" y="665962"/>
                </a:lnTo>
                <a:lnTo>
                  <a:pt x="6716248" y="681139"/>
                </a:lnTo>
                <a:lnTo>
                  <a:pt x="6528123" y="703910"/>
                </a:lnTo>
                <a:lnTo>
                  <a:pt x="6325596" y="719099"/>
                </a:lnTo>
                <a:lnTo>
                  <a:pt x="6217113" y="722858"/>
                </a:lnTo>
                <a:lnTo>
                  <a:pt x="7414812" y="722858"/>
                </a:lnTo>
                <a:lnTo>
                  <a:pt x="7414812" y="483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7059942" y="5059451"/>
            <a:ext cx="711121" cy="7111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4987" y="254919"/>
            <a:ext cx="5722424" cy="1026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170" y="2266620"/>
            <a:ext cx="7374059" cy="224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5427154"/>
            <a:ext cx="2487168" cy="291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5427154"/>
            <a:ext cx="1787652" cy="291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5427154"/>
            <a:ext cx="1787652" cy="291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57.png"/><Relationship Id="rId20" Type="http://schemas.openxmlformats.org/officeDocument/2006/relationships/image" Target="../media/image58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Relationship Id="rId25" Type="http://schemas.openxmlformats.org/officeDocument/2006/relationships/image" Target="../media/image63.png"/><Relationship Id="rId26" Type="http://schemas.openxmlformats.org/officeDocument/2006/relationships/image" Target="../media/image64.png"/><Relationship Id="rId27" Type="http://schemas.openxmlformats.org/officeDocument/2006/relationships/image" Target="../media/image65.png"/><Relationship Id="rId28" Type="http://schemas.openxmlformats.org/officeDocument/2006/relationships/image" Target="../media/image66.png"/><Relationship Id="rId29" Type="http://schemas.openxmlformats.org/officeDocument/2006/relationships/image" Target="../media/image67.png"/><Relationship Id="rId30" Type="http://schemas.openxmlformats.org/officeDocument/2006/relationships/image" Target="../media/image68.png"/><Relationship Id="rId31" Type="http://schemas.openxmlformats.org/officeDocument/2006/relationships/image" Target="../media/image69.png"/><Relationship Id="rId32" Type="http://schemas.openxmlformats.org/officeDocument/2006/relationships/image" Target="../media/image70.png"/><Relationship Id="rId33" Type="http://schemas.openxmlformats.org/officeDocument/2006/relationships/image" Target="../media/image71.png"/><Relationship Id="rId34" Type="http://schemas.openxmlformats.org/officeDocument/2006/relationships/image" Target="../media/image72.png"/><Relationship Id="rId35" Type="http://schemas.openxmlformats.org/officeDocument/2006/relationships/image" Target="../media/image73.png"/><Relationship Id="rId36" Type="http://schemas.openxmlformats.org/officeDocument/2006/relationships/image" Target="../media/image74.png"/><Relationship Id="rId37" Type="http://schemas.openxmlformats.org/officeDocument/2006/relationships/image" Target="../media/image75.png"/><Relationship Id="rId38" Type="http://schemas.openxmlformats.org/officeDocument/2006/relationships/image" Target="../media/image76.png"/><Relationship Id="rId39" Type="http://schemas.openxmlformats.org/officeDocument/2006/relationships/image" Target="../media/image77.png"/><Relationship Id="rId40" Type="http://schemas.openxmlformats.org/officeDocument/2006/relationships/image" Target="../media/image78.png"/><Relationship Id="rId41" Type="http://schemas.openxmlformats.org/officeDocument/2006/relationships/image" Target="../media/image79.png"/><Relationship Id="rId42" Type="http://schemas.openxmlformats.org/officeDocument/2006/relationships/image" Target="../media/image80.png"/><Relationship Id="rId43" Type="http://schemas.openxmlformats.org/officeDocument/2006/relationships/image" Target="../media/image81.png"/><Relationship Id="rId44" Type="http://schemas.openxmlformats.org/officeDocument/2006/relationships/image" Target="../media/image82.png"/><Relationship Id="rId45" Type="http://schemas.openxmlformats.org/officeDocument/2006/relationships/image" Target="../media/image83.png"/><Relationship Id="rId46" Type="http://schemas.openxmlformats.org/officeDocument/2006/relationships/image" Target="../media/image84.png"/><Relationship Id="rId47" Type="http://schemas.openxmlformats.org/officeDocument/2006/relationships/image" Target="../media/image85.png"/><Relationship Id="rId48" Type="http://schemas.openxmlformats.org/officeDocument/2006/relationships/image" Target="../media/image86.png"/><Relationship Id="rId49" Type="http://schemas.openxmlformats.org/officeDocument/2006/relationships/image" Target="../media/image87.png"/><Relationship Id="rId50" Type="http://schemas.openxmlformats.org/officeDocument/2006/relationships/image" Target="../media/image88.png"/><Relationship Id="rId51" Type="http://schemas.openxmlformats.org/officeDocument/2006/relationships/image" Target="../media/image89.png"/><Relationship Id="rId52" Type="http://schemas.openxmlformats.org/officeDocument/2006/relationships/image" Target="../media/image90.png"/><Relationship Id="rId53" Type="http://schemas.openxmlformats.org/officeDocument/2006/relationships/image" Target="../media/image91.png"/><Relationship Id="rId54" Type="http://schemas.openxmlformats.org/officeDocument/2006/relationships/image" Target="../media/image92.png"/><Relationship Id="rId55" Type="http://schemas.openxmlformats.org/officeDocument/2006/relationships/image" Target="../media/image93.png"/><Relationship Id="rId56" Type="http://schemas.openxmlformats.org/officeDocument/2006/relationships/image" Target="../media/image94.png"/><Relationship Id="rId57" Type="http://schemas.openxmlformats.org/officeDocument/2006/relationships/image" Target="../media/image95.png"/><Relationship Id="rId58" Type="http://schemas.openxmlformats.org/officeDocument/2006/relationships/image" Target="../media/image96.png"/><Relationship Id="rId59" Type="http://schemas.openxmlformats.org/officeDocument/2006/relationships/image" Target="../media/image97.png"/><Relationship Id="rId60" Type="http://schemas.openxmlformats.org/officeDocument/2006/relationships/image" Target="../media/image98.png"/><Relationship Id="rId61" Type="http://schemas.openxmlformats.org/officeDocument/2006/relationships/image" Target="../media/image99.png"/><Relationship Id="rId62" Type="http://schemas.openxmlformats.org/officeDocument/2006/relationships/image" Target="../media/image100.png"/><Relationship Id="rId63" Type="http://schemas.openxmlformats.org/officeDocument/2006/relationships/image" Target="../media/image101.png"/><Relationship Id="rId64" Type="http://schemas.openxmlformats.org/officeDocument/2006/relationships/image" Target="../media/image102.png"/><Relationship Id="rId65" Type="http://schemas.openxmlformats.org/officeDocument/2006/relationships/image" Target="../media/image103.png"/><Relationship Id="rId66" Type="http://schemas.openxmlformats.org/officeDocument/2006/relationships/image" Target="../media/image104.png"/><Relationship Id="rId67" Type="http://schemas.openxmlformats.org/officeDocument/2006/relationships/image" Target="../media/image105.png"/><Relationship Id="rId68" Type="http://schemas.openxmlformats.org/officeDocument/2006/relationships/image" Target="../media/image106.png"/><Relationship Id="rId69" Type="http://schemas.openxmlformats.org/officeDocument/2006/relationships/image" Target="../media/image107.png"/><Relationship Id="rId70" Type="http://schemas.openxmlformats.org/officeDocument/2006/relationships/image" Target="../media/image108.png"/><Relationship Id="rId71" Type="http://schemas.openxmlformats.org/officeDocument/2006/relationships/image" Target="../media/image109.png"/><Relationship Id="rId72" Type="http://schemas.openxmlformats.org/officeDocument/2006/relationships/image" Target="../media/image110.png"/><Relationship Id="rId73" Type="http://schemas.openxmlformats.org/officeDocument/2006/relationships/image" Target="../media/image111.png"/><Relationship Id="rId74" Type="http://schemas.openxmlformats.org/officeDocument/2006/relationships/image" Target="../media/image112.png"/><Relationship Id="rId75" Type="http://schemas.openxmlformats.org/officeDocument/2006/relationships/image" Target="../media/image113.png"/><Relationship Id="rId76" Type="http://schemas.openxmlformats.org/officeDocument/2006/relationships/image" Target="../media/image114.png"/><Relationship Id="rId77" Type="http://schemas.openxmlformats.org/officeDocument/2006/relationships/image" Target="../media/image115.png"/><Relationship Id="rId78" Type="http://schemas.openxmlformats.org/officeDocument/2006/relationships/image" Target="../media/image116.png"/><Relationship Id="rId79" Type="http://schemas.openxmlformats.org/officeDocument/2006/relationships/image" Target="../media/image117.png"/><Relationship Id="rId80" Type="http://schemas.openxmlformats.org/officeDocument/2006/relationships/image" Target="../media/image118.png"/><Relationship Id="rId81" Type="http://schemas.openxmlformats.org/officeDocument/2006/relationships/image" Target="../media/image119.png"/><Relationship Id="rId82" Type="http://schemas.openxmlformats.org/officeDocument/2006/relationships/image" Target="../media/image12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jpg"/><Relationship Id="rId5" Type="http://schemas.openxmlformats.org/officeDocument/2006/relationships/image" Target="../media/image3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79" y="196304"/>
            <a:ext cx="7391880" cy="5130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45189" y="4676227"/>
            <a:ext cx="2447925" cy="607695"/>
          </a:xfrm>
          <a:custGeom>
            <a:avLst/>
            <a:gdLst/>
            <a:ahLst/>
            <a:cxnLst/>
            <a:rect l="l" t="t" r="r" b="b"/>
            <a:pathLst>
              <a:path w="2447925" h="607695">
                <a:moveTo>
                  <a:pt x="2447759" y="0"/>
                </a:moveTo>
                <a:lnTo>
                  <a:pt x="2442324" y="0"/>
                </a:lnTo>
                <a:lnTo>
                  <a:pt x="2339200" y="17092"/>
                </a:lnTo>
                <a:lnTo>
                  <a:pt x="2234260" y="36068"/>
                </a:lnTo>
                <a:lnTo>
                  <a:pt x="2017140" y="77814"/>
                </a:lnTo>
                <a:lnTo>
                  <a:pt x="1789239" y="127151"/>
                </a:lnTo>
                <a:lnTo>
                  <a:pt x="1550479" y="184077"/>
                </a:lnTo>
                <a:lnTo>
                  <a:pt x="1331531" y="239094"/>
                </a:lnTo>
                <a:lnTo>
                  <a:pt x="716419" y="377601"/>
                </a:lnTo>
                <a:lnTo>
                  <a:pt x="528307" y="415552"/>
                </a:lnTo>
                <a:lnTo>
                  <a:pt x="170091" y="481981"/>
                </a:lnTo>
                <a:lnTo>
                  <a:pt x="0" y="510430"/>
                </a:lnTo>
                <a:lnTo>
                  <a:pt x="229704" y="542704"/>
                </a:lnTo>
                <a:lnTo>
                  <a:pt x="338264" y="555972"/>
                </a:lnTo>
                <a:lnTo>
                  <a:pt x="548132" y="578742"/>
                </a:lnTo>
                <a:lnTo>
                  <a:pt x="743508" y="593924"/>
                </a:lnTo>
                <a:lnTo>
                  <a:pt x="837679" y="599630"/>
                </a:lnTo>
                <a:lnTo>
                  <a:pt x="929919" y="603425"/>
                </a:lnTo>
                <a:lnTo>
                  <a:pt x="1103528" y="607221"/>
                </a:lnTo>
                <a:lnTo>
                  <a:pt x="1186827" y="607221"/>
                </a:lnTo>
                <a:lnTo>
                  <a:pt x="1347851" y="603425"/>
                </a:lnTo>
                <a:lnTo>
                  <a:pt x="1423784" y="599630"/>
                </a:lnTo>
                <a:lnTo>
                  <a:pt x="1568488" y="588244"/>
                </a:lnTo>
                <a:lnTo>
                  <a:pt x="1639100" y="580655"/>
                </a:lnTo>
                <a:lnTo>
                  <a:pt x="1772932" y="561679"/>
                </a:lnTo>
                <a:lnTo>
                  <a:pt x="1899627" y="538907"/>
                </a:lnTo>
                <a:lnTo>
                  <a:pt x="2018944" y="512342"/>
                </a:lnTo>
                <a:lnTo>
                  <a:pt x="2132952" y="481981"/>
                </a:lnTo>
                <a:lnTo>
                  <a:pt x="2241511" y="447824"/>
                </a:lnTo>
                <a:lnTo>
                  <a:pt x="2344635" y="409873"/>
                </a:lnTo>
                <a:lnTo>
                  <a:pt x="2444140" y="370010"/>
                </a:lnTo>
                <a:lnTo>
                  <a:pt x="2447759" y="368127"/>
                </a:lnTo>
                <a:lnTo>
                  <a:pt x="2447759" y="0"/>
                </a:lnTo>
                <a:close/>
              </a:path>
            </a:pathLst>
          </a:custGeom>
          <a:solidFill>
            <a:srgbClr val="C6E7FC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27833" y="4568277"/>
            <a:ext cx="4719320" cy="721995"/>
          </a:xfrm>
          <a:custGeom>
            <a:avLst/>
            <a:gdLst/>
            <a:ahLst/>
            <a:cxnLst/>
            <a:rect l="l" t="t" r="r" b="b"/>
            <a:pathLst>
              <a:path w="4719320" h="721995">
                <a:moveTo>
                  <a:pt x="725512" y="0"/>
                </a:moveTo>
                <a:lnTo>
                  <a:pt x="582637" y="0"/>
                </a:lnTo>
                <a:lnTo>
                  <a:pt x="448716" y="3776"/>
                </a:lnTo>
                <a:lnTo>
                  <a:pt x="323977" y="9458"/>
                </a:lnTo>
                <a:lnTo>
                  <a:pt x="207975" y="18950"/>
                </a:lnTo>
                <a:lnTo>
                  <a:pt x="99618" y="30314"/>
                </a:lnTo>
                <a:lnTo>
                  <a:pt x="0" y="45487"/>
                </a:lnTo>
                <a:lnTo>
                  <a:pt x="283997" y="81483"/>
                </a:lnTo>
                <a:lnTo>
                  <a:pt x="589851" y="132652"/>
                </a:lnTo>
                <a:lnTo>
                  <a:pt x="917321" y="198962"/>
                </a:lnTo>
                <a:lnTo>
                  <a:pt x="1090993" y="236862"/>
                </a:lnTo>
                <a:lnTo>
                  <a:pt x="1588655" y="358118"/>
                </a:lnTo>
                <a:lnTo>
                  <a:pt x="2178494" y="488866"/>
                </a:lnTo>
                <a:lnTo>
                  <a:pt x="2317877" y="515369"/>
                </a:lnTo>
                <a:lnTo>
                  <a:pt x="2449830" y="541906"/>
                </a:lnTo>
                <a:lnTo>
                  <a:pt x="2580030" y="566539"/>
                </a:lnTo>
                <a:lnTo>
                  <a:pt x="2829737" y="608215"/>
                </a:lnTo>
                <a:lnTo>
                  <a:pt x="2949232" y="627166"/>
                </a:lnTo>
                <a:lnTo>
                  <a:pt x="3177298" y="657480"/>
                </a:lnTo>
                <a:lnTo>
                  <a:pt x="3392487" y="684016"/>
                </a:lnTo>
                <a:lnTo>
                  <a:pt x="3495598" y="693508"/>
                </a:lnTo>
                <a:lnTo>
                  <a:pt x="3691128" y="708649"/>
                </a:lnTo>
                <a:lnTo>
                  <a:pt x="3785057" y="714331"/>
                </a:lnTo>
                <a:lnTo>
                  <a:pt x="3966171" y="721917"/>
                </a:lnTo>
                <a:lnTo>
                  <a:pt x="4134383" y="721917"/>
                </a:lnTo>
                <a:lnTo>
                  <a:pt x="4293641" y="718141"/>
                </a:lnTo>
                <a:lnTo>
                  <a:pt x="4369663" y="714331"/>
                </a:lnTo>
                <a:lnTo>
                  <a:pt x="4443730" y="708649"/>
                </a:lnTo>
                <a:lnTo>
                  <a:pt x="4653661" y="685921"/>
                </a:lnTo>
                <a:lnTo>
                  <a:pt x="4718761" y="676431"/>
                </a:lnTo>
                <a:lnTo>
                  <a:pt x="4508830" y="649926"/>
                </a:lnTo>
                <a:lnTo>
                  <a:pt x="4286427" y="617707"/>
                </a:lnTo>
                <a:lnTo>
                  <a:pt x="3803192" y="534319"/>
                </a:lnTo>
                <a:lnTo>
                  <a:pt x="3264027" y="422555"/>
                </a:lnTo>
                <a:lnTo>
                  <a:pt x="2426233" y="223593"/>
                </a:lnTo>
                <a:lnTo>
                  <a:pt x="2198382" y="174330"/>
                </a:lnTo>
                <a:lnTo>
                  <a:pt x="1981225" y="132652"/>
                </a:lnTo>
                <a:lnTo>
                  <a:pt x="1876361" y="113703"/>
                </a:lnTo>
                <a:lnTo>
                  <a:pt x="1773250" y="96624"/>
                </a:lnTo>
                <a:lnTo>
                  <a:pt x="1673631" y="81483"/>
                </a:lnTo>
                <a:lnTo>
                  <a:pt x="1385925" y="43582"/>
                </a:lnTo>
                <a:lnTo>
                  <a:pt x="1206779" y="26537"/>
                </a:lnTo>
                <a:lnTo>
                  <a:pt x="1038567" y="13268"/>
                </a:lnTo>
                <a:lnTo>
                  <a:pt x="877557" y="3776"/>
                </a:lnTo>
                <a:lnTo>
                  <a:pt x="725512" y="0"/>
                </a:lnTo>
                <a:close/>
              </a:path>
            </a:pathLst>
          </a:custGeom>
          <a:solidFill>
            <a:srgbClr val="C6E7F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05951" y="4577724"/>
            <a:ext cx="4652645" cy="658495"/>
          </a:xfrm>
          <a:custGeom>
            <a:avLst/>
            <a:gdLst/>
            <a:ahLst/>
            <a:cxnLst/>
            <a:rect l="l" t="t" r="r" b="b"/>
            <a:pathLst>
              <a:path w="4652645" h="658495">
                <a:moveTo>
                  <a:pt x="0" y="66428"/>
                </a:moveTo>
                <a:lnTo>
                  <a:pt x="65050" y="53136"/>
                </a:lnTo>
                <a:lnTo>
                  <a:pt x="148410" y="39845"/>
                </a:lnTo>
                <a:lnTo>
                  <a:pt x="202691" y="32254"/>
                </a:lnTo>
                <a:lnTo>
                  <a:pt x="266019" y="24663"/>
                </a:lnTo>
                <a:lnTo>
                  <a:pt x="336455" y="18962"/>
                </a:lnTo>
                <a:lnTo>
                  <a:pt x="417875" y="13291"/>
                </a:lnTo>
                <a:lnTo>
                  <a:pt x="506405" y="7590"/>
                </a:lnTo>
                <a:lnTo>
                  <a:pt x="605920" y="3780"/>
                </a:lnTo>
                <a:lnTo>
                  <a:pt x="714482" y="1890"/>
                </a:lnTo>
                <a:lnTo>
                  <a:pt x="832090" y="0"/>
                </a:lnTo>
                <a:lnTo>
                  <a:pt x="958748" y="1890"/>
                </a:lnTo>
                <a:lnTo>
                  <a:pt x="1094450" y="5700"/>
                </a:lnTo>
                <a:lnTo>
                  <a:pt x="1240922" y="13291"/>
                </a:lnTo>
                <a:lnTo>
                  <a:pt x="1396438" y="22773"/>
                </a:lnTo>
                <a:lnTo>
                  <a:pt x="1561219" y="37955"/>
                </a:lnTo>
                <a:lnTo>
                  <a:pt x="1736557" y="55027"/>
                </a:lnTo>
                <a:lnTo>
                  <a:pt x="1922877" y="75909"/>
                </a:lnTo>
                <a:lnTo>
                  <a:pt x="2118241" y="100572"/>
                </a:lnTo>
                <a:lnTo>
                  <a:pt x="2324595" y="130937"/>
                </a:lnTo>
                <a:lnTo>
                  <a:pt x="2539781" y="165111"/>
                </a:lnTo>
                <a:lnTo>
                  <a:pt x="2765957" y="204956"/>
                </a:lnTo>
                <a:lnTo>
                  <a:pt x="3002895" y="252392"/>
                </a:lnTo>
                <a:lnTo>
                  <a:pt x="3250602" y="303640"/>
                </a:lnTo>
                <a:lnTo>
                  <a:pt x="3509299" y="360557"/>
                </a:lnTo>
                <a:lnTo>
                  <a:pt x="3778978" y="425095"/>
                </a:lnTo>
                <a:lnTo>
                  <a:pt x="4059215" y="495304"/>
                </a:lnTo>
                <a:lnTo>
                  <a:pt x="4350654" y="573105"/>
                </a:lnTo>
                <a:lnTo>
                  <a:pt x="4652642" y="658496"/>
                </a:lnTo>
              </a:path>
            </a:pathLst>
          </a:custGeom>
          <a:ln w="359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72761" y="4566928"/>
            <a:ext cx="2814955" cy="553720"/>
          </a:xfrm>
          <a:custGeom>
            <a:avLst/>
            <a:gdLst/>
            <a:ahLst/>
            <a:cxnLst/>
            <a:rect l="l" t="t" r="r" b="b"/>
            <a:pathLst>
              <a:path w="2814954" h="553720">
                <a:moveTo>
                  <a:pt x="0" y="553244"/>
                </a:moveTo>
                <a:lnTo>
                  <a:pt x="81446" y="530500"/>
                </a:lnTo>
                <a:lnTo>
                  <a:pt x="303893" y="471768"/>
                </a:lnTo>
                <a:lnTo>
                  <a:pt x="457665" y="431991"/>
                </a:lnTo>
                <a:lnTo>
                  <a:pt x="634892" y="388397"/>
                </a:lnTo>
                <a:lnTo>
                  <a:pt x="832188" y="341039"/>
                </a:lnTo>
                <a:lnTo>
                  <a:pt x="1043816" y="289889"/>
                </a:lnTo>
                <a:lnTo>
                  <a:pt x="1268088" y="240635"/>
                </a:lnTo>
                <a:lnTo>
                  <a:pt x="1497835" y="191356"/>
                </a:lnTo>
                <a:lnTo>
                  <a:pt x="1733055" y="145892"/>
                </a:lnTo>
                <a:lnTo>
                  <a:pt x="1966320" y="102324"/>
                </a:lnTo>
                <a:lnTo>
                  <a:pt x="2082167" y="83370"/>
                </a:lnTo>
                <a:lnTo>
                  <a:pt x="2194367" y="64417"/>
                </a:lnTo>
                <a:lnTo>
                  <a:pt x="2306439" y="49254"/>
                </a:lnTo>
                <a:lnTo>
                  <a:pt x="2414993" y="34116"/>
                </a:lnTo>
                <a:lnTo>
                  <a:pt x="2521719" y="22744"/>
                </a:lnTo>
                <a:lnTo>
                  <a:pt x="2623098" y="13267"/>
                </a:lnTo>
                <a:lnTo>
                  <a:pt x="2720703" y="5686"/>
                </a:lnTo>
                <a:lnTo>
                  <a:pt x="2814798" y="0"/>
                </a:lnTo>
              </a:path>
            </a:pathLst>
          </a:custGeom>
          <a:ln w="359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136" y="4553432"/>
            <a:ext cx="7414895" cy="1130935"/>
          </a:xfrm>
          <a:custGeom>
            <a:avLst/>
            <a:gdLst/>
            <a:ahLst/>
            <a:cxnLst/>
            <a:rect l="l" t="t" r="r" b="b"/>
            <a:pathLst>
              <a:path w="7414895" h="1130935">
                <a:moveTo>
                  <a:pt x="1322647" y="0"/>
                </a:moveTo>
                <a:lnTo>
                  <a:pt x="1192206" y="0"/>
                </a:lnTo>
                <a:lnTo>
                  <a:pt x="1069312" y="3771"/>
                </a:lnTo>
                <a:lnTo>
                  <a:pt x="953626" y="9476"/>
                </a:lnTo>
                <a:lnTo>
                  <a:pt x="743540" y="28481"/>
                </a:lnTo>
                <a:lnTo>
                  <a:pt x="647766" y="41725"/>
                </a:lnTo>
                <a:lnTo>
                  <a:pt x="560917" y="55022"/>
                </a:lnTo>
                <a:lnTo>
                  <a:pt x="479559" y="70204"/>
                </a:lnTo>
                <a:lnTo>
                  <a:pt x="407127" y="87270"/>
                </a:lnTo>
                <a:lnTo>
                  <a:pt x="338471" y="102452"/>
                </a:lnTo>
                <a:lnTo>
                  <a:pt x="278740" y="119518"/>
                </a:lnTo>
                <a:lnTo>
                  <a:pt x="175414" y="151767"/>
                </a:lnTo>
                <a:lnTo>
                  <a:pt x="133878" y="166949"/>
                </a:lnTo>
                <a:lnTo>
                  <a:pt x="43595" y="204903"/>
                </a:lnTo>
                <a:lnTo>
                  <a:pt x="0" y="227675"/>
                </a:lnTo>
                <a:lnTo>
                  <a:pt x="0" y="1130780"/>
                </a:lnTo>
                <a:lnTo>
                  <a:pt x="7411040" y="1130780"/>
                </a:lnTo>
                <a:lnTo>
                  <a:pt x="7414812" y="1125073"/>
                </a:lnTo>
                <a:lnTo>
                  <a:pt x="7414812" y="722862"/>
                </a:lnTo>
                <a:lnTo>
                  <a:pt x="6104858" y="722862"/>
                </a:lnTo>
                <a:lnTo>
                  <a:pt x="5987116" y="720977"/>
                </a:lnTo>
                <a:lnTo>
                  <a:pt x="5864231" y="717156"/>
                </a:lnTo>
                <a:lnTo>
                  <a:pt x="5737561" y="711502"/>
                </a:lnTo>
                <a:lnTo>
                  <a:pt x="5605392" y="701974"/>
                </a:lnTo>
                <a:lnTo>
                  <a:pt x="5466022" y="688729"/>
                </a:lnTo>
                <a:lnTo>
                  <a:pt x="5321496" y="673547"/>
                </a:lnTo>
                <a:lnTo>
                  <a:pt x="5015642" y="633708"/>
                </a:lnTo>
                <a:lnTo>
                  <a:pt x="4852587" y="609051"/>
                </a:lnTo>
                <a:lnTo>
                  <a:pt x="4682661" y="580572"/>
                </a:lnTo>
                <a:lnTo>
                  <a:pt x="4507249" y="548325"/>
                </a:lnTo>
                <a:lnTo>
                  <a:pt x="4132726" y="474300"/>
                </a:lnTo>
                <a:lnTo>
                  <a:pt x="3729031" y="385146"/>
                </a:lnTo>
                <a:lnTo>
                  <a:pt x="3515518" y="335832"/>
                </a:lnTo>
                <a:lnTo>
                  <a:pt x="3072339" y="227675"/>
                </a:lnTo>
                <a:lnTo>
                  <a:pt x="2654230" y="140407"/>
                </a:lnTo>
                <a:lnTo>
                  <a:pt x="2458904" y="106274"/>
                </a:lnTo>
                <a:lnTo>
                  <a:pt x="2272506" y="77795"/>
                </a:lnTo>
                <a:lnTo>
                  <a:pt x="2093309" y="53138"/>
                </a:lnTo>
                <a:lnTo>
                  <a:pt x="1923383" y="34135"/>
                </a:lnTo>
                <a:lnTo>
                  <a:pt x="1762385" y="18952"/>
                </a:lnTo>
                <a:lnTo>
                  <a:pt x="1462017" y="1892"/>
                </a:lnTo>
                <a:lnTo>
                  <a:pt x="1322647" y="0"/>
                </a:lnTo>
                <a:close/>
              </a:path>
              <a:path w="7414895" h="1130935">
                <a:moveTo>
                  <a:pt x="7414812" y="483828"/>
                </a:moveTo>
                <a:lnTo>
                  <a:pt x="7342384" y="514139"/>
                </a:lnTo>
                <a:lnTo>
                  <a:pt x="7273728" y="540734"/>
                </a:lnTo>
                <a:lnTo>
                  <a:pt x="7201300" y="565391"/>
                </a:lnTo>
                <a:lnTo>
                  <a:pt x="7051287" y="610936"/>
                </a:lnTo>
                <a:lnTo>
                  <a:pt x="6971645" y="631771"/>
                </a:lnTo>
                <a:lnTo>
                  <a:pt x="6805148" y="665956"/>
                </a:lnTo>
                <a:lnTo>
                  <a:pt x="6716236" y="681139"/>
                </a:lnTo>
                <a:lnTo>
                  <a:pt x="6528123" y="703911"/>
                </a:lnTo>
                <a:lnTo>
                  <a:pt x="6325596" y="719093"/>
                </a:lnTo>
                <a:lnTo>
                  <a:pt x="6217113" y="722862"/>
                </a:lnTo>
                <a:lnTo>
                  <a:pt x="7414812" y="722862"/>
                </a:lnTo>
                <a:lnTo>
                  <a:pt x="7414812" y="483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17839" y="1492606"/>
            <a:ext cx="3333750" cy="72517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4550" spc="-625"/>
              <a:t>CDSS </a:t>
            </a:r>
            <a:r>
              <a:rPr dirty="0" sz="4550" spc="-240"/>
              <a:t>– </a:t>
            </a:r>
            <a:r>
              <a:rPr dirty="0" sz="4550" spc="-75"/>
              <a:t>Part</a:t>
            </a:r>
            <a:r>
              <a:rPr dirty="0" sz="4550" spc="-645"/>
              <a:t> </a:t>
            </a:r>
            <a:r>
              <a:rPr dirty="0" sz="4550" spc="-5"/>
              <a:t>II</a:t>
            </a:r>
            <a:endParaRPr sz="4550"/>
          </a:p>
        </p:txBody>
      </p:sp>
      <p:sp>
        <p:nvSpPr>
          <p:cNvPr id="9" name="object 9"/>
          <p:cNvSpPr txBox="1"/>
          <p:nvPr/>
        </p:nvSpPr>
        <p:spPr>
          <a:xfrm>
            <a:off x="1410906" y="2190687"/>
            <a:ext cx="4949825" cy="5956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25">
                <a:solidFill>
                  <a:srgbClr val="FFFFFF"/>
                </a:solidFill>
                <a:latin typeface="Arial"/>
                <a:cs typeface="Arial"/>
              </a:rPr>
              <a:t>Clinical </a:t>
            </a:r>
            <a:r>
              <a:rPr dirty="0" sz="3700" spc="-11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dirty="0" sz="3700" spc="-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700" spc="-2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3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497" y="2964808"/>
            <a:ext cx="3412490" cy="86233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000" spc="-25" b="1">
                <a:solidFill>
                  <a:srgbClr val="FFFFFF"/>
                </a:solidFill>
                <a:latin typeface="Trebuchet MS"/>
                <a:cs typeface="Trebuchet MS"/>
              </a:rPr>
              <a:t>Amr</a:t>
            </a:r>
            <a:r>
              <a:rPr dirty="0" sz="2000" spc="-1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85" b="1">
                <a:solidFill>
                  <a:srgbClr val="FFFFFF"/>
                </a:solidFill>
                <a:latin typeface="Trebuchet MS"/>
                <a:cs typeface="Trebuchet MS"/>
              </a:rPr>
              <a:t>Jamal</a:t>
            </a:r>
            <a:r>
              <a:rPr dirty="0" sz="1350" spc="-85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35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50" i="1">
                <a:solidFill>
                  <a:srgbClr val="FFFFFF"/>
                </a:solidFill>
                <a:latin typeface="Trebuchet MS"/>
                <a:cs typeface="Trebuchet MS"/>
              </a:rPr>
              <a:t>MD,</a:t>
            </a:r>
            <a:r>
              <a:rPr dirty="0" sz="1350" spc="-13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50" i="1">
                <a:solidFill>
                  <a:srgbClr val="FFFFFF"/>
                </a:solidFill>
                <a:latin typeface="Trebuchet MS"/>
                <a:cs typeface="Trebuchet MS"/>
              </a:rPr>
              <a:t>SBFM,</a:t>
            </a:r>
            <a:r>
              <a:rPr dirty="0" sz="1350" spc="-14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55" i="1">
                <a:solidFill>
                  <a:srgbClr val="FFFFFF"/>
                </a:solidFill>
                <a:latin typeface="Trebuchet MS"/>
                <a:cs typeface="Trebuchet MS"/>
              </a:rPr>
              <a:t>ABFM,</a:t>
            </a:r>
            <a:r>
              <a:rPr dirty="0" sz="1350" spc="-13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80" i="1">
                <a:solidFill>
                  <a:srgbClr val="FFFFFF"/>
                </a:solidFill>
                <a:latin typeface="Trebuchet MS"/>
                <a:cs typeface="Trebuchet MS"/>
              </a:rPr>
              <a:t>MRCGP,</a:t>
            </a:r>
            <a:r>
              <a:rPr dirty="0" sz="1350" spc="-13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15" i="1">
                <a:solidFill>
                  <a:srgbClr val="FFFFFF"/>
                </a:solidFill>
                <a:latin typeface="Trebuchet MS"/>
                <a:cs typeface="Trebuchet MS"/>
              </a:rPr>
              <a:t>MBI</a:t>
            </a:r>
            <a:endParaRPr sz="1350">
              <a:latin typeface="Trebuchet MS"/>
              <a:cs typeface="Trebuchet MS"/>
            </a:endParaRPr>
          </a:p>
          <a:p>
            <a:pPr marL="234315" marR="226695" indent="245110">
              <a:lnSpc>
                <a:spcPct val="100000"/>
              </a:lnSpc>
              <a:spcBef>
                <a:spcPts val="375"/>
              </a:spcBef>
            </a:pPr>
            <a:r>
              <a:rPr dirty="0" sz="1350" spc="-45" i="1">
                <a:solidFill>
                  <a:srgbClr val="FFFFFF"/>
                </a:solidFill>
                <a:latin typeface="Trebuchet MS"/>
                <a:cs typeface="Trebuchet MS"/>
              </a:rPr>
              <a:t>Assistant professor </a:t>
            </a:r>
            <a:r>
              <a:rPr dirty="0" sz="1350" spc="-40" i="1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350" spc="-50" i="1">
                <a:solidFill>
                  <a:srgbClr val="FFFFFF"/>
                </a:solidFill>
                <a:latin typeface="Trebuchet MS"/>
                <a:cs typeface="Trebuchet MS"/>
              </a:rPr>
              <a:t>consultant  </a:t>
            </a:r>
            <a:r>
              <a:rPr dirty="0" sz="1350" spc="-80" i="1">
                <a:solidFill>
                  <a:srgbClr val="FFFFFF"/>
                </a:solidFill>
                <a:latin typeface="Trebuchet MS"/>
                <a:cs typeface="Trebuchet MS"/>
              </a:rPr>
              <a:t>Family</a:t>
            </a:r>
            <a:r>
              <a:rPr dirty="0" sz="1350" spc="-14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55" i="1">
                <a:solidFill>
                  <a:srgbClr val="FFFFFF"/>
                </a:solidFill>
                <a:latin typeface="Trebuchet MS"/>
                <a:cs typeface="Trebuchet MS"/>
              </a:rPr>
              <a:t>physician</a:t>
            </a:r>
            <a:r>
              <a:rPr dirty="0" sz="1350" spc="-14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40" i="1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35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80" i="1">
                <a:solidFill>
                  <a:srgbClr val="FFFFFF"/>
                </a:solidFill>
                <a:latin typeface="Trebuchet MS"/>
                <a:cs typeface="Trebuchet MS"/>
              </a:rPr>
              <a:t>clinical</a:t>
            </a:r>
            <a:r>
              <a:rPr dirty="0" sz="1350" spc="-14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65" i="1">
                <a:solidFill>
                  <a:srgbClr val="FFFFFF"/>
                </a:solidFill>
                <a:latin typeface="Trebuchet MS"/>
                <a:cs typeface="Trebuchet MS"/>
              </a:rPr>
              <a:t>informatician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7279" y="4630350"/>
            <a:ext cx="1040368" cy="1040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993502" y="3168523"/>
            <a:ext cx="3372485" cy="614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62230">
              <a:lnSpc>
                <a:spcPts val="1755"/>
              </a:lnSpc>
              <a:spcBef>
                <a:spcPts val="130"/>
              </a:spcBef>
            </a:pP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Nasriah Zakaria </a:t>
            </a:r>
            <a:r>
              <a:rPr dirty="0" sz="1500" spc="5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i="1">
                <a:solidFill>
                  <a:srgbClr val="FFFFFF"/>
                </a:solidFill>
                <a:latin typeface="Arial"/>
                <a:cs typeface="Arial"/>
              </a:rPr>
              <a:t>Ph.D.</a:t>
            </a:r>
            <a:endParaRPr sz="1500">
              <a:latin typeface="Arial"/>
              <a:cs typeface="Arial"/>
            </a:endParaRPr>
          </a:p>
          <a:p>
            <a:pPr algn="ctr" marR="62865">
              <a:lnSpc>
                <a:spcPts val="1400"/>
              </a:lnSpc>
            </a:pPr>
            <a:r>
              <a:rPr dirty="0" sz="1350" spc="-45" i="1">
                <a:solidFill>
                  <a:srgbClr val="FFFFFF"/>
                </a:solidFill>
                <a:latin typeface="Trebuchet MS"/>
                <a:cs typeface="Trebuchet MS"/>
              </a:rPr>
              <a:t>Assistant</a:t>
            </a:r>
            <a:r>
              <a:rPr dirty="0" sz="1350" spc="-13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45" i="1">
                <a:solidFill>
                  <a:srgbClr val="FFFFFF"/>
                </a:solidFill>
                <a:latin typeface="Trebuchet MS"/>
                <a:cs typeface="Trebuchet MS"/>
              </a:rPr>
              <a:t>Professor</a:t>
            </a:r>
            <a:endParaRPr sz="1350">
              <a:latin typeface="Trebuchet MS"/>
              <a:cs typeface="Trebuchet MS"/>
            </a:endParaRPr>
          </a:p>
          <a:p>
            <a:pPr algn="ctr">
              <a:lnSpc>
                <a:spcPts val="1450"/>
              </a:lnSpc>
            </a:pPr>
            <a:r>
              <a:rPr dirty="0" sz="1350" spc="-60" i="1">
                <a:solidFill>
                  <a:srgbClr val="FFFFFF"/>
                </a:solidFill>
                <a:latin typeface="Trebuchet MS"/>
                <a:cs typeface="Trebuchet MS"/>
              </a:rPr>
              <a:t>Medical</a:t>
            </a:r>
            <a:r>
              <a:rPr dirty="0" sz="135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60" i="1">
                <a:solidFill>
                  <a:srgbClr val="FFFFFF"/>
                </a:solidFill>
                <a:latin typeface="Trebuchet MS"/>
                <a:cs typeface="Trebuchet MS"/>
              </a:rPr>
              <a:t>informatics</a:t>
            </a:r>
            <a:r>
              <a:rPr dirty="0" sz="135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40" i="1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350" spc="-12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75" i="1">
                <a:solidFill>
                  <a:srgbClr val="FFFFFF"/>
                </a:solidFill>
                <a:latin typeface="Trebuchet MS"/>
                <a:cs typeface="Trebuchet MS"/>
              </a:rPr>
              <a:t>e-learning</a:t>
            </a:r>
            <a:r>
              <a:rPr dirty="0" sz="135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60" i="1">
                <a:solidFill>
                  <a:srgbClr val="FFFFFF"/>
                </a:solidFill>
                <a:latin typeface="Trebuchet MS"/>
                <a:cs typeface="Trebuchet MS"/>
              </a:rPr>
              <a:t>unit</a:t>
            </a:r>
            <a:r>
              <a:rPr dirty="0" sz="1350" spc="-12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35" i="1">
                <a:solidFill>
                  <a:srgbClr val="FFFFFF"/>
                </a:solidFill>
                <a:latin typeface="Trebuchet MS"/>
                <a:cs typeface="Trebuchet MS"/>
              </a:rPr>
              <a:t>(MIELU)</a:t>
            </a:r>
            <a:endParaRPr sz="1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31" y="1994"/>
            <a:ext cx="7772400" cy="5829300"/>
          </a:xfrm>
          <a:custGeom>
            <a:avLst/>
            <a:gdLst/>
            <a:ahLst/>
            <a:cxnLst/>
            <a:rect l="l" t="t" r="r" b="b"/>
            <a:pathLst>
              <a:path w="7772400" h="5829300">
                <a:moveTo>
                  <a:pt x="0" y="0"/>
                </a:moveTo>
                <a:lnTo>
                  <a:pt x="7772397" y="0"/>
                </a:lnTo>
                <a:lnTo>
                  <a:pt x="7772397" y="5829299"/>
                </a:lnTo>
                <a:lnTo>
                  <a:pt x="0" y="58292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43789" y="5542403"/>
            <a:ext cx="963294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2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dirty="0" sz="650" spc="15">
                <a:solidFill>
                  <a:srgbClr val="FFFFFF"/>
                </a:solidFill>
                <a:latin typeface="Arial"/>
                <a:cs typeface="Arial"/>
              </a:rPr>
              <a:t>2011 IBM</a:t>
            </a:r>
            <a:r>
              <a:rPr dirty="0" sz="6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Arial"/>
                <a:cs typeface="Arial"/>
              </a:rPr>
              <a:t>Corporation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116" y="5521894"/>
            <a:ext cx="15748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‹</a:t>
            </a:r>
            <a:r>
              <a:rPr dirty="0" sz="850" spc="-1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›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2404" y="201701"/>
            <a:ext cx="561340" cy="23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00570" y="112649"/>
            <a:ext cx="603250" cy="339090"/>
          </a:xfrm>
          <a:custGeom>
            <a:avLst/>
            <a:gdLst/>
            <a:ahLst/>
            <a:cxnLst/>
            <a:rect l="l" t="t" r="r" b="b"/>
            <a:pathLst>
              <a:path w="603250" h="339090">
                <a:moveTo>
                  <a:pt x="551903" y="330593"/>
                </a:moveTo>
                <a:lnTo>
                  <a:pt x="519518" y="330593"/>
                </a:lnTo>
                <a:lnTo>
                  <a:pt x="519518" y="338683"/>
                </a:lnTo>
                <a:lnTo>
                  <a:pt x="551903" y="338683"/>
                </a:lnTo>
                <a:lnTo>
                  <a:pt x="551903" y="330593"/>
                </a:lnTo>
                <a:close/>
              </a:path>
              <a:path w="603250" h="339090">
                <a:moveTo>
                  <a:pt x="495236" y="330593"/>
                </a:moveTo>
                <a:lnTo>
                  <a:pt x="462851" y="330593"/>
                </a:lnTo>
                <a:lnTo>
                  <a:pt x="462851" y="338683"/>
                </a:lnTo>
                <a:lnTo>
                  <a:pt x="495236" y="338683"/>
                </a:lnTo>
                <a:lnTo>
                  <a:pt x="495236" y="330593"/>
                </a:lnTo>
                <a:close/>
              </a:path>
              <a:path w="603250" h="339090">
                <a:moveTo>
                  <a:pt x="438556" y="330593"/>
                </a:moveTo>
                <a:lnTo>
                  <a:pt x="406171" y="330593"/>
                </a:lnTo>
                <a:lnTo>
                  <a:pt x="406171" y="338683"/>
                </a:lnTo>
                <a:lnTo>
                  <a:pt x="438556" y="338683"/>
                </a:lnTo>
                <a:lnTo>
                  <a:pt x="438556" y="330593"/>
                </a:lnTo>
                <a:close/>
              </a:path>
              <a:path w="603250" h="339090">
                <a:moveTo>
                  <a:pt x="381889" y="330593"/>
                </a:moveTo>
                <a:lnTo>
                  <a:pt x="349503" y="330593"/>
                </a:lnTo>
                <a:lnTo>
                  <a:pt x="349503" y="338683"/>
                </a:lnTo>
                <a:lnTo>
                  <a:pt x="381889" y="338683"/>
                </a:lnTo>
                <a:lnTo>
                  <a:pt x="381889" y="330593"/>
                </a:lnTo>
                <a:close/>
              </a:path>
              <a:path w="603250" h="339090">
                <a:moveTo>
                  <a:pt x="325208" y="330593"/>
                </a:moveTo>
                <a:lnTo>
                  <a:pt x="292823" y="330593"/>
                </a:lnTo>
                <a:lnTo>
                  <a:pt x="292823" y="338683"/>
                </a:lnTo>
                <a:lnTo>
                  <a:pt x="325208" y="338683"/>
                </a:lnTo>
                <a:lnTo>
                  <a:pt x="325208" y="330593"/>
                </a:lnTo>
                <a:close/>
              </a:path>
              <a:path w="603250" h="339090">
                <a:moveTo>
                  <a:pt x="268541" y="330593"/>
                </a:moveTo>
                <a:lnTo>
                  <a:pt x="236156" y="330593"/>
                </a:lnTo>
                <a:lnTo>
                  <a:pt x="236156" y="338683"/>
                </a:lnTo>
                <a:lnTo>
                  <a:pt x="268541" y="338683"/>
                </a:lnTo>
                <a:lnTo>
                  <a:pt x="268541" y="330593"/>
                </a:lnTo>
                <a:close/>
              </a:path>
              <a:path w="603250" h="339090">
                <a:moveTo>
                  <a:pt x="211861" y="330593"/>
                </a:moveTo>
                <a:lnTo>
                  <a:pt x="179476" y="330593"/>
                </a:lnTo>
                <a:lnTo>
                  <a:pt x="179476" y="338683"/>
                </a:lnTo>
                <a:lnTo>
                  <a:pt x="211861" y="338683"/>
                </a:lnTo>
                <a:lnTo>
                  <a:pt x="211861" y="330593"/>
                </a:lnTo>
                <a:close/>
              </a:path>
              <a:path w="603250" h="339090">
                <a:moveTo>
                  <a:pt x="155194" y="330593"/>
                </a:moveTo>
                <a:lnTo>
                  <a:pt x="122808" y="330593"/>
                </a:lnTo>
                <a:lnTo>
                  <a:pt x="122808" y="338683"/>
                </a:lnTo>
                <a:lnTo>
                  <a:pt x="155194" y="338683"/>
                </a:lnTo>
                <a:lnTo>
                  <a:pt x="155194" y="330593"/>
                </a:lnTo>
                <a:close/>
              </a:path>
              <a:path w="603250" h="339090">
                <a:moveTo>
                  <a:pt x="98513" y="330593"/>
                </a:moveTo>
                <a:lnTo>
                  <a:pt x="66128" y="330593"/>
                </a:lnTo>
                <a:lnTo>
                  <a:pt x="66128" y="338683"/>
                </a:lnTo>
                <a:lnTo>
                  <a:pt x="98513" y="338683"/>
                </a:lnTo>
                <a:lnTo>
                  <a:pt x="98513" y="330593"/>
                </a:lnTo>
                <a:close/>
              </a:path>
              <a:path w="603250" h="339090">
                <a:moveTo>
                  <a:pt x="41846" y="330593"/>
                </a:moveTo>
                <a:lnTo>
                  <a:pt x="9461" y="330593"/>
                </a:lnTo>
                <a:lnTo>
                  <a:pt x="9461" y="338683"/>
                </a:lnTo>
                <a:lnTo>
                  <a:pt x="41846" y="338683"/>
                </a:lnTo>
                <a:lnTo>
                  <a:pt x="41846" y="330593"/>
                </a:lnTo>
                <a:close/>
              </a:path>
              <a:path w="603250" h="339090">
                <a:moveTo>
                  <a:pt x="603173" y="325183"/>
                </a:moveTo>
                <a:lnTo>
                  <a:pt x="595083" y="325183"/>
                </a:lnTo>
                <a:lnTo>
                  <a:pt x="595083" y="330593"/>
                </a:lnTo>
                <a:lnTo>
                  <a:pt x="576199" y="330593"/>
                </a:lnTo>
                <a:lnTo>
                  <a:pt x="576199" y="338683"/>
                </a:lnTo>
                <a:lnTo>
                  <a:pt x="601370" y="338683"/>
                </a:lnTo>
                <a:lnTo>
                  <a:pt x="603173" y="336880"/>
                </a:lnTo>
                <a:lnTo>
                  <a:pt x="603173" y="325183"/>
                </a:lnTo>
                <a:close/>
              </a:path>
              <a:path w="603250" h="339090">
                <a:moveTo>
                  <a:pt x="8102" y="302259"/>
                </a:moveTo>
                <a:lnTo>
                  <a:pt x="0" y="302259"/>
                </a:lnTo>
                <a:lnTo>
                  <a:pt x="0" y="334644"/>
                </a:lnTo>
                <a:lnTo>
                  <a:pt x="8102" y="334644"/>
                </a:lnTo>
                <a:lnTo>
                  <a:pt x="8102" y="302259"/>
                </a:lnTo>
                <a:close/>
              </a:path>
              <a:path w="603250" h="339090">
                <a:moveTo>
                  <a:pt x="603173" y="268516"/>
                </a:moveTo>
                <a:lnTo>
                  <a:pt x="595083" y="268516"/>
                </a:lnTo>
                <a:lnTo>
                  <a:pt x="595083" y="300901"/>
                </a:lnTo>
                <a:lnTo>
                  <a:pt x="603173" y="300901"/>
                </a:lnTo>
                <a:lnTo>
                  <a:pt x="603173" y="268516"/>
                </a:lnTo>
                <a:close/>
              </a:path>
              <a:path w="603250" h="339090">
                <a:moveTo>
                  <a:pt x="8102" y="245579"/>
                </a:moveTo>
                <a:lnTo>
                  <a:pt x="0" y="245579"/>
                </a:lnTo>
                <a:lnTo>
                  <a:pt x="0" y="277964"/>
                </a:lnTo>
                <a:lnTo>
                  <a:pt x="8102" y="277964"/>
                </a:lnTo>
                <a:lnTo>
                  <a:pt x="8102" y="245579"/>
                </a:lnTo>
                <a:close/>
              </a:path>
              <a:path w="603250" h="339090">
                <a:moveTo>
                  <a:pt x="603173" y="211835"/>
                </a:moveTo>
                <a:lnTo>
                  <a:pt x="595083" y="211835"/>
                </a:lnTo>
                <a:lnTo>
                  <a:pt x="595083" y="244220"/>
                </a:lnTo>
                <a:lnTo>
                  <a:pt x="603173" y="244220"/>
                </a:lnTo>
                <a:lnTo>
                  <a:pt x="603173" y="211835"/>
                </a:lnTo>
                <a:close/>
              </a:path>
              <a:path w="603250" h="339090">
                <a:moveTo>
                  <a:pt x="8102" y="188912"/>
                </a:moveTo>
                <a:lnTo>
                  <a:pt x="0" y="188912"/>
                </a:lnTo>
                <a:lnTo>
                  <a:pt x="0" y="221297"/>
                </a:lnTo>
                <a:lnTo>
                  <a:pt x="8102" y="221297"/>
                </a:lnTo>
                <a:lnTo>
                  <a:pt x="8102" y="188912"/>
                </a:lnTo>
                <a:close/>
              </a:path>
              <a:path w="603250" h="339090">
                <a:moveTo>
                  <a:pt x="603173" y="155168"/>
                </a:moveTo>
                <a:lnTo>
                  <a:pt x="595083" y="155168"/>
                </a:lnTo>
                <a:lnTo>
                  <a:pt x="595083" y="187553"/>
                </a:lnTo>
                <a:lnTo>
                  <a:pt x="603173" y="187553"/>
                </a:lnTo>
                <a:lnTo>
                  <a:pt x="603173" y="155168"/>
                </a:lnTo>
                <a:close/>
              </a:path>
              <a:path w="603250" h="339090">
                <a:moveTo>
                  <a:pt x="8102" y="132232"/>
                </a:moveTo>
                <a:lnTo>
                  <a:pt x="0" y="132232"/>
                </a:lnTo>
                <a:lnTo>
                  <a:pt x="0" y="164617"/>
                </a:lnTo>
                <a:lnTo>
                  <a:pt x="8102" y="164617"/>
                </a:lnTo>
                <a:lnTo>
                  <a:pt x="8102" y="132232"/>
                </a:lnTo>
                <a:close/>
              </a:path>
              <a:path w="603250" h="339090">
                <a:moveTo>
                  <a:pt x="603173" y="98488"/>
                </a:moveTo>
                <a:lnTo>
                  <a:pt x="595083" y="98488"/>
                </a:lnTo>
                <a:lnTo>
                  <a:pt x="595083" y="130873"/>
                </a:lnTo>
                <a:lnTo>
                  <a:pt x="603173" y="130873"/>
                </a:lnTo>
                <a:lnTo>
                  <a:pt x="603173" y="98488"/>
                </a:lnTo>
                <a:close/>
              </a:path>
              <a:path w="603250" h="339090">
                <a:moveTo>
                  <a:pt x="8102" y="75564"/>
                </a:moveTo>
                <a:lnTo>
                  <a:pt x="0" y="75564"/>
                </a:lnTo>
                <a:lnTo>
                  <a:pt x="0" y="107950"/>
                </a:lnTo>
                <a:lnTo>
                  <a:pt x="8102" y="107950"/>
                </a:lnTo>
                <a:lnTo>
                  <a:pt x="8102" y="75564"/>
                </a:lnTo>
                <a:close/>
              </a:path>
              <a:path w="603250" h="339090">
                <a:moveTo>
                  <a:pt x="603173" y="41821"/>
                </a:moveTo>
                <a:lnTo>
                  <a:pt x="595083" y="41821"/>
                </a:lnTo>
                <a:lnTo>
                  <a:pt x="595083" y="74206"/>
                </a:lnTo>
                <a:lnTo>
                  <a:pt x="603173" y="74206"/>
                </a:lnTo>
                <a:lnTo>
                  <a:pt x="603173" y="41821"/>
                </a:lnTo>
                <a:close/>
              </a:path>
              <a:path w="603250" h="339090">
                <a:moveTo>
                  <a:pt x="8102" y="18884"/>
                </a:moveTo>
                <a:lnTo>
                  <a:pt x="0" y="18884"/>
                </a:lnTo>
                <a:lnTo>
                  <a:pt x="0" y="51269"/>
                </a:lnTo>
                <a:lnTo>
                  <a:pt x="8102" y="51269"/>
                </a:lnTo>
                <a:lnTo>
                  <a:pt x="8102" y="18884"/>
                </a:lnTo>
                <a:close/>
              </a:path>
              <a:path w="603250" h="339090">
                <a:moveTo>
                  <a:pt x="601370" y="0"/>
                </a:moveTo>
                <a:lnTo>
                  <a:pt x="580237" y="0"/>
                </a:lnTo>
                <a:lnTo>
                  <a:pt x="580237" y="8089"/>
                </a:lnTo>
                <a:lnTo>
                  <a:pt x="595083" y="8089"/>
                </a:lnTo>
                <a:lnTo>
                  <a:pt x="595083" y="17525"/>
                </a:lnTo>
                <a:lnTo>
                  <a:pt x="603173" y="17525"/>
                </a:lnTo>
                <a:lnTo>
                  <a:pt x="603173" y="1803"/>
                </a:lnTo>
                <a:lnTo>
                  <a:pt x="601370" y="0"/>
                </a:lnTo>
                <a:close/>
              </a:path>
              <a:path w="603250" h="339090">
                <a:moveTo>
                  <a:pt x="555942" y="0"/>
                </a:moveTo>
                <a:lnTo>
                  <a:pt x="523557" y="0"/>
                </a:lnTo>
                <a:lnTo>
                  <a:pt x="523557" y="8089"/>
                </a:lnTo>
                <a:lnTo>
                  <a:pt x="555942" y="8089"/>
                </a:lnTo>
                <a:lnTo>
                  <a:pt x="555942" y="0"/>
                </a:lnTo>
                <a:close/>
              </a:path>
              <a:path w="603250" h="339090">
                <a:moveTo>
                  <a:pt x="499275" y="0"/>
                </a:moveTo>
                <a:lnTo>
                  <a:pt x="466890" y="0"/>
                </a:lnTo>
                <a:lnTo>
                  <a:pt x="466890" y="8089"/>
                </a:lnTo>
                <a:lnTo>
                  <a:pt x="499275" y="8089"/>
                </a:lnTo>
                <a:lnTo>
                  <a:pt x="499275" y="0"/>
                </a:lnTo>
                <a:close/>
              </a:path>
              <a:path w="603250" h="339090">
                <a:moveTo>
                  <a:pt x="442595" y="0"/>
                </a:moveTo>
                <a:lnTo>
                  <a:pt x="410209" y="0"/>
                </a:lnTo>
                <a:lnTo>
                  <a:pt x="410209" y="8089"/>
                </a:lnTo>
                <a:lnTo>
                  <a:pt x="442595" y="8089"/>
                </a:lnTo>
                <a:lnTo>
                  <a:pt x="442595" y="0"/>
                </a:lnTo>
                <a:close/>
              </a:path>
              <a:path w="603250" h="339090">
                <a:moveTo>
                  <a:pt x="385927" y="0"/>
                </a:moveTo>
                <a:lnTo>
                  <a:pt x="353542" y="0"/>
                </a:lnTo>
                <a:lnTo>
                  <a:pt x="353542" y="8089"/>
                </a:lnTo>
                <a:lnTo>
                  <a:pt x="385927" y="8089"/>
                </a:lnTo>
                <a:lnTo>
                  <a:pt x="385927" y="0"/>
                </a:lnTo>
                <a:close/>
              </a:path>
              <a:path w="603250" h="339090">
                <a:moveTo>
                  <a:pt x="329247" y="0"/>
                </a:moveTo>
                <a:lnTo>
                  <a:pt x="296862" y="0"/>
                </a:lnTo>
                <a:lnTo>
                  <a:pt x="296862" y="8089"/>
                </a:lnTo>
                <a:lnTo>
                  <a:pt x="329247" y="8089"/>
                </a:lnTo>
                <a:lnTo>
                  <a:pt x="329247" y="0"/>
                </a:lnTo>
                <a:close/>
              </a:path>
              <a:path w="603250" h="339090">
                <a:moveTo>
                  <a:pt x="272580" y="0"/>
                </a:moveTo>
                <a:lnTo>
                  <a:pt x="240195" y="0"/>
                </a:lnTo>
                <a:lnTo>
                  <a:pt x="240195" y="8089"/>
                </a:lnTo>
                <a:lnTo>
                  <a:pt x="272580" y="8089"/>
                </a:lnTo>
                <a:lnTo>
                  <a:pt x="272580" y="0"/>
                </a:lnTo>
                <a:close/>
              </a:path>
              <a:path w="603250" h="339090">
                <a:moveTo>
                  <a:pt x="215900" y="0"/>
                </a:moveTo>
                <a:lnTo>
                  <a:pt x="183515" y="0"/>
                </a:lnTo>
                <a:lnTo>
                  <a:pt x="183515" y="8089"/>
                </a:lnTo>
                <a:lnTo>
                  <a:pt x="215900" y="8089"/>
                </a:lnTo>
                <a:lnTo>
                  <a:pt x="215900" y="0"/>
                </a:lnTo>
                <a:close/>
              </a:path>
              <a:path w="603250" h="339090">
                <a:moveTo>
                  <a:pt x="159232" y="0"/>
                </a:moveTo>
                <a:lnTo>
                  <a:pt x="126847" y="0"/>
                </a:lnTo>
                <a:lnTo>
                  <a:pt x="126847" y="8089"/>
                </a:lnTo>
                <a:lnTo>
                  <a:pt x="159232" y="8089"/>
                </a:lnTo>
                <a:lnTo>
                  <a:pt x="159232" y="0"/>
                </a:lnTo>
                <a:close/>
              </a:path>
              <a:path w="603250" h="339090">
                <a:moveTo>
                  <a:pt x="102552" y="0"/>
                </a:moveTo>
                <a:lnTo>
                  <a:pt x="70167" y="0"/>
                </a:lnTo>
                <a:lnTo>
                  <a:pt x="70167" y="8089"/>
                </a:lnTo>
                <a:lnTo>
                  <a:pt x="102552" y="8089"/>
                </a:lnTo>
                <a:lnTo>
                  <a:pt x="102552" y="0"/>
                </a:lnTo>
                <a:close/>
              </a:path>
              <a:path w="603250" h="339090">
                <a:moveTo>
                  <a:pt x="45885" y="0"/>
                </a:moveTo>
                <a:lnTo>
                  <a:pt x="13500" y="0"/>
                </a:lnTo>
                <a:lnTo>
                  <a:pt x="13500" y="8089"/>
                </a:lnTo>
                <a:lnTo>
                  <a:pt x="45885" y="8089"/>
                </a:lnTo>
                <a:lnTo>
                  <a:pt x="45885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2111" y="469950"/>
            <a:ext cx="7305675" cy="0"/>
          </a:xfrm>
          <a:custGeom>
            <a:avLst/>
            <a:gdLst/>
            <a:ahLst/>
            <a:cxnLst/>
            <a:rect l="l" t="t" r="r" b="b"/>
            <a:pathLst>
              <a:path w="7305675" h="0">
                <a:moveTo>
                  <a:pt x="0" y="0"/>
                </a:moveTo>
                <a:lnTo>
                  <a:pt x="7305516" y="0"/>
                </a:lnTo>
              </a:path>
            </a:pathLst>
          </a:custGeom>
          <a:ln w="8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6160" y="4262425"/>
            <a:ext cx="3137750" cy="1536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97336" y="4307852"/>
            <a:ext cx="3014510" cy="1412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97336" y="4307852"/>
            <a:ext cx="3014980" cy="1412875"/>
          </a:xfrm>
          <a:custGeom>
            <a:avLst/>
            <a:gdLst/>
            <a:ahLst/>
            <a:cxnLst/>
            <a:rect l="l" t="t" r="r" b="b"/>
            <a:pathLst>
              <a:path w="3014979" h="1412875">
                <a:moveTo>
                  <a:pt x="0" y="235470"/>
                </a:moveTo>
                <a:lnTo>
                  <a:pt x="4783" y="188014"/>
                </a:lnTo>
                <a:lnTo>
                  <a:pt x="18504" y="143814"/>
                </a:lnTo>
                <a:lnTo>
                  <a:pt x="40214" y="103816"/>
                </a:lnTo>
                <a:lnTo>
                  <a:pt x="68967" y="68967"/>
                </a:lnTo>
                <a:lnTo>
                  <a:pt x="103816" y="40214"/>
                </a:lnTo>
                <a:lnTo>
                  <a:pt x="143814" y="18504"/>
                </a:lnTo>
                <a:lnTo>
                  <a:pt x="188014" y="4783"/>
                </a:lnTo>
                <a:lnTo>
                  <a:pt x="235470" y="0"/>
                </a:lnTo>
                <a:lnTo>
                  <a:pt x="2779030" y="0"/>
                </a:lnTo>
                <a:lnTo>
                  <a:pt x="2826487" y="4783"/>
                </a:lnTo>
                <a:lnTo>
                  <a:pt x="2870687" y="18504"/>
                </a:lnTo>
                <a:lnTo>
                  <a:pt x="2910684" y="40214"/>
                </a:lnTo>
                <a:lnTo>
                  <a:pt x="2945533" y="68967"/>
                </a:lnTo>
                <a:lnTo>
                  <a:pt x="2974285" y="103816"/>
                </a:lnTo>
                <a:lnTo>
                  <a:pt x="2995994" y="143814"/>
                </a:lnTo>
                <a:lnTo>
                  <a:pt x="3009714" y="188014"/>
                </a:lnTo>
                <a:lnTo>
                  <a:pt x="3014497" y="235470"/>
                </a:lnTo>
                <a:lnTo>
                  <a:pt x="3014497" y="1177325"/>
                </a:lnTo>
                <a:lnTo>
                  <a:pt x="3009714" y="1224782"/>
                </a:lnTo>
                <a:lnTo>
                  <a:pt x="2995994" y="1268982"/>
                </a:lnTo>
                <a:lnTo>
                  <a:pt x="2974285" y="1308979"/>
                </a:lnTo>
                <a:lnTo>
                  <a:pt x="2945533" y="1343828"/>
                </a:lnTo>
                <a:lnTo>
                  <a:pt x="2910684" y="1372580"/>
                </a:lnTo>
                <a:lnTo>
                  <a:pt x="2870687" y="1394289"/>
                </a:lnTo>
                <a:lnTo>
                  <a:pt x="2826487" y="1408009"/>
                </a:lnTo>
                <a:lnTo>
                  <a:pt x="2779030" y="1412792"/>
                </a:lnTo>
                <a:lnTo>
                  <a:pt x="235470" y="1412792"/>
                </a:lnTo>
                <a:lnTo>
                  <a:pt x="188014" y="1408009"/>
                </a:lnTo>
                <a:lnTo>
                  <a:pt x="143814" y="1394289"/>
                </a:lnTo>
                <a:lnTo>
                  <a:pt x="103816" y="1372580"/>
                </a:lnTo>
                <a:lnTo>
                  <a:pt x="68967" y="1343828"/>
                </a:lnTo>
                <a:lnTo>
                  <a:pt x="40214" y="1308979"/>
                </a:lnTo>
                <a:lnTo>
                  <a:pt x="18504" y="1268982"/>
                </a:lnTo>
                <a:lnTo>
                  <a:pt x="4783" y="1224782"/>
                </a:lnTo>
                <a:lnTo>
                  <a:pt x="0" y="1177325"/>
                </a:lnTo>
                <a:lnTo>
                  <a:pt x="0" y="235470"/>
                </a:lnTo>
                <a:close/>
              </a:path>
            </a:pathLst>
          </a:custGeom>
          <a:ln w="8096">
            <a:solidFill>
              <a:srgbClr val="00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25365" y="4262425"/>
            <a:ext cx="3137750" cy="1525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86541" y="4307852"/>
            <a:ext cx="3014510" cy="1401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86541" y="4307852"/>
            <a:ext cx="3014980" cy="1402080"/>
          </a:xfrm>
          <a:custGeom>
            <a:avLst/>
            <a:gdLst/>
            <a:ahLst/>
            <a:cxnLst/>
            <a:rect l="l" t="t" r="r" b="b"/>
            <a:pathLst>
              <a:path w="3014979" h="1402079">
                <a:moveTo>
                  <a:pt x="0" y="233669"/>
                </a:moveTo>
                <a:lnTo>
                  <a:pt x="4747" y="186577"/>
                </a:lnTo>
                <a:lnTo>
                  <a:pt x="18362" y="142715"/>
                </a:lnTo>
                <a:lnTo>
                  <a:pt x="39907" y="103023"/>
                </a:lnTo>
                <a:lnTo>
                  <a:pt x="68440" y="68440"/>
                </a:lnTo>
                <a:lnTo>
                  <a:pt x="103023" y="39907"/>
                </a:lnTo>
                <a:lnTo>
                  <a:pt x="142715" y="18362"/>
                </a:lnTo>
                <a:lnTo>
                  <a:pt x="186577" y="4747"/>
                </a:lnTo>
                <a:lnTo>
                  <a:pt x="233669" y="0"/>
                </a:lnTo>
                <a:lnTo>
                  <a:pt x="2780832" y="0"/>
                </a:lnTo>
                <a:lnTo>
                  <a:pt x="2827923" y="4747"/>
                </a:lnTo>
                <a:lnTo>
                  <a:pt x="2871784" y="18362"/>
                </a:lnTo>
                <a:lnTo>
                  <a:pt x="2911476" y="39907"/>
                </a:lnTo>
                <a:lnTo>
                  <a:pt x="2946057" y="68440"/>
                </a:lnTo>
                <a:lnTo>
                  <a:pt x="2974590" y="103023"/>
                </a:lnTo>
                <a:lnTo>
                  <a:pt x="2996134" y="142715"/>
                </a:lnTo>
                <a:lnTo>
                  <a:pt x="3009750" y="186577"/>
                </a:lnTo>
                <a:lnTo>
                  <a:pt x="3014497" y="233669"/>
                </a:lnTo>
                <a:lnTo>
                  <a:pt x="3014497" y="1168332"/>
                </a:lnTo>
                <a:lnTo>
                  <a:pt x="3009750" y="1215423"/>
                </a:lnTo>
                <a:lnTo>
                  <a:pt x="2996134" y="1259284"/>
                </a:lnTo>
                <a:lnTo>
                  <a:pt x="2974590" y="1298975"/>
                </a:lnTo>
                <a:lnTo>
                  <a:pt x="2946057" y="1333557"/>
                </a:lnTo>
                <a:lnTo>
                  <a:pt x="2911476" y="1362090"/>
                </a:lnTo>
                <a:lnTo>
                  <a:pt x="2871784" y="1383634"/>
                </a:lnTo>
                <a:lnTo>
                  <a:pt x="2827923" y="1397250"/>
                </a:lnTo>
                <a:lnTo>
                  <a:pt x="2780832" y="1401997"/>
                </a:lnTo>
                <a:lnTo>
                  <a:pt x="233669" y="1401997"/>
                </a:lnTo>
                <a:lnTo>
                  <a:pt x="186577" y="1397250"/>
                </a:lnTo>
                <a:lnTo>
                  <a:pt x="142715" y="1383634"/>
                </a:lnTo>
                <a:lnTo>
                  <a:pt x="103023" y="1362090"/>
                </a:lnTo>
                <a:lnTo>
                  <a:pt x="68440" y="1333557"/>
                </a:lnTo>
                <a:lnTo>
                  <a:pt x="39907" y="1298975"/>
                </a:lnTo>
                <a:lnTo>
                  <a:pt x="18362" y="1259284"/>
                </a:lnTo>
                <a:lnTo>
                  <a:pt x="4747" y="1215423"/>
                </a:lnTo>
                <a:lnTo>
                  <a:pt x="0" y="1168332"/>
                </a:lnTo>
                <a:lnTo>
                  <a:pt x="0" y="233669"/>
                </a:lnTo>
                <a:close/>
              </a:path>
            </a:pathLst>
          </a:custGeom>
          <a:ln w="8096">
            <a:solidFill>
              <a:srgbClr val="00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10976" y="4251630"/>
            <a:ext cx="3141344" cy="1536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4400" y="4297057"/>
            <a:ext cx="3014497" cy="14127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4400" y="4297057"/>
            <a:ext cx="3014980" cy="1412875"/>
          </a:xfrm>
          <a:custGeom>
            <a:avLst/>
            <a:gdLst/>
            <a:ahLst/>
            <a:cxnLst/>
            <a:rect l="l" t="t" r="r" b="b"/>
            <a:pathLst>
              <a:path w="3014979" h="1412875">
                <a:moveTo>
                  <a:pt x="0" y="235470"/>
                </a:moveTo>
                <a:lnTo>
                  <a:pt x="4783" y="188014"/>
                </a:lnTo>
                <a:lnTo>
                  <a:pt x="18504" y="143814"/>
                </a:lnTo>
                <a:lnTo>
                  <a:pt x="40214" y="103816"/>
                </a:lnTo>
                <a:lnTo>
                  <a:pt x="68967" y="68967"/>
                </a:lnTo>
                <a:lnTo>
                  <a:pt x="103816" y="40214"/>
                </a:lnTo>
                <a:lnTo>
                  <a:pt x="143814" y="18504"/>
                </a:lnTo>
                <a:lnTo>
                  <a:pt x="188014" y="4783"/>
                </a:lnTo>
                <a:lnTo>
                  <a:pt x="235470" y="0"/>
                </a:lnTo>
                <a:lnTo>
                  <a:pt x="2779030" y="0"/>
                </a:lnTo>
                <a:lnTo>
                  <a:pt x="2826487" y="4783"/>
                </a:lnTo>
                <a:lnTo>
                  <a:pt x="2870688" y="18504"/>
                </a:lnTo>
                <a:lnTo>
                  <a:pt x="2910687" y="40214"/>
                </a:lnTo>
                <a:lnTo>
                  <a:pt x="2945537" y="68967"/>
                </a:lnTo>
                <a:lnTo>
                  <a:pt x="2974290" y="103816"/>
                </a:lnTo>
                <a:lnTo>
                  <a:pt x="2996001" y="143814"/>
                </a:lnTo>
                <a:lnTo>
                  <a:pt x="3009722" y="188014"/>
                </a:lnTo>
                <a:lnTo>
                  <a:pt x="3014506" y="235470"/>
                </a:lnTo>
                <a:lnTo>
                  <a:pt x="3014506" y="1177325"/>
                </a:lnTo>
                <a:lnTo>
                  <a:pt x="3009722" y="1224782"/>
                </a:lnTo>
                <a:lnTo>
                  <a:pt x="2996001" y="1268982"/>
                </a:lnTo>
                <a:lnTo>
                  <a:pt x="2974290" y="1308979"/>
                </a:lnTo>
                <a:lnTo>
                  <a:pt x="2945537" y="1343828"/>
                </a:lnTo>
                <a:lnTo>
                  <a:pt x="2910687" y="1372580"/>
                </a:lnTo>
                <a:lnTo>
                  <a:pt x="2870688" y="1394289"/>
                </a:lnTo>
                <a:lnTo>
                  <a:pt x="2826487" y="1408009"/>
                </a:lnTo>
                <a:lnTo>
                  <a:pt x="2779030" y="1412792"/>
                </a:lnTo>
                <a:lnTo>
                  <a:pt x="235470" y="1412792"/>
                </a:lnTo>
                <a:lnTo>
                  <a:pt x="188014" y="1408009"/>
                </a:lnTo>
                <a:lnTo>
                  <a:pt x="143814" y="1394289"/>
                </a:lnTo>
                <a:lnTo>
                  <a:pt x="103816" y="1372580"/>
                </a:lnTo>
                <a:lnTo>
                  <a:pt x="68967" y="1343828"/>
                </a:lnTo>
                <a:lnTo>
                  <a:pt x="40214" y="1308979"/>
                </a:lnTo>
                <a:lnTo>
                  <a:pt x="18504" y="1268982"/>
                </a:lnTo>
                <a:lnTo>
                  <a:pt x="4783" y="1224782"/>
                </a:lnTo>
                <a:lnTo>
                  <a:pt x="0" y="1177325"/>
                </a:lnTo>
                <a:lnTo>
                  <a:pt x="0" y="235470"/>
                </a:lnTo>
                <a:close/>
              </a:path>
            </a:pathLst>
          </a:custGeom>
          <a:ln w="8096">
            <a:solidFill>
              <a:srgbClr val="00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25365" y="4262425"/>
            <a:ext cx="3137750" cy="15364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86541" y="4307852"/>
            <a:ext cx="3014510" cy="14127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86541" y="4307852"/>
            <a:ext cx="3014980" cy="1412875"/>
          </a:xfrm>
          <a:custGeom>
            <a:avLst/>
            <a:gdLst/>
            <a:ahLst/>
            <a:cxnLst/>
            <a:rect l="l" t="t" r="r" b="b"/>
            <a:pathLst>
              <a:path w="3014979" h="1412875">
                <a:moveTo>
                  <a:pt x="0" y="235470"/>
                </a:moveTo>
                <a:lnTo>
                  <a:pt x="4783" y="188014"/>
                </a:lnTo>
                <a:lnTo>
                  <a:pt x="18504" y="143814"/>
                </a:lnTo>
                <a:lnTo>
                  <a:pt x="40214" y="103816"/>
                </a:lnTo>
                <a:lnTo>
                  <a:pt x="68967" y="68967"/>
                </a:lnTo>
                <a:lnTo>
                  <a:pt x="103816" y="40214"/>
                </a:lnTo>
                <a:lnTo>
                  <a:pt x="143814" y="18504"/>
                </a:lnTo>
                <a:lnTo>
                  <a:pt x="188014" y="4783"/>
                </a:lnTo>
                <a:lnTo>
                  <a:pt x="235470" y="0"/>
                </a:lnTo>
                <a:lnTo>
                  <a:pt x="2779030" y="0"/>
                </a:lnTo>
                <a:lnTo>
                  <a:pt x="2826487" y="4783"/>
                </a:lnTo>
                <a:lnTo>
                  <a:pt x="2870687" y="18504"/>
                </a:lnTo>
                <a:lnTo>
                  <a:pt x="2910684" y="40214"/>
                </a:lnTo>
                <a:lnTo>
                  <a:pt x="2945533" y="68967"/>
                </a:lnTo>
                <a:lnTo>
                  <a:pt x="2974285" y="103816"/>
                </a:lnTo>
                <a:lnTo>
                  <a:pt x="2995994" y="143814"/>
                </a:lnTo>
                <a:lnTo>
                  <a:pt x="3009714" y="188014"/>
                </a:lnTo>
                <a:lnTo>
                  <a:pt x="3014497" y="235470"/>
                </a:lnTo>
                <a:lnTo>
                  <a:pt x="3014497" y="1177325"/>
                </a:lnTo>
                <a:lnTo>
                  <a:pt x="3009714" y="1224782"/>
                </a:lnTo>
                <a:lnTo>
                  <a:pt x="2995994" y="1268982"/>
                </a:lnTo>
                <a:lnTo>
                  <a:pt x="2974285" y="1308979"/>
                </a:lnTo>
                <a:lnTo>
                  <a:pt x="2945533" y="1343828"/>
                </a:lnTo>
                <a:lnTo>
                  <a:pt x="2910684" y="1372580"/>
                </a:lnTo>
                <a:lnTo>
                  <a:pt x="2870687" y="1394289"/>
                </a:lnTo>
                <a:lnTo>
                  <a:pt x="2826487" y="1408009"/>
                </a:lnTo>
                <a:lnTo>
                  <a:pt x="2779030" y="1412792"/>
                </a:lnTo>
                <a:lnTo>
                  <a:pt x="235470" y="1412792"/>
                </a:lnTo>
                <a:lnTo>
                  <a:pt x="188014" y="1408009"/>
                </a:lnTo>
                <a:lnTo>
                  <a:pt x="143814" y="1394289"/>
                </a:lnTo>
                <a:lnTo>
                  <a:pt x="103816" y="1372580"/>
                </a:lnTo>
                <a:lnTo>
                  <a:pt x="68967" y="1343828"/>
                </a:lnTo>
                <a:lnTo>
                  <a:pt x="40214" y="1308979"/>
                </a:lnTo>
                <a:lnTo>
                  <a:pt x="18504" y="1268982"/>
                </a:lnTo>
                <a:lnTo>
                  <a:pt x="4783" y="1224782"/>
                </a:lnTo>
                <a:lnTo>
                  <a:pt x="0" y="1177325"/>
                </a:lnTo>
                <a:lnTo>
                  <a:pt x="0" y="235470"/>
                </a:lnTo>
                <a:close/>
              </a:path>
            </a:pathLst>
          </a:custGeom>
          <a:ln w="8096">
            <a:solidFill>
              <a:srgbClr val="00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642815" y="4268952"/>
            <a:ext cx="17907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5">
                <a:latin typeface="Arial"/>
                <a:cs typeface="Arial"/>
              </a:rPr>
              <a:t>•</a:t>
            </a:r>
            <a:r>
              <a:rPr dirty="0" sz="1150" spc="25">
                <a:latin typeface="Arial"/>
                <a:cs typeface="Arial"/>
              </a:rPr>
              <a:t>E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06847" y="4268952"/>
            <a:ext cx="100647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10">
                <a:solidFill>
                  <a:srgbClr val="984807"/>
                </a:solidFill>
                <a:latin typeface="Arial"/>
                <a:cs typeface="Arial"/>
              </a:rPr>
              <a:t>Patient</a:t>
            </a:r>
            <a:r>
              <a:rPr dirty="0" sz="1150" spc="-40">
                <a:solidFill>
                  <a:srgbClr val="984807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984807"/>
                </a:solidFill>
                <a:latin typeface="Arial"/>
                <a:cs typeface="Arial"/>
              </a:rPr>
              <a:t>History</a:t>
            </a:r>
            <a:endParaRPr sz="1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94706" y="4635992"/>
            <a:ext cx="141795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baseline="4830" sz="1725" spc="-450">
                <a:solidFill>
                  <a:srgbClr val="008000"/>
                </a:solidFill>
                <a:latin typeface="Arial"/>
                <a:cs typeface="Arial"/>
              </a:rPr>
              <a:t>F</a:t>
            </a:r>
            <a:r>
              <a:rPr dirty="0" sz="1150" spc="-300">
                <a:solidFill>
                  <a:srgbClr val="660066"/>
                </a:solidFill>
                <a:latin typeface="Arial"/>
                <a:cs typeface="Arial"/>
              </a:rPr>
              <a:t>M</a:t>
            </a:r>
            <a:r>
              <a:rPr dirty="0" baseline="4830" sz="1725" spc="-45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dirty="0" sz="1150" spc="-300">
                <a:solidFill>
                  <a:srgbClr val="660066"/>
                </a:solidFill>
                <a:latin typeface="Arial"/>
                <a:cs typeface="Arial"/>
              </a:rPr>
              <a:t>e</a:t>
            </a:r>
            <a:r>
              <a:rPr dirty="0" baseline="4830" sz="1725" spc="-450">
                <a:solidFill>
                  <a:srgbClr val="008000"/>
                </a:solidFill>
                <a:latin typeface="Arial"/>
                <a:cs typeface="Arial"/>
              </a:rPr>
              <a:t>m</a:t>
            </a:r>
            <a:r>
              <a:rPr dirty="0" sz="1150" spc="-300">
                <a:solidFill>
                  <a:srgbClr val="660066"/>
                </a:solidFill>
                <a:latin typeface="Arial"/>
                <a:cs typeface="Arial"/>
              </a:rPr>
              <a:t>d</a:t>
            </a:r>
            <a:r>
              <a:rPr dirty="0" sz="1150" spc="-300">
                <a:solidFill>
                  <a:srgbClr val="660066"/>
                </a:solidFill>
                <a:latin typeface="Arial"/>
                <a:cs typeface="Arial"/>
              </a:rPr>
              <a:t>i</a:t>
            </a:r>
            <a:r>
              <a:rPr dirty="0" baseline="4830" sz="1725" spc="-450">
                <a:solidFill>
                  <a:srgbClr val="008000"/>
                </a:solidFill>
                <a:latin typeface="Arial"/>
                <a:cs typeface="Arial"/>
              </a:rPr>
              <a:t>l</a:t>
            </a:r>
            <a:r>
              <a:rPr dirty="0" sz="1150" spc="-300">
                <a:solidFill>
                  <a:srgbClr val="660066"/>
                </a:solidFill>
                <a:latin typeface="Arial"/>
                <a:cs typeface="Arial"/>
              </a:rPr>
              <a:t>c</a:t>
            </a:r>
            <a:r>
              <a:rPr dirty="0" baseline="4830" sz="1725" spc="-450">
                <a:solidFill>
                  <a:srgbClr val="008000"/>
                </a:solidFill>
                <a:latin typeface="Arial"/>
                <a:cs typeface="Arial"/>
              </a:rPr>
              <a:t>y</a:t>
            </a:r>
            <a:r>
              <a:rPr dirty="0" sz="1150" spc="-30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dirty="0" baseline="4830" sz="1725" spc="-450">
                <a:solidFill>
                  <a:srgbClr val="008000"/>
                </a:solidFill>
                <a:latin typeface="Arial"/>
                <a:cs typeface="Arial"/>
              </a:rPr>
              <a:t>H</a:t>
            </a:r>
            <a:r>
              <a:rPr dirty="0" sz="1150" spc="-300">
                <a:solidFill>
                  <a:srgbClr val="660066"/>
                </a:solidFill>
                <a:latin typeface="Arial"/>
                <a:cs typeface="Arial"/>
              </a:rPr>
              <a:t>tio</a:t>
            </a:r>
            <a:r>
              <a:rPr dirty="0" baseline="4830" sz="1725" spc="-450">
                <a:solidFill>
                  <a:srgbClr val="008000"/>
                </a:solidFill>
                <a:latin typeface="Arial"/>
                <a:cs typeface="Arial"/>
              </a:rPr>
              <a:t>is</a:t>
            </a:r>
            <a:r>
              <a:rPr dirty="0" sz="1150" spc="-300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dirty="0" baseline="2415" sz="1725" spc="-45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baseline="4830" sz="1725" spc="-450">
                <a:solidFill>
                  <a:srgbClr val="008000"/>
                </a:solidFill>
                <a:latin typeface="Arial"/>
                <a:cs typeface="Arial"/>
              </a:rPr>
              <a:t>t</a:t>
            </a:r>
            <a:r>
              <a:rPr dirty="0" sz="1150" spc="-300">
                <a:solidFill>
                  <a:srgbClr val="660066"/>
                </a:solidFill>
                <a:latin typeface="Arial"/>
                <a:cs typeface="Arial"/>
              </a:rPr>
              <a:t>s</a:t>
            </a:r>
            <a:r>
              <a:rPr dirty="0" baseline="4830" sz="1725" spc="-450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dirty="0" baseline="2415" sz="1725" spc="-45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baseline="4830" sz="1725" spc="-450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dirty="0" baseline="2415" sz="1725" spc="-45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baseline="4830" sz="1725" spc="-450">
                <a:solidFill>
                  <a:srgbClr val="008000"/>
                </a:solidFill>
                <a:latin typeface="Arial"/>
                <a:cs typeface="Arial"/>
              </a:rPr>
              <a:t>y</a:t>
            </a:r>
            <a:r>
              <a:rPr dirty="0" baseline="4830" sz="1725" spc="-442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baseline="2415" sz="1725" spc="22">
                <a:solidFill>
                  <a:srgbClr val="FF0000"/>
                </a:solidFill>
                <a:latin typeface="Arial"/>
                <a:cs typeface="Arial"/>
              </a:rPr>
              <a:t>ptoms</a:t>
            </a:r>
            <a:endParaRPr baseline="2415" sz="172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06847" y="5359258"/>
            <a:ext cx="59563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15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dirty="0" sz="1150" spc="5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z="1150" spc="15">
                <a:solidFill>
                  <a:srgbClr val="0000FF"/>
                </a:solidFill>
                <a:latin typeface="Arial"/>
                <a:cs typeface="Arial"/>
              </a:rPr>
              <a:t>nd</a:t>
            </a:r>
            <a:r>
              <a:rPr dirty="0" sz="1150" spc="5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dirty="0" sz="1150" spc="15">
                <a:solidFill>
                  <a:srgbClr val="0000FF"/>
                </a:solidFill>
                <a:latin typeface="Arial"/>
                <a:cs typeface="Arial"/>
              </a:rPr>
              <a:t>ng</a:t>
            </a:r>
            <a:r>
              <a:rPr dirty="0" sz="1150" spc="20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11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42815" y="5542773"/>
            <a:ext cx="527685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10">
                <a:latin typeface="Arial"/>
                <a:cs typeface="Arial"/>
              </a:rPr>
              <a:t>pre</a:t>
            </a:r>
            <a:r>
              <a:rPr dirty="0" sz="1150" spc="20">
                <a:latin typeface="Arial"/>
                <a:cs typeface="Arial"/>
              </a:rPr>
              <a:t>s</a:t>
            </a:r>
            <a:r>
              <a:rPr dirty="0" sz="1150" spc="15">
                <a:latin typeface="Arial"/>
                <a:cs typeface="Arial"/>
              </a:rPr>
              <a:t>en</a:t>
            </a:r>
            <a:r>
              <a:rPr dirty="0" sz="1150" spc="10">
                <a:latin typeface="Arial"/>
                <a:cs typeface="Arial"/>
              </a:rPr>
              <a:t>t</a:t>
            </a:r>
            <a:endParaRPr sz="11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99484" y="1409395"/>
            <a:ext cx="0" cy="2715260"/>
          </a:xfrm>
          <a:custGeom>
            <a:avLst/>
            <a:gdLst/>
            <a:ahLst/>
            <a:cxnLst/>
            <a:rect l="l" t="t" r="r" b="b"/>
            <a:pathLst>
              <a:path w="0" h="2715260">
                <a:moveTo>
                  <a:pt x="0" y="0"/>
                </a:moveTo>
                <a:lnTo>
                  <a:pt x="0" y="2714940"/>
                </a:lnTo>
              </a:path>
            </a:pathLst>
          </a:custGeom>
          <a:ln w="10794">
            <a:solidFill>
              <a:srgbClr val="31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860239" y="1409395"/>
            <a:ext cx="0" cy="2715260"/>
          </a:xfrm>
          <a:custGeom>
            <a:avLst/>
            <a:gdLst/>
            <a:ahLst/>
            <a:cxnLst/>
            <a:rect l="l" t="t" r="r" b="b"/>
            <a:pathLst>
              <a:path w="0" h="2715260">
                <a:moveTo>
                  <a:pt x="0" y="0"/>
                </a:moveTo>
                <a:lnTo>
                  <a:pt x="0" y="2714940"/>
                </a:lnTo>
              </a:path>
            </a:pathLst>
          </a:custGeom>
          <a:ln w="10794">
            <a:solidFill>
              <a:srgbClr val="31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732273" y="1865483"/>
            <a:ext cx="3039110" cy="0"/>
          </a:xfrm>
          <a:custGeom>
            <a:avLst/>
            <a:gdLst/>
            <a:ahLst/>
            <a:cxnLst/>
            <a:rect l="l" t="t" r="r" b="b"/>
            <a:pathLst>
              <a:path w="3039109" h="0">
                <a:moveTo>
                  <a:pt x="0" y="0"/>
                </a:moveTo>
                <a:lnTo>
                  <a:pt x="3038794" y="0"/>
                </a:lnTo>
              </a:path>
            </a:pathLst>
          </a:custGeom>
          <a:ln w="10794">
            <a:solidFill>
              <a:srgbClr val="31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732273" y="2316174"/>
            <a:ext cx="3039110" cy="0"/>
          </a:xfrm>
          <a:custGeom>
            <a:avLst/>
            <a:gdLst/>
            <a:ahLst/>
            <a:cxnLst/>
            <a:rect l="l" t="t" r="r" b="b"/>
            <a:pathLst>
              <a:path w="3039109" h="0">
                <a:moveTo>
                  <a:pt x="0" y="0"/>
                </a:moveTo>
                <a:lnTo>
                  <a:pt x="3038794" y="0"/>
                </a:lnTo>
              </a:path>
            </a:pathLst>
          </a:custGeom>
          <a:ln w="10794">
            <a:solidFill>
              <a:srgbClr val="31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32273" y="2766870"/>
            <a:ext cx="3039110" cy="0"/>
          </a:xfrm>
          <a:custGeom>
            <a:avLst/>
            <a:gdLst/>
            <a:ahLst/>
            <a:cxnLst/>
            <a:rect l="l" t="t" r="r" b="b"/>
            <a:pathLst>
              <a:path w="3039109" h="0">
                <a:moveTo>
                  <a:pt x="0" y="0"/>
                </a:moveTo>
                <a:lnTo>
                  <a:pt x="3038794" y="0"/>
                </a:lnTo>
              </a:path>
            </a:pathLst>
          </a:custGeom>
          <a:ln w="10794">
            <a:solidFill>
              <a:srgbClr val="31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732273" y="3217556"/>
            <a:ext cx="3039110" cy="0"/>
          </a:xfrm>
          <a:custGeom>
            <a:avLst/>
            <a:gdLst/>
            <a:ahLst/>
            <a:cxnLst/>
            <a:rect l="l" t="t" r="r" b="b"/>
            <a:pathLst>
              <a:path w="3039109" h="0">
                <a:moveTo>
                  <a:pt x="0" y="0"/>
                </a:moveTo>
                <a:lnTo>
                  <a:pt x="3038794" y="0"/>
                </a:lnTo>
              </a:path>
            </a:pathLst>
          </a:custGeom>
          <a:ln w="10794">
            <a:solidFill>
              <a:srgbClr val="31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732273" y="3665549"/>
            <a:ext cx="3039110" cy="0"/>
          </a:xfrm>
          <a:custGeom>
            <a:avLst/>
            <a:gdLst/>
            <a:ahLst/>
            <a:cxnLst/>
            <a:rect l="l" t="t" r="r" b="b"/>
            <a:pathLst>
              <a:path w="3039109" h="0">
                <a:moveTo>
                  <a:pt x="0" y="0"/>
                </a:moveTo>
                <a:lnTo>
                  <a:pt x="3038794" y="0"/>
                </a:lnTo>
              </a:path>
            </a:pathLst>
          </a:custGeom>
          <a:ln w="10794">
            <a:solidFill>
              <a:srgbClr val="31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737671" y="1409395"/>
            <a:ext cx="0" cy="2715260"/>
          </a:xfrm>
          <a:custGeom>
            <a:avLst/>
            <a:gdLst/>
            <a:ahLst/>
            <a:cxnLst/>
            <a:rect l="l" t="t" r="r" b="b"/>
            <a:pathLst>
              <a:path w="0" h="2715260">
                <a:moveTo>
                  <a:pt x="0" y="0"/>
                </a:moveTo>
                <a:lnTo>
                  <a:pt x="0" y="2714940"/>
                </a:lnTo>
              </a:path>
            </a:pathLst>
          </a:custGeom>
          <a:ln w="10794">
            <a:solidFill>
              <a:srgbClr val="31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732273" y="1414792"/>
            <a:ext cx="3039110" cy="0"/>
          </a:xfrm>
          <a:custGeom>
            <a:avLst/>
            <a:gdLst/>
            <a:ahLst/>
            <a:cxnLst/>
            <a:rect l="l" t="t" r="r" b="b"/>
            <a:pathLst>
              <a:path w="3039109" h="0">
                <a:moveTo>
                  <a:pt x="0" y="0"/>
                </a:moveTo>
                <a:lnTo>
                  <a:pt x="3038794" y="0"/>
                </a:lnTo>
              </a:path>
            </a:pathLst>
          </a:custGeom>
          <a:ln w="10794">
            <a:solidFill>
              <a:srgbClr val="31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732273" y="4118938"/>
            <a:ext cx="3039110" cy="0"/>
          </a:xfrm>
          <a:custGeom>
            <a:avLst/>
            <a:gdLst/>
            <a:ahLst/>
            <a:cxnLst/>
            <a:rect l="l" t="t" r="r" b="b"/>
            <a:pathLst>
              <a:path w="3039109" h="0">
                <a:moveTo>
                  <a:pt x="0" y="0"/>
                </a:moveTo>
                <a:lnTo>
                  <a:pt x="3038794" y="0"/>
                </a:lnTo>
              </a:path>
            </a:pathLst>
          </a:custGeom>
          <a:ln w="10794">
            <a:solidFill>
              <a:srgbClr val="31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51311" y="1056297"/>
            <a:ext cx="3119757" cy="31485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725526" y="1112534"/>
            <a:ext cx="3046095" cy="3001010"/>
          </a:xfrm>
          <a:custGeom>
            <a:avLst/>
            <a:gdLst/>
            <a:ahLst/>
            <a:cxnLst/>
            <a:rect l="l" t="t" r="r" b="b"/>
            <a:pathLst>
              <a:path w="3046095" h="3001010">
                <a:moveTo>
                  <a:pt x="3045542" y="3001008"/>
                </a:moveTo>
                <a:lnTo>
                  <a:pt x="0" y="3001008"/>
                </a:lnTo>
                <a:lnTo>
                  <a:pt x="0" y="0"/>
                </a:lnTo>
                <a:lnTo>
                  <a:pt x="3045542" y="0"/>
                </a:lnTo>
              </a:path>
            </a:pathLst>
          </a:custGeom>
          <a:ln w="32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452901" y="1154366"/>
            <a:ext cx="1353820" cy="1842135"/>
          </a:xfrm>
          <a:custGeom>
            <a:avLst/>
            <a:gdLst/>
            <a:ahLst/>
            <a:cxnLst/>
            <a:rect l="l" t="t" r="r" b="b"/>
            <a:pathLst>
              <a:path w="1353820" h="1842135">
                <a:moveTo>
                  <a:pt x="330" y="0"/>
                </a:moveTo>
                <a:lnTo>
                  <a:pt x="0" y="8089"/>
                </a:lnTo>
                <a:lnTo>
                  <a:pt x="31546" y="9385"/>
                </a:lnTo>
                <a:lnTo>
                  <a:pt x="62877" y="13233"/>
                </a:lnTo>
                <a:lnTo>
                  <a:pt x="125158" y="28232"/>
                </a:lnTo>
                <a:lnTo>
                  <a:pt x="186537" y="52463"/>
                </a:lnTo>
                <a:lnTo>
                  <a:pt x="246506" y="85293"/>
                </a:lnTo>
                <a:lnTo>
                  <a:pt x="304558" y="126047"/>
                </a:lnTo>
                <a:lnTo>
                  <a:pt x="360184" y="174091"/>
                </a:lnTo>
                <a:lnTo>
                  <a:pt x="412889" y="228765"/>
                </a:lnTo>
                <a:lnTo>
                  <a:pt x="437984" y="258381"/>
                </a:lnTo>
                <a:lnTo>
                  <a:pt x="462140" y="289382"/>
                </a:lnTo>
                <a:lnTo>
                  <a:pt x="507504" y="355358"/>
                </a:lnTo>
                <a:lnTo>
                  <a:pt x="548424" y="425970"/>
                </a:lnTo>
                <a:lnTo>
                  <a:pt x="567029" y="462762"/>
                </a:lnTo>
                <a:lnTo>
                  <a:pt x="584365" y="500494"/>
                </a:lnTo>
                <a:lnTo>
                  <a:pt x="600341" y="539038"/>
                </a:lnTo>
                <a:lnTo>
                  <a:pt x="614895" y="578345"/>
                </a:lnTo>
                <a:lnTo>
                  <a:pt x="627976" y="618299"/>
                </a:lnTo>
                <a:lnTo>
                  <a:pt x="639508" y="658837"/>
                </a:lnTo>
                <a:lnTo>
                  <a:pt x="649439" y="699858"/>
                </a:lnTo>
                <a:lnTo>
                  <a:pt x="657694" y="741299"/>
                </a:lnTo>
                <a:lnTo>
                  <a:pt x="664222" y="783056"/>
                </a:lnTo>
                <a:lnTo>
                  <a:pt x="668959" y="825068"/>
                </a:lnTo>
                <a:lnTo>
                  <a:pt x="671855" y="867232"/>
                </a:lnTo>
                <a:lnTo>
                  <a:pt x="673811" y="951991"/>
                </a:lnTo>
                <a:lnTo>
                  <a:pt x="676719" y="994524"/>
                </a:lnTo>
                <a:lnTo>
                  <a:pt x="681494" y="1036878"/>
                </a:lnTo>
                <a:lnTo>
                  <a:pt x="688086" y="1078979"/>
                </a:lnTo>
                <a:lnTo>
                  <a:pt x="696404" y="1120749"/>
                </a:lnTo>
                <a:lnTo>
                  <a:pt x="706399" y="1162088"/>
                </a:lnTo>
                <a:lnTo>
                  <a:pt x="718019" y="1202931"/>
                </a:lnTo>
                <a:lnTo>
                  <a:pt x="731189" y="1243190"/>
                </a:lnTo>
                <a:lnTo>
                  <a:pt x="745845" y="1282788"/>
                </a:lnTo>
                <a:lnTo>
                  <a:pt x="761936" y="1321625"/>
                </a:lnTo>
                <a:lnTo>
                  <a:pt x="779399" y="1359636"/>
                </a:lnTo>
                <a:lnTo>
                  <a:pt x="798169" y="1396733"/>
                </a:lnTo>
                <a:lnTo>
                  <a:pt x="839495" y="1468043"/>
                </a:lnTo>
                <a:lnTo>
                  <a:pt x="885012" y="1534248"/>
                </a:lnTo>
                <a:lnTo>
                  <a:pt x="909434" y="1565605"/>
                </a:lnTo>
                <a:lnTo>
                  <a:pt x="934745" y="1595475"/>
                </a:lnTo>
                <a:lnTo>
                  <a:pt x="960932" y="1623860"/>
                </a:lnTo>
                <a:lnTo>
                  <a:pt x="1015695" y="1675815"/>
                </a:lnTo>
                <a:lnTo>
                  <a:pt x="1073213" y="1720799"/>
                </a:lnTo>
                <a:lnTo>
                  <a:pt x="1133043" y="1758149"/>
                </a:lnTo>
                <a:lnTo>
                  <a:pt x="1194676" y="1787194"/>
                </a:lnTo>
                <a:lnTo>
                  <a:pt x="1258023" y="1807337"/>
                </a:lnTo>
                <a:lnTo>
                  <a:pt x="1288783" y="1812594"/>
                </a:lnTo>
                <a:lnTo>
                  <a:pt x="1286332" y="1841741"/>
                </a:lnTo>
                <a:lnTo>
                  <a:pt x="1353591" y="1814906"/>
                </a:lnTo>
                <a:lnTo>
                  <a:pt x="1336537" y="1804504"/>
                </a:lnTo>
                <a:lnTo>
                  <a:pt x="1289469" y="1804504"/>
                </a:lnTo>
                <a:lnTo>
                  <a:pt x="1259598" y="1799386"/>
                </a:lnTo>
                <a:lnTo>
                  <a:pt x="1197762" y="1779701"/>
                </a:lnTo>
                <a:lnTo>
                  <a:pt x="1137030" y="1751101"/>
                </a:lnTo>
                <a:lnTo>
                  <a:pt x="1077963" y="1714233"/>
                </a:lnTo>
                <a:lnTo>
                  <a:pt x="1021054" y="1669745"/>
                </a:lnTo>
                <a:lnTo>
                  <a:pt x="966825" y="1618297"/>
                </a:lnTo>
                <a:lnTo>
                  <a:pt x="940866" y="1590179"/>
                </a:lnTo>
                <a:lnTo>
                  <a:pt x="915771" y="1560563"/>
                </a:lnTo>
                <a:lnTo>
                  <a:pt x="891616" y="1529562"/>
                </a:lnTo>
                <a:lnTo>
                  <a:pt x="846264" y="1463586"/>
                </a:lnTo>
                <a:lnTo>
                  <a:pt x="805345" y="1392974"/>
                </a:lnTo>
                <a:lnTo>
                  <a:pt x="786726" y="1356182"/>
                </a:lnTo>
                <a:lnTo>
                  <a:pt x="769391" y="1318463"/>
                </a:lnTo>
                <a:lnTo>
                  <a:pt x="753414" y="1279905"/>
                </a:lnTo>
                <a:lnTo>
                  <a:pt x="738860" y="1240599"/>
                </a:lnTo>
                <a:lnTo>
                  <a:pt x="725779" y="1200645"/>
                </a:lnTo>
                <a:lnTo>
                  <a:pt x="714248" y="1160106"/>
                </a:lnTo>
                <a:lnTo>
                  <a:pt x="704329" y="1119085"/>
                </a:lnTo>
                <a:lnTo>
                  <a:pt x="696061" y="1077645"/>
                </a:lnTo>
                <a:lnTo>
                  <a:pt x="689533" y="1035888"/>
                </a:lnTo>
                <a:lnTo>
                  <a:pt x="684796" y="993876"/>
                </a:lnTo>
                <a:lnTo>
                  <a:pt x="681901" y="951712"/>
                </a:lnTo>
                <a:lnTo>
                  <a:pt x="679945" y="866952"/>
                </a:lnTo>
                <a:lnTo>
                  <a:pt x="677037" y="824420"/>
                </a:lnTo>
                <a:lnTo>
                  <a:pt x="672261" y="782065"/>
                </a:lnTo>
                <a:lnTo>
                  <a:pt x="665683" y="739965"/>
                </a:lnTo>
                <a:lnTo>
                  <a:pt x="657364" y="698195"/>
                </a:lnTo>
                <a:lnTo>
                  <a:pt x="647357" y="656856"/>
                </a:lnTo>
                <a:lnTo>
                  <a:pt x="635736" y="616013"/>
                </a:lnTo>
                <a:lnTo>
                  <a:pt x="622566" y="575754"/>
                </a:lnTo>
                <a:lnTo>
                  <a:pt x="607910" y="536155"/>
                </a:lnTo>
                <a:lnTo>
                  <a:pt x="591820" y="497319"/>
                </a:lnTo>
                <a:lnTo>
                  <a:pt x="574357" y="459308"/>
                </a:lnTo>
                <a:lnTo>
                  <a:pt x="555485" y="422008"/>
                </a:lnTo>
                <a:lnTo>
                  <a:pt x="514261" y="350900"/>
                </a:lnTo>
                <a:lnTo>
                  <a:pt x="468744" y="284695"/>
                </a:lnTo>
                <a:lnTo>
                  <a:pt x="444220" y="253212"/>
                </a:lnTo>
                <a:lnTo>
                  <a:pt x="419011" y="223469"/>
                </a:lnTo>
                <a:lnTo>
                  <a:pt x="392823" y="195084"/>
                </a:lnTo>
                <a:lnTo>
                  <a:pt x="338074" y="143141"/>
                </a:lnTo>
                <a:lnTo>
                  <a:pt x="280542" y="98145"/>
                </a:lnTo>
                <a:lnTo>
                  <a:pt x="220713" y="60794"/>
                </a:lnTo>
                <a:lnTo>
                  <a:pt x="159092" y="31762"/>
                </a:lnTo>
                <a:lnTo>
                  <a:pt x="95846" y="11633"/>
                </a:lnTo>
                <a:lnTo>
                  <a:pt x="32372" y="1333"/>
                </a:lnTo>
                <a:lnTo>
                  <a:pt x="330" y="0"/>
                </a:lnTo>
                <a:close/>
              </a:path>
              <a:path w="1353820" h="1842135">
                <a:moveTo>
                  <a:pt x="1291767" y="1777199"/>
                </a:moveTo>
                <a:lnTo>
                  <a:pt x="1289469" y="1804504"/>
                </a:lnTo>
                <a:lnTo>
                  <a:pt x="1336537" y="1804504"/>
                </a:lnTo>
                <a:lnTo>
                  <a:pt x="1291767" y="17771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52977" y="1154366"/>
            <a:ext cx="1353820" cy="975994"/>
          </a:xfrm>
          <a:custGeom>
            <a:avLst/>
            <a:gdLst/>
            <a:ahLst/>
            <a:cxnLst/>
            <a:rect l="l" t="t" r="r" b="b"/>
            <a:pathLst>
              <a:path w="1353820" h="975994">
                <a:moveTo>
                  <a:pt x="177" y="0"/>
                </a:moveTo>
                <a:lnTo>
                  <a:pt x="0" y="8089"/>
                </a:lnTo>
                <a:lnTo>
                  <a:pt x="31623" y="8775"/>
                </a:lnTo>
                <a:lnTo>
                  <a:pt x="63068" y="10782"/>
                </a:lnTo>
                <a:lnTo>
                  <a:pt x="125653" y="18618"/>
                </a:lnTo>
                <a:lnTo>
                  <a:pt x="187223" y="31254"/>
                </a:lnTo>
                <a:lnTo>
                  <a:pt x="247319" y="48361"/>
                </a:lnTo>
                <a:lnTo>
                  <a:pt x="305447" y="69596"/>
                </a:lnTo>
                <a:lnTo>
                  <a:pt x="361099" y="94589"/>
                </a:lnTo>
                <a:lnTo>
                  <a:pt x="413791" y="123024"/>
                </a:lnTo>
                <a:lnTo>
                  <a:pt x="463016" y="154533"/>
                </a:lnTo>
                <a:lnTo>
                  <a:pt x="508266" y="188772"/>
                </a:lnTo>
                <a:lnTo>
                  <a:pt x="549097" y="225412"/>
                </a:lnTo>
                <a:lnTo>
                  <a:pt x="584898" y="264007"/>
                </a:lnTo>
                <a:lnTo>
                  <a:pt x="615289" y="304304"/>
                </a:lnTo>
                <a:lnTo>
                  <a:pt x="639737" y="345909"/>
                </a:lnTo>
                <a:lnTo>
                  <a:pt x="657771" y="388442"/>
                </a:lnTo>
                <a:lnTo>
                  <a:pt x="668934" y="431571"/>
                </a:lnTo>
                <a:lnTo>
                  <a:pt x="673735" y="497217"/>
                </a:lnTo>
                <a:lnTo>
                  <a:pt x="676668" y="519595"/>
                </a:lnTo>
                <a:lnTo>
                  <a:pt x="688124" y="563981"/>
                </a:lnTo>
                <a:lnTo>
                  <a:pt x="706589" y="607580"/>
                </a:lnTo>
                <a:lnTo>
                  <a:pt x="731532" y="650049"/>
                </a:lnTo>
                <a:lnTo>
                  <a:pt x="762571" y="691222"/>
                </a:lnTo>
                <a:lnTo>
                  <a:pt x="798995" y="730465"/>
                </a:lnTo>
                <a:lnTo>
                  <a:pt x="840054" y="767321"/>
                </a:lnTo>
                <a:lnTo>
                  <a:pt x="885837" y="801966"/>
                </a:lnTo>
                <a:lnTo>
                  <a:pt x="935570" y="833831"/>
                </a:lnTo>
                <a:lnTo>
                  <a:pt x="989050" y="862685"/>
                </a:lnTo>
                <a:lnTo>
                  <a:pt x="1044981" y="887806"/>
                </a:lnTo>
                <a:lnTo>
                  <a:pt x="1103642" y="909243"/>
                </a:lnTo>
                <a:lnTo>
                  <a:pt x="1164602" y="926591"/>
                </a:lnTo>
                <a:lnTo>
                  <a:pt x="1226832" y="939355"/>
                </a:lnTo>
                <a:lnTo>
                  <a:pt x="1288656" y="946353"/>
                </a:lnTo>
                <a:lnTo>
                  <a:pt x="1287373" y="975385"/>
                </a:lnTo>
                <a:lnTo>
                  <a:pt x="1353515" y="945908"/>
                </a:lnTo>
                <a:lnTo>
                  <a:pt x="1339738" y="938237"/>
                </a:lnTo>
                <a:lnTo>
                  <a:pt x="1289024" y="938237"/>
                </a:lnTo>
                <a:lnTo>
                  <a:pt x="1227924" y="931329"/>
                </a:lnTo>
                <a:lnTo>
                  <a:pt x="1166380" y="918692"/>
                </a:lnTo>
                <a:lnTo>
                  <a:pt x="1106284" y="901585"/>
                </a:lnTo>
                <a:lnTo>
                  <a:pt x="1048156" y="880351"/>
                </a:lnTo>
                <a:lnTo>
                  <a:pt x="992505" y="855357"/>
                </a:lnTo>
                <a:lnTo>
                  <a:pt x="939812" y="826922"/>
                </a:lnTo>
                <a:lnTo>
                  <a:pt x="890587" y="795413"/>
                </a:lnTo>
                <a:lnTo>
                  <a:pt x="845337" y="761174"/>
                </a:lnTo>
                <a:lnTo>
                  <a:pt x="804506" y="724535"/>
                </a:lnTo>
                <a:lnTo>
                  <a:pt x="768705" y="685939"/>
                </a:lnTo>
                <a:lnTo>
                  <a:pt x="738327" y="645642"/>
                </a:lnTo>
                <a:lnTo>
                  <a:pt x="713879" y="604050"/>
                </a:lnTo>
                <a:lnTo>
                  <a:pt x="695833" y="561505"/>
                </a:lnTo>
                <a:lnTo>
                  <a:pt x="684682" y="518375"/>
                </a:lnTo>
                <a:lnTo>
                  <a:pt x="679869" y="452729"/>
                </a:lnTo>
                <a:lnTo>
                  <a:pt x="676935" y="430352"/>
                </a:lnTo>
                <a:lnTo>
                  <a:pt x="665480" y="385965"/>
                </a:lnTo>
                <a:lnTo>
                  <a:pt x="647014" y="342366"/>
                </a:lnTo>
                <a:lnTo>
                  <a:pt x="622071" y="299897"/>
                </a:lnTo>
                <a:lnTo>
                  <a:pt x="591172" y="258889"/>
                </a:lnTo>
                <a:lnTo>
                  <a:pt x="554609" y="219481"/>
                </a:lnTo>
                <a:lnTo>
                  <a:pt x="513295" y="182410"/>
                </a:lnTo>
                <a:lnTo>
                  <a:pt x="467779" y="147980"/>
                </a:lnTo>
                <a:lnTo>
                  <a:pt x="418033" y="116128"/>
                </a:lnTo>
                <a:lnTo>
                  <a:pt x="364820" y="87401"/>
                </a:lnTo>
                <a:lnTo>
                  <a:pt x="308635" y="62153"/>
                </a:lnTo>
                <a:lnTo>
                  <a:pt x="249961" y="40703"/>
                </a:lnTo>
                <a:lnTo>
                  <a:pt x="189001" y="23355"/>
                </a:lnTo>
                <a:lnTo>
                  <a:pt x="127127" y="10655"/>
                </a:lnTo>
                <a:lnTo>
                  <a:pt x="63957" y="2730"/>
                </a:lnTo>
                <a:lnTo>
                  <a:pt x="32054" y="685"/>
                </a:lnTo>
                <a:lnTo>
                  <a:pt x="177" y="0"/>
                </a:lnTo>
                <a:close/>
              </a:path>
              <a:path w="1353820" h="975994">
                <a:moveTo>
                  <a:pt x="1290243" y="910678"/>
                </a:moveTo>
                <a:lnTo>
                  <a:pt x="1289024" y="938237"/>
                </a:lnTo>
                <a:lnTo>
                  <a:pt x="1339738" y="938237"/>
                </a:lnTo>
                <a:lnTo>
                  <a:pt x="1290243" y="9106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678224" y="1300099"/>
            <a:ext cx="1128395" cy="1694180"/>
          </a:xfrm>
          <a:custGeom>
            <a:avLst/>
            <a:gdLst/>
            <a:ahLst/>
            <a:cxnLst/>
            <a:rect l="l" t="t" r="r" b="b"/>
            <a:pathLst>
              <a:path w="1128395" h="1694180">
                <a:moveTo>
                  <a:pt x="368" y="0"/>
                </a:moveTo>
                <a:lnTo>
                  <a:pt x="0" y="8089"/>
                </a:lnTo>
                <a:lnTo>
                  <a:pt x="26250" y="9283"/>
                </a:lnTo>
                <a:lnTo>
                  <a:pt x="52285" y="12801"/>
                </a:lnTo>
                <a:lnTo>
                  <a:pt x="104051" y="26568"/>
                </a:lnTo>
                <a:lnTo>
                  <a:pt x="155105" y="48793"/>
                </a:lnTo>
                <a:lnTo>
                  <a:pt x="205003" y="78930"/>
                </a:lnTo>
                <a:lnTo>
                  <a:pt x="253326" y="116357"/>
                </a:lnTo>
                <a:lnTo>
                  <a:pt x="299656" y="160502"/>
                </a:lnTo>
                <a:lnTo>
                  <a:pt x="343560" y="210756"/>
                </a:lnTo>
                <a:lnTo>
                  <a:pt x="384594" y="266458"/>
                </a:lnTo>
                <a:lnTo>
                  <a:pt x="422389" y="327113"/>
                </a:lnTo>
                <a:lnTo>
                  <a:pt x="456476" y="391998"/>
                </a:lnTo>
                <a:lnTo>
                  <a:pt x="486448" y="460540"/>
                </a:lnTo>
                <a:lnTo>
                  <a:pt x="511898" y="532117"/>
                </a:lnTo>
                <a:lnTo>
                  <a:pt x="532409" y="606170"/>
                </a:lnTo>
                <a:lnTo>
                  <a:pt x="540677" y="643851"/>
                </a:lnTo>
                <a:lnTo>
                  <a:pt x="547560" y="681964"/>
                </a:lnTo>
                <a:lnTo>
                  <a:pt x="553008" y="720356"/>
                </a:lnTo>
                <a:lnTo>
                  <a:pt x="556958" y="758990"/>
                </a:lnTo>
                <a:lnTo>
                  <a:pt x="559358" y="797763"/>
                </a:lnTo>
                <a:lnTo>
                  <a:pt x="560997" y="875703"/>
                </a:lnTo>
                <a:lnTo>
                  <a:pt x="563422" y="914806"/>
                </a:lnTo>
                <a:lnTo>
                  <a:pt x="567410" y="953757"/>
                </a:lnTo>
                <a:lnTo>
                  <a:pt x="572884" y="992466"/>
                </a:lnTo>
                <a:lnTo>
                  <a:pt x="579818" y="1030871"/>
                </a:lnTo>
                <a:lnTo>
                  <a:pt x="588162" y="1068895"/>
                </a:lnTo>
                <a:lnTo>
                  <a:pt x="608799" y="1143393"/>
                </a:lnTo>
                <a:lnTo>
                  <a:pt x="634530" y="1215796"/>
                </a:lnTo>
                <a:lnTo>
                  <a:pt x="664743" y="1284858"/>
                </a:lnTo>
                <a:lnTo>
                  <a:pt x="698969" y="1349997"/>
                </a:lnTo>
                <a:lnTo>
                  <a:pt x="737057" y="1411135"/>
                </a:lnTo>
                <a:lnTo>
                  <a:pt x="778522" y="1467459"/>
                </a:lnTo>
                <a:lnTo>
                  <a:pt x="822883" y="1518234"/>
                </a:lnTo>
                <a:lnTo>
                  <a:pt x="869759" y="1562912"/>
                </a:lnTo>
                <a:lnTo>
                  <a:pt x="918959" y="1601025"/>
                </a:lnTo>
                <a:lnTo>
                  <a:pt x="969505" y="1631543"/>
                </a:lnTo>
                <a:lnTo>
                  <a:pt x="1021575" y="1654238"/>
                </a:lnTo>
                <a:lnTo>
                  <a:pt x="1063536" y="1665185"/>
                </a:lnTo>
                <a:lnTo>
                  <a:pt x="1060246" y="1694002"/>
                </a:lnTo>
                <a:lnTo>
                  <a:pt x="1128267" y="1669173"/>
                </a:lnTo>
                <a:lnTo>
                  <a:pt x="1109783" y="1657134"/>
                </a:lnTo>
                <a:lnTo>
                  <a:pt x="1064450" y="1657134"/>
                </a:lnTo>
                <a:lnTo>
                  <a:pt x="1050137" y="1654594"/>
                </a:lnTo>
                <a:lnTo>
                  <a:pt x="998766" y="1636560"/>
                </a:lnTo>
                <a:lnTo>
                  <a:pt x="948232" y="1610296"/>
                </a:lnTo>
                <a:lnTo>
                  <a:pt x="899071" y="1576450"/>
                </a:lnTo>
                <a:lnTo>
                  <a:pt x="851687" y="1535582"/>
                </a:lnTo>
                <a:lnTo>
                  <a:pt x="806513" y="1488312"/>
                </a:lnTo>
                <a:lnTo>
                  <a:pt x="763981" y="1435239"/>
                </a:lnTo>
                <a:lnTo>
                  <a:pt x="706069" y="1346111"/>
                </a:lnTo>
                <a:lnTo>
                  <a:pt x="671982" y="1281214"/>
                </a:lnTo>
                <a:lnTo>
                  <a:pt x="642010" y="1212684"/>
                </a:lnTo>
                <a:lnTo>
                  <a:pt x="616559" y="1141094"/>
                </a:lnTo>
                <a:lnTo>
                  <a:pt x="596049" y="1067041"/>
                </a:lnTo>
                <a:lnTo>
                  <a:pt x="587781" y="1029360"/>
                </a:lnTo>
                <a:lnTo>
                  <a:pt x="580897" y="991260"/>
                </a:lnTo>
                <a:lnTo>
                  <a:pt x="575449" y="952855"/>
                </a:lnTo>
                <a:lnTo>
                  <a:pt x="571500" y="914222"/>
                </a:lnTo>
                <a:lnTo>
                  <a:pt x="569087" y="875449"/>
                </a:lnTo>
                <a:lnTo>
                  <a:pt x="567461" y="797509"/>
                </a:lnTo>
                <a:lnTo>
                  <a:pt x="565035" y="758405"/>
                </a:lnTo>
                <a:lnTo>
                  <a:pt x="561047" y="719454"/>
                </a:lnTo>
                <a:lnTo>
                  <a:pt x="555548" y="680592"/>
                </a:lnTo>
                <a:lnTo>
                  <a:pt x="548627" y="642340"/>
                </a:lnTo>
                <a:lnTo>
                  <a:pt x="540296" y="604329"/>
                </a:lnTo>
                <a:lnTo>
                  <a:pt x="519658" y="529818"/>
                </a:lnTo>
                <a:lnTo>
                  <a:pt x="494029" y="457695"/>
                </a:lnTo>
                <a:lnTo>
                  <a:pt x="463829" y="388619"/>
                </a:lnTo>
                <a:lnTo>
                  <a:pt x="429488" y="323214"/>
                </a:lnTo>
                <a:lnTo>
                  <a:pt x="391401" y="262077"/>
                </a:lnTo>
                <a:lnTo>
                  <a:pt x="349935" y="205752"/>
                </a:lnTo>
                <a:lnTo>
                  <a:pt x="305574" y="154978"/>
                </a:lnTo>
                <a:lnTo>
                  <a:pt x="258699" y="110299"/>
                </a:lnTo>
                <a:lnTo>
                  <a:pt x="209499" y="72186"/>
                </a:lnTo>
                <a:lnTo>
                  <a:pt x="158953" y="41668"/>
                </a:lnTo>
                <a:lnTo>
                  <a:pt x="106883" y="18973"/>
                </a:lnTo>
                <a:lnTo>
                  <a:pt x="53543" y="4800"/>
                </a:lnTo>
                <a:lnTo>
                  <a:pt x="27165" y="1231"/>
                </a:lnTo>
                <a:lnTo>
                  <a:pt x="368" y="0"/>
                </a:lnTo>
                <a:close/>
              </a:path>
              <a:path w="1128395" h="1694180">
                <a:moveTo>
                  <a:pt x="1067587" y="1629651"/>
                </a:moveTo>
                <a:lnTo>
                  <a:pt x="1064450" y="1657134"/>
                </a:lnTo>
                <a:lnTo>
                  <a:pt x="1109783" y="1657134"/>
                </a:lnTo>
                <a:lnTo>
                  <a:pt x="1067587" y="16296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415195" y="1445831"/>
            <a:ext cx="1403985" cy="1113155"/>
          </a:xfrm>
          <a:custGeom>
            <a:avLst/>
            <a:gdLst/>
            <a:ahLst/>
            <a:cxnLst/>
            <a:rect l="l" t="t" r="r" b="b"/>
            <a:pathLst>
              <a:path w="1403985" h="1113155">
                <a:moveTo>
                  <a:pt x="190" y="0"/>
                </a:moveTo>
                <a:lnTo>
                  <a:pt x="0" y="8089"/>
                </a:lnTo>
                <a:lnTo>
                  <a:pt x="32778" y="8864"/>
                </a:lnTo>
                <a:lnTo>
                  <a:pt x="65404" y="11175"/>
                </a:lnTo>
                <a:lnTo>
                  <a:pt x="130238" y="20154"/>
                </a:lnTo>
                <a:lnTo>
                  <a:pt x="194030" y="34620"/>
                </a:lnTo>
                <a:lnTo>
                  <a:pt x="256374" y="54241"/>
                </a:lnTo>
                <a:lnTo>
                  <a:pt x="316636" y="78562"/>
                </a:lnTo>
                <a:lnTo>
                  <a:pt x="374345" y="107213"/>
                </a:lnTo>
                <a:lnTo>
                  <a:pt x="428980" y="139801"/>
                </a:lnTo>
                <a:lnTo>
                  <a:pt x="480021" y="175920"/>
                </a:lnTo>
                <a:lnTo>
                  <a:pt x="526961" y="215176"/>
                </a:lnTo>
                <a:lnTo>
                  <a:pt x="569315" y="257187"/>
                </a:lnTo>
                <a:lnTo>
                  <a:pt x="606463" y="301472"/>
                </a:lnTo>
                <a:lnTo>
                  <a:pt x="638009" y="347700"/>
                </a:lnTo>
                <a:lnTo>
                  <a:pt x="663397" y="395452"/>
                </a:lnTo>
                <a:lnTo>
                  <a:pt x="682142" y="444309"/>
                </a:lnTo>
                <a:lnTo>
                  <a:pt x="693737" y="493890"/>
                </a:lnTo>
                <a:lnTo>
                  <a:pt x="698741" y="569252"/>
                </a:lnTo>
                <a:lnTo>
                  <a:pt x="701776" y="594804"/>
                </a:lnTo>
                <a:lnTo>
                  <a:pt x="713701" y="645795"/>
                </a:lnTo>
                <a:lnTo>
                  <a:pt x="732726" y="695388"/>
                </a:lnTo>
                <a:lnTo>
                  <a:pt x="758545" y="743978"/>
                </a:lnTo>
                <a:lnTo>
                  <a:pt x="790676" y="791095"/>
                </a:lnTo>
                <a:lnTo>
                  <a:pt x="828230" y="835850"/>
                </a:lnTo>
                <a:lnTo>
                  <a:pt x="870991" y="878281"/>
                </a:lnTo>
                <a:lnTo>
                  <a:pt x="918438" y="917981"/>
                </a:lnTo>
                <a:lnTo>
                  <a:pt x="970013" y="954481"/>
                </a:lnTo>
                <a:lnTo>
                  <a:pt x="1025448" y="987551"/>
                </a:lnTo>
                <a:lnTo>
                  <a:pt x="1083437" y="1016342"/>
                </a:lnTo>
                <a:lnTo>
                  <a:pt x="1144282" y="1040917"/>
                </a:lnTo>
                <a:lnTo>
                  <a:pt x="1207427" y="1060792"/>
                </a:lnTo>
                <a:lnTo>
                  <a:pt x="1271752" y="1075385"/>
                </a:lnTo>
                <a:lnTo>
                  <a:pt x="1337284" y="1084465"/>
                </a:lnTo>
                <a:lnTo>
                  <a:pt x="1338554" y="1084541"/>
                </a:lnTo>
                <a:lnTo>
                  <a:pt x="1337233" y="1112862"/>
                </a:lnTo>
                <a:lnTo>
                  <a:pt x="1403438" y="1083538"/>
                </a:lnTo>
                <a:lnTo>
                  <a:pt x="1390779" y="1076452"/>
                </a:lnTo>
                <a:lnTo>
                  <a:pt x="1338935" y="1076452"/>
                </a:lnTo>
                <a:lnTo>
                  <a:pt x="1338084" y="1076413"/>
                </a:lnTo>
                <a:lnTo>
                  <a:pt x="1273289" y="1067435"/>
                </a:lnTo>
                <a:lnTo>
                  <a:pt x="1209509" y="1052957"/>
                </a:lnTo>
                <a:lnTo>
                  <a:pt x="1147165" y="1033348"/>
                </a:lnTo>
                <a:lnTo>
                  <a:pt x="1086904" y="1009014"/>
                </a:lnTo>
                <a:lnTo>
                  <a:pt x="1029195" y="980363"/>
                </a:lnTo>
                <a:lnTo>
                  <a:pt x="974559" y="947775"/>
                </a:lnTo>
                <a:lnTo>
                  <a:pt x="923505" y="911656"/>
                </a:lnTo>
                <a:lnTo>
                  <a:pt x="876579" y="872413"/>
                </a:lnTo>
                <a:lnTo>
                  <a:pt x="834224" y="830389"/>
                </a:lnTo>
                <a:lnTo>
                  <a:pt x="797064" y="786117"/>
                </a:lnTo>
                <a:lnTo>
                  <a:pt x="765530" y="739889"/>
                </a:lnTo>
                <a:lnTo>
                  <a:pt x="740143" y="692137"/>
                </a:lnTo>
                <a:lnTo>
                  <a:pt x="721398" y="643267"/>
                </a:lnTo>
                <a:lnTo>
                  <a:pt x="709790" y="593699"/>
                </a:lnTo>
                <a:lnTo>
                  <a:pt x="704799" y="518337"/>
                </a:lnTo>
                <a:lnTo>
                  <a:pt x="701763" y="492772"/>
                </a:lnTo>
                <a:lnTo>
                  <a:pt x="689914" y="442048"/>
                </a:lnTo>
                <a:lnTo>
                  <a:pt x="670813" y="392201"/>
                </a:lnTo>
                <a:lnTo>
                  <a:pt x="644982" y="343598"/>
                </a:lnTo>
                <a:lnTo>
                  <a:pt x="612978" y="296659"/>
                </a:lnTo>
                <a:lnTo>
                  <a:pt x="575297" y="251739"/>
                </a:lnTo>
                <a:lnTo>
                  <a:pt x="532536" y="209308"/>
                </a:lnTo>
                <a:lnTo>
                  <a:pt x="484835" y="169405"/>
                </a:lnTo>
                <a:lnTo>
                  <a:pt x="433260" y="132930"/>
                </a:lnTo>
                <a:lnTo>
                  <a:pt x="378358" y="100190"/>
                </a:lnTo>
                <a:lnTo>
                  <a:pt x="319811" y="71120"/>
                </a:lnTo>
                <a:lnTo>
                  <a:pt x="258952" y="46558"/>
                </a:lnTo>
                <a:lnTo>
                  <a:pt x="196341" y="26860"/>
                </a:lnTo>
                <a:lnTo>
                  <a:pt x="131787" y="12204"/>
                </a:lnTo>
                <a:lnTo>
                  <a:pt x="66255" y="3111"/>
                </a:lnTo>
                <a:lnTo>
                  <a:pt x="33261" y="787"/>
                </a:lnTo>
                <a:lnTo>
                  <a:pt x="190" y="0"/>
                </a:lnTo>
                <a:close/>
              </a:path>
              <a:path w="1403985" h="1113155">
                <a:moveTo>
                  <a:pt x="1340256" y="1048169"/>
                </a:moveTo>
                <a:lnTo>
                  <a:pt x="1338935" y="1076452"/>
                </a:lnTo>
                <a:lnTo>
                  <a:pt x="1390779" y="1076452"/>
                </a:lnTo>
                <a:lnTo>
                  <a:pt x="1340256" y="10481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18712" y="1856041"/>
            <a:ext cx="1100455" cy="1604010"/>
          </a:xfrm>
          <a:custGeom>
            <a:avLst/>
            <a:gdLst/>
            <a:ahLst/>
            <a:cxnLst/>
            <a:rect l="l" t="t" r="r" b="b"/>
            <a:pathLst>
              <a:path w="1100454" h="1604010">
                <a:moveTo>
                  <a:pt x="355" y="0"/>
                </a:moveTo>
                <a:lnTo>
                  <a:pt x="0" y="8089"/>
                </a:lnTo>
                <a:lnTo>
                  <a:pt x="25590" y="9220"/>
                </a:lnTo>
                <a:lnTo>
                  <a:pt x="50977" y="12547"/>
                </a:lnTo>
                <a:lnTo>
                  <a:pt x="101434" y="25565"/>
                </a:lnTo>
                <a:lnTo>
                  <a:pt x="151193" y="46583"/>
                </a:lnTo>
                <a:lnTo>
                  <a:pt x="199834" y="75069"/>
                </a:lnTo>
                <a:lnTo>
                  <a:pt x="246951" y="110464"/>
                </a:lnTo>
                <a:lnTo>
                  <a:pt x="292100" y="152209"/>
                </a:lnTo>
                <a:lnTo>
                  <a:pt x="334860" y="199682"/>
                </a:lnTo>
                <a:lnTo>
                  <a:pt x="374903" y="252412"/>
                </a:lnTo>
                <a:lnTo>
                  <a:pt x="411721" y="309727"/>
                </a:lnTo>
                <a:lnTo>
                  <a:pt x="444931" y="371068"/>
                </a:lnTo>
                <a:lnTo>
                  <a:pt x="474141" y="435876"/>
                </a:lnTo>
                <a:lnTo>
                  <a:pt x="498944" y="503554"/>
                </a:lnTo>
                <a:lnTo>
                  <a:pt x="518947" y="573557"/>
                </a:lnTo>
                <a:lnTo>
                  <a:pt x="533704" y="645210"/>
                </a:lnTo>
                <a:lnTo>
                  <a:pt x="542861" y="718032"/>
                </a:lnTo>
                <a:lnTo>
                  <a:pt x="546798" y="828382"/>
                </a:lnTo>
                <a:lnTo>
                  <a:pt x="549173" y="865377"/>
                </a:lnTo>
                <a:lnTo>
                  <a:pt x="558393" y="938847"/>
                </a:lnTo>
                <a:lnTo>
                  <a:pt x="573290" y="1011148"/>
                </a:lnTo>
                <a:lnTo>
                  <a:pt x="593420" y="1081620"/>
                </a:lnTo>
                <a:lnTo>
                  <a:pt x="618515" y="1150124"/>
                </a:lnTo>
                <a:lnTo>
                  <a:pt x="647979" y="1215466"/>
                </a:lnTo>
                <a:lnTo>
                  <a:pt x="681342" y="1277073"/>
                </a:lnTo>
                <a:lnTo>
                  <a:pt x="718477" y="1334897"/>
                </a:lnTo>
                <a:lnTo>
                  <a:pt x="758875" y="1388122"/>
                </a:lnTo>
                <a:lnTo>
                  <a:pt x="802170" y="1436217"/>
                </a:lnTo>
                <a:lnTo>
                  <a:pt x="847890" y="1478483"/>
                </a:lnTo>
                <a:lnTo>
                  <a:pt x="895680" y="1514398"/>
                </a:lnTo>
                <a:lnTo>
                  <a:pt x="945146" y="1543392"/>
                </a:lnTo>
                <a:lnTo>
                  <a:pt x="996200" y="1564957"/>
                </a:lnTo>
                <a:lnTo>
                  <a:pt x="1035176" y="1574901"/>
                </a:lnTo>
                <a:lnTo>
                  <a:pt x="1031913" y="1603641"/>
                </a:lnTo>
                <a:lnTo>
                  <a:pt x="1099921" y="1578762"/>
                </a:lnTo>
                <a:lnTo>
                  <a:pt x="1081600" y="1566849"/>
                </a:lnTo>
                <a:lnTo>
                  <a:pt x="1036091" y="1566849"/>
                </a:lnTo>
                <a:lnTo>
                  <a:pt x="1023747" y="1564754"/>
                </a:lnTo>
                <a:lnTo>
                  <a:pt x="973670" y="1547698"/>
                </a:lnTo>
                <a:lnTo>
                  <a:pt x="924420" y="1522869"/>
                </a:lnTo>
                <a:lnTo>
                  <a:pt x="876490" y="1490865"/>
                </a:lnTo>
                <a:lnTo>
                  <a:pt x="830313" y="1452219"/>
                </a:lnTo>
                <a:lnTo>
                  <a:pt x="786282" y="1407528"/>
                </a:lnTo>
                <a:lnTo>
                  <a:pt x="725208" y="1330388"/>
                </a:lnTo>
                <a:lnTo>
                  <a:pt x="688390" y="1273086"/>
                </a:lnTo>
                <a:lnTo>
                  <a:pt x="655167" y="1211732"/>
                </a:lnTo>
                <a:lnTo>
                  <a:pt x="625957" y="1146937"/>
                </a:lnTo>
                <a:lnTo>
                  <a:pt x="601154" y="1079258"/>
                </a:lnTo>
                <a:lnTo>
                  <a:pt x="581164" y="1009256"/>
                </a:lnTo>
                <a:lnTo>
                  <a:pt x="566394" y="937602"/>
                </a:lnTo>
                <a:lnTo>
                  <a:pt x="557237" y="864781"/>
                </a:lnTo>
                <a:lnTo>
                  <a:pt x="553300" y="754252"/>
                </a:lnTo>
                <a:lnTo>
                  <a:pt x="550938" y="717423"/>
                </a:lnTo>
                <a:lnTo>
                  <a:pt x="541705" y="643953"/>
                </a:lnTo>
                <a:lnTo>
                  <a:pt x="526821" y="571665"/>
                </a:lnTo>
                <a:lnTo>
                  <a:pt x="506691" y="501180"/>
                </a:lnTo>
                <a:lnTo>
                  <a:pt x="481698" y="432942"/>
                </a:lnTo>
                <a:lnTo>
                  <a:pt x="452259" y="367614"/>
                </a:lnTo>
                <a:lnTo>
                  <a:pt x="418604" y="305473"/>
                </a:lnTo>
                <a:lnTo>
                  <a:pt x="381622" y="247903"/>
                </a:lnTo>
                <a:lnTo>
                  <a:pt x="341083" y="194487"/>
                </a:lnTo>
                <a:lnTo>
                  <a:pt x="297929" y="146596"/>
                </a:lnTo>
                <a:lnTo>
                  <a:pt x="252222" y="104330"/>
                </a:lnTo>
                <a:lnTo>
                  <a:pt x="204431" y="68402"/>
                </a:lnTo>
                <a:lnTo>
                  <a:pt x="154952" y="39408"/>
                </a:lnTo>
                <a:lnTo>
                  <a:pt x="103911" y="17843"/>
                </a:lnTo>
                <a:lnTo>
                  <a:pt x="52527" y="4597"/>
                </a:lnTo>
                <a:lnTo>
                  <a:pt x="26479" y="1168"/>
                </a:lnTo>
                <a:lnTo>
                  <a:pt x="355" y="0"/>
                </a:lnTo>
                <a:close/>
              </a:path>
              <a:path w="1100454" h="1604010">
                <a:moveTo>
                  <a:pt x="1039215" y="1539290"/>
                </a:moveTo>
                <a:lnTo>
                  <a:pt x="1036091" y="1566849"/>
                </a:lnTo>
                <a:lnTo>
                  <a:pt x="1081600" y="1566849"/>
                </a:lnTo>
                <a:lnTo>
                  <a:pt x="1039215" y="153929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02074" y="1612557"/>
            <a:ext cx="704850" cy="104775"/>
          </a:xfrm>
          <a:custGeom>
            <a:avLst/>
            <a:gdLst/>
            <a:ahLst/>
            <a:cxnLst/>
            <a:rect l="l" t="t" r="r" b="b"/>
            <a:pathLst>
              <a:path w="704850" h="104775">
                <a:moveTo>
                  <a:pt x="639267" y="0"/>
                </a:moveTo>
                <a:lnTo>
                  <a:pt x="639610" y="28333"/>
                </a:lnTo>
                <a:lnTo>
                  <a:pt x="638683" y="28346"/>
                </a:lnTo>
                <a:lnTo>
                  <a:pt x="574890" y="30543"/>
                </a:lnTo>
                <a:lnTo>
                  <a:pt x="515340" y="33934"/>
                </a:lnTo>
                <a:lnTo>
                  <a:pt x="461860" y="38354"/>
                </a:lnTo>
                <a:lnTo>
                  <a:pt x="416623" y="43586"/>
                </a:lnTo>
                <a:lnTo>
                  <a:pt x="368706" y="52527"/>
                </a:lnTo>
                <a:lnTo>
                  <a:pt x="347345" y="66205"/>
                </a:lnTo>
                <a:lnTo>
                  <a:pt x="342709" y="68719"/>
                </a:lnTo>
                <a:lnTo>
                  <a:pt x="305346" y="77647"/>
                </a:lnTo>
                <a:lnTo>
                  <a:pt x="265391" y="83159"/>
                </a:lnTo>
                <a:lnTo>
                  <a:pt x="216090" y="87972"/>
                </a:lnTo>
                <a:lnTo>
                  <a:pt x="159524" y="91884"/>
                </a:lnTo>
                <a:lnTo>
                  <a:pt x="65646" y="95618"/>
                </a:lnTo>
                <a:lnTo>
                  <a:pt x="0" y="96393"/>
                </a:lnTo>
                <a:lnTo>
                  <a:pt x="88" y="104495"/>
                </a:lnTo>
                <a:lnTo>
                  <a:pt x="65786" y="103720"/>
                </a:lnTo>
                <a:lnTo>
                  <a:pt x="129565" y="101523"/>
                </a:lnTo>
                <a:lnTo>
                  <a:pt x="189115" y="98132"/>
                </a:lnTo>
                <a:lnTo>
                  <a:pt x="242595" y="93713"/>
                </a:lnTo>
                <a:lnTo>
                  <a:pt x="287832" y="88480"/>
                </a:lnTo>
                <a:lnTo>
                  <a:pt x="335762" y="79540"/>
                </a:lnTo>
                <a:lnTo>
                  <a:pt x="357111" y="65862"/>
                </a:lnTo>
                <a:lnTo>
                  <a:pt x="361759" y="63347"/>
                </a:lnTo>
                <a:lnTo>
                  <a:pt x="399122" y="54419"/>
                </a:lnTo>
                <a:lnTo>
                  <a:pt x="439064" y="48920"/>
                </a:lnTo>
                <a:lnTo>
                  <a:pt x="488378" y="44094"/>
                </a:lnTo>
                <a:lnTo>
                  <a:pt x="544931" y="40182"/>
                </a:lnTo>
                <a:lnTo>
                  <a:pt x="638822" y="36449"/>
                </a:lnTo>
                <a:lnTo>
                  <a:pt x="639699" y="36436"/>
                </a:lnTo>
                <a:lnTo>
                  <a:pt x="695068" y="36436"/>
                </a:lnTo>
                <a:lnTo>
                  <a:pt x="704418" y="31623"/>
                </a:lnTo>
                <a:lnTo>
                  <a:pt x="639267" y="0"/>
                </a:lnTo>
                <a:close/>
              </a:path>
              <a:path w="704850" h="104775">
                <a:moveTo>
                  <a:pt x="695068" y="36436"/>
                </a:moveTo>
                <a:lnTo>
                  <a:pt x="639699" y="36436"/>
                </a:lnTo>
                <a:lnTo>
                  <a:pt x="640029" y="64770"/>
                </a:lnTo>
                <a:lnTo>
                  <a:pt x="695068" y="364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2821102" y="1426213"/>
            <a:ext cx="184150" cy="59436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000" spc="-40" b="1">
                <a:solidFill>
                  <a:srgbClr val="FF0000"/>
                </a:solidFill>
                <a:latin typeface="Trebuchet MS"/>
                <a:cs typeface="Trebuchet MS"/>
              </a:rPr>
              <a:t>Symptoms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1067104"/>
            <a:ext cx="2816167" cy="45266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7033" y="1085138"/>
            <a:ext cx="2752462" cy="44557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320747" y="5082149"/>
            <a:ext cx="459105" cy="459105"/>
          </a:xfrm>
          <a:custGeom>
            <a:avLst/>
            <a:gdLst/>
            <a:ahLst/>
            <a:cxnLst/>
            <a:rect l="l" t="t" r="r" b="b"/>
            <a:pathLst>
              <a:path w="459105" h="459104">
                <a:moveTo>
                  <a:pt x="458749" y="0"/>
                </a:moveTo>
                <a:lnTo>
                  <a:pt x="91744" y="91751"/>
                </a:lnTo>
                <a:lnTo>
                  <a:pt x="0" y="458753"/>
                </a:lnTo>
                <a:lnTo>
                  <a:pt x="458749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737671" y="1905511"/>
            <a:ext cx="1158662" cy="4282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806479" y="1954728"/>
            <a:ext cx="1022985" cy="291465"/>
          </a:xfrm>
          <a:custGeom>
            <a:avLst/>
            <a:gdLst/>
            <a:ahLst/>
            <a:cxnLst/>
            <a:rect l="l" t="t" r="r" b="b"/>
            <a:pathLst>
              <a:path w="1022985" h="291464">
                <a:moveTo>
                  <a:pt x="872996" y="42499"/>
                </a:moveTo>
                <a:lnTo>
                  <a:pt x="926926" y="60560"/>
                </a:lnTo>
                <a:lnTo>
                  <a:pt x="968872" y="80319"/>
                </a:lnTo>
                <a:lnTo>
                  <a:pt x="1016810" y="123233"/>
                </a:lnTo>
                <a:lnTo>
                  <a:pt x="1022802" y="145539"/>
                </a:lnTo>
                <a:lnTo>
                  <a:pt x="1016810" y="167845"/>
                </a:lnTo>
                <a:lnTo>
                  <a:pt x="968872" y="210758"/>
                </a:lnTo>
                <a:lnTo>
                  <a:pt x="926926" y="230517"/>
                </a:lnTo>
                <a:lnTo>
                  <a:pt x="872996" y="248579"/>
                </a:lnTo>
                <a:lnTo>
                  <a:pt x="831477" y="259204"/>
                </a:lnTo>
                <a:lnTo>
                  <a:pt x="787089" y="268311"/>
                </a:lnTo>
                <a:lnTo>
                  <a:pt x="740273" y="275900"/>
                </a:lnTo>
                <a:lnTo>
                  <a:pt x="691472" y="281971"/>
                </a:lnTo>
                <a:lnTo>
                  <a:pt x="641127" y="286525"/>
                </a:lnTo>
                <a:lnTo>
                  <a:pt x="589678" y="289561"/>
                </a:lnTo>
                <a:lnTo>
                  <a:pt x="537567" y="291078"/>
                </a:lnTo>
                <a:lnTo>
                  <a:pt x="485235" y="291078"/>
                </a:lnTo>
                <a:lnTo>
                  <a:pt x="433124" y="289561"/>
                </a:lnTo>
                <a:lnTo>
                  <a:pt x="381676" y="286525"/>
                </a:lnTo>
                <a:lnTo>
                  <a:pt x="331330" y="281971"/>
                </a:lnTo>
                <a:lnTo>
                  <a:pt x="282529" y="275900"/>
                </a:lnTo>
                <a:lnTo>
                  <a:pt x="235714" y="268311"/>
                </a:lnTo>
                <a:lnTo>
                  <a:pt x="191326" y="259204"/>
                </a:lnTo>
                <a:lnTo>
                  <a:pt x="149806" y="248579"/>
                </a:lnTo>
                <a:lnTo>
                  <a:pt x="95876" y="230517"/>
                </a:lnTo>
                <a:lnTo>
                  <a:pt x="53930" y="210758"/>
                </a:lnTo>
                <a:lnTo>
                  <a:pt x="5992" y="167845"/>
                </a:lnTo>
                <a:lnTo>
                  <a:pt x="0" y="145539"/>
                </a:lnTo>
                <a:lnTo>
                  <a:pt x="5992" y="123233"/>
                </a:lnTo>
                <a:lnTo>
                  <a:pt x="53930" y="80319"/>
                </a:lnTo>
                <a:lnTo>
                  <a:pt x="95876" y="60560"/>
                </a:lnTo>
                <a:lnTo>
                  <a:pt x="149806" y="42499"/>
                </a:lnTo>
                <a:lnTo>
                  <a:pt x="191326" y="31874"/>
                </a:lnTo>
                <a:lnTo>
                  <a:pt x="235714" y="22767"/>
                </a:lnTo>
                <a:lnTo>
                  <a:pt x="282529" y="15178"/>
                </a:lnTo>
                <a:lnTo>
                  <a:pt x="331330" y="9106"/>
                </a:lnTo>
                <a:lnTo>
                  <a:pt x="381676" y="4553"/>
                </a:lnTo>
                <a:lnTo>
                  <a:pt x="433124" y="1517"/>
                </a:lnTo>
                <a:lnTo>
                  <a:pt x="485235" y="0"/>
                </a:lnTo>
                <a:lnTo>
                  <a:pt x="537567" y="0"/>
                </a:lnTo>
                <a:lnTo>
                  <a:pt x="589678" y="1517"/>
                </a:lnTo>
                <a:lnTo>
                  <a:pt x="641127" y="4553"/>
                </a:lnTo>
                <a:lnTo>
                  <a:pt x="691472" y="9106"/>
                </a:lnTo>
                <a:lnTo>
                  <a:pt x="740273" y="15178"/>
                </a:lnTo>
                <a:lnTo>
                  <a:pt x="787089" y="22767"/>
                </a:lnTo>
                <a:lnTo>
                  <a:pt x="831477" y="31874"/>
                </a:lnTo>
                <a:lnTo>
                  <a:pt x="872996" y="42499"/>
                </a:lnTo>
                <a:close/>
              </a:path>
            </a:pathLst>
          </a:custGeom>
          <a:ln w="21589">
            <a:solidFill>
              <a:srgbClr val="FF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079517" y="1945097"/>
            <a:ext cx="478577" cy="3850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4743069" y="2006232"/>
            <a:ext cx="115125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000" spc="5">
                <a:solidFill>
                  <a:srgbClr val="FF6600"/>
                </a:solidFill>
                <a:latin typeface="Arial"/>
                <a:cs typeface="Arial"/>
              </a:rPr>
              <a:t>UTI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748466" y="2333717"/>
            <a:ext cx="1158662" cy="4282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818620" y="2383823"/>
            <a:ext cx="1021715" cy="291465"/>
          </a:xfrm>
          <a:custGeom>
            <a:avLst/>
            <a:gdLst/>
            <a:ahLst/>
            <a:cxnLst/>
            <a:rect l="l" t="t" r="r" b="b"/>
            <a:pathLst>
              <a:path w="1021714" h="291464">
                <a:moveTo>
                  <a:pt x="871840" y="42499"/>
                </a:moveTo>
                <a:lnTo>
                  <a:pt x="925699" y="60560"/>
                </a:lnTo>
                <a:lnTo>
                  <a:pt x="967589" y="80319"/>
                </a:lnTo>
                <a:lnTo>
                  <a:pt x="1015464" y="123233"/>
                </a:lnTo>
                <a:lnTo>
                  <a:pt x="1021449" y="145539"/>
                </a:lnTo>
                <a:lnTo>
                  <a:pt x="1015464" y="167845"/>
                </a:lnTo>
                <a:lnTo>
                  <a:pt x="967589" y="210758"/>
                </a:lnTo>
                <a:lnTo>
                  <a:pt x="925699" y="230517"/>
                </a:lnTo>
                <a:lnTo>
                  <a:pt x="871840" y="248579"/>
                </a:lnTo>
                <a:lnTo>
                  <a:pt x="830376" y="259204"/>
                </a:lnTo>
                <a:lnTo>
                  <a:pt x="786047" y="268311"/>
                </a:lnTo>
                <a:lnTo>
                  <a:pt x="739294" y="275900"/>
                </a:lnTo>
                <a:lnTo>
                  <a:pt x="690558" y="281971"/>
                </a:lnTo>
                <a:lnTo>
                  <a:pt x="640279" y="286525"/>
                </a:lnTo>
                <a:lnTo>
                  <a:pt x="588898" y="289561"/>
                </a:lnTo>
                <a:lnTo>
                  <a:pt x="536856" y="291078"/>
                </a:lnTo>
                <a:lnTo>
                  <a:pt x="484594" y="291078"/>
                </a:lnTo>
                <a:lnTo>
                  <a:pt x="432552" y="289561"/>
                </a:lnTo>
                <a:lnTo>
                  <a:pt x="381171" y="286525"/>
                </a:lnTo>
                <a:lnTo>
                  <a:pt x="330892" y="281971"/>
                </a:lnTo>
                <a:lnTo>
                  <a:pt x="282156" y="275900"/>
                </a:lnTo>
                <a:lnTo>
                  <a:pt x="235402" y="268311"/>
                </a:lnTo>
                <a:lnTo>
                  <a:pt x="191073" y="259204"/>
                </a:lnTo>
                <a:lnTo>
                  <a:pt x="149608" y="248579"/>
                </a:lnTo>
                <a:lnTo>
                  <a:pt x="95749" y="230517"/>
                </a:lnTo>
                <a:lnTo>
                  <a:pt x="53859" y="210758"/>
                </a:lnTo>
                <a:lnTo>
                  <a:pt x="5984" y="167845"/>
                </a:lnTo>
                <a:lnTo>
                  <a:pt x="0" y="145539"/>
                </a:lnTo>
                <a:lnTo>
                  <a:pt x="5984" y="123233"/>
                </a:lnTo>
                <a:lnTo>
                  <a:pt x="53859" y="80319"/>
                </a:lnTo>
                <a:lnTo>
                  <a:pt x="95749" y="60560"/>
                </a:lnTo>
                <a:lnTo>
                  <a:pt x="149608" y="42499"/>
                </a:lnTo>
                <a:lnTo>
                  <a:pt x="191073" y="31874"/>
                </a:lnTo>
                <a:lnTo>
                  <a:pt x="235402" y="22767"/>
                </a:lnTo>
                <a:lnTo>
                  <a:pt x="282156" y="15178"/>
                </a:lnTo>
                <a:lnTo>
                  <a:pt x="330892" y="9106"/>
                </a:lnTo>
                <a:lnTo>
                  <a:pt x="381171" y="4553"/>
                </a:lnTo>
                <a:lnTo>
                  <a:pt x="432552" y="1517"/>
                </a:lnTo>
                <a:lnTo>
                  <a:pt x="484594" y="0"/>
                </a:lnTo>
                <a:lnTo>
                  <a:pt x="536856" y="0"/>
                </a:lnTo>
                <a:lnTo>
                  <a:pt x="588898" y="1517"/>
                </a:lnTo>
                <a:lnTo>
                  <a:pt x="640279" y="4553"/>
                </a:lnTo>
                <a:lnTo>
                  <a:pt x="690558" y="9106"/>
                </a:lnTo>
                <a:lnTo>
                  <a:pt x="739294" y="15178"/>
                </a:lnTo>
                <a:lnTo>
                  <a:pt x="786047" y="22767"/>
                </a:lnTo>
                <a:lnTo>
                  <a:pt x="830376" y="31874"/>
                </a:lnTo>
                <a:lnTo>
                  <a:pt x="871840" y="42499"/>
                </a:lnTo>
                <a:close/>
              </a:path>
            </a:pathLst>
          </a:custGeom>
          <a:ln w="21589">
            <a:solidFill>
              <a:srgbClr val="FF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939182" y="2373299"/>
            <a:ext cx="780837" cy="3886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4743069" y="2435339"/>
            <a:ext cx="115125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31470">
              <a:lnSpc>
                <a:spcPct val="100000"/>
              </a:lnSpc>
              <a:spcBef>
                <a:spcPts val="120"/>
              </a:spcBef>
            </a:pPr>
            <a:r>
              <a:rPr dirty="0" sz="1000" spc="5">
                <a:solidFill>
                  <a:srgbClr val="FF6600"/>
                </a:solidFill>
                <a:latin typeface="Arial"/>
                <a:cs typeface="Arial"/>
              </a:rPr>
              <a:t>Diabetes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737671" y="2772715"/>
            <a:ext cx="1158662" cy="431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806479" y="2822368"/>
            <a:ext cx="1021715" cy="292735"/>
          </a:xfrm>
          <a:custGeom>
            <a:avLst/>
            <a:gdLst/>
            <a:ahLst/>
            <a:cxnLst/>
            <a:rect l="l" t="t" r="r" b="b"/>
            <a:pathLst>
              <a:path w="1021714" h="292735">
                <a:moveTo>
                  <a:pt x="871840" y="42696"/>
                </a:moveTo>
                <a:lnTo>
                  <a:pt x="925699" y="60841"/>
                </a:lnTo>
                <a:lnTo>
                  <a:pt x="967589" y="80692"/>
                </a:lnTo>
                <a:lnTo>
                  <a:pt x="1015464" y="123805"/>
                </a:lnTo>
                <a:lnTo>
                  <a:pt x="1021449" y="146214"/>
                </a:lnTo>
                <a:lnTo>
                  <a:pt x="1015464" y="168623"/>
                </a:lnTo>
                <a:lnTo>
                  <a:pt x="967589" y="211736"/>
                </a:lnTo>
                <a:lnTo>
                  <a:pt x="925699" y="231587"/>
                </a:lnTo>
                <a:lnTo>
                  <a:pt x="871840" y="249732"/>
                </a:lnTo>
                <a:lnTo>
                  <a:pt x="830376" y="260406"/>
                </a:lnTo>
                <a:lnTo>
                  <a:pt x="786047" y="269555"/>
                </a:lnTo>
                <a:lnTo>
                  <a:pt x="739294" y="277180"/>
                </a:lnTo>
                <a:lnTo>
                  <a:pt x="690558" y="283279"/>
                </a:lnTo>
                <a:lnTo>
                  <a:pt x="640279" y="287854"/>
                </a:lnTo>
                <a:lnTo>
                  <a:pt x="588898" y="290904"/>
                </a:lnTo>
                <a:lnTo>
                  <a:pt x="536857" y="292429"/>
                </a:lnTo>
                <a:lnTo>
                  <a:pt x="484594" y="292429"/>
                </a:lnTo>
                <a:lnTo>
                  <a:pt x="432552" y="290904"/>
                </a:lnTo>
                <a:lnTo>
                  <a:pt x="381171" y="287854"/>
                </a:lnTo>
                <a:lnTo>
                  <a:pt x="330892" y="283279"/>
                </a:lnTo>
                <a:lnTo>
                  <a:pt x="282156" y="277180"/>
                </a:lnTo>
                <a:lnTo>
                  <a:pt x="235402" y="269555"/>
                </a:lnTo>
                <a:lnTo>
                  <a:pt x="191073" y="260406"/>
                </a:lnTo>
                <a:lnTo>
                  <a:pt x="149608" y="249732"/>
                </a:lnTo>
                <a:lnTo>
                  <a:pt x="95749" y="231587"/>
                </a:lnTo>
                <a:lnTo>
                  <a:pt x="53859" y="211736"/>
                </a:lnTo>
                <a:lnTo>
                  <a:pt x="5984" y="168623"/>
                </a:lnTo>
                <a:lnTo>
                  <a:pt x="0" y="146214"/>
                </a:lnTo>
                <a:lnTo>
                  <a:pt x="5984" y="123805"/>
                </a:lnTo>
                <a:lnTo>
                  <a:pt x="53859" y="80692"/>
                </a:lnTo>
                <a:lnTo>
                  <a:pt x="95749" y="60841"/>
                </a:lnTo>
                <a:lnTo>
                  <a:pt x="149608" y="42696"/>
                </a:lnTo>
                <a:lnTo>
                  <a:pt x="191073" y="32022"/>
                </a:lnTo>
                <a:lnTo>
                  <a:pt x="235402" y="22873"/>
                </a:lnTo>
                <a:lnTo>
                  <a:pt x="282156" y="15248"/>
                </a:lnTo>
                <a:lnTo>
                  <a:pt x="330892" y="9149"/>
                </a:lnTo>
                <a:lnTo>
                  <a:pt x="381171" y="4574"/>
                </a:lnTo>
                <a:lnTo>
                  <a:pt x="432552" y="1524"/>
                </a:lnTo>
                <a:lnTo>
                  <a:pt x="484594" y="0"/>
                </a:lnTo>
                <a:lnTo>
                  <a:pt x="536857" y="0"/>
                </a:lnTo>
                <a:lnTo>
                  <a:pt x="588898" y="1524"/>
                </a:lnTo>
                <a:lnTo>
                  <a:pt x="640279" y="4574"/>
                </a:lnTo>
                <a:lnTo>
                  <a:pt x="690558" y="9149"/>
                </a:lnTo>
                <a:lnTo>
                  <a:pt x="739294" y="15248"/>
                </a:lnTo>
                <a:lnTo>
                  <a:pt x="786047" y="22873"/>
                </a:lnTo>
                <a:lnTo>
                  <a:pt x="830376" y="32022"/>
                </a:lnTo>
                <a:lnTo>
                  <a:pt x="871840" y="42696"/>
                </a:lnTo>
                <a:close/>
              </a:path>
            </a:pathLst>
          </a:custGeom>
          <a:ln w="21589">
            <a:solidFill>
              <a:srgbClr val="FF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921186" y="2815886"/>
            <a:ext cx="791632" cy="38502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4743069" y="2874556"/>
            <a:ext cx="115125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11785">
              <a:lnSpc>
                <a:spcPct val="100000"/>
              </a:lnSpc>
              <a:spcBef>
                <a:spcPts val="120"/>
              </a:spcBef>
            </a:pPr>
            <a:r>
              <a:rPr dirty="0" sz="1000" spc="5">
                <a:solidFill>
                  <a:srgbClr val="FF6600"/>
                </a:solidFill>
                <a:latin typeface="Arial"/>
                <a:cs typeface="Arial"/>
              </a:rPr>
              <a:t>Influenza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748466" y="3240497"/>
            <a:ext cx="1158662" cy="4282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807825" y="3278462"/>
            <a:ext cx="1043038" cy="37944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4743069" y="3347237"/>
            <a:ext cx="115125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52095">
              <a:lnSpc>
                <a:spcPct val="100000"/>
              </a:lnSpc>
              <a:spcBef>
                <a:spcPts val="135"/>
              </a:spcBef>
            </a:pPr>
            <a:r>
              <a:rPr dirty="0" sz="900" spc="15">
                <a:solidFill>
                  <a:srgbClr val="FF6600"/>
                </a:solidFill>
                <a:latin typeface="Arial"/>
                <a:cs typeface="Arial"/>
              </a:rPr>
              <a:t>hypokalemia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737671" y="1448527"/>
            <a:ext cx="1158662" cy="42820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806479" y="1498633"/>
            <a:ext cx="1022985" cy="291465"/>
          </a:xfrm>
          <a:custGeom>
            <a:avLst/>
            <a:gdLst/>
            <a:ahLst/>
            <a:cxnLst/>
            <a:rect l="l" t="t" r="r" b="b"/>
            <a:pathLst>
              <a:path w="1022985" h="291464">
                <a:moveTo>
                  <a:pt x="872996" y="42499"/>
                </a:moveTo>
                <a:lnTo>
                  <a:pt x="926926" y="60561"/>
                </a:lnTo>
                <a:lnTo>
                  <a:pt x="968872" y="80320"/>
                </a:lnTo>
                <a:lnTo>
                  <a:pt x="1016810" y="123234"/>
                </a:lnTo>
                <a:lnTo>
                  <a:pt x="1022802" y="145540"/>
                </a:lnTo>
                <a:lnTo>
                  <a:pt x="1016810" y="167846"/>
                </a:lnTo>
                <a:lnTo>
                  <a:pt x="968872" y="210760"/>
                </a:lnTo>
                <a:lnTo>
                  <a:pt x="926926" y="230519"/>
                </a:lnTo>
                <a:lnTo>
                  <a:pt x="872996" y="248580"/>
                </a:lnTo>
                <a:lnTo>
                  <a:pt x="831476" y="259205"/>
                </a:lnTo>
                <a:lnTo>
                  <a:pt x="787088" y="268312"/>
                </a:lnTo>
                <a:lnTo>
                  <a:pt x="740273" y="275902"/>
                </a:lnTo>
                <a:lnTo>
                  <a:pt x="691472" y="281973"/>
                </a:lnTo>
                <a:lnTo>
                  <a:pt x="641126" y="286527"/>
                </a:lnTo>
                <a:lnTo>
                  <a:pt x="589677" y="289562"/>
                </a:lnTo>
                <a:lnTo>
                  <a:pt x="537567" y="291080"/>
                </a:lnTo>
                <a:lnTo>
                  <a:pt x="485235" y="291080"/>
                </a:lnTo>
                <a:lnTo>
                  <a:pt x="433124" y="289562"/>
                </a:lnTo>
                <a:lnTo>
                  <a:pt x="381675" y="286527"/>
                </a:lnTo>
                <a:lnTo>
                  <a:pt x="331330" y="281973"/>
                </a:lnTo>
                <a:lnTo>
                  <a:pt x="282529" y="275902"/>
                </a:lnTo>
                <a:lnTo>
                  <a:pt x="235714" y="268312"/>
                </a:lnTo>
                <a:lnTo>
                  <a:pt x="191326" y="259205"/>
                </a:lnTo>
                <a:lnTo>
                  <a:pt x="149806" y="248580"/>
                </a:lnTo>
                <a:lnTo>
                  <a:pt x="95876" y="230519"/>
                </a:lnTo>
                <a:lnTo>
                  <a:pt x="53930" y="210760"/>
                </a:lnTo>
                <a:lnTo>
                  <a:pt x="5992" y="167846"/>
                </a:lnTo>
                <a:lnTo>
                  <a:pt x="0" y="145540"/>
                </a:lnTo>
                <a:lnTo>
                  <a:pt x="5992" y="123234"/>
                </a:lnTo>
                <a:lnTo>
                  <a:pt x="53930" y="80320"/>
                </a:lnTo>
                <a:lnTo>
                  <a:pt x="95876" y="60561"/>
                </a:lnTo>
                <a:lnTo>
                  <a:pt x="149806" y="42499"/>
                </a:lnTo>
                <a:lnTo>
                  <a:pt x="191326" y="31874"/>
                </a:lnTo>
                <a:lnTo>
                  <a:pt x="235714" y="22767"/>
                </a:lnTo>
                <a:lnTo>
                  <a:pt x="282529" y="15178"/>
                </a:lnTo>
                <a:lnTo>
                  <a:pt x="331330" y="9107"/>
                </a:lnTo>
                <a:lnTo>
                  <a:pt x="381675" y="4553"/>
                </a:lnTo>
                <a:lnTo>
                  <a:pt x="433124" y="1517"/>
                </a:lnTo>
                <a:lnTo>
                  <a:pt x="485235" y="0"/>
                </a:lnTo>
                <a:lnTo>
                  <a:pt x="537567" y="0"/>
                </a:lnTo>
                <a:lnTo>
                  <a:pt x="589677" y="1517"/>
                </a:lnTo>
                <a:lnTo>
                  <a:pt x="641126" y="4553"/>
                </a:lnTo>
                <a:lnTo>
                  <a:pt x="691472" y="9107"/>
                </a:lnTo>
                <a:lnTo>
                  <a:pt x="740273" y="15178"/>
                </a:lnTo>
                <a:lnTo>
                  <a:pt x="787088" y="22767"/>
                </a:lnTo>
                <a:lnTo>
                  <a:pt x="831476" y="31874"/>
                </a:lnTo>
                <a:lnTo>
                  <a:pt x="872996" y="42499"/>
                </a:lnTo>
                <a:close/>
              </a:path>
            </a:pathLst>
          </a:custGeom>
          <a:ln w="21589">
            <a:solidFill>
              <a:srgbClr val="FF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007546" y="1412544"/>
            <a:ext cx="651297" cy="5397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4743069" y="1472425"/>
            <a:ext cx="1151255" cy="335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99415" marR="392430" indent="-635">
              <a:lnSpc>
                <a:spcPct val="101499"/>
              </a:lnSpc>
              <a:spcBef>
                <a:spcPts val="100"/>
              </a:spcBef>
            </a:pPr>
            <a:r>
              <a:rPr dirty="0" sz="1000" spc="5">
                <a:solidFill>
                  <a:srgbClr val="FF6600"/>
                </a:solidFill>
                <a:latin typeface="Arial"/>
                <a:cs typeface="Arial"/>
              </a:rPr>
              <a:t>Rena</a:t>
            </a:r>
            <a:r>
              <a:rPr dirty="0" sz="1000" spc="5">
                <a:solidFill>
                  <a:srgbClr val="FF6600"/>
                </a:solidFill>
                <a:latin typeface="Arial"/>
                <a:cs typeface="Arial"/>
              </a:rPr>
              <a:t>l  f</a:t>
            </a:r>
            <a:r>
              <a:rPr dirty="0" sz="1000">
                <a:solidFill>
                  <a:srgbClr val="FF6600"/>
                </a:solidFill>
                <a:latin typeface="Arial"/>
                <a:cs typeface="Arial"/>
              </a:rPr>
              <a:t>ailu</a:t>
            </a:r>
            <a:r>
              <a:rPr dirty="0" sz="1000" spc="5">
                <a:solidFill>
                  <a:srgbClr val="FF6600"/>
                </a:solidFill>
                <a:latin typeface="Arial"/>
                <a:cs typeface="Arial"/>
              </a:rPr>
              <a:t>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762855" y="3679494"/>
            <a:ext cx="1158662" cy="4318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830762" y="3729148"/>
            <a:ext cx="1021715" cy="292735"/>
          </a:xfrm>
          <a:custGeom>
            <a:avLst/>
            <a:gdLst/>
            <a:ahLst/>
            <a:cxnLst/>
            <a:rect l="l" t="t" r="r" b="b"/>
            <a:pathLst>
              <a:path w="1021714" h="292735">
                <a:moveTo>
                  <a:pt x="871840" y="42696"/>
                </a:moveTo>
                <a:lnTo>
                  <a:pt x="925699" y="60841"/>
                </a:lnTo>
                <a:lnTo>
                  <a:pt x="967589" y="80692"/>
                </a:lnTo>
                <a:lnTo>
                  <a:pt x="1015464" y="123805"/>
                </a:lnTo>
                <a:lnTo>
                  <a:pt x="1021449" y="146214"/>
                </a:lnTo>
                <a:lnTo>
                  <a:pt x="1015464" y="168623"/>
                </a:lnTo>
                <a:lnTo>
                  <a:pt x="967589" y="211736"/>
                </a:lnTo>
                <a:lnTo>
                  <a:pt x="925699" y="231587"/>
                </a:lnTo>
                <a:lnTo>
                  <a:pt x="871840" y="249732"/>
                </a:lnTo>
                <a:lnTo>
                  <a:pt x="830376" y="260406"/>
                </a:lnTo>
                <a:lnTo>
                  <a:pt x="786047" y="269555"/>
                </a:lnTo>
                <a:lnTo>
                  <a:pt x="739294" y="277180"/>
                </a:lnTo>
                <a:lnTo>
                  <a:pt x="690558" y="283279"/>
                </a:lnTo>
                <a:lnTo>
                  <a:pt x="640279" y="287854"/>
                </a:lnTo>
                <a:lnTo>
                  <a:pt x="588898" y="290904"/>
                </a:lnTo>
                <a:lnTo>
                  <a:pt x="536857" y="292429"/>
                </a:lnTo>
                <a:lnTo>
                  <a:pt x="484594" y="292429"/>
                </a:lnTo>
                <a:lnTo>
                  <a:pt x="432552" y="290904"/>
                </a:lnTo>
                <a:lnTo>
                  <a:pt x="381171" y="287854"/>
                </a:lnTo>
                <a:lnTo>
                  <a:pt x="330892" y="283279"/>
                </a:lnTo>
                <a:lnTo>
                  <a:pt x="282156" y="277180"/>
                </a:lnTo>
                <a:lnTo>
                  <a:pt x="235402" y="269555"/>
                </a:lnTo>
                <a:lnTo>
                  <a:pt x="191073" y="260406"/>
                </a:lnTo>
                <a:lnTo>
                  <a:pt x="149608" y="249732"/>
                </a:lnTo>
                <a:lnTo>
                  <a:pt x="95749" y="231587"/>
                </a:lnTo>
                <a:lnTo>
                  <a:pt x="53859" y="211736"/>
                </a:lnTo>
                <a:lnTo>
                  <a:pt x="5984" y="168623"/>
                </a:lnTo>
                <a:lnTo>
                  <a:pt x="0" y="146214"/>
                </a:lnTo>
                <a:lnTo>
                  <a:pt x="5984" y="123805"/>
                </a:lnTo>
                <a:lnTo>
                  <a:pt x="53859" y="80692"/>
                </a:lnTo>
                <a:lnTo>
                  <a:pt x="95749" y="60841"/>
                </a:lnTo>
                <a:lnTo>
                  <a:pt x="149608" y="42696"/>
                </a:lnTo>
                <a:lnTo>
                  <a:pt x="191073" y="32022"/>
                </a:lnTo>
                <a:lnTo>
                  <a:pt x="235402" y="22873"/>
                </a:lnTo>
                <a:lnTo>
                  <a:pt x="282156" y="15248"/>
                </a:lnTo>
                <a:lnTo>
                  <a:pt x="330892" y="9149"/>
                </a:lnTo>
                <a:lnTo>
                  <a:pt x="381171" y="4574"/>
                </a:lnTo>
                <a:lnTo>
                  <a:pt x="432552" y="1524"/>
                </a:lnTo>
                <a:lnTo>
                  <a:pt x="484594" y="0"/>
                </a:lnTo>
                <a:lnTo>
                  <a:pt x="536857" y="0"/>
                </a:lnTo>
                <a:lnTo>
                  <a:pt x="588898" y="1524"/>
                </a:lnTo>
                <a:lnTo>
                  <a:pt x="640279" y="4574"/>
                </a:lnTo>
                <a:lnTo>
                  <a:pt x="690558" y="9149"/>
                </a:lnTo>
                <a:lnTo>
                  <a:pt x="739294" y="15248"/>
                </a:lnTo>
                <a:lnTo>
                  <a:pt x="786047" y="22873"/>
                </a:lnTo>
                <a:lnTo>
                  <a:pt x="830376" y="32022"/>
                </a:lnTo>
                <a:lnTo>
                  <a:pt x="871840" y="42696"/>
                </a:lnTo>
                <a:close/>
              </a:path>
            </a:pathLst>
          </a:custGeom>
          <a:ln w="21589">
            <a:solidFill>
              <a:srgbClr val="FF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874412" y="3722666"/>
            <a:ext cx="935567" cy="38502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4743069" y="3781336"/>
            <a:ext cx="115125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64795">
              <a:lnSpc>
                <a:spcPct val="100000"/>
              </a:lnSpc>
              <a:spcBef>
                <a:spcPts val="120"/>
              </a:spcBef>
            </a:pPr>
            <a:r>
              <a:rPr dirty="0" sz="1000" spc="5">
                <a:solidFill>
                  <a:srgbClr val="FF6600"/>
                </a:solidFill>
                <a:latin typeface="Arial"/>
                <a:cs typeface="Arial"/>
              </a:rPr>
              <a:t>Esophagitis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681524" y="1216038"/>
            <a:ext cx="1129030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5" b="1">
                <a:solidFill>
                  <a:srgbClr val="FFFF00"/>
                </a:solidFill>
                <a:latin typeface="Arial"/>
                <a:cs typeface="Arial"/>
              </a:rPr>
              <a:t>Diagnosis</a:t>
            </a:r>
            <a:r>
              <a:rPr dirty="0" sz="1000" spc="-4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FFFF00"/>
                </a:solidFill>
                <a:latin typeface="Arial"/>
                <a:cs typeface="Arial"/>
              </a:rPr>
              <a:t>Models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892736" y="1394549"/>
            <a:ext cx="1011132" cy="5181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950762" y="1430985"/>
            <a:ext cx="894638" cy="4061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925121" y="1412536"/>
            <a:ext cx="122343" cy="53615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984490" y="1453921"/>
            <a:ext cx="1905" cy="417195"/>
          </a:xfrm>
          <a:custGeom>
            <a:avLst/>
            <a:gdLst/>
            <a:ahLst/>
            <a:cxnLst/>
            <a:rect l="l" t="t" r="r" b="b"/>
            <a:pathLst>
              <a:path w="1904" h="417194">
                <a:moveTo>
                  <a:pt x="1349" y="0"/>
                </a:moveTo>
                <a:lnTo>
                  <a:pt x="0" y="416957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892736" y="1750779"/>
            <a:ext cx="1014729" cy="12234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950762" y="1795310"/>
            <a:ext cx="894715" cy="1905"/>
          </a:xfrm>
          <a:custGeom>
            <a:avLst/>
            <a:gdLst/>
            <a:ahLst/>
            <a:cxnLst/>
            <a:rect l="l" t="t" r="r" b="b"/>
            <a:pathLst>
              <a:path w="894715" h="1905">
                <a:moveTo>
                  <a:pt x="0" y="0"/>
                </a:moveTo>
                <a:lnTo>
                  <a:pt x="894641" y="1349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946711" y="1653629"/>
            <a:ext cx="241087" cy="2159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004737" y="1691411"/>
            <a:ext cx="127000" cy="102870"/>
          </a:xfrm>
          <a:custGeom>
            <a:avLst/>
            <a:gdLst/>
            <a:ahLst/>
            <a:cxnLst/>
            <a:rect l="l" t="t" r="r" b="b"/>
            <a:pathLst>
              <a:path w="127000" h="102869">
                <a:moveTo>
                  <a:pt x="0" y="0"/>
                </a:moveTo>
                <a:lnTo>
                  <a:pt x="126834" y="0"/>
                </a:lnTo>
                <a:lnTo>
                  <a:pt x="126834" y="102552"/>
                </a:lnTo>
                <a:lnTo>
                  <a:pt x="0" y="10255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112230" y="1653629"/>
            <a:ext cx="251882" cy="2159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169355" y="1691411"/>
            <a:ext cx="136525" cy="100330"/>
          </a:xfrm>
          <a:custGeom>
            <a:avLst/>
            <a:gdLst/>
            <a:ahLst/>
            <a:cxnLst/>
            <a:rect l="l" t="t" r="r" b="b"/>
            <a:pathLst>
              <a:path w="136525" h="100330">
                <a:moveTo>
                  <a:pt x="0" y="0"/>
                </a:moveTo>
                <a:lnTo>
                  <a:pt x="136296" y="0"/>
                </a:lnTo>
                <a:lnTo>
                  <a:pt x="136296" y="99847"/>
                </a:lnTo>
                <a:lnTo>
                  <a:pt x="0" y="99847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867664" y="3289071"/>
            <a:ext cx="0" cy="256540"/>
          </a:xfrm>
          <a:custGeom>
            <a:avLst/>
            <a:gdLst/>
            <a:ahLst/>
            <a:cxnLst/>
            <a:rect l="l" t="t" r="r" b="b"/>
            <a:pathLst>
              <a:path w="0" h="256539">
                <a:moveTo>
                  <a:pt x="0" y="0"/>
                </a:moveTo>
                <a:lnTo>
                  <a:pt x="0" y="256374"/>
                </a:lnTo>
              </a:path>
            </a:pathLst>
          </a:custGeom>
          <a:ln w="3175">
            <a:solidFill>
              <a:srgbClr val="939D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866991" y="3720871"/>
            <a:ext cx="144780" cy="256540"/>
          </a:xfrm>
          <a:custGeom>
            <a:avLst/>
            <a:gdLst/>
            <a:ahLst/>
            <a:cxnLst/>
            <a:rect l="l" t="t" r="r" b="b"/>
            <a:pathLst>
              <a:path w="144779" h="256539">
                <a:moveTo>
                  <a:pt x="0" y="256374"/>
                </a:moveTo>
                <a:lnTo>
                  <a:pt x="144373" y="256374"/>
                </a:lnTo>
                <a:lnTo>
                  <a:pt x="144373" y="0"/>
                </a:lnTo>
                <a:lnTo>
                  <a:pt x="0" y="0"/>
                </a:lnTo>
                <a:lnTo>
                  <a:pt x="0" y="256374"/>
                </a:lnTo>
                <a:close/>
              </a:path>
            </a:pathLst>
          </a:custGeom>
          <a:solidFill>
            <a:srgbClr val="939D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885535" y="1847935"/>
            <a:ext cx="1011132" cy="52175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942660" y="1885721"/>
            <a:ext cx="894638" cy="40615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917920" y="1869525"/>
            <a:ext cx="118745" cy="53255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976400" y="1908657"/>
            <a:ext cx="1905" cy="417195"/>
          </a:xfrm>
          <a:custGeom>
            <a:avLst/>
            <a:gdLst/>
            <a:ahLst/>
            <a:cxnLst/>
            <a:rect l="l" t="t" r="r" b="b"/>
            <a:pathLst>
              <a:path w="1904" h="417194">
                <a:moveTo>
                  <a:pt x="1349" y="0"/>
                </a:moveTo>
                <a:lnTo>
                  <a:pt x="0" y="416957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885535" y="2207776"/>
            <a:ext cx="1011132" cy="12234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942660" y="2250059"/>
            <a:ext cx="894715" cy="1905"/>
          </a:xfrm>
          <a:custGeom>
            <a:avLst/>
            <a:gdLst/>
            <a:ahLst/>
            <a:cxnLst/>
            <a:rect l="l" t="t" r="r" b="b"/>
            <a:pathLst>
              <a:path w="894715" h="1905">
                <a:moveTo>
                  <a:pt x="0" y="0"/>
                </a:moveTo>
                <a:lnTo>
                  <a:pt x="894641" y="135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935916" y="2056638"/>
            <a:ext cx="241087" cy="26987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992596" y="2240610"/>
            <a:ext cx="125730" cy="9525"/>
          </a:xfrm>
          <a:custGeom>
            <a:avLst/>
            <a:gdLst/>
            <a:ahLst/>
            <a:cxnLst/>
            <a:rect l="l" t="t" r="r" b="b"/>
            <a:pathLst>
              <a:path w="125729" h="9525">
                <a:moveTo>
                  <a:pt x="0" y="9448"/>
                </a:moveTo>
                <a:lnTo>
                  <a:pt x="125488" y="9448"/>
                </a:lnTo>
                <a:lnTo>
                  <a:pt x="125488" y="0"/>
                </a:lnTo>
                <a:lnTo>
                  <a:pt x="0" y="0"/>
                </a:lnTo>
                <a:lnTo>
                  <a:pt x="0" y="94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105042" y="2171785"/>
            <a:ext cx="251882" cy="1547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161265" y="2229135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 h="0">
                <a:moveTo>
                  <a:pt x="0" y="0"/>
                </a:moveTo>
                <a:lnTo>
                  <a:pt x="136283" y="0"/>
                </a:lnTo>
              </a:path>
            </a:pathLst>
          </a:custGeom>
          <a:ln w="39128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277762" y="2114219"/>
            <a:ext cx="251882" cy="2159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336677" y="2151545"/>
            <a:ext cx="136525" cy="100330"/>
          </a:xfrm>
          <a:custGeom>
            <a:avLst/>
            <a:gdLst/>
            <a:ahLst/>
            <a:cxnLst/>
            <a:rect l="l" t="t" r="r" b="b"/>
            <a:pathLst>
              <a:path w="136525" h="100330">
                <a:moveTo>
                  <a:pt x="0" y="0"/>
                </a:moveTo>
                <a:lnTo>
                  <a:pt x="136296" y="0"/>
                </a:lnTo>
                <a:lnTo>
                  <a:pt x="136296" y="99860"/>
                </a:lnTo>
                <a:lnTo>
                  <a:pt x="0" y="99860"/>
                </a:lnTo>
                <a:lnTo>
                  <a:pt x="0" y="0"/>
                </a:lnTo>
                <a:close/>
              </a:path>
            </a:pathLst>
          </a:custGeom>
          <a:solidFill>
            <a:srgbClr val="305A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637591" y="1847935"/>
            <a:ext cx="251882" cy="46778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695617" y="1885721"/>
            <a:ext cx="136525" cy="353695"/>
          </a:xfrm>
          <a:custGeom>
            <a:avLst/>
            <a:gdLst/>
            <a:ahLst/>
            <a:cxnLst/>
            <a:rect l="l" t="t" r="r" b="b"/>
            <a:pathLst>
              <a:path w="136525" h="353694">
                <a:moveTo>
                  <a:pt x="0" y="353542"/>
                </a:moveTo>
                <a:lnTo>
                  <a:pt x="136283" y="353542"/>
                </a:lnTo>
                <a:lnTo>
                  <a:pt x="136283" y="0"/>
                </a:lnTo>
                <a:lnTo>
                  <a:pt x="0" y="0"/>
                </a:lnTo>
                <a:lnTo>
                  <a:pt x="0" y="35354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885535" y="2301325"/>
            <a:ext cx="1011132" cy="52175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5942660" y="2339111"/>
            <a:ext cx="894638" cy="40615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5917920" y="2322915"/>
            <a:ext cx="118745" cy="53255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976400" y="2362047"/>
            <a:ext cx="1905" cy="417195"/>
          </a:xfrm>
          <a:custGeom>
            <a:avLst/>
            <a:gdLst/>
            <a:ahLst/>
            <a:cxnLst/>
            <a:rect l="l" t="t" r="r" b="b"/>
            <a:pathLst>
              <a:path w="1904" h="417194">
                <a:moveTo>
                  <a:pt x="1349" y="0"/>
                </a:moveTo>
                <a:lnTo>
                  <a:pt x="0" y="416957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885535" y="2661166"/>
            <a:ext cx="1011132" cy="12234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942660" y="2703449"/>
            <a:ext cx="894715" cy="1905"/>
          </a:xfrm>
          <a:custGeom>
            <a:avLst/>
            <a:gdLst/>
            <a:ahLst/>
            <a:cxnLst/>
            <a:rect l="l" t="t" r="r" b="b"/>
            <a:pathLst>
              <a:path w="894715" h="1905">
                <a:moveTo>
                  <a:pt x="0" y="0"/>
                </a:moveTo>
                <a:lnTo>
                  <a:pt x="894641" y="135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935916" y="2506434"/>
            <a:ext cx="241087" cy="26987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992596" y="2544216"/>
            <a:ext cx="125730" cy="156845"/>
          </a:xfrm>
          <a:custGeom>
            <a:avLst/>
            <a:gdLst/>
            <a:ahLst/>
            <a:cxnLst/>
            <a:rect l="l" t="t" r="r" b="b"/>
            <a:pathLst>
              <a:path w="125729" h="156844">
                <a:moveTo>
                  <a:pt x="0" y="0"/>
                </a:moveTo>
                <a:lnTo>
                  <a:pt x="125488" y="0"/>
                </a:lnTo>
                <a:lnTo>
                  <a:pt x="125488" y="156527"/>
                </a:lnTo>
                <a:lnTo>
                  <a:pt x="0" y="15652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105042" y="2434466"/>
            <a:ext cx="251882" cy="34184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161265" y="2472702"/>
            <a:ext cx="136525" cy="226695"/>
          </a:xfrm>
          <a:custGeom>
            <a:avLst/>
            <a:gdLst/>
            <a:ahLst/>
            <a:cxnLst/>
            <a:rect l="l" t="t" r="r" b="b"/>
            <a:pathLst>
              <a:path w="136525" h="226694">
                <a:moveTo>
                  <a:pt x="0" y="0"/>
                </a:moveTo>
                <a:lnTo>
                  <a:pt x="136283" y="0"/>
                </a:lnTo>
                <a:lnTo>
                  <a:pt x="136283" y="226695"/>
                </a:lnTo>
                <a:lnTo>
                  <a:pt x="0" y="226695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878347" y="2747527"/>
            <a:ext cx="1011132" cy="52175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937262" y="2787104"/>
            <a:ext cx="894638" cy="40615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910732" y="2769111"/>
            <a:ext cx="122343" cy="53615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971002" y="2810040"/>
            <a:ext cx="1905" cy="417195"/>
          </a:xfrm>
          <a:custGeom>
            <a:avLst/>
            <a:gdLst/>
            <a:ahLst/>
            <a:cxnLst/>
            <a:rect l="l" t="t" r="r" b="b"/>
            <a:pathLst>
              <a:path w="1904" h="417194">
                <a:moveTo>
                  <a:pt x="1349" y="0"/>
                </a:moveTo>
                <a:lnTo>
                  <a:pt x="0" y="416957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5878347" y="3107355"/>
            <a:ext cx="1014730" cy="12234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937262" y="3151441"/>
            <a:ext cx="894715" cy="1905"/>
          </a:xfrm>
          <a:custGeom>
            <a:avLst/>
            <a:gdLst/>
            <a:ahLst/>
            <a:cxnLst/>
            <a:rect l="l" t="t" r="r" b="b"/>
            <a:pathLst>
              <a:path w="894715" h="1905">
                <a:moveTo>
                  <a:pt x="0" y="0"/>
                </a:moveTo>
                <a:lnTo>
                  <a:pt x="894641" y="1350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932322" y="2898656"/>
            <a:ext cx="244687" cy="32744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5991237" y="2938234"/>
            <a:ext cx="127000" cy="209550"/>
          </a:xfrm>
          <a:custGeom>
            <a:avLst/>
            <a:gdLst/>
            <a:ahLst/>
            <a:cxnLst/>
            <a:rect l="l" t="t" r="r" b="b"/>
            <a:pathLst>
              <a:path w="127000" h="209550">
                <a:moveTo>
                  <a:pt x="0" y="0"/>
                </a:moveTo>
                <a:lnTo>
                  <a:pt x="126847" y="0"/>
                </a:lnTo>
                <a:lnTo>
                  <a:pt x="126847" y="209156"/>
                </a:lnTo>
                <a:lnTo>
                  <a:pt x="0" y="20915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5878347" y="3190113"/>
            <a:ext cx="1011132" cy="51815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5935916" y="3227006"/>
            <a:ext cx="894638" cy="40481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910732" y="3208112"/>
            <a:ext cx="122343" cy="53615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969657" y="3249942"/>
            <a:ext cx="1905" cy="415925"/>
          </a:xfrm>
          <a:custGeom>
            <a:avLst/>
            <a:gdLst/>
            <a:ahLst/>
            <a:cxnLst/>
            <a:rect l="l" t="t" r="r" b="b"/>
            <a:pathLst>
              <a:path w="1904" h="415925">
                <a:moveTo>
                  <a:pt x="1348" y="0"/>
                </a:moveTo>
                <a:lnTo>
                  <a:pt x="0" y="415608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878347" y="3546356"/>
            <a:ext cx="1011132" cy="12234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935916" y="3589985"/>
            <a:ext cx="894715" cy="1905"/>
          </a:xfrm>
          <a:custGeom>
            <a:avLst/>
            <a:gdLst/>
            <a:ahLst/>
            <a:cxnLst/>
            <a:rect l="l" t="t" r="r" b="b"/>
            <a:pathLst>
              <a:path w="894715" h="1904">
                <a:moveTo>
                  <a:pt x="0" y="0"/>
                </a:moveTo>
                <a:lnTo>
                  <a:pt x="894641" y="1348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932322" y="3506766"/>
            <a:ext cx="244687" cy="15832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991237" y="3567036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847" y="0"/>
                </a:lnTo>
              </a:path>
            </a:pathLst>
          </a:custGeom>
          <a:ln w="4318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6274155" y="3499570"/>
            <a:ext cx="251882" cy="15472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329934" y="3556247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 h="0">
                <a:moveTo>
                  <a:pt x="0" y="0"/>
                </a:moveTo>
                <a:lnTo>
                  <a:pt x="137642" y="0"/>
                </a:lnTo>
              </a:path>
            </a:pathLst>
          </a:custGeom>
          <a:ln w="40474">
            <a:solidFill>
              <a:srgbClr val="305A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5878347" y="3639909"/>
            <a:ext cx="1011132" cy="51816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937262" y="3676345"/>
            <a:ext cx="894638" cy="40615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910732" y="3657896"/>
            <a:ext cx="122343" cy="53615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5971002" y="3699281"/>
            <a:ext cx="1905" cy="417195"/>
          </a:xfrm>
          <a:custGeom>
            <a:avLst/>
            <a:gdLst/>
            <a:ahLst/>
            <a:cxnLst/>
            <a:rect l="l" t="t" r="r" b="b"/>
            <a:pathLst>
              <a:path w="1904" h="417195">
                <a:moveTo>
                  <a:pt x="1349" y="0"/>
                </a:moveTo>
                <a:lnTo>
                  <a:pt x="0" y="416958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5878347" y="3996139"/>
            <a:ext cx="1014730" cy="12234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5937262" y="4040670"/>
            <a:ext cx="894715" cy="1905"/>
          </a:xfrm>
          <a:custGeom>
            <a:avLst/>
            <a:gdLst/>
            <a:ahLst/>
            <a:cxnLst/>
            <a:rect l="l" t="t" r="r" b="b"/>
            <a:pathLst>
              <a:path w="894715" h="1904">
                <a:moveTo>
                  <a:pt x="0" y="0"/>
                </a:moveTo>
                <a:lnTo>
                  <a:pt x="894641" y="1349"/>
                </a:lnTo>
              </a:path>
            </a:pathLst>
          </a:custGeom>
          <a:ln w="539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6454076" y="3837821"/>
            <a:ext cx="251882" cy="27347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6510756" y="3877398"/>
            <a:ext cx="136525" cy="158115"/>
          </a:xfrm>
          <a:custGeom>
            <a:avLst/>
            <a:gdLst/>
            <a:ahLst/>
            <a:cxnLst/>
            <a:rect l="l" t="t" r="r" b="b"/>
            <a:pathLst>
              <a:path w="136525" h="158114">
                <a:moveTo>
                  <a:pt x="0" y="157873"/>
                </a:moveTo>
                <a:lnTo>
                  <a:pt x="136283" y="157873"/>
                </a:lnTo>
                <a:lnTo>
                  <a:pt x="136283" y="0"/>
                </a:lnTo>
                <a:lnTo>
                  <a:pt x="0" y="0"/>
                </a:lnTo>
                <a:lnTo>
                  <a:pt x="0" y="157873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5765168" y="575729"/>
            <a:ext cx="966339" cy="76876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 txBox="1"/>
          <p:nvPr/>
        </p:nvSpPr>
        <p:spPr>
          <a:xfrm>
            <a:off x="6980859" y="1196721"/>
            <a:ext cx="72009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50" spc="-25">
                <a:solidFill>
                  <a:srgbClr val="BEC4FD"/>
                </a:solidFill>
                <a:latin typeface="Trebuchet MS"/>
                <a:cs typeface="Trebuchet MS"/>
              </a:rPr>
              <a:t>C</a:t>
            </a:r>
            <a:r>
              <a:rPr dirty="0" sz="1150" spc="-30">
                <a:solidFill>
                  <a:srgbClr val="BEC4FD"/>
                </a:solidFill>
                <a:latin typeface="Trebuchet MS"/>
                <a:cs typeface="Trebuchet MS"/>
              </a:rPr>
              <a:t>o</a:t>
            </a:r>
            <a:r>
              <a:rPr dirty="0" sz="1150" spc="-5">
                <a:solidFill>
                  <a:srgbClr val="BEC4FD"/>
                </a:solidFill>
                <a:latin typeface="Trebuchet MS"/>
                <a:cs typeface="Trebuchet MS"/>
              </a:rPr>
              <a:t>n</a:t>
            </a:r>
            <a:r>
              <a:rPr dirty="0" sz="1150" spc="-70">
                <a:solidFill>
                  <a:srgbClr val="BEC4FD"/>
                </a:solidFill>
                <a:latin typeface="Trebuchet MS"/>
                <a:cs typeface="Trebuchet MS"/>
              </a:rPr>
              <a:t>f</a:t>
            </a:r>
            <a:r>
              <a:rPr dirty="0" sz="1150" spc="-40">
                <a:solidFill>
                  <a:srgbClr val="BEC4FD"/>
                </a:solidFill>
                <a:latin typeface="Trebuchet MS"/>
                <a:cs typeface="Trebuchet MS"/>
              </a:rPr>
              <a:t>id</a:t>
            </a:r>
            <a:r>
              <a:rPr dirty="0" sz="1150" spc="-40">
                <a:solidFill>
                  <a:srgbClr val="BEC4FD"/>
                </a:solidFill>
                <a:latin typeface="Trebuchet MS"/>
                <a:cs typeface="Trebuchet MS"/>
              </a:rPr>
              <a:t>e</a:t>
            </a:r>
            <a:r>
              <a:rPr dirty="0" sz="1150" spc="-5">
                <a:solidFill>
                  <a:srgbClr val="BEC4FD"/>
                </a:solidFill>
                <a:latin typeface="Trebuchet MS"/>
                <a:cs typeface="Trebuchet MS"/>
              </a:rPr>
              <a:t>n</a:t>
            </a:r>
            <a:r>
              <a:rPr dirty="0" sz="1150" spc="-75">
                <a:solidFill>
                  <a:srgbClr val="BEC4FD"/>
                </a:solidFill>
                <a:latin typeface="Trebuchet MS"/>
                <a:cs typeface="Trebuchet MS"/>
              </a:rPr>
              <a:t>c</a:t>
            </a:r>
            <a:r>
              <a:rPr dirty="0" sz="1150" spc="-40">
                <a:solidFill>
                  <a:srgbClr val="BEC4FD"/>
                </a:solidFill>
                <a:latin typeface="Trebuchet MS"/>
                <a:cs typeface="Trebuchet MS"/>
              </a:rPr>
              <a:t>e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200901" y="4363187"/>
            <a:ext cx="975360" cy="2070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baseline="2415" sz="1725" spc="-375" b="1">
                <a:latin typeface="Arial"/>
                <a:cs typeface="Arial"/>
              </a:rPr>
              <a:t>C</a:t>
            </a:r>
            <a:r>
              <a:rPr dirty="0" sz="1150" spc="-25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baseline="2415" sz="1725" spc="-375" b="1">
                <a:latin typeface="Arial"/>
                <a:cs typeface="Arial"/>
              </a:rPr>
              <a:t>o</a:t>
            </a:r>
            <a:r>
              <a:rPr dirty="0" sz="1150" spc="-250">
                <a:solidFill>
                  <a:srgbClr val="FF0000"/>
                </a:solidFill>
                <a:latin typeface="Arial"/>
                <a:cs typeface="Arial"/>
              </a:rPr>
              <a:t>ym</a:t>
            </a:r>
            <a:r>
              <a:rPr dirty="0" baseline="2415" sz="1725" spc="-375" b="1">
                <a:latin typeface="Arial"/>
                <a:cs typeface="Arial"/>
              </a:rPr>
              <a:t>nf</a:t>
            </a:r>
            <a:r>
              <a:rPr dirty="0" sz="1150" spc="-25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baseline="2415" sz="1725" spc="-375" b="1">
                <a:latin typeface="Arial"/>
                <a:cs typeface="Arial"/>
              </a:rPr>
              <a:t>id</a:t>
            </a:r>
            <a:r>
              <a:rPr dirty="0" sz="1150" spc="-250">
                <a:solidFill>
                  <a:srgbClr val="FF0000"/>
                </a:solidFill>
                <a:latin typeface="Arial"/>
                <a:cs typeface="Arial"/>
              </a:rPr>
              <a:t>tom</a:t>
            </a:r>
            <a:r>
              <a:rPr dirty="0" baseline="2415" sz="1725" spc="-375" b="1">
                <a:latin typeface="Arial"/>
                <a:cs typeface="Arial"/>
              </a:rPr>
              <a:t>t</a:t>
            </a:r>
            <a:r>
              <a:rPr dirty="0" sz="1150" spc="-250">
                <a:solidFill>
                  <a:srgbClr val="FF0000"/>
                </a:solidFill>
                <a:latin typeface="Arial"/>
                <a:cs typeface="Arial"/>
              </a:rPr>
              <a:t>s </a:t>
            </a:r>
            <a:r>
              <a:rPr dirty="0" baseline="2415" sz="1725" spc="-75" b="1">
                <a:latin typeface="Arial"/>
                <a:cs typeface="Arial"/>
              </a:rPr>
              <a:t>Di</a:t>
            </a:r>
            <a:r>
              <a:rPr dirty="0" baseline="-5555" sz="1500" spc="-75" b="1">
                <a:latin typeface="Arial"/>
                <a:cs typeface="Arial"/>
              </a:rPr>
              <a:t>g</a:t>
            </a:r>
            <a:endParaRPr baseline="-5555" sz="15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0" y="1059900"/>
            <a:ext cx="2816167" cy="453030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7033" y="1080173"/>
            <a:ext cx="2752462" cy="445576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320747" y="5077184"/>
            <a:ext cx="459105" cy="459105"/>
          </a:xfrm>
          <a:custGeom>
            <a:avLst/>
            <a:gdLst/>
            <a:ahLst/>
            <a:cxnLst/>
            <a:rect l="l" t="t" r="r" b="b"/>
            <a:pathLst>
              <a:path w="459105" h="459104">
                <a:moveTo>
                  <a:pt x="458749" y="0"/>
                </a:moveTo>
                <a:lnTo>
                  <a:pt x="91744" y="91751"/>
                </a:lnTo>
                <a:lnTo>
                  <a:pt x="0" y="458754"/>
                </a:lnTo>
                <a:lnTo>
                  <a:pt x="458749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6868338" y="2868066"/>
            <a:ext cx="271780" cy="256540"/>
          </a:xfrm>
          <a:custGeom>
            <a:avLst/>
            <a:gdLst/>
            <a:ahLst/>
            <a:cxnLst/>
            <a:rect l="l" t="t" r="r" b="b"/>
            <a:pathLst>
              <a:path w="271779" h="256539">
                <a:moveTo>
                  <a:pt x="0" y="256387"/>
                </a:moveTo>
                <a:lnTo>
                  <a:pt x="271221" y="256387"/>
                </a:lnTo>
                <a:lnTo>
                  <a:pt x="271221" y="0"/>
                </a:lnTo>
                <a:lnTo>
                  <a:pt x="0" y="0"/>
                </a:lnTo>
                <a:lnTo>
                  <a:pt x="0" y="256387"/>
                </a:lnTo>
                <a:close/>
              </a:path>
            </a:pathLst>
          </a:custGeom>
          <a:solidFill>
            <a:srgbClr val="939D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6869683" y="1529486"/>
            <a:ext cx="93345" cy="256540"/>
          </a:xfrm>
          <a:custGeom>
            <a:avLst/>
            <a:gdLst/>
            <a:ahLst/>
            <a:cxnLst/>
            <a:rect l="l" t="t" r="r" b="b"/>
            <a:pathLst>
              <a:path w="93345" h="256539">
                <a:moveTo>
                  <a:pt x="0" y="256387"/>
                </a:moveTo>
                <a:lnTo>
                  <a:pt x="93103" y="256387"/>
                </a:lnTo>
                <a:lnTo>
                  <a:pt x="93103" y="0"/>
                </a:lnTo>
                <a:lnTo>
                  <a:pt x="0" y="0"/>
                </a:lnTo>
                <a:lnTo>
                  <a:pt x="0" y="256387"/>
                </a:lnTo>
                <a:close/>
              </a:path>
            </a:pathLst>
          </a:custGeom>
          <a:solidFill>
            <a:srgbClr val="939D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0" y="1059900"/>
            <a:ext cx="2812569" cy="453030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22821" y="1080173"/>
            <a:ext cx="2752458" cy="445576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2316530" y="5077184"/>
            <a:ext cx="459105" cy="459105"/>
          </a:xfrm>
          <a:custGeom>
            <a:avLst/>
            <a:gdLst/>
            <a:ahLst/>
            <a:cxnLst/>
            <a:rect l="l" t="t" r="r" b="b"/>
            <a:pathLst>
              <a:path w="459105" h="459104">
                <a:moveTo>
                  <a:pt x="458749" y="0"/>
                </a:moveTo>
                <a:lnTo>
                  <a:pt x="91757" y="91751"/>
                </a:lnTo>
                <a:lnTo>
                  <a:pt x="0" y="458754"/>
                </a:lnTo>
                <a:lnTo>
                  <a:pt x="458749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767340" y="2077339"/>
            <a:ext cx="1026160" cy="607060"/>
          </a:xfrm>
          <a:custGeom>
            <a:avLst/>
            <a:gdLst/>
            <a:ahLst/>
            <a:cxnLst/>
            <a:rect l="l" t="t" r="r" b="b"/>
            <a:pathLst>
              <a:path w="1026160" h="607060">
                <a:moveTo>
                  <a:pt x="266" y="0"/>
                </a:moveTo>
                <a:lnTo>
                  <a:pt x="0" y="8089"/>
                </a:lnTo>
                <a:lnTo>
                  <a:pt x="47866" y="9728"/>
                </a:lnTo>
                <a:lnTo>
                  <a:pt x="95237" y="14503"/>
                </a:lnTo>
                <a:lnTo>
                  <a:pt x="141871" y="22186"/>
                </a:lnTo>
                <a:lnTo>
                  <a:pt x="187388" y="32600"/>
                </a:lnTo>
                <a:lnTo>
                  <a:pt x="231406" y="45516"/>
                </a:lnTo>
                <a:lnTo>
                  <a:pt x="273545" y="60731"/>
                </a:lnTo>
                <a:lnTo>
                  <a:pt x="313436" y="78028"/>
                </a:lnTo>
                <a:lnTo>
                  <a:pt x="350672" y="97180"/>
                </a:lnTo>
                <a:lnTo>
                  <a:pt x="384911" y="117995"/>
                </a:lnTo>
                <a:lnTo>
                  <a:pt x="442798" y="163677"/>
                </a:lnTo>
                <a:lnTo>
                  <a:pt x="484098" y="213232"/>
                </a:lnTo>
                <a:lnTo>
                  <a:pt x="502488" y="251815"/>
                </a:lnTo>
                <a:lnTo>
                  <a:pt x="509563" y="303784"/>
                </a:lnTo>
                <a:lnTo>
                  <a:pt x="509650" y="304876"/>
                </a:lnTo>
                <a:lnTo>
                  <a:pt x="520623" y="345693"/>
                </a:lnTo>
                <a:lnTo>
                  <a:pt x="553694" y="398462"/>
                </a:lnTo>
                <a:lnTo>
                  <a:pt x="605167" y="447801"/>
                </a:lnTo>
                <a:lnTo>
                  <a:pt x="636282" y="470242"/>
                </a:lnTo>
                <a:lnTo>
                  <a:pt x="671029" y="491375"/>
                </a:lnTo>
                <a:lnTo>
                  <a:pt x="708774" y="510806"/>
                </a:lnTo>
                <a:lnTo>
                  <a:pt x="749134" y="528319"/>
                </a:lnTo>
                <a:lnTo>
                  <a:pt x="791756" y="543712"/>
                </a:lnTo>
                <a:lnTo>
                  <a:pt x="836244" y="556767"/>
                </a:lnTo>
                <a:lnTo>
                  <a:pt x="882230" y="567296"/>
                </a:lnTo>
                <a:lnTo>
                  <a:pt x="929360" y="575081"/>
                </a:lnTo>
                <a:lnTo>
                  <a:pt x="960793" y="577862"/>
                </a:lnTo>
                <a:lnTo>
                  <a:pt x="959319" y="606551"/>
                </a:lnTo>
                <a:lnTo>
                  <a:pt x="1025664" y="577532"/>
                </a:lnTo>
                <a:lnTo>
                  <a:pt x="1011954" y="569772"/>
                </a:lnTo>
                <a:lnTo>
                  <a:pt x="961199" y="569772"/>
                </a:lnTo>
                <a:lnTo>
                  <a:pt x="930528" y="567067"/>
                </a:lnTo>
                <a:lnTo>
                  <a:pt x="883919" y="559384"/>
                </a:lnTo>
                <a:lnTo>
                  <a:pt x="838403" y="548970"/>
                </a:lnTo>
                <a:lnTo>
                  <a:pt x="794384" y="536054"/>
                </a:lnTo>
                <a:lnTo>
                  <a:pt x="752246" y="520839"/>
                </a:lnTo>
                <a:lnTo>
                  <a:pt x="712355" y="503542"/>
                </a:lnTo>
                <a:lnTo>
                  <a:pt x="675119" y="484390"/>
                </a:lnTo>
                <a:lnTo>
                  <a:pt x="640880" y="463575"/>
                </a:lnTo>
                <a:lnTo>
                  <a:pt x="582993" y="417893"/>
                </a:lnTo>
                <a:lnTo>
                  <a:pt x="541693" y="368338"/>
                </a:lnTo>
                <a:lnTo>
                  <a:pt x="523303" y="329755"/>
                </a:lnTo>
                <a:lnTo>
                  <a:pt x="516227" y="277787"/>
                </a:lnTo>
                <a:lnTo>
                  <a:pt x="516153" y="276694"/>
                </a:lnTo>
                <a:lnTo>
                  <a:pt x="505167" y="235877"/>
                </a:lnTo>
                <a:lnTo>
                  <a:pt x="472097" y="183108"/>
                </a:lnTo>
                <a:lnTo>
                  <a:pt x="420624" y="133769"/>
                </a:lnTo>
                <a:lnTo>
                  <a:pt x="389508" y="111328"/>
                </a:lnTo>
                <a:lnTo>
                  <a:pt x="354761" y="90195"/>
                </a:lnTo>
                <a:lnTo>
                  <a:pt x="317017" y="70764"/>
                </a:lnTo>
                <a:lnTo>
                  <a:pt x="276656" y="53251"/>
                </a:lnTo>
                <a:lnTo>
                  <a:pt x="234048" y="37858"/>
                </a:lnTo>
                <a:lnTo>
                  <a:pt x="189547" y="24803"/>
                </a:lnTo>
                <a:lnTo>
                  <a:pt x="143560" y="14274"/>
                </a:lnTo>
                <a:lnTo>
                  <a:pt x="96431" y="6489"/>
                </a:lnTo>
                <a:lnTo>
                  <a:pt x="48285" y="1638"/>
                </a:lnTo>
                <a:lnTo>
                  <a:pt x="266" y="0"/>
                </a:lnTo>
                <a:close/>
              </a:path>
              <a:path w="1026160" h="607060">
                <a:moveTo>
                  <a:pt x="962634" y="541858"/>
                </a:moveTo>
                <a:lnTo>
                  <a:pt x="961199" y="569772"/>
                </a:lnTo>
                <a:lnTo>
                  <a:pt x="1011954" y="569772"/>
                </a:lnTo>
                <a:lnTo>
                  <a:pt x="962634" y="541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3560876" y="1941042"/>
            <a:ext cx="1232535" cy="743585"/>
          </a:xfrm>
          <a:custGeom>
            <a:avLst/>
            <a:gdLst/>
            <a:ahLst/>
            <a:cxnLst/>
            <a:rect l="l" t="t" r="r" b="b"/>
            <a:pathLst>
              <a:path w="1232535" h="743585">
                <a:moveTo>
                  <a:pt x="279" y="0"/>
                </a:moveTo>
                <a:lnTo>
                  <a:pt x="0" y="8102"/>
                </a:lnTo>
                <a:lnTo>
                  <a:pt x="57530" y="10134"/>
                </a:lnTo>
                <a:lnTo>
                  <a:pt x="114490" y="16040"/>
                </a:lnTo>
                <a:lnTo>
                  <a:pt x="170548" y="25565"/>
                </a:lnTo>
                <a:lnTo>
                  <a:pt x="225272" y="38455"/>
                </a:lnTo>
                <a:lnTo>
                  <a:pt x="278193" y="54457"/>
                </a:lnTo>
                <a:lnTo>
                  <a:pt x="328866" y="73304"/>
                </a:lnTo>
                <a:lnTo>
                  <a:pt x="376821" y="94729"/>
                </a:lnTo>
                <a:lnTo>
                  <a:pt x="421614" y="118465"/>
                </a:lnTo>
                <a:lnTo>
                  <a:pt x="462788" y="144246"/>
                </a:lnTo>
                <a:lnTo>
                  <a:pt x="499884" y="171818"/>
                </a:lnTo>
                <a:lnTo>
                  <a:pt x="532485" y="200913"/>
                </a:lnTo>
                <a:lnTo>
                  <a:pt x="560044" y="231178"/>
                </a:lnTo>
                <a:lnTo>
                  <a:pt x="582218" y="262407"/>
                </a:lnTo>
                <a:lnTo>
                  <a:pt x="604392" y="310388"/>
                </a:lnTo>
                <a:lnTo>
                  <a:pt x="612944" y="375145"/>
                </a:lnTo>
                <a:lnTo>
                  <a:pt x="613028" y="376199"/>
                </a:lnTo>
                <a:lnTo>
                  <a:pt x="626160" y="426516"/>
                </a:lnTo>
                <a:lnTo>
                  <a:pt x="653745" y="475754"/>
                </a:lnTo>
                <a:lnTo>
                  <a:pt x="679297" y="507352"/>
                </a:lnTo>
                <a:lnTo>
                  <a:pt x="727125" y="552221"/>
                </a:lnTo>
                <a:lnTo>
                  <a:pt x="764781" y="580224"/>
                </a:lnTo>
                <a:lnTo>
                  <a:pt x="806729" y="606501"/>
                </a:lnTo>
                <a:lnTo>
                  <a:pt x="852017" y="630491"/>
                </a:lnTo>
                <a:lnTo>
                  <a:pt x="900455" y="652119"/>
                </a:lnTo>
                <a:lnTo>
                  <a:pt x="951369" y="671055"/>
                </a:lnTo>
                <a:lnTo>
                  <a:pt x="1005014" y="687273"/>
                </a:lnTo>
                <a:lnTo>
                  <a:pt x="1059980" y="700214"/>
                </a:lnTo>
                <a:lnTo>
                  <a:pt x="1116545" y="709841"/>
                </a:lnTo>
                <a:lnTo>
                  <a:pt x="1167269" y="714565"/>
                </a:lnTo>
                <a:lnTo>
                  <a:pt x="1166025" y="743419"/>
                </a:lnTo>
                <a:lnTo>
                  <a:pt x="1232128" y="713828"/>
                </a:lnTo>
                <a:lnTo>
                  <a:pt x="1218870" y="706475"/>
                </a:lnTo>
                <a:lnTo>
                  <a:pt x="1167612" y="706475"/>
                </a:lnTo>
                <a:lnTo>
                  <a:pt x="1117752" y="701840"/>
                </a:lnTo>
                <a:lnTo>
                  <a:pt x="1061707" y="692315"/>
                </a:lnTo>
                <a:lnTo>
                  <a:pt x="1006995" y="679411"/>
                </a:lnTo>
                <a:lnTo>
                  <a:pt x="954074" y="663409"/>
                </a:lnTo>
                <a:lnTo>
                  <a:pt x="903401" y="644575"/>
                </a:lnTo>
                <a:lnTo>
                  <a:pt x="855446" y="623150"/>
                </a:lnTo>
                <a:lnTo>
                  <a:pt x="810653" y="599414"/>
                </a:lnTo>
                <a:lnTo>
                  <a:pt x="769480" y="573633"/>
                </a:lnTo>
                <a:lnTo>
                  <a:pt x="732383" y="546061"/>
                </a:lnTo>
                <a:lnTo>
                  <a:pt x="699782" y="516953"/>
                </a:lnTo>
                <a:lnTo>
                  <a:pt x="672223" y="486702"/>
                </a:lnTo>
                <a:lnTo>
                  <a:pt x="650049" y="455472"/>
                </a:lnTo>
                <a:lnTo>
                  <a:pt x="627875" y="407492"/>
                </a:lnTo>
                <a:lnTo>
                  <a:pt x="619312" y="342734"/>
                </a:lnTo>
                <a:lnTo>
                  <a:pt x="619239" y="341668"/>
                </a:lnTo>
                <a:lnTo>
                  <a:pt x="606107" y="291363"/>
                </a:lnTo>
                <a:lnTo>
                  <a:pt x="578523" y="242112"/>
                </a:lnTo>
                <a:lnTo>
                  <a:pt x="552970" y="210527"/>
                </a:lnTo>
                <a:lnTo>
                  <a:pt x="505129" y="165646"/>
                </a:lnTo>
                <a:lnTo>
                  <a:pt x="467487" y="137655"/>
                </a:lnTo>
                <a:lnTo>
                  <a:pt x="425780" y="111518"/>
                </a:lnTo>
                <a:lnTo>
                  <a:pt x="380491" y="87503"/>
                </a:lnTo>
                <a:lnTo>
                  <a:pt x="332041" y="65862"/>
                </a:lnTo>
                <a:lnTo>
                  <a:pt x="280898" y="46824"/>
                </a:lnTo>
                <a:lnTo>
                  <a:pt x="227495" y="30670"/>
                </a:lnTo>
                <a:lnTo>
                  <a:pt x="172288" y="17653"/>
                </a:lnTo>
                <a:lnTo>
                  <a:pt x="115722" y="8026"/>
                </a:lnTo>
                <a:lnTo>
                  <a:pt x="58229" y="2057"/>
                </a:lnTo>
                <a:lnTo>
                  <a:pt x="279" y="0"/>
                </a:lnTo>
                <a:close/>
              </a:path>
              <a:path w="1232535" h="743585">
                <a:moveTo>
                  <a:pt x="1168793" y="678700"/>
                </a:moveTo>
                <a:lnTo>
                  <a:pt x="1167612" y="706475"/>
                </a:lnTo>
                <a:lnTo>
                  <a:pt x="1218870" y="706475"/>
                </a:lnTo>
                <a:lnTo>
                  <a:pt x="1168793" y="678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4097972" y="1951837"/>
            <a:ext cx="608965" cy="152400"/>
          </a:xfrm>
          <a:custGeom>
            <a:avLst/>
            <a:gdLst/>
            <a:ahLst/>
            <a:cxnLst/>
            <a:rect l="l" t="t" r="r" b="b"/>
            <a:pathLst>
              <a:path w="608964" h="152400">
                <a:moveTo>
                  <a:pt x="190" y="0"/>
                </a:moveTo>
                <a:lnTo>
                  <a:pt x="0" y="8102"/>
                </a:lnTo>
                <a:lnTo>
                  <a:pt x="56667" y="9410"/>
                </a:lnTo>
                <a:lnTo>
                  <a:pt x="111467" y="13131"/>
                </a:lnTo>
                <a:lnTo>
                  <a:pt x="162712" y="18897"/>
                </a:lnTo>
                <a:lnTo>
                  <a:pt x="208521" y="26365"/>
                </a:lnTo>
                <a:lnTo>
                  <a:pt x="247154" y="35191"/>
                </a:lnTo>
                <a:lnTo>
                  <a:pt x="287362" y="49974"/>
                </a:lnTo>
                <a:lnTo>
                  <a:pt x="302272" y="69468"/>
                </a:lnTo>
                <a:lnTo>
                  <a:pt x="303174" y="71005"/>
                </a:lnTo>
                <a:lnTo>
                  <a:pt x="342912" y="93167"/>
                </a:lnTo>
                <a:lnTo>
                  <a:pt x="398640" y="107061"/>
                </a:lnTo>
                <a:lnTo>
                  <a:pt x="444931" y="114617"/>
                </a:lnTo>
                <a:lnTo>
                  <a:pt x="496481" y="120421"/>
                </a:lnTo>
                <a:lnTo>
                  <a:pt x="543813" y="123291"/>
                </a:lnTo>
                <a:lnTo>
                  <a:pt x="542988" y="151955"/>
                </a:lnTo>
                <a:lnTo>
                  <a:pt x="608672" y="121450"/>
                </a:lnTo>
                <a:lnTo>
                  <a:pt x="597026" y="115201"/>
                </a:lnTo>
                <a:lnTo>
                  <a:pt x="544055" y="115201"/>
                </a:lnTo>
                <a:lnTo>
                  <a:pt x="497281" y="112369"/>
                </a:lnTo>
                <a:lnTo>
                  <a:pt x="446049" y="106603"/>
                </a:lnTo>
                <a:lnTo>
                  <a:pt x="400240" y="99136"/>
                </a:lnTo>
                <a:lnTo>
                  <a:pt x="361607" y="90309"/>
                </a:lnTo>
                <a:lnTo>
                  <a:pt x="321411" y="75526"/>
                </a:lnTo>
                <a:lnTo>
                  <a:pt x="306489" y="56032"/>
                </a:lnTo>
                <a:lnTo>
                  <a:pt x="305600" y="54495"/>
                </a:lnTo>
                <a:lnTo>
                  <a:pt x="265849" y="32334"/>
                </a:lnTo>
                <a:lnTo>
                  <a:pt x="210121" y="18427"/>
                </a:lnTo>
                <a:lnTo>
                  <a:pt x="163829" y="10883"/>
                </a:lnTo>
                <a:lnTo>
                  <a:pt x="112280" y="5067"/>
                </a:lnTo>
                <a:lnTo>
                  <a:pt x="57124" y="1333"/>
                </a:lnTo>
                <a:lnTo>
                  <a:pt x="190" y="0"/>
                </a:lnTo>
                <a:close/>
              </a:path>
              <a:path w="608964" h="152400">
                <a:moveTo>
                  <a:pt x="544855" y="87210"/>
                </a:moveTo>
                <a:lnTo>
                  <a:pt x="544055" y="115201"/>
                </a:lnTo>
                <a:lnTo>
                  <a:pt x="597026" y="115201"/>
                </a:lnTo>
                <a:lnTo>
                  <a:pt x="544855" y="8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5946711" y="1704009"/>
            <a:ext cx="241087" cy="16192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6004737" y="176495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834" y="0"/>
                </a:lnTo>
              </a:path>
            </a:pathLst>
          </a:custGeom>
          <a:ln w="4453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5932322" y="3060581"/>
            <a:ext cx="244687" cy="16552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5991237" y="3122422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847" y="0"/>
                </a:lnTo>
              </a:path>
            </a:pathLst>
          </a:custGeom>
          <a:ln w="4993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6887902" y="2868066"/>
            <a:ext cx="0" cy="256540"/>
          </a:xfrm>
          <a:custGeom>
            <a:avLst/>
            <a:gdLst/>
            <a:ahLst/>
            <a:cxnLst/>
            <a:rect l="l" t="t" r="r" b="b"/>
            <a:pathLst>
              <a:path w="0" h="256539">
                <a:moveTo>
                  <a:pt x="0" y="0"/>
                </a:moveTo>
                <a:lnTo>
                  <a:pt x="0" y="256387"/>
                </a:lnTo>
              </a:path>
            </a:pathLst>
          </a:custGeom>
          <a:ln w="39128">
            <a:solidFill>
              <a:srgbClr val="939D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6888574" y="1529486"/>
            <a:ext cx="0" cy="256540"/>
          </a:xfrm>
          <a:custGeom>
            <a:avLst/>
            <a:gdLst/>
            <a:ahLst/>
            <a:cxnLst/>
            <a:rect l="l" t="t" r="r" b="b"/>
            <a:pathLst>
              <a:path w="0" h="256539">
                <a:moveTo>
                  <a:pt x="0" y="0"/>
                </a:moveTo>
                <a:lnTo>
                  <a:pt x="0" y="256387"/>
                </a:lnTo>
              </a:path>
            </a:pathLst>
          </a:custGeom>
          <a:ln w="37782">
            <a:solidFill>
              <a:srgbClr val="939D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5935916" y="1905517"/>
            <a:ext cx="241087" cy="413807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5992596" y="1945094"/>
            <a:ext cx="127000" cy="295910"/>
          </a:xfrm>
          <a:custGeom>
            <a:avLst/>
            <a:gdLst/>
            <a:ahLst/>
            <a:cxnLst/>
            <a:rect l="l" t="t" r="r" b="b"/>
            <a:pathLst>
              <a:path w="127000" h="295910">
                <a:moveTo>
                  <a:pt x="0" y="0"/>
                </a:moveTo>
                <a:lnTo>
                  <a:pt x="126834" y="0"/>
                </a:lnTo>
                <a:lnTo>
                  <a:pt x="126834" y="295516"/>
                </a:lnTo>
                <a:lnTo>
                  <a:pt x="0" y="29551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 txBox="1"/>
          <p:nvPr/>
        </p:nvSpPr>
        <p:spPr>
          <a:xfrm>
            <a:off x="6576047" y="4334447"/>
            <a:ext cx="969010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-409">
                <a:solidFill>
                  <a:srgbClr val="FF6600"/>
                </a:solidFill>
                <a:latin typeface="Arial"/>
                <a:cs typeface="Arial"/>
              </a:rPr>
              <a:t>E</a:t>
            </a:r>
            <a:r>
              <a:rPr dirty="0" baseline="2415" sz="1725" spc="-615" b="1">
                <a:latin typeface="Arial"/>
                <a:cs typeface="Arial"/>
              </a:rPr>
              <a:t>s:</a:t>
            </a:r>
            <a:r>
              <a:rPr dirty="0" sz="1000" spc="-409">
                <a:solidFill>
                  <a:srgbClr val="FF6600"/>
                </a:solidFill>
                <a:latin typeface="Arial"/>
                <a:cs typeface="Arial"/>
              </a:rPr>
              <a:t>so</a:t>
            </a:r>
            <a:r>
              <a:rPr dirty="0" baseline="1851" sz="2250" spc="-615">
                <a:solidFill>
                  <a:srgbClr val="FF6600"/>
                </a:solidFill>
                <a:latin typeface="Arial"/>
                <a:cs typeface="Arial"/>
              </a:rPr>
              <a:t>DU</a:t>
            </a:r>
            <a:r>
              <a:rPr dirty="0" baseline="6172" sz="2025" spc="-615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dirty="0" sz="1000" spc="-409">
                <a:solidFill>
                  <a:srgbClr val="FF6600"/>
                </a:solidFill>
                <a:latin typeface="Arial"/>
                <a:cs typeface="Arial"/>
              </a:rPr>
              <a:t>p</a:t>
            </a:r>
            <a:r>
              <a:rPr dirty="0" baseline="6172" sz="2025" spc="-615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dirty="0" sz="1000" spc="-409">
                <a:solidFill>
                  <a:srgbClr val="FF6600"/>
                </a:solidFill>
                <a:latin typeface="Arial"/>
                <a:cs typeface="Arial"/>
              </a:rPr>
              <a:t>h</a:t>
            </a:r>
            <a:r>
              <a:rPr dirty="0" baseline="1851" sz="2250" spc="-615">
                <a:solidFill>
                  <a:srgbClr val="FF6600"/>
                </a:solidFill>
                <a:latin typeface="Arial"/>
                <a:cs typeface="Arial"/>
              </a:rPr>
              <a:t>iT</a:t>
            </a:r>
            <a:r>
              <a:rPr dirty="0" baseline="6172" sz="2025" spc="-615">
                <a:solidFill>
                  <a:srgbClr val="FF6600"/>
                </a:solidFill>
                <a:latin typeface="Arial"/>
                <a:cs typeface="Arial"/>
              </a:rPr>
              <a:t>f</a:t>
            </a:r>
            <a:r>
              <a:rPr dirty="0" baseline="1851" sz="2250" spc="-615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dirty="0" sz="1000" spc="-409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dirty="0" baseline="6172" sz="2025" spc="-615">
                <a:solidFill>
                  <a:srgbClr val="FF6600"/>
                </a:solidFill>
                <a:latin typeface="Arial"/>
                <a:cs typeface="Arial"/>
              </a:rPr>
              <a:t>lu</a:t>
            </a:r>
            <a:r>
              <a:rPr dirty="0" baseline="1851" sz="2250" spc="-615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dirty="0" sz="1000" spc="-409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dirty="0" baseline="1851" sz="2250" spc="-615">
                <a:solidFill>
                  <a:srgbClr val="FF6600"/>
                </a:solidFill>
                <a:latin typeface="Arial"/>
                <a:cs typeface="Arial"/>
              </a:rPr>
              <a:t>b</a:t>
            </a:r>
            <a:r>
              <a:rPr dirty="0" baseline="6172" sz="2025" spc="-615">
                <a:solidFill>
                  <a:srgbClr val="FF6600"/>
                </a:solidFill>
                <a:latin typeface="Arial"/>
                <a:cs typeface="Arial"/>
              </a:rPr>
              <a:t>e</a:t>
            </a:r>
            <a:r>
              <a:rPr dirty="0" sz="1000" spc="-409">
                <a:solidFill>
                  <a:srgbClr val="FF6600"/>
                </a:solidFill>
                <a:latin typeface="Arial"/>
                <a:cs typeface="Arial"/>
              </a:rPr>
              <a:t>iti</a:t>
            </a:r>
            <a:r>
              <a:rPr dirty="0" baseline="1851" sz="2250" spc="-615">
                <a:solidFill>
                  <a:srgbClr val="FF6600"/>
                </a:solidFill>
                <a:latin typeface="Arial"/>
                <a:cs typeface="Arial"/>
              </a:rPr>
              <a:t>e</a:t>
            </a:r>
            <a:r>
              <a:rPr dirty="0" baseline="6172" sz="2025" spc="-615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dirty="0" sz="1000" spc="-409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dirty="0" sz="1000" spc="-19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baseline="1851" sz="2250" spc="-419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dirty="0" baseline="6172" sz="2025" spc="-419">
                <a:solidFill>
                  <a:srgbClr val="FF6600"/>
                </a:solidFill>
                <a:latin typeface="Arial"/>
                <a:cs typeface="Arial"/>
              </a:rPr>
              <a:t>z</a:t>
            </a:r>
            <a:r>
              <a:rPr dirty="0" baseline="1851" sz="2250" spc="-419">
                <a:solidFill>
                  <a:srgbClr val="FF6600"/>
                </a:solidFill>
                <a:latin typeface="Arial"/>
                <a:cs typeface="Arial"/>
              </a:rPr>
              <a:t>e</a:t>
            </a:r>
            <a:r>
              <a:rPr dirty="0" baseline="6172" sz="2025" spc="-419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dirty="0" baseline="1851" sz="2250" spc="-419">
                <a:solidFill>
                  <a:srgbClr val="FF6600"/>
                </a:solidFill>
                <a:latin typeface="Arial"/>
                <a:cs typeface="Arial"/>
              </a:rPr>
              <a:t>s</a:t>
            </a:r>
            <a:endParaRPr baseline="1851" sz="2250">
              <a:latin typeface="Arial"/>
              <a:cs typeface="Arial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0" y="1067104"/>
            <a:ext cx="2812569" cy="452669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22821" y="1085138"/>
            <a:ext cx="2752458" cy="445576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316530" y="5082149"/>
            <a:ext cx="459105" cy="459105"/>
          </a:xfrm>
          <a:custGeom>
            <a:avLst/>
            <a:gdLst/>
            <a:ahLst/>
            <a:cxnLst/>
            <a:rect l="l" t="t" r="r" b="b"/>
            <a:pathLst>
              <a:path w="459105" h="459104">
                <a:moveTo>
                  <a:pt x="458749" y="0"/>
                </a:moveTo>
                <a:lnTo>
                  <a:pt x="91757" y="91751"/>
                </a:lnTo>
                <a:lnTo>
                  <a:pt x="0" y="458753"/>
                </a:lnTo>
                <a:lnTo>
                  <a:pt x="458749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 txBox="1"/>
          <p:nvPr/>
        </p:nvSpPr>
        <p:spPr>
          <a:xfrm>
            <a:off x="2858885" y="2558613"/>
            <a:ext cx="184150" cy="7962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000" spc="-60" b="1">
                <a:solidFill>
                  <a:srgbClr val="008000"/>
                </a:solidFill>
                <a:latin typeface="Trebuchet MS"/>
                <a:cs typeface="Trebuchet MS"/>
              </a:rPr>
              <a:t>Family</a:t>
            </a:r>
            <a:r>
              <a:rPr dirty="0" sz="1000" spc="-114" b="1">
                <a:solidFill>
                  <a:srgbClr val="008000"/>
                </a:solidFill>
                <a:latin typeface="Trebuchet MS"/>
                <a:cs typeface="Trebuchet MS"/>
              </a:rPr>
              <a:t> </a:t>
            </a:r>
            <a:r>
              <a:rPr dirty="0" sz="1000" spc="-45" b="1">
                <a:solidFill>
                  <a:srgbClr val="008000"/>
                </a:solidFill>
                <a:latin typeface="Trebuchet MS"/>
                <a:cs typeface="Trebuchet MS"/>
              </a:rPr>
              <a:t>History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6868338" y="2433574"/>
            <a:ext cx="468630" cy="256540"/>
          </a:xfrm>
          <a:custGeom>
            <a:avLst/>
            <a:gdLst/>
            <a:ahLst/>
            <a:cxnLst/>
            <a:rect l="l" t="t" r="r" b="b"/>
            <a:pathLst>
              <a:path w="468629" h="256539">
                <a:moveTo>
                  <a:pt x="0" y="256374"/>
                </a:moveTo>
                <a:lnTo>
                  <a:pt x="468236" y="256374"/>
                </a:lnTo>
                <a:lnTo>
                  <a:pt x="468236" y="0"/>
                </a:lnTo>
                <a:lnTo>
                  <a:pt x="0" y="0"/>
                </a:lnTo>
                <a:lnTo>
                  <a:pt x="0" y="256374"/>
                </a:lnTo>
                <a:close/>
              </a:path>
            </a:pathLst>
          </a:custGeom>
          <a:solidFill>
            <a:srgbClr val="939D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6871030" y="1524089"/>
            <a:ext cx="92075" cy="256540"/>
          </a:xfrm>
          <a:custGeom>
            <a:avLst/>
            <a:gdLst/>
            <a:ahLst/>
            <a:cxnLst/>
            <a:rect l="l" t="t" r="r" b="b"/>
            <a:pathLst>
              <a:path w="92075" h="256539">
                <a:moveTo>
                  <a:pt x="0" y="256387"/>
                </a:moveTo>
                <a:lnTo>
                  <a:pt x="91757" y="256387"/>
                </a:lnTo>
                <a:lnTo>
                  <a:pt x="91757" y="0"/>
                </a:lnTo>
                <a:lnTo>
                  <a:pt x="0" y="0"/>
                </a:lnTo>
                <a:lnTo>
                  <a:pt x="0" y="256387"/>
                </a:lnTo>
                <a:close/>
              </a:path>
            </a:pathLst>
          </a:custGeom>
          <a:solidFill>
            <a:srgbClr val="939D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3947845" y="2657462"/>
            <a:ext cx="1092200" cy="499109"/>
          </a:xfrm>
          <a:custGeom>
            <a:avLst/>
            <a:gdLst/>
            <a:ahLst/>
            <a:cxnLst/>
            <a:rect l="l" t="t" r="r" b="b"/>
            <a:pathLst>
              <a:path w="1092200" h="499110">
                <a:moveTo>
                  <a:pt x="1019352" y="0"/>
                </a:moveTo>
                <a:lnTo>
                  <a:pt x="1031011" y="25831"/>
                </a:lnTo>
                <a:lnTo>
                  <a:pt x="0" y="491629"/>
                </a:lnTo>
                <a:lnTo>
                  <a:pt x="3340" y="499008"/>
                </a:lnTo>
                <a:lnTo>
                  <a:pt x="1034351" y="33210"/>
                </a:lnTo>
                <a:lnTo>
                  <a:pt x="1067015" y="33210"/>
                </a:lnTo>
                <a:lnTo>
                  <a:pt x="1091704" y="2844"/>
                </a:lnTo>
                <a:lnTo>
                  <a:pt x="1019352" y="0"/>
                </a:lnTo>
                <a:close/>
              </a:path>
              <a:path w="1092200" h="499110">
                <a:moveTo>
                  <a:pt x="1067015" y="33210"/>
                </a:moveTo>
                <a:lnTo>
                  <a:pt x="1034351" y="33210"/>
                </a:lnTo>
                <a:lnTo>
                  <a:pt x="1046022" y="59029"/>
                </a:lnTo>
                <a:lnTo>
                  <a:pt x="1067015" y="3321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0" y="1059900"/>
            <a:ext cx="2816167" cy="453030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6609" y="1080249"/>
            <a:ext cx="2752467" cy="445576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2320315" y="5077264"/>
            <a:ext cx="459105" cy="459105"/>
          </a:xfrm>
          <a:custGeom>
            <a:avLst/>
            <a:gdLst/>
            <a:ahLst/>
            <a:cxnLst/>
            <a:rect l="l" t="t" r="r" b="b"/>
            <a:pathLst>
              <a:path w="459105" h="459104">
                <a:moveTo>
                  <a:pt x="458762" y="0"/>
                </a:moveTo>
                <a:lnTo>
                  <a:pt x="91757" y="91749"/>
                </a:lnTo>
                <a:lnTo>
                  <a:pt x="0" y="458753"/>
                </a:lnTo>
                <a:lnTo>
                  <a:pt x="458762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6868338" y="3289071"/>
            <a:ext cx="88265" cy="256540"/>
          </a:xfrm>
          <a:custGeom>
            <a:avLst/>
            <a:gdLst/>
            <a:ahLst/>
            <a:cxnLst/>
            <a:rect l="l" t="t" r="r" b="b"/>
            <a:pathLst>
              <a:path w="88265" h="256539">
                <a:moveTo>
                  <a:pt x="0" y="256374"/>
                </a:moveTo>
                <a:lnTo>
                  <a:pt x="87706" y="256374"/>
                </a:lnTo>
                <a:lnTo>
                  <a:pt x="87706" y="0"/>
                </a:lnTo>
                <a:lnTo>
                  <a:pt x="0" y="0"/>
                </a:lnTo>
                <a:lnTo>
                  <a:pt x="0" y="256374"/>
                </a:lnTo>
                <a:close/>
              </a:path>
            </a:pathLst>
          </a:custGeom>
          <a:solidFill>
            <a:srgbClr val="939D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0" y="1059900"/>
            <a:ext cx="2816167" cy="4530305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28218" y="1079741"/>
            <a:ext cx="2752458" cy="445576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2321928" y="5076751"/>
            <a:ext cx="459105" cy="459105"/>
          </a:xfrm>
          <a:custGeom>
            <a:avLst/>
            <a:gdLst/>
            <a:ahLst/>
            <a:cxnLst/>
            <a:rect l="l" t="t" r="r" b="b"/>
            <a:pathLst>
              <a:path w="459105" h="459104">
                <a:moveTo>
                  <a:pt x="458749" y="0"/>
                </a:moveTo>
                <a:lnTo>
                  <a:pt x="91744" y="91751"/>
                </a:lnTo>
                <a:lnTo>
                  <a:pt x="0" y="458753"/>
                </a:lnTo>
                <a:lnTo>
                  <a:pt x="458749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28218" y="1079741"/>
            <a:ext cx="2752725" cy="4455795"/>
          </a:xfrm>
          <a:custGeom>
            <a:avLst/>
            <a:gdLst/>
            <a:ahLst/>
            <a:cxnLst/>
            <a:rect l="l" t="t" r="r" b="b"/>
            <a:pathLst>
              <a:path w="2752725" h="4455795">
                <a:moveTo>
                  <a:pt x="2293715" y="4455765"/>
                </a:moveTo>
                <a:lnTo>
                  <a:pt x="2385464" y="4088778"/>
                </a:lnTo>
                <a:lnTo>
                  <a:pt x="2752459" y="3996986"/>
                </a:lnTo>
                <a:lnTo>
                  <a:pt x="2293715" y="4455765"/>
                </a:lnTo>
                <a:lnTo>
                  <a:pt x="0" y="4455765"/>
                </a:lnTo>
                <a:lnTo>
                  <a:pt x="0" y="0"/>
                </a:lnTo>
                <a:lnTo>
                  <a:pt x="2752459" y="0"/>
                </a:lnTo>
                <a:lnTo>
                  <a:pt x="2752459" y="3996986"/>
                </a:lnTo>
              </a:path>
            </a:pathLst>
          </a:custGeom>
          <a:ln w="8096">
            <a:solidFill>
              <a:srgbClr val="7283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 txBox="1"/>
          <p:nvPr/>
        </p:nvSpPr>
        <p:spPr>
          <a:xfrm>
            <a:off x="2842692" y="3386202"/>
            <a:ext cx="186055" cy="157289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baseline="5555" sz="1500" spc="-44" b="1">
                <a:solidFill>
                  <a:srgbClr val="CC0099"/>
                </a:solidFill>
                <a:latin typeface="Trebuchet MS"/>
                <a:cs typeface="Trebuchet MS"/>
              </a:rPr>
              <a:t>Medications </a:t>
            </a:r>
            <a:r>
              <a:rPr dirty="0" sz="900" spc="15" b="1">
                <a:solidFill>
                  <a:srgbClr val="305A4D"/>
                </a:solidFill>
                <a:latin typeface="Arial"/>
                <a:cs typeface="Arial"/>
              </a:rPr>
              <a:t>Patient</a:t>
            </a:r>
            <a:r>
              <a:rPr dirty="0" sz="900" spc="20" b="1">
                <a:solidFill>
                  <a:srgbClr val="305A4D"/>
                </a:solidFill>
                <a:latin typeface="Arial"/>
                <a:cs typeface="Arial"/>
              </a:rPr>
              <a:t> </a:t>
            </a:r>
            <a:r>
              <a:rPr dirty="0" sz="900" spc="15" b="1">
                <a:solidFill>
                  <a:srgbClr val="305A4D"/>
                </a:solidFill>
                <a:latin typeface="Arial"/>
                <a:cs typeface="Arial"/>
              </a:rPr>
              <a:t>History</a:t>
            </a:r>
            <a:endParaRPr sz="900">
              <a:latin typeface="Arial"/>
              <a:cs typeface="Arial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5935916" y="3924173"/>
            <a:ext cx="241087" cy="19431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5992596" y="4001535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834" y="0"/>
                </a:lnTo>
              </a:path>
            </a:pathLst>
          </a:custGeom>
          <a:ln w="8096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3734028" y="1091374"/>
            <a:ext cx="1518285" cy="2629535"/>
          </a:xfrm>
          <a:custGeom>
            <a:avLst/>
            <a:gdLst/>
            <a:ahLst/>
            <a:cxnLst/>
            <a:rect l="l" t="t" r="r" b="b"/>
            <a:pathLst>
              <a:path w="1518285" h="2629535">
                <a:moveTo>
                  <a:pt x="7023" y="0"/>
                </a:moveTo>
                <a:lnTo>
                  <a:pt x="0" y="4038"/>
                </a:lnTo>
                <a:lnTo>
                  <a:pt x="1482280" y="2574937"/>
                </a:lnTo>
                <a:lnTo>
                  <a:pt x="1457731" y="2589098"/>
                </a:lnTo>
                <a:lnTo>
                  <a:pt x="1518145" y="2629039"/>
                </a:lnTo>
                <a:lnTo>
                  <a:pt x="1514692" y="2570899"/>
                </a:lnTo>
                <a:lnTo>
                  <a:pt x="1489303" y="2570899"/>
                </a:lnTo>
                <a:lnTo>
                  <a:pt x="7023" y="0"/>
                </a:lnTo>
                <a:close/>
              </a:path>
              <a:path w="1518285" h="2629535">
                <a:moveTo>
                  <a:pt x="1513852" y="2556751"/>
                </a:moveTo>
                <a:lnTo>
                  <a:pt x="1489303" y="2570899"/>
                </a:lnTo>
                <a:lnTo>
                  <a:pt x="1514692" y="2570899"/>
                </a:lnTo>
                <a:lnTo>
                  <a:pt x="1513852" y="25567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0" y="1038310"/>
            <a:ext cx="2834159" cy="457348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0" y="1080147"/>
            <a:ext cx="2775686" cy="445563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2312835" y="5072937"/>
            <a:ext cx="462915" cy="462915"/>
          </a:xfrm>
          <a:custGeom>
            <a:avLst/>
            <a:gdLst/>
            <a:ahLst/>
            <a:cxnLst/>
            <a:rect l="l" t="t" r="r" b="b"/>
            <a:pathLst>
              <a:path w="462914" h="462914">
                <a:moveTo>
                  <a:pt x="462851" y="0"/>
                </a:moveTo>
                <a:lnTo>
                  <a:pt x="92570" y="92569"/>
                </a:lnTo>
                <a:lnTo>
                  <a:pt x="0" y="462845"/>
                </a:lnTo>
                <a:lnTo>
                  <a:pt x="462851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-1331" y="1080147"/>
            <a:ext cx="2777490" cy="4455795"/>
          </a:xfrm>
          <a:custGeom>
            <a:avLst/>
            <a:gdLst/>
            <a:ahLst/>
            <a:cxnLst/>
            <a:rect l="l" t="t" r="r" b="b"/>
            <a:pathLst>
              <a:path w="2777490" h="4455795">
                <a:moveTo>
                  <a:pt x="2314174" y="4455638"/>
                </a:moveTo>
                <a:lnTo>
                  <a:pt x="2406748" y="4085361"/>
                </a:lnTo>
                <a:lnTo>
                  <a:pt x="2777016" y="3992745"/>
                </a:lnTo>
                <a:lnTo>
                  <a:pt x="2314174" y="4455638"/>
                </a:lnTo>
                <a:lnTo>
                  <a:pt x="0" y="4455638"/>
                </a:lnTo>
                <a:lnTo>
                  <a:pt x="0" y="0"/>
                </a:lnTo>
                <a:lnTo>
                  <a:pt x="2777016" y="0"/>
                </a:lnTo>
                <a:lnTo>
                  <a:pt x="2777016" y="3992745"/>
                </a:lnTo>
              </a:path>
            </a:pathLst>
          </a:custGeom>
          <a:ln w="8096">
            <a:solidFill>
              <a:srgbClr val="00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 txBox="1"/>
          <p:nvPr/>
        </p:nvSpPr>
        <p:spPr>
          <a:xfrm>
            <a:off x="15518" y="1063828"/>
            <a:ext cx="273939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10">
                <a:latin typeface="Arial"/>
                <a:cs typeface="Arial"/>
              </a:rPr>
              <a:t>AA </a:t>
            </a:r>
            <a:r>
              <a:rPr dirty="0" sz="900" spc="-220">
                <a:latin typeface="Arial"/>
                <a:cs typeface="Arial"/>
              </a:rPr>
              <a:t>5</a:t>
            </a:r>
            <a:r>
              <a:rPr dirty="0" sz="850" spc="-220">
                <a:latin typeface="Arial"/>
                <a:cs typeface="Arial"/>
              </a:rPr>
              <a:t>5</a:t>
            </a:r>
            <a:r>
              <a:rPr dirty="0" sz="900" spc="-220">
                <a:latin typeface="Arial"/>
                <a:cs typeface="Arial"/>
              </a:rPr>
              <a:t>8</a:t>
            </a:r>
            <a:r>
              <a:rPr dirty="0" sz="850" spc="-220">
                <a:latin typeface="Arial"/>
                <a:cs typeface="Arial"/>
              </a:rPr>
              <a:t>8</a:t>
            </a:r>
            <a:r>
              <a:rPr dirty="0" sz="900" spc="-220">
                <a:latin typeface="Arial"/>
                <a:cs typeface="Arial"/>
              </a:rPr>
              <a:t>-</a:t>
            </a:r>
            <a:r>
              <a:rPr dirty="0" sz="850" spc="-220">
                <a:latin typeface="Arial"/>
                <a:cs typeface="Arial"/>
              </a:rPr>
              <a:t>-</a:t>
            </a:r>
            <a:r>
              <a:rPr dirty="0" sz="900" spc="-220">
                <a:latin typeface="Arial"/>
                <a:cs typeface="Arial"/>
              </a:rPr>
              <a:t>y</a:t>
            </a:r>
            <a:r>
              <a:rPr dirty="0" sz="850" spc="-220">
                <a:latin typeface="Arial"/>
                <a:cs typeface="Arial"/>
              </a:rPr>
              <a:t>ye</a:t>
            </a:r>
            <a:r>
              <a:rPr dirty="0" sz="900" spc="-220">
                <a:latin typeface="Arial"/>
                <a:cs typeface="Arial"/>
              </a:rPr>
              <a:t>e</a:t>
            </a:r>
            <a:r>
              <a:rPr dirty="0" sz="850" spc="-220">
                <a:latin typeface="Arial"/>
                <a:cs typeface="Arial"/>
              </a:rPr>
              <a:t>a</a:t>
            </a:r>
            <a:r>
              <a:rPr dirty="0" sz="900" spc="-220">
                <a:latin typeface="Arial"/>
                <a:cs typeface="Arial"/>
              </a:rPr>
              <a:t>a</a:t>
            </a:r>
            <a:r>
              <a:rPr dirty="0" sz="850" spc="-220">
                <a:latin typeface="Arial"/>
                <a:cs typeface="Arial"/>
              </a:rPr>
              <a:t>r</a:t>
            </a:r>
            <a:r>
              <a:rPr dirty="0" sz="900" spc="-220">
                <a:latin typeface="Arial"/>
                <a:cs typeface="Arial"/>
              </a:rPr>
              <a:t>r</a:t>
            </a:r>
            <a:r>
              <a:rPr dirty="0" sz="850" spc="-220">
                <a:latin typeface="Arial"/>
                <a:cs typeface="Arial"/>
              </a:rPr>
              <a:t>-</a:t>
            </a:r>
            <a:r>
              <a:rPr dirty="0" sz="900" spc="-220">
                <a:latin typeface="Arial"/>
                <a:cs typeface="Arial"/>
              </a:rPr>
              <a:t>-</a:t>
            </a:r>
            <a:r>
              <a:rPr dirty="0" sz="850" spc="-220">
                <a:latin typeface="Arial"/>
                <a:cs typeface="Arial"/>
              </a:rPr>
              <a:t>o</a:t>
            </a:r>
            <a:r>
              <a:rPr dirty="0" sz="900" spc="-220">
                <a:latin typeface="Arial"/>
                <a:cs typeface="Arial"/>
              </a:rPr>
              <a:t>o</a:t>
            </a:r>
            <a:r>
              <a:rPr dirty="0" sz="850" spc="-220">
                <a:latin typeface="Arial"/>
                <a:cs typeface="Arial"/>
              </a:rPr>
              <a:t>l</a:t>
            </a:r>
            <a:r>
              <a:rPr dirty="0" sz="900" spc="-220">
                <a:latin typeface="Arial"/>
                <a:cs typeface="Arial"/>
              </a:rPr>
              <a:t>l</a:t>
            </a:r>
            <a:r>
              <a:rPr dirty="0" sz="850" spc="-220">
                <a:latin typeface="Arial"/>
                <a:cs typeface="Arial"/>
              </a:rPr>
              <a:t>d</a:t>
            </a:r>
            <a:r>
              <a:rPr dirty="0" sz="900" spc="-220">
                <a:latin typeface="Arial"/>
                <a:cs typeface="Arial"/>
              </a:rPr>
              <a:t>ld</a:t>
            </a:r>
            <a:r>
              <a:rPr dirty="0" sz="850" spc="-220">
                <a:latin typeface="Arial"/>
                <a:cs typeface="Arial"/>
              </a:rPr>
              <a:t>w</a:t>
            </a:r>
            <a:r>
              <a:rPr dirty="0" sz="900" spc="-220">
                <a:latin typeface="Arial"/>
                <a:cs typeface="Arial"/>
              </a:rPr>
              <a:t>w</a:t>
            </a:r>
            <a:r>
              <a:rPr dirty="0" sz="850" spc="-220">
                <a:latin typeface="Arial"/>
                <a:cs typeface="Arial"/>
              </a:rPr>
              <a:t>o</a:t>
            </a:r>
            <a:r>
              <a:rPr dirty="0" sz="900" spc="-220">
                <a:latin typeface="Arial"/>
                <a:cs typeface="Arial"/>
              </a:rPr>
              <a:t>o</a:t>
            </a:r>
            <a:r>
              <a:rPr dirty="0" sz="850" spc="-220">
                <a:latin typeface="Arial"/>
                <a:cs typeface="Arial"/>
              </a:rPr>
              <a:t>m</a:t>
            </a:r>
            <a:r>
              <a:rPr dirty="0" sz="900" spc="-220">
                <a:latin typeface="Arial"/>
                <a:cs typeface="Arial"/>
              </a:rPr>
              <a:t>m</a:t>
            </a:r>
            <a:r>
              <a:rPr dirty="0" sz="850" spc="-220">
                <a:latin typeface="Arial"/>
                <a:cs typeface="Arial"/>
              </a:rPr>
              <a:t>a</a:t>
            </a:r>
            <a:r>
              <a:rPr dirty="0" sz="900" spc="-220">
                <a:latin typeface="Arial"/>
                <a:cs typeface="Arial"/>
              </a:rPr>
              <a:t>a</a:t>
            </a:r>
            <a:r>
              <a:rPr dirty="0" sz="850" spc="-220">
                <a:latin typeface="Arial"/>
                <a:cs typeface="Arial"/>
              </a:rPr>
              <a:t>n</a:t>
            </a:r>
            <a:r>
              <a:rPr dirty="0" sz="900" spc="-220">
                <a:latin typeface="Arial"/>
                <a:cs typeface="Arial"/>
              </a:rPr>
              <a:t>an</a:t>
            </a:r>
            <a:r>
              <a:rPr dirty="0" sz="850" spc="-220">
                <a:latin typeface="Arial"/>
                <a:cs typeface="Arial"/>
              </a:rPr>
              <a:t>pr</a:t>
            </a:r>
            <a:r>
              <a:rPr dirty="0" sz="900" spc="-220">
                <a:latin typeface="Arial"/>
                <a:cs typeface="Arial"/>
              </a:rPr>
              <a:t>p</a:t>
            </a:r>
            <a:r>
              <a:rPr dirty="0" sz="850" spc="-220">
                <a:latin typeface="Arial"/>
                <a:cs typeface="Arial"/>
              </a:rPr>
              <a:t>e</a:t>
            </a:r>
            <a:r>
              <a:rPr dirty="0" sz="900" spc="-220">
                <a:latin typeface="Arial"/>
                <a:cs typeface="Arial"/>
              </a:rPr>
              <a:t>r</a:t>
            </a:r>
            <a:r>
              <a:rPr dirty="0" sz="850" spc="-220">
                <a:latin typeface="Arial"/>
                <a:cs typeface="Arial"/>
              </a:rPr>
              <a:t>s</a:t>
            </a:r>
            <a:r>
              <a:rPr dirty="0" sz="900" spc="-220">
                <a:latin typeface="Arial"/>
                <a:cs typeface="Arial"/>
              </a:rPr>
              <a:t>e</a:t>
            </a:r>
            <a:r>
              <a:rPr dirty="0" sz="850" spc="-220">
                <a:latin typeface="Arial"/>
                <a:cs typeface="Arial"/>
              </a:rPr>
              <a:t>e</a:t>
            </a:r>
            <a:r>
              <a:rPr dirty="0" sz="900" spc="-220">
                <a:latin typeface="Arial"/>
                <a:cs typeface="Arial"/>
              </a:rPr>
              <a:t>s</a:t>
            </a:r>
            <a:r>
              <a:rPr dirty="0" sz="850" spc="-220">
                <a:latin typeface="Arial"/>
                <a:cs typeface="Arial"/>
              </a:rPr>
              <a:t>n</a:t>
            </a:r>
            <a:r>
              <a:rPr dirty="0" sz="900" spc="-220">
                <a:latin typeface="Arial"/>
                <a:cs typeface="Arial"/>
              </a:rPr>
              <a:t>e</a:t>
            </a:r>
            <a:r>
              <a:rPr dirty="0" sz="850" spc="-220">
                <a:latin typeface="Arial"/>
                <a:cs typeface="Arial"/>
              </a:rPr>
              <a:t>te</a:t>
            </a:r>
            <a:r>
              <a:rPr dirty="0" sz="900" spc="-220">
                <a:latin typeface="Arial"/>
                <a:cs typeface="Arial"/>
              </a:rPr>
              <a:t>n</a:t>
            </a:r>
            <a:r>
              <a:rPr dirty="0" sz="850" spc="-220">
                <a:latin typeface="Arial"/>
                <a:cs typeface="Arial"/>
              </a:rPr>
              <a:t>d</a:t>
            </a:r>
            <a:r>
              <a:rPr dirty="0" sz="900" spc="-220">
                <a:latin typeface="Arial"/>
                <a:cs typeface="Arial"/>
              </a:rPr>
              <a:t>te</a:t>
            </a:r>
            <a:r>
              <a:rPr dirty="0" sz="850" spc="-220">
                <a:latin typeface="Arial"/>
                <a:cs typeface="Arial"/>
              </a:rPr>
              <a:t>t</a:t>
            </a:r>
            <a:r>
              <a:rPr dirty="0" sz="900" spc="-220">
                <a:latin typeface="Arial"/>
                <a:cs typeface="Arial"/>
              </a:rPr>
              <a:t>d</a:t>
            </a:r>
            <a:r>
              <a:rPr dirty="0" sz="850" spc="-220">
                <a:latin typeface="Arial"/>
                <a:cs typeface="Arial"/>
              </a:rPr>
              <a:t>o</a:t>
            </a:r>
            <a:r>
              <a:rPr dirty="0" sz="900" spc="-220">
                <a:latin typeface="Arial"/>
                <a:cs typeface="Arial"/>
              </a:rPr>
              <a:t>d </a:t>
            </a:r>
            <a:r>
              <a:rPr dirty="0" sz="850" spc="-195">
                <a:latin typeface="Arial"/>
                <a:cs typeface="Arial"/>
              </a:rPr>
              <a:t>h</a:t>
            </a:r>
            <a:r>
              <a:rPr dirty="0" sz="900" spc="-195">
                <a:latin typeface="Arial"/>
                <a:cs typeface="Arial"/>
              </a:rPr>
              <a:t>to</a:t>
            </a:r>
            <a:r>
              <a:rPr dirty="0" sz="850" spc="-195">
                <a:latin typeface="Arial"/>
                <a:cs typeface="Arial"/>
              </a:rPr>
              <a:t>er</a:t>
            </a:r>
            <a:r>
              <a:rPr dirty="0" sz="900" spc="-195">
                <a:latin typeface="Arial"/>
                <a:cs typeface="Arial"/>
              </a:rPr>
              <a:t>h</a:t>
            </a:r>
            <a:r>
              <a:rPr dirty="0" sz="850" spc="-195">
                <a:latin typeface="Arial"/>
                <a:cs typeface="Arial"/>
              </a:rPr>
              <a:t>p</a:t>
            </a:r>
            <a:r>
              <a:rPr dirty="0" sz="900" spc="-195">
                <a:latin typeface="Arial"/>
                <a:cs typeface="Arial"/>
              </a:rPr>
              <a:t>e</a:t>
            </a:r>
            <a:r>
              <a:rPr dirty="0" sz="850" spc="-195">
                <a:latin typeface="Arial"/>
                <a:cs typeface="Arial"/>
              </a:rPr>
              <a:t>r</a:t>
            </a:r>
            <a:r>
              <a:rPr dirty="0" sz="900" spc="-195">
                <a:latin typeface="Arial"/>
                <a:cs typeface="Arial"/>
              </a:rPr>
              <a:t>r</a:t>
            </a:r>
            <a:r>
              <a:rPr dirty="0" sz="850" spc="-195">
                <a:latin typeface="Arial"/>
                <a:cs typeface="Arial"/>
              </a:rPr>
              <a:t>im</a:t>
            </a:r>
            <a:r>
              <a:rPr dirty="0" sz="900" spc="-195">
                <a:latin typeface="Arial"/>
                <a:cs typeface="Arial"/>
              </a:rPr>
              <a:t>p</a:t>
            </a:r>
            <a:r>
              <a:rPr dirty="0" sz="850" spc="-195">
                <a:latin typeface="Arial"/>
                <a:cs typeface="Arial"/>
              </a:rPr>
              <a:t>a</a:t>
            </a:r>
            <a:r>
              <a:rPr dirty="0" sz="900" spc="-195">
                <a:latin typeface="Arial"/>
                <a:cs typeface="Arial"/>
              </a:rPr>
              <a:t>ri</a:t>
            </a:r>
            <a:r>
              <a:rPr dirty="0" sz="850" spc="-195">
                <a:latin typeface="Arial"/>
                <a:cs typeface="Arial"/>
              </a:rPr>
              <a:t>r</a:t>
            </a:r>
            <a:r>
              <a:rPr dirty="0" sz="900" spc="-195">
                <a:latin typeface="Arial"/>
                <a:cs typeface="Arial"/>
              </a:rPr>
              <a:t>m</a:t>
            </a:r>
            <a:r>
              <a:rPr dirty="0" sz="850" spc="-195">
                <a:latin typeface="Arial"/>
                <a:cs typeface="Arial"/>
              </a:rPr>
              <a:t>y </a:t>
            </a:r>
            <a:r>
              <a:rPr dirty="0" sz="900" spc="-150">
                <a:latin typeface="Arial"/>
                <a:cs typeface="Arial"/>
              </a:rPr>
              <a:t>a</a:t>
            </a:r>
            <a:r>
              <a:rPr dirty="0" sz="850" spc="-150">
                <a:latin typeface="Arial"/>
                <a:cs typeface="Arial"/>
              </a:rPr>
              <a:t>c</a:t>
            </a:r>
            <a:r>
              <a:rPr dirty="0" sz="900" spc="-150">
                <a:latin typeface="Arial"/>
                <a:cs typeface="Arial"/>
              </a:rPr>
              <a:t>a</a:t>
            </a:r>
            <a:r>
              <a:rPr dirty="0" sz="850" spc="-150">
                <a:latin typeface="Arial"/>
                <a:cs typeface="Arial"/>
              </a:rPr>
              <a:t>a</a:t>
            </a:r>
            <a:r>
              <a:rPr dirty="0" sz="900" spc="-150">
                <a:latin typeface="Arial"/>
                <a:cs typeface="Arial"/>
              </a:rPr>
              <a:t>ry</a:t>
            </a:r>
            <a:r>
              <a:rPr dirty="0" sz="850" spc="-150">
                <a:latin typeface="Arial"/>
                <a:cs typeface="Arial"/>
              </a:rPr>
              <a:t>re</a:t>
            </a:r>
            <a:r>
              <a:rPr dirty="0" sz="900" spc="-150">
                <a:latin typeface="Arial"/>
                <a:cs typeface="Arial"/>
              </a:rPr>
              <a:t>care</a:t>
            </a:r>
            <a:endParaRPr sz="9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-14031" y="1212748"/>
            <a:ext cx="272605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baseline="6535" sz="1275" spc="-307">
                <a:latin typeface="Arial"/>
                <a:cs typeface="Arial"/>
              </a:rPr>
              <a:t>p</a:t>
            </a:r>
            <a:r>
              <a:rPr dirty="0" baseline="3086" sz="1350" spc="-307">
                <a:latin typeface="Arial"/>
                <a:cs typeface="Arial"/>
              </a:rPr>
              <a:t>p</a:t>
            </a:r>
            <a:r>
              <a:rPr dirty="0" baseline="6535" sz="1275" spc="-307">
                <a:latin typeface="Arial"/>
                <a:cs typeface="Arial"/>
              </a:rPr>
              <a:t>h</a:t>
            </a:r>
            <a:r>
              <a:rPr dirty="0" baseline="3086" sz="1350" spc="-307">
                <a:latin typeface="Arial"/>
                <a:cs typeface="Arial"/>
              </a:rPr>
              <a:t>h</a:t>
            </a:r>
            <a:r>
              <a:rPr dirty="0" baseline="6535" sz="1275" spc="-307">
                <a:latin typeface="Arial"/>
                <a:cs typeface="Arial"/>
              </a:rPr>
              <a:t>y</a:t>
            </a:r>
            <a:r>
              <a:rPr dirty="0" baseline="3086" sz="1350" spc="-307">
                <a:latin typeface="Arial"/>
                <a:cs typeface="Arial"/>
              </a:rPr>
              <a:t>yy</a:t>
            </a:r>
            <a:r>
              <a:rPr dirty="0" baseline="6535" sz="1275" spc="-307">
                <a:latin typeface="Arial"/>
                <a:cs typeface="Arial"/>
              </a:rPr>
              <a:t>s</a:t>
            </a:r>
            <a:r>
              <a:rPr dirty="0" baseline="3086" sz="1350" spc="-307">
                <a:latin typeface="Arial"/>
                <a:cs typeface="Arial"/>
              </a:rPr>
              <a:t>ss</a:t>
            </a:r>
            <a:r>
              <a:rPr dirty="0" baseline="6535" sz="1275" spc="-307">
                <a:latin typeface="Arial"/>
                <a:cs typeface="Arial"/>
              </a:rPr>
              <a:t>ic</a:t>
            </a:r>
            <a:r>
              <a:rPr dirty="0" baseline="3086" sz="1350" spc="-307" b="1">
                <a:latin typeface="Arial"/>
                <a:cs typeface="Arial"/>
              </a:rPr>
              <a:t>i</a:t>
            </a:r>
            <a:r>
              <a:rPr dirty="0" baseline="3086" sz="1350" spc="-307">
                <a:latin typeface="Arial"/>
                <a:cs typeface="Arial"/>
              </a:rPr>
              <a:t>c</a:t>
            </a:r>
            <a:r>
              <a:rPr dirty="0" baseline="6535" sz="1275" spc="-307">
                <a:latin typeface="Arial"/>
                <a:cs typeface="Arial"/>
              </a:rPr>
              <a:t>i</a:t>
            </a:r>
            <a:r>
              <a:rPr dirty="0" baseline="3086" sz="1350" spc="-307">
                <a:latin typeface="Arial"/>
                <a:cs typeface="Arial"/>
              </a:rPr>
              <a:t>c</a:t>
            </a:r>
            <a:r>
              <a:rPr dirty="0" baseline="6535" sz="1275" spc="-307">
                <a:latin typeface="Arial"/>
                <a:cs typeface="Arial"/>
              </a:rPr>
              <a:t>a</a:t>
            </a:r>
            <a:r>
              <a:rPr dirty="0" baseline="3086" sz="1350" spc="-307" b="1">
                <a:latin typeface="Arial"/>
                <a:cs typeface="Arial"/>
              </a:rPr>
              <a:t>i</a:t>
            </a:r>
            <a:r>
              <a:rPr dirty="0" baseline="3086" sz="1350" spc="-307">
                <a:latin typeface="Arial"/>
                <a:cs typeface="Arial"/>
              </a:rPr>
              <a:t>a</a:t>
            </a:r>
            <a:r>
              <a:rPr dirty="0" baseline="6535" sz="1275" spc="-307">
                <a:latin typeface="Arial"/>
                <a:cs typeface="Arial"/>
              </a:rPr>
              <a:t>n</a:t>
            </a:r>
            <a:r>
              <a:rPr dirty="0" baseline="3086" sz="1350" spc="-307">
                <a:latin typeface="Arial"/>
                <a:cs typeface="Arial"/>
              </a:rPr>
              <a:t>an</a:t>
            </a:r>
            <a:r>
              <a:rPr dirty="0" baseline="6535" sz="1275" spc="-307">
                <a:latin typeface="Arial"/>
                <a:cs typeface="Arial"/>
              </a:rPr>
              <a:t>af</a:t>
            </a:r>
            <a:r>
              <a:rPr dirty="0" baseline="3086" sz="1350" spc="-307">
                <a:latin typeface="Arial"/>
                <a:cs typeface="Arial"/>
              </a:rPr>
              <a:t>a</a:t>
            </a:r>
            <a:r>
              <a:rPr dirty="0" baseline="6535" sz="1275" spc="-307">
                <a:latin typeface="Arial"/>
                <a:cs typeface="Arial"/>
              </a:rPr>
              <a:t>te</a:t>
            </a:r>
            <a:r>
              <a:rPr dirty="0" baseline="3086" sz="1350" spc="-307">
                <a:latin typeface="Arial"/>
                <a:cs typeface="Arial"/>
              </a:rPr>
              <a:t>f</a:t>
            </a:r>
            <a:r>
              <a:rPr dirty="0" baseline="3086" sz="1350" spc="-307" b="1">
                <a:latin typeface="Arial"/>
                <a:cs typeface="Arial"/>
              </a:rPr>
              <a:t>t</a:t>
            </a:r>
            <a:r>
              <a:rPr dirty="0" baseline="6535" sz="1275" spc="-307">
                <a:latin typeface="Arial"/>
                <a:cs typeface="Arial"/>
              </a:rPr>
              <a:t>r</a:t>
            </a:r>
            <a:r>
              <a:rPr dirty="0" baseline="3086" sz="1350" spc="-307">
                <a:latin typeface="Arial"/>
                <a:cs typeface="Arial"/>
              </a:rPr>
              <a:t>te</a:t>
            </a:r>
            <a:r>
              <a:rPr dirty="0" baseline="6535" sz="1275" spc="-307">
                <a:latin typeface="Arial"/>
                <a:cs typeface="Arial"/>
              </a:rPr>
              <a:t>s</a:t>
            </a:r>
            <a:r>
              <a:rPr dirty="0" baseline="3086" sz="1350" spc="-307">
                <a:latin typeface="Arial"/>
                <a:cs typeface="Arial"/>
              </a:rPr>
              <a:t>r</a:t>
            </a:r>
            <a:r>
              <a:rPr dirty="0" baseline="6535" sz="1275" spc="-307">
                <a:latin typeface="Arial"/>
                <a:cs typeface="Arial"/>
              </a:rPr>
              <a:t>e</a:t>
            </a:r>
            <a:r>
              <a:rPr dirty="0" baseline="3086" sz="1350" spc="-307">
                <a:latin typeface="Arial"/>
                <a:cs typeface="Arial"/>
              </a:rPr>
              <a:t>s</a:t>
            </a:r>
            <a:r>
              <a:rPr dirty="0" baseline="6535" sz="1275" spc="-307">
                <a:latin typeface="Arial"/>
                <a:cs typeface="Arial"/>
              </a:rPr>
              <a:t>v</a:t>
            </a:r>
            <a:r>
              <a:rPr dirty="0" baseline="3086" sz="1350" spc="-307">
                <a:latin typeface="Arial"/>
                <a:cs typeface="Arial"/>
              </a:rPr>
              <a:t>e</a:t>
            </a:r>
            <a:r>
              <a:rPr dirty="0" baseline="6535" sz="1275" spc="-307">
                <a:latin typeface="Arial"/>
                <a:cs typeface="Arial"/>
              </a:rPr>
              <a:t>e</a:t>
            </a:r>
            <a:r>
              <a:rPr dirty="0" baseline="3086" sz="1350" spc="-307">
                <a:latin typeface="Arial"/>
                <a:cs typeface="Arial"/>
              </a:rPr>
              <a:t>v</a:t>
            </a:r>
            <a:r>
              <a:rPr dirty="0" baseline="6535" sz="1275" spc="-307">
                <a:latin typeface="Arial"/>
                <a:cs typeface="Arial"/>
              </a:rPr>
              <a:t>r</a:t>
            </a:r>
            <a:r>
              <a:rPr dirty="0" baseline="3086" sz="1350" spc="-307">
                <a:latin typeface="Arial"/>
                <a:cs typeface="Arial"/>
              </a:rPr>
              <a:t>v</a:t>
            </a:r>
            <a:r>
              <a:rPr dirty="0" baseline="6535" sz="1275" spc="-307">
                <a:latin typeface="Arial"/>
                <a:cs typeface="Arial"/>
              </a:rPr>
              <a:t>a</a:t>
            </a:r>
            <a:r>
              <a:rPr dirty="0" baseline="3086" sz="1350" spc="-307" b="1">
                <a:latin typeface="Arial"/>
                <a:cs typeface="Arial"/>
              </a:rPr>
              <a:t>e</a:t>
            </a:r>
            <a:r>
              <a:rPr dirty="0" baseline="6535" sz="1275" spc="-307">
                <a:latin typeface="Arial"/>
                <a:cs typeface="Arial"/>
              </a:rPr>
              <a:t>l</a:t>
            </a:r>
            <a:r>
              <a:rPr dirty="0" baseline="3086" sz="1350" spc="-307">
                <a:latin typeface="Arial"/>
                <a:cs typeface="Arial"/>
              </a:rPr>
              <a:t>r</a:t>
            </a:r>
            <a:r>
              <a:rPr dirty="0" baseline="6535" sz="1275" spc="-307">
                <a:latin typeface="Arial"/>
                <a:cs typeface="Arial"/>
              </a:rPr>
              <a:t>d</a:t>
            </a:r>
            <a:r>
              <a:rPr dirty="0" baseline="3086" sz="1350" spc="-307">
                <a:latin typeface="Arial"/>
                <a:cs typeface="Arial"/>
              </a:rPr>
              <a:t>a</a:t>
            </a:r>
            <a:r>
              <a:rPr dirty="0" baseline="6535" sz="1275" spc="-307">
                <a:latin typeface="Arial"/>
                <a:cs typeface="Arial"/>
              </a:rPr>
              <a:t>a</a:t>
            </a:r>
            <a:r>
              <a:rPr dirty="0" baseline="3086" sz="1350" spc="-307">
                <a:latin typeface="Arial"/>
                <a:cs typeface="Arial"/>
              </a:rPr>
              <a:t>l</a:t>
            </a:r>
            <a:r>
              <a:rPr dirty="0" baseline="6535" sz="1275" spc="-307">
                <a:latin typeface="Arial"/>
                <a:cs typeface="Arial"/>
              </a:rPr>
              <a:t>y</a:t>
            </a:r>
            <a:r>
              <a:rPr dirty="0" baseline="3086" sz="1350" spc="-307">
                <a:latin typeface="Arial"/>
                <a:cs typeface="Arial"/>
              </a:rPr>
              <a:t>d</a:t>
            </a:r>
            <a:r>
              <a:rPr dirty="0" baseline="6535" sz="1275" spc="-307">
                <a:latin typeface="Arial"/>
                <a:cs typeface="Arial"/>
              </a:rPr>
              <a:t>s</a:t>
            </a:r>
            <a:r>
              <a:rPr dirty="0" baseline="3086" sz="1350" spc="-307">
                <a:latin typeface="Arial"/>
                <a:cs typeface="Arial"/>
              </a:rPr>
              <a:t>a</a:t>
            </a:r>
            <a:r>
              <a:rPr dirty="0" baseline="6535" sz="1275" spc="-307">
                <a:latin typeface="Arial"/>
                <a:cs typeface="Arial"/>
              </a:rPr>
              <a:t>o</a:t>
            </a:r>
            <a:r>
              <a:rPr dirty="0" baseline="3086" sz="1350" spc="-307">
                <a:latin typeface="Arial"/>
                <a:cs typeface="Arial"/>
              </a:rPr>
              <a:t>y</a:t>
            </a:r>
            <a:r>
              <a:rPr dirty="0" baseline="6535" sz="1275" spc="-307">
                <a:latin typeface="Arial"/>
                <a:cs typeface="Arial"/>
              </a:rPr>
              <a:t>f</a:t>
            </a:r>
            <a:r>
              <a:rPr dirty="0" baseline="3086" sz="1350" spc="-307">
                <a:latin typeface="Arial"/>
                <a:cs typeface="Arial"/>
              </a:rPr>
              <a:t>s</a:t>
            </a:r>
            <a:r>
              <a:rPr dirty="0" baseline="6535" sz="1275" spc="-307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baseline="3086" sz="1350" spc="-307">
                <a:latin typeface="Arial"/>
                <a:cs typeface="Arial"/>
              </a:rPr>
              <a:t>o</a:t>
            </a:r>
            <a:r>
              <a:rPr dirty="0" baseline="6535" sz="1275" spc="-307">
                <a:solidFill>
                  <a:srgbClr val="FF0000"/>
                </a:solidFill>
                <a:latin typeface="Arial"/>
                <a:cs typeface="Arial"/>
              </a:rPr>
              <a:t>iz</a:t>
            </a:r>
            <a:r>
              <a:rPr dirty="0" baseline="3086" sz="1350" spc="-307">
                <a:latin typeface="Arial"/>
                <a:cs typeface="Arial"/>
              </a:rPr>
              <a:t>f</a:t>
            </a:r>
            <a:r>
              <a:rPr dirty="0" baseline="6535" sz="1275" spc="-307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dirty="0" baseline="3086" sz="1350" spc="-307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baseline="6535" sz="1275" spc="-307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baseline="3086" sz="1350" spc="-307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baseline="3086" sz="1350" spc="-307" b="1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dirty="0" baseline="6535" sz="1275" spc="-307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baseline="3086" sz="1350" spc="-307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dirty="0" baseline="6535" sz="1275" spc="-307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baseline="3086" sz="1350" spc="-307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dirty="0" baseline="6535" sz="1275" spc="-307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baseline="3086" sz="1350" spc="-307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baseline="6535" sz="1275" spc="-307">
                <a:latin typeface="Arial"/>
                <a:cs typeface="Arial"/>
              </a:rPr>
              <a:t>,</a:t>
            </a:r>
            <a:r>
              <a:rPr dirty="0" baseline="6535" sz="1275" spc="-284">
                <a:latin typeface="Arial"/>
                <a:cs typeface="Arial"/>
              </a:rPr>
              <a:t> </a:t>
            </a:r>
            <a:r>
              <a:rPr dirty="0" baseline="3086" sz="1350" spc="-277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baseline="6535" sz="1275" spc="-277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3086" sz="1350" spc="-277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baseline="6535" sz="1275" spc="-277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baseline="3086" sz="1350" spc="-277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baseline="6535" sz="1275" spc="-277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baseline="3086" sz="1350" spc="-277">
                <a:latin typeface="Arial"/>
                <a:cs typeface="Arial"/>
              </a:rPr>
              <a:t>,</a:t>
            </a:r>
            <a:r>
              <a:rPr dirty="0" baseline="6535" sz="1275" spc="-277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dirty="0" baseline="3086" sz="1350" spc="-277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6535" sz="1275" spc="-277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baseline="3086" sz="1350" spc="-277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baseline="6535" sz="1275" spc="-277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dirty="0" baseline="3086" sz="1350" spc="-277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baseline="6535" sz="1275" spc="-277">
                <a:latin typeface="Arial"/>
                <a:cs typeface="Arial"/>
              </a:rPr>
              <a:t>,</a:t>
            </a:r>
            <a:r>
              <a:rPr dirty="0" baseline="3086" sz="1350" spc="-277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900" spc="-18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baseline="6535" sz="1275" spc="-277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baseline="3086" sz="1350" spc="-277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baseline="6535" sz="1275" spc="-277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baseline="3086" sz="1350" spc="-277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baseline="6535" sz="1275" spc="-277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baseline="3086" sz="1350" spc="-277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dirty="0" baseline="3086" sz="1350" spc="-277">
                <a:latin typeface="Arial"/>
                <a:cs typeface="Arial"/>
              </a:rPr>
              <a:t>,</a:t>
            </a:r>
            <a:endParaRPr baseline="3086" sz="135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-14031" y="1353083"/>
            <a:ext cx="270192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baseline="13071" sz="1275" spc="-315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21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baseline="13071" sz="1275" spc="-31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ry</a:t>
            </a:r>
            <a:r>
              <a:rPr dirty="0" baseline="13071" sz="1275" spc="-315">
                <a:solidFill>
                  <a:srgbClr val="FF0000"/>
                </a:solidFill>
                <a:latin typeface="Arial"/>
                <a:cs typeface="Arial"/>
              </a:rPr>
              <a:t>ut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baseline="13071" sz="1275" spc="-315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baseline="13071" sz="1275" spc="-315">
                <a:latin typeface="Arial"/>
                <a:cs typeface="Arial"/>
              </a:rPr>
              <a:t>,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baseline="13071" sz="1275" spc="-315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baseline="13071" sz="1275" spc="-315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baseline="13071" sz="1275" spc="-315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dirty="0" baseline="3086" sz="1350" spc="-315">
                <a:latin typeface="Arial"/>
                <a:cs typeface="Arial"/>
              </a:rPr>
              <a:t>,</a:t>
            </a:r>
            <a:r>
              <a:rPr dirty="0" baseline="13071" sz="1275" spc="-315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baseline="13071" sz="1275" spc="-315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baseline="13071" sz="1275" spc="-31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dirty="0" baseline="13071" sz="1275" spc="-315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13071" sz="1275" spc="-315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900" spc="-21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baseline="13071" sz="1275" spc="-31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baseline="13071" sz="1275" spc="-315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900" spc="-21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baseline="13071" sz="1275" spc="-315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baseline="13071" sz="1275" spc="-315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baseline="13071" sz="1275" spc="-315">
                <a:latin typeface="Arial"/>
                <a:cs typeface="Arial"/>
              </a:rPr>
              <a:t>, </a:t>
            </a:r>
            <a:r>
              <a:rPr dirty="0" baseline="13071" sz="1275" spc="-270">
                <a:latin typeface="Arial"/>
                <a:cs typeface="Arial"/>
              </a:rPr>
              <a:t>a</a:t>
            </a:r>
            <a:r>
              <a:rPr dirty="0" baseline="3086" sz="1350" spc="-270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baseline="13071" sz="1275" spc="-270">
                <a:latin typeface="Arial"/>
                <a:cs typeface="Arial"/>
              </a:rPr>
              <a:t>n</a:t>
            </a:r>
            <a:r>
              <a:rPr dirty="0" sz="900" spc="-18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baseline="13071" sz="1275" spc="-270">
                <a:latin typeface="Arial"/>
                <a:cs typeface="Arial"/>
              </a:rPr>
              <a:t>d</a:t>
            </a:r>
            <a:r>
              <a:rPr dirty="0" baseline="3086" sz="1350" spc="-270">
                <a:solidFill>
                  <a:srgbClr val="FF0000"/>
                </a:solidFill>
                <a:latin typeface="Arial"/>
                <a:cs typeface="Arial"/>
              </a:rPr>
              <a:t>irs</a:t>
            </a:r>
            <a:r>
              <a:rPr dirty="0" baseline="13071" sz="1275" spc="-270">
                <a:solidFill>
                  <a:srgbClr val="FF0000"/>
                </a:solidFill>
                <a:latin typeface="Arial"/>
                <a:cs typeface="Arial"/>
              </a:rPr>
              <a:t>fr</a:t>
            </a:r>
            <a:r>
              <a:rPr dirty="0" baseline="3086" sz="1350" spc="-27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baseline="3086" sz="1350" spc="-270">
                <a:latin typeface="Arial"/>
                <a:cs typeface="Arial"/>
              </a:rPr>
              <a:t>,</a:t>
            </a:r>
            <a:r>
              <a:rPr dirty="0" baseline="13071" sz="1275" spc="-27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baseline="3086" sz="1350" spc="-270">
                <a:latin typeface="Arial"/>
                <a:cs typeface="Arial"/>
              </a:rPr>
              <a:t>,</a:t>
            </a:r>
            <a:r>
              <a:rPr dirty="0" baseline="3086" sz="1350" spc="-165">
                <a:latin typeface="Arial"/>
                <a:cs typeface="Arial"/>
              </a:rPr>
              <a:t> </a:t>
            </a:r>
            <a:r>
              <a:rPr dirty="0" baseline="13071" sz="1275" spc="-300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dirty="0" baseline="3086" sz="1350" spc="-300">
                <a:latin typeface="Arial"/>
                <a:cs typeface="Arial"/>
              </a:rPr>
              <a:t>a</a:t>
            </a:r>
            <a:r>
              <a:rPr dirty="0" baseline="13071" sz="1275" spc="-30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baseline="3086" sz="1350" spc="-300">
                <a:latin typeface="Arial"/>
                <a:cs typeface="Arial"/>
              </a:rPr>
              <a:t>n</a:t>
            </a:r>
            <a:r>
              <a:rPr dirty="0" baseline="13071" sz="1275" spc="-30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baseline="3086" sz="1350" spc="-300">
                <a:latin typeface="Arial"/>
                <a:cs typeface="Arial"/>
              </a:rPr>
              <a:t>d</a:t>
            </a:r>
            <a:r>
              <a:rPr dirty="0" baseline="13071" sz="1275" spc="-30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900" spc="-200" b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baseline="13071" sz="1275" spc="-30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baseline="3086" sz="1350" spc="-300">
                <a:solidFill>
                  <a:srgbClr val="FF0000"/>
                </a:solidFill>
                <a:latin typeface="Arial"/>
                <a:cs typeface="Arial"/>
              </a:rPr>
              <a:t>fr</a:t>
            </a:r>
            <a:r>
              <a:rPr dirty="0" baseline="13071" sz="1275" spc="-30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baseline="3086" sz="1350" spc="-30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baseline="13071" sz="1275" spc="-30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baseline="3086" sz="1350" spc="-300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dirty="0" baseline="13071" sz="1275" spc="-30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baseline="3086" sz="1350" spc="-30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baseline="13071" sz="1275" spc="-30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3086" sz="1350" spc="-30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baseline="13071" sz="1275" spc="-300">
                <a:solidFill>
                  <a:srgbClr val="FF0000"/>
                </a:solidFill>
                <a:latin typeface="Arial"/>
                <a:cs typeface="Arial"/>
              </a:rPr>
              <a:t>ti</a:t>
            </a:r>
            <a:r>
              <a:rPr dirty="0" baseline="3086" sz="1350" spc="-30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baseline="13071" sz="1275" spc="-30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baseline="3086" sz="1350" spc="-30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baseline="13071" sz="1275" spc="-30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baseline="3086" sz="1350" spc="-30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baseline="13071" sz="1275" spc="-300">
                <a:latin typeface="Arial"/>
                <a:cs typeface="Arial"/>
              </a:rPr>
              <a:t>. </a:t>
            </a:r>
            <a:r>
              <a:rPr dirty="0" baseline="13071" sz="1275" spc="-315">
                <a:latin typeface="Arial"/>
                <a:cs typeface="Arial"/>
              </a:rPr>
              <a:t>S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ri</a:t>
            </a:r>
            <a:r>
              <a:rPr dirty="0" baseline="3086" sz="1350" spc="-315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baseline="13071" sz="1275" spc="-315">
                <a:latin typeface="Arial"/>
                <a:cs typeface="Arial"/>
              </a:rPr>
              <a:t>h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baseline="13071" sz="1275" spc="-315">
                <a:latin typeface="Arial"/>
                <a:cs typeface="Arial"/>
              </a:rPr>
              <a:t>e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dirty="0" baseline="13071" sz="1275" spc="-315">
                <a:latin typeface="Arial"/>
                <a:cs typeface="Arial"/>
              </a:rPr>
              <a:t>h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io</a:t>
            </a:r>
            <a:r>
              <a:rPr dirty="0" baseline="13071" sz="1275" spc="-315">
                <a:latin typeface="Arial"/>
                <a:cs typeface="Arial"/>
              </a:rPr>
              <a:t>a</a:t>
            </a:r>
            <a:r>
              <a:rPr dirty="0" baseline="3086" sz="1350" spc="-315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baseline="13071" sz="1275" spc="-315">
                <a:latin typeface="Arial"/>
                <a:cs typeface="Arial"/>
              </a:rPr>
              <a:t>d</a:t>
            </a:r>
            <a:r>
              <a:rPr dirty="0" baseline="3086" sz="1350" spc="-315">
                <a:latin typeface="Arial"/>
                <a:cs typeface="Arial"/>
              </a:rPr>
              <a:t>.</a:t>
            </a:r>
            <a:endParaRPr baseline="3086" sz="135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-14031" y="1456042"/>
            <a:ext cx="271208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190">
                <a:latin typeface="Arial"/>
                <a:cs typeface="Arial"/>
              </a:rPr>
              <a:t>a</a:t>
            </a:r>
            <a:r>
              <a:rPr dirty="0" baseline="-18518" sz="1350" spc="-284">
                <a:latin typeface="Arial"/>
                <a:cs typeface="Arial"/>
              </a:rPr>
              <a:t>S</a:t>
            </a:r>
            <a:r>
              <a:rPr dirty="0" sz="850" spc="-190">
                <a:latin typeface="Arial"/>
                <a:cs typeface="Arial"/>
              </a:rPr>
              <a:t>ls</a:t>
            </a:r>
            <a:r>
              <a:rPr dirty="0" baseline="-18518" sz="1350" spc="-284">
                <a:latin typeface="Arial"/>
                <a:cs typeface="Arial"/>
              </a:rPr>
              <a:t>h</a:t>
            </a:r>
            <a:r>
              <a:rPr dirty="0" sz="850" spc="-190">
                <a:latin typeface="Arial"/>
                <a:cs typeface="Arial"/>
              </a:rPr>
              <a:t>o</a:t>
            </a:r>
            <a:r>
              <a:rPr dirty="0" baseline="-18518" sz="1350" spc="-284">
                <a:latin typeface="Arial"/>
                <a:cs typeface="Arial"/>
              </a:rPr>
              <a:t>e</a:t>
            </a:r>
            <a:r>
              <a:rPr dirty="0" sz="850" spc="-190">
                <a:latin typeface="Arial"/>
                <a:cs typeface="Arial"/>
              </a:rPr>
              <a:t>h</a:t>
            </a:r>
            <a:r>
              <a:rPr dirty="0" baseline="-18518" sz="1350" spc="-284">
                <a:latin typeface="Arial"/>
                <a:cs typeface="Arial"/>
              </a:rPr>
              <a:t>h</a:t>
            </a:r>
            <a:r>
              <a:rPr dirty="0" sz="850" spc="-190">
                <a:latin typeface="Arial"/>
                <a:cs typeface="Arial"/>
              </a:rPr>
              <a:t>a</a:t>
            </a:r>
            <a:r>
              <a:rPr dirty="0" baseline="-18518" sz="1350" spc="-284">
                <a:latin typeface="Arial"/>
                <a:cs typeface="Arial"/>
              </a:rPr>
              <a:t>a</a:t>
            </a:r>
            <a:r>
              <a:rPr dirty="0" sz="850" spc="-190">
                <a:latin typeface="Arial"/>
                <a:cs typeface="Arial"/>
              </a:rPr>
              <a:t>d</a:t>
            </a:r>
            <a:r>
              <a:rPr dirty="0" baseline="-18518" sz="1350" spc="-284">
                <a:latin typeface="Arial"/>
                <a:cs typeface="Arial"/>
              </a:rPr>
              <a:t>d</a:t>
            </a:r>
            <a:r>
              <a:rPr dirty="0" sz="850" spc="-190">
                <a:latin typeface="Arial"/>
                <a:cs typeface="Arial"/>
              </a:rPr>
              <a:t>a</a:t>
            </a:r>
            <a:r>
              <a:rPr dirty="0" baseline="-18518" sz="1350" spc="-284">
                <a:latin typeface="Arial"/>
                <a:cs typeface="Arial"/>
              </a:rPr>
              <a:t>a</a:t>
            </a:r>
            <a:r>
              <a:rPr dirty="0" sz="850" spc="-190">
                <a:solidFill>
                  <a:srgbClr val="FF0000"/>
                </a:solidFill>
                <a:latin typeface="Arial"/>
                <a:cs typeface="Arial"/>
              </a:rPr>
              <a:t>fe</a:t>
            </a:r>
            <a:r>
              <a:rPr dirty="0" baseline="-18518" sz="1350" spc="-284">
                <a:latin typeface="Arial"/>
                <a:cs typeface="Arial"/>
              </a:rPr>
              <a:t>ls</a:t>
            </a:r>
            <a:r>
              <a:rPr dirty="0" sz="850" spc="-19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baseline="-18518" sz="1350" spc="-284">
                <a:latin typeface="Arial"/>
                <a:cs typeface="Arial"/>
              </a:rPr>
              <a:t>o</a:t>
            </a:r>
            <a:r>
              <a:rPr dirty="0" sz="850" spc="-190">
                <a:solidFill>
                  <a:srgbClr val="FF0000"/>
                </a:solidFill>
                <a:latin typeface="Arial"/>
                <a:cs typeface="Arial"/>
              </a:rPr>
              <a:t>er</a:t>
            </a:r>
            <a:r>
              <a:rPr dirty="0" baseline="-18518" sz="1350" spc="-284">
                <a:latin typeface="Arial"/>
                <a:cs typeface="Arial"/>
              </a:rPr>
              <a:t>h</a:t>
            </a:r>
            <a:r>
              <a:rPr dirty="0" sz="850" spc="-190">
                <a:latin typeface="Arial"/>
                <a:cs typeface="Arial"/>
              </a:rPr>
              <a:t>a</a:t>
            </a:r>
            <a:r>
              <a:rPr dirty="0" baseline="-18518" sz="1350" spc="-284">
                <a:latin typeface="Arial"/>
                <a:cs typeface="Arial"/>
              </a:rPr>
              <a:t>a</a:t>
            </a:r>
            <a:r>
              <a:rPr dirty="0" sz="850" spc="-190">
                <a:latin typeface="Arial"/>
                <a:cs typeface="Arial"/>
              </a:rPr>
              <a:t>n</a:t>
            </a:r>
            <a:r>
              <a:rPr dirty="0" baseline="-18518" sz="1350" spc="-284">
                <a:latin typeface="Arial"/>
                <a:cs typeface="Arial"/>
              </a:rPr>
              <a:t>d</a:t>
            </a:r>
            <a:r>
              <a:rPr dirty="0" sz="850" spc="-190">
                <a:latin typeface="Arial"/>
                <a:cs typeface="Arial"/>
              </a:rPr>
              <a:t>d</a:t>
            </a:r>
            <a:r>
              <a:rPr dirty="0" sz="850" spc="-165">
                <a:latin typeface="Arial"/>
                <a:cs typeface="Arial"/>
              </a:rPr>
              <a:t> </a:t>
            </a:r>
            <a:r>
              <a:rPr dirty="0" baseline="-18518" sz="1350" spc="-262">
                <a:latin typeface="Arial"/>
                <a:cs typeface="Arial"/>
              </a:rPr>
              <a:t>a</a:t>
            </a:r>
            <a:r>
              <a:rPr dirty="0" sz="850" spc="-175">
                <a:latin typeface="Arial"/>
                <a:cs typeface="Arial"/>
              </a:rPr>
              <a:t>re</a:t>
            </a:r>
            <a:r>
              <a:rPr dirty="0" baseline="-18518" sz="1350" spc="-262">
                <a:solidFill>
                  <a:srgbClr val="FF0000"/>
                </a:solidFill>
                <a:latin typeface="Arial"/>
                <a:cs typeface="Arial"/>
              </a:rPr>
              <a:t>ff</a:t>
            </a:r>
            <a:r>
              <a:rPr dirty="0" sz="850" spc="-175">
                <a:latin typeface="Arial"/>
                <a:cs typeface="Arial"/>
              </a:rPr>
              <a:t>p</a:t>
            </a:r>
            <a:r>
              <a:rPr dirty="0" baseline="-18518" sz="1350" spc="-262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850" spc="-175">
                <a:latin typeface="Arial"/>
                <a:cs typeface="Arial"/>
              </a:rPr>
              <a:t>o</a:t>
            </a:r>
            <a:r>
              <a:rPr dirty="0" baseline="-18518" sz="1350" spc="-262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850" spc="-175">
                <a:latin typeface="Arial"/>
                <a:cs typeface="Arial"/>
              </a:rPr>
              <a:t>r</a:t>
            </a:r>
            <a:r>
              <a:rPr dirty="0" baseline="-18518" sz="1350" spc="-262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850" spc="-175">
                <a:latin typeface="Arial"/>
                <a:cs typeface="Arial"/>
              </a:rPr>
              <a:t>te</a:t>
            </a:r>
            <a:r>
              <a:rPr dirty="0" baseline="-18518" sz="1350" spc="-262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850" spc="-175">
                <a:latin typeface="Arial"/>
                <a:cs typeface="Arial"/>
              </a:rPr>
              <a:t>d</a:t>
            </a:r>
            <a:r>
              <a:rPr dirty="0" baseline="-18518" sz="1350" spc="-262">
                <a:latin typeface="Arial"/>
                <a:cs typeface="Arial"/>
              </a:rPr>
              <a:t>a</a:t>
            </a:r>
            <a:r>
              <a:rPr dirty="0" sz="850" spc="-175">
                <a:latin typeface="Arial"/>
                <a:cs typeface="Arial"/>
              </a:rPr>
              <a:t>t</a:t>
            </a:r>
            <a:r>
              <a:rPr dirty="0" baseline="-18518" sz="1350" spc="-262">
                <a:latin typeface="Arial"/>
                <a:cs typeface="Arial"/>
              </a:rPr>
              <a:t>n</a:t>
            </a:r>
            <a:r>
              <a:rPr dirty="0" sz="850" spc="-175">
                <a:latin typeface="Arial"/>
                <a:cs typeface="Arial"/>
              </a:rPr>
              <a:t>h</a:t>
            </a:r>
            <a:r>
              <a:rPr dirty="0" baseline="-18518" sz="1350" spc="-262">
                <a:latin typeface="Arial"/>
                <a:cs typeface="Arial"/>
              </a:rPr>
              <a:t>d</a:t>
            </a:r>
            <a:r>
              <a:rPr dirty="0" sz="850" spc="-175">
                <a:latin typeface="Arial"/>
                <a:cs typeface="Arial"/>
              </a:rPr>
              <a:t>at</a:t>
            </a:r>
            <a:r>
              <a:rPr dirty="0" baseline="-18518" sz="1350" spc="-262">
                <a:latin typeface="Arial"/>
                <a:cs typeface="Arial"/>
              </a:rPr>
              <a:t>r</a:t>
            </a:r>
            <a:r>
              <a:rPr dirty="0" sz="850" spc="-175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baseline="-18518" sz="1350" spc="-262">
                <a:latin typeface="Arial"/>
                <a:cs typeface="Arial"/>
              </a:rPr>
              <a:t>e</a:t>
            </a:r>
            <a:r>
              <a:rPr dirty="0" sz="850" spc="-17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baseline="-18518" sz="1350" spc="-262">
                <a:latin typeface="Arial"/>
                <a:cs typeface="Arial"/>
              </a:rPr>
              <a:t>p</a:t>
            </a:r>
            <a:r>
              <a:rPr dirty="0" sz="850" spc="-17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baseline="-18518" sz="1350" spc="-262">
                <a:latin typeface="Arial"/>
                <a:cs typeface="Arial"/>
              </a:rPr>
              <a:t>o</a:t>
            </a:r>
            <a:r>
              <a:rPr dirty="0" sz="850" spc="-17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baseline="-18518" sz="1350" spc="-262">
                <a:latin typeface="Arial"/>
                <a:cs typeface="Arial"/>
              </a:rPr>
              <a:t>r</a:t>
            </a:r>
            <a:r>
              <a:rPr dirty="0" sz="850" spc="-175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baseline="-18518" sz="1350" spc="-262">
                <a:latin typeface="Arial"/>
                <a:cs typeface="Arial"/>
              </a:rPr>
              <a:t>te</a:t>
            </a:r>
            <a:r>
              <a:rPr dirty="0" sz="850" spc="-17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baseline="-18518" sz="1350" spc="-262">
                <a:latin typeface="Arial"/>
                <a:cs typeface="Arial"/>
              </a:rPr>
              <a:t>d</a:t>
            </a:r>
            <a:r>
              <a:rPr dirty="0" sz="850" spc="-175">
                <a:solidFill>
                  <a:srgbClr val="FF0000"/>
                </a:solidFill>
                <a:latin typeface="Arial"/>
                <a:cs typeface="Arial"/>
              </a:rPr>
              <a:t>ul</a:t>
            </a:r>
            <a:r>
              <a:rPr dirty="0" baseline="-18518" sz="1350" spc="-262">
                <a:latin typeface="Arial"/>
                <a:cs typeface="Arial"/>
              </a:rPr>
              <a:t>t</a:t>
            </a:r>
            <a:r>
              <a:rPr dirty="0" sz="850" spc="-17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baseline="-18518" sz="1350" spc="-262">
                <a:latin typeface="Arial"/>
                <a:cs typeface="Arial"/>
              </a:rPr>
              <a:t>ha</a:t>
            </a:r>
            <a:r>
              <a:rPr dirty="0" sz="850" spc="-175">
                <a:solidFill>
                  <a:srgbClr val="FF0000"/>
                </a:solidFill>
                <a:latin typeface="Arial"/>
                <a:cs typeface="Arial"/>
              </a:rPr>
              <a:t>“g</a:t>
            </a:r>
            <a:r>
              <a:rPr dirty="0" baseline="-18518" sz="1350" spc="-262">
                <a:latin typeface="Arial"/>
                <a:cs typeface="Arial"/>
              </a:rPr>
              <a:t>t</a:t>
            </a:r>
            <a:r>
              <a:rPr dirty="0" sz="850" spc="-17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baseline="-18518" sz="1350" spc="-262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850" spc="-175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baseline="-18518" sz="1350" spc="-262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850" spc="-175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baseline="-18518" sz="1350" spc="-262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850" spc="-175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baseline="-18518" sz="1350" spc="-262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850" spc="-175">
                <a:solidFill>
                  <a:srgbClr val="FF0000"/>
                </a:solidFill>
                <a:latin typeface="Arial"/>
                <a:cs typeface="Arial"/>
              </a:rPr>
              <a:t>uck”</a:t>
            </a:r>
            <a:endParaRPr sz="85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-14031" y="1585582"/>
            <a:ext cx="261302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baseline="-21604" sz="1350" spc="-33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baseline="-21604" sz="1350" spc="-33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baseline="-21604" sz="1350" spc="-33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baseline="-21604" sz="1350" spc="-330">
                <a:solidFill>
                  <a:srgbClr val="FF0000"/>
                </a:solidFill>
                <a:latin typeface="Arial"/>
                <a:cs typeface="Arial"/>
              </a:rPr>
              <a:t>ld</a:t>
            </a: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sh</a:t>
            </a:r>
            <a:r>
              <a:rPr dirty="0" baseline="-21604" sz="1350" spc="-33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baseline="-21604" sz="1350" spc="-330">
                <a:solidFill>
                  <a:srgbClr val="FF0000"/>
                </a:solidFill>
                <a:latin typeface="Arial"/>
                <a:cs typeface="Arial"/>
              </a:rPr>
              <a:t>ge</a:t>
            </a: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baseline="-21604" sz="1350" spc="-33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21604" sz="1350" spc="-33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baseline="-21604" sz="1350" spc="-330">
                <a:solidFill>
                  <a:srgbClr val="FF0000"/>
                </a:solidFill>
                <a:latin typeface="Arial"/>
                <a:cs typeface="Arial"/>
              </a:rPr>
              <a:t>tu</a:t>
            </a: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baseline="-21604" sz="1350" spc="-33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baseline="-24691" sz="1350" spc="-33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baseline="-21604" sz="1350" spc="-330">
                <a:solidFill>
                  <a:srgbClr val="FF0000"/>
                </a:solidFill>
                <a:latin typeface="Arial"/>
                <a:cs typeface="Arial"/>
              </a:rPr>
              <a:t>ck</a:t>
            </a: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-21604" sz="1350" spc="-330">
                <a:solidFill>
                  <a:srgbClr val="FF0000"/>
                </a:solidFill>
                <a:latin typeface="Arial"/>
                <a:cs typeface="Arial"/>
              </a:rPr>
              <a:t>”</a:t>
            </a: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llo</a:t>
            </a:r>
            <a:r>
              <a:rPr dirty="0" baseline="-21604" sz="1350" spc="-33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baseline="-21604" sz="1350" spc="-33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baseline="-21604" sz="1350" spc="-33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baseline="-24691" sz="1350" spc="-33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850" spc="-22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baseline="-21604" sz="1350" spc="-33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850" spc="-220">
                <a:latin typeface="Arial"/>
                <a:cs typeface="Arial"/>
              </a:rPr>
              <a:t>. </a:t>
            </a:r>
            <a:r>
              <a:rPr dirty="0" baseline="-21604" sz="1350" spc="-345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850" spc="-229">
                <a:latin typeface="Arial"/>
                <a:cs typeface="Arial"/>
              </a:rPr>
              <a:t>S</a:t>
            </a:r>
            <a:r>
              <a:rPr dirty="0" baseline="-21604" sz="1350" spc="-345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850" spc="-229">
                <a:latin typeface="Arial"/>
                <a:cs typeface="Arial"/>
              </a:rPr>
              <a:t>h</a:t>
            </a:r>
            <a:r>
              <a:rPr dirty="0" baseline="-21604" sz="1350" spc="-34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850" spc="-229">
                <a:latin typeface="Arial"/>
                <a:cs typeface="Arial"/>
              </a:rPr>
              <a:t>e</a:t>
            </a:r>
            <a:r>
              <a:rPr dirty="0" sz="850" spc="-225">
                <a:latin typeface="Arial"/>
                <a:cs typeface="Arial"/>
              </a:rPr>
              <a:t> </a:t>
            </a:r>
            <a:r>
              <a:rPr dirty="0" baseline="-21604" sz="1350" spc="-30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850" spc="-200">
                <a:latin typeface="Arial"/>
                <a:cs typeface="Arial"/>
              </a:rPr>
              <a:t>re</a:t>
            </a:r>
            <a:r>
              <a:rPr dirty="0" baseline="-21604" sz="1350" spc="-30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850" spc="-200">
                <a:latin typeface="Arial"/>
                <a:cs typeface="Arial"/>
              </a:rPr>
              <a:t>p</a:t>
            </a:r>
            <a:r>
              <a:rPr dirty="0" baseline="-21604" sz="1350" spc="-30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850" spc="-200">
                <a:latin typeface="Arial"/>
                <a:cs typeface="Arial"/>
              </a:rPr>
              <a:t>or</a:t>
            </a:r>
            <a:r>
              <a:rPr dirty="0" baseline="-21604" sz="1350" spc="-30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850" spc="-200">
                <a:latin typeface="Arial"/>
                <a:cs typeface="Arial"/>
              </a:rPr>
              <a:t>te</a:t>
            </a:r>
            <a:r>
              <a:rPr dirty="0" baseline="-21604" sz="1350" spc="-30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850" spc="-200">
                <a:latin typeface="Arial"/>
                <a:cs typeface="Arial"/>
              </a:rPr>
              <a:t>d</a:t>
            </a:r>
            <a:r>
              <a:rPr dirty="0" baseline="-21604" sz="1350" spc="-30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850" spc="-200">
                <a:latin typeface="Arial"/>
                <a:cs typeface="Arial"/>
              </a:rPr>
              <a:t>n</a:t>
            </a:r>
            <a:r>
              <a:rPr dirty="0" baseline="-21604" sz="1350" spc="-300">
                <a:solidFill>
                  <a:srgbClr val="FF0000"/>
                </a:solidFill>
                <a:latin typeface="Arial"/>
                <a:cs typeface="Arial"/>
              </a:rPr>
              <a:t>ll</a:t>
            </a:r>
            <a:r>
              <a:rPr dirty="0" sz="850" spc="-200">
                <a:latin typeface="Arial"/>
                <a:cs typeface="Arial"/>
              </a:rPr>
              <a:t>o</a:t>
            </a:r>
            <a:r>
              <a:rPr dirty="0" baseline="-21604" sz="1350" spc="-300">
                <a:solidFill>
                  <a:srgbClr val="FF0000"/>
                </a:solidFill>
                <a:latin typeface="Arial"/>
                <a:cs typeface="Arial"/>
              </a:rPr>
              <a:t>ow</a:t>
            </a:r>
            <a:r>
              <a:rPr dirty="0" sz="850" spc="-200">
                <a:solidFill>
                  <a:srgbClr val="FF0000"/>
                </a:solidFill>
                <a:latin typeface="Arial"/>
                <a:cs typeface="Arial"/>
              </a:rPr>
              <a:t>pa</a:t>
            </a:r>
            <a:r>
              <a:rPr dirty="0" baseline="-21604" sz="1350" spc="-30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850" spc="-20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baseline="-21604" sz="1350" spc="-30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baseline="-21604" sz="1350" spc="-300" b="1">
                <a:latin typeface="Arial"/>
                <a:cs typeface="Arial"/>
              </a:rPr>
              <a:t>.</a:t>
            </a:r>
            <a:r>
              <a:rPr dirty="0" sz="850" spc="-200">
                <a:latin typeface="Arial"/>
                <a:cs typeface="Arial"/>
              </a:rPr>
              <a:t>i</a:t>
            </a:r>
            <a:r>
              <a:rPr dirty="0" baseline="-21604" sz="1350" spc="-300">
                <a:latin typeface="Arial"/>
                <a:cs typeface="Arial"/>
              </a:rPr>
              <a:t>.</a:t>
            </a:r>
            <a:r>
              <a:rPr dirty="0" sz="850" spc="-200">
                <a:latin typeface="Arial"/>
                <a:cs typeface="Arial"/>
              </a:rPr>
              <a:t>n</a:t>
            </a:r>
            <a:r>
              <a:rPr dirty="0" baseline="-21604" sz="1350" spc="-300">
                <a:latin typeface="Arial"/>
                <a:cs typeface="Arial"/>
              </a:rPr>
              <a:t>S</a:t>
            </a:r>
            <a:r>
              <a:rPr dirty="0" sz="850" spc="-200">
                <a:latin typeface="Arial"/>
                <a:cs typeface="Arial"/>
              </a:rPr>
              <a:t>h</a:t>
            </a:r>
            <a:r>
              <a:rPr dirty="0" baseline="-21604" sz="1350" spc="-300">
                <a:latin typeface="Arial"/>
                <a:cs typeface="Arial"/>
              </a:rPr>
              <a:t>h</a:t>
            </a:r>
            <a:r>
              <a:rPr dirty="0" sz="850" spc="-200">
                <a:latin typeface="Arial"/>
                <a:cs typeface="Arial"/>
              </a:rPr>
              <a:t>e</a:t>
            </a:r>
            <a:r>
              <a:rPr dirty="0" baseline="-21604" sz="1350" spc="-300">
                <a:latin typeface="Arial"/>
                <a:cs typeface="Arial"/>
              </a:rPr>
              <a:t>e</a:t>
            </a:r>
            <a:r>
              <a:rPr dirty="0" sz="850" spc="-200">
                <a:latin typeface="Arial"/>
                <a:cs typeface="Arial"/>
              </a:rPr>
              <a:t>r</a:t>
            </a:r>
            <a:endParaRPr sz="85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-14031" y="1781289"/>
            <a:ext cx="277558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baseline="32679" sz="1275" spc="-330">
                <a:latin typeface="Arial"/>
                <a:cs typeface="Arial"/>
              </a:rPr>
              <a:t>a</a:t>
            </a:r>
            <a:r>
              <a:rPr dirty="0" baseline="3086" sz="1350" spc="-330">
                <a:latin typeface="Arial"/>
                <a:cs typeface="Arial"/>
              </a:rPr>
              <a:t>r</a:t>
            </a:r>
            <a:r>
              <a:rPr dirty="0" baseline="32679" sz="1275" spc="-330">
                <a:latin typeface="Arial"/>
                <a:cs typeface="Arial"/>
              </a:rPr>
              <a:t>b</a:t>
            </a:r>
            <a:r>
              <a:rPr dirty="0" baseline="3086" sz="1350" spc="-330">
                <a:latin typeface="Arial"/>
                <a:cs typeface="Arial"/>
              </a:rPr>
              <a:t>e</a:t>
            </a:r>
            <a:r>
              <a:rPr dirty="0" baseline="32679" sz="1275" spc="-330">
                <a:latin typeface="Arial"/>
                <a:cs typeface="Arial"/>
              </a:rPr>
              <a:t>d</a:t>
            </a:r>
            <a:r>
              <a:rPr dirty="0" baseline="3086" sz="1350" spc="-330">
                <a:latin typeface="Arial"/>
                <a:cs typeface="Arial"/>
              </a:rPr>
              <a:t>p</a:t>
            </a:r>
            <a:r>
              <a:rPr dirty="0" baseline="32679" sz="1275" spc="-330">
                <a:latin typeface="Arial"/>
                <a:cs typeface="Arial"/>
              </a:rPr>
              <a:t>o</a:t>
            </a:r>
            <a:r>
              <a:rPr dirty="0" baseline="3086" sz="1350" spc="-330">
                <a:latin typeface="Arial"/>
                <a:cs typeface="Arial"/>
              </a:rPr>
              <a:t>o</a:t>
            </a:r>
            <a:r>
              <a:rPr dirty="0" baseline="32679" sz="1275" spc="-330">
                <a:latin typeface="Arial"/>
                <a:cs typeface="Arial"/>
              </a:rPr>
              <a:t>m</a:t>
            </a:r>
            <a:r>
              <a:rPr dirty="0" baseline="3086" sz="1350" spc="-330">
                <a:latin typeface="Arial"/>
                <a:cs typeface="Arial"/>
              </a:rPr>
              <a:t>rt</a:t>
            </a:r>
            <a:r>
              <a:rPr dirty="0" baseline="32679" sz="1275" spc="-330">
                <a:latin typeface="Arial"/>
                <a:cs typeface="Arial"/>
              </a:rPr>
              <a:t>e</a:t>
            </a:r>
            <a:r>
              <a:rPr dirty="0" baseline="3086" sz="1350" spc="-330">
                <a:latin typeface="Arial"/>
                <a:cs typeface="Arial"/>
              </a:rPr>
              <a:t>e</a:t>
            </a:r>
            <a:r>
              <a:rPr dirty="0" baseline="32679" sz="1275" spc="-330">
                <a:latin typeface="Arial"/>
                <a:cs typeface="Arial"/>
              </a:rPr>
              <a:t>n</a:t>
            </a:r>
            <a:r>
              <a:rPr dirty="0" baseline="3086" sz="1350" spc="-330">
                <a:latin typeface="Arial"/>
                <a:cs typeface="Arial"/>
              </a:rPr>
              <a:t>d</a:t>
            </a:r>
            <a:r>
              <a:rPr dirty="0" baseline="32679" sz="1275" spc="-330">
                <a:latin typeface="Arial"/>
                <a:cs typeface="Arial"/>
              </a:rPr>
              <a:t>, </a:t>
            </a:r>
            <a:r>
              <a:rPr dirty="0" baseline="3086" sz="1350" spc="-405">
                <a:latin typeface="Arial"/>
                <a:cs typeface="Arial"/>
              </a:rPr>
              <a:t>n</a:t>
            </a:r>
            <a:r>
              <a:rPr dirty="0" baseline="32679" sz="1275" spc="-405">
                <a:latin typeface="Arial"/>
                <a:cs typeface="Arial"/>
              </a:rPr>
              <a:t>b</a:t>
            </a:r>
            <a:r>
              <a:rPr dirty="0" baseline="3086" sz="1350" spc="-405">
                <a:latin typeface="Arial"/>
                <a:cs typeface="Arial"/>
              </a:rPr>
              <a:t>o</a:t>
            </a:r>
            <a:r>
              <a:rPr dirty="0" baseline="32679" sz="1275" spc="-405">
                <a:latin typeface="Arial"/>
                <a:cs typeface="Arial"/>
              </a:rPr>
              <a:t>a</a:t>
            </a:r>
            <a:r>
              <a:rPr dirty="0" baseline="3086" sz="1350" spc="-405">
                <a:latin typeface="Arial"/>
                <a:cs typeface="Arial"/>
              </a:rPr>
              <a:t>o</a:t>
            </a:r>
            <a:r>
              <a:rPr dirty="0" baseline="32679" sz="1275" spc="-405">
                <a:latin typeface="Arial"/>
                <a:cs typeface="Arial"/>
              </a:rPr>
              <a:t>c</a:t>
            </a:r>
            <a:r>
              <a:rPr dirty="0" sz="900" spc="-27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baseline="3086" sz="1350" spc="-405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baseline="32679" sz="1275" spc="-405">
                <a:latin typeface="Arial"/>
                <a:cs typeface="Arial"/>
              </a:rPr>
              <a:t>k</a:t>
            </a:r>
            <a:r>
              <a:rPr dirty="0" sz="900" spc="-27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3086" sz="1350" spc="-405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32679" sz="1275" spc="-405">
                <a:latin typeface="Arial"/>
                <a:cs typeface="Arial"/>
              </a:rPr>
              <a:t>,</a:t>
            </a:r>
            <a:r>
              <a:rPr dirty="0" baseline="3086" sz="1350" spc="-405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32679" sz="1275" spc="-405">
                <a:latin typeface="Arial"/>
                <a:cs typeface="Arial"/>
              </a:rPr>
              <a:t>o</a:t>
            </a:r>
            <a:r>
              <a:rPr dirty="0" baseline="3086" sz="1350" spc="-405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baseline="32679" sz="1275" spc="-405">
                <a:latin typeface="Arial"/>
                <a:cs typeface="Arial"/>
              </a:rPr>
              <a:t>r</a:t>
            </a:r>
            <a:r>
              <a:rPr dirty="0" baseline="32679" sz="1275" spc="44">
                <a:latin typeface="Arial"/>
                <a:cs typeface="Arial"/>
              </a:rPr>
              <a:t> </a:t>
            </a:r>
            <a:r>
              <a:rPr dirty="0" baseline="32679" sz="1275" spc="-330">
                <a:latin typeface="Arial"/>
                <a:cs typeface="Arial"/>
              </a:rPr>
              <a:t>f</a:t>
            </a:r>
            <a:r>
              <a:rPr dirty="0" baseline="3086" sz="1350" spc="-330">
                <a:latin typeface="Arial"/>
                <a:cs typeface="Arial"/>
              </a:rPr>
              <a:t>in</a:t>
            </a:r>
            <a:r>
              <a:rPr dirty="0" baseline="32679" sz="1275" spc="-330">
                <a:latin typeface="Arial"/>
                <a:cs typeface="Arial"/>
              </a:rPr>
              <a:t>l</a:t>
            </a:r>
            <a:r>
              <a:rPr dirty="0" baseline="3086" sz="1350" spc="-330">
                <a:latin typeface="Arial"/>
                <a:cs typeface="Arial"/>
              </a:rPr>
              <a:t>n</a:t>
            </a:r>
            <a:r>
              <a:rPr dirty="0" baseline="32679" sz="1275" spc="-330">
                <a:latin typeface="Arial"/>
                <a:cs typeface="Arial"/>
              </a:rPr>
              <a:t>an</a:t>
            </a:r>
            <a:r>
              <a:rPr dirty="0" baseline="3086" sz="1350" spc="-330">
                <a:latin typeface="Arial"/>
                <a:cs typeface="Arial"/>
              </a:rPr>
              <a:t>h</a:t>
            </a:r>
            <a:r>
              <a:rPr dirty="0" baseline="32679" sz="1275" spc="-330">
                <a:latin typeface="Arial"/>
                <a:cs typeface="Arial"/>
              </a:rPr>
              <a:t>k</a:t>
            </a:r>
            <a:r>
              <a:rPr dirty="0" baseline="3086" sz="1350" spc="-330">
                <a:latin typeface="Arial"/>
                <a:cs typeface="Arial"/>
              </a:rPr>
              <a:t>e</a:t>
            </a:r>
            <a:r>
              <a:rPr dirty="0" baseline="32679" sz="1275" spc="-330">
                <a:latin typeface="Arial"/>
                <a:cs typeface="Arial"/>
              </a:rPr>
              <a:t>a</a:t>
            </a:r>
            <a:r>
              <a:rPr dirty="0" baseline="3086" sz="1350" spc="-330">
                <a:latin typeface="Arial"/>
                <a:cs typeface="Arial"/>
              </a:rPr>
              <a:t>r</a:t>
            </a:r>
            <a:r>
              <a:rPr dirty="0" baseline="32679" sz="1275" spc="-330">
                <a:latin typeface="Arial"/>
                <a:cs typeface="Arial"/>
              </a:rPr>
              <a:t>n</a:t>
            </a:r>
            <a:r>
              <a:rPr dirty="0" baseline="3086" sz="1350" spc="-330">
                <a:latin typeface="Arial"/>
                <a:cs typeface="Arial"/>
              </a:rPr>
              <a:t>a</a:t>
            </a:r>
            <a:r>
              <a:rPr dirty="0" baseline="32679" sz="1275" spc="-330">
                <a:latin typeface="Arial"/>
                <a:cs typeface="Arial"/>
              </a:rPr>
              <a:t>d</a:t>
            </a:r>
            <a:r>
              <a:rPr dirty="0" baseline="3086" sz="1350" spc="-330">
                <a:latin typeface="Arial"/>
                <a:cs typeface="Arial"/>
              </a:rPr>
              <a:t>bd</a:t>
            </a:r>
            <a:r>
              <a:rPr dirty="0" baseline="32679" sz="1275" spc="-330">
                <a:latin typeface="Arial"/>
                <a:cs typeface="Arial"/>
              </a:rPr>
              <a:t>n</a:t>
            </a:r>
            <a:r>
              <a:rPr dirty="0" baseline="3086" sz="1350" spc="-330">
                <a:latin typeface="Arial"/>
                <a:cs typeface="Arial"/>
              </a:rPr>
              <a:t>d</a:t>
            </a:r>
            <a:r>
              <a:rPr dirty="0" baseline="32679" sz="1275" spc="-330">
                <a:latin typeface="Arial"/>
                <a:cs typeface="Arial"/>
              </a:rPr>
              <a:t>o</a:t>
            </a:r>
            <a:r>
              <a:rPr dirty="0" baseline="3086" sz="1350" spc="-330">
                <a:latin typeface="Arial"/>
                <a:cs typeface="Arial"/>
              </a:rPr>
              <a:t>om</a:t>
            </a:r>
            <a:r>
              <a:rPr dirty="0" baseline="32679" sz="1275" spc="-33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dirty="0" baseline="3086" sz="1350" spc="-330">
                <a:latin typeface="Arial"/>
                <a:cs typeface="Arial"/>
              </a:rPr>
              <a:t>e</a:t>
            </a:r>
            <a:r>
              <a:rPr dirty="0" baseline="32679" sz="1275" spc="-33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baseline="3086" sz="1350" spc="-330">
                <a:latin typeface="Arial"/>
                <a:cs typeface="Arial"/>
              </a:rPr>
              <a:t>n</a:t>
            </a:r>
            <a:r>
              <a:rPr dirty="0" baseline="32679" sz="1275" spc="-33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baseline="3086" sz="1350" spc="-330">
                <a:latin typeface="Arial"/>
                <a:cs typeface="Arial"/>
              </a:rPr>
              <a:t>,</a:t>
            </a:r>
            <a:r>
              <a:rPr dirty="0" baseline="32679" sz="1275" spc="-33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baseline="3086" sz="1350" spc="-330">
                <a:latin typeface="Arial"/>
                <a:cs typeface="Arial"/>
              </a:rPr>
              <a:t>b</a:t>
            </a:r>
            <a:r>
              <a:rPr dirty="0" baseline="32679" sz="1275" spc="-330">
                <a:latin typeface="Arial"/>
                <a:cs typeface="Arial"/>
              </a:rPr>
              <a:t>, </a:t>
            </a:r>
            <a:r>
              <a:rPr dirty="0" baseline="3086" sz="1350" spc="-262">
                <a:latin typeface="Arial"/>
                <a:cs typeface="Arial"/>
              </a:rPr>
              <a:t>a</a:t>
            </a:r>
            <a:r>
              <a:rPr dirty="0" baseline="32679" sz="1275" spc="-262">
                <a:solidFill>
                  <a:srgbClr val="FF0000"/>
                </a:solidFill>
                <a:latin typeface="Arial"/>
                <a:cs typeface="Arial"/>
              </a:rPr>
              <a:t>sh</a:t>
            </a:r>
            <a:r>
              <a:rPr dirty="0" baseline="3086" sz="1350" spc="-262">
                <a:latin typeface="Arial"/>
                <a:cs typeface="Arial"/>
              </a:rPr>
              <a:t>c</a:t>
            </a:r>
            <a:r>
              <a:rPr dirty="0" baseline="32679" sz="1275" spc="-262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baseline="3086" sz="1350" spc="-262">
                <a:latin typeface="Arial"/>
                <a:cs typeface="Arial"/>
              </a:rPr>
              <a:t>k</a:t>
            </a:r>
            <a:r>
              <a:rPr dirty="0" baseline="32679" sz="1275" spc="-262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baseline="3086" sz="1350" spc="-262">
                <a:latin typeface="Arial"/>
                <a:cs typeface="Arial"/>
              </a:rPr>
              <a:t>,</a:t>
            </a:r>
            <a:r>
              <a:rPr dirty="0" baseline="32679" sz="1275" spc="-262">
                <a:solidFill>
                  <a:srgbClr val="FF0000"/>
                </a:solidFill>
                <a:latin typeface="Arial"/>
                <a:cs typeface="Arial"/>
              </a:rPr>
              <a:t>tn</a:t>
            </a:r>
            <a:r>
              <a:rPr dirty="0" baseline="3086" sz="1350" spc="-262">
                <a:latin typeface="Arial"/>
                <a:cs typeface="Arial"/>
              </a:rPr>
              <a:t>o</a:t>
            </a:r>
            <a:r>
              <a:rPr dirty="0" baseline="32679" sz="1275" spc="-262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baseline="3086" sz="1350" spc="-262">
                <a:latin typeface="Arial"/>
                <a:cs typeface="Arial"/>
              </a:rPr>
              <a:t>r</a:t>
            </a:r>
            <a:r>
              <a:rPr dirty="0" baseline="32679" sz="1275" spc="-262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baseline="3086" sz="1350" spc="-262">
                <a:latin typeface="Arial"/>
                <a:cs typeface="Arial"/>
              </a:rPr>
              <a:t>f</a:t>
            </a:r>
            <a:r>
              <a:rPr dirty="0" baseline="32679" sz="1275" spc="-262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baseline="3086" sz="1350" spc="-262">
                <a:latin typeface="Arial"/>
                <a:cs typeface="Arial"/>
              </a:rPr>
              <a:t>la</a:t>
            </a:r>
            <a:r>
              <a:rPr dirty="0" baseline="32679" sz="1275" spc="-262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baseline="3086" sz="1350" spc="-262">
                <a:latin typeface="Arial"/>
                <a:cs typeface="Arial"/>
              </a:rPr>
              <a:t>n</a:t>
            </a:r>
            <a:r>
              <a:rPr dirty="0" baseline="32679" sz="1275" spc="-262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baseline="3086" sz="1350" spc="-262">
                <a:latin typeface="Arial"/>
                <a:cs typeface="Arial"/>
              </a:rPr>
              <a:t>k</a:t>
            </a:r>
            <a:r>
              <a:rPr dirty="0" baseline="3086" sz="1350" spc="-179">
                <a:latin typeface="Arial"/>
                <a:cs typeface="Arial"/>
              </a:rPr>
              <a:t> </a:t>
            </a:r>
            <a:r>
              <a:rPr dirty="0" baseline="3086" sz="1350" spc="22">
                <a:latin typeface="Arial"/>
                <a:cs typeface="Arial"/>
              </a:rPr>
              <a:t>and</a:t>
            </a:r>
            <a:endParaRPr baseline="3086" sz="135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-14031" y="1855457"/>
            <a:ext cx="266573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solidFill>
                  <a:srgbClr val="FF0000"/>
                </a:solidFill>
                <a:latin typeface="Arial"/>
                <a:cs typeface="Arial"/>
              </a:rPr>
              <a:t>breath</a:t>
            </a:r>
            <a:r>
              <a:rPr dirty="0" sz="850" spc="-10">
                <a:latin typeface="Arial"/>
                <a:cs typeface="Arial"/>
              </a:rPr>
              <a:t>, </a:t>
            </a:r>
            <a:r>
              <a:rPr dirty="0" sz="850" spc="-10">
                <a:solidFill>
                  <a:srgbClr val="FF0000"/>
                </a:solidFill>
                <a:latin typeface="Arial"/>
                <a:cs typeface="Arial"/>
              </a:rPr>
              <a:t>diarrhea</a:t>
            </a:r>
            <a:r>
              <a:rPr dirty="0" sz="850" spc="-10">
                <a:latin typeface="Arial"/>
                <a:cs typeface="Arial"/>
              </a:rPr>
              <a:t>, </a:t>
            </a:r>
            <a:r>
              <a:rPr dirty="0" sz="850" spc="-5">
                <a:latin typeface="Arial"/>
                <a:cs typeface="Arial"/>
              </a:rPr>
              <a:t>or </a:t>
            </a:r>
            <a:r>
              <a:rPr dirty="0" sz="850" spc="-5">
                <a:solidFill>
                  <a:srgbClr val="FF0000"/>
                </a:solidFill>
                <a:latin typeface="Arial"/>
                <a:cs typeface="Arial"/>
              </a:rPr>
              <a:t>dysuria</a:t>
            </a:r>
            <a:r>
              <a:rPr dirty="0" sz="850" spc="-5">
                <a:latin typeface="Arial"/>
                <a:cs typeface="Arial"/>
              </a:rPr>
              <a:t>. Her family history</a:t>
            </a:r>
            <a:r>
              <a:rPr dirty="0" sz="850" spc="15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included</a:t>
            </a:r>
            <a:endParaRPr sz="85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-14031" y="1974202"/>
            <a:ext cx="274129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175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dirty="0" baseline="27777" sz="1350" spc="-262">
                <a:latin typeface="Arial"/>
                <a:cs typeface="Arial"/>
              </a:rPr>
              <a:t>n</a:t>
            </a:r>
            <a:r>
              <a:rPr dirty="0" sz="850" spc="-175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dirty="0" baseline="27777" sz="1350" spc="-262">
                <a:latin typeface="Arial"/>
                <a:cs typeface="Arial"/>
              </a:rPr>
              <a:t>o</a:t>
            </a:r>
            <a:r>
              <a:rPr dirty="0" sz="850" spc="-175">
                <a:solidFill>
                  <a:srgbClr val="008000"/>
                </a:solidFill>
                <a:latin typeface="Arial"/>
                <a:cs typeface="Arial"/>
              </a:rPr>
              <a:t>al 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850" spc="-204">
                <a:latin typeface="Arial"/>
                <a:cs typeface="Arial"/>
              </a:rPr>
              <a:t>a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850" spc="-204">
                <a:latin typeface="Arial"/>
                <a:cs typeface="Arial"/>
              </a:rPr>
              <a:t>n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850" spc="-204">
                <a:latin typeface="Arial"/>
                <a:cs typeface="Arial"/>
              </a:rPr>
              <a:t>d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b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la</a:t>
            </a:r>
            <a:r>
              <a:rPr dirty="0" baseline="27777" sz="1350" spc="-307">
                <a:latin typeface="Arial"/>
                <a:cs typeface="Arial"/>
              </a:rPr>
              <a:t>,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d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d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tn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n</a:t>
            </a:r>
            <a:r>
              <a:rPr dirty="0" baseline="24691" sz="1350" spc="-307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850" spc="-204">
                <a:latin typeface="Arial"/>
                <a:cs typeface="Arial"/>
              </a:rPr>
              <a:t>in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850" spc="-204">
                <a:latin typeface="Arial"/>
                <a:cs typeface="Arial"/>
              </a:rPr>
              <a:t>h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850" spc="-204">
                <a:latin typeface="Arial"/>
                <a:cs typeface="Arial"/>
              </a:rPr>
              <a:t>e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850" spc="-204">
                <a:latin typeface="Arial"/>
                <a:cs typeface="Arial"/>
              </a:rPr>
              <a:t>r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850" spc="-204">
                <a:latin typeface="Arial"/>
                <a:cs typeface="Arial"/>
              </a:rPr>
              <a:t>m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sz="850" spc="-204">
                <a:latin typeface="Arial"/>
                <a:cs typeface="Arial"/>
              </a:rPr>
              <a:t>o</a:t>
            </a:r>
            <a:r>
              <a:rPr dirty="0" baseline="27777" sz="1350" spc="-307">
                <a:latin typeface="Arial"/>
                <a:cs typeface="Arial"/>
              </a:rPr>
              <a:t>,</a:t>
            </a:r>
            <a:r>
              <a:rPr dirty="0" sz="850" spc="-204">
                <a:latin typeface="Arial"/>
                <a:cs typeface="Arial"/>
              </a:rPr>
              <a:t>th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850" spc="-204">
                <a:latin typeface="Arial"/>
                <a:cs typeface="Arial"/>
              </a:rPr>
              <a:t>e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baseline="24691" sz="1350" spc="-307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850" spc="-204">
                <a:latin typeface="Arial"/>
                <a:cs typeface="Arial"/>
              </a:rPr>
              <a:t>r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850" spc="-204">
                <a:latin typeface="Arial"/>
                <a:cs typeface="Arial"/>
              </a:rPr>
              <a:t>,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G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av</a:t>
            </a:r>
            <a:r>
              <a:rPr dirty="0" baseline="27777" sz="1350" spc="-307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dirty="0" baseline="27777" sz="1350" spc="-307">
                <a:latin typeface="Arial"/>
                <a:cs typeface="Arial"/>
              </a:rPr>
              <a:t>, </a:t>
            </a:r>
            <a:r>
              <a:rPr dirty="0" sz="850" spc="-175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dirty="0" baseline="27777" sz="1350" spc="-262">
                <a:latin typeface="Arial"/>
                <a:cs typeface="Arial"/>
              </a:rPr>
              <a:t>o</a:t>
            </a:r>
            <a:r>
              <a:rPr dirty="0" sz="850" spc="-175">
                <a:solidFill>
                  <a:srgbClr val="008000"/>
                </a:solidFill>
                <a:latin typeface="Arial"/>
                <a:cs typeface="Arial"/>
              </a:rPr>
              <a:t>'</a:t>
            </a:r>
            <a:r>
              <a:rPr dirty="0" sz="850" spc="-135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baseline="27777" sz="1350" spc="-284">
                <a:latin typeface="Arial"/>
                <a:cs typeface="Arial"/>
              </a:rPr>
              <a:t>r</a:t>
            </a:r>
            <a:r>
              <a:rPr dirty="0" sz="850" spc="-190">
                <a:solidFill>
                  <a:srgbClr val="008000"/>
                </a:solidFill>
                <a:latin typeface="Arial"/>
                <a:cs typeface="Arial"/>
              </a:rPr>
              <a:t>d</a:t>
            </a:r>
            <a:r>
              <a:rPr dirty="0" baseline="27777" sz="1350" spc="-284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850" spc="-190">
                <a:solidFill>
                  <a:srgbClr val="008000"/>
                </a:solidFill>
                <a:latin typeface="Arial"/>
                <a:cs typeface="Arial"/>
              </a:rPr>
              <a:t>is</a:t>
            </a:r>
            <a:r>
              <a:rPr dirty="0" baseline="27777" sz="1350" spc="-284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850" spc="-190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dirty="0" baseline="27777" sz="1350" spc="-284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850" spc="-19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dirty="0" baseline="27777" sz="1350" spc="-284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850" spc="-190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dirty="0" baseline="24691" sz="1350" spc="-284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baseline="27777" sz="1350" spc="-284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850" spc="-190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dirty="0" baseline="27777" sz="1350" spc="-284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dirty="0" sz="850" spc="-190">
                <a:latin typeface="Arial"/>
                <a:cs typeface="Arial"/>
              </a:rPr>
              <a:t>in</a:t>
            </a:r>
            <a:r>
              <a:rPr dirty="0" baseline="27777" sz="1350" spc="-284">
                <a:latin typeface="Arial"/>
                <a:cs typeface="Arial"/>
              </a:rPr>
              <a:t>.</a:t>
            </a:r>
            <a:endParaRPr baseline="27777" sz="135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-14031" y="2103742"/>
            <a:ext cx="277177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185">
                <a:latin typeface="Arial"/>
                <a:cs typeface="Arial"/>
              </a:rPr>
              <a:t>t</a:t>
            </a:r>
            <a:r>
              <a:rPr dirty="0" baseline="21604" sz="1350" spc="-277">
                <a:latin typeface="Arial"/>
                <a:cs typeface="Arial"/>
              </a:rPr>
              <a:t>H</a:t>
            </a:r>
            <a:r>
              <a:rPr dirty="0" sz="850" spc="-185">
                <a:latin typeface="Arial"/>
                <a:cs typeface="Arial"/>
              </a:rPr>
              <a:t>wo</a:t>
            </a:r>
            <a:r>
              <a:rPr dirty="0" baseline="21604" sz="1350" spc="-277">
                <a:latin typeface="Arial"/>
                <a:cs typeface="Arial"/>
              </a:rPr>
              <a:t>er</a:t>
            </a:r>
            <a:r>
              <a:rPr dirty="0" sz="850" spc="-185">
                <a:latin typeface="Arial"/>
                <a:cs typeface="Arial"/>
              </a:rPr>
              <a:t>si</a:t>
            </a:r>
            <a:r>
              <a:rPr dirty="0" baseline="21604" sz="1350" spc="-277">
                <a:latin typeface="Arial"/>
                <a:cs typeface="Arial"/>
              </a:rPr>
              <a:t>f</a:t>
            </a:r>
            <a:r>
              <a:rPr dirty="0" sz="850" spc="-185">
                <a:latin typeface="Arial"/>
                <a:cs typeface="Arial"/>
              </a:rPr>
              <a:t>s</a:t>
            </a:r>
            <a:r>
              <a:rPr dirty="0" baseline="21604" sz="1350" spc="-277">
                <a:latin typeface="Arial"/>
                <a:cs typeface="Arial"/>
              </a:rPr>
              <a:t>a</a:t>
            </a:r>
            <a:r>
              <a:rPr dirty="0" sz="850" spc="-185">
                <a:latin typeface="Arial"/>
                <a:cs typeface="Arial"/>
              </a:rPr>
              <a:t>t</a:t>
            </a:r>
            <a:r>
              <a:rPr dirty="0" baseline="21604" sz="1350" spc="-277">
                <a:latin typeface="Arial"/>
                <a:cs typeface="Arial"/>
              </a:rPr>
              <a:t>m</a:t>
            </a:r>
            <a:r>
              <a:rPr dirty="0" sz="850" spc="-185">
                <a:latin typeface="Arial"/>
                <a:cs typeface="Arial"/>
              </a:rPr>
              <a:t>er</a:t>
            </a:r>
            <a:r>
              <a:rPr dirty="0" baseline="21604" sz="1350" spc="-277">
                <a:latin typeface="Arial"/>
                <a:cs typeface="Arial"/>
              </a:rPr>
              <a:t>i</a:t>
            </a:r>
            <a:r>
              <a:rPr dirty="0" sz="850" spc="-185">
                <a:latin typeface="Arial"/>
                <a:cs typeface="Arial"/>
              </a:rPr>
              <a:t>s</a:t>
            </a:r>
            <a:r>
              <a:rPr dirty="0" baseline="21604" sz="1350" spc="-277">
                <a:latin typeface="Arial"/>
                <a:cs typeface="Arial"/>
              </a:rPr>
              <a:t>ly</a:t>
            </a:r>
            <a:r>
              <a:rPr dirty="0" sz="850" spc="-185">
                <a:latin typeface="Arial"/>
                <a:cs typeface="Arial"/>
              </a:rPr>
              <a:t>, 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h</a:t>
            </a:r>
            <a:r>
              <a:rPr dirty="0" baseline="21604" sz="1350" spc="-307">
                <a:latin typeface="Arial"/>
                <a:cs typeface="Arial"/>
              </a:rPr>
              <a:t>h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dirty="0" baseline="21604" sz="1350" spc="-307">
                <a:latin typeface="Arial"/>
                <a:cs typeface="Arial"/>
              </a:rPr>
              <a:t>i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m</a:t>
            </a:r>
            <a:r>
              <a:rPr dirty="0" baseline="21604" sz="1350" spc="-307">
                <a:latin typeface="Arial"/>
                <a:cs typeface="Arial"/>
              </a:rPr>
              <a:t>st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dirty="0" baseline="21604" sz="1350" spc="-307">
                <a:latin typeface="Arial"/>
                <a:cs typeface="Arial"/>
              </a:rPr>
              <a:t>o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dirty="0" baseline="21604" sz="1350" spc="-307">
                <a:latin typeface="Arial"/>
                <a:cs typeface="Arial"/>
              </a:rPr>
              <a:t>ry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hr</a:t>
            </a:r>
            <a:r>
              <a:rPr dirty="0" baseline="21604" sz="1350" spc="-307">
                <a:latin typeface="Arial"/>
                <a:cs typeface="Arial"/>
              </a:rPr>
              <a:t>i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dirty="0" baseline="21604" sz="1350" spc="-307">
                <a:latin typeface="Arial"/>
                <a:cs typeface="Arial"/>
              </a:rPr>
              <a:t>n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m</a:t>
            </a:r>
            <a:r>
              <a:rPr dirty="0" baseline="21604" sz="1350" spc="-307">
                <a:latin typeface="Arial"/>
                <a:cs typeface="Arial"/>
              </a:rPr>
              <a:t>cl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dirty="0" baseline="21604" sz="1350" spc="-307">
                <a:latin typeface="Arial"/>
                <a:cs typeface="Arial"/>
              </a:rPr>
              <a:t>u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t</a:t>
            </a:r>
            <a:r>
              <a:rPr dirty="0" baseline="21604" sz="1350" spc="-307">
                <a:latin typeface="Arial"/>
                <a:cs typeface="Arial"/>
              </a:rPr>
              <a:t>d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os</a:t>
            </a:r>
            <a:r>
              <a:rPr dirty="0" baseline="21604" sz="1350" spc="-307">
                <a:latin typeface="Arial"/>
                <a:cs typeface="Arial"/>
              </a:rPr>
              <a:t>e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dirty="0" baseline="21604" sz="1350" spc="-307">
                <a:latin typeface="Arial"/>
                <a:cs typeface="Arial"/>
              </a:rPr>
              <a:t>d</a:t>
            </a:r>
            <a:r>
              <a:rPr dirty="0" sz="850" spc="-204">
                <a:solidFill>
                  <a:srgbClr val="008000"/>
                </a:solidFill>
                <a:latin typeface="Arial"/>
                <a:cs typeface="Arial"/>
              </a:rPr>
              <a:t>s </a:t>
            </a:r>
            <a:r>
              <a:rPr dirty="0" sz="850" spc="-190">
                <a:latin typeface="Arial"/>
                <a:cs typeface="Arial"/>
              </a:rPr>
              <a:t>i</a:t>
            </a:r>
            <a:r>
              <a:rPr dirty="0" baseline="21604" sz="1350" spc="-284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dirty="0" sz="850" spc="-190">
                <a:latin typeface="Arial"/>
                <a:cs typeface="Arial"/>
              </a:rPr>
              <a:t>n</a:t>
            </a:r>
            <a:r>
              <a:rPr dirty="0" baseline="21604" sz="1350" spc="-284">
                <a:solidFill>
                  <a:srgbClr val="008000"/>
                </a:solidFill>
                <a:latin typeface="Arial"/>
                <a:cs typeface="Arial"/>
              </a:rPr>
              <a:t>ra</a:t>
            </a:r>
            <a:r>
              <a:rPr dirty="0" sz="850" spc="-190">
                <a:latin typeface="Arial"/>
                <a:cs typeface="Arial"/>
              </a:rPr>
              <a:t>on</a:t>
            </a:r>
            <a:r>
              <a:rPr dirty="0" baseline="21604" sz="1350" spc="-284">
                <a:solidFill>
                  <a:srgbClr val="008000"/>
                </a:solidFill>
                <a:latin typeface="Arial"/>
                <a:cs typeface="Arial"/>
              </a:rPr>
              <a:t>l </a:t>
            </a:r>
            <a:r>
              <a:rPr dirty="0" sz="850" spc="-180">
                <a:latin typeface="Arial"/>
                <a:cs typeface="Arial"/>
              </a:rPr>
              <a:t>e</a:t>
            </a:r>
            <a:r>
              <a:rPr dirty="0" baseline="21604" sz="1350" spc="-270">
                <a:latin typeface="Arial"/>
                <a:cs typeface="Arial"/>
              </a:rPr>
              <a:t>an</a:t>
            </a:r>
            <a:r>
              <a:rPr dirty="0" sz="850" spc="-180">
                <a:latin typeface="Arial"/>
                <a:cs typeface="Arial"/>
              </a:rPr>
              <a:t>s</a:t>
            </a:r>
            <a:r>
              <a:rPr dirty="0" baseline="21604" sz="1350" spc="-270">
                <a:latin typeface="Arial"/>
                <a:cs typeface="Arial"/>
              </a:rPr>
              <a:t>d</a:t>
            </a:r>
            <a:r>
              <a:rPr dirty="0" sz="850" spc="-180">
                <a:latin typeface="Arial"/>
                <a:cs typeface="Arial"/>
              </a:rPr>
              <a:t>ist</a:t>
            </a:r>
            <a:r>
              <a:rPr dirty="0" baseline="21604" sz="1350" spc="-270">
                <a:solidFill>
                  <a:srgbClr val="008000"/>
                </a:solidFill>
                <a:latin typeface="Arial"/>
                <a:cs typeface="Arial"/>
              </a:rPr>
              <a:t>b</a:t>
            </a:r>
            <a:r>
              <a:rPr dirty="0" sz="850" spc="-180">
                <a:latin typeface="Arial"/>
                <a:cs typeface="Arial"/>
              </a:rPr>
              <a:t>e</a:t>
            </a:r>
            <a:r>
              <a:rPr dirty="0" baseline="21604" sz="1350" spc="-270">
                <a:solidFill>
                  <a:srgbClr val="008000"/>
                </a:solidFill>
                <a:latin typeface="Arial"/>
                <a:cs typeface="Arial"/>
              </a:rPr>
              <a:t>l</a:t>
            </a:r>
            <a:r>
              <a:rPr dirty="0" sz="850" spc="-180">
                <a:latin typeface="Arial"/>
                <a:cs typeface="Arial"/>
              </a:rPr>
              <a:t>r</a:t>
            </a:r>
            <a:r>
              <a:rPr dirty="0" baseline="21604" sz="1350" spc="-27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dirty="0" sz="850" spc="-180">
                <a:latin typeface="Arial"/>
                <a:cs typeface="Arial"/>
              </a:rPr>
              <a:t>,</a:t>
            </a:r>
            <a:r>
              <a:rPr dirty="0" sz="850" spc="-125">
                <a:latin typeface="Arial"/>
                <a:cs typeface="Arial"/>
              </a:rPr>
              <a:t> </a:t>
            </a:r>
            <a:r>
              <a:rPr dirty="0" baseline="21604" sz="1350" spc="-300">
                <a:solidFill>
                  <a:srgbClr val="008000"/>
                </a:solidFill>
                <a:latin typeface="Arial"/>
                <a:cs typeface="Arial"/>
              </a:rPr>
              <a:t>d</a:t>
            </a:r>
            <a:r>
              <a:rPr dirty="0" sz="850" spc="-200">
                <a:latin typeface="Arial"/>
                <a:cs typeface="Arial"/>
              </a:rPr>
              <a:t>a</a:t>
            </a:r>
            <a:r>
              <a:rPr dirty="0" baseline="21604" sz="1350" spc="-300">
                <a:solidFill>
                  <a:srgbClr val="008000"/>
                </a:solidFill>
                <a:latin typeface="Arial"/>
                <a:cs typeface="Arial"/>
              </a:rPr>
              <a:t>d</a:t>
            </a:r>
            <a:r>
              <a:rPr dirty="0" sz="850" spc="-200">
                <a:latin typeface="Arial"/>
                <a:cs typeface="Arial"/>
              </a:rPr>
              <a:t>n</a:t>
            </a:r>
            <a:r>
              <a:rPr dirty="0" baseline="18518" sz="1350" spc="-300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dirty="0" sz="850" spc="-200">
                <a:latin typeface="Arial"/>
                <a:cs typeface="Arial"/>
              </a:rPr>
              <a:t>d</a:t>
            </a:r>
            <a:r>
              <a:rPr dirty="0" baseline="21604" sz="1350" spc="-300">
                <a:solidFill>
                  <a:srgbClr val="008000"/>
                </a:solidFill>
                <a:latin typeface="Arial"/>
                <a:cs typeface="Arial"/>
              </a:rPr>
              <a:t>er</a:t>
            </a:r>
            <a:r>
              <a:rPr dirty="0" sz="850" spc="-200">
                <a:latin typeface="Arial"/>
                <a:cs typeface="Arial"/>
              </a:rPr>
              <a:t>id</a:t>
            </a:r>
            <a:r>
              <a:rPr dirty="0" baseline="21604" sz="1350" spc="-300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dirty="0" sz="850" spc="-200">
                <a:latin typeface="Arial"/>
                <a:cs typeface="Arial"/>
              </a:rPr>
              <a:t>io</a:t>
            </a:r>
            <a:r>
              <a:rPr dirty="0" baseline="21604" sz="1350" spc="-30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dirty="0" sz="850" spc="-200">
                <a:latin typeface="Arial"/>
                <a:cs typeface="Arial"/>
              </a:rPr>
              <a:t>p</a:t>
            </a:r>
            <a:r>
              <a:rPr dirty="0" baseline="21604" sz="1350" spc="-300">
                <a:solidFill>
                  <a:srgbClr val="008000"/>
                </a:solidFill>
                <a:latin typeface="Arial"/>
                <a:cs typeface="Arial"/>
              </a:rPr>
              <a:t>n</a:t>
            </a:r>
            <a:r>
              <a:rPr dirty="0" sz="850" spc="-200">
                <a:latin typeface="Arial"/>
                <a:cs typeface="Arial"/>
              </a:rPr>
              <a:t>a</a:t>
            </a:r>
            <a:r>
              <a:rPr dirty="0" baseline="21604" sz="1350" spc="-300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dirty="0" sz="850" spc="-200">
                <a:latin typeface="Arial"/>
                <a:cs typeface="Arial"/>
              </a:rPr>
              <a:t>t</a:t>
            </a:r>
            <a:r>
              <a:rPr dirty="0" baseline="21604" sz="1350" spc="-300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dirty="0" sz="850" spc="-200">
                <a:latin typeface="Arial"/>
                <a:cs typeface="Arial"/>
              </a:rPr>
              <a:t>h</a:t>
            </a:r>
            <a:r>
              <a:rPr dirty="0" baseline="21604" sz="1350" spc="-300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dirty="0" sz="850" spc="-200">
                <a:latin typeface="Arial"/>
                <a:cs typeface="Arial"/>
              </a:rPr>
              <a:t>ic</a:t>
            </a:r>
            <a:endParaRPr sz="85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-14031" y="2233282"/>
            <a:ext cx="271208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04">
                <a:latin typeface="Arial"/>
                <a:cs typeface="Arial"/>
              </a:rPr>
              <a:t>t</a:t>
            </a:r>
            <a:r>
              <a:rPr dirty="0" baseline="15432" sz="1350" spc="-307">
                <a:latin typeface="Arial"/>
                <a:cs typeface="Arial"/>
              </a:rPr>
              <a:t>i</a:t>
            </a:r>
            <a:r>
              <a:rPr dirty="0" sz="850" spc="-204">
                <a:latin typeface="Arial"/>
                <a:cs typeface="Arial"/>
              </a:rPr>
              <a:t>h</a:t>
            </a:r>
            <a:r>
              <a:rPr dirty="0" baseline="15432" sz="1350" spc="-307">
                <a:latin typeface="Arial"/>
                <a:cs typeface="Arial"/>
              </a:rPr>
              <a:t>n</a:t>
            </a:r>
            <a:r>
              <a:rPr dirty="0" sz="850" spc="-204">
                <a:latin typeface="Arial"/>
                <a:cs typeface="Arial"/>
              </a:rPr>
              <a:t>ro</a:t>
            </a:r>
            <a:r>
              <a:rPr dirty="0" baseline="15432" sz="1350" spc="-307">
                <a:latin typeface="Arial"/>
                <a:cs typeface="Arial"/>
              </a:rPr>
              <a:t>h</a:t>
            </a:r>
            <a:r>
              <a:rPr dirty="0" sz="850" spc="-204">
                <a:latin typeface="Arial"/>
                <a:cs typeface="Arial"/>
              </a:rPr>
              <a:t>m</a:t>
            </a:r>
            <a:r>
              <a:rPr dirty="0" baseline="15432" sz="1350" spc="-307">
                <a:latin typeface="Arial"/>
                <a:cs typeface="Arial"/>
              </a:rPr>
              <a:t>e</a:t>
            </a:r>
            <a:r>
              <a:rPr dirty="0" sz="850" spc="-204">
                <a:latin typeface="Arial"/>
                <a:cs typeface="Arial"/>
              </a:rPr>
              <a:t>b</a:t>
            </a:r>
            <a:r>
              <a:rPr dirty="0" baseline="15432" sz="1350" spc="-307">
                <a:latin typeface="Arial"/>
                <a:cs typeface="Arial"/>
              </a:rPr>
              <a:t>r</a:t>
            </a:r>
            <a:r>
              <a:rPr dirty="0" sz="850" spc="-204">
                <a:latin typeface="Arial"/>
                <a:cs typeface="Arial"/>
              </a:rPr>
              <a:t>o</a:t>
            </a:r>
            <a:r>
              <a:rPr dirty="0" baseline="15432" sz="1350" spc="-307">
                <a:latin typeface="Arial"/>
                <a:cs typeface="Arial"/>
              </a:rPr>
              <a:t>m</a:t>
            </a:r>
            <a:r>
              <a:rPr dirty="0" sz="850" spc="-204">
                <a:latin typeface="Arial"/>
                <a:cs typeface="Arial"/>
              </a:rPr>
              <a:t>cy</a:t>
            </a:r>
            <a:r>
              <a:rPr dirty="0" baseline="15432" sz="1350" spc="-307">
                <a:latin typeface="Arial"/>
                <a:cs typeface="Arial"/>
              </a:rPr>
              <a:t>o</a:t>
            </a:r>
            <a:r>
              <a:rPr dirty="0" sz="850" spc="-204">
                <a:latin typeface="Arial"/>
                <a:cs typeface="Arial"/>
              </a:rPr>
              <a:t>t</a:t>
            </a:r>
            <a:r>
              <a:rPr dirty="0" baseline="15432" sz="1350" spc="-307">
                <a:latin typeface="Arial"/>
                <a:cs typeface="Arial"/>
              </a:rPr>
              <a:t>t</a:t>
            </a:r>
            <a:r>
              <a:rPr dirty="0" sz="850" spc="-204">
                <a:latin typeface="Arial"/>
                <a:cs typeface="Arial"/>
              </a:rPr>
              <a:t>o</a:t>
            </a:r>
            <a:r>
              <a:rPr dirty="0" baseline="15432" sz="1350" spc="-307">
                <a:latin typeface="Arial"/>
                <a:cs typeface="Arial"/>
              </a:rPr>
              <a:t>h</a:t>
            </a:r>
            <a:r>
              <a:rPr dirty="0" sz="850" spc="-204">
                <a:latin typeface="Arial"/>
                <a:cs typeface="Arial"/>
              </a:rPr>
              <a:t>p</a:t>
            </a:r>
            <a:r>
              <a:rPr dirty="0" baseline="15432" sz="1350" spc="-307">
                <a:latin typeface="Arial"/>
                <a:cs typeface="Arial"/>
              </a:rPr>
              <a:t>e</a:t>
            </a:r>
            <a:r>
              <a:rPr dirty="0" sz="850" spc="-204">
                <a:latin typeface="Arial"/>
                <a:cs typeface="Arial"/>
              </a:rPr>
              <a:t>e</a:t>
            </a:r>
            <a:r>
              <a:rPr dirty="0" baseline="15432" sz="1350" spc="-307">
                <a:latin typeface="Arial"/>
                <a:cs typeface="Arial"/>
              </a:rPr>
              <a:t>r</a:t>
            </a:r>
            <a:r>
              <a:rPr dirty="0" sz="850" spc="-204">
                <a:latin typeface="Arial"/>
                <a:cs typeface="Arial"/>
              </a:rPr>
              <a:t>n</a:t>
            </a:r>
            <a:r>
              <a:rPr dirty="0" baseline="15432" sz="1350" spc="-307">
                <a:latin typeface="Arial"/>
                <a:cs typeface="Arial"/>
              </a:rPr>
              <a:t>,</a:t>
            </a:r>
            <a:r>
              <a:rPr dirty="0" sz="850" spc="-204">
                <a:latin typeface="Arial"/>
                <a:cs typeface="Arial"/>
              </a:rPr>
              <a:t>i</a:t>
            </a:r>
            <a:r>
              <a:rPr dirty="0" baseline="15432" sz="1350" spc="-307">
                <a:solidFill>
                  <a:srgbClr val="008000"/>
                </a:solidFill>
                <a:latin typeface="Arial"/>
                <a:cs typeface="Arial"/>
              </a:rPr>
              <a:t>G</a:t>
            </a:r>
            <a:r>
              <a:rPr dirty="0" sz="850" spc="-204">
                <a:latin typeface="Arial"/>
                <a:cs typeface="Arial"/>
              </a:rPr>
              <a:t>c </a:t>
            </a:r>
            <a:r>
              <a:rPr dirty="0" sz="850" spc="-200">
                <a:solidFill>
                  <a:srgbClr val="008000"/>
                </a:solidFill>
                <a:latin typeface="Arial"/>
                <a:cs typeface="Arial"/>
              </a:rPr>
              <a:t>p</a:t>
            </a:r>
            <a:r>
              <a:rPr dirty="0" baseline="15432" sz="1350" spc="-300">
                <a:solidFill>
                  <a:srgbClr val="008000"/>
                </a:solidFill>
                <a:latin typeface="Arial"/>
                <a:cs typeface="Arial"/>
              </a:rPr>
              <a:t>ra</a:t>
            </a:r>
            <a:r>
              <a:rPr dirty="0" sz="850" spc="-200">
                <a:solidFill>
                  <a:srgbClr val="008000"/>
                </a:solidFill>
                <a:latin typeface="Arial"/>
                <a:cs typeface="Arial"/>
              </a:rPr>
              <a:t>u</a:t>
            </a:r>
            <a:r>
              <a:rPr dirty="0" baseline="12345" sz="1350" spc="-300">
                <a:solidFill>
                  <a:srgbClr val="008000"/>
                </a:solidFill>
                <a:latin typeface="Arial"/>
                <a:cs typeface="Arial"/>
              </a:rPr>
              <a:t>v</a:t>
            </a:r>
            <a:r>
              <a:rPr dirty="0" baseline="15432" sz="1350" spc="-300">
                <a:solidFill>
                  <a:srgbClr val="008000"/>
                </a:solidFill>
                <a:latin typeface="Arial"/>
                <a:cs typeface="Arial"/>
              </a:rPr>
              <a:t>v</a:t>
            </a:r>
            <a:r>
              <a:rPr dirty="0" sz="850" spc="-200">
                <a:solidFill>
                  <a:srgbClr val="008000"/>
                </a:solidFill>
                <a:latin typeface="Arial"/>
                <a:cs typeface="Arial"/>
              </a:rPr>
              <a:t>rp</a:t>
            </a:r>
            <a:r>
              <a:rPr dirty="0" baseline="15432" sz="1350" spc="-300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dirty="0" sz="850" spc="-200">
                <a:solidFill>
                  <a:srgbClr val="008000"/>
                </a:solidFill>
                <a:latin typeface="Arial"/>
                <a:cs typeface="Arial"/>
              </a:rPr>
              <a:t>u</a:t>
            </a:r>
            <a:r>
              <a:rPr dirty="0" baseline="15432" sz="1350" spc="-300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dirty="0" sz="850" spc="-200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dirty="0" baseline="15432" sz="1350" spc="-300">
                <a:solidFill>
                  <a:srgbClr val="008000"/>
                </a:solidFill>
                <a:latin typeface="Arial"/>
                <a:cs typeface="Arial"/>
              </a:rPr>
              <a:t>'</a:t>
            </a:r>
            <a:r>
              <a:rPr dirty="0" sz="850" spc="-20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dirty="0" baseline="15432" sz="1350" spc="-300">
                <a:solidFill>
                  <a:srgbClr val="008000"/>
                </a:solidFill>
                <a:latin typeface="Arial"/>
                <a:cs typeface="Arial"/>
              </a:rPr>
              <a:t>d</a:t>
            </a:r>
            <a:r>
              <a:rPr dirty="0" sz="850" spc="-200">
                <a:latin typeface="Arial"/>
                <a:cs typeface="Arial"/>
              </a:rPr>
              <a:t>i</a:t>
            </a:r>
            <a:r>
              <a:rPr dirty="0" baseline="15432" sz="1350" spc="-300">
                <a:solidFill>
                  <a:srgbClr val="008000"/>
                </a:solidFill>
                <a:latin typeface="Arial"/>
                <a:cs typeface="Arial"/>
              </a:rPr>
              <a:t>i</a:t>
            </a:r>
            <a:r>
              <a:rPr dirty="0" sz="850" spc="-200">
                <a:latin typeface="Arial"/>
                <a:cs typeface="Arial"/>
              </a:rPr>
              <a:t>n</a:t>
            </a:r>
            <a:r>
              <a:rPr dirty="0" baseline="15432" sz="1350" spc="-300">
                <a:solidFill>
                  <a:srgbClr val="008000"/>
                </a:solidFill>
                <a:latin typeface="Arial"/>
                <a:cs typeface="Arial"/>
              </a:rPr>
              <a:t>se</a:t>
            </a:r>
            <a:r>
              <a:rPr dirty="0" sz="850" spc="-200">
                <a:latin typeface="Arial"/>
                <a:cs typeface="Arial"/>
              </a:rPr>
              <a:t>o</a:t>
            </a:r>
            <a:r>
              <a:rPr dirty="0" baseline="15432" sz="1350" spc="-300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dirty="0" sz="850" spc="-200">
                <a:latin typeface="Arial"/>
                <a:cs typeface="Arial"/>
              </a:rPr>
              <a:t>n</a:t>
            </a:r>
            <a:r>
              <a:rPr dirty="0" baseline="12345" sz="1350" spc="-300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dirty="0" sz="850" spc="-200">
                <a:latin typeface="Arial"/>
                <a:cs typeface="Arial"/>
              </a:rPr>
              <a:t>e</a:t>
            </a:r>
            <a:r>
              <a:rPr dirty="0" baseline="15432" sz="1350" spc="-300">
                <a:solidFill>
                  <a:srgbClr val="008000"/>
                </a:solidFill>
                <a:latin typeface="Arial"/>
                <a:cs typeface="Arial"/>
              </a:rPr>
              <a:t>se</a:t>
            </a:r>
            <a:r>
              <a:rPr dirty="0" sz="850" spc="-200">
                <a:latin typeface="Arial"/>
                <a:cs typeface="Arial"/>
              </a:rPr>
              <a:t>si</a:t>
            </a:r>
            <a:r>
              <a:rPr dirty="0" baseline="15432" sz="1350" spc="-300">
                <a:latin typeface="Arial"/>
                <a:cs typeface="Arial"/>
              </a:rPr>
              <a:t>i</a:t>
            </a:r>
            <a:r>
              <a:rPr dirty="0" sz="850" spc="-200">
                <a:latin typeface="Arial"/>
                <a:cs typeface="Arial"/>
              </a:rPr>
              <a:t>s</a:t>
            </a:r>
            <a:r>
              <a:rPr dirty="0" baseline="15432" sz="1350" spc="-300">
                <a:latin typeface="Arial"/>
                <a:cs typeface="Arial"/>
              </a:rPr>
              <a:t>n</a:t>
            </a:r>
            <a:r>
              <a:rPr dirty="0" sz="850" spc="-200">
                <a:latin typeface="Arial"/>
                <a:cs typeface="Arial"/>
              </a:rPr>
              <a:t>te</a:t>
            </a:r>
            <a:r>
              <a:rPr dirty="0" baseline="15432" sz="1350" spc="-300">
                <a:latin typeface="Arial"/>
                <a:cs typeface="Arial"/>
              </a:rPr>
              <a:t>t</a:t>
            </a:r>
            <a:r>
              <a:rPr dirty="0" sz="850" spc="-200">
                <a:latin typeface="Arial"/>
                <a:cs typeface="Arial"/>
              </a:rPr>
              <a:t>r</a:t>
            </a:r>
            <a:r>
              <a:rPr dirty="0" baseline="15432" sz="1350" spc="-300">
                <a:latin typeface="Arial"/>
                <a:cs typeface="Arial"/>
              </a:rPr>
              <a:t>w</a:t>
            </a:r>
            <a:r>
              <a:rPr dirty="0" sz="850" spc="-200">
                <a:latin typeface="Arial"/>
                <a:cs typeface="Arial"/>
              </a:rPr>
              <a:t>. </a:t>
            </a:r>
            <a:r>
              <a:rPr dirty="0" baseline="15432" sz="1350" spc="-232">
                <a:latin typeface="Arial"/>
                <a:cs typeface="Arial"/>
              </a:rPr>
              <a:t>o</a:t>
            </a:r>
            <a:r>
              <a:rPr dirty="0" sz="850" spc="-155">
                <a:latin typeface="Arial"/>
                <a:cs typeface="Arial"/>
              </a:rPr>
              <a:t>H</a:t>
            </a:r>
            <a:r>
              <a:rPr dirty="0" baseline="15432" sz="1350" spc="-232">
                <a:latin typeface="Arial"/>
                <a:cs typeface="Arial"/>
              </a:rPr>
              <a:t>s</a:t>
            </a:r>
            <a:r>
              <a:rPr dirty="0" sz="850" spc="-155">
                <a:latin typeface="Arial"/>
                <a:cs typeface="Arial"/>
              </a:rPr>
              <a:t>e</a:t>
            </a:r>
            <a:r>
              <a:rPr dirty="0" baseline="15432" sz="1350" spc="-232">
                <a:latin typeface="Arial"/>
                <a:cs typeface="Arial"/>
              </a:rPr>
              <a:t>i</a:t>
            </a:r>
            <a:r>
              <a:rPr dirty="0" sz="850" spc="-155">
                <a:latin typeface="Arial"/>
                <a:cs typeface="Arial"/>
              </a:rPr>
              <a:t>r</a:t>
            </a:r>
            <a:r>
              <a:rPr dirty="0" baseline="15432" sz="1350" spc="-232">
                <a:latin typeface="Arial"/>
                <a:cs typeface="Arial"/>
              </a:rPr>
              <a:t>s</a:t>
            </a:r>
            <a:r>
              <a:rPr dirty="0" sz="850" spc="-155">
                <a:latin typeface="Arial"/>
                <a:cs typeface="Arial"/>
              </a:rPr>
              <a:t>h</a:t>
            </a:r>
            <a:r>
              <a:rPr dirty="0" baseline="15432" sz="1350" spc="-232">
                <a:latin typeface="Arial"/>
                <a:cs typeface="Arial"/>
              </a:rPr>
              <a:t>te</a:t>
            </a:r>
            <a:r>
              <a:rPr dirty="0" sz="850" spc="-155">
                <a:latin typeface="Arial"/>
                <a:cs typeface="Arial"/>
              </a:rPr>
              <a:t>is</a:t>
            </a:r>
            <a:r>
              <a:rPr dirty="0" baseline="15432" sz="1350" spc="-232">
                <a:latin typeface="Arial"/>
                <a:cs typeface="Arial"/>
              </a:rPr>
              <a:t>r</a:t>
            </a:r>
            <a:r>
              <a:rPr dirty="0" sz="850" spc="-155">
                <a:latin typeface="Arial"/>
                <a:cs typeface="Arial"/>
              </a:rPr>
              <a:t>t</a:t>
            </a:r>
            <a:r>
              <a:rPr dirty="0" baseline="15432" sz="1350" spc="-232">
                <a:latin typeface="Arial"/>
                <a:cs typeface="Arial"/>
              </a:rPr>
              <a:t>s</a:t>
            </a:r>
            <a:r>
              <a:rPr dirty="0" sz="850" spc="-155">
                <a:latin typeface="Arial"/>
                <a:cs typeface="Arial"/>
              </a:rPr>
              <a:t>o</a:t>
            </a:r>
            <a:r>
              <a:rPr dirty="0" baseline="15432" sz="1350" spc="-232">
                <a:latin typeface="Arial"/>
                <a:cs typeface="Arial"/>
              </a:rPr>
              <a:t>,</a:t>
            </a:r>
            <a:r>
              <a:rPr dirty="0" sz="850" spc="-155">
                <a:latin typeface="Arial"/>
                <a:cs typeface="Arial"/>
              </a:rPr>
              <a:t>ry</a:t>
            </a:r>
            <a:r>
              <a:rPr dirty="0" sz="850" spc="-135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was</a:t>
            </a:r>
            <a:endParaRPr sz="85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-14031" y="2362822"/>
            <a:ext cx="279209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195">
                <a:latin typeface="Arial"/>
                <a:cs typeface="Arial"/>
              </a:rPr>
              <a:t>n</a:t>
            </a:r>
            <a:r>
              <a:rPr dirty="0" baseline="9259" sz="1350" spc="-292">
                <a:solidFill>
                  <a:srgbClr val="008000"/>
                </a:solidFill>
                <a:latin typeface="Arial"/>
                <a:cs typeface="Arial"/>
              </a:rPr>
              <a:t>h</a:t>
            </a:r>
            <a:r>
              <a:rPr dirty="0" sz="850" spc="-195">
                <a:latin typeface="Arial"/>
                <a:cs typeface="Arial"/>
              </a:rPr>
              <a:t>o</a:t>
            </a:r>
            <a:r>
              <a:rPr dirty="0" baseline="9259" sz="1350" spc="-292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dirty="0" sz="850" spc="-195">
                <a:latin typeface="Arial"/>
                <a:cs typeface="Arial"/>
              </a:rPr>
              <a:t>ta</a:t>
            </a:r>
            <a:r>
              <a:rPr dirty="0" baseline="9259" sz="1350" spc="-292">
                <a:solidFill>
                  <a:srgbClr val="008000"/>
                </a:solidFill>
                <a:latin typeface="Arial"/>
                <a:cs typeface="Arial"/>
              </a:rPr>
              <a:t>m</a:t>
            </a:r>
            <a:r>
              <a:rPr dirty="0" sz="850" spc="-195">
                <a:latin typeface="Arial"/>
                <a:cs typeface="Arial"/>
              </a:rPr>
              <a:t>b</a:t>
            </a:r>
            <a:r>
              <a:rPr dirty="0" baseline="6172" sz="1350" spc="-292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dirty="0" baseline="9259" sz="1350" spc="-292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dirty="0" sz="850" spc="-195">
                <a:latin typeface="Arial"/>
                <a:cs typeface="Arial"/>
              </a:rPr>
              <a:t>le</a:t>
            </a:r>
            <a:r>
              <a:rPr dirty="0" baseline="9259" sz="1350" spc="-292">
                <a:solidFill>
                  <a:srgbClr val="008000"/>
                </a:solidFill>
                <a:latin typeface="Arial"/>
                <a:cs typeface="Arial"/>
              </a:rPr>
              <a:t>c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f</a:t>
            </a:r>
            <a:r>
              <a:rPr dirty="0" baseline="9259" sz="1350" spc="-292">
                <a:solidFill>
                  <a:srgbClr val="008000"/>
                </a:solidFill>
                <a:latin typeface="Arial"/>
                <a:cs typeface="Arial"/>
              </a:rPr>
              <a:t>h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o</a:t>
            </a:r>
            <a:r>
              <a:rPr dirty="0" baseline="9259" sz="1350" spc="-292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r</a:t>
            </a:r>
            <a:r>
              <a:rPr dirty="0" baseline="9259" sz="1350" spc="-292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c</a:t>
            </a:r>
            <a:r>
              <a:rPr dirty="0" baseline="9259" sz="1350" spc="-292">
                <a:solidFill>
                  <a:srgbClr val="008000"/>
                </a:solidFill>
                <a:latin typeface="Arial"/>
                <a:cs typeface="Arial"/>
              </a:rPr>
              <a:t>m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ut</a:t>
            </a:r>
            <a:r>
              <a:rPr dirty="0" baseline="9259" sz="1350" spc="-292">
                <a:solidFill>
                  <a:srgbClr val="008000"/>
                </a:solidFill>
                <a:latin typeface="Arial"/>
                <a:cs typeface="Arial"/>
              </a:rPr>
              <a:t>a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a</a:t>
            </a:r>
            <a:r>
              <a:rPr dirty="0" baseline="9259" sz="1350" spc="-292">
                <a:solidFill>
                  <a:srgbClr val="008000"/>
                </a:solidFill>
                <a:latin typeface="Arial"/>
                <a:cs typeface="Arial"/>
              </a:rPr>
              <a:t>t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n</a:t>
            </a:r>
            <a:r>
              <a:rPr dirty="0" baseline="9259" sz="1350" spc="-292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e</a:t>
            </a:r>
            <a:r>
              <a:rPr dirty="0" baseline="9259" sz="1350" spc="-292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o</a:t>
            </a:r>
            <a:r>
              <a:rPr dirty="0" baseline="9259" sz="1350" spc="-292">
                <a:solidFill>
                  <a:srgbClr val="008000"/>
                </a:solidFill>
                <a:latin typeface="Arial"/>
                <a:cs typeface="Arial"/>
              </a:rPr>
              <a:t>is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us</a:t>
            </a:r>
            <a:r>
              <a:rPr dirty="0" baseline="9259" sz="1350" spc="-292">
                <a:latin typeface="Arial"/>
                <a:cs typeface="Arial"/>
              </a:rPr>
              <a:t>in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lu</a:t>
            </a:r>
            <a:r>
              <a:rPr dirty="0" baseline="9259" sz="1350" spc="-292">
                <a:latin typeface="Arial"/>
                <a:cs typeface="Arial"/>
              </a:rPr>
              <a:t>o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p</a:t>
            </a:r>
            <a:r>
              <a:rPr dirty="0" baseline="9259" sz="1350" spc="-292">
                <a:latin typeface="Arial"/>
                <a:cs typeface="Arial"/>
              </a:rPr>
              <a:t>n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u</a:t>
            </a:r>
            <a:r>
              <a:rPr dirty="0" baseline="9259" sz="1350" spc="-292">
                <a:latin typeface="Arial"/>
                <a:cs typeface="Arial"/>
              </a:rPr>
              <a:t>e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s</a:t>
            </a:r>
            <a:r>
              <a:rPr dirty="0" sz="850" spc="-195">
                <a:latin typeface="Arial"/>
                <a:cs typeface="Arial"/>
              </a:rPr>
              <a:t>,</a:t>
            </a:r>
            <a:r>
              <a:rPr dirty="0" baseline="9259" sz="1350" spc="-292">
                <a:latin typeface="Arial"/>
                <a:cs typeface="Arial"/>
              </a:rPr>
              <a:t>s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h</a:t>
            </a:r>
            <a:r>
              <a:rPr dirty="0" baseline="9259" sz="1350" spc="-292">
                <a:latin typeface="Arial"/>
                <a:cs typeface="Arial"/>
              </a:rPr>
              <a:t>i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y</a:t>
            </a:r>
            <a:r>
              <a:rPr dirty="0" baseline="9259" sz="1350" spc="-292">
                <a:latin typeface="Arial"/>
                <a:cs typeface="Arial"/>
              </a:rPr>
              <a:t>s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p</a:t>
            </a:r>
            <a:r>
              <a:rPr dirty="0" baseline="9259" sz="1350" spc="-292">
                <a:latin typeface="Arial"/>
                <a:cs typeface="Arial"/>
              </a:rPr>
              <a:t>te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e</a:t>
            </a:r>
            <a:r>
              <a:rPr dirty="0" baseline="9259" sz="1350" spc="-292">
                <a:latin typeface="Arial"/>
                <a:cs typeface="Arial"/>
              </a:rPr>
              <a:t>r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r</a:t>
            </a:r>
            <a:r>
              <a:rPr dirty="0" baseline="9259" sz="1350" spc="-292">
                <a:latin typeface="Arial"/>
                <a:cs typeface="Arial"/>
              </a:rPr>
              <a:t>,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lip</a:t>
            </a:r>
            <a:r>
              <a:rPr dirty="0" baseline="9259" sz="1350" spc="-292">
                <a:latin typeface="Arial"/>
                <a:cs typeface="Arial"/>
              </a:rPr>
              <a:t>a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i</a:t>
            </a:r>
            <a:r>
              <a:rPr dirty="0" baseline="9259" sz="1350" spc="-292">
                <a:latin typeface="Arial"/>
                <a:cs typeface="Arial"/>
              </a:rPr>
              <a:t>n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d</a:t>
            </a:r>
            <a:r>
              <a:rPr dirty="0" baseline="9259" sz="1350" spc="-292">
                <a:latin typeface="Arial"/>
                <a:cs typeface="Arial"/>
              </a:rPr>
              <a:t>d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em</a:t>
            </a:r>
            <a:r>
              <a:rPr dirty="0" baseline="9259" sz="1350" spc="-292">
                <a:latin typeface="Arial"/>
                <a:cs typeface="Arial"/>
              </a:rPr>
              <a:t>id</a:t>
            </a:r>
            <a:r>
              <a:rPr dirty="0" sz="850" spc="-195">
                <a:solidFill>
                  <a:srgbClr val="984807"/>
                </a:solidFill>
                <a:latin typeface="Arial"/>
                <a:cs typeface="Arial"/>
              </a:rPr>
              <a:t>ia</a:t>
            </a:r>
            <a:r>
              <a:rPr dirty="0" baseline="9259" sz="1350" spc="-292">
                <a:latin typeface="Arial"/>
                <a:cs typeface="Arial"/>
              </a:rPr>
              <a:t>io</a:t>
            </a:r>
            <a:r>
              <a:rPr dirty="0" sz="850" spc="-195">
                <a:latin typeface="Arial"/>
                <a:cs typeface="Arial"/>
              </a:rPr>
              <a:t>,</a:t>
            </a:r>
            <a:r>
              <a:rPr dirty="0" sz="850" spc="-190">
                <a:latin typeface="Arial"/>
                <a:cs typeface="Arial"/>
              </a:rPr>
              <a:t> </a:t>
            </a:r>
            <a:r>
              <a:rPr dirty="0" baseline="9259" sz="1350" spc="-195">
                <a:latin typeface="Arial"/>
                <a:cs typeface="Arial"/>
              </a:rPr>
              <a:t>p</a:t>
            </a:r>
            <a:r>
              <a:rPr dirty="0" sz="850" spc="-130">
                <a:solidFill>
                  <a:srgbClr val="984807"/>
                </a:solidFill>
                <a:latin typeface="Arial"/>
                <a:cs typeface="Arial"/>
              </a:rPr>
              <a:t>o</a:t>
            </a:r>
            <a:r>
              <a:rPr dirty="0" baseline="9259" sz="1350" spc="-195">
                <a:latin typeface="Arial"/>
                <a:cs typeface="Arial"/>
              </a:rPr>
              <a:t>a</a:t>
            </a:r>
            <a:r>
              <a:rPr dirty="0" sz="850" spc="-130">
                <a:solidFill>
                  <a:srgbClr val="984807"/>
                </a:solidFill>
                <a:latin typeface="Arial"/>
                <a:cs typeface="Arial"/>
              </a:rPr>
              <a:t>st</a:t>
            </a:r>
            <a:r>
              <a:rPr dirty="0" baseline="9259" sz="1350" spc="-195">
                <a:latin typeface="Arial"/>
                <a:cs typeface="Arial"/>
              </a:rPr>
              <a:t>t</a:t>
            </a:r>
            <a:r>
              <a:rPr dirty="0" sz="850" spc="-130">
                <a:solidFill>
                  <a:srgbClr val="984807"/>
                </a:solidFill>
                <a:latin typeface="Arial"/>
                <a:cs typeface="Arial"/>
              </a:rPr>
              <a:t>e</a:t>
            </a:r>
            <a:r>
              <a:rPr dirty="0" baseline="9259" sz="1350" spc="-195">
                <a:latin typeface="Arial"/>
                <a:cs typeface="Arial"/>
              </a:rPr>
              <a:t>h</a:t>
            </a:r>
            <a:r>
              <a:rPr dirty="0" sz="850" spc="-130">
                <a:solidFill>
                  <a:srgbClr val="984807"/>
                </a:solidFill>
                <a:latin typeface="Arial"/>
                <a:cs typeface="Arial"/>
              </a:rPr>
              <a:t>o</a:t>
            </a:r>
            <a:r>
              <a:rPr dirty="0" baseline="9259" sz="1350" spc="-195">
                <a:latin typeface="Arial"/>
                <a:cs typeface="Arial"/>
              </a:rPr>
              <a:t>ic</a:t>
            </a:r>
            <a:r>
              <a:rPr dirty="0" sz="850" spc="-130">
                <a:solidFill>
                  <a:srgbClr val="984807"/>
                </a:solidFill>
                <a:latin typeface="Arial"/>
                <a:cs typeface="Arial"/>
              </a:rPr>
              <a:t>porosis</a:t>
            </a:r>
            <a:r>
              <a:rPr dirty="0" sz="850" spc="-13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-14031" y="2492362"/>
            <a:ext cx="277558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f</a:t>
            </a:r>
            <a:r>
              <a:rPr dirty="0" baseline="3086" sz="1350" spc="-284">
                <a:latin typeface="Arial"/>
                <a:cs typeface="Arial"/>
              </a:rPr>
              <a:t>t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r</a:t>
            </a:r>
            <a:r>
              <a:rPr dirty="0" baseline="3086" sz="1350" spc="-284">
                <a:latin typeface="Arial"/>
                <a:cs typeface="Arial"/>
              </a:rPr>
              <a:t>h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eq</a:t>
            </a:r>
            <a:r>
              <a:rPr dirty="0" baseline="3086" sz="1350" spc="-284">
                <a:latin typeface="Arial"/>
                <a:cs typeface="Arial"/>
              </a:rPr>
              <a:t>ro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u</a:t>
            </a:r>
            <a:r>
              <a:rPr dirty="0" baseline="3086" sz="1350" spc="-284">
                <a:latin typeface="Arial"/>
                <a:cs typeface="Arial"/>
              </a:rPr>
              <a:t>m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en</a:t>
            </a:r>
            <a:r>
              <a:rPr dirty="0" baseline="3086" sz="1350" spc="-284">
                <a:latin typeface="Arial"/>
                <a:cs typeface="Arial"/>
              </a:rPr>
              <a:t>b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t</a:t>
            </a:r>
            <a:r>
              <a:rPr dirty="0" baseline="3086" sz="1350" spc="-284">
                <a:latin typeface="Arial"/>
                <a:cs typeface="Arial"/>
              </a:rPr>
              <a:t>o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u</a:t>
            </a:r>
            <a:r>
              <a:rPr dirty="0" baseline="3086" sz="1350" spc="-284">
                <a:latin typeface="Arial"/>
                <a:cs typeface="Arial"/>
              </a:rPr>
              <a:t>c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ri</a:t>
            </a:r>
            <a:r>
              <a:rPr dirty="0" baseline="3086" sz="1350" spc="-284">
                <a:latin typeface="Arial"/>
                <a:cs typeface="Arial"/>
              </a:rPr>
              <a:t>y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n</a:t>
            </a:r>
            <a:r>
              <a:rPr dirty="0" baseline="3086" sz="1350" spc="-284">
                <a:latin typeface="Arial"/>
                <a:cs typeface="Arial"/>
              </a:rPr>
              <a:t>t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a</a:t>
            </a:r>
            <a:r>
              <a:rPr dirty="0" baseline="3086" sz="1350" spc="-284">
                <a:latin typeface="Arial"/>
                <a:cs typeface="Arial"/>
              </a:rPr>
              <a:t>o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r</a:t>
            </a:r>
            <a:r>
              <a:rPr dirty="0" baseline="3086" sz="1350" spc="-284">
                <a:latin typeface="Arial"/>
                <a:cs typeface="Arial"/>
              </a:rPr>
              <a:t>p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y</a:t>
            </a:r>
            <a:r>
              <a:rPr dirty="0" baseline="3086" sz="1350" spc="-284">
                <a:latin typeface="Arial"/>
                <a:cs typeface="Arial"/>
              </a:rPr>
              <a:t>e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tr</a:t>
            </a:r>
            <a:r>
              <a:rPr dirty="0" baseline="3086" sz="1350" spc="-284">
                <a:latin typeface="Arial"/>
                <a:cs typeface="Arial"/>
              </a:rPr>
              <a:t>n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a</a:t>
            </a:r>
            <a:r>
              <a:rPr dirty="0" baseline="3086" sz="1350" spc="-284">
                <a:latin typeface="Arial"/>
                <a:cs typeface="Arial"/>
              </a:rPr>
              <a:t>ic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ct</a:t>
            </a:r>
            <a:r>
              <a:rPr dirty="0" baseline="3086" sz="1350" spc="-284">
                <a:solidFill>
                  <a:srgbClr val="008000"/>
                </a:solidFill>
                <a:latin typeface="Arial"/>
                <a:cs typeface="Arial"/>
              </a:rPr>
              <a:t>p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in</a:t>
            </a:r>
            <a:r>
              <a:rPr dirty="0" baseline="3086" sz="1350" spc="-284">
                <a:solidFill>
                  <a:srgbClr val="008000"/>
                </a:solidFill>
                <a:latin typeface="Arial"/>
                <a:cs typeface="Arial"/>
              </a:rPr>
              <a:t>u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f</a:t>
            </a:r>
            <a:r>
              <a:rPr dirty="0" baseline="3086" sz="1350" spc="-284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e</a:t>
            </a:r>
            <a:r>
              <a:rPr dirty="0" baseline="3086" sz="1350" spc="-284">
                <a:solidFill>
                  <a:srgbClr val="008000"/>
                </a:solidFill>
                <a:latin typeface="Arial"/>
                <a:cs typeface="Arial"/>
              </a:rPr>
              <a:t>p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c</a:t>
            </a:r>
            <a:r>
              <a:rPr dirty="0" baseline="3086" sz="1350" spc="-284">
                <a:solidFill>
                  <a:srgbClr val="008000"/>
                </a:solidFill>
                <a:latin typeface="Arial"/>
                <a:cs typeface="Arial"/>
              </a:rPr>
              <a:t>u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tio</a:t>
            </a:r>
            <a:r>
              <a:rPr dirty="0" baseline="3086" sz="1350" spc="-284">
                <a:solidFill>
                  <a:srgbClr val="008000"/>
                </a:solidFill>
                <a:latin typeface="Arial"/>
                <a:cs typeface="Arial"/>
              </a:rPr>
              <a:t>ra</a:t>
            </a:r>
            <a:r>
              <a:rPr dirty="0" sz="850" spc="-190">
                <a:solidFill>
                  <a:srgbClr val="984807"/>
                </a:solidFill>
                <a:latin typeface="Arial"/>
                <a:cs typeface="Arial"/>
              </a:rPr>
              <a:t>ns</a:t>
            </a:r>
            <a:r>
              <a:rPr dirty="0" baseline="3086" sz="1350" spc="-284">
                <a:latin typeface="Arial"/>
                <a:cs typeface="Arial"/>
              </a:rPr>
              <a:t>in</a:t>
            </a:r>
            <a:r>
              <a:rPr dirty="0" sz="850" spc="-190">
                <a:latin typeface="Arial"/>
                <a:cs typeface="Arial"/>
              </a:rPr>
              <a:t>, </a:t>
            </a:r>
            <a:r>
              <a:rPr dirty="0" sz="850" spc="-195">
                <a:latin typeface="Arial"/>
                <a:cs typeface="Arial"/>
              </a:rPr>
              <a:t>th</a:t>
            </a:r>
            <a:r>
              <a:rPr dirty="0" baseline="3086" sz="1350" spc="-292">
                <a:latin typeface="Arial"/>
                <a:cs typeface="Arial"/>
              </a:rPr>
              <a:t>o</a:t>
            </a:r>
            <a:r>
              <a:rPr dirty="0" sz="850" spc="-195">
                <a:latin typeface="Arial"/>
                <a:cs typeface="Arial"/>
              </a:rPr>
              <a:t>r</a:t>
            </a:r>
            <a:r>
              <a:rPr dirty="0" baseline="3086" sz="1350" spc="-292">
                <a:latin typeface="Arial"/>
                <a:cs typeface="Arial"/>
              </a:rPr>
              <a:t>n</a:t>
            </a:r>
            <a:r>
              <a:rPr dirty="0" sz="850" spc="-195">
                <a:latin typeface="Arial"/>
                <a:cs typeface="Arial"/>
              </a:rPr>
              <a:t>e</a:t>
            </a:r>
            <a:r>
              <a:rPr dirty="0" baseline="3086" sz="1350" spc="-292">
                <a:latin typeface="Arial"/>
                <a:cs typeface="Arial"/>
              </a:rPr>
              <a:t>e</a:t>
            </a:r>
            <a:r>
              <a:rPr dirty="0" sz="850" spc="-195">
                <a:latin typeface="Arial"/>
                <a:cs typeface="Arial"/>
              </a:rPr>
              <a:t>e </a:t>
            </a:r>
            <a:r>
              <a:rPr dirty="0" baseline="3086" sz="1350" spc="-322">
                <a:latin typeface="Arial"/>
                <a:cs typeface="Arial"/>
              </a:rPr>
              <a:t>s</a:t>
            </a:r>
            <a:r>
              <a:rPr dirty="0" sz="850" spc="-215">
                <a:latin typeface="Arial"/>
                <a:cs typeface="Arial"/>
              </a:rPr>
              <a:t>u</a:t>
            </a:r>
            <a:r>
              <a:rPr dirty="0" baseline="3086" sz="1350" spc="-322">
                <a:latin typeface="Arial"/>
                <a:cs typeface="Arial"/>
              </a:rPr>
              <a:t>i</a:t>
            </a:r>
            <a:r>
              <a:rPr dirty="0" sz="850" spc="-215">
                <a:latin typeface="Arial"/>
                <a:cs typeface="Arial"/>
              </a:rPr>
              <a:t>n</a:t>
            </a:r>
            <a:r>
              <a:rPr dirty="0" baseline="3086" sz="1350" spc="-322">
                <a:latin typeface="Arial"/>
                <a:cs typeface="Arial"/>
              </a:rPr>
              <a:t>s</a:t>
            </a:r>
            <a:r>
              <a:rPr dirty="0" sz="850" spc="-215">
                <a:latin typeface="Arial"/>
                <a:cs typeface="Arial"/>
              </a:rPr>
              <a:t>c</a:t>
            </a:r>
            <a:r>
              <a:rPr dirty="0" baseline="3086" sz="1350" spc="-322">
                <a:latin typeface="Arial"/>
                <a:cs typeface="Arial"/>
              </a:rPr>
              <a:t>te</a:t>
            </a:r>
            <a:r>
              <a:rPr dirty="0" sz="850" spc="-215">
                <a:latin typeface="Arial"/>
                <a:cs typeface="Arial"/>
              </a:rPr>
              <a:t>o</a:t>
            </a:r>
            <a:r>
              <a:rPr dirty="0" baseline="3086" sz="1350" spc="-322">
                <a:latin typeface="Arial"/>
                <a:cs typeface="Arial"/>
              </a:rPr>
              <a:t>r</a:t>
            </a:r>
            <a:r>
              <a:rPr dirty="0" sz="850" spc="-215">
                <a:latin typeface="Arial"/>
                <a:cs typeface="Arial"/>
              </a:rPr>
              <a:t>m</a:t>
            </a:r>
            <a:r>
              <a:rPr dirty="0" baseline="3086" sz="1350" spc="-322">
                <a:latin typeface="Arial"/>
                <a:cs typeface="Arial"/>
              </a:rPr>
              <a:t>r.</a:t>
            </a:r>
            <a:r>
              <a:rPr dirty="0" baseline="3086" sz="1350" spc="-292">
                <a:latin typeface="Arial"/>
                <a:cs typeface="Arial"/>
              </a:rPr>
              <a:t> </a:t>
            </a:r>
            <a:r>
              <a:rPr dirty="0" sz="850" spc="-125">
                <a:latin typeface="Arial"/>
                <a:cs typeface="Arial"/>
              </a:rPr>
              <a:t>p</a:t>
            </a:r>
            <a:r>
              <a:rPr dirty="0" baseline="3086" sz="1350" spc="-187">
                <a:latin typeface="Arial"/>
                <a:cs typeface="Arial"/>
              </a:rPr>
              <a:t>H</a:t>
            </a:r>
            <a:r>
              <a:rPr dirty="0" sz="850" spc="-125">
                <a:latin typeface="Arial"/>
                <a:cs typeface="Arial"/>
              </a:rPr>
              <a:t>lic</a:t>
            </a:r>
            <a:r>
              <a:rPr dirty="0" baseline="3086" sz="1350" spc="-187">
                <a:latin typeface="Arial"/>
                <a:cs typeface="Arial"/>
              </a:rPr>
              <a:t>e</a:t>
            </a:r>
            <a:r>
              <a:rPr dirty="0" sz="850" spc="-125">
                <a:latin typeface="Arial"/>
                <a:cs typeface="Arial"/>
              </a:rPr>
              <a:t>a</a:t>
            </a:r>
            <a:r>
              <a:rPr dirty="0" baseline="3086" sz="1350" spc="-187">
                <a:latin typeface="Arial"/>
                <a:cs typeface="Arial"/>
              </a:rPr>
              <a:t>r</a:t>
            </a:r>
            <a:r>
              <a:rPr dirty="0" sz="850" spc="-125">
                <a:latin typeface="Arial"/>
                <a:cs typeface="Arial"/>
              </a:rPr>
              <a:t>te</a:t>
            </a:r>
            <a:r>
              <a:rPr dirty="0" baseline="3086" sz="1350" spc="-187">
                <a:latin typeface="Arial"/>
                <a:cs typeface="Arial"/>
              </a:rPr>
              <a:t>h</a:t>
            </a:r>
            <a:r>
              <a:rPr dirty="0" sz="850" spc="-125">
                <a:latin typeface="Arial"/>
                <a:cs typeface="Arial"/>
              </a:rPr>
              <a:t>d</a:t>
            </a:r>
            <a:r>
              <a:rPr dirty="0" baseline="3086" sz="1350" spc="-187">
                <a:latin typeface="Arial"/>
                <a:cs typeface="Arial"/>
              </a:rPr>
              <a:t>istory</a:t>
            </a:r>
            <a:endParaRPr baseline="3086" sz="135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-14031" y="2632811"/>
            <a:ext cx="273812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baseline="6535" sz="1275" spc="-300">
                <a:latin typeface="Arial"/>
                <a:cs typeface="Arial"/>
              </a:rPr>
              <a:t>c</a:t>
            </a:r>
            <a:r>
              <a:rPr dirty="0" sz="900" spc="-200">
                <a:latin typeface="Arial"/>
                <a:cs typeface="Arial"/>
              </a:rPr>
              <a:t>w</a:t>
            </a:r>
            <a:r>
              <a:rPr dirty="0" baseline="6535" sz="1275" spc="-300">
                <a:latin typeface="Arial"/>
                <a:cs typeface="Arial"/>
              </a:rPr>
              <a:t>es</a:t>
            </a:r>
            <a:r>
              <a:rPr dirty="0" sz="900" spc="-200">
                <a:latin typeface="Arial"/>
                <a:cs typeface="Arial"/>
              </a:rPr>
              <a:t>a</a:t>
            </a:r>
            <a:r>
              <a:rPr dirty="0" baseline="6535" sz="1275" spc="-300">
                <a:latin typeface="Arial"/>
                <a:cs typeface="Arial"/>
              </a:rPr>
              <a:t>a</a:t>
            </a:r>
            <a:r>
              <a:rPr dirty="0" sz="900" spc="-200">
                <a:latin typeface="Arial"/>
                <a:cs typeface="Arial"/>
              </a:rPr>
              <a:t>s</a:t>
            </a:r>
            <a:r>
              <a:rPr dirty="0" baseline="6535" sz="1275" spc="-300">
                <a:latin typeface="Arial"/>
                <a:cs typeface="Arial"/>
              </a:rPr>
              <a:t>re</a:t>
            </a:r>
            <a:r>
              <a:rPr dirty="0" sz="900" spc="-200">
                <a:latin typeface="Arial"/>
                <a:cs typeface="Arial"/>
              </a:rPr>
              <a:t>n</a:t>
            </a:r>
            <a:r>
              <a:rPr dirty="0" baseline="6535" sz="1275" spc="-300">
                <a:latin typeface="Arial"/>
                <a:cs typeface="Arial"/>
              </a:rPr>
              <a:t>a</a:t>
            </a:r>
            <a:r>
              <a:rPr dirty="0" sz="900" spc="-200">
                <a:latin typeface="Arial"/>
                <a:cs typeface="Arial"/>
              </a:rPr>
              <a:t>o</a:t>
            </a:r>
            <a:r>
              <a:rPr dirty="0" baseline="6535" sz="1275" spc="-300">
                <a:latin typeface="Arial"/>
                <a:cs typeface="Arial"/>
              </a:rPr>
              <a:t>n</a:t>
            </a:r>
            <a:r>
              <a:rPr dirty="0" sz="900" spc="-200">
                <a:latin typeface="Arial"/>
                <a:cs typeface="Arial"/>
              </a:rPr>
              <a:t>ta</a:t>
            </a:r>
            <a:r>
              <a:rPr dirty="0" baseline="6535" sz="1275" spc="-300">
                <a:latin typeface="Arial"/>
                <a:cs typeface="Arial"/>
              </a:rPr>
              <a:t>s</a:t>
            </a:r>
            <a:r>
              <a:rPr dirty="0" sz="900" spc="-200">
                <a:latin typeface="Arial"/>
                <a:cs typeface="Arial"/>
              </a:rPr>
              <a:t>b</a:t>
            </a:r>
            <a:r>
              <a:rPr dirty="0" baseline="6535" sz="1275" spc="-300">
                <a:latin typeface="Arial"/>
                <a:cs typeface="Arial"/>
              </a:rPr>
              <a:t>e</a:t>
            </a:r>
            <a:r>
              <a:rPr dirty="0" sz="900" spc="-200">
                <a:latin typeface="Arial"/>
                <a:cs typeface="Arial"/>
              </a:rPr>
              <a:t>l</a:t>
            </a:r>
            <a:r>
              <a:rPr dirty="0" baseline="6535" sz="1275" spc="-300">
                <a:latin typeface="Arial"/>
                <a:cs typeface="Arial"/>
              </a:rPr>
              <a:t>c</a:t>
            </a:r>
            <a:r>
              <a:rPr dirty="0" sz="900" spc="-200">
                <a:latin typeface="Arial"/>
                <a:cs typeface="Arial"/>
              </a:rPr>
              <a:t>e</a:t>
            </a:r>
            <a:r>
              <a:rPr dirty="0" baseline="6535" sz="1275" spc="-300">
                <a:latin typeface="Arial"/>
                <a:cs typeface="Arial"/>
              </a:rPr>
              <a:t>tio</a:t>
            </a:r>
            <a:r>
              <a:rPr dirty="0" sz="900" spc="-200">
                <a:solidFill>
                  <a:srgbClr val="984807"/>
                </a:solidFill>
                <a:latin typeface="Arial"/>
                <a:cs typeface="Arial"/>
              </a:rPr>
              <a:t>fo</a:t>
            </a:r>
            <a:r>
              <a:rPr dirty="0" baseline="6535" sz="1275" spc="-300">
                <a:latin typeface="Arial"/>
                <a:cs typeface="Arial"/>
              </a:rPr>
              <a:t>n</a:t>
            </a:r>
            <a:r>
              <a:rPr dirty="0" sz="900" spc="-200">
                <a:solidFill>
                  <a:srgbClr val="984807"/>
                </a:solidFill>
                <a:latin typeface="Arial"/>
                <a:cs typeface="Arial"/>
              </a:rPr>
              <a:t>r</a:t>
            </a:r>
            <a:r>
              <a:rPr dirty="0" baseline="6535" sz="1275" spc="-300">
                <a:latin typeface="Arial"/>
                <a:cs typeface="Arial"/>
              </a:rPr>
              <a:t>s</a:t>
            </a:r>
            <a:r>
              <a:rPr dirty="0" sz="900" spc="-200">
                <a:solidFill>
                  <a:srgbClr val="984807"/>
                </a:solidFill>
                <a:latin typeface="Arial"/>
                <a:cs typeface="Arial"/>
              </a:rPr>
              <a:t>c</a:t>
            </a:r>
            <a:r>
              <a:rPr dirty="0" baseline="6535" sz="1275" spc="-300">
                <a:latin typeface="Arial"/>
                <a:cs typeface="Arial"/>
              </a:rPr>
              <a:t>,</a:t>
            </a:r>
            <a:r>
              <a:rPr dirty="0" sz="900" spc="-200">
                <a:solidFill>
                  <a:srgbClr val="984807"/>
                </a:solidFill>
                <a:latin typeface="Arial"/>
                <a:cs typeface="Arial"/>
              </a:rPr>
              <a:t>c</a:t>
            </a:r>
            <a:r>
              <a:rPr dirty="0" baseline="6535" sz="1275" spc="-300">
                <a:latin typeface="Arial"/>
                <a:cs typeface="Arial"/>
              </a:rPr>
              <a:t>a</a:t>
            </a:r>
            <a:r>
              <a:rPr dirty="0" sz="900" spc="-200">
                <a:solidFill>
                  <a:srgbClr val="984807"/>
                </a:solidFill>
                <a:latin typeface="Arial"/>
                <a:cs typeface="Arial"/>
              </a:rPr>
              <a:t>ut</a:t>
            </a:r>
            <a:r>
              <a:rPr dirty="0" baseline="6535" sz="1275" spc="-300">
                <a:latin typeface="Arial"/>
                <a:cs typeface="Arial"/>
              </a:rPr>
              <a:t>l</a:t>
            </a:r>
            <a:r>
              <a:rPr dirty="0" sz="900" spc="-200">
                <a:solidFill>
                  <a:srgbClr val="984807"/>
                </a:solidFill>
                <a:latin typeface="Arial"/>
                <a:cs typeface="Arial"/>
              </a:rPr>
              <a:t>a</a:t>
            </a:r>
            <a:r>
              <a:rPr dirty="0" baseline="6535" sz="1275" spc="-300">
                <a:latin typeface="Arial"/>
                <a:cs typeface="Arial"/>
              </a:rPr>
              <a:t>e</a:t>
            </a:r>
            <a:r>
              <a:rPr dirty="0" sz="900" spc="-200">
                <a:solidFill>
                  <a:srgbClr val="984807"/>
                </a:solidFill>
                <a:latin typeface="Arial"/>
                <a:cs typeface="Arial"/>
              </a:rPr>
              <a:t>n</a:t>
            </a:r>
            <a:r>
              <a:rPr dirty="0" baseline="6535" sz="1275" spc="-300">
                <a:latin typeface="Arial"/>
                <a:cs typeface="Arial"/>
              </a:rPr>
              <a:t>ft</a:t>
            </a:r>
            <a:r>
              <a:rPr dirty="0" sz="900" spc="-200">
                <a:solidFill>
                  <a:srgbClr val="984807"/>
                </a:solidFill>
                <a:latin typeface="Arial"/>
                <a:cs typeface="Arial"/>
              </a:rPr>
              <a:t>e</a:t>
            </a:r>
            <a:r>
              <a:rPr dirty="0" baseline="6535" sz="1275" spc="-300">
                <a:latin typeface="Arial"/>
                <a:cs typeface="Arial"/>
              </a:rPr>
              <a:t>o</a:t>
            </a:r>
            <a:r>
              <a:rPr dirty="0" sz="900" spc="-200">
                <a:solidFill>
                  <a:srgbClr val="984807"/>
                </a:solidFill>
                <a:latin typeface="Arial"/>
                <a:cs typeface="Arial"/>
              </a:rPr>
              <a:t>o</a:t>
            </a:r>
            <a:r>
              <a:rPr dirty="0" baseline="6535" sz="1275" spc="-300">
                <a:latin typeface="Arial"/>
                <a:cs typeface="Arial"/>
              </a:rPr>
              <a:t>o</a:t>
            </a:r>
            <a:r>
              <a:rPr dirty="0" sz="900" spc="-200">
                <a:solidFill>
                  <a:srgbClr val="984807"/>
                </a:solidFill>
                <a:latin typeface="Arial"/>
                <a:cs typeface="Arial"/>
              </a:rPr>
              <a:t>u</a:t>
            </a:r>
            <a:r>
              <a:rPr dirty="0" baseline="6535" sz="1275" spc="-300">
                <a:latin typeface="Arial"/>
                <a:cs typeface="Arial"/>
              </a:rPr>
              <a:t>p</a:t>
            </a:r>
            <a:r>
              <a:rPr dirty="0" sz="900" spc="-200">
                <a:solidFill>
                  <a:srgbClr val="984807"/>
                </a:solidFill>
                <a:latin typeface="Arial"/>
                <a:cs typeface="Arial"/>
              </a:rPr>
              <a:t>s</a:t>
            </a:r>
            <a:r>
              <a:rPr dirty="0" baseline="6535" sz="1275" spc="-300">
                <a:latin typeface="Arial"/>
                <a:cs typeface="Arial"/>
              </a:rPr>
              <a:t>ho</a:t>
            </a:r>
            <a:r>
              <a:rPr dirty="0" sz="900" spc="-200">
                <a:solidFill>
                  <a:srgbClr val="984807"/>
                </a:solidFill>
                <a:latin typeface="Arial"/>
                <a:cs typeface="Arial"/>
              </a:rPr>
              <a:t>lu</a:t>
            </a:r>
            <a:r>
              <a:rPr dirty="0" baseline="6535" sz="1275" spc="-300">
                <a:latin typeface="Arial"/>
                <a:cs typeface="Arial"/>
              </a:rPr>
              <a:t>re</a:t>
            </a:r>
            <a:r>
              <a:rPr dirty="0" sz="900" spc="-200">
                <a:solidFill>
                  <a:srgbClr val="984807"/>
                </a:solidFill>
                <a:latin typeface="Arial"/>
                <a:cs typeface="Arial"/>
              </a:rPr>
              <a:t>p</a:t>
            </a:r>
            <a:r>
              <a:rPr dirty="0" baseline="6535" sz="1275" spc="-300">
                <a:latin typeface="Arial"/>
                <a:cs typeface="Arial"/>
              </a:rPr>
              <a:t>c</a:t>
            </a:r>
            <a:r>
              <a:rPr dirty="0" sz="900" spc="-200">
                <a:solidFill>
                  <a:srgbClr val="984807"/>
                </a:solidFill>
                <a:latin typeface="Arial"/>
                <a:cs typeface="Arial"/>
              </a:rPr>
              <a:t>u</a:t>
            </a:r>
            <a:r>
              <a:rPr dirty="0" baseline="6535" sz="1275" spc="-300">
                <a:latin typeface="Arial"/>
                <a:cs typeface="Arial"/>
              </a:rPr>
              <a:t>to</a:t>
            </a:r>
            <a:r>
              <a:rPr dirty="0" sz="900" spc="-200">
                <a:solidFill>
                  <a:srgbClr val="984807"/>
                </a:solidFill>
                <a:latin typeface="Arial"/>
                <a:cs typeface="Arial"/>
              </a:rPr>
              <a:t>s</a:t>
            </a:r>
            <a:r>
              <a:rPr dirty="0" baseline="6535" sz="1275" spc="-300">
                <a:latin typeface="Arial"/>
                <a:cs typeface="Arial"/>
              </a:rPr>
              <a:t>m</a:t>
            </a:r>
            <a:r>
              <a:rPr dirty="0" sz="900" spc="-200">
                <a:latin typeface="Arial"/>
                <a:cs typeface="Arial"/>
              </a:rPr>
              <a:t>, </a:t>
            </a:r>
            <a:r>
              <a:rPr dirty="0" sz="900" spc="-165">
                <a:solidFill>
                  <a:srgbClr val="984807"/>
                </a:solidFill>
                <a:latin typeface="Arial"/>
                <a:cs typeface="Arial"/>
              </a:rPr>
              <a:t>h</a:t>
            </a:r>
            <a:r>
              <a:rPr dirty="0" baseline="6535" sz="1275" spc="-247">
                <a:latin typeface="Arial"/>
                <a:cs typeface="Arial"/>
              </a:rPr>
              <a:t>y</a:t>
            </a:r>
            <a:r>
              <a:rPr dirty="0" sz="900" spc="-165">
                <a:solidFill>
                  <a:srgbClr val="984807"/>
                </a:solidFill>
                <a:latin typeface="Arial"/>
                <a:cs typeface="Arial"/>
              </a:rPr>
              <a:t>y</a:t>
            </a:r>
            <a:r>
              <a:rPr dirty="0" baseline="6535" sz="1275" spc="-247">
                <a:latin typeface="Arial"/>
                <a:cs typeface="Arial"/>
              </a:rPr>
              <a:t>f</a:t>
            </a:r>
            <a:r>
              <a:rPr dirty="0" sz="900" spc="-165">
                <a:solidFill>
                  <a:srgbClr val="984807"/>
                </a:solidFill>
                <a:latin typeface="Arial"/>
                <a:cs typeface="Arial"/>
              </a:rPr>
              <a:t>p</a:t>
            </a:r>
            <a:r>
              <a:rPr dirty="0" baseline="6535" sz="1275" spc="-247">
                <a:latin typeface="Arial"/>
                <a:cs typeface="Arial"/>
              </a:rPr>
              <a:t>or</a:t>
            </a:r>
            <a:r>
              <a:rPr dirty="0" sz="900" spc="-165">
                <a:solidFill>
                  <a:srgbClr val="984807"/>
                </a:solidFill>
                <a:latin typeface="Arial"/>
                <a:cs typeface="Arial"/>
              </a:rPr>
              <a:t>e</a:t>
            </a:r>
            <a:r>
              <a:rPr dirty="0" baseline="6535" sz="1275" spc="-247">
                <a:latin typeface="Arial"/>
                <a:cs typeface="Arial"/>
              </a:rPr>
              <a:t>a</a:t>
            </a:r>
            <a:r>
              <a:rPr dirty="0" sz="900" spc="-165">
                <a:solidFill>
                  <a:srgbClr val="984807"/>
                </a:solidFill>
                <a:latin typeface="Arial"/>
                <a:cs typeface="Arial"/>
              </a:rPr>
              <a:t>rli</a:t>
            </a:r>
            <a:r>
              <a:rPr dirty="0" baseline="6535" sz="1275" spc="-247">
                <a:latin typeface="Arial"/>
                <a:cs typeface="Arial"/>
              </a:rPr>
              <a:t>b</a:t>
            </a:r>
            <a:r>
              <a:rPr dirty="0" sz="900" spc="-165">
                <a:solidFill>
                  <a:srgbClr val="984807"/>
                </a:solidFill>
                <a:latin typeface="Arial"/>
                <a:cs typeface="Arial"/>
              </a:rPr>
              <a:t>p</a:t>
            </a:r>
            <a:r>
              <a:rPr dirty="0" baseline="6535" sz="1275" spc="-247">
                <a:latin typeface="Arial"/>
                <a:cs typeface="Arial"/>
              </a:rPr>
              <a:t>e</a:t>
            </a:r>
            <a:r>
              <a:rPr dirty="0" sz="900" spc="-165">
                <a:solidFill>
                  <a:srgbClr val="984807"/>
                </a:solidFill>
                <a:latin typeface="Arial"/>
                <a:cs typeface="Arial"/>
              </a:rPr>
              <a:t>id</a:t>
            </a:r>
            <a:r>
              <a:rPr dirty="0" baseline="6535" sz="1275" spc="-247">
                <a:latin typeface="Arial"/>
                <a:cs typeface="Arial"/>
              </a:rPr>
              <a:t>n</a:t>
            </a:r>
            <a:r>
              <a:rPr dirty="0" sz="900" spc="-165">
                <a:solidFill>
                  <a:srgbClr val="984807"/>
                </a:solidFill>
                <a:latin typeface="Arial"/>
                <a:cs typeface="Arial"/>
              </a:rPr>
              <a:t>e</a:t>
            </a:r>
            <a:r>
              <a:rPr dirty="0" baseline="6535" sz="1275" spc="-247">
                <a:latin typeface="Arial"/>
                <a:cs typeface="Arial"/>
              </a:rPr>
              <a:t>ig</a:t>
            </a:r>
            <a:r>
              <a:rPr dirty="0" sz="900" spc="-165">
                <a:solidFill>
                  <a:srgbClr val="984807"/>
                </a:solidFill>
                <a:latin typeface="Arial"/>
                <a:cs typeface="Arial"/>
              </a:rPr>
              <a:t>m</a:t>
            </a:r>
            <a:r>
              <a:rPr dirty="0" baseline="6535" sz="1275" spc="-247">
                <a:latin typeface="Arial"/>
                <a:cs typeface="Arial"/>
              </a:rPr>
              <a:t>n</a:t>
            </a:r>
            <a:r>
              <a:rPr dirty="0" sz="900" spc="-165">
                <a:solidFill>
                  <a:srgbClr val="984807"/>
                </a:solidFill>
                <a:latin typeface="Arial"/>
                <a:cs typeface="Arial"/>
              </a:rPr>
              <a:t>i</a:t>
            </a:r>
            <a:r>
              <a:rPr dirty="0" baseline="6535" sz="1275" spc="-247">
                <a:latin typeface="Arial"/>
                <a:cs typeface="Arial"/>
              </a:rPr>
              <a:t>c</a:t>
            </a:r>
            <a:r>
              <a:rPr dirty="0" sz="900" spc="-165">
                <a:solidFill>
                  <a:srgbClr val="984807"/>
                </a:solidFill>
                <a:latin typeface="Arial"/>
                <a:cs typeface="Arial"/>
              </a:rPr>
              <a:t>a</a:t>
            </a:r>
            <a:r>
              <a:rPr dirty="0" baseline="6535" sz="1275" spc="-247">
                <a:latin typeface="Arial"/>
                <a:cs typeface="Arial"/>
              </a:rPr>
              <a:t>y</a:t>
            </a:r>
            <a:r>
              <a:rPr dirty="0" sz="900" spc="-165">
                <a:latin typeface="Arial"/>
                <a:cs typeface="Arial"/>
              </a:rPr>
              <a:t>,</a:t>
            </a:r>
            <a:r>
              <a:rPr dirty="0" baseline="6535" sz="1275" spc="-247">
                <a:latin typeface="Arial"/>
                <a:cs typeface="Arial"/>
              </a:rPr>
              <a:t>st,</a:t>
            </a:r>
            <a:endParaRPr baseline="6535" sz="1275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-14031" y="2773146"/>
            <a:ext cx="276987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baseline="9803" sz="1275" spc="-292">
                <a:latin typeface="Arial"/>
                <a:cs typeface="Arial"/>
              </a:rPr>
              <a:t>a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o</a:t>
            </a:r>
            <a:r>
              <a:rPr dirty="0" baseline="9803" sz="1275" spc="-292">
                <a:latin typeface="Arial"/>
                <a:cs typeface="Arial"/>
              </a:rPr>
              <a:t>n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s</a:t>
            </a:r>
            <a:r>
              <a:rPr dirty="0" baseline="9803" sz="1275" spc="-292">
                <a:latin typeface="Arial"/>
                <a:cs typeface="Arial"/>
              </a:rPr>
              <a:t>d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te</a:t>
            </a:r>
            <a:r>
              <a:rPr dirty="0" baseline="9803" sz="1275" spc="-292">
                <a:latin typeface="Arial"/>
                <a:cs typeface="Arial"/>
              </a:rPr>
              <a:t>p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o</a:t>
            </a:r>
            <a:r>
              <a:rPr dirty="0" baseline="9803" sz="1275" spc="-292">
                <a:latin typeface="Arial"/>
                <a:cs typeface="Arial"/>
              </a:rPr>
              <a:t>ri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p</a:t>
            </a:r>
            <a:r>
              <a:rPr dirty="0" baseline="9803" sz="1275" spc="-292">
                <a:latin typeface="Arial"/>
                <a:cs typeface="Arial"/>
              </a:rPr>
              <a:t>m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o</a:t>
            </a:r>
            <a:r>
              <a:rPr dirty="0" baseline="9803" sz="1275" spc="-292">
                <a:latin typeface="Arial"/>
                <a:cs typeface="Arial"/>
              </a:rPr>
              <a:t>a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r</a:t>
            </a:r>
            <a:r>
              <a:rPr dirty="0" baseline="9803" sz="1275" spc="-292">
                <a:latin typeface="Arial"/>
                <a:cs typeface="Arial"/>
              </a:rPr>
              <a:t>r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o</a:t>
            </a:r>
            <a:r>
              <a:rPr dirty="0" baseline="9803" sz="1275" spc="-292">
                <a:latin typeface="Arial"/>
                <a:cs typeface="Arial"/>
              </a:rPr>
              <a:t>y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s</a:t>
            </a:r>
            <a:r>
              <a:rPr dirty="0" baseline="9803" sz="1275" spc="-292">
                <a:solidFill>
                  <a:srgbClr val="305A4D"/>
                </a:solidFill>
                <a:latin typeface="Arial"/>
                <a:cs typeface="Arial"/>
              </a:rPr>
              <a:t>h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is</a:t>
            </a:r>
            <a:r>
              <a:rPr dirty="0" baseline="9803" sz="1275" spc="-292">
                <a:solidFill>
                  <a:srgbClr val="305A4D"/>
                </a:solidFill>
                <a:latin typeface="Arial"/>
                <a:cs typeface="Arial"/>
              </a:rPr>
              <a:t>y</a:t>
            </a:r>
            <a:r>
              <a:rPr dirty="0" sz="900" spc="-195">
                <a:latin typeface="Arial"/>
                <a:cs typeface="Arial"/>
              </a:rPr>
              <a:t>,,</a:t>
            </a:r>
            <a:r>
              <a:rPr dirty="0" baseline="9803" sz="1275" spc="-292">
                <a:solidFill>
                  <a:srgbClr val="305A4D"/>
                </a:solidFill>
                <a:latin typeface="Arial"/>
                <a:cs typeface="Arial"/>
              </a:rPr>
              <a:t>p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f</a:t>
            </a:r>
            <a:r>
              <a:rPr dirty="0" baseline="9803" sz="1275" spc="-292">
                <a:solidFill>
                  <a:srgbClr val="305A4D"/>
                </a:solidFill>
                <a:latin typeface="Arial"/>
                <a:cs typeface="Arial"/>
              </a:rPr>
              <a:t>o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r</a:t>
            </a:r>
            <a:r>
              <a:rPr dirty="0" baseline="9803" sz="1275" spc="-292">
                <a:solidFill>
                  <a:srgbClr val="305A4D"/>
                </a:solidFill>
                <a:latin typeface="Arial"/>
                <a:cs typeface="Arial"/>
              </a:rPr>
              <a:t>t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e</a:t>
            </a:r>
            <a:r>
              <a:rPr dirty="0" baseline="9803" sz="1275" spc="-292">
                <a:solidFill>
                  <a:srgbClr val="305A4D"/>
                </a:solidFill>
                <a:latin typeface="Arial"/>
                <a:cs typeface="Arial"/>
              </a:rPr>
              <a:t>h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q</a:t>
            </a:r>
            <a:r>
              <a:rPr dirty="0" baseline="9803" sz="1275" spc="-292">
                <a:solidFill>
                  <a:srgbClr val="305A4D"/>
                </a:solidFill>
                <a:latin typeface="Arial"/>
                <a:cs typeface="Arial"/>
              </a:rPr>
              <a:t>y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uu</a:t>
            </a:r>
            <a:r>
              <a:rPr dirty="0" baseline="9803" sz="1275" spc="-292">
                <a:solidFill>
                  <a:srgbClr val="305A4D"/>
                </a:solidFill>
                <a:latin typeface="Arial"/>
                <a:cs typeface="Arial"/>
              </a:rPr>
              <a:t>ro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e</a:t>
            </a:r>
            <a:r>
              <a:rPr dirty="0" baseline="9803" sz="1275" spc="-292">
                <a:solidFill>
                  <a:srgbClr val="305A4D"/>
                </a:solidFill>
                <a:latin typeface="Arial"/>
                <a:cs typeface="Arial"/>
              </a:rPr>
              <a:t>id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n</a:t>
            </a:r>
            <a:r>
              <a:rPr dirty="0" baseline="9803" sz="1275" spc="-292">
                <a:solidFill>
                  <a:srgbClr val="305A4D"/>
                </a:solidFill>
                <a:latin typeface="Arial"/>
                <a:cs typeface="Arial"/>
              </a:rPr>
              <a:t>i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t</a:t>
            </a:r>
            <a:r>
              <a:rPr dirty="0" baseline="9803" sz="1275" spc="-292">
                <a:solidFill>
                  <a:srgbClr val="305A4D"/>
                </a:solidFill>
                <a:latin typeface="Arial"/>
                <a:cs typeface="Arial"/>
              </a:rPr>
              <a:t>sm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ur</a:t>
            </a:r>
            <a:r>
              <a:rPr dirty="0" baseline="9803" sz="1275" spc="-292">
                <a:latin typeface="Arial"/>
                <a:cs typeface="Arial"/>
              </a:rPr>
              <a:t>,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in</a:t>
            </a:r>
            <a:r>
              <a:rPr dirty="0" baseline="9803" sz="1275" spc="-292">
                <a:latin typeface="Arial"/>
                <a:cs typeface="Arial"/>
              </a:rPr>
              <a:t>w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a</a:t>
            </a:r>
            <a:r>
              <a:rPr dirty="0" baseline="9803" sz="1275" spc="-292">
                <a:latin typeface="Arial"/>
                <a:cs typeface="Arial"/>
              </a:rPr>
              <a:t>h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r</a:t>
            </a:r>
            <a:r>
              <a:rPr dirty="0" baseline="9803" sz="1275" spc="-292">
                <a:latin typeface="Arial"/>
                <a:cs typeface="Arial"/>
              </a:rPr>
              <a:t>i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y</a:t>
            </a:r>
            <a:r>
              <a:rPr dirty="0" baseline="9803" sz="1275" spc="-292">
                <a:latin typeface="Arial"/>
                <a:cs typeface="Arial"/>
              </a:rPr>
              <a:t>ch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tr</a:t>
            </a:r>
            <a:r>
              <a:rPr dirty="0" baseline="9803" sz="1275" spc="-292">
                <a:latin typeface="Arial"/>
                <a:cs typeface="Arial"/>
              </a:rPr>
              <a:t>h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a</a:t>
            </a:r>
            <a:r>
              <a:rPr dirty="0" baseline="9803" sz="1275" spc="-292">
                <a:latin typeface="Arial"/>
                <a:cs typeface="Arial"/>
              </a:rPr>
              <a:t>a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c</a:t>
            </a:r>
            <a:r>
              <a:rPr dirty="0" baseline="9803" sz="1275" spc="-292">
                <a:latin typeface="Arial"/>
                <a:cs typeface="Arial"/>
              </a:rPr>
              <a:t>d</a:t>
            </a:r>
            <a:r>
              <a:rPr dirty="0" sz="900" spc="-195">
                <a:solidFill>
                  <a:srgbClr val="984807"/>
                </a:solidFill>
                <a:latin typeface="Arial"/>
                <a:cs typeface="Arial"/>
              </a:rPr>
              <a:t>t </a:t>
            </a:r>
            <a:r>
              <a:rPr dirty="0" sz="900" spc="-204">
                <a:solidFill>
                  <a:srgbClr val="984807"/>
                </a:solidFill>
                <a:latin typeface="Arial"/>
                <a:cs typeface="Arial"/>
              </a:rPr>
              <a:t>i</a:t>
            </a:r>
            <a:r>
              <a:rPr dirty="0" baseline="9803" sz="1275" spc="-307">
                <a:latin typeface="Arial"/>
                <a:cs typeface="Arial"/>
              </a:rPr>
              <a:t>b</a:t>
            </a:r>
            <a:r>
              <a:rPr dirty="0" sz="900" spc="-204">
                <a:solidFill>
                  <a:srgbClr val="984807"/>
                </a:solidFill>
                <a:latin typeface="Arial"/>
                <a:cs typeface="Arial"/>
              </a:rPr>
              <a:t>n</a:t>
            </a:r>
            <a:r>
              <a:rPr dirty="0" baseline="9803" sz="1275" spc="-307">
                <a:latin typeface="Arial"/>
                <a:cs typeface="Arial"/>
              </a:rPr>
              <a:t>e</a:t>
            </a:r>
            <a:r>
              <a:rPr dirty="0" sz="900" spc="-204">
                <a:solidFill>
                  <a:srgbClr val="984807"/>
                </a:solidFill>
                <a:latin typeface="Arial"/>
                <a:cs typeface="Arial"/>
              </a:rPr>
              <a:t>f</a:t>
            </a:r>
            <a:r>
              <a:rPr dirty="0" baseline="9803" sz="1275" spc="-307">
                <a:latin typeface="Arial"/>
                <a:cs typeface="Arial"/>
              </a:rPr>
              <a:t>e</a:t>
            </a:r>
            <a:r>
              <a:rPr dirty="0" sz="900" spc="-204">
                <a:solidFill>
                  <a:srgbClr val="984807"/>
                </a:solidFill>
                <a:latin typeface="Arial"/>
                <a:cs typeface="Arial"/>
              </a:rPr>
              <a:t>e</a:t>
            </a:r>
            <a:r>
              <a:rPr dirty="0" baseline="9803" sz="1275" spc="-307">
                <a:latin typeface="Arial"/>
                <a:cs typeface="Arial"/>
              </a:rPr>
              <a:t>n</a:t>
            </a:r>
            <a:r>
              <a:rPr dirty="0" sz="900" spc="-204">
                <a:solidFill>
                  <a:srgbClr val="984807"/>
                </a:solidFill>
                <a:latin typeface="Arial"/>
                <a:cs typeface="Arial"/>
              </a:rPr>
              <a:t>ct</a:t>
            </a:r>
            <a:r>
              <a:rPr dirty="0" baseline="9803" sz="1275" spc="-307">
                <a:latin typeface="Arial"/>
                <a:cs typeface="Arial"/>
              </a:rPr>
              <a:t>d</a:t>
            </a:r>
            <a:r>
              <a:rPr dirty="0" sz="900" spc="-204">
                <a:solidFill>
                  <a:srgbClr val="984807"/>
                </a:solidFill>
                <a:latin typeface="Arial"/>
                <a:cs typeface="Arial"/>
              </a:rPr>
              <a:t>io</a:t>
            </a:r>
            <a:r>
              <a:rPr dirty="0" baseline="9803" sz="1275" spc="-307">
                <a:latin typeface="Arial"/>
                <a:cs typeface="Arial"/>
              </a:rPr>
              <a:t>ia</a:t>
            </a:r>
            <a:r>
              <a:rPr dirty="0" sz="900" spc="-204">
                <a:solidFill>
                  <a:srgbClr val="984807"/>
                </a:solidFill>
                <a:latin typeface="Arial"/>
                <a:cs typeface="Arial"/>
              </a:rPr>
              <a:t>n</a:t>
            </a:r>
            <a:r>
              <a:rPr dirty="0" baseline="9803" sz="1275" spc="-307">
                <a:latin typeface="Arial"/>
                <a:cs typeface="Arial"/>
              </a:rPr>
              <a:t>g</a:t>
            </a:r>
            <a:r>
              <a:rPr dirty="0" sz="900" spc="-204">
                <a:solidFill>
                  <a:srgbClr val="984807"/>
                </a:solidFill>
                <a:latin typeface="Arial"/>
                <a:cs typeface="Arial"/>
              </a:rPr>
              <a:t>s</a:t>
            </a:r>
            <a:r>
              <a:rPr dirty="0" baseline="9803" sz="1275" spc="-307">
                <a:latin typeface="Arial"/>
                <a:cs typeface="Arial"/>
              </a:rPr>
              <a:t>n</a:t>
            </a:r>
            <a:r>
              <a:rPr dirty="0" sz="900" spc="-204">
                <a:latin typeface="Arial"/>
                <a:cs typeface="Arial"/>
              </a:rPr>
              <a:t>,</a:t>
            </a:r>
            <a:r>
              <a:rPr dirty="0" baseline="9803" sz="1275" spc="-307">
                <a:latin typeface="Arial"/>
                <a:cs typeface="Arial"/>
              </a:rPr>
              <a:t>o</a:t>
            </a:r>
            <a:r>
              <a:rPr dirty="0" sz="900" spc="-204">
                <a:latin typeface="Arial"/>
                <a:cs typeface="Arial"/>
              </a:rPr>
              <a:t>t</a:t>
            </a:r>
            <a:r>
              <a:rPr dirty="0" baseline="9803" sz="1275" spc="-307">
                <a:latin typeface="Arial"/>
                <a:cs typeface="Arial"/>
              </a:rPr>
              <a:t>s</a:t>
            </a:r>
            <a:r>
              <a:rPr dirty="0" sz="900" spc="-204">
                <a:latin typeface="Arial"/>
                <a:cs typeface="Arial"/>
              </a:rPr>
              <a:t>h</a:t>
            </a:r>
            <a:r>
              <a:rPr dirty="0" baseline="9803" sz="1275" spc="-307">
                <a:latin typeface="Arial"/>
                <a:cs typeface="Arial"/>
              </a:rPr>
              <a:t>e</a:t>
            </a:r>
            <a:r>
              <a:rPr dirty="0" sz="900" spc="-204">
                <a:latin typeface="Arial"/>
                <a:cs typeface="Arial"/>
              </a:rPr>
              <a:t>re</a:t>
            </a:r>
            <a:r>
              <a:rPr dirty="0" baseline="9803" sz="1275" spc="-307">
                <a:latin typeface="Arial"/>
                <a:cs typeface="Arial"/>
              </a:rPr>
              <a:t>d</a:t>
            </a:r>
            <a:r>
              <a:rPr dirty="0" sz="900" spc="-204">
                <a:latin typeface="Arial"/>
                <a:cs typeface="Arial"/>
              </a:rPr>
              <a:t>ee</a:t>
            </a:r>
            <a:r>
              <a:rPr dirty="0" baseline="9803" sz="1275" spc="-307">
                <a:latin typeface="Arial"/>
                <a:cs typeface="Arial"/>
              </a:rPr>
              <a:t>a</a:t>
            </a:r>
            <a:endParaRPr baseline="9803" sz="1275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-14031" y="2880982"/>
            <a:ext cx="235648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15">
                <a:latin typeface="Arial"/>
                <a:cs typeface="Arial"/>
              </a:rPr>
              <a:t>y</a:t>
            </a:r>
            <a:r>
              <a:rPr dirty="0" baseline="-18518" sz="1350" spc="-322">
                <a:latin typeface="Arial"/>
                <a:cs typeface="Arial"/>
              </a:rPr>
              <a:t>u</a:t>
            </a:r>
            <a:r>
              <a:rPr dirty="0" sz="850" spc="-215">
                <a:latin typeface="Arial"/>
                <a:cs typeface="Arial"/>
              </a:rPr>
              <a:t>e</a:t>
            </a:r>
            <a:r>
              <a:rPr dirty="0" baseline="-18518" sz="1350" spc="-322">
                <a:latin typeface="Arial"/>
                <a:cs typeface="Arial"/>
              </a:rPr>
              <a:t>n</a:t>
            </a:r>
            <a:r>
              <a:rPr dirty="0" sz="850" spc="-215">
                <a:latin typeface="Arial"/>
                <a:cs typeface="Arial"/>
              </a:rPr>
              <a:t>a</a:t>
            </a:r>
            <a:r>
              <a:rPr dirty="0" baseline="-18518" sz="1350" spc="-322">
                <a:latin typeface="Arial"/>
                <a:cs typeface="Arial"/>
              </a:rPr>
              <a:t>c</a:t>
            </a:r>
            <a:r>
              <a:rPr dirty="0" sz="850" spc="-215">
                <a:latin typeface="Arial"/>
                <a:cs typeface="Arial"/>
              </a:rPr>
              <a:t>r </a:t>
            </a:r>
            <a:r>
              <a:rPr dirty="0" baseline="-18518" sz="1350" spc="-292">
                <a:latin typeface="Arial"/>
                <a:cs typeface="Arial"/>
              </a:rPr>
              <a:t>o</a:t>
            </a:r>
            <a:r>
              <a:rPr dirty="0" sz="850" spc="-195">
                <a:latin typeface="Arial"/>
                <a:cs typeface="Arial"/>
              </a:rPr>
              <a:t>e</a:t>
            </a:r>
            <a:r>
              <a:rPr dirty="0" baseline="-18518" sz="1350" spc="-292">
                <a:latin typeface="Arial"/>
                <a:cs typeface="Arial"/>
              </a:rPr>
              <a:t>m</a:t>
            </a:r>
            <a:r>
              <a:rPr dirty="0" sz="850" spc="-195">
                <a:latin typeface="Arial"/>
                <a:cs typeface="Arial"/>
              </a:rPr>
              <a:t>ar</a:t>
            </a:r>
            <a:r>
              <a:rPr dirty="0" baseline="-18518" sz="1350" spc="-292">
                <a:latin typeface="Arial"/>
                <a:cs typeface="Arial"/>
              </a:rPr>
              <a:t>p</a:t>
            </a:r>
            <a:r>
              <a:rPr dirty="0" sz="850" spc="-195">
                <a:latin typeface="Arial"/>
                <a:cs typeface="Arial"/>
              </a:rPr>
              <a:t>lie</a:t>
            </a:r>
            <a:r>
              <a:rPr dirty="0" baseline="-18518" sz="1350" spc="-292">
                <a:latin typeface="Arial"/>
                <a:cs typeface="Arial"/>
              </a:rPr>
              <a:t>li</a:t>
            </a:r>
            <a:r>
              <a:rPr dirty="0" sz="850" spc="-195">
                <a:latin typeface="Arial"/>
                <a:cs typeface="Arial"/>
              </a:rPr>
              <a:t>r</a:t>
            </a:r>
            <a:r>
              <a:rPr dirty="0" baseline="-18518" sz="1350" spc="-292">
                <a:latin typeface="Arial"/>
                <a:cs typeface="Arial"/>
              </a:rPr>
              <a:t>c</a:t>
            </a:r>
            <a:r>
              <a:rPr dirty="0" sz="850" spc="-195">
                <a:latin typeface="Arial"/>
                <a:cs typeface="Arial"/>
              </a:rPr>
              <a:t>.</a:t>
            </a:r>
            <a:r>
              <a:rPr dirty="0" baseline="-18518" sz="1350" spc="-292">
                <a:latin typeface="Arial"/>
                <a:cs typeface="Arial"/>
              </a:rPr>
              <a:t>a</a:t>
            </a:r>
            <a:r>
              <a:rPr dirty="0" sz="850" spc="-195">
                <a:latin typeface="Arial"/>
                <a:cs typeface="Arial"/>
              </a:rPr>
              <a:t>H</a:t>
            </a:r>
            <a:r>
              <a:rPr dirty="0" baseline="-18518" sz="1350" spc="-292">
                <a:latin typeface="Arial"/>
                <a:cs typeface="Arial"/>
              </a:rPr>
              <a:t>te</a:t>
            </a:r>
            <a:r>
              <a:rPr dirty="0" sz="850" spc="-195">
                <a:latin typeface="Arial"/>
                <a:cs typeface="Arial"/>
              </a:rPr>
              <a:t>e</a:t>
            </a:r>
            <a:r>
              <a:rPr dirty="0" baseline="-18518" sz="1350" spc="-292">
                <a:latin typeface="Arial"/>
                <a:cs typeface="Arial"/>
              </a:rPr>
              <a:t>d</a:t>
            </a:r>
            <a:r>
              <a:rPr dirty="0" sz="850" spc="-195">
                <a:latin typeface="Arial"/>
                <a:cs typeface="Arial"/>
              </a:rPr>
              <a:t>r</a:t>
            </a:r>
            <a:r>
              <a:rPr dirty="0" sz="850" spc="-170">
                <a:latin typeface="Arial"/>
                <a:cs typeface="Arial"/>
              </a:rPr>
              <a:t> </a:t>
            </a:r>
            <a:r>
              <a:rPr dirty="0" sz="850" spc="-175">
                <a:latin typeface="Arial"/>
                <a:cs typeface="Arial"/>
              </a:rPr>
              <a:t>m</a:t>
            </a:r>
            <a:r>
              <a:rPr dirty="0" baseline="-18518" sz="1350" spc="-262">
                <a:latin typeface="Arial"/>
                <a:cs typeface="Arial"/>
              </a:rPr>
              <a:t>ce</a:t>
            </a:r>
            <a:r>
              <a:rPr dirty="0" sz="850" spc="-175">
                <a:latin typeface="Arial"/>
                <a:cs typeface="Arial"/>
              </a:rPr>
              <a:t>ed</a:t>
            </a:r>
            <a:r>
              <a:rPr dirty="0" baseline="-18518" sz="1350" spc="-262">
                <a:latin typeface="Arial"/>
                <a:cs typeface="Arial"/>
              </a:rPr>
              <a:t>s</a:t>
            </a:r>
            <a:r>
              <a:rPr dirty="0" sz="850" spc="-175">
                <a:latin typeface="Arial"/>
                <a:cs typeface="Arial"/>
              </a:rPr>
              <a:t>i</a:t>
            </a:r>
            <a:r>
              <a:rPr dirty="0" baseline="-18518" sz="1350" spc="-262">
                <a:latin typeface="Arial"/>
                <a:cs typeface="Arial"/>
              </a:rPr>
              <a:t>a</a:t>
            </a:r>
            <a:r>
              <a:rPr dirty="0" sz="850" spc="-175">
                <a:latin typeface="Arial"/>
                <a:cs typeface="Arial"/>
              </a:rPr>
              <a:t>c</a:t>
            </a:r>
            <a:r>
              <a:rPr dirty="0" baseline="-18518" sz="1350" spc="-262">
                <a:latin typeface="Arial"/>
                <a:cs typeface="Arial"/>
              </a:rPr>
              <a:t>rr</a:t>
            </a:r>
            <a:r>
              <a:rPr dirty="0" sz="850" spc="-175">
                <a:latin typeface="Arial"/>
                <a:cs typeface="Arial"/>
              </a:rPr>
              <a:t>a</a:t>
            </a:r>
            <a:r>
              <a:rPr dirty="0" baseline="-18518" sz="1350" spc="-262">
                <a:latin typeface="Arial"/>
                <a:cs typeface="Arial"/>
              </a:rPr>
              <a:t>e</a:t>
            </a:r>
            <a:r>
              <a:rPr dirty="0" sz="850" spc="-175">
                <a:latin typeface="Arial"/>
                <a:cs typeface="Arial"/>
              </a:rPr>
              <a:t>ti</a:t>
            </a:r>
            <a:r>
              <a:rPr dirty="0" baseline="-18518" sz="1350" spc="-262">
                <a:latin typeface="Arial"/>
                <a:cs typeface="Arial"/>
              </a:rPr>
              <a:t>a</a:t>
            </a:r>
            <a:r>
              <a:rPr dirty="0" sz="850" spc="-175">
                <a:latin typeface="Arial"/>
                <a:cs typeface="Arial"/>
              </a:rPr>
              <a:t>o</a:t>
            </a:r>
            <a:r>
              <a:rPr dirty="0" baseline="-18518" sz="1350" spc="-262">
                <a:latin typeface="Arial"/>
                <a:cs typeface="Arial"/>
              </a:rPr>
              <a:t>n</a:t>
            </a:r>
            <a:r>
              <a:rPr dirty="0" sz="850" spc="-175">
                <a:latin typeface="Arial"/>
                <a:cs typeface="Arial"/>
              </a:rPr>
              <a:t>ns</a:t>
            </a:r>
            <a:r>
              <a:rPr dirty="0" baseline="-18518" sz="1350" spc="-262">
                <a:latin typeface="Arial"/>
                <a:cs typeface="Arial"/>
              </a:rPr>
              <a:t>s</a:t>
            </a:r>
            <a:r>
              <a:rPr dirty="0" sz="850" spc="-175">
                <a:latin typeface="Arial"/>
                <a:cs typeface="Arial"/>
              </a:rPr>
              <a:t>w</a:t>
            </a:r>
            <a:r>
              <a:rPr dirty="0" baseline="-18518" sz="1350" spc="-262">
                <a:latin typeface="Arial"/>
                <a:cs typeface="Arial"/>
              </a:rPr>
              <a:t>ec</a:t>
            </a:r>
            <a:r>
              <a:rPr dirty="0" sz="850" spc="-175">
                <a:latin typeface="Arial"/>
                <a:cs typeface="Arial"/>
              </a:rPr>
              <a:t>e</a:t>
            </a:r>
            <a:r>
              <a:rPr dirty="0" baseline="-18518" sz="1350" spc="-262">
                <a:latin typeface="Arial"/>
                <a:cs typeface="Arial"/>
              </a:rPr>
              <a:t>t</a:t>
            </a:r>
            <a:r>
              <a:rPr dirty="0" sz="850" spc="-175">
                <a:latin typeface="Arial"/>
                <a:cs typeface="Arial"/>
              </a:rPr>
              <a:t>r</a:t>
            </a:r>
            <a:r>
              <a:rPr dirty="0" baseline="-18518" sz="1350" spc="-262">
                <a:latin typeface="Arial"/>
                <a:cs typeface="Arial"/>
              </a:rPr>
              <a:t>i</a:t>
            </a:r>
            <a:r>
              <a:rPr dirty="0" sz="850" spc="-175">
                <a:latin typeface="Arial"/>
                <a:cs typeface="Arial"/>
              </a:rPr>
              <a:t>e</a:t>
            </a:r>
            <a:r>
              <a:rPr dirty="0" baseline="-18518" sz="1350" spc="-262">
                <a:latin typeface="Arial"/>
                <a:cs typeface="Arial"/>
              </a:rPr>
              <a:t>on</a:t>
            </a:r>
            <a:r>
              <a:rPr dirty="0" sz="850" spc="-175">
                <a:solidFill>
                  <a:srgbClr val="660066"/>
                </a:solidFill>
                <a:latin typeface="Arial"/>
                <a:cs typeface="Arial"/>
              </a:rPr>
              <a:t>le</a:t>
            </a:r>
            <a:r>
              <a:rPr dirty="0" baseline="-18518" sz="1350" spc="-262">
                <a:latin typeface="Arial"/>
                <a:cs typeface="Arial"/>
              </a:rPr>
              <a:t>s</a:t>
            </a:r>
            <a:r>
              <a:rPr dirty="0" sz="850" spc="-175">
                <a:solidFill>
                  <a:srgbClr val="660066"/>
                </a:solidFill>
                <a:latin typeface="Arial"/>
                <a:cs typeface="Arial"/>
              </a:rPr>
              <a:t>v</a:t>
            </a:r>
            <a:r>
              <a:rPr dirty="0" baseline="-18518" sz="1350" spc="-262">
                <a:latin typeface="Arial"/>
                <a:cs typeface="Arial"/>
              </a:rPr>
              <a:t>,</a:t>
            </a:r>
            <a:r>
              <a:rPr dirty="0" sz="850" spc="-175">
                <a:solidFill>
                  <a:srgbClr val="660066"/>
                </a:solidFill>
                <a:latin typeface="Arial"/>
                <a:cs typeface="Arial"/>
              </a:rPr>
              <a:t>o</a:t>
            </a:r>
            <a:r>
              <a:rPr dirty="0" baseline="-18518" sz="1350" spc="-262">
                <a:latin typeface="Arial"/>
                <a:cs typeface="Arial"/>
              </a:rPr>
              <a:t>a</a:t>
            </a:r>
            <a:r>
              <a:rPr dirty="0" sz="850" spc="-175">
                <a:solidFill>
                  <a:srgbClr val="660066"/>
                </a:solidFill>
                <a:latin typeface="Arial"/>
                <a:cs typeface="Arial"/>
              </a:rPr>
              <a:t>th</a:t>
            </a:r>
            <a:r>
              <a:rPr dirty="0" baseline="-18518" sz="1350" spc="-262">
                <a:latin typeface="Arial"/>
                <a:cs typeface="Arial"/>
              </a:rPr>
              <a:t>l</a:t>
            </a:r>
            <a:r>
              <a:rPr dirty="0" sz="850" spc="-175">
                <a:solidFill>
                  <a:srgbClr val="660066"/>
                </a:solidFill>
                <a:latin typeface="Arial"/>
                <a:cs typeface="Arial"/>
              </a:rPr>
              <a:t>y</a:t>
            </a:r>
            <a:r>
              <a:rPr dirty="0" baseline="-18518" sz="1350" spc="-262">
                <a:latin typeface="Arial"/>
                <a:cs typeface="Arial"/>
              </a:rPr>
              <a:t>e</a:t>
            </a:r>
            <a:r>
              <a:rPr dirty="0" sz="850" spc="-175">
                <a:solidFill>
                  <a:srgbClr val="660066"/>
                </a:solidFill>
                <a:latin typeface="Arial"/>
                <a:cs typeface="Arial"/>
              </a:rPr>
              <a:t>r</a:t>
            </a:r>
            <a:r>
              <a:rPr dirty="0" baseline="-18518" sz="1350" spc="-262">
                <a:latin typeface="Arial"/>
                <a:cs typeface="Arial"/>
              </a:rPr>
              <a:t>f</a:t>
            </a:r>
            <a:r>
              <a:rPr dirty="0" sz="850" spc="-175">
                <a:solidFill>
                  <a:srgbClr val="660066"/>
                </a:solidFill>
                <a:latin typeface="Arial"/>
                <a:cs typeface="Arial"/>
              </a:rPr>
              <a:t>o</a:t>
            </a:r>
            <a:r>
              <a:rPr dirty="0" baseline="-18518" sz="1350" spc="-262">
                <a:latin typeface="Arial"/>
                <a:cs typeface="Arial"/>
              </a:rPr>
              <a:t>t</a:t>
            </a:r>
            <a:r>
              <a:rPr dirty="0" sz="850" spc="-175">
                <a:solidFill>
                  <a:srgbClr val="660066"/>
                </a:solidFill>
                <a:latin typeface="Arial"/>
                <a:cs typeface="Arial"/>
              </a:rPr>
              <a:t>xine</a:t>
            </a:r>
            <a:r>
              <a:rPr dirty="0" sz="850" spc="-175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-14031" y="3010522"/>
            <a:ext cx="280289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04">
                <a:solidFill>
                  <a:srgbClr val="660066"/>
                </a:solidFill>
                <a:latin typeface="Arial"/>
                <a:cs typeface="Arial"/>
              </a:rPr>
              <a:t>h</a:t>
            </a:r>
            <a:r>
              <a:rPr dirty="0" baseline="-21604" sz="1350" spc="-307">
                <a:latin typeface="Arial"/>
                <a:cs typeface="Arial"/>
              </a:rPr>
              <a:t>o</a:t>
            </a:r>
            <a:r>
              <a:rPr dirty="0" sz="850" spc="-204">
                <a:solidFill>
                  <a:srgbClr val="660066"/>
                </a:solidFill>
                <a:latin typeface="Arial"/>
                <a:cs typeface="Arial"/>
              </a:rPr>
              <a:t>y</a:t>
            </a:r>
            <a:r>
              <a:rPr dirty="0" baseline="-21604" sz="1350" spc="-307">
                <a:latin typeface="Arial"/>
                <a:cs typeface="Arial"/>
              </a:rPr>
              <a:t>o</a:t>
            </a:r>
            <a:r>
              <a:rPr dirty="0" sz="850" spc="-204">
                <a:solidFill>
                  <a:srgbClr val="660066"/>
                </a:solidFill>
                <a:latin typeface="Arial"/>
                <a:cs typeface="Arial"/>
              </a:rPr>
              <a:t>d</a:t>
            </a:r>
            <a:r>
              <a:rPr dirty="0" baseline="-21604" sz="1350" spc="-307">
                <a:latin typeface="Arial"/>
                <a:cs typeface="Arial"/>
              </a:rPr>
              <a:t>p</a:t>
            </a:r>
            <a:r>
              <a:rPr dirty="0" sz="850" spc="-204">
                <a:solidFill>
                  <a:srgbClr val="660066"/>
                </a:solidFill>
                <a:latin typeface="Arial"/>
                <a:cs typeface="Arial"/>
              </a:rPr>
              <a:t>ro</a:t>
            </a:r>
            <a:r>
              <a:rPr dirty="0" baseline="-21604" sz="1350" spc="-307">
                <a:latin typeface="Arial"/>
                <a:cs typeface="Arial"/>
              </a:rPr>
              <a:t>h</a:t>
            </a:r>
            <a:r>
              <a:rPr dirty="0" sz="850" spc="-204">
                <a:solidFill>
                  <a:srgbClr val="660066"/>
                </a:solidFill>
                <a:latin typeface="Arial"/>
                <a:cs typeface="Arial"/>
              </a:rPr>
              <a:t>x</a:t>
            </a:r>
            <a:r>
              <a:rPr dirty="0" baseline="-21604" sz="1350" spc="-307">
                <a:latin typeface="Arial"/>
                <a:cs typeface="Arial"/>
              </a:rPr>
              <a:t>o</a:t>
            </a:r>
            <a:r>
              <a:rPr dirty="0" sz="850" spc="-204">
                <a:solidFill>
                  <a:srgbClr val="660066"/>
                </a:solidFill>
                <a:latin typeface="Arial"/>
                <a:cs typeface="Arial"/>
              </a:rPr>
              <a:t>y</a:t>
            </a:r>
            <a:r>
              <a:rPr dirty="0" baseline="-21604" sz="1350" spc="-307">
                <a:latin typeface="Arial"/>
                <a:cs typeface="Arial"/>
              </a:rPr>
              <a:t>r</a:t>
            </a:r>
            <a:r>
              <a:rPr dirty="0" sz="850" spc="-204">
                <a:solidFill>
                  <a:srgbClr val="660066"/>
                </a:solidFill>
                <a:latin typeface="Arial"/>
                <a:cs typeface="Arial"/>
              </a:rPr>
              <a:t>c</a:t>
            </a:r>
            <a:r>
              <a:rPr dirty="0" baseline="-21604" sz="1350" spc="-307">
                <a:latin typeface="Arial"/>
                <a:cs typeface="Arial"/>
              </a:rPr>
              <a:t>e</a:t>
            </a:r>
            <a:r>
              <a:rPr dirty="0" sz="850" spc="-204">
                <a:solidFill>
                  <a:srgbClr val="660066"/>
                </a:solidFill>
                <a:latin typeface="Arial"/>
                <a:cs typeface="Arial"/>
              </a:rPr>
              <a:t>h</a:t>
            </a:r>
            <a:r>
              <a:rPr dirty="0" baseline="-21604" sz="1350" spc="-307">
                <a:latin typeface="Arial"/>
                <a:cs typeface="Arial"/>
              </a:rPr>
              <a:t>c</a:t>
            </a:r>
            <a:r>
              <a:rPr dirty="0" sz="850" spc="-204">
                <a:solidFill>
                  <a:srgbClr val="660066"/>
                </a:solidFill>
                <a:latin typeface="Arial"/>
                <a:cs typeface="Arial"/>
              </a:rPr>
              <a:t>lo</a:t>
            </a:r>
            <a:r>
              <a:rPr dirty="0" baseline="-21604" sz="1350" spc="-307">
                <a:latin typeface="Arial"/>
                <a:cs typeface="Arial"/>
              </a:rPr>
              <a:t>to</a:t>
            </a:r>
            <a:r>
              <a:rPr dirty="0" sz="850" spc="-204">
                <a:solidFill>
                  <a:srgbClr val="660066"/>
                </a:solidFill>
                <a:latin typeface="Arial"/>
                <a:cs typeface="Arial"/>
              </a:rPr>
              <a:t>ro</a:t>
            </a:r>
            <a:r>
              <a:rPr dirty="0" baseline="-21604" sz="1350" spc="-307">
                <a:latin typeface="Arial"/>
                <a:cs typeface="Arial"/>
              </a:rPr>
              <a:t>m</a:t>
            </a:r>
            <a:r>
              <a:rPr dirty="0" sz="850" spc="-204">
                <a:solidFill>
                  <a:srgbClr val="660066"/>
                </a:solidFill>
                <a:latin typeface="Arial"/>
                <a:cs typeface="Arial"/>
              </a:rPr>
              <a:t>q</a:t>
            </a:r>
            <a:r>
              <a:rPr dirty="0" baseline="-21604" sz="1350" spc="-307">
                <a:latin typeface="Arial"/>
                <a:cs typeface="Arial"/>
              </a:rPr>
              <a:t>y</a:t>
            </a:r>
            <a:r>
              <a:rPr dirty="0" sz="850" spc="-204">
                <a:solidFill>
                  <a:srgbClr val="660066"/>
                </a:solidFill>
                <a:latin typeface="Arial"/>
                <a:cs typeface="Arial"/>
              </a:rPr>
              <a:t>ui</a:t>
            </a:r>
            <a:r>
              <a:rPr dirty="0" baseline="-21604" sz="1350" spc="-307">
                <a:latin typeface="Arial"/>
                <a:cs typeface="Arial"/>
              </a:rPr>
              <a:t>f</a:t>
            </a:r>
            <a:r>
              <a:rPr dirty="0" sz="850" spc="-204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dirty="0" baseline="-21604" sz="1350" spc="-307">
                <a:latin typeface="Arial"/>
                <a:cs typeface="Arial"/>
              </a:rPr>
              <a:t>fo</a:t>
            </a:r>
            <a:r>
              <a:rPr dirty="0" sz="850" spc="-204">
                <a:solidFill>
                  <a:srgbClr val="660066"/>
                </a:solidFill>
                <a:latin typeface="Arial"/>
                <a:cs typeface="Arial"/>
              </a:rPr>
              <a:t>e</a:t>
            </a:r>
            <a:r>
              <a:rPr dirty="0" baseline="-21604" sz="1350" spc="-307">
                <a:latin typeface="Arial"/>
                <a:cs typeface="Arial"/>
              </a:rPr>
              <a:t>r</a:t>
            </a:r>
            <a:r>
              <a:rPr dirty="0" sz="850" spc="-204">
                <a:latin typeface="Arial"/>
                <a:cs typeface="Arial"/>
              </a:rPr>
              <a:t>, </a:t>
            </a:r>
            <a:r>
              <a:rPr dirty="0" baseline="-21604" sz="1350" spc="-300">
                <a:latin typeface="Arial"/>
                <a:cs typeface="Arial"/>
              </a:rPr>
              <a:t>a</a:t>
            </a:r>
            <a:r>
              <a:rPr dirty="0" sz="850" spc="-200">
                <a:solidFill>
                  <a:srgbClr val="660066"/>
                </a:solidFill>
                <a:latin typeface="Arial"/>
                <a:cs typeface="Arial"/>
              </a:rPr>
              <a:t>pr</a:t>
            </a:r>
            <a:r>
              <a:rPr dirty="0" baseline="-21604" sz="1350" spc="-300">
                <a:latin typeface="Arial"/>
                <a:cs typeface="Arial"/>
              </a:rPr>
              <a:t>b</a:t>
            </a:r>
            <a:r>
              <a:rPr dirty="0" sz="850" spc="-200">
                <a:solidFill>
                  <a:srgbClr val="660066"/>
                </a:solidFill>
                <a:latin typeface="Arial"/>
                <a:cs typeface="Arial"/>
              </a:rPr>
              <a:t>av</a:t>
            </a:r>
            <a:r>
              <a:rPr dirty="0" baseline="-21604" sz="1350" spc="-300">
                <a:latin typeface="Arial"/>
                <a:cs typeface="Arial"/>
              </a:rPr>
              <a:t>e</a:t>
            </a:r>
            <a:r>
              <a:rPr dirty="0" sz="850" spc="-20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dirty="0" baseline="-21604" sz="1350" spc="-300">
                <a:latin typeface="Arial"/>
                <a:cs typeface="Arial"/>
              </a:rPr>
              <a:t>n</a:t>
            </a:r>
            <a:r>
              <a:rPr dirty="0" sz="850" spc="-200">
                <a:solidFill>
                  <a:srgbClr val="660066"/>
                </a:solidFill>
                <a:latin typeface="Arial"/>
                <a:cs typeface="Arial"/>
              </a:rPr>
              <a:t>s</a:t>
            </a:r>
            <a:r>
              <a:rPr dirty="0" baseline="-21604" sz="1350" spc="-300">
                <a:latin typeface="Arial"/>
                <a:cs typeface="Arial"/>
              </a:rPr>
              <a:t>ig</a:t>
            </a:r>
            <a:r>
              <a:rPr dirty="0" sz="850" spc="-200">
                <a:solidFill>
                  <a:srgbClr val="660066"/>
                </a:solidFill>
                <a:latin typeface="Arial"/>
                <a:cs typeface="Arial"/>
              </a:rPr>
              <a:t>ta</a:t>
            </a:r>
            <a:r>
              <a:rPr dirty="0" baseline="-21604" sz="1350" spc="-300">
                <a:latin typeface="Arial"/>
                <a:cs typeface="Arial"/>
              </a:rPr>
              <a:t>n</a:t>
            </a:r>
            <a:r>
              <a:rPr dirty="0" sz="850" spc="-200">
                <a:solidFill>
                  <a:srgbClr val="660066"/>
                </a:solidFill>
                <a:latin typeface="Arial"/>
                <a:cs typeface="Arial"/>
              </a:rPr>
              <a:t>tin</a:t>
            </a:r>
            <a:r>
              <a:rPr dirty="0" baseline="-21604" sz="1350" spc="-300">
                <a:latin typeface="Arial"/>
                <a:cs typeface="Arial"/>
              </a:rPr>
              <a:t>c</a:t>
            </a:r>
            <a:r>
              <a:rPr dirty="0" sz="850" spc="-200">
                <a:latin typeface="Arial"/>
                <a:cs typeface="Arial"/>
              </a:rPr>
              <a:t>,</a:t>
            </a:r>
            <a:r>
              <a:rPr dirty="0" baseline="-21604" sz="1350" spc="-300">
                <a:latin typeface="Arial"/>
                <a:cs typeface="Arial"/>
              </a:rPr>
              <a:t>y</a:t>
            </a:r>
            <a:r>
              <a:rPr dirty="0" sz="850" spc="-200">
                <a:latin typeface="Arial"/>
                <a:cs typeface="Arial"/>
              </a:rPr>
              <a:t>a</a:t>
            </a:r>
            <a:r>
              <a:rPr dirty="0" baseline="-21604" sz="1350" spc="-300">
                <a:latin typeface="Arial"/>
                <a:cs typeface="Arial"/>
              </a:rPr>
              <a:t>s</a:t>
            </a:r>
            <a:r>
              <a:rPr dirty="0" sz="850" spc="-200">
                <a:latin typeface="Arial"/>
                <a:cs typeface="Arial"/>
              </a:rPr>
              <a:t>n</a:t>
            </a:r>
            <a:r>
              <a:rPr dirty="0" baseline="-21604" sz="1350" spc="-300">
                <a:latin typeface="Arial"/>
                <a:cs typeface="Arial"/>
              </a:rPr>
              <a:t>t,</a:t>
            </a:r>
            <a:r>
              <a:rPr dirty="0" sz="850" spc="-200">
                <a:latin typeface="Arial"/>
                <a:cs typeface="Arial"/>
              </a:rPr>
              <a:t>d</a:t>
            </a:r>
            <a:r>
              <a:rPr dirty="0" baseline="-21604" sz="1350" spc="-300">
                <a:latin typeface="Arial"/>
                <a:cs typeface="Arial"/>
              </a:rPr>
              <a:t>a</a:t>
            </a:r>
            <a:r>
              <a:rPr dirty="0" sz="850" spc="-20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dirty="0" baseline="-21604" sz="1350" spc="-300">
                <a:latin typeface="Arial"/>
                <a:cs typeface="Arial"/>
              </a:rPr>
              <a:t>n</a:t>
            </a:r>
            <a:r>
              <a:rPr dirty="0" sz="850" spc="-200">
                <a:solidFill>
                  <a:srgbClr val="660066"/>
                </a:solidFill>
                <a:latin typeface="Arial"/>
                <a:cs typeface="Arial"/>
              </a:rPr>
              <a:t>le</a:t>
            </a:r>
            <a:r>
              <a:rPr dirty="0" baseline="-21604" sz="1350" spc="-300">
                <a:latin typeface="Arial"/>
                <a:cs typeface="Arial"/>
              </a:rPr>
              <a:t>d</a:t>
            </a:r>
            <a:r>
              <a:rPr dirty="0" sz="850" spc="-200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dirty="0" baseline="-21604" sz="1350" spc="-300">
                <a:latin typeface="Arial"/>
                <a:cs typeface="Arial"/>
              </a:rPr>
              <a:t>pp</a:t>
            </a:r>
            <a:r>
              <a:rPr dirty="0" sz="850" spc="-200">
                <a:solidFill>
                  <a:srgbClr val="660066"/>
                </a:solidFill>
                <a:latin typeface="Arial"/>
                <a:cs typeface="Arial"/>
              </a:rPr>
              <a:t>d</a:t>
            </a:r>
            <a:r>
              <a:rPr dirty="0" baseline="-21604" sz="1350" spc="-300">
                <a:latin typeface="Arial"/>
                <a:cs typeface="Arial"/>
              </a:rPr>
              <a:t>rr</a:t>
            </a:r>
            <a:r>
              <a:rPr dirty="0" sz="850" spc="-200">
                <a:solidFill>
                  <a:srgbClr val="660066"/>
                </a:solidFill>
                <a:latin typeface="Arial"/>
                <a:cs typeface="Arial"/>
              </a:rPr>
              <a:t>ro</a:t>
            </a:r>
            <a:r>
              <a:rPr dirty="0" baseline="-21604" sz="1350" spc="-300">
                <a:latin typeface="Arial"/>
                <a:cs typeface="Arial"/>
              </a:rPr>
              <a:t>im</a:t>
            </a:r>
            <a:r>
              <a:rPr dirty="0" sz="850" spc="-200">
                <a:solidFill>
                  <a:srgbClr val="660066"/>
                </a:solidFill>
                <a:latin typeface="Arial"/>
                <a:cs typeface="Arial"/>
              </a:rPr>
              <a:t>na</a:t>
            </a:r>
            <a:r>
              <a:rPr dirty="0" baseline="-21604" sz="1350" spc="-300">
                <a:latin typeface="Arial"/>
                <a:cs typeface="Arial"/>
              </a:rPr>
              <a:t>a</a:t>
            </a:r>
            <a:r>
              <a:rPr dirty="0" sz="850" spc="-200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dirty="0" baseline="-21604" sz="1350" spc="-300">
                <a:latin typeface="Arial"/>
                <a:cs typeface="Arial"/>
              </a:rPr>
              <a:t>r</a:t>
            </a:r>
            <a:r>
              <a:rPr dirty="0" sz="850" spc="-200">
                <a:solidFill>
                  <a:srgbClr val="660066"/>
                </a:solidFill>
                <a:latin typeface="Arial"/>
                <a:cs typeface="Arial"/>
              </a:rPr>
              <a:t>e</a:t>
            </a:r>
            <a:r>
              <a:rPr dirty="0" baseline="-21604" sz="1350" spc="-300">
                <a:latin typeface="Arial"/>
                <a:cs typeface="Arial"/>
              </a:rPr>
              <a:t>y</a:t>
            </a:r>
            <a:r>
              <a:rPr dirty="0" sz="850" spc="-200">
                <a:latin typeface="Arial"/>
                <a:cs typeface="Arial"/>
              </a:rPr>
              <a:t>. </a:t>
            </a:r>
            <a:r>
              <a:rPr dirty="0" sz="850">
                <a:latin typeface="Arial"/>
                <a:cs typeface="Arial"/>
              </a:rPr>
              <a:t>A</a:t>
            </a:r>
            <a:r>
              <a:rPr dirty="0" sz="850" spc="-15"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0000FF"/>
                </a:solidFill>
                <a:latin typeface="Arial"/>
                <a:cs typeface="Arial"/>
              </a:rPr>
              <a:t>urine</a:t>
            </a:r>
            <a:endParaRPr sz="85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-14031" y="3140062"/>
            <a:ext cx="269494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baseline="-30864" sz="1350" spc="-292">
                <a:solidFill>
                  <a:srgbClr val="305A4D"/>
                </a:solidFill>
                <a:latin typeface="Arial"/>
                <a:cs typeface="Arial"/>
              </a:rPr>
              <a:t>h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ip</a:t>
            </a:r>
            <a:r>
              <a:rPr dirty="0" baseline="-30864" sz="1350" spc="-292">
                <a:solidFill>
                  <a:srgbClr val="305A4D"/>
                </a:solidFill>
                <a:latin typeface="Arial"/>
                <a:cs typeface="Arial"/>
              </a:rPr>
              <a:t>y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baseline="-30864" sz="1350" spc="-292">
                <a:solidFill>
                  <a:srgbClr val="305A4D"/>
                </a:solidFill>
                <a:latin typeface="Arial"/>
                <a:cs typeface="Arial"/>
              </a:rPr>
              <a:t>p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dirty="0" baseline="-30864" sz="1350" spc="-292">
                <a:solidFill>
                  <a:srgbClr val="305A4D"/>
                </a:solidFill>
                <a:latin typeface="Arial"/>
                <a:cs typeface="Arial"/>
              </a:rPr>
              <a:t>o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ic</a:t>
            </a:r>
            <a:r>
              <a:rPr dirty="0" baseline="-30864" sz="1350" spc="-292">
                <a:solidFill>
                  <a:srgbClr val="305A4D"/>
                </a:solidFill>
                <a:latin typeface="Arial"/>
                <a:cs typeface="Arial"/>
              </a:rPr>
              <a:t>t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dirty="0" baseline="-30864" sz="1350" spc="-292">
                <a:solidFill>
                  <a:srgbClr val="305A4D"/>
                </a:solidFill>
                <a:latin typeface="Arial"/>
                <a:cs typeface="Arial"/>
              </a:rPr>
              <a:t>hy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dirty="0" baseline="-30864" sz="1350" spc="-292">
                <a:solidFill>
                  <a:srgbClr val="305A4D"/>
                </a:solidFill>
                <a:latin typeface="Arial"/>
                <a:cs typeface="Arial"/>
              </a:rPr>
              <a:t>r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30864" sz="1350" spc="-292">
                <a:solidFill>
                  <a:srgbClr val="305A4D"/>
                </a:solidFill>
                <a:latin typeface="Arial"/>
                <a:cs typeface="Arial"/>
              </a:rPr>
              <a:t>o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baseline="-30864" sz="1350" spc="-292">
                <a:solidFill>
                  <a:srgbClr val="305A4D"/>
                </a:solidFill>
                <a:latin typeface="Arial"/>
                <a:cs typeface="Arial"/>
              </a:rPr>
              <a:t>id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baseline="-30864" sz="1350" spc="-292">
                <a:solidFill>
                  <a:srgbClr val="305A4D"/>
                </a:solidFill>
                <a:latin typeface="Arial"/>
                <a:cs typeface="Arial"/>
              </a:rPr>
              <a:t>is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dirty="0" baseline="-30864" sz="1350" spc="-292">
                <a:solidFill>
                  <a:srgbClr val="305A4D"/>
                </a:solidFill>
                <a:latin typeface="Arial"/>
                <a:cs typeface="Arial"/>
              </a:rPr>
              <a:t>s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baseline="-30864" sz="1350" spc="-292">
                <a:solidFill>
                  <a:srgbClr val="305A4D"/>
                </a:solidFill>
                <a:latin typeface="Arial"/>
                <a:cs typeface="Arial"/>
              </a:rPr>
              <a:t>m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it</a:t>
            </a:r>
            <a:r>
              <a:rPr dirty="0" baseline="-30864" sz="1350" spc="-292">
                <a:latin typeface="Arial"/>
                <a:cs typeface="Arial"/>
              </a:rPr>
              <a:t>,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iv</a:t>
            </a:r>
            <a:r>
              <a:rPr dirty="0" baseline="-30864" sz="1350" spc="-292">
                <a:latin typeface="Arial"/>
                <a:cs typeface="Arial"/>
              </a:rPr>
              <a:t>w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baseline="-30864" sz="1350" spc="-292">
                <a:latin typeface="Arial"/>
                <a:cs typeface="Arial"/>
              </a:rPr>
              <a:t>h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fo</a:t>
            </a:r>
            <a:r>
              <a:rPr dirty="0" baseline="-30864" sz="1350" spc="-292">
                <a:latin typeface="Arial"/>
                <a:cs typeface="Arial"/>
              </a:rPr>
              <a:t>ic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baseline="-30864" sz="1350" spc="-292">
                <a:latin typeface="Arial"/>
                <a:cs typeface="Arial"/>
              </a:rPr>
              <a:t>h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le</a:t>
            </a:r>
            <a:r>
              <a:rPr dirty="0" baseline="-30864" sz="1350" spc="-292">
                <a:latin typeface="Arial"/>
                <a:cs typeface="Arial"/>
              </a:rPr>
              <a:t>h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dirty="0" baseline="-30864" sz="1350" spc="-292">
                <a:latin typeface="Arial"/>
                <a:cs typeface="Arial"/>
              </a:rPr>
              <a:t>a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ko</a:t>
            </a:r>
            <a:r>
              <a:rPr dirty="0" baseline="-30864" sz="1350" spc="-292">
                <a:latin typeface="Arial"/>
                <a:cs typeface="Arial"/>
              </a:rPr>
              <a:t>d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baseline="-30864" sz="1350" spc="-292">
                <a:latin typeface="Arial"/>
                <a:cs typeface="Arial"/>
              </a:rPr>
              <a:t>bb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yt</a:t>
            </a:r>
            <a:r>
              <a:rPr dirty="0" baseline="-30864" sz="1350" spc="-292">
                <a:latin typeface="Arial"/>
                <a:cs typeface="Arial"/>
              </a:rPr>
              <a:t>e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baseline="-30864" sz="1350" spc="-292">
                <a:latin typeface="Arial"/>
                <a:cs typeface="Arial"/>
              </a:rPr>
              <a:t>e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baseline="-30864" sz="1350" spc="-292">
                <a:latin typeface="Arial"/>
                <a:cs typeface="Arial"/>
              </a:rPr>
              <a:t>n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st</a:t>
            </a:r>
            <a:r>
              <a:rPr dirty="0" baseline="-30864" sz="1350" spc="-292">
                <a:latin typeface="Arial"/>
                <a:cs typeface="Arial"/>
              </a:rPr>
              <a:t>d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baseline="-30864" sz="1350" spc="-292">
                <a:latin typeface="Arial"/>
                <a:cs typeface="Arial"/>
              </a:rPr>
              <a:t>i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baseline="-30864" sz="1350" spc="-292">
                <a:latin typeface="Arial"/>
                <a:cs typeface="Arial"/>
              </a:rPr>
              <a:t>a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30864" sz="1350" spc="-292">
                <a:latin typeface="Arial"/>
                <a:cs typeface="Arial"/>
              </a:rPr>
              <a:t>g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baseline="-30864" sz="1350" spc="-292">
                <a:latin typeface="Arial"/>
                <a:cs typeface="Arial"/>
              </a:rPr>
              <a:t>nn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dirty="0" baseline="-30864" sz="1350" spc="-292">
                <a:latin typeface="Arial"/>
                <a:cs typeface="Arial"/>
              </a:rPr>
              <a:t>o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baseline="-30864" sz="1350" spc="-292">
                <a:latin typeface="Arial"/>
                <a:cs typeface="Arial"/>
              </a:rPr>
              <a:t>s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baseline="-30864" sz="1350" spc="-292">
                <a:latin typeface="Arial"/>
                <a:cs typeface="Arial"/>
              </a:rPr>
              <a:t>e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dirty="0" baseline="-30864" sz="1350" spc="-292">
                <a:latin typeface="Arial"/>
                <a:cs typeface="Arial"/>
              </a:rPr>
              <a:t>d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dirty="0" baseline="-30864" sz="1350" spc="-292">
                <a:latin typeface="Arial"/>
                <a:cs typeface="Arial"/>
              </a:rPr>
              <a:t>a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itr</a:t>
            </a:r>
            <a:r>
              <a:rPr dirty="0" baseline="-30864" sz="1350" spc="-292">
                <a:latin typeface="Arial"/>
                <a:cs typeface="Arial"/>
              </a:rPr>
              <a:t>y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ite</a:t>
            </a:r>
            <a:r>
              <a:rPr dirty="0" baseline="-30864" sz="1350" spc="-292">
                <a:latin typeface="Arial"/>
                <a:cs typeface="Arial"/>
              </a:rPr>
              <a:t>e</a:t>
            </a:r>
            <a:r>
              <a:rPr dirty="0" sz="850" spc="-195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dirty="0" baseline="-30864" sz="1350" spc="-292">
                <a:latin typeface="Arial"/>
                <a:cs typeface="Arial"/>
              </a:rPr>
              <a:t>a</a:t>
            </a:r>
            <a:r>
              <a:rPr dirty="0" sz="850" spc="-195">
                <a:latin typeface="Arial"/>
                <a:cs typeface="Arial"/>
              </a:rPr>
              <a:t>.</a:t>
            </a:r>
            <a:r>
              <a:rPr dirty="0" baseline="-30864" sz="1350" spc="-292">
                <a:latin typeface="Arial"/>
                <a:cs typeface="Arial"/>
              </a:rPr>
              <a:t>r</a:t>
            </a:r>
            <a:endParaRPr baseline="-30864" sz="135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-14031" y="3280397"/>
            <a:ext cx="277114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Arial"/>
                <a:cs typeface="Arial"/>
              </a:rPr>
              <a:t>The </a:t>
            </a:r>
            <a:r>
              <a:rPr dirty="0" sz="850" spc="-10">
                <a:latin typeface="Arial"/>
                <a:cs typeface="Arial"/>
              </a:rPr>
              <a:t>patient </a:t>
            </a:r>
            <a:r>
              <a:rPr dirty="0" sz="850" spc="-5">
                <a:latin typeface="Arial"/>
                <a:cs typeface="Arial"/>
              </a:rPr>
              <a:t>was given </a:t>
            </a:r>
            <a:r>
              <a:rPr dirty="0" sz="850">
                <a:latin typeface="Arial"/>
                <a:cs typeface="Arial"/>
              </a:rPr>
              <a:t>a </a:t>
            </a:r>
            <a:r>
              <a:rPr dirty="0" sz="850" spc="-5">
                <a:latin typeface="Arial"/>
                <a:cs typeface="Arial"/>
              </a:rPr>
              <a:t>prescription for ciprofloxacin for</a:t>
            </a:r>
            <a:r>
              <a:rPr dirty="0" sz="850" spc="-4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a</a:t>
            </a:r>
            <a:endParaRPr sz="85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-14031" y="3399142"/>
            <a:ext cx="266827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175">
                <a:latin typeface="Arial"/>
                <a:cs typeface="Arial"/>
              </a:rPr>
              <a:t>u</a:t>
            </a:r>
            <a:r>
              <a:rPr dirty="0" baseline="27777" sz="1350" spc="-262">
                <a:latin typeface="Arial"/>
                <a:cs typeface="Arial"/>
              </a:rPr>
              <a:t>e</a:t>
            </a:r>
            <a:r>
              <a:rPr dirty="0" sz="850" spc="-175">
                <a:latin typeface="Arial"/>
                <a:cs typeface="Arial"/>
              </a:rPr>
              <a:t>r</a:t>
            </a:r>
            <a:r>
              <a:rPr dirty="0" baseline="27777" sz="1350" spc="-262">
                <a:latin typeface="Arial"/>
                <a:cs typeface="Arial"/>
              </a:rPr>
              <a:t>a</a:t>
            </a:r>
            <a:r>
              <a:rPr dirty="0" sz="850" spc="-175">
                <a:latin typeface="Arial"/>
                <a:cs typeface="Arial"/>
              </a:rPr>
              <a:t>in</a:t>
            </a:r>
            <a:r>
              <a:rPr dirty="0" baseline="27777" sz="1350" spc="-262">
                <a:latin typeface="Arial"/>
                <a:cs typeface="Arial"/>
              </a:rPr>
              <a:t>r</a:t>
            </a:r>
            <a:r>
              <a:rPr dirty="0" sz="850" spc="-175">
                <a:latin typeface="Arial"/>
                <a:cs typeface="Arial"/>
              </a:rPr>
              <a:t>a</a:t>
            </a:r>
            <a:r>
              <a:rPr dirty="0" baseline="27777" sz="1350" spc="-262">
                <a:latin typeface="Arial"/>
                <a:cs typeface="Arial"/>
              </a:rPr>
              <a:t>li</a:t>
            </a:r>
            <a:r>
              <a:rPr dirty="0" sz="850" spc="-175">
                <a:latin typeface="Arial"/>
                <a:cs typeface="Arial"/>
              </a:rPr>
              <a:t>r</a:t>
            </a:r>
            <a:r>
              <a:rPr dirty="0" baseline="27777" sz="1350" spc="-262">
                <a:latin typeface="Arial"/>
                <a:cs typeface="Arial"/>
              </a:rPr>
              <a:t>e</a:t>
            </a:r>
            <a:r>
              <a:rPr dirty="0" sz="850" spc="-175">
                <a:latin typeface="Arial"/>
                <a:cs typeface="Arial"/>
              </a:rPr>
              <a:t>y</a:t>
            </a:r>
            <a:r>
              <a:rPr dirty="0" baseline="27777" sz="1350" spc="-262">
                <a:latin typeface="Arial"/>
                <a:cs typeface="Arial"/>
              </a:rPr>
              <a:t>r</a:t>
            </a:r>
            <a:r>
              <a:rPr dirty="0" sz="850" spc="-175">
                <a:latin typeface="Arial"/>
                <a:cs typeface="Arial"/>
              </a:rPr>
              <a:t>t</a:t>
            </a:r>
            <a:r>
              <a:rPr dirty="0" baseline="27777" sz="1350" spc="-262">
                <a:latin typeface="Arial"/>
                <a:cs typeface="Arial"/>
              </a:rPr>
              <a:t>.</a:t>
            </a:r>
            <a:r>
              <a:rPr dirty="0" sz="850" spc="-175">
                <a:latin typeface="Arial"/>
                <a:cs typeface="Arial"/>
              </a:rPr>
              <a:t>r</a:t>
            </a:r>
            <a:r>
              <a:rPr dirty="0" baseline="27777" sz="1350" spc="-262">
                <a:latin typeface="Arial"/>
                <a:cs typeface="Arial"/>
              </a:rPr>
              <a:t>H</a:t>
            </a:r>
            <a:r>
              <a:rPr dirty="0" sz="850" spc="-175">
                <a:latin typeface="Arial"/>
                <a:cs typeface="Arial"/>
              </a:rPr>
              <a:t>ac</a:t>
            </a:r>
            <a:r>
              <a:rPr dirty="0" baseline="27777" sz="1350" spc="-262">
                <a:latin typeface="Arial"/>
                <a:cs typeface="Arial"/>
              </a:rPr>
              <a:t>e</a:t>
            </a:r>
            <a:r>
              <a:rPr dirty="0" sz="850" spc="-175">
                <a:latin typeface="Arial"/>
                <a:cs typeface="Arial"/>
              </a:rPr>
              <a:t>t</a:t>
            </a:r>
            <a:r>
              <a:rPr dirty="0" baseline="27777" sz="1350" spc="-262">
                <a:latin typeface="Arial"/>
                <a:cs typeface="Arial"/>
              </a:rPr>
              <a:t>r</a:t>
            </a:r>
            <a:r>
              <a:rPr dirty="0" sz="850" spc="-175">
                <a:latin typeface="Arial"/>
                <a:cs typeface="Arial"/>
              </a:rPr>
              <a:t>in</a:t>
            </a:r>
            <a:r>
              <a:rPr dirty="0" baseline="27777" sz="1350" spc="-262">
                <a:latin typeface="Arial"/>
                <a:cs typeface="Arial"/>
              </a:rPr>
              <a:t>m</a:t>
            </a:r>
            <a:r>
              <a:rPr dirty="0" sz="850" spc="-175">
                <a:latin typeface="Arial"/>
                <a:cs typeface="Arial"/>
              </a:rPr>
              <a:t>fe</a:t>
            </a:r>
            <a:r>
              <a:rPr dirty="0" baseline="27777" sz="1350" spc="-262">
                <a:latin typeface="Arial"/>
                <a:cs typeface="Arial"/>
              </a:rPr>
              <a:t>e</a:t>
            </a:r>
            <a:r>
              <a:rPr dirty="0" sz="850" spc="-175">
                <a:latin typeface="Arial"/>
                <a:cs typeface="Arial"/>
              </a:rPr>
              <a:t>c</a:t>
            </a:r>
            <a:r>
              <a:rPr dirty="0" baseline="27777" sz="1350" spc="-262">
                <a:latin typeface="Arial"/>
                <a:cs typeface="Arial"/>
              </a:rPr>
              <a:t>d</a:t>
            </a:r>
            <a:r>
              <a:rPr dirty="0" sz="850" spc="-175">
                <a:latin typeface="Arial"/>
                <a:cs typeface="Arial"/>
              </a:rPr>
              <a:t>tio</a:t>
            </a:r>
            <a:r>
              <a:rPr dirty="0" baseline="27777" sz="1350" spc="-262">
                <a:latin typeface="Arial"/>
                <a:cs typeface="Arial"/>
              </a:rPr>
              <a:t>ic</a:t>
            </a:r>
            <a:r>
              <a:rPr dirty="0" sz="850" spc="-175">
                <a:latin typeface="Arial"/>
                <a:cs typeface="Arial"/>
              </a:rPr>
              <a:t>n</a:t>
            </a:r>
            <a:r>
              <a:rPr dirty="0" baseline="27777" sz="1350" spc="-262">
                <a:latin typeface="Arial"/>
                <a:cs typeface="Arial"/>
              </a:rPr>
              <a:t>a</a:t>
            </a:r>
            <a:r>
              <a:rPr dirty="0" sz="850" spc="-175">
                <a:latin typeface="Arial"/>
                <a:cs typeface="Arial"/>
              </a:rPr>
              <a:t>a</a:t>
            </a:r>
            <a:r>
              <a:rPr dirty="0" baseline="27777" sz="1350" spc="-262">
                <a:latin typeface="Arial"/>
                <a:cs typeface="Arial"/>
              </a:rPr>
              <a:t>ti</a:t>
            </a:r>
            <a:r>
              <a:rPr dirty="0" sz="850" spc="-175">
                <a:latin typeface="Arial"/>
                <a:cs typeface="Arial"/>
              </a:rPr>
              <a:t>n</a:t>
            </a:r>
            <a:r>
              <a:rPr dirty="0" baseline="27777" sz="1350" spc="-262">
                <a:latin typeface="Arial"/>
                <a:cs typeface="Arial"/>
              </a:rPr>
              <a:t>o</a:t>
            </a:r>
            <a:r>
              <a:rPr dirty="0" sz="850" spc="-175">
                <a:latin typeface="Arial"/>
                <a:cs typeface="Arial"/>
              </a:rPr>
              <a:t>d</a:t>
            </a:r>
            <a:r>
              <a:rPr dirty="0" baseline="27777" sz="1350" spc="-262">
                <a:latin typeface="Arial"/>
                <a:cs typeface="Arial"/>
              </a:rPr>
              <a:t>ns</a:t>
            </a:r>
            <a:r>
              <a:rPr dirty="0" sz="850" spc="-175">
                <a:latin typeface="Arial"/>
                <a:cs typeface="Arial"/>
              </a:rPr>
              <a:t>wa</a:t>
            </a:r>
            <a:r>
              <a:rPr dirty="0" baseline="27777" sz="1350" spc="-262">
                <a:latin typeface="Arial"/>
                <a:cs typeface="Arial"/>
              </a:rPr>
              <a:t>w</a:t>
            </a:r>
            <a:r>
              <a:rPr dirty="0" sz="850" spc="-175">
                <a:latin typeface="Arial"/>
                <a:cs typeface="Arial"/>
              </a:rPr>
              <a:t>s</a:t>
            </a:r>
            <a:r>
              <a:rPr dirty="0" baseline="27777" sz="1350" spc="-262">
                <a:latin typeface="Arial"/>
                <a:cs typeface="Arial"/>
              </a:rPr>
              <a:t>e</a:t>
            </a:r>
            <a:r>
              <a:rPr dirty="0" sz="850" spc="-175">
                <a:latin typeface="Arial"/>
                <a:cs typeface="Arial"/>
              </a:rPr>
              <a:t>a</a:t>
            </a:r>
            <a:r>
              <a:rPr dirty="0" baseline="27777" sz="1350" spc="-262">
                <a:latin typeface="Arial"/>
                <a:cs typeface="Arial"/>
              </a:rPr>
              <a:t>re</a:t>
            </a:r>
            <a:r>
              <a:rPr dirty="0" sz="850" spc="-175">
                <a:latin typeface="Arial"/>
                <a:cs typeface="Arial"/>
              </a:rPr>
              <a:t>dv</a:t>
            </a:r>
            <a:r>
              <a:rPr dirty="0" baseline="27777" sz="1350" spc="-262">
                <a:solidFill>
                  <a:srgbClr val="660066"/>
                </a:solidFill>
                <a:latin typeface="Arial"/>
                <a:cs typeface="Arial"/>
              </a:rPr>
              <a:t>l</a:t>
            </a:r>
            <a:r>
              <a:rPr dirty="0" sz="850" spc="-175">
                <a:latin typeface="Arial"/>
                <a:cs typeface="Arial"/>
              </a:rPr>
              <a:t>i</a:t>
            </a:r>
            <a:r>
              <a:rPr dirty="0" baseline="27777" sz="1350" spc="-262">
                <a:solidFill>
                  <a:srgbClr val="660066"/>
                </a:solidFill>
                <a:latin typeface="Arial"/>
                <a:cs typeface="Arial"/>
              </a:rPr>
              <a:t>e</a:t>
            </a:r>
            <a:r>
              <a:rPr dirty="0" sz="850" spc="-175">
                <a:latin typeface="Arial"/>
                <a:cs typeface="Arial"/>
              </a:rPr>
              <a:t>s</a:t>
            </a:r>
            <a:r>
              <a:rPr dirty="0" baseline="27777" sz="1350" spc="-262">
                <a:solidFill>
                  <a:srgbClr val="660066"/>
                </a:solidFill>
                <a:latin typeface="Arial"/>
                <a:cs typeface="Arial"/>
              </a:rPr>
              <a:t>v</a:t>
            </a:r>
            <a:r>
              <a:rPr dirty="0" sz="850" spc="-175">
                <a:latin typeface="Arial"/>
                <a:cs typeface="Arial"/>
              </a:rPr>
              <a:t>e</a:t>
            </a:r>
            <a:r>
              <a:rPr dirty="0" baseline="27777" sz="1350" spc="-262">
                <a:solidFill>
                  <a:srgbClr val="660066"/>
                </a:solidFill>
                <a:latin typeface="Arial"/>
                <a:cs typeface="Arial"/>
              </a:rPr>
              <a:t>o</a:t>
            </a:r>
            <a:r>
              <a:rPr dirty="0" sz="850" spc="-175">
                <a:latin typeface="Arial"/>
                <a:cs typeface="Arial"/>
              </a:rPr>
              <a:t>d</a:t>
            </a:r>
            <a:r>
              <a:rPr dirty="0" baseline="27777" sz="1350" spc="-262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dirty="0" sz="850" spc="-175">
                <a:latin typeface="Arial"/>
                <a:cs typeface="Arial"/>
              </a:rPr>
              <a:t>t</a:t>
            </a:r>
            <a:r>
              <a:rPr dirty="0" baseline="27777" sz="1350" spc="-262">
                <a:solidFill>
                  <a:srgbClr val="660066"/>
                </a:solidFill>
                <a:latin typeface="Arial"/>
                <a:cs typeface="Arial"/>
              </a:rPr>
              <a:t>h</a:t>
            </a:r>
            <a:r>
              <a:rPr dirty="0" sz="850" spc="-175">
                <a:latin typeface="Arial"/>
                <a:cs typeface="Arial"/>
              </a:rPr>
              <a:t>o</a:t>
            </a:r>
            <a:r>
              <a:rPr dirty="0" baseline="27777" sz="1350" spc="-262">
                <a:solidFill>
                  <a:srgbClr val="660066"/>
                </a:solidFill>
                <a:latin typeface="Arial"/>
                <a:cs typeface="Arial"/>
              </a:rPr>
              <a:t>y</a:t>
            </a:r>
            <a:r>
              <a:rPr dirty="0" sz="850" spc="-175">
                <a:latin typeface="Arial"/>
                <a:cs typeface="Arial"/>
              </a:rPr>
              <a:t>d</a:t>
            </a:r>
            <a:r>
              <a:rPr dirty="0" baseline="27777" sz="1350" spc="-262">
                <a:solidFill>
                  <a:srgbClr val="660066"/>
                </a:solidFill>
                <a:latin typeface="Arial"/>
                <a:cs typeface="Arial"/>
              </a:rPr>
              <a:t>ro</a:t>
            </a:r>
            <a:r>
              <a:rPr dirty="0" sz="850" spc="-175">
                <a:latin typeface="Arial"/>
                <a:cs typeface="Arial"/>
              </a:rPr>
              <a:t>ri</a:t>
            </a:r>
            <a:r>
              <a:rPr dirty="0" baseline="27777" sz="1350" spc="-262">
                <a:solidFill>
                  <a:srgbClr val="660066"/>
                </a:solidFill>
                <a:latin typeface="Arial"/>
                <a:cs typeface="Arial"/>
              </a:rPr>
              <a:t>x</a:t>
            </a:r>
            <a:r>
              <a:rPr dirty="0" sz="850" spc="-175">
                <a:latin typeface="Arial"/>
                <a:cs typeface="Arial"/>
              </a:rPr>
              <a:t>n</a:t>
            </a:r>
            <a:r>
              <a:rPr dirty="0" baseline="27777" sz="1350" spc="-262">
                <a:solidFill>
                  <a:srgbClr val="660066"/>
                </a:solidFill>
                <a:latin typeface="Arial"/>
                <a:cs typeface="Arial"/>
              </a:rPr>
              <a:t>i</a:t>
            </a:r>
            <a:r>
              <a:rPr dirty="0" sz="850" spc="-175">
                <a:latin typeface="Arial"/>
                <a:cs typeface="Arial"/>
              </a:rPr>
              <a:t>k</a:t>
            </a:r>
            <a:r>
              <a:rPr dirty="0" baseline="27777" sz="1350" spc="-262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dirty="0" sz="850" spc="-175">
                <a:latin typeface="Arial"/>
                <a:cs typeface="Arial"/>
              </a:rPr>
              <a:t>p</a:t>
            </a:r>
            <a:r>
              <a:rPr dirty="0" baseline="27777" sz="1350" spc="-262">
                <a:solidFill>
                  <a:srgbClr val="660066"/>
                </a:solidFill>
                <a:latin typeface="Arial"/>
                <a:cs typeface="Arial"/>
              </a:rPr>
              <a:t>e</a:t>
            </a:r>
            <a:r>
              <a:rPr dirty="0" sz="850" spc="-175">
                <a:latin typeface="Arial"/>
                <a:cs typeface="Arial"/>
              </a:rPr>
              <a:t>l</a:t>
            </a:r>
            <a:r>
              <a:rPr dirty="0" baseline="27777" sz="1350" spc="-262">
                <a:latin typeface="Arial"/>
                <a:cs typeface="Arial"/>
              </a:rPr>
              <a:t>,</a:t>
            </a:r>
            <a:r>
              <a:rPr dirty="0" sz="850" spc="-175">
                <a:latin typeface="Arial"/>
                <a:cs typeface="Arial"/>
              </a:rPr>
              <a:t>enty</a:t>
            </a:r>
            <a:r>
              <a:rPr dirty="0" sz="850" spc="-125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of</a:t>
            </a:r>
            <a:endParaRPr sz="85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-14031" y="3528682"/>
            <a:ext cx="274256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180">
                <a:latin typeface="Arial"/>
                <a:cs typeface="Arial"/>
              </a:rPr>
              <a:t>f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h</a:t>
            </a:r>
            <a:r>
              <a:rPr dirty="0" sz="850" spc="-180">
                <a:latin typeface="Arial"/>
                <a:cs typeface="Arial"/>
              </a:rPr>
              <a:t>lu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y</a:t>
            </a:r>
            <a:r>
              <a:rPr dirty="0" sz="850" spc="-180">
                <a:latin typeface="Arial"/>
                <a:cs typeface="Arial"/>
              </a:rPr>
              <a:t>id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d</a:t>
            </a:r>
            <a:r>
              <a:rPr dirty="0" sz="850" spc="-180">
                <a:latin typeface="Arial"/>
                <a:cs typeface="Arial"/>
              </a:rPr>
              <a:t>s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r</a:t>
            </a:r>
            <a:r>
              <a:rPr dirty="0" sz="850" spc="-180">
                <a:latin typeface="Arial"/>
                <a:cs typeface="Arial"/>
              </a:rPr>
              <a:t>.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o</a:t>
            </a:r>
            <a:r>
              <a:rPr dirty="0" sz="850" spc="-180">
                <a:latin typeface="Arial"/>
                <a:cs typeface="Arial"/>
              </a:rPr>
              <a:t>O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xy</a:t>
            </a:r>
            <a:r>
              <a:rPr dirty="0" sz="850" spc="-180">
                <a:latin typeface="Arial"/>
                <a:cs typeface="Arial"/>
              </a:rPr>
              <a:t>n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c</a:t>
            </a:r>
            <a:r>
              <a:rPr dirty="0" sz="850" spc="-180">
                <a:latin typeface="Arial"/>
                <a:cs typeface="Arial"/>
              </a:rPr>
              <a:t>a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hl</a:t>
            </a:r>
            <a:r>
              <a:rPr dirty="0" sz="850" spc="-180">
                <a:latin typeface="Arial"/>
                <a:cs typeface="Arial"/>
              </a:rPr>
              <a:t>f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o</a:t>
            </a:r>
            <a:r>
              <a:rPr dirty="0" sz="850" spc="-180">
                <a:latin typeface="Arial"/>
                <a:cs typeface="Arial"/>
              </a:rPr>
              <a:t>ol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r</a:t>
            </a:r>
            <a:r>
              <a:rPr dirty="0" sz="850" spc="-180">
                <a:latin typeface="Arial"/>
                <a:cs typeface="Arial"/>
              </a:rPr>
              <a:t>l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o</a:t>
            </a:r>
            <a:r>
              <a:rPr dirty="0" sz="850" spc="-180">
                <a:latin typeface="Arial"/>
                <a:cs typeface="Arial"/>
              </a:rPr>
              <a:t>o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q</a:t>
            </a:r>
            <a:r>
              <a:rPr dirty="0" sz="850" spc="-180">
                <a:latin typeface="Arial"/>
                <a:cs typeface="Arial"/>
              </a:rPr>
              <a:t>w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u</a:t>
            </a:r>
            <a:r>
              <a:rPr dirty="0" sz="850" spc="-180">
                <a:latin typeface="Arial"/>
                <a:cs typeface="Arial"/>
              </a:rPr>
              <a:t>-u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in</a:t>
            </a:r>
            <a:r>
              <a:rPr dirty="0" sz="850" spc="-180">
                <a:latin typeface="Arial"/>
                <a:cs typeface="Arial"/>
              </a:rPr>
              <a:t>p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e</a:t>
            </a:r>
            <a:r>
              <a:rPr dirty="0" sz="850" spc="-180">
                <a:latin typeface="Arial"/>
                <a:cs typeface="Arial"/>
              </a:rPr>
              <a:t>v</a:t>
            </a:r>
            <a:r>
              <a:rPr dirty="0" baseline="21604" sz="1350" spc="-270">
                <a:latin typeface="Arial"/>
                <a:cs typeface="Arial"/>
              </a:rPr>
              <a:t>,</a:t>
            </a:r>
            <a:r>
              <a:rPr dirty="0" sz="850" spc="-180">
                <a:latin typeface="Arial"/>
                <a:cs typeface="Arial"/>
              </a:rPr>
              <a:t>is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p</a:t>
            </a:r>
            <a:r>
              <a:rPr dirty="0" sz="850" spc="-180">
                <a:latin typeface="Arial"/>
                <a:cs typeface="Arial"/>
              </a:rPr>
              <a:t>it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ra</a:t>
            </a:r>
            <a:r>
              <a:rPr dirty="0" sz="850" spc="-180">
                <a:latin typeface="Arial"/>
                <a:cs typeface="Arial"/>
              </a:rPr>
              <a:t>w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v</a:t>
            </a:r>
            <a:r>
              <a:rPr dirty="0" sz="850" spc="-180">
                <a:latin typeface="Arial"/>
                <a:cs typeface="Arial"/>
              </a:rPr>
              <a:t>it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dirty="0" sz="850" spc="-180">
                <a:latin typeface="Arial"/>
                <a:cs typeface="Arial"/>
              </a:rPr>
              <a:t>h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s</a:t>
            </a:r>
            <a:r>
              <a:rPr dirty="0" sz="850" spc="-180">
                <a:latin typeface="Arial"/>
                <a:cs typeface="Arial"/>
              </a:rPr>
              <a:t>h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ta</a:t>
            </a:r>
            <a:r>
              <a:rPr dirty="0" sz="850" spc="-180">
                <a:latin typeface="Arial"/>
                <a:cs typeface="Arial"/>
              </a:rPr>
              <a:t>e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dirty="0" sz="850" spc="-180">
                <a:latin typeface="Arial"/>
                <a:cs typeface="Arial"/>
              </a:rPr>
              <a:t>r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in</a:t>
            </a:r>
            <a:r>
              <a:rPr dirty="0" sz="850" spc="-180">
                <a:latin typeface="Arial"/>
                <a:cs typeface="Arial"/>
              </a:rPr>
              <a:t>p</a:t>
            </a:r>
            <a:r>
              <a:rPr dirty="0" baseline="21604" sz="1350" spc="-270">
                <a:latin typeface="Arial"/>
                <a:cs typeface="Arial"/>
              </a:rPr>
              <a:t>,</a:t>
            </a:r>
            <a:r>
              <a:rPr dirty="0" sz="850" spc="-180">
                <a:latin typeface="Arial"/>
                <a:cs typeface="Arial"/>
              </a:rPr>
              <a:t>h</a:t>
            </a:r>
            <a:r>
              <a:rPr dirty="0" baseline="21604" sz="1350" spc="-270">
                <a:latin typeface="Arial"/>
                <a:cs typeface="Arial"/>
              </a:rPr>
              <a:t>a</a:t>
            </a:r>
            <a:r>
              <a:rPr dirty="0" sz="850" spc="-180">
                <a:latin typeface="Arial"/>
                <a:cs typeface="Arial"/>
              </a:rPr>
              <a:t>ys</a:t>
            </a:r>
            <a:r>
              <a:rPr dirty="0" baseline="21604" sz="1350" spc="-270">
                <a:latin typeface="Arial"/>
                <a:cs typeface="Arial"/>
              </a:rPr>
              <a:t>n</a:t>
            </a:r>
            <a:r>
              <a:rPr dirty="0" sz="850" spc="-180">
                <a:latin typeface="Arial"/>
                <a:cs typeface="Arial"/>
              </a:rPr>
              <a:t>i</a:t>
            </a:r>
            <a:r>
              <a:rPr dirty="0" baseline="21604" sz="1350" spc="-270">
                <a:latin typeface="Arial"/>
                <a:cs typeface="Arial"/>
              </a:rPr>
              <a:t>d</a:t>
            </a:r>
            <a:r>
              <a:rPr dirty="0" sz="850" spc="-180">
                <a:latin typeface="Arial"/>
                <a:cs typeface="Arial"/>
              </a:rPr>
              <a:t>cia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dirty="0" sz="850" spc="-180">
                <a:latin typeface="Arial"/>
                <a:cs typeface="Arial"/>
              </a:rPr>
              <a:t>n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le</a:t>
            </a:r>
            <a:r>
              <a:rPr dirty="0" sz="850" spc="-180">
                <a:latin typeface="Arial"/>
                <a:cs typeface="Arial"/>
              </a:rPr>
              <a:t>3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dirty="0" sz="850" spc="-180">
                <a:latin typeface="Arial"/>
                <a:cs typeface="Arial"/>
              </a:rPr>
              <a:t>d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d</a:t>
            </a:r>
            <a:r>
              <a:rPr dirty="0" sz="850" spc="-180">
                <a:latin typeface="Arial"/>
                <a:cs typeface="Arial"/>
              </a:rPr>
              <a:t>a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ro</a:t>
            </a:r>
            <a:r>
              <a:rPr dirty="0" sz="850" spc="-180">
                <a:latin typeface="Arial"/>
                <a:cs typeface="Arial"/>
              </a:rPr>
              <a:t>ys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na</a:t>
            </a:r>
            <a:r>
              <a:rPr dirty="0" sz="850" spc="-180">
                <a:latin typeface="Arial"/>
                <a:cs typeface="Arial"/>
              </a:rPr>
              <a:t>la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t</a:t>
            </a:r>
            <a:r>
              <a:rPr dirty="0" sz="850" spc="-180">
                <a:latin typeface="Arial"/>
                <a:cs typeface="Arial"/>
              </a:rPr>
              <a:t>t</a:t>
            </a:r>
            <a:r>
              <a:rPr dirty="0" baseline="21604" sz="1350" spc="-270">
                <a:solidFill>
                  <a:srgbClr val="660066"/>
                </a:solidFill>
                <a:latin typeface="Arial"/>
                <a:cs typeface="Arial"/>
              </a:rPr>
              <a:t>e</a:t>
            </a:r>
            <a:r>
              <a:rPr dirty="0" sz="850" spc="-180">
                <a:latin typeface="Arial"/>
                <a:cs typeface="Arial"/>
              </a:rPr>
              <a:t>e</a:t>
            </a:r>
            <a:r>
              <a:rPr dirty="0" baseline="21604" sz="1350" spc="-270">
                <a:latin typeface="Arial"/>
                <a:cs typeface="Arial"/>
              </a:rPr>
              <a:t>.</a:t>
            </a:r>
            <a:r>
              <a:rPr dirty="0" sz="850" spc="-180">
                <a:latin typeface="Arial"/>
                <a:cs typeface="Arial"/>
              </a:rPr>
              <a:t>r,</a:t>
            </a:r>
            <a:endParaRPr sz="85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-14031" y="3669017"/>
            <a:ext cx="242697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latin typeface="Arial"/>
                <a:cs typeface="Arial"/>
              </a:rPr>
              <a:t>her </a:t>
            </a:r>
            <a:r>
              <a:rPr dirty="0" sz="850" spc="-5">
                <a:latin typeface="Arial"/>
                <a:cs typeface="Arial"/>
              </a:rPr>
              <a:t>fever </a:t>
            </a:r>
            <a:r>
              <a:rPr dirty="0" sz="850" spc="-10">
                <a:latin typeface="Arial"/>
                <a:cs typeface="Arial"/>
              </a:rPr>
              <a:t>had </a:t>
            </a:r>
            <a:r>
              <a:rPr dirty="0" sz="850" spc="-5">
                <a:latin typeface="Arial"/>
                <a:cs typeface="Arial"/>
              </a:rPr>
              <a:t>resolved, </a:t>
            </a:r>
            <a:r>
              <a:rPr dirty="0" sz="850" spc="-10">
                <a:latin typeface="Arial"/>
                <a:cs typeface="Arial"/>
              </a:rPr>
              <a:t>but </a:t>
            </a:r>
            <a:r>
              <a:rPr dirty="0" sz="850" spc="-5">
                <a:latin typeface="Arial"/>
                <a:cs typeface="Arial"/>
              </a:rPr>
              <a:t>she </a:t>
            </a:r>
            <a:r>
              <a:rPr dirty="0" sz="850" spc="-10">
                <a:latin typeface="Arial"/>
                <a:cs typeface="Arial"/>
              </a:rPr>
              <a:t>reported</a:t>
            </a:r>
            <a:r>
              <a:rPr dirty="0" sz="850" spc="1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continued</a:t>
            </a:r>
            <a:endParaRPr sz="85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-14031" y="3798557"/>
            <a:ext cx="262636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Arial"/>
                <a:cs typeface="Arial"/>
              </a:rPr>
              <a:t>weakness </a:t>
            </a:r>
            <a:r>
              <a:rPr dirty="0" sz="850" spc="-10">
                <a:latin typeface="Arial"/>
                <a:cs typeface="Arial"/>
              </a:rPr>
              <a:t>and </a:t>
            </a:r>
            <a:r>
              <a:rPr dirty="0" sz="850" spc="-5">
                <a:latin typeface="Arial"/>
                <a:cs typeface="Arial"/>
              </a:rPr>
              <a:t>dizziness despite drinking </a:t>
            </a:r>
            <a:r>
              <a:rPr dirty="0" sz="850">
                <a:latin typeface="Arial"/>
                <a:cs typeface="Arial"/>
              </a:rPr>
              <a:t>a </a:t>
            </a:r>
            <a:r>
              <a:rPr dirty="0" sz="850" spc="-5">
                <a:latin typeface="Arial"/>
                <a:cs typeface="Arial"/>
              </a:rPr>
              <a:t>lot of</a:t>
            </a:r>
            <a:r>
              <a:rPr dirty="0" sz="850" spc="-70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fluids.</a:t>
            </a:r>
            <a:endParaRPr sz="85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-14031" y="3928097"/>
            <a:ext cx="266128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Arial"/>
                <a:cs typeface="Arial"/>
              </a:rPr>
              <a:t>Her </a:t>
            </a:r>
            <a:r>
              <a:rPr dirty="0" sz="850" spc="-5">
                <a:solidFill>
                  <a:srgbClr val="0000FF"/>
                </a:solidFill>
                <a:latin typeface="Arial"/>
                <a:cs typeface="Arial"/>
              </a:rPr>
              <a:t>supine </a:t>
            </a:r>
            <a:r>
              <a:rPr dirty="0" sz="850" spc="-10">
                <a:solidFill>
                  <a:srgbClr val="0000FF"/>
                </a:solidFill>
                <a:latin typeface="Arial"/>
                <a:cs typeface="Arial"/>
              </a:rPr>
              <a:t>blood </a:t>
            </a:r>
            <a:r>
              <a:rPr dirty="0" sz="850" spc="-5">
                <a:solidFill>
                  <a:srgbClr val="0000FF"/>
                </a:solidFill>
                <a:latin typeface="Arial"/>
                <a:cs typeface="Arial"/>
              </a:rPr>
              <a:t>pressure was </a:t>
            </a:r>
            <a:r>
              <a:rPr dirty="0" sz="850" spc="-10">
                <a:solidFill>
                  <a:srgbClr val="0000FF"/>
                </a:solidFill>
                <a:latin typeface="Arial"/>
                <a:cs typeface="Arial"/>
              </a:rPr>
              <a:t>120/80 </a:t>
            </a:r>
            <a:r>
              <a:rPr dirty="0" sz="850">
                <a:solidFill>
                  <a:srgbClr val="0000FF"/>
                </a:solidFill>
                <a:latin typeface="Arial"/>
                <a:cs typeface="Arial"/>
              </a:rPr>
              <a:t>mm </a:t>
            </a:r>
            <a:r>
              <a:rPr dirty="0" sz="850" spc="-5">
                <a:solidFill>
                  <a:srgbClr val="0000FF"/>
                </a:solidFill>
                <a:latin typeface="Arial"/>
                <a:cs typeface="Arial"/>
              </a:rPr>
              <a:t>Hg</a:t>
            </a:r>
            <a:r>
              <a:rPr dirty="0" sz="850" spc="-5">
                <a:latin typeface="Arial"/>
                <a:cs typeface="Arial"/>
              </a:rPr>
              <a:t>, </a:t>
            </a:r>
            <a:r>
              <a:rPr dirty="0" sz="850" spc="-10">
                <a:latin typeface="Arial"/>
                <a:cs typeface="Arial"/>
              </a:rPr>
              <a:t>and</a:t>
            </a:r>
            <a:r>
              <a:rPr dirty="0" sz="850" spc="-45"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0000FF"/>
                </a:solidFill>
                <a:latin typeface="Arial"/>
                <a:cs typeface="Arial"/>
              </a:rPr>
              <a:t>her</a:t>
            </a:r>
            <a:endParaRPr sz="85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-14031" y="4057637"/>
            <a:ext cx="269049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solidFill>
                  <a:srgbClr val="0000FF"/>
                </a:solidFill>
                <a:latin typeface="Arial"/>
                <a:cs typeface="Arial"/>
              </a:rPr>
              <a:t>pulse was 88 </a:t>
            </a:r>
            <a:r>
              <a:rPr dirty="0" sz="850" spc="-10">
                <a:solidFill>
                  <a:srgbClr val="0000FF"/>
                </a:solidFill>
                <a:latin typeface="Arial"/>
                <a:cs typeface="Arial"/>
              </a:rPr>
              <a:t>beats per </a:t>
            </a:r>
            <a:r>
              <a:rPr dirty="0" sz="850" spc="-5">
                <a:solidFill>
                  <a:srgbClr val="0000FF"/>
                </a:solidFill>
                <a:latin typeface="Arial"/>
                <a:cs typeface="Arial"/>
              </a:rPr>
              <a:t>minute</a:t>
            </a:r>
            <a:r>
              <a:rPr dirty="0" sz="850" spc="-5">
                <a:latin typeface="Arial"/>
                <a:cs typeface="Arial"/>
              </a:rPr>
              <a:t>; on </a:t>
            </a:r>
            <a:r>
              <a:rPr dirty="0" sz="850" spc="-10">
                <a:latin typeface="Arial"/>
                <a:cs typeface="Arial"/>
              </a:rPr>
              <a:t>standing, her</a:t>
            </a:r>
            <a:r>
              <a:rPr dirty="0" sz="850" spc="5">
                <a:latin typeface="Arial"/>
                <a:cs typeface="Arial"/>
              </a:rPr>
              <a:t> </a:t>
            </a:r>
            <a:r>
              <a:rPr dirty="0" sz="850" spc="-5">
                <a:solidFill>
                  <a:srgbClr val="0000FF"/>
                </a:solidFill>
                <a:latin typeface="Arial"/>
                <a:cs typeface="Arial"/>
              </a:rPr>
              <a:t>systolic</a:t>
            </a:r>
            <a:endParaRPr sz="85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-14031" y="4187177"/>
            <a:ext cx="256159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solidFill>
                  <a:srgbClr val="0000FF"/>
                </a:solidFill>
                <a:latin typeface="Arial"/>
                <a:cs typeface="Arial"/>
              </a:rPr>
              <a:t>blood </a:t>
            </a:r>
            <a:r>
              <a:rPr dirty="0" sz="850" spc="-5">
                <a:solidFill>
                  <a:srgbClr val="0000FF"/>
                </a:solidFill>
                <a:latin typeface="Arial"/>
                <a:cs typeface="Arial"/>
              </a:rPr>
              <a:t>pressure was 84 </a:t>
            </a:r>
            <a:r>
              <a:rPr dirty="0" sz="850">
                <a:solidFill>
                  <a:srgbClr val="0000FF"/>
                </a:solidFill>
                <a:latin typeface="Arial"/>
                <a:cs typeface="Arial"/>
              </a:rPr>
              <a:t>mm </a:t>
            </a:r>
            <a:r>
              <a:rPr dirty="0" sz="850" spc="-5">
                <a:solidFill>
                  <a:srgbClr val="0000FF"/>
                </a:solidFill>
                <a:latin typeface="Arial"/>
                <a:cs typeface="Arial"/>
              </a:rPr>
              <a:t>Hg</a:t>
            </a:r>
            <a:r>
              <a:rPr dirty="0" sz="850" spc="-5">
                <a:latin typeface="Arial"/>
                <a:cs typeface="Arial"/>
              </a:rPr>
              <a:t>, </a:t>
            </a:r>
            <a:r>
              <a:rPr dirty="0" sz="850" spc="-10">
                <a:latin typeface="Arial"/>
                <a:cs typeface="Arial"/>
              </a:rPr>
              <a:t>and her </a:t>
            </a:r>
            <a:r>
              <a:rPr dirty="0" sz="850" spc="-5">
                <a:solidFill>
                  <a:srgbClr val="0000FF"/>
                </a:solidFill>
                <a:latin typeface="Arial"/>
                <a:cs typeface="Arial"/>
              </a:rPr>
              <a:t>pulse was</a:t>
            </a:r>
            <a:r>
              <a:rPr dirty="0" sz="850" spc="-4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850" spc="-5">
                <a:solidFill>
                  <a:srgbClr val="0000FF"/>
                </a:solidFill>
                <a:latin typeface="Arial"/>
                <a:cs typeface="Arial"/>
              </a:rPr>
              <a:t>92</a:t>
            </a:r>
            <a:endParaRPr sz="85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-14031" y="4316717"/>
            <a:ext cx="273240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solidFill>
                  <a:srgbClr val="0000FF"/>
                </a:solidFill>
                <a:latin typeface="Arial"/>
                <a:cs typeface="Arial"/>
              </a:rPr>
              <a:t>beats per </a:t>
            </a:r>
            <a:r>
              <a:rPr dirty="0" sz="850" spc="-5">
                <a:solidFill>
                  <a:srgbClr val="0000FF"/>
                </a:solidFill>
                <a:latin typeface="Arial"/>
                <a:cs typeface="Arial"/>
              </a:rPr>
              <a:t>minute</a:t>
            </a:r>
            <a:r>
              <a:rPr dirty="0" sz="850" spc="-5">
                <a:latin typeface="Arial"/>
                <a:cs typeface="Arial"/>
              </a:rPr>
              <a:t>. </a:t>
            </a:r>
            <a:r>
              <a:rPr dirty="0" sz="850">
                <a:latin typeface="Arial"/>
                <a:cs typeface="Arial"/>
              </a:rPr>
              <a:t>A </a:t>
            </a:r>
            <a:r>
              <a:rPr dirty="0" sz="850" spc="-5">
                <a:latin typeface="Arial"/>
                <a:cs typeface="Arial"/>
              </a:rPr>
              <a:t>urine specimen </a:t>
            </a:r>
            <a:r>
              <a:rPr dirty="0" sz="850" spc="-10">
                <a:latin typeface="Arial"/>
                <a:cs typeface="Arial"/>
              </a:rPr>
              <a:t>obtained </a:t>
            </a:r>
            <a:r>
              <a:rPr dirty="0" sz="850" spc="-5">
                <a:latin typeface="Arial"/>
                <a:cs typeface="Arial"/>
              </a:rPr>
              <a:t>at </a:t>
            </a:r>
            <a:r>
              <a:rPr dirty="0" sz="850" spc="-10">
                <a:latin typeface="Arial"/>
                <a:cs typeface="Arial"/>
              </a:rPr>
              <a:t>her</a:t>
            </a:r>
            <a:r>
              <a:rPr dirty="0" sz="850" spc="-20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initial</a:t>
            </a:r>
            <a:endParaRPr sz="85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-14031" y="4446261"/>
            <a:ext cx="248539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latin typeface="Arial"/>
                <a:cs typeface="Arial"/>
              </a:rPr>
              <a:t>presentation had been </a:t>
            </a:r>
            <a:r>
              <a:rPr dirty="0" sz="850" spc="-5">
                <a:latin typeface="Arial"/>
                <a:cs typeface="Arial"/>
              </a:rPr>
              <a:t>cultured </a:t>
            </a:r>
            <a:r>
              <a:rPr dirty="0" sz="850" spc="-10">
                <a:latin typeface="Arial"/>
                <a:cs typeface="Arial"/>
              </a:rPr>
              <a:t>and </a:t>
            </a:r>
            <a:r>
              <a:rPr dirty="0" sz="850" spc="-5">
                <a:solidFill>
                  <a:srgbClr val="0000FF"/>
                </a:solidFill>
                <a:latin typeface="Arial"/>
                <a:cs typeface="Arial"/>
              </a:rPr>
              <a:t>grew more</a:t>
            </a:r>
            <a:r>
              <a:rPr dirty="0" sz="850" spc="-10">
                <a:solidFill>
                  <a:srgbClr val="0000FF"/>
                </a:solidFill>
                <a:latin typeface="Arial"/>
                <a:cs typeface="Arial"/>
              </a:rPr>
              <a:t> than</a:t>
            </a:r>
            <a:endParaRPr sz="85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-14031" y="4575801"/>
            <a:ext cx="277114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solidFill>
                  <a:srgbClr val="0000FF"/>
                </a:solidFill>
                <a:latin typeface="Arial"/>
                <a:cs typeface="Arial"/>
              </a:rPr>
              <a:t>100,000 </a:t>
            </a:r>
            <a:r>
              <a:rPr dirty="0" sz="850" spc="-5">
                <a:solidFill>
                  <a:srgbClr val="0000FF"/>
                </a:solidFill>
                <a:latin typeface="Arial"/>
                <a:cs typeface="Arial"/>
              </a:rPr>
              <a:t>colonies of </a:t>
            </a:r>
            <a:r>
              <a:rPr dirty="0" sz="850" spc="-5" i="1">
                <a:solidFill>
                  <a:srgbClr val="0000FF"/>
                </a:solidFill>
                <a:latin typeface="Arial"/>
                <a:cs typeface="Arial"/>
              </a:rPr>
              <a:t>Escherichia coli</a:t>
            </a:r>
            <a:r>
              <a:rPr dirty="0" sz="850" spc="-5" i="1">
                <a:latin typeface="Arial"/>
                <a:cs typeface="Arial"/>
              </a:rPr>
              <a:t>, </a:t>
            </a:r>
            <a:r>
              <a:rPr dirty="0" sz="850" spc="-5">
                <a:latin typeface="Arial"/>
                <a:cs typeface="Arial"/>
              </a:rPr>
              <a:t>which </a:t>
            </a:r>
            <a:r>
              <a:rPr dirty="0" sz="850">
                <a:latin typeface="Arial"/>
                <a:cs typeface="Arial"/>
              </a:rPr>
              <a:t>is </a:t>
            </a:r>
            <a:r>
              <a:rPr dirty="0" sz="850" spc="-5">
                <a:latin typeface="Arial"/>
                <a:cs typeface="Arial"/>
              </a:rPr>
              <a:t>sensitive</a:t>
            </a:r>
            <a:r>
              <a:rPr dirty="0" sz="850" spc="-30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to</a:t>
            </a:r>
            <a:endParaRPr sz="85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-14031" y="4705341"/>
            <a:ext cx="65341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Arial"/>
                <a:cs typeface="Arial"/>
              </a:rPr>
              <a:t>ciprofloxacin.</a:t>
            </a:r>
            <a:endParaRPr sz="85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2866471" y="5014256"/>
            <a:ext cx="170815" cy="433705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40" b="1">
                <a:solidFill>
                  <a:srgbClr val="939DFC"/>
                </a:solidFill>
                <a:latin typeface="Trebuchet MS"/>
                <a:cs typeface="Trebuchet MS"/>
              </a:rPr>
              <a:t>Findings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2992107" y="926058"/>
            <a:ext cx="1351915" cy="461264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69215" marR="5080" indent="-2540">
              <a:lnSpc>
                <a:spcPts val="1080"/>
              </a:lnSpc>
              <a:spcBef>
                <a:spcPts val="254"/>
              </a:spcBef>
            </a:pPr>
            <a:r>
              <a:rPr dirty="0" sz="1000" spc="5" b="1">
                <a:solidFill>
                  <a:srgbClr val="FF0000"/>
                </a:solidFill>
                <a:latin typeface="Arial"/>
                <a:cs typeface="Arial"/>
              </a:rPr>
              <a:t>difficulty swallowing  fever</a:t>
            </a:r>
            <a:endParaRPr sz="1000">
              <a:latin typeface="Arial"/>
              <a:cs typeface="Arial"/>
            </a:endParaRPr>
          </a:p>
          <a:p>
            <a:pPr marL="38100" marR="650240" indent="20955">
              <a:lnSpc>
                <a:spcPct val="90500"/>
              </a:lnSpc>
              <a:spcBef>
                <a:spcPts val="55"/>
              </a:spcBef>
            </a:pPr>
            <a:r>
              <a:rPr dirty="0" sz="1000" spc="5" b="1">
                <a:solidFill>
                  <a:srgbClr val="FF0000"/>
                </a:solidFill>
                <a:latin typeface="Arial"/>
                <a:cs typeface="Arial"/>
              </a:rPr>
              <a:t>dry</a:t>
            </a:r>
            <a:r>
              <a:rPr dirty="0" sz="1000" spc="-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FF0000"/>
                </a:solidFill>
                <a:latin typeface="Arial"/>
                <a:cs typeface="Arial"/>
              </a:rPr>
              <a:t>mouth  </a:t>
            </a:r>
            <a:r>
              <a:rPr dirty="0" sz="1000" spc="5" b="1">
                <a:solidFill>
                  <a:srgbClr val="FF0000"/>
                </a:solidFill>
                <a:latin typeface="Arial"/>
                <a:cs typeface="Arial"/>
              </a:rPr>
              <a:t>thirst  anorexia</a:t>
            </a:r>
            <a:endParaRPr sz="1000">
              <a:latin typeface="Arial"/>
              <a:cs typeface="Arial"/>
            </a:endParaRPr>
          </a:p>
          <a:p>
            <a:pPr marL="67310">
              <a:lnSpc>
                <a:spcPts val="1019"/>
              </a:lnSpc>
            </a:pPr>
            <a:r>
              <a:rPr dirty="0" sz="1000" spc="5" b="1">
                <a:solidFill>
                  <a:srgbClr val="FF0000"/>
                </a:solidFill>
                <a:latin typeface="Arial"/>
                <a:cs typeface="Arial"/>
              </a:rPr>
              <a:t>frequent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FF0000"/>
                </a:solidFill>
                <a:latin typeface="Arial"/>
                <a:cs typeface="Arial"/>
              </a:rPr>
              <a:t>urination</a:t>
            </a:r>
            <a:endParaRPr sz="1000">
              <a:latin typeface="Arial"/>
              <a:cs typeface="Arial"/>
            </a:endParaRPr>
          </a:p>
          <a:p>
            <a:pPr marL="26034">
              <a:lnSpc>
                <a:spcPts val="1110"/>
              </a:lnSpc>
            </a:pPr>
            <a:r>
              <a:rPr dirty="0" sz="1000" spc="5" b="1">
                <a:solidFill>
                  <a:srgbClr val="FF0000"/>
                </a:solidFill>
                <a:latin typeface="Arial"/>
                <a:cs typeface="Arial"/>
              </a:rPr>
              <a:t>dizziness</a:t>
            </a:r>
            <a:endParaRPr sz="1000">
              <a:latin typeface="Arial"/>
              <a:cs typeface="Arial"/>
            </a:endParaRPr>
          </a:p>
          <a:p>
            <a:pPr marL="28575" marR="306705" indent="-4445">
              <a:lnSpc>
                <a:spcPts val="1120"/>
              </a:lnSpc>
              <a:spcBef>
                <a:spcPts val="30"/>
              </a:spcBef>
            </a:pPr>
            <a:r>
              <a:rPr dirty="0" sz="1000" spc="-30" b="1">
                <a:solidFill>
                  <a:srgbClr val="F2F2F2"/>
                </a:solidFill>
                <a:latin typeface="Trebuchet MS"/>
                <a:cs typeface="Trebuchet MS"/>
              </a:rPr>
              <a:t>no </a:t>
            </a:r>
            <a:r>
              <a:rPr dirty="0" sz="1000" spc="-35" b="1">
                <a:solidFill>
                  <a:srgbClr val="FF0000"/>
                </a:solidFill>
                <a:latin typeface="Trebuchet MS"/>
                <a:cs typeface="Trebuchet MS"/>
              </a:rPr>
              <a:t>abdominal</a:t>
            </a:r>
            <a:r>
              <a:rPr dirty="0" sz="1000" spc="-18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40" b="1">
                <a:solidFill>
                  <a:srgbClr val="FF0000"/>
                </a:solidFill>
                <a:latin typeface="Trebuchet MS"/>
                <a:cs typeface="Trebuchet MS"/>
              </a:rPr>
              <a:t>pain  </a:t>
            </a:r>
            <a:r>
              <a:rPr dirty="0" sz="1000" spc="-30" b="1">
                <a:solidFill>
                  <a:srgbClr val="F2F2F2"/>
                </a:solidFill>
                <a:latin typeface="Trebuchet MS"/>
                <a:cs typeface="Trebuchet MS"/>
              </a:rPr>
              <a:t>no </a:t>
            </a:r>
            <a:r>
              <a:rPr dirty="0" sz="1000" spc="-55" b="1">
                <a:solidFill>
                  <a:srgbClr val="FF0000"/>
                </a:solidFill>
                <a:latin typeface="Trebuchet MS"/>
                <a:cs typeface="Trebuchet MS"/>
              </a:rPr>
              <a:t>back</a:t>
            </a:r>
            <a:r>
              <a:rPr dirty="0" sz="1000" spc="-12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000" spc="-40" b="1">
                <a:solidFill>
                  <a:srgbClr val="FF0000"/>
                </a:solidFill>
                <a:latin typeface="Trebuchet MS"/>
                <a:cs typeface="Trebuchet MS"/>
              </a:rPr>
              <a:t>pain</a:t>
            </a:r>
            <a:endParaRPr sz="1000">
              <a:latin typeface="Trebuchet MS"/>
              <a:cs typeface="Trebuchet MS"/>
            </a:endParaRPr>
          </a:p>
          <a:p>
            <a:pPr marL="24765" marR="692785" indent="1270">
              <a:lnSpc>
                <a:spcPts val="1070"/>
              </a:lnSpc>
              <a:spcBef>
                <a:spcPts val="10"/>
              </a:spcBef>
            </a:pPr>
            <a:r>
              <a:rPr dirty="0" sz="1000" spc="-30" b="1">
                <a:solidFill>
                  <a:srgbClr val="F2F2F2"/>
                </a:solidFill>
                <a:latin typeface="Trebuchet MS"/>
                <a:cs typeface="Trebuchet MS"/>
              </a:rPr>
              <a:t>no </a:t>
            </a:r>
            <a:r>
              <a:rPr dirty="0" sz="1000" spc="-45" b="1">
                <a:solidFill>
                  <a:srgbClr val="FF0000"/>
                </a:solidFill>
                <a:latin typeface="Trebuchet MS"/>
                <a:cs typeface="Trebuchet MS"/>
              </a:rPr>
              <a:t>cough  </a:t>
            </a:r>
            <a:r>
              <a:rPr dirty="0" sz="1000" spc="-30" b="1">
                <a:solidFill>
                  <a:srgbClr val="F2F2F2"/>
                </a:solidFill>
                <a:latin typeface="Trebuchet MS"/>
                <a:cs typeface="Trebuchet MS"/>
              </a:rPr>
              <a:t>no</a:t>
            </a:r>
            <a:r>
              <a:rPr dirty="0" sz="1000" spc="-140" b="1">
                <a:solidFill>
                  <a:srgbClr val="F2F2F2"/>
                </a:solidFill>
                <a:latin typeface="Trebuchet MS"/>
                <a:cs typeface="Trebuchet MS"/>
              </a:rPr>
              <a:t> </a:t>
            </a:r>
            <a:r>
              <a:rPr dirty="0" sz="1000" spc="-50" b="1">
                <a:solidFill>
                  <a:srgbClr val="FF0000"/>
                </a:solidFill>
                <a:latin typeface="Trebuchet MS"/>
                <a:cs typeface="Trebuchet MS"/>
              </a:rPr>
              <a:t>diarrhea</a:t>
            </a:r>
            <a:endParaRPr sz="1000">
              <a:latin typeface="Trebuchet MS"/>
              <a:cs typeface="Trebuchet MS"/>
            </a:endParaRPr>
          </a:p>
          <a:p>
            <a:pPr marL="18415" marR="340995" indent="-635">
              <a:lnSpc>
                <a:spcPct val="92400"/>
              </a:lnSpc>
              <a:spcBef>
                <a:spcPts val="265"/>
              </a:spcBef>
            </a:pPr>
            <a:r>
              <a:rPr dirty="0" sz="1000" spc="-45" b="1">
                <a:solidFill>
                  <a:srgbClr val="008000"/>
                </a:solidFill>
                <a:latin typeface="Trebuchet MS"/>
                <a:cs typeface="Trebuchet MS"/>
              </a:rPr>
              <a:t>Oral </a:t>
            </a:r>
            <a:r>
              <a:rPr dirty="0" sz="1000" spc="-65" b="1">
                <a:solidFill>
                  <a:srgbClr val="008000"/>
                </a:solidFill>
                <a:latin typeface="Trebuchet MS"/>
                <a:cs typeface="Trebuchet MS"/>
              </a:rPr>
              <a:t>cancer  </a:t>
            </a:r>
            <a:r>
              <a:rPr dirty="0" sz="1000" spc="-45" b="1">
                <a:solidFill>
                  <a:srgbClr val="008000"/>
                </a:solidFill>
                <a:latin typeface="Trebuchet MS"/>
                <a:cs typeface="Trebuchet MS"/>
              </a:rPr>
              <a:t>Bladder </a:t>
            </a:r>
            <a:r>
              <a:rPr dirty="0" sz="1000" spc="-65" b="1">
                <a:solidFill>
                  <a:srgbClr val="008000"/>
                </a:solidFill>
                <a:latin typeface="Trebuchet MS"/>
                <a:cs typeface="Trebuchet MS"/>
              </a:rPr>
              <a:t>cancer  </a:t>
            </a:r>
            <a:r>
              <a:rPr dirty="0" sz="1000" spc="-45" b="1">
                <a:solidFill>
                  <a:srgbClr val="008000"/>
                </a:solidFill>
                <a:latin typeface="Trebuchet MS"/>
                <a:cs typeface="Trebuchet MS"/>
              </a:rPr>
              <a:t>Hemochromatosis  </a:t>
            </a:r>
            <a:r>
              <a:rPr dirty="0" sz="1000" spc="-50" b="1">
                <a:solidFill>
                  <a:srgbClr val="008000"/>
                </a:solidFill>
                <a:latin typeface="Trebuchet MS"/>
                <a:cs typeface="Trebuchet MS"/>
              </a:rPr>
              <a:t>Purpura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905"/>
              </a:lnSpc>
            </a:pPr>
            <a:r>
              <a:rPr dirty="0" sz="1000" spc="-55" b="1">
                <a:solidFill>
                  <a:srgbClr val="008000"/>
                </a:solidFill>
                <a:latin typeface="Trebuchet MS"/>
                <a:cs typeface="Trebuchet MS"/>
              </a:rPr>
              <a:t>Graves’</a:t>
            </a:r>
            <a:r>
              <a:rPr dirty="0" sz="1000" spc="-70" b="1">
                <a:solidFill>
                  <a:srgbClr val="008000"/>
                </a:solidFill>
                <a:latin typeface="Trebuchet MS"/>
                <a:cs typeface="Trebuchet MS"/>
              </a:rPr>
              <a:t> </a:t>
            </a:r>
            <a:r>
              <a:rPr dirty="0" sz="1000" spc="-40" b="1">
                <a:solidFill>
                  <a:srgbClr val="008000"/>
                </a:solidFill>
                <a:latin typeface="Trebuchet MS"/>
                <a:cs typeface="Trebuchet MS"/>
              </a:rPr>
              <a:t>Disease</a:t>
            </a:r>
            <a:endParaRPr sz="1000">
              <a:latin typeface="Trebuchet MS"/>
              <a:cs typeface="Trebuchet MS"/>
            </a:endParaRPr>
          </a:p>
          <a:p>
            <a:pPr marL="15240">
              <a:lnSpc>
                <a:spcPts val="1125"/>
              </a:lnSpc>
            </a:pPr>
            <a:r>
              <a:rPr dirty="0" sz="1000" spc="-55" b="1">
                <a:solidFill>
                  <a:srgbClr val="008000"/>
                </a:solidFill>
                <a:latin typeface="Trebuchet MS"/>
                <a:cs typeface="Trebuchet MS"/>
              </a:rPr>
              <a:t>(Thyroid</a:t>
            </a:r>
            <a:r>
              <a:rPr dirty="0" sz="1000" spc="-80" b="1">
                <a:solidFill>
                  <a:srgbClr val="008000"/>
                </a:solidFill>
                <a:latin typeface="Trebuchet MS"/>
                <a:cs typeface="Trebuchet MS"/>
              </a:rPr>
              <a:t> </a:t>
            </a:r>
            <a:r>
              <a:rPr dirty="0" sz="1000" spc="-40" b="1">
                <a:solidFill>
                  <a:srgbClr val="008000"/>
                </a:solidFill>
                <a:latin typeface="Trebuchet MS"/>
                <a:cs typeface="Trebuchet MS"/>
              </a:rPr>
              <a:t>Autoimmune)</a:t>
            </a:r>
            <a:endParaRPr sz="1000">
              <a:latin typeface="Trebuchet MS"/>
              <a:cs typeface="Trebuchet MS"/>
            </a:endParaRPr>
          </a:p>
          <a:p>
            <a:pPr marL="24765" marR="280670" indent="6350">
              <a:lnSpc>
                <a:spcPct val="91200"/>
              </a:lnSpc>
              <a:spcBef>
                <a:spcPts val="640"/>
              </a:spcBef>
            </a:pPr>
            <a:r>
              <a:rPr dirty="0" sz="1000" spc="5" b="1">
                <a:solidFill>
                  <a:srgbClr val="305A4D"/>
                </a:solidFill>
                <a:latin typeface="Arial"/>
                <a:cs typeface="Arial"/>
              </a:rPr>
              <a:t>cutaneous</a:t>
            </a:r>
            <a:r>
              <a:rPr dirty="0" sz="1000" spc="-50" b="1">
                <a:solidFill>
                  <a:srgbClr val="305A4D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305A4D"/>
                </a:solidFill>
                <a:latin typeface="Arial"/>
                <a:cs typeface="Arial"/>
              </a:rPr>
              <a:t>lupus  </a:t>
            </a:r>
            <a:r>
              <a:rPr dirty="0" sz="1000" spc="5" b="1">
                <a:solidFill>
                  <a:srgbClr val="305A4D"/>
                </a:solidFill>
                <a:latin typeface="Arial"/>
                <a:cs typeface="Arial"/>
              </a:rPr>
              <a:t>osteoporosis  hyperlipidemia</a:t>
            </a:r>
            <a:endParaRPr sz="1000">
              <a:latin typeface="Arial"/>
              <a:cs typeface="Arial"/>
            </a:endParaRPr>
          </a:p>
          <a:p>
            <a:pPr marL="28575" marR="341630" indent="3810">
              <a:lnSpc>
                <a:spcPts val="1019"/>
              </a:lnSpc>
              <a:spcBef>
                <a:spcPts val="325"/>
              </a:spcBef>
            </a:pPr>
            <a:r>
              <a:rPr dirty="0" sz="1000" spc="5" b="1">
                <a:solidFill>
                  <a:srgbClr val="305A4D"/>
                </a:solidFill>
                <a:latin typeface="Arial"/>
                <a:cs typeface="Arial"/>
              </a:rPr>
              <a:t>frequent UTI  </a:t>
            </a:r>
            <a:r>
              <a:rPr dirty="0" sz="1000" spc="10" b="1">
                <a:solidFill>
                  <a:srgbClr val="305A4D"/>
                </a:solidFill>
                <a:latin typeface="Arial"/>
                <a:cs typeface="Arial"/>
              </a:rPr>
              <a:t>h</a:t>
            </a:r>
            <a:r>
              <a:rPr dirty="0" sz="1000" spc="5" b="1">
                <a:solidFill>
                  <a:srgbClr val="305A4D"/>
                </a:solidFill>
                <a:latin typeface="Arial"/>
                <a:cs typeface="Arial"/>
              </a:rPr>
              <a:t>y</a:t>
            </a:r>
            <a:r>
              <a:rPr dirty="0" sz="1000" spc="10" b="1">
                <a:solidFill>
                  <a:srgbClr val="305A4D"/>
                </a:solidFill>
                <a:latin typeface="Arial"/>
                <a:cs typeface="Arial"/>
              </a:rPr>
              <a:t>poth</a:t>
            </a:r>
            <a:r>
              <a:rPr dirty="0" sz="1000" b="1">
                <a:solidFill>
                  <a:srgbClr val="305A4D"/>
                </a:solidFill>
                <a:latin typeface="Arial"/>
                <a:cs typeface="Arial"/>
              </a:rPr>
              <a:t>yr</a:t>
            </a:r>
            <a:r>
              <a:rPr dirty="0" sz="1000" spc="5" b="1">
                <a:solidFill>
                  <a:srgbClr val="305A4D"/>
                </a:solidFill>
                <a:latin typeface="Arial"/>
                <a:cs typeface="Arial"/>
              </a:rPr>
              <a:t>oidi</a:t>
            </a:r>
            <a:r>
              <a:rPr dirty="0" sz="1000" spc="5" b="1">
                <a:solidFill>
                  <a:srgbClr val="305A4D"/>
                </a:solidFill>
                <a:latin typeface="Arial"/>
                <a:cs typeface="Arial"/>
              </a:rPr>
              <a:t>s</a:t>
            </a:r>
            <a:r>
              <a:rPr dirty="0" sz="1000" spc="15" b="1">
                <a:solidFill>
                  <a:srgbClr val="305A4D"/>
                </a:solidFill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  <a:p>
            <a:pPr marL="44450">
              <a:lnSpc>
                <a:spcPts val="1015"/>
              </a:lnSpc>
              <a:spcBef>
                <a:spcPts val="670"/>
              </a:spcBef>
            </a:pPr>
            <a:r>
              <a:rPr dirty="0" sz="900" spc="15">
                <a:solidFill>
                  <a:srgbClr val="CC0099"/>
                </a:solidFill>
                <a:latin typeface="Arial"/>
                <a:cs typeface="Arial"/>
              </a:rPr>
              <a:t>Alendronate</a:t>
            </a:r>
            <a:endParaRPr sz="900">
              <a:latin typeface="Arial"/>
              <a:cs typeface="Arial"/>
            </a:endParaRPr>
          </a:p>
          <a:p>
            <a:pPr marL="52705">
              <a:lnSpc>
                <a:spcPts val="1135"/>
              </a:lnSpc>
            </a:pPr>
            <a:r>
              <a:rPr dirty="0" sz="1000" spc="5">
                <a:solidFill>
                  <a:srgbClr val="CC0099"/>
                </a:solidFill>
                <a:latin typeface="Arial"/>
                <a:cs typeface="Arial"/>
              </a:rPr>
              <a:t>pravastatin</a:t>
            </a:r>
            <a:endParaRPr sz="1000">
              <a:latin typeface="Arial"/>
              <a:cs typeface="Arial"/>
            </a:endParaRPr>
          </a:p>
          <a:p>
            <a:pPr marL="29209" marR="283210" indent="22860">
              <a:lnSpc>
                <a:spcPts val="930"/>
              </a:lnSpc>
              <a:spcBef>
                <a:spcPts val="310"/>
              </a:spcBef>
            </a:pPr>
            <a:r>
              <a:rPr dirty="0" sz="900" spc="15">
                <a:solidFill>
                  <a:srgbClr val="CC0099"/>
                </a:solidFill>
                <a:latin typeface="Arial"/>
                <a:cs typeface="Arial"/>
              </a:rPr>
              <a:t>levothyroxine  </a:t>
            </a:r>
            <a:r>
              <a:rPr dirty="0" sz="900" spc="15">
                <a:solidFill>
                  <a:srgbClr val="CC0099"/>
                </a:solidFill>
                <a:latin typeface="Arial"/>
                <a:cs typeface="Arial"/>
              </a:rPr>
              <a:t>hyd</a:t>
            </a:r>
            <a:r>
              <a:rPr dirty="0" sz="900" spc="5">
                <a:solidFill>
                  <a:srgbClr val="CC0099"/>
                </a:solidFill>
                <a:latin typeface="Arial"/>
                <a:cs typeface="Arial"/>
              </a:rPr>
              <a:t>r</a:t>
            </a:r>
            <a:r>
              <a:rPr dirty="0" sz="900" spc="15">
                <a:solidFill>
                  <a:srgbClr val="CC0099"/>
                </a:solidFill>
                <a:latin typeface="Arial"/>
                <a:cs typeface="Arial"/>
              </a:rPr>
              <a:t>oxychlo</a:t>
            </a:r>
            <a:r>
              <a:rPr dirty="0" sz="900" spc="5">
                <a:solidFill>
                  <a:srgbClr val="CC0099"/>
                </a:solidFill>
                <a:latin typeface="Arial"/>
                <a:cs typeface="Arial"/>
              </a:rPr>
              <a:t>r</a:t>
            </a:r>
            <a:r>
              <a:rPr dirty="0" sz="900" spc="15">
                <a:solidFill>
                  <a:srgbClr val="CC0099"/>
                </a:solidFill>
                <a:latin typeface="Arial"/>
                <a:cs typeface="Arial"/>
              </a:rPr>
              <a:t>oquine</a:t>
            </a:r>
            <a:endParaRPr sz="90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520"/>
              </a:spcBef>
            </a:pPr>
            <a:r>
              <a:rPr dirty="0" sz="1000" spc="-55" b="1">
                <a:solidFill>
                  <a:srgbClr val="939DFC"/>
                </a:solidFill>
                <a:latin typeface="Trebuchet MS"/>
                <a:cs typeface="Trebuchet MS"/>
              </a:rPr>
              <a:t>urine</a:t>
            </a:r>
            <a:r>
              <a:rPr dirty="0" sz="1000" spc="-80" b="1">
                <a:solidFill>
                  <a:srgbClr val="939DFC"/>
                </a:solidFill>
                <a:latin typeface="Trebuchet MS"/>
                <a:cs typeface="Trebuchet MS"/>
              </a:rPr>
              <a:t> </a:t>
            </a:r>
            <a:r>
              <a:rPr dirty="0" sz="1000" spc="-55" b="1">
                <a:solidFill>
                  <a:srgbClr val="939DFC"/>
                </a:solidFill>
                <a:latin typeface="Trebuchet MS"/>
                <a:cs typeface="Trebuchet MS"/>
              </a:rPr>
              <a:t>dipstick:</a:t>
            </a:r>
            <a:endParaRPr sz="1000">
              <a:latin typeface="Trebuchet MS"/>
              <a:cs typeface="Trebuchet MS"/>
            </a:endParaRPr>
          </a:p>
          <a:p>
            <a:pPr marL="35560" marR="99060" indent="-5715">
              <a:lnSpc>
                <a:spcPct val="83000"/>
              </a:lnSpc>
              <a:spcBef>
                <a:spcPts val="220"/>
              </a:spcBef>
            </a:pPr>
            <a:r>
              <a:rPr dirty="0" sz="1000" spc="-55" b="1">
                <a:solidFill>
                  <a:srgbClr val="939DFC"/>
                </a:solidFill>
                <a:latin typeface="Trebuchet MS"/>
                <a:cs typeface="Trebuchet MS"/>
              </a:rPr>
              <a:t>leukocyte esterase  </a:t>
            </a:r>
            <a:r>
              <a:rPr dirty="0" sz="1000" spc="-45" b="1">
                <a:solidFill>
                  <a:srgbClr val="939DFC"/>
                </a:solidFill>
                <a:latin typeface="Trebuchet MS"/>
                <a:cs typeface="Trebuchet MS"/>
              </a:rPr>
              <a:t>supine </a:t>
            </a:r>
            <a:r>
              <a:rPr dirty="0" sz="1000" spc="-55" b="1">
                <a:solidFill>
                  <a:srgbClr val="939DFC"/>
                </a:solidFill>
                <a:latin typeface="Trebuchet MS"/>
                <a:cs typeface="Trebuchet MS"/>
              </a:rPr>
              <a:t>120/80 </a:t>
            </a:r>
            <a:r>
              <a:rPr dirty="0" sz="1000" spc="-35" b="1">
                <a:solidFill>
                  <a:srgbClr val="939DFC"/>
                </a:solidFill>
                <a:latin typeface="Trebuchet MS"/>
                <a:cs typeface="Trebuchet MS"/>
              </a:rPr>
              <a:t>mm</a:t>
            </a:r>
            <a:r>
              <a:rPr dirty="0" sz="1000" spc="-145" b="1">
                <a:solidFill>
                  <a:srgbClr val="939DFC"/>
                </a:solidFill>
                <a:latin typeface="Trebuchet MS"/>
                <a:cs typeface="Trebuchet MS"/>
              </a:rPr>
              <a:t> </a:t>
            </a:r>
            <a:r>
              <a:rPr dirty="0" sz="1000" spc="-30" b="1">
                <a:solidFill>
                  <a:srgbClr val="939DFC"/>
                </a:solidFill>
                <a:latin typeface="Trebuchet MS"/>
                <a:cs typeface="Trebuchet MS"/>
              </a:rPr>
              <a:t>HG  </a:t>
            </a:r>
            <a:r>
              <a:rPr dirty="0" sz="1000" spc="-55" b="1">
                <a:solidFill>
                  <a:srgbClr val="939DFC"/>
                </a:solidFill>
                <a:latin typeface="Trebuchet MS"/>
                <a:cs typeface="Trebuchet MS"/>
              </a:rPr>
              <a:t>heart </a:t>
            </a:r>
            <a:r>
              <a:rPr dirty="0" sz="1000" spc="-65" b="1">
                <a:solidFill>
                  <a:srgbClr val="939DFC"/>
                </a:solidFill>
                <a:latin typeface="Trebuchet MS"/>
                <a:cs typeface="Trebuchet MS"/>
              </a:rPr>
              <a:t>rate: </a:t>
            </a:r>
            <a:r>
              <a:rPr dirty="0" sz="1000" spc="-70" b="1">
                <a:solidFill>
                  <a:srgbClr val="939DFC"/>
                </a:solidFill>
                <a:latin typeface="Trebuchet MS"/>
                <a:cs typeface="Trebuchet MS"/>
              </a:rPr>
              <a:t>88 </a:t>
            </a:r>
            <a:r>
              <a:rPr dirty="0" sz="1000" spc="-30" b="1">
                <a:solidFill>
                  <a:srgbClr val="939DFC"/>
                </a:solidFill>
                <a:latin typeface="Trebuchet MS"/>
                <a:cs typeface="Trebuchet MS"/>
              </a:rPr>
              <a:t>bpm  </a:t>
            </a:r>
            <a:r>
              <a:rPr dirty="0" sz="1000" spc="-55" b="1">
                <a:solidFill>
                  <a:srgbClr val="939DFC"/>
                </a:solidFill>
                <a:latin typeface="Trebuchet MS"/>
                <a:cs typeface="Trebuchet MS"/>
              </a:rPr>
              <a:t>urine </a:t>
            </a:r>
            <a:r>
              <a:rPr dirty="0" sz="1000" spc="-65" b="1">
                <a:solidFill>
                  <a:srgbClr val="939DFC"/>
                </a:solidFill>
                <a:latin typeface="Trebuchet MS"/>
                <a:cs typeface="Trebuchet MS"/>
              </a:rPr>
              <a:t>culture: </a:t>
            </a:r>
            <a:r>
              <a:rPr dirty="0" sz="1000" spc="-85" b="1">
                <a:solidFill>
                  <a:srgbClr val="939DFC"/>
                </a:solidFill>
                <a:latin typeface="Trebuchet MS"/>
                <a:cs typeface="Trebuchet MS"/>
              </a:rPr>
              <a:t>E.</a:t>
            </a:r>
            <a:r>
              <a:rPr dirty="0" sz="1000" spc="-105" b="1">
                <a:solidFill>
                  <a:srgbClr val="939DFC"/>
                </a:solidFill>
                <a:latin typeface="Trebuchet MS"/>
                <a:cs typeface="Trebuchet MS"/>
              </a:rPr>
              <a:t> </a:t>
            </a:r>
            <a:r>
              <a:rPr dirty="0" sz="1000" spc="-50" b="1">
                <a:solidFill>
                  <a:srgbClr val="939DFC"/>
                </a:solidFill>
                <a:latin typeface="Trebuchet MS"/>
                <a:cs typeface="Trebuchet MS"/>
              </a:rPr>
              <a:t>Coli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6864286" y="1978825"/>
            <a:ext cx="893444" cy="256540"/>
          </a:xfrm>
          <a:custGeom>
            <a:avLst/>
            <a:gdLst/>
            <a:ahLst/>
            <a:cxnLst/>
            <a:rect l="l" t="t" r="r" b="b"/>
            <a:pathLst>
              <a:path w="893445" h="256539">
                <a:moveTo>
                  <a:pt x="0" y="256387"/>
                </a:moveTo>
                <a:lnTo>
                  <a:pt x="893292" y="256387"/>
                </a:lnTo>
                <a:lnTo>
                  <a:pt x="893292" y="0"/>
                </a:lnTo>
                <a:lnTo>
                  <a:pt x="0" y="0"/>
                </a:lnTo>
                <a:lnTo>
                  <a:pt x="0" y="256387"/>
                </a:lnTo>
                <a:close/>
              </a:path>
            </a:pathLst>
          </a:custGeom>
          <a:solidFill>
            <a:srgbClr val="939D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4070667" y="1695475"/>
            <a:ext cx="737235" cy="861060"/>
          </a:xfrm>
          <a:custGeom>
            <a:avLst/>
            <a:gdLst/>
            <a:ahLst/>
            <a:cxnLst/>
            <a:rect l="l" t="t" r="r" b="b"/>
            <a:pathLst>
              <a:path w="737235" h="861060">
                <a:moveTo>
                  <a:pt x="825" y="0"/>
                </a:moveTo>
                <a:lnTo>
                  <a:pt x="0" y="8064"/>
                </a:lnTo>
                <a:lnTo>
                  <a:pt x="22999" y="10401"/>
                </a:lnTo>
                <a:lnTo>
                  <a:pt x="45504" y="17132"/>
                </a:lnTo>
                <a:lnTo>
                  <a:pt x="89814" y="43040"/>
                </a:lnTo>
                <a:lnTo>
                  <a:pt x="131305" y="83375"/>
                </a:lnTo>
                <a:lnTo>
                  <a:pt x="168668" y="135915"/>
                </a:lnTo>
                <a:lnTo>
                  <a:pt x="200317" y="198221"/>
                </a:lnTo>
                <a:lnTo>
                  <a:pt x="224751" y="267830"/>
                </a:lnTo>
                <a:lnTo>
                  <a:pt x="240461" y="342277"/>
                </a:lnTo>
                <a:lnTo>
                  <a:pt x="244602" y="380555"/>
                </a:lnTo>
                <a:lnTo>
                  <a:pt x="246722" y="438556"/>
                </a:lnTo>
                <a:lnTo>
                  <a:pt x="248831" y="458241"/>
                </a:lnTo>
                <a:lnTo>
                  <a:pt x="257035" y="497192"/>
                </a:lnTo>
                <a:lnTo>
                  <a:pt x="270319" y="535622"/>
                </a:lnTo>
                <a:lnTo>
                  <a:pt x="288277" y="573074"/>
                </a:lnTo>
                <a:lnTo>
                  <a:pt x="310540" y="609257"/>
                </a:lnTo>
                <a:lnTo>
                  <a:pt x="336740" y="643864"/>
                </a:lnTo>
                <a:lnTo>
                  <a:pt x="366534" y="676617"/>
                </a:lnTo>
                <a:lnTo>
                  <a:pt x="399542" y="707199"/>
                </a:lnTo>
                <a:lnTo>
                  <a:pt x="435406" y="735329"/>
                </a:lnTo>
                <a:lnTo>
                  <a:pt x="473786" y="760691"/>
                </a:lnTo>
                <a:lnTo>
                  <a:pt x="514324" y="782993"/>
                </a:lnTo>
                <a:lnTo>
                  <a:pt x="556666" y="801941"/>
                </a:lnTo>
                <a:lnTo>
                  <a:pt x="600456" y="817206"/>
                </a:lnTo>
                <a:lnTo>
                  <a:pt x="645337" y="828509"/>
                </a:lnTo>
                <a:lnTo>
                  <a:pt x="672338" y="832103"/>
                </a:lnTo>
                <a:lnTo>
                  <a:pt x="669975" y="860894"/>
                </a:lnTo>
                <a:lnTo>
                  <a:pt x="737171" y="833894"/>
                </a:lnTo>
                <a:lnTo>
                  <a:pt x="720923" y="824039"/>
                </a:lnTo>
                <a:lnTo>
                  <a:pt x="672998" y="824039"/>
                </a:lnTo>
                <a:lnTo>
                  <a:pt x="647306" y="820648"/>
                </a:lnTo>
                <a:lnTo>
                  <a:pt x="603110" y="809561"/>
                </a:lnTo>
                <a:lnTo>
                  <a:pt x="559968" y="794550"/>
                </a:lnTo>
                <a:lnTo>
                  <a:pt x="518223" y="775906"/>
                </a:lnTo>
                <a:lnTo>
                  <a:pt x="478256" y="753935"/>
                </a:lnTo>
                <a:lnTo>
                  <a:pt x="440410" y="728954"/>
                </a:lnTo>
                <a:lnTo>
                  <a:pt x="405041" y="701268"/>
                </a:lnTo>
                <a:lnTo>
                  <a:pt x="372516" y="671169"/>
                </a:lnTo>
                <a:lnTo>
                  <a:pt x="343192" y="638975"/>
                </a:lnTo>
                <a:lnTo>
                  <a:pt x="317436" y="605015"/>
                </a:lnTo>
                <a:lnTo>
                  <a:pt x="295567" y="569569"/>
                </a:lnTo>
                <a:lnTo>
                  <a:pt x="277964" y="532968"/>
                </a:lnTo>
                <a:lnTo>
                  <a:pt x="264960" y="495528"/>
                </a:lnTo>
                <a:lnTo>
                  <a:pt x="256882" y="457377"/>
                </a:lnTo>
                <a:lnTo>
                  <a:pt x="252653" y="379679"/>
                </a:lnTo>
                <a:lnTo>
                  <a:pt x="248437" y="340867"/>
                </a:lnTo>
                <a:lnTo>
                  <a:pt x="241655" y="302666"/>
                </a:lnTo>
                <a:lnTo>
                  <a:pt x="232473" y="265391"/>
                </a:lnTo>
                <a:lnTo>
                  <a:pt x="207657" y="194792"/>
                </a:lnTo>
                <a:lnTo>
                  <a:pt x="175437" y="131483"/>
                </a:lnTo>
                <a:lnTo>
                  <a:pt x="137223" y="77850"/>
                </a:lnTo>
                <a:lnTo>
                  <a:pt x="94361" y="36347"/>
                </a:lnTo>
                <a:lnTo>
                  <a:pt x="48768" y="9715"/>
                </a:lnTo>
                <a:lnTo>
                  <a:pt x="24460" y="2412"/>
                </a:lnTo>
                <a:lnTo>
                  <a:pt x="825" y="0"/>
                </a:lnTo>
                <a:close/>
              </a:path>
              <a:path w="737235" h="861060">
                <a:moveTo>
                  <a:pt x="675259" y="796340"/>
                </a:moveTo>
                <a:lnTo>
                  <a:pt x="672998" y="824039"/>
                </a:lnTo>
                <a:lnTo>
                  <a:pt x="720923" y="824039"/>
                </a:lnTo>
                <a:lnTo>
                  <a:pt x="675259" y="7963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3861752" y="2068830"/>
            <a:ext cx="876300" cy="666115"/>
          </a:xfrm>
          <a:custGeom>
            <a:avLst/>
            <a:gdLst/>
            <a:ahLst/>
            <a:cxnLst/>
            <a:rect l="l" t="t" r="r" b="b"/>
            <a:pathLst>
              <a:path w="876300" h="666114">
                <a:moveTo>
                  <a:pt x="808888" y="0"/>
                </a:moveTo>
                <a:lnTo>
                  <a:pt x="811060" y="28613"/>
                </a:lnTo>
                <a:lnTo>
                  <a:pt x="793407" y="30556"/>
                </a:lnTo>
                <a:lnTo>
                  <a:pt x="753059" y="39192"/>
                </a:lnTo>
                <a:lnTo>
                  <a:pt x="713701" y="50863"/>
                </a:lnTo>
                <a:lnTo>
                  <a:pt x="675639" y="65341"/>
                </a:lnTo>
                <a:lnTo>
                  <a:pt x="639178" y="82384"/>
                </a:lnTo>
                <a:lnTo>
                  <a:pt x="604659" y="101790"/>
                </a:lnTo>
                <a:lnTo>
                  <a:pt x="572376" y="123304"/>
                </a:lnTo>
                <a:lnTo>
                  <a:pt x="515848" y="171792"/>
                </a:lnTo>
                <a:lnTo>
                  <a:pt x="472147" y="226072"/>
                </a:lnTo>
                <a:lnTo>
                  <a:pt x="444055" y="283997"/>
                </a:lnTo>
                <a:lnTo>
                  <a:pt x="431533" y="373519"/>
                </a:lnTo>
                <a:lnTo>
                  <a:pt x="424357" y="402386"/>
                </a:lnTo>
                <a:lnTo>
                  <a:pt x="397141" y="458558"/>
                </a:lnTo>
                <a:lnTo>
                  <a:pt x="354469" y="511543"/>
                </a:lnTo>
                <a:lnTo>
                  <a:pt x="298970" y="559142"/>
                </a:lnTo>
                <a:lnTo>
                  <a:pt x="267208" y="580301"/>
                </a:lnTo>
                <a:lnTo>
                  <a:pt x="233222" y="599401"/>
                </a:lnTo>
                <a:lnTo>
                  <a:pt x="197307" y="616204"/>
                </a:lnTo>
                <a:lnTo>
                  <a:pt x="159804" y="630466"/>
                </a:lnTo>
                <a:lnTo>
                  <a:pt x="121043" y="641959"/>
                </a:lnTo>
                <a:lnTo>
                  <a:pt x="81330" y="650468"/>
                </a:lnTo>
                <a:lnTo>
                  <a:pt x="40995" y="655739"/>
                </a:lnTo>
                <a:lnTo>
                  <a:pt x="0" y="657555"/>
                </a:lnTo>
                <a:lnTo>
                  <a:pt x="355" y="665645"/>
                </a:lnTo>
                <a:lnTo>
                  <a:pt x="41351" y="663829"/>
                </a:lnTo>
                <a:lnTo>
                  <a:pt x="82372" y="658494"/>
                </a:lnTo>
                <a:lnTo>
                  <a:pt x="122732" y="649884"/>
                </a:lnTo>
                <a:lnTo>
                  <a:pt x="162102" y="638225"/>
                </a:lnTo>
                <a:lnTo>
                  <a:pt x="200190" y="623773"/>
                </a:lnTo>
                <a:lnTo>
                  <a:pt x="236651" y="606742"/>
                </a:lnTo>
                <a:lnTo>
                  <a:pt x="271183" y="587362"/>
                </a:lnTo>
                <a:lnTo>
                  <a:pt x="303453" y="565873"/>
                </a:lnTo>
                <a:lnTo>
                  <a:pt x="359994" y="517461"/>
                </a:lnTo>
                <a:lnTo>
                  <a:pt x="403694" y="463308"/>
                </a:lnTo>
                <a:lnTo>
                  <a:pt x="432092" y="404812"/>
                </a:lnTo>
                <a:lnTo>
                  <a:pt x="444563" y="315468"/>
                </a:lnTo>
                <a:lnTo>
                  <a:pt x="451738" y="286613"/>
                </a:lnTo>
                <a:lnTo>
                  <a:pt x="479196" y="230047"/>
                </a:lnTo>
                <a:lnTo>
                  <a:pt x="521893" y="177177"/>
                </a:lnTo>
                <a:lnTo>
                  <a:pt x="577392" y="129666"/>
                </a:lnTo>
                <a:lnTo>
                  <a:pt x="609142" y="108534"/>
                </a:lnTo>
                <a:lnTo>
                  <a:pt x="643140" y="89446"/>
                </a:lnTo>
                <a:lnTo>
                  <a:pt x="679069" y="72669"/>
                </a:lnTo>
                <a:lnTo>
                  <a:pt x="716572" y="58432"/>
                </a:lnTo>
                <a:lnTo>
                  <a:pt x="755357" y="46951"/>
                </a:lnTo>
                <a:lnTo>
                  <a:pt x="795096" y="38468"/>
                </a:lnTo>
                <a:lnTo>
                  <a:pt x="811669" y="36677"/>
                </a:lnTo>
                <a:lnTo>
                  <a:pt x="860404" y="36677"/>
                </a:lnTo>
                <a:lnTo>
                  <a:pt x="875919" y="27393"/>
                </a:lnTo>
                <a:lnTo>
                  <a:pt x="808888" y="0"/>
                </a:lnTo>
                <a:close/>
              </a:path>
              <a:path w="876300" h="666114">
                <a:moveTo>
                  <a:pt x="860404" y="36677"/>
                </a:moveTo>
                <a:lnTo>
                  <a:pt x="811669" y="36677"/>
                </a:lnTo>
                <a:lnTo>
                  <a:pt x="813777" y="64579"/>
                </a:lnTo>
                <a:lnTo>
                  <a:pt x="860404" y="36677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3815816" y="2078837"/>
            <a:ext cx="980440" cy="1886585"/>
          </a:xfrm>
          <a:custGeom>
            <a:avLst/>
            <a:gdLst/>
            <a:ahLst/>
            <a:cxnLst/>
            <a:rect l="l" t="t" r="r" b="b"/>
            <a:pathLst>
              <a:path w="980439" h="1886585">
                <a:moveTo>
                  <a:pt x="910716" y="0"/>
                </a:moveTo>
                <a:lnTo>
                  <a:pt x="915377" y="28346"/>
                </a:lnTo>
                <a:lnTo>
                  <a:pt x="910158" y="29400"/>
                </a:lnTo>
                <a:lnTo>
                  <a:pt x="909701" y="29552"/>
                </a:lnTo>
                <a:lnTo>
                  <a:pt x="863892" y="50279"/>
                </a:lnTo>
                <a:lnTo>
                  <a:pt x="819137" y="80238"/>
                </a:lnTo>
                <a:lnTo>
                  <a:pt x="775754" y="118694"/>
                </a:lnTo>
                <a:lnTo>
                  <a:pt x="734072" y="164960"/>
                </a:lnTo>
                <a:lnTo>
                  <a:pt x="694423" y="218363"/>
                </a:lnTo>
                <a:lnTo>
                  <a:pt x="657148" y="278218"/>
                </a:lnTo>
                <a:lnTo>
                  <a:pt x="622604" y="343852"/>
                </a:lnTo>
                <a:lnTo>
                  <a:pt x="606437" y="378688"/>
                </a:lnTo>
                <a:lnTo>
                  <a:pt x="576630" y="451713"/>
                </a:lnTo>
                <a:lnTo>
                  <a:pt x="550430" y="528827"/>
                </a:lnTo>
                <a:lnTo>
                  <a:pt x="528192" y="609345"/>
                </a:lnTo>
                <a:lnTo>
                  <a:pt x="510273" y="692607"/>
                </a:lnTo>
                <a:lnTo>
                  <a:pt x="497027" y="777913"/>
                </a:lnTo>
                <a:lnTo>
                  <a:pt x="488822" y="864527"/>
                </a:lnTo>
                <a:lnTo>
                  <a:pt x="486712" y="908291"/>
                </a:lnTo>
                <a:lnTo>
                  <a:pt x="485286" y="995616"/>
                </a:lnTo>
                <a:lnTo>
                  <a:pt x="483209" y="1038555"/>
                </a:lnTo>
                <a:lnTo>
                  <a:pt x="475056" y="1124750"/>
                </a:lnTo>
                <a:lnTo>
                  <a:pt x="461886" y="1209586"/>
                </a:lnTo>
                <a:lnTo>
                  <a:pt x="444055" y="1292377"/>
                </a:lnTo>
                <a:lnTo>
                  <a:pt x="421944" y="1372450"/>
                </a:lnTo>
                <a:lnTo>
                  <a:pt x="395897" y="1449108"/>
                </a:lnTo>
                <a:lnTo>
                  <a:pt x="366255" y="1521739"/>
                </a:lnTo>
                <a:lnTo>
                  <a:pt x="333438" y="1589532"/>
                </a:lnTo>
                <a:lnTo>
                  <a:pt x="297776" y="1651850"/>
                </a:lnTo>
                <a:lnTo>
                  <a:pt x="259651" y="1708010"/>
                </a:lnTo>
                <a:lnTo>
                  <a:pt x="219430" y="1757349"/>
                </a:lnTo>
                <a:lnTo>
                  <a:pt x="177495" y="1799158"/>
                </a:lnTo>
                <a:lnTo>
                  <a:pt x="134264" y="1832775"/>
                </a:lnTo>
                <a:lnTo>
                  <a:pt x="90106" y="1857565"/>
                </a:lnTo>
                <a:lnTo>
                  <a:pt x="45402" y="1872894"/>
                </a:lnTo>
                <a:lnTo>
                  <a:pt x="0" y="1878177"/>
                </a:lnTo>
                <a:lnTo>
                  <a:pt x="469" y="1886267"/>
                </a:lnTo>
                <a:lnTo>
                  <a:pt x="46786" y="1880870"/>
                </a:lnTo>
                <a:lnTo>
                  <a:pt x="93090" y="1865083"/>
                </a:lnTo>
                <a:lnTo>
                  <a:pt x="138506" y="1839671"/>
                </a:lnTo>
                <a:lnTo>
                  <a:pt x="182676" y="1805381"/>
                </a:lnTo>
                <a:lnTo>
                  <a:pt x="225297" y="1762912"/>
                </a:lnTo>
                <a:lnTo>
                  <a:pt x="266039" y="1712988"/>
                </a:lnTo>
                <a:lnTo>
                  <a:pt x="304558" y="1656257"/>
                </a:lnTo>
                <a:lnTo>
                  <a:pt x="340537" y="1593418"/>
                </a:lnTo>
                <a:lnTo>
                  <a:pt x="373608" y="1525155"/>
                </a:lnTo>
                <a:lnTo>
                  <a:pt x="403402" y="1452168"/>
                </a:lnTo>
                <a:lnTo>
                  <a:pt x="429615" y="1375054"/>
                </a:lnTo>
                <a:lnTo>
                  <a:pt x="451865" y="1294536"/>
                </a:lnTo>
                <a:lnTo>
                  <a:pt x="469798" y="1211287"/>
                </a:lnTo>
                <a:lnTo>
                  <a:pt x="483057" y="1125994"/>
                </a:lnTo>
                <a:lnTo>
                  <a:pt x="491274" y="1039317"/>
                </a:lnTo>
                <a:lnTo>
                  <a:pt x="493401" y="995235"/>
                </a:lnTo>
                <a:lnTo>
                  <a:pt x="494823" y="908164"/>
                </a:lnTo>
                <a:lnTo>
                  <a:pt x="496912" y="864908"/>
                </a:lnTo>
                <a:lnTo>
                  <a:pt x="505091" y="778675"/>
                </a:lnTo>
                <a:lnTo>
                  <a:pt x="518274" y="693839"/>
                </a:lnTo>
                <a:lnTo>
                  <a:pt x="536105" y="611047"/>
                </a:lnTo>
                <a:lnTo>
                  <a:pt x="558241" y="530987"/>
                </a:lnTo>
                <a:lnTo>
                  <a:pt x="584301" y="454317"/>
                </a:lnTo>
                <a:lnTo>
                  <a:pt x="613930" y="381749"/>
                </a:lnTo>
                <a:lnTo>
                  <a:pt x="646734" y="314007"/>
                </a:lnTo>
                <a:lnTo>
                  <a:pt x="682421" y="251675"/>
                </a:lnTo>
                <a:lnTo>
                  <a:pt x="720572" y="195503"/>
                </a:lnTo>
                <a:lnTo>
                  <a:pt x="760818" y="146164"/>
                </a:lnTo>
                <a:lnTo>
                  <a:pt x="802792" y="104343"/>
                </a:lnTo>
                <a:lnTo>
                  <a:pt x="846099" y="70713"/>
                </a:lnTo>
                <a:lnTo>
                  <a:pt x="890346" y="45948"/>
                </a:lnTo>
                <a:lnTo>
                  <a:pt x="916685" y="36334"/>
                </a:lnTo>
                <a:lnTo>
                  <a:pt x="959308" y="36334"/>
                </a:lnTo>
                <a:lnTo>
                  <a:pt x="979881" y="21437"/>
                </a:lnTo>
                <a:lnTo>
                  <a:pt x="910716" y="0"/>
                </a:lnTo>
                <a:close/>
              </a:path>
              <a:path w="980439" h="1886585">
                <a:moveTo>
                  <a:pt x="959308" y="36334"/>
                </a:moveTo>
                <a:lnTo>
                  <a:pt x="916685" y="36334"/>
                </a:lnTo>
                <a:lnTo>
                  <a:pt x="921232" y="63906"/>
                </a:lnTo>
                <a:lnTo>
                  <a:pt x="959308" y="36334"/>
                </a:lnTo>
                <a:close/>
              </a:path>
            </a:pathLst>
          </a:custGeom>
          <a:solidFill>
            <a:srgbClr val="9848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3945394" y="3407714"/>
            <a:ext cx="862965" cy="687070"/>
          </a:xfrm>
          <a:custGeom>
            <a:avLst/>
            <a:gdLst/>
            <a:ahLst/>
            <a:cxnLst/>
            <a:rect l="l" t="t" r="r" b="b"/>
            <a:pathLst>
              <a:path w="862964" h="687070">
                <a:moveTo>
                  <a:pt x="795286" y="0"/>
                </a:moveTo>
                <a:lnTo>
                  <a:pt x="797585" y="28613"/>
                </a:lnTo>
                <a:lnTo>
                  <a:pt x="781138" y="30505"/>
                </a:lnTo>
                <a:lnTo>
                  <a:pt x="741413" y="39433"/>
                </a:lnTo>
                <a:lnTo>
                  <a:pt x="702640" y="51511"/>
                </a:lnTo>
                <a:lnTo>
                  <a:pt x="665149" y="66484"/>
                </a:lnTo>
                <a:lnTo>
                  <a:pt x="629246" y="84124"/>
                </a:lnTo>
                <a:lnTo>
                  <a:pt x="595249" y="104190"/>
                </a:lnTo>
                <a:lnTo>
                  <a:pt x="563473" y="126441"/>
                </a:lnTo>
                <a:lnTo>
                  <a:pt x="507809" y="176568"/>
                </a:lnTo>
                <a:lnTo>
                  <a:pt x="464807" y="232663"/>
                </a:lnTo>
                <a:lnTo>
                  <a:pt x="437070" y="292900"/>
                </a:lnTo>
                <a:lnTo>
                  <a:pt x="424840" y="385063"/>
                </a:lnTo>
                <a:lnTo>
                  <a:pt x="417868" y="414680"/>
                </a:lnTo>
                <a:lnTo>
                  <a:pt x="390944" y="473087"/>
                </a:lnTo>
                <a:lnTo>
                  <a:pt x="348907" y="527900"/>
                </a:lnTo>
                <a:lnTo>
                  <a:pt x="294271" y="577100"/>
                </a:lnTo>
                <a:lnTo>
                  <a:pt x="263016" y="598982"/>
                </a:lnTo>
                <a:lnTo>
                  <a:pt x="229552" y="618731"/>
                </a:lnTo>
                <a:lnTo>
                  <a:pt x="194208" y="636092"/>
                </a:lnTo>
                <a:lnTo>
                  <a:pt x="157289" y="650836"/>
                </a:lnTo>
                <a:lnTo>
                  <a:pt x="119138" y="662724"/>
                </a:lnTo>
                <a:lnTo>
                  <a:pt x="80060" y="671512"/>
                </a:lnTo>
                <a:lnTo>
                  <a:pt x="40373" y="676960"/>
                </a:lnTo>
                <a:lnTo>
                  <a:pt x="0" y="678840"/>
                </a:lnTo>
                <a:lnTo>
                  <a:pt x="380" y="686930"/>
                </a:lnTo>
                <a:lnTo>
                  <a:pt x="40754" y="685050"/>
                </a:lnTo>
                <a:lnTo>
                  <a:pt x="81152" y="679526"/>
                </a:lnTo>
                <a:lnTo>
                  <a:pt x="120916" y="670623"/>
                </a:lnTo>
                <a:lnTo>
                  <a:pt x="159702" y="658571"/>
                </a:lnTo>
                <a:lnTo>
                  <a:pt x="197205" y="643623"/>
                </a:lnTo>
                <a:lnTo>
                  <a:pt x="233121" y="625995"/>
                </a:lnTo>
                <a:lnTo>
                  <a:pt x="267131" y="605955"/>
                </a:lnTo>
                <a:lnTo>
                  <a:pt x="298919" y="583730"/>
                </a:lnTo>
                <a:lnTo>
                  <a:pt x="354584" y="533679"/>
                </a:lnTo>
                <a:lnTo>
                  <a:pt x="397598" y="477685"/>
                </a:lnTo>
                <a:lnTo>
                  <a:pt x="425411" y="417614"/>
                </a:lnTo>
                <a:lnTo>
                  <a:pt x="437807" y="324916"/>
                </a:lnTo>
                <a:lnTo>
                  <a:pt x="444944" y="294754"/>
                </a:lnTo>
                <a:lnTo>
                  <a:pt x="471932" y="236499"/>
                </a:lnTo>
                <a:lnTo>
                  <a:pt x="513981" y="181813"/>
                </a:lnTo>
                <a:lnTo>
                  <a:pt x="568629" y="132676"/>
                </a:lnTo>
                <a:lnTo>
                  <a:pt x="599897" y="110820"/>
                </a:lnTo>
                <a:lnTo>
                  <a:pt x="633361" y="91097"/>
                </a:lnTo>
                <a:lnTo>
                  <a:pt x="668718" y="73748"/>
                </a:lnTo>
                <a:lnTo>
                  <a:pt x="705637" y="59029"/>
                </a:lnTo>
                <a:lnTo>
                  <a:pt x="743813" y="47167"/>
                </a:lnTo>
                <a:lnTo>
                  <a:pt x="782916" y="38404"/>
                </a:lnTo>
                <a:lnTo>
                  <a:pt x="798233" y="36664"/>
                </a:lnTo>
                <a:lnTo>
                  <a:pt x="846612" y="36664"/>
                </a:lnTo>
                <a:lnTo>
                  <a:pt x="862444" y="27089"/>
                </a:lnTo>
                <a:lnTo>
                  <a:pt x="795286" y="0"/>
                </a:lnTo>
                <a:close/>
              </a:path>
              <a:path w="862964" h="687070">
                <a:moveTo>
                  <a:pt x="846612" y="36664"/>
                </a:moveTo>
                <a:lnTo>
                  <a:pt x="798233" y="36664"/>
                </a:lnTo>
                <a:lnTo>
                  <a:pt x="800480" y="64566"/>
                </a:lnTo>
                <a:lnTo>
                  <a:pt x="846612" y="36664"/>
                </a:lnTo>
                <a:close/>
              </a:path>
            </a:pathLst>
          </a:custGeom>
          <a:solidFill>
            <a:srgbClr val="9848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3829443" y="3839083"/>
            <a:ext cx="1097280" cy="459740"/>
          </a:xfrm>
          <a:custGeom>
            <a:avLst/>
            <a:gdLst/>
            <a:ahLst/>
            <a:cxnLst/>
            <a:rect l="l" t="t" r="r" b="b"/>
            <a:pathLst>
              <a:path w="1097279" h="459739">
                <a:moveTo>
                  <a:pt x="1031328" y="0"/>
                </a:moveTo>
                <a:lnTo>
                  <a:pt x="1032281" y="28625"/>
                </a:lnTo>
                <a:lnTo>
                  <a:pt x="994257" y="30975"/>
                </a:lnTo>
                <a:lnTo>
                  <a:pt x="943876" y="36728"/>
                </a:lnTo>
                <a:lnTo>
                  <a:pt x="894689" y="44513"/>
                </a:lnTo>
                <a:lnTo>
                  <a:pt x="847128" y="54178"/>
                </a:lnTo>
                <a:lnTo>
                  <a:pt x="801560" y="65570"/>
                </a:lnTo>
                <a:lnTo>
                  <a:pt x="758393" y="78524"/>
                </a:lnTo>
                <a:lnTo>
                  <a:pt x="718019" y="92900"/>
                </a:lnTo>
                <a:lnTo>
                  <a:pt x="680847" y="108546"/>
                </a:lnTo>
                <a:lnTo>
                  <a:pt x="617626" y="143103"/>
                </a:lnTo>
                <a:lnTo>
                  <a:pt x="572008" y="181076"/>
                </a:lnTo>
                <a:lnTo>
                  <a:pt x="547166" y="221919"/>
                </a:lnTo>
                <a:lnTo>
                  <a:pt x="543153" y="252082"/>
                </a:lnTo>
                <a:lnTo>
                  <a:pt x="541045" y="261175"/>
                </a:lnTo>
                <a:lnTo>
                  <a:pt x="518096" y="298881"/>
                </a:lnTo>
                <a:lnTo>
                  <a:pt x="473989" y="335660"/>
                </a:lnTo>
                <a:lnTo>
                  <a:pt x="412038" y="369582"/>
                </a:lnTo>
                <a:lnTo>
                  <a:pt x="375399" y="385051"/>
                </a:lnTo>
                <a:lnTo>
                  <a:pt x="335534" y="399275"/>
                </a:lnTo>
                <a:lnTo>
                  <a:pt x="292849" y="412114"/>
                </a:lnTo>
                <a:lnTo>
                  <a:pt x="247751" y="423417"/>
                </a:lnTo>
                <a:lnTo>
                  <a:pt x="200647" y="433006"/>
                </a:lnTo>
                <a:lnTo>
                  <a:pt x="151930" y="440740"/>
                </a:lnTo>
                <a:lnTo>
                  <a:pt x="102019" y="446455"/>
                </a:lnTo>
                <a:lnTo>
                  <a:pt x="51308" y="450011"/>
                </a:lnTo>
                <a:lnTo>
                  <a:pt x="0" y="451230"/>
                </a:lnTo>
                <a:lnTo>
                  <a:pt x="190" y="459320"/>
                </a:lnTo>
                <a:lnTo>
                  <a:pt x="51498" y="458101"/>
                </a:lnTo>
                <a:lnTo>
                  <a:pt x="102577" y="454532"/>
                </a:lnTo>
                <a:lnTo>
                  <a:pt x="152844" y="448792"/>
                </a:lnTo>
                <a:lnTo>
                  <a:pt x="201917" y="441007"/>
                </a:lnTo>
                <a:lnTo>
                  <a:pt x="249364" y="431355"/>
                </a:lnTo>
                <a:lnTo>
                  <a:pt x="294817" y="419976"/>
                </a:lnTo>
                <a:lnTo>
                  <a:pt x="337870" y="407034"/>
                </a:lnTo>
                <a:lnTo>
                  <a:pt x="378129" y="392671"/>
                </a:lnTo>
                <a:lnTo>
                  <a:pt x="415188" y="377050"/>
                </a:lnTo>
                <a:lnTo>
                  <a:pt x="478154" y="342595"/>
                </a:lnTo>
                <a:lnTo>
                  <a:pt x="523659" y="304749"/>
                </a:lnTo>
                <a:lnTo>
                  <a:pt x="548589" y="264109"/>
                </a:lnTo>
                <a:lnTo>
                  <a:pt x="552767" y="233413"/>
                </a:lnTo>
                <a:lnTo>
                  <a:pt x="555053" y="223786"/>
                </a:lnTo>
                <a:lnTo>
                  <a:pt x="578218" y="186270"/>
                </a:lnTo>
                <a:lnTo>
                  <a:pt x="622439" y="149618"/>
                </a:lnTo>
                <a:lnTo>
                  <a:pt x="684453" y="115798"/>
                </a:lnTo>
                <a:lnTo>
                  <a:pt x="721156" y="100368"/>
                </a:lnTo>
                <a:lnTo>
                  <a:pt x="761098" y="86156"/>
                </a:lnTo>
                <a:lnTo>
                  <a:pt x="803884" y="73317"/>
                </a:lnTo>
                <a:lnTo>
                  <a:pt x="849083" y="62039"/>
                </a:lnTo>
                <a:lnTo>
                  <a:pt x="896302" y="52450"/>
                </a:lnTo>
                <a:lnTo>
                  <a:pt x="945134" y="44729"/>
                </a:lnTo>
                <a:lnTo>
                  <a:pt x="995172" y="39014"/>
                </a:lnTo>
                <a:lnTo>
                  <a:pt x="1032548" y="36715"/>
                </a:lnTo>
                <a:lnTo>
                  <a:pt x="1085147" y="36715"/>
                </a:lnTo>
                <a:lnTo>
                  <a:pt x="1097140" y="30213"/>
                </a:lnTo>
                <a:lnTo>
                  <a:pt x="1031328" y="0"/>
                </a:lnTo>
                <a:close/>
              </a:path>
              <a:path w="1097279" h="459739">
                <a:moveTo>
                  <a:pt x="1085147" y="36715"/>
                </a:moveTo>
                <a:lnTo>
                  <a:pt x="1032548" y="36715"/>
                </a:lnTo>
                <a:lnTo>
                  <a:pt x="1033475" y="64731"/>
                </a:lnTo>
                <a:lnTo>
                  <a:pt x="1085147" y="36715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4102112" y="2084451"/>
            <a:ext cx="694055" cy="2867660"/>
          </a:xfrm>
          <a:custGeom>
            <a:avLst/>
            <a:gdLst/>
            <a:ahLst/>
            <a:cxnLst/>
            <a:rect l="l" t="t" r="r" b="b"/>
            <a:pathLst>
              <a:path w="694054" h="2867660">
                <a:moveTo>
                  <a:pt x="622922" y="0"/>
                </a:moveTo>
                <a:lnTo>
                  <a:pt x="629805" y="27762"/>
                </a:lnTo>
                <a:lnTo>
                  <a:pt x="627634" y="28359"/>
                </a:lnTo>
                <a:lnTo>
                  <a:pt x="627329" y="28486"/>
                </a:lnTo>
                <a:lnTo>
                  <a:pt x="594360" y="49085"/>
                </a:lnTo>
                <a:lnTo>
                  <a:pt x="562051" y="77063"/>
                </a:lnTo>
                <a:lnTo>
                  <a:pt x="530098" y="112306"/>
                </a:lnTo>
                <a:lnTo>
                  <a:pt x="498551" y="154546"/>
                </a:lnTo>
                <a:lnTo>
                  <a:pt x="467423" y="203542"/>
                </a:lnTo>
                <a:lnTo>
                  <a:pt x="436778" y="259029"/>
                </a:lnTo>
                <a:lnTo>
                  <a:pt x="406666" y="320751"/>
                </a:lnTo>
                <a:lnTo>
                  <a:pt x="377139" y="388467"/>
                </a:lnTo>
                <a:lnTo>
                  <a:pt x="362610" y="424472"/>
                </a:lnTo>
                <a:lnTo>
                  <a:pt x="348246" y="461899"/>
                </a:lnTo>
                <a:lnTo>
                  <a:pt x="334060" y="500672"/>
                </a:lnTo>
                <a:lnTo>
                  <a:pt x="320052" y="540816"/>
                </a:lnTo>
                <a:lnTo>
                  <a:pt x="292633" y="624928"/>
                </a:lnTo>
                <a:lnTo>
                  <a:pt x="266039" y="713981"/>
                </a:lnTo>
                <a:lnTo>
                  <a:pt x="240347" y="807732"/>
                </a:lnTo>
                <a:lnTo>
                  <a:pt x="215582" y="905916"/>
                </a:lnTo>
                <a:lnTo>
                  <a:pt x="191846" y="1008265"/>
                </a:lnTo>
                <a:lnTo>
                  <a:pt x="169176" y="1114539"/>
                </a:lnTo>
                <a:lnTo>
                  <a:pt x="147650" y="1224457"/>
                </a:lnTo>
                <a:lnTo>
                  <a:pt x="127330" y="1337754"/>
                </a:lnTo>
                <a:lnTo>
                  <a:pt x="108254" y="1454200"/>
                </a:lnTo>
                <a:lnTo>
                  <a:pt x="90525" y="1573504"/>
                </a:lnTo>
                <a:lnTo>
                  <a:pt x="74180" y="1695424"/>
                </a:lnTo>
                <a:lnTo>
                  <a:pt x="59193" y="1820545"/>
                </a:lnTo>
                <a:lnTo>
                  <a:pt x="45842" y="1946783"/>
                </a:lnTo>
                <a:lnTo>
                  <a:pt x="34062" y="2074862"/>
                </a:lnTo>
                <a:lnTo>
                  <a:pt x="23918" y="2204491"/>
                </a:lnTo>
                <a:lnTo>
                  <a:pt x="15473" y="2335428"/>
                </a:lnTo>
                <a:lnTo>
                  <a:pt x="8803" y="2467419"/>
                </a:lnTo>
                <a:lnTo>
                  <a:pt x="3958" y="2600186"/>
                </a:lnTo>
                <a:lnTo>
                  <a:pt x="1002" y="2733473"/>
                </a:lnTo>
                <a:lnTo>
                  <a:pt x="0" y="2867021"/>
                </a:lnTo>
                <a:lnTo>
                  <a:pt x="8102" y="2867082"/>
                </a:lnTo>
                <a:lnTo>
                  <a:pt x="9094" y="2733413"/>
                </a:lnTo>
                <a:lnTo>
                  <a:pt x="12058" y="2600007"/>
                </a:lnTo>
                <a:lnTo>
                  <a:pt x="16918" y="2467127"/>
                </a:lnTo>
                <a:lnTo>
                  <a:pt x="23610" y="2335022"/>
                </a:lnTo>
                <a:lnTo>
                  <a:pt x="32070" y="2203970"/>
                </a:lnTo>
                <a:lnTo>
                  <a:pt x="42235" y="2074227"/>
                </a:lnTo>
                <a:lnTo>
                  <a:pt x="54040" y="1946046"/>
                </a:lnTo>
                <a:lnTo>
                  <a:pt x="67437" y="1819694"/>
                </a:lnTo>
                <a:lnTo>
                  <a:pt x="82219" y="1696389"/>
                </a:lnTo>
                <a:lnTo>
                  <a:pt x="98552" y="1574584"/>
                </a:lnTo>
                <a:lnTo>
                  <a:pt x="116268" y="1455394"/>
                </a:lnTo>
                <a:lnTo>
                  <a:pt x="135318" y="1339062"/>
                </a:lnTo>
                <a:lnTo>
                  <a:pt x="155625" y="1225880"/>
                </a:lnTo>
                <a:lnTo>
                  <a:pt x="177126" y="1116088"/>
                </a:lnTo>
                <a:lnTo>
                  <a:pt x="199758" y="1009954"/>
                </a:lnTo>
                <a:lnTo>
                  <a:pt x="223469" y="907745"/>
                </a:lnTo>
                <a:lnTo>
                  <a:pt x="248196" y="809713"/>
                </a:lnTo>
                <a:lnTo>
                  <a:pt x="273850" y="716127"/>
                </a:lnTo>
                <a:lnTo>
                  <a:pt x="300393" y="627240"/>
                </a:lnTo>
                <a:lnTo>
                  <a:pt x="327748" y="543331"/>
                </a:lnTo>
                <a:lnTo>
                  <a:pt x="341706" y="503339"/>
                </a:lnTo>
                <a:lnTo>
                  <a:pt x="355854" y="464680"/>
                </a:lnTo>
                <a:lnTo>
                  <a:pt x="370166" y="427380"/>
                </a:lnTo>
                <a:lnTo>
                  <a:pt x="384644" y="391490"/>
                </a:lnTo>
                <a:lnTo>
                  <a:pt x="414058" y="324065"/>
                </a:lnTo>
                <a:lnTo>
                  <a:pt x="444017" y="262661"/>
                </a:lnTo>
                <a:lnTo>
                  <a:pt x="474459" y="207556"/>
                </a:lnTo>
                <a:lnTo>
                  <a:pt x="505307" y="159016"/>
                </a:lnTo>
                <a:lnTo>
                  <a:pt x="536473" y="117297"/>
                </a:lnTo>
                <a:lnTo>
                  <a:pt x="567893" y="82664"/>
                </a:lnTo>
                <a:lnTo>
                  <a:pt x="599440" y="55384"/>
                </a:lnTo>
                <a:lnTo>
                  <a:pt x="631761" y="35623"/>
                </a:lnTo>
                <a:lnTo>
                  <a:pt x="670412" y="35623"/>
                </a:lnTo>
                <a:lnTo>
                  <a:pt x="693585" y="15824"/>
                </a:lnTo>
                <a:lnTo>
                  <a:pt x="622922" y="0"/>
                </a:lnTo>
                <a:close/>
              </a:path>
              <a:path w="694054" h="2867660">
                <a:moveTo>
                  <a:pt x="670412" y="35623"/>
                </a:moveTo>
                <a:lnTo>
                  <a:pt x="631761" y="35623"/>
                </a:lnTo>
                <a:lnTo>
                  <a:pt x="638530" y="62864"/>
                </a:lnTo>
                <a:lnTo>
                  <a:pt x="670412" y="3562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4284840" y="2100275"/>
            <a:ext cx="511175" cy="3311525"/>
          </a:xfrm>
          <a:custGeom>
            <a:avLst/>
            <a:gdLst/>
            <a:ahLst/>
            <a:cxnLst/>
            <a:rect l="l" t="t" r="r" b="b"/>
            <a:pathLst>
              <a:path w="511175" h="3311525">
                <a:moveTo>
                  <a:pt x="510857" y="0"/>
                </a:moveTo>
                <a:lnTo>
                  <a:pt x="440296" y="16268"/>
                </a:lnTo>
                <a:lnTo>
                  <a:pt x="459854" y="39954"/>
                </a:lnTo>
                <a:lnTo>
                  <a:pt x="448182" y="55168"/>
                </a:lnTo>
                <a:lnTo>
                  <a:pt x="424688" y="108699"/>
                </a:lnTo>
                <a:lnTo>
                  <a:pt x="402196" y="176733"/>
                </a:lnTo>
                <a:lnTo>
                  <a:pt x="391274" y="216014"/>
                </a:lnTo>
                <a:lnTo>
                  <a:pt x="380593" y="258622"/>
                </a:lnTo>
                <a:lnTo>
                  <a:pt x="370166" y="304393"/>
                </a:lnTo>
                <a:lnTo>
                  <a:pt x="360019" y="353187"/>
                </a:lnTo>
                <a:lnTo>
                  <a:pt x="350177" y="404837"/>
                </a:lnTo>
                <a:lnTo>
                  <a:pt x="340677" y="459219"/>
                </a:lnTo>
                <a:lnTo>
                  <a:pt x="331520" y="516178"/>
                </a:lnTo>
                <a:lnTo>
                  <a:pt x="322732" y="575538"/>
                </a:lnTo>
                <a:lnTo>
                  <a:pt x="314225" y="638187"/>
                </a:lnTo>
                <a:lnTo>
                  <a:pt x="306282" y="701852"/>
                </a:lnTo>
                <a:lnTo>
                  <a:pt x="298781" y="767499"/>
                </a:lnTo>
                <a:lnTo>
                  <a:pt x="291747" y="834961"/>
                </a:lnTo>
                <a:lnTo>
                  <a:pt x="285194" y="904087"/>
                </a:lnTo>
                <a:lnTo>
                  <a:pt x="279161" y="974725"/>
                </a:lnTo>
                <a:lnTo>
                  <a:pt x="273665" y="1046708"/>
                </a:lnTo>
                <a:lnTo>
                  <a:pt x="264371" y="1194193"/>
                </a:lnTo>
                <a:lnTo>
                  <a:pt x="257498" y="1345323"/>
                </a:lnTo>
                <a:lnTo>
                  <a:pt x="253237" y="1498866"/>
                </a:lnTo>
                <a:lnTo>
                  <a:pt x="250310" y="1808594"/>
                </a:lnTo>
                <a:lnTo>
                  <a:pt x="246033" y="1962289"/>
                </a:lnTo>
                <a:lnTo>
                  <a:pt x="239147" y="2113546"/>
                </a:lnTo>
                <a:lnTo>
                  <a:pt x="229822" y="2261171"/>
                </a:lnTo>
                <a:lnTo>
                  <a:pt x="224312" y="2333244"/>
                </a:lnTo>
                <a:lnTo>
                  <a:pt x="218253" y="2403957"/>
                </a:lnTo>
                <a:lnTo>
                  <a:pt x="211684" y="2473159"/>
                </a:lnTo>
                <a:lnTo>
                  <a:pt x="204618" y="2540697"/>
                </a:lnTo>
                <a:lnTo>
                  <a:pt x="197092" y="2606421"/>
                </a:lnTo>
                <a:lnTo>
                  <a:pt x="189268" y="2669085"/>
                </a:lnTo>
                <a:lnTo>
                  <a:pt x="180898" y="2730632"/>
                </a:lnTo>
                <a:lnTo>
                  <a:pt x="172123" y="2789904"/>
                </a:lnTo>
                <a:lnTo>
                  <a:pt x="162991" y="2846750"/>
                </a:lnTo>
                <a:lnTo>
                  <a:pt x="153504" y="2901016"/>
                </a:lnTo>
                <a:lnTo>
                  <a:pt x="143687" y="2952550"/>
                </a:lnTo>
                <a:lnTo>
                  <a:pt x="133578" y="3001200"/>
                </a:lnTo>
                <a:lnTo>
                  <a:pt x="123189" y="3046811"/>
                </a:lnTo>
                <a:lnTo>
                  <a:pt x="112547" y="3089228"/>
                </a:lnTo>
                <a:lnTo>
                  <a:pt x="101676" y="3128297"/>
                </a:lnTo>
                <a:lnTo>
                  <a:pt x="79387" y="3195755"/>
                </a:lnTo>
                <a:lnTo>
                  <a:pt x="56578" y="3247884"/>
                </a:lnTo>
                <a:lnTo>
                  <a:pt x="33489" y="3283531"/>
                </a:lnTo>
                <a:lnTo>
                  <a:pt x="0" y="3303346"/>
                </a:lnTo>
                <a:lnTo>
                  <a:pt x="1587" y="3311284"/>
                </a:lnTo>
                <a:lnTo>
                  <a:pt x="39535" y="3288936"/>
                </a:lnTo>
                <a:lnTo>
                  <a:pt x="63576" y="3251937"/>
                </a:lnTo>
                <a:lnTo>
                  <a:pt x="86893" y="3198795"/>
                </a:lnTo>
                <a:lnTo>
                  <a:pt x="109410" y="3130702"/>
                </a:lnTo>
                <a:lnTo>
                  <a:pt x="120345" y="3091398"/>
                </a:lnTo>
                <a:lnTo>
                  <a:pt x="131038" y="3048781"/>
                </a:lnTo>
                <a:lnTo>
                  <a:pt x="141465" y="3002998"/>
                </a:lnTo>
                <a:lnTo>
                  <a:pt x="151612" y="2954199"/>
                </a:lnTo>
                <a:lnTo>
                  <a:pt x="161455" y="2902530"/>
                </a:lnTo>
                <a:lnTo>
                  <a:pt x="170967" y="2848143"/>
                </a:lnTo>
                <a:lnTo>
                  <a:pt x="180124" y="2791189"/>
                </a:lnTo>
                <a:lnTo>
                  <a:pt x="188899" y="2731816"/>
                </a:lnTo>
                <a:lnTo>
                  <a:pt x="197294" y="2670177"/>
                </a:lnTo>
                <a:lnTo>
                  <a:pt x="205372" y="2605416"/>
                </a:lnTo>
                <a:lnTo>
                  <a:pt x="212871" y="2539777"/>
                </a:lnTo>
                <a:lnTo>
                  <a:pt x="219904" y="2472319"/>
                </a:lnTo>
                <a:lnTo>
                  <a:pt x="226455" y="2403195"/>
                </a:lnTo>
                <a:lnTo>
                  <a:pt x="232487" y="2332558"/>
                </a:lnTo>
                <a:lnTo>
                  <a:pt x="237986" y="2260549"/>
                </a:lnTo>
                <a:lnTo>
                  <a:pt x="247279" y="2113038"/>
                </a:lnTo>
                <a:lnTo>
                  <a:pt x="254149" y="1961921"/>
                </a:lnTo>
                <a:lnTo>
                  <a:pt x="258408" y="1808378"/>
                </a:lnTo>
                <a:lnTo>
                  <a:pt x="261342" y="1498790"/>
                </a:lnTo>
                <a:lnTo>
                  <a:pt x="265605" y="1345095"/>
                </a:lnTo>
                <a:lnTo>
                  <a:pt x="272501" y="1193825"/>
                </a:lnTo>
                <a:lnTo>
                  <a:pt x="281813" y="1046200"/>
                </a:lnTo>
                <a:lnTo>
                  <a:pt x="287339" y="974102"/>
                </a:lnTo>
                <a:lnTo>
                  <a:pt x="293385" y="903389"/>
                </a:lnTo>
                <a:lnTo>
                  <a:pt x="299953" y="834186"/>
                </a:lnTo>
                <a:lnTo>
                  <a:pt x="307016" y="766660"/>
                </a:lnTo>
                <a:lnTo>
                  <a:pt x="314553" y="700938"/>
                </a:lnTo>
                <a:lnTo>
                  <a:pt x="322389" y="638187"/>
                </a:lnTo>
                <a:lnTo>
                  <a:pt x="330758" y="576630"/>
                </a:lnTo>
                <a:lnTo>
                  <a:pt x="339521" y="517359"/>
                </a:lnTo>
                <a:lnTo>
                  <a:pt x="348665" y="460514"/>
                </a:lnTo>
                <a:lnTo>
                  <a:pt x="358152" y="406234"/>
                </a:lnTo>
                <a:lnTo>
                  <a:pt x="367969" y="354698"/>
                </a:lnTo>
                <a:lnTo>
                  <a:pt x="378091" y="306031"/>
                </a:lnTo>
                <a:lnTo>
                  <a:pt x="388480" y="260413"/>
                </a:lnTo>
                <a:lnTo>
                  <a:pt x="399122" y="217982"/>
                </a:lnTo>
                <a:lnTo>
                  <a:pt x="410006" y="178904"/>
                </a:lnTo>
                <a:lnTo>
                  <a:pt x="432320" y="111378"/>
                </a:lnTo>
                <a:lnTo>
                  <a:pt x="455040" y="59524"/>
                </a:lnTo>
                <a:lnTo>
                  <a:pt x="465137" y="46355"/>
                </a:lnTo>
                <a:lnTo>
                  <a:pt x="490329" y="46355"/>
                </a:lnTo>
                <a:lnTo>
                  <a:pt x="510857" y="0"/>
                </a:lnTo>
                <a:close/>
              </a:path>
              <a:path w="511175" h="3311525">
                <a:moveTo>
                  <a:pt x="490329" y="46355"/>
                </a:moveTo>
                <a:lnTo>
                  <a:pt x="465137" y="46355"/>
                </a:lnTo>
                <a:lnTo>
                  <a:pt x="481533" y="66217"/>
                </a:lnTo>
                <a:lnTo>
                  <a:pt x="490329" y="4635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2675826" y="1419733"/>
            <a:ext cx="266277" cy="45338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2737904" y="1476857"/>
            <a:ext cx="141681" cy="29956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2737904" y="1476857"/>
            <a:ext cx="142240" cy="299720"/>
          </a:xfrm>
          <a:custGeom>
            <a:avLst/>
            <a:gdLst/>
            <a:ahLst/>
            <a:cxnLst/>
            <a:rect l="l" t="t" r="r" b="b"/>
            <a:pathLst>
              <a:path w="142239" h="299719">
                <a:moveTo>
                  <a:pt x="0" y="74890"/>
                </a:moveTo>
                <a:lnTo>
                  <a:pt x="70842" y="74890"/>
                </a:lnTo>
                <a:lnTo>
                  <a:pt x="70842" y="0"/>
                </a:lnTo>
                <a:lnTo>
                  <a:pt x="141684" y="149780"/>
                </a:lnTo>
                <a:lnTo>
                  <a:pt x="70842" y="299561"/>
                </a:lnTo>
                <a:lnTo>
                  <a:pt x="70842" y="224671"/>
                </a:lnTo>
                <a:lnTo>
                  <a:pt x="0" y="224671"/>
                </a:lnTo>
                <a:lnTo>
                  <a:pt x="0" y="74890"/>
                </a:lnTo>
                <a:close/>
              </a:path>
            </a:pathLst>
          </a:custGeom>
          <a:ln w="8096">
            <a:solidFill>
              <a:srgbClr val="6CBD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2679420" y="4284009"/>
            <a:ext cx="266277" cy="449792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2740596" y="4340237"/>
            <a:ext cx="141681" cy="29955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2740596" y="4340237"/>
            <a:ext cx="142240" cy="299720"/>
          </a:xfrm>
          <a:custGeom>
            <a:avLst/>
            <a:gdLst/>
            <a:ahLst/>
            <a:cxnLst/>
            <a:rect l="l" t="t" r="r" b="b"/>
            <a:pathLst>
              <a:path w="142239" h="299720">
                <a:moveTo>
                  <a:pt x="0" y="74890"/>
                </a:moveTo>
                <a:lnTo>
                  <a:pt x="70842" y="74890"/>
                </a:lnTo>
                <a:lnTo>
                  <a:pt x="70842" y="0"/>
                </a:lnTo>
                <a:lnTo>
                  <a:pt x="141684" y="149780"/>
                </a:lnTo>
                <a:lnTo>
                  <a:pt x="70842" y="299561"/>
                </a:lnTo>
                <a:lnTo>
                  <a:pt x="70842" y="224671"/>
                </a:lnTo>
                <a:lnTo>
                  <a:pt x="0" y="224671"/>
                </a:lnTo>
                <a:lnTo>
                  <a:pt x="0" y="74890"/>
                </a:lnTo>
                <a:close/>
              </a:path>
            </a:pathLst>
          </a:custGeom>
          <a:ln w="8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2743301" y="2747975"/>
            <a:ext cx="142240" cy="299720"/>
          </a:xfrm>
          <a:custGeom>
            <a:avLst/>
            <a:gdLst/>
            <a:ahLst/>
            <a:cxnLst/>
            <a:rect l="l" t="t" r="r" b="b"/>
            <a:pathLst>
              <a:path w="142239" h="299719">
                <a:moveTo>
                  <a:pt x="70840" y="0"/>
                </a:moveTo>
                <a:lnTo>
                  <a:pt x="70840" y="74891"/>
                </a:lnTo>
                <a:lnTo>
                  <a:pt x="0" y="74891"/>
                </a:lnTo>
                <a:lnTo>
                  <a:pt x="0" y="224675"/>
                </a:lnTo>
                <a:lnTo>
                  <a:pt x="70840" y="224675"/>
                </a:lnTo>
                <a:lnTo>
                  <a:pt x="70840" y="299554"/>
                </a:lnTo>
                <a:lnTo>
                  <a:pt x="141681" y="149783"/>
                </a:lnTo>
                <a:lnTo>
                  <a:pt x="70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2743301" y="2747975"/>
            <a:ext cx="142240" cy="299720"/>
          </a:xfrm>
          <a:custGeom>
            <a:avLst/>
            <a:gdLst/>
            <a:ahLst/>
            <a:cxnLst/>
            <a:rect l="l" t="t" r="r" b="b"/>
            <a:pathLst>
              <a:path w="142239" h="299719">
                <a:moveTo>
                  <a:pt x="0" y="74890"/>
                </a:moveTo>
                <a:lnTo>
                  <a:pt x="70842" y="74890"/>
                </a:lnTo>
                <a:lnTo>
                  <a:pt x="70842" y="0"/>
                </a:lnTo>
                <a:lnTo>
                  <a:pt x="141684" y="149780"/>
                </a:lnTo>
                <a:lnTo>
                  <a:pt x="70842" y="299561"/>
                </a:lnTo>
                <a:lnTo>
                  <a:pt x="70842" y="224671"/>
                </a:lnTo>
                <a:lnTo>
                  <a:pt x="0" y="224671"/>
                </a:lnTo>
                <a:lnTo>
                  <a:pt x="0" y="74890"/>
                </a:lnTo>
                <a:close/>
              </a:path>
            </a:pathLst>
          </a:custGeom>
          <a:ln w="21589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2743301" y="3645306"/>
            <a:ext cx="142240" cy="299720"/>
          </a:xfrm>
          <a:custGeom>
            <a:avLst/>
            <a:gdLst/>
            <a:ahLst/>
            <a:cxnLst/>
            <a:rect l="l" t="t" r="r" b="b"/>
            <a:pathLst>
              <a:path w="142239" h="299720">
                <a:moveTo>
                  <a:pt x="70840" y="0"/>
                </a:moveTo>
                <a:lnTo>
                  <a:pt x="70840" y="74891"/>
                </a:lnTo>
                <a:lnTo>
                  <a:pt x="0" y="74891"/>
                </a:lnTo>
                <a:lnTo>
                  <a:pt x="0" y="224675"/>
                </a:lnTo>
                <a:lnTo>
                  <a:pt x="70840" y="224675"/>
                </a:lnTo>
                <a:lnTo>
                  <a:pt x="70840" y="299567"/>
                </a:lnTo>
                <a:lnTo>
                  <a:pt x="141681" y="149783"/>
                </a:lnTo>
                <a:lnTo>
                  <a:pt x="70840" y="0"/>
                </a:lnTo>
                <a:close/>
              </a:path>
            </a:pathLst>
          </a:custGeom>
          <a:solidFill>
            <a:srgbClr val="2F5A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2743301" y="3645306"/>
            <a:ext cx="142240" cy="299720"/>
          </a:xfrm>
          <a:custGeom>
            <a:avLst/>
            <a:gdLst/>
            <a:ahLst/>
            <a:cxnLst/>
            <a:rect l="l" t="t" r="r" b="b"/>
            <a:pathLst>
              <a:path w="142239" h="299720">
                <a:moveTo>
                  <a:pt x="0" y="74890"/>
                </a:moveTo>
                <a:lnTo>
                  <a:pt x="70842" y="74890"/>
                </a:lnTo>
                <a:lnTo>
                  <a:pt x="70842" y="0"/>
                </a:lnTo>
                <a:lnTo>
                  <a:pt x="141684" y="149780"/>
                </a:lnTo>
                <a:lnTo>
                  <a:pt x="70842" y="299561"/>
                </a:lnTo>
                <a:lnTo>
                  <a:pt x="70842" y="224671"/>
                </a:lnTo>
                <a:lnTo>
                  <a:pt x="0" y="224671"/>
                </a:lnTo>
                <a:lnTo>
                  <a:pt x="0" y="74890"/>
                </a:lnTo>
                <a:close/>
              </a:path>
            </a:pathLst>
          </a:custGeom>
          <a:ln w="21589">
            <a:solidFill>
              <a:srgbClr val="98480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2747340" y="4951501"/>
            <a:ext cx="142240" cy="298450"/>
          </a:xfrm>
          <a:custGeom>
            <a:avLst/>
            <a:gdLst/>
            <a:ahLst/>
            <a:cxnLst/>
            <a:rect l="l" t="t" r="r" b="b"/>
            <a:pathLst>
              <a:path w="142239" h="298450">
                <a:moveTo>
                  <a:pt x="70853" y="0"/>
                </a:moveTo>
                <a:lnTo>
                  <a:pt x="70853" y="74552"/>
                </a:lnTo>
                <a:lnTo>
                  <a:pt x="0" y="74552"/>
                </a:lnTo>
                <a:lnTo>
                  <a:pt x="0" y="223659"/>
                </a:lnTo>
                <a:lnTo>
                  <a:pt x="70853" y="223659"/>
                </a:lnTo>
                <a:lnTo>
                  <a:pt x="70853" y="298212"/>
                </a:lnTo>
                <a:lnTo>
                  <a:pt x="141693" y="149106"/>
                </a:lnTo>
                <a:lnTo>
                  <a:pt x="7085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2747340" y="4951501"/>
            <a:ext cx="142240" cy="298450"/>
          </a:xfrm>
          <a:custGeom>
            <a:avLst/>
            <a:gdLst/>
            <a:ahLst/>
            <a:cxnLst/>
            <a:rect l="l" t="t" r="r" b="b"/>
            <a:pathLst>
              <a:path w="142239" h="298450">
                <a:moveTo>
                  <a:pt x="0" y="74553"/>
                </a:moveTo>
                <a:lnTo>
                  <a:pt x="70842" y="74553"/>
                </a:lnTo>
                <a:lnTo>
                  <a:pt x="70842" y="0"/>
                </a:lnTo>
                <a:lnTo>
                  <a:pt x="141684" y="149106"/>
                </a:lnTo>
                <a:lnTo>
                  <a:pt x="70842" y="298212"/>
                </a:lnTo>
                <a:lnTo>
                  <a:pt x="70842" y="223659"/>
                </a:lnTo>
                <a:lnTo>
                  <a:pt x="0" y="223659"/>
                </a:lnTo>
                <a:lnTo>
                  <a:pt x="0" y="74553"/>
                </a:lnTo>
                <a:close/>
              </a:path>
            </a:pathLst>
          </a:custGeom>
          <a:ln w="21589">
            <a:solidFill>
              <a:srgbClr val="0000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 txBox="1">
            <a:spLocks noGrp="1"/>
          </p:cNvSpPr>
          <p:nvPr>
            <p:ph type="title"/>
          </p:nvPr>
        </p:nvSpPr>
        <p:spPr>
          <a:xfrm>
            <a:off x="56136" y="137299"/>
            <a:ext cx="5642610" cy="33655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000" spc="15"/>
              <a:t>Putting the pieces together at </a:t>
            </a:r>
            <a:r>
              <a:rPr dirty="0" sz="2000" spc="15">
                <a:solidFill>
                  <a:srgbClr val="939DFC"/>
                </a:solidFill>
              </a:rPr>
              <a:t>point of impact</a:t>
            </a:r>
            <a:r>
              <a:rPr dirty="0" sz="2000" spc="-85">
                <a:solidFill>
                  <a:srgbClr val="939DFC"/>
                </a:solidFill>
              </a:rPr>
              <a:t> </a:t>
            </a:r>
            <a:r>
              <a:rPr dirty="0" sz="2000" spc="20"/>
              <a:t>can</a:t>
            </a:r>
            <a:endParaRPr sz="2000"/>
          </a:p>
        </p:txBody>
      </p:sp>
      <p:sp>
        <p:nvSpPr>
          <p:cNvPr id="231" name="object 231"/>
          <p:cNvSpPr txBox="1"/>
          <p:nvPr/>
        </p:nvSpPr>
        <p:spPr>
          <a:xfrm>
            <a:off x="56136" y="446748"/>
            <a:ext cx="1842770" cy="3365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20">
                <a:solidFill>
                  <a:srgbClr val="FFFFFF"/>
                </a:solidFill>
                <a:latin typeface="Arial"/>
                <a:cs typeface="Arial"/>
              </a:rPr>
              <a:t>changing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69" y="1429078"/>
            <a:ext cx="6134735" cy="204597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2700" spc="305">
                <a:solidFill>
                  <a:srgbClr val="31B6FD"/>
                </a:solidFill>
                <a:latin typeface="Arial"/>
                <a:cs typeface="Arial"/>
              </a:rPr>
              <a:t>*</a:t>
            </a:r>
            <a:r>
              <a:rPr dirty="0" sz="2700" spc="320">
                <a:solidFill>
                  <a:srgbClr val="31B6FD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073E87"/>
                </a:solidFill>
                <a:latin typeface="Arial"/>
                <a:cs typeface="Arial"/>
              </a:rPr>
              <a:t>Definition:</a:t>
            </a:r>
            <a:endParaRPr sz="2700">
              <a:latin typeface="Arial"/>
              <a:cs typeface="Arial"/>
            </a:endParaRPr>
          </a:p>
          <a:p>
            <a:pPr algn="just" marL="12700" marR="5080" indent="594360">
              <a:lnSpc>
                <a:spcPct val="101499"/>
              </a:lnSpc>
              <a:spcBef>
                <a:spcPts val="550"/>
              </a:spcBef>
            </a:pPr>
            <a:r>
              <a:rPr dirty="0" sz="2350" spc="-80" i="1">
                <a:solidFill>
                  <a:srgbClr val="073E87"/>
                </a:solidFill>
                <a:latin typeface="Trebuchet MS"/>
                <a:cs typeface="Trebuchet MS"/>
              </a:rPr>
              <a:t>Provide</a:t>
            </a:r>
            <a:r>
              <a:rPr dirty="0" sz="2350" spc="-21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114" i="1">
                <a:solidFill>
                  <a:srgbClr val="073E87"/>
                </a:solidFill>
                <a:latin typeface="Trebuchet MS"/>
                <a:cs typeface="Trebuchet MS"/>
              </a:rPr>
              <a:t>clinicians</a:t>
            </a:r>
            <a:r>
              <a:rPr dirty="0" sz="2350" spc="-21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60" i="1">
                <a:solidFill>
                  <a:srgbClr val="073E87"/>
                </a:solidFill>
                <a:latin typeface="Trebuchet MS"/>
                <a:cs typeface="Trebuchet MS"/>
              </a:rPr>
              <a:t>or</a:t>
            </a:r>
            <a:r>
              <a:rPr dirty="0" sz="2350" spc="-22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95" i="1">
                <a:solidFill>
                  <a:srgbClr val="073E87"/>
                </a:solidFill>
                <a:latin typeface="Trebuchet MS"/>
                <a:cs typeface="Trebuchet MS"/>
              </a:rPr>
              <a:t>patients</a:t>
            </a:r>
            <a:r>
              <a:rPr dirty="0" sz="2350" spc="-21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85" i="1">
                <a:solidFill>
                  <a:srgbClr val="073E87"/>
                </a:solidFill>
                <a:latin typeface="Trebuchet MS"/>
                <a:cs typeface="Trebuchet MS"/>
              </a:rPr>
              <a:t>with</a:t>
            </a:r>
            <a:r>
              <a:rPr dirty="0" u="sng" sz="2350" spc="-204" i="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2350" spc="-95" i="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Trebuchet MS"/>
                <a:cs typeface="Trebuchet MS"/>
              </a:rPr>
              <a:t>computer- </a:t>
            </a:r>
            <a:r>
              <a:rPr dirty="0" sz="2350" spc="-9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u="sng" sz="2350" spc="-85" i="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Trebuchet MS"/>
                <a:cs typeface="Trebuchet MS"/>
              </a:rPr>
              <a:t>generated</a:t>
            </a:r>
            <a:r>
              <a:rPr dirty="0" sz="2350" spc="-8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135" i="1">
                <a:solidFill>
                  <a:srgbClr val="073E87"/>
                </a:solidFill>
                <a:latin typeface="Trebuchet MS"/>
                <a:cs typeface="Trebuchet MS"/>
              </a:rPr>
              <a:t>clinical </a:t>
            </a:r>
            <a:r>
              <a:rPr dirty="0" sz="2350" spc="-60" i="1">
                <a:solidFill>
                  <a:srgbClr val="073E87"/>
                </a:solidFill>
                <a:latin typeface="Trebuchet MS"/>
                <a:cs typeface="Trebuchet MS"/>
              </a:rPr>
              <a:t>knowledge and </a:t>
            </a:r>
            <a:r>
              <a:rPr dirty="0" sz="2350" spc="-125" i="1">
                <a:solidFill>
                  <a:srgbClr val="073E87"/>
                </a:solidFill>
                <a:latin typeface="Trebuchet MS"/>
                <a:cs typeface="Trebuchet MS"/>
              </a:rPr>
              <a:t>patient-related  </a:t>
            </a:r>
            <a:r>
              <a:rPr dirty="0" sz="2350" spc="-105" i="1">
                <a:solidFill>
                  <a:srgbClr val="073E87"/>
                </a:solidFill>
                <a:latin typeface="Trebuchet MS"/>
                <a:cs typeface="Trebuchet MS"/>
              </a:rPr>
              <a:t>information, </a:t>
            </a:r>
            <a:r>
              <a:rPr dirty="0" u="sng" sz="2350" spc="-125" i="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Trebuchet MS"/>
                <a:cs typeface="Trebuchet MS"/>
              </a:rPr>
              <a:t>intelligently </a:t>
            </a:r>
            <a:r>
              <a:rPr dirty="0" u="sng" sz="2350" spc="-135" i="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Trebuchet MS"/>
                <a:cs typeface="Trebuchet MS"/>
              </a:rPr>
              <a:t>filtered</a:t>
            </a:r>
            <a:r>
              <a:rPr dirty="0" sz="2350" spc="-13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60" i="1">
                <a:solidFill>
                  <a:srgbClr val="073E87"/>
                </a:solidFill>
                <a:latin typeface="Trebuchet MS"/>
                <a:cs typeface="Trebuchet MS"/>
              </a:rPr>
              <a:t>or </a:t>
            </a:r>
            <a:r>
              <a:rPr dirty="0" sz="2350" spc="-85" i="1">
                <a:solidFill>
                  <a:srgbClr val="073E87"/>
                </a:solidFill>
                <a:latin typeface="Trebuchet MS"/>
                <a:cs typeface="Trebuchet MS"/>
              </a:rPr>
              <a:t>presented </a:t>
            </a:r>
            <a:r>
              <a:rPr dirty="0" sz="2350" spc="-105" i="1">
                <a:solidFill>
                  <a:srgbClr val="073E87"/>
                </a:solidFill>
                <a:latin typeface="Trebuchet MS"/>
                <a:cs typeface="Trebuchet MS"/>
              </a:rPr>
              <a:t>at  </a:t>
            </a:r>
            <a:r>
              <a:rPr dirty="0" sz="2350" spc="-90" i="1">
                <a:solidFill>
                  <a:srgbClr val="073E87"/>
                </a:solidFill>
                <a:latin typeface="Trebuchet MS"/>
                <a:cs typeface="Trebuchet MS"/>
              </a:rPr>
              <a:t>appropriate</a:t>
            </a:r>
            <a:r>
              <a:rPr dirty="0" sz="2350" spc="-22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125" i="1">
                <a:solidFill>
                  <a:srgbClr val="073E87"/>
                </a:solidFill>
                <a:latin typeface="Trebuchet MS"/>
                <a:cs typeface="Trebuchet MS"/>
              </a:rPr>
              <a:t>times,</a:t>
            </a:r>
            <a:r>
              <a:rPr dirty="0" sz="2350" spc="-22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55" i="1">
                <a:solidFill>
                  <a:srgbClr val="073E87"/>
                </a:solidFill>
                <a:latin typeface="Trebuchet MS"/>
                <a:cs typeface="Trebuchet MS"/>
              </a:rPr>
              <a:t>to</a:t>
            </a:r>
            <a:r>
              <a:rPr dirty="0" sz="2350" spc="-21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85" i="1">
                <a:solidFill>
                  <a:srgbClr val="073E87"/>
                </a:solidFill>
                <a:latin typeface="Trebuchet MS"/>
                <a:cs typeface="Trebuchet MS"/>
              </a:rPr>
              <a:t>enhance</a:t>
            </a:r>
            <a:r>
              <a:rPr dirty="0" sz="2350" spc="-21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100" i="1">
                <a:solidFill>
                  <a:srgbClr val="073E87"/>
                </a:solidFill>
                <a:latin typeface="Trebuchet MS"/>
                <a:cs typeface="Trebuchet MS"/>
              </a:rPr>
              <a:t>patient</a:t>
            </a:r>
            <a:r>
              <a:rPr dirty="0" sz="2350" spc="-22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95" i="1">
                <a:solidFill>
                  <a:srgbClr val="073E87"/>
                </a:solidFill>
                <a:latin typeface="Trebuchet MS"/>
                <a:cs typeface="Trebuchet MS"/>
              </a:rPr>
              <a:t>care”</a:t>
            </a:r>
            <a:r>
              <a:rPr dirty="0" sz="2350" spc="-23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40">
                <a:solidFill>
                  <a:srgbClr val="073E87"/>
                </a:solidFill>
                <a:latin typeface="Arial"/>
                <a:cs typeface="Arial"/>
              </a:rPr>
              <a:t>[1]</a:t>
            </a:r>
            <a:endParaRPr sz="23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251075" marR="5080" indent="-2239010">
              <a:lnSpc>
                <a:spcPct val="101000"/>
              </a:lnSpc>
              <a:spcBef>
                <a:spcPts val="95"/>
              </a:spcBef>
            </a:pPr>
            <a:r>
              <a:rPr dirty="0" spc="-110"/>
              <a:t>Clinical </a:t>
            </a:r>
            <a:r>
              <a:rPr dirty="0" spc="-100"/>
              <a:t>Decision </a:t>
            </a:r>
            <a:r>
              <a:rPr dirty="0" spc="-20"/>
              <a:t>Support</a:t>
            </a:r>
            <a:r>
              <a:rPr dirty="0" spc="-445"/>
              <a:t> </a:t>
            </a:r>
            <a:r>
              <a:rPr dirty="0" spc="-120"/>
              <a:t>System  </a:t>
            </a:r>
            <a:r>
              <a:rPr dirty="0" spc="-275"/>
              <a:t>(CDSS)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69" y="1426783"/>
            <a:ext cx="7221855" cy="393319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321945" indent="-309245">
              <a:lnSpc>
                <a:spcPct val="100000"/>
              </a:lnSpc>
              <a:spcBef>
                <a:spcPts val="775"/>
              </a:spcBef>
              <a:buClr>
                <a:srgbClr val="31B6FD"/>
              </a:buClr>
              <a:buChar char="*"/>
              <a:tabLst>
                <a:tab pos="322580" algn="l"/>
              </a:tabLst>
            </a:pPr>
            <a:r>
              <a:rPr dirty="0" sz="2700" spc="-35">
                <a:solidFill>
                  <a:srgbClr val="073E87"/>
                </a:solidFill>
                <a:latin typeface="Arial"/>
                <a:cs typeface="Arial"/>
              </a:rPr>
              <a:t>Knowledge</a:t>
            </a:r>
            <a:endParaRPr sz="2700">
              <a:latin typeface="Arial"/>
              <a:cs typeface="Arial"/>
            </a:endParaRPr>
          </a:p>
          <a:p>
            <a:pPr lvl="1" marL="586740" marR="117475" indent="-316230">
              <a:lnSpc>
                <a:spcPct val="100000"/>
              </a:lnSpc>
              <a:spcBef>
                <a:spcPts val="625"/>
              </a:spcBef>
              <a:buClr>
                <a:srgbClr val="31B6FD"/>
              </a:buClr>
              <a:buChar char="*"/>
              <a:tabLst>
                <a:tab pos="586740" algn="l"/>
                <a:tab pos="587375" algn="l"/>
              </a:tabLst>
            </a:pPr>
            <a:r>
              <a:rPr dirty="0" sz="2550" spc="-65">
                <a:solidFill>
                  <a:srgbClr val="073E87"/>
                </a:solidFill>
                <a:latin typeface="Arial"/>
                <a:cs typeface="Arial"/>
              </a:rPr>
              <a:t>Provide</a:t>
            </a:r>
            <a:r>
              <a:rPr dirty="0" sz="2550" spc="-16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550" spc="-75">
                <a:solidFill>
                  <a:srgbClr val="073E87"/>
                </a:solidFill>
                <a:latin typeface="Arial"/>
                <a:cs typeface="Arial"/>
              </a:rPr>
              <a:t>evidence</a:t>
            </a:r>
            <a:r>
              <a:rPr dirty="0" sz="2550" spc="-16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550" spc="100">
                <a:solidFill>
                  <a:srgbClr val="073E87"/>
                </a:solidFill>
                <a:latin typeface="Arial"/>
                <a:cs typeface="Arial"/>
              </a:rPr>
              <a:t>to</a:t>
            </a:r>
            <a:r>
              <a:rPr dirty="0" sz="2550" spc="-16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550" spc="-15">
                <a:solidFill>
                  <a:srgbClr val="073E87"/>
                </a:solidFill>
                <a:latin typeface="Arial"/>
                <a:cs typeface="Arial"/>
              </a:rPr>
              <a:t>meet</a:t>
            </a:r>
            <a:r>
              <a:rPr dirty="0" sz="2550" spc="-16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550" spc="-80">
                <a:solidFill>
                  <a:srgbClr val="073E87"/>
                </a:solidFill>
                <a:latin typeface="Arial"/>
                <a:cs typeface="Arial"/>
              </a:rPr>
              <a:t>physician</a:t>
            </a:r>
            <a:r>
              <a:rPr dirty="0" sz="2550" spc="-16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550" spc="5">
                <a:solidFill>
                  <a:srgbClr val="073E87"/>
                </a:solidFill>
                <a:latin typeface="Arial"/>
                <a:cs typeface="Arial"/>
              </a:rPr>
              <a:t>information  </a:t>
            </a:r>
            <a:r>
              <a:rPr dirty="0" sz="2550" spc="-100">
                <a:solidFill>
                  <a:srgbClr val="073E87"/>
                </a:solidFill>
                <a:latin typeface="Arial"/>
                <a:cs typeface="Arial"/>
              </a:rPr>
              <a:t>needs</a:t>
            </a:r>
            <a:endParaRPr sz="2550">
              <a:latin typeface="Arial"/>
              <a:cs typeface="Arial"/>
            </a:endParaRPr>
          </a:p>
          <a:p>
            <a:pPr lvl="1" marL="586740" marR="5080" indent="-316230">
              <a:lnSpc>
                <a:spcPct val="100000"/>
              </a:lnSpc>
              <a:spcBef>
                <a:spcPts val="595"/>
              </a:spcBef>
              <a:buClr>
                <a:srgbClr val="31B6FD"/>
              </a:buClr>
              <a:buChar char="*"/>
              <a:tabLst>
                <a:tab pos="586740" algn="l"/>
                <a:tab pos="587375" algn="l"/>
              </a:tabLst>
            </a:pPr>
            <a:r>
              <a:rPr dirty="0" sz="2550" spc="-90">
                <a:solidFill>
                  <a:srgbClr val="073E87"/>
                </a:solidFill>
                <a:latin typeface="Arial"/>
                <a:cs typeface="Arial"/>
              </a:rPr>
              <a:t>Meta-analysis </a:t>
            </a:r>
            <a:r>
              <a:rPr dirty="0" sz="2550" spc="75">
                <a:solidFill>
                  <a:srgbClr val="073E87"/>
                </a:solidFill>
                <a:latin typeface="Arial"/>
                <a:cs typeface="Arial"/>
              </a:rPr>
              <a:t>of</a:t>
            </a:r>
            <a:r>
              <a:rPr dirty="0" sz="2550" spc="-5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550" spc="-85">
                <a:solidFill>
                  <a:srgbClr val="073E87"/>
                </a:solidFill>
                <a:latin typeface="Arial"/>
                <a:cs typeface="Arial"/>
              </a:rPr>
              <a:t>Randomized </a:t>
            </a:r>
            <a:r>
              <a:rPr dirty="0" sz="2550" spc="-35">
                <a:solidFill>
                  <a:srgbClr val="073E87"/>
                </a:solidFill>
                <a:latin typeface="Arial"/>
                <a:cs typeface="Arial"/>
              </a:rPr>
              <a:t>Controlled </a:t>
            </a:r>
            <a:r>
              <a:rPr dirty="0" sz="2550" spc="-25">
                <a:solidFill>
                  <a:srgbClr val="073E87"/>
                </a:solidFill>
                <a:latin typeface="Arial"/>
                <a:cs typeface="Arial"/>
              </a:rPr>
              <a:t>trials </a:t>
            </a:r>
            <a:r>
              <a:rPr dirty="0" sz="2550" spc="-190">
                <a:solidFill>
                  <a:srgbClr val="073E87"/>
                </a:solidFill>
                <a:latin typeface="Arial"/>
                <a:cs typeface="Arial"/>
              </a:rPr>
              <a:t>as  </a:t>
            </a:r>
            <a:r>
              <a:rPr dirty="0" sz="2550" spc="-90">
                <a:solidFill>
                  <a:srgbClr val="073E87"/>
                </a:solidFill>
                <a:latin typeface="Arial"/>
                <a:cs typeface="Arial"/>
              </a:rPr>
              <a:t>evidences</a:t>
            </a:r>
            <a:endParaRPr sz="2550">
              <a:latin typeface="Arial"/>
              <a:cs typeface="Arial"/>
            </a:endParaRPr>
          </a:p>
          <a:p>
            <a:pPr marL="321945" indent="-309245">
              <a:lnSpc>
                <a:spcPct val="100000"/>
              </a:lnSpc>
              <a:spcBef>
                <a:spcPts val="615"/>
              </a:spcBef>
              <a:buClr>
                <a:srgbClr val="31B6FD"/>
              </a:buClr>
              <a:buChar char="*"/>
              <a:tabLst>
                <a:tab pos="322580" algn="l"/>
              </a:tabLst>
            </a:pPr>
            <a:r>
              <a:rPr dirty="0" sz="2700" spc="-50">
                <a:solidFill>
                  <a:srgbClr val="073E87"/>
                </a:solidFill>
                <a:latin typeface="Arial"/>
                <a:cs typeface="Arial"/>
              </a:rPr>
              <a:t>Patient-specific</a:t>
            </a:r>
            <a:r>
              <a:rPr dirty="0" sz="2700" spc="-16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700" spc="20">
                <a:solidFill>
                  <a:srgbClr val="073E87"/>
                </a:solidFill>
                <a:latin typeface="Arial"/>
                <a:cs typeface="Arial"/>
              </a:rPr>
              <a:t>Information</a:t>
            </a:r>
            <a:endParaRPr sz="2700">
              <a:latin typeface="Arial"/>
              <a:cs typeface="Arial"/>
            </a:endParaRPr>
          </a:p>
          <a:p>
            <a:pPr lvl="1" marL="544830" indent="-274320">
              <a:lnSpc>
                <a:spcPct val="100000"/>
              </a:lnSpc>
              <a:spcBef>
                <a:spcPts val="575"/>
              </a:spcBef>
              <a:buClr>
                <a:srgbClr val="31B6FD"/>
              </a:buClr>
              <a:buChar char="*"/>
              <a:tabLst>
                <a:tab pos="544830" algn="l"/>
                <a:tab pos="545465" algn="l"/>
              </a:tabLst>
            </a:pPr>
            <a:r>
              <a:rPr dirty="0" sz="2200" spc="-15">
                <a:solidFill>
                  <a:srgbClr val="073E87"/>
                </a:solidFill>
                <a:latin typeface="Arial"/>
                <a:cs typeface="Arial"/>
              </a:rPr>
              <a:t>Medication</a:t>
            </a:r>
            <a:r>
              <a:rPr dirty="0" sz="2200" spc="-14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200" spc="-40">
                <a:solidFill>
                  <a:srgbClr val="073E87"/>
                </a:solidFill>
                <a:latin typeface="Arial"/>
                <a:cs typeface="Arial"/>
              </a:rPr>
              <a:t>List</a:t>
            </a:r>
            <a:endParaRPr sz="2200">
              <a:latin typeface="Arial"/>
              <a:cs typeface="Arial"/>
            </a:endParaRPr>
          </a:p>
          <a:p>
            <a:pPr lvl="1" marL="544830" indent="-274320">
              <a:lnSpc>
                <a:spcPct val="100000"/>
              </a:lnSpc>
              <a:spcBef>
                <a:spcPts val="530"/>
              </a:spcBef>
              <a:buClr>
                <a:srgbClr val="31B6FD"/>
              </a:buClr>
              <a:buChar char="*"/>
              <a:tabLst>
                <a:tab pos="544830" algn="l"/>
                <a:tab pos="545465" algn="l"/>
              </a:tabLst>
            </a:pPr>
            <a:r>
              <a:rPr dirty="0" sz="2200" spc="-40">
                <a:solidFill>
                  <a:srgbClr val="073E87"/>
                </a:solidFill>
                <a:latin typeface="Arial"/>
                <a:cs typeface="Arial"/>
              </a:rPr>
              <a:t>Problem</a:t>
            </a:r>
            <a:r>
              <a:rPr dirty="0" sz="2200" spc="-14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200" spc="-65">
                <a:solidFill>
                  <a:srgbClr val="073E87"/>
                </a:solidFill>
                <a:latin typeface="Arial"/>
                <a:cs typeface="Arial"/>
              </a:rPr>
              <a:t>Lists</a:t>
            </a:r>
            <a:endParaRPr sz="2200">
              <a:latin typeface="Arial"/>
              <a:cs typeface="Arial"/>
            </a:endParaRPr>
          </a:p>
          <a:p>
            <a:pPr lvl="1" marL="544830" indent="-274320">
              <a:lnSpc>
                <a:spcPct val="100000"/>
              </a:lnSpc>
              <a:spcBef>
                <a:spcPts val="505"/>
              </a:spcBef>
              <a:buClr>
                <a:srgbClr val="31B6FD"/>
              </a:buClr>
              <a:buChar char="*"/>
              <a:tabLst>
                <a:tab pos="544830" algn="l"/>
                <a:tab pos="545465" algn="l"/>
              </a:tabLst>
            </a:pPr>
            <a:r>
              <a:rPr dirty="0" sz="2200" spc="-95">
                <a:solidFill>
                  <a:srgbClr val="073E87"/>
                </a:solidFill>
                <a:latin typeface="Arial"/>
                <a:cs typeface="Arial"/>
              </a:rPr>
              <a:t>Lab </a:t>
            </a:r>
            <a:r>
              <a:rPr dirty="0" sz="2200" spc="-35">
                <a:solidFill>
                  <a:srgbClr val="073E87"/>
                </a:solidFill>
                <a:latin typeface="Arial"/>
                <a:cs typeface="Arial"/>
              </a:rPr>
              <a:t>results </a:t>
            </a:r>
            <a:r>
              <a:rPr dirty="0" sz="2200" spc="-60">
                <a:solidFill>
                  <a:srgbClr val="073E87"/>
                </a:solidFill>
                <a:latin typeface="Arial"/>
                <a:cs typeface="Arial"/>
              </a:rPr>
              <a:t>and </a:t>
            </a:r>
            <a:r>
              <a:rPr dirty="0" sz="2200" spc="20">
                <a:solidFill>
                  <a:srgbClr val="073E87"/>
                </a:solidFill>
                <a:latin typeface="Arial"/>
                <a:cs typeface="Arial"/>
              </a:rPr>
              <a:t>other</a:t>
            </a:r>
            <a:r>
              <a:rPr dirty="0" sz="2200" spc="-43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073E87"/>
                </a:solidFill>
                <a:latin typeface="Arial"/>
                <a:cs typeface="Arial"/>
              </a:rPr>
              <a:t>clinical </a:t>
            </a:r>
            <a:r>
              <a:rPr dirty="0" sz="2200" spc="-30">
                <a:solidFill>
                  <a:srgbClr val="073E87"/>
                </a:solidFill>
                <a:latin typeface="Arial"/>
                <a:cs typeface="Arial"/>
              </a:rPr>
              <a:t>data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0976" y="462902"/>
            <a:ext cx="3928110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00"/>
              <a:t>Elements </a:t>
            </a:r>
            <a:r>
              <a:rPr dirty="0" sz="3700" spc="135"/>
              <a:t>of </a:t>
            </a:r>
            <a:r>
              <a:rPr dirty="0" sz="3700" spc="-490"/>
              <a:t>CDS</a:t>
            </a:r>
            <a:r>
              <a:rPr dirty="0" sz="3700" spc="-780"/>
              <a:t> </a:t>
            </a:r>
            <a:r>
              <a:rPr dirty="0" sz="3700" spc="-60"/>
              <a:t>[1]</a:t>
            </a:r>
            <a:endParaRPr sz="3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69" y="1429078"/>
            <a:ext cx="5722620" cy="399542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321945" indent="-309245">
              <a:lnSpc>
                <a:spcPct val="100000"/>
              </a:lnSpc>
              <a:spcBef>
                <a:spcPts val="760"/>
              </a:spcBef>
              <a:buClr>
                <a:srgbClr val="31B6FD"/>
              </a:buClr>
              <a:buChar char="*"/>
              <a:tabLst>
                <a:tab pos="322580" algn="l"/>
              </a:tabLst>
            </a:pPr>
            <a:r>
              <a:rPr dirty="0" sz="2700" spc="-35">
                <a:solidFill>
                  <a:srgbClr val="073E87"/>
                </a:solidFill>
                <a:latin typeface="Arial"/>
                <a:cs typeface="Arial"/>
              </a:rPr>
              <a:t>Filtered</a:t>
            </a:r>
            <a:endParaRPr sz="2700">
              <a:latin typeface="Arial"/>
              <a:cs typeface="Arial"/>
            </a:endParaRPr>
          </a:p>
          <a:p>
            <a:pPr lvl="1" marL="565785" indent="-295275">
              <a:lnSpc>
                <a:spcPct val="100000"/>
              </a:lnSpc>
              <a:spcBef>
                <a:spcPts val="595"/>
              </a:spcBef>
              <a:buClr>
                <a:srgbClr val="31B6FD"/>
              </a:buClr>
              <a:buChar char="*"/>
              <a:tabLst>
                <a:tab pos="565785" algn="l"/>
                <a:tab pos="566420" algn="l"/>
              </a:tabLst>
            </a:pPr>
            <a:r>
              <a:rPr dirty="0" sz="2350" spc="-45">
                <a:solidFill>
                  <a:srgbClr val="073E87"/>
                </a:solidFill>
                <a:latin typeface="Arial"/>
                <a:cs typeface="Arial"/>
              </a:rPr>
              <a:t>Gathering </a:t>
            </a:r>
            <a:r>
              <a:rPr dirty="0" sz="2350" spc="-55">
                <a:solidFill>
                  <a:srgbClr val="073E87"/>
                </a:solidFill>
                <a:latin typeface="Arial"/>
                <a:cs typeface="Arial"/>
              </a:rPr>
              <a:t>and </a:t>
            </a:r>
            <a:r>
              <a:rPr dirty="0" sz="2350" spc="-20">
                <a:solidFill>
                  <a:srgbClr val="073E87"/>
                </a:solidFill>
                <a:latin typeface="Arial"/>
                <a:cs typeface="Arial"/>
              </a:rPr>
              <a:t>presenting </a:t>
            </a:r>
            <a:r>
              <a:rPr dirty="0" sz="2350" spc="25">
                <a:solidFill>
                  <a:srgbClr val="073E87"/>
                </a:solidFill>
                <a:latin typeface="Arial"/>
                <a:cs typeface="Arial"/>
              </a:rPr>
              <a:t>pertinent</a:t>
            </a:r>
            <a:r>
              <a:rPr dirty="0" sz="2350" spc="-45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350" spc="-25">
                <a:solidFill>
                  <a:srgbClr val="073E87"/>
                </a:solidFill>
                <a:latin typeface="Arial"/>
                <a:cs typeface="Arial"/>
              </a:rPr>
              <a:t>data</a:t>
            </a:r>
            <a:endParaRPr sz="2350">
              <a:latin typeface="Arial"/>
              <a:cs typeface="Arial"/>
            </a:endParaRPr>
          </a:p>
          <a:p>
            <a:pPr marL="321945" indent="-309245">
              <a:lnSpc>
                <a:spcPct val="100000"/>
              </a:lnSpc>
              <a:spcBef>
                <a:spcPts val="570"/>
              </a:spcBef>
              <a:buClr>
                <a:srgbClr val="31B6FD"/>
              </a:buClr>
              <a:buChar char="*"/>
              <a:tabLst>
                <a:tab pos="322580" algn="l"/>
              </a:tabLst>
            </a:pPr>
            <a:r>
              <a:rPr dirty="0" sz="2700" spc="-65">
                <a:solidFill>
                  <a:srgbClr val="073E87"/>
                </a:solidFill>
                <a:latin typeface="Arial"/>
                <a:cs typeface="Arial"/>
              </a:rPr>
              <a:t>Presented </a:t>
            </a:r>
            <a:r>
              <a:rPr dirty="0" sz="2700" spc="25">
                <a:solidFill>
                  <a:srgbClr val="073E87"/>
                </a:solidFill>
                <a:latin typeface="Arial"/>
                <a:cs typeface="Arial"/>
              </a:rPr>
              <a:t>at </a:t>
            </a:r>
            <a:r>
              <a:rPr dirty="0" sz="2700" spc="-10">
                <a:solidFill>
                  <a:srgbClr val="073E87"/>
                </a:solidFill>
                <a:latin typeface="Arial"/>
                <a:cs typeface="Arial"/>
              </a:rPr>
              <a:t>appropriate</a:t>
            </a:r>
            <a:r>
              <a:rPr dirty="0" sz="2700" spc="-44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700" spc="25">
                <a:solidFill>
                  <a:srgbClr val="073E87"/>
                </a:solidFill>
                <a:latin typeface="Arial"/>
                <a:cs typeface="Arial"/>
              </a:rPr>
              <a:t>time</a:t>
            </a:r>
            <a:endParaRPr sz="2700">
              <a:latin typeface="Arial"/>
              <a:cs typeface="Arial"/>
            </a:endParaRPr>
          </a:p>
          <a:p>
            <a:pPr lvl="1" marL="586740" marR="84455" indent="-316230">
              <a:lnSpc>
                <a:spcPct val="100000"/>
              </a:lnSpc>
              <a:spcBef>
                <a:spcPts val="620"/>
              </a:spcBef>
              <a:buClr>
                <a:srgbClr val="31B6FD"/>
              </a:buClr>
              <a:buChar char="*"/>
              <a:tabLst>
                <a:tab pos="586740" algn="l"/>
                <a:tab pos="587375" algn="l"/>
              </a:tabLst>
            </a:pPr>
            <a:r>
              <a:rPr dirty="0" sz="2550" spc="-50">
                <a:solidFill>
                  <a:srgbClr val="073E87"/>
                </a:solidFill>
                <a:latin typeface="Arial"/>
                <a:cs typeface="Arial"/>
              </a:rPr>
              <a:t>Provider</a:t>
            </a:r>
            <a:r>
              <a:rPr dirty="0" sz="2550" spc="-17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550" spc="-70">
                <a:solidFill>
                  <a:srgbClr val="073E87"/>
                </a:solidFill>
                <a:latin typeface="Arial"/>
                <a:cs typeface="Arial"/>
              </a:rPr>
              <a:t>able</a:t>
            </a:r>
            <a:r>
              <a:rPr dirty="0" sz="2550" spc="-16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550" spc="-75">
                <a:solidFill>
                  <a:srgbClr val="073E87"/>
                </a:solidFill>
                <a:latin typeface="Arial"/>
                <a:cs typeface="Arial"/>
              </a:rPr>
              <a:t>and</a:t>
            </a:r>
            <a:r>
              <a:rPr dirty="0" sz="2550" spc="-16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550" spc="-70">
                <a:solidFill>
                  <a:srgbClr val="073E87"/>
                </a:solidFill>
                <a:latin typeface="Arial"/>
                <a:cs typeface="Arial"/>
              </a:rPr>
              <a:t>ready</a:t>
            </a:r>
            <a:r>
              <a:rPr dirty="0" sz="2550" spc="-16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550" spc="100">
                <a:solidFill>
                  <a:srgbClr val="073E87"/>
                </a:solidFill>
                <a:latin typeface="Arial"/>
                <a:cs typeface="Arial"/>
              </a:rPr>
              <a:t>to</a:t>
            </a:r>
            <a:r>
              <a:rPr dirty="0" sz="2550" spc="-16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550" spc="-30">
                <a:solidFill>
                  <a:srgbClr val="073E87"/>
                </a:solidFill>
                <a:latin typeface="Arial"/>
                <a:cs typeface="Arial"/>
              </a:rPr>
              <a:t>act</a:t>
            </a:r>
            <a:r>
              <a:rPr dirty="0" sz="2550" spc="-16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73E87"/>
                </a:solidFill>
                <a:latin typeface="Arial"/>
                <a:cs typeface="Arial"/>
              </a:rPr>
              <a:t>on</a:t>
            </a:r>
            <a:r>
              <a:rPr dirty="0" sz="2550" spc="-16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550" spc="15">
                <a:solidFill>
                  <a:srgbClr val="073E87"/>
                </a:solidFill>
                <a:latin typeface="Arial"/>
                <a:cs typeface="Arial"/>
              </a:rPr>
              <a:t>the  </a:t>
            </a:r>
            <a:r>
              <a:rPr dirty="0" sz="2550" spc="5">
                <a:solidFill>
                  <a:srgbClr val="073E87"/>
                </a:solidFill>
                <a:latin typeface="Arial"/>
                <a:cs typeface="Arial"/>
              </a:rPr>
              <a:t>information</a:t>
            </a:r>
            <a:endParaRPr sz="2550">
              <a:latin typeface="Arial"/>
              <a:cs typeface="Arial"/>
            </a:endParaRPr>
          </a:p>
          <a:p>
            <a:pPr marL="321945" indent="-309245">
              <a:lnSpc>
                <a:spcPct val="100000"/>
              </a:lnSpc>
              <a:spcBef>
                <a:spcPts val="615"/>
              </a:spcBef>
              <a:buClr>
                <a:srgbClr val="31B6FD"/>
              </a:buClr>
              <a:buChar char="*"/>
              <a:tabLst>
                <a:tab pos="322580" algn="l"/>
              </a:tabLst>
            </a:pPr>
            <a:r>
              <a:rPr dirty="0" sz="2700" spc="-125">
                <a:solidFill>
                  <a:srgbClr val="073E87"/>
                </a:solidFill>
                <a:latin typeface="Arial"/>
                <a:cs typeface="Arial"/>
              </a:rPr>
              <a:t>Enhance </a:t>
            </a:r>
            <a:r>
              <a:rPr dirty="0" sz="2700" spc="-25">
                <a:solidFill>
                  <a:srgbClr val="073E87"/>
                </a:solidFill>
                <a:latin typeface="Arial"/>
                <a:cs typeface="Arial"/>
              </a:rPr>
              <a:t>Patient</a:t>
            </a:r>
            <a:r>
              <a:rPr dirty="0" sz="2700" spc="-2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700" spc="-170">
                <a:solidFill>
                  <a:srgbClr val="073E87"/>
                </a:solidFill>
                <a:latin typeface="Arial"/>
                <a:cs typeface="Arial"/>
              </a:rPr>
              <a:t>Care</a:t>
            </a:r>
            <a:endParaRPr sz="2700">
              <a:latin typeface="Arial"/>
              <a:cs typeface="Arial"/>
            </a:endParaRPr>
          </a:p>
          <a:p>
            <a:pPr lvl="1" marL="544830" indent="-274320">
              <a:lnSpc>
                <a:spcPct val="100000"/>
              </a:lnSpc>
              <a:spcBef>
                <a:spcPts val="575"/>
              </a:spcBef>
              <a:buClr>
                <a:srgbClr val="31B6FD"/>
              </a:buClr>
              <a:buChar char="*"/>
              <a:tabLst>
                <a:tab pos="544830" algn="l"/>
                <a:tab pos="545465" algn="l"/>
              </a:tabLst>
            </a:pPr>
            <a:r>
              <a:rPr dirty="0" sz="2200" spc="-35">
                <a:solidFill>
                  <a:srgbClr val="073E87"/>
                </a:solidFill>
                <a:latin typeface="Arial"/>
                <a:cs typeface="Arial"/>
              </a:rPr>
              <a:t>Error</a:t>
            </a:r>
            <a:r>
              <a:rPr dirty="0" sz="2200" spc="-13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73E87"/>
                </a:solidFill>
                <a:latin typeface="Arial"/>
                <a:cs typeface="Arial"/>
              </a:rPr>
              <a:t>prevention</a:t>
            </a:r>
            <a:endParaRPr sz="2200">
              <a:latin typeface="Arial"/>
              <a:cs typeface="Arial"/>
            </a:endParaRPr>
          </a:p>
          <a:p>
            <a:pPr lvl="1" marL="544830" indent="-274320">
              <a:lnSpc>
                <a:spcPct val="100000"/>
              </a:lnSpc>
              <a:spcBef>
                <a:spcPts val="535"/>
              </a:spcBef>
              <a:buClr>
                <a:srgbClr val="31B6FD"/>
              </a:buClr>
              <a:buChar char="*"/>
              <a:tabLst>
                <a:tab pos="544830" algn="l"/>
                <a:tab pos="545465" algn="l"/>
              </a:tabLst>
            </a:pPr>
            <a:r>
              <a:rPr dirty="0" sz="2200" spc="-40">
                <a:solidFill>
                  <a:srgbClr val="073E87"/>
                </a:solidFill>
                <a:latin typeface="Arial"/>
                <a:cs typeface="Arial"/>
              </a:rPr>
              <a:t>Quality</a:t>
            </a:r>
            <a:r>
              <a:rPr dirty="0" sz="2200" spc="-13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073E87"/>
                </a:solidFill>
                <a:latin typeface="Arial"/>
                <a:cs typeface="Arial"/>
              </a:rPr>
              <a:t>improvement</a:t>
            </a:r>
            <a:endParaRPr sz="2200">
              <a:latin typeface="Arial"/>
              <a:cs typeface="Arial"/>
            </a:endParaRPr>
          </a:p>
          <a:p>
            <a:pPr lvl="1" marL="544830" indent="-274320">
              <a:lnSpc>
                <a:spcPct val="100000"/>
              </a:lnSpc>
              <a:spcBef>
                <a:spcPts val="505"/>
              </a:spcBef>
              <a:buClr>
                <a:srgbClr val="31B6FD"/>
              </a:buClr>
              <a:buChar char="*"/>
              <a:tabLst>
                <a:tab pos="544830" algn="l"/>
                <a:tab pos="545465" algn="l"/>
              </a:tabLst>
            </a:pPr>
            <a:r>
              <a:rPr dirty="0" sz="2200" spc="-95">
                <a:solidFill>
                  <a:srgbClr val="073E87"/>
                </a:solidFill>
                <a:latin typeface="Arial"/>
                <a:cs typeface="Arial"/>
              </a:rPr>
              <a:t>Lab </a:t>
            </a:r>
            <a:r>
              <a:rPr dirty="0" sz="2200" spc="-35">
                <a:solidFill>
                  <a:srgbClr val="073E87"/>
                </a:solidFill>
                <a:latin typeface="Arial"/>
                <a:cs typeface="Arial"/>
              </a:rPr>
              <a:t>results </a:t>
            </a:r>
            <a:r>
              <a:rPr dirty="0" sz="2200" spc="-60">
                <a:solidFill>
                  <a:srgbClr val="073E87"/>
                </a:solidFill>
                <a:latin typeface="Arial"/>
                <a:cs typeface="Arial"/>
              </a:rPr>
              <a:t>and </a:t>
            </a:r>
            <a:r>
              <a:rPr dirty="0" sz="2200" spc="20">
                <a:solidFill>
                  <a:srgbClr val="073E87"/>
                </a:solidFill>
                <a:latin typeface="Arial"/>
                <a:cs typeface="Arial"/>
              </a:rPr>
              <a:t>other</a:t>
            </a:r>
            <a:r>
              <a:rPr dirty="0" sz="2200" spc="-44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073E87"/>
                </a:solidFill>
                <a:latin typeface="Arial"/>
                <a:cs typeface="Arial"/>
              </a:rPr>
              <a:t>clinical </a:t>
            </a:r>
            <a:r>
              <a:rPr dirty="0" sz="2200" spc="-30">
                <a:solidFill>
                  <a:srgbClr val="073E87"/>
                </a:solidFill>
                <a:latin typeface="Arial"/>
                <a:cs typeface="Arial"/>
              </a:rPr>
              <a:t>data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0976" y="462902"/>
            <a:ext cx="3928110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00"/>
              <a:t>Elements </a:t>
            </a:r>
            <a:r>
              <a:rPr dirty="0" sz="3700" spc="135"/>
              <a:t>of </a:t>
            </a:r>
            <a:r>
              <a:rPr dirty="0" sz="3700" spc="-490"/>
              <a:t>CDS</a:t>
            </a:r>
            <a:r>
              <a:rPr dirty="0" sz="3700" spc="-780"/>
              <a:t> </a:t>
            </a:r>
            <a:r>
              <a:rPr dirty="0" sz="3700" spc="-60"/>
              <a:t>[1]</a:t>
            </a:r>
            <a:endParaRPr sz="3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776" y="1595132"/>
            <a:ext cx="5304155" cy="252285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244475" indent="-231775">
              <a:lnSpc>
                <a:spcPct val="100000"/>
              </a:lnSpc>
              <a:spcBef>
                <a:spcPts val="550"/>
              </a:spcBef>
              <a:buClr>
                <a:srgbClr val="31B6FD"/>
              </a:buClr>
              <a:buChar char="*"/>
              <a:tabLst>
                <a:tab pos="245110" algn="l"/>
              </a:tabLst>
            </a:pPr>
            <a:r>
              <a:rPr dirty="0" sz="2000" spc="-110">
                <a:solidFill>
                  <a:srgbClr val="073E87"/>
                </a:solidFill>
                <a:latin typeface="Arial"/>
                <a:cs typeface="Arial"/>
              </a:rPr>
              <a:t>Gives </a:t>
            </a:r>
            <a:r>
              <a:rPr dirty="0" sz="2000" spc="-175">
                <a:solidFill>
                  <a:srgbClr val="073E87"/>
                </a:solidFill>
                <a:latin typeface="Arial"/>
                <a:cs typeface="Arial"/>
              </a:rPr>
              <a:t>ADVICE </a:t>
            </a:r>
            <a:r>
              <a:rPr dirty="0" sz="2000" spc="100">
                <a:solidFill>
                  <a:srgbClr val="073E87"/>
                </a:solidFill>
                <a:latin typeface="Arial"/>
                <a:cs typeface="Arial"/>
              </a:rPr>
              <a:t>to</a:t>
            </a:r>
            <a:r>
              <a:rPr dirty="0" sz="2000" spc="-6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073E87"/>
                </a:solidFill>
                <a:latin typeface="Arial"/>
                <a:cs typeface="Arial"/>
              </a:rPr>
              <a:t>clinicians</a:t>
            </a:r>
            <a:endParaRPr sz="2000">
              <a:latin typeface="Arial"/>
              <a:cs typeface="Arial"/>
            </a:endParaRPr>
          </a:p>
          <a:p>
            <a:pPr marL="244475" indent="-231775">
              <a:lnSpc>
                <a:spcPct val="100000"/>
              </a:lnSpc>
              <a:spcBef>
                <a:spcPts val="465"/>
              </a:spcBef>
              <a:buClr>
                <a:srgbClr val="31B6FD"/>
              </a:buClr>
              <a:buChar char="*"/>
              <a:tabLst>
                <a:tab pos="245110" algn="l"/>
              </a:tabLst>
            </a:pPr>
            <a:r>
              <a:rPr dirty="0" sz="2000" spc="-70">
                <a:solidFill>
                  <a:srgbClr val="073E87"/>
                </a:solidFill>
                <a:latin typeface="Arial"/>
                <a:cs typeface="Arial"/>
              </a:rPr>
              <a:t>Used </a:t>
            </a:r>
            <a:r>
              <a:rPr dirty="0" sz="2000" spc="10">
                <a:solidFill>
                  <a:srgbClr val="073E87"/>
                </a:solidFill>
                <a:latin typeface="Arial"/>
                <a:cs typeface="Arial"/>
              </a:rPr>
              <a:t>Artificial</a:t>
            </a:r>
            <a:r>
              <a:rPr dirty="0" sz="2000" spc="-15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73E87"/>
                </a:solidFill>
                <a:latin typeface="Arial"/>
                <a:cs typeface="Arial"/>
              </a:rPr>
              <a:t>Intelligence</a:t>
            </a:r>
            <a:endParaRPr sz="2000">
              <a:latin typeface="Arial"/>
              <a:cs typeface="Arial"/>
            </a:endParaRPr>
          </a:p>
          <a:p>
            <a:pPr marL="244475" marR="125730" indent="-231775">
              <a:lnSpc>
                <a:spcPct val="102699"/>
              </a:lnSpc>
              <a:spcBef>
                <a:spcPts val="395"/>
              </a:spcBef>
              <a:buClr>
                <a:srgbClr val="31B6FD"/>
              </a:buClr>
              <a:buChar char="*"/>
              <a:tabLst>
                <a:tab pos="245110" algn="l"/>
              </a:tabLst>
            </a:pPr>
            <a:r>
              <a:rPr dirty="0" sz="2000" spc="-5">
                <a:solidFill>
                  <a:srgbClr val="073E87"/>
                </a:solidFill>
                <a:latin typeface="Arial"/>
                <a:cs typeface="Arial"/>
              </a:rPr>
              <a:t>Production </a:t>
            </a:r>
            <a:r>
              <a:rPr dirty="0" sz="2000" spc="-90">
                <a:solidFill>
                  <a:srgbClr val="073E87"/>
                </a:solidFill>
                <a:latin typeface="Arial"/>
                <a:cs typeface="Arial"/>
              </a:rPr>
              <a:t>Rules– </a:t>
            </a:r>
            <a:r>
              <a:rPr dirty="0" sz="2000">
                <a:solidFill>
                  <a:srgbClr val="073E87"/>
                </a:solidFill>
                <a:latin typeface="Arial"/>
                <a:cs typeface="Arial"/>
              </a:rPr>
              <a:t>knowledge </a:t>
            </a:r>
            <a:r>
              <a:rPr dirty="0" sz="2000" spc="-5">
                <a:solidFill>
                  <a:srgbClr val="073E87"/>
                </a:solidFill>
                <a:latin typeface="Arial"/>
                <a:cs typeface="Arial"/>
              </a:rPr>
              <a:t>gathered</a:t>
            </a:r>
            <a:r>
              <a:rPr dirty="0" sz="2000" spc="-35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073E87"/>
                </a:solidFill>
                <a:latin typeface="Arial"/>
                <a:cs typeface="Arial"/>
              </a:rPr>
              <a:t>from  </a:t>
            </a:r>
            <a:r>
              <a:rPr dirty="0" sz="2000" spc="-65">
                <a:solidFill>
                  <a:srgbClr val="073E87"/>
                </a:solidFill>
                <a:latin typeface="Arial"/>
                <a:cs typeface="Arial"/>
              </a:rPr>
              <a:t>discussions </a:t>
            </a:r>
            <a:r>
              <a:rPr dirty="0" sz="2000" spc="-25">
                <a:solidFill>
                  <a:srgbClr val="073E87"/>
                </a:solidFill>
                <a:latin typeface="Arial"/>
                <a:cs typeface="Arial"/>
              </a:rPr>
              <a:t>among</a:t>
            </a:r>
            <a:r>
              <a:rPr dirty="0" sz="2000" spc="-16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E87"/>
                </a:solidFill>
                <a:latin typeface="Arial"/>
                <a:cs typeface="Arial"/>
              </a:rPr>
              <a:t>experts</a:t>
            </a:r>
            <a:endParaRPr sz="2000">
              <a:latin typeface="Arial"/>
              <a:cs typeface="Arial"/>
            </a:endParaRPr>
          </a:p>
          <a:p>
            <a:pPr marL="12700" marR="4275455">
              <a:lnSpc>
                <a:spcPts val="2890"/>
              </a:lnSpc>
              <a:spcBef>
                <a:spcPts val="150"/>
              </a:spcBef>
            </a:pPr>
            <a:r>
              <a:rPr dirty="0" sz="2000" spc="-125">
                <a:solidFill>
                  <a:srgbClr val="073E87"/>
                </a:solidFill>
                <a:latin typeface="Arial"/>
                <a:cs typeface="Arial"/>
              </a:rPr>
              <a:t>Ex</a:t>
            </a:r>
            <a:r>
              <a:rPr dirty="0" sz="2000" spc="-120">
                <a:solidFill>
                  <a:srgbClr val="073E87"/>
                </a:solidFill>
                <a:latin typeface="Arial"/>
                <a:cs typeface="Arial"/>
              </a:rPr>
              <a:t>a</a:t>
            </a:r>
            <a:r>
              <a:rPr dirty="0" sz="2000" spc="-5">
                <a:solidFill>
                  <a:srgbClr val="073E87"/>
                </a:solidFill>
                <a:latin typeface="Arial"/>
                <a:cs typeface="Arial"/>
              </a:rPr>
              <a:t>m</a:t>
            </a:r>
            <a:r>
              <a:rPr dirty="0" sz="2000" spc="20">
                <a:solidFill>
                  <a:srgbClr val="073E87"/>
                </a:solidFill>
                <a:latin typeface="Arial"/>
                <a:cs typeface="Arial"/>
              </a:rPr>
              <a:t>p</a:t>
            </a:r>
            <a:r>
              <a:rPr dirty="0" sz="2000" spc="-20">
                <a:solidFill>
                  <a:srgbClr val="073E87"/>
                </a:solidFill>
                <a:latin typeface="Arial"/>
                <a:cs typeface="Arial"/>
              </a:rPr>
              <a:t>l</a:t>
            </a:r>
            <a:r>
              <a:rPr dirty="0" sz="2000" spc="-30">
                <a:solidFill>
                  <a:srgbClr val="073E87"/>
                </a:solidFill>
                <a:latin typeface="Arial"/>
                <a:cs typeface="Arial"/>
              </a:rPr>
              <a:t>e</a:t>
            </a:r>
            <a:r>
              <a:rPr dirty="0" sz="2000" spc="-45">
                <a:solidFill>
                  <a:srgbClr val="073E87"/>
                </a:solidFill>
                <a:latin typeface="Arial"/>
                <a:cs typeface="Arial"/>
              </a:rPr>
              <a:t>:  </a:t>
            </a:r>
            <a:r>
              <a:rPr dirty="0" sz="2000" spc="-75">
                <a:solidFill>
                  <a:srgbClr val="073E87"/>
                </a:solidFill>
                <a:latin typeface="Arial"/>
                <a:cs typeface="Arial"/>
              </a:rPr>
              <a:t>Rule</a:t>
            </a:r>
            <a:r>
              <a:rPr dirty="0" sz="2000" spc="-14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90">
                <a:solidFill>
                  <a:srgbClr val="073E87"/>
                </a:solidFill>
                <a:latin typeface="Arial"/>
                <a:cs typeface="Arial"/>
              </a:rPr>
              <a:t>507</a:t>
            </a:r>
            <a:endParaRPr sz="2000">
              <a:latin typeface="Arial"/>
              <a:cs typeface="Arial"/>
            </a:endParaRPr>
          </a:p>
          <a:p>
            <a:pPr marL="244475">
              <a:lnSpc>
                <a:spcPct val="100000"/>
              </a:lnSpc>
              <a:spcBef>
                <a:spcPts val="285"/>
              </a:spcBef>
            </a:pPr>
            <a:r>
              <a:rPr dirty="0" sz="2000" spc="-50">
                <a:solidFill>
                  <a:srgbClr val="073E87"/>
                </a:solidFill>
                <a:latin typeface="Arial"/>
                <a:cs typeface="Arial"/>
              </a:rPr>
              <a:t>Comprised </a:t>
            </a:r>
            <a:r>
              <a:rPr dirty="0" sz="2000" spc="75">
                <a:solidFill>
                  <a:srgbClr val="073E87"/>
                </a:solidFill>
                <a:latin typeface="Arial"/>
                <a:cs typeface="Arial"/>
              </a:rPr>
              <a:t>of</a:t>
            </a:r>
            <a:r>
              <a:rPr dirty="0" sz="2000" spc="-39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E87"/>
                </a:solidFill>
                <a:latin typeface="Arial"/>
                <a:cs typeface="Arial"/>
              </a:rPr>
              <a:t>conditional </a:t>
            </a:r>
            <a:r>
              <a:rPr dirty="0" sz="2000" spc="10">
                <a:solidFill>
                  <a:srgbClr val="073E87"/>
                </a:solidFill>
                <a:latin typeface="Arial"/>
                <a:cs typeface="Arial"/>
              </a:rPr>
              <a:t>statement </a:t>
            </a:r>
            <a:r>
              <a:rPr dirty="0" sz="2000" spc="-105">
                <a:solidFill>
                  <a:srgbClr val="073E87"/>
                </a:solidFill>
                <a:latin typeface="Arial"/>
                <a:cs typeface="Arial"/>
              </a:rPr>
              <a:t>(IF-THEN)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4744" y="462902"/>
            <a:ext cx="2061845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215"/>
              <a:t>MYCIN</a:t>
            </a:r>
            <a:r>
              <a:rPr dirty="0" sz="3700" spc="-300"/>
              <a:t> </a:t>
            </a:r>
            <a:r>
              <a:rPr dirty="0" sz="3700" spc="80"/>
              <a:t>[2]</a:t>
            </a:r>
            <a:endParaRPr sz="3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69" y="2020368"/>
            <a:ext cx="6814184" cy="338582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5745" indent="-233045">
              <a:lnSpc>
                <a:spcPct val="100000"/>
              </a:lnSpc>
              <a:spcBef>
                <a:spcPts val="375"/>
              </a:spcBef>
              <a:buClr>
                <a:srgbClr val="31B6FD"/>
              </a:buClr>
              <a:buChar char="*"/>
              <a:tabLst>
                <a:tab pos="246379" algn="l"/>
              </a:tabLst>
            </a:pPr>
            <a:r>
              <a:rPr dirty="0" sz="2000">
                <a:solidFill>
                  <a:srgbClr val="073E87"/>
                </a:solidFill>
                <a:latin typeface="Arial"/>
                <a:cs typeface="Arial"/>
              </a:rPr>
              <a:t>Uncertainty</a:t>
            </a:r>
            <a:endParaRPr sz="2000">
              <a:latin typeface="Arial"/>
              <a:cs typeface="Arial"/>
            </a:endParaRPr>
          </a:p>
          <a:p>
            <a:pPr lvl="1" marL="501650" indent="-233045">
              <a:lnSpc>
                <a:spcPct val="100000"/>
              </a:lnSpc>
              <a:spcBef>
                <a:spcPts val="240"/>
              </a:spcBef>
              <a:buClr>
                <a:srgbClr val="31B6FD"/>
              </a:buClr>
              <a:buChar char="*"/>
              <a:tabLst>
                <a:tab pos="502284" algn="l"/>
              </a:tabLst>
            </a:pPr>
            <a:r>
              <a:rPr dirty="0" sz="1850" spc="-20">
                <a:solidFill>
                  <a:srgbClr val="073E87"/>
                </a:solidFill>
                <a:latin typeface="Arial"/>
                <a:cs typeface="Arial"/>
              </a:rPr>
              <a:t>What </a:t>
            </a:r>
            <a:r>
              <a:rPr dirty="0" sz="1850" spc="-80">
                <a:solidFill>
                  <a:srgbClr val="073E87"/>
                </a:solidFill>
                <a:latin typeface="Arial"/>
                <a:cs typeface="Arial"/>
              </a:rPr>
              <a:t>is </a:t>
            </a:r>
            <a:r>
              <a:rPr dirty="0" sz="1850" spc="20">
                <a:solidFill>
                  <a:srgbClr val="073E87"/>
                </a:solidFill>
                <a:latin typeface="Arial"/>
                <a:cs typeface="Arial"/>
              </a:rPr>
              <a:t>the</a:t>
            </a:r>
            <a:r>
              <a:rPr dirty="0" sz="1850" spc="-24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85">
                <a:solidFill>
                  <a:srgbClr val="073E87"/>
                </a:solidFill>
                <a:latin typeface="Arial"/>
                <a:cs typeface="Arial"/>
              </a:rPr>
              <a:t>diagnosis?</a:t>
            </a:r>
            <a:endParaRPr sz="1850">
              <a:latin typeface="Arial"/>
              <a:cs typeface="Arial"/>
            </a:endParaRPr>
          </a:p>
          <a:p>
            <a:pPr lvl="1" marL="501650" indent="-233045">
              <a:lnSpc>
                <a:spcPct val="100000"/>
              </a:lnSpc>
              <a:spcBef>
                <a:spcPts val="220"/>
              </a:spcBef>
              <a:buClr>
                <a:srgbClr val="31B6FD"/>
              </a:buClr>
              <a:buChar char="*"/>
              <a:tabLst>
                <a:tab pos="502284" algn="l"/>
              </a:tabLst>
            </a:pPr>
            <a:r>
              <a:rPr dirty="0" sz="1850" spc="-20">
                <a:solidFill>
                  <a:srgbClr val="073E87"/>
                </a:solidFill>
                <a:latin typeface="Arial"/>
                <a:cs typeface="Arial"/>
              </a:rPr>
              <a:t>What</a:t>
            </a:r>
            <a:r>
              <a:rPr dirty="0" sz="1850" spc="-12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30">
                <a:solidFill>
                  <a:srgbClr val="073E87"/>
                </a:solidFill>
                <a:latin typeface="Arial"/>
                <a:cs typeface="Arial"/>
              </a:rPr>
              <a:t>should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20">
                <a:solidFill>
                  <a:srgbClr val="073E87"/>
                </a:solidFill>
                <a:latin typeface="Arial"/>
                <a:cs typeface="Arial"/>
              </a:rPr>
              <a:t>the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073E87"/>
                </a:solidFill>
                <a:latin typeface="Arial"/>
                <a:cs typeface="Arial"/>
              </a:rPr>
              <a:t>intervention</a:t>
            </a:r>
            <a:r>
              <a:rPr dirty="0" sz="1850" spc="-12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45">
                <a:solidFill>
                  <a:srgbClr val="073E87"/>
                </a:solidFill>
                <a:latin typeface="Arial"/>
                <a:cs typeface="Arial"/>
              </a:rPr>
              <a:t>be?</a:t>
            </a:r>
            <a:endParaRPr sz="1850">
              <a:latin typeface="Arial"/>
              <a:cs typeface="Arial"/>
            </a:endParaRPr>
          </a:p>
          <a:p>
            <a:pPr lvl="1" marL="501650" marR="5080" indent="-233045">
              <a:lnSpc>
                <a:spcPts val="2010"/>
              </a:lnSpc>
              <a:spcBef>
                <a:spcPts val="484"/>
              </a:spcBef>
              <a:buClr>
                <a:srgbClr val="31B6FD"/>
              </a:buClr>
              <a:buChar char="*"/>
              <a:tabLst>
                <a:tab pos="502284" algn="l"/>
              </a:tabLst>
            </a:pPr>
            <a:r>
              <a:rPr dirty="0" sz="1850" spc="-20">
                <a:solidFill>
                  <a:srgbClr val="073E87"/>
                </a:solidFill>
                <a:latin typeface="Arial"/>
                <a:cs typeface="Arial"/>
              </a:rPr>
              <a:t>What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80">
                <a:solidFill>
                  <a:srgbClr val="073E87"/>
                </a:solidFill>
                <a:latin typeface="Arial"/>
                <a:cs typeface="Arial"/>
              </a:rPr>
              <a:t>is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20">
                <a:solidFill>
                  <a:srgbClr val="073E87"/>
                </a:solidFill>
                <a:latin typeface="Arial"/>
                <a:cs typeface="Arial"/>
              </a:rPr>
              <a:t>the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73E87"/>
                </a:solidFill>
                <a:latin typeface="Arial"/>
                <a:cs typeface="Arial"/>
              </a:rPr>
              <a:t>latest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55">
                <a:solidFill>
                  <a:srgbClr val="073E87"/>
                </a:solidFill>
                <a:latin typeface="Arial"/>
                <a:cs typeface="Arial"/>
              </a:rPr>
              <a:t>research</a:t>
            </a:r>
            <a:r>
              <a:rPr dirty="0" sz="1850" spc="-12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40">
                <a:solidFill>
                  <a:srgbClr val="073E87"/>
                </a:solidFill>
                <a:latin typeface="Arial"/>
                <a:cs typeface="Arial"/>
              </a:rPr>
              <a:t>that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55">
                <a:solidFill>
                  <a:srgbClr val="073E87"/>
                </a:solidFill>
                <a:latin typeface="Arial"/>
                <a:cs typeface="Arial"/>
              </a:rPr>
              <a:t>gives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45">
                <a:solidFill>
                  <a:srgbClr val="073E87"/>
                </a:solidFill>
                <a:latin typeface="Arial"/>
                <a:cs typeface="Arial"/>
              </a:rPr>
              <a:t>evidence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20">
                <a:solidFill>
                  <a:srgbClr val="073E87"/>
                </a:solidFill>
                <a:latin typeface="Arial"/>
                <a:cs typeface="Arial"/>
              </a:rPr>
              <a:t>the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073E87"/>
                </a:solidFill>
                <a:latin typeface="Arial"/>
                <a:cs typeface="Arial"/>
              </a:rPr>
              <a:t>intervention  </a:t>
            </a:r>
            <a:r>
              <a:rPr dirty="0" sz="1850" spc="-35">
                <a:solidFill>
                  <a:srgbClr val="073E87"/>
                </a:solidFill>
                <a:latin typeface="Arial"/>
                <a:cs typeface="Arial"/>
              </a:rPr>
              <a:t>really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65">
                <a:solidFill>
                  <a:srgbClr val="073E87"/>
                </a:solidFill>
                <a:latin typeface="Arial"/>
                <a:cs typeface="Arial"/>
              </a:rPr>
              <a:t>works?</a:t>
            </a:r>
            <a:endParaRPr sz="1850">
              <a:latin typeface="Arial"/>
              <a:cs typeface="Arial"/>
            </a:endParaRPr>
          </a:p>
          <a:p>
            <a:pPr marL="269240">
              <a:lnSpc>
                <a:spcPct val="100000"/>
              </a:lnSpc>
              <a:spcBef>
                <a:spcPts val="185"/>
              </a:spcBef>
            </a:pPr>
            <a:r>
              <a:rPr dirty="0" sz="1850" spc="-70">
                <a:solidFill>
                  <a:srgbClr val="073E87"/>
                </a:solidFill>
                <a:latin typeface="Arial"/>
                <a:cs typeface="Arial"/>
              </a:rPr>
              <a:t>Examples:</a:t>
            </a:r>
            <a:endParaRPr sz="1850">
              <a:latin typeface="Arial"/>
              <a:cs typeface="Arial"/>
            </a:endParaRPr>
          </a:p>
          <a:p>
            <a:pPr lvl="1" marL="501650" indent="-233045">
              <a:lnSpc>
                <a:spcPct val="100000"/>
              </a:lnSpc>
              <a:spcBef>
                <a:spcPts val="245"/>
              </a:spcBef>
              <a:buClr>
                <a:srgbClr val="31B6FD"/>
              </a:buClr>
              <a:buChar char="*"/>
              <a:tabLst>
                <a:tab pos="502284" algn="l"/>
              </a:tabLst>
            </a:pPr>
            <a:r>
              <a:rPr dirty="0" sz="1850" spc="-55">
                <a:solidFill>
                  <a:srgbClr val="073E87"/>
                </a:solidFill>
                <a:latin typeface="Arial"/>
                <a:cs typeface="Arial"/>
              </a:rPr>
              <a:t>Should </a:t>
            </a:r>
            <a:r>
              <a:rPr dirty="0" sz="1850" spc="-45">
                <a:solidFill>
                  <a:srgbClr val="073E87"/>
                </a:solidFill>
                <a:latin typeface="Arial"/>
                <a:cs typeface="Arial"/>
              </a:rPr>
              <a:t>John </a:t>
            </a:r>
            <a:r>
              <a:rPr dirty="0" sz="1850" spc="-25">
                <a:solidFill>
                  <a:srgbClr val="073E87"/>
                </a:solidFill>
                <a:latin typeface="Arial"/>
                <a:cs typeface="Arial"/>
              </a:rPr>
              <a:t>gets </a:t>
            </a:r>
            <a:r>
              <a:rPr dirty="0" sz="1850" spc="-5">
                <a:solidFill>
                  <a:srgbClr val="073E87"/>
                </a:solidFill>
                <a:latin typeface="Arial"/>
                <a:cs typeface="Arial"/>
              </a:rPr>
              <a:t>another</a:t>
            </a:r>
            <a:r>
              <a:rPr dirty="0" sz="1850" spc="-34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50">
                <a:solidFill>
                  <a:srgbClr val="073E87"/>
                </a:solidFill>
                <a:latin typeface="Arial"/>
                <a:cs typeface="Arial"/>
              </a:rPr>
              <a:t>chemotherapy?</a:t>
            </a:r>
            <a:endParaRPr sz="1850">
              <a:latin typeface="Arial"/>
              <a:cs typeface="Arial"/>
            </a:endParaRPr>
          </a:p>
          <a:p>
            <a:pPr lvl="1" marL="501650" indent="-233045">
              <a:lnSpc>
                <a:spcPct val="100000"/>
              </a:lnSpc>
              <a:spcBef>
                <a:spcPts val="219"/>
              </a:spcBef>
              <a:buClr>
                <a:srgbClr val="31B6FD"/>
              </a:buClr>
              <a:buChar char="*"/>
              <a:tabLst>
                <a:tab pos="502284" algn="l"/>
              </a:tabLst>
            </a:pPr>
            <a:r>
              <a:rPr dirty="0" sz="1850" spc="-55">
                <a:solidFill>
                  <a:srgbClr val="073E87"/>
                </a:solidFill>
                <a:latin typeface="Arial"/>
                <a:cs typeface="Arial"/>
              </a:rPr>
              <a:t>Should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15">
                <a:solidFill>
                  <a:srgbClr val="073E87"/>
                </a:solidFill>
                <a:latin typeface="Arial"/>
                <a:cs typeface="Arial"/>
              </a:rPr>
              <a:t>Mr.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00">
                <a:solidFill>
                  <a:srgbClr val="073E87"/>
                </a:solidFill>
                <a:latin typeface="Arial"/>
                <a:cs typeface="Arial"/>
              </a:rPr>
              <a:t>James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5">
                <a:solidFill>
                  <a:srgbClr val="073E87"/>
                </a:solidFill>
                <a:latin typeface="Arial"/>
                <a:cs typeface="Arial"/>
              </a:rPr>
              <a:t>undergo</a:t>
            </a:r>
            <a:r>
              <a:rPr dirty="0" sz="1850" spc="-12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a</a:t>
            </a:r>
            <a:r>
              <a:rPr dirty="0" sz="1850" spc="-12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30">
                <a:solidFill>
                  <a:srgbClr val="073E87"/>
                </a:solidFill>
                <a:latin typeface="Arial"/>
                <a:cs typeface="Arial"/>
              </a:rPr>
              <a:t>third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40">
                <a:solidFill>
                  <a:srgbClr val="073E87"/>
                </a:solidFill>
                <a:latin typeface="Arial"/>
                <a:cs typeface="Arial"/>
              </a:rPr>
              <a:t>operation?</a:t>
            </a:r>
            <a:endParaRPr sz="1850">
              <a:latin typeface="Arial"/>
              <a:cs typeface="Arial"/>
            </a:endParaRPr>
          </a:p>
          <a:p>
            <a:pPr lvl="1" marL="501650" marR="193040" indent="-233045">
              <a:lnSpc>
                <a:spcPts val="2010"/>
              </a:lnSpc>
              <a:spcBef>
                <a:spcPts val="455"/>
              </a:spcBef>
              <a:buClr>
                <a:srgbClr val="31B6FD"/>
              </a:buClr>
              <a:buChar char="*"/>
              <a:tabLst>
                <a:tab pos="502284" algn="l"/>
              </a:tabLst>
            </a:pPr>
            <a:r>
              <a:rPr dirty="0" sz="1850" spc="-55">
                <a:solidFill>
                  <a:srgbClr val="073E87"/>
                </a:solidFill>
                <a:latin typeface="Arial"/>
                <a:cs typeface="Arial"/>
              </a:rPr>
              <a:t>Should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073E87"/>
                </a:solidFill>
                <a:latin typeface="Arial"/>
                <a:cs typeface="Arial"/>
              </a:rPr>
              <a:t>Mrs.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30">
                <a:solidFill>
                  <a:srgbClr val="073E87"/>
                </a:solidFill>
                <a:latin typeface="Arial"/>
                <a:cs typeface="Arial"/>
              </a:rPr>
              <a:t>Blackwood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30">
                <a:solidFill>
                  <a:srgbClr val="073E87"/>
                </a:solidFill>
                <a:latin typeface="Arial"/>
                <a:cs typeface="Arial"/>
              </a:rPr>
              <a:t>be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30">
                <a:solidFill>
                  <a:srgbClr val="073E87"/>
                </a:solidFill>
                <a:latin typeface="Arial"/>
                <a:cs typeface="Arial"/>
              </a:rPr>
              <a:t>given</a:t>
            </a:r>
            <a:r>
              <a:rPr dirty="0" sz="1850" spc="-12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073E87"/>
                </a:solidFill>
                <a:latin typeface="Arial"/>
                <a:cs typeface="Arial"/>
              </a:rPr>
              <a:t>hepatitis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40">
                <a:solidFill>
                  <a:srgbClr val="073E87"/>
                </a:solidFill>
                <a:latin typeface="Arial"/>
                <a:cs typeface="Arial"/>
              </a:rPr>
              <a:t>B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30">
                <a:solidFill>
                  <a:srgbClr val="073E87"/>
                </a:solidFill>
                <a:latin typeface="Arial"/>
                <a:cs typeface="Arial"/>
              </a:rPr>
              <a:t>vaccination</a:t>
            </a:r>
            <a:r>
              <a:rPr dirty="0" sz="1850" spc="-12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30">
                <a:solidFill>
                  <a:srgbClr val="073E87"/>
                </a:solidFill>
                <a:latin typeface="Arial"/>
                <a:cs typeface="Arial"/>
              </a:rPr>
              <a:t>as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70">
                <a:solidFill>
                  <a:srgbClr val="073E87"/>
                </a:solidFill>
                <a:latin typeface="Arial"/>
                <a:cs typeface="Arial"/>
              </a:rPr>
              <a:t>an  </a:t>
            </a:r>
            <a:r>
              <a:rPr dirty="0" sz="1850" spc="-25">
                <a:solidFill>
                  <a:srgbClr val="073E87"/>
                </a:solidFill>
                <a:latin typeface="Arial"/>
                <a:cs typeface="Arial"/>
              </a:rPr>
              <a:t>intervention?</a:t>
            </a:r>
            <a:endParaRPr sz="1850">
              <a:latin typeface="Arial"/>
              <a:cs typeface="Arial"/>
            </a:endParaRPr>
          </a:p>
          <a:p>
            <a:pPr marL="245745" indent="-233045">
              <a:lnSpc>
                <a:spcPct val="100000"/>
              </a:lnSpc>
              <a:spcBef>
                <a:spcPts val="180"/>
              </a:spcBef>
              <a:buClr>
                <a:srgbClr val="31B6FD"/>
              </a:buClr>
              <a:buChar char="*"/>
              <a:tabLst>
                <a:tab pos="246379" algn="l"/>
              </a:tabLst>
            </a:pPr>
            <a:r>
              <a:rPr dirty="0" sz="2000" spc="-80">
                <a:solidFill>
                  <a:srgbClr val="073E87"/>
                </a:solidFill>
                <a:latin typeface="Arial"/>
                <a:cs typeface="Arial"/>
              </a:rPr>
              <a:t>To </a:t>
            </a:r>
            <a:r>
              <a:rPr dirty="0" sz="2000" spc="-45">
                <a:solidFill>
                  <a:srgbClr val="073E87"/>
                </a:solidFill>
                <a:latin typeface="Arial"/>
                <a:cs typeface="Arial"/>
              </a:rPr>
              <a:t>ensure </a:t>
            </a:r>
            <a:r>
              <a:rPr dirty="0" sz="2000" spc="-10">
                <a:solidFill>
                  <a:srgbClr val="073E87"/>
                </a:solidFill>
                <a:latin typeface="Arial"/>
                <a:cs typeface="Arial"/>
              </a:rPr>
              <a:t>specificity </a:t>
            </a:r>
            <a:r>
              <a:rPr dirty="0" sz="2000" spc="-40">
                <a:solidFill>
                  <a:srgbClr val="073E87"/>
                </a:solidFill>
                <a:latin typeface="Arial"/>
                <a:cs typeface="Arial"/>
              </a:rPr>
              <a:t>and</a:t>
            </a:r>
            <a:r>
              <a:rPr dirty="0" sz="2000" spc="-32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073E87"/>
                </a:solidFill>
                <a:latin typeface="Arial"/>
                <a:cs typeface="Arial"/>
              </a:rPr>
              <a:t>sensitivity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0462" y="462902"/>
            <a:ext cx="6371590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10"/>
              <a:t>Decision </a:t>
            </a:r>
            <a:r>
              <a:rPr dirty="0" sz="3700" spc="-40"/>
              <a:t>Making </a:t>
            </a:r>
            <a:r>
              <a:rPr dirty="0" sz="3700" spc="-20"/>
              <a:t>in </a:t>
            </a:r>
            <a:r>
              <a:rPr dirty="0" sz="3700" spc="-50"/>
              <a:t>Medicine</a:t>
            </a:r>
            <a:r>
              <a:rPr dirty="0" sz="3700" spc="-735"/>
              <a:t> </a:t>
            </a:r>
            <a:r>
              <a:rPr dirty="0" sz="3700" spc="80"/>
              <a:t>[2]</a:t>
            </a:r>
            <a:endParaRPr sz="3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607" y="486410"/>
            <a:ext cx="6343650" cy="5568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450" spc="-60"/>
              <a:t>Sensitivity </a:t>
            </a:r>
            <a:r>
              <a:rPr dirty="0" sz="3450" spc="70"/>
              <a:t>&amp; </a:t>
            </a:r>
            <a:r>
              <a:rPr dirty="0" sz="3450" spc="-75"/>
              <a:t>Specificity-</a:t>
            </a:r>
            <a:r>
              <a:rPr dirty="0" sz="3450" spc="-675"/>
              <a:t> </a:t>
            </a:r>
            <a:r>
              <a:rPr dirty="0" sz="3450" spc="-70"/>
              <a:t>Wikipedia</a:t>
            </a:r>
            <a:endParaRPr sz="3450"/>
          </a:p>
        </p:txBody>
      </p:sp>
      <p:sp>
        <p:nvSpPr>
          <p:cNvPr id="3" name="object 3"/>
          <p:cNvSpPr/>
          <p:nvPr/>
        </p:nvSpPr>
        <p:spPr>
          <a:xfrm>
            <a:off x="334664" y="1386446"/>
            <a:ext cx="6702342" cy="3822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607" y="486410"/>
            <a:ext cx="6343650" cy="5568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450" spc="-60"/>
              <a:t>Sensitivity </a:t>
            </a:r>
            <a:r>
              <a:rPr dirty="0" sz="3450" spc="70"/>
              <a:t>&amp; </a:t>
            </a:r>
            <a:r>
              <a:rPr dirty="0" sz="3450" spc="-75"/>
              <a:t>Specificity-</a:t>
            </a:r>
            <a:r>
              <a:rPr dirty="0" sz="3450" spc="-675"/>
              <a:t> </a:t>
            </a:r>
            <a:r>
              <a:rPr dirty="0" sz="3450" spc="-70"/>
              <a:t>Wikipedia</a:t>
            </a:r>
            <a:endParaRPr sz="3450"/>
          </a:p>
        </p:txBody>
      </p:sp>
      <p:sp>
        <p:nvSpPr>
          <p:cNvPr id="3" name="object 3"/>
          <p:cNvSpPr/>
          <p:nvPr/>
        </p:nvSpPr>
        <p:spPr>
          <a:xfrm>
            <a:off x="151147" y="1569974"/>
            <a:ext cx="6885858" cy="4100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864" y="2014183"/>
            <a:ext cx="2622550" cy="107696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2000" spc="-225">
                <a:solidFill>
                  <a:srgbClr val="073E87"/>
                </a:solidFill>
                <a:latin typeface="Arial"/>
                <a:cs typeface="Arial"/>
              </a:rPr>
              <a:t>1.</a:t>
            </a:r>
            <a:r>
              <a:rPr dirty="0" sz="2000" spc="-12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073E87"/>
                </a:solidFill>
                <a:latin typeface="Arial"/>
                <a:cs typeface="Arial"/>
              </a:rPr>
              <a:t>Questions</a:t>
            </a:r>
            <a:endParaRPr sz="2000">
              <a:latin typeface="Arial"/>
              <a:cs typeface="Arial"/>
            </a:endParaRPr>
          </a:p>
          <a:p>
            <a:pPr marL="274955" indent="-233045">
              <a:lnSpc>
                <a:spcPct val="100000"/>
              </a:lnSpc>
              <a:spcBef>
                <a:spcPts val="470"/>
              </a:spcBef>
              <a:buClr>
                <a:srgbClr val="31B6FD"/>
              </a:buClr>
              <a:buChar char="*"/>
              <a:tabLst>
                <a:tab pos="275590" algn="l"/>
              </a:tabLst>
            </a:pPr>
            <a:r>
              <a:rPr dirty="0" sz="1850" spc="-40">
                <a:solidFill>
                  <a:srgbClr val="073E87"/>
                </a:solidFill>
                <a:latin typeface="Arial"/>
                <a:cs typeface="Arial"/>
              </a:rPr>
              <a:t>Unanswered</a:t>
            </a:r>
            <a:r>
              <a:rPr dirty="0" sz="1850" spc="-16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45">
                <a:solidFill>
                  <a:srgbClr val="073E87"/>
                </a:solidFill>
                <a:latin typeface="Arial"/>
                <a:cs typeface="Arial"/>
              </a:rPr>
              <a:t>Questions</a:t>
            </a:r>
            <a:endParaRPr sz="1850">
              <a:latin typeface="Arial"/>
              <a:cs typeface="Arial"/>
            </a:endParaRPr>
          </a:p>
          <a:p>
            <a:pPr marL="274955" indent="-233045">
              <a:lnSpc>
                <a:spcPct val="100000"/>
              </a:lnSpc>
              <a:spcBef>
                <a:spcPts val="445"/>
              </a:spcBef>
              <a:buClr>
                <a:srgbClr val="31B6FD"/>
              </a:buClr>
              <a:buChar char="*"/>
              <a:tabLst>
                <a:tab pos="275590" algn="l"/>
              </a:tabLst>
            </a:pPr>
            <a:r>
              <a:rPr dirty="0" sz="1850" spc="-90">
                <a:solidFill>
                  <a:srgbClr val="073E87"/>
                </a:solidFill>
                <a:latin typeface="Arial"/>
                <a:cs typeface="Arial"/>
              </a:rPr>
              <a:t>Some</a:t>
            </a:r>
            <a:r>
              <a:rPr dirty="0" sz="1850" spc="-12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73E87"/>
                </a:solidFill>
                <a:latin typeface="Arial"/>
                <a:cs typeface="Arial"/>
              </a:rPr>
              <a:t>doubts</a:t>
            </a:r>
            <a:endParaRPr sz="18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2760" y="462902"/>
            <a:ext cx="2504440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10"/>
              <a:t>Why</a:t>
            </a:r>
            <a:r>
              <a:rPr dirty="0" sz="3700" spc="-295"/>
              <a:t> </a:t>
            </a:r>
            <a:r>
              <a:rPr dirty="0" sz="3700" spc="-340"/>
              <a:t>CDS?[1]</a:t>
            </a:r>
            <a:endParaRPr sz="3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864" y="2014183"/>
            <a:ext cx="3477895" cy="209550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2000" spc="-110">
                <a:solidFill>
                  <a:srgbClr val="073E87"/>
                </a:solidFill>
                <a:latin typeface="Arial"/>
                <a:cs typeface="Arial"/>
              </a:rPr>
              <a:t>2.</a:t>
            </a:r>
            <a:r>
              <a:rPr dirty="0" sz="2000" spc="-12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20">
                <a:solidFill>
                  <a:srgbClr val="073E87"/>
                </a:solidFill>
                <a:latin typeface="Arial"/>
                <a:cs typeface="Arial"/>
              </a:rPr>
              <a:t>Information</a:t>
            </a:r>
            <a:endParaRPr sz="2000">
              <a:latin typeface="Arial"/>
              <a:cs typeface="Arial"/>
            </a:endParaRPr>
          </a:p>
          <a:p>
            <a:pPr marL="274955" indent="-233045">
              <a:lnSpc>
                <a:spcPct val="100000"/>
              </a:lnSpc>
              <a:spcBef>
                <a:spcPts val="470"/>
              </a:spcBef>
              <a:buClr>
                <a:srgbClr val="31B6FD"/>
              </a:buClr>
              <a:buChar char="*"/>
              <a:tabLst>
                <a:tab pos="275590" algn="l"/>
              </a:tabLst>
            </a:pPr>
            <a:r>
              <a:rPr dirty="0" sz="1850" spc="-5">
                <a:solidFill>
                  <a:srgbClr val="073E87"/>
                </a:solidFill>
                <a:latin typeface="Arial"/>
                <a:cs typeface="Arial"/>
              </a:rPr>
              <a:t>Unmet </a:t>
            </a:r>
            <a:r>
              <a:rPr dirty="0" sz="1850" spc="10">
                <a:solidFill>
                  <a:srgbClr val="073E87"/>
                </a:solidFill>
                <a:latin typeface="Arial"/>
                <a:cs typeface="Arial"/>
              </a:rPr>
              <a:t>information</a:t>
            </a:r>
            <a:r>
              <a:rPr dirty="0" sz="1850" spc="-23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45">
                <a:solidFill>
                  <a:srgbClr val="073E87"/>
                </a:solidFill>
                <a:latin typeface="Arial"/>
                <a:cs typeface="Arial"/>
              </a:rPr>
              <a:t>need</a:t>
            </a:r>
            <a:endParaRPr sz="1850">
              <a:latin typeface="Arial"/>
              <a:cs typeface="Arial"/>
            </a:endParaRPr>
          </a:p>
          <a:p>
            <a:pPr marL="274955" indent="-233045">
              <a:lnSpc>
                <a:spcPct val="100000"/>
              </a:lnSpc>
              <a:spcBef>
                <a:spcPts val="445"/>
              </a:spcBef>
              <a:buClr>
                <a:srgbClr val="31B6FD"/>
              </a:buClr>
              <a:buChar char="*"/>
              <a:tabLst>
                <a:tab pos="275590" algn="l"/>
              </a:tabLst>
            </a:pPr>
            <a:r>
              <a:rPr dirty="0" sz="1850" spc="-55">
                <a:solidFill>
                  <a:srgbClr val="073E87"/>
                </a:solidFill>
                <a:latin typeface="Arial"/>
                <a:cs typeface="Arial"/>
              </a:rPr>
              <a:t>Cannot process</a:t>
            </a:r>
            <a:r>
              <a:rPr dirty="0" sz="1850" spc="-18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073E87"/>
                </a:solidFill>
                <a:latin typeface="Arial"/>
                <a:cs typeface="Arial"/>
              </a:rPr>
              <a:t>information</a:t>
            </a:r>
            <a:endParaRPr sz="1850">
              <a:latin typeface="Arial"/>
              <a:cs typeface="Arial"/>
            </a:endParaRPr>
          </a:p>
          <a:p>
            <a:pPr marL="274955" indent="-233045">
              <a:lnSpc>
                <a:spcPct val="100000"/>
              </a:lnSpc>
              <a:spcBef>
                <a:spcPts val="440"/>
              </a:spcBef>
              <a:buClr>
                <a:srgbClr val="31B6FD"/>
              </a:buClr>
              <a:buChar char="*"/>
              <a:tabLst>
                <a:tab pos="275590" algn="l"/>
              </a:tabLst>
            </a:pPr>
            <a:r>
              <a:rPr dirty="0" sz="1850" spc="-85">
                <a:solidFill>
                  <a:srgbClr val="073E87"/>
                </a:solidFill>
                <a:latin typeface="Arial"/>
                <a:cs typeface="Arial"/>
              </a:rPr>
              <a:t>Lack </a:t>
            </a:r>
            <a:r>
              <a:rPr dirty="0" sz="1850" spc="65">
                <a:solidFill>
                  <a:srgbClr val="073E87"/>
                </a:solidFill>
                <a:latin typeface="Arial"/>
                <a:cs typeface="Arial"/>
              </a:rPr>
              <a:t>of</a:t>
            </a:r>
            <a:r>
              <a:rPr dirty="0" sz="1850" spc="-14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073E87"/>
                </a:solidFill>
                <a:latin typeface="Arial"/>
                <a:cs typeface="Arial"/>
              </a:rPr>
              <a:t>time</a:t>
            </a:r>
            <a:endParaRPr sz="1850">
              <a:latin typeface="Arial"/>
              <a:cs typeface="Arial"/>
            </a:endParaRPr>
          </a:p>
          <a:p>
            <a:pPr marL="274955" indent="-233045">
              <a:lnSpc>
                <a:spcPct val="100000"/>
              </a:lnSpc>
              <a:spcBef>
                <a:spcPts val="445"/>
              </a:spcBef>
              <a:buClr>
                <a:srgbClr val="31B6FD"/>
              </a:buClr>
              <a:buChar char="*"/>
              <a:tabLst>
                <a:tab pos="275590" algn="l"/>
              </a:tabLst>
            </a:pPr>
            <a:r>
              <a:rPr dirty="0" sz="1850" spc="-30">
                <a:solidFill>
                  <a:srgbClr val="073E87"/>
                </a:solidFill>
                <a:latin typeface="Arial"/>
                <a:cs typeface="Arial"/>
              </a:rPr>
              <a:t>Unsatisfied </a:t>
            </a:r>
            <a:r>
              <a:rPr dirty="0" sz="1850" spc="10">
                <a:solidFill>
                  <a:srgbClr val="073E87"/>
                </a:solidFill>
                <a:latin typeface="Arial"/>
                <a:cs typeface="Arial"/>
              </a:rPr>
              <a:t>information</a:t>
            </a:r>
            <a:r>
              <a:rPr dirty="0" sz="1850" spc="-20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45">
                <a:solidFill>
                  <a:srgbClr val="073E87"/>
                </a:solidFill>
                <a:latin typeface="Arial"/>
                <a:cs typeface="Arial"/>
              </a:rPr>
              <a:t>need</a:t>
            </a:r>
            <a:endParaRPr sz="1850">
              <a:latin typeface="Arial"/>
              <a:cs typeface="Arial"/>
            </a:endParaRPr>
          </a:p>
          <a:p>
            <a:pPr marL="274955" indent="-233045">
              <a:lnSpc>
                <a:spcPct val="100000"/>
              </a:lnSpc>
              <a:spcBef>
                <a:spcPts val="470"/>
              </a:spcBef>
              <a:buClr>
                <a:srgbClr val="31B6FD"/>
              </a:buClr>
              <a:buChar char="*"/>
              <a:tabLst>
                <a:tab pos="275590" algn="l"/>
              </a:tabLst>
            </a:pPr>
            <a:r>
              <a:rPr dirty="0" sz="1850" spc="-35">
                <a:solidFill>
                  <a:srgbClr val="073E87"/>
                </a:solidFill>
                <a:latin typeface="Arial"/>
                <a:cs typeface="Arial"/>
              </a:rPr>
              <a:t>Unrecognized </a:t>
            </a:r>
            <a:r>
              <a:rPr dirty="0" sz="1850" spc="10">
                <a:solidFill>
                  <a:srgbClr val="073E87"/>
                </a:solidFill>
                <a:latin typeface="Arial"/>
                <a:cs typeface="Arial"/>
              </a:rPr>
              <a:t>information</a:t>
            </a:r>
            <a:r>
              <a:rPr dirty="0" sz="1850" spc="-22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45">
                <a:solidFill>
                  <a:srgbClr val="073E87"/>
                </a:solidFill>
                <a:latin typeface="Arial"/>
                <a:cs typeface="Arial"/>
              </a:rPr>
              <a:t>need</a:t>
            </a:r>
            <a:endParaRPr sz="18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2760" y="462902"/>
            <a:ext cx="2504440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10"/>
              <a:t>Why</a:t>
            </a:r>
            <a:r>
              <a:rPr dirty="0" sz="3700" spc="-295"/>
              <a:t> </a:t>
            </a:r>
            <a:r>
              <a:rPr dirty="0" sz="3700" spc="-340"/>
              <a:t>CDS?[1]</a:t>
            </a:r>
            <a:endParaRPr sz="3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602" y="1263662"/>
            <a:ext cx="6679399" cy="4346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9855" y="462902"/>
            <a:ext cx="5908040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95"/>
              <a:t>Star </a:t>
            </a:r>
            <a:r>
              <a:rPr dirty="0" sz="3700" spc="-110"/>
              <a:t>Trek </a:t>
            </a:r>
            <a:r>
              <a:rPr dirty="0" sz="3700" spc="80"/>
              <a:t>&amp;</a:t>
            </a:r>
            <a:r>
              <a:rPr dirty="0" sz="3700" spc="-675"/>
              <a:t> </a:t>
            </a:r>
            <a:r>
              <a:rPr dirty="0" sz="3700" spc="-70"/>
              <a:t>Diagnostic </a:t>
            </a:r>
            <a:r>
              <a:rPr dirty="0" sz="3700" spc="-135"/>
              <a:t>Device</a:t>
            </a:r>
            <a:endParaRPr sz="3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69" y="2014183"/>
            <a:ext cx="7045959" cy="328676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429259" indent="-416559">
              <a:lnSpc>
                <a:spcPct val="100000"/>
              </a:lnSpc>
              <a:spcBef>
                <a:spcPts val="620"/>
              </a:spcBef>
              <a:buAutoNum type="arabicPeriod" startAt="3"/>
              <a:tabLst>
                <a:tab pos="429259" algn="l"/>
                <a:tab pos="429895" algn="l"/>
              </a:tabLst>
            </a:pPr>
            <a:r>
              <a:rPr dirty="0" sz="2000" spc="-5">
                <a:solidFill>
                  <a:srgbClr val="073E87"/>
                </a:solidFill>
                <a:latin typeface="Arial"/>
                <a:cs typeface="Arial"/>
              </a:rPr>
              <a:t>Inquiry</a:t>
            </a:r>
            <a:endParaRPr sz="2000">
              <a:latin typeface="Arial"/>
              <a:cs typeface="Arial"/>
            </a:endParaRPr>
          </a:p>
          <a:p>
            <a:pPr lvl="1" marL="501650" indent="-231775">
              <a:lnSpc>
                <a:spcPct val="100000"/>
              </a:lnSpc>
              <a:spcBef>
                <a:spcPts val="470"/>
              </a:spcBef>
              <a:buClr>
                <a:srgbClr val="31B6FD"/>
              </a:buClr>
              <a:buChar char="*"/>
              <a:tabLst>
                <a:tab pos="502284" algn="l"/>
              </a:tabLst>
            </a:pPr>
            <a:r>
              <a:rPr dirty="0" sz="1850" spc="-75">
                <a:solidFill>
                  <a:srgbClr val="073E87"/>
                </a:solidFill>
                <a:latin typeface="Arial"/>
                <a:cs typeface="Arial"/>
              </a:rPr>
              <a:t>Needs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073E87"/>
                </a:solidFill>
                <a:latin typeface="Arial"/>
                <a:cs typeface="Arial"/>
              </a:rPr>
              <a:t>time</a:t>
            </a:r>
            <a:endParaRPr sz="1850">
              <a:latin typeface="Arial"/>
              <a:cs typeface="Arial"/>
            </a:endParaRPr>
          </a:p>
          <a:p>
            <a:pPr lvl="1" marL="501650" indent="-231775">
              <a:lnSpc>
                <a:spcPct val="100000"/>
              </a:lnSpc>
              <a:spcBef>
                <a:spcPts val="445"/>
              </a:spcBef>
              <a:buClr>
                <a:srgbClr val="31B6FD"/>
              </a:buClr>
              <a:buChar char="*"/>
              <a:tabLst>
                <a:tab pos="502284" algn="l"/>
              </a:tabLst>
            </a:pPr>
            <a:r>
              <a:rPr dirty="0" sz="1850" spc="-70">
                <a:solidFill>
                  <a:srgbClr val="073E87"/>
                </a:solidFill>
                <a:latin typeface="Arial"/>
                <a:cs typeface="Arial"/>
              </a:rPr>
              <a:t>Resource </a:t>
            </a:r>
            <a:r>
              <a:rPr dirty="0" sz="1850" spc="-25">
                <a:solidFill>
                  <a:srgbClr val="073E87"/>
                </a:solidFill>
                <a:latin typeface="Arial"/>
                <a:cs typeface="Arial"/>
              </a:rPr>
              <a:t>Intensive </a:t>
            </a:r>
            <a:r>
              <a:rPr dirty="0" sz="1850" spc="-60">
                <a:solidFill>
                  <a:srgbClr val="073E87"/>
                </a:solidFill>
                <a:latin typeface="Arial"/>
                <a:cs typeface="Arial"/>
              </a:rPr>
              <a:t>(Evidence, </a:t>
            </a:r>
            <a:r>
              <a:rPr dirty="0" sz="1850" spc="-10">
                <a:solidFill>
                  <a:srgbClr val="073E87"/>
                </a:solidFill>
                <a:latin typeface="Arial"/>
                <a:cs typeface="Arial"/>
              </a:rPr>
              <a:t>Literature,</a:t>
            </a:r>
            <a:r>
              <a:rPr dirty="0" sz="1850" spc="-3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073E87"/>
                </a:solidFill>
                <a:latin typeface="Arial"/>
                <a:cs typeface="Arial"/>
              </a:rPr>
              <a:t>Knowledge)</a:t>
            </a:r>
            <a:endParaRPr sz="18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31B6FD"/>
              </a:buClr>
              <a:buFont typeface="Arial"/>
              <a:buChar char="*"/>
            </a:pPr>
            <a:endParaRPr sz="2650">
              <a:latin typeface="Times New Roman"/>
              <a:cs typeface="Times New Roman"/>
            </a:endParaRPr>
          </a:p>
          <a:p>
            <a:pPr marL="244475" marR="948055" indent="24765">
              <a:lnSpc>
                <a:spcPct val="102099"/>
              </a:lnSpc>
            </a:pPr>
            <a:r>
              <a:rPr dirty="0" sz="1850" spc="-35">
                <a:solidFill>
                  <a:srgbClr val="073E87"/>
                </a:solidFill>
                <a:latin typeface="Arial"/>
                <a:cs typeface="Arial"/>
              </a:rPr>
              <a:t>Solutions </a:t>
            </a:r>
            <a:r>
              <a:rPr dirty="0" sz="1850" spc="-50">
                <a:solidFill>
                  <a:srgbClr val="073E87"/>
                </a:solidFill>
                <a:latin typeface="Arial"/>
                <a:cs typeface="Arial"/>
              </a:rPr>
              <a:t>are </a:t>
            </a:r>
            <a:r>
              <a:rPr dirty="0" sz="1850" spc="-35">
                <a:solidFill>
                  <a:srgbClr val="073E87"/>
                </a:solidFill>
                <a:latin typeface="Arial"/>
                <a:cs typeface="Arial"/>
              </a:rPr>
              <a:t>needed…. </a:t>
            </a:r>
            <a:r>
              <a:rPr dirty="0" sz="1850" spc="-245">
                <a:solidFill>
                  <a:srgbClr val="073E87"/>
                </a:solidFill>
                <a:latin typeface="Arial"/>
                <a:cs typeface="Arial"/>
              </a:rPr>
              <a:t>CDS </a:t>
            </a:r>
            <a:r>
              <a:rPr dirty="0" sz="1850" spc="-75">
                <a:solidFill>
                  <a:srgbClr val="073E87"/>
                </a:solidFill>
                <a:latin typeface="Arial"/>
                <a:cs typeface="Arial"/>
              </a:rPr>
              <a:t>can </a:t>
            </a:r>
            <a:r>
              <a:rPr dirty="0" sz="1850" spc="-20">
                <a:solidFill>
                  <a:srgbClr val="073E87"/>
                </a:solidFill>
                <a:latin typeface="Arial"/>
                <a:cs typeface="Arial"/>
              </a:rPr>
              <a:t>help </a:t>
            </a:r>
            <a:r>
              <a:rPr dirty="0" sz="1850" spc="-10">
                <a:solidFill>
                  <a:srgbClr val="073E87"/>
                </a:solidFill>
                <a:latin typeface="Arial"/>
                <a:cs typeface="Arial"/>
              </a:rPr>
              <a:t>provide</a:t>
            </a:r>
            <a:r>
              <a:rPr dirty="0" sz="1850" spc="-24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90">
                <a:solidFill>
                  <a:srgbClr val="073E87"/>
                </a:solidFill>
                <a:latin typeface="Arial"/>
                <a:cs typeface="Arial"/>
              </a:rPr>
              <a:t>ALERTS </a:t>
            </a:r>
            <a:r>
              <a:rPr dirty="0" sz="1850" spc="-50">
                <a:solidFill>
                  <a:srgbClr val="073E87"/>
                </a:solidFill>
                <a:latin typeface="Arial"/>
                <a:cs typeface="Arial"/>
              </a:rPr>
              <a:t>and  </a:t>
            </a:r>
            <a:r>
              <a:rPr dirty="0" sz="1850" spc="-155">
                <a:solidFill>
                  <a:srgbClr val="073E87"/>
                </a:solidFill>
                <a:latin typeface="Arial"/>
                <a:cs typeface="Arial"/>
              </a:rPr>
              <a:t>REMINDERS</a:t>
            </a:r>
            <a:endParaRPr sz="1850">
              <a:latin typeface="Arial"/>
              <a:cs typeface="Arial"/>
            </a:endParaRPr>
          </a:p>
          <a:p>
            <a:pPr lvl="1" marL="501650" marR="5080" indent="-231775">
              <a:lnSpc>
                <a:spcPct val="100800"/>
              </a:lnSpc>
              <a:spcBef>
                <a:spcPts val="430"/>
              </a:spcBef>
              <a:buClr>
                <a:srgbClr val="31B6FD"/>
              </a:buClr>
              <a:buChar char="*"/>
              <a:tabLst>
                <a:tab pos="502284" algn="l"/>
              </a:tabLst>
            </a:pPr>
            <a:r>
              <a:rPr dirty="0" sz="1850" spc="-85">
                <a:solidFill>
                  <a:srgbClr val="073E87"/>
                </a:solidFill>
                <a:latin typeface="Arial"/>
                <a:cs typeface="Arial"/>
              </a:rPr>
              <a:t>To </a:t>
            </a:r>
            <a:r>
              <a:rPr dirty="0" sz="1850" spc="-30">
                <a:solidFill>
                  <a:srgbClr val="073E87"/>
                </a:solidFill>
                <a:latin typeface="Arial"/>
                <a:cs typeface="Arial"/>
              </a:rPr>
              <a:t>avoid </a:t>
            </a:r>
            <a:r>
              <a:rPr dirty="0" sz="1850" spc="-15">
                <a:solidFill>
                  <a:srgbClr val="073E87"/>
                </a:solidFill>
                <a:latin typeface="Arial"/>
                <a:cs typeface="Arial"/>
              </a:rPr>
              <a:t>errors </a:t>
            </a:r>
            <a:r>
              <a:rPr dirty="0" sz="1850" spc="-50">
                <a:solidFill>
                  <a:srgbClr val="073E87"/>
                </a:solidFill>
                <a:latin typeface="Arial"/>
                <a:cs typeface="Arial"/>
              </a:rPr>
              <a:t>and </a:t>
            </a:r>
            <a:r>
              <a:rPr dirty="0" sz="1850" spc="-60">
                <a:solidFill>
                  <a:srgbClr val="073E87"/>
                </a:solidFill>
                <a:latin typeface="Arial"/>
                <a:cs typeface="Arial"/>
              </a:rPr>
              <a:t>increase </a:t>
            </a:r>
            <a:r>
              <a:rPr dirty="0" sz="1850" spc="10">
                <a:solidFill>
                  <a:srgbClr val="073E87"/>
                </a:solidFill>
                <a:latin typeface="Arial"/>
                <a:cs typeface="Arial"/>
              </a:rPr>
              <a:t>patient </a:t>
            </a:r>
            <a:r>
              <a:rPr dirty="0" sz="1850" spc="-30">
                <a:solidFill>
                  <a:srgbClr val="073E87"/>
                </a:solidFill>
                <a:latin typeface="Arial"/>
                <a:cs typeface="Arial"/>
              </a:rPr>
              <a:t>safety– </a:t>
            </a:r>
            <a:r>
              <a:rPr dirty="0" sz="1850">
                <a:solidFill>
                  <a:srgbClr val="073E87"/>
                </a:solidFill>
                <a:latin typeface="Arial"/>
                <a:cs typeface="Arial"/>
              </a:rPr>
              <a:t>new </a:t>
            </a:r>
            <a:r>
              <a:rPr dirty="0" sz="1850" spc="-10">
                <a:solidFill>
                  <a:srgbClr val="073E87"/>
                </a:solidFill>
                <a:latin typeface="Arial"/>
                <a:cs typeface="Arial"/>
              </a:rPr>
              <a:t>knowledge  </a:t>
            </a:r>
            <a:r>
              <a:rPr dirty="0" sz="1850" spc="-40">
                <a:solidFill>
                  <a:srgbClr val="073E87"/>
                </a:solidFill>
                <a:latin typeface="Arial"/>
                <a:cs typeface="Arial"/>
              </a:rPr>
              <a:t>discovery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95">
                <a:solidFill>
                  <a:srgbClr val="073E87"/>
                </a:solidFill>
                <a:latin typeface="Arial"/>
                <a:cs typeface="Arial"/>
              </a:rPr>
              <a:t>–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55">
                <a:solidFill>
                  <a:srgbClr val="073E87"/>
                </a:solidFill>
                <a:latin typeface="Arial"/>
                <a:cs typeface="Arial"/>
              </a:rPr>
              <a:t>average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260">
                <a:solidFill>
                  <a:srgbClr val="073E87"/>
                </a:solidFill>
                <a:latin typeface="Arial"/>
                <a:cs typeface="Arial"/>
              </a:rPr>
              <a:t>17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70">
                <a:solidFill>
                  <a:srgbClr val="073E87"/>
                </a:solidFill>
                <a:latin typeface="Arial"/>
                <a:cs typeface="Arial"/>
              </a:rPr>
              <a:t>years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80">
                <a:solidFill>
                  <a:srgbClr val="073E87"/>
                </a:solidFill>
                <a:latin typeface="Arial"/>
                <a:cs typeface="Arial"/>
              </a:rPr>
              <a:t>to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5">
                <a:solidFill>
                  <a:srgbClr val="073E87"/>
                </a:solidFill>
                <a:latin typeface="Arial"/>
                <a:cs typeface="Arial"/>
              </a:rPr>
              <a:t>take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50">
                <a:solidFill>
                  <a:srgbClr val="073E87"/>
                </a:solidFill>
                <a:latin typeface="Arial"/>
                <a:cs typeface="Arial"/>
              </a:rPr>
              <a:t>evidence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30">
                <a:solidFill>
                  <a:srgbClr val="073E87"/>
                </a:solidFill>
                <a:latin typeface="Arial"/>
                <a:cs typeface="Arial"/>
              </a:rPr>
              <a:t>into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40">
                <a:solidFill>
                  <a:srgbClr val="073E87"/>
                </a:solidFill>
                <a:latin typeface="Arial"/>
                <a:cs typeface="Arial"/>
              </a:rPr>
              <a:t>clinical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073E87"/>
                </a:solidFill>
                <a:latin typeface="Arial"/>
                <a:cs typeface="Arial"/>
              </a:rPr>
              <a:t>practice</a:t>
            </a:r>
            <a:endParaRPr sz="1850">
              <a:latin typeface="Arial"/>
              <a:cs typeface="Arial"/>
            </a:endParaRPr>
          </a:p>
          <a:p>
            <a:pPr lvl="1" marL="501650" marR="488315" indent="-231775">
              <a:lnSpc>
                <a:spcPct val="100800"/>
              </a:lnSpc>
              <a:spcBef>
                <a:spcPts val="425"/>
              </a:spcBef>
              <a:buClr>
                <a:srgbClr val="31B6FD"/>
              </a:buClr>
              <a:buChar char="*"/>
              <a:tabLst>
                <a:tab pos="502284" algn="l"/>
              </a:tabLst>
            </a:pPr>
            <a:r>
              <a:rPr dirty="0" sz="1850" spc="-245">
                <a:solidFill>
                  <a:srgbClr val="073E87"/>
                </a:solidFill>
                <a:latin typeface="Arial"/>
                <a:cs typeface="Arial"/>
              </a:rPr>
              <a:t>CDS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30">
                <a:solidFill>
                  <a:srgbClr val="073E87"/>
                </a:solidFill>
                <a:latin typeface="Arial"/>
                <a:cs typeface="Arial"/>
              </a:rPr>
              <a:t>embedded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5">
                <a:solidFill>
                  <a:srgbClr val="073E87"/>
                </a:solidFill>
                <a:latin typeface="Arial"/>
                <a:cs typeface="Arial"/>
              </a:rPr>
              <a:t>in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40">
                <a:solidFill>
                  <a:srgbClr val="073E87"/>
                </a:solidFill>
                <a:latin typeface="Arial"/>
                <a:cs typeface="Arial"/>
              </a:rPr>
              <a:t>EMR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80">
                <a:solidFill>
                  <a:srgbClr val="073E87"/>
                </a:solidFill>
                <a:latin typeface="Arial"/>
                <a:cs typeface="Arial"/>
              </a:rPr>
              <a:t>to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073E87"/>
                </a:solidFill>
                <a:latin typeface="Arial"/>
                <a:cs typeface="Arial"/>
              </a:rPr>
              <a:t>improve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073E87"/>
                </a:solidFill>
                <a:latin typeface="Arial"/>
                <a:cs typeface="Arial"/>
              </a:rPr>
              <a:t>patient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073E87"/>
                </a:solidFill>
                <a:latin typeface="Arial"/>
                <a:cs typeface="Arial"/>
              </a:rPr>
              <a:t>safety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50">
                <a:solidFill>
                  <a:srgbClr val="073E87"/>
                </a:solidFill>
                <a:latin typeface="Arial"/>
                <a:cs typeface="Arial"/>
              </a:rPr>
              <a:t>and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40">
                <a:solidFill>
                  <a:srgbClr val="073E87"/>
                </a:solidFill>
                <a:latin typeface="Arial"/>
                <a:cs typeface="Arial"/>
              </a:rPr>
              <a:t>reduce  </a:t>
            </a:r>
            <a:r>
              <a:rPr dirty="0" sz="1850" spc="-45">
                <a:solidFill>
                  <a:srgbClr val="073E87"/>
                </a:solidFill>
                <a:latin typeface="Arial"/>
                <a:cs typeface="Arial"/>
              </a:rPr>
              <a:t>medical</a:t>
            </a:r>
            <a:r>
              <a:rPr dirty="0" sz="1850" spc="-12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073E87"/>
                </a:solidFill>
                <a:latin typeface="Arial"/>
                <a:cs typeface="Arial"/>
              </a:rPr>
              <a:t>error</a:t>
            </a:r>
            <a:endParaRPr sz="18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1490" y="462902"/>
            <a:ext cx="2606675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10"/>
              <a:t>Why </a:t>
            </a:r>
            <a:r>
              <a:rPr dirty="0" sz="3700" spc="-550"/>
              <a:t>CDS?</a:t>
            </a:r>
            <a:r>
              <a:rPr dirty="0" sz="3700" spc="-415"/>
              <a:t> </a:t>
            </a:r>
            <a:r>
              <a:rPr dirty="0" sz="3700" spc="-60"/>
              <a:t>[1]</a:t>
            </a:r>
            <a:endParaRPr sz="3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891" y="2014183"/>
            <a:ext cx="6285230" cy="276542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245745" indent="-233045">
              <a:lnSpc>
                <a:spcPct val="100000"/>
              </a:lnSpc>
              <a:spcBef>
                <a:spcPts val="620"/>
              </a:spcBef>
              <a:buClr>
                <a:srgbClr val="31B6FD"/>
              </a:buClr>
              <a:buChar char="*"/>
              <a:tabLst>
                <a:tab pos="246379" algn="l"/>
              </a:tabLst>
            </a:pPr>
            <a:r>
              <a:rPr dirty="0" sz="2000" spc="-265">
                <a:solidFill>
                  <a:srgbClr val="073E87"/>
                </a:solidFill>
                <a:latin typeface="Arial"/>
                <a:cs typeface="Arial"/>
              </a:rPr>
              <a:t>CDSS </a:t>
            </a:r>
            <a:r>
              <a:rPr dirty="0" sz="2000" spc="-5">
                <a:solidFill>
                  <a:srgbClr val="073E87"/>
                </a:solidFill>
                <a:latin typeface="Arial"/>
                <a:cs typeface="Arial"/>
              </a:rPr>
              <a:t>in </a:t>
            </a:r>
            <a:r>
              <a:rPr dirty="0" sz="2000" spc="-10">
                <a:solidFill>
                  <a:srgbClr val="073E87"/>
                </a:solidFill>
                <a:latin typeface="Arial"/>
                <a:cs typeface="Arial"/>
              </a:rPr>
              <a:t>Patient </a:t>
            </a:r>
            <a:r>
              <a:rPr dirty="0" sz="2000" spc="30">
                <a:solidFill>
                  <a:srgbClr val="073E87"/>
                </a:solidFill>
                <a:latin typeface="Arial"/>
                <a:cs typeface="Arial"/>
              </a:rPr>
              <a:t>Monitoring</a:t>
            </a:r>
            <a:r>
              <a:rPr dirty="0" sz="2000" spc="-16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073E87"/>
                </a:solidFill>
                <a:latin typeface="Arial"/>
                <a:cs typeface="Arial"/>
              </a:rPr>
              <a:t>Systems</a:t>
            </a:r>
            <a:endParaRPr sz="2000">
              <a:latin typeface="Arial"/>
              <a:cs typeface="Arial"/>
            </a:endParaRPr>
          </a:p>
          <a:p>
            <a:pPr marL="268605">
              <a:lnSpc>
                <a:spcPct val="100000"/>
              </a:lnSpc>
              <a:spcBef>
                <a:spcPts val="470"/>
              </a:spcBef>
            </a:pPr>
            <a:r>
              <a:rPr dirty="0" sz="1850" spc="215">
                <a:solidFill>
                  <a:srgbClr val="31B6FD"/>
                </a:solidFill>
                <a:latin typeface="Arial"/>
                <a:cs typeface="Arial"/>
              </a:rPr>
              <a:t>* </a:t>
            </a:r>
            <a:r>
              <a:rPr dirty="0" sz="1850" spc="-60">
                <a:solidFill>
                  <a:srgbClr val="073E87"/>
                </a:solidFill>
                <a:latin typeface="Arial"/>
                <a:cs typeface="Arial"/>
              </a:rPr>
              <a:t>Example: </a:t>
            </a:r>
            <a:r>
              <a:rPr dirty="0" sz="1850" spc="-285">
                <a:solidFill>
                  <a:srgbClr val="073E87"/>
                </a:solidFill>
                <a:latin typeface="Arial"/>
                <a:cs typeface="Arial"/>
              </a:rPr>
              <a:t>ECG </a:t>
            </a:r>
            <a:r>
              <a:rPr dirty="0" sz="1850" spc="40">
                <a:solidFill>
                  <a:srgbClr val="073E87"/>
                </a:solidFill>
                <a:latin typeface="Arial"/>
                <a:cs typeface="Arial"/>
              </a:rPr>
              <a:t>that </a:t>
            </a:r>
            <a:r>
              <a:rPr dirty="0" sz="1850" spc="-55">
                <a:solidFill>
                  <a:srgbClr val="073E87"/>
                </a:solidFill>
                <a:latin typeface="Arial"/>
                <a:cs typeface="Arial"/>
              </a:rPr>
              <a:t>gives </a:t>
            </a:r>
            <a:r>
              <a:rPr dirty="0" sz="1850" spc="45">
                <a:solidFill>
                  <a:srgbClr val="073E87"/>
                </a:solidFill>
                <a:latin typeface="Arial"/>
                <a:cs typeface="Arial"/>
              </a:rPr>
              <a:t>out</a:t>
            </a:r>
            <a:r>
              <a:rPr dirty="0" sz="1850" spc="-28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073E87"/>
                </a:solidFill>
                <a:latin typeface="Arial"/>
                <a:cs typeface="Arial"/>
              </a:rPr>
              <a:t>warning</a:t>
            </a:r>
            <a:endParaRPr sz="1850">
              <a:latin typeface="Arial"/>
              <a:cs typeface="Arial"/>
            </a:endParaRPr>
          </a:p>
          <a:p>
            <a:pPr marL="245745" marR="258445" indent="-233045">
              <a:lnSpc>
                <a:spcPct val="102699"/>
              </a:lnSpc>
              <a:spcBef>
                <a:spcPts val="370"/>
              </a:spcBef>
              <a:buClr>
                <a:srgbClr val="31B6FD"/>
              </a:buClr>
              <a:buChar char="*"/>
              <a:tabLst>
                <a:tab pos="246379" algn="l"/>
              </a:tabLst>
            </a:pPr>
            <a:r>
              <a:rPr dirty="0" sz="2000" spc="-265">
                <a:solidFill>
                  <a:srgbClr val="073E87"/>
                </a:solidFill>
                <a:latin typeface="Arial"/>
                <a:cs typeface="Arial"/>
              </a:rPr>
              <a:t>CDSS </a:t>
            </a:r>
            <a:r>
              <a:rPr dirty="0" sz="2000" spc="-20">
                <a:solidFill>
                  <a:srgbClr val="073E87"/>
                </a:solidFill>
                <a:latin typeface="Arial"/>
                <a:cs typeface="Arial"/>
              </a:rPr>
              <a:t>embed </a:t>
            </a:r>
            <a:r>
              <a:rPr dirty="0" sz="2000" spc="-5">
                <a:solidFill>
                  <a:srgbClr val="073E87"/>
                </a:solidFill>
                <a:latin typeface="Arial"/>
                <a:cs typeface="Arial"/>
              </a:rPr>
              <a:t>in </a:t>
            </a:r>
            <a:r>
              <a:rPr dirty="0" sz="2000" spc="-25">
                <a:solidFill>
                  <a:srgbClr val="073E87"/>
                </a:solidFill>
                <a:latin typeface="Arial"/>
                <a:cs typeface="Arial"/>
              </a:rPr>
              <a:t>Electronic Medical </a:t>
            </a:r>
            <a:r>
              <a:rPr dirty="0" sz="2000" spc="-45">
                <a:solidFill>
                  <a:srgbClr val="073E87"/>
                </a:solidFill>
                <a:latin typeface="Arial"/>
                <a:cs typeface="Arial"/>
              </a:rPr>
              <a:t>Record </a:t>
            </a:r>
            <a:r>
              <a:rPr dirty="0" sz="2000" spc="-65">
                <a:solidFill>
                  <a:srgbClr val="073E87"/>
                </a:solidFill>
                <a:latin typeface="Arial"/>
                <a:cs typeface="Arial"/>
              </a:rPr>
              <a:t>(EMR)</a:t>
            </a:r>
            <a:r>
              <a:rPr dirty="0" sz="2000" spc="-38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073E87"/>
                </a:solidFill>
                <a:latin typeface="Arial"/>
                <a:cs typeface="Arial"/>
              </a:rPr>
              <a:t>and  </a:t>
            </a:r>
            <a:r>
              <a:rPr dirty="0" sz="2000" spc="-25">
                <a:solidFill>
                  <a:srgbClr val="073E87"/>
                </a:solidFill>
                <a:latin typeface="Arial"/>
                <a:cs typeface="Arial"/>
              </a:rPr>
              <a:t>Computerized </a:t>
            </a:r>
            <a:r>
              <a:rPr dirty="0" sz="2000" spc="-10">
                <a:solidFill>
                  <a:srgbClr val="073E87"/>
                </a:solidFill>
                <a:latin typeface="Arial"/>
                <a:cs typeface="Arial"/>
              </a:rPr>
              <a:t>Patient </a:t>
            </a:r>
            <a:r>
              <a:rPr dirty="0" sz="2000" spc="-20">
                <a:solidFill>
                  <a:srgbClr val="073E87"/>
                </a:solidFill>
                <a:latin typeface="Arial"/>
                <a:cs typeface="Arial"/>
              </a:rPr>
              <a:t>Order </a:t>
            </a:r>
            <a:r>
              <a:rPr dirty="0" sz="2000" spc="-25">
                <a:solidFill>
                  <a:srgbClr val="073E87"/>
                </a:solidFill>
                <a:latin typeface="Arial"/>
                <a:cs typeface="Arial"/>
              </a:rPr>
              <a:t>Entry</a:t>
            </a:r>
            <a:r>
              <a:rPr dirty="0" sz="2000" spc="-39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145">
                <a:solidFill>
                  <a:srgbClr val="073E87"/>
                </a:solidFill>
                <a:latin typeface="Arial"/>
                <a:cs typeface="Arial"/>
              </a:rPr>
              <a:t>(CPOE)</a:t>
            </a:r>
            <a:endParaRPr sz="2000">
              <a:latin typeface="Arial"/>
              <a:cs typeface="Arial"/>
            </a:endParaRPr>
          </a:p>
          <a:p>
            <a:pPr marL="245745" marR="5080" indent="-233045">
              <a:lnSpc>
                <a:spcPct val="100800"/>
              </a:lnSpc>
              <a:spcBef>
                <a:spcPts val="455"/>
              </a:spcBef>
              <a:buClr>
                <a:srgbClr val="31B6FD"/>
              </a:buClr>
              <a:buChar char="*"/>
              <a:tabLst>
                <a:tab pos="246379" algn="l"/>
              </a:tabLst>
            </a:pPr>
            <a:r>
              <a:rPr dirty="0" sz="1850" spc="-60">
                <a:solidFill>
                  <a:srgbClr val="073E87"/>
                </a:solidFill>
                <a:latin typeface="Arial"/>
                <a:cs typeface="Arial"/>
              </a:rPr>
              <a:t>Example: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95">
                <a:solidFill>
                  <a:srgbClr val="073E87"/>
                </a:solidFill>
                <a:latin typeface="Arial"/>
                <a:cs typeface="Arial"/>
              </a:rPr>
              <a:t>Send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30">
                <a:solidFill>
                  <a:srgbClr val="073E87"/>
                </a:solidFill>
                <a:latin typeface="Arial"/>
                <a:cs typeface="Arial"/>
              </a:rPr>
              <a:t>reminders/warnings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5">
                <a:solidFill>
                  <a:srgbClr val="073E87"/>
                </a:solidFill>
                <a:latin typeface="Arial"/>
                <a:cs typeface="Arial"/>
              </a:rPr>
              <a:t>in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20">
                <a:solidFill>
                  <a:srgbClr val="073E87"/>
                </a:solidFill>
                <a:latin typeface="Arial"/>
                <a:cs typeface="Arial"/>
              </a:rPr>
              <a:t>test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30">
                <a:solidFill>
                  <a:srgbClr val="073E87"/>
                </a:solidFill>
                <a:latin typeface="Arial"/>
                <a:cs typeface="Arial"/>
              </a:rPr>
              <a:t>results,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073E87"/>
                </a:solidFill>
                <a:latin typeface="Arial"/>
                <a:cs typeface="Arial"/>
              </a:rPr>
              <a:t>drug-drug  </a:t>
            </a:r>
            <a:r>
              <a:rPr dirty="0" sz="1850" spc="-5">
                <a:solidFill>
                  <a:srgbClr val="073E87"/>
                </a:solidFill>
                <a:latin typeface="Arial"/>
                <a:cs typeface="Arial"/>
              </a:rPr>
              <a:t>interaction, </a:t>
            </a:r>
            <a:r>
              <a:rPr dirty="0" sz="1850" spc="-60">
                <a:solidFill>
                  <a:srgbClr val="073E87"/>
                </a:solidFill>
                <a:latin typeface="Arial"/>
                <a:cs typeface="Arial"/>
              </a:rPr>
              <a:t>dosage </a:t>
            </a:r>
            <a:r>
              <a:rPr dirty="0" sz="1850" spc="-15">
                <a:solidFill>
                  <a:srgbClr val="073E87"/>
                </a:solidFill>
                <a:latin typeface="Arial"/>
                <a:cs typeface="Arial"/>
              </a:rPr>
              <a:t>errors</a:t>
            </a:r>
            <a:r>
              <a:rPr dirty="0" sz="1850" spc="-28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5">
                <a:solidFill>
                  <a:srgbClr val="073E87"/>
                </a:solidFill>
                <a:latin typeface="Arial"/>
                <a:cs typeface="Arial"/>
              </a:rPr>
              <a:t>etc.</a:t>
            </a:r>
            <a:endParaRPr sz="1850">
              <a:latin typeface="Arial"/>
              <a:cs typeface="Arial"/>
            </a:endParaRPr>
          </a:p>
          <a:p>
            <a:pPr marL="245745" indent="-233045">
              <a:lnSpc>
                <a:spcPct val="100000"/>
              </a:lnSpc>
              <a:spcBef>
                <a:spcPts val="434"/>
              </a:spcBef>
              <a:buClr>
                <a:srgbClr val="31B6FD"/>
              </a:buClr>
              <a:buChar char="*"/>
              <a:tabLst>
                <a:tab pos="246379" algn="l"/>
              </a:tabLst>
            </a:pPr>
            <a:r>
              <a:rPr dirty="0" sz="2000" spc="-10">
                <a:solidFill>
                  <a:srgbClr val="073E87"/>
                </a:solidFill>
                <a:latin typeface="Arial"/>
                <a:cs typeface="Arial"/>
              </a:rPr>
              <a:t>Formulating</a:t>
            </a:r>
            <a:r>
              <a:rPr dirty="0" sz="200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65">
                <a:solidFill>
                  <a:srgbClr val="073E87"/>
                </a:solidFill>
                <a:latin typeface="Arial"/>
                <a:cs typeface="Arial"/>
              </a:rPr>
              <a:t>Diagnosis</a:t>
            </a:r>
            <a:endParaRPr sz="2000">
              <a:latin typeface="Arial"/>
              <a:cs typeface="Arial"/>
            </a:endParaRPr>
          </a:p>
          <a:p>
            <a:pPr marL="245745" indent="-233045">
              <a:lnSpc>
                <a:spcPct val="100000"/>
              </a:lnSpc>
              <a:spcBef>
                <a:spcPts val="489"/>
              </a:spcBef>
              <a:buClr>
                <a:srgbClr val="31B6FD"/>
              </a:buClr>
              <a:buChar char="*"/>
              <a:tabLst>
                <a:tab pos="246379" algn="l"/>
              </a:tabLst>
            </a:pPr>
            <a:r>
              <a:rPr dirty="0" sz="2000" spc="-10">
                <a:solidFill>
                  <a:srgbClr val="073E87"/>
                </a:solidFill>
                <a:latin typeface="Arial"/>
                <a:cs typeface="Arial"/>
              </a:rPr>
              <a:t>Formulating</a:t>
            </a:r>
            <a:r>
              <a:rPr dirty="0" sz="200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73E87"/>
                </a:solidFill>
                <a:latin typeface="Arial"/>
                <a:cs typeface="Arial"/>
              </a:rPr>
              <a:t>Treatment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957705" marR="5080" indent="-1945639">
              <a:lnSpc>
                <a:spcPct val="101000"/>
              </a:lnSpc>
              <a:spcBef>
                <a:spcPts val="95"/>
              </a:spcBef>
            </a:pPr>
            <a:r>
              <a:rPr dirty="0" spc="-110"/>
              <a:t>Clinical </a:t>
            </a:r>
            <a:r>
              <a:rPr dirty="0" spc="-100"/>
              <a:t>Decision </a:t>
            </a:r>
            <a:r>
              <a:rPr dirty="0" spc="-20"/>
              <a:t>Support</a:t>
            </a:r>
            <a:r>
              <a:rPr dirty="0" spc="-445"/>
              <a:t> </a:t>
            </a:r>
            <a:r>
              <a:rPr dirty="0" spc="-120"/>
              <a:t>System  </a:t>
            </a:r>
            <a:r>
              <a:rPr dirty="0" spc="-275"/>
              <a:t>(CDSS)</a:t>
            </a:r>
            <a:r>
              <a:rPr dirty="0" spc="-204"/>
              <a:t> </a:t>
            </a:r>
            <a:r>
              <a:rPr dirty="0" spc="95"/>
              <a:t>[3]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70" y="2084958"/>
            <a:ext cx="3747135" cy="148272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69215">
              <a:lnSpc>
                <a:spcPct val="100000"/>
              </a:lnSpc>
              <a:spcBef>
                <a:spcPts val="550"/>
              </a:spcBef>
            </a:pPr>
            <a:r>
              <a:rPr dirty="0" sz="2000" spc="-265">
                <a:solidFill>
                  <a:srgbClr val="073E87"/>
                </a:solidFill>
                <a:latin typeface="Arial"/>
                <a:cs typeface="Arial"/>
              </a:rPr>
              <a:t>CDSS </a:t>
            </a:r>
            <a:r>
              <a:rPr dirty="0" sz="2000" spc="-5">
                <a:solidFill>
                  <a:srgbClr val="073E87"/>
                </a:solidFill>
                <a:latin typeface="Arial"/>
                <a:cs typeface="Arial"/>
              </a:rPr>
              <a:t>in </a:t>
            </a:r>
            <a:r>
              <a:rPr dirty="0" sz="2000" spc="-20">
                <a:solidFill>
                  <a:srgbClr val="073E87"/>
                </a:solidFill>
                <a:latin typeface="Arial"/>
                <a:cs typeface="Arial"/>
              </a:rPr>
              <a:t>Prescription</a:t>
            </a:r>
            <a:r>
              <a:rPr dirty="0" sz="2000" spc="-35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95">
                <a:solidFill>
                  <a:srgbClr val="073E87"/>
                </a:solidFill>
                <a:latin typeface="Arial"/>
                <a:cs typeface="Arial"/>
              </a:rPr>
              <a:t>[4]</a:t>
            </a:r>
            <a:endParaRPr sz="2000">
              <a:latin typeface="Arial"/>
              <a:cs typeface="Arial"/>
            </a:endParaRPr>
          </a:p>
          <a:p>
            <a:pPr marL="245745" indent="-233045">
              <a:lnSpc>
                <a:spcPct val="100000"/>
              </a:lnSpc>
              <a:spcBef>
                <a:spcPts val="465"/>
              </a:spcBef>
              <a:buClr>
                <a:srgbClr val="31B6FD"/>
              </a:buClr>
              <a:buChar char="*"/>
              <a:tabLst>
                <a:tab pos="246379" algn="l"/>
              </a:tabLst>
            </a:pPr>
            <a:r>
              <a:rPr dirty="0" sz="2000" spc="-50">
                <a:solidFill>
                  <a:srgbClr val="073E87"/>
                </a:solidFill>
                <a:latin typeface="Arial"/>
                <a:cs typeface="Arial"/>
              </a:rPr>
              <a:t>Guiding </a:t>
            </a:r>
            <a:r>
              <a:rPr dirty="0" sz="2000" spc="-15">
                <a:solidFill>
                  <a:srgbClr val="073E87"/>
                </a:solidFill>
                <a:latin typeface="Arial"/>
                <a:cs typeface="Arial"/>
              </a:rPr>
              <a:t>prescribing</a:t>
            </a:r>
            <a:r>
              <a:rPr dirty="0" sz="2000" spc="-17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73E87"/>
                </a:solidFill>
                <a:latin typeface="Arial"/>
                <a:cs typeface="Arial"/>
              </a:rPr>
              <a:t>practices</a:t>
            </a:r>
            <a:endParaRPr sz="2000">
              <a:latin typeface="Arial"/>
              <a:cs typeface="Arial"/>
            </a:endParaRPr>
          </a:p>
          <a:p>
            <a:pPr marL="245745" indent="-233045">
              <a:lnSpc>
                <a:spcPct val="100000"/>
              </a:lnSpc>
              <a:spcBef>
                <a:spcPts val="459"/>
              </a:spcBef>
              <a:buClr>
                <a:srgbClr val="31B6FD"/>
              </a:buClr>
              <a:buChar char="*"/>
              <a:tabLst>
                <a:tab pos="246379" algn="l"/>
              </a:tabLst>
            </a:pPr>
            <a:r>
              <a:rPr dirty="0" sz="2000" spc="-50">
                <a:solidFill>
                  <a:srgbClr val="073E87"/>
                </a:solidFill>
                <a:latin typeface="Arial"/>
                <a:cs typeface="Arial"/>
              </a:rPr>
              <a:t>Flagging </a:t>
            </a:r>
            <a:r>
              <a:rPr dirty="0" sz="2000" spc="-55">
                <a:solidFill>
                  <a:srgbClr val="073E87"/>
                </a:solidFill>
                <a:latin typeface="Arial"/>
                <a:cs typeface="Arial"/>
              </a:rPr>
              <a:t>adverse </a:t>
            </a:r>
            <a:r>
              <a:rPr dirty="0" sz="2000" spc="5">
                <a:solidFill>
                  <a:srgbClr val="073E87"/>
                </a:solidFill>
                <a:latin typeface="Arial"/>
                <a:cs typeface="Arial"/>
              </a:rPr>
              <a:t>drug</a:t>
            </a:r>
            <a:r>
              <a:rPr dirty="0" sz="2000" spc="-22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73E87"/>
                </a:solidFill>
                <a:latin typeface="Arial"/>
                <a:cs typeface="Arial"/>
              </a:rPr>
              <a:t>reactions</a:t>
            </a:r>
            <a:endParaRPr sz="2000">
              <a:latin typeface="Arial"/>
              <a:cs typeface="Arial"/>
            </a:endParaRPr>
          </a:p>
          <a:p>
            <a:pPr marL="245745" indent="-233045">
              <a:lnSpc>
                <a:spcPct val="100000"/>
              </a:lnSpc>
              <a:spcBef>
                <a:spcPts val="490"/>
              </a:spcBef>
              <a:buClr>
                <a:srgbClr val="31B6FD"/>
              </a:buClr>
              <a:buChar char="*"/>
              <a:tabLst>
                <a:tab pos="246379" algn="l"/>
              </a:tabLst>
            </a:pPr>
            <a:r>
              <a:rPr dirty="0" sz="2000" spc="20">
                <a:solidFill>
                  <a:srgbClr val="073E87"/>
                </a:solidFill>
                <a:latin typeface="Arial"/>
                <a:cs typeface="Arial"/>
              </a:rPr>
              <a:t>Identify </a:t>
            </a:r>
            <a:r>
              <a:rPr dirty="0" sz="2000">
                <a:solidFill>
                  <a:srgbClr val="073E87"/>
                </a:solidFill>
                <a:latin typeface="Arial"/>
                <a:cs typeface="Arial"/>
              </a:rPr>
              <a:t>duplication </a:t>
            </a:r>
            <a:r>
              <a:rPr dirty="0" sz="2000" spc="75">
                <a:solidFill>
                  <a:srgbClr val="073E87"/>
                </a:solidFill>
                <a:latin typeface="Arial"/>
                <a:cs typeface="Arial"/>
              </a:rPr>
              <a:t>of</a:t>
            </a:r>
            <a:r>
              <a:rPr dirty="0" sz="2000" spc="-37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3E87"/>
                </a:solidFill>
                <a:latin typeface="Arial"/>
                <a:cs typeface="Arial"/>
              </a:rPr>
              <a:t>therapy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080" y="292341"/>
            <a:ext cx="6882765" cy="95948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919480" marR="5080" indent="-906780">
              <a:lnSpc>
                <a:spcPct val="100600"/>
              </a:lnSpc>
              <a:spcBef>
                <a:spcPts val="85"/>
              </a:spcBef>
              <a:tabLst>
                <a:tab pos="6514465" algn="l"/>
              </a:tabLst>
            </a:pPr>
            <a:r>
              <a:rPr dirty="0" sz="3050" spc="-355"/>
              <a:t>R</a:t>
            </a:r>
            <a:r>
              <a:rPr dirty="0" sz="3050" spc="15"/>
              <a:t>ol</a:t>
            </a:r>
            <a:r>
              <a:rPr dirty="0" sz="3050" spc="-130"/>
              <a:t>e</a:t>
            </a:r>
            <a:r>
              <a:rPr dirty="0" sz="3050" spc="-245"/>
              <a:t>s</a:t>
            </a:r>
            <a:r>
              <a:rPr dirty="0" sz="3050" spc="-185"/>
              <a:t> </a:t>
            </a:r>
            <a:r>
              <a:rPr dirty="0" sz="3050" spc="100"/>
              <a:t>of</a:t>
            </a:r>
            <a:r>
              <a:rPr dirty="0" sz="3050" spc="-185"/>
              <a:t> </a:t>
            </a:r>
            <a:r>
              <a:rPr dirty="0" sz="3050" spc="-530"/>
              <a:t>C</a:t>
            </a:r>
            <a:r>
              <a:rPr dirty="0" sz="3050" spc="-15"/>
              <a:t>om</a:t>
            </a:r>
            <a:r>
              <a:rPr dirty="0" sz="3050" spc="-5"/>
              <a:t>p</a:t>
            </a:r>
            <a:r>
              <a:rPr dirty="0" sz="3050" spc="-65"/>
              <a:t>u</a:t>
            </a:r>
            <a:r>
              <a:rPr dirty="0" sz="3050" spc="245"/>
              <a:t>t</a:t>
            </a:r>
            <a:r>
              <a:rPr dirty="0" sz="3050" spc="-130"/>
              <a:t>e</a:t>
            </a:r>
            <a:r>
              <a:rPr dirty="0" sz="3050" spc="65"/>
              <a:t>r</a:t>
            </a:r>
            <a:r>
              <a:rPr dirty="0" sz="3050" spc="-190"/>
              <a:t> </a:t>
            </a:r>
            <a:r>
              <a:rPr dirty="0" sz="3050" spc="-15"/>
              <a:t>i</a:t>
            </a:r>
            <a:r>
              <a:rPr dirty="0" sz="3050" spc="-40"/>
              <a:t>n</a:t>
            </a:r>
            <a:r>
              <a:rPr dirty="0" sz="3050" spc="-190"/>
              <a:t> </a:t>
            </a:r>
            <a:r>
              <a:rPr dirty="0" sz="3050" spc="-245"/>
              <a:t>D</a:t>
            </a:r>
            <a:r>
              <a:rPr dirty="0" sz="3050" spc="-130"/>
              <a:t>e</a:t>
            </a:r>
            <a:r>
              <a:rPr dirty="0" sz="3050" spc="-150"/>
              <a:t>c</a:t>
            </a:r>
            <a:r>
              <a:rPr dirty="0" sz="3050" spc="-15"/>
              <a:t>i</a:t>
            </a:r>
            <a:r>
              <a:rPr dirty="0" sz="3050" spc="-245"/>
              <a:t>s</a:t>
            </a:r>
            <a:r>
              <a:rPr dirty="0" sz="3050" spc="-15"/>
              <a:t>i</a:t>
            </a:r>
            <a:r>
              <a:rPr dirty="0" sz="3050" spc="-15"/>
              <a:t>on</a:t>
            </a:r>
            <a:r>
              <a:rPr dirty="0" sz="3050" spc="-190"/>
              <a:t> </a:t>
            </a:r>
            <a:r>
              <a:rPr dirty="0" sz="3050" spc="-475"/>
              <a:t>S</a:t>
            </a:r>
            <a:r>
              <a:rPr dirty="0" sz="3050" spc="-65"/>
              <a:t>u</a:t>
            </a:r>
            <a:r>
              <a:rPr dirty="0" sz="3050" spc="-5"/>
              <a:t>pp</a:t>
            </a:r>
            <a:r>
              <a:rPr dirty="0" sz="3050" spc="40"/>
              <a:t>or</a:t>
            </a:r>
            <a:r>
              <a:rPr dirty="0" sz="3050" spc="250"/>
              <a:t>t</a:t>
            </a:r>
            <a:r>
              <a:rPr dirty="0" sz="3050"/>
              <a:t>	</a:t>
            </a:r>
            <a:r>
              <a:rPr dirty="0" sz="3050" spc="30"/>
              <a:t>or  </a:t>
            </a:r>
            <a:r>
              <a:rPr dirty="0" sz="3050" spc="-114"/>
              <a:t>Clinical </a:t>
            </a:r>
            <a:r>
              <a:rPr dirty="0" sz="3050" spc="-105"/>
              <a:t>Decision </a:t>
            </a:r>
            <a:r>
              <a:rPr dirty="0" sz="3050" spc="-30"/>
              <a:t>Support</a:t>
            </a:r>
            <a:r>
              <a:rPr dirty="0" sz="3050" spc="-360"/>
              <a:t> </a:t>
            </a:r>
            <a:r>
              <a:rPr dirty="0" sz="3050" spc="-225"/>
              <a:t>(CDS)</a:t>
            </a:r>
            <a:endParaRPr sz="305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70" y="2084958"/>
            <a:ext cx="3971925" cy="148272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244475" indent="-231775">
              <a:lnSpc>
                <a:spcPct val="100000"/>
              </a:lnSpc>
              <a:spcBef>
                <a:spcPts val="550"/>
              </a:spcBef>
              <a:buClr>
                <a:srgbClr val="31B6FD"/>
              </a:buClr>
              <a:buChar char="*"/>
              <a:tabLst>
                <a:tab pos="245110" algn="l"/>
              </a:tabLst>
            </a:pPr>
            <a:r>
              <a:rPr dirty="0" sz="2000" spc="-10">
                <a:solidFill>
                  <a:srgbClr val="073E87"/>
                </a:solidFill>
                <a:latin typeface="Arial"/>
                <a:cs typeface="Arial"/>
              </a:rPr>
              <a:t>Elicitation </a:t>
            </a:r>
            <a:r>
              <a:rPr dirty="0" sz="2000" spc="75">
                <a:solidFill>
                  <a:srgbClr val="073E87"/>
                </a:solidFill>
                <a:latin typeface="Arial"/>
                <a:cs typeface="Arial"/>
              </a:rPr>
              <a:t>of </a:t>
            </a:r>
            <a:r>
              <a:rPr dirty="0" sz="2000" spc="-25">
                <a:solidFill>
                  <a:srgbClr val="073E87"/>
                </a:solidFill>
                <a:latin typeface="Arial"/>
                <a:cs typeface="Arial"/>
              </a:rPr>
              <a:t>Medical</a:t>
            </a:r>
            <a:r>
              <a:rPr dirty="0" sz="2000" spc="-4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073E87"/>
                </a:solidFill>
                <a:latin typeface="Arial"/>
                <a:cs typeface="Arial"/>
              </a:rPr>
              <a:t>Knowledge</a:t>
            </a:r>
            <a:endParaRPr sz="2000">
              <a:latin typeface="Arial"/>
              <a:cs typeface="Arial"/>
            </a:endParaRPr>
          </a:p>
          <a:p>
            <a:pPr marL="244475" indent="-231775">
              <a:lnSpc>
                <a:spcPct val="100000"/>
              </a:lnSpc>
              <a:spcBef>
                <a:spcPts val="465"/>
              </a:spcBef>
              <a:buClr>
                <a:srgbClr val="31B6FD"/>
              </a:buClr>
              <a:buChar char="*"/>
              <a:tabLst>
                <a:tab pos="245110" algn="l"/>
              </a:tabLst>
            </a:pPr>
            <a:r>
              <a:rPr dirty="0" sz="2000" spc="-65">
                <a:solidFill>
                  <a:srgbClr val="073E87"/>
                </a:solidFill>
                <a:latin typeface="Arial"/>
                <a:cs typeface="Arial"/>
              </a:rPr>
              <a:t>Reasoning </a:t>
            </a:r>
            <a:r>
              <a:rPr dirty="0" sz="2000" spc="-40">
                <a:solidFill>
                  <a:srgbClr val="073E87"/>
                </a:solidFill>
                <a:latin typeface="Arial"/>
                <a:cs typeface="Arial"/>
              </a:rPr>
              <a:t>and</a:t>
            </a:r>
            <a:r>
              <a:rPr dirty="0" sz="2000" spc="-15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73E87"/>
                </a:solidFill>
                <a:latin typeface="Arial"/>
                <a:cs typeface="Arial"/>
              </a:rPr>
              <a:t>Representation</a:t>
            </a:r>
            <a:endParaRPr sz="2000">
              <a:latin typeface="Arial"/>
              <a:cs typeface="Arial"/>
            </a:endParaRPr>
          </a:p>
          <a:p>
            <a:pPr marL="244475" indent="-231775">
              <a:lnSpc>
                <a:spcPct val="100000"/>
              </a:lnSpc>
              <a:spcBef>
                <a:spcPts val="459"/>
              </a:spcBef>
              <a:buClr>
                <a:srgbClr val="31B6FD"/>
              </a:buClr>
              <a:buChar char="*"/>
              <a:tabLst>
                <a:tab pos="245110" algn="l"/>
              </a:tabLst>
            </a:pPr>
            <a:r>
              <a:rPr dirty="0" sz="2000" spc="-25">
                <a:solidFill>
                  <a:srgbClr val="073E87"/>
                </a:solidFill>
                <a:latin typeface="Arial"/>
                <a:cs typeface="Arial"/>
              </a:rPr>
              <a:t>Validation </a:t>
            </a:r>
            <a:r>
              <a:rPr dirty="0" sz="2000" spc="75">
                <a:solidFill>
                  <a:srgbClr val="073E87"/>
                </a:solidFill>
                <a:latin typeface="Arial"/>
                <a:cs typeface="Arial"/>
              </a:rPr>
              <a:t>of </a:t>
            </a:r>
            <a:r>
              <a:rPr dirty="0" sz="2000" spc="-65">
                <a:solidFill>
                  <a:srgbClr val="073E87"/>
                </a:solidFill>
                <a:latin typeface="Arial"/>
                <a:cs typeface="Arial"/>
              </a:rPr>
              <a:t>System</a:t>
            </a:r>
            <a:r>
              <a:rPr dirty="0" sz="2000" spc="-39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73E87"/>
                </a:solidFill>
                <a:latin typeface="Arial"/>
                <a:cs typeface="Arial"/>
              </a:rPr>
              <a:t>Performance</a:t>
            </a:r>
            <a:endParaRPr sz="2000">
              <a:latin typeface="Arial"/>
              <a:cs typeface="Arial"/>
            </a:endParaRPr>
          </a:p>
          <a:p>
            <a:pPr marL="244475" indent="-231775">
              <a:lnSpc>
                <a:spcPct val="100000"/>
              </a:lnSpc>
              <a:spcBef>
                <a:spcPts val="490"/>
              </a:spcBef>
              <a:buClr>
                <a:srgbClr val="31B6FD"/>
              </a:buClr>
              <a:buChar char="*"/>
              <a:tabLst>
                <a:tab pos="245110" algn="l"/>
              </a:tabLst>
            </a:pPr>
            <a:r>
              <a:rPr dirty="0" sz="2000" spc="15">
                <a:solidFill>
                  <a:srgbClr val="073E87"/>
                </a:solidFill>
                <a:latin typeface="Arial"/>
                <a:cs typeface="Arial"/>
              </a:rPr>
              <a:t>Integration </a:t>
            </a:r>
            <a:r>
              <a:rPr dirty="0" sz="2000" spc="75">
                <a:solidFill>
                  <a:srgbClr val="073E87"/>
                </a:solidFill>
                <a:latin typeface="Arial"/>
                <a:cs typeface="Arial"/>
              </a:rPr>
              <a:t>of</a:t>
            </a:r>
            <a:r>
              <a:rPr dirty="0" sz="2000" spc="-38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265">
                <a:solidFill>
                  <a:srgbClr val="073E87"/>
                </a:solidFill>
                <a:latin typeface="Arial"/>
                <a:cs typeface="Arial"/>
              </a:rPr>
              <a:t>CDSS </a:t>
            </a:r>
            <a:r>
              <a:rPr dirty="0" sz="2000" spc="-55">
                <a:solidFill>
                  <a:srgbClr val="073E87"/>
                </a:solidFill>
                <a:latin typeface="Arial"/>
                <a:cs typeface="Arial"/>
              </a:rPr>
              <a:t>Tools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5886" y="462902"/>
            <a:ext cx="3998595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45"/>
              <a:t>Constructing</a:t>
            </a:r>
            <a:r>
              <a:rPr dirty="0" sz="3700" spc="-250"/>
              <a:t> </a:t>
            </a:r>
            <a:r>
              <a:rPr dirty="0" sz="3700" spc="-265"/>
              <a:t>DSS[1]</a:t>
            </a:r>
            <a:endParaRPr sz="3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70" y="1901444"/>
            <a:ext cx="6236970" cy="221361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401320" indent="-388620">
              <a:lnSpc>
                <a:spcPct val="100000"/>
              </a:lnSpc>
              <a:spcBef>
                <a:spcPts val="550"/>
              </a:spcBef>
              <a:buClr>
                <a:srgbClr val="31B6FD"/>
              </a:buClr>
              <a:buAutoNum type="arabicParenR"/>
              <a:tabLst>
                <a:tab pos="400685" algn="l"/>
                <a:tab pos="401320" algn="l"/>
              </a:tabLst>
            </a:pPr>
            <a:r>
              <a:rPr dirty="0" sz="2000" spc="-5">
                <a:solidFill>
                  <a:srgbClr val="073E87"/>
                </a:solidFill>
                <a:latin typeface="Arial"/>
                <a:cs typeface="Arial"/>
              </a:rPr>
              <a:t>Documentation</a:t>
            </a:r>
            <a:r>
              <a:rPr dirty="0" sz="200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73E87"/>
                </a:solidFill>
                <a:latin typeface="Arial"/>
                <a:cs typeface="Arial"/>
              </a:rPr>
              <a:t>Tool</a:t>
            </a:r>
            <a:endParaRPr sz="2000">
              <a:latin typeface="Arial"/>
              <a:cs typeface="Arial"/>
            </a:endParaRPr>
          </a:p>
          <a:p>
            <a:pPr lvl="1" marL="977265" indent="-187325">
              <a:lnSpc>
                <a:spcPct val="100000"/>
              </a:lnSpc>
              <a:spcBef>
                <a:spcPts val="465"/>
              </a:spcBef>
              <a:buChar char="*"/>
              <a:tabLst>
                <a:tab pos="977900" algn="l"/>
              </a:tabLst>
            </a:pPr>
            <a:r>
              <a:rPr dirty="0" sz="2000" spc="-35">
                <a:solidFill>
                  <a:srgbClr val="073E87"/>
                </a:solidFill>
                <a:latin typeface="Arial"/>
                <a:cs typeface="Arial"/>
              </a:rPr>
              <a:t>Provide </a:t>
            </a:r>
            <a:r>
              <a:rPr dirty="0" sz="2000">
                <a:solidFill>
                  <a:srgbClr val="073E87"/>
                </a:solidFill>
                <a:latin typeface="Arial"/>
                <a:cs typeface="Arial"/>
              </a:rPr>
              <a:t>complete</a:t>
            </a:r>
            <a:r>
              <a:rPr dirty="0" sz="2000" spc="-17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073E87"/>
                </a:solidFill>
                <a:latin typeface="Arial"/>
                <a:cs typeface="Arial"/>
              </a:rPr>
              <a:t>documentation</a:t>
            </a:r>
            <a:endParaRPr sz="2000">
              <a:latin typeface="Arial"/>
              <a:cs typeface="Arial"/>
            </a:endParaRPr>
          </a:p>
          <a:p>
            <a:pPr marL="789940">
              <a:lnSpc>
                <a:spcPct val="100000"/>
              </a:lnSpc>
              <a:spcBef>
                <a:spcPts val="459"/>
              </a:spcBef>
            </a:pPr>
            <a:r>
              <a:rPr dirty="0" sz="2000" spc="-20">
                <a:solidFill>
                  <a:srgbClr val="073E87"/>
                </a:solidFill>
                <a:latin typeface="Arial"/>
                <a:cs typeface="Arial"/>
              </a:rPr>
              <a:t>*Well-designed </a:t>
            </a:r>
            <a:r>
              <a:rPr dirty="0" sz="2000" spc="15">
                <a:solidFill>
                  <a:srgbClr val="073E87"/>
                </a:solidFill>
                <a:latin typeface="Arial"/>
                <a:cs typeface="Arial"/>
              </a:rPr>
              <a:t>order</a:t>
            </a:r>
            <a:r>
              <a:rPr dirty="0" sz="2000" spc="-20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50">
                <a:solidFill>
                  <a:srgbClr val="073E87"/>
                </a:solidFill>
                <a:latin typeface="Arial"/>
                <a:cs typeface="Arial"/>
              </a:rPr>
              <a:t>form</a:t>
            </a:r>
            <a:endParaRPr sz="2000">
              <a:latin typeface="Arial"/>
              <a:cs typeface="Arial"/>
            </a:endParaRPr>
          </a:p>
          <a:p>
            <a:pPr lvl="1" marL="977265" indent="-187325">
              <a:lnSpc>
                <a:spcPct val="100000"/>
              </a:lnSpc>
              <a:spcBef>
                <a:spcPts val="490"/>
              </a:spcBef>
              <a:buChar char="*"/>
              <a:tabLst>
                <a:tab pos="977900" algn="l"/>
              </a:tabLst>
            </a:pPr>
            <a:r>
              <a:rPr dirty="0" sz="2000" spc="-35">
                <a:solidFill>
                  <a:srgbClr val="073E87"/>
                </a:solidFill>
                <a:latin typeface="Arial"/>
                <a:cs typeface="Arial"/>
              </a:rPr>
              <a:t>Required </a:t>
            </a:r>
            <a:r>
              <a:rPr dirty="0" sz="2000" spc="-10">
                <a:solidFill>
                  <a:srgbClr val="073E87"/>
                </a:solidFill>
                <a:latin typeface="Arial"/>
                <a:cs typeface="Arial"/>
              </a:rPr>
              <a:t>fields </a:t>
            </a:r>
            <a:r>
              <a:rPr dirty="0" sz="2000" spc="55">
                <a:solidFill>
                  <a:srgbClr val="073E87"/>
                </a:solidFill>
                <a:latin typeface="Arial"/>
                <a:cs typeface="Arial"/>
              </a:rPr>
              <a:t>&amp;</a:t>
            </a:r>
            <a:r>
              <a:rPr dirty="0" sz="2000" spc="-38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73E87"/>
                </a:solidFill>
                <a:latin typeface="Arial"/>
                <a:cs typeface="Arial"/>
              </a:rPr>
              <a:t>Proper </a:t>
            </a:r>
            <a:r>
              <a:rPr dirty="0" sz="2000" spc="20">
                <a:solidFill>
                  <a:srgbClr val="073E87"/>
                </a:solidFill>
                <a:latin typeface="Arial"/>
                <a:cs typeface="Arial"/>
              </a:rPr>
              <a:t>information</a:t>
            </a:r>
            <a:endParaRPr sz="2000">
              <a:latin typeface="Arial"/>
              <a:cs typeface="Arial"/>
            </a:endParaRPr>
          </a:p>
          <a:p>
            <a:pPr lvl="1" marL="977265" indent="-187325">
              <a:lnSpc>
                <a:spcPct val="100000"/>
              </a:lnSpc>
              <a:spcBef>
                <a:spcPts val="459"/>
              </a:spcBef>
              <a:buChar char="*"/>
              <a:tabLst>
                <a:tab pos="977900" algn="l"/>
              </a:tabLst>
            </a:pPr>
            <a:r>
              <a:rPr dirty="0" sz="2000" spc="-75">
                <a:solidFill>
                  <a:srgbClr val="073E87"/>
                </a:solidFill>
                <a:latin typeface="Arial"/>
                <a:cs typeface="Arial"/>
              </a:rPr>
              <a:t>Reduce</a:t>
            </a:r>
            <a:r>
              <a:rPr dirty="0" sz="200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20">
                <a:solidFill>
                  <a:srgbClr val="073E87"/>
                </a:solidFill>
                <a:latin typeface="Arial"/>
                <a:cs typeface="Arial"/>
              </a:rPr>
              <a:t>error</a:t>
            </a:r>
            <a:r>
              <a:rPr dirty="0" sz="200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75">
                <a:solidFill>
                  <a:srgbClr val="073E87"/>
                </a:solidFill>
                <a:latin typeface="Arial"/>
                <a:cs typeface="Arial"/>
              </a:rPr>
              <a:t>of</a:t>
            </a:r>
            <a:r>
              <a:rPr dirty="0" sz="200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60">
                <a:solidFill>
                  <a:srgbClr val="073E87"/>
                </a:solidFill>
                <a:latin typeface="Arial"/>
                <a:cs typeface="Arial"/>
              </a:rPr>
              <a:t>Omission</a:t>
            </a:r>
            <a:r>
              <a:rPr dirty="0" sz="200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73E87"/>
                </a:solidFill>
                <a:latin typeface="Arial"/>
                <a:cs typeface="Arial"/>
              </a:rPr>
              <a:t>by</a:t>
            </a:r>
            <a:r>
              <a:rPr dirty="0" sz="200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073E87"/>
                </a:solidFill>
                <a:latin typeface="Arial"/>
                <a:cs typeface="Arial"/>
              </a:rPr>
              <a:t>providing</a:t>
            </a:r>
            <a:r>
              <a:rPr dirty="0" sz="200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73E87"/>
                </a:solidFill>
                <a:latin typeface="Arial"/>
                <a:cs typeface="Arial"/>
              </a:rPr>
              <a:t>selection</a:t>
            </a:r>
            <a:endParaRPr sz="2000">
              <a:latin typeface="Arial"/>
              <a:cs typeface="Arial"/>
            </a:endParaRPr>
          </a:p>
          <a:p>
            <a:pPr lvl="1" marL="977265" indent="-187325">
              <a:lnSpc>
                <a:spcPct val="100000"/>
              </a:lnSpc>
              <a:spcBef>
                <a:spcPts val="490"/>
              </a:spcBef>
              <a:buChar char="*"/>
              <a:tabLst>
                <a:tab pos="977900" algn="l"/>
              </a:tabLst>
            </a:pPr>
            <a:r>
              <a:rPr dirty="0" sz="2000" spc="-35">
                <a:solidFill>
                  <a:srgbClr val="073E87"/>
                </a:solidFill>
                <a:latin typeface="Arial"/>
                <a:cs typeface="Arial"/>
              </a:rPr>
              <a:t>Provide </a:t>
            </a:r>
            <a:r>
              <a:rPr dirty="0" sz="2000" spc="-60" b="1">
                <a:solidFill>
                  <a:srgbClr val="073E87"/>
                </a:solidFill>
                <a:latin typeface="Trebuchet MS"/>
                <a:cs typeface="Trebuchet MS"/>
              </a:rPr>
              <a:t>coded data </a:t>
            </a:r>
            <a:r>
              <a:rPr dirty="0" sz="2000" spc="70">
                <a:solidFill>
                  <a:srgbClr val="073E87"/>
                </a:solidFill>
                <a:latin typeface="Arial"/>
                <a:cs typeface="Arial"/>
              </a:rPr>
              <a:t>for</a:t>
            </a:r>
            <a:r>
              <a:rPr dirty="0" sz="2000" spc="-38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270">
                <a:solidFill>
                  <a:srgbClr val="073E87"/>
                </a:solidFill>
                <a:latin typeface="Arial"/>
                <a:cs typeface="Arial"/>
              </a:rPr>
              <a:t>CDSS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4293" y="462902"/>
            <a:ext cx="3480435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75"/>
              <a:t>Types </a:t>
            </a:r>
            <a:r>
              <a:rPr dirty="0" sz="3700" spc="135"/>
              <a:t>of </a:t>
            </a:r>
            <a:r>
              <a:rPr dirty="0" sz="3700" spc="-505"/>
              <a:t>CDSS</a:t>
            </a:r>
            <a:r>
              <a:rPr dirty="0" sz="3700" spc="-715"/>
              <a:t> </a:t>
            </a:r>
            <a:r>
              <a:rPr dirty="0" sz="3700" spc="-65"/>
              <a:t>[1]</a:t>
            </a:r>
            <a:endParaRPr sz="3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293" y="462902"/>
            <a:ext cx="3480435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75"/>
              <a:t>Types </a:t>
            </a:r>
            <a:r>
              <a:rPr dirty="0" sz="3700" spc="135"/>
              <a:t>of </a:t>
            </a:r>
            <a:r>
              <a:rPr dirty="0" sz="3700" spc="-505"/>
              <a:t>CDSS</a:t>
            </a:r>
            <a:r>
              <a:rPr dirty="0" sz="3700" spc="-715"/>
              <a:t> </a:t>
            </a:r>
            <a:r>
              <a:rPr dirty="0" sz="3700" spc="-65"/>
              <a:t>[1]</a:t>
            </a:r>
            <a:endParaRPr sz="37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9266" y="2237905"/>
          <a:ext cx="7239634" cy="2765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530"/>
                <a:gridCol w="2816224"/>
                <a:gridCol w="2326639"/>
              </a:tblGrid>
              <a:tr h="40703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Types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Sub-types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4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Examples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  <a:tr h="739140">
                <a:tc>
                  <a:txBody>
                    <a:bodyPr/>
                    <a:lstStyle/>
                    <a:p>
                      <a:pPr marL="43815" marR="4527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700" spc="-120" b="1" i="1">
                          <a:latin typeface="Times New Roman"/>
                          <a:cs typeface="Times New Roman"/>
                        </a:rPr>
                        <a:t>1. </a:t>
                      </a:r>
                      <a:r>
                        <a:rPr dirty="0" sz="1700" spc="5" b="1" i="1">
                          <a:latin typeface="Times New Roman"/>
                          <a:cs typeface="Times New Roman"/>
                        </a:rPr>
                        <a:t>Documentation  </a:t>
                      </a:r>
                      <a:r>
                        <a:rPr dirty="0" sz="1700" spc="-20" b="1" i="1">
                          <a:latin typeface="Times New Roman"/>
                          <a:cs typeface="Times New Roman"/>
                        </a:rPr>
                        <a:t>Tool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556260">
                        <a:lnSpc>
                          <a:spcPct val="102099"/>
                        </a:lnSpc>
                        <a:spcBef>
                          <a:spcPts val="25"/>
                        </a:spcBef>
                      </a:pPr>
                      <a:r>
                        <a:rPr dirty="0" sz="1850" spc="-165" b="1" i="1">
                          <a:latin typeface="Times New Roman"/>
                          <a:cs typeface="Times New Roman"/>
                        </a:rPr>
                        <a:t>1.1 </a:t>
                      </a:r>
                      <a:r>
                        <a:rPr dirty="0" sz="1850" spc="30" b="1" i="1">
                          <a:latin typeface="Times New Roman"/>
                          <a:cs typeface="Times New Roman"/>
                        </a:rPr>
                        <a:t>Patient</a:t>
                      </a:r>
                      <a:r>
                        <a:rPr dirty="0" sz="1850" spc="-2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50" spc="30" b="1" i="1">
                          <a:latin typeface="Times New Roman"/>
                          <a:cs typeface="Times New Roman"/>
                        </a:rPr>
                        <a:t>Assessment  </a:t>
                      </a:r>
                      <a:r>
                        <a:rPr dirty="0" sz="1850" spc="-60" b="1" i="1">
                          <a:latin typeface="Times New Roman"/>
                          <a:cs typeface="Times New Roman"/>
                        </a:rPr>
                        <a:t>Form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5" b="1" i="1">
                          <a:latin typeface="Times New Roman"/>
                          <a:cs typeface="Times New Roman"/>
                        </a:rPr>
                        <a:t>Pre-visit</a:t>
                      </a:r>
                      <a:r>
                        <a:rPr dirty="0" sz="1500" spc="-7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15" b="1" i="1">
                          <a:latin typeface="Times New Roman"/>
                          <a:cs typeface="Times New Roman"/>
                        </a:rPr>
                        <a:t>questionnaires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920115">
                        <a:lnSpc>
                          <a:spcPct val="102099"/>
                        </a:lnSpc>
                        <a:spcBef>
                          <a:spcPts val="25"/>
                        </a:spcBef>
                      </a:pPr>
                      <a:r>
                        <a:rPr dirty="0" sz="1850" spc="-110" b="1" i="1">
                          <a:latin typeface="Times New Roman"/>
                          <a:cs typeface="Times New Roman"/>
                        </a:rPr>
                        <a:t>1.2 </a:t>
                      </a:r>
                      <a:r>
                        <a:rPr dirty="0" sz="1850" spc="-35" b="1" i="1">
                          <a:latin typeface="Times New Roman"/>
                          <a:cs typeface="Times New Roman"/>
                        </a:rPr>
                        <a:t>Nursing</a:t>
                      </a:r>
                      <a:r>
                        <a:rPr dirty="0" sz="1850" spc="-9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50" spc="30" b="1" i="1">
                          <a:latin typeface="Times New Roman"/>
                          <a:cs typeface="Times New Roman"/>
                        </a:rPr>
                        <a:t>Patient  </a:t>
                      </a:r>
                      <a:r>
                        <a:rPr dirty="0" sz="1850" spc="30" b="1" i="1">
                          <a:latin typeface="Times New Roman"/>
                          <a:cs typeface="Times New Roman"/>
                        </a:rPr>
                        <a:t>Assessment</a:t>
                      </a:r>
                      <a:r>
                        <a:rPr dirty="0" sz="1850" spc="-8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50" spc="-60" b="1" i="1">
                          <a:latin typeface="Times New Roman"/>
                          <a:cs typeface="Times New Roman"/>
                        </a:rPr>
                        <a:t>Form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678180">
                        <a:lnSpc>
                          <a:spcPct val="102299"/>
                        </a:lnSpc>
                        <a:spcBef>
                          <a:spcPts val="95"/>
                        </a:spcBef>
                      </a:pPr>
                      <a:r>
                        <a:rPr dirty="0" sz="1500" spc="15" b="1" i="1">
                          <a:latin typeface="Times New Roman"/>
                          <a:cs typeface="Times New Roman"/>
                        </a:rPr>
                        <a:t>Inpatient</a:t>
                      </a:r>
                      <a:r>
                        <a:rPr dirty="0" sz="1500" spc="-9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10" b="1" i="1">
                          <a:latin typeface="Times New Roman"/>
                          <a:cs typeface="Times New Roman"/>
                        </a:rPr>
                        <a:t>admission  </a:t>
                      </a:r>
                      <a:r>
                        <a:rPr dirty="0" sz="1500" spc="40" b="1" i="1">
                          <a:latin typeface="Times New Roman"/>
                          <a:cs typeface="Times New Roman"/>
                        </a:rPr>
                        <a:t>assessment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293" y="462902"/>
            <a:ext cx="3480435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75"/>
              <a:t>Types </a:t>
            </a:r>
            <a:r>
              <a:rPr dirty="0" sz="3700" spc="135"/>
              <a:t>of </a:t>
            </a:r>
            <a:r>
              <a:rPr dirty="0" sz="3700" spc="-505"/>
              <a:t>CDSS</a:t>
            </a:r>
            <a:r>
              <a:rPr dirty="0" sz="3700" spc="-715"/>
              <a:t> </a:t>
            </a:r>
            <a:r>
              <a:rPr dirty="0" sz="3700" spc="-65"/>
              <a:t>[1]</a:t>
            </a:r>
            <a:endParaRPr sz="37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6472" y="1320330"/>
          <a:ext cx="7239634" cy="3499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530"/>
                <a:gridCol w="2816224"/>
                <a:gridCol w="2326639"/>
              </a:tblGrid>
              <a:tr h="35623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50" spc="-7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Types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50" spc="-6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Sub-types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50" spc="-6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Examples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  <a:tr h="64706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600" spc="-110" b="1" i="1">
                          <a:latin typeface="Times New Roman"/>
                          <a:cs typeface="Times New Roman"/>
                        </a:rPr>
                        <a:t>1. </a:t>
                      </a:r>
                      <a:r>
                        <a:rPr dirty="0" sz="1600" spc="15" b="1" i="1">
                          <a:latin typeface="Times New Roman"/>
                          <a:cs typeface="Times New Roman"/>
                        </a:rPr>
                        <a:t>Documentation</a:t>
                      </a:r>
                      <a:r>
                        <a:rPr dirty="0" sz="1600" spc="-5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5" b="1" i="1">
                          <a:latin typeface="Times New Roman"/>
                          <a:cs typeface="Times New Roman"/>
                        </a:rPr>
                        <a:t>Tool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</a:tr>
              <a:tr h="703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43815">
                        <a:lnSpc>
                          <a:spcPct val="101200"/>
                        </a:lnSpc>
                        <a:spcBef>
                          <a:spcPts val="75"/>
                        </a:spcBef>
                      </a:pPr>
                      <a:r>
                        <a:rPr dirty="0" sz="1750" spc="-90" b="1" i="1">
                          <a:latin typeface="Times New Roman"/>
                          <a:cs typeface="Times New Roman"/>
                        </a:rPr>
                        <a:t>1.3 </a:t>
                      </a:r>
                      <a:r>
                        <a:rPr dirty="0" sz="1750" spc="-60" b="1" i="1">
                          <a:latin typeface="Times New Roman"/>
                          <a:cs typeface="Times New Roman"/>
                        </a:rPr>
                        <a:t>Clinical </a:t>
                      </a:r>
                      <a:r>
                        <a:rPr dirty="0" sz="1750" spc="-10" b="1" i="1">
                          <a:latin typeface="Times New Roman"/>
                          <a:cs typeface="Times New Roman"/>
                        </a:rPr>
                        <a:t>Encounter </a:t>
                      </a:r>
                      <a:r>
                        <a:rPr dirty="0" sz="1750" spc="35" b="1" i="1">
                          <a:latin typeface="Times New Roman"/>
                          <a:cs typeface="Times New Roman"/>
                        </a:rPr>
                        <a:t>Patient  </a:t>
                      </a:r>
                      <a:r>
                        <a:rPr dirty="0" sz="1750" spc="-45" b="1" i="1">
                          <a:latin typeface="Times New Roman"/>
                          <a:cs typeface="Times New Roman"/>
                        </a:rPr>
                        <a:t>Form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50" spc="-5" b="1" i="1">
                          <a:latin typeface="Times New Roman"/>
                          <a:cs typeface="Times New Roman"/>
                        </a:rPr>
                        <a:t>Intelligent </a:t>
                      </a:r>
                      <a:r>
                        <a:rPr dirty="0" sz="1450" spc="-20" b="1" i="1">
                          <a:latin typeface="Times New Roman"/>
                          <a:cs typeface="Times New Roman"/>
                        </a:rPr>
                        <a:t>Referral</a:t>
                      </a:r>
                      <a:r>
                        <a:rPr dirty="0" sz="1450" spc="-114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50" spc="-55" b="1" i="1">
                          <a:latin typeface="Times New Roman"/>
                          <a:cs typeface="Times New Roman"/>
                        </a:rPr>
                        <a:t>Form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</a:tr>
              <a:tr h="1164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750" spc="-65" b="1" i="1">
                          <a:latin typeface="Times New Roman"/>
                          <a:cs typeface="Times New Roman"/>
                        </a:rPr>
                        <a:t>1.4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1910" marR="109855">
                        <a:lnSpc>
                          <a:spcPts val="2150"/>
                        </a:lnSpc>
                        <a:spcBef>
                          <a:spcPts val="55"/>
                        </a:spcBef>
                      </a:pPr>
                      <a:r>
                        <a:rPr dirty="0" sz="1750" spc="15" b="1" i="1">
                          <a:latin typeface="Times New Roman"/>
                          <a:cs typeface="Times New Roman"/>
                        </a:rPr>
                        <a:t>Departmental/multidisciplin  </a:t>
                      </a:r>
                      <a:r>
                        <a:rPr dirty="0" sz="1750" spc="20" b="1" i="1">
                          <a:latin typeface="Times New Roman"/>
                          <a:cs typeface="Times New Roman"/>
                        </a:rPr>
                        <a:t>ary </a:t>
                      </a:r>
                      <a:r>
                        <a:rPr dirty="0" sz="1750" spc="-30" b="1" i="1">
                          <a:latin typeface="Times New Roman"/>
                          <a:cs typeface="Times New Roman"/>
                        </a:rPr>
                        <a:t>clinical </a:t>
                      </a:r>
                      <a:r>
                        <a:rPr dirty="0" sz="1750" spc="45" b="1" i="1">
                          <a:latin typeface="Times New Roman"/>
                          <a:cs typeface="Times New Roman"/>
                        </a:rPr>
                        <a:t>documentation  </a:t>
                      </a:r>
                      <a:r>
                        <a:rPr dirty="0" sz="1750" spc="35" b="1" i="1">
                          <a:latin typeface="Times New Roman"/>
                          <a:cs typeface="Times New Roman"/>
                        </a:rPr>
                        <a:t>forms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475615">
                        <a:lnSpc>
                          <a:spcPct val="101000"/>
                        </a:lnSpc>
                        <a:spcBef>
                          <a:spcPts val="70"/>
                        </a:spcBef>
                      </a:pPr>
                      <a:r>
                        <a:rPr dirty="0" sz="1450" spc="-15" b="1" i="1">
                          <a:latin typeface="Times New Roman"/>
                          <a:cs typeface="Times New Roman"/>
                        </a:rPr>
                        <a:t>Emergency</a:t>
                      </a:r>
                      <a:r>
                        <a:rPr dirty="0" sz="1450" spc="-10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50" spc="40" b="1" i="1">
                          <a:latin typeface="Times New Roman"/>
                          <a:cs typeface="Times New Roman"/>
                        </a:rPr>
                        <a:t>department  </a:t>
                      </a:r>
                      <a:r>
                        <a:rPr dirty="0" sz="1450" spc="20" b="1" i="1">
                          <a:latin typeface="Times New Roman"/>
                          <a:cs typeface="Times New Roman"/>
                        </a:rPr>
                        <a:t>documentation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</a:tr>
              <a:tr h="615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750" spc="-90" b="1" i="1">
                          <a:latin typeface="Times New Roman"/>
                          <a:cs typeface="Times New Roman"/>
                        </a:rPr>
                        <a:t>1.5 </a:t>
                      </a:r>
                      <a:r>
                        <a:rPr dirty="0" sz="1750" spc="5" b="1" i="1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dirty="0" sz="1750" spc="-3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750" spc="25" b="1" i="1">
                          <a:latin typeface="Times New Roman"/>
                          <a:cs typeface="Times New Roman"/>
                        </a:rPr>
                        <a:t>Flowsheets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50" spc="-10" b="1" i="1">
                          <a:latin typeface="Times New Roman"/>
                          <a:cs typeface="Times New Roman"/>
                        </a:rPr>
                        <a:t>Immunization</a:t>
                      </a:r>
                      <a:r>
                        <a:rPr dirty="0" sz="1450" spc="-6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50" spc="35" b="1" i="1">
                          <a:latin typeface="Times New Roman"/>
                          <a:cs typeface="Times New Roman"/>
                        </a:rPr>
                        <a:t>flowsheet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70" y="2022906"/>
            <a:ext cx="4446905" cy="184658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2000" spc="-60">
                <a:solidFill>
                  <a:srgbClr val="073E87"/>
                </a:solidFill>
                <a:latin typeface="Arial"/>
                <a:cs typeface="Arial"/>
              </a:rPr>
              <a:t>2) </a:t>
            </a:r>
            <a:r>
              <a:rPr dirty="0" sz="2000" spc="-40">
                <a:solidFill>
                  <a:srgbClr val="073E87"/>
                </a:solidFill>
                <a:latin typeface="Arial"/>
                <a:cs typeface="Arial"/>
              </a:rPr>
              <a:t>Relevant </a:t>
            </a:r>
            <a:r>
              <a:rPr dirty="0" sz="2000" spc="-50">
                <a:solidFill>
                  <a:srgbClr val="073E87"/>
                </a:solidFill>
                <a:latin typeface="Arial"/>
                <a:cs typeface="Arial"/>
              </a:rPr>
              <a:t>Data</a:t>
            </a:r>
            <a:r>
              <a:rPr dirty="0" sz="2000" spc="-24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73E87"/>
                </a:solidFill>
                <a:latin typeface="Arial"/>
                <a:cs typeface="Arial"/>
              </a:rPr>
              <a:t>Presentation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2000" spc="-25">
                <a:solidFill>
                  <a:srgbClr val="31B6FD"/>
                </a:solidFill>
                <a:latin typeface="Arial"/>
                <a:cs typeface="Arial"/>
              </a:rPr>
              <a:t>*</a:t>
            </a:r>
            <a:r>
              <a:rPr dirty="0" sz="2000" spc="-25">
                <a:solidFill>
                  <a:srgbClr val="073E87"/>
                </a:solidFill>
                <a:latin typeface="Arial"/>
                <a:cs typeface="Arial"/>
              </a:rPr>
              <a:t>Display </a:t>
            </a:r>
            <a:r>
              <a:rPr dirty="0" sz="2000" spc="-5">
                <a:solidFill>
                  <a:srgbClr val="073E87"/>
                </a:solidFill>
                <a:latin typeface="Arial"/>
                <a:cs typeface="Arial"/>
              </a:rPr>
              <a:t>relevant </a:t>
            </a:r>
            <a:r>
              <a:rPr dirty="0" sz="2000" spc="-15">
                <a:solidFill>
                  <a:srgbClr val="073E87"/>
                </a:solidFill>
                <a:latin typeface="Arial"/>
                <a:cs typeface="Arial"/>
              </a:rPr>
              <a:t>data </a:t>
            </a:r>
            <a:r>
              <a:rPr dirty="0" sz="2000" spc="-20">
                <a:solidFill>
                  <a:srgbClr val="073E87"/>
                </a:solidFill>
                <a:latin typeface="Arial"/>
                <a:cs typeface="Arial"/>
              </a:rPr>
              <a:t>–including</a:t>
            </a:r>
            <a:r>
              <a:rPr dirty="0" sz="2000" spc="-4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073E87"/>
                </a:solidFill>
                <a:latin typeface="Arial"/>
                <a:cs typeface="Arial"/>
              </a:rPr>
              <a:t>costs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2000" spc="25">
                <a:solidFill>
                  <a:srgbClr val="31B6FD"/>
                </a:solidFill>
                <a:latin typeface="Arial"/>
                <a:cs typeface="Arial"/>
              </a:rPr>
              <a:t>*</a:t>
            </a:r>
            <a:r>
              <a:rPr dirty="0" sz="2000" spc="25">
                <a:solidFill>
                  <a:srgbClr val="073E87"/>
                </a:solidFill>
                <a:latin typeface="Arial"/>
                <a:cs typeface="Arial"/>
              </a:rPr>
              <a:t>Pertinent </a:t>
            </a:r>
            <a:r>
              <a:rPr dirty="0" sz="2000" spc="-50">
                <a:solidFill>
                  <a:srgbClr val="073E87"/>
                </a:solidFill>
                <a:latin typeface="Arial"/>
                <a:cs typeface="Arial"/>
              </a:rPr>
              <a:t>Data </a:t>
            </a:r>
            <a:r>
              <a:rPr dirty="0" sz="2000" spc="-45">
                <a:solidFill>
                  <a:srgbClr val="073E87"/>
                </a:solidFill>
                <a:latin typeface="Arial"/>
                <a:cs typeface="Arial"/>
              </a:rPr>
              <a:t>are</a:t>
            </a:r>
            <a:r>
              <a:rPr dirty="0" sz="2000" spc="-3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073E87"/>
                </a:solidFill>
                <a:latin typeface="Arial"/>
                <a:cs typeface="Arial"/>
              </a:rPr>
              <a:t>displayed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2000" spc="-10">
                <a:solidFill>
                  <a:srgbClr val="31B6FD"/>
                </a:solidFill>
                <a:latin typeface="Arial"/>
                <a:cs typeface="Arial"/>
              </a:rPr>
              <a:t>*</a:t>
            </a:r>
            <a:r>
              <a:rPr dirty="0" sz="2000" spc="-10">
                <a:solidFill>
                  <a:srgbClr val="073E87"/>
                </a:solidFill>
                <a:latin typeface="Arial"/>
                <a:cs typeface="Arial"/>
              </a:rPr>
              <a:t>Complex</a:t>
            </a:r>
            <a:r>
              <a:rPr dirty="0" sz="200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073E87"/>
                </a:solidFill>
                <a:latin typeface="Arial"/>
                <a:cs typeface="Arial"/>
              </a:rPr>
              <a:t>Data</a:t>
            </a:r>
            <a:r>
              <a:rPr dirty="0" sz="200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073E87"/>
                </a:solidFill>
                <a:latin typeface="Arial"/>
                <a:cs typeface="Arial"/>
              </a:rPr>
              <a:t>–</a:t>
            </a:r>
            <a:r>
              <a:rPr dirty="0" sz="200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100">
                <a:solidFill>
                  <a:srgbClr val="073E87"/>
                </a:solidFill>
                <a:latin typeface="Arial"/>
                <a:cs typeface="Arial"/>
              </a:rPr>
              <a:t>to</a:t>
            </a:r>
            <a:r>
              <a:rPr dirty="0" sz="2000" spc="-12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73E87"/>
                </a:solidFill>
                <a:latin typeface="Arial"/>
                <a:cs typeface="Arial"/>
              </a:rPr>
              <a:t>show</a:t>
            </a:r>
            <a:r>
              <a:rPr dirty="0" sz="200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073E87"/>
                </a:solidFill>
                <a:latin typeface="Arial"/>
                <a:cs typeface="Arial"/>
              </a:rPr>
              <a:t>overall</a:t>
            </a:r>
            <a:r>
              <a:rPr dirty="0" sz="200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073E87"/>
                </a:solidFill>
                <a:latin typeface="Arial"/>
                <a:cs typeface="Arial"/>
              </a:rPr>
              <a:t>picture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2000" spc="25">
                <a:solidFill>
                  <a:srgbClr val="31B6FD"/>
                </a:solidFill>
                <a:latin typeface="Arial"/>
                <a:cs typeface="Arial"/>
              </a:rPr>
              <a:t>*</a:t>
            </a:r>
            <a:r>
              <a:rPr dirty="0" sz="2000" spc="25">
                <a:solidFill>
                  <a:srgbClr val="073E87"/>
                </a:solidFill>
                <a:latin typeface="Arial"/>
                <a:cs typeface="Arial"/>
              </a:rPr>
              <a:t>To </a:t>
            </a:r>
            <a:r>
              <a:rPr dirty="0" sz="2000" spc="15">
                <a:solidFill>
                  <a:srgbClr val="073E87"/>
                </a:solidFill>
                <a:latin typeface="Arial"/>
                <a:cs typeface="Arial"/>
              </a:rPr>
              <a:t>highlight </a:t>
            </a:r>
            <a:r>
              <a:rPr dirty="0" sz="2000" spc="-35">
                <a:solidFill>
                  <a:srgbClr val="073E87"/>
                </a:solidFill>
                <a:latin typeface="Arial"/>
                <a:cs typeface="Arial"/>
              </a:rPr>
              <a:t>needed</a:t>
            </a:r>
            <a:r>
              <a:rPr dirty="0" sz="2000" spc="-38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000" spc="-160">
                <a:solidFill>
                  <a:srgbClr val="073E87"/>
                </a:solidFill>
                <a:latin typeface="Arial"/>
                <a:cs typeface="Arial"/>
              </a:rPr>
              <a:t>ACTIONS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4293" y="462902"/>
            <a:ext cx="3480435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75"/>
              <a:t>Types </a:t>
            </a:r>
            <a:r>
              <a:rPr dirty="0" sz="3700" spc="135"/>
              <a:t>of </a:t>
            </a:r>
            <a:r>
              <a:rPr dirty="0" sz="3700" spc="-505"/>
              <a:t>CDSS</a:t>
            </a:r>
            <a:r>
              <a:rPr dirty="0" sz="3700" spc="-715"/>
              <a:t> </a:t>
            </a:r>
            <a:r>
              <a:rPr dirty="0" sz="3700" spc="-65"/>
              <a:t>[1]</a:t>
            </a:r>
            <a:endParaRPr sz="3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293" y="462902"/>
            <a:ext cx="3480435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75"/>
              <a:t>Types </a:t>
            </a:r>
            <a:r>
              <a:rPr dirty="0" sz="3700" spc="135"/>
              <a:t>of </a:t>
            </a:r>
            <a:r>
              <a:rPr dirty="0" sz="3700" spc="-505"/>
              <a:t>CDSS</a:t>
            </a:r>
            <a:r>
              <a:rPr dirty="0" sz="3700" spc="-715"/>
              <a:t> </a:t>
            </a:r>
            <a:r>
              <a:rPr dirty="0" sz="3700" spc="-65"/>
              <a:t>[1]</a:t>
            </a:r>
            <a:endParaRPr sz="37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1336" y="1258265"/>
          <a:ext cx="7238365" cy="3713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8339"/>
                <a:gridCol w="2856230"/>
                <a:gridCol w="2407285"/>
              </a:tblGrid>
              <a:tr h="49974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Types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Sub-types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4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Examples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  <a:tr h="1017905">
                <a:tc>
                  <a:txBody>
                    <a:bodyPr/>
                    <a:lstStyle/>
                    <a:p>
                      <a:pPr marL="43815" marR="146685">
                        <a:lnSpc>
                          <a:spcPct val="101499"/>
                        </a:lnSpc>
                        <a:spcBef>
                          <a:spcPts val="55"/>
                        </a:spcBef>
                      </a:pPr>
                      <a:r>
                        <a:rPr dirty="0" sz="2000" spc="-35" b="1" i="1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dirty="0" sz="2000" spc="30" b="1" i="1">
                          <a:latin typeface="Times New Roman"/>
                          <a:cs typeface="Times New Roman"/>
                        </a:rPr>
                        <a:t>Relevant</a:t>
                      </a:r>
                      <a:r>
                        <a:rPr dirty="0" sz="2000" spc="-17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10" b="1" i="1">
                          <a:latin typeface="Times New Roman"/>
                          <a:cs typeface="Times New Roman"/>
                        </a:rPr>
                        <a:t>Data  </a:t>
                      </a:r>
                      <a:r>
                        <a:rPr dirty="0" sz="2000" spc="35" b="1" i="1">
                          <a:latin typeface="Times New Roman"/>
                          <a:cs typeface="Times New Roman"/>
                        </a:rPr>
                        <a:t>Presentation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</a:tr>
              <a:tr h="36195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000" spc="-110" b="1" i="1">
                          <a:latin typeface="Times New Roman"/>
                          <a:cs typeface="Times New Roman"/>
                        </a:rPr>
                        <a:t>2.1 </a:t>
                      </a:r>
                      <a:r>
                        <a:rPr dirty="0" sz="2000" spc="30" b="1" i="1">
                          <a:latin typeface="Times New Roman"/>
                          <a:cs typeface="Times New Roman"/>
                        </a:rPr>
                        <a:t>Relevant </a:t>
                      </a:r>
                      <a:r>
                        <a:rPr dirty="0" sz="2000" spc="80" b="1" i="1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dirty="0" sz="2000" spc="-13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25" b="1" i="1">
                          <a:latin typeface="Times New Roman"/>
                          <a:cs typeface="Times New Roman"/>
                        </a:rPr>
                        <a:t>for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000" spc="-15" b="1" i="1">
                          <a:latin typeface="Times New Roman"/>
                          <a:cs typeface="Times New Roman"/>
                        </a:rPr>
                        <a:t>Display </a:t>
                      </a:r>
                      <a:r>
                        <a:rPr dirty="0" sz="2000" spc="55" b="1" i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2000" spc="-13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45" b="1" i="1">
                          <a:latin typeface="Times New Roman"/>
                          <a:cs typeface="Times New Roman"/>
                        </a:rPr>
                        <a:t>relevant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F2FF"/>
                    </a:solidFill>
                  </a:tcPr>
                </a:tc>
              </a:tr>
              <a:tr h="3092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2075"/>
                        </a:lnSpc>
                      </a:pPr>
                      <a:r>
                        <a:rPr dirty="0" sz="2000" spc="25" b="1" i="1">
                          <a:latin typeface="Times New Roman"/>
                          <a:cs typeface="Times New Roman"/>
                        </a:rPr>
                        <a:t>ordering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2075"/>
                        </a:lnSpc>
                      </a:pPr>
                      <a:r>
                        <a:rPr dirty="0" sz="2000" spc="30" b="1" i="1">
                          <a:latin typeface="Times New Roman"/>
                          <a:cs typeface="Times New Roman"/>
                        </a:rPr>
                        <a:t>lab </a:t>
                      </a:r>
                      <a:r>
                        <a:rPr dirty="0" sz="2000" spc="100" b="1" i="1">
                          <a:latin typeface="Times New Roman"/>
                          <a:cs typeface="Times New Roman"/>
                        </a:rPr>
                        <a:t>tests</a:t>
                      </a:r>
                      <a:r>
                        <a:rPr dirty="0" sz="2000" spc="-17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65" b="1" i="1">
                          <a:latin typeface="Times New Roman"/>
                          <a:cs typeface="Times New Roman"/>
                        </a:rPr>
                        <a:t>when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7F2FF"/>
                    </a:solidFill>
                  </a:tcPr>
                </a:tc>
              </a:tr>
              <a:tr h="3111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2075"/>
                        </a:lnSpc>
                      </a:pPr>
                      <a:r>
                        <a:rPr dirty="0" sz="2000" spc="25" b="1" i="1">
                          <a:latin typeface="Times New Roman"/>
                          <a:cs typeface="Times New Roman"/>
                        </a:rPr>
                        <a:t>ordering</a:t>
                      </a:r>
                      <a:r>
                        <a:rPr dirty="0" sz="2000" spc="-7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25" b="1" i="1">
                          <a:latin typeface="Times New Roman"/>
                          <a:cs typeface="Times New Roman"/>
                        </a:rPr>
                        <a:t>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7F2FF"/>
                    </a:solidFill>
                  </a:tcPr>
                </a:tc>
              </a:tr>
              <a:tr h="3384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2090"/>
                        </a:lnSpc>
                      </a:pPr>
                      <a:r>
                        <a:rPr dirty="0" sz="2000" spc="40" b="1" i="1">
                          <a:latin typeface="Times New Roman"/>
                          <a:cs typeface="Times New Roman"/>
                        </a:rPr>
                        <a:t>medication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</a:tr>
              <a:tr h="862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000" spc="-55" b="1" i="1">
                          <a:latin typeface="Times New Roman"/>
                          <a:cs typeface="Times New Roman"/>
                        </a:rPr>
                        <a:t>2.2 </a:t>
                      </a:r>
                      <a:r>
                        <a:rPr dirty="0" sz="2000" spc="-40" b="1" i="1">
                          <a:latin typeface="Times New Roman"/>
                          <a:cs typeface="Times New Roman"/>
                        </a:rPr>
                        <a:t>Choice</a:t>
                      </a:r>
                      <a:r>
                        <a:rPr dirty="0" sz="2000" spc="-9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25" b="1" i="1">
                          <a:latin typeface="Times New Roman"/>
                          <a:cs typeface="Times New Roman"/>
                        </a:rPr>
                        <a:t>list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192405">
                        <a:lnSpc>
                          <a:spcPct val="101499"/>
                        </a:lnSpc>
                        <a:spcBef>
                          <a:spcPts val="55"/>
                        </a:spcBef>
                      </a:pPr>
                      <a:r>
                        <a:rPr dirty="0" sz="2000" spc="45" b="1" i="1">
                          <a:latin typeface="Times New Roman"/>
                          <a:cs typeface="Times New Roman"/>
                        </a:rPr>
                        <a:t>Suggest </a:t>
                      </a:r>
                      <a:r>
                        <a:rPr dirty="0" sz="2000" spc="75" b="1" i="1">
                          <a:latin typeface="Times New Roman"/>
                          <a:cs typeface="Times New Roman"/>
                        </a:rPr>
                        <a:t>dose</a:t>
                      </a:r>
                      <a:r>
                        <a:rPr dirty="0" sz="2000" spc="-24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 b="1" i="1">
                          <a:latin typeface="Times New Roman"/>
                          <a:cs typeface="Times New Roman"/>
                        </a:rPr>
                        <a:t>choice  </a:t>
                      </a:r>
                      <a:r>
                        <a:rPr dirty="0" sz="2000" spc="25" b="1" i="1">
                          <a:latin typeface="Times New Roman"/>
                          <a:cs typeface="Times New Roman"/>
                        </a:rPr>
                        <a:t>lists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69" y="1982203"/>
            <a:ext cx="7237095" cy="298005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05740" indent="-193040">
              <a:lnSpc>
                <a:spcPct val="100000"/>
              </a:lnSpc>
              <a:spcBef>
                <a:spcPts val="240"/>
              </a:spcBef>
              <a:buClr>
                <a:srgbClr val="31B6FD"/>
              </a:buClr>
              <a:buChar char="*"/>
              <a:tabLst>
                <a:tab pos="206375" algn="l"/>
              </a:tabLst>
            </a:pPr>
            <a:r>
              <a:rPr dirty="0" sz="1700" spc="-20">
                <a:solidFill>
                  <a:srgbClr val="073E87"/>
                </a:solidFill>
                <a:latin typeface="Arial"/>
                <a:cs typeface="Arial"/>
              </a:rPr>
              <a:t>In </a:t>
            </a:r>
            <a:r>
              <a:rPr dirty="0" sz="1700" spc="-65" i="1">
                <a:solidFill>
                  <a:srgbClr val="073E87"/>
                </a:solidFill>
                <a:latin typeface="Trebuchet MS"/>
                <a:cs typeface="Trebuchet MS"/>
              </a:rPr>
              <a:t>Star </a:t>
            </a:r>
            <a:r>
              <a:rPr dirty="0" sz="1700" spc="-105" i="1">
                <a:solidFill>
                  <a:srgbClr val="073E87"/>
                </a:solidFill>
                <a:latin typeface="Trebuchet MS"/>
                <a:cs typeface="Trebuchet MS"/>
              </a:rPr>
              <a:t>Trek</a:t>
            </a:r>
            <a:r>
              <a:rPr dirty="0" sz="1700" spc="-105">
                <a:solidFill>
                  <a:srgbClr val="073E87"/>
                </a:solidFill>
                <a:latin typeface="Arial"/>
                <a:cs typeface="Arial"/>
              </a:rPr>
              <a:t>- </a:t>
            </a:r>
            <a:r>
              <a:rPr dirty="0" sz="1700" spc="20">
                <a:solidFill>
                  <a:srgbClr val="073E87"/>
                </a:solidFill>
                <a:latin typeface="Arial"/>
                <a:cs typeface="Arial"/>
              </a:rPr>
              <a:t>point </a:t>
            </a:r>
            <a:r>
              <a:rPr dirty="0" sz="1700" spc="-30">
                <a:solidFill>
                  <a:srgbClr val="073E87"/>
                </a:solidFill>
                <a:latin typeface="Arial"/>
                <a:cs typeface="Arial"/>
              </a:rPr>
              <a:t>diagnostic </a:t>
            </a:r>
            <a:r>
              <a:rPr dirty="0" sz="1700" spc="-50">
                <a:solidFill>
                  <a:srgbClr val="073E87"/>
                </a:solidFill>
                <a:latin typeface="Arial"/>
                <a:cs typeface="Arial"/>
              </a:rPr>
              <a:t>device </a:t>
            </a:r>
            <a:r>
              <a:rPr dirty="0" sz="1700" spc="65">
                <a:solidFill>
                  <a:srgbClr val="073E87"/>
                </a:solidFill>
                <a:latin typeface="Arial"/>
                <a:cs typeface="Arial"/>
              </a:rPr>
              <a:t>to</a:t>
            </a:r>
            <a:r>
              <a:rPr dirty="0" sz="1700" spc="-35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15">
                <a:solidFill>
                  <a:srgbClr val="073E87"/>
                </a:solidFill>
                <a:latin typeface="Arial"/>
                <a:cs typeface="Arial"/>
              </a:rPr>
              <a:t>patients </a:t>
            </a:r>
            <a:r>
              <a:rPr dirty="0" sz="1700" spc="-50">
                <a:solidFill>
                  <a:srgbClr val="073E87"/>
                </a:solidFill>
                <a:latin typeface="Arial"/>
                <a:cs typeface="Arial"/>
              </a:rPr>
              <a:t>and device </a:t>
            </a:r>
            <a:r>
              <a:rPr dirty="0" sz="1700" spc="-20">
                <a:solidFill>
                  <a:srgbClr val="073E87"/>
                </a:solidFill>
                <a:latin typeface="Arial"/>
                <a:cs typeface="Arial"/>
              </a:rPr>
              <a:t>determine</a:t>
            </a:r>
            <a:endParaRPr sz="1700">
              <a:latin typeface="Arial"/>
              <a:cs typeface="Arial"/>
            </a:endParaRPr>
          </a:p>
          <a:p>
            <a:pPr lvl="1" marL="481330" indent="-210820">
              <a:lnSpc>
                <a:spcPct val="100000"/>
              </a:lnSpc>
              <a:spcBef>
                <a:spcPts val="145"/>
              </a:spcBef>
              <a:buClr>
                <a:srgbClr val="31B6FD"/>
              </a:buClr>
              <a:buChar char="*"/>
              <a:tabLst>
                <a:tab pos="481965" algn="l"/>
              </a:tabLst>
            </a:pPr>
            <a:r>
              <a:rPr dirty="0" sz="1700" spc="-25">
                <a:solidFill>
                  <a:srgbClr val="073E87"/>
                </a:solidFill>
                <a:latin typeface="Arial"/>
                <a:cs typeface="Arial"/>
              </a:rPr>
              <a:t>What </a:t>
            </a:r>
            <a:r>
              <a:rPr dirty="0" sz="1700" spc="-75">
                <a:solidFill>
                  <a:srgbClr val="073E87"/>
                </a:solidFill>
                <a:latin typeface="Arial"/>
                <a:cs typeface="Arial"/>
              </a:rPr>
              <a:t>is </a:t>
            </a:r>
            <a:r>
              <a:rPr dirty="0" sz="1700" spc="10">
                <a:solidFill>
                  <a:srgbClr val="073E87"/>
                </a:solidFill>
                <a:latin typeface="Arial"/>
                <a:cs typeface="Arial"/>
              </a:rPr>
              <a:t>the </a:t>
            </a:r>
            <a:r>
              <a:rPr dirty="0" sz="1700" spc="-10">
                <a:solidFill>
                  <a:srgbClr val="073E87"/>
                </a:solidFill>
                <a:latin typeface="Arial"/>
                <a:cs typeface="Arial"/>
              </a:rPr>
              <a:t>problem</a:t>
            </a:r>
            <a:r>
              <a:rPr dirty="0" sz="1700" spc="-33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350">
                <a:solidFill>
                  <a:srgbClr val="073E87"/>
                </a:solidFill>
                <a:latin typeface="Arial"/>
                <a:cs typeface="Arial"/>
              </a:rPr>
              <a:t>?</a:t>
            </a:r>
            <a:endParaRPr sz="1700">
              <a:latin typeface="Arial"/>
              <a:cs typeface="Arial"/>
            </a:endParaRPr>
          </a:p>
          <a:p>
            <a:pPr lvl="1" marL="481330" indent="-210820">
              <a:lnSpc>
                <a:spcPct val="100000"/>
              </a:lnSpc>
              <a:spcBef>
                <a:spcPts val="110"/>
              </a:spcBef>
              <a:buClr>
                <a:srgbClr val="31B6FD"/>
              </a:buClr>
              <a:buChar char="*"/>
              <a:tabLst>
                <a:tab pos="481965" algn="l"/>
              </a:tabLst>
            </a:pPr>
            <a:r>
              <a:rPr dirty="0" sz="1700" spc="-20">
                <a:solidFill>
                  <a:srgbClr val="073E87"/>
                </a:solidFill>
                <a:latin typeface="Arial"/>
                <a:cs typeface="Arial"/>
              </a:rPr>
              <a:t>How </a:t>
            </a:r>
            <a:r>
              <a:rPr dirty="0" sz="1700" spc="-55">
                <a:solidFill>
                  <a:srgbClr val="073E87"/>
                </a:solidFill>
                <a:latin typeface="Arial"/>
                <a:cs typeface="Arial"/>
              </a:rPr>
              <a:t>serious </a:t>
            </a:r>
            <a:r>
              <a:rPr dirty="0" sz="1700" spc="-65">
                <a:solidFill>
                  <a:srgbClr val="073E87"/>
                </a:solidFill>
                <a:latin typeface="Arial"/>
                <a:cs typeface="Arial"/>
              </a:rPr>
              <a:t>damage</a:t>
            </a:r>
            <a:r>
              <a:rPr dirty="0" sz="1700" spc="-24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170">
                <a:solidFill>
                  <a:srgbClr val="073E87"/>
                </a:solidFill>
                <a:latin typeface="Arial"/>
                <a:cs typeface="Arial"/>
              </a:rPr>
              <a:t>is?</a:t>
            </a:r>
            <a:endParaRPr sz="1700">
              <a:latin typeface="Arial"/>
              <a:cs typeface="Arial"/>
            </a:endParaRPr>
          </a:p>
          <a:p>
            <a:pPr marL="205740" indent="-193040">
              <a:lnSpc>
                <a:spcPct val="100000"/>
              </a:lnSpc>
              <a:spcBef>
                <a:spcPts val="145"/>
              </a:spcBef>
              <a:buClr>
                <a:srgbClr val="31B6FD"/>
              </a:buClr>
              <a:buChar char="*"/>
              <a:tabLst>
                <a:tab pos="206375" algn="l"/>
              </a:tabLst>
            </a:pPr>
            <a:r>
              <a:rPr dirty="0" sz="1700" spc="-20">
                <a:solidFill>
                  <a:srgbClr val="073E87"/>
                </a:solidFill>
                <a:latin typeface="Arial"/>
                <a:cs typeface="Arial"/>
              </a:rPr>
              <a:t>In</a:t>
            </a:r>
            <a:r>
              <a:rPr dirty="0" sz="170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55">
                <a:solidFill>
                  <a:srgbClr val="073E87"/>
                </a:solidFill>
                <a:latin typeface="Arial"/>
                <a:cs typeface="Arial"/>
              </a:rPr>
              <a:t>Star</a:t>
            </a:r>
            <a:r>
              <a:rPr dirty="0" sz="170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80">
                <a:solidFill>
                  <a:srgbClr val="073E87"/>
                </a:solidFill>
                <a:latin typeface="Arial"/>
                <a:cs typeface="Arial"/>
              </a:rPr>
              <a:t>Trek-</a:t>
            </a:r>
            <a:r>
              <a:rPr dirty="0" sz="170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45">
                <a:solidFill>
                  <a:srgbClr val="073E87"/>
                </a:solidFill>
                <a:latin typeface="Arial"/>
                <a:cs typeface="Arial"/>
              </a:rPr>
              <a:t>Diagnostic</a:t>
            </a:r>
            <a:r>
              <a:rPr dirty="0" sz="170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50">
                <a:solidFill>
                  <a:srgbClr val="073E87"/>
                </a:solidFill>
                <a:latin typeface="Arial"/>
                <a:cs typeface="Arial"/>
              </a:rPr>
              <a:t>device</a:t>
            </a:r>
            <a:r>
              <a:rPr dirty="0" sz="170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75">
                <a:solidFill>
                  <a:srgbClr val="073E87"/>
                </a:solidFill>
                <a:latin typeface="Arial"/>
                <a:cs typeface="Arial"/>
              </a:rPr>
              <a:t>is</a:t>
            </a:r>
            <a:r>
              <a:rPr dirty="0" sz="170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10">
                <a:solidFill>
                  <a:srgbClr val="073E87"/>
                </a:solidFill>
                <a:latin typeface="Arial"/>
                <a:cs typeface="Arial"/>
              </a:rPr>
              <a:t>the</a:t>
            </a:r>
            <a:r>
              <a:rPr dirty="0" sz="170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073E87"/>
                </a:solidFill>
                <a:latin typeface="Arial"/>
                <a:cs typeface="Arial"/>
              </a:rPr>
              <a:t>“Clinical</a:t>
            </a:r>
            <a:r>
              <a:rPr dirty="0" sz="170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65">
                <a:solidFill>
                  <a:srgbClr val="073E87"/>
                </a:solidFill>
                <a:latin typeface="Arial"/>
                <a:cs typeface="Arial"/>
              </a:rPr>
              <a:t>Decision</a:t>
            </a:r>
            <a:r>
              <a:rPr dirty="0" sz="1700" spc="-9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15">
                <a:solidFill>
                  <a:srgbClr val="073E87"/>
                </a:solidFill>
                <a:latin typeface="Arial"/>
                <a:cs typeface="Arial"/>
              </a:rPr>
              <a:t>Support”</a:t>
            </a:r>
            <a:endParaRPr sz="1700">
              <a:latin typeface="Arial"/>
              <a:cs typeface="Arial"/>
            </a:endParaRPr>
          </a:p>
          <a:p>
            <a:pPr marL="205740" indent="-193040">
              <a:lnSpc>
                <a:spcPct val="100000"/>
              </a:lnSpc>
              <a:spcBef>
                <a:spcPts val="140"/>
              </a:spcBef>
              <a:buClr>
                <a:srgbClr val="31B6FD"/>
              </a:buClr>
              <a:buChar char="*"/>
              <a:tabLst>
                <a:tab pos="206375" algn="l"/>
              </a:tabLst>
            </a:pPr>
            <a:r>
              <a:rPr dirty="0" sz="1700" spc="-55">
                <a:solidFill>
                  <a:srgbClr val="073E87"/>
                </a:solidFill>
                <a:latin typeface="Arial"/>
                <a:cs typeface="Arial"/>
              </a:rPr>
              <a:t>Societal</a:t>
            </a:r>
            <a:r>
              <a:rPr dirty="0" sz="170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80">
                <a:solidFill>
                  <a:srgbClr val="073E87"/>
                </a:solidFill>
                <a:latin typeface="Arial"/>
                <a:cs typeface="Arial"/>
              </a:rPr>
              <a:t>Concerns</a:t>
            </a:r>
            <a:endParaRPr sz="1700">
              <a:latin typeface="Arial"/>
              <a:cs typeface="Arial"/>
            </a:endParaRPr>
          </a:p>
          <a:p>
            <a:pPr lvl="1" marL="481330" indent="-210820">
              <a:lnSpc>
                <a:spcPct val="100000"/>
              </a:lnSpc>
              <a:spcBef>
                <a:spcPts val="140"/>
              </a:spcBef>
              <a:buClr>
                <a:srgbClr val="31B6FD"/>
              </a:buClr>
              <a:buChar char="*"/>
              <a:tabLst>
                <a:tab pos="481965" algn="l"/>
              </a:tabLst>
            </a:pPr>
            <a:r>
              <a:rPr dirty="0" sz="1700" spc="-145">
                <a:solidFill>
                  <a:srgbClr val="073E87"/>
                </a:solidFill>
                <a:latin typeface="Arial"/>
                <a:cs typeface="Arial"/>
              </a:rPr>
              <a:t>Can </a:t>
            </a:r>
            <a:r>
              <a:rPr dirty="0" sz="1700" spc="-25">
                <a:solidFill>
                  <a:srgbClr val="073E87"/>
                </a:solidFill>
                <a:latin typeface="Arial"/>
                <a:cs typeface="Arial"/>
              </a:rPr>
              <a:t>computers </a:t>
            </a:r>
            <a:r>
              <a:rPr dirty="0" sz="1700" spc="-45">
                <a:solidFill>
                  <a:srgbClr val="073E87"/>
                </a:solidFill>
                <a:latin typeface="Arial"/>
                <a:cs typeface="Arial"/>
              </a:rPr>
              <a:t>replace </a:t>
            </a:r>
            <a:r>
              <a:rPr dirty="0" sz="1700" spc="-15">
                <a:solidFill>
                  <a:srgbClr val="073E87"/>
                </a:solidFill>
                <a:latin typeface="Arial"/>
                <a:cs typeface="Arial"/>
              </a:rPr>
              <a:t>doctors </a:t>
            </a:r>
            <a:r>
              <a:rPr dirty="0" sz="1700" spc="-20">
                <a:solidFill>
                  <a:srgbClr val="073E87"/>
                </a:solidFill>
                <a:latin typeface="Arial"/>
                <a:cs typeface="Arial"/>
              </a:rPr>
              <a:t>in</a:t>
            </a:r>
            <a:r>
              <a:rPr dirty="0" sz="1700" spc="-34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40">
                <a:solidFill>
                  <a:srgbClr val="073E87"/>
                </a:solidFill>
                <a:latin typeface="Arial"/>
                <a:cs typeface="Arial"/>
              </a:rPr>
              <a:t>making </a:t>
            </a:r>
            <a:r>
              <a:rPr dirty="0" sz="1700" spc="-90">
                <a:solidFill>
                  <a:srgbClr val="073E87"/>
                </a:solidFill>
                <a:latin typeface="Arial"/>
                <a:cs typeface="Arial"/>
              </a:rPr>
              <a:t>decisions?</a:t>
            </a:r>
            <a:endParaRPr sz="1700">
              <a:latin typeface="Arial"/>
              <a:cs typeface="Arial"/>
            </a:endParaRPr>
          </a:p>
          <a:p>
            <a:pPr lvl="1" marL="481330" indent="-210820">
              <a:lnSpc>
                <a:spcPct val="100000"/>
              </a:lnSpc>
              <a:spcBef>
                <a:spcPts val="145"/>
              </a:spcBef>
              <a:buClr>
                <a:srgbClr val="31B6FD"/>
              </a:buClr>
              <a:buChar char="*"/>
              <a:tabLst>
                <a:tab pos="481965" algn="l"/>
              </a:tabLst>
            </a:pPr>
            <a:r>
              <a:rPr dirty="0" sz="1700" spc="-25">
                <a:solidFill>
                  <a:srgbClr val="073E87"/>
                </a:solidFill>
                <a:latin typeface="Arial"/>
                <a:cs typeface="Arial"/>
              </a:rPr>
              <a:t>What</a:t>
            </a:r>
            <a:r>
              <a:rPr dirty="0" sz="170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45">
                <a:solidFill>
                  <a:srgbClr val="073E87"/>
                </a:solidFill>
                <a:latin typeface="Arial"/>
                <a:cs typeface="Arial"/>
              </a:rPr>
              <a:t>kinds</a:t>
            </a:r>
            <a:r>
              <a:rPr dirty="0" sz="170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50">
                <a:solidFill>
                  <a:srgbClr val="073E87"/>
                </a:solidFill>
                <a:latin typeface="Arial"/>
                <a:cs typeface="Arial"/>
              </a:rPr>
              <a:t>of</a:t>
            </a:r>
            <a:r>
              <a:rPr dirty="0" sz="170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60">
                <a:solidFill>
                  <a:srgbClr val="073E87"/>
                </a:solidFill>
                <a:latin typeface="Arial"/>
                <a:cs typeface="Arial"/>
              </a:rPr>
              <a:t>decisions</a:t>
            </a:r>
            <a:r>
              <a:rPr dirty="0" sz="170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75">
                <a:solidFill>
                  <a:srgbClr val="073E87"/>
                </a:solidFill>
                <a:latin typeface="Arial"/>
                <a:cs typeface="Arial"/>
              </a:rPr>
              <a:t>can</a:t>
            </a:r>
            <a:r>
              <a:rPr dirty="0" sz="170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073E87"/>
                </a:solidFill>
                <a:latin typeface="Arial"/>
                <a:cs typeface="Arial"/>
              </a:rPr>
              <a:t>computers</a:t>
            </a:r>
            <a:r>
              <a:rPr dirty="0" sz="170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120">
                <a:solidFill>
                  <a:srgbClr val="073E87"/>
                </a:solidFill>
                <a:latin typeface="Arial"/>
                <a:cs typeface="Arial"/>
              </a:rPr>
              <a:t>make?</a:t>
            </a:r>
            <a:endParaRPr sz="1700">
              <a:latin typeface="Arial"/>
              <a:cs typeface="Arial"/>
            </a:endParaRPr>
          </a:p>
          <a:p>
            <a:pPr lvl="1" marL="481330" indent="-210820">
              <a:lnSpc>
                <a:spcPct val="100000"/>
              </a:lnSpc>
              <a:spcBef>
                <a:spcPts val="110"/>
              </a:spcBef>
              <a:buClr>
                <a:srgbClr val="31B6FD"/>
              </a:buClr>
              <a:buChar char="*"/>
              <a:tabLst>
                <a:tab pos="481965" algn="l"/>
              </a:tabLst>
            </a:pPr>
            <a:r>
              <a:rPr dirty="0" sz="1700" spc="-20">
                <a:solidFill>
                  <a:srgbClr val="073E87"/>
                </a:solidFill>
                <a:latin typeface="Arial"/>
                <a:cs typeface="Arial"/>
              </a:rPr>
              <a:t>How </a:t>
            </a:r>
            <a:r>
              <a:rPr dirty="0" sz="1700" spc="-15">
                <a:solidFill>
                  <a:srgbClr val="073E87"/>
                </a:solidFill>
                <a:latin typeface="Arial"/>
                <a:cs typeface="Arial"/>
              </a:rPr>
              <a:t>good </a:t>
            </a:r>
            <a:r>
              <a:rPr dirty="0" sz="1700" spc="20">
                <a:solidFill>
                  <a:srgbClr val="073E87"/>
                </a:solidFill>
                <a:latin typeface="Arial"/>
                <a:cs typeface="Arial"/>
              </a:rPr>
              <a:t>will</a:t>
            </a:r>
            <a:r>
              <a:rPr dirty="0" sz="1700" spc="-35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073E87"/>
                </a:solidFill>
                <a:latin typeface="Arial"/>
                <a:cs typeface="Arial"/>
              </a:rPr>
              <a:t>computers </a:t>
            </a:r>
            <a:r>
              <a:rPr dirty="0" sz="1700" spc="-145">
                <a:solidFill>
                  <a:srgbClr val="073E87"/>
                </a:solidFill>
                <a:latin typeface="Arial"/>
                <a:cs typeface="Arial"/>
              </a:rPr>
              <a:t>be?</a:t>
            </a:r>
            <a:endParaRPr sz="1700">
              <a:latin typeface="Arial"/>
              <a:cs typeface="Arial"/>
            </a:endParaRPr>
          </a:p>
          <a:p>
            <a:pPr lvl="1" marL="481330" marR="5080" indent="-210820">
              <a:lnSpc>
                <a:spcPts val="1839"/>
              </a:lnSpc>
              <a:spcBef>
                <a:spcPts val="370"/>
              </a:spcBef>
              <a:buClr>
                <a:srgbClr val="31B6FD"/>
              </a:buClr>
              <a:buChar char="*"/>
              <a:tabLst>
                <a:tab pos="481965" algn="l"/>
              </a:tabLst>
            </a:pPr>
            <a:r>
              <a:rPr dirty="0" sz="1700" spc="-25">
                <a:solidFill>
                  <a:srgbClr val="073E87"/>
                </a:solidFill>
                <a:latin typeface="Arial"/>
                <a:cs typeface="Arial"/>
              </a:rPr>
              <a:t>What</a:t>
            </a:r>
            <a:r>
              <a:rPr dirty="0" sz="170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20">
                <a:solidFill>
                  <a:srgbClr val="073E87"/>
                </a:solidFill>
                <a:latin typeface="Arial"/>
                <a:cs typeface="Arial"/>
              </a:rPr>
              <a:t>will</a:t>
            </a:r>
            <a:r>
              <a:rPr dirty="0" sz="170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10">
                <a:solidFill>
                  <a:srgbClr val="073E87"/>
                </a:solidFill>
                <a:latin typeface="Arial"/>
                <a:cs typeface="Arial"/>
              </a:rPr>
              <a:t>the</a:t>
            </a:r>
            <a:r>
              <a:rPr dirty="0" sz="170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073E87"/>
                </a:solidFill>
                <a:latin typeface="Arial"/>
                <a:cs typeface="Arial"/>
              </a:rPr>
              <a:t>effects</a:t>
            </a:r>
            <a:r>
              <a:rPr dirty="0" sz="170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40">
                <a:solidFill>
                  <a:srgbClr val="073E87"/>
                </a:solidFill>
                <a:latin typeface="Arial"/>
                <a:cs typeface="Arial"/>
              </a:rPr>
              <a:t>be</a:t>
            </a:r>
            <a:r>
              <a:rPr dirty="0" sz="170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15">
                <a:solidFill>
                  <a:srgbClr val="073E87"/>
                </a:solidFill>
                <a:latin typeface="Arial"/>
                <a:cs typeface="Arial"/>
              </a:rPr>
              <a:t>on</a:t>
            </a:r>
            <a:r>
              <a:rPr dirty="0" sz="170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10">
                <a:solidFill>
                  <a:srgbClr val="073E87"/>
                </a:solidFill>
                <a:latin typeface="Arial"/>
                <a:cs typeface="Arial"/>
              </a:rPr>
              <a:t>the</a:t>
            </a:r>
            <a:r>
              <a:rPr dirty="0" sz="170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073E87"/>
                </a:solidFill>
                <a:latin typeface="Arial"/>
                <a:cs typeface="Arial"/>
              </a:rPr>
              <a:t>practice</a:t>
            </a:r>
            <a:r>
              <a:rPr dirty="0" sz="170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50">
                <a:solidFill>
                  <a:srgbClr val="073E87"/>
                </a:solidFill>
                <a:latin typeface="Arial"/>
                <a:cs typeface="Arial"/>
              </a:rPr>
              <a:t>of</a:t>
            </a:r>
            <a:r>
              <a:rPr dirty="0" sz="170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45">
                <a:solidFill>
                  <a:srgbClr val="073E87"/>
                </a:solidFill>
                <a:latin typeface="Arial"/>
                <a:cs typeface="Arial"/>
              </a:rPr>
              <a:t>medicine,</a:t>
            </a:r>
            <a:r>
              <a:rPr dirty="0" sz="170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15">
                <a:solidFill>
                  <a:srgbClr val="073E87"/>
                </a:solidFill>
                <a:latin typeface="Arial"/>
                <a:cs typeface="Arial"/>
              </a:rPr>
              <a:t>on</a:t>
            </a:r>
            <a:r>
              <a:rPr dirty="0" sz="170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45">
                <a:solidFill>
                  <a:srgbClr val="073E87"/>
                </a:solidFill>
                <a:latin typeface="Arial"/>
                <a:cs typeface="Arial"/>
              </a:rPr>
              <a:t>medical</a:t>
            </a:r>
            <a:r>
              <a:rPr dirty="0" sz="170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073E87"/>
                </a:solidFill>
                <a:latin typeface="Arial"/>
                <a:cs typeface="Arial"/>
              </a:rPr>
              <a:t>education  </a:t>
            </a:r>
            <a:r>
              <a:rPr dirty="0" sz="1700" spc="-50">
                <a:solidFill>
                  <a:srgbClr val="073E87"/>
                </a:solidFill>
                <a:latin typeface="Arial"/>
                <a:cs typeface="Arial"/>
              </a:rPr>
              <a:t>and </a:t>
            </a:r>
            <a:r>
              <a:rPr dirty="0" sz="1700" spc="-15">
                <a:solidFill>
                  <a:srgbClr val="073E87"/>
                </a:solidFill>
                <a:latin typeface="Arial"/>
                <a:cs typeface="Arial"/>
              </a:rPr>
              <a:t>on </a:t>
            </a:r>
            <a:r>
              <a:rPr dirty="0" sz="1700" spc="-20">
                <a:solidFill>
                  <a:srgbClr val="073E87"/>
                </a:solidFill>
                <a:latin typeface="Arial"/>
                <a:cs typeface="Arial"/>
              </a:rPr>
              <a:t>relationship </a:t>
            </a:r>
            <a:r>
              <a:rPr dirty="0" sz="1700" spc="-40">
                <a:solidFill>
                  <a:srgbClr val="073E87"/>
                </a:solidFill>
                <a:latin typeface="Arial"/>
                <a:cs typeface="Arial"/>
              </a:rPr>
              <a:t>among </a:t>
            </a:r>
            <a:r>
              <a:rPr dirty="0" sz="1700" spc="-55">
                <a:solidFill>
                  <a:srgbClr val="073E87"/>
                </a:solidFill>
                <a:latin typeface="Arial"/>
                <a:cs typeface="Arial"/>
              </a:rPr>
              <a:t>colleagues </a:t>
            </a:r>
            <a:r>
              <a:rPr dirty="0" sz="1700" spc="15">
                <a:solidFill>
                  <a:srgbClr val="073E87"/>
                </a:solidFill>
                <a:latin typeface="Arial"/>
                <a:cs typeface="Arial"/>
              </a:rPr>
              <a:t>or </a:t>
            </a:r>
            <a:r>
              <a:rPr dirty="0" sz="1700" spc="-10">
                <a:solidFill>
                  <a:srgbClr val="073E87"/>
                </a:solidFill>
                <a:latin typeface="Arial"/>
                <a:cs typeface="Arial"/>
              </a:rPr>
              <a:t>between </a:t>
            </a:r>
            <a:r>
              <a:rPr dirty="0" sz="1700" spc="-65">
                <a:solidFill>
                  <a:srgbClr val="073E87"/>
                </a:solidFill>
                <a:latin typeface="Arial"/>
                <a:cs typeface="Arial"/>
              </a:rPr>
              <a:t>physicians </a:t>
            </a:r>
            <a:r>
              <a:rPr dirty="0" sz="1700" spc="-50">
                <a:solidFill>
                  <a:srgbClr val="073E87"/>
                </a:solidFill>
                <a:latin typeface="Arial"/>
                <a:cs typeface="Arial"/>
              </a:rPr>
              <a:t>and  patients?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7561" y="462902"/>
            <a:ext cx="2594610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30"/>
              <a:t>Futuristic</a:t>
            </a:r>
            <a:r>
              <a:rPr dirty="0" sz="3700" spc="-305"/>
              <a:t> </a:t>
            </a:r>
            <a:r>
              <a:rPr dirty="0" sz="3700" spc="-25"/>
              <a:t>….</a:t>
            </a:r>
            <a:endParaRPr sz="37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293" y="462902"/>
            <a:ext cx="3480435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75"/>
              <a:t>Types </a:t>
            </a:r>
            <a:r>
              <a:rPr dirty="0" sz="3700" spc="135"/>
              <a:t>of </a:t>
            </a:r>
            <a:r>
              <a:rPr dirty="0" sz="3700" spc="-505"/>
              <a:t>CDSS</a:t>
            </a:r>
            <a:r>
              <a:rPr dirty="0" sz="3700" spc="-715"/>
              <a:t> </a:t>
            </a:r>
            <a:r>
              <a:rPr dirty="0" sz="3700" spc="-65"/>
              <a:t>[1]</a:t>
            </a:r>
            <a:endParaRPr sz="37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8544" y="1320330"/>
          <a:ext cx="7238365" cy="3738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7705"/>
                <a:gridCol w="2856230"/>
                <a:gridCol w="2406649"/>
              </a:tblGrid>
              <a:tr h="39116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Types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Sub-types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4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Examples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  <a:tr h="699135">
                <a:tc>
                  <a:txBody>
                    <a:bodyPr/>
                    <a:lstStyle/>
                    <a:p>
                      <a:pPr marL="43815" marR="111125">
                        <a:lnSpc>
                          <a:spcPct val="101499"/>
                        </a:lnSpc>
                        <a:spcBef>
                          <a:spcPts val="55"/>
                        </a:spcBef>
                      </a:pPr>
                      <a:r>
                        <a:rPr dirty="0" sz="2000" spc="-210" b="1">
                          <a:latin typeface="Trebuchet MS"/>
                          <a:cs typeface="Trebuchet MS"/>
                        </a:rPr>
                        <a:t>2. </a:t>
                      </a:r>
                      <a:r>
                        <a:rPr dirty="0" sz="2000" spc="-70" b="1">
                          <a:latin typeface="Trebuchet MS"/>
                          <a:cs typeface="Trebuchet MS"/>
                        </a:rPr>
                        <a:t>Relevant</a:t>
                      </a:r>
                      <a:r>
                        <a:rPr dirty="0" sz="2000" spc="-18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000" spc="-40" b="1">
                          <a:latin typeface="Trebuchet MS"/>
                          <a:cs typeface="Trebuchet MS"/>
                        </a:rPr>
                        <a:t>Data  </a:t>
                      </a:r>
                      <a:r>
                        <a:rPr dirty="0" sz="2000" spc="-60" b="1">
                          <a:latin typeface="Trebuchet MS"/>
                          <a:cs typeface="Trebuchet MS"/>
                        </a:rPr>
                        <a:t>Presentation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699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831215">
                        <a:lnSpc>
                          <a:spcPct val="101499"/>
                        </a:lnSpc>
                        <a:spcBef>
                          <a:spcPts val="55"/>
                        </a:spcBef>
                      </a:pPr>
                      <a:r>
                        <a:rPr dirty="0" sz="2000" spc="-114">
                          <a:latin typeface="Arial"/>
                          <a:cs typeface="Arial"/>
                        </a:rPr>
                        <a:t>2.3 </a:t>
                      </a:r>
                      <a:r>
                        <a:rPr dirty="0" sz="2000" spc="-40">
                          <a:latin typeface="Arial"/>
                          <a:cs typeface="Arial"/>
                        </a:rPr>
                        <a:t>Practice</a:t>
                      </a:r>
                      <a:r>
                        <a:rPr dirty="0" sz="2000" spc="-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status  </a:t>
                      </a:r>
                      <a:r>
                        <a:rPr dirty="0" sz="2000" spc="-40">
                          <a:latin typeface="Arial"/>
                          <a:cs typeface="Arial"/>
                        </a:rPr>
                        <a:t>display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000" spc="-204">
                          <a:latin typeface="Arial"/>
                          <a:cs typeface="Arial"/>
                        </a:rPr>
                        <a:t>ED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tracking</a:t>
                      </a:r>
                      <a:r>
                        <a:rPr dirty="0" sz="2000" spc="-40">
                          <a:latin typeface="Arial"/>
                          <a:cs typeface="Arial"/>
                        </a:rPr>
                        <a:t> display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1010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000" spc="-85">
                          <a:latin typeface="Arial"/>
                          <a:cs typeface="Arial"/>
                        </a:rPr>
                        <a:t>2.4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4450" marR="78740">
                        <a:lnSpc>
                          <a:spcPct val="101499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Retrospective/aggregate  </a:t>
                      </a:r>
                      <a:r>
                        <a:rPr dirty="0" sz="2000" spc="25">
                          <a:latin typeface="Arial"/>
                          <a:cs typeface="Arial"/>
                        </a:rPr>
                        <a:t>reporting/filtering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57834">
                        <a:lnSpc>
                          <a:spcPct val="101499"/>
                        </a:lnSpc>
                        <a:spcBef>
                          <a:spcPts val="55"/>
                        </a:spcBef>
                      </a:pPr>
                      <a:r>
                        <a:rPr dirty="0" sz="2000" spc="-70">
                          <a:latin typeface="Arial"/>
                          <a:cs typeface="Arial"/>
                        </a:rPr>
                        <a:t>Physician</a:t>
                      </a:r>
                      <a:r>
                        <a:rPr dirty="0" sz="2000" spc="-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85">
                          <a:latin typeface="Arial"/>
                          <a:cs typeface="Arial"/>
                        </a:rPr>
                        <a:t>“report  </a:t>
                      </a:r>
                      <a:r>
                        <a:rPr dirty="0" sz="2000" spc="10">
                          <a:latin typeface="Arial"/>
                          <a:cs typeface="Arial"/>
                        </a:rPr>
                        <a:t>cards”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925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894715">
                        <a:lnSpc>
                          <a:spcPct val="101499"/>
                        </a:lnSpc>
                        <a:spcBef>
                          <a:spcPts val="55"/>
                        </a:spcBef>
                      </a:pPr>
                      <a:r>
                        <a:rPr dirty="0" sz="2000" spc="-110">
                          <a:latin typeface="Arial"/>
                          <a:cs typeface="Arial"/>
                        </a:rPr>
                        <a:t>2.5 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Environment 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parameter</a:t>
                      </a:r>
                      <a:r>
                        <a:rPr dirty="0" sz="20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40">
                          <a:latin typeface="Arial"/>
                          <a:cs typeface="Arial"/>
                        </a:rPr>
                        <a:t>report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36245">
                        <a:lnSpc>
                          <a:spcPct val="101499"/>
                        </a:lnSpc>
                        <a:spcBef>
                          <a:spcPts val="55"/>
                        </a:spcBef>
                      </a:pPr>
                      <a:r>
                        <a:rPr dirty="0" sz="2000" spc="-45">
                          <a:latin typeface="Arial"/>
                          <a:cs typeface="Arial"/>
                        </a:rPr>
                        <a:t>Recent </a:t>
                      </a:r>
                      <a:r>
                        <a:rPr dirty="0" sz="2000" spc="15">
                          <a:latin typeface="Arial"/>
                          <a:cs typeface="Arial"/>
                        </a:rPr>
                        <a:t>antibiotic  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sensitivities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293" y="462902"/>
            <a:ext cx="3480435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75"/>
              <a:t>Types </a:t>
            </a:r>
            <a:r>
              <a:rPr dirty="0" sz="3700" spc="135"/>
              <a:t>of </a:t>
            </a:r>
            <a:r>
              <a:rPr dirty="0" sz="3700" spc="-505"/>
              <a:t>CDSS</a:t>
            </a:r>
            <a:r>
              <a:rPr dirty="0" sz="3700" spc="-715"/>
              <a:t> </a:t>
            </a:r>
            <a:r>
              <a:rPr dirty="0" sz="3700" spc="-65"/>
              <a:t>[1]</a:t>
            </a:r>
            <a:endParaRPr sz="37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6472" y="2054390"/>
          <a:ext cx="7239634" cy="3710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350"/>
                <a:gridCol w="3284854"/>
                <a:gridCol w="2407285"/>
              </a:tblGrid>
              <a:tr h="3429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Types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Sub-types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4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Examples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  <a:tr h="1010285">
                <a:tc>
                  <a:txBody>
                    <a:bodyPr/>
                    <a:lstStyle/>
                    <a:p>
                      <a:pPr marL="43815" marR="266700">
                        <a:lnSpc>
                          <a:spcPct val="101499"/>
                        </a:lnSpc>
                        <a:spcBef>
                          <a:spcPts val="55"/>
                        </a:spcBef>
                      </a:pPr>
                      <a:r>
                        <a:rPr dirty="0" sz="2000" spc="-20" b="1" i="1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Order  </a:t>
                      </a:r>
                      <a:r>
                        <a:rPr dirty="0" sz="2000" spc="-5" b="1" i="1">
                          <a:latin typeface="Times New Roman"/>
                          <a:cs typeface="Times New Roman"/>
                        </a:rPr>
                        <a:t>Creation  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Fa</a:t>
                      </a:r>
                      <a:r>
                        <a:rPr dirty="0" sz="2000" spc="-5" b="1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000" spc="-5" b="1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000" spc="-5" b="1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rs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</a:tr>
              <a:tr h="1052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252729">
                        <a:lnSpc>
                          <a:spcPct val="101499"/>
                        </a:lnSpc>
                        <a:spcBef>
                          <a:spcPts val="55"/>
                        </a:spcBef>
                      </a:pPr>
                      <a:r>
                        <a:rPr dirty="0" sz="2000" spc="-100" b="1" i="1">
                          <a:latin typeface="Times New Roman"/>
                          <a:cs typeface="Times New Roman"/>
                        </a:rPr>
                        <a:t>3.1 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Single-order</a:t>
                      </a:r>
                      <a:r>
                        <a:rPr dirty="0" sz="2000" spc="-7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35" b="1" i="1">
                          <a:latin typeface="Times New Roman"/>
                          <a:cs typeface="Times New Roman"/>
                        </a:rPr>
                        <a:t>completers-  </a:t>
                      </a:r>
                      <a:r>
                        <a:rPr dirty="0" sz="2000" spc="40" b="1" i="1">
                          <a:latin typeface="Times New Roman"/>
                          <a:cs typeface="Times New Roman"/>
                        </a:rPr>
                        <a:t>consequent</a:t>
                      </a:r>
                      <a:r>
                        <a:rPr dirty="0" sz="2000" spc="-7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40" b="1" i="1">
                          <a:latin typeface="Times New Roman"/>
                          <a:cs typeface="Times New Roman"/>
                        </a:rPr>
                        <a:t>orders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893444">
                        <a:lnSpc>
                          <a:spcPct val="102299"/>
                        </a:lnSpc>
                        <a:spcBef>
                          <a:spcPts val="95"/>
                        </a:spcBef>
                      </a:pPr>
                      <a:r>
                        <a:rPr dirty="0" sz="1500" spc="40" b="1" i="1">
                          <a:latin typeface="Times New Roman"/>
                          <a:cs typeface="Times New Roman"/>
                        </a:rPr>
                        <a:t>Prompt </a:t>
                      </a:r>
                      <a:r>
                        <a:rPr dirty="0" sz="1500" b="1" i="1">
                          <a:latin typeface="Times New Roman"/>
                          <a:cs typeface="Times New Roman"/>
                        </a:rPr>
                        <a:t>Order  </a:t>
                      </a:r>
                      <a:r>
                        <a:rPr dirty="0" sz="1500" spc="10" b="1" i="1">
                          <a:latin typeface="Times New Roman"/>
                          <a:cs typeface="Times New Roman"/>
                        </a:rPr>
                        <a:t>Consequent</a:t>
                      </a:r>
                      <a:r>
                        <a:rPr dirty="0" sz="1500" spc="-10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b="1" i="1">
                          <a:latin typeface="Times New Roman"/>
                          <a:cs typeface="Times New Roman"/>
                        </a:rPr>
                        <a:t>Order  </a:t>
                      </a:r>
                      <a:r>
                        <a:rPr dirty="0" sz="1500" spc="20" b="1" i="1">
                          <a:latin typeface="Times New Roman"/>
                          <a:cs typeface="Times New Roman"/>
                        </a:rPr>
                        <a:t>Suggestions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</a:tr>
              <a:tr h="592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000" spc="-40" b="1" i="1">
                          <a:latin typeface="Times New Roman"/>
                          <a:cs typeface="Times New Roman"/>
                        </a:rPr>
                        <a:t>3.2 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Order</a:t>
                      </a:r>
                      <a:r>
                        <a:rPr dirty="0" sz="2000" spc="-9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80" b="1" i="1">
                          <a:latin typeface="Times New Roman"/>
                          <a:cs typeface="Times New Roman"/>
                        </a:rPr>
                        <a:t>sets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911860">
                        <a:lnSpc>
                          <a:spcPct val="102299"/>
                        </a:lnSpc>
                        <a:spcBef>
                          <a:spcPts val="95"/>
                        </a:spcBef>
                      </a:pPr>
                      <a:r>
                        <a:rPr dirty="0" sz="1500" spc="-20" b="1" i="1">
                          <a:latin typeface="Times New Roman"/>
                          <a:cs typeface="Times New Roman"/>
                        </a:rPr>
                        <a:t>General </a:t>
                      </a:r>
                      <a:r>
                        <a:rPr dirty="0" sz="1500" b="1" i="1">
                          <a:latin typeface="Times New Roman"/>
                          <a:cs typeface="Times New Roman"/>
                        </a:rPr>
                        <a:t>Order</a:t>
                      </a:r>
                      <a:r>
                        <a:rPr dirty="0" sz="1500" spc="-14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45" b="1" i="1">
                          <a:latin typeface="Times New Roman"/>
                          <a:cs typeface="Times New Roman"/>
                        </a:rPr>
                        <a:t>Set  </a:t>
                      </a:r>
                      <a:r>
                        <a:rPr dirty="0" sz="1500" spc="35" b="1" i="1">
                          <a:latin typeface="Times New Roman"/>
                          <a:cs typeface="Times New Roman"/>
                        </a:rPr>
                        <a:t>Post </a:t>
                      </a:r>
                      <a:r>
                        <a:rPr dirty="0" sz="1500" spc="-10" b="1" i="1">
                          <a:latin typeface="Times New Roman"/>
                          <a:cs typeface="Times New Roman"/>
                        </a:rPr>
                        <a:t>Op </a:t>
                      </a:r>
                      <a:r>
                        <a:rPr dirty="0" sz="1500" b="1" i="1">
                          <a:latin typeface="Times New Roman"/>
                          <a:cs typeface="Times New Roman"/>
                        </a:rPr>
                        <a:t>Order</a:t>
                      </a:r>
                      <a:r>
                        <a:rPr dirty="0" sz="1500" spc="-26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45" b="1" i="1">
                          <a:latin typeface="Times New Roman"/>
                          <a:cs typeface="Times New Roman"/>
                        </a:rPr>
                        <a:t>Set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</a:tr>
              <a:tr h="699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937260">
                        <a:lnSpc>
                          <a:spcPct val="101499"/>
                        </a:lnSpc>
                        <a:spcBef>
                          <a:spcPts val="55"/>
                        </a:spcBef>
                      </a:pPr>
                      <a:r>
                        <a:rPr dirty="0" sz="2000" spc="-30" b="1" i="1">
                          <a:latin typeface="Times New Roman"/>
                          <a:cs typeface="Times New Roman"/>
                        </a:rPr>
                        <a:t>3.3 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Tools </a:t>
                      </a:r>
                      <a:r>
                        <a:rPr dirty="0" sz="2000" spc="30" b="1" i="1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2000" spc="-24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45" b="1" i="1">
                          <a:latin typeface="Times New Roman"/>
                          <a:cs typeface="Times New Roman"/>
                        </a:rPr>
                        <a:t>complex  </a:t>
                      </a:r>
                      <a:r>
                        <a:rPr dirty="0" sz="2000" spc="20" b="1" i="1">
                          <a:latin typeface="Times New Roman"/>
                          <a:cs typeface="Times New Roman"/>
                        </a:rPr>
                        <a:t>ordering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983615">
                        <a:lnSpc>
                          <a:spcPct val="102299"/>
                        </a:lnSpc>
                        <a:spcBef>
                          <a:spcPts val="95"/>
                        </a:spcBef>
                      </a:pPr>
                      <a:r>
                        <a:rPr dirty="0" sz="1500" spc="-10" b="1" i="1">
                          <a:latin typeface="Times New Roman"/>
                          <a:cs typeface="Times New Roman"/>
                        </a:rPr>
                        <a:t>Guided </a:t>
                      </a:r>
                      <a:r>
                        <a:rPr dirty="0" sz="1500" b="1" i="1">
                          <a:latin typeface="Times New Roman"/>
                          <a:cs typeface="Times New Roman"/>
                        </a:rPr>
                        <a:t>Dose  </a:t>
                      </a:r>
                      <a:r>
                        <a:rPr dirty="0" sz="1500" spc="15" b="1" i="1">
                          <a:latin typeface="Times New Roman"/>
                          <a:cs typeface="Times New Roman"/>
                        </a:rPr>
                        <a:t>Active</a:t>
                      </a:r>
                      <a:r>
                        <a:rPr dirty="0" sz="1500" spc="-13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-15" b="1" i="1">
                          <a:latin typeface="Times New Roman"/>
                          <a:cs typeface="Times New Roman"/>
                        </a:rPr>
                        <a:t>Guidelines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293" y="462902"/>
            <a:ext cx="3480435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75"/>
              <a:t>Types </a:t>
            </a:r>
            <a:r>
              <a:rPr dirty="0" sz="3700" spc="135"/>
              <a:t>of </a:t>
            </a:r>
            <a:r>
              <a:rPr dirty="0" sz="3700" spc="-505"/>
              <a:t>CDSS</a:t>
            </a:r>
            <a:r>
              <a:rPr dirty="0" sz="3700" spc="-715"/>
              <a:t> </a:t>
            </a:r>
            <a:r>
              <a:rPr dirty="0" sz="3700" spc="-65"/>
              <a:t>[1]</a:t>
            </a:r>
            <a:endParaRPr sz="37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6472" y="1748091"/>
          <a:ext cx="7239634" cy="3767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530"/>
                <a:gridCol w="2734310"/>
                <a:gridCol w="2407920"/>
              </a:tblGrid>
              <a:tr h="41402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Types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Sub-types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4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Examples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  <a:tr h="1321435">
                <a:tc>
                  <a:txBody>
                    <a:bodyPr/>
                    <a:lstStyle/>
                    <a:p>
                      <a:pPr marL="43815" marR="80645">
                        <a:lnSpc>
                          <a:spcPct val="101899"/>
                        </a:lnSpc>
                        <a:spcBef>
                          <a:spcPts val="45"/>
                        </a:spcBef>
                      </a:pPr>
                      <a:r>
                        <a:rPr dirty="0" sz="2000" spc="25" b="1" i="1">
                          <a:latin typeface="Times New Roman"/>
                          <a:cs typeface="Times New Roman"/>
                        </a:rPr>
                        <a:t>4. </a:t>
                      </a:r>
                      <a:r>
                        <a:rPr dirty="0" sz="2000" spc="10" b="1" i="1">
                          <a:latin typeface="Times New Roman"/>
                          <a:cs typeface="Times New Roman"/>
                        </a:rPr>
                        <a:t>Time-based  </a:t>
                      </a:r>
                      <a:r>
                        <a:rPr dirty="0" sz="2000" spc="-5" b="1" i="1">
                          <a:latin typeface="Times New Roman"/>
                          <a:cs typeface="Times New Roman"/>
                        </a:rPr>
                        <a:t>checking </a:t>
                      </a:r>
                      <a:r>
                        <a:rPr dirty="0" sz="2000" spc="-200" b="1" i="1">
                          <a:latin typeface="Times New Roman"/>
                          <a:cs typeface="Times New Roman"/>
                        </a:rPr>
                        <a:t>&amp;  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2000" spc="-5" b="1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000" spc="-5" b="1" i="1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000" spc="5" b="1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000" b="1" i="1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dirty="0" sz="2000" spc="60" b="1" i="1">
                          <a:latin typeface="Times New Roman"/>
                          <a:cs typeface="Times New Roman"/>
                        </a:rPr>
                        <a:t>support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</a:tr>
              <a:tr h="1010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153670">
                        <a:lnSpc>
                          <a:spcPct val="101499"/>
                        </a:lnSpc>
                        <a:spcBef>
                          <a:spcPts val="55"/>
                        </a:spcBef>
                      </a:pPr>
                      <a:r>
                        <a:rPr dirty="0" sz="2000" spc="-70" b="1" i="1">
                          <a:latin typeface="Times New Roman"/>
                          <a:cs typeface="Times New Roman"/>
                        </a:rPr>
                        <a:t>4.1 </a:t>
                      </a:r>
                      <a:r>
                        <a:rPr dirty="0" sz="2000" spc="70" b="1" i="1">
                          <a:latin typeface="Times New Roman"/>
                          <a:cs typeface="Times New Roman"/>
                        </a:rPr>
                        <a:t>Stepwise</a:t>
                      </a:r>
                      <a:r>
                        <a:rPr dirty="0" sz="2000" spc="-10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20" b="1" i="1">
                          <a:latin typeface="Times New Roman"/>
                          <a:cs typeface="Times New Roman"/>
                        </a:rPr>
                        <a:t>processing  </a:t>
                      </a:r>
                      <a:r>
                        <a:rPr dirty="0" sz="2000" spc="55" b="1" i="1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2000" spc="35" b="1" i="1">
                          <a:latin typeface="Times New Roman"/>
                          <a:cs typeface="Times New Roman"/>
                        </a:rPr>
                        <a:t>multi-step</a:t>
                      </a:r>
                      <a:r>
                        <a:rPr dirty="0" sz="2000" spc="-19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5" b="1" i="1">
                          <a:latin typeface="Times New Roman"/>
                          <a:cs typeface="Times New Roman"/>
                        </a:rPr>
                        <a:t>protocol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247015">
                        <a:lnSpc>
                          <a:spcPct val="102299"/>
                        </a:lnSpc>
                        <a:spcBef>
                          <a:spcPts val="95"/>
                        </a:spcBef>
                      </a:pPr>
                      <a:r>
                        <a:rPr dirty="0" sz="1500" spc="-5" b="1" i="1">
                          <a:latin typeface="Times New Roman"/>
                          <a:cs typeface="Times New Roman"/>
                        </a:rPr>
                        <a:t>Tools </a:t>
                      </a:r>
                      <a:r>
                        <a:rPr dirty="0" sz="1500" spc="20" b="1" i="1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1500" spc="5" b="1" i="1">
                          <a:latin typeface="Times New Roman"/>
                          <a:cs typeface="Times New Roman"/>
                        </a:rPr>
                        <a:t>Monitoring </a:t>
                      </a:r>
                      <a:r>
                        <a:rPr dirty="0" sz="1500" spc="20" b="1" i="1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dirty="0" sz="1500" spc="25" b="1" i="1">
                          <a:latin typeface="Times New Roman"/>
                          <a:cs typeface="Times New Roman"/>
                        </a:rPr>
                        <a:t>supporting </a:t>
                      </a:r>
                      <a:r>
                        <a:rPr dirty="0" sz="1500" spc="45" b="1" i="1">
                          <a:latin typeface="Times New Roman"/>
                          <a:cs typeface="Times New Roman"/>
                        </a:rPr>
                        <a:t>patient</a:t>
                      </a:r>
                      <a:r>
                        <a:rPr dirty="0" sz="1500" spc="-15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-30" b="1" i="1">
                          <a:latin typeface="Times New Roman"/>
                          <a:cs typeface="Times New Roman"/>
                        </a:rPr>
                        <a:t>clinical  </a:t>
                      </a:r>
                      <a:r>
                        <a:rPr dirty="0" sz="1500" spc="60" b="1" i="1">
                          <a:latin typeface="Times New Roman"/>
                          <a:cs typeface="Times New Roman"/>
                        </a:rPr>
                        <a:t>pathway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</a:tr>
              <a:tr h="1010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802005">
                        <a:lnSpc>
                          <a:spcPct val="101499"/>
                        </a:lnSpc>
                        <a:spcBef>
                          <a:spcPts val="55"/>
                        </a:spcBef>
                      </a:pPr>
                      <a:r>
                        <a:rPr dirty="0" sz="2000" spc="-10" b="1" i="1">
                          <a:latin typeface="Times New Roman"/>
                          <a:cs typeface="Times New Roman"/>
                        </a:rPr>
                        <a:t>4.2 </a:t>
                      </a:r>
                      <a:r>
                        <a:rPr dirty="0" sz="2000" spc="45" b="1" i="1">
                          <a:latin typeface="Times New Roman"/>
                          <a:cs typeface="Times New Roman"/>
                        </a:rPr>
                        <a:t>Support </a:t>
                      </a:r>
                      <a:r>
                        <a:rPr dirty="0" sz="2000" spc="30" b="1" i="1">
                          <a:latin typeface="Times New Roman"/>
                          <a:cs typeface="Times New Roman"/>
                        </a:rPr>
                        <a:t>for  </a:t>
                      </a:r>
                      <a:r>
                        <a:rPr dirty="0" sz="2000" spc="20" b="1" i="1">
                          <a:latin typeface="Times New Roman"/>
                          <a:cs typeface="Times New Roman"/>
                        </a:rPr>
                        <a:t>managing</a:t>
                      </a:r>
                      <a:r>
                        <a:rPr dirty="0" sz="2000" spc="-12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40" b="1" i="1">
                          <a:latin typeface="Times New Roman"/>
                          <a:cs typeface="Times New Roman"/>
                        </a:rPr>
                        <a:t>clinical  </a:t>
                      </a:r>
                      <a:r>
                        <a:rPr dirty="0" sz="2000" spc="55" b="1" i="1">
                          <a:latin typeface="Times New Roman"/>
                          <a:cs typeface="Times New Roman"/>
                        </a:rPr>
                        <a:t>problems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795655">
                        <a:lnSpc>
                          <a:spcPct val="102299"/>
                        </a:lnSpc>
                        <a:spcBef>
                          <a:spcPts val="95"/>
                        </a:spcBef>
                      </a:pPr>
                      <a:r>
                        <a:rPr dirty="0" sz="1500" spc="15" b="1" i="1">
                          <a:latin typeface="Times New Roman"/>
                          <a:cs typeface="Times New Roman"/>
                        </a:rPr>
                        <a:t>Computer</a:t>
                      </a:r>
                      <a:r>
                        <a:rPr dirty="0" sz="1500" spc="-12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30" b="1" i="1">
                          <a:latin typeface="Times New Roman"/>
                          <a:cs typeface="Times New Roman"/>
                        </a:rPr>
                        <a:t>assistant  </a:t>
                      </a:r>
                      <a:r>
                        <a:rPr dirty="0" sz="1500" spc="45" b="1" i="1">
                          <a:latin typeface="Times New Roman"/>
                          <a:cs typeface="Times New Roman"/>
                        </a:rPr>
                        <a:t>management</a:t>
                      </a:r>
                      <a:r>
                        <a:rPr dirty="0" sz="1500" spc="-9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20" b="1" i="1">
                          <a:latin typeface="Times New Roman"/>
                          <a:cs typeface="Times New Roman"/>
                        </a:rPr>
                        <a:t>algo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293" y="462902"/>
            <a:ext cx="3480435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75"/>
              <a:t>Types </a:t>
            </a:r>
            <a:r>
              <a:rPr dirty="0" sz="3700" spc="135"/>
              <a:t>of </a:t>
            </a:r>
            <a:r>
              <a:rPr dirty="0" sz="3700" spc="-505"/>
              <a:t>CDSS</a:t>
            </a:r>
            <a:r>
              <a:rPr dirty="0" sz="3700" spc="-715"/>
              <a:t> </a:t>
            </a:r>
            <a:r>
              <a:rPr dirty="0" sz="3700" spc="-65"/>
              <a:t>[1]</a:t>
            </a:r>
            <a:endParaRPr sz="37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6472" y="2298636"/>
          <a:ext cx="7239634" cy="2735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3864"/>
                <a:gridCol w="3101340"/>
                <a:gridCol w="2407285"/>
              </a:tblGrid>
              <a:tr h="34353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Types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Sub-types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4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Examples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  <a:tr h="1010285">
                <a:tc>
                  <a:txBody>
                    <a:bodyPr/>
                    <a:lstStyle/>
                    <a:p>
                      <a:pPr algn="just" marL="43815" marR="218440">
                        <a:lnSpc>
                          <a:spcPct val="101499"/>
                        </a:lnSpc>
                        <a:spcBef>
                          <a:spcPts val="55"/>
                        </a:spcBef>
                      </a:pPr>
                      <a:r>
                        <a:rPr dirty="0" sz="2000" spc="-20" b="1" i="1">
                          <a:latin typeface="Times New Roman"/>
                          <a:cs typeface="Times New Roman"/>
                        </a:rPr>
                        <a:t>5. </a:t>
                      </a:r>
                      <a:r>
                        <a:rPr dirty="0" sz="2000" spc="15" b="1" i="1">
                          <a:latin typeface="Times New Roman"/>
                          <a:cs typeface="Times New Roman"/>
                        </a:rPr>
                        <a:t>Reference  </a:t>
                      </a:r>
                      <a:r>
                        <a:rPr dirty="0" sz="2000" spc="10" b="1" i="1">
                          <a:latin typeface="Times New Roman"/>
                          <a:cs typeface="Times New Roman"/>
                        </a:rPr>
                        <a:t>Information  </a:t>
                      </a:r>
                      <a:r>
                        <a:rPr dirty="0" sz="2000" spc="30" b="1" i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2000" spc="-14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15" b="1" i="1">
                          <a:latin typeface="Times New Roman"/>
                          <a:cs typeface="Times New Roman"/>
                        </a:rPr>
                        <a:t>guidance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</a:tr>
              <a:tr h="592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000" spc="-100" b="1" i="1">
                          <a:latin typeface="Times New Roman"/>
                          <a:cs typeface="Times New Roman"/>
                        </a:rPr>
                        <a:t>5.1</a:t>
                      </a:r>
                      <a:r>
                        <a:rPr dirty="0" sz="2000" spc="-7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15" b="1" i="1">
                          <a:latin typeface="Times New Roman"/>
                          <a:cs typeface="Times New Roman"/>
                        </a:rPr>
                        <a:t>Context-insensitive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151765">
                        <a:lnSpc>
                          <a:spcPct val="102299"/>
                        </a:lnSpc>
                        <a:spcBef>
                          <a:spcPts val="95"/>
                        </a:spcBef>
                      </a:pPr>
                      <a:r>
                        <a:rPr dirty="0" sz="1500" spc="-20" b="1" i="1">
                          <a:latin typeface="Times New Roman"/>
                          <a:cs typeface="Times New Roman"/>
                        </a:rPr>
                        <a:t>General </a:t>
                      </a:r>
                      <a:r>
                        <a:rPr dirty="0" sz="1500" spc="-70" b="1" i="1">
                          <a:latin typeface="Times New Roman"/>
                          <a:cs typeface="Times New Roman"/>
                        </a:rPr>
                        <a:t>Link </a:t>
                      </a:r>
                      <a:r>
                        <a:rPr dirty="0" sz="1500" spc="30" b="1" i="1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dirty="0" sz="1500" spc="-150" b="1" i="1">
                          <a:latin typeface="Times New Roman"/>
                          <a:cs typeface="Times New Roman"/>
                        </a:rPr>
                        <a:t>EMR </a:t>
                      </a:r>
                      <a:r>
                        <a:rPr dirty="0" sz="1500" spc="100" b="1" i="1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500" spc="-114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20" b="1" i="1">
                          <a:latin typeface="Times New Roman"/>
                          <a:cs typeface="Times New Roman"/>
                        </a:rPr>
                        <a:t>a  </a:t>
                      </a:r>
                      <a:r>
                        <a:rPr dirty="0" sz="1500" spc="20" b="1" i="1">
                          <a:latin typeface="Times New Roman"/>
                          <a:cs typeface="Times New Roman"/>
                        </a:rPr>
                        <a:t>reference</a:t>
                      </a:r>
                      <a:r>
                        <a:rPr dirty="0" sz="1500" spc="-7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35" b="1" i="1">
                          <a:latin typeface="Times New Roman"/>
                          <a:cs typeface="Times New Roman"/>
                        </a:rPr>
                        <a:t>program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000" spc="-40" b="1" i="1">
                          <a:latin typeface="Times New Roman"/>
                          <a:cs typeface="Times New Roman"/>
                        </a:rPr>
                        <a:t>5.2</a:t>
                      </a:r>
                      <a:r>
                        <a:rPr dirty="0" sz="2000" spc="-7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20" b="1" i="1">
                          <a:latin typeface="Times New Roman"/>
                          <a:cs typeface="Times New Roman"/>
                        </a:rPr>
                        <a:t>Context-sensitive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545465">
                        <a:lnSpc>
                          <a:spcPct val="102299"/>
                        </a:lnSpc>
                        <a:spcBef>
                          <a:spcPts val="95"/>
                        </a:spcBef>
                      </a:pPr>
                      <a:r>
                        <a:rPr dirty="0" sz="1500" spc="-10" b="1" i="1">
                          <a:latin typeface="Times New Roman"/>
                          <a:cs typeface="Times New Roman"/>
                        </a:rPr>
                        <a:t>Direct </a:t>
                      </a:r>
                      <a:r>
                        <a:rPr dirty="0" sz="1500" spc="-30" b="1" i="1">
                          <a:latin typeface="Times New Roman"/>
                          <a:cs typeface="Times New Roman"/>
                        </a:rPr>
                        <a:t>link </a:t>
                      </a:r>
                      <a:r>
                        <a:rPr dirty="0" sz="1500" spc="100" b="1" i="1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500" spc="-254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20" b="1" i="1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1500" b="1" i="1">
                          <a:latin typeface="Times New Roman"/>
                          <a:cs typeface="Times New Roman"/>
                        </a:rPr>
                        <a:t>specific  </a:t>
                      </a:r>
                      <a:r>
                        <a:rPr dirty="0" sz="1500" spc="20" b="1" i="1">
                          <a:latin typeface="Times New Roman"/>
                          <a:cs typeface="Times New Roman"/>
                        </a:rPr>
                        <a:t>reference</a:t>
                      </a:r>
                      <a:r>
                        <a:rPr dirty="0" sz="1500" spc="-7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35" b="1" i="1">
                          <a:latin typeface="Times New Roman"/>
                          <a:cs typeface="Times New Roman"/>
                        </a:rPr>
                        <a:t>program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293" y="462902"/>
            <a:ext cx="3480435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75"/>
              <a:t>Types </a:t>
            </a:r>
            <a:r>
              <a:rPr dirty="0" sz="3700" spc="135"/>
              <a:t>of </a:t>
            </a:r>
            <a:r>
              <a:rPr dirty="0" sz="3700" spc="-505"/>
              <a:t>CDSS</a:t>
            </a:r>
            <a:r>
              <a:rPr dirty="0" sz="3700" spc="-715"/>
              <a:t> </a:t>
            </a:r>
            <a:r>
              <a:rPr dirty="0" sz="3700" spc="-65"/>
              <a:t>[1]</a:t>
            </a:r>
            <a:endParaRPr sz="37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5750" y="2237905"/>
          <a:ext cx="7238365" cy="2735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3864"/>
                <a:gridCol w="3101340"/>
                <a:gridCol w="2407920"/>
              </a:tblGrid>
              <a:tr h="34353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5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Types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5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Sub-types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500" spc="-4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Examples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  <a:tr h="1010285">
                <a:tc>
                  <a:txBody>
                    <a:bodyPr/>
                    <a:lstStyle/>
                    <a:p>
                      <a:pPr marL="43815" marR="484505">
                        <a:lnSpc>
                          <a:spcPct val="101499"/>
                        </a:lnSpc>
                        <a:spcBef>
                          <a:spcPts val="55"/>
                        </a:spcBef>
                      </a:pPr>
                      <a:r>
                        <a:rPr dirty="0" sz="2000" spc="40" b="1" i="1"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dirty="0" sz="2000" spc="-16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30" b="1" i="1">
                          <a:latin typeface="Times New Roman"/>
                          <a:cs typeface="Times New Roman"/>
                        </a:rPr>
                        <a:t>Reactive  </a:t>
                      </a:r>
                      <a:r>
                        <a:rPr dirty="0" sz="2000" spc="15" b="1" i="1">
                          <a:latin typeface="Times New Roman"/>
                          <a:cs typeface="Times New Roman"/>
                        </a:rPr>
                        <a:t>Alerts </a:t>
                      </a:r>
                      <a:r>
                        <a:rPr dirty="0" sz="2000" spc="-200" b="1" i="1">
                          <a:latin typeface="Times New Roman"/>
                          <a:cs typeface="Times New Roman"/>
                        </a:rPr>
                        <a:t>&amp;  </a:t>
                      </a:r>
                      <a:r>
                        <a:rPr dirty="0" sz="2000" spc="15" b="1" i="1">
                          <a:latin typeface="Times New Roman"/>
                          <a:cs typeface="Times New Roman"/>
                        </a:rPr>
                        <a:t>Reminders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183515">
                        <a:lnSpc>
                          <a:spcPct val="101499"/>
                        </a:lnSpc>
                        <a:spcBef>
                          <a:spcPts val="55"/>
                        </a:spcBef>
                      </a:pPr>
                      <a:r>
                        <a:rPr dirty="0" sz="2000" spc="15" b="1" i="1">
                          <a:latin typeface="Times New Roman"/>
                          <a:cs typeface="Times New Roman"/>
                        </a:rPr>
                        <a:t>Alerts </a:t>
                      </a:r>
                      <a:r>
                        <a:rPr dirty="0" sz="2000" spc="135" b="1" i="1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2000" spc="70" b="1" i="1">
                          <a:latin typeface="Times New Roman"/>
                          <a:cs typeface="Times New Roman"/>
                        </a:rPr>
                        <a:t>prevent</a:t>
                      </a:r>
                      <a:r>
                        <a:rPr dirty="0" sz="2000" spc="-36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5" b="1" i="1">
                          <a:latin typeface="Times New Roman"/>
                          <a:cs typeface="Times New Roman"/>
                        </a:rPr>
                        <a:t>potential  </a:t>
                      </a:r>
                      <a:r>
                        <a:rPr dirty="0" sz="2000" spc="20" b="1" i="1">
                          <a:latin typeface="Times New Roman"/>
                          <a:cs typeface="Times New Roman"/>
                        </a:rPr>
                        <a:t>errors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604520">
                        <a:lnSpc>
                          <a:spcPct val="102299"/>
                        </a:lnSpc>
                        <a:spcBef>
                          <a:spcPts val="95"/>
                        </a:spcBef>
                      </a:pPr>
                      <a:r>
                        <a:rPr dirty="0" sz="1500" spc="-35" b="1" i="1">
                          <a:latin typeface="Times New Roman"/>
                          <a:cs typeface="Times New Roman"/>
                        </a:rPr>
                        <a:t>Drug </a:t>
                      </a:r>
                      <a:r>
                        <a:rPr dirty="0" sz="1500" spc="-5" b="1" i="1">
                          <a:latin typeface="Times New Roman"/>
                          <a:cs typeface="Times New Roman"/>
                        </a:rPr>
                        <a:t>Allergy </a:t>
                      </a:r>
                      <a:r>
                        <a:rPr dirty="0" sz="1500" spc="10" b="1" i="1">
                          <a:latin typeface="Times New Roman"/>
                          <a:cs typeface="Times New Roman"/>
                        </a:rPr>
                        <a:t>Alerts  </a:t>
                      </a:r>
                      <a:r>
                        <a:rPr dirty="0" sz="1500" spc="-35" b="1" i="1">
                          <a:latin typeface="Times New Roman"/>
                          <a:cs typeface="Times New Roman"/>
                        </a:rPr>
                        <a:t>Drug </a:t>
                      </a:r>
                      <a:r>
                        <a:rPr dirty="0" sz="1500" spc="10" b="1" i="1">
                          <a:latin typeface="Times New Roman"/>
                          <a:cs typeface="Times New Roman"/>
                        </a:rPr>
                        <a:t>Interaction </a:t>
                      </a:r>
                      <a:r>
                        <a:rPr dirty="0" sz="1500" b="1" i="1">
                          <a:latin typeface="Times New Roman"/>
                          <a:cs typeface="Times New Roman"/>
                        </a:rPr>
                        <a:t>aler  </a:t>
                      </a:r>
                      <a:r>
                        <a:rPr dirty="0" sz="1500" spc="15" b="1" i="1">
                          <a:latin typeface="Times New Roman"/>
                          <a:cs typeface="Times New Roman"/>
                        </a:rPr>
                        <a:t>Under/Overdose</a:t>
                      </a:r>
                      <a:r>
                        <a:rPr dirty="0" sz="1500" spc="-14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500" spc="10" b="1" i="1">
                          <a:latin typeface="Times New Roman"/>
                          <a:cs typeface="Times New Roman"/>
                        </a:rPr>
                        <a:t>Alert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2FF"/>
                    </a:solidFill>
                  </a:tcPr>
                </a:tc>
              </a:tr>
              <a:tr h="592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5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69" y="1429078"/>
            <a:ext cx="6134735" cy="204597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2700" spc="305">
                <a:solidFill>
                  <a:srgbClr val="31B6FD"/>
                </a:solidFill>
                <a:latin typeface="Arial"/>
                <a:cs typeface="Arial"/>
              </a:rPr>
              <a:t>*</a:t>
            </a:r>
            <a:r>
              <a:rPr dirty="0" sz="2700" spc="320">
                <a:solidFill>
                  <a:srgbClr val="31B6FD"/>
                </a:solidFill>
                <a:latin typeface="Arial"/>
                <a:cs typeface="Arial"/>
              </a:rPr>
              <a:t> </a:t>
            </a:r>
            <a:r>
              <a:rPr dirty="0" sz="2700" spc="-360">
                <a:solidFill>
                  <a:srgbClr val="073E87"/>
                </a:solidFill>
                <a:latin typeface="Arial"/>
                <a:cs typeface="Arial"/>
              </a:rPr>
              <a:t>CDS</a:t>
            </a:r>
            <a:endParaRPr sz="2700">
              <a:latin typeface="Arial"/>
              <a:cs typeface="Arial"/>
            </a:endParaRPr>
          </a:p>
          <a:p>
            <a:pPr algn="just" marL="12700" marR="5080" indent="594360">
              <a:lnSpc>
                <a:spcPct val="101499"/>
              </a:lnSpc>
              <a:spcBef>
                <a:spcPts val="550"/>
              </a:spcBef>
            </a:pPr>
            <a:r>
              <a:rPr dirty="0" sz="2350" spc="-80" i="1">
                <a:solidFill>
                  <a:srgbClr val="073E87"/>
                </a:solidFill>
                <a:latin typeface="Trebuchet MS"/>
                <a:cs typeface="Trebuchet MS"/>
              </a:rPr>
              <a:t>Provide</a:t>
            </a:r>
            <a:r>
              <a:rPr dirty="0" sz="2350" spc="-21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114" i="1">
                <a:solidFill>
                  <a:srgbClr val="073E87"/>
                </a:solidFill>
                <a:latin typeface="Trebuchet MS"/>
                <a:cs typeface="Trebuchet MS"/>
              </a:rPr>
              <a:t>clinicians</a:t>
            </a:r>
            <a:r>
              <a:rPr dirty="0" sz="2350" spc="-21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60" i="1">
                <a:solidFill>
                  <a:srgbClr val="073E87"/>
                </a:solidFill>
                <a:latin typeface="Trebuchet MS"/>
                <a:cs typeface="Trebuchet MS"/>
              </a:rPr>
              <a:t>or</a:t>
            </a:r>
            <a:r>
              <a:rPr dirty="0" sz="2350" spc="-22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95" i="1">
                <a:solidFill>
                  <a:srgbClr val="073E87"/>
                </a:solidFill>
                <a:latin typeface="Trebuchet MS"/>
                <a:cs typeface="Trebuchet MS"/>
              </a:rPr>
              <a:t>patients</a:t>
            </a:r>
            <a:r>
              <a:rPr dirty="0" sz="2350" spc="-21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85" i="1">
                <a:solidFill>
                  <a:srgbClr val="073E87"/>
                </a:solidFill>
                <a:latin typeface="Trebuchet MS"/>
                <a:cs typeface="Trebuchet MS"/>
              </a:rPr>
              <a:t>with</a:t>
            </a:r>
            <a:r>
              <a:rPr dirty="0" u="sng" sz="2350" spc="-204" i="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2350" spc="-95" i="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Trebuchet MS"/>
                <a:cs typeface="Trebuchet MS"/>
              </a:rPr>
              <a:t>computer- </a:t>
            </a:r>
            <a:r>
              <a:rPr dirty="0" sz="2350" spc="-9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u="sng" sz="2350" spc="-85" i="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Trebuchet MS"/>
                <a:cs typeface="Trebuchet MS"/>
              </a:rPr>
              <a:t>generated</a:t>
            </a:r>
            <a:r>
              <a:rPr dirty="0" sz="2350" spc="-8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135" i="1">
                <a:solidFill>
                  <a:srgbClr val="073E87"/>
                </a:solidFill>
                <a:latin typeface="Trebuchet MS"/>
                <a:cs typeface="Trebuchet MS"/>
              </a:rPr>
              <a:t>clinical </a:t>
            </a:r>
            <a:r>
              <a:rPr dirty="0" sz="2350" spc="-60" i="1">
                <a:solidFill>
                  <a:srgbClr val="073E87"/>
                </a:solidFill>
                <a:latin typeface="Trebuchet MS"/>
                <a:cs typeface="Trebuchet MS"/>
              </a:rPr>
              <a:t>knowledge and </a:t>
            </a:r>
            <a:r>
              <a:rPr dirty="0" sz="2350" spc="-125" i="1">
                <a:solidFill>
                  <a:srgbClr val="073E87"/>
                </a:solidFill>
                <a:latin typeface="Trebuchet MS"/>
                <a:cs typeface="Trebuchet MS"/>
              </a:rPr>
              <a:t>patient-related  </a:t>
            </a:r>
            <a:r>
              <a:rPr dirty="0" sz="2350" spc="-105" i="1">
                <a:solidFill>
                  <a:srgbClr val="073E87"/>
                </a:solidFill>
                <a:latin typeface="Trebuchet MS"/>
                <a:cs typeface="Trebuchet MS"/>
              </a:rPr>
              <a:t>information, </a:t>
            </a:r>
            <a:r>
              <a:rPr dirty="0" u="sng" sz="2350" spc="-125" i="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Trebuchet MS"/>
                <a:cs typeface="Trebuchet MS"/>
              </a:rPr>
              <a:t>intelligently </a:t>
            </a:r>
            <a:r>
              <a:rPr dirty="0" u="sng" sz="2350" spc="-135" i="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Trebuchet MS"/>
                <a:cs typeface="Trebuchet MS"/>
              </a:rPr>
              <a:t>filtered</a:t>
            </a:r>
            <a:r>
              <a:rPr dirty="0" sz="2350" spc="-13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60" i="1">
                <a:solidFill>
                  <a:srgbClr val="073E87"/>
                </a:solidFill>
                <a:latin typeface="Trebuchet MS"/>
                <a:cs typeface="Trebuchet MS"/>
              </a:rPr>
              <a:t>or </a:t>
            </a:r>
            <a:r>
              <a:rPr dirty="0" sz="2350" spc="-85" i="1">
                <a:solidFill>
                  <a:srgbClr val="073E87"/>
                </a:solidFill>
                <a:latin typeface="Trebuchet MS"/>
                <a:cs typeface="Trebuchet MS"/>
              </a:rPr>
              <a:t>presented </a:t>
            </a:r>
            <a:r>
              <a:rPr dirty="0" sz="2350" spc="-105" i="1">
                <a:solidFill>
                  <a:srgbClr val="073E87"/>
                </a:solidFill>
                <a:latin typeface="Trebuchet MS"/>
                <a:cs typeface="Trebuchet MS"/>
              </a:rPr>
              <a:t>at  </a:t>
            </a:r>
            <a:r>
              <a:rPr dirty="0" sz="2350" spc="-90" i="1">
                <a:solidFill>
                  <a:srgbClr val="073E87"/>
                </a:solidFill>
                <a:latin typeface="Trebuchet MS"/>
                <a:cs typeface="Trebuchet MS"/>
              </a:rPr>
              <a:t>appropriate</a:t>
            </a:r>
            <a:r>
              <a:rPr dirty="0" sz="2350" spc="-22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125" i="1">
                <a:solidFill>
                  <a:srgbClr val="073E87"/>
                </a:solidFill>
                <a:latin typeface="Trebuchet MS"/>
                <a:cs typeface="Trebuchet MS"/>
              </a:rPr>
              <a:t>times,</a:t>
            </a:r>
            <a:r>
              <a:rPr dirty="0" sz="2350" spc="-22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55" i="1">
                <a:solidFill>
                  <a:srgbClr val="073E87"/>
                </a:solidFill>
                <a:latin typeface="Trebuchet MS"/>
                <a:cs typeface="Trebuchet MS"/>
              </a:rPr>
              <a:t>to</a:t>
            </a:r>
            <a:r>
              <a:rPr dirty="0" sz="2350" spc="-21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85" i="1">
                <a:solidFill>
                  <a:srgbClr val="073E87"/>
                </a:solidFill>
                <a:latin typeface="Trebuchet MS"/>
                <a:cs typeface="Trebuchet MS"/>
              </a:rPr>
              <a:t>enhance</a:t>
            </a:r>
            <a:r>
              <a:rPr dirty="0" sz="2350" spc="-21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100" i="1">
                <a:solidFill>
                  <a:srgbClr val="073E87"/>
                </a:solidFill>
                <a:latin typeface="Trebuchet MS"/>
                <a:cs typeface="Trebuchet MS"/>
              </a:rPr>
              <a:t>patient</a:t>
            </a:r>
            <a:r>
              <a:rPr dirty="0" sz="2350" spc="-22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95" i="1">
                <a:solidFill>
                  <a:srgbClr val="073E87"/>
                </a:solidFill>
                <a:latin typeface="Trebuchet MS"/>
                <a:cs typeface="Trebuchet MS"/>
              </a:rPr>
              <a:t>care”</a:t>
            </a:r>
            <a:r>
              <a:rPr dirty="0" sz="2350" spc="-23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40">
                <a:solidFill>
                  <a:srgbClr val="073E87"/>
                </a:solidFill>
                <a:latin typeface="Arial"/>
                <a:cs typeface="Arial"/>
              </a:rPr>
              <a:t>[1]</a:t>
            </a:r>
            <a:endParaRPr sz="23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2879" y="462902"/>
            <a:ext cx="1924685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310"/>
              <a:t>Su</a:t>
            </a:r>
            <a:r>
              <a:rPr dirty="0" sz="3700" spc="-25"/>
              <a:t>mm</a:t>
            </a:r>
            <a:r>
              <a:rPr dirty="0" sz="3700" spc="-85"/>
              <a:t>a</a:t>
            </a:r>
            <a:r>
              <a:rPr dirty="0" sz="3700" spc="-45"/>
              <a:t>r</a:t>
            </a:r>
            <a:r>
              <a:rPr dirty="0" sz="3700" spc="-114"/>
              <a:t>y</a:t>
            </a:r>
            <a:endParaRPr sz="37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70" y="2266620"/>
            <a:ext cx="6933565" cy="224155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 marR="5080">
              <a:lnSpc>
                <a:spcPct val="73100"/>
              </a:lnSpc>
              <a:spcBef>
                <a:spcPts val="800"/>
              </a:spcBef>
              <a:buAutoNum type="arabicPlain"/>
              <a:tabLst>
                <a:tab pos="357505" algn="l"/>
              </a:tabLst>
            </a:pPr>
            <a:r>
              <a:rPr dirty="0" sz="2100" spc="-50">
                <a:solidFill>
                  <a:srgbClr val="073E87"/>
                </a:solidFill>
                <a:latin typeface="Arial"/>
                <a:cs typeface="Arial"/>
              </a:rPr>
              <a:t>Carter,</a:t>
            </a:r>
            <a:r>
              <a:rPr dirty="0" sz="2100" spc="-13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100" spc="-105">
                <a:solidFill>
                  <a:srgbClr val="073E87"/>
                </a:solidFill>
                <a:latin typeface="Arial"/>
                <a:cs typeface="Arial"/>
              </a:rPr>
              <a:t>J.H.</a:t>
            </a:r>
            <a:r>
              <a:rPr dirty="0" sz="2100" spc="-12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073E87"/>
                </a:solidFill>
                <a:latin typeface="Arial"/>
                <a:cs typeface="Arial"/>
              </a:rPr>
              <a:t>(2008)</a:t>
            </a:r>
            <a:r>
              <a:rPr dirty="0" sz="210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100" spc="-50">
                <a:solidFill>
                  <a:srgbClr val="073E87"/>
                </a:solidFill>
                <a:latin typeface="Arial"/>
                <a:cs typeface="Arial"/>
              </a:rPr>
              <a:t>.</a:t>
            </a:r>
            <a:r>
              <a:rPr dirty="0" sz="2100" spc="-12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100" spc="-35">
                <a:solidFill>
                  <a:srgbClr val="073E87"/>
                </a:solidFill>
                <a:latin typeface="Arial"/>
                <a:cs typeface="Arial"/>
              </a:rPr>
              <a:t>Electronic</a:t>
            </a:r>
            <a:r>
              <a:rPr dirty="0" sz="2100" spc="-12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100" spc="-30">
                <a:solidFill>
                  <a:srgbClr val="073E87"/>
                </a:solidFill>
                <a:latin typeface="Arial"/>
                <a:cs typeface="Arial"/>
              </a:rPr>
              <a:t>Health</a:t>
            </a:r>
            <a:r>
              <a:rPr dirty="0" sz="2100" spc="-12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100" spc="-70">
                <a:solidFill>
                  <a:srgbClr val="073E87"/>
                </a:solidFill>
                <a:latin typeface="Arial"/>
                <a:cs typeface="Arial"/>
              </a:rPr>
              <a:t>Records,</a:t>
            </a:r>
            <a:r>
              <a:rPr dirty="0" sz="2100" spc="-12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100" spc="-70">
                <a:solidFill>
                  <a:srgbClr val="073E87"/>
                </a:solidFill>
                <a:latin typeface="Arial"/>
                <a:cs typeface="Arial"/>
              </a:rPr>
              <a:t>2</a:t>
            </a:r>
            <a:r>
              <a:rPr dirty="0" baseline="25793" sz="2100" spc="-104">
                <a:solidFill>
                  <a:srgbClr val="073E87"/>
                </a:solidFill>
                <a:latin typeface="Arial"/>
                <a:cs typeface="Arial"/>
              </a:rPr>
              <a:t>nd</a:t>
            </a:r>
            <a:r>
              <a:rPr dirty="0" baseline="25793" sz="2100" spc="-127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73E87"/>
                </a:solidFill>
                <a:latin typeface="Arial"/>
                <a:cs typeface="Arial"/>
              </a:rPr>
              <a:t>edition,  </a:t>
            </a:r>
            <a:r>
              <a:rPr dirty="0" sz="2100" spc="-50">
                <a:solidFill>
                  <a:srgbClr val="073E87"/>
                </a:solidFill>
                <a:latin typeface="Arial"/>
                <a:cs typeface="Arial"/>
              </a:rPr>
              <a:t>American </a:t>
            </a:r>
            <a:r>
              <a:rPr dirty="0" sz="2100" spc="-70">
                <a:solidFill>
                  <a:srgbClr val="073E87"/>
                </a:solidFill>
                <a:latin typeface="Arial"/>
                <a:cs typeface="Arial"/>
              </a:rPr>
              <a:t>College </a:t>
            </a:r>
            <a:r>
              <a:rPr dirty="0" sz="2100" spc="75">
                <a:solidFill>
                  <a:srgbClr val="073E87"/>
                </a:solidFill>
                <a:latin typeface="Arial"/>
                <a:cs typeface="Arial"/>
              </a:rPr>
              <a:t>of</a:t>
            </a:r>
            <a:r>
              <a:rPr dirty="0" sz="2100" spc="-26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100" spc="-30">
                <a:solidFill>
                  <a:srgbClr val="073E87"/>
                </a:solidFill>
                <a:latin typeface="Arial"/>
                <a:cs typeface="Arial"/>
              </a:rPr>
              <a:t>Medicine.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lain"/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AutoNum type="arabicPlain"/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AutoNum type="arabicPlain"/>
            </a:pPr>
            <a:endParaRPr sz="1750">
              <a:latin typeface="Times New Roman"/>
              <a:cs typeface="Times New Roman"/>
            </a:endParaRPr>
          </a:p>
          <a:p>
            <a:pPr marL="12700" marR="332740">
              <a:lnSpc>
                <a:spcPct val="72800"/>
              </a:lnSpc>
              <a:spcBef>
                <a:spcPts val="5"/>
              </a:spcBef>
              <a:buSzPct val="72340"/>
              <a:buAutoNum type="arabicPlain"/>
              <a:tabLst>
                <a:tab pos="311150" algn="l"/>
              </a:tabLst>
            </a:pPr>
            <a:r>
              <a:rPr dirty="0" sz="2350" spc="5">
                <a:solidFill>
                  <a:srgbClr val="073E87"/>
                </a:solidFill>
                <a:latin typeface="Arial"/>
                <a:cs typeface="Arial"/>
              </a:rPr>
              <a:t>Shortliffe, </a:t>
            </a:r>
            <a:r>
              <a:rPr dirty="0" sz="2350" spc="-130">
                <a:solidFill>
                  <a:srgbClr val="073E87"/>
                </a:solidFill>
                <a:latin typeface="Arial"/>
                <a:cs typeface="Arial"/>
              </a:rPr>
              <a:t>E.H., </a:t>
            </a:r>
            <a:r>
              <a:rPr dirty="0" sz="2350" spc="-70">
                <a:solidFill>
                  <a:srgbClr val="073E87"/>
                </a:solidFill>
                <a:latin typeface="Arial"/>
                <a:cs typeface="Arial"/>
              </a:rPr>
              <a:t>Cimino, </a:t>
            </a:r>
            <a:r>
              <a:rPr dirty="0" sz="2350" spc="-125">
                <a:solidFill>
                  <a:srgbClr val="073E87"/>
                </a:solidFill>
                <a:latin typeface="Arial"/>
                <a:cs typeface="Arial"/>
              </a:rPr>
              <a:t>J.J. </a:t>
            </a:r>
            <a:r>
              <a:rPr dirty="0" sz="2350" spc="-70">
                <a:solidFill>
                  <a:srgbClr val="073E87"/>
                </a:solidFill>
                <a:latin typeface="Arial"/>
                <a:cs typeface="Arial"/>
              </a:rPr>
              <a:t>(2006).</a:t>
            </a:r>
            <a:r>
              <a:rPr dirty="0" sz="2350" spc="-70" i="1">
                <a:solidFill>
                  <a:srgbClr val="073E87"/>
                </a:solidFill>
                <a:latin typeface="Trebuchet MS"/>
                <a:cs typeface="Trebuchet MS"/>
              </a:rPr>
              <a:t>Biomedical  </a:t>
            </a:r>
            <a:r>
              <a:rPr dirty="0" sz="2350" spc="-110" i="1">
                <a:solidFill>
                  <a:srgbClr val="073E87"/>
                </a:solidFill>
                <a:latin typeface="Trebuchet MS"/>
                <a:cs typeface="Trebuchet MS"/>
              </a:rPr>
              <a:t>informatics:</a:t>
            </a:r>
            <a:r>
              <a:rPr dirty="0" sz="2350" spc="-22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75" i="1">
                <a:solidFill>
                  <a:srgbClr val="073E87"/>
                </a:solidFill>
                <a:latin typeface="Trebuchet MS"/>
                <a:cs typeface="Trebuchet MS"/>
              </a:rPr>
              <a:t>computer</a:t>
            </a:r>
            <a:r>
              <a:rPr dirty="0" sz="2350" spc="-21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95" i="1">
                <a:solidFill>
                  <a:srgbClr val="073E87"/>
                </a:solidFill>
                <a:latin typeface="Trebuchet MS"/>
                <a:cs typeface="Trebuchet MS"/>
              </a:rPr>
              <a:t>applications</a:t>
            </a:r>
            <a:r>
              <a:rPr dirty="0" sz="2350" spc="-21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110" i="1">
                <a:solidFill>
                  <a:srgbClr val="073E87"/>
                </a:solidFill>
                <a:latin typeface="Trebuchet MS"/>
                <a:cs typeface="Trebuchet MS"/>
              </a:rPr>
              <a:t>in</a:t>
            </a:r>
            <a:r>
              <a:rPr dirty="0" sz="2350" spc="-21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114" i="1">
                <a:solidFill>
                  <a:srgbClr val="073E87"/>
                </a:solidFill>
                <a:latin typeface="Trebuchet MS"/>
                <a:cs typeface="Trebuchet MS"/>
              </a:rPr>
              <a:t>health</a:t>
            </a:r>
            <a:r>
              <a:rPr dirty="0" sz="2350" spc="-21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110" i="1">
                <a:solidFill>
                  <a:srgbClr val="073E87"/>
                </a:solidFill>
                <a:latin typeface="Trebuchet MS"/>
                <a:cs typeface="Trebuchet MS"/>
              </a:rPr>
              <a:t>care</a:t>
            </a:r>
            <a:r>
              <a:rPr dirty="0" sz="2350" spc="-204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2350" spc="-60" i="1">
                <a:solidFill>
                  <a:srgbClr val="073E87"/>
                </a:solidFill>
                <a:latin typeface="Trebuchet MS"/>
                <a:cs typeface="Trebuchet MS"/>
              </a:rPr>
              <a:t>and  </a:t>
            </a:r>
            <a:r>
              <a:rPr dirty="0" sz="2350" spc="-90" i="1">
                <a:solidFill>
                  <a:srgbClr val="073E87"/>
                </a:solidFill>
                <a:latin typeface="Trebuchet MS"/>
                <a:cs typeface="Trebuchet MS"/>
              </a:rPr>
              <a:t>biomedicine</a:t>
            </a:r>
            <a:r>
              <a:rPr dirty="0" sz="2350" spc="-90">
                <a:solidFill>
                  <a:srgbClr val="073E87"/>
                </a:solidFill>
                <a:latin typeface="Arial"/>
                <a:cs typeface="Arial"/>
              </a:rPr>
              <a:t>, </a:t>
            </a:r>
            <a:r>
              <a:rPr dirty="0" sz="2350" spc="-35">
                <a:solidFill>
                  <a:srgbClr val="073E87"/>
                </a:solidFill>
                <a:latin typeface="Arial"/>
                <a:cs typeface="Arial"/>
              </a:rPr>
              <a:t>3</a:t>
            </a:r>
            <a:r>
              <a:rPr dirty="0" baseline="25089" sz="2325" spc="-52">
                <a:solidFill>
                  <a:srgbClr val="073E87"/>
                </a:solidFill>
                <a:latin typeface="Arial"/>
                <a:cs typeface="Arial"/>
              </a:rPr>
              <a:t>rd </a:t>
            </a:r>
            <a:r>
              <a:rPr dirty="0" sz="2350" spc="-30">
                <a:solidFill>
                  <a:srgbClr val="073E87"/>
                </a:solidFill>
                <a:latin typeface="Arial"/>
                <a:cs typeface="Arial"/>
              </a:rPr>
              <a:t>Edition,</a:t>
            </a:r>
            <a:r>
              <a:rPr dirty="0" sz="2350" spc="-23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2350" spc="-50">
                <a:solidFill>
                  <a:srgbClr val="073E87"/>
                </a:solidFill>
                <a:latin typeface="Arial"/>
                <a:cs typeface="Arial"/>
              </a:rPr>
              <a:t>Springer.</a:t>
            </a:r>
            <a:endParaRPr sz="23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0037" y="462902"/>
            <a:ext cx="2291080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14"/>
              <a:t>References</a:t>
            </a:r>
            <a:endParaRPr sz="37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170" y="2412162"/>
            <a:ext cx="6786880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55">
                <a:solidFill>
                  <a:srgbClr val="073E87"/>
                </a:solidFill>
                <a:latin typeface="Arial"/>
                <a:cs typeface="Arial"/>
              </a:rPr>
              <a:t>[3</a:t>
            </a:r>
            <a:r>
              <a:rPr dirty="0" sz="1850" spc="55">
                <a:solidFill>
                  <a:srgbClr val="073E87"/>
                </a:solidFill>
                <a:latin typeface="Arial"/>
                <a:cs typeface="Arial"/>
              </a:rPr>
              <a:t>]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85">
                <a:solidFill>
                  <a:srgbClr val="073E87"/>
                </a:solidFill>
                <a:latin typeface="Arial"/>
                <a:cs typeface="Arial"/>
              </a:rPr>
              <a:t>Jaspers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45">
                <a:solidFill>
                  <a:srgbClr val="073E87"/>
                </a:solidFill>
                <a:latin typeface="Arial"/>
                <a:cs typeface="Arial"/>
              </a:rPr>
              <a:t>,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45">
                <a:solidFill>
                  <a:srgbClr val="073E87"/>
                </a:solidFill>
                <a:latin typeface="Arial"/>
                <a:cs typeface="Arial"/>
              </a:rPr>
              <a:t>M.N.W,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70">
                <a:solidFill>
                  <a:srgbClr val="073E87"/>
                </a:solidFill>
                <a:latin typeface="Arial"/>
                <a:cs typeface="Arial"/>
              </a:rPr>
              <a:t>Smeulers,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5">
                <a:solidFill>
                  <a:srgbClr val="073E87"/>
                </a:solidFill>
                <a:latin typeface="Arial"/>
                <a:cs typeface="Arial"/>
              </a:rPr>
              <a:t>M.,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50">
                <a:solidFill>
                  <a:srgbClr val="073E87"/>
                </a:solidFill>
                <a:latin typeface="Arial"/>
                <a:cs typeface="Arial"/>
              </a:rPr>
              <a:t>Vermuelen,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70">
                <a:solidFill>
                  <a:srgbClr val="073E87"/>
                </a:solidFill>
                <a:latin typeface="Arial"/>
                <a:cs typeface="Arial"/>
              </a:rPr>
              <a:t>H.,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50">
                <a:solidFill>
                  <a:srgbClr val="073E87"/>
                </a:solidFill>
                <a:latin typeface="Arial"/>
                <a:cs typeface="Arial"/>
              </a:rPr>
              <a:t>Peute,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75">
                <a:solidFill>
                  <a:srgbClr val="073E87"/>
                </a:solidFill>
                <a:latin typeface="Arial"/>
                <a:cs typeface="Arial"/>
              </a:rPr>
              <a:t>L.W.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75">
                <a:solidFill>
                  <a:srgbClr val="073E87"/>
                </a:solidFill>
                <a:latin typeface="Arial"/>
                <a:cs typeface="Arial"/>
              </a:rPr>
              <a:t>(2010).</a:t>
            </a:r>
            <a:endParaRPr sz="1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170" y="2563292"/>
            <a:ext cx="7185659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25">
                <a:solidFill>
                  <a:srgbClr val="073E87"/>
                </a:solidFill>
                <a:latin typeface="Arial"/>
                <a:cs typeface="Arial"/>
              </a:rPr>
              <a:t>Effects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65">
                <a:solidFill>
                  <a:srgbClr val="073E87"/>
                </a:solidFill>
                <a:latin typeface="Arial"/>
                <a:cs typeface="Arial"/>
              </a:rPr>
              <a:t>of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40">
                <a:solidFill>
                  <a:srgbClr val="073E87"/>
                </a:solidFill>
                <a:latin typeface="Arial"/>
                <a:cs typeface="Arial"/>
              </a:rPr>
              <a:t>clinical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30">
                <a:solidFill>
                  <a:srgbClr val="073E87"/>
                </a:solidFill>
                <a:latin typeface="Arial"/>
                <a:cs typeface="Arial"/>
              </a:rPr>
              <a:t>decision-support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60">
                <a:solidFill>
                  <a:srgbClr val="073E87"/>
                </a:solidFill>
                <a:latin typeface="Arial"/>
                <a:cs typeface="Arial"/>
              </a:rPr>
              <a:t>systems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73E87"/>
                </a:solidFill>
                <a:latin typeface="Arial"/>
                <a:cs typeface="Arial"/>
              </a:rPr>
              <a:t>on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5">
                <a:solidFill>
                  <a:srgbClr val="073E87"/>
                </a:solidFill>
                <a:latin typeface="Arial"/>
                <a:cs typeface="Arial"/>
              </a:rPr>
              <a:t>practitioner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5">
                <a:solidFill>
                  <a:srgbClr val="073E87"/>
                </a:solidFill>
                <a:latin typeface="Arial"/>
                <a:cs typeface="Arial"/>
              </a:rPr>
              <a:t>performance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170" y="2718016"/>
            <a:ext cx="6757034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50">
                <a:solidFill>
                  <a:srgbClr val="073E87"/>
                </a:solidFill>
                <a:latin typeface="Arial"/>
                <a:cs typeface="Arial"/>
              </a:rPr>
              <a:t>and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10">
                <a:solidFill>
                  <a:srgbClr val="073E87"/>
                </a:solidFill>
                <a:latin typeface="Arial"/>
                <a:cs typeface="Arial"/>
              </a:rPr>
              <a:t>patient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073E87"/>
                </a:solidFill>
                <a:latin typeface="Arial"/>
                <a:cs typeface="Arial"/>
              </a:rPr>
              <a:t>outcomes: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a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55">
                <a:solidFill>
                  <a:srgbClr val="073E87"/>
                </a:solidFill>
                <a:latin typeface="Arial"/>
                <a:cs typeface="Arial"/>
              </a:rPr>
              <a:t>synthesis</a:t>
            </a:r>
            <a:r>
              <a:rPr dirty="0" sz="185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65">
                <a:solidFill>
                  <a:srgbClr val="073E87"/>
                </a:solidFill>
                <a:latin typeface="Arial"/>
                <a:cs typeface="Arial"/>
              </a:rPr>
              <a:t>of</a:t>
            </a:r>
            <a:r>
              <a:rPr dirty="0" sz="185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073E87"/>
                </a:solidFill>
                <a:latin typeface="Arial"/>
                <a:cs typeface="Arial"/>
              </a:rPr>
              <a:t>high-quality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35">
                <a:solidFill>
                  <a:srgbClr val="073E87"/>
                </a:solidFill>
                <a:latin typeface="Arial"/>
                <a:cs typeface="Arial"/>
              </a:rPr>
              <a:t>systematic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073E87"/>
                </a:solidFill>
                <a:latin typeface="Arial"/>
                <a:cs typeface="Arial"/>
              </a:rPr>
              <a:t>review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170" y="2872740"/>
            <a:ext cx="7099934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20">
                <a:solidFill>
                  <a:srgbClr val="073E87"/>
                </a:solidFill>
                <a:latin typeface="Arial"/>
                <a:cs typeface="Arial"/>
              </a:rPr>
              <a:t>findings.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90" i="1">
                <a:solidFill>
                  <a:srgbClr val="073E87"/>
                </a:solidFill>
                <a:latin typeface="Trebuchet MS"/>
                <a:cs typeface="Trebuchet MS"/>
              </a:rPr>
              <a:t>Journal</a:t>
            </a:r>
            <a:r>
              <a:rPr dirty="0" sz="1850" spc="-17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65" i="1">
                <a:solidFill>
                  <a:srgbClr val="073E87"/>
                </a:solidFill>
                <a:latin typeface="Trebuchet MS"/>
                <a:cs typeface="Trebuchet MS"/>
              </a:rPr>
              <a:t>of</a:t>
            </a:r>
            <a:r>
              <a:rPr dirty="0" sz="1850" spc="-16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75" i="1">
                <a:solidFill>
                  <a:srgbClr val="073E87"/>
                </a:solidFill>
                <a:latin typeface="Trebuchet MS"/>
                <a:cs typeface="Trebuchet MS"/>
              </a:rPr>
              <a:t>American</a:t>
            </a:r>
            <a:r>
              <a:rPr dirty="0" sz="1850" spc="-17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80" i="1">
                <a:solidFill>
                  <a:srgbClr val="073E87"/>
                </a:solidFill>
                <a:latin typeface="Trebuchet MS"/>
                <a:cs typeface="Trebuchet MS"/>
              </a:rPr>
              <a:t>Medical</a:t>
            </a:r>
            <a:r>
              <a:rPr dirty="0" sz="1850" spc="-17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70" i="1">
                <a:solidFill>
                  <a:srgbClr val="073E87"/>
                </a:solidFill>
                <a:latin typeface="Trebuchet MS"/>
                <a:cs typeface="Trebuchet MS"/>
              </a:rPr>
              <a:t>Informatics</a:t>
            </a:r>
            <a:r>
              <a:rPr dirty="0" sz="1850" spc="-17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70" i="1">
                <a:solidFill>
                  <a:srgbClr val="073E87"/>
                </a:solidFill>
                <a:latin typeface="Trebuchet MS"/>
                <a:cs typeface="Trebuchet MS"/>
              </a:rPr>
              <a:t>Association,</a:t>
            </a:r>
            <a:r>
              <a:rPr dirty="0" sz="1850" spc="-17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35">
                <a:solidFill>
                  <a:srgbClr val="073E87"/>
                </a:solidFill>
                <a:latin typeface="Arial"/>
                <a:cs typeface="Arial"/>
              </a:rPr>
              <a:t>No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40">
                <a:solidFill>
                  <a:srgbClr val="073E87"/>
                </a:solidFill>
                <a:latin typeface="Arial"/>
                <a:cs typeface="Arial"/>
              </a:rPr>
              <a:t>18,</a:t>
            </a:r>
            <a:r>
              <a:rPr dirty="0" sz="1850" spc="-11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073E87"/>
                </a:solidFill>
                <a:latin typeface="Arial"/>
                <a:cs typeface="Arial"/>
              </a:rPr>
              <a:t>pp.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170" y="3027477"/>
            <a:ext cx="841375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327-334.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170" y="3765144"/>
            <a:ext cx="6996430" cy="90805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 marR="5080">
              <a:lnSpc>
                <a:spcPct val="70600"/>
              </a:lnSpc>
              <a:spcBef>
                <a:spcPts val="770"/>
              </a:spcBef>
            </a:pPr>
            <a:r>
              <a:rPr dirty="0" sz="1850" spc="85">
                <a:solidFill>
                  <a:srgbClr val="073E87"/>
                </a:solidFill>
                <a:latin typeface="Arial"/>
                <a:cs typeface="Arial"/>
              </a:rPr>
              <a:t>[4] </a:t>
            </a:r>
            <a:r>
              <a:rPr dirty="0" sz="1850" spc="-20">
                <a:solidFill>
                  <a:srgbClr val="073E87"/>
                </a:solidFill>
                <a:latin typeface="Arial"/>
                <a:cs typeface="Arial"/>
              </a:rPr>
              <a:t>Moxey, </a:t>
            </a:r>
            <a:r>
              <a:rPr dirty="0" sz="1850" spc="-65">
                <a:solidFill>
                  <a:srgbClr val="073E87"/>
                </a:solidFill>
                <a:latin typeface="Arial"/>
                <a:cs typeface="Arial"/>
              </a:rPr>
              <a:t>A., </a:t>
            </a:r>
            <a:r>
              <a:rPr dirty="0" sz="1850" spc="-30">
                <a:solidFill>
                  <a:srgbClr val="073E87"/>
                </a:solidFill>
                <a:latin typeface="Arial"/>
                <a:cs typeface="Arial"/>
              </a:rPr>
              <a:t>Robertson, </a:t>
            </a:r>
            <a:r>
              <a:rPr dirty="0" sz="1850" spc="-85">
                <a:solidFill>
                  <a:srgbClr val="073E87"/>
                </a:solidFill>
                <a:latin typeface="Arial"/>
                <a:cs typeface="Arial"/>
              </a:rPr>
              <a:t>J., </a:t>
            </a:r>
            <a:r>
              <a:rPr dirty="0" sz="1850" spc="-25">
                <a:solidFill>
                  <a:srgbClr val="073E87"/>
                </a:solidFill>
                <a:latin typeface="Arial"/>
                <a:cs typeface="Arial"/>
              </a:rPr>
              <a:t>Newby, </a:t>
            </a:r>
            <a:r>
              <a:rPr dirty="0" sz="1850" spc="-80">
                <a:solidFill>
                  <a:srgbClr val="073E87"/>
                </a:solidFill>
                <a:latin typeface="Arial"/>
                <a:cs typeface="Arial"/>
              </a:rPr>
              <a:t>D., </a:t>
            </a:r>
            <a:r>
              <a:rPr dirty="0" sz="1850" spc="-75">
                <a:solidFill>
                  <a:srgbClr val="073E87"/>
                </a:solidFill>
                <a:latin typeface="Arial"/>
                <a:cs typeface="Arial"/>
              </a:rPr>
              <a:t>Hains, </a:t>
            </a:r>
            <a:r>
              <a:rPr dirty="0" sz="1850" spc="-20">
                <a:solidFill>
                  <a:srgbClr val="073E87"/>
                </a:solidFill>
                <a:latin typeface="Arial"/>
                <a:cs typeface="Arial"/>
              </a:rPr>
              <a:t>I. </a:t>
            </a:r>
            <a:r>
              <a:rPr dirty="0" sz="1850" spc="-45">
                <a:solidFill>
                  <a:srgbClr val="073E87"/>
                </a:solidFill>
                <a:latin typeface="Arial"/>
                <a:cs typeface="Arial"/>
              </a:rPr>
              <a:t>, </a:t>
            </a:r>
            <a:r>
              <a:rPr dirty="0" sz="1850" spc="-40">
                <a:solidFill>
                  <a:srgbClr val="073E87"/>
                </a:solidFill>
                <a:latin typeface="Arial"/>
                <a:cs typeface="Arial"/>
              </a:rPr>
              <a:t>Williamson, </a:t>
            </a:r>
            <a:r>
              <a:rPr dirty="0" sz="1850" spc="-15">
                <a:solidFill>
                  <a:srgbClr val="073E87"/>
                </a:solidFill>
                <a:latin typeface="Arial"/>
                <a:cs typeface="Arial"/>
              </a:rPr>
              <a:t>M.,  </a:t>
            </a:r>
            <a:r>
              <a:rPr dirty="0" sz="1850" spc="-70">
                <a:solidFill>
                  <a:srgbClr val="073E87"/>
                </a:solidFill>
                <a:latin typeface="Arial"/>
                <a:cs typeface="Arial"/>
              </a:rPr>
              <a:t>Pearson, </a:t>
            </a:r>
            <a:r>
              <a:rPr dirty="0" sz="1850" spc="-120">
                <a:solidFill>
                  <a:srgbClr val="073E87"/>
                </a:solidFill>
                <a:latin typeface="Arial"/>
                <a:cs typeface="Arial"/>
              </a:rPr>
              <a:t>S.A. </a:t>
            </a:r>
            <a:r>
              <a:rPr dirty="0" sz="1850" spc="-20">
                <a:solidFill>
                  <a:srgbClr val="073E87"/>
                </a:solidFill>
                <a:latin typeface="Arial"/>
                <a:cs typeface="Arial"/>
              </a:rPr>
              <a:t>(2008). </a:t>
            </a:r>
            <a:r>
              <a:rPr dirty="0" sz="1850" spc="-35">
                <a:solidFill>
                  <a:srgbClr val="073E87"/>
                </a:solidFill>
                <a:latin typeface="Arial"/>
                <a:cs typeface="Arial"/>
              </a:rPr>
              <a:t>Computerized </a:t>
            </a:r>
            <a:r>
              <a:rPr dirty="0" sz="1850" spc="-40">
                <a:solidFill>
                  <a:srgbClr val="073E87"/>
                </a:solidFill>
                <a:latin typeface="Arial"/>
                <a:cs typeface="Arial"/>
              </a:rPr>
              <a:t>clinical </a:t>
            </a:r>
            <a:r>
              <a:rPr dirty="0" sz="1850" spc="-45">
                <a:solidFill>
                  <a:srgbClr val="073E87"/>
                </a:solidFill>
                <a:latin typeface="Arial"/>
                <a:cs typeface="Arial"/>
              </a:rPr>
              <a:t>decision </a:t>
            </a:r>
            <a:r>
              <a:rPr dirty="0" sz="1850" spc="5">
                <a:solidFill>
                  <a:srgbClr val="073E87"/>
                </a:solidFill>
                <a:latin typeface="Arial"/>
                <a:cs typeface="Arial"/>
              </a:rPr>
              <a:t>support </a:t>
            </a:r>
            <a:r>
              <a:rPr dirty="0" sz="1850" spc="55">
                <a:solidFill>
                  <a:srgbClr val="073E87"/>
                </a:solidFill>
                <a:latin typeface="Arial"/>
                <a:cs typeface="Arial"/>
              </a:rPr>
              <a:t>for  </a:t>
            </a:r>
            <a:r>
              <a:rPr dirty="0" sz="1850" spc="-30">
                <a:solidFill>
                  <a:srgbClr val="073E87"/>
                </a:solidFill>
                <a:latin typeface="Arial"/>
                <a:cs typeface="Arial"/>
              </a:rPr>
              <a:t>prescribing: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5">
                <a:solidFill>
                  <a:srgbClr val="073E87"/>
                </a:solidFill>
                <a:latin typeface="Arial"/>
                <a:cs typeface="Arial"/>
              </a:rPr>
              <a:t>provision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55">
                <a:solidFill>
                  <a:srgbClr val="073E87"/>
                </a:solidFill>
                <a:latin typeface="Arial"/>
                <a:cs typeface="Arial"/>
              </a:rPr>
              <a:t>does</a:t>
            </a:r>
            <a:r>
              <a:rPr dirty="0" sz="1850" spc="-10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45">
                <a:solidFill>
                  <a:srgbClr val="073E87"/>
                </a:solidFill>
                <a:latin typeface="Arial"/>
                <a:cs typeface="Arial"/>
              </a:rPr>
              <a:t>not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30">
                <a:solidFill>
                  <a:srgbClr val="073E87"/>
                </a:solidFill>
                <a:latin typeface="Arial"/>
                <a:cs typeface="Arial"/>
              </a:rPr>
              <a:t>guarantee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073E87"/>
                </a:solidFill>
                <a:latin typeface="Arial"/>
                <a:cs typeface="Arial"/>
              </a:rPr>
              <a:t>uptake.</a:t>
            </a:r>
            <a:r>
              <a:rPr dirty="0" sz="1850" spc="-105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90" i="1">
                <a:solidFill>
                  <a:srgbClr val="073E87"/>
                </a:solidFill>
                <a:latin typeface="Trebuchet MS"/>
                <a:cs typeface="Trebuchet MS"/>
              </a:rPr>
              <a:t>Journal</a:t>
            </a:r>
            <a:r>
              <a:rPr dirty="0" sz="1850" spc="-17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65" i="1">
                <a:solidFill>
                  <a:srgbClr val="073E87"/>
                </a:solidFill>
                <a:latin typeface="Trebuchet MS"/>
                <a:cs typeface="Trebuchet MS"/>
              </a:rPr>
              <a:t>of</a:t>
            </a:r>
            <a:r>
              <a:rPr dirty="0" sz="1850" spc="-16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75" i="1">
                <a:solidFill>
                  <a:srgbClr val="073E87"/>
                </a:solidFill>
                <a:latin typeface="Trebuchet MS"/>
                <a:cs typeface="Trebuchet MS"/>
              </a:rPr>
              <a:t>American  </a:t>
            </a:r>
            <a:r>
              <a:rPr dirty="0" sz="1850" spc="-80" i="1">
                <a:solidFill>
                  <a:srgbClr val="073E87"/>
                </a:solidFill>
                <a:latin typeface="Trebuchet MS"/>
                <a:cs typeface="Trebuchet MS"/>
              </a:rPr>
              <a:t>Medical</a:t>
            </a:r>
            <a:r>
              <a:rPr dirty="0" sz="1850" spc="-185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70" i="1">
                <a:solidFill>
                  <a:srgbClr val="073E87"/>
                </a:solidFill>
                <a:latin typeface="Trebuchet MS"/>
                <a:cs typeface="Trebuchet MS"/>
              </a:rPr>
              <a:t>Informatics</a:t>
            </a:r>
            <a:r>
              <a:rPr dirty="0" sz="1850" spc="-18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70" i="1">
                <a:solidFill>
                  <a:srgbClr val="073E87"/>
                </a:solidFill>
                <a:latin typeface="Trebuchet MS"/>
                <a:cs typeface="Trebuchet MS"/>
              </a:rPr>
              <a:t>Association,</a:t>
            </a:r>
            <a:r>
              <a:rPr dirty="0" sz="1850" spc="-180" i="1">
                <a:solidFill>
                  <a:srgbClr val="073E87"/>
                </a:solidFill>
                <a:latin typeface="Trebuchet MS"/>
                <a:cs typeface="Trebuchet MS"/>
              </a:rPr>
              <a:t> </a:t>
            </a:r>
            <a:r>
              <a:rPr dirty="0" sz="1850" spc="-35">
                <a:solidFill>
                  <a:srgbClr val="073E87"/>
                </a:solidFill>
                <a:latin typeface="Arial"/>
                <a:cs typeface="Arial"/>
              </a:rPr>
              <a:t>No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90">
                <a:solidFill>
                  <a:srgbClr val="073E87"/>
                </a:solidFill>
                <a:latin typeface="Arial"/>
                <a:cs typeface="Arial"/>
              </a:rPr>
              <a:t>17,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073E87"/>
                </a:solidFill>
                <a:latin typeface="Arial"/>
                <a:cs typeface="Arial"/>
              </a:rPr>
              <a:t>pp.</a:t>
            </a:r>
            <a:r>
              <a:rPr dirty="0" sz="1850" spc="-114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dirty="0" sz="1850" spc="-120">
                <a:solidFill>
                  <a:srgbClr val="073E87"/>
                </a:solidFill>
                <a:latin typeface="Arial"/>
                <a:cs typeface="Arial"/>
              </a:rPr>
              <a:t>25-33.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40037" y="462902"/>
            <a:ext cx="2291080" cy="5956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00" spc="-114"/>
              <a:t>References</a:t>
            </a:r>
            <a:endParaRPr sz="3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31" y="1994"/>
            <a:ext cx="7772400" cy="5829300"/>
          </a:xfrm>
          <a:custGeom>
            <a:avLst/>
            <a:gdLst/>
            <a:ahLst/>
            <a:cxnLst/>
            <a:rect l="l" t="t" r="r" b="b"/>
            <a:pathLst>
              <a:path w="7772400" h="5829300">
                <a:moveTo>
                  <a:pt x="0" y="0"/>
                </a:moveTo>
                <a:lnTo>
                  <a:pt x="7772397" y="0"/>
                </a:lnTo>
                <a:lnTo>
                  <a:pt x="7772397" y="5829299"/>
                </a:lnTo>
                <a:lnTo>
                  <a:pt x="0" y="58292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43789" y="5542403"/>
            <a:ext cx="963294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2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dirty="0" sz="650" spc="15">
                <a:solidFill>
                  <a:srgbClr val="FFFFFF"/>
                </a:solidFill>
                <a:latin typeface="Arial"/>
                <a:cs typeface="Arial"/>
              </a:rPr>
              <a:t>2011 IBM</a:t>
            </a:r>
            <a:r>
              <a:rPr dirty="0" sz="6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Arial"/>
                <a:cs typeface="Arial"/>
              </a:rPr>
              <a:t>Corporation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116" y="5521894"/>
            <a:ext cx="15748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‹</a:t>
            </a:r>
            <a:r>
              <a:rPr dirty="0" sz="850" spc="-1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›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2404" y="201701"/>
            <a:ext cx="561340" cy="23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00570" y="112649"/>
            <a:ext cx="603250" cy="339090"/>
          </a:xfrm>
          <a:custGeom>
            <a:avLst/>
            <a:gdLst/>
            <a:ahLst/>
            <a:cxnLst/>
            <a:rect l="l" t="t" r="r" b="b"/>
            <a:pathLst>
              <a:path w="603250" h="339090">
                <a:moveTo>
                  <a:pt x="551903" y="330593"/>
                </a:moveTo>
                <a:lnTo>
                  <a:pt x="519518" y="330593"/>
                </a:lnTo>
                <a:lnTo>
                  <a:pt x="519518" y="338683"/>
                </a:lnTo>
                <a:lnTo>
                  <a:pt x="551903" y="338683"/>
                </a:lnTo>
                <a:lnTo>
                  <a:pt x="551903" y="330593"/>
                </a:lnTo>
                <a:close/>
              </a:path>
              <a:path w="603250" h="339090">
                <a:moveTo>
                  <a:pt x="495236" y="330593"/>
                </a:moveTo>
                <a:lnTo>
                  <a:pt x="462851" y="330593"/>
                </a:lnTo>
                <a:lnTo>
                  <a:pt x="462851" y="338683"/>
                </a:lnTo>
                <a:lnTo>
                  <a:pt x="495236" y="338683"/>
                </a:lnTo>
                <a:lnTo>
                  <a:pt x="495236" y="330593"/>
                </a:lnTo>
                <a:close/>
              </a:path>
              <a:path w="603250" h="339090">
                <a:moveTo>
                  <a:pt x="438556" y="330593"/>
                </a:moveTo>
                <a:lnTo>
                  <a:pt x="406171" y="330593"/>
                </a:lnTo>
                <a:lnTo>
                  <a:pt x="406171" y="338683"/>
                </a:lnTo>
                <a:lnTo>
                  <a:pt x="438556" y="338683"/>
                </a:lnTo>
                <a:lnTo>
                  <a:pt x="438556" y="330593"/>
                </a:lnTo>
                <a:close/>
              </a:path>
              <a:path w="603250" h="339090">
                <a:moveTo>
                  <a:pt x="381889" y="330593"/>
                </a:moveTo>
                <a:lnTo>
                  <a:pt x="349503" y="330593"/>
                </a:lnTo>
                <a:lnTo>
                  <a:pt x="349503" y="338683"/>
                </a:lnTo>
                <a:lnTo>
                  <a:pt x="381889" y="338683"/>
                </a:lnTo>
                <a:lnTo>
                  <a:pt x="381889" y="330593"/>
                </a:lnTo>
                <a:close/>
              </a:path>
              <a:path w="603250" h="339090">
                <a:moveTo>
                  <a:pt x="325208" y="330593"/>
                </a:moveTo>
                <a:lnTo>
                  <a:pt x="292823" y="330593"/>
                </a:lnTo>
                <a:lnTo>
                  <a:pt x="292823" y="338683"/>
                </a:lnTo>
                <a:lnTo>
                  <a:pt x="325208" y="338683"/>
                </a:lnTo>
                <a:lnTo>
                  <a:pt x="325208" y="330593"/>
                </a:lnTo>
                <a:close/>
              </a:path>
              <a:path w="603250" h="339090">
                <a:moveTo>
                  <a:pt x="268541" y="330593"/>
                </a:moveTo>
                <a:lnTo>
                  <a:pt x="236156" y="330593"/>
                </a:lnTo>
                <a:lnTo>
                  <a:pt x="236156" y="338683"/>
                </a:lnTo>
                <a:lnTo>
                  <a:pt x="268541" y="338683"/>
                </a:lnTo>
                <a:lnTo>
                  <a:pt x="268541" y="330593"/>
                </a:lnTo>
                <a:close/>
              </a:path>
              <a:path w="603250" h="339090">
                <a:moveTo>
                  <a:pt x="211861" y="330593"/>
                </a:moveTo>
                <a:lnTo>
                  <a:pt x="179476" y="330593"/>
                </a:lnTo>
                <a:lnTo>
                  <a:pt x="179476" y="338683"/>
                </a:lnTo>
                <a:lnTo>
                  <a:pt x="211861" y="338683"/>
                </a:lnTo>
                <a:lnTo>
                  <a:pt x="211861" y="330593"/>
                </a:lnTo>
                <a:close/>
              </a:path>
              <a:path w="603250" h="339090">
                <a:moveTo>
                  <a:pt x="155194" y="330593"/>
                </a:moveTo>
                <a:lnTo>
                  <a:pt x="122808" y="330593"/>
                </a:lnTo>
                <a:lnTo>
                  <a:pt x="122808" y="338683"/>
                </a:lnTo>
                <a:lnTo>
                  <a:pt x="155194" y="338683"/>
                </a:lnTo>
                <a:lnTo>
                  <a:pt x="155194" y="330593"/>
                </a:lnTo>
                <a:close/>
              </a:path>
              <a:path w="603250" h="339090">
                <a:moveTo>
                  <a:pt x="98513" y="330593"/>
                </a:moveTo>
                <a:lnTo>
                  <a:pt x="66128" y="330593"/>
                </a:lnTo>
                <a:lnTo>
                  <a:pt x="66128" y="338683"/>
                </a:lnTo>
                <a:lnTo>
                  <a:pt x="98513" y="338683"/>
                </a:lnTo>
                <a:lnTo>
                  <a:pt x="98513" y="330593"/>
                </a:lnTo>
                <a:close/>
              </a:path>
              <a:path w="603250" h="339090">
                <a:moveTo>
                  <a:pt x="41846" y="330593"/>
                </a:moveTo>
                <a:lnTo>
                  <a:pt x="9461" y="330593"/>
                </a:lnTo>
                <a:lnTo>
                  <a:pt x="9461" y="338683"/>
                </a:lnTo>
                <a:lnTo>
                  <a:pt x="41846" y="338683"/>
                </a:lnTo>
                <a:lnTo>
                  <a:pt x="41846" y="330593"/>
                </a:lnTo>
                <a:close/>
              </a:path>
              <a:path w="603250" h="339090">
                <a:moveTo>
                  <a:pt x="603173" y="325183"/>
                </a:moveTo>
                <a:lnTo>
                  <a:pt x="595083" y="325183"/>
                </a:lnTo>
                <a:lnTo>
                  <a:pt x="595083" y="330593"/>
                </a:lnTo>
                <a:lnTo>
                  <a:pt x="576199" y="330593"/>
                </a:lnTo>
                <a:lnTo>
                  <a:pt x="576199" y="338683"/>
                </a:lnTo>
                <a:lnTo>
                  <a:pt x="601370" y="338683"/>
                </a:lnTo>
                <a:lnTo>
                  <a:pt x="603173" y="336880"/>
                </a:lnTo>
                <a:lnTo>
                  <a:pt x="603173" y="325183"/>
                </a:lnTo>
                <a:close/>
              </a:path>
              <a:path w="603250" h="339090">
                <a:moveTo>
                  <a:pt x="8102" y="302259"/>
                </a:moveTo>
                <a:lnTo>
                  <a:pt x="0" y="302259"/>
                </a:lnTo>
                <a:lnTo>
                  <a:pt x="0" y="334644"/>
                </a:lnTo>
                <a:lnTo>
                  <a:pt x="8102" y="334644"/>
                </a:lnTo>
                <a:lnTo>
                  <a:pt x="8102" y="302259"/>
                </a:lnTo>
                <a:close/>
              </a:path>
              <a:path w="603250" h="339090">
                <a:moveTo>
                  <a:pt x="603173" y="268516"/>
                </a:moveTo>
                <a:lnTo>
                  <a:pt x="595083" y="268516"/>
                </a:lnTo>
                <a:lnTo>
                  <a:pt x="595083" y="300901"/>
                </a:lnTo>
                <a:lnTo>
                  <a:pt x="603173" y="300901"/>
                </a:lnTo>
                <a:lnTo>
                  <a:pt x="603173" y="268516"/>
                </a:lnTo>
                <a:close/>
              </a:path>
              <a:path w="603250" h="339090">
                <a:moveTo>
                  <a:pt x="8102" y="245579"/>
                </a:moveTo>
                <a:lnTo>
                  <a:pt x="0" y="245579"/>
                </a:lnTo>
                <a:lnTo>
                  <a:pt x="0" y="277964"/>
                </a:lnTo>
                <a:lnTo>
                  <a:pt x="8102" y="277964"/>
                </a:lnTo>
                <a:lnTo>
                  <a:pt x="8102" y="245579"/>
                </a:lnTo>
                <a:close/>
              </a:path>
              <a:path w="603250" h="339090">
                <a:moveTo>
                  <a:pt x="603173" y="211835"/>
                </a:moveTo>
                <a:lnTo>
                  <a:pt x="595083" y="211835"/>
                </a:lnTo>
                <a:lnTo>
                  <a:pt x="595083" y="244220"/>
                </a:lnTo>
                <a:lnTo>
                  <a:pt x="603173" y="244220"/>
                </a:lnTo>
                <a:lnTo>
                  <a:pt x="603173" y="211835"/>
                </a:lnTo>
                <a:close/>
              </a:path>
              <a:path w="603250" h="339090">
                <a:moveTo>
                  <a:pt x="8102" y="188912"/>
                </a:moveTo>
                <a:lnTo>
                  <a:pt x="0" y="188912"/>
                </a:lnTo>
                <a:lnTo>
                  <a:pt x="0" y="221297"/>
                </a:lnTo>
                <a:lnTo>
                  <a:pt x="8102" y="221297"/>
                </a:lnTo>
                <a:lnTo>
                  <a:pt x="8102" y="188912"/>
                </a:lnTo>
                <a:close/>
              </a:path>
              <a:path w="603250" h="339090">
                <a:moveTo>
                  <a:pt x="603173" y="155168"/>
                </a:moveTo>
                <a:lnTo>
                  <a:pt x="595083" y="155168"/>
                </a:lnTo>
                <a:lnTo>
                  <a:pt x="595083" y="187553"/>
                </a:lnTo>
                <a:lnTo>
                  <a:pt x="603173" y="187553"/>
                </a:lnTo>
                <a:lnTo>
                  <a:pt x="603173" y="155168"/>
                </a:lnTo>
                <a:close/>
              </a:path>
              <a:path w="603250" h="339090">
                <a:moveTo>
                  <a:pt x="8102" y="132232"/>
                </a:moveTo>
                <a:lnTo>
                  <a:pt x="0" y="132232"/>
                </a:lnTo>
                <a:lnTo>
                  <a:pt x="0" y="164617"/>
                </a:lnTo>
                <a:lnTo>
                  <a:pt x="8102" y="164617"/>
                </a:lnTo>
                <a:lnTo>
                  <a:pt x="8102" y="132232"/>
                </a:lnTo>
                <a:close/>
              </a:path>
              <a:path w="603250" h="339090">
                <a:moveTo>
                  <a:pt x="603173" y="98488"/>
                </a:moveTo>
                <a:lnTo>
                  <a:pt x="595083" y="98488"/>
                </a:lnTo>
                <a:lnTo>
                  <a:pt x="595083" y="130873"/>
                </a:lnTo>
                <a:lnTo>
                  <a:pt x="603173" y="130873"/>
                </a:lnTo>
                <a:lnTo>
                  <a:pt x="603173" y="98488"/>
                </a:lnTo>
                <a:close/>
              </a:path>
              <a:path w="603250" h="339090">
                <a:moveTo>
                  <a:pt x="8102" y="75564"/>
                </a:moveTo>
                <a:lnTo>
                  <a:pt x="0" y="75564"/>
                </a:lnTo>
                <a:lnTo>
                  <a:pt x="0" y="107950"/>
                </a:lnTo>
                <a:lnTo>
                  <a:pt x="8102" y="107950"/>
                </a:lnTo>
                <a:lnTo>
                  <a:pt x="8102" y="75564"/>
                </a:lnTo>
                <a:close/>
              </a:path>
              <a:path w="603250" h="339090">
                <a:moveTo>
                  <a:pt x="603173" y="41821"/>
                </a:moveTo>
                <a:lnTo>
                  <a:pt x="595083" y="41821"/>
                </a:lnTo>
                <a:lnTo>
                  <a:pt x="595083" y="74206"/>
                </a:lnTo>
                <a:lnTo>
                  <a:pt x="603173" y="74206"/>
                </a:lnTo>
                <a:lnTo>
                  <a:pt x="603173" y="41821"/>
                </a:lnTo>
                <a:close/>
              </a:path>
              <a:path w="603250" h="339090">
                <a:moveTo>
                  <a:pt x="8102" y="18884"/>
                </a:moveTo>
                <a:lnTo>
                  <a:pt x="0" y="18884"/>
                </a:lnTo>
                <a:lnTo>
                  <a:pt x="0" y="51269"/>
                </a:lnTo>
                <a:lnTo>
                  <a:pt x="8102" y="51269"/>
                </a:lnTo>
                <a:lnTo>
                  <a:pt x="8102" y="18884"/>
                </a:lnTo>
                <a:close/>
              </a:path>
              <a:path w="603250" h="339090">
                <a:moveTo>
                  <a:pt x="601370" y="0"/>
                </a:moveTo>
                <a:lnTo>
                  <a:pt x="580237" y="0"/>
                </a:lnTo>
                <a:lnTo>
                  <a:pt x="580237" y="8089"/>
                </a:lnTo>
                <a:lnTo>
                  <a:pt x="595083" y="8089"/>
                </a:lnTo>
                <a:lnTo>
                  <a:pt x="595083" y="17525"/>
                </a:lnTo>
                <a:lnTo>
                  <a:pt x="603173" y="17525"/>
                </a:lnTo>
                <a:lnTo>
                  <a:pt x="603173" y="1803"/>
                </a:lnTo>
                <a:lnTo>
                  <a:pt x="601370" y="0"/>
                </a:lnTo>
                <a:close/>
              </a:path>
              <a:path w="603250" h="339090">
                <a:moveTo>
                  <a:pt x="555942" y="0"/>
                </a:moveTo>
                <a:lnTo>
                  <a:pt x="523557" y="0"/>
                </a:lnTo>
                <a:lnTo>
                  <a:pt x="523557" y="8089"/>
                </a:lnTo>
                <a:lnTo>
                  <a:pt x="555942" y="8089"/>
                </a:lnTo>
                <a:lnTo>
                  <a:pt x="555942" y="0"/>
                </a:lnTo>
                <a:close/>
              </a:path>
              <a:path w="603250" h="339090">
                <a:moveTo>
                  <a:pt x="499275" y="0"/>
                </a:moveTo>
                <a:lnTo>
                  <a:pt x="466890" y="0"/>
                </a:lnTo>
                <a:lnTo>
                  <a:pt x="466890" y="8089"/>
                </a:lnTo>
                <a:lnTo>
                  <a:pt x="499275" y="8089"/>
                </a:lnTo>
                <a:lnTo>
                  <a:pt x="499275" y="0"/>
                </a:lnTo>
                <a:close/>
              </a:path>
              <a:path w="603250" h="339090">
                <a:moveTo>
                  <a:pt x="442595" y="0"/>
                </a:moveTo>
                <a:lnTo>
                  <a:pt x="410209" y="0"/>
                </a:lnTo>
                <a:lnTo>
                  <a:pt x="410209" y="8089"/>
                </a:lnTo>
                <a:lnTo>
                  <a:pt x="442595" y="8089"/>
                </a:lnTo>
                <a:lnTo>
                  <a:pt x="442595" y="0"/>
                </a:lnTo>
                <a:close/>
              </a:path>
              <a:path w="603250" h="339090">
                <a:moveTo>
                  <a:pt x="385927" y="0"/>
                </a:moveTo>
                <a:lnTo>
                  <a:pt x="353542" y="0"/>
                </a:lnTo>
                <a:lnTo>
                  <a:pt x="353542" y="8089"/>
                </a:lnTo>
                <a:lnTo>
                  <a:pt x="385927" y="8089"/>
                </a:lnTo>
                <a:lnTo>
                  <a:pt x="385927" y="0"/>
                </a:lnTo>
                <a:close/>
              </a:path>
              <a:path w="603250" h="339090">
                <a:moveTo>
                  <a:pt x="329247" y="0"/>
                </a:moveTo>
                <a:lnTo>
                  <a:pt x="296862" y="0"/>
                </a:lnTo>
                <a:lnTo>
                  <a:pt x="296862" y="8089"/>
                </a:lnTo>
                <a:lnTo>
                  <a:pt x="329247" y="8089"/>
                </a:lnTo>
                <a:lnTo>
                  <a:pt x="329247" y="0"/>
                </a:lnTo>
                <a:close/>
              </a:path>
              <a:path w="603250" h="339090">
                <a:moveTo>
                  <a:pt x="272580" y="0"/>
                </a:moveTo>
                <a:lnTo>
                  <a:pt x="240195" y="0"/>
                </a:lnTo>
                <a:lnTo>
                  <a:pt x="240195" y="8089"/>
                </a:lnTo>
                <a:lnTo>
                  <a:pt x="272580" y="8089"/>
                </a:lnTo>
                <a:lnTo>
                  <a:pt x="272580" y="0"/>
                </a:lnTo>
                <a:close/>
              </a:path>
              <a:path w="603250" h="339090">
                <a:moveTo>
                  <a:pt x="215900" y="0"/>
                </a:moveTo>
                <a:lnTo>
                  <a:pt x="183515" y="0"/>
                </a:lnTo>
                <a:lnTo>
                  <a:pt x="183515" y="8089"/>
                </a:lnTo>
                <a:lnTo>
                  <a:pt x="215900" y="8089"/>
                </a:lnTo>
                <a:lnTo>
                  <a:pt x="215900" y="0"/>
                </a:lnTo>
                <a:close/>
              </a:path>
              <a:path w="603250" h="339090">
                <a:moveTo>
                  <a:pt x="159232" y="0"/>
                </a:moveTo>
                <a:lnTo>
                  <a:pt x="126847" y="0"/>
                </a:lnTo>
                <a:lnTo>
                  <a:pt x="126847" y="8089"/>
                </a:lnTo>
                <a:lnTo>
                  <a:pt x="159232" y="8089"/>
                </a:lnTo>
                <a:lnTo>
                  <a:pt x="159232" y="0"/>
                </a:lnTo>
                <a:close/>
              </a:path>
              <a:path w="603250" h="339090">
                <a:moveTo>
                  <a:pt x="102552" y="0"/>
                </a:moveTo>
                <a:lnTo>
                  <a:pt x="70167" y="0"/>
                </a:lnTo>
                <a:lnTo>
                  <a:pt x="70167" y="8089"/>
                </a:lnTo>
                <a:lnTo>
                  <a:pt x="102552" y="8089"/>
                </a:lnTo>
                <a:lnTo>
                  <a:pt x="102552" y="0"/>
                </a:lnTo>
                <a:close/>
              </a:path>
              <a:path w="603250" h="339090">
                <a:moveTo>
                  <a:pt x="45885" y="0"/>
                </a:moveTo>
                <a:lnTo>
                  <a:pt x="13500" y="0"/>
                </a:lnTo>
                <a:lnTo>
                  <a:pt x="13500" y="8089"/>
                </a:lnTo>
                <a:lnTo>
                  <a:pt x="45885" y="8089"/>
                </a:lnTo>
                <a:lnTo>
                  <a:pt x="45885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2111" y="469950"/>
            <a:ext cx="7305675" cy="0"/>
          </a:xfrm>
          <a:custGeom>
            <a:avLst/>
            <a:gdLst/>
            <a:ahLst/>
            <a:cxnLst/>
            <a:rect l="l" t="t" r="r" b="b"/>
            <a:pathLst>
              <a:path w="7305675" h="0">
                <a:moveTo>
                  <a:pt x="0" y="0"/>
                </a:moveTo>
                <a:lnTo>
                  <a:pt x="7305516" y="0"/>
                </a:lnTo>
              </a:path>
            </a:pathLst>
          </a:custGeom>
          <a:ln w="8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85112" y="1610778"/>
            <a:ext cx="3053080" cy="326453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340360" indent="-327660">
              <a:lnSpc>
                <a:spcPct val="100000"/>
              </a:lnSpc>
              <a:spcBef>
                <a:spcPts val="455"/>
              </a:spcBef>
              <a:buChar char="▪"/>
              <a:tabLst>
                <a:tab pos="340360" algn="l"/>
                <a:tab pos="340995" algn="l"/>
              </a:tabLst>
            </a:pPr>
            <a:r>
              <a:rPr dirty="0" sz="1850" spc="-30">
                <a:solidFill>
                  <a:srgbClr val="FFFFFF"/>
                </a:solidFill>
                <a:latin typeface="Trebuchet MS"/>
                <a:cs typeface="Trebuchet MS"/>
              </a:rPr>
              <a:t>Watson</a:t>
            </a:r>
            <a:r>
              <a:rPr dirty="0" sz="185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30">
                <a:solidFill>
                  <a:srgbClr val="FFFFFF"/>
                </a:solidFill>
                <a:latin typeface="Trebuchet MS"/>
                <a:cs typeface="Trebuchet MS"/>
              </a:rPr>
              <a:t>Wins!</a:t>
            </a:r>
            <a:endParaRPr sz="1850">
              <a:latin typeface="Trebuchet MS"/>
              <a:cs typeface="Trebuchet MS"/>
            </a:endParaRPr>
          </a:p>
          <a:p>
            <a:pPr marL="340360" indent="-327660">
              <a:lnSpc>
                <a:spcPct val="100000"/>
              </a:lnSpc>
              <a:spcBef>
                <a:spcPts val="355"/>
              </a:spcBef>
              <a:buChar char="▪"/>
              <a:tabLst>
                <a:tab pos="340360" algn="l"/>
                <a:tab pos="340995" algn="l"/>
              </a:tabLst>
            </a:pPr>
            <a:r>
              <a:rPr dirty="0" sz="1850" spc="-80">
                <a:solidFill>
                  <a:srgbClr val="FFFFFF"/>
                </a:solidFill>
                <a:latin typeface="Trebuchet MS"/>
                <a:cs typeface="Trebuchet MS"/>
              </a:rPr>
              <a:t>Largest </a:t>
            </a:r>
            <a:r>
              <a:rPr dirty="0" sz="1850" spc="-90">
                <a:solidFill>
                  <a:srgbClr val="FFFFFF"/>
                </a:solidFill>
                <a:latin typeface="Trebuchet MS"/>
                <a:cs typeface="Trebuchet MS"/>
              </a:rPr>
              <a:t>Jeopardy! </a:t>
            </a:r>
            <a:r>
              <a:rPr dirty="0" sz="1850" spc="-7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dirty="0" sz="1850" spc="-2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1850" spc="-3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65">
                <a:solidFill>
                  <a:srgbClr val="FFFFFF"/>
                </a:solidFill>
                <a:latin typeface="Trebuchet MS"/>
                <a:cs typeface="Trebuchet MS"/>
              </a:rPr>
              <a:t>years</a:t>
            </a:r>
            <a:endParaRPr sz="1850">
              <a:latin typeface="Trebuchet MS"/>
              <a:cs typeface="Trebuchet MS"/>
            </a:endParaRPr>
          </a:p>
          <a:p>
            <a:pPr lvl="1" marL="526415" indent="-274955">
              <a:lnSpc>
                <a:spcPct val="100000"/>
              </a:lnSpc>
              <a:spcBef>
                <a:spcPts val="390"/>
              </a:spcBef>
              <a:buChar char="▪"/>
              <a:tabLst>
                <a:tab pos="526415" algn="l"/>
                <a:tab pos="527050" algn="l"/>
              </a:tabLst>
            </a:pPr>
            <a:r>
              <a:rPr dirty="0" sz="1850" spc="-5">
                <a:solidFill>
                  <a:srgbClr val="FFFFFF"/>
                </a:solidFill>
                <a:latin typeface="Trebuchet MS"/>
                <a:cs typeface="Trebuchet MS"/>
              </a:rPr>
              <a:t>34.5M </a:t>
            </a:r>
            <a:r>
              <a:rPr dirty="0" sz="1850" spc="-90">
                <a:solidFill>
                  <a:srgbClr val="FFFFFF"/>
                </a:solidFill>
                <a:latin typeface="Trebuchet MS"/>
                <a:cs typeface="Trebuchet MS"/>
              </a:rPr>
              <a:t>Jeopardy!</a:t>
            </a:r>
            <a:r>
              <a:rPr dirty="0" sz="1850" spc="-3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60">
                <a:solidFill>
                  <a:srgbClr val="FFFFFF"/>
                </a:solidFill>
                <a:latin typeface="Trebuchet MS"/>
                <a:cs typeface="Trebuchet MS"/>
              </a:rPr>
              <a:t>Viewers</a:t>
            </a:r>
            <a:endParaRPr sz="1850">
              <a:latin typeface="Trebuchet MS"/>
              <a:cs typeface="Trebuchet MS"/>
            </a:endParaRPr>
          </a:p>
          <a:p>
            <a:pPr lvl="1" marL="526415" indent="-274955">
              <a:lnSpc>
                <a:spcPct val="100000"/>
              </a:lnSpc>
              <a:spcBef>
                <a:spcPts val="355"/>
              </a:spcBef>
              <a:buChar char="▪"/>
              <a:tabLst>
                <a:tab pos="526415" algn="l"/>
                <a:tab pos="527050" algn="l"/>
              </a:tabLst>
            </a:pPr>
            <a:r>
              <a:rPr dirty="0" sz="1850" spc="-70">
                <a:solidFill>
                  <a:srgbClr val="FFFFFF"/>
                </a:solidFill>
                <a:latin typeface="Trebuchet MS"/>
                <a:cs typeface="Trebuchet MS"/>
              </a:rPr>
              <a:t>1.3B+</a:t>
            </a:r>
            <a:r>
              <a:rPr dirty="0" sz="18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45">
                <a:solidFill>
                  <a:srgbClr val="FFFFFF"/>
                </a:solidFill>
                <a:latin typeface="Trebuchet MS"/>
                <a:cs typeface="Trebuchet MS"/>
              </a:rPr>
              <a:t>Impressions</a:t>
            </a:r>
            <a:endParaRPr sz="1850">
              <a:latin typeface="Trebuchet MS"/>
              <a:cs typeface="Trebuchet MS"/>
            </a:endParaRPr>
          </a:p>
          <a:p>
            <a:pPr marL="340360" indent="-327660">
              <a:lnSpc>
                <a:spcPct val="100000"/>
              </a:lnSpc>
              <a:spcBef>
                <a:spcPts val="360"/>
              </a:spcBef>
              <a:buChar char="▪"/>
              <a:tabLst>
                <a:tab pos="340360" algn="l"/>
                <a:tab pos="340995" algn="l"/>
              </a:tabLst>
            </a:pPr>
            <a:r>
              <a:rPr dirty="0" sz="1850" spc="-60">
                <a:solidFill>
                  <a:srgbClr val="FFFFFF"/>
                </a:solidFill>
                <a:latin typeface="Trebuchet MS"/>
                <a:cs typeface="Trebuchet MS"/>
              </a:rPr>
              <a:t>Over 10,000 </a:t>
            </a:r>
            <a:r>
              <a:rPr dirty="0" sz="1850" spc="-10">
                <a:solidFill>
                  <a:srgbClr val="FFFFFF"/>
                </a:solidFill>
                <a:latin typeface="Trebuchet MS"/>
                <a:cs typeface="Trebuchet MS"/>
              </a:rPr>
              <a:t>Media</a:t>
            </a:r>
            <a:r>
              <a:rPr dirty="0" sz="1850" spc="-3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60">
                <a:solidFill>
                  <a:srgbClr val="FFFFFF"/>
                </a:solidFill>
                <a:latin typeface="Trebuchet MS"/>
                <a:cs typeface="Trebuchet MS"/>
              </a:rPr>
              <a:t>Stories</a:t>
            </a:r>
            <a:endParaRPr sz="1850">
              <a:latin typeface="Trebuchet MS"/>
              <a:cs typeface="Trebuchet MS"/>
            </a:endParaRPr>
          </a:p>
          <a:p>
            <a:pPr marL="340360" indent="-327660">
              <a:lnSpc>
                <a:spcPct val="100000"/>
              </a:lnSpc>
              <a:spcBef>
                <a:spcPts val="359"/>
              </a:spcBef>
              <a:buChar char="▪"/>
              <a:tabLst>
                <a:tab pos="340360" algn="l"/>
                <a:tab pos="340995" algn="l"/>
              </a:tabLst>
            </a:pPr>
            <a:r>
              <a:rPr dirty="0" sz="1850" spc="-60">
                <a:solidFill>
                  <a:srgbClr val="FFFFFF"/>
                </a:solidFill>
                <a:latin typeface="Trebuchet MS"/>
                <a:cs typeface="Trebuchet MS"/>
              </a:rPr>
              <a:t>11,000 </a:t>
            </a:r>
            <a:r>
              <a:rPr dirty="0" sz="1850" spc="-80">
                <a:solidFill>
                  <a:srgbClr val="FFFFFF"/>
                </a:solidFill>
                <a:latin typeface="Trebuchet MS"/>
                <a:cs typeface="Trebuchet MS"/>
              </a:rPr>
              <a:t>attend watch</a:t>
            </a:r>
            <a:r>
              <a:rPr dirty="0" sz="1850" spc="-3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65">
                <a:solidFill>
                  <a:srgbClr val="FFFFFF"/>
                </a:solidFill>
                <a:latin typeface="Trebuchet MS"/>
                <a:cs typeface="Trebuchet MS"/>
              </a:rPr>
              <a:t>events</a:t>
            </a:r>
            <a:endParaRPr sz="1850">
              <a:latin typeface="Trebuchet MS"/>
              <a:cs typeface="Trebuchet MS"/>
            </a:endParaRPr>
          </a:p>
          <a:p>
            <a:pPr marL="340360" marR="5080" indent="-327660">
              <a:lnSpc>
                <a:spcPct val="102099"/>
              </a:lnSpc>
              <a:spcBef>
                <a:spcPts val="310"/>
              </a:spcBef>
              <a:buChar char="▪"/>
              <a:tabLst>
                <a:tab pos="340360" algn="l"/>
                <a:tab pos="340995" algn="l"/>
              </a:tabLst>
            </a:pPr>
            <a:r>
              <a:rPr dirty="0" sz="1850" spc="-5">
                <a:solidFill>
                  <a:srgbClr val="FFFFFF"/>
                </a:solidFill>
                <a:latin typeface="Trebuchet MS"/>
                <a:cs typeface="Trebuchet MS"/>
              </a:rPr>
              <a:t>2.5M+</a:t>
            </a:r>
            <a:r>
              <a:rPr dirty="0" sz="185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FFFFFF"/>
                </a:solidFill>
                <a:latin typeface="Trebuchet MS"/>
                <a:cs typeface="Trebuchet MS"/>
              </a:rPr>
              <a:t>Videos</a:t>
            </a:r>
            <a:r>
              <a:rPr dirty="0" sz="185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FFFFFF"/>
                </a:solidFill>
                <a:latin typeface="Trebuchet MS"/>
                <a:cs typeface="Trebuchet MS"/>
              </a:rPr>
              <a:t>Views</a:t>
            </a:r>
            <a:r>
              <a:rPr dirty="0" sz="185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70">
                <a:solidFill>
                  <a:srgbClr val="FFFFFF"/>
                </a:solidFill>
                <a:latin typeface="Trebuchet MS"/>
                <a:cs typeface="Trebuchet MS"/>
              </a:rPr>
              <a:t>(top</a:t>
            </a:r>
            <a:r>
              <a:rPr dirty="0" sz="185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30">
                <a:solidFill>
                  <a:srgbClr val="FFFFFF"/>
                </a:solidFill>
                <a:latin typeface="Trebuchet MS"/>
                <a:cs typeface="Trebuchet MS"/>
              </a:rPr>
              <a:t>10  </a:t>
            </a:r>
            <a:r>
              <a:rPr dirty="0" sz="1850" spc="-70">
                <a:solidFill>
                  <a:srgbClr val="FFFFFF"/>
                </a:solidFill>
                <a:latin typeface="Trebuchet MS"/>
                <a:cs typeface="Trebuchet MS"/>
              </a:rPr>
              <a:t>only)</a:t>
            </a:r>
            <a:endParaRPr sz="1850">
              <a:latin typeface="Trebuchet MS"/>
              <a:cs typeface="Trebuchet MS"/>
            </a:endParaRPr>
          </a:p>
          <a:p>
            <a:pPr marL="340360" indent="-327660">
              <a:lnSpc>
                <a:spcPct val="100000"/>
              </a:lnSpc>
              <a:spcBef>
                <a:spcPts val="359"/>
              </a:spcBef>
              <a:buChar char="▪"/>
              <a:tabLst>
                <a:tab pos="340360" algn="l"/>
                <a:tab pos="340995" algn="l"/>
              </a:tabLst>
            </a:pPr>
            <a:r>
              <a:rPr dirty="0" sz="1850" spc="-60">
                <a:solidFill>
                  <a:srgbClr val="FFFFFF"/>
                </a:solidFill>
                <a:latin typeface="Trebuchet MS"/>
                <a:cs typeface="Trebuchet MS"/>
              </a:rPr>
              <a:t>10,897</a:t>
            </a:r>
            <a:r>
              <a:rPr dirty="0" sz="18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100">
                <a:solidFill>
                  <a:srgbClr val="FFFFFF"/>
                </a:solidFill>
                <a:latin typeface="Trebuchet MS"/>
                <a:cs typeface="Trebuchet MS"/>
              </a:rPr>
              <a:t>Twitter</a:t>
            </a:r>
            <a:endParaRPr sz="1850">
              <a:latin typeface="Trebuchet MS"/>
              <a:cs typeface="Trebuchet MS"/>
            </a:endParaRPr>
          </a:p>
          <a:p>
            <a:pPr marL="340360" indent="-327660">
              <a:lnSpc>
                <a:spcPct val="100000"/>
              </a:lnSpc>
              <a:spcBef>
                <a:spcPts val="355"/>
              </a:spcBef>
              <a:buChar char="▪"/>
              <a:tabLst>
                <a:tab pos="340360" algn="l"/>
                <a:tab pos="340995" algn="l"/>
              </a:tabLst>
            </a:pPr>
            <a:r>
              <a:rPr dirty="0" sz="1850" spc="-60">
                <a:solidFill>
                  <a:srgbClr val="FFFFFF"/>
                </a:solidFill>
                <a:latin typeface="Trebuchet MS"/>
                <a:cs typeface="Trebuchet MS"/>
              </a:rPr>
              <a:t>23,647 </a:t>
            </a:r>
            <a:r>
              <a:rPr dirty="0" sz="1850" spc="-70">
                <a:solidFill>
                  <a:srgbClr val="FFFFFF"/>
                </a:solidFill>
                <a:latin typeface="Trebuchet MS"/>
                <a:cs typeface="Trebuchet MS"/>
              </a:rPr>
              <a:t>Facebook</a:t>
            </a:r>
            <a:r>
              <a:rPr dirty="0" sz="1850" spc="-2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65">
                <a:solidFill>
                  <a:srgbClr val="FFFFFF"/>
                </a:solidFill>
                <a:latin typeface="Trebuchet MS"/>
                <a:cs typeface="Trebuchet MS"/>
              </a:rPr>
              <a:t>Fans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5113" y="524294"/>
            <a:ext cx="6878955" cy="802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 spc="-5" b="1">
                <a:latin typeface="Arial"/>
                <a:cs typeface="Arial"/>
              </a:rPr>
              <a:t>On February 14, 2011, IBM Watson changed history introducing </a:t>
            </a:r>
            <a:r>
              <a:rPr dirty="0" sz="1700" b="1">
                <a:latin typeface="Arial"/>
                <a:cs typeface="Arial"/>
              </a:rPr>
              <a:t>a  </a:t>
            </a:r>
            <a:r>
              <a:rPr dirty="0" sz="1700" spc="-5" b="1">
                <a:latin typeface="Arial"/>
                <a:cs typeface="Arial"/>
              </a:rPr>
              <a:t>system that rivaled </a:t>
            </a:r>
            <a:r>
              <a:rPr dirty="0" sz="1700" b="1">
                <a:latin typeface="Arial"/>
                <a:cs typeface="Arial"/>
              </a:rPr>
              <a:t>a </a:t>
            </a:r>
            <a:r>
              <a:rPr dirty="0" sz="1700" spc="-5" b="1">
                <a:latin typeface="Arial"/>
                <a:cs typeface="Arial"/>
              </a:rPr>
              <a:t>human’s ability to answer questions </a:t>
            </a:r>
            <a:r>
              <a:rPr dirty="0" sz="1700" b="1">
                <a:latin typeface="Arial"/>
                <a:cs typeface="Arial"/>
              </a:rPr>
              <a:t>posed </a:t>
            </a:r>
            <a:r>
              <a:rPr dirty="0" sz="1700" spc="-5" b="1">
                <a:latin typeface="Arial"/>
                <a:cs typeface="Arial"/>
              </a:rPr>
              <a:t>in  natural language </a:t>
            </a:r>
            <a:r>
              <a:rPr dirty="0" sz="1700" spc="-10" b="1">
                <a:latin typeface="Arial"/>
                <a:cs typeface="Arial"/>
              </a:rPr>
              <a:t>with </a:t>
            </a:r>
            <a:r>
              <a:rPr dirty="0" sz="1700" b="1">
                <a:latin typeface="Arial"/>
                <a:cs typeface="Arial"/>
              </a:rPr>
              <a:t>speed, </a:t>
            </a:r>
            <a:r>
              <a:rPr dirty="0" sz="1700" spc="-5" b="1">
                <a:latin typeface="Arial"/>
                <a:cs typeface="Arial"/>
              </a:rPr>
              <a:t>accuracy </a:t>
            </a:r>
            <a:r>
              <a:rPr dirty="0" sz="1700" b="1">
                <a:latin typeface="Arial"/>
                <a:cs typeface="Arial"/>
              </a:rPr>
              <a:t>and</a:t>
            </a:r>
            <a:r>
              <a:rPr dirty="0" sz="1700" spc="-20" b="1">
                <a:latin typeface="Arial"/>
                <a:cs typeface="Arial"/>
              </a:rPr>
              <a:t> </a:t>
            </a:r>
            <a:r>
              <a:rPr dirty="0" sz="1700" spc="-5" b="1">
                <a:latin typeface="Arial"/>
                <a:cs typeface="Arial"/>
              </a:rPr>
              <a:t>confidence.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54974" y="4275470"/>
            <a:ext cx="246937" cy="246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71482" y="4633048"/>
            <a:ext cx="250985" cy="250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21846" y="3971849"/>
            <a:ext cx="568789" cy="252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74071" y="1807464"/>
            <a:ext cx="3468789" cy="40238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31" y="1994"/>
            <a:ext cx="7772400" cy="5829300"/>
          </a:xfrm>
          <a:custGeom>
            <a:avLst/>
            <a:gdLst/>
            <a:ahLst/>
            <a:cxnLst/>
            <a:rect l="l" t="t" r="r" b="b"/>
            <a:pathLst>
              <a:path w="7772400" h="5829300">
                <a:moveTo>
                  <a:pt x="0" y="0"/>
                </a:moveTo>
                <a:lnTo>
                  <a:pt x="7772397" y="0"/>
                </a:lnTo>
                <a:lnTo>
                  <a:pt x="7772397" y="5829299"/>
                </a:lnTo>
                <a:lnTo>
                  <a:pt x="0" y="58292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43789" y="5542403"/>
            <a:ext cx="963294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2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dirty="0" sz="650" spc="15">
                <a:solidFill>
                  <a:srgbClr val="FFFFFF"/>
                </a:solidFill>
                <a:latin typeface="Arial"/>
                <a:cs typeface="Arial"/>
              </a:rPr>
              <a:t>2011 IBM</a:t>
            </a:r>
            <a:r>
              <a:rPr dirty="0" sz="6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Arial"/>
                <a:cs typeface="Arial"/>
              </a:rPr>
              <a:t>Corporation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2404" y="201701"/>
            <a:ext cx="561340" cy="23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26425" y="3711295"/>
            <a:ext cx="4916805" cy="646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834">
              <a:lnSpc>
                <a:spcPct val="101499"/>
              </a:lnSpc>
              <a:spcBef>
                <a:spcPts val="100"/>
              </a:spcBef>
            </a:pPr>
            <a:r>
              <a:rPr dirty="0" sz="2000" spc="-15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dirty="0" sz="20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Trebuchet MS"/>
                <a:cs typeface="Trebuchet MS"/>
              </a:rPr>
              <a:t>opportunity</a:t>
            </a:r>
            <a:r>
              <a:rPr dirty="0" sz="20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dirty="0" sz="20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70">
                <a:solidFill>
                  <a:srgbClr val="7889FB"/>
                </a:solidFill>
                <a:latin typeface="Trebuchet MS"/>
                <a:cs typeface="Trebuchet MS"/>
              </a:rPr>
              <a:t>think</a:t>
            </a:r>
            <a:r>
              <a:rPr dirty="0" sz="2000" spc="-150">
                <a:solidFill>
                  <a:srgbClr val="7889FB"/>
                </a:solidFill>
                <a:latin typeface="Trebuchet MS"/>
                <a:cs typeface="Trebuchet MS"/>
              </a:rPr>
              <a:t> </a:t>
            </a:r>
            <a:r>
              <a:rPr dirty="0" sz="2000" spc="-50">
                <a:solidFill>
                  <a:srgbClr val="7889FB"/>
                </a:solidFill>
                <a:latin typeface="Trebuchet MS"/>
                <a:cs typeface="Trebuchet MS"/>
              </a:rPr>
              <a:t>and</a:t>
            </a:r>
            <a:r>
              <a:rPr dirty="0" sz="2000" spc="-150">
                <a:solidFill>
                  <a:srgbClr val="7889FB"/>
                </a:solidFill>
                <a:latin typeface="Trebuchet MS"/>
                <a:cs typeface="Trebuchet MS"/>
              </a:rPr>
              <a:t> </a:t>
            </a:r>
            <a:r>
              <a:rPr dirty="0" sz="2000" spc="-110">
                <a:solidFill>
                  <a:srgbClr val="7889FB"/>
                </a:solidFill>
                <a:latin typeface="Trebuchet MS"/>
                <a:cs typeface="Trebuchet MS"/>
              </a:rPr>
              <a:t>act</a:t>
            </a:r>
            <a:r>
              <a:rPr dirty="0" sz="2000" spc="-155">
                <a:solidFill>
                  <a:srgbClr val="7889FB"/>
                </a:solidFill>
                <a:latin typeface="Trebuchet MS"/>
                <a:cs typeface="Trebuchet MS"/>
              </a:rPr>
              <a:t> </a:t>
            </a:r>
            <a:r>
              <a:rPr dirty="0" sz="2000" spc="-65">
                <a:solidFill>
                  <a:srgbClr val="7889FB"/>
                </a:solidFill>
                <a:latin typeface="Trebuchet MS"/>
                <a:cs typeface="Trebuchet MS"/>
              </a:rPr>
              <a:t>in</a:t>
            </a:r>
            <a:r>
              <a:rPr dirty="0" sz="2000" spc="-145">
                <a:solidFill>
                  <a:srgbClr val="7889FB"/>
                </a:solidFill>
                <a:latin typeface="Trebuchet MS"/>
                <a:cs typeface="Trebuchet MS"/>
              </a:rPr>
              <a:t> </a:t>
            </a:r>
            <a:r>
              <a:rPr dirty="0" sz="2000" spc="-45">
                <a:solidFill>
                  <a:srgbClr val="7889FB"/>
                </a:solidFill>
                <a:latin typeface="Trebuchet MS"/>
                <a:cs typeface="Trebuchet MS"/>
              </a:rPr>
              <a:t>new</a:t>
            </a:r>
            <a:r>
              <a:rPr dirty="0" sz="2000" spc="-155">
                <a:solidFill>
                  <a:srgbClr val="7889FB"/>
                </a:solidFill>
                <a:latin typeface="Trebuchet MS"/>
                <a:cs typeface="Trebuchet MS"/>
              </a:rPr>
              <a:t> </a:t>
            </a:r>
            <a:r>
              <a:rPr dirty="0" sz="2000" spc="35">
                <a:solidFill>
                  <a:srgbClr val="7889FB"/>
                </a:solidFill>
                <a:latin typeface="Trebuchet MS"/>
                <a:cs typeface="Trebuchet MS"/>
              </a:rPr>
              <a:t>ways—  </a:t>
            </a:r>
            <a:r>
              <a:rPr dirty="0" sz="2000" spc="-90">
                <a:solidFill>
                  <a:srgbClr val="FFFFFF"/>
                </a:solidFill>
                <a:latin typeface="Trebuchet MS"/>
                <a:cs typeface="Trebuchet MS"/>
              </a:rPr>
              <a:t>economically, </a:t>
            </a:r>
            <a:r>
              <a:rPr dirty="0" sz="2000" spc="-85">
                <a:solidFill>
                  <a:srgbClr val="FFFFFF"/>
                </a:solidFill>
                <a:latin typeface="Trebuchet MS"/>
                <a:cs typeface="Trebuchet MS"/>
              </a:rPr>
              <a:t>socially 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2000" spc="-2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Trebuchet MS"/>
                <a:cs typeface="Trebuchet MS"/>
              </a:rPr>
              <a:t>technically.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58836" y="2050351"/>
            <a:ext cx="1003934" cy="1009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19687" y="2022007"/>
            <a:ext cx="901382" cy="1018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54705" y="2043597"/>
            <a:ext cx="944562" cy="10187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61116" y="5521894"/>
            <a:ext cx="22923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solidFill>
                  <a:srgbClr val="FFFFFF"/>
                </a:solidFill>
                <a:latin typeface="Arial"/>
                <a:cs typeface="Arial"/>
              </a:rPr>
              <a:t>‹#›</a:t>
            </a:r>
            <a:r>
              <a:rPr dirty="0" sz="850" spc="-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9607" sz="1275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baseline="19607" sz="1275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2664" y="531711"/>
            <a:ext cx="3093085" cy="33655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000" spc="-90">
                <a:latin typeface="Trebuchet MS"/>
                <a:cs typeface="Trebuchet MS"/>
              </a:rPr>
              <a:t>The </a:t>
            </a:r>
            <a:r>
              <a:rPr dirty="0" sz="2000" spc="-25">
                <a:latin typeface="Trebuchet MS"/>
                <a:cs typeface="Trebuchet MS"/>
              </a:rPr>
              <a:t>World </a:t>
            </a:r>
            <a:r>
              <a:rPr dirty="0" sz="2000" spc="-60">
                <a:latin typeface="Trebuchet MS"/>
                <a:cs typeface="Trebuchet MS"/>
              </a:rPr>
              <a:t>is </a:t>
            </a:r>
            <a:r>
              <a:rPr dirty="0" sz="2000" spc="-80">
                <a:latin typeface="Trebuchet MS"/>
                <a:cs typeface="Trebuchet MS"/>
              </a:rPr>
              <a:t>Getting</a:t>
            </a:r>
            <a:r>
              <a:rPr dirty="0" sz="2000" spc="-455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Smarter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2649" y="2104416"/>
            <a:ext cx="1544320" cy="131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5100" b="1">
                <a:solidFill>
                  <a:srgbClr val="7889FB"/>
                </a:solidFill>
                <a:latin typeface="Arial"/>
                <a:cs typeface="Arial"/>
              </a:rPr>
              <a:t>+</a:t>
            </a:r>
            <a:endParaRPr sz="5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dirty="0" sz="1700" spc="-90" b="1">
                <a:solidFill>
                  <a:srgbClr val="939DFC"/>
                </a:solidFill>
                <a:latin typeface="Trebuchet MS"/>
                <a:cs typeface="Trebuchet MS"/>
              </a:rPr>
              <a:t>Instrumented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5355" y="2104416"/>
            <a:ext cx="3001010" cy="1323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83185">
              <a:lnSpc>
                <a:spcPct val="100000"/>
              </a:lnSpc>
              <a:spcBef>
                <a:spcPts val="100"/>
              </a:spcBef>
            </a:pPr>
            <a:r>
              <a:rPr dirty="0" sz="5100" b="1">
                <a:solidFill>
                  <a:srgbClr val="7889FB"/>
                </a:solidFill>
                <a:latin typeface="Arial"/>
                <a:cs typeface="Arial"/>
              </a:rPr>
              <a:t>+</a:t>
            </a:r>
            <a:endParaRPr sz="5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55"/>
              </a:spcBef>
              <a:tabLst>
                <a:tab pos="2056764" algn="l"/>
              </a:tabLst>
            </a:pPr>
            <a:r>
              <a:rPr dirty="0" baseline="1633" sz="2550" spc="-150" b="1">
                <a:solidFill>
                  <a:srgbClr val="939DFC"/>
                </a:solidFill>
                <a:latin typeface="Trebuchet MS"/>
                <a:cs typeface="Trebuchet MS"/>
              </a:rPr>
              <a:t>Interconnected	</a:t>
            </a:r>
            <a:r>
              <a:rPr dirty="0" sz="1700" spc="-90" b="1">
                <a:solidFill>
                  <a:srgbClr val="939DFC"/>
                </a:solidFill>
                <a:latin typeface="Trebuchet MS"/>
                <a:cs typeface="Trebuchet MS"/>
              </a:rPr>
              <a:t>Intelligent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1577" y="2123301"/>
            <a:ext cx="403860" cy="802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100" b="1">
                <a:solidFill>
                  <a:srgbClr val="7889FB"/>
                </a:solidFill>
                <a:latin typeface="Arial"/>
                <a:cs typeface="Arial"/>
              </a:rPr>
              <a:t>=</a:t>
            </a:r>
            <a:endParaRPr sz="5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31" y="1994"/>
            <a:ext cx="7772400" cy="5829300"/>
          </a:xfrm>
          <a:custGeom>
            <a:avLst/>
            <a:gdLst/>
            <a:ahLst/>
            <a:cxnLst/>
            <a:rect l="l" t="t" r="r" b="b"/>
            <a:pathLst>
              <a:path w="7772400" h="5829300">
                <a:moveTo>
                  <a:pt x="0" y="0"/>
                </a:moveTo>
                <a:lnTo>
                  <a:pt x="7772397" y="0"/>
                </a:lnTo>
                <a:lnTo>
                  <a:pt x="7772397" y="5829299"/>
                </a:lnTo>
                <a:lnTo>
                  <a:pt x="0" y="58292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1116" y="5521894"/>
            <a:ext cx="15748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‹</a:t>
            </a:r>
            <a:r>
              <a:rPr dirty="0" sz="850" spc="-1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›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2404" y="201701"/>
            <a:ext cx="561340" cy="23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00570" y="112649"/>
            <a:ext cx="603250" cy="339090"/>
          </a:xfrm>
          <a:custGeom>
            <a:avLst/>
            <a:gdLst/>
            <a:ahLst/>
            <a:cxnLst/>
            <a:rect l="l" t="t" r="r" b="b"/>
            <a:pathLst>
              <a:path w="603250" h="339090">
                <a:moveTo>
                  <a:pt x="551903" y="330593"/>
                </a:moveTo>
                <a:lnTo>
                  <a:pt x="519518" y="330593"/>
                </a:lnTo>
                <a:lnTo>
                  <a:pt x="519518" y="338683"/>
                </a:lnTo>
                <a:lnTo>
                  <a:pt x="551903" y="338683"/>
                </a:lnTo>
                <a:lnTo>
                  <a:pt x="551903" y="330593"/>
                </a:lnTo>
                <a:close/>
              </a:path>
              <a:path w="603250" h="339090">
                <a:moveTo>
                  <a:pt x="495236" y="330593"/>
                </a:moveTo>
                <a:lnTo>
                  <a:pt x="462851" y="330593"/>
                </a:lnTo>
                <a:lnTo>
                  <a:pt x="462851" y="338683"/>
                </a:lnTo>
                <a:lnTo>
                  <a:pt x="495236" y="338683"/>
                </a:lnTo>
                <a:lnTo>
                  <a:pt x="495236" y="330593"/>
                </a:lnTo>
                <a:close/>
              </a:path>
              <a:path w="603250" h="339090">
                <a:moveTo>
                  <a:pt x="438556" y="330593"/>
                </a:moveTo>
                <a:lnTo>
                  <a:pt x="406171" y="330593"/>
                </a:lnTo>
                <a:lnTo>
                  <a:pt x="406171" y="338683"/>
                </a:lnTo>
                <a:lnTo>
                  <a:pt x="438556" y="338683"/>
                </a:lnTo>
                <a:lnTo>
                  <a:pt x="438556" y="330593"/>
                </a:lnTo>
                <a:close/>
              </a:path>
              <a:path w="603250" h="339090">
                <a:moveTo>
                  <a:pt x="381889" y="330593"/>
                </a:moveTo>
                <a:lnTo>
                  <a:pt x="349503" y="330593"/>
                </a:lnTo>
                <a:lnTo>
                  <a:pt x="349503" y="338683"/>
                </a:lnTo>
                <a:lnTo>
                  <a:pt x="381889" y="338683"/>
                </a:lnTo>
                <a:lnTo>
                  <a:pt x="381889" y="330593"/>
                </a:lnTo>
                <a:close/>
              </a:path>
              <a:path w="603250" h="339090">
                <a:moveTo>
                  <a:pt x="325208" y="330593"/>
                </a:moveTo>
                <a:lnTo>
                  <a:pt x="292823" y="330593"/>
                </a:lnTo>
                <a:lnTo>
                  <a:pt x="292823" y="338683"/>
                </a:lnTo>
                <a:lnTo>
                  <a:pt x="325208" y="338683"/>
                </a:lnTo>
                <a:lnTo>
                  <a:pt x="325208" y="330593"/>
                </a:lnTo>
                <a:close/>
              </a:path>
              <a:path w="603250" h="339090">
                <a:moveTo>
                  <a:pt x="268541" y="330593"/>
                </a:moveTo>
                <a:lnTo>
                  <a:pt x="236156" y="330593"/>
                </a:lnTo>
                <a:lnTo>
                  <a:pt x="236156" y="338683"/>
                </a:lnTo>
                <a:lnTo>
                  <a:pt x="268541" y="338683"/>
                </a:lnTo>
                <a:lnTo>
                  <a:pt x="268541" y="330593"/>
                </a:lnTo>
                <a:close/>
              </a:path>
              <a:path w="603250" h="339090">
                <a:moveTo>
                  <a:pt x="211861" y="330593"/>
                </a:moveTo>
                <a:lnTo>
                  <a:pt x="179476" y="330593"/>
                </a:lnTo>
                <a:lnTo>
                  <a:pt x="179476" y="338683"/>
                </a:lnTo>
                <a:lnTo>
                  <a:pt x="211861" y="338683"/>
                </a:lnTo>
                <a:lnTo>
                  <a:pt x="211861" y="330593"/>
                </a:lnTo>
                <a:close/>
              </a:path>
              <a:path w="603250" h="339090">
                <a:moveTo>
                  <a:pt x="155194" y="330593"/>
                </a:moveTo>
                <a:lnTo>
                  <a:pt x="122808" y="330593"/>
                </a:lnTo>
                <a:lnTo>
                  <a:pt x="122808" y="338683"/>
                </a:lnTo>
                <a:lnTo>
                  <a:pt x="155194" y="338683"/>
                </a:lnTo>
                <a:lnTo>
                  <a:pt x="155194" y="330593"/>
                </a:lnTo>
                <a:close/>
              </a:path>
              <a:path w="603250" h="339090">
                <a:moveTo>
                  <a:pt x="98513" y="330593"/>
                </a:moveTo>
                <a:lnTo>
                  <a:pt x="66128" y="330593"/>
                </a:lnTo>
                <a:lnTo>
                  <a:pt x="66128" y="338683"/>
                </a:lnTo>
                <a:lnTo>
                  <a:pt x="98513" y="338683"/>
                </a:lnTo>
                <a:lnTo>
                  <a:pt x="98513" y="330593"/>
                </a:lnTo>
                <a:close/>
              </a:path>
              <a:path w="603250" h="339090">
                <a:moveTo>
                  <a:pt x="41846" y="330593"/>
                </a:moveTo>
                <a:lnTo>
                  <a:pt x="9461" y="330593"/>
                </a:lnTo>
                <a:lnTo>
                  <a:pt x="9461" y="338683"/>
                </a:lnTo>
                <a:lnTo>
                  <a:pt x="41846" y="338683"/>
                </a:lnTo>
                <a:lnTo>
                  <a:pt x="41846" y="330593"/>
                </a:lnTo>
                <a:close/>
              </a:path>
              <a:path w="603250" h="339090">
                <a:moveTo>
                  <a:pt x="603173" y="325183"/>
                </a:moveTo>
                <a:lnTo>
                  <a:pt x="595083" y="325183"/>
                </a:lnTo>
                <a:lnTo>
                  <a:pt x="595083" y="330593"/>
                </a:lnTo>
                <a:lnTo>
                  <a:pt x="576199" y="330593"/>
                </a:lnTo>
                <a:lnTo>
                  <a:pt x="576199" y="338683"/>
                </a:lnTo>
                <a:lnTo>
                  <a:pt x="601370" y="338683"/>
                </a:lnTo>
                <a:lnTo>
                  <a:pt x="603173" y="336880"/>
                </a:lnTo>
                <a:lnTo>
                  <a:pt x="603173" y="325183"/>
                </a:lnTo>
                <a:close/>
              </a:path>
              <a:path w="603250" h="339090">
                <a:moveTo>
                  <a:pt x="8102" y="302259"/>
                </a:moveTo>
                <a:lnTo>
                  <a:pt x="0" y="302259"/>
                </a:lnTo>
                <a:lnTo>
                  <a:pt x="0" y="334644"/>
                </a:lnTo>
                <a:lnTo>
                  <a:pt x="8102" y="334644"/>
                </a:lnTo>
                <a:lnTo>
                  <a:pt x="8102" y="302259"/>
                </a:lnTo>
                <a:close/>
              </a:path>
              <a:path w="603250" h="339090">
                <a:moveTo>
                  <a:pt x="603173" y="268516"/>
                </a:moveTo>
                <a:lnTo>
                  <a:pt x="595083" y="268516"/>
                </a:lnTo>
                <a:lnTo>
                  <a:pt x="595083" y="300901"/>
                </a:lnTo>
                <a:lnTo>
                  <a:pt x="603173" y="300901"/>
                </a:lnTo>
                <a:lnTo>
                  <a:pt x="603173" y="268516"/>
                </a:lnTo>
                <a:close/>
              </a:path>
              <a:path w="603250" h="339090">
                <a:moveTo>
                  <a:pt x="8102" y="245579"/>
                </a:moveTo>
                <a:lnTo>
                  <a:pt x="0" y="245579"/>
                </a:lnTo>
                <a:lnTo>
                  <a:pt x="0" y="277964"/>
                </a:lnTo>
                <a:lnTo>
                  <a:pt x="8102" y="277964"/>
                </a:lnTo>
                <a:lnTo>
                  <a:pt x="8102" y="245579"/>
                </a:lnTo>
                <a:close/>
              </a:path>
              <a:path w="603250" h="339090">
                <a:moveTo>
                  <a:pt x="603173" y="211835"/>
                </a:moveTo>
                <a:lnTo>
                  <a:pt x="595083" y="211835"/>
                </a:lnTo>
                <a:lnTo>
                  <a:pt x="595083" y="244220"/>
                </a:lnTo>
                <a:lnTo>
                  <a:pt x="603173" y="244220"/>
                </a:lnTo>
                <a:lnTo>
                  <a:pt x="603173" y="211835"/>
                </a:lnTo>
                <a:close/>
              </a:path>
              <a:path w="603250" h="339090">
                <a:moveTo>
                  <a:pt x="8102" y="188912"/>
                </a:moveTo>
                <a:lnTo>
                  <a:pt x="0" y="188912"/>
                </a:lnTo>
                <a:lnTo>
                  <a:pt x="0" y="221297"/>
                </a:lnTo>
                <a:lnTo>
                  <a:pt x="8102" y="221297"/>
                </a:lnTo>
                <a:lnTo>
                  <a:pt x="8102" y="188912"/>
                </a:lnTo>
                <a:close/>
              </a:path>
              <a:path w="603250" h="339090">
                <a:moveTo>
                  <a:pt x="603173" y="155168"/>
                </a:moveTo>
                <a:lnTo>
                  <a:pt x="595083" y="155168"/>
                </a:lnTo>
                <a:lnTo>
                  <a:pt x="595083" y="187553"/>
                </a:lnTo>
                <a:lnTo>
                  <a:pt x="603173" y="187553"/>
                </a:lnTo>
                <a:lnTo>
                  <a:pt x="603173" y="155168"/>
                </a:lnTo>
                <a:close/>
              </a:path>
              <a:path w="603250" h="339090">
                <a:moveTo>
                  <a:pt x="8102" y="132232"/>
                </a:moveTo>
                <a:lnTo>
                  <a:pt x="0" y="132232"/>
                </a:lnTo>
                <a:lnTo>
                  <a:pt x="0" y="164617"/>
                </a:lnTo>
                <a:lnTo>
                  <a:pt x="8102" y="164617"/>
                </a:lnTo>
                <a:lnTo>
                  <a:pt x="8102" y="132232"/>
                </a:lnTo>
                <a:close/>
              </a:path>
              <a:path w="603250" h="339090">
                <a:moveTo>
                  <a:pt x="603173" y="98488"/>
                </a:moveTo>
                <a:lnTo>
                  <a:pt x="595083" y="98488"/>
                </a:lnTo>
                <a:lnTo>
                  <a:pt x="595083" y="130873"/>
                </a:lnTo>
                <a:lnTo>
                  <a:pt x="603173" y="130873"/>
                </a:lnTo>
                <a:lnTo>
                  <a:pt x="603173" y="98488"/>
                </a:lnTo>
                <a:close/>
              </a:path>
              <a:path w="603250" h="339090">
                <a:moveTo>
                  <a:pt x="8102" y="75564"/>
                </a:moveTo>
                <a:lnTo>
                  <a:pt x="0" y="75564"/>
                </a:lnTo>
                <a:lnTo>
                  <a:pt x="0" y="107950"/>
                </a:lnTo>
                <a:lnTo>
                  <a:pt x="8102" y="107950"/>
                </a:lnTo>
                <a:lnTo>
                  <a:pt x="8102" y="75564"/>
                </a:lnTo>
                <a:close/>
              </a:path>
              <a:path w="603250" h="339090">
                <a:moveTo>
                  <a:pt x="603173" y="41821"/>
                </a:moveTo>
                <a:lnTo>
                  <a:pt x="595083" y="41821"/>
                </a:lnTo>
                <a:lnTo>
                  <a:pt x="595083" y="74206"/>
                </a:lnTo>
                <a:lnTo>
                  <a:pt x="603173" y="74206"/>
                </a:lnTo>
                <a:lnTo>
                  <a:pt x="603173" y="41821"/>
                </a:lnTo>
                <a:close/>
              </a:path>
              <a:path w="603250" h="339090">
                <a:moveTo>
                  <a:pt x="8102" y="18884"/>
                </a:moveTo>
                <a:lnTo>
                  <a:pt x="0" y="18884"/>
                </a:lnTo>
                <a:lnTo>
                  <a:pt x="0" y="51269"/>
                </a:lnTo>
                <a:lnTo>
                  <a:pt x="8102" y="51269"/>
                </a:lnTo>
                <a:lnTo>
                  <a:pt x="8102" y="18884"/>
                </a:lnTo>
                <a:close/>
              </a:path>
              <a:path w="603250" h="339090">
                <a:moveTo>
                  <a:pt x="601370" y="0"/>
                </a:moveTo>
                <a:lnTo>
                  <a:pt x="580237" y="0"/>
                </a:lnTo>
                <a:lnTo>
                  <a:pt x="580237" y="8089"/>
                </a:lnTo>
                <a:lnTo>
                  <a:pt x="595083" y="8089"/>
                </a:lnTo>
                <a:lnTo>
                  <a:pt x="595083" y="17525"/>
                </a:lnTo>
                <a:lnTo>
                  <a:pt x="603173" y="17525"/>
                </a:lnTo>
                <a:lnTo>
                  <a:pt x="603173" y="1803"/>
                </a:lnTo>
                <a:lnTo>
                  <a:pt x="601370" y="0"/>
                </a:lnTo>
                <a:close/>
              </a:path>
              <a:path w="603250" h="339090">
                <a:moveTo>
                  <a:pt x="555942" y="0"/>
                </a:moveTo>
                <a:lnTo>
                  <a:pt x="523557" y="0"/>
                </a:lnTo>
                <a:lnTo>
                  <a:pt x="523557" y="8089"/>
                </a:lnTo>
                <a:lnTo>
                  <a:pt x="555942" y="8089"/>
                </a:lnTo>
                <a:lnTo>
                  <a:pt x="555942" y="0"/>
                </a:lnTo>
                <a:close/>
              </a:path>
              <a:path w="603250" h="339090">
                <a:moveTo>
                  <a:pt x="499275" y="0"/>
                </a:moveTo>
                <a:lnTo>
                  <a:pt x="466890" y="0"/>
                </a:lnTo>
                <a:lnTo>
                  <a:pt x="466890" y="8089"/>
                </a:lnTo>
                <a:lnTo>
                  <a:pt x="499275" y="8089"/>
                </a:lnTo>
                <a:lnTo>
                  <a:pt x="499275" y="0"/>
                </a:lnTo>
                <a:close/>
              </a:path>
              <a:path w="603250" h="339090">
                <a:moveTo>
                  <a:pt x="442595" y="0"/>
                </a:moveTo>
                <a:lnTo>
                  <a:pt x="410209" y="0"/>
                </a:lnTo>
                <a:lnTo>
                  <a:pt x="410209" y="8089"/>
                </a:lnTo>
                <a:lnTo>
                  <a:pt x="442595" y="8089"/>
                </a:lnTo>
                <a:lnTo>
                  <a:pt x="442595" y="0"/>
                </a:lnTo>
                <a:close/>
              </a:path>
              <a:path w="603250" h="339090">
                <a:moveTo>
                  <a:pt x="385927" y="0"/>
                </a:moveTo>
                <a:lnTo>
                  <a:pt x="353542" y="0"/>
                </a:lnTo>
                <a:lnTo>
                  <a:pt x="353542" y="8089"/>
                </a:lnTo>
                <a:lnTo>
                  <a:pt x="385927" y="8089"/>
                </a:lnTo>
                <a:lnTo>
                  <a:pt x="385927" y="0"/>
                </a:lnTo>
                <a:close/>
              </a:path>
              <a:path w="603250" h="339090">
                <a:moveTo>
                  <a:pt x="329247" y="0"/>
                </a:moveTo>
                <a:lnTo>
                  <a:pt x="296862" y="0"/>
                </a:lnTo>
                <a:lnTo>
                  <a:pt x="296862" y="8089"/>
                </a:lnTo>
                <a:lnTo>
                  <a:pt x="329247" y="8089"/>
                </a:lnTo>
                <a:lnTo>
                  <a:pt x="329247" y="0"/>
                </a:lnTo>
                <a:close/>
              </a:path>
              <a:path w="603250" h="339090">
                <a:moveTo>
                  <a:pt x="272580" y="0"/>
                </a:moveTo>
                <a:lnTo>
                  <a:pt x="240195" y="0"/>
                </a:lnTo>
                <a:lnTo>
                  <a:pt x="240195" y="8089"/>
                </a:lnTo>
                <a:lnTo>
                  <a:pt x="272580" y="8089"/>
                </a:lnTo>
                <a:lnTo>
                  <a:pt x="272580" y="0"/>
                </a:lnTo>
                <a:close/>
              </a:path>
              <a:path w="603250" h="339090">
                <a:moveTo>
                  <a:pt x="215900" y="0"/>
                </a:moveTo>
                <a:lnTo>
                  <a:pt x="183515" y="0"/>
                </a:lnTo>
                <a:lnTo>
                  <a:pt x="183515" y="8089"/>
                </a:lnTo>
                <a:lnTo>
                  <a:pt x="215900" y="8089"/>
                </a:lnTo>
                <a:lnTo>
                  <a:pt x="215900" y="0"/>
                </a:lnTo>
                <a:close/>
              </a:path>
              <a:path w="603250" h="339090">
                <a:moveTo>
                  <a:pt x="159232" y="0"/>
                </a:moveTo>
                <a:lnTo>
                  <a:pt x="126847" y="0"/>
                </a:lnTo>
                <a:lnTo>
                  <a:pt x="126847" y="8089"/>
                </a:lnTo>
                <a:lnTo>
                  <a:pt x="159232" y="8089"/>
                </a:lnTo>
                <a:lnTo>
                  <a:pt x="159232" y="0"/>
                </a:lnTo>
                <a:close/>
              </a:path>
              <a:path w="603250" h="339090">
                <a:moveTo>
                  <a:pt x="102552" y="0"/>
                </a:moveTo>
                <a:lnTo>
                  <a:pt x="70167" y="0"/>
                </a:lnTo>
                <a:lnTo>
                  <a:pt x="70167" y="8089"/>
                </a:lnTo>
                <a:lnTo>
                  <a:pt x="102552" y="8089"/>
                </a:lnTo>
                <a:lnTo>
                  <a:pt x="102552" y="0"/>
                </a:lnTo>
                <a:close/>
              </a:path>
              <a:path w="603250" h="339090">
                <a:moveTo>
                  <a:pt x="45885" y="0"/>
                </a:moveTo>
                <a:lnTo>
                  <a:pt x="13500" y="0"/>
                </a:lnTo>
                <a:lnTo>
                  <a:pt x="13500" y="8089"/>
                </a:lnTo>
                <a:lnTo>
                  <a:pt x="45885" y="8089"/>
                </a:lnTo>
                <a:lnTo>
                  <a:pt x="45885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2111" y="469950"/>
            <a:ext cx="7305675" cy="0"/>
          </a:xfrm>
          <a:custGeom>
            <a:avLst/>
            <a:gdLst/>
            <a:ahLst/>
            <a:cxnLst/>
            <a:rect l="l" t="t" r="r" b="b"/>
            <a:pathLst>
              <a:path w="7305675" h="0">
                <a:moveTo>
                  <a:pt x="0" y="0"/>
                </a:moveTo>
                <a:lnTo>
                  <a:pt x="7305516" y="0"/>
                </a:lnTo>
              </a:path>
            </a:pathLst>
          </a:custGeom>
          <a:ln w="8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81095" y="1401746"/>
            <a:ext cx="3950969" cy="1029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18522" y="1419314"/>
            <a:ext cx="3877310" cy="956944"/>
          </a:xfrm>
          <a:custGeom>
            <a:avLst/>
            <a:gdLst/>
            <a:ahLst/>
            <a:cxnLst/>
            <a:rect l="l" t="t" r="r" b="b"/>
            <a:pathLst>
              <a:path w="3877309" h="956944">
                <a:moveTo>
                  <a:pt x="3805288" y="0"/>
                </a:moveTo>
                <a:lnTo>
                  <a:pt x="71767" y="0"/>
                </a:lnTo>
                <a:lnTo>
                  <a:pt x="43832" y="5639"/>
                </a:lnTo>
                <a:lnTo>
                  <a:pt x="21020" y="21020"/>
                </a:lnTo>
                <a:lnTo>
                  <a:pt x="5639" y="43832"/>
                </a:lnTo>
                <a:lnTo>
                  <a:pt x="0" y="71767"/>
                </a:lnTo>
                <a:lnTo>
                  <a:pt x="0" y="885177"/>
                </a:lnTo>
                <a:lnTo>
                  <a:pt x="5639" y="913112"/>
                </a:lnTo>
                <a:lnTo>
                  <a:pt x="21020" y="935924"/>
                </a:lnTo>
                <a:lnTo>
                  <a:pt x="43832" y="951305"/>
                </a:lnTo>
                <a:lnTo>
                  <a:pt x="71767" y="956944"/>
                </a:lnTo>
                <a:lnTo>
                  <a:pt x="3805288" y="956944"/>
                </a:lnTo>
                <a:lnTo>
                  <a:pt x="3833223" y="951305"/>
                </a:lnTo>
                <a:lnTo>
                  <a:pt x="3856035" y="935924"/>
                </a:lnTo>
                <a:lnTo>
                  <a:pt x="3871416" y="913112"/>
                </a:lnTo>
                <a:lnTo>
                  <a:pt x="3877056" y="885177"/>
                </a:lnTo>
                <a:lnTo>
                  <a:pt x="3877056" y="71767"/>
                </a:lnTo>
                <a:lnTo>
                  <a:pt x="3871416" y="43832"/>
                </a:lnTo>
                <a:lnTo>
                  <a:pt x="3856035" y="21020"/>
                </a:lnTo>
                <a:lnTo>
                  <a:pt x="3833223" y="5639"/>
                </a:lnTo>
                <a:lnTo>
                  <a:pt x="3805288" y="0"/>
                </a:lnTo>
                <a:close/>
              </a:path>
            </a:pathLst>
          </a:custGeom>
          <a:solidFill>
            <a:srgbClr val="7889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59022" y="1467162"/>
            <a:ext cx="809063" cy="861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81095" y="2452455"/>
            <a:ext cx="3950969" cy="10291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18522" y="2467889"/>
            <a:ext cx="3877310" cy="956944"/>
          </a:xfrm>
          <a:custGeom>
            <a:avLst/>
            <a:gdLst/>
            <a:ahLst/>
            <a:cxnLst/>
            <a:rect l="l" t="t" r="r" b="b"/>
            <a:pathLst>
              <a:path w="3877309" h="956945">
                <a:moveTo>
                  <a:pt x="3805288" y="0"/>
                </a:moveTo>
                <a:lnTo>
                  <a:pt x="71767" y="0"/>
                </a:lnTo>
                <a:lnTo>
                  <a:pt x="43832" y="5639"/>
                </a:lnTo>
                <a:lnTo>
                  <a:pt x="21020" y="21020"/>
                </a:lnTo>
                <a:lnTo>
                  <a:pt x="5639" y="43832"/>
                </a:lnTo>
                <a:lnTo>
                  <a:pt x="0" y="71767"/>
                </a:lnTo>
                <a:lnTo>
                  <a:pt x="0" y="885177"/>
                </a:lnTo>
                <a:lnTo>
                  <a:pt x="5639" y="913112"/>
                </a:lnTo>
                <a:lnTo>
                  <a:pt x="21020" y="935924"/>
                </a:lnTo>
                <a:lnTo>
                  <a:pt x="43832" y="951305"/>
                </a:lnTo>
                <a:lnTo>
                  <a:pt x="71767" y="956944"/>
                </a:lnTo>
                <a:lnTo>
                  <a:pt x="3805288" y="956944"/>
                </a:lnTo>
                <a:lnTo>
                  <a:pt x="3833223" y="951305"/>
                </a:lnTo>
                <a:lnTo>
                  <a:pt x="3856035" y="935924"/>
                </a:lnTo>
                <a:lnTo>
                  <a:pt x="3871416" y="913112"/>
                </a:lnTo>
                <a:lnTo>
                  <a:pt x="3877056" y="885177"/>
                </a:lnTo>
                <a:lnTo>
                  <a:pt x="3877056" y="71767"/>
                </a:lnTo>
                <a:lnTo>
                  <a:pt x="3871416" y="43832"/>
                </a:lnTo>
                <a:lnTo>
                  <a:pt x="3856035" y="21020"/>
                </a:lnTo>
                <a:lnTo>
                  <a:pt x="3833223" y="5639"/>
                </a:lnTo>
                <a:lnTo>
                  <a:pt x="3805288" y="0"/>
                </a:lnTo>
                <a:close/>
              </a:path>
            </a:pathLst>
          </a:custGeom>
          <a:solidFill>
            <a:srgbClr val="7889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59022" y="2515738"/>
            <a:ext cx="809063" cy="861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81095" y="3499570"/>
            <a:ext cx="3950969" cy="10291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18522" y="3516465"/>
            <a:ext cx="3877310" cy="956944"/>
          </a:xfrm>
          <a:custGeom>
            <a:avLst/>
            <a:gdLst/>
            <a:ahLst/>
            <a:cxnLst/>
            <a:rect l="l" t="t" r="r" b="b"/>
            <a:pathLst>
              <a:path w="3877309" h="956945">
                <a:moveTo>
                  <a:pt x="3805288" y="0"/>
                </a:moveTo>
                <a:lnTo>
                  <a:pt x="71767" y="0"/>
                </a:lnTo>
                <a:lnTo>
                  <a:pt x="43832" y="5639"/>
                </a:lnTo>
                <a:lnTo>
                  <a:pt x="21020" y="21020"/>
                </a:lnTo>
                <a:lnTo>
                  <a:pt x="5639" y="43832"/>
                </a:lnTo>
                <a:lnTo>
                  <a:pt x="0" y="71767"/>
                </a:lnTo>
                <a:lnTo>
                  <a:pt x="0" y="885177"/>
                </a:lnTo>
                <a:lnTo>
                  <a:pt x="5639" y="913112"/>
                </a:lnTo>
                <a:lnTo>
                  <a:pt x="21020" y="935924"/>
                </a:lnTo>
                <a:lnTo>
                  <a:pt x="43832" y="951305"/>
                </a:lnTo>
                <a:lnTo>
                  <a:pt x="71767" y="956944"/>
                </a:lnTo>
                <a:lnTo>
                  <a:pt x="3805288" y="956944"/>
                </a:lnTo>
                <a:lnTo>
                  <a:pt x="3833223" y="951305"/>
                </a:lnTo>
                <a:lnTo>
                  <a:pt x="3856035" y="935924"/>
                </a:lnTo>
                <a:lnTo>
                  <a:pt x="3871416" y="913112"/>
                </a:lnTo>
                <a:lnTo>
                  <a:pt x="3877056" y="885177"/>
                </a:lnTo>
                <a:lnTo>
                  <a:pt x="3877056" y="71767"/>
                </a:lnTo>
                <a:lnTo>
                  <a:pt x="3871416" y="43832"/>
                </a:lnTo>
                <a:lnTo>
                  <a:pt x="3856035" y="21020"/>
                </a:lnTo>
                <a:lnTo>
                  <a:pt x="3833223" y="5639"/>
                </a:lnTo>
                <a:lnTo>
                  <a:pt x="3805288" y="0"/>
                </a:lnTo>
                <a:close/>
              </a:path>
            </a:pathLst>
          </a:custGeom>
          <a:solidFill>
            <a:srgbClr val="7889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59022" y="3564306"/>
            <a:ext cx="809063" cy="861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294238" y="1427506"/>
            <a:ext cx="2937510" cy="32289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350" spc="-175" b="1">
                <a:latin typeface="Trebuchet MS"/>
                <a:cs typeface="Trebuchet MS"/>
              </a:rPr>
              <a:t>1 </a:t>
            </a:r>
            <a:r>
              <a:rPr dirty="0" sz="2350" spc="-114" b="1">
                <a:latin typeface="Trebuchet MS"/>
                <a:cs typeface="Trebuchet MS"/>
              </a:rPr>
              <a:t>in</a:t>
            </a:r>
            <a:r>
              <a:rPr dirty="0" sz="2350" spc="-170" b="1">
                <a:latin typeface="Trebuchet MS"/>
                <a:cs typeface="Trebuchet MS"/>
              </a:rPr>
              <a:t> </a:t>
            </a:r>
            <a:r>
              <a:rPr dirty="0" sz="2350" spc="-175" b="1">
                <a:latin typeface="Trebuchet MS"/>
                <a:cs typeface="Trebuchet MS"/>
              </a:rPr>
              <a:t>5</a:t>
            </a:r>
            <a:endParaRPr sz="2350">
              <a:latin typeface="Trebuchet MS"/>
              <a:cs typeface="Trebuchet MS"/>
            </a:endParaRPr>
          </a:p>
          <a:p>
            <a:pPr marL="12700" marR="45085">
              <a:lnSpc>
                <a:spcPts val="2350"/>
              </a:lnSpc>
              <a:spcBef>
                <a:spcPts val="85"/>
              </a:spcBef>
            </a:pPr>
            <a:r>
              <a:rPr dirty="0" sz="1950" spc="-60">
                <a:solidFill>
                  <a:srgbClr val="FFFFFF"/>
                </a:solidFill>
                <a:latin typeface="Trebuchet MS"/>
                <a:cs typeface="Trebuchet MS"/>
              </a:rPr>
              <a:t>diagnosis </a:t>
            </a:r>
            <a:r>
              <a:rPr dirty="0" sz="1950" spc="-95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dirty="0" sz="1950" spc="-9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dirty="0" sz="1950" spc="-3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950" spc="-85">
                <a:solidFill>
                  <a:srgbClr val="FFFFFF"/>
                </a:solidFill>
                <a:latin typeface="Trebuchet MS"/>
                <a:cs typeface="Trebuchet MS"/>
              </a:rPr>
              <a:t>estimated  </a:t>
            </a:r>
            <a:r>
              <a:rPr dirty="0" sz="1950" spc="-7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dirty="0" sz="1950" spc="-75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dirty="0" sz="1950" spc="-95">
                <a:solidFill>
                  <a:srgbClr val="FFFFFF"/>
                </a:solidFill>
                <a:latin typeface="Trebuchet MS"/>
                <a:cs typeface="Trebuchet MS"/>
              </a:rPr>
              <a:t>inaccurate </a:t>
            </a:r>
            <a:r>
              <a:rPr dirty="0" sz="1950" spc="-55">
                <a:solidFill>
                  <a:srgbClr val="FFFFFF"/>
                </a:solidFill>
                <a:latin typeface="Trebuchet MS"/>
                <a:cs typeface="Trebuchet MS"/>
              </a:rPr>
              <a:t>or  </a:t>
            </a:r>
            <a:r>
              <a:rPr dirty="0" sz="1950" spc="-53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baseline="-26004" sz="3525" spc="-794" b="1">
                <a:latin typeface="Trebuchet MS"/>
                <a:cs typeface="Trebuchet MS"/>
              </a:rPr>
              <a:t>1</a:t>
            </a:r>
            <a:r>
              <a:rPr dirty="0" sz="1950" spc="-53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baseline="-26004" sz="3525" spc="-794" b="1">
                <a:latin typeface="Trebuchet MS"/>
                <a:cs typeface="Trebuchet MS"/>
              </a:rPr>
              <a:t>.</a:t>
            </a:r>
            <a:r>
              <a:rPr dirty="0" sz="1950" spc="-53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baseline="-26004" sz="3525" spc="-794" b="1">
                <a:latin typeface="Trebuchet MS"/>
                <a:cs typeface="Trebuchet MS"/>
              </a:rPr>
              <a:t>5</a:t>
            </a:r>
            <a:r>
              <a:rPr dirty="0" sz="1950" spc="-530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baseline="-26004" sz="3525" spc="-794" b="1">
                <a:latin typeface="Trebuchet MS"/>
                <a:cs typeface="Trebuchet MS"/>
              </a:rPr>
              <a:t>m</a:t>
            </a:r>
            <a:r>
              <a:rPr dirty="0" sz="1950" spc="-53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baseline="-26004" sz="3525" spc="-794" b="1">
                <a:latin typeface="Trebuchet MS"/>
                <a:cs typeface="Trebuchet MS"/>
              </a:rPr>
              <a:t>i</a:t>
            </a:r>
            <a:r>
              <a:rPr dirty="0" sz="1950" spc="-53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baseline="-26004" sz="3525" spc="-794" b="1">
                <a:latin typeface="Trebuchet MS"/>
                <a:cs typeface="Trebuchet MS"/>
              </a:rPr>
              <a:t>l</a:t>
            </a:r>
            <a:r>
              <a:rPr dirty="0" sz="1950" spc="-5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baseline="-26004" sz="3525" spc="-794" b="1">
                <a:latin typeface="Trebuchet MS"/>
                <a:cs typeface="Trebuchet MS"/>
              </a:rPr>
              <a:t>li</a:t>
            </a:r>
            <a:r>
              <a:rPr dirty="0" sz="1950" spc="-53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baseline="-26004" sz="3525" spc="-794" b="1">
                <a:latin typeface="Trebuchet MS"/>
                <a:cs typeface="Trebuchet MS"/>
              </a:rPr>
              <a:t>o</a:t>
            </a:r>
            <a:r>
              <a:rPr dirty="0" sz="1950" spc="-5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baseline="-26004" sz="3525" spc="-794" b="1">
                <a:latin typeface="Trebuchet MS"/>
                <a:cs typeface="Trebuchet MS"/>
              </a:rPr>
              <a:t>n</a:t>
            </a:r>
            <a:endParaRPr baseline="-26004" sz="3525">
              <a:latin typeface="Trebuchet MS"/>
              <a:cs typeface="Trebuchet MS"/>
            </a:endParaRPr>
          </a:p>
          <a:p>
            <a:pPr algn="just" marL="12700" marR="73660">
              <a:lnSpc>
                <a:spcPct val="101099"/>
              </a:lnSpc>
              <a:spcBef>
                <a:spcPts val="1155"/>
              </a:spcBef>
            </a:pPr>
            <a:r>
              <a:rPr dirty="0" sz="1600" spc="-50">
                <a:solidFill>
                  <a:srgbClr val="FFFFFF"/>
                </a:solidFill>
                <a:latin typeface="Trebuchet MS"/>
                <a:cs typeface="Trebuchet MS"/>
              </a:rPr>
              <a:t>errors 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dirty="0" sz="1600" spc="-65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way 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medications </a:t>
            </a:r>
            <a:r>
              <a:rPr dirty="0" sz="1600" spc="-65">
                <a:solidFill>
                  <a:srgbClr val="FFFFFF"/>
                </a:solidFill>
                <a:latin typeface="Trebuchet MS"/>
                <a:cs typeface="Trebuchet MS"/>
              </a:rPr>
              <a:t>are  </a:t>
            </a:r>
            <a:r>
              <a:rPr dirty="0" sz="1600" spc="-75">
                <a:solidFill>
                  <a:srgbClr val="FFFFFF"/>
                </a:solidFill>
                <a:latin typeface="Trebuchet MS"/>
                <a:cs typeface="Trebuchet MS"/>
              </a:rPr>
              <a:t>prescribed, </a:t>
            </a:r>
            <a:r>
              <a:rPr dirty="0" sz="1600" spc="-70">
                <a:solidFill>
                  <a:srgbClr val="FFFFFF"/>
                </a:solidFill>
                <a:latin typeface="Trebuchet MS"/>
                <a:cs typeface="Trebuchet MS"/>
              </a:rPr>
              <a:t>delivered </a:t>
            </a:r>
            <a:r>
              <a:rPr dirty="0" sz="1600" spc="-5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600" spc="-70">
                <a:solidFill>
                  <a:srgbClr val="FFFFFF"/>
                </a:solidFill>
                <a:latin typeface="Trebuchet MS"/>
                <a:cs typeface="Trebuchet MS"/>
              </a:rPr>
              <a:t>taken</a:t>
            </a:r>
            <a:r>
              <a:rPr dirty="0" sz="1600" spc="-2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in  </a:t>
            </a:r>
            <a:r>
              <a:rPr dirty="0" sz="1600" spc="-65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1600" spc="-100">
                <a:solidFill>
                  <a:srgbClr val="FFFFFF"/>
                </a:solidFill>
                <a:latin typeface="Trebuchet MS"/>
                <a:cs typeface="Trebuchet MS"/>
              </a:rPr>
              <a:t>U.S. </a:t>
            </a:r>
            <a:r>
              <a:rPr dirty="0" sz="1600" spc="-65">
                <a:solidFill>
                  <a:srgbClr val="FFFFFF"/>
                </a:solidFill>
                <a:latin typeface="Trebuchet MS"/>
                <a:cs typeface="Trebuchet MS"/>
              </a:rPr>
              <a:t>every</a:t>
            </a:r>
            <a:r>
              <a:rPr dirty="0" sz="1600" spc="-2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65">
                <a:solidFill>
                  <a:srgbClr val="FFFFFF"/>
                </a:solidFill>
                <a:latin typeface="Trebuchet MS"/>
                <a:cs typeface="Trebuchet MS"/>
              </a:rPr>
              <a:t>year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2400"/>
              </a:lnSpc>
            </a:pPr>
            <a:r>
              <a:rPr dirty="0" sz="2350" spc="-185" b="1">
                <a:latin typeface="Trebuchet MS"/>
                <a:cs typeface="Trebuchet MS"/>
              </a:rPr>
              <a:t>44,000</a:t>
            </a:r>
            <a:r>
              <a:rPr dirty="0" sz="2350" spc="-170" b="1">
                <a:latin typeface="Trebuchet MS"/>
                <a:cs typeface="Trebuchet MS"/>
              </a:rPr>
              <a:t> </a:t>
            </a:r>
            <a:r>
              <a:rPr dirty="0" sz="2350" spc="-180" b="1">
                <a:latin typeface="Trebuchet MS"/>
                <a:cs typeface="Trebuchet MS"/>
              </a:rPr>
              <a:t>-98,000</a:t>
            </a:r>
            <a:endParaRPr sz="2350">
              <a:latin typeface="Trebuchet MS"/>
              <a:cs typeface="Trebuchet MS"/>
            </a:endParaRPr>
          </a:p>
          <a:p>
            <a:pPr marL="12700" marR="5080">
              <a:lnSpc>
                <a:spcPct val="101099"/>
              </a:lnSpc>
              <a:spcBef>
                <a:spcPts val="35"/>
              </a:spcBef>
            </a:pP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# 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Americans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who </a:t>
            </a:r>
            <a:r>
              <a:rPr dirty="0" sz="1600" spc="-70">
                <a:solidFill>
                  <a:srgbClr val="FFFFFF"/>
                </a:solidFill>
                <a:latin typeface="Trebuchet MS"/>
                <a:cs typeface="Trebuchet MS"/>
              </a:rPr>
              <a:t>die each </a:t>
            </a:r>
            <a:r>
              <a:rPr dirty="0" sz="1600" spc="-65">
                <a:solidFill>
                  <a:srgbClr val="FFFFFF"/>
                </a:solidFill>
                <a:latin typeface="Trebuchet MS"/>
                <a:cs typeface="Trebuchet MS"/>
              </a:rPr>
              <a:t>year  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dirty="0" sz="1600" spc="-65">
                <a:solidFill>
                  <a:srgbClr val="FFFFFF"/>
                </a:solidFill>
                <a:latin typeface="Trebuchet MS"/>
                <a:cs typeface="Trebuchet MS"/>
              </a:rPr>
              <a:t>preventable </a:t>
            </a:r>
            <a:r>
              <a:rPr dirty="0" sz="1600" spc="-80">
                <a:solidFill>
                  <a:srgbClr val="FFFFFF"/>
                </a:solidFill>
                <a:latin typeface="Trebuchet MS"/>
                <a:cs typeface="Trebuchet MS"/>
              </a:rPr>
              <a:t>medical </a:t>
            </a:r>
            <a:r>
              <a:rPr dirty="0" sz="1600" spc="-50">
                <a:solidFill>
                  <a:srgbClr val="FFFFFF"/>
                </a:solidFill>
                <a:latin typeface="Trebuchet MS"/>
                <a:cs typeface="Trebuchet MS"/>
              </a:rPr>
              <a:t>errors</a:t>
            </a:r>
            <a:r>
              <a:rPr dirty="0" sz="1600" spc="-3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in  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hospitals</a:t>
            </a:r>
            <a:r>
              <a:rPr dirty="0" sz="16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alone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4652" y="1508417"/>
            <a:ext cx="2389505" cy="236537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 marR="135890">
              <a:lnSpc>
                <a:spcPct val="91000"/>
              </a:lnSpc>
              <a:spcBef>
                <a:spcPts val="320"/>
              </a:spcBef>
            </a:pPr>
            <a:r>
              <a:rPr dirty="0" sz="1850" spc="-45">
                <a:solidFill>
                  <a:srgbClr val="FFFFFF"/>
                </a:solidFill>
                <a:latin typeface="Trebuchet MS"/>
                <a:cs typeface="Trebuchet MS"/>
              </a:rPr>
              <a:t>Medical </a:t>
            </a:r>
            <a:r>
              <a:rPr dirty="0" sz="1850" spc="-65">
                <a:solidFill>
                  <a:srgbClr val="FFFFFF"/>
                </a:solidFill>
                <a:latin typeface="Trebuchet MS"/>
                <a:cs typeface="Trebuchet MS"/>
              </a:rPr>
              <a:t>information is  </a:t>
            </a:r>
            <a:r>
              <a:rPr dirty="0" sz="1850" spc="-60">
                <a:solidFill>
                  <a:srgbClr val="FFFFFF"/>
                </a:solidFill>
                <a:latin typeface="Trebuchet MS"/>
                <a:cs typeface="Trebuchet MS"/>
              </a:rPr>
              <a:t>doubling </a:t>
            </a:r>
            <a:r>
              <a:rPr dirty="0" sz="1850" spc="-75">
                <a:solidFill>
                  <a:srgbClr val="FFFFFF"/>
                </a:solidFill>
                <a:latin typeface="Trebuchet MS"/>
                <a:cs typeface="Trebuchet MS"/>
              </a:rPr>
              <a:t>every </a:t>
            </a:r>
            <a:r>
              <a:rPr dirty="0" sz="1850" spc="-2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1850" spc="-3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90">
                <a:solidFill>
                  <a:srgbClr val="FFFFFF"/>
                </a:solidFill>
                <a:latin typeface="Trebuchet MS"/>
                <a:cs typeface="Trebuchet MS"/>
              </a:rPr>
              <a:t>years,  </a:t>
            </a:r>
            <a:r>
              <a:rPr dirty="0" sz="1850" spc="-60">
                <a:solidFill>
                  <a:srgbClr val="FFFFFF"/>
                </a:solidFill>
                <a:latin typeface="Trebuchet MS"/>
                <a:cs typeface="Trebuchet MS"/>
              </a:rPr>
              <a:t>much of </a:t>
            </a:r>
            <a:r>
              <a:rPr dirty="0" sz="1850" spc="-70">
                <a:solidFill>
                  <a:srgbClr val="FFFFFF"/>
                </a:solidFill>
                <a:latin typeface="Trebuchet MS"/>
                <a:cs typeface="Trebuchet MS"/>
              </a:rPr>
              <a:t>which </a:t>
            </a:r>
            <a:r>
              <a:rPr dirty="0" sz="1850" spc="-65">
                <a:solidFill>
                  <a:srgbClr val="FFFFFF"/>
                </a:solidFill>
                <a:latin typeface="Trebuchet MS"/>
                <a:cs typeface="Trebuchet MS"/>
              </a:rPr>
              <a:t>is  unstructured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91500"/>
              </a:lnSpc>
              <a:spcBef>
                <a:spcPts val="1989"/>
              </a:spcBef>
            </a:pPr>
            <a:r>
              <a:rPr dirty="0" sz="1850" spc="55">
                <a:solidFill>
                  <a:srgbClr val="FFFFFF"/>
                </a:solidFill>
                <a:latin typeface="Trebuchet MS"/>
                <a:cs typeface="Trebuchet MS"/>
              </a:rPr>
              <a:t>81% </a:t>
            </a:r>
            <a:r>
              <a:rPr dirty="0" sz="1850" spc="-6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dirty="0" sz="1850" spc="-65">
                <a:solidFill>
                  <a:srgbClr val="FFFFFF"/>
                </a:solidFill>
                <a:latin typeface="Trebuchet MS"/>
                <a:cs typeface="Trebuchet MS"/>
              </a:rPr>
              <a:t>physicians  </a:t>
            </a:r>
            <a:r>
              <a:rPr dirty="0" sz="1850" spc="-70">
                <a:solidFill>
                  <a:srgbClr val="FFFFFF"/>
                </a:solidFill>
                <a:latin typeface="Trebuchet MS"/>
                <a:cs typeface="Trebuchet MS"/>
              </a:rPr>
              <a:t>report </a:t>
            </a:r>
            <a:r>
              <a:rPr dirty="0" sz="1850" spc="-60">
                <a:solidFill>
                  <a:srgbClr val="FFFFFF"/>
                </a:solidFill>
                <a:latin typeface="Trebuchet MS"/>
                <a:cs typeface="Trebuchet MS"/>
              </a:rPr>
              <a:t>spending </a:t>
            </a:r>
            <a:r>
              <a:rPr dirty="0" sz="1850" spc="-25">
                <a:solidFill>
                  <a:srgbClr val="FFFFFF"/>
                </a:solidFill>
                <a:latin typeface="Trebuchet MS"/>
                <a:cs typeface="Trebuchet MS"/>
              </a:rPr>
              <a:t>5 </a:t>
            </a:r>
            <a:r>
              <a:rPr dirty="0" sz="1850" spc="-40">
                <a:solidFill>
                  <a:srgbClr val="FFFFFF"/>
                </a:solidFill>
                <a:latin typeface="Trebuchet MS"/>
                <a:cs typeface="Trebuchet MS"/>
              </a:rPr>
              <a:t>hours  or </a:t>
            </a:r>
            <a:r>
              <a:rPr dirty="0" sz="1850" spc="-60">
                <a:solidFill>
                  <a:srgbClr val="FFFFFF"/>
                </a:solidFill>
                <a:latin typeface="Trebuchet MS"/>
                <a:cs typeface="Trebuchet MS"/>
              </a:rPr>
              <a:t>less </a:t>
            </a:r>
            <a:r>
              <a:rPr dirty="0" sz="1850" spc="-70">
                <a:solidFill>
                  <a:srgbClr val="FFFFFF"/>
                </a:solidFill>
                <a:latin typeface="Trebuchet MS"/>
                <a:cs typeface="Trebuchet MS"/>
              </a:rPr>
              <a:t>per </a:t>
            </a:r>
            <a:r>
              <a:rPr dirty="0" sz="1850" spc="-45">
                <a:solidFill>
                  <a:srgbClr val="FFFFFF"/>
                </a:solidFill>
                <a:latin typeface="Trebuchet MS"/>
                <a:cs typeface="Trebuchet MS"/>
              </a:rPr>
              <a:t>month  </a:t>
            </a:r>
            <a:r>
              <a:rPr dirty="0" sz="1850" spc="-70">
                <a:solidFill>
                  <a:srgbClr val="FFFFFF"/>
                </a:solidFill>
                <a:latin typeface="Trebuchet MS"/>
                <a:cs typeface="Trebuchet MS"/>
              </a:rPr>
              <a:t>reading </a:t>
            </a:r>
            <a:r>
              <a:rPr dirty="0" sz="1850" spc="-90">
                <a:solidFill>
                  <a:srgbClr val="FFFFFF"/>
                </a:solidFill>
                <a:latin typeface="Trebuchet MS"/>
                <a:cs typeface="Trebuchet MS"/>
              </a:rPr>
              <a:t>medical</a:t>
            </a:r>
            <a:r>
              <a:rPr dirty="0" sz="1850" spc="-2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80">
                <a:solidFill>
                  <a:srgbClr val="FFFFFF"/>
                </a:solidFill>
                <a:latin typeface="Trebuchet MS"/>
                <a:cs typeface="Trebuchet MS"/>
              </a:rPr>
              <a:t>journals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7664" y="4741522"/>
            <a:ext cx="7118984" cy="930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76580">
              <a:lnSpc>
                <a:spcPct val="100800"/>
              </a:lnSpc>
              <a:spcBef>
                <a:spcPts val="114"/>
              </a:spcBef>
            </a:pPr>
            <a:r>
              <a:rPr dirty="0" sz="1500" spc="-40">
                <a:solidFill>
                  <a:srgbClr val="D9D9D9"/>
                </a:solidFill>
                <a:latin typeface="Trebuchet MS"/>
                <a:cs typeface="Trebuchet MS"/>
              </a:rPr>
              <a:t>“Medicine</a:t>
            </a:r>
            <a:r>
              <a:rPr dirty="0" sz="1500" spc="-95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dirty="0" sz="1500" spc="-30">
                <a:solidFill>
                  <a:srgbClr val="D9D9D9"/>
                </a:solidFill>
                <a:latin typeface="Trebuchet MS"/>
                <a:cs typeface="Trebuchet MS"/>
              </a:rPr>
              <a:t>has</a:t>
            </a:r>
            <a:r>
              <a:rPr dirty="0" sz="1500" spc="-10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D9D9D9"/>
                </a:solidFill>
                <a:latin typeface="Trebuchet MS"/>
                <a:cs typeface="Trebuchet MS"/>
              </a:rPr>
              <a:t>become</a:t>
            </a:r>
            <a:r>
              <a:rPr dirty="0" sz="1500" spc="-9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dirty="0" sz="1500" spc="-30">
                <a:solidFill>
                  <a:srgbClr val="D9D9D9"/>
                </a:solidFill>
                <a:latin typeface="Trebuchet MS"/>
                <a:cs typeface="Trebuchet MS"/>
              </a:rPr>
              <a:t>too</a:t>
            </a:r>
            <a:r>
              <a:rPr dirty="0" sz="1500" spc="-95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dirty="0" sz="1500" spc="-60">
                <a:solidFill>
                  <a:srgbClr val="D9D9D9"/>
                </a:solidFill>
                <a:latin typeface="Trebuchet MS"/>
                <a:cs typeface="Trebuchet MS"/>
              </a:rPr>
              <a:t>complex</a:t>
            </a:r>
            <a:r>
              <a:rPr dirty="0" sz="1500" spc="-95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D9D9D9"/>
                </a:solidFill>
                <a:latin typeface="Trebuchet MS"/>
                <a:cs typeface="Trebuchet MS"/>
              </a:rPr>
              <a:t>(and</a:t>
            </a:r>
            <a:r>
              <a:rPr dirty="0" sz="1500" spc="-95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D9D9D9"/>
                </a:solidFill>
                <a:latin typeface="Trebuchet MS"/>
                <a:cs typeface="Trebuchet MS"/>
              </a:rPr>
              <a:t>only)</a:t>
            </a:r>
            <a:r>
              <a:rPr dirty="0" sz="1500" spc="-9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dirty="0" sz="1500" spc="-40">
                <a:solidFill>
                  <a:srgbClr val="D9D9D9"/>
                </a:solidFill>
                <a:latin typeface="Trebuchet MS"/>
                <a:cs typeface="Trebuchet MS"/>
              </a:rPr>
              <a:t>about</a:t>
            </a:r>
            <a:r>
              <a:rPr dirty="0" sz="1500" spc="-10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dirty="0" sz="1500" spc="-15">
                <a:solidFill>
                  <a:srgbClr val="D9D9D9"/>
                </a:solidFill>
                <a:latin typeface="Trebuchet MS"/>
                <a:cs typeface="Trebuchet MS"/>
              </a:rPr>
              <a:t>20</a:t>
            </a:r>
            <a:r>
              <a:rPr dirty="0" sz="1500" spc="-95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dirty="0" sz="1500" spc="-60">
                <a:solidFill>
                  <a:srgbClr val="D9D9D9"/>
                </a:solidFill>
                <a:latin typeface="Trebuchet MS"/>
                <a:cs typeface="Trebuchet MS"/>
              </a:rPr>
              <a:t>percent</a:t>
            </a:r>
            <a:r>
              <a:rPr dirty="0" sz="1500" spc="-10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D9D9D9"/>
                </a:solidFill>
                <a:latin typeface="Trebuchet MS"/>
                <a:cs typeface="Trebuchet MS"/>
              </a:rPr>
              <a:t>of</a:t>
            </a:r>
            <a:r>
              <a:rPr dirty="0" sz="1500" spc="-9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D9D9D9"/>
                </a:solidFill>
                <a:latin typeface="Trebuchet MS"/>
                <a:cs typeface="Trebuchet MS"/>
              </a:rPr>
              <a:t>the</a:t>
            </a:r>
            <a:r>
              <a:rPr dirty="0" sz="1500" spc="-95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D9D9D9"/>
                </a:solidFill>
                <a:latin typeface="Trebuchet MS"/>
                <a:cs typeface="Trebuchet MS"/>
              </a:rPr>
              <a:t>knowledge  </a:t>
            </a:r>
            <a:r>
              <a:rPr dirty="0" sz="1500" spc="-65">
                <a:solidFill>
                  <a:srgbClr val="D9D9D9"/>
                </a:solidFill>
                <a:latin typeface="Trebuchet MS"/>
                <a:cs typeface="Trebuchet MS"/>
              </a:rPr>
              <a:t>clinicians </a:t>
            </a:r>
            <a:r>
              <a:rPr dirty="0" sz="1500" spc="-30">
                <a:solidFill>
                  <a:srgbClr val="D9D9D9"/>
                </a:solidFill>
                <a:latin typeface="Trebuchet MS"/>
                <a:cs typeface="Trebuchet MS"/>
              </a:rPr>
              <a:t>use </a:t>
            </a:r>
            <a:r>
              <a:rPr dirty="0" sz="1500" spc="-45">
                <a:solidFill>
                  <a:srgbClr val="D9D9D9"/>
                </a:solidFill>
                <a:latin typeface="Trebuchet MS"/>
                <a:cs typeface="Trebuchet MS"/>
              </a:rPr>
              <a:t>today is</a:t>
            </a:r>
            <a:r>
              <a:rPr dirty="0" sz="1500" spc="-28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dirty="0" sz="1500" spc="-65">
                <a:solidFill>
                  <a:srgbClr val="D9D9D9"/>
                </a:solidFill>
                <a:latin typeface="Trebuchet MS"/>
                <a:cs typeface="Trebuchet MS"/>
              </a:rPr>
              <a:t>evidence-based.”</a:t>
            </a:r>
            <a:endParaRPr sz="1500">
              <a:latin typeface="Trebuchet MS"/>
              <a:cs typeface="Trebuchet MS"/>
            </a:endParaRPr>
          </a:p>
          <a:p>
            <a:pPr marL="2232025">
              <a:lnSpc>
                <a:spcPct val="100000"/>
              </a:lnSpc>
              <a:spcBef>
                <a:spcPts val="40"/>
              </a:spcBef>
            </a:pPr>
            <a:r>
              <a:rPr dirty="0" sz="1500" spc="-50">
                <a:solidFill>
                  <a:srgbClr val="FFFFFF"/>
                </a:solidFill>
                <a:latin typeface="Trebuchet MS"/>
                <a:cs typeface="Trebuchet MS"/>
              </a:rPr>
              <a:t>Steven </a:t>
            </a:r>
            <a:r>
              <a:rPr dirty="0" sz="1500" spc="-55">
                <a:solidFill>
                  <a:srgbClr val="FFFFFF"/>
                </a:solidFill>
                <a:latin typeface="Trebuchet MS"/>
                <a:cs typeface="Trebuchet MS"/>
              </a:rPr>
              <a:t>Shapiro, </a:t>
            </a:r>
            <a:r>
              <a:rPr dirty="0" sz="1500" spc="-65">
                <a:solidFill>
                  <a:srgbClr val="FFFFFF"/>
                </a:solidFill>
                <a:latin typeface="Trebuchet MS"/>
                <a:cs typeface="Trebuchet MS"/>
              </a:rPr>
              <a:t>Chief </a:t>
            </a:r>
            <a:r>
              <a:rPr dirty="0" sz="1500" spc="-25">
                <a:solidFill>
                  <a:srgbClr val="FFFFFF"/>
                </a:solidFill>
                <a:latin typeface="Trebuchet MS"/>
                <a:cs typeface="Trebuchet MS"/>
              </a:rPr>
              <a:t>Medical </a:t>
            </a:r>
            <a:r>
              <a:rPr dirty="0" sz="1500" spc="-35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500" spc="-75">
                <a:solidFill>
                  <a:srgbClr val="FFFFFF"/>
                </a:solidFill>
                <a:latin typeface="Trebuchet MS"/>
                <a:cs typeface="Trebuchet MS"/>
              </a:rPr>
              <a:t>Scientific </a:t>
            </a:r>
            <a:r>
              <a:rPr dirty="0" sz="1500" spc="-80">
                <a:solidFill>
                  <a:srgbClr val="FFFFFF"/>
                </a:solidFill>
                <a:latin typeface="Trebuchet MS"/>
                <a:cs typeface="Trebuchet MS"/>
              </a:rPr>
              <a:t>Officer,</a:t>
            </a:r>
            <a:r>
              <a:rPr dirty="0" sz="15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500" spc="25">
                <a:solidFill>
                  <a:srgbClr val="FFFFFF"/>
                </a:solidFill>
                <a:latin typeface="Trebuchet MS"/>
                <a:cs typeface="Trebuchet MS"/>
              </a:rPr>
              <a:t>UPMC</a:t>
            </a:r>
            <a:endParaRPr sz="15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850"/>
              </a:spcBef>
            </a:pPr>
            <a:r>
              <a:rPr dirty="0" sz="650" spc="2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dirty="0" sz="650" spc="15">
                <a:solidFill>
                  <a:srgbClr val="FFFFFF"/>
                </a:solidFill>
                <a:latin typeface="Arial"/>
                <a:cs typeface="Arial"/>
              </a:rPr>
              <a:t>2011 IBM</a:t>
            </a:r>
            <a:r>
              <a:rPr dirty="0" sz="65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Arial"/>
                <a:cs typeface="Arial"/>
              </a:rPr>
              <a:t>Corporation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66" y="1401741"/>
            <a:ext cx="784437" cy="849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0039" y="1568615"/>
            <a:ext cx="279321" cy="3454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660" y="2733132"/>
            <a:ext cx="784437" cy="8492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6231" y="2901797"/>
            <a:ext cx="280671" cy="3454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91074" y="134112"/>
            <a:ext cx="6339840" cy="617220"/>
          </a:xfrm>
          <a:prstGeom prst="rect"/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70"/>
              </a:spcBef>
            </a:pPr>
            <a:r>
              <a:rPr dirty="0" sz="2000" spc="-80">
                <a:latin typeface="Trebuchet MS"/>
                <a:cs typeface="Trebuchet MS"/>
              </a:rPr>
              <a:t>Healthcare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Industry</a:t>
            </a:r>
            <a:r>
              <a:rPr dirty="0" sz="2000" spc="-14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is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beset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70">
                <a:latin typeface="Trebuchet MS"/>
                <a:cs typeface="Trebuchet MS"/>
              </a:rPr>
              <a:t>with</a:t>
            </a:r>
            <a:r>
              <a:rPr dirty="0" sz="2000" spc="-145">
                <a:latin typeface="Trebuchet MS"/>
                <a:cs typeface="Trebuchet MS"/>
              </a:rPr>
              <a:t> </a:t>
            </a:r>
            <a:r>
              <a:rPr dirty="0" sz="2000" spc="-35">
                <a:latin typeface="Trebuchet MS"/>
                <a:cs typeface="Trebuchet MS"/>
              </a:rPr>
              <a:t>some</a:t>
            </a:r>
            <a:r>
              <a:rPr dirty="0" sz="2000" spc="-14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of</a:t>
            </a:r>
            <a:r>
              <a:rPr dirty="0" sz="2000" spc="-145">
                <a:latin typeface="Trebuchet MS"/>
                <a:cs typeface="Trebuchet MS"/>
              </a:rPr>
              <a:t> </a:t>
            </a:r>
            <a:r>
              <a:rPr dirty="0" sz="2000" spc="-75">
                <a:latin typeface="Trebuchet MS"/>
                <a:cs typeface="Trebuchet MS"/>
              </a:rPr>
              <a:t>the</a:t>
            </a:r>
            <a:r>
              <a:rPr dirty="0" sz="2000" spc="-145">
                <a:latin typeface="Trebuchet MS"/>
                <a:cs typeface="Trebuchet MS"/>
              </a:rPr>
              <a:t> </a:t>
            </a:r>
            <a:r>
              <a:rPr dirty="0" sz="2000" spc="-45">
                <a:latin typeface="Trebuchet MS"/>
                <a:cs typeface="Trebuchet MS"/>
              </a:rPr>
              <a:t>most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80">
                <a:solidFill>
                  <a:srgbClr val="939DFC"/>
                </a:solidFill>
                <a:latin typeface="Trebuchet MS"/>
                <a:cs typeface="Trebuchet MS"/>
              </a:rPr>
              <a:t>complex  </a:t>
            </a:r>
            <a:r>
              <a:rPr dirty="0" sz="2000" spc="-65">
                <a:solidFill>
                  <a:srgbClr val="939DFC"/>
                </a:solidFill>
                <a:latin typeface="Trebuchet MS"/>
                <a:cs typeface="Trebuchet MS"/>
              </a:rPr>
              <a:t>information </a:t>
            </a:r>
            <a:r>
              <a:rPr dirty="0" sz="2000" spc="-75">
                <a:solidFill>
                  <a:srgbClr val="939DFC"/>
                </a:solidFill>
                <a:latin typeface="Trebuchet MS"/>
                <a:cs typeface="Trebuchet MS"/>
              </a:rPr>
              <a:t>challenges </a:t>
            </a:r>
            <a:r>
              <a:rPr dirty="0" sz="2000" spc="-60">
                <a:latin typeface="Trebuchet MS"/>
                <a:cs typeface="Trebuchet MS"/>
              </a:rPr>
              <a:t>we </a:t>
            </a:r>
            <a:r>
              <a:rPr dirty="0" sz="2000" spc="-95">
                <a:latin typeface="Trebuchet MS"/>
                <a:cs typeface="Trebuchet MS"/>
              </a:rPr>
              <a:t>collectively</a:t>
            </a:r>
            <a:r>
              <a:rPr dirty="0" sz="2000" spc="-380">
                <a:latin typeface="Trebuchet MS"/>
                <a:cs typeface="Trebuchet MS"/>
              </a:rPr>
              <a:t> </a:t>
            </a:r>
            <a:r>
              <a:rPr dirty="0" sz="2000" spc="-105">
                <a:latin typeface="Trebuchet MS"/>
                <a:cs typeface="Trebuchet MS"/>
              </a:rPr>
              <a:t>face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31" y="1994"/>
            <a:ext cx="7772400" cy="5829300"/>
          </a:xfrm>
          <a:custGeom>
            <a:avLst/>
            <a:gdLst/>
            <a:ahLst/>
            <a:cxnLst/>
            <a:rect l="l" t="t" r="r" b="b"/>
            <a:pathLst>
              <a:path w="7772400" h="5829300">
                <a:moveTo>
                  <a:pt x="0" y="0"/>
                </a:moveTo>
                <a:lnTo>
                  <a:pt x="7772397" y="0"/>
                </a:lnTo>
                <a:lnTo>
                  <a:pt x="7772397" y="5829299"/>
                </a:lnTo>
                <a:lnTo>
                  <a:pt x="0" y="58292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43789" y="5542403"/>
            <a:ext cx="963294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2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dirty="0" sz="650" spc="15">
                <a:solidFill>
                  <a:srgbClr val="FFFFFF"/>
                </a:solidFill>
                <a:latin typeface="Arial"/>
                <a:cs typeface="Arial"/>
              </a:rPr>
              <a:t>2011 IBM</a:t>
            </a:r>
            <a:r>
              <a:rPr dirty="0" sz="6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Arial"/>
                <a:cs typeface="Arial"/>
              </a:rPr>
              <a:t>Corporation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116" y="5521894"/>
            <a:ext cx="15748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‹</a:t>
            </a:r>
            <a:r>
              <a:rPr dirty="0" sz="850" spc="-1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›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2404" y="201701"/>
            <a:ext cx="561340" cy="23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7026" y="242951"/>
            <a:ext cx="2564765" cy="33655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000" spc="80">
                <a:latin typeface="Trebuchet MS"/>
                <a:cs typeface="Trebuchet MS"/>
              </a:rPr>
              <a:t>IBM </a:t>
            </a:r>
            <a:r>
              <a:rPr dirty="0" sz="2000" spc="-70">
                <a:latin typeface="Trebuchet MS"/>
                <a:cs typeface="Trebuchet MS"/>
              </a:rPr>
              <a:t>Smarter</a:t>
            </a:r>
            <a:r>
              <a:rPr dirty="0" sz="2000" spc="-420">
                <a:latin typeface="Trebuchet MS"/>
                <a:cs typeface="Trebuchet MS"/>
              </a:rPr>
              <a:t> </a:t>
            </a:r>
            <a:r>
              <a:rPr dirty="0" sz="2000" spc="-80">
                <a:latin typeface="Trebuchet MS"/>
                <a:cs typeface="Trebuchet MS"/>
              </a:rPr>
              <a:t>Healthcare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0679" y="2270290"/>
            <a:ext cx="6023610" cy="1520825"/>
          </a:xfrm>
          <a:custGeom>
            <a:avLst/>
            <a:gdLst/>
            <a:ahLst/>
            <a:cxnLst/>
            <a:rect l="l" t="t" r="r" b="b"/>
            <a:pathLst>
              <a:path w="6023609" h="1520825">
                <a:moveTo>
                  <a:pt x="0" y="0"/>
                </a:moveTo>
                <a:lnTo>
                  <a:pt x="6023607" y="0"/>
                </a:lnTo>
                <a:lnTo>
                  <a:pt x="6023607" y="1520748"/>
                </a:lnTo>
                <a:lnTo>
                  <a:pt x="0" y="1520748"/>
                </a:lnTo>
                <a:lnTo>
                  <a:pt x="0" y="0"/>
                </a:lnTo>
                <a:close/>
              </a:path>
            </a:pathLst>
          </a:custGeom>
          <a:solidFill>
            <a:srgbClr val="2AA2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66964" y="4125290"/>
            <a:ext cx="1600835" cy="1061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700" spc="-100" i="1">
                <a:solidFill>
                  <a:srgbClr val="00A6A0"/>
                </a:solidFill>
                <a:latin typeface="Trebuchet MS"/>
                <a:cs typeface="Trebuchet MS"/>
              </a:rPr>
              <a:t>Capture</a:t>
            </a:r>
            <a:r>
              <a:rPr dirty="0" sz="1700" spc="-200" i="1">
                <a:solidFill>
                  <a:srgbClr val="00A6A0"/>
                </a:solidFill>
                <a:latin typeface="Trebuchet MS"/>
                <a:cs typeface="Trebuchet MS"/>
              </a:rPr>
              <a:t> </a:t>
            </a:r>
            <a:r>
              <a:rPr dirty="0" sz="1700" spc="-95" i="1">
                <a:solidFill>
                  <a:srgbClr val="00A6A0"/>
                </a:solidFill>
                <a:latin typeface="Trebuchet MS"/>
                <a:cs typeface="Trebuchet MS"/>
              </a:rPr>
              <a:t>accurate,  </a:t>
            </a:r>
            <a:r>
              <a:rPr dirty="0" sz="1700" spc="-110" i="1">
                <a:solidFill>
                  <a:srgbClr val="00A6A0"/>
                </a:solidFill>
                <a:latin typeface="Trebuchet MS"/>
                <a:cs typeface="Trebuchet MS"/>
              </a:rPr>
              <a:t>real-time  </a:t>
            </a:r>
            <a:r>
              <a:rPr dirty="0" sz="1700" spc="-90" i="1">
                <a:solidFill>
                  <a:srgbClr val="00A6A0"/>
                </a:solidFill>
                <a:latin typeface="Trebuchet MS"/>
                <a:cs typeface="Trebuchet MS"/>
              </a:rPr>
              <a:t>information </a:t>
            </a:r>
            <a:r>
              <a:rPr dirty="0" sz="1700" spc="-100" i="1">
                <a:solidFill>
                  <a:srgbClr val="00A6A0"/>
                </a:solidFill>
                <a:latin typeface="Trebuchet MS"/>
                <a:cs typeface="Trebuchet MS"/>
              </a:rPr>
              <a:t>from  </a:t>
            </a:r>
            <a:r>
              <a:rPr dirty="0" sz="1700" spc="-90" i="1">
                <a:solidFill>
                  <a:srgbClr val="00A6A0"/>
                </a:solidFill>
                <a:latin typeface="Trebuchet MS"/>
                <a:cs typeface="Trebuchet MS"/>
              </a:rPr>
              <a:t>devices </a:t>
            </a:r>
            <a:r>
              <a:rPr dirty="0" sz="1700" spc="-45" i="1">
                <a:solidFill>
                  <a:srgbClr val="00A6A0"/>
                </a:solidFill>
                <a:latin typeface="Trebuchet MS"/>
                <a:cs typeface="Trebuchet MS"/>
              </a:rPr>
              <a:t>&amp;</a:t>
            </a:r>
            <a:r>
              <a:rPr dirty="0" sz="1700" spc="-250" i="1">
                <a:solidFill>
                  <a:srgbClr val="00A6A0"/>
                </a:solidFill>
                <a:latin typeface="Trebuchet MS"/>
                <a:cs typeface="Trebuchet MS"/>
              </a:rPr>
              <a:t> </a:t>
            </a:r>
            <a:r>
              <a:rPr dirty="0" sz="1700" spc="-70" i="1">
                <a:solidFill>
                  <a:srgbClr val="00A6A0"/>
                </a:solidFill>
                <a:latin typeface="Trebuchet MS"/>
                <a:cs typeface="Trebuchet MS"/>
              </a:rPr>
              <a:t>systems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6470" y="4132034"/>
            <a:ext cx="1452245" cy="1061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 spc="-85" i="1">
                <a:solidFill>
                  <a:srgbClr val="D60093"/>
                </a:solidFill>
                <a:latin typeface="Trebuchet MS"/>
                <a:cs typeface="Trebuchet MS"/>
              </a:rPr>
              <a:t>Enable</a:t>
            </a:r>
            <a:r>
              <a:rPr dirty="0" sz="1700" spc="-225" i="1">
                <a:solidFill>
                  <a:srgbClr val="D60093"/>
                </a:solidFill>
                <a:latin typeface="Trebuchet MS"/>
                <a:cs typeface="Trebuchet MS"/>
              </a:rPr>
              <a:t> </a:t>
            </a:r>
            <a:r>
              <a:rPr dirty="0" sz="1700" spc="-70" i="1">
                <a:solidFill>
                  <a:srgbClr val="D60093"/>
                </a:solidFill>
                <a:latin typeface="Trebuchet MS"/>
                <a:cs typeface="Trebuchet MS"/>
              </a:rPr>
              <a:t>seamless  </a:t>
            </a:r>
            <a:r>
              <a:rPr dirty="0" sz="1700" spc="-90" i="1">
                <a:solidFill>
                  <a:srgbClr val="D60093"/>
                </a:solidFill>
                <a:latin typeface="Trebuchet MS"/>
                <a:cs typeface="Trebuchet MS"/>
              </a:rPr>
              <a:t>information  </a:t>
            </a:r>
            <a:r>
              <a:rPr dirty="0" sz="1700" spc="-65" i="1">
                <a:solidFill>
                  <a:srgbClr val="D60093"/>
                </a:solidFill>
                <a:latin typeface="Trebuchet MS"/>
                <a:cs typeface="Trebuchet MS"/>
              </a:rPr>
              <a:t>sharing </a:t>
            </a:r>
            <a:r>
              <a:rPr dirty="0" sz="1700" spc="-60" i="1">
                <a:solidFill>
                  <a:srgbClr val="D60093"/>
                </a:solidFill>
                <a:latin typeface="Trebuchet MS"/>
                <a:cs typeface="Trebuchet MS"/>
              </a:rPr>
              <a:t>across  groups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7353" y="4125290"/>
            <a:ext cx="1798320" cy="1061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700" spc="-50" i="1">
                <a:solidFill>
                  <a:srgbClr val="F19027"/>
                </a:solidFill>
                <a:latin typeface="Trebuchet MS"/>
                <a:cs typeface="Trebuchet MS"/>
              </a:rPr>
              <a:t>Use </a:t>
            </a:r>
            <a:r>
              <a:rPr dirty="0" sz="1700" spc="-65" i="1">
                <a:solidFill>
                  <a:srgbClr val="F19027"/>
                </a:solidFill>
                <a:latin typeface="Trebuchet MS"/>
                <a:cs typeface="Trebuchet MS"/>
              </a:rPr>
              <a:t>advanced  </a:t>
            </a:r>
            <a:r>
              <a:rPr dirty="0" sz="1700" spc="-80" i="1">
                <a:solidFill>
                  <a:srgbClr val="F19027"/>
                </a:solidFill>
                <a:latin typeface="Trebuchet MS"/>
                <a:cs typeface="Trebuchet MS"/>
              </a:rPr>
              <a:t>analytics </a:t>
            </a:r>
            <a:r>
              <a:rPr dirty="0" sz="1700" spc="-95" i="1">
                <a:solidFill>
                  <a:srgbClr val="F19027"/>
                </a:solidFill>
                <a:latin typeface="Trebuchet MS"/>
                <a:cs typeface="Trebuchet MS"/>
              </a:rPr>
              <a:t>to</a:t>
            </a:r>
            <a:r>
              <a:rPr dirty="0" sz="1700" spc="-270" i="1">
                <a:solidFill>
                  <a:srgbClr val="F19027"/>
                </a:solidFill>
                <a:latin typeface="Trebuchet MS"/>
                <a:cs typeface="Trebuchet MS"/>
              </a:rPr>
              <a:t> </a:t>
            </a:r>
            <a:r>
              <a:rPr dirty="0" sz="1700" spc="-90" i="1">
                <a:solidFill>
                  <a:srgbClr val="F19027"/>
                </a:solidFill>
                <a:latin typeface="Trebuchet MS"/>
                <a:cs typeface="Trebuchet MS"/>
              </a:rPr>
              <a:t>improve  </a:t>
            </a:r>
            <a:r>
              <a:rPr dirty="0" sz="1700" spc="-100" i="1">
                <a:solidFill>
                  <a:srgbClr val="F19027"/>
                </a:solidFill>
                <a:latin typeface="Trebuchet MS"/>
                <a:cs typeface="Trebuchet MS"/>
              </a:rPr>
              <a:t>research, </a:t>
            </a:r>
            <a:r>
              <a:rPr dirty="0" sz="1700" spc="-60" i="1">
                <a:solidFill>
                  <a:srgbClr val="F19027"/>
                </a:solidFill>
                <a:latin typeface="Trebuchet MS"/>
                <a:cs typeface="Trebuchet MS"/>
              </a:rPr>
              <a:t>diagnosis  </a:t>
            </a:r>
            <a:r>
              <a:rPr dirty="0" sz="1700" spc="-55" i="1">
                <a:solidFill>
                  <a:srgbClr val="F19027"/>
                </a:solidFill>
                <a:latin typeface="Trebuchet MS"/>
                <a:cs typeface="Trebuchet MS"/>
              </a:rPr>
              <a:t>and</a:t>
            </a:r>
            <a:r>
              <a:rPr dirty="0" sz="1700" spc="-150" i="1">
                <a:solidFill>
                  <a:srgbClr val="F19027"/>
                </a:solidFill>
                <a:latin typeface="Trebuchet MS"/>
                <a:cs typeface="Trebuchet MS"/>
              </a:rPr>
              <a:t> </a:t>
            </a:r>
            <a:r>
              <a:rPr dirty="0" sz="1700" spc="-105" i="1">
                <a:solidFill>
                  <a:srgbClr val="F19027"/>
                </a:solidFill>
                <a:latin typeface="Trebuchet MS"/>
                <a:cs typeface="Trebuchet MS"/>
              </a:rPr>
              <a:t>treatment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092" y="976059"/>
            <a:ext cx="6573520" cy="274002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ctr" marL="12065" marR="5080">
              <a:lnSpc>
                <a:spcPct val="96100"/>
              </a:lnSpc>
              <a:spcBef>
                <a:spcPts val="204"/>
              </a:spcBef>
            </a:pPr>
            <a:r>
              <a:rPr dirty="0" sz="1850" spc="-1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70">
                <a:solidFill>
                  <a:srgbClr val="FFFFFF"/>
                </a:solidFill>
                <a:latin typeface="Trebuchet MS"/>
                <a:cs typeface="Trebuchet MS"/>
              </a:rPr>
              <a:t>smarter</a:t>
            </a:r>
            <a:r>
              <a:rPr dirty="0" sz="185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dirty="0" sz="185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FFFFFF"/>
                </a:solidFill>
                <a:latin typeface="Trebuchet MS"/>
                <a:cs typeface="Trebuchet MS"/>
              </a:rPr>
              <a:t>system</a:t>
            </a:r>
            <a:r>
              <a:rPr dirty="0" sz="185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FFFFFF"/>
                </a:solidFill>
                <a:latin typeface="Trebuchet MS"/>
                <a:cs typeface="Trebuchet MS"/>
              </a:rPr>
              <a:t>improves</a:t>
            </a:r>
            <a:r>
              <a:rPr dirty="0" sz="185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90">
                <a:solidFill>
                  <a:srgbClr val="FFFFFF"/>
                </a:solidFill>
                <a:latin typeface="Trebuchet MS"/>
                <a:cs typeface="Trebuchet MS"/>
              </a:rPr>
              <a:t>visibility</a:t>
            </a:r>
            <a:r>
              <a:rPr dirty="0" sz="185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6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85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FFFFFF"/>
                </a:solidFill>
                <a:latin typeface="Trebuchet MS"/>
                <a:cs typeface="Trebuchet MS"/>
              </a:rPr>
              <a:t>collaboration</a:t>
            </a:r>
            <a:r>
              <a:rPr dirty="0" sz="185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FFFFFF"/>
                </a:solidFill>
                <a:latin typeface="Trebuchet MS"/>
                <a:cs typeface="Trebuchet MS"/>
              </a:rPr>
              <a:t>across  </a:t>
            </a:r>
            <a:r>
              <a:rPr dirty="0" sz="1850" spc="-110">
                <a:solidFill>
                  <a:srgbClr val="FFFFFF"/>
                </a:solidFill>
                <a:latin typeface="Trebuchet MS"/>
                <a:cs typeface="Trebuchet MS"/>
              </a:rPr>
              <a:t>all </a:t>
            </a:r>
            <a:r>
              <a:rPr dirty="0" sz="1850" spc="-75">
                <a:solidFill>
                  <a:srgbClr val="FFFFFF"/>
                </a:solidFill>
                <a:latin typeface="Trebuchet MS"/>
                <a:cs typeface="Trebuchet MS"/>
              </a:rPr>
              <a:t>health </a:t>
            </a:r>
            <a:r>
              <a:rPr dirty="0" sz="1850" spc="-55">
                <a:solidFill>
                  <a:srgbClr val="FFFFFF"/>
                </a:solidFill>
                <a:latin typeface="Trebuchet MS"/>
                <a:cs typeface="Trebuchet MS"/>
              </a:rPr>
              <a:t>system </a:t>
            </a:r>
            <a:r>
              <a:rPr dirty="0" sz="1850" spc="-85">
                <a:solidFill>
                  <a:srgbClr val="FFFFFF"/>
                </a:solidFill>
                <a:latin typeface="Trebuchet MS"/>
                <a:cs typeface="Trebuchet MS"/>
              </a:rPr>
              <a:t>participants </a:t>
            </a:r>
            <a:r>
              <a:rPr dirty="0" sz="1850" spc="-70">
                <a:solidFill>
                  <a:srgbClr val="FFFFFF"/>
                </a:solidFill>
                <a:latin typeface="Trebuchet MS"/>
                <a:cs typeface="Trebuchet MS"/>
              </a:rPr>
              <a:t>making </a:t>
            </a:r>
            <a:r>
              <a:rPr dirty="0" sz="1850" spc="-65">
                <a:solidFill>
                  <a:srgbClr val="FFFFFF"/>
                </a:solidFill>
                <a:latin typeface="Trebuchet MS"/>
                <a:cs typeface="Trebuchet MS"/>
              </a:rPr>
              <a:t>best </a:t>
            </a:r>
            <a:r>
              <a:rPr dirty="0" sz="1850" spc="-45">
                <a:solidFill>
                  <a:srgbClr val="FFFFFF"/>
                </a:solidFill>
                <a:latin typeface="Trebuchet MS"/>
                <a:cs typeface="Trebuchet MS"/>
              </a:rPr>
              <a:t>use </a:t>
            </a:r>
            <a:r>
              <a:rPr dirty="0" sz="1850" spc="-60">
                <a:solidFill>
                  <a:srgbClr val="FFFFFF"/>
                </a:solidFill>
                <a:latin typeface="Trebuchet MS"/>
                <a:cs typeface="Trebuchet MS"/>
              </a:rPr>
              <a:t>of resources to  </a:t>
            </a:r>
            <a:r>
              <a:rPr dirty="0" sz="1850" spc="-75">
                <a:solidFill>
                  <a:srgbClr val="FFFFFF"/>
                </a:solidFill>
                <a:latin typeface="Trebuchet MS"/>
                <a:cs typeface="Trebuchet MS"/>
              </a:rPr>
              <a:t>prevent </a:t>
            </a:r>
            <a:r>
              <a:rPr dirty="0" sz="1850" spc="-55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850" spc="-90">
                <a:solidFill>
                  <a:srgbClr val="FFFFFF"/>
                </a:solidFill>
                <a:latin typeface="Trebuchet MS"/>
                <a:cs typeface="Trebuchet MS"/>
              </a:rPr>
              <a:t>treat </a:t>
            </a:r>
            <a:r>
              <a:rPr dirty="0" sz="1850" spc="-75">
                <a:solidFill>
                  <a:srgbClr val="FFFFFF"/>
                </a:solidFill>
                <a:latin typeface="Trebuchet MS"/>
                <a:cs typeface="Trebuchet MS"/>
              </a:rPr>
              <a:t>diseases, reduce </a:t>
            </a:r>
            <a:r>
              <a:rPr dirty="0" sz="1850" spc="-80">
                <a:solidFill>
                  <a:srgbClr val="FFFFFF"/>
                </a:solidFill>
                <a:latin typeface="Trebuchet MS"/>
                <a:cs typeface="Trebuchet MS"/>
              </a:rPr>
              <a:t>overall </a:t>
            </a:r>
            <a:r>
              <a:rPr dirty="0" sz="1850" spc="-85">
                <a:solidFill>
                  <a:srgbClr val="FFFFFF"/>
                </a:solidFill>
                <a:latin typeface="Trebuchet MS"/>
                <a:cs typeface="Trebuchet MS"/>
              </a:rPr>
              <a:t>healthcare costs, </a:t>
            </a:r>
            <a:r>
              <a:rPr dirty="0" sz="1850" spc="-55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dirty="0" sz="1850" spc="-75">
                <a:solidFill>
                  <a:srgbClr val="FFFFFF"/>
                </a:solidFill>
                <a:latin typeface="Trebuchet MS"/>
                <a:cs typeface="Trebuchet MS"/>
              </a:rPr>
              <a:t>keep </a:t>
            </a:r>
            <a:r>
              <a:rPr dirty="0" sz="1850" spc="-70">
                <a:solidFill>
                  <a:srgbClr val="FFFFFF"/>
                </a:solidFill>
                <a:latin typeface="Trebuchet MS"/>
                <a:cs typeface="Trebuchet MS"/>
              </a:rPr>
              <a:t>people</a:t>
            </a:r>
            <a:r>
              <a:rPr dirty="0" sz="1850" spc="-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50" spc="-95">
                <a:solidFill>
                  <a:srgbClr val="FFFFFF"/>
                </a:solidFill>
                <a:latin typeface="Trebuchet MS"/>
                <a:cs typeface="Trebuchet MS"/>
              </a:rPr>
              <a:t>healthy.</a:t>
            </a:r>
            <a:endParaRPr sz="1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 marR="57785">
              <a:lnSpc>
                <a:spcPct val="100000"/>
              </a:lnSpc>
              <a:tabLst>
                <a:tab pos="1960245" algn="l"/>
              </a:tabLst>
            </a:pPr>
            <a:r>
              <a:rPr dirty="0" sz="5100" spc="-450" b="1">
                <a:solidFill>
                  <a:srgbClr val="FFFFFF"/>
                </a:solidFill>
                <a:latin typeface="Trebuchet MS"/>
                <a:cs typeface="Trebuchet MS"/>
              </a:rPr>
              <a:t>+	+</a:t>
            </a:r>
            <a:endParaRPr sz="5100">
              <a:latin typeface="Trebuchet MS"/>
              <a:cs typeface="Trebuchet MS"/>
            </a:endParaRPr>
          </a:p>
          <a:p>
            <a:pPr algn="ctr" marR="179705">
              <a:lnSpc>
                <a:spcPct val="100000"/>
              </a:lnSpc>
              <a:spcBef>
                <a:spcPts val="1410"/>
              </a:spcBef>
              <a:tabLst>
                <a:tab pos="1750695" algn="l"/>
                <a:tab pos="3783329" algn="l"/>
              </a:tabLst>
            </a:pPr>
            <a:r>
              <a:rPr dirty="0" baseline="1851" sz="2250" spc="-104" b="1">
                <a:solidFill>
                  <a:srgbClr val="0066CC"/>
                </a:solidFill>
                <a:latin typeface="Trebuchet MS"/>
                <a:cs typeface="Trebuchet MS"/>
              </a:rPr>
              <a:t>Instrumented	</a:t>
            </a:r>
            <a:r>
              <a:rPr dirty="0" baseline="1851" sz="2250" spc="-120" b="1">
                <a:solidFill>
                  <a:srgbClr val="0066CC"/>
                </a:solidFill>
                <a:latin typeface="Trebuchet MS"/>
                <a:cs typeface="Trebuchet MS"/>
              </a:rPr>
              <a:t>Interconnected	</a:t>
            </a:r>
            <a:r>
              <a:rPr dirty="0" sz="1500" spc="-70" b="1">
                <a:solidFill>
                  <a:srgbClr val="0066CC"/>
                </a:solidFill>
                <a:latin typeface="Trebuchet MS"/>
                <a:cs typeface="Trebuchet MS"/>
              </a:rPr>
              <a:t>Intelligent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80426" y="2475395"/>
            <a:ext cx="1003935" cy="1009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89715" y="2447064"/>
            <a:ext cx="901382" cy="1018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54705" y="2468654"/>
            <a:ext cx="944562" cy="10187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31" y="1994"/>
            <a:ext cx="7772400" cy="5829300"/>
          </a:xfrm>
          <a:custGeom>
            <a:avLst/>
            <a:gdLst/>
            <a:ahLst/>
            <a:cxnLst/>
            <a:rect l="l" t="t" r="r" b="b"/>
            <a:pathLst>
              <a:path w="7772400" h="5829300">
                <a:moveTo>
                  <a:pt x="0" y="0"/>
                </a:moveTo>
                <a:lnTo>
                  <a:pt x="7772397" y="0"/>
                </a:lnTo>
                <a:lnTo>
                  <a:pt x="7772397" y="5829299"/>
                </a:lnTo>
                <a:lnTo>
                  <a:pt x="0" y="58292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43789" y="5542403"/>
            <a:ext cx="963294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2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dirty="0" sz="650" spc="15">
                <a:solidFill>
                  <a:srgbClr val="FFFFFF"/>
                </a:solidFill>
                <a:latin typeface="Arial"/>
                <a:cs typeface="Arial"/>
              </a:rPr>
              <a:t>2011 IBM</a:t>
            </a:r>
            <a:r>
              <a:rPr dirty="0" sz="6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Arial"/>
                <a:cs typeface="Arial"/>
              </a:rPr>
              <a:t>Corporation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116" y="5521894"/>
            <a:ext cx="15748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‹</a:t>
            </a:r>
            <a:r>
              <a:rPr dirty="0" sz="850" spc="-1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›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2404" y="201701"/>
            <a:ext cx="561340" cy="23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00248" y="1373937"/>
            <a:ext cx="807085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00" spc="-65" b="1">
                <a:solidFill>
                  <a:srgbClr val="FFFFFF"/>
                </a:solidFill>
                <a:latin typeface="Trebuchet MS"/>
                <a:cs typeface="Trebuchet MS"/>
              </a:rPr>
              <a:t>questions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248" y="1820138"/>
            <a:ext cx="2392045" cy="286385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240029">
              <a:lnSpc>
                <a:spcPts val="1730"/>
              </a:lnSpc>
              <a:spcBef>
                <a:spcPts val="245"/>
              </a:spcBef>
            </a:pPr>
            <a:r>
              <a:rPr dirty="0" sz="1500" spc="-80" b="1">
                <a:solidFill>
                  <a:srgbClr val="FFFFFF"/>
                </a:solidFill>
                <a:latin typeface="Trebuchet MS"/>
                <a:cs typeface="Trebuchet MS"/>
              </a:rPr>
              <a:t>Analyzes </a:t>
            </a:r>
            <a:r>
              <a:rPr dirty="0" sz="1500" spc="-70" b="1">
                <a:solidFill>
                  <a:srgbClr val="FFFFFF"/>
                </a:solidFill>
                <a:latin typeface="Trebuchet MS"/>
                <a:cs typeface="Trebuchet MS"/>
              </a:rPr>
              <a:t>large </a:t>
            </a:r>
            <a:r>
              <a:rPr dirty="0" sz="1500" spc="-65" b="1">
                <a:solidFill>
                  <a:srgbClr val="FFFFFF"/>
                </a:solidFill>
                <a:latin typeface="Trebuchet MS"/>
                <a:cs typeface="Trebuchet MS"/>
              </a:rPr>
              <a:t>volumes </a:t>
            </a:r>
            <a:r>
              <a:rPr dirty="0" sz="1500" spc="-55" b="1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dirty="0" sz="1500" spc="-80" b="1">
                <a:solidFill>
                  <a:srgbClr val="FFFFFF"/>
                </a:solidFill>
                <a:latin typeface="Trebuchet MS"/>
                <a:cs typeface="Trebuchet MS"/>
              </a:rPr>
              <a:t>unstructured</a:t>
            </a:r>
            <a:r>
              <a:rPr dirty="0" sz="1500" spc="-1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500" spc="-55" b="1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 marR="376555">
              <a:lnSpc>
                <a:spcPts val="1730"/>
              </a:lnSpc>
            </a:pPr>
            <a:r>
              <a:rPr dirty="0" sz="1500" spc="-75" b="1">
                <a:solidFill>
                  <a:srgbClr val="FFFFFF"/>
                </a:solidFill>
                <a:latin typeface="Trebuchet MS"/>
                <a:cs typeface="Trebuchet MS"/>
              </a:rPr>
              <a:t>Generates </a:t>
            </a:r>
            <a:r>
              <a:rPr dirty="0" sz="1500" spc="-60" b="1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500" spc="-1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500" spc="-70" b="1">
                <a:solidFill>
                  <a:srgbClr val="FFFFFF"/>
                </a:solidFill>
                <a:latin typeface="Trebuchet MS"/>
                <a:cs typeface="Trebuchet MS"/>
              </a:rPr>
              <a:t>evaluates  </a:t>
            </a:r>
            <a:r>
              <a:rPr dirty="0" sz="1500" spc="-65" b="1">
                <a:solidFill>
                  <a:srgbClr val="FFFFFF"/>
                </a:solidFill>
                <a:latin typeface="Trebuchet MS"/>
                <a:cs typeface="Trebuchet MS"/>
              </a:rPr>
              <a:t>hypothesis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 marR="421640">
              <a:lnSpc>
                <a:spcPts val="1730"/>
              </a:lnSpc>
            </a:pPr>
            <a:r>
              <a:rPr dirty="0" sz="1500" spc="-75" b="1">
                <a:solidFill>
                  <a:srgbClr val="FFFFFF"/>
                </a:solidFill>
                <a:latin typeface="Trebuchet MS"/>
                <a:cs typeface="Trebuchet MS"/>
              </a:rPr>
              <a:t>Presents </a:t>
            </a:r>
            <a:r>
              <a:rPr dirty="0" sz="1500" spc="-65" b="1">
                <a:solidFill>
                  <a:srgbClr val="FFFFFF"/>
                </a:solidFill>
                <a:latin typeface="Trebuchet MS"/>
                <a:cs typeface="Trebuchet MS"/>
              </a:rPr>
              <a:t>responses</a:t>
            </a:r>
            <a:r>
              <a:rPr dirty="0" sz="15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500" spc="-65" b="1">
                <a:solidFill>
                  <a:srgbClr val="FFFFFF"/>
                </a:solidFill>
                <a:latin typeface="Trebuchet MS"/>
                <a:cs typeface="Trebuchet MS"/>
              </a:rPr>
              <a:t>with  </a:t>
            </a:r>
            <a:r>
              <a:rPr dirty="0" sz="1500" spc="-85" b="1">
                <a:solidFill>
                  <a:srgbClr val="FFFFFF"/>
                </a:solidFill>
                <a:latin typeface="Trebuchet MS"/>
                <a:cs typeface="Trebuchet MS"/>
              </a:rPr>
              <a:t>confidence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 marR="360045">
              <a:lnSpc>
                <a:spcPts val="1730"/>
              </a:lnSpc>
            </a:pPr>
            <a:r>
              <a:rPr dirty="0" sz="1500" spc="-60" b="1">
                <a:solidFill>
                  <a:srgbClr val="FFFFFF"/>
                </a:solidFill>
                <a:latin typeface="Trebuchet MS"/>
                <a:cs typeface="Trebuchet MS"/>
              </a:rPr>
              <a:t>Supports </a:t>
            </a:r>
            <a:r>
              <a:rPr dirty="0" sz="1500" spc="-80" b="1">
                <a:solidFill>
                  <a:srgbClr val="FFFFFF"/>
                </a:solidFill>
                <a:latin typeface="Trebuchet MS"/>
                <a:cs typeface="Trebuchet MS"/>
              </a:rPr>
              <a:t>iterative  </a:t>
            </a:r>
            <a:r>
              <a:rPr dirty="0" sz="1500" spc="-60" b="1">
                <a:solidFill>
                  <a:srgbClr val="FFFFFF"/>
                </a:solidFill>
                <a:latin typeface="Trebuchet MS"/>
                <a:cs typeface="Trebuchet MS"/>
              </a:rPr>
              <a:t>dialogue </a:t>
            </a:r>
            <a:r>
              <a:rPr dirty="0" sz="1500" spc="-50" b="1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dirty="0" sz="1500" spc="-85" b="1">
                <a:solidFill>
                  <a:srgbClr val="FFFFFF"/>
                </a:solidFill>
                <a:latin typeface="Trebuchet MS"/>
                <a:cs typeface="Trebuchet MS"/>
              </a:rPr>
              <a:t>refine</a:t>
            </a:r>
            <a:r>
              <a:rPr dirty="0" sz="1500" spc="-2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500" spc="-70" b="1">
                <a:solidFill>
                  <a:srgbClr val="FFFFFF"/>
                </a:solidFill>
                <a:latin typeface="Trebuchet MS"/>
                <a:cs typeface="Trebuchet MS"/>
              </a:rPr>
              <a:t>results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dirty="0" sz="1500" spc="-90" b="1">
                <a:solidFill>
                  <a:srgbClr val="FFFFFF"/>
                </a:solidFill>
                <a:latin typeface="Trebuchet MS"/>
                <a:cs typeface="Trebuchet MS"/>
              </a:rPr>
              <a:t>Learns </a:t>
            </a:r>
            <a:r>
              <a:rPr dirty="0" sz="1500" spc="-65" b="1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dirty="0" sz="1500" spc="-75" b="1">
                <a:solidFill>
                  <a:srgbClr val="FFFFFF"/>
                </a:solidFill>
                <a:latin typeface="Trebuchet MS"/>
                <a:cs typeface="Trebuchet MS"/>
              </a:rPr>
              <a:t>results </a:t>
            </a:r>
            <a:r>
              <a:rPr dirty="0" sz="1500" spc="-80" b="1">
                <a:solidFill>
                  <a:srgbClr val="FFFFFF"/>
                </a:solidFill>
                <a:latin typeface="Trebuchet MS"/>
                <a:cs typeface="Trebuchet MS"/>
              </a:rPr>
              <a:t>over</a:t>
            </a:r>
            <a:r>
              <a:rPr dirty="0" sz="1500" spc="-2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500" spc="-75" b="1">
                <a:solidFill>
                  <a:srgbClr val="FFFFFF"/>
                </a:solidFill>
                <a:latin typeface="Trebuchet MS"/>
                <a:cs typeface="Trebuchet MS"/>
              </a:rPr>
              <a:t>time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00476" y="1099134"/>
            <a:ext cx="370840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1820">
                <a:solidFill>
                  <a:srgbClr val="FFFFFF"/>
                </a:solidFill>
                <a:latin typeface="Arial"/>
                <a:cs typeface="Arial"/>
              </a:rPr>
              <a:t>³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2373" y="1792707"/>
            <a:ext cx="370840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1820">
                <a:solidFill>
                  <a:srgbClr val="FFFFFF"/>
                </a:solidFill>
                <a:latin typeface="Arial"/>
                <a:cs typeface="Arial"/>
              </a:rPr>
              <a:t>³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80232" y="2457945"/>
            <a:ext cx="370840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1820">
                <a:solidFill>
                  <a:srgbClr val="FFFFFF"/>
                </a:solidFill>
                <a:latin typeface="Arial"/>
                <a:cs typeface="Arial"/>
              </a:rPr>
              <a:t>³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70783" y="3138030"/>
            <a:ext cx="370840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1820">
                <a:solidFill>
                  <a:srgbClr val="FFFFFF"/>
                </a:solidFill>
                <a:latin typeface="Arial"/>
                <a:cs typeface="Arial"/>
              </a:rPr>
              <a:t>³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248" y="961276"/>
            <a:ext cx="7174865" cy="4375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777615">
              <a:lnSpc>
                <a:spcPts val="1525"/>
              </a:lnSpc>
              <a:spcBef>
                <a:spcPts val="110"/>
              </a:spcBef>
            </a:pPr>
            <a:r>
              <a:rPr dirty="0" sz="1350" spc="-3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r>
              <a:rPr dirty="0" sz="13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50">
                <a:solidFill>
                  <a:srgbClr val="FFFFFF"/>
                </a:solidFill>
                <a:latin typeface="Trebuchet MS"/>
                <a:cs typeface="Trebuchet MS"/>
              </a:rPr>
              <a:t>condition</a:t>
            </a:r>
            <a:r>
              <a:rPr dirty="0" sz="135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40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dirty="0" sz="13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50">
                <a:solidFill>
                  <a:srgbClr val="FFFFFF"/>
                </a:solidFill>
                <a:latin typeface="Trebuchet MS"/>
                <a:cs typeface="Trebuchet MS"/>
              </a:rPr>
              <a:t>red</a:t>
            </a:r>
            <a:r>
              <a:rPr dirty="0" sz="13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85">
                <a:solidFill>
                  <a:srgbClr val="FFFFFF"/>
                </a:solidFill>
                <a:latin typeface="Trebuchet MS"/>
                <a:cs typeface="Trebuchet MS"/>
              </a:rPr>
              <a:t>eye,</a:t>
            </a:r>
            <a:r>
              <a:rPr dirty="0" sz="13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75">
                <a:solidFill>
                  <a:srgbClr val="FFFFFF"/>
                </a:solidFill>
                <a:latin typeface="Trebuchet MS"/>
                <a:cs typeface="Trebuchet MS"/>
              </a:rPr>
              <a:t>pain,</a:t>
            </a:r>
            <a:r>
              <a:rPr dirty="0" sz="13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65">
                <a:solidFill>
                  <a:srgbClr val="FFFFFF"/>
                </a:solidFill>
                <a:latin typeface="Trebuchet MS"/>
                <a:cs typeface="Trebuchet MS"/>
              </a:rPr>
              <a:t>inflammation,</a:t>
            </a:r>
            <a:endParaRPr sz="1350">
              <a:latin typeface="Trebuchet MS"/>
              <a:cs typeface="Trebuchet MS"/>
            </a:endParaRPr>
          </a:p>
          <a:p>
            <a:pPr marL="12700">
              <a:lnSpc>
                <a:spcPts val="1705"/>
              </a:lnSpc>
            </a:pPr>
            <a:r>
              <a:rPr dirty="0" sz="1500" spc="-60" b="1">
                <a:solidFill>
                  <a:srgbClr val="FFFFFF"/>
                </a:solidFill>
                <a:latin typeface="Trebuchet MS"/>
                <a:cs typeface="Trebuchet MS"/>
              </a:rPr>
              <a:t>Understands </a:t>
            </a:r>
            <a:r>
              <a:rPr dirty="0" sz="1500" spc="-70" b="1">
                <a:solidFill>
                  <a:srgbClr val="FFFFFF"/>
                </a:solidFill>
                <a:latin typeface="Trebuchet MS"/>
                <a:cs typeface="Trebuchet MS"/>
              </a:rPr>
              <a:t>natural</a:t>
            </a:r>
            <a:r>
              <a:rPr dirty="0" sz="1500" spc="-20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500" spc="-60" b="1">
                <a:solidFill>
                  <a:srgbClr val="FFFFFF"/>
                </a:solidFill>
                <a:latin typeface="Trebuchet MS"/>
                <a:cs typeface="Trebuchet MS"/>
              </a:rPr>
              <a:t>language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3156" y="1152029"/>
            <a:ext cx="325120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55">
                <a:solidFill>
                  <a:srgbClr val="FFFFFF"/>
                </a:solidFill>
                <a:latin typeface="Trebuchet MS"/>
                <a:cs typeface="Trebuchet MS"/>
              </a:rPr>
              <a:t>blurred</a:t>
            </a:r>
            <a:r>
              <a:rPr dirty="0" sz="13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60">
                <a:solidFill>
                  <a:srgbClr val="FFFFFF"/>
                </a:solidFill>
                <a:latin typeface="Trebuchet MS"/>
                <a:cs typeface="Trebuchet MS"/>
              </a:rPr>
              <a:t>vision,</a:t>
            </a:r>
            <a:r>
              <a:rPr dirty="0" sz="135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60">
                <a:solidFill>
                  <a:srgbClr val="FFFFFF"/>
                </a:solidFill>
                <a:latin typeface="Trebuchet MS"/>
                <a:cs typeface="Trebuchet MS"/>
              </a:rPr>
              <a:t>floating</a:t>
            </a:r>
            <a:r>
              <a:rPr dirty="0" sz="13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35">
                <a:solidFill>
                  <a:srgbClr val="FFFFFF"/>
                </a:solidFill>
                <a:latin typeface="Trebuchet MS"/>
                <a:cs typeface="Trebuchet MS"/>
              </a:rPr>
              <a:t>spots</a:t>
            </a:r>
            <a:r>
              <a:rPr dirty="0" sz="135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4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3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60">
                <a:solidFill>
                  <a:srgbClr val="FFFFFF"/>
                </a:solidFill>
                <a:latin typeface="Trebuchet MS"/>
                <a:cs typeface="Trebuchet MS"/>
              </a:rPr>
              <a:t>sensitivity</a:t>
            </a:r>
            <a:r>
              <a:rPr dirty="0" sz="135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45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50436" y="1346352"/>
            <a:ext cx="3425190" cy="7747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023870">
              <a:lnSpc>
                <a:spcPct val="100000"/>
              </a:lnSpc>
              <a:spcBef>
                <a:spcPts val="110"/>
              </a:spcBef>
            </a:pPr>
            <a:r>
              <a:rPr dirty="0" sz="1350" spc="-35">
                <a:solidFill>
                  <a:srgbClr val="FFFFFF"/>
                </a:solidFill>
                <a:latin typeface="Trebuchet MS"/>
                <a:cs typeface="Trebuchet MS"/>
              </a:rPr>
              <a:t>light?</a:t>
            </a:r>
            <a:endParaRPr sz="1350">
              <a:latin typeface="Trebuchet MS"/>
              <a:cs typeface="Trebuchet MS"/>
            </a:endParaRPr>
          </a:p>
          <a:p>
            <a:pPr algn="r" marL="922019" marR="12700" indent="-909955">
              <a:lnSpc>
                <a:spcPts val="1530"/>
              </a:lnSpc>
              <a:spcBef>
                <a:spcPts val="1240"/>
              </a:spcBef>
            </a:pPr>
            <a:r>
              <a:rPr dirty="0" sz="1350" spc="-55">
                <a:solidFill>
                  <a:srgbClr val="FFFFFF"/>
                </a:solidFill>
                <a:latin typeface="Trebuchet MS"/>
                <a:cs typeface="Trebuchet MS"/>
              </a:rPr>
              <a:t>Physician Notes, </a:t>
            </a:r>
            <a:r>
              <a:rPr dirty="0" sz="1350" spc="-35">
                <a:solidFill>
                  <a:srgbClr val="FFFFFF"/>
                </a:solidFill>
                <a:latin typeface="Trebuchet MS"/>
                <a:cs typeface="Trebuchet MS"/>
              </a:rPr>
              <a:t>Medical </a:t>
            </a:r>
            <a:r>
              <a:rPr dirty="0" sz="1350" spc="-75">
                <a:solidFill>
                  <a:srgbClr val="FFFFFF"/>
                </a:solidFill>
                <a:latin typeface="Trebuchet MS"/>
                <a:cs typeface="Trebuchet MS"/>
              </a:rPr>
              <a:t>Journals,</a:t>
            </a:r>
            <a:r>
              <a:rPr dirty="0" sz="1350" spc="-25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80">
                <a:solidFill>
                  <a:srgbClr val="FFFFFF"/>
                </a:solidFill>
                <a:latin typeface="Trebuchet MS"/>
                <a:cs typeface="Trebuchet MS"/>
              </a:rPr>
              <a:t>Clinical</a:t>
            </a:r>
            <a:r>
              <a:rPr dirty="0" sz="135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85">
                <a:solidFill>
                  <a:srgbClr val="FFFFFF"/>
                </a:solidFill>
                <a:latin typeface="Trebuchet MS"/>
                <a:cs typeface="Trebuchet MS"/>
              </a:rPr>
              <a:t>Trials, </a:t>
            </a:r>
            <a:r>
              <a:rPr dirty="0" sz="135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50">
                <a:solidFill>
                  <a:srgbClr val="FFFFFF"/>
                </a:solidFill>
                <a:latin typeface="Trebuchet MS"/>
                <a:cs typeface="Trebuchet MS"/>
              </a:rPr>
              <a:t>Pathology </a:t>
            </a:r>
            <a:r>
              <a:rPr dirty="0" sz="1350" spc="-65">
                <a:solidFill>
                  <a:srgbClr val="FFFFFF"/>
                </a:solidFill>
                <a:latin typeface="Trebuchet MS"/>
                <a:cs typeface="Trebuchet MS"/>
              </a:rPr>
              <a:t>Results, </a:t>
            </a:r>
            <a:r>
              <a:rPr dirty="0" sz="1350" spc="-60">
                <a:solidFill>
                  <a:srgbClr val="FFFFFF"/>
                </a:solidFill>
                <a:latin typeface="Trebuchet MS"/>
                <a:cs typeface="Trebuchet MS"/>
              </a:rPr>
              <a:t>Blogs,</a:t>
            </a:r>
            <a:r>
              <a:rPr dirty="0" sz="1350" spc="-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50">
                <a:solidFill>
                  <a:srgbClr val="FFFFFF"/>
                </a:solidFill>
                <a:latin typeface="Trebuchet MS"/>
                <a:cs typeface="Trebuchet MS"/>
              </a:rPr>
              <a:t>Wikipedia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994"/>
            <a:ext cx="7771068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997502" y="2455326"/>
          <a:ext cx="3147695" cy="833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0"/>
                <a:gridCol w="1332230"/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550"/>
                        </a:lnSpc>
                      </a:pPr>
                      <a:r>
                        <a:rPr dirty="0" u="sng" sz="1350" spc="-5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Possible</a:t>
                      </a:r>
                      <a:r>
                        <a:rPr dirty="0" u="sng" sz="1350" spc="-10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1350" spc="-4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Diagnosis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ts val="1550"/>
                        </a:lnSpc>
                      </a:pPr>
                      <a:r>
                        <a:rPr dirty="0" u="sng" sz="1350" spc="-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u="sng" sz="1350" spc="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u="sng" sz="1350" spc="-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nf</a:t>
                      </a:r>
                      <a:r>
                        <a:rPr dirty="0" u="sng" sz="1350" spc="-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u="sng" sz="1350" spc="-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u="sng" sz="135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u="sng" sz="1350" spc="-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nc</a:t>
                      </a:r>
                      <a:r>
                        <a:rPr dirty="0" u="sng" sz="135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  <a:cs typeface="Trebuchet MS"/>
                        </a:rPr>
                        <a:t>e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marL="41910">
                        <a:lnSpc>
                          <a:spcPts val="1545"/>
                        </a:lnSpc>
                      </a:pPr>
                      <a:r>
                        <a:rPr dirty="0" sz="1350" spc="-5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Uveitis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ts val="1545"/>
                        </a:lnSpc>
                      </a:pPr>
                      <a:r>
                        <a:rPr dirty="0" sz="13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91%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61594">
                        <a:lnSpc>
                          <a:spcPts val="1530"/>
                        </a:lnSpc>
                      </a:pPr>
                      <a:r>
                        <a:rPr dirty="0" sz="1350" spc="-6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Iritis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ts val="1530"/>
                        </a:lnSpc>
                      </a:pPr>
                      <a:r>
                        <a:rPr dirty="0" sz="13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48%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marL="61594">
                        <a:lnSpc>
                          <a:spcPts val="1540"/>
                        </a:lnSpc>
                      </a:pPr>
                      <a:r>
                        <a:rPr dirty="0" sz="1350" spc="-6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Keratitis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4610">
                        <a:lnSpc>
                          <a:spcPts val="1540"/>
                        </a:lnSpc>
                      </a:pPr>
                      <a:r>
                        <a:rPr dirty="0" sz="13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29%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3953128" y="3691979"/>
            <a:ext cx="3418204" cy="44195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70">
                <a:solidFill>
                  <a:srgbClr val="FFFFFF"/>
                </a:solidFill>
                <a:latin typeface="Trebuchet MS"/>
                <a:cs typeface="Trebuchet MS"/>
              </a:rPr>
              <a:t>Family </a:t>
            </a:r>
            <a:r>
              <a:rPr dirty="0" sz="1350" spc="-60">
                <a:solidFill>
                  <a:srgbClr val="FFFFFF"/>
                </a:solidFill>
                <a:latin typeface="Trebuchet MS"/>
                <a:cs typeface="Trebuchet MS"/>
              </a:rPr>
              <a:t>History, </a:t>
            </a:r>
            <a:r>
              <a:rPr dirty="0" sz="1350" spc="-65">
                <a:solidFill>
                  <a:srgbClr val="FFFFFF"/>
                </a:solidFill>
                <a:latin typeface="Trebuchet MS"/>
                <a:cs typeface="Trebuchet MS"/>
              </a:rPr>
              <a:t>Patient Interview, </a:t>
            </a:r>
            <a:r>
              <a:rPr dirty="0" sz="1350" spc="-60">
                <a:solidFill>
                  <a:srgbClr val="FFFFFF"/>
                </a:solidFill>
                <a:latin typeface="Trebuchet MS"/>
                <a:cs typeface="Trebuchet MS"/>
              </a:rPr>
              <a:t>Physical</a:t>
            </a:r>
            <a:r>
              <a:rPr dirty="0" sz="1350" spc="-2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85">
                <a:solidFill>
                  <a:srgbClr val="FFFFFF"/>
                </a:solidFill>
                <a:latin typeface="Trebuchet MS"/>
                <a:cs typeface="Trebuchet MS"/>
              </a:rPr>
              <a:t>Exam,</a:t>
            </a:r>
            <a:endParaRPr sz="1350">
              <a:latin typeface="Trebuchet MS"/>
              <a:cs typeface="Trebuchet MS"/>
            </a:endParaRPr>
          </a:p>
          <a:p>
            <a:pPr marL="1962150">
              <a:lnSpc>
                <a:spcPct val="100000"/>
              </a:lnSpc>
              <a:spcBef>
                <a:spcPts val="20"/>
              </a:spcBef>
            </a:pPr>
            <a:r>
              <a:rPr dirty="0" sz="1350" spc="-55">
                <a:solidFill>
                  <a:srgbClr val="FFFFFF"/>
                </a:solidFill>
                <a:latin typeface="Trebuchet MS"/>
                <a:cs typeface="Trebuchet MS"/>
              </a:rPr>
              <a:t>Current</a:t>
            </a:r>
            <a:r>
              <a:rPr dirty="0" sz="1350" spc="-1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35">
                <a:solidFill>
                  <a:srgbClr val="FFFFFF"/>
                </a:solidFill>
                <a:latin typeface="Trebuchet MS"/>
                <a:cs typeface="Trebuchet MS"/>
              </a:rPr>
              <a:t>Medications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1994"/>
            <a:ext cx="7771068" cy="582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876217" y="4454808"/>
            <a:ext cx="3507104" cy="423545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871855" marR="5080" indent="-859790">
              <a:lnSpc>
                <a:spcPts val="1500"/>
              </a:lnSpc>
              <a:spcBef>
                <a:spcPts val="259"/>
              </a:spcBef>
            </a:pPr>
            <a:r>
              <a:rPr dirty="0" sz="1350" spc="-3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r>
              <a:rPr dirty="0" sz="135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55">
                <a:solidFill>
                  <a:srgbClr val="FFFFFF"/>
                </a:solidFill>
                <a:latin typeface="Trebuchet MS"/>
                <a:cs typeface="Trebuchet MS"/>
              </a:rPr>
              <a:t>actions</a:t>
            </a:r>
            <a:r>
              <a:rPr dirty="0" sz="135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50">
                <a:solidFill>
                  <a:srgbClr val="FFFFFF"/>
                </a:solidFill>
                <a:latin typeface="Trebuchet MS"/>
                <a:cs typeface="Trebuchet MS"/>
              </a:rPr>
              <a:t>were</a:t>
            </a:r>
            <a:r>
              <a:rPr dirty="0" sz="135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30">
                <a:solidFill>
                  <a:srgbClr val="FFFFFF"/>
                </a:solidFill>
                <a:latin typeface="Trebuchet MS"/>
                <a:cs typeface="Trebuchet MS"/>
              </a:rPr>
              <a:t>taken?</a:t>
            </a:r>
            <a:r>
              <a:rPr dirty="0" sz="135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3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r>
              <a:rPr dirty="0" sz="135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60">
                <a:solidFill>
                  <a:srgbClr val="FFFFFF"/>
                </a:solidFill>
                <a:latin typeface="Trebuchet MS"/>
                <a:cs typeface="Trebuchet MS"/>
              </a:rPr>
              <a:t>treatments</a:t>
            </a:r>
            <a:r>
              <a:rPr dirty="0" sz="135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50">
                <a:solidFill>
                  <a:srgbClr val="FFFFFF"/>
                </a:solidFill>
                <a:latin typeface="Trebuchet MS"/>
                <a:cs typeface="Trebuchet MS"/>
              </a:rPr>
              <a:t>were  </a:t>
            </a:r>
            <a:r>
              <a:rPr dirty="0" sz="1350" spc="-40">
                <a:solidFill>
                  <a:srgbClr val="FFFFFF"/>
                </a:solidFill>
                <a:latin typeface="Trebuchet MS"/>
                <a:cs typeface="Trebuchet MS"/>
              </a:rPr>
              <a:t>prescribed? </a:t>
            </a:r>
            <a:r>
              <a:rPr dirty="0" sz="1350" spc="-30">
                <a:solidFill>
                  <a:srgbClr val="FFFFFF"/>
                </a:solidFill>
                <a:latin typeface="Trebuchet MS"/>
                <a:cs typeface="Trebuchet MS"/>
              </a:rPr>
              <a:t>What </a:t>
            </a:r>
            <a:r>
              <a:rPr dirty="0" sz="1350" spc="-40">
                <a:solidFill>
                  <a:srgbClr val="FFFFFF"/>
                </a:solidFill>
                <a:latin typeface="Trebuchet MS"/>
                <a:cs typeface="Trebuchet MS"/>
              </a:rPr>
              <a:t>was </a:t>
            </a:r>
            <a:r>
              <a:rPr dirty="0" sz="1350" spc="-6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35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Trebuchet MS"/>
                <a:cs typeface="Trebuchet MS"/>
              </a:rPr>
              <a:t>outcome?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80007" y="514845"/>
            <a:ext cx="5236845" cy="33655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000" spc="-40" b="1">
                <a:latin typeface="Trebuchet MS"/>
                <a:cs typeface="Trebuchet MS"/>
              </a:rPr>
              <a:t>Why</a:t>
            </a:r>
            <a:r>
              <a:rPr dirty="0" sz="2000" spc="-150" b="1">
                <a:latin typeface="Trebuchet MS"/>
                <a:cs typeface="Trebuchet MS"/>
              </a:rPr>
              <a:t> </a:t>
            </a:r>
            <a:r>
              <a:rPr dirty="0" sz="2000" spc="-75" b="1">
                <a:latin typeface="Trebuchet MS"/>
                <a:cs typeface="Trebuchet MS"/>
              </a:rPr>
              <a:t>is</a:t>
            </a:r>
            <a:r>
              <a:rPr dirty="0" sz="2000" spc="-150" b="1">
                <a:latin typeface="Trebuchet MS"/>
                <a:cs typeface="Trebuchet MS"/>
              </a:rPr>
              <a:t> </a:t>
            </a:r>
            <a:r>
              <a:rPr dirty="0" sz="2000" spc="-40" b="1">
                <a:latin typeface="Trebuchet MS"/>
                <a:cs typeface="Trebuchet MS"/>
              </a:rPr>
              <a:t>Watson</a:t>
            </a:r>
            <a:r>
              <a:rPr dirty="0" sz="2000" spc="-150" b="1">
                <a:latin typeface="Trebuchet MS"/>
                <a:cs typeface="Trebuchet MS"/>
              </a:rPr>
              <a:t> </a:t>
            </a:r>
            <a:r>
              <a:rPr dirty="0" sz="2000" spc="-105" b="1">
                <a:latin typeface="Trebuchet MS"/>
                <a:cs typeface="Trebuchet MS"/>
              </a:rPr>
              <a:t>Technology</a:t>
            </a:r>
            <a:r>
              <a:rPr dirty="0" sz="2000" spc="-155" b="1">
                <a:latin typeface="Trebuchet MS"/>
                <a:cs typeface="Trebuchet MS"/>
              </a:rPr>
              <a:t> </a:t>
            </a:r>
            <a:r>
              <a:rPr dirty="0" sz="2000" spc="-90" b="1">
                <a:latin typeface="Trebuchet MS"/>
                <a:cs typeface="Trebuchet MS"/>
              </a:rPr>
              <a:t>ideal</a:t>
            </a:r>
            <a:r>
              <a:rPr dirty="0" sz="2000" spc="-150" b="1">
                <a:latin typeface="Trebuchet MS"/>
                <a:cs typeface="Trebuchet MS"/>
              </a:rPr>
              <a:t> </a:t>
            </a:r>
            <a:r>
              <a:rPr dirty="0" sz="2000" spc="-90" b="1">
                <a:latin typeface="Trebuchet MS"/>
                <a:cs typeface="Trebuchet MS"/>
              </a:rPr>
              <a:t>for</a:t>
            </a:r>
            <a:r>
              <a:rPr dirty="0" sz="2000" spc="-155" b="1">
                <a:latin typeface="Trebuchet MS"/>
                <a:cs typeface="Trebuchet MS"/>
              </a:rPr>
              <a:t> </a:t>
            </a:r>
            <a:r>
              <a:rPr dirty="0" sz="2000" spc="-90" b="1">
                <a:latin typeface="Trebuchet MS"/>
                <a:cs typeface="Trebuchet MS"/>
              </a:rPr>
              <a:t>Healthcare?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68091" y="3741466"/>
            <a:ext cx="379095" cy="1137920"/>
          </a:xfrm>
          <a:prstGeom prst="rect">
            <a:avLst/>
          </a:prstGeom>
        </p:spPr>
        <p:txBody>
          <a:bodyPr wrap="square" lIns="0" tIns="156210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230"/>
              </a:spcBef>
            </a:pPr>
            <a:r>
              <a:rPr dirty="0" sz="2700" spc="1820">
                <a:solidFill>
                  <a:srgbClr val="FFFFFF"/>
                </a:solidFill>
                <a:latin typeface="Arial"/>
                <a:cs typeface="Arial"/>
              </a:rPr>
              <a:t>³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2700" spc="1820">
                <a:solidFill>
                  <a:srgbClr val="FFFFFF"/>
                </a:solidFill>
                <a:latin typeface="Arial"/>
                <a:cs typeface="Arial"/>
              </a:rPr>
              <a:t>³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31" y="1994"/>
            <a:ext cx="7772400" cy="5829300"/>
          </a:xfrm>
          <a:custGeom>
            <a:avLst/>
            <a:gdLst/>
            <a:ahLst/>
            <a:cxnLst/>
            <a:rect l="l" t="t" r="r" b="b"/>
            <a:pathLst>
              <a:path w="7772400" h="5829300">
                <a:moveTo>
                  <a:pt x="0" y="0"/>
                </a:moveTo>
                <a:lnTo>
                  <a:pt x="7772397" y="0"/>
                </a:lnTo>
                <a:lnTo>
                  <a:pt x="7772397" y="5829299"/>
                </a:lnTo>
                <a:lnTo>
                  <a:pt x="0" y="58292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1116" y="5521894"/>
            <a:ext cx="15748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‹</a:t>
            </a:r>
            <a:r>
              <a:rPr dirty="0" sz="850" spc="-1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dirty="0" sz="850">
                <a:solidFill>
                  <a:srgbClr val="FFFFFF"/>
                </a:solidFill>
                <a:latin typeface="Arial"/>
                <a:cs typeface="Arial"/>
              </a:rPr>
              <a:t>›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2404" y="201701"/>
            <a:ext cx="561340" cy="23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00570" y="112649"/>
            <a:ext cx="603250" cy="339090"/>
          </a:xfrm>
          <a:custGeom>
            <a:avLst/>
            <a:gdLst/>
            <a:ahLst/>
            <a:cxnLst/>
            <a:rect l="l" t="t" r="r" b="b"/>
            <a:pathLst>
              <a:path w="603250" h="339090">
                <a:moveTo>
                  <a:pt x="551903" y="330593"/>
                </a:moveTo>
                <a:lnTo>
                  <a:pt x="519518" y="330593"/>
                </a:lnTo>
                <a:lnTo>
                  <a:pt x="519518" y="338683"/>
                </a:lnTo>
                <a:lnTo>
                  <a:pt x="551903" y="338683"/>
                </a:lnTo>
                <a:lnTo>
                  <a:pt x="551903" y="330593"/>
                </a:lnTo>
                <a:close/>
              </a:path>
              <a:path w="603250" h="339090">
                <a:moveTo>
                  <a:pt x="495236" y="330593"/>
                </a:moveTo>
                <a:lnTo>
                  <a:pt x="462851" y="330593"/>
                </a:lnTo>
                <a:lnTo>
                  <a:pt x="462851" y="338683"/>
                </a:lnTo>
                <a:lnTo>
                  <a:pt x="495236" y="338683"/>
                </a:lnTo>
                <a:lnTo>
                  <a:pt x="495236" y="330593"/>
                </a:lnTo>
                <a:close/>
              </a:path>
              <a:path w="603250" h="339090">
                <a:moveTo>
                  <a:pt x="438556" y="330593"/>
                </a:moveTo>
                <a:lnTo>
                  <a:pt x="406171" y="330593"/>
                </a:lnTo>
                <a:lnTo>
                  <a:pt x="406171" y="338683"/>
                </a:lnTo>
                <a:lnTo>
                  <a:pt x="438556" y="338683"/>
                </a:lnTo>
                <a:lnTo>
                  <a:pt x="438556" y="330593"/>
                </a:lnTo>
                <a:close/>
              </a:path>
              <a:path w="603250" h="339090">
                <a:moveTo>
                  <a:pt x="381889" y="330593"/>
                </a:moveTo>
                <a:lnTo>
                  <a:pt x="349503" y="330593"/>
                </a:lnTo>
                <a:lnTo>
                  <a:pt x="349503" y="338683"/>
                </a:lnTo>
                <a:lnTo>
                  <a:pt x="381889" y="338683"/>
                </a:lnTo>
                <a:lnTo>
                  <a:pt x="381889" y="330593"/>
                </a:lnTo>
                <a:close/>
              </a:path>
              <a:path w="603250" h="339090">
                <a:moveTo>
                  <a:pt x="325208" y="330593"/>
                </a:moveTo>
                <a:lnTo>
                  <a:pt x="292823" y="330593"/>
                </a:lnTo>
                <a:lnTo>
                  <a:pt x="292823" y="338683"/>
                </a:lnTo>
                <a:lnTo>
                  <a:pt x="325208" y="338683"/>
                </a:lnTo>
                <a:lnTo>
                  <a:pt x="325208" y="330593"/>
                </a:lnTo>
                <a:close/>
              </a:path>
              <a:path w="603250" h="339090">
                <a:moveTo>
                  <a:pt x="268541" y="330593"/>
                </a:moveTo>
                <a:lnTo>
                  <a:pt x="236156" y="330593"/>
                </a:lnTo>
                <a:lnTo>
                  <a:pt x="236156" y="338683"/>
                </a:lnTo>
                <a:lnTo>
                  <a:pt x="268541" y="338683"/>
                </a:lnTo>
                <a:lnTo>
                  <a:pt x="268541" y="330593"/>
                </a:lnTo>
                <a:close/>
              </a:path>
              <a:path w="603250" h="339090">
                <a:moveTo>
                  <a:pt x="211861" y="330593"/>
                </a:moveTo>
                <a:lnTo>
                  <a:pt x="179476" y="330593"/>
                </a:lnTo>
                <a:lnTo>
                  <a:pt x="179476" y="338683"/>
                </a:lnTo>
                <a:lnTo>
                  <a:pt x="211861" y="338683"/>
                </a:lnTo>
                <a:lnTo>
                  <a:pt x="211861" y="330593"/>
                </a:lnTo>
                <a:close/>
              </a:path>
              <a:path w="603250" h="339090">
                <a:moveTo>
                  <a:pt x="155194" y="330593"/>
                </a:moveTo>
                <a:lnTo>
                  <a:pt x="122808" y="330593"/>
                </a:lnTo>
                <a:lnTo>
                  <a:pt x="122808" y="338683"/>
                </a:lnTo>
                <a:lnTo>
                  <a:pt x="155194" y="338683"/>
                </a:lnTo>
                <a:lnTo>
                  <a:pt x="155194" y="330593"/>
                </a:lnTo>
                <a:close/>
              </a:path>
              <a:path w="603250" h="339090">
                <a:moveTo>
                  <a:pt x="98513" y="330593"/>
                </a:moveTo>
                <a:lnTo>
                  <a:pt x="66128" y="330593"/>
                </a:lnTo>
                <a:lnTo>
                  <a:pt x="66128" y="338683"/>
                </a:lnTo>
                <a:lnTo>
                  <a:pt x="98513" y="338683"/>
                </a:lnTo>
                <a:lnTo>
                  <a:pt x="98513" y="330593"/>
                </a:lnTo>
                <a:close/>
              </a:path>
              <a:path w="603250" h="339090">
                <a:moveTo>
                  <a:pt x="41846" y="330593"/>
                </a:moveTo>
                <a:lnTo>
                  <a:pt x="9461" y="330593"/>
                </a:lnTo>
                <a:lnTo>
                  <a:pt x="9461" y="338683"/>
                </a:lnTo>
                <a:lnTo>
                  <a:pt x="41846" y="338683"/>
                </a:lnTo>
                <a:lnTo>
                  <a:pt x="41846" y="330593"/>
                </a:lnTo>
                <a:close/>
              </a:path>
              <a:path w="603250" h="339090">
                <a:moveTo>
                  <a:pt x="603173" y="325183"/>
                </a:moveTo>
                <a:lnTo>
                  <a:pt x="595083" y="325183"/>
                </a:lnTo>
                <a:lnTo>
                  <a:pt x="595083" y="330593"/>
                </a:lnTo>
                <a:lnTo>
                  <a:pt x="576199" y="330593"/>
                </a:lnTo>
                <a:lnTo>
                  <a:pt x="576199" y="338683"/>
                </a:lnTo>
                <a:lnTo>
                  <a:pt x="601370" y="338683"/>
                </a:lnTo>
                <a:lnTo>
                  <a:pt x="603173" y="336880"/>
                </a:lnTo>
                <a:lnTo>
                  <a:pt x="603173" y="325183"/>
                </a:lnTo>
                <a:close/>
              </a:path>
              <a:path w="603250" h="339090">
                <a:moveTo>
                  <a:pt x="8102" y="302259"/>
                </a:moveTo>
                <a:lnTo>
                  <a:pt x="0" y="302259"/>
                </a:lnTo>
                <a:lnTo>
                  <a:pt x="0" y="334644"/>
                </a:lnTo>
                <a:lnTo>
                  <a:pt x="8102" y="334644"/>
                </a:lnTo>
                <a:lnTo>
                  <a:pt x="8102" y="302259"/>
                </a:lnTo>
                <a:close/>
              </a:path>
              <a:path w="603250" h="339090">
                <a:moveTo>
                  <a:pt x="603173" y="268516"/>
                </a:moveTo>
                <a:lnTo>
                  <a:pt x="595083" y="268516"/>
                </a:lnTo>
                <a:lnTo>
                  <a:pt x="595083" y="300901"/>
                </a:lnTo>
                <a:lnTo>
                  <a:pt x="603173" y="300901"/>
                </a:lnTo>
                <a:lnTo>
                  <a:pt x="603173" y="268516"/>
                </a:lnTo>
                <a:close/>
              </a:path>
              <a:path w="603250" h="339090">
                <a:moveTo>
                  <a:pt x="8102" y="245579"/>
                </a:moveTo>
                <a:lnTo>
                  <a:pt x="0" y="245579"/>
                </a:lnTo>
                <a:lnTo>
                  <a:pt x="0" y="277964"/>
                </a:lnTo>
                <a:lnTo>
                  <a:pt x="8102" y="277964"/>
                </a:lnTo>
                <a:lnTo>
                  <a:pt x="8102" y="245579"/>
                </a:lnTo>
                <a:close/>
              </a:path>
              <a:path w="603250" h="339090">
                <a:moveTo>
                  <a:pt x="603173" y="211835"/>
                </a:moveTo>
                <a:lnTo>
                  <a:pt x="595083" y="211835"/>
                </a:lnTo>
                <a:lnTo>
                  <a:pt x="595083" y="244220"/>
                </a:lnTo>
                <a:lnTo>
                  <a:pt x="603173" y="244220"/>
                </a:lnTo>
                <a:lnTo>
                  <a:pt x="603173" y="211835"/>
                </a:lnTo>
                <a:close/>
              </a:path>
              <a:path w="603250" h="339090">
                <a:moveTo>
                  <a:pt x="8102" y="188912"/>
                </a:moveTo>
                <a:lnTo>
                  <a:pt x="0" y="188912"/>
                </a:lnTo>
                <a:lnTo>
                  <a:pt x="0" y="221297"/>
                </a:lnTo>
                <a:lnTo>
                  <a:pt x="8102" y="221297"/>
                </a:lnTo>
                <a:lnTo>
                  <a:pt x="8102" y="188912"/>
                </a:lnTo>
                <a:close/>
              </a:path>
              <a:path w="603250" h="339090">
                <a:moveTo>
                  <a:pt x="603173" y="155168"/>
                </a:moveTo>
                <a:lnTo>
                  <a:pt x="595083" y="155168"/>
                </a:lnTo>
                <a:lnTo>
                  <a:pt x="595083" y="187553"/>
                </a:lnTo>
                <a:lnTo>
                  <a:pt x="603173" y="187553"/>
                </a:lnTo>
                <a:lnTo>
                  <a:pt x="603173" y="155168"/>
                </a:lnTo>
                <a:close/>
              </a:path>
              <a:path w="603250" h="339090">
                <a:moveTo>
                  <a:pt x="8102" y="132232"/>
                </a:moveTo>
                <a:lnTo>
                  <a:pt x="0" y="132232"/>
                </a:lnTo>
                <a:lnTo>
                  <a:pt x="0" y="164617"/>
                </a:lnTo>
                <a:lnTo>
                  <a:pt x="8102" y="164617"/>
                </a:lnTo>
                <a:lnTo>
                  <a:pt x="8102" y="132232"/>
                </a:lnTo>
                <a:close/>
              </a:path>
              <a:path w="603250" h="339090">
                <a:moveTo>
                  <a:pt x="603173" y="98488"/>
                </a:moveTo>
                <a:lnTo>
                  <a:pt x="595083" y="98488"/>
                </a:lnTo>
                <a:lnTo>
                  <a:pt x="595083" y="130873"/>
                </a:lnTo>
                <a:lnTo>
                  <a:pt x="603173" y="130873"/>
                </a:lnTo>
                <a:lnTo>
                  <a:pt x="603173" y="98488"/>
                </a:lnTo>
                <a:close/>
              </a:path>
              <a:path w="603250" h="339090">
                <a:moveTo>
                  <a:pt x="8102" y="75564"/>
                </a:moveTo>
                <a:lnTo>
                  <a:pt x="0" y="75564"/>
                </a:lnTo>
                <a:lnTo>
                  <a:pt x="0" y="107950"/>
                </a:lnTo>
                <a:lnTo>
                  <a:pt x="8102" y="107950"/>
                </a:lnTo>
                <a:lnTo>
                  <a:pt x="8102" y="75564"/>
                </a:lnTo>
                <a:close/>
              </a:path>
              <a:path w="603250" h="339090">
                <a:moveTo>
                  <a:pt x="603173" y="41821"/>
                </a:moveTo>
                <a:lnTo>
                  <a:pt x="595083" y="41821"/>
                </a:lnTo>
                <a:lnTo>
                  <a:pt x="595083" y="74206"/>
                </a:lnTo>
                <a:lnTo>
                  <a:pt x="603173" y="74206"/>
                </a:lnTo>
                <a:lnTo>
                  <a:pt x="603173" y="41821"/>
                </a:lnTo>
                <a:close/>
              </a:path>
              <a:path w="603250" h="339090">
                <a:moveTo>
                  <a:pt x="8102" y="18884"/>
                </a:moveTo>
                <a:lnTo>
                  <a:pt x="0" y="18884"/>
                </a:lnTo>
                <a:lnTo>
                  <a:pt x="0" y="51269"/>
                </a:lnTo>
                <a:lnTo>
                  <a:pt x="8102" y="51269"/>
                </a:lnTo>
                <a:lnTo>
                  <a:pt x="8102" y="18884"/>
                </a:lnTo>
                <a:close/>
              </a:path>
              <a:path w="603250" h="339090">
                <a:moveTo>
                  <a:pt x="601370" y="0"/>
                </a:moveTo>
                <a:lnTo>
                  <a:pt x="580237" y="0"/>
                </a:lnTo>
                <a:lnTo>
                  <a:pt x="580237" y="8089"/>
                </a:lnTo>
                <a:lnTo>
                  <a:pt x="595083" y="8089"/>
                </a:lnTo>
                <a:lnTo>
                  <a:pt x="595083" y="17525"/>
                </a:lnTo>
                <a:lnTo>
                  <a:pt x="603173" y="17525"/>
                </a:lnTo>
                <a:lnTo>
                  <a:pt x="603173" y="1803"/>
                </a:lnTo>
                <a:lnTo>
                  <a:pt x="601370" y="0"/>
                </a:lnTo>
                <a:close/>
              </a:path>
              <a:path w="603250" h="339090">
                <a:moveTo>
                  <a:pt x="555942" y="0"/>
                </a:moveTo>
                <a:lnTo>
                  <a:pt x="523557" y="0"/>
                </a:lnTo>
                <a:lnTo>
                  <a:pt x="523557" y="8089"/>
                </a:lnTo>
                <a:lnTo>
                  <a:pt x="555942" y="8089"/>
                </a:lnTo>
                <a:lnTo>
                  <a:pt x="555942" y="0"/>
                </a:lnTo>
                <a:close/>
              </a:path>
              <a:path w="603250" h="339090">
                <a:moveTo>
                  <a:pt x="499275" y="0"/>
                </a:moveTo>
                <a:lnTo>
                  <a:pt x="466890" y="0"/>
                </a:lnTo>
                <a:lnTo>
                  <a:pt x="466890" y="8089"/>
                </a:lnTo>
                <a:lnTo>
                  <a:pt x="499275" y="8089"/>
                </a:lnTo>
                <a:lnTo>
                  <a:pt x="499275" y="0"/>
                </a:lnTo>
                <a:close/>
              </a:path>
              <a:path w="603250" h="339090">
                <a:moveTo>
                  <a:pt x="442595" y="0"/>
                </a:moveTo>
                <a:lnTo>
                  <a:pt x="410209" y="0"/>
                </a:lnTo>
                <a:lnTo>
                  <a:pt x="410209" y="8089"/>
                </a:lnTo>
                <a:lnTo>
                  <a:pt x="442595" y="8089"/>
                </a:lnTo>
                <a:lnTo>
                  <a:pt x="442595" y="0"/>
                </a:lnTo>
                <a:close/>
              </a:path>
              <a:path w="603250" h="339090">
                <a:moveTo>
                  <a:pt x="385927" y="0"/>
                </a:moveTo>
                <a:lnTo>
                  <a:pt x="353542" y="0"/>
                </a:lnTo>
                <a:lnTo>
                  <a:pt x="353542" y="8089"/>
                </a:lnTo>
                <a:lnTo>
                  <a:pt x="385927" y="8089"/>
                </a:lnTo>
                <a:lnTo>
                  <a:pt x="385927" y="0"/>
                </a:lnTo>
                <a:close/>
              </a:path>
              <a:path w="603250" h="339090">
                <a:moveTo>
                  <a:pt x="329247" y="0"/>
                </a:moveTo>
                <a:lnTo>
                  <a:pt x="296862" y="0"/>
                </a:lnTo>
                <a:lnTo>
                  <a:pt x="296862" y="8089"/>
                </a:lnTo>
                <a:lnTo>
                  <a:pt x="329247" y="8089"/>
                </a:lnTo>
                <a:lnTo>
                  <a:pt x="329247" y="0"/>
                </a:lnTo>
                <a:close/>
              </a:path>
              <a:path w="603250" h="339090">
                <a:moveTo>
                  <a:pt x="272580" y="0"/>
                </a:moveTo>
                <a:lnTo>
                  <a:pt x="240195" y="0"/>
                </a:lnTo>
                <a:lnTo>
                  <a:pt x="240195" y="8089"/>
                </a:lnTo>
                <a:lnTo>
                  <a:pt x="272580" y="8089"/>
                </a:lnTo>
                <a:lnTo>
                  <a:pt x="272580" y="0"/>
                </a:lnTo>
                <a:close/>
              </a:path>
              <a:path w="603250" h="339090">
                <a:moveTo>
                  <a:pt x="215900" y="0"/>
                </a:moveTo>
                <a:lnTo>
                  <a:pt x="183515" y="0"/>
                </a:lnTo>
                <a:lnTo>
                  <a:pt x="183515" y="8089"/>
                </a:lnTo>
                <a:lnTo>
                  <a:pt x="215900" y="8089"/>
                </a:lnTo>
                <a:lnTo>
                  <a:pt x="215900" y="0"/>
                </a:lnTo>
                <a:close/>
              </a:path>
              <a:path w="603250" h="339090">
                <a:moveTo>
                  <a:pt x="159232" y="0"/>
                </a:moveTo>
                <a:lnTo>
                  <a:pt x="126847" y="0"/>
                </a:lnTo>
                <a:lnTo>
                  <a:pt x="126847" y="8089"/>
                </a:lnTo>
                <a:lnTo>
                  <a:pt x="159232" y="8089"/>
                </a:lnTo>
                <a:lnTo>
                  <a:pt x="159232" y="0"/>
                </a:lnTo>
                <a:close/>
              </a:path>
              <a:path w="603250" h="339090">
                <a:moveTo>
                  <a:pt x="102552" y="0"/>
                </a:moveTo>
                <a:lnTo>
                  <a:pt x="70167" y="0"/>
                </a:lnTo>
                <a:lnTo>
                  <a:pt x="70167" y="8089"/>
                </a:lnTo>
                <a:lnTo>
                  <a:pt x="102552" y="8089"/>
                </a:lnTo>
                <a:lnTo>
                  <a:pt x="102552" y="0"/>
                </a:lnTo>
                <a:close/>
              </a:path>
              <a:path w="603250" h="339090">
                <a:moveTo>
                  <a:pt x="45885" y="0"/>
                </a:moveTo>
                <a:lnTo>
                  <a:pt x="13500" y="0"/>
                </a:lnTo>
                <a:lnTo>
                  <a:pt x="13500" y="8089"/>
                </a:lnTo>
                <a:lnTo>
                  <a:pt x="45885" y="8089"/>
                </a:lnTo>
                <a:lnTo>
                  <a:pt x="45885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2111" y="469950"/>
            <a:ext cx="7305675" cy="0"/>
          </a:xfrm>
          <a:custGeom>
            <a:avLst/>
            <a:gdLst/>
            <a:ahLst/>
            <a:cxnLst/>
            <a:rect l="l" t="t" r="r" b="b"/>
            <a:pathLst>
              <a:path w="7305675" h="0">
                <a:moveTo>
                  <a:pt x="0" y="0"/>
                </a:moveTo>
                <a:lnTo>
                  <a:pt x="7305516" y="0"/>
                </a:lnTo>
              </a:path>
            </a:pathLst>
          </a:custGeom>
          <a:ln w="8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3219" y="184036"/>
            <a:ext cx="5846445" cy="33655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000" spc="80">
                <a:latin typeface="Trebuchet MS"/>
                <a:cs typeface="Trebuchet MS"/>
              </a:rPr>
              <a:t>IBM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50">
                <a:latin typeface="Trebuchet MS"/>
                <a:cs typeface="Trebuchet MS"/>
              </a:rPr>
              <a:t>and</a:t>
            </a:r>
            <a:r>
              <a:rPr dirty="0" sz="2000" spc="-14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WellPoint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75">
                <a:latin typeface="Trebuchet MS"/>
                <a:cs typeface="Trebuchet MS"/>
              </a:rPr>
              <a:t>are</a:t>
            </a:r>
            <a:r>
              <a:rPr dirty="0" sz="2000" spc="-145">
                <a:latin typeface="Trebuchet MS"/>
                <a:cs typeface="Trebuchet MS"/>
              </a:rPr>
              <a:t> </a:t>
            </a:r>
            <a:r>
              <a:rPr dirty="0" sz="2000" spc="-55">
                <a:latin typeface="Trebuchet MS"/>
                <a:cs typeface="Trebuchet MS"/>
              </a:rPr>
              <a:t>working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65">
                <a:latin typeface="Trebuchet MS"/>
                <a:cs typeface="Trebuchet MS"/>
              </a:rPr>
              <a:t>together</a:t>
            </a:r>
            <a:r>
              <a:rPr dirty="0" sz="2000" spc="-145">
                <a:latin typeface="Trebuchet MS"/>
                <a:cs typeface="Trebuchet MS"/>
              </a:rPr>
              <a:t> </a:t>
            </a:r>
            <a:r>
              <a:rPr dirty="0" sz="2000" spc="-60">
                <a:latin typeface="Trebuchet MS"/>
                <a:cs typeface="Trebuchet MS"/>
              </a:rPr>
              <a:t>to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 spc="-60">
                <a:solidFill>
                  <a:srgbClr val="939DFC"/>
                </a:solidFill>
                <a:latin typeface="Trebuchet MS"/>
                <a:cs typeface="Trebuchet MS"/>
              </a:rPr>
              <a:t>put</a:t>
            </a:r>
            <a:r>
              <a:rPr dirty="0" sz="2000" spc="-150">
                <a:solidFill>
                  <a:srgbClr val="939DFC"/>
                </a:solidFill>
                <a:latin typeface="Trebuchet MS"/>
                <a:cs typeface="Trebuchet MS"/>
              </a:rPr>
              <a:t> </a:t>
            </a:r>
            <a:r>
              <a:rPr dirty="0" sz="2000" spc="-20">
                <a:solidFill>
                  <a:srgbClr val="939DFC"/>
                </a:solidFill>
                <a:latin typeface="Trebuchet MS"/>
                <a:cs typeface="Trebuchet MS"/>
              </a:rPr>
              <a:t>Watson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3219" y="464706"/>
            <a:ext cx="2272030" cy="3365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000" spc="-60">
                <a:solidFill>
                  <a:srgbClr val="939DFC"/>
                </a:solidFill>
                <a:latin typeface="Trebuchet MS"/>
                <a:cs typeface="Trebuchet MS"/>
              </a:rPr>
              <a:t>to </a:t>
            </a:r>
            <a:r>
              <a:rPr dirty="0" sz="2000" spc="-50">
                <a:solidFill>
                  <a:srgbClr val="939DFC"/>
                </a:solidFill>
                <a:latin typeface="Trebuchet MS"/>
                <a:cs typeface="Trebuchet MS"/>
              </a:rPr>
              <a:t>work </a:t>
            </a:r>
            <a:r>
              <a:rPr dirty="0" sz="2000" spc="-6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2000" spc="-3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-80">
                <a:solidFill>
                  <a:srgbClr val="FFFFFF"/>
                </a:solidFill>
                <a:latin typeface="Trebuchet MS"/>
                <a:cs typeface="Trebuchet MS"/>
              </a:rPr>
              <a:t>healthcare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9014" y="4563405"/>
            <a:ext cx="7117715" cy="11080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429895">
              <a:lnSpc>
                <a:spcPct val="102299"/>
              </a:lnSpc>
              <a:spcBef>
                <a:spcPts val="85"/>
              </a:spcBef>
            </a:pPr>
            <a:r>
              <a:rPr dirty="0" sz="1500" spc="-25">
                <a:solidFill>
                  <a:srgbClr val="BFBFBF"/>
                </a:solidFill>
                <a:latin typeface="Trebuchet MS"/>
                <a:cs typeface="Trebuchet MS"/>
              </a:rPr>
              <a:t>"Imagine</a:t>
            </a:r>
            <a:r>
              <a:rPr dirty="0" sz="1500" spc="-95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BFBFBF"/>
                </a:solidFill>
                <a:latin typeface="Trebuchet MS"/>
                <a:cs typeface="Trebuchet MS"/>
              </a:rPr>
              <a:t>having</a:t>
            </a:r>
            <a:r>
              <a:rPr dirty="0" sz="1500" spc="-10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BFBFBF"/>
                </a:solidFill>
                <a:latin typeface="Trebuchet MS"/>
                <a:cs typeface="Trebuchet MS"/>
              </a:rPr>
              <a:t>the</a:t>
            </a:r>
            <a:r>
              <a:rPr dirty="0" sz="1500" spc="-95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70">
                <a:solidFill>
                  <a:srgbClr val="BFBFBF"/>
                </a:solidFill>
                <a:latin typeface="Trebuchet MS"/>
                <a:cs typeface="Trebuchet MS"/>
              </a:rPr>
              <a:t>ability</a:t>
            </a:r>
            <a:r>
              <a:rPr dirty="0" sz="1500" spc="-10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BFBFBF"/>
                </a:solidFill>
                <a:latin typeface="Trebuchet MS"/>
                <a:cs typeface="Trebuchet MS"/>
              </a:rPr>
              <a:t>within</a:t>
            </a:r>
            <a:r>
              <a:rPr dirty="0" sz="1500" spc="-95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BFBFBF"/>
                </a:solidFill>
                <a:latin typeface="Trebuchet MS"/>
                <a:cs typeface="Trebuchet MS"/>
              </a:rPr>
              <a:t>three</a:t>
            </a:r>
            <a:r>
              <a:rPr dirty="0" sz="1500" spc="-95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BFBFBF"/>
                </a:solidFill>
                <a:latin typeface="Trebuchet MS"/>
                <a:cs typeface="Trebuchet MS"/>
              </a:rPr>
              <a:t>seconds</a:t>
            </a:r>
            <a:r>
              <a:rPr dirty="0" sz="1500" spc="-105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BFBFBF"/>
                </a:solidFill>
                <a:latin typeface="Trebuchet MS"/>
                <a:cs typeface="Trebuchet MS"/>
              </a:rPr>
              <a:t>to</a:t>
            </a:r>
            <a:r>
              <a:rPr dirty="0" sz="1500" spc="-10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40">
                <a:solidFill>
                  <a:srgbClr val="BFBFBF"/>
                </a:solidFill>
                <a:latin typeface="Trebuchet MS"/>
                <a:cs typeface="Trebuchet MS"/>
              </a:rPr>
              <a:t>look</a:t>
            </a:r>
            <a:r>
              <a:rPr dirty="0" sz="1500" spc="-105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BFBFBF"/>
                </a:solidFill>
                <a:latin typeface="Trebuchet MS"/>
                <a:cs typeface="Trebuchet MS"/>
              </a:rPr>
              <a:t>through</a:t>
            </a:r>
            <a:r>
              <a:rPr dirty="0" sz="1500" spc="-9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85">
                <a:solidFill>
                  <a:srgbClr val="BFBFBF"/>
                </a:solidFill>
                <a:latin typeface="Trebuchet MS"/>
                <a:cs typeface="Trebuchet MS"/>
              </a:rPr>
              <a:t>all</a:t>
            </a:r>
            <a:r>
              <a:rPr dirty="0" sz="1500" spc="-10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BFBFBF"/>
                </a:solidFill>
                <a:latin typeface="Trebuchet MS"/>
                <a:cs typeface="Trebuchet MS"/>
              </a:rPr>
              <a:t>of</a:t>
            </a:r>
            <a:r>
              <a:rPr dirty="0" sz="1500" spc="-10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65">
                <a:solidFill>
                  <a:srgbClr val="BFBFBF"/>
                </a:solidFill>
                <a:latin typeface="Trebuchet MS"/>
                <a:cs typeface="Trebuchet MS"/>
              </a:rPr>
              <a:t>that</a:t>
            </a:r>
            <a:r>
              <a:rPr dirty="0" sz="1500" spc="-105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70">
                <a:solidFill>
                  <a:srgbClr val="BFBFBF"/>
                </a:solidFill>
                <a:latin typeface="Trebuchet MS"/>
                <a:cs typeface="Trebuchet MS"/>
              </a:rPr>
              <a:t>(medical)  </a:t>
            </a:r>
            <a:r>
              <a:rPr dirty="0" sz="1500" spc="-60">
                <a:solidFill>
                  <a:srgbClr val="BFBFBF"/>
                </a:solidFill>
                <a:latin typeface="Trebuchet MS"/>
                <a:cs typeface="Trebuchet MS"/>
              </a:rPr>
              <a:t>information….at</a:t>
            </a:r>
            <a:r>
              <a:rPr dirty="0" sz="1500" spc="-105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BFBFBF"/>
                </a:solidFill>
                <a:latin typeface="Trebuchet MS"/>
                <a:cs typeface="Trebuchet MS"/>
              </a:rPr>
              <a:t>the</a:t>
            </a:r>
            <a:r>
              <a:rPr dirty="0" sz="1500" spc="-10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BFBFBF"/>
                </a:solidFill>
                <a:latin typeface="Trebuchet MS"/>
                <a:cs typeface="Trebuchet MS"/>
              </a:rPr>
              <a:t>moment</a:t>
            </a:r>
            <a:r>
              <a:rPr dirty="0" sz="1500" spc="-105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15">
                <a:solidFill>
                  <a:srgbClr val="BFBFBF"/>
                </a:solidFill>
                <a:latin typeface="Trebuchet MS"/>
                <a:cs typeface="Trebuchet MS"/>
              </a:rPr>
              <a:t>you're</a:t>
            </a:r>
            <a:r>
              <a:rPr dirty="0" sz="1500" spc="-100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60">
                <a:solidFill>
                  <a:srgbClr val="BFBFBF"/>
                </a:solidFill>
                <a:latin typeface="Trebuchet MS"/>
                <a:cs typeface="Trebuchet MS"/>
              </a:rPr>
              <a:t>caring</a:t>
            </a:r>
            <a:r>
              <a:rPr dirty="0" sz="1500" spc="-95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50">
                <a:solidFill>
                  <a:srgbClr val="BFBFBF"/>
                </a:solidFill>
                <a:latin typeface="Trebuchet MS"/>
                <a:cs typeface="Trebuchet MS"/>
              </a:rPr>
              <a:t>for</a:t>
            </a:r>
            <a:r>
              <a:rPr dirty="0" sz="1500" spc="-105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65">
                <a:solidFill>
                  <a:srgbClr val="BFBFBF"/>
                </a:solidFill>
                <a:latin typeface="Trebuchet MS"/>
                <a:cs typeface="Trebuchet MS"/>
              </a:rPr>
              <a:t>that</a:t>
            </a:r>
            <a:r>
              <a:rPr dirty="0" sz="1500" spc="-105">
                <a:solidFill>
                  <a:srgbClr val="BFBFBF"/>
                </a:solidFill>
                <a:latin typeface="Trebuchet MS"/>
                <a:cs typeface="Trebuchet MS"/>
              </a:rPr>
              <a:t> </a:t>
            </a:r>
            <a:r>
              <a:rPr dirty="0" sz="1500" spc="-55">
                <a:solidFill>
                  <a:srgbClr val="BFBFBF"/>
                </a:solidFill>
                <a:latin typeface="Trebuchet MS"/>
                <a:cs typeface="Trebuchet MS"/>
              </a:rPr>
              <a:t>patient."</a:t>
            </a:r>
            <a:endParaRPr sz="1500">
              <a:latin typeface="Trebuchet MS"/>
              <a:cs typeface="Trebuchet MS"/>
            </a:endParaRPr>
          </a:p>
          <a:p>
            <a:pPr marL="1972945">
              <a:lnSpc>
                <a:spcPct val="100000"/>
              </a:lnSpc>
              <a:spcBef>
                <a:spcPts val="725"/>
              </a:spcBef>
            </a:pPr>
            <a:r>
              <a:rPr dirty="0" sz="1500" spc="-70">
                <a:solidFill>
                  <a:srgbClr val="939DFC"/>
                </a:solidFill>
                <a:latin typeface="Trebuchet MS"/>
                <a:cs typeface="Trebuchet MS"/>
              </a:rPr>
              <a:t>Dr.</a:t>
            </a:r>
            <a:r>
              <a:rPr dirty="0" sz="1500" spc="-114">
                <a:solidFill>
                  <a:srgbClr val="939DFC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939DFC"/>
                </a:solidFill>
                <a:latin typeface="Trebuchet MS"/>
                <a:cs typeface="Trebuchet MS"/>
              </a:rPr>
              <a:t>Sam</a:t>
            </a:r>
            <a:r>
              <a:rPr dirty="0" sz="1500" spc="-110">
                <a:solidFill>
                  <a:srgbClr val="939DFC"/>
                </a:solidFill>
                <a:latin typeface="Trebuchet MS"/>
                <a:cs typeface="Trebuchet MS"/>
              </a:rPr>
              <a:t> </a:t>
            </a:r>
            <a:r>
              <a:rPr dirty="0" sz="1500" spc="-35">
                <a:solidFill>
                  <a:srgbClr val="939DFC"/>
                </a:solidFill>
                <a:latin typeface="Trebuchet MS"/>
                <a:cs typeface="Trebuchet MS"/>
              </a:rPr>
              <a:t>Nussbaum,</a:t>
            </a:r>
            <a:r>
              <a:rPr dirty="0" sz="1500" spc="-105">
                <a:solidFill>
                  <a:srgbClr val="939DFC"/>
                </a:solidFill>
                <a:latin typeface="Trebuchet MS"/>
                <a:cs typeface="Trebuchet MS"/>
              </a:rPr>
              <a:t> </a:t>
            </a:r>
            <a:r>
              <a:rPr dirty="0" sz="1500" spc="-30">
                <a:solidFill>
                  <a:srgbClr val="939DFC"/>
                </a:solidFill>
                <a:latin typeface="Trebuchet MS"/>
                <a:cs typeface="Trebuchet MS"/>
              </a:rPr>
              <a:t>WellPoint's</a:t>
            </a:r>
            <a:r>
              <a:rPr dirty="0" sz="1500" spc="-110">
                <a:solidFill>
                  <a:srgbClr val="939DFC"/>
                </a:solidFill>
                <a:latin typeface="Trebuchet MS"/>
                <a:cs typeface="Trebuchet MS"/>
              </a:rPr>
              <a:t> </a:t>
            </a:r>
            <a:r>
              <a:rPr dirty="0" sz="1500" spc="-65">
                <a:solidFill>
                  <a:srgbClr val="939DFC"/>
                </a:solidFill>
                <a:latin typeface="Trebuchet MS"/>
                <a:cs typeface="Trebuchet MS"/>
              </a:rPr>
              <a:t>Chief</a:t>
            </a:r>
            <a:r>
              <a:rPr dirty="0" sz="1500" spc="-110">
                <a:solidFill>
                  <a:srgbClr val="939DFC"/>
                </a:solidFill>
                <a:latin typeface="Trebuchet MS"/>
                <a:cs typeface="Trebuchet MS"/>
              </a:rPr>
              <a:t> </a:t>
            </a:r>
            <a:r>
              <a:rPr dirty="0" sz="1500" spc="-25">
                <a:solidFill>
                  <a:srgbClr val="939DFC"/>
                </a:solidFill>
                <a:latin typeface="Trebuchet MS"/>
                <a:cs typeface="Trebuchet MS"/>
              </a:rPr>
              <a:t>Medical</a:t>
            </a:r>
            <a:r>
              <a:rPr dirty="0" sz="1500" spc="-110">
                <a:solidFill>
                  <a:srgbClr val="939DFC"/>
                </a:solidFill>
                <a:latin typeface="Trebuchet MS"/>
                <a:cs typeface="Trebuchet MS"/>
              </a:rPr>
              <a:t> </a:t>
            </a:r>
            <a:r>
              <a:rPr dirty="0" sz="1500" spc="-80">
                <a:solidFill>
                  <a:srgbClr val="939DFC"/>
                </a:solidFill>
                <a:latin typeface="Trebuchet MS"/>
                <a:cs typeface="Trebuchet MS"/>
              </a:rPr>
              <a:t>Officer,</a:t>
            </a:r>
            <a:r>
              <a:rPr dirty="0" sz="1500" spc="-110">
                <a:solidFill>
                  <a:srgbClr val="939DFC"/>
                </a:solidFill>
                <a:latin typeface="Trebuchet MS"/>
                <a:cs typeface="Trebuchet MS"/>
              </a:rPr>
              <a:t> </a:t>
            </a:r>
            <a:r>
              <a:rPr dirty="0" sz="1500" spc="-45">
                <a:solidFill>
                  <a:srgbClr val="939DFC"/>
                </a:solidFill>
                <a:latin typeface="Trebuchet MS"/>
                <a:cs typeface="Trebuchet MS"/>
              </a:rPr>
              <a:t>WellPoint</a:t>
            </a:r>
            <a:endParaRPr sz="15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1545"/>
              </a:spcBef>
            </a:pPr>
            <a:r>
              <a:rPr dirty="0" sz="650" spc="2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dirty="0" sz="650" spc="15">
                <a:solidFill>
                  <a:srgbClr val="FFFFFF"/>
                </a:solidFill>
                <a:latin typeface="Arial"/>
                <a:cs typeface="Arial"/>
              </a:rPr>
              <a:t>2011 IBM</a:t>
            </a:r>
            <a:r>
              <a:rPr dirty="0" sz="65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FFFFFF"/>
                </a:solidFill>
                <a:latin typeface="Arial"/>
                <a:cs typeface="Arial"/>
              </a:rPr>
              <a:t>Corporation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877" y="3296780"/>
            <a:ext cx="1904364" cy="7232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09270">
              <a:lnSpc>
                <a:spcPct val="100000"/>
              </a:lnSpc>
              <a:spcBef>
                <a:spcPts val="130"/>
              </a:spcBef>
            </a:pP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WellPoint</a:t>
            </a:r>
            <a:endParaRPr sz="1500">
              <a:latin typeface="Arial"/>
              <a:cs typeface="Arial"/>
            </a:endParaRPr>
          </a:p>
          <a:p>
            <a:pPr algn="ctr" marL="12700" marR="5080">
              <a:lnSpc>
                <a:spcPts val="1839"/>
              </a:lnSpc>
              <a:spcBef>
                <a:spcPts val="40"/>
              </a:spcBef>
            </a:pPr>
            <a:r>
              <a:rPr dirty="0" sz="1500" spc="10">
                <a:solidFill>
                  <a:srgbClr val="BFBFBF"/>
                </a:solidFill>
                <a:latin typeface="Arial"/>
                <a:cs typeface="Arial"/>
              </a:rPr>
              <a:t>Serving </a:t>
            </a:r>
            <a:r>
              <a:rPr dirty="0" sz="1500" spc="15">
                <a:solidFill>
                  <a:srgbClr val="BFBFBF"/>
                </a:solidFill>
                <a:latin typeface="Arial"/>
                <a:cs typeface="Arial"/>
              </a:rPr>
              <a:t>1 </a:t>
            </a:r>
            <a:r>
              <a:rPr dirty="0" sz="1500" spc="10">
                <a:solidFill>
                  <a:srgbClr val="BFBFBF"/>
                </a:solidFill>
                <a:latin typeface="Arial"/>
                <a:cs typeface="Arial"/>
              </a:rPr>
              <a:t>in </a:t>
            </a:r>
            <a:r>
              <a:rPr dirty="0" sz="1500" spc="15">
                <a:solidFill>
                  <a:srgbClr val="BFBFBF"/>
                </a:solidFill>
                <a:latin typeface="Arial"/>
                <a:cs typeface="Arial"/>
              </a:rPr>
              <a:t>9</a:t>
            </a:r>
            <a:r>
              <a:rPr dirty="0" sz="1500" spc="-8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BFBFBF"/>
                </a:solidFill>
                <a:latin typeface="Arial"/>
                <a:cs typeface="Arial"/>
              </a:rPr>
              <a:t>insured  Americans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3563" y="1989005"/>
            <a:ext cx="1143640" cy="1143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3562" y="1988996"/>
            <a:ext cx="1143635" cy="1143635"/>
          </a:xfrm>
          <a:custGeom>
            <a:avLst/>
            <a:gdLst/>
            <a:ahLst/>
            <a:cxnLst/>
            <a:rect l="l" t="t" r="r" b="b"/>
            <a:pathLst>
              <a:path w="1143635" h="1143635">
                <a:moveTo>
                  <a:pt x="976137" y="167505"/>
                </a:moveTo>
                <a:lnTo>
                  <a:pt x="1007962" y="202003"/>
                </a:lnTo>
                <a:lnTo>
                  <a:pt x="1036438" y="238375"/>
                </a:lnTo>
                <a:lnTo>
                  <a:pt x="1061563" y="276413"/>
                </a:lnTo>
                <a:lnTo>
                  <a:pt x="1083339" y="315907"/>
                </a:lnTo>
                <a:lnTo>
                  <a:pt x="1101764" y="356651"/>
                </a:lnTo>
                <a:lnTo>
                  <a:pt x="1116839" y="398436"/>
                </a:lnTo>
                <a:lnTo>
                  <a:pt x="1128564" y="441053"/>
                </a:lnTo>
                <a:lnTo>
                  <a:pt x="1136939" y="484295"/>
                </a:lnTo>
                <a:lnTo>
                  <a:pt x="1141965" y="527953"/>
                </a:lnTo>
                <a:lnTo>
                  <a:pt x="1143640" y="571819"/>
                </a:lnTo>
                <a:lnTo>
                  <a:pt x="1141965" y="615686"/>
                </a:lnTo>
                <a:lnTo>
                  <a:pt x="1136939" y="659344"/>
                </a:lnTo>
                <a:lnTo>
                  <a:pt x="1128564" y="702586"/>
                </a:lnTo>
                <a:lnTo>
                  <a:pt x="1116839" y="745203"/>
                </a:lnTo>
                <a:lnTo>
                  <a:pt x="1101764" y="786988"/>
                </a:lnTo>
                <a:lnTo>
                  <a:pt x="1083339" y="827732"/>
                </a:lnTo>
                <a:lnTo>
                  <a:pt x="1061563" y="867227"/>
                </a:lnTo>
                <a:lnTo>
                  <a:pt x="1036438" y="905265"/>
                </a:lnTo>
                <a:lnTo>
                  <a:pt x="1007962" y="941638"/>
                </a:lnTo>
                <a:lnTo>
                  <a:pt x="976137" y="976137"/>
                </a:lnTo>
                <a:lnTo>
                  <a:pt x="941638" y="1007962"/>
                </a:lnTo>
                <a:lnTo>
                  <a:pt x="905265" y="1036438"/>
                </a:lnTo>
                <a:lnTo>
                  <a:pt x="867228" y="1061563"/>
                </a:lnTo>
                <a:lnTo>
                  <a:pt x="827733" y="1083338"/>
                </a:lnTo>
                <a:lnTo>
                  <a:pt x="786989" y="1101764"/>
                </a:lnTo>
                <a:lnTo>
                  <a:pt x="745204" y="1116839"/>
                </a:lnTo>
                <a:lnTo>
                  <a:pt x="702587" y="1128564"/>
                </a:lnTo>
                <a:lnTo>
                  <a:pt x="659345" y="1136939"/>
                </a:lnTo>
                <a:lnTo>
                  <a:pt x="615686" y="1141965"/>
                </a:lnTo>
                <a:lnTo>
                  <a:pt x="571820" y="1143640"/>
                </a:lnTo>
                <a:lnTo>
                  <a:pt x="527954" y="1141965"/>
                </a:lnTo>
                <a:lnTo>
                  <a:pt x="484295" y="1136939"/>
                </a:lnTo>
                <a:lnTo>
                  <a:pt x="441054" y="1128564"/>
                </a:lnTo>
                <a:lnTo>
                  <a:pt x="398436" y="1116839"/>
                </a:lnTo>
                <a:lnTo>
                  <a:pt x="356652" y="1101764"/>
                </a:lnTo>
                <a:lnTo>
                  <a:pt x="315908" y="1083338"/>
                </a:lnTo>
                <a:lnTo>
                  <a:pt x="276413" y="1061563"/>
                </a:lnTo>
                <a:lnTo>
                  <a:pt x="238376" y="1036438"/>
                </a:lnTo>
                <a:lnTo>
                  <a:pt x="202003" y="1007962"/>
                </a:lnTo>
                <a:lnTo>
                  <a:pt x="167505" y="976137"/>
                </a:lnTo>
                <a:lnTo>
                  <a:pt x="135679" y="941638"/>
                </a:lnTo>
                <a:lnTo>
                  <a:pt x="107203" y="905265"/>
                </a:lnTo>
                <a:lnTo>
                  <a:pt x="82077" y="867227"/>
                </a:lnTo>
                <a:lnTo>
                  <a:pt x="60301" y="827732"/>
                </a:lnTo>
                <a:lnTo>
                  <a:pt x="41876" y="786988"/>
                </a:lnTo>
                <a:lnTo>
                  <a:pt x="26800" y="745203"/>
                </a:lnTo>
                <a:lnTo>
                  <a:pt x="15075" y="702586"/>
                </a:lnTo>
                <a:lnTo>
                  <a:pt x="6700" y="659344"/>
                </a:lnTo>
                <a:lnTo>
                  <a:pt x="1675" y="615686"/>
                </a:lnTo>
                <a:lnTo>
                  <a:pt x="0" y="571819"/>
                </a:lnTo>
                <a:lnTo>
                  <a:pt x="1675" y="527953"/>
                </a:lnTo>
                <a:lnTo>
                  <a:pt x="6700" y="484295"/>
                </a:lnTo>
                <a:lnTo>
                  <a:pt x="15075" y="441053"/>
                </a:lnTo>
                <a:lnTo>
                  <a:pt x="26800" y="398436"/>
                </a:lnTo>
                <a:lnTo>
                  <a:pt x="41876" y="356651"/>
                </a:lnTo>
                <a:lnTo>
                  <a:pt x="60301" y="315907"/>
                </a:lnTo>
                <a:lnTo>
                  <a:pt x="82077" y="276413"/>
                </a:lnTo>
                <a:lnTo>
                  <a:pt x="107203" y="238375"/>
                </a:lnTo>
                <a:lnTo>
                  <a:pt x="135679" y="202003"/>
                </a:lnTo>
                <a:lnTo>
                  <a:pt x="167505" y="167505"/>
                </a:lnTo>
                <a:lnTo>
                  <a:pt x="202003" y="135679"/>
                </a:lnTo>
                <a:lnTo>
                  <a:pt x="238376" y="107203"/>
                </a:lnTo>
                <a:lnTo>
                  <a:pt x="276413" y="82077"/>
                </a:lnTo>
                <a:lnTo>
                  <a:pt x="315908" y="60301"/>
                </a:lnTo>
                <a:lnTo>
                  <a:pt x="356652" y="41876"/>
                </a:lnTo>
                <a:lnTo>
                  <a:pt x="398436" y="26800"/>
                </a:lnTo>
                <a:lnTo>
                  <a:pt x="441054" y="15075"/>
                </a:lnTo>
                <a:lnTo>
                  <a:pt x="484295" y="6700"/>
                </a:lnTo>
                <a:lnTo>
                  <a:pt x="527954" y="1675"/>
                </a:lnTo>
                <a:lnTo>
                  <a:pt x="571820" y="0"/>
                </a:lnTo>
                <a:lnTo>
                  <a:pt x="615686" y="1675"/>
                </a:lnTo>
                <a:lnTo>
                  <a:pt x="659345" y="6700"/>
                </a:lnTo>
                <a:lnTo>
                  <a:pt x="702587" y="15075"/>
                </a:lnTo>
                <a:lnTo>
                  <a:pt x="745204" y="26800"/>
                </a:lnTo>
                <a:lnTo>
                  <a:pt x="786989" y="41876"/>
                </a:lnTo>
                <a:lnTo>
                  <a:pt x="827733" y="60301"/>
                </a:lnTo>
                <a:lnTo>
                  <a:pt x="867228" y="82077"/>
                </a:lnTo>
                <a:lnTo>
                  <a:pt x="905265" y="107203"/>
                </a:lnTo>
                <a:lnTo>
                  <a:pt x="941638" y="135679"/>
                </a:lnTo>
                <a:lnTo>
                  <a:pt x="976137" y="167505"/>
                </a:lnTo>
                <a:close/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355469" y="1997812"/>
            <a:ext cx="441959" cy="8807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600" spc="5" b="1">
                <a:solidFill>
                  <a:srgbClr val="939DFC"/>
                </a:solidFill>
                <a:latin typeface="Arial"/>
                <a:cs typeface="Arial"/>
              </a:rPr>
              <a:t>+</a:t>
            </a:r>
            <a:endParaRPr sz="5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9353" y="3036317"/>
            <a:ext cx="975360" cy="237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55"/>
              </a:lnSpc>
            </a:pPr>
            <a:r>
              <a:rPr dirty="0" sz="1500" spc="60">
                <a:solidFill>
                  <a:srgbClr val="7889FB"/>
                </a:solidFill>
                <a:latin typeface="Trebuchet MS"/>
                <a:cs typeface="Trebuchet MS"/>
              </a:rPr>
              <a:t>IBM</a:t>
            </a:r>
            <a:r>
              <a:rPr dirty="0" sz="1500" spc="-170">
                <a:solidFill>
                  <a:srgbClr val="7889FB"/>
                </a:solidFill>
                <a:latin typeface="Trebuchet MS"/>
                <a:cs typeface="Trebuchet MS"/>
              </a:rPr>
              <a:t> </a:t>
            </a:r>
            <a:r>
              <a:rPr dirty="0" sz="1500" spc="-20">
                <a:solidFill>
                  <a:srgbClr val="7889FB"/>
                </a:solidFill>
                <a:latin typeface="Trebuchet MS"/>
                <a:cs typeface="Trebuchet MS"/>
              </a:rPr>
              <a:t>Watson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01022" y="1654975"/>
            <a:ext cx="1623301" cy="1715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266973" y="3369640"/>
            <a:ext cx="1137920" cy="2590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00" spc="15" b="1">
                <a:solidFill>
                  <a:srgbClr val="FFFFFF"/>
                </a:solidFill>
                <a:latin typeface="Arial"/>
                <a:cs typeface="Arial"/>
              </a:rPr>
              <a:t>IBM</a:t>
            </a:r>
            <a:r>
              <a:rPr dirty="0" sz="15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Watson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22952" y="2065287"/>
            <a:ext cx="441959" cy="8807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600" spc="5" b="1">
                <a:solidFill>
                  <a:srgbClr val="939DFC"/>
                </a:solidFill>
                <a:latin typeface="Arial"/>
                <a:cs typeface="Arial"/>
              </a:rPr>
              <a:t>=</a:t>
            </a:r>
            <a:endParaRPr sz="5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46356" y="1549476"/>
            <a:ext cx="2260600" cy="186817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500" spc="10">
                <a:solidFill>
                  <a:srgbClr val="FFFFFF"/>
                </a:solidFill>
                <a:latin typeface="Arial"/>
                <a:cs typeface="Arial"/>
              </a:rPr>
              <a:t>Leverage medical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Arial"/>
                <a:cs typeface="Arial"/>
              </a:rPr>
              <a:t>records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sz="1500" spc="20" b="1">
                <a:solidFill>
                  <a:srgbClr val="BEC4FD"/>
                </a:solidFill>
                <a:latin typeface="Arial"/>
                <a:cs typeface="Arial"/>
              </a:rPr>
              <a:t>TO</a:t>
            </a:r>
            <a:endParaRPr sz="1500">
              <a:latin typeface="Arial"/>
              <a:cs typeface="Arial"/>
            </a:endParaRPr>
          </a:p>
          <a:p>
            <a:pPr algn="ctr" marL="212090" marR="204470">
              <a:lnSpc>
                <a:spcPct val="102299"/>
              </a:lnSpc>
              <a:spcBef>
                <a:spcPts val="340"/>
              </a:spcBef>
            </a:pPr>
            <a:r>
              <a:rPr dirty="0" sz="1500" spc="10">
                <a:solidFill>
                  <a:srgbClr val="FFFFFF"/>
                </a:solidFill>
                <a:latin typeface="Arial"/>
                <a:cs typeface="Arial"/>
              </a:rPr>
              <a:t>diagnose and</a:t>
            </a:r>
            <a:r>
              <a:rPr dirty="0" sz="1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Arial"/>
                <a:cs typeface="Arial"/>
              </a:rPr>
              <a:t>identify  treatment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dirty="0" sz="1500" spc="20" b="1">
                <a:solidFill>
                  <a:srgbClr val="BEC4FD"/>
                </a:solidFill>
                <a:latin typeface="Arial"/>
                <a:cs typeface="Arial"/>
              </a:rPr>
              <a:t>TO</a:t>
            </a:r>
            <a:endParaRPr sz="1500">
              <a:latin typeface="Arial"/>
              <a:cs typeface="Arial"/>
            </a:endParaRPr>
          </a:p>
          <a:p>
            <a:pPr algn="ctr" marL="158115" marR="150495" indent="-635">
              <a:lnSpc>
                <a:spcPct val="100800"/>
              </a:lnSpc>
              <a:spcBef>
                <a:spcPts val="370"/>
              </a:spcBef>
            </a:pPr>
            <a:r>
              <a:rPr dirty="0" sz="1500" spc="10">
                <a:solidFill>
                  <a:srgbClr val="FFFFFF"/>
                </a:solidFill>
                <a:latin typeface="Arial"/>
                <a:cs typeface="Arial"/>
              </a:rPr>
              <a:t>enhance the quality of  medical care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Arial"/>
                <a:cs typeface="Arial"/>
              </a:rPr>
              <a:t>delivered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1473" y="2382291"/>
            <a:ext cx="1080843" cy="3103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2019-01-05T06:27:48Z</dcterms:created>
  <dcterms:modified xsi:type="dcterms:W3CDTF">2019-01-05T06:27:48Z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2019-01-05T00:00:00Z</vt:filetime>
  </property>
</Properties>
</file>