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772400" cy="4381500"/>
  <p:notesSz cx="7772400" cy="4381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4119" y="665520"/>
            <a:ext cx="5593715" cy="1528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316" y="2840961"/>
            <a:ext cx="7447766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2E75B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2E75B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2E75B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2E75B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1007745"/>
            <a:ext cx="3380994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1007745"/>
            <a:ext cx="3380994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2E75B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9320" y="1291144"/>
            <a:ext cx="5822950" cy="1355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2E75B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174" y="971051"/>
            <a:ext cx="748405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rgbClr val="2E75B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78614" y="4124978"/>
            <a:ext cx="448309" cy="123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343483" y="4124978"/>
            <a:ext cx="1083310" cy="123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4074795"/>
            <a:ext cx="1787652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barrak@ksu.edu.sa" TargetMode="Externa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lityforum.org/News_And_Resources/Press_Kits/Safe_Practices_for_Better_Healthcare.aspx" TargetMode="External"/><Relationship Id="rId3" Type="http://schemas.openxmlformats.org/officeDocument/2006/relationships/image" Target="../media/image2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11533" rIns="0" bIns="0" rtlCol="0" vert="horz">
            <a:spAutoFit/>
          </a:bodyPr>
          <a:lstStyle/>
          <a:p>
            <a:pPr marL="2600325" marR="5080" indent="-1603375">
              <a:lnSpc>
                <a:spcPts val="4960"/>
              </a:lnSpc>
              <a:spcBef>
                <a:spcPts val="720"/>
              </a:spcBef>
            </a:pPr>
            <a:r>
              <a:rPr dirty="0" sz="4600" spc="-225"/>
              <a:t>Patient </a:t>
            </a:r>
            <a:r>
              <a:rPr dirty="0" sz="4600" spc="-330"/>
              <a:t>Safety </a:t>
            </a:r>
            <a:r>
              <a:rPr dirty="0" sz="4600" spc="-275"/>
              <a:t>and</a:t>
            </a:r>
            <a:r>
              <a:rPr dirty="0" sz="4600" spc="-455"/>
              <a:t> </a:t>
            </a:r>
            <a:r>
              <a:rPr dirty="0" sz="4600" spc="-215"/>
              <a:t>Health  </a:t>
            </a:r>
            <a:r>
              <a:rPr dirty="0" sz="4600" spc="-195"/>
              <a:t>Informatics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1121872" y="2535173"/>
            <a:ext cx="5228590" cy="173545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50" spc="-50">
                <a:latin typeface="Arial"/>
                <a:cs typeface="Arial"/>
              </a:rPr>
              <a:t>Ahmed </a:t>
            </a:r>
            <a:r>
              <a:rPr dirty="0" sz="1250" spc="-40">
                <a:latin typeface="Arial"/>
                <a:cs typeface="Arial"/>
              </a:rPr>
              <a:t>Albarrak, </a:t>
            </a:r>
            <a:r>
              <a:rPr dirty="0" sz="1250" spc="-95">
                <a:latin typeface="Arial"/>
                <a:cs typeface="Arial"/>
              </a:rPr>
              <a:t>PhD,</a:t>
            </a:r>
            <a:r>
              <a:rPr dirty="0" sz="1250" spc="-105">
                <a:latin typeface="Arial"/>
                <a:cs typeface="Arial"/>
              </a:rPr>
              <a:t> </a:t>
            </a:r>
            <a:r>
              <a:rPr dirty="0" sz="1250" spc="-80">
                <a:latin typeface="Arial"/>
                <a:cs typeface="Arial"/>
              </a:rPr>
              <a:t>MSc.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50" spc="-60">
                <a:latin typeface="Arial"/>
                <a:cs typeface="Arial"/>
              </a:rPr>
              <a:t>Professor </a:t>
            </a:r>
            <a:r>
              <a:rPr dirty="0" sz="1250" spc="5">
                <a:latin typeface="Arial"/>
                <a:cs typeface="Arial"/>
              </a:rPr>
              <a:t>of </a:t>
            </a:r>
            <a:r>
              <a:rPr dirty="0" sz="1250" spc="-25">
                <a:latin typeface="Arial"/>
                <a:cs typeface="Arial"/>
              </a:rPr>
              <a:t>Medical</a:t>
            </a:r>
            <a:r>
              <a:rPr dirty="0" sz="1250" spc="-145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Informatics</a:t>
            </a:r>
            <a:endParaRPr sz="1250">
              <a:latin typeface="Arial"/>
              <a:cs typeface="Arial"/>
            </a:endParaRPr>
          </a:p>
          <a:p>
            <a:pPr marL="12700" marR="1512570">
              <a:lnSpc>
                <a:spcPct val="134100"/>
              </a:lnSpc>
              <a:spcBef>
                <a:spcPts val="10"/>
              </a:spcBef>
            </a:pPr>
            <a:r>
              <a:rPr dirty="0" sz="1250" spc="-55">
                <a:latin typeface="Arial"/>
                <a:cs typeface="Arial"/>
              </a:rPr>
              <a:t>Founding Chairman, </a:t>
            </a:r>
            <a:r>
              <a:rPr dirty="0" sz="1250" spc="-30">
                <a:latin typeface="Arial"/>
                <a:cs typeface="Arial"/>
              </a:rPr>
              <a:t>Medical Informatics </a:t>
            </a:r>
            <a:r>
              <a:rPr dirty="0" sz="1250" spc="-45">
                <a:latin typeface="Arial"/>
                <a:cs typeface="Arial"/>
              </a:rPr>
              <a:t>and </a:t>
            </a:r>
            <a:r>
              <a:rPr dirty="0" sz="1250" spc="-35">
                <a:latin typeface="Arial"/>
                <a:cs typeface="Arial"/>
              </a:rPr>
              <a:t>e-learning,  </a:t>
            </a:r>
            <a:r>
              <a:rPr dirty="0" sz="1250" spc="-65">
                <a:latin typeface="Arial"/>
                <a:cs typeface="Arial"/>
              </a:rPr>
              <a:t>College </a:t>
            </a:r>
            <a:r>
              <a:rPr dirty="0" sz="1250" spc="5">
                <a:latin typeface="Arial"/>
                <a:cs typeface="Arial"/>
              </a:rPr>
              <a:t>of </a:t>
            </a:r>
            <a:r>
              <a:rPr dirty="0" sz="1250" spc="-25">
                <a:latin typeface="Arial"/>
                <a:cs typeface="Arial"/>
              </a:rPr>
              <a:t>Medicine, </a:t>
            </a:r>
            <a:r>
              <a:rPr dirty="0" sz="1250" spc="-70">
                <a:latin typeface="Arial"/>
                <a:cs typeface="Arial"/>
              </a:rPr>
              <a:t>King </a:t>
            </a:r>
            <a:r>
              <a:rPr dirty="0" sz="1250" spc="-100">
                <a:latin typeface="Arial"/>
                <a:cs typeface="Arial"/>
              </a:rPr>
              <a:t>Saud</a:t>
            </a:r>
            <a:r>
              <a:rPr dirty="0" sz="1250" spc="-180">
                <a:latin typeface="Arial"/>
                <a:cs typeface="Arial"/>
              </a:rPr>
              <a:t> </a:t>
            </a:r>
            <a:r>
              <a:rPr dirty="0" sz="1250" spc="-35">
                <a:latin typeface="Arial"/>
                <a:cs typeface="Arial"/>
              </a:rPr>
              <a:t>University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40"/>
              </a:lnSpc>
              <a:spcBef>
                <a:spcPts val="509"/>
              </a:spcBef>
            </a:pPr>
            <a:r>
              <a:rPr dirty="0" sz="1250" spc="-55">
                <a:latin typeface="Arial"/>
                <a:cs typeface="Arial"/>
              </a:rPr>
              <a:t>Founding </a:t>
            </a:r>
            <a:r>
              <a:rPr dirty="0" sz="1250" spc="-45">
                <a:latin typeface="Arial"/>
                <a:cs typeface="Arial"/>
              </a:rPr>
              <a:t>Former </a:t>
            </a:r>
            <a:r>
              <a:rPr dirty="0" sz="1250" spc="-75">
                <a:latin typeface="Arial"/>
                <a:cs typeface="Arial"/>
              </a:rPr>
              <a:t>Dean </a:t>
            </a:r>
            <a:r>
              <a:rPr dirty="0" sz="1250" spc="5">
                <a:latin typeface="Arial"/>
                <a:cs typeface="Arial"/>
              </a:rPr>
              <a:t>of </a:t>
            </a:r>
            <a:r>
              <a:rPr dirty="0" sz="1250" spc="-35">
                <a:latin typeface="Arial"/>
                <a:cs typeface="Arial"/>
              </a:rPr>
              <a:t>Health </a:t>
            </a:r>
            <a:r>
              <a:rPr dirty="0" sz="1250" spc="-90">
                <a:latin typeface="Arial"/>
                <a:cs typeface="Arial"/>
              </a:rPr>
              <a:t>Sciences </a:t>
            </a:r>
            <a:r>
              <a:rPr dirty="0" sz="1250" spc="-60">
                <a:latin typeface="Arial"/>
                <a:cs typeface="Arial"/>
              </a:rPr>
              <a:t>College, </a:t>
            </a:r>
            <a:r>
              <a:rPr dirty="0" sz="1250" spc="-45">
                <a:latin typeface="Arial"/>
                <a:cs typeface="Arial"/>
              </a:rPr>
              <a:t>and </a:t>
            </a:r>
            <a:r>
              <a:rPr dirty="0" sz="1250" spc="-65">
                <a:latin typeface="Arial"/>
                <a:cs typeface="Arial"/>
              </a:rPr>
              <a:t>Vice </a:t>
            </a:r>
            <a:r>
              <a:rPr dirty="0" sz="1250" spc="-55">
                <a:latin typeface="Arial"/>
                <a:cs typeface="Arial"/>
              </a:rPr>
              <a:t>Rector </a:t>
            </a:r>
            <a:r>
              <a:rPr dirty="0" sz="1250" spc="5">
                <a:latin typeface="Arial"/>
                <a:cs typeface="Arial"/>
              </a:rPr>
              <a:t>for</a:t>
            </a:r>
            <a:r>
              <a:rPr dirty="0" sz="1250" spc="-100">
                <a:latin typeface="Arial"/>
                <a:cs typeface="Arial"/>
              </a:rPr>
              <a:t> </a:t>
            </a:r>
            <a:r>
              <a:rPr dirty="0" sz="1250" spc="-55">
                <a:latin typeface="Arial"/>
                <a:cs typeface="Arial"/>
              </a:rPr>
              <a:t>Planning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dirty="0" sz="1250" spc="-25">
                <a:latin typeface="Arial"/>
                <a:cs typeface="Arial"/>
              </a:rPr>
              <a:t>Quality </a:t>
            </a:r>
            <a:r>
              <a:rPr dirty="0" sz="1250" spc="-45">
                <a:latin typeface="Arial"/>
                <a:cs typeface="Arial"/>
              </a:rPr>
              <a:t>and </a:t>
            </a:r>
            <a:r>
              <a:rPr dirty="0" sz="1250" spc="-40">
                <a:latin typeface="Arial"/>
                <a:cs typeface="Arial"/>
              </a:rPr>
              <a:t>Development,</a:t>
            </a:r>
            <a:r>
              <a:rPr dirty="0" sz="1250" spc="-110">
                <a:latin typeface="Arial"/>
                <a:cs typeface="Arial"/>
              </a:rPr>
              <a:t> </a:t>
            </a:r>
            <a:r>
              <a:rPr dirty="0" sz="1250" spc="-185">
                <a:latin typeface="Arial"/>
                <a:cs typeface="Arial"/>
              </a:rPr>
              <a:t>SEU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u="sng" sz="1250" spc="-5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albarrak@ksu.edu.sa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960"/>
            <a:ext cx="2371193" cy="91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614" y="263973"/>
            <a:ext cx="3209925" cy="667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200" spc="-335">
                <a:solidFill>
                  <a:srgbClr val="2E75B6"/>
                </a:solidFill>
                <a:latin typeface="Arial"/>
                <a:cs typeface="Arial"/>
              </a:rPr>
              <a:t>The</a:t>
            </a:r>
            <a:r>
              <a:rPr dirty="0" sz="4200" spc="-350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4200" spc="-190">
                <a:solidFill>
                  <a:srgbClr val="2E75B6"/>
                </a:solidFill>
                <a:latin typeface="Arial"/>
                <a:cs typeface="Arial"/>
              </a:rPr>
              <a:t>magnitude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3976" y="1929048"/>
            <a:ext cx="4779645" cy="803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100" spc="-580" b="1">
                <a:solidFill>
                  <a:srgbClr val="FF0000"/>
                </a:solidFill>
                <a:latin typeface="Arial"/>
                <a:cs typeface="Arial"/>
              </a:rPr>
              <a:t>98,000/365 </a:t>
            </a:r>
            <a:r>
              <a:rPr dirty="0" sz="5100" spc="130" b="1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z="5100" spc="-3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100" spc="-655" b="1">
                <a:solidFill>
                  <a:srgbClr val="FF0000"/>
                </a:solidFill>
                <a:latin typeface="Arial"/>
                <a:cs typeface="Arial"/>
              </a:rPr>
              <a:t>268.49</a:t>
            </a:r>
            <a:endParaRPr sz="5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092" y="1585950"/>
            <a:ext cx="1058017" cy="2794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614" y="333925"/>
            <a:ext cx="6511290" cy="5505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50" spc="-270">
                <a:solidFill>
                  <a:srgbClr val="FF0000"/>
                </a:solidFill>
              </a:rPr>
              <a:t>Equal </a:t>
            </a:r>
            <a:r>
              <a:rPr dirty="0" sz="3450">
                <a:solidFill>
                  <a:srgbClr val="FF0000"/>
                </a:solidFill>
              </a:rPr>
              <a:t>to </a:t>
            </a:r>
            <a:r>
              <a:rPr dirty="0" sz="3450" spc="-175">
                <a:solidFill>
                  <a:srgbClr val="FF0000"/>
                </a:solidFill>
              </a:rPr>
              <a:t>one plane </a:t>
            </a:r>
            <a:r>
              <a:rPr dirty="0" sz="3450" spc="-275">
                <a:solidFill>
                  <a:srgbClr val="FF0000"/>
                </a:solidFill>
              </a:rPr>
              <a:t>crashes </a:t>
            </a:r>
            <a:r>
              <a:rPr dirty="0" sz="3450" spc="-190">
                <a:solidFill>
                  <a:srgbClr val="FF0000"/>
                </a:solidFill>
              </a:rPr>
              <a:t>every</a:t>
            </a:r>
            <a:r>
              <a:rPr dirty="0" sz="3450" spc="-620">
                <a:solidFill>
                  <a:srgbClr val="FF0000"/>
                </a:solidFill>
              </a:rPr>
              <a:t> </a:t>
            </a:r>
            <a:r>
              <a:rPr dirty="0" sz="3450" spc="-160">
                <a:solidFill>
                  <a:srgbClr val="FF0000"/>
                </a:solidFill>
              </a:rPr>
              <a:t>day!</a:t>
            </a:r>
            <a:endParaRPr sz="3450"/>
          </a:p>
        </p:txBody>
      </p:sp>
      <p:sp>
        <p:nvSpPr>
          <p:cNvPr id="3" name="object 3"/>
          <p:cNvSpPr/>
          <p:nvPr/>
        </p:nvSpPr>
        <p:spPr>
          <a:xfrm>
            <a:off x="1428788" y="1105039"/>
            <a:ext cx="4912156" cy="276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9110" y="2975267"/>
            <a:ext cx="2074545" cy="0"/>
          </a:xfrm>
          <a:custGeom>
            <a:avLst/>
            <a:gdLst/>
            <a:ahLst/>
            <a:cxnLst/>
            <a:rect l="l" t="t" r="r" b="b"/>
            <a:pathLst>
              <a:path w="2074545" h="0">
                <a:moveTo>
                  <a:pt x="0" y="0"/>
                </a:moveTo>
                <a:lnTo>
                  <a:pt x="2074261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34345" y="2975267"/>
            <a:ext cx="1061085" cy="0"/>
          </a:xfrm>
          <a:custGeom>
            <a:avLst/>
            <a:gdLst/>
            <a:ahLst/>
            <a:cxnLst/>
            <a:rect l="l" t="t" r="r" b="b"/>
            <a:pathLst>
              <a:path w="1061085" h="0">
                <a:moveTo>
                  <a:pt x="0" y="0"/>
                </a:moveTo>
                <a:lnTo>
                  <a:pt x="1060932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90559" y="2975267"/>
            <a:ext cx="1060450" cy="0"/>
          </a:xfrm>
          <a:custGeom>
            <a:avLst/>
            <a:gdLst/>
            <a:ahLst/>
            <a:cxnLst/>
            <a:rect l="l" t="t" r="r" b="b"/>
            <a:pathLst>
              <a:path w="1060450" h="0">
                <a:moveTo>
                  <a:pt x="0" y="0"/>
                </a:moveTo>
                <a:lnTo>
                  <a:pt x="1059954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76256" y="2975267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 h="0">
                <a:moveTo>
                  <a:pt x="0" y="0"/>
                </a:moveTo>
                <a:lnTo>
                  <a:pt x="530470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79110" y="2634252"/>
            <a:ext cx="2074545" cy="0"/>
          </a:xfrm>
          <a:custGeom>
            <a:avLst/>
            <a:gdLst/>
            <a:ahLst/>
            <a:cxnLst/>
            <a:rect l="l" t="t" r="r" b="b"/>
            <a:pathLst>
              <a:path w="2074545" h="0">
                <a:moveTo>
                  <a:pt x="0" y="0"/>
                </a:moveTo>
                <a:lnTo>
                  <a:pt x="2074261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34345" y="2634252"/>
            <a:ext cx="1061085" cy="0"/>
          </a:xfrm>
          <a:custGeom>
            <a:avLst/>
            <a:gdLst/>
            <a:ahLst/>
            <a:cxnLst/>
            <a:rect l="l" t="t" r="r" b="b"/>
            <a:pathLst>
              <a:path w="1061085" h="0">
                <a:moveTo>
                  <a:pt x="0" y="0"/>
                </a:moveTo>
                <a:lnTo>
                  <a:pt x="1060932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90559" y="2634252"/>
            <a:ext cx="1060450" cy="0"/>
          </a:xfrm>
          <a:custGeom>
            <a:avLst/>
            <a:gdLst/>
            <a:ahLst/>
            <a:cxnLst/>
            <a:rect l="l" t="t" r="r" b="b"/>
            <a:pathLst>
              <a:path w="1060450" h="0">
                <a:moveTo>
                  <a:pt x="0" y="0"/>
                </a:moveTo>
                <a:lnTo>
                  <a:pt x="1059954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76256" y="2634252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 h="0">
                <a:moveTo>
                  <a:pt x="0" y="0"/>
                </a:moveTo>
                <a:lnTo>
                  <a:pt x="530470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90559" y="2293239"/>
            <a:ext cx="5163185" cy="0"/>
          </a:xfrm>
          <a:custGeom>
            <a:avLst/>
            <a:gdLst/>
            <a:ahLst/>
            <a:cxnLst/>
            <a:rect l="l" t="t" r="r" b="b"/>
            <a:pathLst>
              <a:path w="5163184" h="0">
                <a:moveTo>
                  <a:pt x="0" y="0"/>
                </a:moveTo>
                <a:lnTo>
                  <a:pt x="5162812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76256" y="2293239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 h="0">
                <a:moveTo>
                  <a:pt x="0" y="0"/>
                </a:moveTo>
                <a:lnTo>
                  <a:pt x="530470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90559" y="1952225"/>
            <a:ext cx="5163185" cy="0"/>
          </a:xfrm>
          <a:custGeom>
            <a:avLst/>
            <a:gdLst/>
            <a:ahLst/>
            <a:cxnLst/>
            <a:rect l="l" t="t" r="r" b="b"/>
            <a:pathLst>
              <a:path w="5163184" h="0">
                <a:moveTo>
                  <a:pt x="0" y="0"/>
                </a:moveTo>
                <a:lnTo>
                  <a:pt x="5162812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76256" y="1952225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 h="0">
                <a:moveTo>
                  <a:pt x="0" y="0"/>
                </a:moveTo>
                <a:lnTo>
                  <a:pt x="530470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6256" y="1611210"/>
            <a:ext cx="6177280" cy="0"/>
          </a:xfrm>
          <a:custGeom>
            <a:avLst/>
            <a:gdLst/>
            <a:ahLst/>
            <a:cxnLst/>
            <a:rect l="l" t="t" r="r" b="b"/>
            <a:pathLst>
              <a:path w="6177280" h="0">
                <a:moveTo>
                  <a:pt x="0" y="0"/>
                </a:moveTo>
                <a:lnTo>
                  <a:pt x="6177114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76256" y="1271168"/>
            <a:ext cx="6177280" cy="0"/>
          </a:xfrm>
          <a:custGeom>
            <a:avLst/>
            <a:gdLst/>
            <a:ahLst/>
            <a:cxnLst/>
            <a:rect l="l" t="t" r="r" b="b"/>
            <a:pathLst>
              <a:path w="6177280" h="0">
                <a:moveTo>
                  <a:pt x="0" y="0"/>
                </a:moveTo>
                <a:lnTo>
                  <a:pt x="6177114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06727" y="1646193"/>
            <a:ext cx="483870" cy="1670685"/>
          </a:xfrm>
          <a:custGeom>
            <a:avLst/>
            <a:gdLst/>
            <a:ahLst/>
            <a:cxnLst/>
            <a:rect l="l" t="t" r="r" b="b"/>
            <a:pathLst>
              <a:path w="483869" h="1670685">
                <a:moveTo>
                  <a:pt x="0" y="1670088"/>
                </a:moveTo>
                <a:lnTo>
                  <a:pt x="483831" y="1670088"/>
                </a:lnTo>
                <a:lnTo>
                  <a:pt x="483831" y="0"/>
                </a:lnTo>
                <a:lnTo>
                  <a:pt x="0" y="0"/>
                </a:lnTo>
                <a:lnTo>
                  <a:pt x="0" y="16700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06723" y="1646186"/>
            <a:ext cx="483870" cy="1670685"/>
          </a:xfrm>
          <a:custGeom>
            <a:avLst/>
            <a:gdLst/>
            <a:ahLst/>
            <a:cxnLst/>
            <a:rect l="l" t="t" r="r" b="b"/>
            <a:pathLst>
              <a:path w="483869" h="1670685">
                <a:moveTo>
                  <a:pt x="0" y="1670094"/>
                </a:moveTo>
                <a:lnTo>
                  <a:pt x="483831" y="1670094"/>
                </a:lnTo>
                <a:lnTo>
                  <a:pt x="483831" y="0"/>
                </a:lnTo>
                <a:lnTo>
                  <a:pt x="0" y="0"/>
                </a:lnTo>
                <a:lnTo>
                  <a:pt x="0" y="1670094"/>
                </a:lnTo>
                <a:close/>
              </a:path>
            </a:pathLst>
          </a:custGeom>
          <a:ln w="582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50514" y="2574988"/>
            <a:ext cx="483870" cy="741680"/>
          </a:xfrm>
          <a:custGeom>
            <a:avLst/>
            <a:gdLst/>
            <a:ahLst/>
            <a:cxnLst/>
            <a:rect l="l" t="t" r="r" b="b"/>
            <a:pathLst>
              <a:path w="483870" h="741679">
                <a:moveTo>
                  <a:pt x="0" y="741292"/>
                </a:moveTo>
                <a:lnTo>
                  <a:pt x="483831" y="741292"/>
                </a:lnTo>
                <a:lnTo>
                  <a:pt x="483831" y="0"/>
                </a:lnTo>
                <a:lnTo>
                  <a:pt x="0" y="0"/>
                </a:lnTo>
                <a:lnTo>
                  <a:pt x="0" y="741292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50516" y="2574988"/>
            <a:ext cx="483870" cy="741680"/>
          </a:xfrm>
          <a:custGeom>
            <a:avLst/>
            <a:gdLst/>
            <a:ahLst/>
            <a:cxnLst/>
            <a:rect l="l" t="t" r="r" b="b"/>
            <a:pathLst>
              <a:path w="483870" h="741679">
                <a:moveTo>
                  <a:pt x="0" y="741292"/>
                </a:moveTo>
                <a:lnTo>
                  <a:pt x="483831" y="741292"/>
                </a:lnTo>
                <a:lnTo>
                  <a:pt x="483831" y="0"/>
                </a:lnTo>
                <a:lnTo>
                  <a:pt x="0" y="0"/>
                </a:lnTo>
                <a:lnTo>
                  <a:pt x="0" y="741292"/>
                </a:lnTo>
                <a:close/>
              </a:path>
            </a:pathLst>
          </a:custGeom>
          <a:ln w="582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95278" y="2595390"/>
            <a:ext cx="483870" cy="721360"/>
          </a:xfrm>
          <a:custGeom>
            <a:avLst/>
            <a:gdLst/>
            <a:ahLst/>
            <a:cxnLst/>
            <a:rect l="l" t="t" r="r" b="b"/>
            <a:pathLst>
              <a:path w="483870" h="721360">
                <a:moveTo>
                  <a:pt x="0" y="720890"/>
                </a:moveTo>
                <a:lnTo>
                  <a:pt x="483831" y="720890"/>
                </a:lnTo>
                <a:lnTo>
                  <a:pt x="483831" y="0"/>
                </a:lnTo>
                <a:lnTo>
                  <a:pt x="0" y="0"/>
                </a:lnTo>
                <a:lnTo>
                  <a:pt x="0" y="72089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95280" y="2595390"/>
            <a:ext cx="483870" cy="721360"/>
          </a:xfrm>
          <a:custGeom>
            <a:avLst/>
            <a:gdLst/>
            <a:ahLst/>
            <a:cxnLst/>
            <a:rect l="l" t="t" r="r" b="b"/>
            <a:pathLst>
              <a:path w="483870" h="721360">
                <a:moveTo>
                  <a:pt x="0" y="720890"/>
                </a:moveTo>
                <a:lnTo>
                  <a:pt x="483831" y="720890"/>
                </a:lnTo>
                <a:lnTo>
                  <a:pt x="483831" y="0"/>
                </a:lnTo>
                <a:lnTo>
                  <a:pt x="0" y="0"/>
                </a:lnTo>
                <a:lnTo>
                  <a:pt x="0" y="720890"/>
                </a:lnTo>
                <a:close/>
              </a:path>
            </a:pathLst>
          </a:custGeom>
          <a:ln w="582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39077" y="3034531"/>
            <a:ext cx="485140" cy="281940"/>
          </a:xfrm>
          <a:custGeom>
            <a:avLst/>
            <a:gdLst/>
            <a:ahLst/>
            <a:cxnLst/>
            <a:rect l="l" t="t" r="r" b="b"/>
            <a:pathLst>
              <a:path w="485140" h="281939">
                <a:moveTo>
                  <a:pt x="0" y="281749"/>
                </a:moveTo>
                <a:lnTo>
                  <a:pt x="484803" y="281749"/>
                </a:lnTo>
                <a:lnTo>
                  <a:pt x="484803" y="0"/>
                </a:lnTo>
                <a:lnTo>
                  <a:pt x="0" y="0"/>
                </a:lnTo>
                <a:lnTo>
                  <a:pt x="0" y="281749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39073" y="3034531"/>
            <a:ext cx="485140" cy="281940"/>
          </a:xfrm>
          <a:custGeom>
            <a:avLst/>
            <a:gdLst/>
            <a:ahLst/>
            <a:cxnLst/>
            <a:rect l="l" t="t" r="r" b="b"/>
            <a:pathLst>
              <a:path w="485140" h="281939">
                <a:moveTo>
                  <a:pt x="0" y="281749"/>
                </a:moveTo>
                <a:lnTo>
                  <a:pt x="484803" y="281749"/>
                </a:lnTo>
                <a:lnTo>
                  <a:pt x="484803" y="0"/>
                </a:lnTo>
                <a:lnTo>
                  <a:pt x="0" y="0"/>
                </a:lnTo>
                <a:lnTo>
                  <a:pt x="0" y="281749"/>
                </a:lnTo>
                <a:close/>
              </a:path>
            </a:pathLst>
          </a:custGeom>
          <a:ln w="582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76256" y="3316281"/>
            <a:ext cx="6177280" cy="0"/>
          </a:xfrm>
          <a:custGeom>
            <a:avLst/>
            <a:gdLst/>
            <a:ahLst/>
            <a:cxnLst/>
            <a:rect l="l" t="t" r="r" b="b"/>
            <a:pathLst>
              <a:path w="6177280" h="0">
                <a:moveTo>
                  <a:pt x="0" y="0"/>
                </a:moveTo>
                <a:lnTo>
                  <a:pt x="6177114" y="0"/>
                </a:lnTo>
              </a:path>
            </a:pathLst>
          </a:custGeom>
          <a:ln w="58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78984" y="1189083"/>
            <a:ext cx="320675" cy="21875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  <a:spcBef>
                <a:spcPts val="5"/>
              </a:spcBef>
            </a:pP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</a:pP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</a:pP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</a:pP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49169" y="3360740"/>
            <a:ext cx="598805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2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75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Errors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77368" y="3360740"/>
            <a:ext cx="210185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45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dirty="0" sz="750" spc="-7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750" spc="-15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004979" y="693965"/>
            <a:ext cx="237363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35" b="1">
                <a:solidFill>
                  <a:srgbClr val="FF0000"/>
                </a:solidFill>
                <a:latin typeface="Trebuchet MS"/>
                <a:cs typeface="Trebuchet MS"/>
              </a:rPr>
              <a:t>Death </a:t>
            </a:r>
            <a:r>
              <a:rPr dirty="0" sz="2800" spc="-160" b="1">
                <a:solidFill>
                  <a:srgbClr val="FF0000"/>
                </a:solidFill>
                <a:latin typeface="Trebuchet MS"/>
                <a:cs typeface="Trebuchet MS"/>
              </a:rPr>
              <a:t>Rate</a:t>
            </a:r>
            <a:r>
              <a:rPr dirty="0" sz="2800" spc="-37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120" b="1">
                <a:solidFill>
                  <a:srgbClr val="FF0000"/>
                </a:solidFill>
                <a:latin typeface="Trebuchet MS"/>
                <a:cs typeface="Trebuchet MS"/>
              </a:rPr>
              <a:t>(US)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89034" y="3604831"/>
            <a:ext cx="53975" cy="52705"/>
          </a:xfrm>
          <a:custGeom>
            <a:avLst/>
            <a:gdLst/>
            <a:ahLst/>
            <a:cxnLst/>
            <a:rect l="l" t="t" r="r" b="b"/>
            <a:pathLst>
              <a:path w="53975" h="52704">
                <a:moveTo>
                  <a:pt x="0" y="52463"/>
                </a:moveTo>
                <a:lnTo>
                  <a:pt x="53435" y="52463"/>
                </a:lnTo>
                <a:lnTo>
                  <a:pt x="53435" y="0"/>
                </a:lnTo>
                <a:lnTo>
                  <a:pt x="0" y="0"/>
                </a:lnTo>
                <a:lnTo>
                  <a:pt x="0" y="524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89029" y="3604831"/>
            <a:ext cx="53975" cy="52705"/>
          </a:xfrm>
          <a:custGeom>
            <a:avLst/>
            <a:gdLst/>
            <a:ahLst/>
            <a:cxnLst/>
            <a:rect l="l" t="t" r="r" b="b"/>
            <a:pathLst>
              <a:path w="53975" h="52704">
                <a:moveTo>
                  <a:pt x="0" y="52463"/>
                </a:moveTo>
                <a:lnTo>
                  <a:pt x="53435" y="52463"/>
                </a:lnTo>
                <a:lnTo>
                  <a:pt x="53435" y="0"/>
                </a:lnTo>
                <a:lnTo>
                  <a:pt x="0" y="0"/>
                </a:lnTo>
                <a:lnTo>
                  <a:pt x="0" y="52463"/>
                </a:lnTo>
                <a:close/>
              </a:path>
            </a:pathLst>
          </a:custGeom>
          <a:ln w="582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64330" y="3604831"/>
            <a:ext cx="53975" cy="52705"/>
          </a:xfrm>
          <a:custGeom>
            <a:avLst/>
            <a:gdLst/>
            <a:ahLst/>
            <a:cxnLst/>
            <a:rect l="l" t="t" r="r" b="b"/>
            <a:pathLst>
              <a:path w="53975" h="52704">
                <a:moveTo>
                  <a:pt x="0" y="52463"/>
                </a:moveTo>
                <a:lnTo>
                  <a:pt x="53435" y="52463"/>
                </a:lnTo>
                <a:lnTo>
                  <a:pt x="53435" y="0"/>
                </a:lnTo>
                <a:lnTo>
                  <a:pt x="0" y="0"/>
                </a:lnTo>
                <a:lnTo>
                  <a:pt x="0" y="52463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64326" y="3604831"/>
            <a:ext cx="53975" cy="52705"/>
          </a:xfrm>
          <a:custGeom>
            <a:avLst/>
            <a:gdLst/>
            <a:ahLst/>
            <a:cxnLst/>
            <a:rect l="l" t="t" r="r" b="b"/>
            <a:pathLst>
              <a:path w="53975" h="52704">
                <a:moveTo>
                  <a:pt x="0" y="52463"/>
                </a:moveTo>
                <a:lnTo>
                  <a:pt x="53435" y="52463"/>
                </a:lnTo>
                <a:lnTo>
                  <a:pt x="53435" y="0"/>
                </a:lnTo>
                <a:lnTo>
                  <a:pt x="0" y="0"/>
                </a:lnTo>
                <a:lnTo>
                  <a:pt x="0" y="52463"/>
                </a:lnTo>
                <a:close/>
              </a:path>
            </a:pathLst>
          </a:custGeom>
          <a:ln w="582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953487" y="3360740"/>
            <a:ext cx="1454785" cy="3314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114"/>
              </a:spcBef>
            </a:pPr>
            <a:r>
              <a:rPr dirty="0" sz="750" spc="5">
                <a:solidFill>
                  <a:srgbClr val="585858"/>
                </a:solidFill>
                <a:latin typeface="Arial"/>
                <a:cs typeface="Arial"/>
              </a:rPr>
              <a:t>Motor</a:t>
            </a:r>
            <a:r>
              <a:rPr dirty="0" sz="75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Accidents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787400" algn="l"/>
              </a:tabLst>
            </a:pPr>
            <a:r>
              <a:rPr dirty="0" sz="750" spc="-2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75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Errors	</a:t>
            </a:r>
            <a:r>
              <a:rPr dirty="0" sz="750" spc="5">
                <a:solidFill>
                  <a:srgbClr val="585858"/>
                </a:solidFill>
                <a:latin typeface="Arial"/>
                <a:cs typeface="Arial"/>
              </a:rPr>
              <a:t>Motor</a:t>
            </a:r>
            <a:r>
              <a:rPr dirty="0" sz="75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585858"/>
                </a:solidFill>
                <a:latin typeface="Arial"/>
                <a:cs typeface="Arial"/>
              </a:rPr>
              <a:t>Accidents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20260" y="360483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0" y="52463"/>
                </a:moveTo>
                <a:lnTo>
                  <a:pt x="52463" y="52463"/>
                </a:lnTo>
                <a:lnTo>
                  <a:pt x="52463" y="0"/>
                </a:lnTo>
                <a:lnTo>
                  <a:pt x="0" y="0"/>
                </a:lnTo>
                <a:lnTo>
                  <a:pt x="0" y="52463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20262" y="360483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0" y="52463"/>
                </a:moveTo>
                <a:lnTo>
                  <a:pt x="52463" y="52463"/>
                </a:lnTo>
                <a:lnTo>
                  <a:pt x="52463" y="0"/>
                </a:lnTo>
                <a:lnTo>
                  <a:pt x="0" y="0"/>
                </a:lnTo>
                <a:lnTo>
                  <a:pt x="0" y="52463"/>
                </a:lnTo>
                <a:close/>
              </a:path>
            </a:pathLst>
          </a:custGeom>
          <a:ln w="582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267388" y="360483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0" y="52463"/>
                </a:moveTo>
                <a:lnTo>
                  <a:pt x="52463" y="52463"/>
                </a:lnTo>
                <a:lnTo>
                  <a:pt x="52463" y="0"/>
                </a:lnTo>
                <a:lnTo>
                  <a:pt x="0" y="0"/>
                </a:lnTo>
                <a:lnTo>
                  <a:pt x="0" y="52463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67384" y="360483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0" y="52463"/>
                </a:moveTo>
                <a:lnTo>
                  <a:pt x="52463" y="52463"/>
                </a:lnTo>
                <a:lnTo>
                  <a:pt x="52463" y="0"/>
                </a:lnTo>
                <a:lnTo>
                  <a:pt x="0" y="0"/>
                </a:lnTo>
                <a:lnTo>
                  <a:pt x="0" y="52463"/>
                </a:lnTo>
                <a:close/>
              </a:path>
            </a:pathLst>
          </a:custGeom>
          <a:ln w="582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584476" y="3360740"/>
            <a:ext cx="957580" cy="3314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80035">
              <a:lnSpc>
                <a:spcPct val="100000"/>
              </a:lnSpc>
              <a:spcBef>
                <a:spcPts val="114"/>
              </a:spcBef>
            </a:pPr>
            <a:r>
              <a:rPr dirty="0" sz="750" spc="-35">
                <a:solidFill>
                  <a:srgbClr val="585858"/>
                </a:solidFill>
                <a:latin typeface="Arial"/>
                <a:cs typeface="Arial"/>
              </a:rPr>
              <a:t>Breast</a:t>
            </a:r>
            <a:r>
              <a:rPr dirty="0" sz="75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50" spc="-50">
                <a:solidFill>
                  <a:srgbClr val="585858"/>
                </a:solidFill>
                <a:latin typeface="Arial"/>
                <a:cs typeface="Arial"/>
              </a:rPr>
              <a:t>Cancer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759460" algn="l"/>
              </a:tabLst>
            </a:pPr>
            <a:r>
              <a:rPr dirty="0" sz="750" spc="-9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dirty="0" sz="750" spc="-10">
                <a:solidFill>
                  <a:srgbClr val="585858"/>
                </a:solidFill>
                <a:latin typeface="Arial"/>
                <a:cs typeface="Arial"/>
              </a:rPr>
              <a:t>re</a:t>
            </a:r>
            <a:r>
              <a:rPr dirty="0" sz="750" spc="-6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750" spc="-2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750" spc="-1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75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50" spc="-13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750" spc="-6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750" spc="-2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750" spc="-6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750" spc="-1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75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750" spc="-45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dirty="0" sz="750" spc="-7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750" spc="-15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046" y="155828"/>
            <a:ext cx="621792" cy="2005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8913" y="51236"/>
            <a:ext cx="12255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5">
                <a:latin typeface="Times New Roman"/>
                <a:cs typeface="Times New Roman"/>
              </a:rPr>
              <a:t>13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6028" y="4031855"/>
            <a:ext cx="2416810" cy="2006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550" spc="10">
                <a:latin typeface="Arial"/>
                <a:cs typeface="Arial"/>
              </a:rPr>
              <a:t>©copyright 2008 by the Trustees </a:t>
            </a:r>
            <a:r>
              <a:rPr dirty="0" sz="550" spc="5">
                <a:latin typeface="Arial"/>
                <a:cs typeface="Arial"/>
              </a:rPr>
              <a:t>of </a:t>
            </a:r>
            <a:r>
              <a:rPr dirty="0" sz="550" spc="10">
                <a:latin typeface="Arial"/>
                <a:cs typeface="Arial"/>
              </a:rPr>
              <a:t>Columbia </a:t>
            </a:r>
            <a:r>
              <a:rPr dirty="0" sz="550" spc="5">
                <a:latin typeface="Arial"/>
                <a:cs typeface="Arial"/>
              </a:rPr>
              <a:t>University in </a:t>
            </a:r>
            <a:r>
              <a:rPr dirty="0" sz="550" spc="10">
                <a:latin typeface="Arial"/>
                <a:cs typeface="Arial"/>
              </a:rPr>
              <a:t>the </a:t>
            </a:r>
            <a:r>
              <a:rPr dirty="0" sz="550" spc="5">
                <a:latin typeface="Arial"/>
                <a:cs typeface="Arial"/>
              </a:rPr>
              <a:t>City of</a:t>
            </a:r>
            <a:r>
              <a:rPr dirty="0" sz="550" spc="-100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New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550" spc="5">
                <a:latin typeface="Arial"/>
                <a:cs typeface="Arial"/>
              </a:rPr>
              <a:t>York Rights</a:t>
            </a:r>
            <a:r>
              <a:rPr dirty="0" sz="550" spc="-5">
                <a:latin typeface="Arial"/>
                <a:cs typeface="Arial"/>
              </a:rPr>
              <a:t> </a:t>
            </a:r>
            <a:r>
              <a:rPr dirty="0" sz="550" spc="5">
                <a:latin typeface="Arial"/>
                <a:cs typeface="Arial"/>
              </a:rPr>
              <a:t>Reserved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8614" y="392218"/>
            <a:ext cx="367093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40">
                <a:solidFill>
                  <a:srgbClr val="000000"/>
                </a:solidFill>
              </a:rPr>
              <a:t>Annual </a:t>
            </a:r>
            <a:r>
              <a:rPr dirty="0" sz="2800" spc="-130">
                <a:solidFill>
                  <a:srgbClr val="000000"/>
                </a:solidFill>
              </a:rPr>
              <a:t>Accidental</a:t>
            </a:r>
            <a:r>
              <a:rPr dirty="0" sz="2800" spc="-190">
                <a:solidFill>
                  <a:srgbClr val="000000"/>
                </a:solidFill>
              </a:rPr>
              <a:t> </a:t>
            </a:r>
            <a:r>
              <a:rPr dirty="0" sz="2800" spc="-175">
                <a:solidFill>
                  <a:srgbClr val="000000"/>
                </a:solidFill>
              </a:rPr>
              <a:t>Deaths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2138997" y="838834"/>
            <a:ext cx="4077589" cy="281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614" y="181391"/>
            <a:ext cx="2684780" cy="803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100" spc="-350">
                <a:solidFill>
                  <a:srgbClr val="FF0000"/>
                </a:solidFill>
              </a:rPr>
              <a:t>Status</a:t>
            </a:r>
            <a:r>
              <a:rPr dirty="0" sz="5100" spc="-775">
                <a:solidFill>
                  <a:srgbClr val="FF0000"/>
                </a:solidFill>
              </a:rPr>
              <a:t> </a:t>
            </a:r>
            <a:r>
              <a:rPr dirty="0" sz="5100" spc="-229">
                <a:solidFill>
                  <a:srgbClr val="FF0000"/>
                </a:solidFill>
              </a:rPr>
              <a:t>quo</a:t>
            </a:r>
            <a:endParaRPr sz="5100"/>
          </a:p>
        </p:txBody>
      </p:sp>
      <p:sp>
        <p:nvSpPr>
          <p:cNvPr id="3" name="object 3"/>
          <p:cNvSpPr txBox="1"/>
          <p:nvPr/>
        </p:nvSpPr>
        <p:spPr>
          <a:xfrm>
            <a:off x="337475" y="1074813"/>
            <a:ext cx="7065009" cy="310578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58115" marR="5080" indent="-145415">
              <a:lnSpc>
                <a:spcPct val="79700"/>
              </a:lnSpc>
              <a:spcBef>
                <a:spcPts val="869"/>
              </a:spcBef>
              <a:buSzPct val="96875"/>
              <a:buChar char="•"/>
              <a:tabLst>
                <a:tab pos="158750" algn="l"/>
              </a:tabLst>
            </a:pPr>
            <a:r>
              <a:rPr dirty="0" sz="3200" spc="-229">
                <a:solidFill>
                  <a:srgbClr val="2E75B6"/>
                </a:solidFill>
                <a:latin typeface="Arial"/>
                <a:cs typeface="Arial"/>
              </a:rPr>
              <a:t>One </a:t>
            </a:r>
            <a:r>
              <a:rPr dirty="0" sz="3200" spc="-45">
                <a:solidFill>
                  <a:srgbClr val="2E75B6"/>
                </a:solidFill>
                <a:latin typeface="Arial"/>
                <a:cs typeface="Arial"/>
              </a:rPr>
              <a:t>in </a:t>
            </a:r>
            <a:r>
              <a:rPr dirty="0" sz="3200" spc="-165">
                <a:solidFill>
                  <a:srgbClr val="2E75B6"/>
                </a:solidFill>
                <a:latin typeface="Arial"/>
                <a:cs typeface="Arial"/>
              </a:rPr>
              <a:t>5 </a:t>
            </a:r>
            <a:r>
              <a:rPr dirty="0" sz="3200" spc="-90">
                <a:solidFill>
                  <a:srgbClr val="2E75B6"/>
                </a:solidFill>
                <a:latin typeface="Arial"/>
                <a:cs typeface="Arial"/>
              </a:rPr>
              <a:t>patients </a:t>
            </a:r>
            <a:r>
              <a:rPr dirty="0" sz="3200" spc="-170">
                <a:solidFill>
                  <a:srgbClr val="2E75B6"/>
                </a:solidFill>
                <a:latin typeface="Arial"/>
                <a:cs typeface="Arial"/>
              </a:rPr>
              <a:t>discharged </a:t>
            </a:r>
            <a:r>
              <a:rPr dirty="0" sz="3200" spc="-45">
                <a:solidFill>
                  <a:srgbClr val="2E75B6"/>
                </a:solidFill>
                <a:latin typeface="Arial"/>
                <a:cs typeface="Arial"/>
              </a:rPr>
              <a:t>from  </a:t>
            </a:r>
            <a:r>
              <a:rPr dirty="0" sz="3200" spc="-125">
                <a:solidFill>
                  <a:srgbClr val="2E75B6"/>
                </a:solidFill>
                <a:latin typeface="Arial"/>
                <a:cs typeface="Arial"/>
              </a:rPr>
              <a:t>hospitals </a:t>
            </a:r>
            <a:r>
              <a:rPr dirty="0" sz="3200" spc="-135">
                <a:solidFill>
                  <a:srgbClr val="2E75B6"/>
                </a:solidFill>
                <a:latin typeface="Arial"/>
                <a:cs typeface="Arial"/>
              </a:rPr>
              <a:t>end </a:t>
            </a:r>
            <a:r>
              <a:rPr dirty="0" sz="3200" spc="-110">
                <a:solidFill>
                  <a:srgbClr val="2E75B6"/>
                </a:solidFill>
                <a:latin typeface="Arial"/>
                <a:cs typeface="Arial"/>
              </a:rPr>
              <a:t>up </a:t>
            </a:r>
            <a:r>
              <a:rPr dirty="0" sz="3200" spc="-165">
                <a:solidFill>
                  <a:srgbClr val="2E75B6"/>
                </a:solidFill>
                <a:latin typeface="Arial"/>
                <a:cs typeface="Arial"/>
              </a:rPr>
              <a:t>sicker </a:t>
            </a:r>
            <a:r>
              <a:rPr dirty="0" sz="3200" spc="-5">
                <a:solidFill>
                  <a:srgbClr val="2E75B6"/>
                </a:solidFill>
                <a:latin typeface="Arial"/>
                <a:cs typeface="Arial"/>
              </a:rPr>
              <a:t>within </a:t>
            </a:r>
            <a:r>
              <a:rPr dirty="0" sz="3200" spc="-170">
                <a:solidFill>
                  <a:srgbClr val="2E75B6"/>
                </a:solidFill>
                <a:latin typeface="Arial"/>
                <a:cs typeface="Arial"/>
              </a:rPr>
              <a:t>30 </a:t>
            </a:r>
            <a:r>
              <a:rPr dirty="0" sz="3200" spc="-240">
                <a:solidFill>
                  <a:srgbClr val="2E75B6"/>
                </a:solidFill>
                <a:latin typeface="Arial"/>
                <a:cs typeface="Arial"/>
              </a:rPr>
              <a:t>days</a:t>
            </a:r>
            <a:r>
              <a:rPr dirty="0" sz="3200" spc="-605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3200" spc="-155">
                <a:solidFill>
                  <a:srgbClr val="2E75B6"/>
                </a:solidFill>
                <a:latin typeface="Arial"/>
                <a:cs typeface="Arial"/>
              </a:rPr>
              <a:t>and  </a:t>
            </a:r>
            <a:r>
              <a:rPr dirty="0" sz="3200" spc="-65">
                <a:solidFill>
                  <a:srgbClr val="2E75B6"/>
                </a:solidFill>
                <a:latin typeface="Arial"/>
                <a:cs typeface="Arial"/>
              </a:rPr>
              <a:t>half </a:t>
            </a:r>
            <a:r>
              <a:rPr dirty="0" sz="3200" spc="-150">
                <a:solidFill>
                  <a:srgbClr val="2E75B6"/>
                </a:solidFill>
                <a:latin typeface="Arial"/>
                <a:cs typeface="Arial"/>
              </a:rPr>
              <a:t>are </a:t>
            </a:r>
            <a:r>
              <a:rPr dirty="0" sz="3200" spc="-100">
                <a:solidFill>
                  <a:srgbClr val="2E75B6"/>
                </a:solidFill>
                <a:latin typeface="Arial"/>
                <a:cs typeface="Arial"/>
              </a:rPr>
              <a:t>medication</a:t>
            </a:r>
            <a:r>
              <a:rPr dirty="0" sz="3200" spc="-325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3200" spc="-90">
                <a:solidFill>
                  <a:srgbClr val="2E75B6"/>
                </a:solidFill>
                <a:latin typeface="Arial"/>
                <a:cs typeface="Arial"/>
              </a:rPr>
              <a:t>related</a:t>
            </a:r>
            <a:endParaRPr sz="3200">
              <a:latin typeface="Arial"/>
              <a:cs typeface="Arial"/>
            </a:endParaRPr>
          </a:p>
          <a:p>
            <a:pPr marL="158115" marR="181610" indent="-145415">
              <a:lnSpc>
                <a:spcPct val="79700"/>
              </a:lnSpc>
              <a:spcBef>
                <a:spcPts val="635"/>
              </a:spcBef>
              <a:buSzPct val="96875"/>
              <a:buChar char="•"/>
              <a:tabLst>
                <a:tab pos="158750" algn="l"/>
              </a:tabLst>
            </a:pPr>
            <a:r>
              <a:rPr dirty="0" sz="3200" spc="-229">
                <a:solidFill>
                  <a:srgbClr val="2E75B6"/>
                </a:solidFill>
                <a:latin typeface="Arial"/>
                <a:cs typeface="Arial"/>
              </a:rPr>
              <a:t>One </a:t>
            </a:r>
            <a:r>
              <a:rPr dirty="0" sz="3200" spc="-10">
                <a:solidFill>
                  <a:srgbClr val="2E75B6"/>
                </a:solidFill>
                <a:latin typeface="Arial"/>
                <a:cs typeface="Arial"/>
              </a:rPr>
              <a:t>of </a:t>
            </a:r>
            <a:r>
              <a:rPr dirty="0" sz="3200" spc="-165">
                <a:solidFill>
                  <a:srgbClr val="2E75B6"/>
                </a:solidFill>
                <a:latin typeface="Arial"/>
                <a:cs typeface="Arial"/>
              </a:rPr>
              <a:t>10 </a:t>
            </a:r>
            <a:r>
              <a:rPr dirty="0" sz="3200" spc="-80">
                <a:solidFill>
                  <a:srgbClr val="2E75B6"/>
                </a:solidFill>
                <a:latin typeface="Arial"/>
                <a:cs typeface="Arial"/>
              </a:rPr>
              <a:t>inpatients </a:t>
            </a:r>
            <a:r>
              <a:rPr dirty="0" sz="3200" spc="-145">
                <a:solidFill>
                  <a:srgbClr val="2E75B6"/>
                </a:solidFill>
                <a:latin typeface="Arial"/>
                <a:cs typeface="Arial"/>
              </a:rPr>
              <a:t>suffers </a:t>
            </a:r>
            <a:r>
              <a:rPr dirty="0" sz="3200" spc="-305">
                <a:solidFill>
                  <a:srgbClr val="2E75B6"/>
                </a:solidFill>
                <a:latin typeface="Arial"/>
                <a:cs typeface="Arial"/>
              </a:rPr>
              <a:t>as </a:t>
            </a:r>
            <a:r>
              <a:rPr dirty="0" sz="3200" spc="-254">
                <a:solidFill>
                  <a:srgbClr val="2E75B6"/>
                </a:solidFill>
                <a:latin typeface="Arial"/>
                <a:cs typeface="Arial"/>
              </a:rPr>
              <a:t>a </a:t>
            </a:r>
            <a:r>
              <a:rPr dirty="0" sz="3200" spc="-75">
                <a:solidFill>
                  <a:srgbClr val="2E75B6"/>
                </a:solidFill>
                <a:latin typeface="Arial"/>
                <a:cs typeface="Arial"/>
              </a:rPr>
              <a:t>result</a:t>
            </a:r>
            <a:r>
              <a:rPr dirty="0" sz="3200" spc="-254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2E75B6"/>
                </a:solidFill>
                <a:latin typeface="Arial"/>
                <a:cs typeface="Arial"/>
              </a:rPr>
              <a:t>of  </a:t>
            </a:r>
            <a:r>
              <a:rPr dirty="0" sz="3200" spc="-254">
                <a:solidFill>
                  <a:srgbClr val="2E75B6"/>
                </a:solidFill>
                <a:latin typeface="Arial"/>
                <a:cs typeface="Arial"/>
              </a:rPr>
              <a:t>a </a:t>
            </a:r>
            <a:r>
              <a:rPr dirty="0" sz="3200" spc="-150">
                <a:solidFill>
                  <a:srgbClr val="2E75B6"/>
                </a:solidFill>
                <a:latin typeface="Arial"/>
                <a:cs typeface="Arial"/>
              </a:rPr>
              <a:t>mistake </a:t>
            </a:r>
            <a:r>
              <a:rPr dirty="0" sz="3200" spc="15">
                <a:solidFill>
                  <a:srgbClr val="2E75B6"/>
                </a:solidFill>
                <a:latin typeface="Arial"/>
                <a:cs typeface="Arial"/>
              </a:rPr>
              <a:t>with </a:t>
            </a:r>
            <a:r>
              <a:rPr dirty="0" sz="3200" spc="-125">
                <a:solidFill>
                  <a:srgbClr val="2E75B6"/>
                </a:solidFill>
                <a:latin typeface="Arial"/>
                <a:cs typeface="Arial"/>
              </a:rPr>
              <a:t>medications </a:t>
            </a:r>
            <a:r>
              <a:rPr dirty="0" sz="3200" spc="-240">
                <a:solidFill>
                  <a:srgbClr val="2E75B6"/>
                </a:solidFill>
                <a:latin typeface="Arial"/>
                <a:cs typeface="Arial"/>
              </a:rPr>
              <a:t>cause  </a:t>
            </a:r>
            <a:r>
              <a:rPr dirty="0" sz="3200" spc="-100">
                <a:solidFill>
                  <a:srgbClr val="2E75B6"/>
                </a:solidFill>
                <a:latin typeface="Arial"/>
                <a:cs typeface="Arial"/>
              </a:rPr>
              <a:t>significant </a:t>
            </a:r>
            <a:r>
              <a:rPr dirty="0" sz="3200" spc="-45">
                <a:solidFill>
                  <a:srgbClr val="2E75B6"/>
                </a:solidFill>
                <a:latin typeface="Arial"/>
                <a:cs typeface="Arial"/>
              </a:rPr>
              <a:t>injury </a:t>
            </a:r>
            <a:r>
              <a:rPr dirty="0" sz="3200" spc="-30">
                <a:solidFill>
                  <a:srgbClr val="2E75B6"/>
                </a:solidFill>
                <a:latin typeface="Arial"/>
                <a:cs typeface="Arial"/>
              </a:rPr>
              <a:t>or</a:t>
            </a:r>
            <a:r>
              <a:rPr dirty="0" sz="3200" spc="-409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3200" spc="-105">
                <a:solidFill>
                  <a:srgbClr val="2E75B6"/>
                </a:solidFill>
                <a:latin typeface="Arial"/>
                <a:cs typeface="Arial"/>
              </a:rPr>
              <a:t>death</a:t>
            </a:r>
            <a:endParaRPr sz="3200">
              <a:latin typeface="Arial"/>
              <a:cs typeface="Arial"/>
            </a:endParaRPr>
          </a:p>
          <a:p>
            <a:pPr marL="12700" marR="1031875">
              <a:lnSpc>
                <a:spcPts val="1040"/>
              </a:lnSpc>
              <a:spcBef>
                <a:spcPts val="2395"/>
              </a:spcBef>
            </a:pPr>
            <a:r>
              <a:rPr dirty="0" sz="1050" spc="-45" i="1">
                <a:latin typeface="Trebuchet MS"/>
                <a:cs typeface="Trebuchet MS"/>
              </a:rPr>
              <a:t>Source: Safe </a:t>
            </a:r>
            <a:r>
              <a:rPr dirty="0" sz="1050" spc="-40" i="1">
                <a:latin typeface="Trebuchet MS"/>
                <a:cs typeface="Trebuchet MS"/>
              </a:rPr>
              <a:t>Practices </a:t>
            </a:r>
            <a:r>
              <a:rPr dirty="0" sz="1050" spc="-65" i="1">
                <a:latin typeface="Trebuchet MS"/>
                <a:cs typeface="Trebuchet MS"/>
              </a:rPr>
              <a:t>for </a:t>
            </a:r>
            <a:r>
              <a:rPr dirty="0" sz="1050" spc="-60" i="1">
                <a:latin typeface="Trebuchet MS"/>
                <a:cs typeface="Trebuchet MS"/>
              </a:rPr>
              <a:t>Better </a:t>
            </a:r>
            <a:r>
              <a:rPr dirty="0" sz="1050" spc="-45" i="1">
                <a:latin typeface="Trebuchet MS"/>
                <a:cs typeface="Trebuchet MS"/>
              </a:rPr>
              <a:t>Healthcare </a:t>
            </a:r>
            <a:r>
              <a:rPr dirty="0" sz="1050" spc="-10" i="1">
                <a:latin typeface="Trebuchet MS"/>
                <a:cs typeface="Trebuchet MS"/>
              </a:rPr>
              <a:t>Why </a:t>
            </a:r>
            <a:r>
              <a:rPr dirty="0" sz="1050" spc="-40" i="1">
                <a:latin typeface="Trebuchet MS"/>
                <a:cs typeface="Trebuchet MS"/>
              </a:rPr>
              <a:t>Implement Practices </a:t>
            </a:r>
            <a:r>
              <a:rPr dirty="0" sz="1050" spc="-50" i="1">
                <a:latin typeface="Trebuchet MS"/>
                <a:cs typeface="Trebuchet MS"/>
              </a:rPr>
              <a:t>to </a:t>
            </a:r>
            <a:r>
              <a:rPr dirty="0" sz="1050" spc="-35" i="1">
                <a:latin typeface="Trebuchet MS"/>
                <a:cs typeface="Trebuchet MS"/>
              </a:rPr>
              <a:t>Improve </a:t>
            </a:r>
            <a:r>
              <a:rPr dirty="0" sz="1050" spc="-50" i="1">
                <a:latin typeface="Trebuchet MS"/>
                <a:cs typeface="Trebuchet MS"/>
              </a:rPr>
              <a:t>Safety </a:t>
            </a:r>
            <a:r>
              <a:rPr dirty="0" sz="1050" spc="-45" i="1">
                <a:latin typeface="Trebuchet MS"/>
                <a:cs typeface="Trebuchet MS"/>
              </a:rPr>
              <a:t>at  </a:t>
            </a:r>
            <a:r>
              <a:rPr dirty="0" sz="1050" spc="-45" i="1">
                <a:latin typeface="Trebuchet MS"/>
                <a:cs typeface="Trebuchet MS"/>
                <a:hlinkClick r:id="rId2"/>
              </a:rPr>
              <a:t>http://www.qualityforum.org/News_And_Resources/Press_Kits/Safe_Practices_for_Better_Healthcare.aspx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345"/>
              </a:spcBef>
            </a:pPr>
            <a:r>
              <a:rPr dirty="0" spc="-195"/>
              <a:t>Over </a:t>
            </a:r>
            <a:r>
              <a:rPr dirty="0" sz="5600" spc="-475" b="1">
                <a:latin typeface="Trebuchet MS"/>
                <a:cs typeface="Trebuchet MS"/>
              </a:rPr>
              <a:t>7,000</a:t>
            </a:r>
            <a:r>
              <a:rPr dirty="0" sz="5600" spc="-1235" b="1">
                <a:latin typeface="Trebuchet MS"/>
                <a:cs typeface="Trebuchet MS"/>
              </a:rPr>
              <a:t> </a:t>
            </a:r>
            <a:r>
              <a:rPr dirty="0" spc="-155"/>
              <a:t>deaths </a:t>
            </a:r>
            <a:r>
              <a:rPr dirty="0" spc="-150"/>
              <a:t>annually.  </a:t>
            </a:r>
            <a:r>
              <a:rPr dirty="0" spc="-190">
                <a:solidFill>
                  <a:srgbClr val="2E75B6"/>
                </a:solidFill>
              </a:rPr>
              <a:t>Resulted </a:t>
            </a:r>
            <a:r>
              <a:rPr dirty="0" spc="-150">
                <a:solidFill>
                  <a:srgbClr val="2E75B6"/>
                </a:solidFill>
              </a:rPr>
              <a:t>by </a:t>
            </a:r>
            <a:r>
              <a:rPr dirty="0" spc="-105">
                <a:solidFill>
                  <a:srgbClr val="2E75B6"/>
                </a:solidFill>
              </a:rPr>
              <a:t>medication</a:t>
            </a:r>
            <a:r>
              <a:rPr dirty="0" spc="-220">
                <a:solidFill>
                  <a:srgbClr val="2E75B6"/>
                </a:solidFill>
              </a:rPr>
              <a:t> </a:t>
            </a:r>
            <a:r>
              <a:rPr dirty="0" spc="-114">
                <a:solidFill>
                  <a:srgbClr val="2E75B6"/>
                </a:solidFill>
              </a:rPr>
              <a:t>errors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119" y="2115780"/>
            <a:ext cx="5671185" cy="102298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565"/>
              </a:spcBef>
            </a:pPr>
            <a:r>
              <a:rPr dirty="0" sz="3450" spc="-130">
                <a:solidFill>
                  <a:srgbClr val="2E75B6"/>
                </a:solidFill>
                <a:latin typeface="Arial"/>
                <a:cs typeface="Arial"/>
              </a:rPr>
              <a:t>alone, </a:t>
            </a:r>
            <a:r>
              <a:rPr dirty="0" sz="3450" spc="-120">
                <a:solidFill>
                  <a:srgbClr val="2E75B6"/>
                </a:solidFill>
                <a:latin typeface="Arial"/>
                <a:cs typeface="Arial"/>
              </a:rPr>
              <a:t>occurring </a:t>
            </a:r>
            <a:r>
              <a:rPr dirty="0" sz="3450" spc="-45">
                <a:solidFill>
                  <a:srgbClr val="2E75B6"/>
                </a:solidFill>
                <a:latin typeface="Arial"/>
                <a:cs typeface="Arial"/>
              </a:rPr>
              <a:t>either in </a:t>
            </a:r>
            <a:r>
              <a:rPr dirty="0" sz="3450" spc="-30">
                <a:solidFill>
                  <a:srgbClr val="2E75B6"/>
                </a:solidFill>
                <a:latin typeface="Arial"/>
                <a:cs typeface="Arial"/>
              </a:rPr>
              <a:t>or</a:t>
            </a:r>
            <a:r>
              <a:rPr dirty="0" sz="3450" spc="-610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3450" spc="-15">
                <a:solidFill>
                  <a:srgbClr val="2E75B6"/>
                </a:solidFill>
                <a:latin typeface="Arial"/>
                <a:cs typeface="Arial"/>
              </a:rPr>
              <a:t>out  </a:t>
            </a:r>
            <a:r>
              <a:rPr dirty="0" sz="3450" spc="-10">
                <a:solidFill>
                  <a:srgbClr val="2E75B6"/>
                </a:solidFill>
                <a:latin typeface="Arial"/>
                <a:cs typeface="Arial"/>
              </a:rPr>
              <a:t>of </a:t>
            </a:r>
            <a:r>
              <a:rPr dirty="0" sz="3450" spc="-45">
                <a:solidFill>
                  <a:srgbClr val="2E75B6"/>
                </a:solidFill>
                <a:latin typeface="Arial"/>
                <a:cs typeface="Arial"/>
              </a:rPr>
              <a:t>the</a:t>
            </a:r>
            <a:r>
              <a:rPr dirty="0" sz="3450" spc="-345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3450" spc="-100">
                <a:solidFill>
                  <a:srgbClr val="2E75B6"/>
                </a:solidFill>
                <a:latin typeface="Arial"/>
                <a:cs typeface="Arial"/>
              </a:rPr>
              <a:t>hospital.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092" y="1585950"/>
            <a:ext cx="1058017" cy="2794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804" y="641177"/>
            <a:ext cx="5697220" cy="2117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90"/>
              </a:spcBef>
              <a:buSzPct val="97101"/>
              <a:buChar char="•"/>
              <a:tabLst>
                <a:tab pos="167005" algn="l"/>
              </a:tabLst>
            </a:pPr>
            <a:r>
              <a:rPr dirty="0" sz="3450" spc="-15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dirty="0" sz="4600" spc="-325" b="1">
                <a:solidFill>
                  <a:srgbClr val="FF0000"/>
                </a:solidFill>
                <a:latin typeface="Trebuchet MS"/>
                <a:cs typeface="Trebuchet MS"/>
              </a:rPr>
              <a:t>$17B </a:t>
            </a:r>
            <a:r>
              <a:rPr dirty="0" sz="4600" spc="-215" b="1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dirty="0" sz="4600" spc="-6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4600" spc="-320" b="1">
                <a:solidFill>
                  <a:srgbClr val="FF0000"/>
                </a:solidFill>
                <a:latin typeface="Trebuchet MS"/>
                <a:cs typeface="Trebuchet MS"/>
              </a:rPr>
              <a:t>$29B</a:t>
            </a:r>
            <a:endParaRPr sz="4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900">
              <a:latin typeface="Times New Roman"/>
              <a:cs typeface="Times New Roman"/>
            </a:endParaRPr>
          </a:p>
          <a:p>
            <a:pPr marL="1406525">
              <a:lnSpc>
                <a:spcPct val="100000"/>
              </a:lnSpc>
            </a:pPr>
            <a:r>
              <a:rPr dirty="0" sz="3450" spc="-250">
                <a:solidFill>
                  <a:srgbClr val="2E75B6"/>
                </a:solidFill>
                <a:latin typeface="Arial"/>
                <a:cs typeface="Arial"/>
              </a:rPr>
              <a:t>Cost </a:t>
            </a:r>
            <a:r>
              <a:rPr dirty="0" sz="3450" spc="-10">
                <a:solidFill>
                  <a:srgbClr val="2E75B6"/>
                </a:solidFill>
                <a:latin typeface="Arial"/>
                <a:cs typeface="Arial"/>
              </a:rPr>
              <a:t>of </a:t>
            </a:r>
            <a:r>
              <a:rPr dirty="0" sz="3450" spc="-110">
                <a:solidFill>
                  <a:srgbClr val="2E75B6"/>
                </a:solidFill>
                <a:latin typeface="Arial"/>
                <a:cs typeface="Arial"/>
              </a:rPr>
              <a:t>errors</a:t>
            </a:r>
            <a:r>
              <a:rPr dirty="0" sz="3450" spc="-310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3450" spc="-114">
                <a:solidFill>
                  <a:srgbClr val="2E75B6"/>
                </a:solidFill>
                <a:latin typeface="Arial"/>
                <a:cs typeface="Arial"/>
              </a:rPr>
              <a:t>estimated</a:t>
            </a:r>
            <a:endParaRPr sz="34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092" y="1585950"/>
            <a:ext cx="1058017" cy="2794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614" y="392218"/>
            <a:ext cx="115506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375"/>
              <a:t>C</a:t>
            </a:r>
            <a:r>
              <a:rPr dirty="0" sz="2800" spc="-290"/>
              <a:t>o</a:t>
            </a:r>
            <a:r>
              <a:rPr dirty="0" sz="2800" spc="-165"/>
              <a:t>n</a:t>
            </a:r>
            <a:r>
              <a:rPr dirty="0" sz="2800" spc="100"/>
              <a:t>t</a:t>
            </a:r>
            <a:r>
              <a:rPr dirty="0" sz="2800" spc="-200"/>
              <a:t>e</a:t>
            </a:r>
            <a:r>
              <a:rPr dirty="0" sz="2800" spc="-165"/>
              <a:t>n</a:t>
            </a:r>
            <a:r>
              <a:rPr dirty="0" sz="2800" spc="145"/>
              <a:t>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614" y="1091660"/>
            <a:ext cx="5360035" cy="263461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58115" indent="-145415">
              <a:lnSpc>
                <a:spcPct val="100000"/>
              </a:lnSpc>
              <a:spcBef>
                <a:spcPts val="565"/>
              </a:spcBef>
              <a:buChar char="•"/>
              <a:tabLst>
                <a:tab pos="158750" algn="l"/>
              </a:tabLst>
            </a:pPr>
            <a:r>
              <a:rPr dirty="0" sz="1750" spc="-40">
                <a:solidFill>
                  <a:srgbClr val="2E75B6"/>
                </a:solidFill>
                <a:latin typeface="Arial"/>
                <a:cs typeface="Arial"/>
              </a:rPr>
              <a:t>Medical</a:t>
            </a:r>
            <a:r>
              <a:rPr dirty="0" sz="1750" spc="-80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1750" spc="-35">
                <a:solidFill>
                  <a:srgbClr val="2E75B6"/>
                </a:solidFill>
                <a:latin typeface="Arial"/>
                <a:cs typeface="Arial"/>
              </a:rPr>
              <a:t>informatics,</a:t>
            </a:r>
            <a:endParaRPr sz="175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75"/>
              </a:spcBef>
              <a:buChar char="•"/>
              <a:tabLst>
                <a:tab pos="158750" algn="l"/>
              </a:tabLst>
            </a:pPr>
            <a:r>
              <a:rPr dirty="0" sz="1750" spc="-50">
                <a:solidFill>
                  <a:srgbClr val="2E75B6"/>
                </a:solidFill>
                <a:latin typeface="Arial"/>
                <a:cs typeface="Arial"/>
              </a:rPr>
              <a:t>Patient </a:t>
            </a:r>
            <a:r>
              <a:rPr dirty="0" sz="1750" spc="-60">
                <a:solidFill>
                  <a:srgbClr val="2E75B6"/>
                </a:solidFill>
                <a:latin typeface="Arial"/>
                <a:cs typeface="Arial"/>
              </a:rPr>
              <a:t>safety </a:t>
            </a:r>
            <a:r>
              <a:rPr dirty="0" sz="1750" spc="-25">
                <a:solidFill>
                  <a:srgbClr val="2E75B6"/>
                </a:solidFill>
                <a:latin typeface="Arial"/>
                <a:cs typeface="Arial"/>
              </a:rPr>
              <a:t>definitions, </a:t>
            </a:r>
            <a:r>
              <a:rPr dirty="0" sz="1750" spc="-50">
                <a:solidFill>
                  <a:srgbClr val="2E75B6"/>
                </a:solidFill>
                <a:latin typeface="Arial"/>
                <a:cs typeface="Arial"/>
              </a:rPr>
              <a:t>imperatives </a:t>
            </a:r>
            <a:r>
              <a:rPr dirty="0" sz="1750" spc="-65">
                <a:solidFill>
                  <a:srgbClr val="2E75B6"/>
                </a:solidFill>
                <a:latin typeface="Arial"/>
                <a:cs typeface="Arial"/>
              </a:rPr>
              <a:t>and </a:t>
            </a:r>
            <a:r>
              <a:rPr dirty="0" sz="1750" spc="-25">
                <a:solidFill>
                  <a:srgbClr val="2E75B6"/>
                </a:solidFill>
                <a:latin typeface="Arial"/>
                <a:cs typeface="Arial"/>
              </a:rPr>
              <a:t>current</a:t>
            </a:r>
            <a:r>
              <a:rPr dirty="0" sz="1750" spc="-180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1750" spc="-114">
                <a:solidFill>
                  <a:srgbClr val="2E75B6"/>
                </a:solidFill>
                <a:latin typeface="Arial"/>
                <a:cs typeface="Arial"/>
              </a:rPr>
              <a:t>issues</a:t>
            </a:r>
            <a:endParaRPr sz="175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59"/>
              </a:spcBef>
              <a:buChar char="•"/>
              <a:tabLst>
                <a:tab pos="158750" algn="l"/>
              </a:tabLst>
            </a:pPr>
            <a:r>
              <a:rPr dirty="0" sz="1750" spc="-40">
                <a:solidFill>
                  <a:srgbClr val="2E75B6"/>
                </a:solidFill>
                <a:latin typeface="Arial"/>
                <a:cs typeface="Arial"/>
              </a:rPr>
              <a:t>Medical </a:t>
            </a:r>
            <a:r>
              <a:rPr dirty="0" sz="1750" spc="-45">
                <a:solidFill>
                  <a:srgbClr val="2E75B6"/>
                </a:solidFill>
                <a:latin typeface="Arial"/>
                <a:cs typeface="Arial"/>
              </a:rPr>
              <a:t>errors </a:t>
            </a:r>
            <a:r>
              <a:rPr dirty="0" sz="1750" spc="-65">
                <a:solidFill>
                  <a:srgbClr val="2E75B6"/>
                </a:solidFill>
                <a:latin typeface="Arial"/>
                <a:cs typeface="Arial"/>
              </a:rPr>
              <a:t>and </a:t>
            </a:r>
            <a:r>
              <a:rPr dirty="0" sz="1750" spc="-85">
                <a:solidFill>
                  <a:srgbClr val="2E75B6"/>
                </a:solidFill>
                <a:latin typeface="Arial"/>
                <a:cs typeface="Arial"/>
              </a:rPr>
              <a:t>adverse</a:t>
            </a:r>
            <a:r>
              <a:rPr dirty="0" sz="1750" spc="-150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1750" spc="-70">
                <a:solidFill>
                  <a:srgbClr val="2E75B6"/>
                </a:solidFill>
                <a:latin typeface="Arial"/>
                <a:cs typeface="Arial"/>
              </a:rPr>
              <a:t>events</a:t>
            </a:r>
            <a:endParaRPr sz="175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65"/>
              </a:spcBef>
              <a:buChar char="•"/>
              <a:tabLst>
                <a:tab pos="158750" algn="l"/>
              </a:tabLst>
            </a:pPr>
            <a:r>
              <a:rPr dirty="0" sz="1750" spc="-55">
                <a:solidFill>
                  <a:srgbClr val="2E75B6"/>
                </a:solidFill>
                <a:latin typeface="Arial"/>
                <a:cs typeface="Arial"/>
              </a:rPr>
              <a:t>Error</a:t>
            </a:r>
            <a:r>
              <a:rPr dirty="0" sz="1750" spc="-85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1750" spc="-55">
                <a:solidFill>
                  <a:srgbClr val="2E75B6"/>
                </a:solidFill>
                <a:latin typeface="Arial"/>
                <a:cs typeface="Arial"/>
              </a:rPr>
              <a:t>types</a:t>
            </a:r>
            <a:endParaRPr sz="175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70"/>
              </a:spcBef>
              <a:buChar char="•"/>
              <a:tabLst>
                <a:tab pos="158750" algn="l"/>
              </a:tabLst>
            </a:pPr>
            <a:r>
              <a:rPr dirty="0" sz="1750" spc="-80">
                <a:solidFill>
                  <a:srgbClr val="2E75B6"/>
                </a:solidFill>
                <a:latin typeface="Arial"/>
                <a:cs typeface="Arial"/>
              </a:rPr>
              <a:t>Human</a:t>
            </a:r>
            <a:r>
              <a:rPr dirty="0" sz="1750" spc="-65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1750" spc="-45">
                <a:solidFill>
                  <a:srgbClr val="2E75B6"/>
                </a:solidFill>
                <a:latin typeface="Arial"/>
                <a:cs typeface="Arial"/>
              </a:rPr>
              <a:t>errors</a:t>
            </a:r>
            <a:endParaRPr sz="175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64"/>
              </a:spcBef>
              <a:buChar char="•"/>
              <a:tabLst>
                <a:tab pos="158750" algn="l"/>
              </a:tabLst>
            </a:pPr>
            <a:r>
              <a:rPr dirty="0" sz="1750" spc="-114">
                <a:solidFill>
                  <a:srgbClr val="2E75B6"/>
                </a:solidFill>
                <a:latin typeface="Arial"/>
                <a:cs typeface="Arial"/>
              </a:rPr>
              <a:t>The </a:t>
            </a:r>
            <a:r>
              <a:rPr dirty="0" sz="1750" spc="-35">
                <a:solidFill>
                  <a:srgbClr val="2E75B6"/>
                </a:solidFill>
                <a:latin typeface="Arial"/>
                <a:cs typeface="Arial"/>
              </a:rPr>
              <a:t>impact </a:t>
            </a:r>
            <a:r>
              <a:rPr dirty="0" sz="1750" spc="10">
                <a:solidFill>
                  <a:srgbClr val="2E75B6"/>
                </a:solidFill>
                <a:latin typeface="Arial"/>
                <a:cs typeface="Arial"/>
              </a:rPr>
              <a:t>of </a:t>
            </a:r>
            <a:r>
              <a:rPr dirty="0" sz="1750" spc="-30">
                <a:solidFill>
                  <a:srgbClr val="2E75B6"/>
                </a:solidFill>
                <a:latin typeface="Arial"/>
                <a:cs typeface="Arial"/>
              </a:rPr>
              <a:t>health </a:t>
            </a:r>
            <a:r>
              <a:rPr dirty="0" sz="1750" spc="-35">
                <a:solidFill>
                  <a:srgbClr val="2E75B6"/>
                </a:solidFill>
                <a:latin typeface="Arial"/>
                <a:cs typeface="Arial"/>
              </a:rPr>
              <a:t>informatics </a:t>
            </a:r>
            <a:r>
              <a:rPr dirty="0" sz="1750" spc="-40">
                <a:solidFill>
                  <a:srgbClr val="2E75B6"/>
                </a:solidFill>
                <a:latin typeface="Arial"/>
                <a:cs typeface="Arial"/>
              </a:rPr>
              <a:t>on </a:t>
            </a:r>
            <a:r>
              <a:rPr dirty="0" sz="1750" spc="-15">
                <a:solidFill>
                  <a:srgbClr val="2E75B6"/>
                </a:solidFill>
                <a:latin typeface="Arial"/>
                <a:cs typeface="Arial"/>
              </a:rPr>
              <a:t>patient</a:t>
            </a:r>
            <a:r>
              <a:rPr dirty="0" sz="1750" spc="-295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1750" spc="-60">
                <a:solidFill>
                  <a:srgbClr val="2E75B6"/>
                </a:solidFill>
                <a:latin typeface="Arial"/>
                <a:cs typeface="Arial"/>
              </a:rPr>
              <a:t>safety</a:t>
            </a:r>
            <a:endParaRPr sz="175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64"/>
              </a:spcBef>
              <a:buChar char="•"/>
              <a:tabLst>
                <a:tab pos="158750" algn="l"/>
              </a:tabLst>
            </a:pPr>
            <a:r>
              <a:rPr dirty="0" sz="1750" spc="-265">
                <a:solidFill>
                  <a:srgbClr val="2E75B6"/>
                </a:solidFill>
                <a:latin typeface="Arial"/>
                <a:cs typeface="Arial"/>
              </a:rPr>
              <a:t>CPOE</a:t>
            </a:r>
            <a:r>
              <a:rPr dirty="0" sz="1750" spc="-80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1750" spc="-55">
                <a:solidFill>
                  <a:srgbClr val="2E75B6"/>
                </a:solidFill>
                <a:latin typeface="Arial"/>
                <a:cs typeface="Arial"/>
              </a:rPr>
              <a:t>Benefits</a:t>
            </a:r>
            <a:endParaRPr sz="175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70"/>
              </a:spcBef>
              <a:buChar char="•"/>
              <a:tabLst>
                <a:tab pos="158750" algn="l"/>
              </a:tabLst>
            </a:pPr>
            <a:r>
              <a:rPr dirty="0" sz="1750" spc="-165">
                <a:solidFill>
                  <a:srgbClr val="2E75B6"/>
                </a:solidFill>
                <a:latin typeface="Arial"/>
                <a:cs typeface="Arial"/>
              </a:rPr>
              <a:t>Take </a:t>
            </a:r>
            <a:r>
              <a:rPr dirty="0" sz="1750" spc="-85">
                <a:solidFill>
                  <a:srgbClr val="2E75B6"/>
                </a:solidFill>
                <a:latin typeface="Arial"/>
                <a:cs typeface="Arial"/>
              </a:rPr>
              <a:t>Home</a:t>
            </a:r>
            <a:r>
              <a:rPr dirty="0" sz="1750" spc="-5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1750" spc="-114">
                <a:solidFill>
                  <a:srgbClr val="2E75B6"/>
                </a:solidFill>
                <a:latin typeface="Arial"/>
                <a:cs typeface="Arial"/>
              </a:rPr>
              <a:t>Messages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614" y="4100640"/>
            <a:ext cx="447675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25">
                <a:solidFill>
                  <a:srgbClr val="888888"/>
                </a:solidFill>
                <a:latin typeface="Arial"/>
                <a:cs typeface="Arial"/>
              </a:rPr>
              <a:t>5/</a:t>
            </a:r>
            <a:r>
              <a:rPr dirty="0" sz="750" spc="-30">
                <a:solidFill>
                  <a:srgbClr val="888888"/>
                </a:solidFill>
                <a:latin typeface="Arial"/>
                <a:cs typeface="Arial"/>
              </a:rPr>
              <a:t>12</a:t>
            </a:r>
            <a:r>
              <a:rPr dirty="0" sz="750" spc="85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dirty="0" sz="750" spc="-30">
                <a:solidFill>
                  <a:srgbClr val="888888"/>
                </a:solidFill>
                <a:latin typeface="Arial"/>
                <a:cs typeface="Arial"/>
              </a:rPr>
              <a:t>2016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3483" y="4100640"/>
            <a:ext cx="1083310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35">
                <a:solidFill>
                  <a:srgbClr val="888888"/>
                </a:solidFill>
                <a:latin typeface="Arial"/>
                <a:cs typeface="Arial"/>
              </a:rPr>
              <a:t>Professor </a:t>
            </a:r>
            <a:r>
              <a:rPr dirty="0" sz="750" spc="-30">
                <a:solidFill>
                  <a:srgbClr val="888888"/>
                </a:solidFill>
                <a:latin typeface="Arial"/>
                <a:cs typeface="Arial"/>
              </a:rPr>
              <a:t>Ahmed </a:t>
            </a:r>
            <a:r>
              <a:rPr dirty="0" sz="750" spc="-25">
                <a:solidFill>
                  <a:srgbClr val="888888"/>
                </a:solidFill>
                <a:latin typeface="Arial"/>
                <a:cs typeface="Arial"/>
              </a:rPr>
              <a:t>Al</a:t>
            </a:r>
            <a:r>
              <a:rPr dirty="0" sz="750" spc="-85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750" spc="-35">
                <a:solidFill>
                  <a:srgbClr val="888888"/>
                </a:solidFill>
                <a:latin typeface="Arial"/>
                <a:cs typeface="Arial"/>
              </a:rPr>
              <a:t>Barrak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614" y="392218"/>
            <a:ext cx="284543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05">
                <a:solidFill>
                  <a:srgbClr val="44546A"/>
                </a:solidFill>
              </a:rPr>
              <a:t>Medical</a:t>
            </a:r>
            <a:r>
              <a:rPr dirty="0" sz="2800" spc="-175">
                <a:solidFill>
                  <a:srgbClr val="44546A"/>
                </a:solidFill>
              </a:rPr>
              <a:t> </a:t>
            </a:r>
            <a:r>
              <a:rPr dirty="0" sz="2800" spc="-90">
                <a:solidFill>
                  <a:srgbClr val="44546A"/>
                </a:solidFill>
              </a:rPr>
              <a:t>informatics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48620" y="964299"/>
            <a:ext cx="6857365" cy="301117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158115" marR="5080" indent="-145415">
              <a:lnSpc>
                <a:spcPts val="2200"/>
              </a:lnSpc>
              <a:spcBef>
                <a:spcPts val="384"/>
              </a:spcBef>
              <a:buClr>
                <a:srgbClr val="CC3300"/>
              </a:buClr>
              <a:buSzPct val="73170"/>
              <a:buFont typeface="Wingdings"/>
              <a:buChar char=""/>
              <a:tabLst>
                <a:tab pos="266700" algn="l"/>
              </a:tabLst>
            </a:pPr>
            <a:r>
              <a:rPr dirty="0" sz="2050" spc="-50" i="1">
                <a:solidFill>
                  <a:srgbClr val="5B9BD5"/>
                </a:solidFill>
                <a:latin typeface="Trebuchet MS"/>
                <a:cs typeface="Trebuchet MS"/>
              </a:rPr>
              <a:t>"Medical </a:t>
            </a:r>
            <a:r>
              <a:rPr dirty="0" sz="2050" spc="-120" i="1">
                <a:solidFill>
                  <a:srgbClr val="5B9BD5"/>
                </a:solidFill>
                <a:latin typeface="Trebuchet MS"/>
                <a:cs typeface="Trebuchet MS"/>
              </a:rPr>
              <a:t>informatics </a:t>
            </a:r>
            <a:r>
              <a:rPr dirty="0" sz="2050" spc="-100" i="1">
                <a:solidFill>
                  <a:srgbClr val="5B9BD5"/>
                </a:solidFill>
                <a:latin typeface="Trebuchet MS"/>
                <a:cs typeface="Trebuchet MS"/>
              </a:rPr>
              <a:t>is </a:t>
            </a:r>
            <a:r>
              <a:rPr dirty="0" sz="2050" spc="-30" i="1">
                <a:solidFill>
                  <a:srgbClr val="5B9BD5"/>
                </a:solidFill>
                <a:latin typeface="Trebuchet MS"/>
                <a:cs typeface="Trebuchet MS"/>
              </a:rPr>
              <a:t>a </a:t>
            </a:r>
            <a:r>
              <a:rPr dirty="0" sz="2050" spc="-120" i="1">
                <a:solidFill>
                  <a:srgbClr val="5B9BD5"/>
                </a:solidFill>
                <a:latin typeface="Trebuchet MS"/>
                <a:cs typeface="Trebuchet MS"/>
              </a:rPr>
              <a:t>rapidly </a:t>
            </a:r>
            <a:r>
              <a:rPr dirty="0" sz="2050" spc="-105" i="1">
                <a:solidFill>
                  <a:srgbClr val="5B9BD5"/>
                </a:solidFill>
                <a:latin typeface="Trebuchet MS"/>
                <a:cs typeface="Trebuchet MS"/>
              </a:rPr>
              <a:t>developing </a:t>
            </a:r>
            <a:r>
              <a:rPr dirty="0" u="heavy" sz="2050" spc="-135" i="1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latin typeface="Trebuchet MS"/>
                <a:cs typeface="Trebuchet MS"/>
              </a:rPr>
              <a:t>scientific</a:t>
            </a:r>
            <a:r>
              <a:rPr dirty="0" sz="2050" spc="-470" i="1">
                <a:solidFill>
                  <a:srgbClr val="5B9BD5"/>
                </a:solidFill>
                <a:latin typeface="Trebuchet MS"/>
                <a:cs typeface="Trebuchet MS"/>
              </a:rPr>
              <a:t> </a:t>
            </a:r>
            <a:r>
              <a:rPr dirty="0" sz="2050" spc="-160" i="1">
                <a:solidFill>
                  <a:srgbClr val="5B9BD5"/>
                </a:solidFill>
                <a:latin typeface="Trebuchet MS"/>
                <a:cs typeface="Trebuchet MS"/>
              </a:rPr>
              <a:t>field </a:t>
            </a:r>
            <a:r>
              <a:rPr dirty="0" sz="2050" spc="-120" i="1">
                <a:solidFill>
                  <a:srgbClr val="5B9BD5"/>
                </a:solidFill>
                <a:latin typeface="Trebuchet MS"/>
                <a:cs typeface="Trebuchet MS"/>
              </a:rPr>
              <a:t>that  </a:t>
            </a:r>
            <a:r>
              <a:rPr dirty="0" sz="2050" spc="-100" i="1">
                <a:solidFill>
                  <a:srgbClr val="5B9BD5"/>
                </a:solidFill>
                <a:latin typeface="Trebuchet MS"/>
                <a:cs typeface="Trebuchet MS"/>
              </a:rPr>
              <a:t>deals </a:t>
            </a:r>
            <a:r>
              <a:rPr dirty="0" sz="2050" spc="-125" i="1">
                <a:solidFill>
                  <a:srgbClr val="5B9BD5"/>
                </a:solidFill>
                <a:latin typeface="Trebuchet MS"/>
                <a:cs typeface="Trebuchet MS"/>
              </a:rPr>
              <a:t>with </a:t>
            </a:r>
            <a:r>
              <a:rPr dirty="0" sz="2050" spc="-135" i="1">
                <a:solidFill>
                  <a:srgbClr val="5B9BD5"/>
                </a:solidFill>
                <a:latin typeface="Trebuchet MS"/>
                <a:cs typeface="Trebuchet MS"/>
              </a:rPr>
              <a:t>the </a:t>
            </a:r>
            <a:r>
              <a:rPr dirty="0" sz="2050" spc="-110" i="1">
                <a:solidFill>
                  <a:srgbClr val="5B9BD5"/>
                </a:solidFill>
                <a:latin typeface="Trebuchet MS"/>
                <a:cs typeface="Trebuchet MS"/>
              </a:rPr>
              <a:t>storage, </a:t>
            </a:r>
            <a:r>
              <a:rPr dirty="0" sz="2050" spc="-150" i="1">
                <a:solidFill>
                  <a:srgbClr val="5B9BD5"/>
                </a:solidFill>
                <a:latin typeface="Trebuchet MS"/>
                <a:cs typeface="Trebuchet MS"/>
              </a:rPr>
              <a:t>retrieval, </a:t>
            </a:r>
            <a:r>
              <a:rPr dirty="0" sz="2050" spc="-70" i="1">
                <a:solidFill>
                  <a:srgbClr val="5B9BD5"/>
                </a:solidFill>
                <a:latin typeface="Trebuchet MS"/>
                <a:cs typeface="Trebuchet MS"/>
              </a:rPr>
              <a:t>and </a:t>
            </a:r>
            <a:r>
              <a:rPr dirty="0" sz="2050" spc="-120" i="1">
                <a:solidFill>
                  <a:srgbClr val="5B9BD5"/>
                </a:solidFill>
                <a:latin typeface="Trebuchet MS"/>
                <a:cs typeface="Trebuchet MS"/>
              </a:rPr>
              <a:t>optimal </a:t>
            </a:r>
            <a:r>
              <a:rPr dirty="0" sz="2050" spc="-90" i="1">
                <a:solidFill>
                  <a:srgbClr val="5B9BD5"/>
                </a:solidFill>
                <a:latin typeface="Trebuchet MS"/>
                <a:cs typeface="Trebuchet MS"/>
              </a:rPr>
              <a:t>use </a:t>
            </a:r>
            <a:r>
              <a:rPr dirty="0" sz="2050" spc="-130" i="1">
                <a:solidFill>
                  <a:srgbClr val="5B9BD5"/>
                </a:solidFill>
                <a:latin typeface="Trebuchet MS"/>
                <a:cs typeface="Trebuchet MS"/>
              </a:rPr>
              <a:t>of </a:t>
            </a:r>
            <a:r>
              <a:rPr dirty="0" sz="2050" spc="-114" i="1">
                <a:solidFill>
                  <a:srgbClr val="5B9BD5"/>
                </a:solidFill>
                <a:latin typeface="Trebuchet MS"/>
                <a:cs typeface="Trebuchet MS"/>
              </a:rPr>
              <a:t>biomedical </a:t>
            </a:r>
            <a:r>
              <a:rPr dirty="0" u="heavy" sz="2050" spc="-114" i="1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50" spc="-130" i="1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latin typeface="Trebuchet MS"/>
                <a:cs typeface="Trebuchet MS"/>
              </a:rPr>
              <a:t>information</a:t>
            </a:r>
            <a:r>
              <a:rPr dirty="0" sz="2050" spc="-130" i="1">
                <a:solidFill>
                  <a:srgbClr val="5B9BD5"/>
                </a:solidFill>
                <a:latin typeface="Trebuchet MS"/>
                <a:cs typeface="Trebuchet MS"/>
              </a:rPr>
              <a:t>, </a:t>
            </a:r>
            <a:r>
              <a:rPr dirty="0" u="heavy" sz="2050" spc="-125" i="1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latin typeface="Trebuchet MS"/>
                <a:cs typeface="Trebuchet MS"/>
              </a:rPr>
              <a:t>data</a:t>
            </a:r>
            <a:r>
              <a:rPr dirty="0" sz="2050" spc="-125" i="1">
                <a:solidFill>
                  <a:srgbClr val="5B9BD5"/>
                </a:solidFill>
                <a:latin typeface="Trebuchet MS"/>
                <a:cs typeface="Trebuchet MS"/>
              </a:rPr>
              <a:t>, </a:t>
            </a:r>
            <a:r>
              <a:rPr dirty="0" sz="2050" spc="-70" i="1">
                <a:solidFill>
                  <a:srgbClr val="5B9BD5"/>
                </a:solidFill>
                <a:latin typeface="Trebuchet MS"/>
                <a:cs typeface="Trebuchet MS"/>
              </a:rPr>
              <a:t>and </a:t>
            </a:r>
            <a:r>
              <a:rPr dirty="0" u="heavy" sz="2050" spc="-95" i="1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latin typeface="Trebuchet MS"/>
                <a:cs typeface="Trebuchet MS"/>
              </a:rPr>
              <a:t>knowledge</a:t>
            </a:r>
            <a:r>
              <a:rPr dirty="0" sz="2050" spc="-95" i="1">
                <a:solidFill>
                  <a:srgbClr val="5B9BD5"/>
                </a:solidFill>
                <a:latin typeface="Trebuchet MS"/>
                <a:cs typeface="Trebuchet MS"/>
              </a:rPr>
              <a:t> </a:t>
            </a:r>
            <a:r>
              <a:rPr dirty="0" sz="2050" spc="-150" i="1">
                <a:solidFill>
                  <a:srgbClr val="5B9BD5"/>
                </a:solidFill>
                <a:latin typeface="Trebuchet MS"/>
                <a:cs typeface="Trebuchet MS"/>
              </a:rPr>
              <a:t>for </a:t>
            </a:r>
            <a:r>
              <a:rPr dirty="0" sz="2050" spc="-120" i="1">
                <a:solidFill>
                  <a:srgbClr val="5B9BD5"/>
                </a:solidFill>
                <a:latin typeface="Trebuchet MS"/>
                <a:cs typeface="Trebuchet MS"/>
              </a:rPr>
              <a:t>problem </a:t>
            </a:r>
            <a:r>
              <a:rPr dirty="0" sz="2050" spc="-85" i="1">
                <a:solidFill>
                  <a:srgbClr val="5B9BD5"/>
                </a:solidFill>
                <a:latin typeface="Trebuchet MS"/>
                <a:cs typeface="Trebuchet MS"/>
              </a:rPr>
              <a:t>solving </a:t>
            </a:r>
            <a:r>
              <a:rPr dirty="0" sz="2050" spc="-70" i="1">
                <a:solidFill>
                  <a:srgbClr val="5B9BD5"/>
                </a:solidFill>
                <a:latin typeface="Trebuchet MS"/>
                <a:cs typeface="Trebuchet MS"/>
              </a:rPr>
              <a:t>and  </a:t>
            </a:r>
            <a:r>
              <a:rPr dirty="0" sz="2050" spc="-105" i="1">
                <a:solidFill>
                  <a:srgbClr val="5B9BD5"/>
                </a:solidFill>
                <a:latin typeface="Trebuchet MS"/>
                <a:cs typeface="Trebuchet MS"/>
              </a:rPr>
              <a:t>decision</a:t>
            </a:r>
            <a:r>
              <a:rPr dirty="0" sz="2050" spc="-165" i="1">
                <a:solidFill>
                  <a:srgbClr val="5B9BD5"/>
                </a:solidFill>
                <a:latin typeface="Trebuchet MS"/>
                <a:cs typeface="Trebuchet MS"/>
              </a:rPr>
              <a:t> </a:t>
            </a:r>
            <a:r>
              <a:rPr dirty="0" sz="2050" spc="-70" i="1">
                <a:solidFill>
                  <a:srgbClr val="5B9BD5"/>
                </a:solidFill>
                <a:latin typeface="Trebuchet MS"/>
                <a:cs typeface="Trebuchet MS"/>
              </a:rPr>
              <a:t>making."</a:t>
            </a:r>
            <a:endParaRPr sz="2050">
              <a:latin typeface="Trebuchet MS"/>
              <a:cs typeface="Trebuchet MS"/>
            </a:endParaRPr>
          </a:p>
          <a:p>
            <a:pPr marL="158115" marR="447040">
              <a:lnSpc>
                <a:spcPts val="1650"/>
              </a:lnSpc>
              <a:spcBef>
                <a:spcPts val="35"/>
              </a:spcBef>
            </a:pPr>
            <a:r>
              <a:rPr dirty="0" sz="1500" spc="-80" i="1">
                <a:solidFill>
                  <a:srgbClr val="5B9BD5"/>
                </a:solidFill>
                <a:latin typeface="Trebuchet MS"/>
                <a:cs typeface="Trebuchet MS"/>
              </a:rPr>
              <a:t>Blois, M.S., </a:t>
            </a:r>
            <a:r>
              <a:rPr dirty="0" sz="1500" spc="-35" i="1">
                <a:solidFill>
                  <a:srgbClr val="5B9BD5"/>
                </a:solidFill>
                <a:latin typeface="Trebuchet MS"/>
                <a:cs typeface="Trebuchet MS"/>
              </a:rPr>
              <a:t>and </a:t>
            </a:r>
            <a:r>
              <a:rPr dirty="0" sz="1500" spc="-110" i="1">
                <a:solidFill>
                  <a:srgbClr val="5B9BD5"/>
                </a:solidFill>
                <a:latin typeface="Trebuchet MS"/>
                <a:cs typeface="Trebuchet MS"/>
              </a:rPr>
              <a:t>E.H. </a:t>
            </a:r>
            <a:r>
              <a:rPr dirty="0" sz="1500" spc="-105" i="1">
                <a:solidFill>
                  <a:srgbClr val="5B9BD5"/>
                </a:solidFill>
                <a:latin typeface="Trebuchet MS"/>
                <a:cs typeface="Trebuchet MS"/>
              </a:rPr>
              <a:t>Shortliffe. </a:t>
            </a:r>
            <a:r>
              <a:rPr dirty="0" sz="1500" spc="-75" i="1">
                <a:solidFill>
                  <a:srgbClr val="5B9BD5"/>
                </a:solidFill>
                <a:latin typeface="Trebuchet MS"/>
                <a:cs typeface="Trebuchet MS"/>
              </a:rPr>
              <a:t>in </a:t>
            </a:r>
            <a:r>
              <a:rPr dirty="0" sz="1500" spc="-40" i="1">
                <a:solidFill>
                  <a:srgbClr val="5B9BD5"/>
                </a:solidFill>
                <a:latin typeface="Trebuchet MS"/>
                <a:cs typeface="Trebuchet MS"/>
              </a:rPr>
              <a:t>Medical </a:t>
            </a:r>
            <a:r>
              <a:rPr dirty="0" sz="1500" spc="-70" i="1">
                <a:solidFill>
                  <a:srgbClr val="5B9BD5"/>
                </a:solidFill>
                <a:latin typeface="Trebuchet MS"/>
                <a:cs typeface="Trebuchet MS"/>
              </a:rPr>
              <a:t>Informatics: </a:t>
            </a:r>
            <a:r>
              <a:rPr dirty="0" sz="1500" spc="-75" i="1">
                <a:solidFill>
                  <a:srgbClr val="5B9BD5"/>
                </a:solidFill>
                <a:latin typeface="Trebuchet MS"/>
                <a:cs typeface="Trebuchet MS"/>
              </a:rPr>
              <a:t>Computer </a:t>
            </a:r>
            <a:r>
              <a:rPr dirty="0" sz="1500" spc="-65" i="1">
                <a:solidFill>
                  <a:srgbClr val="5B9BD5"/>
                </a:solidFill>
                <a:latin typeface="Trebuchet MS"/>
                <a:cs typeface="Trebuchet MS"/>
              </a:rPr>
              <a:t>Applications</a:t>
            </a:r>
            <a:r>
              <a:rPr dirty="0" sz="1500" spc="-310" i="1">
                <a:solidFill>
                  <a:srgbClr val="5B9BD5"/>
                </a:solidFill>
                <a:latin typeface="Trebuchet MS"/>
                <a:cs typeface="Trebuchet MS"/>
              </a:rPr>
              <a:t> </a:t>
            </a:r>
            <a:r>
              <a:rPr dirty="0" sz="1500" spc="-75" i="1">
                <a:solidFill>
                  <a:srgbClr val="5B9BD5"/>
                </a:solidFill>
                <a:latin typeface="Trebuchet MS"/>
                <a:cs typeface="Trebuchet MS"/>
              </a:rPr>
              <a:t>in  </a:t>
            </a:r>
            <a:r>
              <a:rPr dirty="0" sz="1500" spc="-70" i="1">
                <a:solidFill>
                  <a:srgbClr val="5B9BD5"/>
                </a:solidFill>
                <a:latin typeface="Trebuchet MS"/>
                <a:cs typeface="Trebuchet MS"/>
              </a:rPr>
              <a:t>Health </a:t>
            </a:r>
            <a:r>
              <a:rPr dirty="0" sz="1500" spc="-90" i="1">
                <a:solidFill>
                  <a:srgbClr val="5B9BD5"/>
                </a:solidFill>
                <a:latin typeface="Trebuchet MS"/>
                <a:cs typeface="Trebuchet MS"/>
              </a:rPr>
              <a:t>Care, </a:t>
            </a:r>
            <a:r>
              <a:rPr dirty="0" sz="1500" spc="-50" i="1">
                <a:solidFill>
                  <a:srgbClr val="5B9BD5"/>
                </a:solidFill>
                <a:latin typeface="Trebuchet MS"/>
                <a:cs typeface="Trebuchet MS"/>
              </a:rPr>
              <a:t>1990, </a:t>
            </a:r>
            <a:r>
              <a:rPr dirty="0" sz="1500" spc="-110" i="1">
                <a:solidFill>
                  <a:srgbClr val="5B9BD5"/>
                </a:solidFill>
                <a:latin typeface="Trebuchet MS"/>
                <a:cs typeface="Trebuchet MS"/>
              </a:rPr>
              <a:t>p.</a:t>
            </a:r>
            <a:r>
              <a:rPr dirty="0" sz="1500" spc="-240" i="1">
                <a:solidFill>
                  <a:srgbClr val="5B9BD5"/>
                </a:solidFill>
                <a:latin typeface="Trebuchet MS"/>
                <a:cs typeface="Trebuchet MS"/>
              </a:rPr>
              <a:t> </a:t>
            </a:r>
            <a:r>
              <a:rPr dirty="0" sz="1500" spc="-70" i="1">
                <a:solidFill>
                  <a:srgbClr val="5B9BD5"/>
                </a:solidFill>
                <a:latin typeface="Trebuchet MS"/>
                <a:cs typeface="Trebuchet MS"/>
              </a:rPr>
              <a:t>20.</a:t>
            </a:r>
            <a:endParaRPr sz="1500">
              <a:latin typeface="Trebuchet MS"/>
              <a:cs typeface="Trebuchet MS"/>
            </a:endParaRPr>
          </a:p>
          <a:p>
            <a:pPr marL="158115" marR="53340" indent="-145415">
              <a:lnSpc>
                <a:spcPct val="90400"/>
              </a:lnSpc>
              <a:spcBef>
                <a:spcPts val="565"/>
              </a:spcBef>
              <a:buClr>
                <a:srgbClr val="CC3300"/>
              </a:buClr>
              <a:buFont typeface="Wingdings"/>
              <a:buChar char=""/>
              <a:tabLst>
                <a:tab pos="158750" algn="l"/>
              </a:tabLst>
            </a:pPr>
            <a:r>
              <a:rPr dirty="0" sz="2050" spc="-50" i="1">
                <a:solidFill>
                  <a:srgbClr val="5B9BD5"/>
                </a:solidFill>
                <a:latin typeface="Trebuchet MS"/>
                <a:cs typeface="Trebuchet MS"/>
              </a:rPr>
              <a:t>"Medical </a:t>
            </a:r>
            <a:r>
              <a:rPr dirty="0" sz="2050" spc="-120" i="1">
                <a:solidFill>
                  <a:srgbClr val="5B9BD5"/>
                </a:solidFill>
                <a:latin typeface="Trebuchet MS"/>
                <a:cs typeface="Trebuchet MS"/>
              </a:rPr>
              <a:t>informatics </a:t>
            </a:r>
            <a:r>
              <a:rPr dirty="0" sz="2050" spc="-100" i="1">
                <a:solidFill>
                  <a:srgbClr val="5B9BD5"/>
                </a:solidFill>
                <a:latin typeface="Trebuchet MS"/>
                <a:cs typeface="Trebuchet MS"/>
              </a:rPr>
              <a:t>is </a:t>
            </a:r>
            <a:r>
              <a:rPr dirty="0" sz="2050" spc="-135" i="1">
                <a:solidFill>
                  <a:srgbClr val="5B9BD5"/>
                </a:solidFill>
                <a:latin typeface="Trebuchet MS"/>
                <a:cs typeface="Trebuchet MS"/>
              </a:rPr>
              <a:t>the </a:t>
            </a:r>
            <a:r>
              <a:rPr dirty="0" sz="2050" spc="-110" i="1">
                <a:solidFill>
                  <a:srgbClr val="5B9BD5"/>
                </a:solidFill>
                <a:latin typeface="Trebuchet MS"/>
                <a:cs typeface="Trebuchet MS"/>
              </a:rPr>
              <a:t>application </a:t>
            </a:r>
            <a:r>
              <a:rPr dirty="0" sz="2050" spc="-130" i="1">
                <a:solidFill>
                  <a:srgbClr val="5B9BD5"/>
                </a:solidFill>
                <a:latin typeface="Trebuchet MS"/>
                <a:cs typeface="Trebuchet MS"/>
              </a:rPr>
              <a:t>of </a:t>
            </a:r>
            <a:r>
              <a:rPr dirty="0" sz="2050" spc="-125" i="1">
                <a:solidFill>
                  <a:srgbClr val="5B9BD5"/>
                </a:solidFill>
                <a:latin typeface="Trebuchet MS"/>
                <a:cs typeface="Trebuchet MS"/>
              </a:rPr>
              <a:t>computers,  </a:t>
            </a:r>
            <a:r>
              <a:rPr dirty="0" sz="2050" spc="-100" i="1">
                <a:solidFill>
                  <a:srgbClr val="5B9BD5"/>
                </a:solidFill>
                <a:latin typeface="Trebuchet MS"/>
                <a:cs typeface="Trebuchet MS"/>
              </a:rPr>
              <a:t>communications </a:t>
            </a:r>
            <a:r>
              <a:rPr dirty="0" sz="2050" spc="-70" i="1">
                <a:solidFill>
                  <a:srgbClr val="5B9BD5"/>
                </a:solidFill>
                <a:latin typeface="Trebuchet MS"/>
                <a:cs typeface="Trebuchet MS"/>
              </a:rPr>
              <a:t>and </a:t>
            </a:r>
            <a:r>
              <a:rPr dirty="0" sz="2050" spc="-120" i="1">
                <a:solidFill>
                  <a:srgbClr val="5B9BD5"/>
                </a:solidFill>
                <a:latin typeface="Trebuchet MS"/>
                <a:cs typeface="Trebuchet MS"/>
              </a:rPr>
              <a:t>information </a:t>
            </a:r>
            <a:r>
              <a:rPr dirty="0" sz="2050" spc="-100" i="1">
                <a:solidFill>
                  <a:srgbClr val="5B9BD5"/>
                </a:solidFill>
                <a:latin typeface="Trebuchet MS"/>
                <a:cs typeface="Trebuchet MS"/>
              </a:rPr>
              <a:t>technology </a:t>
            </a:r>
            <a:r>
              <a:rPr dirty="0" sz="2050" spc="-70" i="1">
                <a:solidFill>
                  <a:srgbClr val="5B9BD5"/>
                </a:solidFill>
                <a:latin typeface="Trebuchet MS"/>
                <a:cs typeface="Trebuchet MS"/>
              </a:rPr>
              <a:t>and </a:t>
            </a:r>
            <a:r>
              <a:rPr dirty="0" sz="2050" spc="-100" i="1">
                <a:solidFill>
                  <a:srgbClr val="5B9BD5"/>
                </a:solidFill>
                <a:latin typeface="Trebuchet MS"/>
                <a:cs typeface="Trebuchet MS"/>
              </a:rPr>
              <a:t>systems </a:t>
            </a:r>
            <a:r>
              <a:rPr dirty="0" sz="2050" spc="-130" i="1">
                <a:solidFill>
                  <a:srgbClr val="5B9BD5"/>
                </a:solidFill>
                <a:latin typeface="Trebuchet MS"/>
                <a:cs typeface="Trebuchet MS"/>
              </a:rPr>
              <a:t>to</a:t>
            </a:r>
            <a:r>
              <a:rPr dirty="0" sz="2050" spc="-430" i="1">
                <a:solidFill>
                  <a:srgbClr val="5B9BD5"/>
                </a:solidFill>
                <a:latin typeface="Trebuchet MS"/>
                <a:cs typeface="Trebuchet MS"/>
              </a:rPr>
              <a:t> </a:t>
            </a:r>
            <a:r>
              <a:rPr dirty="0" sz="2050" spc="-140" i="1">
                <a:solidFill>
                  <a:srgbClr val="5B9BD5"/>
                </a:solidFill>
                <a:latin typeface="Trebuchet MS"/>
                <a:cs typeface="Trebuchet MS"/>
              </a:rPr>
              <a:t>all  fields </a:t>
            </a:r>
            <a:r>
              <a:rPr dirty="0" sz="2050" spc="-130" i="1">
                <a:solidFill>
                  <a:srgbClr val="5B9BD5"/>
                </a:solidFill>
                <a:latin typeface="Trebuchet MS"/>
                <a:cs typeface="Trebuchet MS"/>
              </a:rPr>
              <a:t>of </a:t>
            </a:r>
            <a:r>
              <a:rPr dirty="0" sz="2050" spc="-120" i="1">
                <a:solidFill>
                  <a:srgbClr val="5B9BD5"/>
                </a:solidFill>
                <a:latin typeface="Trebuchet MS"/>
                <a:cs typeface="Trebuchet MS"/>
              </a:rPr>
              <a:t>medicine </a:t>
            </a:r>
            <a:r>
              <a:rPr dirty="0" sz="2050" spc="-130" i="1">
                <a:solidFill>
                  <a:srgbClr val="5B9BD5"/>
                </a:solidFill>
                <a:latin typeface="Trebuchet MS"/>
                <a:cs typeface="Trebuchet MS"/>
              </a:rPr>
              <a:t>- </a:t>
            </a:r>
            <a:r>
              <a:rPr dirty="0" sz="2050" spc="-114" i="1">
                <a:solidFill>
                  <a:srgbClr val="5B9BD5"/>
                </a:solidFill>
                <a:latin typeface="Trebuchet MS"/>
                <a:cs typeface="Trebuchet MS"/>
              </a:rPr>
              <a:t>medical </a:t>
            </a:r>
            <a:r>
              <a:rPr dirty="0" sz="2050" spc="-140" i="1">
                <a:solidFill>
                  <a:srgbClr val="5B9BD5"/>
                </a:solidFill>
                <a:latin typeface="Trebuchet MS"/>
                <a:cs typeface="Trebuchet MS"/>
              </a:rPr>
              <a:t>care, </a:t>
            </a:r>
            <a:r>
              <a:rPr dirty="0" sz="2050" spc="-114" i="1">
                <a:solidFill>
                  <a:srgbClr val="5B9BD5"/>
                </a:solidFill>
                <a:latin typeface="Trebuchet MS"/>
                <a:cs typeface="Trebuchet MS"/>
              </a:rPr>
              <a:t>medical </a:t>
            </a:r>
            <a:r>
              <a:rPr dirty="0" sz="2050" spc="-105" i="1">
                <a:solidFill>
                  <a:srgbClr val="5B9BD5"/>
                </a:solidFill>
                <a:latin typeface="Trebuchet MS"/>
                <a:cs typeface="Trebuchet MS"/>
              </a:rPr>
              <a:t>education </a:t>
            </a:r>
            <a:r>
              <a:rPr dirty="0" sz="2050" spc="-70" i="1">
                <a:solidFill>
                  <a:srgbClr val="5B9BD5"/>
                </a:solidFill>
                <a:latin typeface="Trebuchet MS"/>
                <a:cs typeface="Trebuchet MS"/>
              </a:rPr>
              <a:t>and  </a:t>
            </a:r>
            <a:r>
              <a:rPr dirty="0" sz="2050" spc="-114" i="1">
                <a:solidFill>
                  <a:srgbClr val="5B9BD5"/>
                </a:solidFill>
                <a:latin typeface="Trebuchet MS"/>
                <a:cs typeface="Trebuchet MS"/>
              </a:rPr>
              <a:t>medical </a:t>
            </a:r>
            <a:r>
              <a:rPr dirty="0" u="heavy" sz="2050" spc="-150" i="1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latin typeface="Trebuchet MS"/>
                <a:cs typeface="Trebuchet MS"/>
              </a:rPr>
              <a:t>research</a:t>
            </a:r>
            <a:r>
              <a:rPr dirty="0" sz="2050" spc="-150" i="1">
                <a:solidFill>
                  <a:srgbClr val="5B9BD5"/>
                </a:solidFill>
                <a:latin typeface="Trebuchet MS"/>
                <a:cs typeface="Trebuchet MS"/>
              </a:rPr>
              <a:t>.“ </a:t>
            </a:r>
            <a:r>
              <a:rPr dirty="0" sz="1500" spc="-85" i="1">
                <a:solidFill>
                  <a:srgbClr val="5B9BD5"/>
                </a:solidFill>
                <a:latin typeface="Trebuchet MS"/>
                <a:cs typeface="Trebuchet MS"/>
              </a:rPr>
              <a:t>definition </a:t>
            </a:r>
            <a:r>
              <a:rPr dirty="0" sz="1500" spc="-60" i="1">
                <a:solidFill>
                  <a:srgbClr val="5B9BD5"/>
                </a:solidFill>
                <a:latin typeface="Trebuchet MS"/>
                <a:cs typeface="Trebuchet MS"/>
              </a:rPr>
              <a:t>by </a:t>
            </a:r>
            <a:r>
              <a:rPr dirty="0" sz="1500" spc="40" i="1">
                <a:solidFill>
                  <a:srgbClr val="5B9BD5"/>
                </a:solidFill>
                <a:latin typeface="Trebuchet MS"/>
                <a:cs typeface="Trebuchet MS"/>
              </a:rPr>
              <a:t>MF </a:t>
            </a:r>
            <a:r>
              <a:rPr dirty="0" sz="1500" spc="-85" i="1">
                <a:solidFill>
                  <a:srgbClr val="5B9BD5"/>
                </a:solidFill>
                <a:latin typeface="Trebuchet MS"/>
                <a:cs typeface="Trebuchet MS"/>
              </a:rPr>
              <a:t>Collen </a:t>
            </a:r>
            <a:r>
              <a:rPr dirty="0" sz="1500" spc="-15" i="1">
                <a:solidFill>
                  <a:srgbClr val="5B9BD5"/>
                </a:solidFill>
                <a:latin typeface="Trebuchet MS"/>
                <a:cs typeface="Trebuchet MS"/>
              </a:rPr>
              <a:t>(MEDINFO </a:t>
            </a:r>
            <a:r>
              <a:rPr dirty="0" sz="1500" spc="-30" i="1">
                <a:solidFill>
                  <a:srgbClr val="5B9BD5"/>
                </a:solidFill>
                <a:latin typeface="Trebuchet MS"/>
                <a:cs typeface="Trebuchet MS"/>
              </a:rPr>
              <a:t>'80, </a:t>
            </a:r>
            <a:r>
              <a:rPr dirty="0" sz="1500" spc="-110" i="1">
                <a:solidFill>
                  <a:srgbClr val="5B9BD5"/>
                </a:solidFill>
                <a:latin typeface="Trebuchet MS"/>
                <a:cs typeface="Trebuchet MS"/>
              </a:rPr>
              <a:t>Tokyo, </a:t>
            </a:r>
            <a:r>
              <a:rPr dirty="0" sz="1500" spc="-90" i="1">
                <a:solidFill>
                  <a:srgbClr val="5B9BD5"/>
                </a:solidFill>
                <a:latin typeface="Trebuchet MS"/>
                <a:cs typeface="Trebuchet MS"/>
              </a:rPr>
              <a:t>later  extended).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727" y="1205195"/>
            <a:ext cx="3825875" cy="1133475"/>
          </a:xfrm>
          <a:prstGeom prst="rect"/>
        </p:spPr>
        <p:txBody>
          <a:bodyPr wrap="square" lIns="0" tIns="78740" rIns="0" bIns="0" rtlCol="0" vert="horz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620"/>
              </a:spcBef>
            </a:pPr>
            <a:r>
              <a:rPr dirty="0" sz="3800" b="1">
                <a:latin typeface="Arial"/>
                <a:cs typeface="Arial"/>
              </a:rPr>
              <a:t>Define </a:t>
            </a:r>
            <a:r>
              <a:rPr dirty="0" sz="3800" spc="-355" b="1">
                <a:latin typeface="Arial"/>
                <a:cs typeface="Arial"/>
              </a:rPr>
              <a:t>SAFETY </a:t>
            </a:r>
            <a:r>
              <a:rPr dirty="0" sz="3800" spc="-50" b="1">
                <a:latin typeface="Arial"/>
                <a:cs typeface="Arial"/>
              </a:rPr>
              <a:t>in  </a:t>
            </a:r>
            <a:r>
              <a:rPr dirty="0" sz="3800" spc="-40" b="1">
                <a:latin typeface="Arial"/>
                <a:cs typeface="Arial"/>
              </a:rPr>
              <a:t>healthcare?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411" y="2495818"/>
            <a:ext cx="6608445" cy="100520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409"/>
              </a:spcBef>
            </a:pPr>
            <a:r>
              <a:rPr dirty="0" sz="2300" spc="-70">
                <a:solidFill>
                  <a:srgbClr val="5B9BD5"/>
                </a:solidFill>
                <a:latin typeface="Arial"/>
                <a:cs typeface="Arial"/>
              </a:rPr>
              <a:t>In</a:t>
            </a:r>
            <a:r>
              <a:rPr dirty="0" sz="2300" spc="-125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-105">
                <a:solidFill>
                  <a:srgbClr val="5B9BD5"/>
                </a:solidFill>
                <a:latin typeface="Arial"/>
                <a:cs typeface="Arial"/>
              </a:rPr>
              <a:t>2-3</a:t>
            </a:r>
            <a:r>
              <a:rPr dirty="0" sz="2300" spc="-120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5B9BD5"/>
                </a:solidFill>
                <a:latin typeface="Arial"/>
                <a:cs typeface="Arial"/>
              </a:rPr>
              <a:t>minutes,</a:t>
            </a:r>
            <a:r>
              <a:rPr dirty="0" sz="2300" spc="-140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5B9BD5"/>
                </a:solidFill>
                <a:latin typeface="Arial"/>
                <a:cs typeface="Arial"/>
              </a:rPr>
              <a:t>define</a:t>
            </a:r>
            <a:r>
              <a:rPr dirty="0" sz="2300" spc="-130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-35">
                <a:solidFill>
                  <a:srgbClr val="5B9BD5"/>
                </a:solidFill>
                <a:latin typeface="Arial"/>
                <a:cs typeface="Arial"/>
              </a:rPr>
              <a:t>patient</a:t>
            </a:r>
            <a:r>
              <a:rPr dirty="0" sz="2300" spc="-140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-120">
                <a:solidFill>
                  <a:srgbClr val="5B9BD5"/>
                </a:solidFill>
                <a:latin typeface="Arial"/>
                <a:cs typeface="Arial"/>
              </a:rPr>
              <a:t>safety, </a:t>
            </a:r>
            <a:r>
              <a:rPr dirty="0" sz="2300" spc="-45">
                <a:solidFill>
                  <a:srgbClr val="5B9BD5"/>
                </a:solidFill>
                <a:latin typeface="Arial"/>
                <a:cs typeface="Arial"/>
              </a:rPr>
              <a:t>what</a:t>
            </a:r>
            <a:r>
              <a:rPr dirty="0" sz="2300" spc="-125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-140">
                <a:solidFill>
                  <a:srgbClr val="5B9BD5"/>
                </a:solidFill>
                <a:latin typeface="Arial"/>
                <a:cs typeface="Arial"/>
              </a:rPr>
              <a:t>does</a:t>
            </a:r>
            <a:r>
              <a:rPr dirty="0" sz="2300" spc="-125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70">
                <a:solidFill>
                  <a:srgbClr val="5B9BD5"/>
                </a:solidFill>
                <a:latin typeface="Arial"/>
                <a:cs typeface="Arial"/>
              </a:rPr>
              <a:t>it</a:t>
            </a:r>
            <a:r>
              <a:rPr dirty="0" sz="2300" spc="-125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-120">
                <a:solidFill>
                  <a:srgbClr val="5B9BD5"/>
                </a:solidFill>
                <a:latin typeface="Arial"/>
                <a:cs typeface="Arial"/>
              </a:rPr>
              <a:t>mean  </a:t>
            </a:r>
            <a:r>
              <a:rPr dirty="0" sz="2300" spc="15">
                <a:solidFill>
                  <a:srgbClr val="5B9BD5"/>
                </a:solidFill>
                <a:latin typeface="Arial"/>
                <a:cs typeface="Arial"/>
              </a:rPr>
              <a:t>to </a:t>
            </a:r>
            <a:r>
              <a:rPr dirty="0" sz="2300" spc="-125">
                <a:solidFill>
                  <a:srgbClr val="5B9BD5"/>
                </a:solidFill>
                <a:latin typeface="Arial"/>
                <a:cs typeface="Arial"/>
              </a:rPr>
              <a:t>you? </a:t>
            </a:r>
            <a:r>
              <a:rPr dirty="0" sz="2300" spc="-120">
                <a:solidFill>
                  <a:srgbClr val="5B9BD5"/>
                </a:solidFill>
                <a:latin typeface="Arial"/>
                <a:cs typeface="Arial"/>
              </a:rPr>
              <a:t>And </a:t>
            </a:r>
            <a:r>
              <a:rPr dirty="0" sz="2300" spc="-60">
                <a:solidFill>
                  <a:srgbClr val="5B9BD5"/>
                </a:solidFill>
                <a:latin typeface="Arial"/>
                <a:cs typeface="Arial"/>
              </a:rPr>
              <a:t>how </a:t>
            </a:r>
            <a:r>
              <a:rPr dirty="0" sz="2300" spc="-55">
                <a:solidFill>
                  <a:srgbClr val="5B9BD5"/>
                </a:solidFill>
                <a:latin typeface="Arial"/>
                <a:cs typeface="Arial"/>
              </a:rPr>
              <a:t>would </a:t>
            </a:r>
            <a:r>
              <a:rPr dirty="0" sz="2300" spc="-95">
                <a:solidFill>
                  <a:srgbClr val="5B9BD5"/>
                </a:solidFill>
                <a:latin typeface="Arial"/>
                <a:cs typeface="Arial"/>
              </a:rPr>
              <a:t>you </a:t>
            </a:r>
            <a:r>
              <a:rPr dirty="0" sz="2300" spc="-25">
                <a:solidFill>
                  <a:srgbClr val="5B9BD5"/>
                </a:solidFill>
                <a:latin typeface="Arial"/>
                <a:cs typeface="Arial"/>
              </a:rPr>
              <a:t>think</a:t>
            </a:r>
            <a:r>
              <a:rPr dirty="0" sz="2300" spc="-484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-100">
                <a:solidFill>
                  <a:srgbClr val="5B9BD5"/>
                </a:solidFill>
                <a:latin typeface="Arial"/>
                <a:cs typeface="Arial"/>
              </a:rPr>
              <a:t>we </a:t>
            </a:r>
            <a:r>
              <a:rPr dirty="0" sz="2300" spc="-155">
                <a:solidFill>
                  <a:srgbClr val="5B9BD5"/>
                </a:solidFill>
                <a:latin typeface="Arial"/>
                <a:cs typeface="Arial"/>
              </a:rPr>
              <a:t>can </a:t>
            </a:r>
            <a:r>
              <a:rPr dirty="0" sz="2300" spc="-125">
                <a:solidFill>
                  <a:srgbClr val="5B9BD5"/>
                </a:solidFill>
                <a:latin typeface="Arial"/>
                <a:cs typeface="Arial"/>
              </a:rPr>
              <a:t>enhance </a:t>
            </a:r>
            <a:r>
              <a:rPr dirty="0" sz="2300" spc="-25">
                <a:solidFill>
                  <a:srgbClr val="5B9BD5"/>
                </a:solidFill>
                <a:latin typeface="Arial"/>
                <a:cs typeface="Arial"/>
              </a:rPr>
              <a:t>it?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445"/>
              </a:lnSpc>
            </a:pPr>
            <a:r>
              <a:rPr dirty="0" sz="2300" spc="-40">
                <a:solidFill>
                  <a:srgbClr val="5B9BD5"/>
                </a:solidFill>
                <a:latin typeface="Arial"/>
                <a:cs typeface="Arial"/>
              </a:rPr>
              <a:t>Write </a:t>
            </a:r>
            <a:r>
              <a:rPr dirty="0" sz="2300" spc="-70">
                <a:solidFill>
                  <a:srgbClr val="5B9BD5"/>
                </a:solidFill>
                <a:latin typeface="Arial"/>
                <a:cs typeface="Arial"/>
              </a:rPr>
              <a:t>down </a:t>
            </a:r>
            <a:r>
              <a:rPr dirty="0" sz="2300" spc="-65">
                <a:solidFill>
                  <a:srgbClr val="5B9BD5"/>
                </a:solidFill>
                <a:latin typeface="Arial"/>
                <a:cs typeface="Arial"/>
              </a:rPr>
              <a:t>your</a:t>
            </a:r>
            <a:r>
              <a:rPr dirty="0" sz="2300" spc="-290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dirty="0" sz="2300" spc="-90">
                <a:solidFill>
                  <a:srgbClr val="5B9BD5"/>
                </a:solidFill>
                <a:latin typeface="Arial"/>
                <a:cs typeface="Arial"/>
              </a:rPr>
              <a:t>notes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007" y="856813"/>
            <a:ext cx="6398895" cy="165798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620"/>
              </a:spcBef>
            </a:pPr>
            <a:r>
              <a:rPr dirty="0" sz="3800" spc="-310" b="1">
                <a:solidFill>
                  <a:srgbClr val="2E75B6"/>
                </a:solidFill>
                <a:latin typeface="Verdana"/>
                <a:cs typeface="Verdana"/>
              </a:rPr>
              <a:t>Freedom </a:t>
            </a:r>
            <a:r>
              <a:rPr dirty="0" sz="3800" spc="-450" b="1">
                <a:solidFill>
                  <a:srgbClr val="2E75B6"/>
                </a:solidFill>
                <a:latin typeface="Verdana"/>
                <a:cs typeface="Verdana"/>
              </a:rPr>
              <a:t>from </a:t>
            </a:r>
            <a:r>
              <a:rPr dirty="0" sz="3800" spc="-165" b="1">
                <a:solidFill>
                  <a:srgbClr val="2E75B6"/>
                </a:solidFill>
                <a:latin typeface="Verdana"/>
                <a:cs typeface="Verdana"/>
              </a:rPr>
              <a:t>accidental  </a:t>
            </a:r>
            <a:r>
              <a:rPr dirty="0" sz="3800" spc="-445" b="1">
                <a:solidFill>
                  <a:srgbClr val="2E75B6"/>
                </a:solidFill>
                <a:latin typeface="Verdana"/>
                <a:cs typeface="Verdana"/>
              </a:rPr>
              <a:t>injury </a:t>
            </a:r>
            <a:r>
              <a:rPr dirty="0" sz="3800" spc="-210" b="1">
                <a:solidFill>
                  <a:srgbClr val="2E75B6"/>
                </a:solidFill>
                <a:latin typeface="Verdana"/>
                <a:cs typeface="Verdana"/>
              </a:rPr>
              <a:t>due </a:t>
            </a:r>
            <a:r>
              <a:rPr dirty="0" sz="3800" spc="-375" b="1">
                <a:solidFill>
                  <a:srgbClr val="2E75B6"/>
                </a:solidFill>
                <a:latin typeface="Verdana"/>
                <a:cs typeface="Verdana"/>
              </a:rPr>
              <a:t>to </a:t>
            </a:r>
            <a:r>
              <a:rPr dirty="0" sz="3800" spc="-170" b="1">
                <a:solidFill>
                  <a:srgbClr val="2E75B6"/>
                </a:solidFill>
                <a:latin typeface="Verdana"/>
                <a:cs typeface="Verdana"/>
              </a:rPr>
              <a:t>medical </a:t>
            </a:r>
            <a:r>
              <a:rPr dirty="0" sz="3800" spc="-175" b="1">
                <a:solidFill>
                  <a:srgbClr val="2E75B6"/>
                </a:solidFill>
                <a:latin typeface="Verdana"/>
                <a:cs typeface="Verdana"/>
              </a:rPr>
              <a:t>care,  </a:t>
            </a:r>
            <a:r>
              <a:rPr dirty="0" sz="3800" spc="-415" b="1">
                <a:solidFill>
                  <a:srgbClr val="2E75B6"/>
                </a:solidFill>
                <a:latin typeface="Verdana"/>
                <a:cs typeface="Verdana"/>
              </a:rPr>
              <a:t>or </a:t>
            </a:r>
            <a:r>
              <a:rPr dirty="0" sz="3800" spc="-170" b="1">
                <a:solidFill>
                  <a:srgbClr val="2E75B6"/>
                </a:solidFill>
                <a:latin typeface="Verdana"/>
                <a:cs typeface="Verdana"/>
              </a:rPr>
              <a:t>medical</a:t>
            </a:r>
            <a:r>
              <a:rPr dirty="0" sz="3800" spc="-70" b="1">
                <a:solidFill>
                  <a:srgbClr val="2E75B6"/>
                </a:solidFill>
                <a:latin typeface="Verdana"/>
                <a:cs typeface="Verdana"/>
              </a:rPr>
              <a:t> </a:t>
            </a:r>
            <a:r>
              <a:rPr dirty="0" sz="3800" spc="-450" b="1">
                <a:solidFill>
                  <a:srgbClr val="2E75B6"/>
                </a:solidFill>
                <a:latin typeface="Verdana"/>
                <a:cs typeface="Verdana"/>
              </a:rPr>
              <a:t>errors.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6583" y="3036210"/>
            <a:ext cx="1898650" cy="492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 spc="-305" b="1">
                <a:solidFill>
                  <a:srgbClr val="2E75B6"/>
                </a:solidFill>
                <a:latin typeface="Verdana"/>
                <a:cs typeface="Verdana"/>
              </a:rPr>
              <a:t>IOM,</a:t>
            </a:r>
            <a:r>
              <a:rPr dirty="0" sz="3050" spc="-275" b="1">
                <a:solidFill>
                  <a:srgbClr val="2E75B6"/>
                </a:solidFill>
                <a:latin typeface="Verdana"/>
                <a:cs typeface="Verdana"/>
              </a:rPr>
              <a:t> </a:t>
            </a:r>
            <a:r>
              <a:rPr dirty="0" sz="3050" spc="-459" b="1">
                <a:solidFill>
                  <a:srgbClr val="2E75B6"/>
                </a:solidFill>
                <a:latin typeface="Verdana"/>
                <a:cs typeface="Verdana"/>
              </a:rPr>
              <a:t>2000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6847" y="3933064"/>
            <a:ext cx="3157759" cy="231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614" y="196369"/>
            <a:ext cx="6917690" cy="1876425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2700" marR="5080">
              <a:lnSpc>
                <a:spcPct val="80500"/>
              </a:lnSpc>
              <a:spcBef>
                <a:spcPts val="955"/>
              </a:spcBef>
            </a:pPr>
            <a:r>
              <a:rPr dirty="0" sz="3550" spc="-459" b="1">
                <a:solidFill>
                  <a:srgbClr val="2E75B6"/>
                </a:solidFill>
                <a:latin typeface="Verdana"/>
                <a:cs typeface="Verdana"/>
              </a:rPr>
              <a:t>The </a:t>
            </a:r>
            <a:r>
              <a:rPr dirty="0" sz="3550" spc="-155" b="1">
                <a:solidFill>
                  <a:srgbClr val="2E75B6"/>
                </a:solidFill>
                <a:latin typeface="Verdana"/>
                <a:cs typeface="Verdana"/>
              </a:rPr>
              <a:t>avoidance, </a:t>
            </a:r>
            <a:r>
              <a:rPr dirty="0" sz="3550" spc="-310" b="1">
                <a:solidFill>
                  <a:srgbClr val="2E75B6"/>
                </a:solidFill>
                <a:latin typeface="Verdana"/>
                <a:cs typeface="Verdana"/>
              </a:rPr>
              <a:t>prevention </a:t>
            </a:r>
            <a:r>
              <a:rPr dirty="0" sz="3550" spc="-180" b="1">
                <a:solidFill>
                  <a:srgbClr val="2E75B6"/>
                </a:solidFill>
                <a:latin typeface="Verdana"/>
                <a:cs typeface="Verdana"/>
              </a:rPr>
              <a:t>and  </a:t>
            </a:r>
            <a:r>
              <a:rPr dirty="0" sz="3550" spc="-290" b="1">
                <a:solidFill>
                  <a:srgbClr val="2E75B6"/>
                </a:solidFill>
                <a:latin typeface="Verdana"/>
                <a:cs typeface="Verdana"/>
              </a:rPr>
              <a:t>amelioration </a:t>
            </a:r>
            <a:r>
              <a:rPr dirty="0" sz="3550" spc="-330" b="1">
                <a:solidFill>
                  <a:srgbClr val="2E75B6"/>
                </a:solidFill>
                <a:latin typeface="Verdana"/>
                <a:cs typeface="Verdana"/>
              </a:rPr>
              <a:t>of </a:t>
            </a:r>
            <a:r>
              <a:rPr dirty="0" sz="3550" spc="-254" b="1">
                <a:solidFill>
                  <a:srgbClr val="2E75B6"/>
                </a:solidFill>
                <a:latin typeface="Verdana"/>
                <a:cs typeface="Verdana"/>
              </a:rPr>
              <a:t>adverse  </a:t>
            </a:r>
            <a:r>
              <a:rPr dirty="0" sz="3550" spc="-260" b="1">
                <a:solidFill>
                  <a:srgbClr val="2E75B6"/>
                </a:solidFill>
                <a:latin typeface="Verdana"/>
                <a:cs typeface="Verdana"/>
              </a:rPr>
              <a:t>outcomes </a:t>
            </a:r>
            <a:r>
              <a:rPr dirty="0" sz="3550" spc="-390" b="1">
                <a:solidFill>
                  <a:srgbClr val="2E75B6"/>
                </a:solidFill>
                <a:latin typeface="Verdana"/>
                <a:cs typeface="Verdana"/>
              </a:rPr>
              <a:t>or </a:t>
            </a:r>
            <a:r>
              <a:rPr dirty="0" sz="3550" spc="-405" b="1">
                <a:solidFill>
                  <a:srgbClr val="2E75B6"/>
                </a:solidFill>
                <a:latin typeface="Verdana"/>
                <a:cs typeface="Verdana"/>
              </a:rPr>
              <a:t>injuries </a:t>
            </a:r>
            <a:r>
              <a:rPr dirty="0" sz="3550" spc="-355" b="1">
                <a:solidFill>
                  <a:srgbClr val="2E75B6"/>
                </a:solidFill>
                <a:latin typeface="Verdana"/>
                <a:cs typeface="Verdana"/>
              </a:rPr>
              <a:t>stemming  </a:t>
            </a:r>
            <a:r>
              <a:rPr dirty="0" sz="3550" spc="-420" b="1">
                <a:solidFill>
                  <a:srgbClr val="2E75B6"/>
                </a:solidFill>
                <a:latin typeface="Verdana"/>
                <a:cs typeface="Verdana"/>
              </a:rPr>
              <a:t>from </a:t>
            </a:r>
            <a:r>
              <a:rPr dirty="0" sz="3550" spc="-335" b="1">
                <a:solidFill>
                  <a:srgbClr val="2E75B6"/>
                </a:solidFill>
                <a:latin typeface="Verdana"/>
                <a:cs typeface="Verdana"/>
              </a:rPr>
              <a:t>the </a:t>
            </a:r>
            <a:r>
              <a:rPr dirty="0" sz="3550" spc="-265" b="1">
                <a:solidFill>
                  <a:srgbClr val="2E75B6"/>
                </a:solidFill>
                <a:latin typeface="Verdana"/>
                <a:cs typeface="Verdana"/>
              </a:rPr>
              <a:t>process </a:t>
            </a:r>
            <a:r>
              <a:rPr dirty="0" sz="3550" spc="-330" b="1">
                <a:solidFill>
                  <a:srgbClr val="2E75B6"/>
                </a:solidFill>
                <a:latin typeface="Verdana"/>
                <a:cs typeface="Verdana"/>
              </a:rPr>
              <a:t>of</a:t>
            </a:r>
            <a:r>
              <a:rPr dirty="0" sz="3550" spc="105" b="1">
                <a:solidFill>
                  <a:srgbClr val="2E75B6"/>
                </a:solidFill>
                <a:latin typeface="Verdana"/>
                <a:cs typeface="Verdana"/>
              </a:rPr>
              <a:t> </a:t>
            </a:r>
            <a:r>
              <a:rPr dirty="0" sz="3550" spc="-240" b="1">
                <a:solidFill>
                  <a:srgbClr val="2E75B6"/>
                </a:solidFill>
                <a:latin typeface="Verdana"/>
                <a:cs typeface="Verdana"/>
              </a:rPr>
              <a:t>healthcare.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4903470">
              <a:lnSpc>
                <a:spcPct val="100000"/>
              </a:lnSpc>
              <a:spcBef>
                <a:spcPts val="110"/>
              </a:spcBef>
            </a:pPr>
            <a:r>
              <a:rPr dirty="0" spc="-229"/>
              <a:t>Vincent,</a:t>
            </a:r>
            <a:r>
              <a:rPr dirty="0" spc="-275"/>
              <a:t> </a:t>
            </a:r>
            <a:r>
              <a:rPr dirty="0" spc="-459"/>
              <a:t>2011</a:t>
            </a:r>
          </a:p>
        </p:txBody>
      </p:sp>
      <p:sp>
        <p:nvSpPr>
          <p:cNvPr id="4" name="object 4"/>
          <p:cNvSpPr/>
          <p:nvPr/>
        </p:nvSpPr>
        <p:spPr>
          <a:xfrm>
            <a:off x="312479" y="2285466"/>
            <a:ext cx="822902" cy="2094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614" y="392218"/>
            <a:ext cx="356997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35"/>
              <a:t>Patient </a:t>
            </a:r>
            <a:r>
              <a:rPr dirty="0" sz="2800" spc="-195"/>
              <a:t>Safety </a:t>
            </a:r>
            <a:r>
              <a:rPr dirty="0" sz="2800" spc="-110"/>
              <a:t>defined</a:t>
            </a:r>
            <a:r>
              <a:rPr dirty="0" sz="2800" spc="-310"/>
              <a:t> </a:t>
            </a:r>
            <a:r>
              <a:rPr dirty="0" sz="2800" spc="-215"/>
              <a:t>as;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614" y="1121884"/>
            <a:ext cx="6583680" cy="218313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550"/>
              </a:spcBef>
            </a:pPr>
            <a:r>
              <a:rPr dirty="0" sz="3800" spc="-495" b="1">
                <a:solidFill>
                  <a:srgbClr val="2E75B6"/>
                </a:solidFill>
                <a:latin typeface="Verdana"/>
                <a:cs typeface="Verdana"/>
              </a:rPr>
              <a:t>The </a:t>
            </a:r>
            <a:r>
              <a:rPr dirty="0" sz="3800" spc="-325" b="1">
                <a:solidFill>
                  <a:srgbClr val="2E75B6"/>
                </a:solidFill>
                <a:latin typeface="Verdana"/>
                <a:cs typeface="Verdana"/>
              </a:rPr>
              <a:t>prevention </a:t>
            </a:r>
            <a:r>
              <a:rPr dirty="0" sz="3800" spc="-350" b="1">
                <a:solidFill>
                  <a:srgbClr val="2E75B6"/>
                </a:solidFill>
                <a:latin typeface="Verdana"/>
                <a:cs typeface="Verdana"/>
              </a:rPr>
              <a:t>of </a:t>
            </a:r>
            <a:r>
              <a:rPr dirty="0" sz="3800" spc="-475" b="1">
                <a:solidFill>
                  <a:srgbClr val="FF0000"/>
                </a:solidFill>
                <a:latin typeface="Verdana"/>
                <a:cs typeface="Verdana"/>
              </a:rPr>
              <a:t>errors </a:t>
            </a:r>
            <a:r>
              <a:rPr dirty="0" sz="3800" spc="-195" b="1">
                <a:solidFill>
                  <a:srgbClr val="2E75B6"/>
                </a:solidFill>
                <a:latin typeface="Verdana"/>
                <a:cs typeface="Verdana"/>
              </a:rPr>
              <a:t>and  </a:t>
            </a:r>
            <a:r>
              <a:rPr dirty="0" sz="3800" spc="-270" b="1">
                <a:solidFill>
                  <a:srgbClr val="FF0000"/>
                </a:solidFill>
                <a:latin typeface="Verdana"/>
                <a:cs typeface="Verdana"/>
              </a:rPr>
              <a:t>adverse </a:t>
            </a:r>
            <a:r>
              <a:rPr dirty="0" sz="3800" spc="-315" b="1">
                <a:solidFill>
                  <a:srgbClr val="2E75B6"/>
                </a:solidFill>
                <a:latin typeface="Verdana"/>
                <a:cs typeface="Verdana"/>
              </a:rPr>
              <a:t>effects </a:t>
            </a:r>
            <a:r>
              <a:rPr dirty="0" sz="3800" spc="-375" b="1">
                <a:solidFill>
                  <a:srgbClr val="2E75B6"/>
                </a:solidFill>
                <a:latin typeface="Verdana"/>
                <a:cs typeface="Verdana"/>
              </a:rPr>
              <a:t>to </a:t>
            </a:r>
            <a:r>
              <a:rPr dirty="0" sz="3800" spc="-350" b="1">
                <a:solidFill>
                  <a:srgbClr val="2E75B6"/>
                </a:solidFill>
                <a:latin typeface="Verdana"/>
                <a:cs typeface="Verdana"/>
              </a:rPr>
              <a:t>patients  </a:t>
            </a:r>
            <a:r>
              <a:rPr dirty="0" sz="3800" spc="-235" b="1">
                <a:solidFill>
                  <a:srgbClr val="2E75B6"/>
                </a:solidFill>
                <a:latin typeface="Verdana"/>
                <a:cs typeface="Verdana"/>
              </a:rPr>
              <a:t>associated </a:t>
            </a:r>
            <a:r>
              <a:rPr dirty="0" sz="3800" spc="-509" b="1">
                <a:solidFill>
                  <a:srgbClr val="2E75B6"/>
                </a:solidFill>
                <a:latin typeface="Verdana"/>
                <a:cs typeface="Verdana"/>
              </a:rPr>
              <a:t>with </a:t>
            </a:r>
            <a:r>
              <a:rPr dirty="0" sz="3800" spc="-320" b="1">
                <a:solidFill>
                  <a:srgbClr val="2E75B6"/>
                </a:solidFill>
                <a:latin typeface="Verdana"/>
                <a:cs typeface="Verdana"/>
              </a:rPr>
              <a:t>health  </a:t>
            </a:r>
            <a:r>
              <a:rPr dirty="0" sz="3800" spc="-175" b="1">
                <a:solidFill>
                  <a:srgbClr val="2E75B6"/>
                </a:solidFill>
                <a:latin typeface="Verdana"/>
                <a:cs typeface="Verdana"/>
              </a:rPr>
              <a:t>care.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3768" y="2724607"/>
            <a:ext cx="1087164" cy="1020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614" y="263973"/>
            <a:ext cx="5272405" cy="6673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200" spc="-254"/>
              <a:t>Errors </a:t>
            </a:r>
            <a:r>
              <a:rPr dirty="0" sz="4200" spc="-315">
                <a:solidFill>
                  <a:srgbClr val="FF0000"/>
                </a:solidFill>
              </a:rPr>
              <a:t>vs. </a:t>
            </a:r>
            <a:r>
              <a:rPr dirty="0" sz="4200" spc="-300"/>
              <a:t>Adverse</a:t>
            </a:r>
            <a:r>
              <a:rPr dirty="0" sz="4200" spc="-315"/>
              <a:t> </a:t>
            </a:r>
            <a:r>
              <a:rPr dirty="0" sz="4200" spc="-275"/>
              <a:t>Effects</a:t>
            </a:r>
            <a:endParaRPr sz="4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276225" marR="137160" indent="-145415">
              <a:lnSpc>
                <a:spcPts val="2200"/>
              </a:lnSpc>
              <a:spcBef>
                <a:spcPts val="380"/>
              </a:spcBef>
              <a:buChar char="•"/>
              <a:tabLst>
                <a:tab pos="277495" algn="l"/>
              </a:tabLst>
            </a:pPr>
            <a:r>
              <a:rPr dirty="0" spc="-190"/>
              <a:t>A </a:t>
            </a:r>
            <a:r>
              <a:rPr dirty="0" spc="-105"/>
              <a:t>67 </a:t>
            </a:r>
            <a:r>
              <a:rPr dirty="0" spc="-100"/>
              <a:t>year </a:t>
            </a:r>
            <a:r>
              <a:rPr dirty="0" spc="-45"/>
              <a:t>old </a:t>
            </a:r>
            <a:r>
              <a:rPr dirty="0" spc="-35"/>
              <a:t>patient </a:t>
            </a:r>
            <a:r>
              <a:rPr dirty="0" spc="-110"/>
              <a:t>is </a:t>
            </a:r>
            <a:r>
              <a:rPr dirty="0" spc="-85"/>
              <a:t>prescribed </a:t>
            </a:r>
            <a:r>
              <a:rPr dirty="0" spc="-75"/>
              <a:t>Nonsteroidal </a:t>
            </a:r>
            <a:r>
              <a:rPr dirty="0" spc="-45"/>
              <a:t>anti-inflammatory  </a:t>
            </a:r>
            <a:r>
              <a:rPr dirty="0" spc="-110"/>
              <a:t>drugs </a:t>
            </a:r>
            <a:r>
              <a:rPr dirty="0" spc="-125"/>
              <a:t>– </a:t>
            </a:r>
            <a:r>
              <a:rPr dirty="0" spc="-220"/>
              <a:t>NSAID </a:t>
            </a:r>
            <a:r>
              <a:rPr dirty="0" spc="-15"/>
              <a:t>for </a:t>
            </a:r>
            <a:r>
              <a:rPr dirty="0" spc="-45"/>
              <a:t>osteoarthritis </a:t>
            </a:r>
            <a:r>
              <a:rPr dirty="0" spc="-75"/>
              <a:t>pain, </a:t>
            </a:r>
            <a:r>
              <a:rPr dirty="0" spc="-100"/>
              <a:t>and </a:t>
            </a:r>
            <a:r>
              <a:rPr dirty="0" spc="-110"/>
              <a:t>is </a:t>
            </a:r>
            <a:r>
              <a:rPr dirty="0" spc="-45"/>
              <a:t>admitted </a:t>
            </a:r>
            <a:r>
              <a:rPr dirty="0" spc="-105"/>
              <a:t>4 </a:t>
            </a:r>
            <a:r>
              <a:rPr dirty="0" spc="-125"/>
              <a:t>weeks </a:t>
            </a:r>
            <a:r>
              <a:rPr dirty="0" spc="-40"/>
              <a:t>later  </a:t>
            </a:r>
            <a:r>
              <a:rPr dirty="0" spc="10"/>
              <a:t>with </a:t>
            </a:r>
            <a:r>
              <a:rPr dirty="0" spc="-185"/>
              <a:t>GI</a:t>
            </a:r>
            <a:r>
              <a:rPr dirty="0" spc="-225"/>
              <a:t> </a:t>
            </a:r>
            <a:r>
              <a:rPr dirty="0" spc="-85"/>
              <a:t>hemorrhage.</a:t>
            </a:r>
          </a:p>
          <a:p>
            <a:pPr marL="276225" marR="5080" indent="-145415">
              <a:lnSpc>
                <a:spcPts val="2200"/>
              </a:lnSpc>
              <a:spcBef>
                <a:spcPts val="650"/>
              </a:spcBef>
              <a:buChar char="•"/>
              <a:tabLst>
                <a:tab pos="277495" algn="l"/>
              </a:tabLst>
            </a:pPr>
            <a:r>
              <a:rPr dirty="0" spc="-140"/>
              <a:t>This </a:t>
            </a:r>
            <a:r>
              <a:rPr dirty="0" spc="-110"/>
              <a:t>is </a:t>
            </a:r>
            <a:r>
              <a:rPr dirty="0" spc="-114"/>
              <a:t>an </a:t>
            </a:r>
            <a:r>
              <a:rPr dirty="0" spc="-125"/>
              <a:t>adverse </a:t>
            </a:r>
            <a:r>
              <a:rPr dirty="0" spc="-70"/>
              <a:t>event, </a:t>
            </a:r>
            <a:r>
              <a:rPr dirty="0" spc="-114"/>
              <a:t>even </a:t>
            </a:r>
            <a:r>
              <a:rPr dirty="0" spc="-60"/>
              <a:t>though </a:t>
            </a:r>
            <a:r>
              <a:rPr dirty="0" spc="-25"/>
              <a:t>the </a:t>
            </a:r>
            <a:r>
              <a:rPr dirty="0" spc="-80"/>
              <a:t>prescribing </a:t>
            </a:r>
            <a:r>
              <a:rPr dirty="0" spc="-90"/>
              <a:t>decision </a:t>
            </a:r>
            <a:r>
              <a:rPr dirty="0" spc="-145"/>
              <a:t>was  </a:t>
            </a:r>
            <a:r>
              <a:rPr dirty="0" spc="-10"/>
              <a:t>not </a:t>
            </a:r>
            <a:r>
              <a:rPr dirty="0" spc="-80"/>
              <a:t>erroneous. </a:t>
            </a:r>
            <a:r>
              <a:rPr dirty="0" spc="-125"/>
              <a:t>Recording </a:t>
            </a:r>
            <a:r>
              <a:rPr dirty="0" spc="60"/>
              <a:t>it </a:t>
            </a:r>
            <a:r>
              <a:rPr dirty="0" spc="-195"/>
              <a:t>as </a:t>
            </a:r>
            <a:r>
              <a:rPr dirty="0" spc="-165"/>
              <a:t>a </a:t>
            </a:r>
            <a:r>
              <a:rPr dirty="0" spc="-35"/>
              <a:t>patient </a:t>
            </a:r>
            <a:r>
              <a:rPr dirty="0" spc="-90"/>
              <a:t>safety </a:t>
            </a:r>
            <a:r>
              <a:rPr dirty="0" spc="-130"/>
              <a:t>issue </a:t>
            </a:r>
            <a:r>
              <a:rPr dirty="0" spc="-110"/>
              <a:t>is </a:t>
            </a:r>
            <a:r>
              <a:rPr dirty="0" spc="-80"/>
              <a:t>honest, </a:t>
            </a:r>
            <a:r>
              <a:rPr dirty="0" spc="-195"/>
              <a:t>as </a:t>
            </a:r>
            <a:r>
              <a:rPr dirty="0" spc="-30"/>
              <a:t>the  </a:t>
            </a:r>
            <a:r>
              <a:rPr dirty="0" spc="-35"/>
              <a:t>patient </a:t>
            </a:r>
            <a:r>
              <a:rPr dirty="0" spc="-145"/>
              <a:t>was </a:t>
            </a:r>
            <a:r>
              <a:rPr dirty="0" spc="-80"/>
              <a:t>harmed </a:t>
            </a:r>
            <a:r>
              <a:rPr dirty="0" spc="-90"/>
              <a:t>by </a:t>
            </a:r>
            <a:r>
              <a:rPr dirty="0" spc="-85"/>
              <a:t>medical</a:t>
            </a:r>
            <a:r>
              <a:rPr dirty="0" spc="-195"/>
              <a:t> </a:t>
            </a:r>
            <a:r>
              <a:rPr dirty="0" spc="-105"/>
              <a:t>care.</a:t>
            </a:r>
          </a:p>
          <a:p>
            <a:pPr marL="276225" marR="109220" indent="-145415">
              <a:lnSpc>
                <a:spcPct val="89600"/>
              </a:lnSpc>
              <a:spcBef>
                <a:spcPts val="610"/>
              </a:spcBef>
              <a:buChar char="•"/>
              <a:tabLst>
                <a:tab pos="277495" algn="l"/>
              </a:tabLst>
            </a:pPr>
            <a:r>
              <a:rPr dirty="0" spc="-125"/>
              <a:t>Being </a:t>
            </a:r>
            <a:r>
              <a:rPr dirty="0" spc="-145"/>
              <a:t>less </a:t>
            </a:r>
            <a:r>
              <a:rPr dirty="0" spc="-30"/>
              <a:t>tolerant </a:t>
            </a:r>
            <a:r>
              <a:rPr dirty="0" spc="-10"/>
              <a:t>of </a:t>
            </a:r>
            <a:r>
              <a:rPr dirty="0" spc="-55"/>
              <a:t>threats </a:t>
            </a:r>
            <a:r>
              <a:rPr dirty="0" spc="10"/>
              <a:t>to </a:t>
            </a:r>
            <a:r>
              <a:rPr dirty="0" spc="-35"/>
              <a:t>patient </a:t>
            </a:r>
            <a:r>
              <a:rPr dirty="0" spc="-90"/>
              <a:t>safety </a:t>
            </a:r>
            <a:r>
              <a:rPr dirty="0" spc="-135"/>
              <a:t>such </a:t>
            </a:r>
            <a:r>
              <a:rPr dirty="0" spc="-195"/>
              <a:t>as </a:t>
            </a:r>
            <a:r>
              <a:rPr dirty="0" spc="-45"/>
              <a:t>this</a:t>
            </a:r>
            <a:r>
              <a:rPr dirty="0" spc="-370"/>
              <a:t> </a:t>
            </a:r>
            <a:r>
              <a:rPr dirty="0" spc="-130"/>
              <a:t>may </a:t>
            </a:r>
            <a:r>
              <a:rPr dirty="0" spc="-85"/>
              <a:t>lead  </a:t>
            </a:r>
            <a:r>
              <a:rPr dirty="0" spc="10"/>
              <a:t>to </a:t>
            </a:r>
            <a:r>
              <a:rPr dirty="0" spc="-65"/>
              <a:t>more </a:t>
            </a:r>
            <a:r>
              <a:rPr dirty="0" spc="-85"/>
              <a:t>recommendations </a:t>
            </a:r>
            <a:r>
              <a:rPr dirty="0" spc="10"/>
              <a:t>to </a:t>
            </a:r>
            <a:r>
              <a:rPr dirty="0" spc="-95"/>
              <a:t>take </a:t>
            </a:r>
            <a:r>
              <a:rPr dirty="0" spc="-70"/>
              <a:t>precautionary </a:t>
            </a:r>
            <a:r>
              <a:rPr dirty="0" spc="-55"/>
              <a:t>action </a:t>
            </a:r>
            <a:r>
              <a:rPr dirty="0" spc="-125"/>
              <a:t>(such </a:t>
            </a:r>
            <a:r>
              <a:rPr dirty="0" spc="-195"/>
              <a:t>as  </a:t>
            </a:r>
            <a:r>
              <a:rPr dirty="0" spc="-105"/>
              <a:t>guidance </a:t>
            </a:r>
            <a:r>
              <a:rPr dirty="0" spc="-95"/>
              <a:t>regarding </a:t>
            </a:r>
            <a:r>
              <a:rPr dirty="0" spc="-65"/>
              <a:t>co-prescription </a:t>
            </a:r>
            <a:r>
              <a:rPr dirty="0" spc="-10"/>
              <a:t>of </a:t>
            </a:r>
            <a:r>
              <a:rPr dirty="0" spc="-35"/>
              <a:t>proton </a:t>
            </a:r>
            <a:r>
              <a:rPr dirty="0" spc="-75"/>
              <a:t>pump </a:t>
            </a:r>
            <a:r>
              <a:rPr dirty="0" spc="-45"/>
              <a:t>inhibitors </a:t>
            </a:r>
            <a:r>
              <a:rPr dirty="0" spc="-60"/>
              <a:t>-</a:t>
            </a:r>
            <a:r>
              <a:rPr dirty="0" spc="-305"/>
              <a:t> </a:t>
            </a:r>
            <a:r>
              <a:rPr dirty="0" spc="-90" b="1">
                <a:latin typeface="Trebuchet MS"/>
                <a:cs typeface="Trebuchet MS"/>
              </a:rPr>
              <a:t>PPIs  </a:t>
            </a:r>
            <a:r>
              <a:rPr dirty="0" spc="-15"/>
              <a:t>for </a:t>
            </a:r>
            <a:r>
              <a:rPr dirty="0" spc="-45"/>
              <a:t>all </a:t>
            </a:r>
            <a:r>
              <a:rPr dirty="0" spc="-50"/>
              <a:t>older </a:t>
            </a:r>
            <a:r>
              <a:rPr dirty="0" spc="-75"/>
              <a:t>people </a:t>
            </a:r>
            <a:r>
              <a:rPr dirty="0" spc="-100"/>
              <a:t>given </a:t>
            </a:r>
            <a:r>
              <a:rPr dirty="0" spc="-114"/>
              <a:t>an</a:t>
            </a:r>
            <a:r>
              <a:rPr dirty="0" spc="-360"/>
              <a:t> </a:t>
            </a:r>
            <a:r>
              <a:rPr dirty="0" spc="-175"/>
              <a:t>NSAID).</a:t>
            </a:r>
          </a:p>
        </p:txBody>
      </p:sp>
      <p:sp>
        <p:nvSpPr>
          <p:cNvPr id="4" name="object 4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614" y="262597"/>
            <a:ext cx="6210935" cy="6578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150" spc="-155" b="1">
                <a:latin typeface="Arial"/>
                <a:cs typeface="Arial"/>
              </a:rPr>
              <a:t>Errors </a:t>
            </a:r>
            <a:r>
              <a:rPr dirty="0" sz="4150" spc="-200" b="1">
                <a:solidFill>
                  <a:srgbClr val="FF0000"/>
                </a:solidFill>
                <a:latin typeface="Arial"/>
                <a:cs typeface="Arial"/>
              </a:rPr>
              <a:t>vs. </a:t>
            </a:r>
            <a:r>
              <a:rPr dirty="0" sz="4150" spc="-25" b="1">
                <a:latin typeface="Arial"/>
                <a:cs typeface="Arial"/>
              </a:rPr>
              <a:t>Adverse</a:t>
            </a:r>
            <a:r>
              <a:rPr dirty="0" sz="4150" spc="275" b="1">
                <a:latin typeface="Arial"/>
                <a:cs typeface="Arial"/>
              </a:rPr>
              <a:t> </a:t>
            </a:r>
            <a:r>
              <a:rPr dirty="0" sz="4150" spc="-225" b="1">
                <a:latin typeface="Arial"/>
                <a:cs typeface="Arial"/>
              </a:rPr>
              <a:t>Effects</a:t>
            </a:r>
            <a:endParaRPr sz="4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614" y="1122418"/>
            <a:ext cx="6169025" cy="245999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58115" marR="5080" indent="-145415">
              <a:lnSpc>
                <a:spcPct val="90200"/>
              </a:lnSpc>
              <a:spcBef>
                <a:spcPts val="434"/>
              </a:spcBef>
              <a:buFont typeface="Arial"/>
              <a:buChar char="•"/>
              <a:tabLst>
                <a:tab pos="158750" algn="l"/>
              </a:tabLst>
            </a:pPr>
            <a:r>
              <a:rPr dirty="0" sz="2800" spc="-190" b="1">
                <a:solidFill>
                  <a:srgbClr val="2E75B6"/>
                </a:solidFill>
                <a:latin typeface="Trebuchet MS"/>
                <a:cs typeface="Trebuchet MS"/>
              </a:rPr>
              <a:t>Errors: </a:t>
            </a:r>
            <a:r>
              <a:rPr dirty="0" sz="2800" spc="-100">
                <a:solidFill>
                  <a:srgbClr val="2E75B6"/>
                </a:solidFill>
                <a:latin typeface="Arial"/>
                <a:cs typeface="Arial"/>
              </a:rPr>
              <a:t>prescribing </a:t>
            </a:r>
            <a:r>
              <a:rPr dirty="0" sz="2800" spc="-90">
                <a:solidFill>
                  <a:srgbClr val="2E75B6"/>
                </a:solidFill>
                <a:latin typeface="Arial"/>
                <a:cs typeface="Arial"/>
              </a:rPr>
              <a:t>Nonsteroidal </a:t>
            </a:r>
            <a:r>
              <a:rPr dirty="0" sz="2800" spc="-45">
                <a:solidFill>
                  <a:srgbClr val="2E75B6"/>
                </a:solidFill>
                <a:latin typeface="Arial"/>
                <a:cs typeface="Arial"/>
              </a:rPr>
              <a:t>anti-  </a:t>
            </a:r>
            <a:r>
              <a:rPr dirty="0" sz="2800" spc="-55">
                <a:solidFill>
                  <a:srgbClr val="2E75B6"/>
                </a:solidFill>
                <a:latin typeface="Arial"/>
                <a:cs typeface="Arial"/>
              </a:rPr>
              <a:t>inflammatory </a:t>
            </a:r>
            <a:r>
              <a:rPr dirty="0" sz="2800" spc="-140">
                <a:solidFill>
                  <a:srgbClr val="2E75B6"/>
                </a:solidFill>
                <a:latin typeface="Arial"/>
                <a:cs typeface="Arial"/>
              </a:rPr>
              <a:t>drugs </a:t>
            </a:r>
            <a:r>
              <a:rPr dirty="0" sz="2800" spc="-160">
                <a:solidFill>
                  <a:srgbClr val="2E75B6"/>
                </a:solidFill>
                <a:latin typeface="Arial"/>
                <a:cs typeface="Arial"/>
              </a:rPr>
              <a:t>– </a:t>
            </a:r>
            <a:r>
              <a:rPr dirty="0" sz="2800" spc="-285">
                <a:solidFill>
                  <a:srgbClr val="2E75B6"/>
                </a:solidFill>
                <a:latin typeface="Arial"/>
                <a:cs typeface="Arial"/>
              </a:rPr>
              <a:t>NSAID </a:t>
            </a:r>
            <a:r>
              <a:rPr dirty="0" sz="2800" spc="10">
                <a:solidFill>
                  <a:srgbClr val="2E75B6"/>
                </a:solidFill>
                <a:latin typeface="Arial"/>
                <a:cs typeface="Arial"/>
              </a:rPr>
              <a:t>without  </a:t>
            </a:r>
            <a:r>
              <a:rPr dirty="0" sz="2800" spc="-110">
                <a:solidFill>
                  <a:srgbClr val="2E75B6"/>
                </a:solidFill>
                <a:latin typeface="Arial"/>
                <a:cs typeface="Arial"/>
              </a:rPr>
              <a:t>considering </a:t>
            </a:r>
            <a:r>
              <a:rPr dirty="0" sz="2800" spc="-35">
                <a:solidFill>
                  <a:srgbClr val="2E75B6"/>
                </a:solidFill>
                <a:latin typeface="Arial"/>
                <a:cs typeface="Arial"/>
              </a:rPr>
              <a:t>patient </a:t>
            </a:r>
            <a:r>
              <a:rPr dirty="0" sz="2800" spc="-50">
                <a:solidFill>
                  <a:srgbClr val="2E75B6"/>
                </a:solidFill>
                <a:latin typeface="Arial"/>
                <a:cs typeface="Arial"/>
              </a:rPr>
              <a:t>condition </a:t>
            </a:r>
            <a:r>
              <a:rPr dirty="0" sz="2800" spc="-165">
                <a:solidFill>
                  <a:srgbClr val="2E75B6"/>
                </a:solidFill>
                <a:latin typeface="Arial"/>
                <a:cs typeface="Arial"/>
              </a:rPr>
              <a:t>(age)</a:t>
            </a:r>
            <a:r>
              <a:rPr dirty="0" sz="2800" spc="-415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2E75B6"/>
                </a:solidFill>
                <a:latin typeface="Arial"/>
                <a:cs typeface="Arial"/>
              </a:rPr>
              <a:t>which  </a:t>
            </a:r>
            <a:r>
              <a:rPr dirty="0" sz="2800" spc="-65">
                <a:solidFill>
                  <a:srgbClr val="2E75B6"/>
                </a:solidFill>
                <a:latin typeface="Arial"/>
                <a:cs typeface="Arial"/>
              </a:rPr>
              <a:t>require </a:t>
            </a:r>
            <a:r>
              <a:rPr dirty="0" sz="2800" spc="-80">
                <a:solidFill>
                  <a:srgbClr val="2E75B6"/>
                </a:solidFill>
                <a:latin typeface="Arial"/>
                <a:cs typeface="Arial"/>
              </a:rPr>
              <a:t>co-prescription </a:t>
            </a:r>
            <a:r>
              <a:rPr dirty="0" sz="2800" spc="5">
                <a:solidFill>
                  <a:srgbClr val="2E75B6"/>
                </a:solidFill>
                <a:latin typeface="Arial"/>
                <a:cs typeface="Arial"/>
              </a:rPr>
              <a:t>of </a:t>
            </a:r>
            <a:r>
              <a:rPr dirty="0" sz="2800" spc="-35">
                <a:solidFill>
                  <a:srgbClr val="2E75B6"/>
                </a:solidFill>
                <a:latin typeface="Arial"/>
                <a:cs typeface="Arial"/>
              </a:rPr>
              <a:t>proton </a:t>
            </a:r>
            <a:r>
              <a:rPr dirty="0" sz="2800" spc="-90">
                <a:solidFill>
                  <a:srgbClr val="2E75B6"/>
                </a:solidFill>
                <a:latin typeface="Arial"/>
                <a:cs typeface="Arial"/>
              </a:rPr>
              <a:t>pump  </a:t>
            </a:r>
            <a:r>
              <a:rPr dirty="0" sz="2800" spc="-45">
                <a:solidFill>
                  <a:srgbClr val="2E75B6"/>
                </a:solidFill>
                <a:latin typeface="Arial"/>
                <a:cs typeface="Arial"/>
              </a:rPr>
              <a:t>inhibitors </a:t>
            </a:r>
            <a:r>
              <a:rPr dirty="0" sz="2800" spc="-160">
                <a:solidFill>
                  <a:srgbClr val="2E75B6"/>
                </a:solidFill>
                <a:latin typeface="Arial"/>
                <a:cs typeface="Arial"/>
              </a:rPr>
              <a:t>–</a:t>
            </a:r>
            <a:r>
              <a:rPr dirty="0" sz="2800" spc="-254">
                <a:solidFill>
                  <a:srgbClr val="2E75B6"/>
                </a:solidFill>
                <a:latin typeface="Arial"/>
                <a:cs typeface="Arial"/>
              </a:rPr>
              <a:t> PPIs.</a:t>
            </a:r>
            <a:endParaRPr sz="2800">
              <a:latin typeface="Arial"/>
              <a:cs typeface="Arial"/>
            </a:endParaRPr>
          </a:p>
          <a:p>
            <a:pPr marL="320675" indent="-30797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2800" spc="-155" b="1">
                <a:solidFill>
                  <a:srgbClr val="2E75B6"/>
                </a:solidFill>
                <a:latin typeface="Trebuchet MS"/>
                <a:cs typeface="Trebuchet MS"/>
              </a:rPr>
              <a:t>Adverse </a:t>
            </a:r>
            <a:r>
              <a:rPr dirty="0" sz="2800" spc="-204" b="1">
                <a:solidFill>
                  <a:srgbClr val="2E75B6"/>
                </a:solidFill>
                <a:latin typeface="Trebuchet MS"/>
                <a:cs typeface="Trebuchet MS"/>
              </a:rPr>
              <a:t>Effects: </a:t>
            </a:r>
            <a:r>
              <a:rPr dirty="0" sz="2800" spc="-240">
                <a:solidFill>
                  <a:srgbClr val="2E75B6"/>
                </a:solidFill>
                <a:latin typeface="Arial"/>
                <a:cs typeface="Arial"/>
              </a:rPr>
              <a:t>GI</a:t>
            </a:r>
            <a:r>
              <a:rPr dirty="0" sz="2800" spc="-235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2E75B6"/>
                </a:solidFill>
                <a:latin typeface="Arial"/>
                <a:cs typeface="Arial"/>
              </a:rPr>
              <a:t>hemorrhage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85291" y="3894353"/>
            <a:ext cx="388620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0"/>
              <a:t>5</a:t>
            </a:r>
            <a:r>
              <a:rPr dirty="0" spc="85"/>
              <a:t>/</a:t>
            </a:r>
            <a:r>
              <a:rPr dirty="0" spc="-30"/>
              <a:t>12</a:t>
            </a:r>
            <a:r>
              <a:rPr dirty="0" spc="85"/>
              <a:t>/</a:t>
            </a:r>
            <a:r>
              <a:rPr dirty="0" spc="-3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pc="-35"/>
              <a:t>Professor </a:t>
            </a:r>
            <a:r>
              <a:rPr dirty="0" spc="-30"/>
              <a:t>Ahmed </a:t>
            </a:r>
            <a:r>
              <a:rPr dirty="0" spc="-25"/>
              <a:t>Al</a:t>
            </a:r>
            <a:r>
              <a:rPr dirty="0" spc="-85"/>
              <a:t> </a:t>
            </a:r>
            <a:r>
              <a:rPr dirty="0" spc="-35"/>
              <a:t>Barrak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2019-01-05T06:28:54Z</dcterms:created>
  <dcterms:modified xsi:type="dcterms:W3CDTF">2019-01-05T06:28:54Z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2019-01-05T00:00:00Z</vt:filetime>
  </property>
</Properties>
</file>