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7772400" cy="4381500"/>
  <p:notesSz cx="7772400" cy="4381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358265"/>
            <a:ext cx="6606540" cy="920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453640"/>
            <a:ext cx="5440680" cy="1095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1">
                <a:solidFill>
                  <a:srgbClr val="44546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50" b="0" i="1">
                <a:solidFill>
                  <a:srgbClr val="44546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1">
                <a:solidFill>
                  <a:srgbClr val="44546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1007745"/>
            <a:ext cx="3380994" cy="2891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1007745"/>
            <a:ext cx="3380994" cy="2891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1">
                <a:solidFill>
                  <a:srgbClr val="44546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6039" y="612549"/>
            <a:ext cx="2614929" cy="1111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1">
                <a:solidFill>
                  <a:srgbClr val="44546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1772" y="1697819"/>
            <a:ext cx="5963284" cy="217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1">
                <a:solidFill>
                  <a:srgbClr val="44546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4074795"/>
            <a:ext cx="2487168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4074795"/>
            <a:ext cx="1787652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4074795"/>
            <a:ext cx="1787652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6" Type="http://schemas.openxmlformats.org/officeDocument/2006/relationships/image" Target="../media/image1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Relationship Id="rId3" Type="http://schemas.openxmlformats.org/officeDocument/2006/relationships/image" Target="../media/image1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614" y="843778"/>
            <a:ext cx="6562725" cy="305562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58115" marR="635635" indent="-145415">
              <a:lnSpc>
                <a:spcPct val="89800"/>
              </a:lnSpc>
              <a:spcBef>
                <a:spcPts val="375"/>
              </a:spcBef>
              <a:buChar char="•"/>
              <a:tabLst>
                <a:tab pos="158750" algn="l"/>
              </a:tabLst>
            </a:pPr>
            <a:r>
              <a:rPr dirty="0" sz="2300" spc="-210">
                <a:solidFill>
                  <a:srgbClr val="44546A"/>
                </a:solidFill>
                <a:latin typeface="Arial"/>
                <a:cs typeface="Arial"/>
              </a:rPr>
              <a:t>A </a:t>
            </a:r>
            <a:r>
              <a:rPr dirty="0" sz="2300" spc="-85">
                <a:solidFill>
                  <a:srgbClr val="44546A"/>
                </a:solidFill>
                <a:latin typeface="Arial"/>
                <a:cs typeface="Arial"/>
              </a:rPr>
              <a:t>study </a:t>
            </a:r>
            <a:r>
              <a:rPr dirty="0" sz="2300" spc="-10">
                <a:solidFill>
                  <a:srgbClr val="44546A"/>
                </a:solidFill>
                <a:latin typeface="Arial"/>
                <a:cs typeface="Arial"/>
              </a:rPr>
              <a:t>of </a:t>
            </a:r>
            <a:r>
              <a:rPr dirty="0" sz="2300">
                <a:solidFill>
                  <a:srgbClr val="44546A"/>
                </a:solidFill>
                <a:latin typeface="Arial"/>
                <a:cs typeface="Arial"/>
              </a:rPr>
              <a:t>two </a:t>
            </a:r>
            <a:r>
              <a:rPr dirty="0" sz="2300" spc="-270">
                <a:solidFill>
                  <a:srgbClr val="44546A"/>
                </a:solidFill>
                <a:latin typeface="Arial"/>
                <a:cs typeface="Arial"/>
              </a:rPr>
              <a:t>UK </a:t>
            </a:r>
            <a:r>
              <a:rPr dirty="0" sz="2300" spc="-90">
                <a:solidFill>
                  <a:srgbClr val="44546A"/>
                </a:solidFill>
                <a:latin typeface="Arial"/>
                <a:cs typeface="Arial"/>
              </a:rPr>
              <a:t>hospitals </a:t>
            </a:r>
            <a:r>
              <a:rPr dirty="0" sz="2300" spc="-60">
                <a:solidFill>
                  <a:srgbClr val="44546A"/>
                </a:solidFill>
                <a:latin typeface="Arial"/>
                <a:cs typeface="Arial"/>
              </a:rPr>
              <a:t>found </a:t>
            </a:r>
            <a:r>
              <a:rPr dirty="0" sz="2300" spc="-5">
                <a:solidFill>
                  <a:srgbClr val="44546A"/>
                </a:solidFill>
                <a:latin typeface="Arial"/>
                <a:cs typeface="Arial"/>
              </a:rPr>
              <a:t>that </a:t>
            </a:r>
            <a:r>
              <a:rPr dirty="0" sz="2300" spc="-215">
                <a:solidFill>
                  <a:srgbClr val="44546A"/>
                </a:solidFill>
                <a:latin typeface="Arial"/>
                <a:cs typeface="Arial"/>
              </a:rPr>
              <a:t>11% </a:t>
            </a:r>
            <a:r>
              <a:rPr dirty="0" sz="2300" spc="-10">
                <a:solidFill>
                  <a:srgbClr val="44546A"/>
                </a:solidFill>
                <a:latin typeface="Arial"/>
                <a:cs typeface="Arial"/>
              </a:rPr>
              <a:t>of  </a:t>
            </a:r>
            <a:r>
              <a:rPr dirty="0" sz="2300" spc="-45">
                <a:solidFill>
                  <a:srgbClr val="44546A"/>
                </a:solidFill>
                <a:latin typeface="Arial"/>
                <a:cs typeface="Arial"/>
              </a:rPr>
              <a:t>admitted </a:t>
            </a:r>
            <a:r>
              <a:rPr dirty="0" sz="2300" spc="-65">
                <a:solidFill>
                  <a:srgbClr val="44546A"/>
                </a:solidFill>
                <a:latin typeface="Arial"/>
                <a:cs typeface="Arial"/>
              </a:rPr>
              <a:t>patients </a:t>
            </a:r>
            <a:r>
              <a:rPr dirty="0" sz="2300" spc="-105">
                <a:solidFill>
                  <a:srgbClr val="44546A"/>
                </a:solidFill>
                <a:latin typeface="Arial"/>
                <a:cs typeface="Arial"/>
              </a:rPr>
              <a:t>experienced </a:t>
            </a:r>
            <a:r>
              <a:rPr dirty="0" sz="2300" spc="-135">
                <a:solidFill>
                  <a:srgbClr val="44546A"/>
                </a:solidFill>
                <a:latin typeface="Arial"/>
                <a:cs typeface="Arial"/>
              </a:rPr>
              <a:t>adverse </a:t>
            </a:r>
            <a:r>
              <a:rPr dirty="0" sz="2300" spc="-110">
                <a:solidFill>
                  <a:srgbClr val="44546A"/>
                </a:solidFill>
                <a:latin typeface="Arial"/>
                <a:cs typeface="Arial"/>
              </a:rPr>
              <a:t>events</a:t>
            </a:r>
            <a:r>
              <a:rPr dirty="0" sz="2300" spc="-32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300" spc="-10">
                <a:solidFill>
                  <a:srgbClr val="44546A"/>
                </a:solidFill>
                <a:latin typeface="Arial"/>
                <a:cs typeface="Arial"/>
              </a:rPr>
              <a:t>of  </a:t>
            </a:r>
            <a:r>
              <a:rPr dirty="0" sz="2300" spc="-70">
                <a:solidFill>
                  <a:srgbClr val="44546A"/>
                </a:solidFill>
                <a:latin typeface="Arial"/>
                <a:cs typeface="Arial"/>
              </a:rPr>
              <a:t>which </a:t>
            </a:r>
            <a:r>
              <a:rPr dirty="0" u="heavy" sz="2300" spc="-220">
                <a:solidFill>
                  <a:srgbClr val="44546A"/>
                </a:solidFill>
                <a:uFill>
                  <a:solidFill>
                    <a:srgbClr val="44546A"/>
                  </a:solidFill>
                </a:uFill>
                <a:latin typeface="Arial"/>
                <a:cs typeface="Arial"/>
              </a:rPr>
              <a:t>48</a:t>
            </a:r>
            <a:r>
              <a:rPr dirty="0" sz="2300" spc="-220">
                <a:solidFill>
                  <a:srgbClr val="44546A"/>
                </a:solidFill>
                <a:latin typeface="Arial"/>
                <a:cs typeface="Arial"/>
              </a:rPr>
              <a:t>% </a:t>
            </a:r>
            <a:r>
              <a:rPr dirty="0" sz="2300" spc="-10">
                <a:solidFill>
                  <a:srgbClr val="44546A"/>
                </a:solidFill>
                <a:latin typeface="Arial"/>
                <a:cs typeface="Arial"/>
              </a:rPr>
              <a:t>of </a:t>
            </a:r>
            <a:r>
              <a:rPr dirty="0" sz="2300" spc="-95">
                <a:solidFill>
                  <a:srgbClr val="44546A"/>
                </a:solidFill>
                <a:latin typeface="Arial"/>
                <a:cs typeface="Arial"/>
              </a:rPr>
              <a:t>these </a:t>
            </a:r>
            <a:r>
              <a:rPr dirty="0" sz="2300" spc="-110">
                <a:solidFill>
                  <a:srgbClr val="44546A"/>
                </a:solidFill>
                <a:latin typeface="Arial"/>
                <a:cs typeface="Arial"/>
              </a:rPr>
              <a:t>events </a:t>
            </a:r>
            <a:r>
              <a:rPr dirty="0" sz="2300" spc="-85">
                <a:solidFill>
                  <a:srgbClr val="44546A"/>
                </a:solidFill>
                <a:latin typeface="Arial"/>
                <a:cs typeface="Arial"/>
              </a:rPr>
              <a:t>were </a:t>
            </a:r>
            <a:r>
              <a:rPr dirty="0" sz="2300" spc="-75">
                <a:solidFill>
                  <a:srgbClr val="44546A"/>
                </a:solidFill>
                <a:latin typeface="Arial"/>
                <a:cs typeface="Arial"/>
              </a:rPr>
              <a:t>most </a:t>
            </a:r>
            <a:r>
              <a:rPr dirty="0" sz="2300" spc="-70">
                <a:solidFill>
                  <a:srgbClr val="44546A"/>
                </a:solidFill>
                <a:latin typeface="Arial"/>
                <a:cs typeface="Arial"/>
              </a:rPr>
              <a:t>likely  </a:t>
            </a:r>
            <a:r>
              <a:rPr dirty="0" sz="2300" spc="-80">
                <a:solidFill>
                  <a:srgbClr val="44546A"/>
                </a:solidFill>
                <a:latin typeface="Arial"/>
                <a:cs typeface="Arial"/>
              </a:rPr>
              <a:t>preventable </a:t>
            </a:r>
            <a:r>
              <a:rPr dirty="0" sz="2300" spc="35">
                <a:solidFill>
                  <a:srgbClr val="44546A"/>
                </a:solidFill>
                <a:latin typeface="Arial"/>
                <a:cs typeface="Arial"/>
              </a:rPr>
              <a:t>if</a:t>
            </a:r>
            <a:r>
              <a:rPr dirty="0" sz="2300" spc="-484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300" spc="-35">
                <a:solidFill>
                  <a:srgbClr val="44546A"/>
                </a:solidFill>
                <a:latin typeface="Arial"/>
                <a:cs typeface="Arial"/>
              </a:rPr>
              <a:t>the </a:t>
            </a:r>
            <a:r>
              <a:rPr dirty="0" u="heavy" sz="2300" spc="-130" b="1">
                <a:solidFill>
                  <a:srgbClr val="44546A"/>
                </a:solidFill>
                <a:uFill>
                  <a:solidFill>
                    <a:srgbClr val="44546A"/>
                  </a:solidFill>
                </a:uFill>
                <a:latin typeface="Trebuchet MS"/>
                <a:cs typeface="Trebuchet MS"/>
              </a:rPr>
              <a:t>right </a:t>
            </a:r>
            <a:r>
              <a:rPr dirty="0" u="heavy" sz="2300" spc="-125" b="1">
                <a:solidFill>
                  <a:srgbClr val="44546A"/>
                </a:solidFill>
                <a:uFill>
                  <a:solidFill>
                    <a:srgbClr val="44546A"/>
                  </a:solidFill>
                </a:uFill>
                <a:latin typeface="Trebuchet MS"/>
                <a:cs typeface="Trebuchet MS"/>
              </a:rPr>
              <a:t>knowledge </a:t>
            </a:r>
            <a:r>
              <a:rPr dirty="0" u="heavy" sz="2300" spc="-95" b="1">
                <a:solidFill>
                  <a:srgbClr val="44546A"/>
                </a:solidFill>
                <a:uFill>
                  <a:solidFill>
                    <a:srgbClr val="44546A"/>
                  </a:solidFill>
                </a:uFill>
                <a:latin typeface="Trebuchet MS"/>
                <a:cs typeface="Trebuchet MS"/>
              </a:rPr>
              <a:t>was </a:t>
            </a:r>
            <a:r>
              <a:rPr dirty="0" u="heavy" sz="2300" spc="-110" b="1">
                <a:solidFill>
                  <a:srgbClr val="44546A"/>
                </a:solidFill>
                <a:uFill>
                  <a:solidFill>
                    <a:srgbClr val="44546A"/>
                  </a:solidFill>
                </a:uFill>
                <a:latin typeface="Trebuchet MS"/>
                <a:cs typeface="Trebuchet MS"/>
              </a:rPr>
              <a:t>applied</a:t>
            </a:r>
            <a:r>
              <a:rPr dirty="0" sz="2300" spc="-110">
                <a:solidFill>
                  <a:srgbClr val="44546A"/>
                </a:solidFill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4546A"/>
              </a:buClr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marL="158115" marR="5080" indent="-145415">
              <a:lnSpc>
                <a:spcPct val="89800"/>
              </a:lnSpc>
              <a:spcBef>
                <a:spcPts val="5"/>
              </a:spcBef>
              <a:buChar char="•"/>
              <a:tabLst>
                <a:tab pos="158750" algn="l"/>
              </a:tabLst>
            </a:pPr>
            <a:r>
              <a:rPr dirty="0" sz="2300" spc="-170">
                <a:solidFill>
                  <a:srgbClr val="44546A"/>
                </a:solidFill>
                <a:latin typeface="Arial"/>
                <a:cs typeface="Arial"/>
              </a:rPr>
              <a:t>The </a:t>
            </a:r>
            <a:r>
              <a:rPr dirty="0" sz="2300" spc="-140" b="1">
                <a:solidFill>
                  <a:srgbClr val="44546A"/>
                </a:solidFill>
                <a:latin typeface="Trebuchet MS"/>
                <a:cs typeface="Trebuchet MS"/>
              </a:rPr>
              <a:t>under-utilization </a:t>
            </a:r>
            <a:r>
              <a:rPr dirty="0" sz="2300" spc="-10">
                <a:solidFill>
                  <a:srgbClr val="44546A"/>
                </a:solidFill>
                <a:latin typeface="Arial"/>
                <a:cs typeface="Arial"/>
              </a:rPr>
              <a:t>of </a:t>
            </a:r>
            <a:r>
              <a:rPr dirty="0" sz="2300" spc="-85">
                <a:solidFill>
                  <a:srgbClr val="44546A"/>
                </a:solidFill>
                <a:latin typeface="Arial"/>
                <a:cs typeface="Arial"/>
              </a:rPr>
              <a:t>healthcare data-</a:t>
            </a:r>
            <a:r>
              <a:rPr dirty="0" sz="2300" spc="-28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300" spc="-40">
                <a:solidFill>
                  <a:srgbClr val="44546A"/>
                </a:solidFill>
                <a:latin typeface="Arial"/>
                <a:cs typeface="Arial"/>
              </a:rPr>
              <a:t>information-  </a:t>
            </a:r>
            <a:r>
              <a:rPr dirty="0" sz="2300" spc="-95">
                <a:solidFill>
                  <a:srgbClr val="44546A"/>
                </a:solidFill>
                <a:latin typeface="Arial"/>
                <a:cs typeface="Arial"/>
              </a:rPr>
              <a:t>knowledge </a:t>
            </a:r>
            <a:r>
              <a:rPr dirty="0" sz="2300" spc="-60">
                <a:solidFill>
                  <a:srgbClr val="44546A"/>
                </a:solidFill>
                <a:latin typeface="Arial"/>
                <a:cs typeface="Arial"/>
              </a:rPr>
              <a:t>contributes </a:t>
            </a:r>
            <a:r>
              <a:rPr dirty="0" sz="2300" spc="15">
                <a:solidFill>
                  <a:srgbClr val="44546A"/>
                </a:solidFill>
                <a:latin typeface="Arial"/>
                <a:cs typeface="Arial"/>
              </a:rPr>
              <a:t>to </a:t>
            </a:r>
            <a:r>
              <a:rPr dirty="0" sz="2300" spc="-50">
                <a:solidFill>
                  <a:srgbClr val="44546A"/>
                </a:solidFill>
                <a:latin typeface="Arial"/>
                <a:cs typeface="Arial"/>
              </a:rPr>
              <a:t>improper </a:t>
            </a:r>
            <a:r>
              <a:rPr dirty="0" sz="2300" spc="-75">
                <a:solidFill>
                  <a:srgbClr val="44546A"/>
                </a:solidFill>
                <a:latin typeface="Arial"/>
                <a:cs typeface="Arial"/>
              </a:rPr>
              <a:t>clinical </a:t>
            </a:r>
            <a:r>
              <a:rPr dirty="0" sz="2300" spc="-114">
                <a:solidFill>
                  <a:srgbClr val="44546A"/>
                </a:solidFill>
                <a:latin typeface="Arial"/>
                <a:cs typeface="Arial"/>
              </a:rPr>
              <a:t>decisions,  </a:t>
            </a:r>
            <a:r>
              <a:rPr dirty="0" sz="2300" spc="-95">
                <a:solidFill>
                  <a:srgbClr val="44546A"/>
                </a:solidFill>
                <a:latin typeface="Arial"/>
                <a:cs typeface="Arial"/>
              </a:rPr>
              <a:t>medical </a:t>
            </a:r>
            <a:r>
              <a:rPr dirty="0" sz="2300" spc="-75">
                <a:solidFill>
                  <a:srgbClr val="44546A"/>
                </a:solidFill>
                <a:latin typeface="Arial"/>
                <a:cs typeface="Arial"/>
              </a:rPr>
              <a:t>errors, </a:t>
            </a:r>
            <a:r>
              <a:rPr dirty="0" sz="2300" spc="-50">
                <a:solidFill>
                  <a:srgbClr val="44546A"/>
                </a:solidFill>
                <a:latin typeface="Arial"/>
                <a:cs typeface="Arial"/>
              </a:rPr>
              <a:t>under-utilization </a:t>
            </a:r>
            <a:r>
              <a:rPr dirty="0" sz="2300" spc="-10">
                <a:solidFill>
                  <a:srgbClr val="44546A"/>
                </a:solidFill>
                <a:latin typeface="Arial"/>
                <a:cs typeface="Arial"/>
              </a:rPr>
              <a:t>of </a:t>
            </a:r>
            <a:r>
              <a:rPr dirty="0" sz="2300" spc="-125">
                <a:solidFill>
                  <a:srgbClr val="44546A"/>
                </a:solidFill>
                <a:latin typeface="Arial"/>
                <a:cs typeface="Arial"/>
              </a:rPr>
              <a:t>resources </a:t>
            </a:r>
            <a:r>
              <a:rPr dirty="0" sz="2300" spc="-110">
                <a:solidFill>
                  <a:srgbClr val="44546A"/>
                </a:solidFill>
                <a:latin typeface="Arial"/>
                <a:cs typeface="Arial"/>
              </a:rPr>
              <a:t>and  </a:t>
            </a:r>
            <a:r>
              <a:rPr dirty="0" sz="2300" spc="-114">
                <a:solidFill>
                  <a:srgbClr val="44546A"/>
                </a:solidFill>
                <a:latin typeface="Arial"/>
                <a:cs typeface="Arial"/>
              </a:rPr>
              <a:t>raise </a:t>
            </a:r>
            <a:r>
              <a:rPr dirty="0" sz="2300" spc="-30">
                <a:solidFill>
                  <a:srgbClr val="44546A"/>
                </a:solidFill>
                <a:latin typeface="Arial"/>
                <a:cs typeface="Arial"/>
              </a:rPr>
              <a:t>in </a:t>
            </a:r>
            <a:r>
              <a:rPr dirty="0" sz="2300" spc="-85">
                <a:solidFill>
                  <a:srgbClr val="44546A"/>
                </a:solidFill>
                <a:latin typeface="Arial"/>
                <a:cs typeface="Arial"/>
              </a:rPr>
              <a:t>healthcare </a:t>
            </a:r>
            <a:r>
              <a:rPr dirty="0" sz="2300" spc="-70">
                <a:solidFill>
                  <a:srgbClr val="44546A"/>
                </a:solidFill>
                <a:latin typeface="Arial"/>
                <a:cs typeface="Arial"/>
              </a:rPr>
              <a:t>delivery</a:t>
            </a:r>
            <a:r>
              <a:rPr dirty="0" sz="2300" spc="-32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300" spc="-140">
                <a:solidFill>
                  <a:srgbClr val="44546A"/>
                </a:solidFill>
                <a:latin typeface="Arial"/>
                <a:cs typeface="Arial"/>
              </a:rPr>
              <a:t>costs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8484" y="1138072"/>
            <a:ext cx="5246370" cy="1812289"/>
          </a:xfrm>
          <a:custGeom>
            <a:avLst/>
            <a:gdLst/>
            <a:ahLst/>
            <a:cxnLst/>
            <a:rect l="l" t="t" r="r" b="b"/>
            <a:pathLst>
              <a:path w="5246370" h="1812289">
                <a:moveTo>
                  <a:pt x="0" y="1811934"/>
                </a:moveTo>
                <a:lnTo>
                  <a:pt x="5246370" y="1811934"/>
                </a:lnTo>
                <a:lnTo>
                  <a:pt x="5246370" y="0"/>
                </a:lnTo>
                <a:lnTo>
                  <a:pt x="0" y="0"/>
                </a:lnTo>
                <a:lnTo>
                  <a:pt x="0" y="1811934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70431" y="1763750"/>
            <a:ext cx="1398270" cy="560070"/>
          </a:xfrm>
          <a:custGeom>
            <a:avLst/>
            <a:gdLst/>
            <a:ahLst/>
            <a:cxnLst/>
            <a:rect l="l" t="t" r="r" b="b"/>
            <a:pathLst>
              <a:path w="1398270" h="560069">
                <a:moveTo>
                  <a:pt x="1118247" y="0"/>
                </a:moveTo>
                <a:lnTo>
                  <a:pt x="0" y="0"/>
                </a:lnTo>
                <a:lnTo>
                  <a:pt x="279806" y="279793"/>
                </a:lnTo>
                <a:lnTo>
                  <a:pt x="0" y="559600"/>
                </a:lnTo>
                <a:lnTo>
                  <a:pt x="1118247" y="559600"/>
                </a:lnTo>
                <a:lnTo>
                  <a:pt x="1398054" y="279793"/>
                </a:lnTo>
                <a:lnTo>
                  <a:pt x="1118247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70427" y="1763744"/>
            <a:ext cx="1398270" cy="560070"/>
          </a:xfrm>
          <a:custGeom>
            <a:avLst/>
            <a:gdLst/>
            <a:ahLst/>
            <a:cxnLst/>
            <a:rect l="l" t="t" r="r" b="b"/>
            <a:pathLst>
              <a:path w="1398270" h="560069">
                <a:moveTo>
                  <a:pt x="0" y="0"/>
                </a:moveTo>
                <a:lnTo>
                  <a:pt x="1118254" y="0"/>
                </a:lnTo>
                <a:lnTo>
                  <a:pt x="1398060" y="279806"/>
                </a:lnTo>
                <a:lnTo>
                  <a:pt x="1118254" y="559612"/>
                </a:lnTo>
                <a:lnTo>
                  <a:pt x="0" y="559612"/>
                </a:lnTo>
                <a:lnTo>
                  <a:pt x="279806" y="279806"/>
                </a:lnTo>
                <a:lnTo>
                  <a:pt x="0" y="0"/>
                </a:lnTo>
                <a:close/>
              </a:path>
            </a:pathLst>
          </a:custGeom>
          <a:ln w="777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28582" y="1763750"/>
            <a:ext cx="1399540" cy="560070"/>
          </a:xfrm>
          <a:custGeom>
            <a:avLst/>
            <a:gdLst/>
            <a:ahLst/>
            <a:cxnLst/>
            <a:rect l="l" t="t" r="r" b="b"/>
            <a:pathLst>
              <a:path w="1399539" h="560069">
                <a:moveTo>
                  <a:pt x="1119225" y="0"/>
                </a:moveTo>
                <a:lnTo>
                  <a:pt x="0" y="0"/>
                </a:lnTo>
                <a:lnTo>
                  <a:pt x="279806" y="279793"/>
                </a:lnTo>
                <a:lnTo>
                  <a:pt x="0" y="559600"/>
                </a:lnTo>
                <a:lnTo>
                  <a:pt x="1119225" y="559600"/>
                </a:lnTo>
                <a:lnTo>
                  <a:pt x="1399032" y="279793"/>
                </a:lnTo>
                <a:lnTo>
                  <a:pt x="111922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28584" y="1763744"/>
            <a:ext cx="1399540" cy="560070"/>
          </a:xfrm>
          <a:custGeom>
            <a:avLst/>
            <a:gdLst/>
            <a:ahLst/>
            <a:cxnLst/>
            <a:rect l="l" t="t" r="r" b="b"/>
            <a:pathLst>
              <a:path w="1399539" h="560069">
                <a:moveTo>
                  <a:pt x="0" y="0"/>
                </a:moveTo>
                <a:lnTo>
                  <a:pt x="1119225" y="0"/>
                </a:lnTo>
                <a:lnTo>
                  <a:pt x="1399031" y="279806"/>
                </a:lnTo>
                <a:lnTo>
                  <a:pt x="1119225" y="559612"/>
                </a:lnTo>
                <a:lnTo>
                  <a:pt x="0" y="559612"/>
                </a:lnTo>
                <a:lnTo>
                  <a:pt x="279806" y="279806"/>
                </a:lnTo>
                <a:lnTo>
                  <a:pt x="0" y="0"/>
                </a:lnTo>
                <a:close/>
              </a:path>
            </a:pathLst>
          </a:custGeom>
          <a:ln w="777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87711" y="1763750"/>
            <a:ext cx="1466215" cy="560070"/>
          </a:xfrm>
          <a:custGeom>
            <a:avLst/>
            <a:gdLst/>
            <a:ahLst/>
            <a:cxnLst/>
            <a:rect l="l" t="t" r="r" b="b"/>
            <a:pathLst>
              <a:path w="1466214" h="560069">
                <a:moveTo>
                  <a:pt x="1186268" y="0"/>
                </a:moveTo>
                <a:lnTo>
                  <a:pt x="0" y="0"/>
                </a:lnTo>
                <a:lnTo>
                  <a:pt x="279806" y="279793"/>
                </a:lnTo>
                <a:lnTo>
                  <a:pt x="0" y="559600"/>
                </a:lnTo>
                <a:lnTo>
                  <a:pt x="1186268" y="559600"/>
                </a:lnTo>
                <a:lnTo>
                  <a:pt x="1466075" y="279793"/>
                </a:lnTo>
                <a:lnTo>
                  <a:pt x="1186268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87713" y="1763744"/>
            <a:ext cx="1466215" cy="560070"/>
          </a:xfrm>
          <a:custGeom>
            <a:avLst/>
            <a:gdLst/>
            <a:ahLst/>
            <a:cxnLst/>
            <a:rect l="l" t="t" r="r" b="b"/>
            <a:pathLst>
              <a:path w="1466214" h="560069">
                <a:moveTo>
                  <a:pt x="0" y="0"/>
                </a:moveTo>
                <a:lnTo>
                  <a:pt x="1186262" y="0"/>
                </a:lnTo>
                <a:lnTo>
                  <a:pt x="1466068" y="279806"/>
                </a:lnTo>
                <a:lnTo>
                  <a:pt x="1186262" y="559612"/>
                </a:lnTo>
                <a:lnTo>
                  <a:pt x="0" y="559612"/>
                </a:lnTo>
                <a:lnTo>
                  <a:pt x="279806" y="279806"/>
                </a:lnTo>
                <a:lnTo>
                  <a:pt x="0" y="0"/>
                </a:lnTo>
                <a:close/>
              </a:path>
            </a:pathLst>
          </a:custGeom>
          <a:ln w="777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13883" y="1763750"/>
            <a:ext cx="1399540" cy="560070"/>
          </a:xfrm>
          <a:custGeom>
            <a:avLst/>
            <a:gdLst/>
            <a:ahLst/>
            <a:cxnLst/>
            <a:rect l="l" t="t" r="r" b="b"/>
            <a:pathLst>
              <a:path w="1399540" h="560069">
                <a:moveTo>
                  <a:pt x="1119225" y="0"/>
                </a:moveTo>
                <a:lnTo>
                  <a:pt x="0" y="0"/>
                </a:lnTo>
                <a:lnTo>
                  <a:pt x="279806" y="279793"/>
                </a:lnTo>
                <a:lnTo>
                  <a:pt x="0" y="559600"/>
                </a:lnTo>
                <a:lnTo>
                  <a:pt x="1119225" y="559600"/>
                </a:lnTo>
                <a:lnTo>
                  <a:pt x="1399031" y="279793"/>
                </a:lnTo>
                <a:lnTo>
                  <a:pt x="111922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13879" y="1763744"/>
            <a:ext cx="1399540" cy="560070"/>
          </a:xfrm>
          <a:custGeom>
            <a:avLst/>
            <a:gdLst/>
            <a:ahLst/>
            <a:cxnLst/>
            <a:rect l="l" t="t" r="r" b="b"/>
            <a:pathLst>
              <a:path w="1399540" h="560069">
                <a:moveTo>
                  <a:pt x="0" y="0"/>
                </a:moveTo>
                <a:lnTo>
                  <a:pt x="1119225" y="0"/>
                </a:lnTo>
                <a:lnTo>
                  <a:pt x="1399031" y="279806"/>
                </a:lnTo>
                <a:lnTo>
                  <a:pt x="1119225" y="559612"/>
                </a:lnTo>
                <a:lnTo>
                  <a:pt x="0" y="559612"/>
                </a:lnTo>
                <a:lnTo>
                  <a:pt x="279806" y="279806"/>
                </a:lnTo>
                <a:lnTo>
                  <a:pt x="0" y="0"/>
                </a:lnTo>
                <a:close/>
              </a:path>
            </a:pathLst>
          </a:custGeom>
          <a:ln w="777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68484" y="1138066"/>
            <a:ext cx="5246370" cy="1812289"/>
          </a:xfrm>
          <a:prstGeom prst="rect">
            <a:avLst/>
          </a:prstGeom>
          <a:ln w="5829">
            <a:solidFill>
              <a:srgbClr val="0D0D0D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344805">
              <a:lnSpc>
                <a:spcPct val="100000"/>
              </a:lnSpc>
              <a:tabLst>
                <a:tab pos="1593850" algn="l"/>
                <a:tab pos="2868930" algn="l"/>
                <a:tab pos="4218305" algn="l"/>
              </a:tabLst>
            </a:pPr>
            <a:r>
              <a:rPr dirty="0" sz="1250" spc="-70" b="1">
                <a:solidFill>
                  <a:srgbClr val="FF0000"/>
                </a:solidFill>
                <a:latin typeface="Trebuchet MS"/>
                <a:cs typeface="Trebuchet MS"/>
              </a:rPr>
              <a:t>Prescribing	</a:t>
            </a:r>
            <a:r>
              <a:rPr dirty="0" sz="1300" spc="-45" b="1">
                <a:solidFill>
                  <a:srgbClr val="FFFFFF"/>
                </a:solidFill>
                <a:latin typeface="Trebuchet MS"/>
                <a:cs typeface="Trebuchet MS"/>
              </a:rPr>
              <a:t>Dispensing	</a:t>
            </a:r>
            <a:r>
              <a:rPr dirty="0" baseline="5555" sz="1500" spc="-67" b="1">
                <a:solidFill>
                  <a:srgbClr val="FFFFFF"/>
                </a:solidFill>
                <a:latin typeface="Trebuchet MS"/>
                <a:cs typeface="Trebuchet MS"/>
              </a:rPr>
              <a:t>Administrating	</a:t>
            </a:r>
            <a:r>
              <a:rPr dirty="0" baseline="2415" sz="1725" spc="-52" b="1">
                <a:solidFill>
                  <a:srgbClr val="FFFFFF"/>
                </a:solidFill>
                <a:latin typeface="Trebuchet MS"/>
                <a:cs typeface="Trebuchet MS"/>
              </a:rPr>
              <a:t>Monitoring</a:t>
            </a:r>
            <a:endParaRPr baseline="2415" sz="1725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78614" y="390275"/>
            <a:ext cx="381254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-75" b="1" i="0">
                <a:solidFill>
                  <a:srgbClr val="000000"/>
                </a:solidFill>
                <a:latin typeface="Arial"/>
                <a:cs typeface="Arial"/>
              </a:rPr>
              <a:t>i.e. </a:t>
            </a:r>
            <a:r>
              <a:rPr dirty="0" sz="2800" b="1" i="0">
                <a:solidFill>
                  <a:srgbClr val="000000"/>
                </a:solidFill>
                <a:latin typeface="Arial"/>
                <a:cs typeface="Arial"/>
              </a:rPr>
              <a:t>Medication</a:t>
            </a:r>
            <a:r>
              <a:rPr dirty="0" sz="2800" spc="15" b="1" i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spc="-114" b="1" i="0">
                <a:solidFill>
                  <a:srgbClr val="000000"/>
                </a:solidFill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27182" y="3027628"/>
            <a:ext cx="5053965" cy="725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50" spc="-45" b="1">
                <a:latin typeface="Trebuchet MS"/>
                <a:cs typeface="Trebuchet MS"/>
              </a:rPr>
              <a:t>Medication</a:t>
            </a:r>
            <a:r>
              <a:rPr dirty="0" sz="1150" spc="-114" b="1">
                <a:latin typeface="Trebuchet MS"/>
                <a:cs typeface="Trebuchet MS"/>
              </a:rPr>
              <a:t> </a:t>
            </a:r>
            <a:r>
              <a:rPr dirty="0" sz="1150" spc="-75" b="1">
                <a:latin typeface="Trebuchet MS"/>
                <a:cs typeface="Trebuchet MS"/>
              </a:rPr>
              <a:t>errors</a:t>
            </a:r>
            <a:r>
              <a:rPr dirty="0" sz="1150" spc="-95" b="1">
                <a:latin typeface="Trebuchet MS"/>
                <a:cs typeface="Trebuchet MS"/>
              </a:rPr>
              <a:t> </a:t>
            </a:r>
            <a:r>
              <a:rPr dirty="0" sz="1150" spc="-25" b="1">
                <a:latin typeface="Trebuchet MS"/>
                <a:cs typeface="Trebuchet MS"/>
              </a:rPr>
              <a:t>(MEs)</a:t>
            </a:r>
            <a:r>
              <a:rPr dirty="0" sz="1150" spc="-85" b="1">
                <a:latin typeface="Trebuchet MS"/>
                <a:cs typeface="Trebuchet MS"/>
              </a:rPr>
              <a:t> </a:t>
            </a:r>
            <a:r>
              <a:rPr dirty="0" sz="1150" spc="-80" b="1">
                <a:latin typeface="Trebuchet MS"/>
                <a:cs typeface="Trebuchet MS"/>
              </a:rPr>
              <a:t>are</a:t>
            </a:r>
            <a:r>
              <a:rPr dirty="0" sz="1150" spc="-90" b="1">
                <a:latin typeface="Trebuchet MS"/>
                <a:cs typeface="Trebuchet MS"/>
              </a:rPr>
              <a:t> </a:t>
            </a:r>
            <a:r>
              <a:rPr dirty="0" sz="1150" spc="-60" b="1">
                <a:latin typeface="Trebuchet MS"/>
                <a:cs typeface="Trebuchet MS"/>
              </a:rPr>
              <a:t>common</a:t>
            </a:r>
            <a:r>
              <a:rPr dirty="0" sz="1150" spc="-105" b="1">
                <a:latin typeface="Trebuchet MS"/>
                <a:cs typeface="Trebuchet MS"/>
              </a:rPr>
              <a:t> </a:t>
            </a:r>
            <a:r>
              <a:rPr dirty="0" sz="1150" spc="-55" b="1">
                <a:latin typeface="Trebuchet MS"/>
                <a:cs typeface="Trebuchet MS"/>
              </a:rPr>
              <a:t>and</a:t>
            </a:r>
            <a:r>
              <a:rPr dirty="0" sz="1150" spc="-95" b="1">
                <a:latin typeface="Trebuchet MS"/>
                <a:cs typeface="Trebuchet MS"/>
              </a:rPr>
              <a:t> </a:t>
            </a:r>
            <a:r>
              <a:rPr dirty="0" sz="1150" spc="-70" b="1">
                <a:latin typeface="Trebuchet MS"/>
                <a:cs typeface="Trebuchet MS"/>
              </a:rPr>
              <a:t>considered</a:t>
            </a:r>
            <a:r>
              <a:rPr dirty="0" sz="1150" spc="-110" b="1">
                <a:latin typeface="Trebuchet MS"/>
                <a:cs typeface="Trebuchet MS"/>
              </a:rPr>
              <a:t> </a:t>
            </a:r>
            <a:r>
              <a:rPr dirty="0" sz="1150" spc="-60" b="1">
                <a:latin typeface="Trebuchet MS"/>
                <a:cs typeface="Trebuchet MS"/>
              </a:rPr>
              <a:t>one</a:t>
            </a:r>
            <a:r>
              <a:rPr dirty="0" sz="1150" spc="-100" b="1">
                <a:latin typeface="Trebuchet MS"/>
                <a:cs typeface="Trebuchet MS"/>
              </a:rPr>
              <a:t> </a:t>
            </a:r>
            <a:r>
              <a:rPr dirty="0" sz="1150" spc="-50" b="1">
                <a:latin typeface="Trebuchet MS"/>
                <a:cs typeface="Trebuchet MS"/>
              </a:rPr>
              <a:t>of</a:t>
            </a:r>
            <a:r>
              <a:rPr dirty="0" sz="1150" spc="-85" b="1">
                <a:latin typeface="Trebuchet MS"/>
                <a:cs typeface="Trebuchet MS"/>
              </a:rPr>
              <a:t> </a:t>
            </a:r>
            <a:r>
              <a:rPr dirty="0" sz="1150" spc="-70" b="1">
                <a:latin typeface="Trebuchet MS"/>
                <a:cs typeface="Trebuchet MS"/>
              </a:rPr>
              <a:t>the</a:t>
            </a:r>
            <a:r>
              <a:rPr dirty="0" sz="1150" spc="-95" b="1">
                <a:latin typeface="Trebuchet MS"/>
                <a:cs typeface="Trebuchet MS"/>
              </a:rPr>
              <a:t> </a:t>
            </a:r>
            <a:r>
              <a:rPr dirty="0" sz="1150" spc="-65" b="1">
                <a:latin typeface="Trebuchet MS"/>
                <a:cs typeface="Trebuchet MS"/>
              </a:rPr>
              <a:t>highest</a:t>
            </a:r>
            <a:r>
              <a:rPr dirty="0" sz="1150" spc="-100" b="1">
                <a:latin typeface="Trebuchet MS"/>
                <a:cs typeface="Trebuchet MS"/>
              </a:rPr>
              <a:t> </a:t>
            </a:r>
            <a:r>
              <a:rPr dirty="0" sz="1150" spc="-70" b="1">
                <a:latin typeface="Trebuchet MS"/>
                <a:cs typeface="Trebuchet MS"/>
              </a:rPr>
              <a:t>risk</a:t>
            </a:r>
            <a:r>
              <a:rPr dirty="0" sz="1150" spc="-100" b="1">
                <a:latin typeface="Trebuchet MS"/>
                <a:cs typeface="Trebuchet MS"/>
              </a:rPr>
              <a:t> </a:t>
            </a:r>
            <a:r>
              <a:rPr dirty="0" sz="1150" spc="-70" b="1">
                <a:latin typeface="Trebuchet MS"/>
                <a:cs typeface="Trebuchet MS"/>
              </a:rPr>
              <a:t>factors  </a:t>
            </a:r>
            <a:r>
              <a:rPr dirty="0" sz="1150" spc="-60" b="1">
                <a:latin typeface="Trebuchet MS"/>
                <a:cs typeface="Trebuchet MS"/>
              </a:rPr>
              <a:t>that </a:t>
            </a:r>
            <a:r>
              <a:rPr dirty="0" sz="1150" spc="-75" b="1">
                <a:latin typeface="Trebuchet MS"/>
                <a:cs typeface="Trebuchet MS"/>
              </a:rPr>
              <a:t>threaten </a:t>
            </a:r>
            <a:r>
              <a:rPr dirty="0" sz="1150" spc="-60" b="1">
                <a:latin typeface="Trebuchet MS"/>
                <a:cs typeface="Trebuchet MS"/>
              </a:rPr>
              <a:t>patients </a:t>
            </a:r>
            <a:r>
              <a:rPr dirty="0" sz="1150" spc="-65" b="1">
                <a:latin typeface="Trebuchet MS"/>
                <a:cs typeface="Trebuchet MS"/>
              </a:rPr>
              <a:t>in hospitals. </a:t>
            </a:r>
            <a:r>
              <a:rPr dirty="0" sz="1150" spc="-100" b="1">
                <a:latin typeface="Trebuchet MS"/>
                <a:cs typeface="Trebuchet MS"/>
              </a:rPr>
              <a:t>The </a:t>
            </a:r>
            <a:r>
              <a:rPr dirty="0" sz="1150" spc="-75" b="1">
                <a:latin typeface="Trebuchet MS"/>
                <a:cs typeface="Trebuchet MS"/>
              </a:rPr>
              <a:t>majority </a:t>
            </a:r>
            <a:r>
              <a:rPr dirty="0" sz="1150" spc="-50" b="1">
                <a:latin typeface="Trebuchet MS"/>
                <a:cs typeface="Trebuchet MS"/>
              </a:rPr>
              <a:t>of </a:t>
            </a:r>
            <a:r>
              <a:rPr dirty="0" sz="1150" spc="-65" b="1">
                <a:latin typeface="Trebuchet MS"/>
                <a:cs typeface="Trebuchet MS"/>
              </a:rPr>
              <a:t>these </a:t>
            </a:r>
            <a:r>
              <a:rPr dirty="0" sz="1150" spc="-75" b="1">
                <a:latin typeface="Trebuchet MS"/>
                <a:cs typeface="Trebuchet MS"/>
              </a:rPr>
              <a:t>errors </a:t>
            </a:r>
            <a:r>
              <a:rPr dirty="0" sz="1150" spc="-80" b="1">
                <a:latin typeface="Trebuchet MS"/>
                <a:cs typeface="Trebuchet MS"/>
              </a:rPr>
              <a:t>are </a:t>
            </a:r>
            <a:r>
              <a:rPr dirty="0" sz="1150" spc="-70" b="1">
                <a:latin typeface="Trebuchet MS"/>
                <a:cs typeface="Trebuchet MS"/>
              </a:rPr>
              <a:t>considered  </a:t>
            </a:r>
            <a:r>
              <a:rPr dirty="0" sz="1150" spc="-60" b="1">
                <a:latin typeface="Trebuchet MS"/>
                <a:cs typeface="Trebuchet MS"/>
              </a:rPr>
              <a:t>common </a:t>
            </a:r>
            <a:r>
              <a:rPr dirty="0" sz="1150" spc="-65" b="1">
                <a:latin typeface="Trebuchet MS"/>
                <a:cs typeface="Trebuchet MS"/>
              </a:rPr>
              <a:t>during </a:t>
            </a:r>
            <a:r>
              <a:rPr dirty="0" sz="1150" spc="-70" b="1">
                <a:latin typeface="Trebuchet MS"/>
                <a:cs typeface="Trebuchet MS"/>
              </a:rPr>
              <a:t>prescribing medication</a:t>
            </a:r>
            <a:r>
              <a:rPr dirty="0" sz="1150" spc="-250" b="1">
                <a:latin typeface="Trebuchet MS"/>
                <a:cs typeface="Trebuchet MS"/>
              </a:rPr>
              <a:t> </a:t>
            </a:r>
            <a:r>
              <a:rPr dirty="0" sz="1150" spc="-65" b="1">
                <a:latin typeface="Trebuchet MS"/>
                <a:cs typeface="Trebuchet MS"/>
              </a:rPr>
              <a:t>stage</a:t>
            </a:r>
            <a:endParaRPr sz="1150">
              <a:latin typeface="Trebuchet MS"/>
              <a:cs typeface="Trebuchet MS"/>
            </a:endParaRPr>
          </a:p>
          <a:p>
            <a:pPr algn="ctr" marL="635">
              <a:lnSpc>
                <a:spcPts val="1375"/>
              </a:lnSpc>
            </a:pPr>
            <a:r>
              <a:rPr dirty="0" sz="1150" spc="-60" b="1">
                <a:latin typeface="Trebuchet MS"/>
                <a:cs typeface="Trebuchet MS"/>
              </a:rPr>
              <a:t>(Shulman </a:t>
            </a:r>
            <a:r>
              <a:rPr dirty="0" sz="1150" spc="-75" b="1">
                <a:latin typeface="Trebuchet MS"/>
                <a:cs typeface="Trebuchet MS"/>
              </a:rPr>
              <a:t>et </a:t>
            </a:r>
            <a:r>
              <a:rPr dirty="0" sz="1150" spc="-80" b="1">
                <a:latin typeface="Trebuchet MS"/>
                <a:cs typeface="Trebuchet MS"/>
              </a:rPr>
              <a:t>al,</a:t>
            </a:r>
            <a:r>
              <a:rPr dirty="0" sz="1150" spc="-160" b="1">
                <a:latin typeface="Trebuchet MS"/>
                <a:cs typeface="Trebuchet MS"/>
              </a:rPr>
              <a:t> </a:t>
            </a:r>
            <a:r>
              <a:rPr dirty="0" sz="1150" spc="-95" b="1">
                <a:latin typeface="Trebuchet MS"/>
                <a:cs typeface="Trebuchet MS"/>
              </a:rPr>
              <a:t>2005).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8614" y="4100640"/>
            <a:ext cx="447675" cy="1422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25">
                <a:solidFill>
                  <a:srgbClr val="888888"/>
                </a:solidFill>
                <a:latin typeface="Arial"/>
                <a:cs typeface="Arial"/>
              </a:rPr>
              <a:t>5/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1438" y="979708"/>
            <a:ext cx="7375029" cy="3374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5769" y="489810"/>
            <a:ext cx="3432810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145" i="0">
                <a:solidFill>
                  <a:srgbClr val="FF0000"/>
                </a:solidFill>
                <a:latin typeface="Arial"/>
                <a:cs typeface="Arial"/>
              </a:rPr>
              <a:t>Where </a:t>
            </a:r>
            <a:r>
              <a:rPr dirty="0" sz="2800" spc="-80" i="0">
                <a:solidFill>
                  <a:srgbClr val="FF0000"/>
                </a:solidFill>
                <a:latin typeface="Arial"/>
                <a:cs typeface="Arial"/>
              </a:rPr>
              <a:t>did </a:t>
            </a:r>
            <a:r>
              <a:rPr dirty="0" sz="2800" spc="65" i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dirty="0" sz="2800" spc="-415" i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175" i="0">
                <a:solidFill>
                  <a:srgbClr val="FF0000"/>
                </a:solidFill>
                <a:latin typeface="Arial"/>
                <a:cs typeface="Arial"/>
              </a:rPr>
              <a:t>happened?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528" y="1524673"/>
            <a:ext cx="1652270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145" i="0">
                <a:solidFill>
                  <a:srgbClr val="FF0000"/>
                </a:solidFill>
                <a:latin typeface="Arial"/>
                <a:cs typeface="Arial"/>
              </a:rPr>
              <a:t>Who </a:t>
            </a:r>
            <a:r>
              <a:rPr dirty="0" sz="2800" spc="-80" i="0">
                <a:solidFill>
                  <a:srgbClr val="FF0000"/>
                </a:solidFill>
                <a:latin typeface="Arial"/>
                <a:cs typeface="Arial"/>
              </a:rPr>
              <a:t>did</a:t>
            </a:r>
            <a:r>
              <a:rPr dirty="0" sz="2800" spc="-350" i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50" i="0">
                <a:solidFill>
                  <a:srgbClr val="FF0000"/>
                </a:solidFill>
                <a:latin typeface="Arial"/>
                <a:cs typeface="Arial"/>
              </a:rPr>
              <a:t>it?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47691" y="432526"/>
            <a:ext cx="5024900" cy="3712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8614" y="4124978"/>
            <a:ext cx="447675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25">
                <a:solidFill>
                  <a:srgbClr val="888888"/>
                </a:solidFill>
                <a:latin typeface="Arial"/>
                <a:cs typeface="Arial"/>
              </a:rPr>
              <a:t>5/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207" y="227727"/>
            <a:ext cx="5827395" cy="3433445"/>
          </a:xfrm>
          <a:prstGeom prst="rect">
            <a:avLst/>
          </a:prstGeom>
        </p:spPr>
        <p:txBody>
          <a:bodyPr wrap="square" lIns="0" tIns="197485" rIns="0" bIns="0" rtlCol="0" vert="horz">
            <a:spAutoFit/>
          </a:bodyPr>
          <a:lstStyle/>
          <a:p>
            <a:pPr marL="387985">
              <a:lnSpc>
                <a:spcPct val="100000"/>
              </a:lnSpc>
              <a:spcBef>
                <a:spcPts val="1555"/>
              </a:spcBef>
            </a:pPr>
            <a:r>
              <a:rPr dirty="0" sz="2550" spc="-50" b="1">
                <a:solidFill>
                  <a:srgbClr val="2E75B6"/>
                </a:solidFill>
                <a:latin typeface="Arial"/>
                <a:cs typeface="Arial"/>
              </a:rPr>
              <a:t>Prof. </a:t>
            </a:r>
            <a:r>
              <a:rPr dirty="0" sz="2550" spc="-114" b="1">
                <a:solidFill>
                  <a:srgbClr val="2E75B6"/>
                </a:solidFill>
                <a:latin typeface="Arial"/>
                <a:cs typeface="Arial"/>
              </a:rPr>
              <a:t>Lucian </a:t>
            </a:r>
            <a:r>
              <a:rPr dirty="0" sz="2550" spc="-25" b="1">
                <a:solidFill>
                  <a:srgbClr val="2E75B6"/>
                </a:solidFill>
                <a:latin typeface="Arial"/>
                <a:cs typeface="Arial"/>
              </a:rPr>
              <a:t>Leape</a:t>
            </a:r>
            <a:r>
              <a:rPr dirty="0" sz="2550" spc="165" b="1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60" b="1">
                <a:solidFill>
                  <a:srgbClr val="2E75B6"/>
                </a:solidFill>
                <a:latin typeface="Arial"/>
                <a:cs typeface="Arial"/>
              </a:rPr>
              <a:t>MD</a:t>
            </a:r>
            <a:endParaRPr sz="2550">
              <a:latin typeface="Arial"/>
              <a:cs typeface="Arial"/>
            </a:endParaRPr>
          </a:p>
          <a:p>
            <a:pPr marL="158115" indent="-145415">
              <a:lnSpc>
                <a:spcPts val="2905"/>
              </a:lnSpc>
              <a:spcBef>
                <a:spcPts val="1450"/>
              </a:spcBef>
              <a:buChar char="•"/>
              <a:tabLst>
                <a:tab pos="158750" algn="l"/>
              </a:tabLst>
            </a:pPr>
            <a:r>
              <a:rPr dirty="0" sz="2550" spc="-75">
                <a:solidFill>
                  <a:srgbClr val="2E75B6"/>
                </a:solidFill>
                <a:latin typeface="Arial"/>
                <a:cs typeface="Arial"/>
              </a:rPr>
              <a:t>Incompetent </a:t>
            </a:r>
            <a:r>
              <a:rPr dirty="0" sz="2550" spc="-90">
                <a:solidFill>
                  <a:srgbClr val="2E75B6"/>
                </a:solidFill>
                <a:latin typeface="Arial"/>
                <a:cs typeface="Arial"/>
              </a:rPr>
              <a:t>people </a:t>
            </a:r>
            <a:r>
              <a:rPr dirty="0" sz="2550" spc="-105">
                <a:solidFill>
                  <a:srgbClr val="2E75B6"/>
                </a:solidFill>
                <a:latin typeface="Arial"/>
                <a:cs typeface="Arial"/>
              </a:rPr>
              <a:t>are, </a:t>
            </a:r>
            <a:r>
              <a:rPr dirty="0" sz="2550" spc="-40">
                <a:solidFill>
                  <a:srgbClr val="2E75B6"/>
                </a:solidFill>
                <a:latin typeface="Arial"/>
                <a:cs typeface="Arial"/>
              </a:rPr>
              <a:t>at </a:t>
            </a:r>
            <a:r>
              <a:rPr dirty="0" sz="2550" spc="-85">
                <a:solidFill>
                  <a:srgbClr val="2E75B6"/>
                </a:solidFill>
                <a:latin typeface="Arial"/>
                <a:cs typeface="Arial"/>
              </a:rPr>
              <a:t>most,</a:t>
            </a:r>
            <a:r>
              <a:rPr dirty="0" sz="2550" spc="-3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50" b="1">
                <a:solidFill>
                  <a:srgbClr val="FF0000"/>
                </a:solidFill>
                <a:latin typeface="Trebuchet MS"/>
                <a:cs typeface="Trebuchet MS"/>
              </a:rPr>
              <a:t>1%</a:t>
            </a:r>
            <a:endParaRPr sz="2550">
              <a:latin typeface="Trebuchet MS"/>
              <a:cs typeface="Trebuchet MS"/>
            </a:endParaRPr>
          </a:p>
          <a:p>
            <a:pPr marL="158115">
              <a:lnSpc>
                <a:spcPts val="2905"/>
              </a:lnSpc>
            </a:pPr>
            <a:r>
              <a:rPr dirty="0" sz="2550" spc="-5">
                <a:solidFill>
                  <a:srgbClr val="2E75B6"/>
                </a:solidFill>
                <a:latin typeface="Arial"/>
                <a:cs typeface="Arial"/>
              </a:rPr>
              <a:t>of </a:t>
            </a:r>
            <a:r>
              <a:rPr dirty="0" sz="2550" spc="-30">
                <a:solidFill>
                  <a:srgbClr val="2E75B6"/>
                </a:solidFill>
                <a:latin typeface="Arial"/>
                <a:cs typeface="Arial"/>
              </a:rPr>
              <a:t>the</a:t>
            </a:r>
            <a:r>
              <a:rPr dirty="0" sz="2550" spc="-27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70">
                <a:solidFill>
                  <a:srgbClr val="2E75B6"/>
                </a:solidFill>
                <a:latin typeface="Arial"/>
                <a:cs typeface="Arial"/>
              </a:rPr>
              <a:t>problem.</a:t>
            </a:r>
            <a:endParaRPr sz="2550">
              <a:latin typeface="Arial"/>
              <a:cs typeface="Arial"/>
            </a:endParaRPr>
          </a:p>
          <a:p>
            <a:pPr marL="158115" marR="342265" indent="-145415">
              <a:lnSpc>
                <a:spcPts val="2750"/>
              </a:lnSpc>
              <a:spcBef>
                <a:spcPts val="680"/>
              </a:spcBef>
              <a:buChar char="•"/>
              <a:tabLst>
                <a:tab pos="158750" algn="l"/>
              </a:tabLst>
            </a:pPr>
            <a:r>
              <a:rPr dirty="0" sz="2550" spc="-190">
                <a:solidFill>
                  <a:srgbClr val="2E75B6"/>
                </a:solidFill>
                <a:latin typeface="Arial"/>
                <a:cs typeface="Arial"/>
              </a:rPr>
              <a:t>The </a:t>
            </a:r>
            <a:r>
              <a:rPr dirty="0" sz="2550" spc="-30">
                <a:solidFill>
                  <a:srgbClr val="2E75B6"/>
                </a:solidFill>
                <a:latin typeface="Arial"/>
                <a:cs typeface="Arial"/>
              </a:rPr>
              <a:t>other </a:t>
            </a:r>
            <a:r>
              <a:rPr dirty="0" sz="2550" spc="-285" b="1">
                <a:solidFill>
                  <a:srgbClr val="FF0000"/>
                </a:solidFill>
                <a:latin typeface="Trebuchet MS"/>
                <a:cs typeface="Trebuchet MS"/>
              </a:rPr>
              <a:t>99</a:t>
            </a:r>
            <a:r>
              <a:rPr dirty="0" sz="2550" spc="-285">
                <a:solidFill>
                  <a:srgbClr val="FF0000"/>
                </a:solidFill>
                <a:latin typeface="Arial"/>
                <a:cs typeface="Arial"/>
              </a:rPr>
              <a:t>% </a:t>
            </a:r>
            <a:r>
              <a:rPr dirty="0" sz="2550" spc="-114">
                <a:solidFill>
                  <a:srgbClr val="2E75B6"/>
                </a:solidFill>
                <a:latin typeface="Arial"/>
                <a:cs typeface="Arial"/>
              </a:rPr>
              <a:t>are </a:t>
            </a:r>
            <a:r>
              <a:rPr dirty="0" sz="2550" spc="-120">
                <a:solidFill>
                  <a:srgbClr val="2E75B6"/>
                </a:solidFill>
                <a:latin typeface="Arial"/>
                <a:cs typeface="Arial"/>
              </a:rPr>
              <a:t>good </a:t>
            </a:r>
            <a:r>
              <a:rPr dirty="0" sz="2550" spc="-90">
                <a:solidFill>
                  <a:srgbClr val="2E75B6"/>
                </a:solidFill>
                <a:latin typeface="Arial"/>
                <a:cs typeface="Arial"/>
              </a:rPr>
              <a:t>people </a:t>
            </a:r>
            <a:r>
              <a:rPr dirty="0" sz="2550" spc="-35">
                <a:solidFill>
                  <a:srgbClr val="2E75B6"/>
                </a:solidFill>
                <a:latin typeface="Arial"/>
                <a:cs typeface="Arial"/>
              </a:rPr>
              <a:t>trying</a:t>
            </a:r>
            <a:r>
              <a:rPr dirty="0" sz="2550" spc="-15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20">
                <a:solidFill>
                  <a:srgbClr val="2E75B6"/>
                </a:solidFill>
                <a:latin typeface="Arial"/>
                <a:cs typeface="Arial"/>
              </a:rPr>
              <a:t>to  </a:t>
            </a:r>
            <a:r>
              <a:rPr dirty="0" sz="2550" spc="-80">
                <a:solidFill>
                  <a:srgbClr val="2E75B6"/>
                </a:solidFill>
                <a:latin typeface="Arial"/>
                <a:cs typeface="Arial"/>
              </a:rPr>
              <a:t>do </a:t>
            </a:r>
            <a:r>
              <a:rPr dirty="0" sz="2550" spc="-200">
                <a:solidFill>
                  <a:srgbClr val="2E75B6"/>
                </a:solidFill>
                <a:latin typeface="Arial"/>
                <a:cs typeface="Arial"/>
              </a:rPr>
              <a:t>a </a:t>
            </a:r>
            <a:r>
              <a:rPr dirty="0" sz="2550" spc="-120">
                <a:solidFill>
                  <a:srgbClr val="2E75B6"/>
                </a:solidFill>
                <a:latin typeface="Arial"/>
                <a:cs typeface="Arial"/>
              </a:rPr>
              <a:t>good </a:t>
            </a:r>
            <a:r>
              <a:rPr dirty="0" sz="2550" spc="-40">
                <a:solidFill>
                  <a:srgbClr val="2E75B6"/>
                </a:solidFill>
                <a:latin typeface="Arial"/>
                <a:cs typeface="Arial"/>
              </a:rPr>
              <a:t>job </a:t>
            </a:r>
            <a:r>
              <a:rPr dirty="0" sz="2550" spc="-60">
                <a:solidFill>
                  <a:srgbClr val="2E75B6"/>
                </a:solidFill>
                <a:latin typeface="Arial"/>
                <a:cs typeface="Arial"/>
              </a:rPr>
              <a:t>who </a:t>
            </a:r>
            <a:r>
              <a:rPr dirty="0" sz="2550" spc="-165">
                <a:solidFill>
                  <a:srgbClr val="2E75B6"/>
                </a:solidFill>
                <a:latin typeface="Arial"/>
                <a:cs typeface="Arial"/>
              </a:rPr>
              <a:t>make </a:t>
            </a:r>
            <a:r>
              <a:rPr dirty="0" sz="2550" spc="-95">
                <a:solidFill>
                  <a:srgbClr val="2E75B6"/>
                </a:solidFill>
                <a:latin typeface="Arial"/>
                <a:cs typeface="Arial"/>
              </a:rPr>
              <a:t>very simple  </a:t>
            </a:r>
            <a:r>
              <a:rPr dirty="0" sz="2550" spc="-140">
                <a:solidFill>
                  <a:srgbClr val="2E75B6"/>
                </a:solidFill>
                <a:latin typeface="Arial"/>
                <a:cs typeface="Arial"/>
              </a:rPr>
              <a:t>mistakes</a:t>
            </a:r>
            <a:endParaRPr sz="2550">
              <a:latin typeface="Arial"/>
              <a:cs typeface="Arial"/>
            </a:endParaRPr>
          </a:p>
          <a:p>
            <a:pPr marL="158115" marR="5080" indent="-145415">
              <a:lnSpc>
                <a:spcPts val="2760"/>
              </a:lnSpc>
              <a:spcBef>
                <a:spcPts val="650"/>
              </a:spcBef>
              <a:buChar char="•"/>
              <a:tabLst>
                <a:tab pos="158750" algn="l"/>
              </a:tabLst>
            </a:pPr>
            <a:r>
              <a:rPr dirty="0" sz="2550" spc="-35">
                <a:solidFill>
                  <a:srgbClr val="2E75B6"/>
                </a:solidFill>
                <a:latin typeface="Arial"/>
                <a:cs typeface="Arial"/>
              </a:rPr>
              <a:t>It's</a:t>
            </a:r>
            <a:r>
              <a:rPr dirty="0" sz="2550" spc="-13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30">
                <a:solidFill>
                  <a:srgbClr val="2E75B6"/>
                </a:solidFill>
                <a:latin typeface="Arial"/>
                <a:cs typeface="Arial"/>
              </a:rPr>
              <a:t>the</a:t>
            </a:r>
            <a:r>
              <a:rPr dirty="0" sz="2550" spc="-13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175">
                <a:solidFill>
                  <a:srgbClr val="2E75B6"/>
                </a:solidFill>
                <a:latin typeface="Arial"/>
                <a:cs typeface="Arial"/>
              </a:rPr>
              <a:t>processes</a:t>
            </a:r>
            <a:r>
              <a:rPr dirty="0" sz="2550" spc="-13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5">
                <a:solidFill>
                  <a:srgbClr val="2E75B6"/>
                </a:solidFill>
                <a:latin typeface="Arial"/>
                <a:cs typeface="Arial"/>
              </a:rPr>
              <a:t>that</a:t>
            </a:r>
            <a:r>
              <a:rPr dirty="0" sz="2550" spc="-15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105">
                <a:solidFill>
                  <a:srgbClr val="2E75B6"/>
                </a:solidFill>
                <a:latin typeface="Arial"/>
                <a:cs typeface="Arial"/>
              </a:rPr>
              <a:t>set</a:t>
            </a:r>
            <a:r>
              <a:rPr dirty="0" sz="2550" spc="-13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45">
                <a:solidFill>
                  <a:srgbClr val="2E75B6"/>
                </a:solidFill>
                <a:latin typeface="Arial"/>
                <a:cs typeface="Arial"/>
              </a:rPr>
              <a:t>them</a:t>
            </a:r>
            <a:r>
              <a:rPr dirty="0" sz="2550" spc="-13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85">
                <a:solidFill>
                  <a:srgbClr val="2E75B6"/>
                </a:solidFill>
                <a:latin typeface="Arial"/>
                <a:cs typeface="Arial"/>
              </a:rPr>
              <a:t>up</a:t>
            </a:r>
            <a:r>
              <a:rPr dirty="0" sz="2550" spc="-12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20">
                <a:solidFill>
                  <a:srgbClr val="2E75B6"/>
                </a:solidFill>
                <a:latin typeface="Arial"/>
                <a:cs typeface="Arial"/>
              </a:rPr>
              <a:t>to</a:t>
            </a:r>
            <a:r>
              <a:rPr dirty="0" sz="2550" spc="-13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160">
                <a:solidFill>
                  <a:srgbClr val="2E75B6"/>
                </a:solidFill>
                <a:latin typeface="Arial"/>
                <a:cs typeface="Arial"/>
              </a:rPr>
              <a:t>make  </a:t>
            </a:r>
            <a:r>
              <a:rPr dirty="0" sz="2550" spc="-105">
                <a:solidFill>
                  <a:srgbClr val="2E75B6"/>
                </a:solidFill>
                <a:latin typeface="Arial"/>
                <a:cs typeface="Arial"/>
              </a:rPr>
              <a:t>these</a:t>
            </a:r>
            <a:r>
              <a:rPr dirty="0" sz="2550" spc="-14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550" spc="-135">
                <a:solidFill>
                  <a:srgbClr val="2E75B6"/>
                </a:solidFill>
                <a:latin typeface="Arial"/>
                <a:cs typeface="Arial"/>
              </a:rPr>
              <a:t>mistakes.</a:t>
            </a:r>
            <a:endParaRPr sz="25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82651" y="941806"/>
            <a:ext cx="1329080" cy="1857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89108" y="2777556"/>
            <a:ext cx="1122680" cy="0"/>
          </a:xfrm>
          <a:custGeom>
            <a:avLst/>
            <a:gdLst/>
            <a:ahLst/>
            <a:cxnLst/>
            <a:rect l="l" t="t" r="r" b="b"/>
            <a:pathLst>
              <a:path w="1122679" h="0">
                <a:moveTo>
                  <a:pt x="0" y="0"/>
                </a:moveTo>
                <a:lnTo>
                  <a:pt x="11221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89108" y="2777556"/>
            <a:ext cx="0" cy="309245"/>
          </a:xfrm>
          <a:custGeom>
            <a:avLst/>
            <a:gdLst/>
            <a:ahLst/>
            <a:cxnLst/>
            <a:rect l="l" t="t" r="r" b="b"/>
            <a:pathLst>
              <a:path w="0" h="309244">
                <a:moveTo>
                  <a:pt x="0" y="0"/>
                </a:moveTo>
                <a:lnTo>
                  <a:pt x="0" y="3089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89108" y="3086509"/>
            <a:ext cx="1122680" cy="0"/>
          </a:xfrm>
          <a:custGeom>
            <a:avLst/>
            <a:gdLst/>
            <a:ahLst/>
            <a:cxnLst/>
            <a:rect l="l" t="t" r="r" b="b"/>
            <a:pathLst>
              <a:path w="1122679" h="0">
                <a:moveTo>
                  <a:pt x="0" y="0"/>
                </a:moveTo>
                <a:lnTo>
                  <a:pt x="11221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11248" y="2777556"/>
            <a:ext cx="0" cy="309245"/>
          </a:xfrm>
          <a:custGeom>
            <a:avLst/>
            <a:gdLst/>
            <a:ahLst/>
            <a:cxnLst/>
            <a:rect l="l" t="t" r="r" b="b"/>
            <a:pathLst>
              <a:path w="0" h="309244">
                <a:moveTo>
                  <a:pt x="0" y="30895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78614" y="4124978"/>
            <a:ext cx="447675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25">
                <a:solidFill>
                  <a:srgbClr val="888888"/>
                </a:solidFill>
                <a:latin typeface="Arial"/>
                <a:cs typeface="Arial"/>
              </a:rPr>
              <a:t>5/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0275"/>
            <a:ext cx="1878964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-60" b="1" i="0">
                <a:solidFill>
                  <a:srgbClr val="2E75B6"/>
                </a:solidFill>
                <a:latin typeface="Arial"/>
                <a:cs typeface="Arial"/>
              </a:rPr>
              <a:t>Error</a:t>
            </a:r>
            <a:r>
              <a:rPr dirty="0" sz="2800" spc="-80" b="1" i="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800" spc="-15" b="1" i="0">
                <a:solidFill>
                  <a:srgbClr val="2E75B6"/>
                </a:solidFill>
                <a:latin typeface="Arial"/>
                <a:cs typeface="Arial"/>
              </a:rPr>
              <a:t>types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9581" y="1172070"/>
            <a:ext cx="2774315" cy="2774315"/>
          </a:xfrm>
          <a:custGeom>
            <a:avLst/>
            <a:gdLst/>
            <a:ahLst/>
            <a:cxnLst/>
            <a:rect l="l" t="t" r="r" b="b"/>
            <a:pathLst>
              <a:path w="2774315" h="2774315">
                <a:moveTo>
                  <a:pt x="1386890" y="0"/>
                </a:moveTo>
                <a:lnTo>
                  <a:pt x="0" y="2773775"/>
                </a:lnTo>
                <a:lnTo>
                  <a:pt x="2773781" y="2773775"/>
                </a:lnTo>
                <a:lnTo>
                  <a:pt x="1386890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76954" y="1449933"/>
            <a:ext cx="1803400" cy="492759"/>
          </a:xfrm>
          <a:custGeom>
            <a:avLst/>
            <a:gdLst/>
            <a:ahLst/>
            <a:cxnLst/>
            <a:rect l="l" t="t" r="r" b="b"/>
            <a:pathLst>
              <a:path w="1803400" h="492760">
                <a:moveTo>
                  <a:pt x="1721103" y="0"/>
                </a:moveTo>
                <a:lnTo>
                  <a:pt x="82092" y="0"/>
                </a:lnTo>
                <a:lnTo>
                  <a:pt x="50138" y="6451"/>
                </a:lnTo>
                <a:lnTo>
                  <a:pt x="24044" y="24044"/>
                </a:lnTo>
                <a:lnTo>
                  <a:pt x="6451" y="50138"/>
                </a:lnTo>
                <a:lnTo>
                  <a:pt x="0" y="82092"/>
                </a:lnTo>
                <a:lnTo>
                  <a:pt x="0" y="410476"/>
                </a:lnTo>
                <a:lnTo>
                  <a:pt x="6451" y="442431"/>
                </a:lnTo>
                <a:lnTo>
                  <a:pt x="24044" y="468525"/>
                </a:lnTo>
                <a:lnTo>
                  <a:pt x="50138" y="486118"/>
                </a:lnTo>
                <a:lnTo>
                  <a:pt x="82092" y="492569"/>
                </a:lnTo>
                <a:lnTo>
                  <a:pt x="1721103" y="492569"/>
                </a:lnTo>
                <a:lnTo>
                  <a:pt x="1753058" y="486118"/>
                </a:lnTo>
                <a:lnTo>
                  <a:pt x="1779152" y="468525"/>
                </a:lnTo>
                <a:lnTo>
                  <a:pt x="1796745" y="442431"/>
                </a:lnTo>
                <a:lnTo>
                  <a:pt x="1803196" y="410476"/>
                </a:lnTo>
                <a:lnTo>
                  <a:pt x="1803196" y="82092"/>
                </a:lnTo>
                <a:lnTo>
                  <a:pt x="1796745" y="50138"/>
                </a:lnTo>
                <a:lnTo>
                  <a:pt x="1779152" y="24044"/>
                </a:lnTo>
                <a:lnTo>
                  <a:pt x="1753058" y="6451"/>
                </a:lnTo>
                <a:lnTo>
                  <a:pt x="1721103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76956" y="1449933"/>
            <a:ext cx="1803400" cy="492759"/>
          </a:xfrm>
          <a:custGeom>
            <a:avLst/>
            <a:gdLst/>
            <a:ahLst/>
            <a:cxnLst/>
            <a:rect l="l" t="t" r="r" b="b"/>
            <a:pathLst>
              <a:path w="1803400" h="492760">
                <a:moveTo>
                  <a:pt x="0" y="82095"/>
                </a:moveTo>
                <a:lnTo>
                  <a:pt x="6451" y="50141"/>
                </a:lnTo>
                <a:lnTo>
                  <a:pt x="24045" y="24045"/>
                </a:lnTo>
                <a:lnTo>
                  <a:pt x="50141" y="6451"/>
                </a:lnTo>
                <a:lnTo>
                  <a:pt x="82095" y="0"/>
                </a:lnTo>
                <a:lnTo>
                  <a:pt x="1721100" y="0"/>
                </a:lnTo>
                <a:lnTo>
                  <a:pt x="1753055" y="6451"/>
                </a:lnTo>
                <a:lnTo>
                  <a:pt x="1779150" y="24045"/>
                </a:lnTo>
                <a:lnTo>
                  <a:pt x="1796745" y="50141"/>
                </a:lnTo>
                <a:lnTo>
                  <a:pt x="1803196" y="82095"/>
                </a:lnTo>
                <a:lnTo>
                  <a:pt x="1803196" y="410479"/>
                </a:lnTo>
                <a:lnTo>
                  <a:pt x="1796745" y="442434"/>
                </a:lnTo>
                <a:lnTo>
                  <a:pt x="1779150" y="468529"/>
                </a:lnTo>
                <a:lnTo>
                  <a:pt x="1753055" y="486124"/>
                </a:lnTo>
                <a:lnTo>
                  <a:pt x="1721100" y="492575"/>
                </a:lnTo>
                <a:lnTo>
                  <a:pt x="82095" y="492575"/>
                </a:lnTo>
                <a:lnTo>
                  <a:pt x="50141" y="486124"/>
                </a:lnTo>
                <a:lnTo>
                  <a:pt x="24045" y="468529"/>
                </a:lnTo>
                <a:lnTo>
                  <a:pt x="6451" y="442434"/>
                </a:lnTo>
                <a:lnTo>
                  <a:pt x="0" y="410479"/>
                </a:lnTo>
                <a:lnTo>
                  <a:pt x="0" y="82095"/>
                </a:lnTo>
                <a:close/>
              </a:path>
            </a:pathLst>
          </a:custGeom>
          <a:ln w="7772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155051" y="1496902"/>
            <a:ext cx="847725" cy="3371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50" spc="-25" b="1">
                <a:solidFill>
                  <a:srgbClr val="2E75B6"/>
                </a:solidFill>
                <a:latin typeface="Arial"/>
                <a:cs typeface="Arial"/>
              </a:rPr>
              <a:t>Others</a:t>
            </a:r>
            <a:endParaRPr sz="20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76954" y="2004694"/>
            <a:ext cx="1803400" cy="492759"/>
          </a:xfrm>
          <a:custGeom>
            <a:avLst/>
            <a:gdLst/>
            <a:ahLst/>
            <a:cxnLst/>
            <a:rect l="l" t="t" r="r" b="b"/>
            <a:pathLst>
              <a:path w="1803400" h="492760">
                <a:moveTo>
                  <a:pt x="1721103" y="0"/>
                </a:moveTo>
                <a:lnTo>
                  <a:pt x="82092" y="0"/>
                </a:lnTo>
                <a:lnTo>
                  <a:pt x="50138" y="6451"/>
                </a:lnTo>
                <a:lnTo>
                  <a:pt x="24044" y="24044"/>
                </a:lnTo>
                <a:lnTo>
                  <a:pt x="6451" y="50138"/>
                </a:lnTo>
                <a:lnTo>
                  <a:pt x="0" y="82092"/>
                </a:lnTo>
                <a:lnTo>
                  <a:pt x="0" y="410476"/>
                </a:lnTo>
                <a:lnTo>
                  <a:pt x="6451" y="442431"/>
                </a:lnTo>
                <a:lnTo>
                  <a:pt x="24044" y="468525"/>
                </a:lnTo>
                <a:lnTo>
                  <a:pt x="50138" y="486118"/>
                </a:lnTo>
                <a:lnTo>
                  <a:pt x="82092" y="492569"/>
                </a:lnTo>
                <a:lnTo>
                  <a:pt x="1721103" y="492569"/>
                </a:lnTo>
                <a:lnTo>
                  <a:pt x="1753058" y="486118"/>
                </a:lnTo>
                <a:lnTo>
                  <a:pt x="1779152" y="468525"/>
                </a:lnTo>
                <a:lnTo>
                  <a:pt x="1796745" y="442431"/>
                </a:lnTo>
                <a:lnTo>
                  <a:pt x="1803196" y="410476"/>
                </a:lnTo>
                <a:lnTo>
                  <a:pt x="1803196" y="82092"/>
                </a:lnTo>
                <a:lnTo>
                  <a:pt x="1796745" y="50138"/>
                </a:lnTo>
                <a:lnTo>
                  <a:pt x="1779152" y="24044"/>
                </a:lnTo>
                <a:lnTo>
                  <a:pt x="1753058" y="6451"/>
                </a:lnTo>
                <a:lnTo>
                  <a:pt x="1721103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76956" y="2004688"/>
            <a:ext cx="1803400" cy="492759"/>
          </a:xfrm>
          <a:custGeom>
            <a:avLst/>
            <a:gdLst/>
            <a:ahLst/>
            <a:cxnLst/>
            <a:rect l="l" t="t" r="r" b="b"/>
            <a:pathLst>
              <a:path w="1803400" h="492760">
                <a:moveTo>
                  <a:pt x="0" y="82095"/>
                </a:moveTo>
                <a:lnTo>
                  <a:pt x="6451" y="50141"/>
                </a:lnTo>
                <a:lnTo>
                  <a:pt x="24045" y="24045"/>
                </a:lnTo>
                <a:lnTo>
                  <a:pt x="50141" y="6451"/>
                </a:lnTo>
                <a:lnTo>
                  <a:pt x="82095" y="0"/>
                </a:lnTo>
                <a:lnTo>
                  <a:pt x="1721100" y="0"/>
                </a:lnTo>
                <a:lnTo>
                  <a:pt x="1753055" y="6451"/>
                </a:lnTo>
                <a:lnTo>
                  <a:pt x="1779150" y="24045"/>
                </a:lnTo>
                <a:lnTo>
                  <a:pt x="1796745" y="50141"/>
                </a:lnTo>
                <a:lnTo>
                  <a:pt x="1803196" y="82095"/>
                </a:lnTo>
                <a:lnTo>
                  <a:pt x="1803196" y="410479"/>
                </a:lnTo>
                <a:lnTo>
                  <a:pt x="1796745" y="442434"/>
                </a:lnTo>
                <a:lnTo>
                  <a:pt x="1779150" y="468529"/>
                </a:lnTo>
                <a:lnTo>
                  <a:pt x="1753055" y="486124"/>
                </a:lnTo>
                <a:lnTo>
                  <a:pt x="1721100" y="492575"/>
                </a:lnTo>
                <a:lnTo>
                  <a:pt x="82095" y="492575"/>
                </a:lnTo>
                <a:lnTo>
                  <a:pt x="50141" y="486124"/>
                </a:lnTo>
                <a:lnTo>
                  <a:pt x="24045" y="468529"/>
                </a:lnTo>
                <a:lnTo>
                  <a:pt x="6451" y="442434"/>
                </a:lnTo>
                <a:lnTo>
                  <a:pt x="0" y="410479"/>
                </a:lnTo>
                <a:lnTo>
                  <a:pt x="0" y="82095"/>
                </a:lnTo>
                <a:close/>
              </a:path>
            </a:pathLst>
          </a:custGeom>
          <a:ln w="7772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946168" y="2051463"/>
            <a:ext cx="1264920" cy="3371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50" spc="-30" b="1">
                <a:solidFill>
                  <a:srgbClr val="2E75B6"/>
                </a:solidFill>
                <a:latin typeface="Arial"/>
                <a:cs typeface="Arial"/>
              </a:rPr>
              <a:t>Tre</a:t>
            </a:r>
            <a:r>
              <a:rPr dirty="0" sz="2050" spc="-25" b="1">
                <a:solidFill>
                  <a:srgbClr val="2E75B6"/>
                </a:solidFill>
                <a:latin typeface="Arial"/>
                <a:cs typeface="Arial"/>
              </a:rPr>
              <a:t>a</a:t>
            </a:r>
            <a:r>
              <a:rPr dirty="0" sz="2050" spc="-15" b="1">
                <a:solidFill>
                  <a:srgbClr val="2E75B6"/>
                </a:solidFill>
                <a:latin typeface="Arial"/>
                <a:cs typeface="Arial"/>
              </a:rPr>
              <a:t>tment</a:t>
            </a:r>
            <a:endParaRPr sz="20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76954" y="2559443"/>
            <a:ext cx="1803400" cy="492759"/>
          </a:xfrm>
          <a:custGeom>
            <a:avLst/>
            <a:gdLst/>
            <a:ahLst/>
            <a:cxnLst/>
            <a:rect l="l" t="t" r="r" b="b"/>
            <a:pathLst>
              <a:path w="1803400" h="492760">
                <a:moveTo>
                  <a:pt x="1721103" y="0"/>
                </a:moveTo>
                <a:lnTo>
                  <a:pt x="82092" y="0"/>
                </a:lnTo>
                <a:lnTo>
                  <a:pt x="50138" y="6451"/>
                </a:lnTo>
                <a:lnTo>
                  <a:pt x="24044" y="24044"/>
                </a:lnTo>
                <a:lnTo>
                  <a:pt x="6451" y="50138"/>
                </a:lnTo>
                <a:lnTo>
                  <a:pt x="0" y="82092"/>
                </a:lnTo>
                <a:lnTo>
                  <a:pt x="0" y="410476"/>
                </a:lnTo>
                <a:lnTo>
                  <a:pt x="6451" y="442431"/>
                </a:lnTo>
                <a:lnTo>
                  <a:pt x="24044" y="468525"/>
                </a:lnTo>
                <a:lnTo>
                  <a:pt x="50138" y="486118"/>
                </a:lnTo>
                <a:lnTo>
                  <a:pt x="82092" y="492569"/>
                </a:lnTo>
                <a:lnTo>
                  <a:pt x="1721103" y="492569"/>
                </a:lnTo>
                <a:lnTo>
                  <a:pt x="1753058" y="486118"/>
                </a:lnTo>
                <a:lnTo>
                  <a:pt x="1779152" y="468525"/>
                </a:lnTo>
                <a:lnTo>
                  <a:pt x="1796745" y="442431"/>
                </a:lnTo>
                <a:lnTo>
                  <a:pt x="1803196" y="410476"/>
                </a:lnTo>
                <a:lnTo>
                  <a:pt x="1803196" y="82092"/>
                </a:lnTo>
                <a:lnTo>
                  <a:pt x="1796745" y="50138"/>
                </a:lnTo>
                <a:lnTo>
                  <a:pt x="1779152" y="24044"/>
                </a:lnTo>
                <a:lnTo>
                  <a:pt x="1753058" y="6451"/>
                </a:lnTo>
                <a:lnTo>
                  <a:pt x="1721103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76956" y="2559443"/>
            <a:ext cx="1803400" cy="492759"/>
          </a:xfrm>
          <a:custGeom>
            <a:avLst/>
            <a:gdLst/>
            <a:ahLst/>
            <a:cxnLst/>
            <a:rect l="l" t="t" r="r" b="b"/>
            <a:pathLst>
              <a:path w="1803400" h="492760">
                <a:moveTo>
                  <a:pt x="0" y="82095"/>
                </a:moveTo>
                <a:lnTo>
                  <a:pt x="6451" y="50141"/>
                </a:lnTo>
                <a:lnTo>
                  <a:pt x="24045" y="24045"/>
                </a:lnTo>
                <a:lnTo>
                  <a:pt x="50141" y="6451"/>
                </a:lnTo>
                <a:lnTo>
                  <a:pt x="82095" y="0"/>
                </a:lnTo>
                <a:lnTo>
                  <a:pt x="1721100" y="0"/>
                </a:lnTo>
                <a:lnTo>
                  <a:pt x="1753055" y="6451"/>
                </a:lnTo>
                <a:lnTo>
                  <a:pt x="1779150" y="24045"/>
                </a:lnTo>
                <a:lnTo>
                  <a:pt x="1796745" y="50141"/>
                </a:lnTo>
                <a:lnTo>
                  <a:pt x="1803196" y="82095"/>
                </a:lnTo>
                <a:lnTo>
                  <a:pt x="1803196" y="410479"/>
                </a:lnTo>
                <a:lnTo>
                  <a:pt x="1796745" y="442434"/>
                </a:lnTo>
                <a:lnTo>
                  <a:pt x="1779150" y="468529"/>
                </a:lnTo>
                <a:lnTo>
                  <a:pt x="1753055" y="486124"/>
                </a:lnTo>
                <a:lnTo>
                  <a:pt x="1721100" y="492575"/>
                </a:lnTo>
                <a:lnTo>
                  <a:pt x="82095" y="492575"/>
                </a:lnTo>
                <a:lnTo>
                  <a:pt x="50141" y="486124"/>
                </a:lnTo>
                <a:lnTo>
                  <a:pt x="24045" y="468529"/>
                </a:lnTo>
                <a:lnTo>
                  <a:pt x="6451" y="442434"/>
                </a:lnTo>
                <a:lnTo>
                  <a:pt x="0" y="410479"/>
                </a:lnTo>
                <a:lnTo>
                  <a:pt x="0" y="82095"/>
                </a:lnTo>
                <a:close/>
              </a:path>
            </a:pathLst>
          </a:custGeom>
          <a:ln w="7772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930623" y="2606218"/>
            <a:ext cx="1295400" cy="3371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50" spc="-50" b="1">
                <a:solidFill>
                  <a:srgbClr val="2E75B6"/>
                </a:solidFill>
                <a:latin typeface="Arial"/>
                <a:cs typeface="Arial"/>
              </a:rPr>
              <a:t>Diagnostic</a:t>
            </a:r>
            <a:endParaRPr sz="20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76954" y="3113227"/>
            <a:ext cx="1803400" cy="494030"/>
          </a:xfrm>
          <a:custGeom>
            <a:avLst/>
            <a:gdLst/>
            <a:ahLst/>
            <a:cxnLst/>
            <a:rect l="l" t="t" r="r" b="b"/>
            <a:pathLst>
              <a:path w="1803400" h="494029">
                <a:moveTo>
                  <a:pt x="1720938" y="0"/>
                </a:moveTo>
                <a:lnTo>
                  <a:pt x="82257" y="0"/>
                </a:lnTo>
                <a:lnTo>
                  <a:pt x="50245" y="6465"/>
                </a:lnTo>
                <a:lnTo>
                  <a:pt x="24098" y="24096"/>
                </a:lnTo>
                <a:lnTo>
                  <a:pt x="6466" y="50243"/>
                </a:lnTo>
                <a:lnTo>
                  <a:pt x="0" y="82257"/>
                </a:lnTo>
                <a:lnTo>
                  <a:pt x="0" y="411289"/>
                </a:lnTo>
                <a:lnTo>
                  <a:pt x="6466" y="443303"/>
                </a:lnTo>
                <a:lnTo>
                  <a:pt x="24098" y="469451"/>
                </a:lnTo>
                <a:lnTo>
                  <a:pt x="50245" y="487081"/>
                </a:lnTo>
                <a:lnTo>
                  <a:pt x="82257" y="493547"/>
                </a:lnTo>
                <a:lnTo>
                  <a:pt x="1720938" y="493547"/>
                </a:lnTo>
                <a:lnTo>
                  <a:pt x="1752956" y="487081"/>
                </a:lnTo>
                <a:lnTo>
                  <a:pt x="1779103" y="469451"/>
                </a:lnTo>
                <a:lnTo>
                  <a:pt x="1796732" y="443303"/>
                </a:lnTo>
                <a:lnTo>
                  <a:pt x="1803196" y="411289"/>
                </a:lnTo>
                <a:lnTo>
                  <a:pt x="1803196" y="82257"/>
                </a:lnTo>
                <a:lnTo>
                  <a:pt x="1796732" y="50243"/>
                </a:lnTo>
                <a:lnTo>
                  <a:pt x="1779103" y="24096"/>
                </a:lnTo>
                <a:lnTo>
                  <a:pt x="1752956" y="6465"/>
                </a:lnTo>
                <a:lnTo>
                  <a:pt x="1720938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76956" y="3113227"/>
            <a:ext cx="1803400" cy="494030"/>
          </a:xfrm>
          <a:custGeom>
            <a:avLst/>
            <a:gdLst/>
            <a:ahLst/>
            <a:cxnLst/>
            <a:rect l="l" t="t" r="r" b="b"/>
            <a:pathLst>
              <a:path w="1803400" h="494029">
                <a:moveTo>
                  <a:pt x="0" y="82257"/>
                </a:moveTo>
                <a:lnTo>
                  <a:pt x="6465" y="50243"/>
                </a:lnTo>
                <a:lnTo>
                  <a:pt x="24096" y="24096"/>
                </a:lnTo>
                <a:lnTo>
                  <a:pt x="50243" y="6465"/>
                </a:lnTo>
                <a:lnTo>
                  <a:pt x="82257" y="0"/>
                </a:lnTo>
                <a:lnTo>
                  <a:pt x="1720938" y="0"/>
                </a:lnTo>
                <a:lnTo>
                  <a:pt x="1752953" y="6465"/>
                </a:lnTo>
                <a:lnTo>
                  <a:pt x="1779100" y="24096"/>
                </a:lnTo>
                <a:lnTo>
                  <a:pt x="1796731" y="50243"/>
                </a:lnTo>
                <a:lnTo>
                  <a:pt x="1803196" y="82257"/>
                </a:lnTo>
                <a:lnTo>
                  <a:pt x="1803196" y="411289"/>
                </a:lnTo>
                <a:lnTo>
                  <a:pt x="1796731" y="443303"/>
                </a:lnTo>
                <a:lnTo>
                  <a:pt x="1779100" y="469450"/>
                </a:lnTo>
                <a:lnTo>
                  <a:pt x="1752953" y="487081"/>
                </a:lnTo>
                <a:lnTo>
                  <a:pt x="1720938" y="493547"/>
                </a:lnTo>
                <a:lnTo>
                  <a:pt x="82257" y="493547"/>
                </a:lnTo>
                <a:lnTo>
                  <a:pt x="50243" y="487081"/>
                </a:lnTo>
                <a:lnTo>
                  <a:pt x="24096" y="469450"/>
                </a:lnTo>
                <a:lnTo>
                  <a:pt x="6465" y="443303"/>
                </a:lnTo>
                <a:lnTo>
                  <a:pt x="0" y="411289"/>
                </a:lnTo>
                <a:lnTo>
                  <a:pt x="0" y="82257"/>
                </a:lnTo>
                <a:close/>
              </a:path>
            </a:pathLst>
          </a:custGeom>
          <a:ln w="7772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900505" y="3161329"/>
            <a:ext cx="1354455" cy="3371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50" spc="-20" b="1">
                <a:solidFill>
                  <a:srgbClr val="2E75B6"/>
                </a:solidFill>
                <a:latin typeface="Arial"/>
                <a:cs typeface="Arial"/>
              </a:rPr>
              <a:t>Prevention</a:t>
            </a:r>
            <a:endParaRPr sz="2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02337" y="3322850"/>
            <a:ext cx="1864995" cy="200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50" spc="-85" b="1">
                <a:solidFill>
                  <a:srgbClr val="2E75B6"/>
                </a:solidFill>
                <a:latin typeface="Trebuchet MS"/>
                <a:cs typeface="Trebuchet MS"/>
              </a:rPr>
              <a:t>Failure </a:t>
            </a:r>
            <a:r>
              <a:rPr dirty="0" sz="1150" spc="-55" b="1">
                <a:solidFill>
                  <a:srgbClr val="2E75B6"/>
                </a:solidFill>
                <a:latin typeface="Trebuchet MS"/>
                <a:cs typeface="Trebuchet MS"/>
              </a:rPr>
              <a:t>to </a:t>
            </a:r>
            <a:r>
              <a:rPr dirty="0" sz="1150" spc="-65" b="1">
                <a:solidFill>
                  <a:srgbClr val="2E75B6"/>
                </a:solidFill>
                <a:latin typeface="Trebuchet MS"/>
                <a:cs typeface="Trebuchet MS"/>
              </a:rPr>
              <a:t>provide</a:t>
            </a:r>
            <a:r>
              <a:rPr dirty="0" sz="1150" spc="-195" b="1">
                <a:solidFill>
                  <a:srgbClr val="2E75B6"/>
                </a:solidFill>
                <a:latin typeface="Trebuchet MS"/>
                <a:cs typeface="Trebuchet MS"/>
              </a:rPr>
              <a:t> </a:t>
            </a:r>
            <a:r>
              <a:rPr dirty="0" sz="1150" spc="-75" b="1">
                <a:solidFill>
                  <a:srgbClr val="2E75B6"/>
                </a:solidFill>
                <a:latin typeface="Trebuchet MS"/>
                <a:cs typeface="Trebuchet MS"/>
              </a:rPr>
              <a:t>prophylactic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02337" y="2746316"/>
            <a:ext cx="1107440" cy="200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50" spc="-60" b="1">
                <a:solidFill>
                  <a:srgbClr val="2E75B6"/>
                </a:solidFill>
                <a:latin typeface="Trebuchet MS"/>
                <a:cs typeface="Trebuchet MS"/>
              </a:rPr>
              <a:t>Delay </a:t>
            </a:r>
            <a:r>
              <a:rPr dirty="0" sz="1150" spc="-65" b="1">
                <a:solidFill>
                  <a:srgbClr val="2E75B6"/>
                </a:solidFill>
                <a:latin typeface="Trebuchet MS"/>
                <a:cs typeface="Trebuchet MS"/>
              </a:rPr>
              <a:t>in</a:t>
            </a:r>
            <a:r>
              <a:rPr dirty="0" sz="1150" spc="-200" b="1">
                <a:solidFill>
                  <a:srgbClr val="2E75B6"/>
                </a:solidFill>
                <a:latin typeface="Trebuchet MS"/>
                <a:cs typeface="Trebuchet MS"/>
              </a:rPr>
              <a:t> </a:t>
            </a:r>
            <a:r>
              <a:rPr dirty="0" sz="1150" spc="-50" b="1">
                <a:solidFill>
                  <a:srgbClr val="2E75B6"/>
                </a:solidFill>
                <a:latin typeface="Trebuchet MS"/>
                <a:cs typeface="Trebuchet MS"/>
              </a:rPr>
              <a:t>diagnosis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02337" y="2227265"/>
            <a:ext cx="2059939" cy="200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50" spc="-50" b="1">
                <a:solidFill>
                  <a:srgbClr val="2E75B6"/>
                </a:solidFill>
                <a:latin typeface="Trebuchet MS"/>
                <a:cs typeface="Trebuchet MS"/>
              </a:rPr>
              <a:t>Wrong </a:t>
            </a:r>
            <a:r>
              <a:rPr dirty="0" sz="1150" spc="-65" b="1">
                <a:solidFill>
                  <a:srgbClr val="2E75B6"/>
                </a:solidFill>
                <a:latin typeface="Trebuchet MS"/>
                <a:cs typeface="Trebuchet MS"/>
              </a:rPr>
              <a:t>medication</a:t>
            </a:r>
            <a:r>
              <a:rPr dirty="0" sz="1150" spc="-235" b="1">
                <a:solidFill>
                  <a:srgbClr val="2E75B6"/>
                </a:solidFill>
                <a:latin typeface="Trebuchet MS"/>
                <a:cs typeface="Trebuchet MS"/>
              </a:rPr>
              <a:t> </a:t>
            </a:r>
            <a:r>
              <a:rPr dirty="0" sz="1150" spc="-60" b="1">
                <a:solidFill>
                  <a:srgbClr val="2E75B6"/>
                </a:solidFill>
                <a:latin typeface="Trebuchet MS"/>
                <a:cs typeface="Trebuchet MS"/>
              </a:rPr>
              <a:t>administration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02337" y="1664171"/>
            <a:ext cx="1564640" cy="200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50" spc="-85" b="1">
                <a:solidFill>
                  <a:srgbClr val="2E75B6"/>
                </a:solidFill>
                <a:latin typeface="Trebuchet MS"/>
                <a:cs typeface="Trebuchet MS"/>
              </a:rPr>
              <a:t>Failure </a:t>
            </a:r>
            <a:r>
              <a:rPr dirty="0" sz="1150" spc="-50" b="1">
                <a:solidFill>
                  <a:srgbClr val="2E75B6"/>
                </a:solidFill>
                <a:latin typeface="Trebuchet MS"/>
                <a:cs typeface="Trebuchet MS"/>
              </a:rPr>
              <a:t>of</a:t>
            </a:r>
            <a:r>
              <a:rPr dirty="0" sz="1150" spc="-130" b="1">
                <a:solidFill>
                  <a:srgbClr val="2E75B6"/>
                </a:solidFill>
                <a:latin typeface="Trebuchet MS"/>
                <a:cs typeface="Trebuchet MS"/>
              </a:rPr>
              <a:t> </a:t>
            </a:r>
            <a:r>
              <a:rPr dirty="0" sz="1150" spc="-70" b="1">
                <a:solidFill>
                  <a:srgbClr val="2E75B6"/>
                </a:solidFill>
                <a:latin typeface="Trebuchet MS"/>
                <a:cs typeface="Trebuchet MS"/>
              </a:rPr>
              <a:t>communication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78614" y="4124978"/>
            <a:ext cx="447675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25">
                <a:solidFill>
                  <a:srgbClr val="888888"/>
                </a:solidFill>
                <a:latin typeface="Arial"/>
                <a:cs typeface="Arial"/>
              </a:rPr>
              <a:t>5/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8589" y="283102"/>
            <a:ext cx="4945796" cy="3722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78614" y="4124978"/>
            <a:ext cx="447675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25">
                <a:solidFill>
                  <a:srgbClr val="888888"/>
                </a:solidFill>
                <a:latin typeface="Arial"/>
                <a:cs typeface="Arial"/>
              </a:rPr>
              <a:t>5/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194993"/>
            <a:ext cx="4495165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145" b="1" i="0">
                <a:solidFill>
                  <a:srgbClr val="FF0000"/>
                </a:solidFill>
                <a:latin typeface="Arial"/>
                <a:cs typeface="Arial"/>
              </a:rPr>
              <a:t>How </a:t>
            </a:r>
            <a:r>
              <a:rPr dirty="0" sz="2800" spc="-10" b="1" i="0">
                <a:solidFill>
                  <a:srgbClr val="FF0000"/>
                </a:solidFill>
                <a:latin typeface="Arial"/>
                <a:cs typeface="Arial"/>
              </a:rPr>
              <a:t>safe </a:t>
            </a:r>
            <a:r>
              <a:rPr dirty="0" sz="2800" spc="-160" b="1" i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dirty="0" sz="2800" spc="45" b="1" i="0">
                <a:solidFill>
                  <a:srgbClr val="FF0000"/>
                </a:solidFill>
                <a:latin typeface="Arial"/>
                <a:cs typeface="Arial"/>
              </a:rPr>
              <a:t>your</a:t>
            </a:r>
            <a:r>
              <a:rPr dirty="0" sz="2800" spc="-45" b="1" i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70" b="1" i="0">
                <a:solidFill>
                  <a:srgbClr val="FF0000"/>
                </a:solidFill>
                <a:latin typeface="Arial"/>
                <a:cs typeface="Arial"/>
              </a:rPr>
              <a:t>hospital?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614" y="1146707"/>
            <a:ext cx="5641340" cy="86931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58115" marR="5080" indent="-145415">
              <a:lnSpc>
                <a:spcPts val="1930"/>
              </a:lnSpc>
              <a:spcBef>
                <a:spcPts val="340"/>
              </a:spcBef>
              <a:buChar char="•"/>
              <a:tabLst>
                <a:tab pos="158750" algn="l"/>
              </a:tabLst>
            </a:pPr>
            <a:r>
              <a:rPr dirty="0" sz="1750" spc="-165">
                <a:latin typeface="Arial"/>
                <a:cs typeface="Arial"/>
              </a:rPr>
              <a:t>Take</a:t>
            </a:r>
            <a:r>
              <a:rPr dirty="0" sz="1750" spc="-105">
                <a:latin typeface="Arial"/>
                <a:cs typeface="Arial"/>
              </a:rPr>
              <a:t> </a:t>
            </a:r>
            <a:r>
              <a:rPr dirty="0" sz="1750" spc="-70">
                <a:latin typeface="Arial"/>
                <a:cs typeface="Arial"/>
              </a:rPr>
              <a:t>3</a:t>
            </a:r>
            <a:r>
              <a:rPr dirty="0" sz="1750" spc="-75">
                <a:latin typeface="Arial"/>
                <a:cs typeface="Arial"/>
              </a:rPr>
              <a:t> </a:t>
            </a:r>
            <a:r>
              <a:rPr dirty="0" sz="1750" spc="25">
                <a:latin typeface="Arial"/>
                <a:cs typeface="Arial"/>
              </a:rPr>
              <a:t>to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70">
                <a:latin typeface="Arial"/>
                <a:cs typeface="Arial"/>
              </a:rPr>
              <a:t>5</a:t>
            </a:r>
            <a:r>
              <a:rPr dirty="0" sz="1750" spc="-75">
                <a:latin typeface="Arial"/>
                <a:cs typeface="Arial"/>
              </a:rPr>
              <a:t> </a:t>
            </a:r>
            <a:r>
              <a:rPr dirty="0" sz="1750" spc="-40">
                <a:latin typeface="Arial"/>
                <a:cs typeface="Arial"/>
              </a:rPr>
              <a:t>minutes</a:t>
            </a:r>
            <a:r>
              <a:rPr dirty="0" sz="1750" spc="-70">
                <a:latin typeface="Arial"/>
                <a:cs typeface="Arial"/>
              </a:rPr>
              <a:t> </a:t>
            </a:r>
            <a:r>
              <a:rPr dirty="0" sz="1750" spc="25">
                <a:latin typeface="Arial"/>
                <a:cs typeface="Arial"/>
              </a:rPr>
              <a:t>to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5">
                <a:latin typeface="Arial"/>
                <a:cs typeface="Arial"/>
              </a:rPr>
              <a:t>think</a:t>
            </a:r>
            <a:r>
              <a:rPr dirty="0" sz="1750" spc="-65">
                <a:latin typeface="Arial"/>
                <a:cs typeface="Arial"/>
              </a:rPr>
              <a:t> </a:t>
            </a:r>
            <a:r>
              <a:rPr dirty="0" sz="1750" spc="-25">
                <a:latin typeface="Arial"/>
                <a:cs typeface="Arial"/>
              </a:rPr>
              <a:t>about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60">
                <a:latin typeface="Arial"/>
                <a:cs typeface="Arial"/>
              </a:rPr>
              <a:t>safety</a:t>
            </a:r>
            <a:r>
              <a:rPr dirty="0" sz="1750" spc="-90">
                <a:latin typeface="Arial"/>
                <a:cs typeface="Arial"/>
              </a:rPr>
              <a:t> </a:t>
            </a:r>
            <a:r>
              <a:rPr dirty="0" sz="1750" spc="-10">
                <a:latin typeface="Arial"/>
                <a:cs typeface="Arial"/>
              </a:rPr>
              <a:t>in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35">
                <a:latin typeface="Arial"/>
                <a:cs typeface="Arial"/>
              </a:rPr>
              <a:t>your</a:t>
            </a:r>
            <a:r>
              <a:rPr dirty="0" sz="1750" spc="-75">
                <a:latin typeface="Arial"/>
                <a:cs typeface="Arial"/>
              </a:rPr>
              <a:t> </a:t>
            </a:r>
            <a:r>
              <a:rPr dirty="0" sz="1750" spc="-40">
                <a:latin typeface="Arial"/>
                <a:cs typeface="Arial"/>
              </a:rPr>
              <a:t>hospital</a:t>
            </a:r>
            <a:r>
              <a:rPr dirty="0" sz="1750" spc="-70">
                <a:latin typeface="Arial"/>
                <a:cs typeface="Arial"/>
              </a:rPr>
              <a:t> </a:t>
            </a:r>
            <a:r>
              <a:rPr dirty="0" sz="1750" spc="-5">
                <a:latin typeface="Arial"/>
                <a:cs typeface="Arial"/>
              </a:rPr>
              <a:t>or  </a:t>
            </a:r>
            <a:r>
              <a:rPr dirty="0" sz="1750" spc="-55">
                <a:latin typeface="Arial"/>
                <a:cs typeface="Arial"/>
              </a:rPr>
              <a:t>organization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34"/>
              </a:spcBef>
              <a:buChar char="•"/>
              <a:tabLst>
                <a:tab pos="158750" algn="l"/>
              </a:tabLst>
            </a:pPr>
            <a:r>
              <a:rPr dirty="0" sz="1750" spc="-80">
                <a:latin typeface="Arial"/>
                <a:cs typeface="Arial"/>
              </a:rPr>
              <a:t>List </a:t>
            </a:r>
            <a:r>
              <a:rPr dirty="0" sz="1750" spc="-65">
                <a:latin typeface="Arial"/>
                <a:cs typeface="Arial"/>
              </a:rPr>
              <a:t>3-5 </a:t>
            </a:r>
            <a:r>
              <a:rPr dirty="0" sz="1750" spc="-50">
                <a:latin typeface="Arial"/>
                <a:cs typeface="Arial"/>
              </a:rPr>
              <a:t>risk </a:t>
            </a:r>
            <a:r>
              <a:rPr dirty="0" sz="1750" spc="-95">
                <a:latin typeface="Arial"/>
                <a:cs typeface="Arial"/>
              </a:rPr>
              <a:t>process </a:t>
            </a:r>
            <a:r>
              <a:rPr dirty="0" sz="1750">
                <a:latin typeface="Arial"/>
                <a:cs typeface="Arial"/>
              </a:rPr>
              <a:t>or</a:t>
            </a:r>
            <a:r>
              <a:rPr dirty="0" sz="1750" spc="-75">
                <a:latin typeface="Arial"/>
                <a:cs typeface="Arial"/>
              </a:rPr>
              <a:t> </a:t>
            </a:r>
            <a:r>
              <a:rPr dirty="0" sz="1750" spc="-100">
                <a:latin typeface="Arial"/>
                <a:cs typeface="Arial"/>
              </a:rPr>
              <a:t>areas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8614" y="4124978"/>
            <a:ext cx="448309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43483" y="4124978"/>
            <a:ext cx="1083310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Professor 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Ahmed </a:t>
            </a:r>
            <a:r>
              <a:rPr dirty="0" sz="750" spc="-25">
                <a:solidFill>
                  <a:srgbClr val="888888"/>
                </a:solidFill>
                <a:latin typeface="Arial"/>
                <a:cs typeface="Arial"/>
              </a:rPr>
              <a:t>Al</a:t>
            </a:r>
            <a:r>
              <a:rPr dirty="0" sz="750" spc="-8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Barrak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3355" y="181391"/>
            <a:ext cx="3830320" cy="803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100" spc="-165" i="0">
                <a:solidFill>
                  <a:srgbClr val="0070C0"/>
                </a:solidFill>
                <a:latin typeface="Arial"/>
                <a:cs typeface="Arial"/>
              </a:rPr>
              <a:t>Aircraft </a:t>
            </a:r>
            <a:r>
              <a:rPr dirty="0" sz="5100" spc="-545" i="0">
                <a:solidFill>
                  <a:srgbClr val="FF0000"/>
                </a:solidFill>
                <a:latin typeface="Arial"/>
                <a:cs typeface="Arial"/>
              </a:rPr>
              <a:t>Vs.</a:t>
            </a:r>
            <a:r>
              <a:rPr dirty="0" sz="5100" spc="-555" i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100" spc="-545" i="0">
                <a:solidFill>
                  <a:srgbClr val="0070C0"/>
                </a:solidFill>
                <a:latin typeface="Arial"/>
                <a:cs typeface="Arial"/>
              </a:rPr>
              <a:t>ICU</a:t>
            </a:r>
            <a:endParaRPr sz="5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4866" y="1076864"/>
            <a:ext cx="2629014" cy="2799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4529" y="1076864"/>
            <a:ext cx="2623185" cy="2799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78614" y="4124978"/>
            <a:ext cx="448309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43483" y="4124978"/>
            <a:ext cx="1083310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Professor 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Ahmed </a:t>
            </a:r>
            <a:r>
              <a:rPr dirty="0" sz="750" spc="-25">
                <a:solidFill>
                  <a:srgbClr val="888888"/>
                </a:solidFill>
                <a:latin typeface="Arial"/>
                <a:cs typeface="Arial"/>
              </a:rPr>
              <a:t>Al</a:t>
            </a:r>
            <a:r>
              <a:rPr dirty="0" sz="750" spc="-8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Barrak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8115" marR="5080" indent="-146050">
              <a:lnSpc>
                <a:spcPct val="101800"/>
              </a:lnSpc>
              <a:spcBef>
                <a:spcPts val="95"/>
              </a:spcBef>
            </a:pPr>
            <a:r>
              <a:rPr dirty="0" spc="-50"/>
              <a:t>“Modern </a:t>
            </a:r>
            <a:r>
              <a:rPr dirty="0" spc="-85"/>
              <a:t>healthcare </a:t>
            </a:r>
            <a:r>
              <a:rPr dirty="0" spc="-75"/>
              <a:t>is </a:t>
            </a:r>
            <a:r>
              <a:rPr dirty="0" spc="-95"/>
              <a:t>the  </a:t>
            </a:r>
            <a:r>
              <a:rPr dirty="0" spc="-90" b="1">
                <a:latin typeface="Trebuchet MS"/>
                <a:cs typeface="Trebuchet MS"/>
              </a:rPr>
              <a:t>most </a:t>
            </a:r>
            <a:r>
              <a:rPr dirty="0" spc="-114" b="1">
                <a:latin typeface="Trebuchet MS"/>
                <a:cs typeface="Trebuchet MS"/>
              </a:rPr>
              <a:t>complex </a:t>
            </a:r>
            <a:r>
              <a:rPr dirty="0" spc="-55" b="1">
                <a:latin typeface="Trebuchet MS"/>
                <a:cs typeface="Trebuchet MS"/>
              </a:rPr>
              <a:t>human  </a:t>
            </a:r>
            <a:r>
              <a:rPr dirty="0" spc="-135" b="1" i="1">
                <a:latin typeface="Trebuchet MS"/>
                <a:cs typeface="Trebuchet MS"/>
              </a:rPr>
              <a:t>activity </a:t>
            </a:r>
            <a:r>
              <a:rPr dirty="0" spc="-100"/>
              <a:t>there </a:t>
            </a:r>
            <a:r>
              <a:rPr dirty="0" spc="-114"/>
              <a:t>is, </a:t>
            </a:r>
            <a:r>
              <a:rPr dirty="0" spc="-75"/>
              <a:t>due </a:t>
            </a:r>
            <a:r>
              <a:rPr dirty="0" spc="-95"/>
              <a:t>to  </a:t>
            </a:r>
            <a:r>
              <a:rPr dirty="0" spc="-85" i="1"/>
              <a:t>interpersonal</a:t>
            </a:r>
            <a:r>
              <a:rPr dirty="0" spc="-140" i="1"/>
              <a:t> </a:t>
            </a:r>
            <a:r>
              <a:rPr dirty="0" spc="-80" i="1"/>
              <a:t>relationships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80"/>
              <a:t>between </a:t>
            </a:r>
            <a:r>
              <a:rPr dirty="0" spc="-50"/>
              <a:t>many </a:t>
            </a:r>
            <a:r>
              <a:rPr dirty="0" spc="-120"/>
              <a:t>different </a:t>
            </a:r>
            <a:r>
              <a:rPr dirty="0" spc="-80"/>
              <a:t>clinicians</a:t>
            </a:r>
            <a:r>
              <a:rPr dirty="0" spc="-250"/>
              <a:t> </a:t>
            </a:r>
            <a:r>
              <a:rPr dirty="0" spc="-90"/>
              <a:t>with</a:t>
            </a:r>
          </a:p>
          <a:p>
            <a:pPr marL="12700">
              <a:lnSpc>
                <a:spcPts val="1800"/>
              </a:lnSpc>
              <a:spcBef>
                <a:spcPts val="45"/>
              </a:spcBef>
            </a:pPr>
            <a:r>
              <a:rPr dirty="0" spc="-120"/>
              <a:t>different </a:t>
            </a:r>
            <a:r>
              <a:rPr dirty="0" spc="-100"/>
              <a:t>expertise </a:t>
            </a:r>
            <a:r>
              <a:rPr dirty="0" spc="-40"/>
              <a:t>and </a:t>
            </a:r>
            <a:r>
              <a:rPr dirty="0" spc="-105"/>
              <a:t>interests, </a:t>
            </a:r>
            <a:r>
              <a:rPr dirty="0" spc="-35"/>
              <a:t>and </a:t>
            </a:r>
            <a:r>
              <a:rPr dirty="0" spc="-60"/>
              <a:t>we</a:t>
            </a:r>
            <a:r>
              <a:rPr dirty="0" spc="-385"/>
              <a:t> </a:t>
            </a:r>
            <a:r>
              <a:rPr dirty="0" spc="-90"/>
              <a:t>haven’t figured </a:t>
            </a:r>
            <a:r>
              <a:rPr dirty="0" spc="-75"/>
              <a:t>out</a:t>
            </a:r>
          </a:p>
          <a:p>
            <a:pPr marL="12700">
              <a:lnSpc>
                <a:spcPts val="1800"/>
              </a:lnSpc>
            </a:pPr>
            <a:r>
              <a:rPr dirty="0" spc="-45"/>
              <a:t>how </a:t>
            </a:r>
            <a:r>
              <a:rPr dirty="0" spc="-100"/>
              <a:t>to </a:t>
            </a:r>
            <a:r>
              <a:rPr dirty="0" spc="-70"/>
              <a:t>make </a:t>
            </a:r>
            <a:r>
              <a:rPr dirty="0" spc="-85"/>
              <a:t>that </a:t>
            </a:r>
            <a:r>
              <a:rPr dirty="0" spc="-60"/>
              <a:t>work</a:t>
            </a:r>
            <a:r>
              <a:rPr dirty="0" spc="-320"/>
              <a:t> </a:t>
            </a:r>
            <a:r>
              <a:rPr dirty="0" spc="-125"/>
              <a:t>well.</a:t>
            </a:r>
          </a:p>
          <a:p>
            <a:pPr marL="12700" marR="50165">
              <a:lnSpc>
                <a:spcPct val="71500"/>
              </a:lnSpc>
              <a:spcBef>
                <a:spcPts val="635"/>
              </a:spcBef>
            </a:pPr>
            <a:r>
              <a:rPr dirty="0" spc="-35"/>
              <a:t>We</a:t>
            </a:r>
            <a:r>
              <a:rPr dirty="0" spc="-120"/>
              <a:t> </a:t>
            </a:r>
            <a:r>
              <a:rPr dirty="0" spc="-60"/>
              <a:t>have</a:t>
            </a:r>
            <a:r>
              <a:rPr dirty="0" spc="-120"/>
              <a:t> </a:t>
            </a:r>
            <a:r>
              <a:rPr dirty="0" spc="-65"/>
              <a:t>come</a:t>
            </a:r>
            <a:r>
              <a:rPr dirty="0" spc="-120"/>
              <a:t> </a:t>
            </a:r>
            <a:r>
              <a:rPr dirty="0" spc="-95"/>
              <a:t>to</a:t>
            </a:r>
            <a:r>
              <a:rPr dirty="0" spc="-120"/>
              <a:t> </a:t>
            </a:r>
            <a:r>
              <a:rPr dirty="0" spc="-5"/>
              <a:t>a</a:t>
            </a:r>
            <a:r>
              <a:rPr dirty="0" spc="-120"/>
              <a:t> </a:t>
            </a:r>
            <a:r>
              <a:rPr dirty="0" spc="-135"/>
              <a:t>full </a:t>
            </a:r>
            <a:r>
              <a:rPr dirty="0" spc="-75"/>
              <a:t>stop</a:t>
            </a:r>
            <a:r>
              <a:rPr dirty="0" spc="-120"/>
              <a:t> </a:t>
            </a:r>
            <a:r>
              <a:rPr dirty="0" spc="-50"/>
              <a:t>against</a:t>
            </a:r>
            <a:r>
              <a:rPr dirty="0" spc="-130"/>
              <a:t> </a:t>
            </a:r>
            <a:r>
              <a:rPr dirty="0" spc="-5"/>
              <a:t>a</a:t>
            </a:r>
            <a:r>
              <a:rPr dirty="0" spc="-105"/>
              <a:t> </a:t>
            </a:r>
            <a:r>
              <a:rPr dirty="0" u="heavy" spc="-90">
                <a:uFill>
                  <a:solidFill>
                    <a:srgbClr val="44546A"/>
                  </a:solidFill>
                </a:uFill>
              </a:rPr>
              <a:t>complex</a:t>
            </a:r>
            <a:r>
              <a:rPr dirty="0" spc="-120"/>
              <a:t> </a:t>
            </a:r>
            <a:r>
              <a:rPr dirty="0" spc="-80"/>
              <a:t>environment</a:t>
            </a:r>
            <a:r>
              <a:rPr dirty="0" spc="-114"/>
              <a:t> </a:t>
            </a:r>
            <a:r>
              <a:rPr dirty="0" spc="-85"/>
              <a:t>that  </a:t>
            </a:r>
            <a:r>
              <a:rPr dirty="0" u="heavy" spc="-80" i="1">
                <a:uFill>
                  <a:solidFill>
                    <a:srgbClr val="44546A"/>
                  </a:solidFill>
                </a:uFill>
              </a:rPr>
              <a:t>resists</a:t>
            </a:r>
            <a:r>
              <a:rPr dirty="0" u="heavy" spc="-125" i="1">
                <a:uFill>
                  <a:solidFill>
                    <a:srgbClr val="44546A"/>
                  </a:solidFill>
                </a:uFill>
              </a:rPr>
              <a:t> </a:t>
            </a:r>
            <a:r>
              <a:rPr dirty="0" u="heavy" spc="-65" i="1">
                <a:uFill>
                  <a:solidFill>
                    <a:srgbClr val="44546A"/>
                  </a:solidFill>
                </a:uFill>
              </a:rPr>
              <a:t>accepting</a:t>
            </a:r>
            <a:r>
              <a:rPr dirty="0" u="heavy" spc="-135" i="1">
                <a:uFill>
                  <a:solidFill>
                    <a:srgbClr val="44546A"/>
                  </a:solidFill>
                </a:uFill>
              </a:rPr>
              <a:t> </a:t>
            </a:r>
            <a:r>
              <a:rPr dirty="0" u="heavy" spc="-40" i="1">
                <a:uFill>
                  <a:solidFill>
                    <a:srgbClr val="44546A"/>
                  </a:solidFill>
                </a:uFill>
              </a:rPr>
              <a:t>change</a:t>
            </a:r>
            <a:r>
              <a:rPr dirty="0" spc="-120" i="1"/>
              <a:t> </a:t>
            </a:r>
            <a:r>
              <a:rPr dirty="0" spc="-35" i="1"/>
              <a:t>on</a:t>
            </a:r>
            <a:r>
              <a:rPr dirty="0" spc="-125" i="1"/>
              <a:t> </a:t>
            </a:r>
            <a:r>
              <a:rPr dirty="0" spc="-95" i="1"/>
              <a:t>the</a:t>
            </a:r>
            <a:r>
              <a:rPr dirty="0" spc="-125" i="1"/>
              <a:t> </a:t>
            </a:r>
            <a:r>
              <a:rPr dirty="0" spc="-70" i="1"/>
              <a:t>scale</a:t>
            </a:r>
            <a:r>
              <a:rPr dirty="0" spc="-130" i="1"/>
              <a:t> </a:t>
            </a:r>
            <a:r>
              <a:rPr dirty="0" spc="-95" i="1"/>
              <a:t>clearly</a:t>
            </a:r>
            <a:r>
              <a:rPr dirty="0" spc="-114" i="1"/>
              <a:t> </a:t>
            </a:r>
            <a:r>
              <a:rPr dirty="0" spc="-105" i="1"/>
              <a:t>required”</a:t>
            </a:r>
          </a:p>
          <a:p>
            <a:pPr algn="r" marR="5080">
              <a:lnSpc>
                <a:spcPts val="2355"/>
              </a:lnSpc>
            </a:pPr>
            <a:r>
              <a:rPr dirty="0" sz="2050" spc="-140" b="1">
                <a:latin typeface="Trebuchet MS"/>
                <a:cs typeface="Trebuchet MS"/>
              </a:rPr>
              <a:t>Lucian </a:t>
            </a:r>
            <a:r>
              <a:rPr dirty="0" sz="2050" spc="-170" b="1">
                <a:latin typeface="Trebuchet MS"/>
                <a:cs typeface="Trebuchet MS"/>
              </a:rPr>
              <a:t>Leape,</a:t>
            </a:r>
            <a:r>
              <a:rPr dirty="0" sz="2050" spc="-265" b="1">
                <a:latin typeface="Trebuchet MS"/>
                <a:cs typeface="Trebuchet MS"/>
              </a:rPr>
              <a:t> </a:t>
            </a:r>
            <a:r>
              <a:rPr dirty="0" sz="2050" spc="80" b="1">
                <a:latin typeface="Trebuchet MS"/>
                <a:cs typeface="Trebuchet MS"/>
              </a:rPr>
              <a:t>MD</a:t>
            </a:r>
            <a:endParaRPr sz="2050">
              <a:latin typeface="Trebuchet MS"/>
              <a:cs typeface="Trebuchet MS"/>
            </a:endParaRPr>
          </a:p>
          <a:p>
            <a:pPr algn="r" marL="2304415" marR="5080" indent="431800">
              <a:lnSpc>
                <a:spcPct val="113799"/>
              </a:lnSpc>
              <a:spcBef>
                <a:spcPts val="5"/>
              </a:spcBef>
            </a:pPr>
            <a:r>
              <a:rPr dirty="0" sz="1250" spc="-55"/>
              <a:t>Founder </a:t>
            </a:r>
            <a:r>
              <a:rPr dirty="0" sz="1250" spc="-70"/>
              <a:t>of the </a:t>
            </a:r>
            <a:r>
              <a:rPr dirty="0" sz="1250" spc="-15"/>
              <a:t>Modern</a:t>
            </a:r>
            <a:r>
              <a:rPr dirty="0" sz="1250" spc="-260"/>
              <a:t> </a:t>
            </a:r>
            <a:r>
              <a:rPr dirty="0" sz="1250" spc="-65"/>
              <a:t>Patient Safety</a:t>
            </a:r>
            <a:r>
              <a:rPr dirty="0" sz="1250" spc="-100"/>
              <a:t> </a:t>
            </a:r>
            <a:r>
              <a:rPr dirty="0" sz="1250" spc="-30"/>
              <a:t>Movement </a:t>
            </a:r>
            <a:r>
              <a:rPr dirty="0" sz="1250" spc="-70" i="1"/>
              <a:t> </a:t>
            </a:r>
            <a:r>
              <a:rPr dirty="0" sz="1250" spc="-25" i="0">
                <a:latin typeface="Arial"/>
                <a:cs typeface="Arial"/>
              </a:rPr>
              <a:t>Adjunct </a:t>
            </a:r>
            <a:r>
              <a:rPr dirty="0" sz="1250" spc="-45" i="0">
                <a:latin typeface="Arial"/>
                <a:cs typeface="Arial"/>
              </a:rPr>
              <a:t>professor </a:t>
            </a:r>
            <a:r>
              <a:rPr dirty="0" sz="1250" spc="5" i="0">
                <a:latin typeface="Arial"/>
                <a:cs typeface="Arial"/>
              </a:rPr>
              <a:t>of </a:t>
            </a:r>
            <a:r>
              <a:rPr dirty="0" sz="1250" spc="-20" i="0">
                <a:latin typeface="Arial"/>
                <a:cs typeface="Arial"/>
              </a:rPr>
              <a:t>health </a:t>
            </a:r>
            <a:r>
              <a:rPr dirty="0" sz="1250" spc="-30" i="0">
                <a:latin typeface="Arial"/>
                <a:cs typeface="Arial"/>
              </a:rPr>
              <a:t>policy </a:t>
            </a:r>
            <a:r>
              <a:rPr dirty="0" sz="1250" spc="-15" i="0">
                <a:latin typeface="Arial"/>
                <a:cs typeface="Arial"/>
              </a:rPr>
              <a:t>at</a:t>
            </a:r>
            <a:r>
              <a:rPr dirty="0" sz="1250" spc="-204" i="0">
                <a:latin typeface="Arial"/>
                <a:cs typeface="Arial"/>
              </a:rPr>
              <a:t> </a:t>
            </a:r>
            <a:r>
              <a:rPr dirty="0" sz="1250" spc="-50" i="0">
                <a:latin typeface="Arial"/>
                <a:cs typeface="Arial"/>
              </a:rPr>
              <a:t>Harvard </a:t>
            </a:r>
            <a:r>
              <a:rPr dirty="0" sz="1250" spc="-35" i="0">
                <a:latin typeface="Arial"/>
                <a:cs typeface="Arial"/>
              </a:rPr>
              <a:t>University </a:t>
            </a:r>
            <a:r>
              <a:rPr dirty="0" sz="1250" spc="10" i="0">
                <a:latin typeface="Arial"/>
                <a:cs typeface="Arial"/>
              </a:rPr>
              <a:t> </a:t>
            </a:r>
            <a:r>
              <a:rPr dirty="0" sz="1250" spc="-20" i="0">
                <a:latin typeface="Arial"/>
                <a:cs typeface="Arial"/>
              </a:rPr>
              <a:t>"Error </a:t>
            </a:r>
            <a:r>
              <a:rPr dirty="0" sz="1250" spc="-5" i="0">
                <a:latin typeface="Arial"/>
                <a:cs typeface="Arial"/>
              </a:rPr>
              <a:t>in </a:t>
            </a:r>
            <a:r>
              <a:rPr dirty="0" sz="1250" spc="-15" i="0">
                <a:latin typeface="Arial"/>
                <a:cs typeface="Arial"/>
              </a:rPr>
              <a:t>Medicine," </a:t>
            </a:r>
            <a:r>
              <a:rPr dirty="0" sz="1250" spc="-35" i="0">
                <a:latin typeface="Arial"/>
                <a:cs typeface="Arial"/>
              </a:rPr>
              <a:t>published </a:t>
            </a:r>
            <a:r>
              <a:rPr dirty="0" sz="1250" spc="-10" i="0">
                <a:latin typeface="Arial"/>
                <a:cs typeface="Arial"/>
              </a:rPr>
              <a:t>in</a:t>
            </a:r>
            <a:r>
              <a:rPr dirty="0" sz="1250" spc="-250" i="0">
                <a:latin typeface="Arial"/>
                <a:cs typeface="Arial"/>
              </a:rPr>
              <a:t> </a:t>
            </a:r>
            <a:r>
              <a:rPr dirty="0" sz="1250" spc="-85" i="0">
                <a:latin typeface="Arial"/>
                <a:cs typeface="Arial"/>
              </a:rPr>
              <a:t>JAMA, </a:t>
            </a:r>
            <a:r>
              <a:rPr dirty="0" sz="1250" spc="-50" i="0">
                <a:latin typeface="Arial"/>
                <a:cs typeface="Arial"/>
              </a:rPr>
              <a:t>1994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19219" y="8153"/>
            <a:ext cx="2380297" cy="1739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7072" y="591979"/>
            <a:ext cx="4360879" cy="3220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50648" y="2242081"/>
            <a:ext cx="1094740" cy="2971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750" spc="-100" b="1">
                <a:latin typeface="Trebuchet MS"/>
                <a:cs typeface="Trebuchet MS"/>
              </a:rPr>
              <a:t>Parameters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8614" y="4124978"/>
            <a:ext cx="447675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25">
                <a:solidFill>
                  <a:srgbClr val="888888"/>
                </a:solidFill>
                <a:latin typeface="Arial"/>
                <a:cs typeface="Arial"/>
              </a:rPr>
              <a:t>5/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43483" y="4124978"/>
            <a:ext cx="1083310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Professor 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Ahmed </a:t>
            </a:r>
            <a:r>
              <a:rPr dirty="0" sz="750" spc="-25">
                <a:solidFill>
                  <a:srgbClr val="888888"/>
                </a:solidFill>
                <a:latin typeface="Arial"/>
                <a:cs typeface="Arial"/>
              </a:rPr>
              <a:t>Al</a:t>
            </a:r>
            <a:r>
              <a:rPr dirty="0" sz="750" spc="-8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Barrak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465" y="115326"/>
            <a:ext cx="221615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20" b="1" i="0">
                <a:solidFill>
                  <a:srgbClr val="2E75B6"/>
                </a:solidFill>
                <a:latin typeface="Arial"/>
                <a:cs typeface="Arial"/>
              </a:rPr>
              <a:t>Safety</a:t>
            </a:r>
            <a:r>
              <a:rPr dirty="0" sz="2800" spc="-95" b="1" i="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800" spc="-135" b="1" i="0">
                <a:solidFill>
                  <a:srgbClr val="2E75B6"/>
                </a:solidFill>
                <a:latin typeface="Arial"/>
                <a:cs typeface="Arial"/>
              </a:rPr>
              <a:t>Issues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021" y="776389"/>
            <a:ext cx="3098165" cy="291147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475"/>
              </a:spcBef>
              <a:buChar char="•"/>
              <a:tabLst>
                <a:tab pos="158750" algn="l"/>
              </a:tabLst>
            </a:pPr>
            <a:r>
              <a:rPr dirty="0" sz="2050" spc="-55">
                <a:solidFill>
                  <a:srgbClr val="2E75B6"/>
                </a:solidFill>
                <a:latin typeface="Arial"/>
                <a:cs typeface="Arial"/>
              </a:rPr>
              <a:t>Medication</a:t>
            </a:r>
            <a:r>
              <a:rPr dirty="0" sz="2050" spc="-114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050" spc="-70">
                <a:solidFill>
                  <a:srgbClr val="2E75B6"/>
                </a:solidFill>
                <a:latin typeface="Arial"/>
                <a:cs typeface="Arial"/>
              </a:rPr>
              <a:t>errors</a:t>
            </a:r>
            <a:endParaRPr sz="20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380"/>
              </a:spcBef>
              <a:buChar char="•"/>
              <a:tabLst>
                <a:tab pos="158750" algn="l"/>
              </a:tabLst>
            </a:pPr>
            <a:r>
              <a:rPr dirty="0" sz="2050" spc="-105">
                <a:solidFill>
                  <a:srgbClr val="2E75B6"/>
                </a:solidFill>
                <a:latin typeface="Arial"/>
                <a:cs typeface="Arial"/>
              </a:rPr>
              <a:t>Failure </a:t>
            </a:r>
            <a:r>
              <a:rPr dirty="0" sz="2050" spc="5">
                <a:solidFill>
                  <a:srgbClr val="2E75B6"/>
                </a:solidFill>
                <a:latin typeface="Arial"/>
                <a:cs typeface="Arial"/>
              </a:rPr>
              <a:t>to</a:t>
            </a:r>
            <a:r>
              <a:rPr dirty="0" sz="2050" spc="-120">
                <a:solidFill>
                  <a:srgbClr val="2E75B6"/>
                </a:solidFill>
                <a:latin typeface="Arial"/>
                <a:cs typeface="Arial"/>
              </a:rPr>
              <a:t> rescue</a:t>
            </a:r>
            <a:endParaRPr sz="20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380"/>
              </a:spcBef>
              <a:buChar char="•"/>
              <a:tabLst>
                <a:tab pos="158750" algn="l"/>
              </a:tabLst>
            </a:pPr>
            <a:r>
              <a:rPr dirty="0" sz="2050" spc="-140">
                <a:solidFill>
                  <a:srgbClr val="2E75B6"/>
                </a:solidFill>
                <a:latin typeface="Arial"/>
                <a:cs typeface="Arial"/>
              </a:rPr>
              <a:t>Readmissions</a:t>
            </a:r>
            <a:endParaRPr sz="20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385"/>
              </a:spcBef>
              <a:buChar char="•"/>
              <a:tabLst>
                <a:tab pos="158750" algn="l"/>
              </a:tabLst>
            </a:pPr>
            <a:r>
              <a:rPr dirty="0" sz="2050" spc="-150">
                <a:solidFill>
                  <a:srgbClr val="2E75B6"/>
                </a:solidFill>
                <a:latin typeface="Arial"/>
                <a:cs typeface="Arial"/>
              </a:rPr>
              <a:t>Falls</a:t>
            </a:r>
            <a:endParaRPr sz="20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380"/>
              </a:spcBef>
              <a:buChar char="•"/>
              <a:tabLst>
                <a:tab pos="158750" algn="l"/>
              </a:tabLst>
            </a:pPr>
            <a:r>
              <a:rPr dirty="0" sz="2050" spc="-135">
                <a:solidFill>
                  <a:srgbClr val="2E75B6"/>
                </a:solidFill>
                <a:latin typeface="Arial"/>
                <a:cs typeface="Arial"/>
              </a:rPr>
              <a:t>Pressure</a:t>
            </a:r>
            <a:r>
              <a:rPr dirty="0" sz="2050" spc="-13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050" spc="-65">
                <a:solidFill>
                  <a:srgbClr val="2E75B6"/>
                </a:solidFill>
                <a:latin typeface="Arial"/>
                <a:cs typeface="Arial"/>
              </a:rPr>
              <a:t>ulcer</a:t>
            </a:r>
            <a:endParaRPr sz="20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380"/>
              </a:spcBef>
              <a:buChar char="•"/>
              <a:tabLst>
                <a:tab pos="158750" algn="l"/>
              </a:tabLst>
            </a:pPr>
            <a:r>
              <a:rPr dirty="0" sz="2050" spc="-90">
                <a:solidFill>
                  <a:srgbClr val="2E75B6"/>
                </a:solidFill>
                <a:latin typeface="Arial"/>
                <a:cs typeface="Arial"/>
              </a:rPr>
              <a:t>Sentinel</a:t>
            </a:r>
            <a:r>
              <a:rPr dirty="0" sz="2050" spc="-12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050" spc="-95">
                <a:solidFill>
                  <a:srgbClr val="2E75B6"/>
                </a:solidFill>
                <a:latin typeface="Arial"/>
                <a:cs typeface="Arial"/>
              </a:rPr>
              <a:t>events</a:t>
            </a:r>
            <a:endParaRPr sz="20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385"/>
              </a:spcBef>
              <a:buChar char="•"/>
              <a:tabLst>
                <a:tab pos="158750" algn="l"/>
              </a:tabLst>
            </a:pPr>
            <a:r>
              <a:rPr dirty="0" sz="2050" spc="-85">
                <a:solidFill>
                  <a:srgbClr val="2E75B6"/>
                </a:solidFill>
                <a:latin typeface="Arial"/>
                <a:cs typeface="Arial"/>
              </a:rPr>
              <a:t>Hospital </a:t>
            </a:r>
            <a:r>
              <a:rPr dirty="0" sz="2050" spc="-80">
                <a:solidFill>
                  <a:srgbClr val="2E75B6"/>
                </a:solidFill>
                <a:latin typeface="Arial"/>
                <a:cs typeface="Arial"/>
              </a:rPr>
              <a:t>acquired</a:t>
            </a:r>
            <a:r>
              <a:rPr dirty="0" sz="2050" spc="-13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050" spc="-65">
                <a:solidFill>
                  <a:srgbClr val="2E75B6"/>
                </a:solidFill>
                <a:latin typeface="Arial"/>
                <a:cs typeface="Arial"/>
              </a:rPr>
              <a:t>infections</a:t>
            </a:r>
            <a:endParaRPr sz="20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380"/>
              </a:spcBef>
              <a:buChar char="•"/>
              <a:tabLst>
                <a:tab pos="158750" algn="l"/>
              </a:tabLst>
            </a:pPr>
            <a:r>
              <a:rPr dirty="0" sz="2050" spc="-85">
                <a:solidFill>
                  <a:srgbClr val="2E75B6"/>
                </a:solidFill>
                <a:latin typeface="Arial"/>
                <a:cs typeface="Arial"/>
              </a:rPr>
              <a:t>Under </a:t>
            </a:r>
            <a:r>
              <a:rPr dirty="0" sz="2050" spc="-45">
                <a:solidFill>
                  <a:srgbClr val="2E75B6"/>
                </a:solidFill>
                <a:latin typeface="Arial"/>
                <a:cs typeface="Arial"/>
              </a:rPr>
              <a:t>reported</a:t>
            </a:r>
            <a:r>
              <a:rPr dirty="0" sz="2050" spc="-16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050" spc="-70">
                <a:solidFill>
                  <a:srgbClr val="2E75B6"/>
                </a:solidFill>
                <a:latin typeface="Arial"/>
                <a:cs typeface="Arial"/>
              </a:rPr>
              <a:t>incidents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98544" y="873810"/>
            <a:ext cx="3346681" cy="1276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97639" y="176231"/>
            <a:ext cx="1199864" cy="671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97715" y="2243689"/>
            <a:ext cx="1099794" cy="9589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96459" y="3296850"/>
            <a:ext cx="1176547" cy="8802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78614" y="4124978"/>
            <a:ext cx="447675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25">
                <a:solidFill>
                  <a:srgbClr val="888888"/>
                </a:solidFill>
                <a:latin typeface="Arial"/>
                <a:cs typeface="Arial"/>
              </a:rPr>
              <a:t>5/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43483" y="4124978"/>
            <a:ext cx="1083310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Professor 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Ahmed </a:t>
            </a:r>
            <a:r>
              <a:rPr dirty="0" sz="750" spc="-25">
                <a:solidFill>
                  <a:srgbClr val="888888"/>
                </a:solidFill>
                <a:latin typeface="Arial"/>
                <a:cs typeface="Arial"/>
              </a:rPr>
              <a:t>Al</a:t>
            </a:r>
            <a:r>
              <a:rPr dirty="0" sz="750" spc="-8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Barrak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66" y="295824"/>
            <a:ext cx="291655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160" i="0">
                <a:latin typeface="Arial"/>
                <a:cs typeface="Arial"/>
              </a:rPr>
              <a:t>Flood </a:t>
            </a:r>
            <a:r>
              <a:rPr dirty="0" sz="2800" spc="-30" i="0">
                <a:latin typeface="Arial"/>
                <a:cs typeface="Arial"/>
              </a:rPr>
              <a:t>of</a:t>
            </a:r>
            <a:r>
              <a:rPr dirty="0" sz="2800" spc="-275" i="0">
                <a:latin typeface="Arial"/>
                <a:cs typeface="Arial"/>
              </a:rPr>
              <a:t> </a:t>
            </a:r>
            <a:r>
              <a:rPr dirty="0" sz="2800" spc="-90" i="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039" y="1153136"/>
            <a:ext cx="3276600" cy="132016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58115" marR="5080" indent="-145415">
              <a:lnSpc>
                <a:spcPct val="89800"/>
              </a:lnSpc>
              <a:spcBef>
                <a:spcPts val="375"/>
              </a:spcBef>
              <a:buChar char="•"/>
              <a:tabLst>
                <a:tab pos="158750" algn="l"/>
              </a:tabLst>
            </a:pPr>
            <a:r>
              <a:rPr dirty="0" sz="2300" spc="-170">
                <a:solidFill>
                  <a:srgbClr val="44546A"/>
                </a:solidFill>
                <a:latin typeface="Arial"/>
                <a:cs typeface="Arial"/>
              </a:rPr>
              <a:t>Huge gap </a:t>
            </a:r>
            <a:r>
              <a:rPr dirty="0" sz="2300" spc="-30">
                <a:solidFill>
                  <a:srgbClr val="44546A"/>
                </a:solidFill>
                <a:latin typeface="Arial"/>
                <a:cs typeface="Arial"/>
              </a:rPr>
              <a:t>in </a:t>
            </a:r>
            <a:r>
              <a:rPr dirty="0" sz="2300" spc="-95">
                <a:solidFill>
                  <a:srgbClr val="44546A"/>
                </a:solidFill>
                <a:latin typeface="Arial"/>
                <a:cs typeface="Arial"/>
              </a:rPr>
              <a:t>data  </a:t>
            </a:r>
            <a:r>
              <a:rPr dirty="0" sz="2300" spc="-70">
                <a:solidFill>
                  <a:srgbClr val="44546A"/>
                </a:solidFill>
                <a:latin typeface="Arial"/>
                <a:cs typeface="Arial"/>
              </a:rPr>
              <a:t>acquisition </a:t>
            </a:r>
            <a:r>
              <a:rPr dirty="0" sz="2300" spc="-110">
                <a:solidFill>
                  <a:srgbClr val="44546A"/>
                </a:solidFill>
                <a:latin typeface="Arial"/>
                <a:cs typeface="Arial"/>
              </a:rPr>
              <a:t>and  </a:t>
            </a:r>
            <a:r>
              <a:rPr dirty="0" sz="2300" spc="-40">
                <a:solidFill>
                  <a:srgbClr val="44546A"/>
                </a:solidFill>
                <a:latin typeface="Arial"/>
                <a:cs typeface="Arial"/>
              </a:rPr>
              <a:t>information </a:t>
            </a:r>
            <a:r>
              <a:rPr dirty="0" sz="2300" spc="3854">
                <a:solidFill>
                  <a:srgbClr val="44546A"/>
                </a:solidFill>
                <a:latin typeface="Wingdings"/>
                <a:cs typeface="Wingdings"/>
              </a:rPr>
              <a:t>€</a:t>
            </a:r>
            <a:r>
              <a:rPr dirty="0" sz="2300" spc="-185">
                <a:solidFill>
                  <a:srgbClr val="44546A"/>
                </a:solidFill>
                <a:latin typeface="Times New Roman"/>
                <a:cs typeface="Times New Roman"/>
              </a:rPr>
              <a:t> </a:t>
            </a:r>
            <a:r>
              <a:rPr dirty="0" sz="2300" spc="-530">
                <a:solidFill>
                  <a:srgbClr val="44546A"/>
                </a:solidFill>
                <a:latin typeface="Arial"/>
                <a:cs typeface="Arial"/>
              </a:rPr>
              <a:t>knowledge  </a:t>
            </a:r>
            <a:r>
              <a:rPr dirty="0" sz="2300" spc="-100">
                <a:solidFill>
                  <a:srgbClr val="44546A"/>
                </a:solidFill>
                <a:latin typeface="Arial"/>
                <a:cs typeface="Arial"/>
              </a:rPr>
              <a:t>capacity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90974" y="1948338"/>
            <a:ext cx="3016656" cy="1583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2218"/>
            <a:ext cx="4258945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-180" i="0">
                <a:solidFill>
                  <a:srgbClr val="000000"/>
                </a:solidFill>
                <a:latin typeface="Arial"/>
                <a:cs typeface="Arial"/>
              </a:rPr>
              <a:t>Data </a:t>
            </a:r>
            <a:r>
              <a:rPr dirty="0" sz="2800" spc="370" i="0">
                <a:solidFill>
                  <a:srgbClr val="000000"/>
                </a:solidFill>
                <a:latin typeface="Trebuchet MS"/>
                <a:cs typeface="Trebuchet MS"/>
              </a:rPr>
              <a:t>–</a:t>
            </a:r>
            <a:r>
              <a:rPr dirty="0" sz="2800" spc="-285" i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800" spc="-130" i="0">
                <a:solidFill>
                  <a:srgbClr val="000000"/>
                </a:solidFill>
                <a:latin typeface="Arial"/>
                <a:cs typeface="Arial"/>
              </a:rPr>
              <a:t>knowledge </a:t>
            </a:r>
            <a:r>
              <a:rPr dirty="0" sz="2800" spc="-75" i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dirty="0" sz="2800" spc="-60" i="0">
                <a:solidFill>
                  <a:srgbClr val="000000"/>
                </a:solidFill>
                <a:latin typeface="Arial"/>
                <a:cs typeface="Arial"/>
              </a:rPr>
              <a:t>utilization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44760" y="4047858"/>
            <a:ext cx="2296160" cy="0"/>
          </a:xfrm>
          <a:custGeom>
            <a:avLst/>
            <a:gdLst/>
            <a:ahLst/>
            <a:cxnLst/>
            <a:rect l="l" t="t" r="r" b="b"/>
            <a:pathLst>
              <a:path w="2296160" h="0">
                <a:moveTo>
                  <a:pt x="0" y="0"/>
                </a:moveTo>
                <a:lnTo>
                  <a:pt x="2295768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27896" y="4047858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 h="0">
                <a:moveTo>
                  <a:pt x="0" y="0"/>
                </a:moveTo>
                <a:lnTo>
                  <a:pt x="460514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11996" y="4047858"/>
            <a:ext cx="459740" cy="0"/>
          </a:xfrm>
          <a:custGeom>
            <a:avLst/>
            <a:gdLst/>
            <a:ahLst/>
            <a:cxnLst/>
            <a:rect l="l" t="t" r="r" b="b"/>
            <a:pathLst>
              <a:path w="459739" h="0">
                <a:moveTo>
                  <a:pt x="0" y="0"/>
                </a:moveTo>
                <a:lnTo>
                  <a:pt x="459549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95132" y="4047858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 h="0">
                <a:moveTo>
                  <a:pt x="0" y="0"/>
                </a:moveTo>
                <a:lnTo>
                  <a:pt x="460514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9498" y="4047858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 h="0">
                <a:moveTo>
                  <a:pt x="0" y="0"/>
                </a:moveTo>
                <a:lnTo>
                  <a:pt x="229283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9498" y="3560140"/>
            <a:ext cx="4131310" cy="0"/>
          </a:xfrm>
          <a:custGeom>
            <a:avLst/>
            <a:gdLst/>
            <a:ahLst/>
            <a:cxnLst/>
            <a:rect l="l" t="t" r="r" b="b"/>
            <a:pathLst>
              <a:path w="4131310" h="0">
                <a:moveTo>
                  <a:pt x="0" y="0"/>
                </a:moveTo>
                <a:lnTo>
                  <a:pt x="413103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9498" y="3071450"/>
            <a:ext cx="4131310" cy="0"/>
          </a:xfrm>
          <a:custGeom>
            <a:avLst/>
            <a:gdLst/>
            <a:ahLst/>
            <a:cxnLst/>
            <a:rect l="l" t="t" r="r" b="b"/>
            <a:pathLst>
              <a:path w="4131310" h="0">
                <a:moveTo>
                  <a:pt x="0" y="0"/>
                </a:moveTo>
                <a:lnTo>
                  <a:pt x="413103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9498" y="2582760"/>
            <a:ext cx="4131310" cy="0"/>
          </a:xfrm>
          <a:custGeom>
            <a:avLst/>
            <a:gdLst/>
            <a:ahLst/>
            <a:cxnLst/>
            <a:rect l="l" t="t" r="r" b="b"/>
            <a:pathLst>
              <a:path w="4131310" h="0">
                <a:moveTo>
                  <a:pt x="0" y="0"/>
                </a:moveTo>
                <a:lnTo>
                  <a:pt x="413103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9498" y="2094071"/>
            <a:ext cx="4131310" cy="0"/>
          </a:xfrm>
          <a:custGeom>
            <a:avLst/>
            <a:gdLst/>
            <a:ahLst/>
            <a:cxnLst/>
            <a:rect l="l" t="t" r="r" b="b"/>
            <a:pathLst>
              <a:path w="4131310" h="0">
                <a:moveTo>
                  <a:pt x="0" y="0"/>
                </a:moveTo>
                <a:lnTo>
                  <a:pt x="413103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9498" y="1605381"/>
            <a:ext cx="4131310" cy="0"/>
          </a:xfrm>
          <a:custGeom>
            <a:avLst/>
            <a:gdLst/>
            <a:ahLst/>
            <a:cxnLst/>
            <a:rect l="l" t="t" r="r" b="b"/>
            <a:pathLst>
              <a:path w="4131310" h="0">
                <a:moveTo>
                  <a:pt x="0" y="0"/>
                </a:moveTo>
                <a:lnTo>
                  <a:pt x="413103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9498" y="1117663"/>
            <a:ext cx="4131310" cy="0"/>
          </a:xfrm>
          <a:custGeom>
            <a:avLst/>
            <a:gdLst/>
            <a:ahLst/>
            <a:cxnLst/>
            <a:rect l="l" t="t" r="r" b="b"/>
            <a:pathLst>
              <a:path w="4131310" h="0">
                <a:moveTo>
                  <a:pt x="0" y="0"/>
                </a:moveTo>
                <a:lnTo>
                  <a:pt x="413103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9498" y="1117663"/>
            <a:ext cx="0" cy="2930525"/>
          </a:xfrm>
          <a:custGeom>
            <a:avLst/>
            <a:gdLst/>
            <a:ahLst/>
            <a:cxnLst/>
            <a:rect l="l" t="t" r="r" b="b"/>
            <a:pathLst>
              <a:path w="0" h="2930525">
                <a:moveTo>
                  <a:pt x="0" y="2930194"/>
                </a:moveTo>
                <a:lnTo>
                  <a:pt x="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84238" y="4047858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26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84238" y="356014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26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84238" y="307145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26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84238" y="258276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26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84238" y="2094071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26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84238" y="1605381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26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84238" y="1117663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260" y="0"/>
                </a:lnTo>
              </a:path>
            </a:pathLst>
          </a:custGeom>
          <a:ln w="5829">
            <a:solidFill>
              <a:srgbClr val="8D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66959" y="1605381"/>
            <a:ext cx="3615690" cy="2442845"/>
          </a:xfrm>
          <a:custGeom>
            <a:avLst/>
            <a:gdLst/>
            <a:ahLst/>
            <a:cxnLst/>
            <a:rect l="l" t="t" r="r" b="b"/>
            <a:pathLst>
              <a:path w="3615690" h="2442845">
                <a:moveTo>
                  <a:pt x="0" y="2442476"/>
                </a:moveTo>
                <a:lnTo>
                  <a:pt x="516864" y="2442476"/>
                </a:lnTo>
                <a:lnTo>
                  <a:pt x="1032757" y="2437618"/>
                </a:lnTo>
                <a:lnTo>
                  <a:pt x="1549622" y="2408472"/>
                </a:lnTo>
                <a:lnTo>
                  <a:pt x="2066486" y="2198617"/>
                </a:lnTo>
                <a:lnTo>
                  <a:pt x="2582379" y="1709927"/>
                </a:lnTo>
                <a:lnTo>
                  <a:pt x="3099244" y="977379"/>
                </a:lnTo>
                <a:lnTo>
                  <a:pt x="3615137" y="0"/>
                </a:lnTo>
              </a:path>
            </a:pathLst>
          </a:custGeom>
          <a:ln w="17487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38782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81" y="0"/>
                </a:moveTo>
                <a:lnTo>
                  <a:pt x="0" y="28174"/>
                </a:lnTo>
                <a:lnTo>
                  <a:pt x="28181" y="56349"/>
                </a:lnTo>
                <a:lnTo>
                  <a:pt x="56349" y="28174"/>
                </a:lnTo>
                <a:lnTo>
                  <a:pt x="28181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38784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28174"/>
                </a:lnTo>
                <a:lnTo>
                  <a:pt x="28174" y="56349"/>
                </a:lnTo>
                <a:lnTo>
                  <a:pt x="0" y="28174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55646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81" y="0"/>
                </a:moveTo>
                <a:lnTo>
                  <a:pt x="0" y="28174"/>
                </a:lnTo>
                <a:lnTo>
                  <a:pt x="28181" y="56349"/>
                </a:lnTo>
                <a:lnTo>
                  <a:pt x="56349" y="28174"/>
                </a:lnTo>
                <a:lnTo>
                  <a:pt x="28181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55648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28174"/>
                </a:lnTo>
                <a:lnTo>
                  <a:pt x="28174" y="56349"/>
                </a:lnTo>
                <a:lnTo>
                  <a:pt x="0" y="28174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71546" y="401482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68" y="0"/>
                </a:moveTo>
                <a:lnTo>
                  <a:pt x="0" y="28174"/>
                </a:lnTo>
                <a:lnTo>
                  <a:pt x="28168" y="56349"/>
                </a:lnTo>
                <a:lnTo>
                  <a:pt x="56349" y="28174"/>
                </a:lnTo>
                <a:lnTo>
                  <a:pt x="28168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71541" y="401482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28174"/>
                </a:lnTo>
                <a:lnTo>
                  <a:pt x="28174" y="56349"/>
                </a:lnTo>
                <a:lnTo>
                  <a:pt x="0" y="28174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88410" y="3985679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68" y="0"/>
                </a:moveTo>
                <a:lnTo>
                  <a:pt x="0" y="28174"/>
                </a:lnTo>
                <a:lnTo>
                  <a:pt x="28168" y="56349"/>
                </a:lnTo>
                <a:lnTo>
                  <a:pt x="56349" y="28174"/>
                </a:lnTo>
                <a:lnTo>
                  <a:pt x="28168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88406" y="3985679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28174"/>
                </a:lnTo>
                <a:lnTo>
                  <a:pt x="28174" y="56349"/>
                </a:lnTo>
                <a:lnTo>
                  <a:pt x="0" y="28174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05275" y="377582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68" y="0"/>
                </a:moveTo>
                <a:lnTo>
                  <a:pt x="0" y="28174"/>
                </a:lnTo>
                <a:lnTo>
                  <a:pt x="28168" y="56349"/>
                </a:lnTo>
                <a:lnTo>
                  <a:pt x="56349" y="28174"/>
                </a:lnTo>
                <a:lnTo>
                  <a:pt x="28168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05270" y="377582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28174"/>
                </a:lnTo>
                <a:lnTo>
                  <a:pt x="28174" y="56349"/>
                </a:lnTo>
                <a:lnTo>
                  <a:pt x="0" y="28174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421161" y="328713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81" y="0"/>
                </a:moveTo>
                <a:lnTo>
                  <a:pt x="0" y="28174"/>
                </a:lnTo>
                <a:lnTo>
                  <a:pt x="28181" y="56349"/>
                </a:lnTo>
                <a:lnTo>
                  <a:pt x="56349" y="28174"/>
                </a:lnTo>
                <a:lnTo>
                  <a:pt x="28181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21164" y="328713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28174"/>
                </a:lnTo>
                <a:lnTo>
                  <a:pt x="28174" y="56349"/>
                </a:lnTo>
                <a:lnTo>
                  <a:pt x="0" y="28174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938026" y="255459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81" y="0"/>
                </a:moveTo>
                <a:lnTo>
                  <a:pt x="0" y="28168"/>
                </a:lnTo>
                <a:lnTo>
                  <a:pt x="28181" y="56337"/>
                </a:lnTo>
                <a:lnTo>
                  <a:pt x="56349" y="28168"/>
                </a:lnTo>
                <a:lnTo>
                  <a:pt x="28181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938028" y="255458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28174"/>
                </a:lnTo>
                <a:lnTo>
                  <a:pt x="28174" y="56349"/>
                </a:lnTo>
                <a:lnTo>
                  <a:pt x="0" y="28174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453926" y="157721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68" y="0"/>
                </a:moveTo>
                <a:lnTo>
                  <a:pt x="0" y="28168"/>
                </a:lnTo>
                <a:lnTo>
                  <a:pt x="28168" y="56349"/>
                </a:lnTo>
                <a:lnTo>
                  <a:pt x="56349" y="28168"/>
                </a:lnTo>
                <a:lnTo>
                  <a:pt x="28168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453921" y="157720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28174"/>
                </a:lnTo>
                <a:lnTo>
                  <a:pt x="28174" y="56349"/>
                </a:lnTo>
                <a:lnTo>
                  <a:pt x="0" y="28174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866959" y="3803999"/>
            <a:ext cx="3615690" cy="244475"/>
          </a:xfrm>
          <a:custGeom>
            <a:avLst/>
            <a:gdLst/>
            <a:ahLst/>
            <a:cxnLst/>
            <a:rect l="l" t="t" r="r" b="b"/>
            <a:pathLst>
              <a:path w="3615690" h="244475">
                <a:moveTo>
                  <a:pt x="0" y="243859"/>
                </a:moveTo>
                <a:lnTo>
                  <a:pt x="516864" y="243859"/>
                </a:lnTo>
                <a:lnTo>
                  <a:pt x="1032757" y="243859"/>
                </a:lnTo>
                <a:lnTo>
                  <a:pt x="1549622" y="241915"/>
                </a:lnTo>
                <a:lnTo>
                  <a:pt x="2066486" y="195281"/>
                </a:lnTo>
                <a:lnTo>
                  <a:pt x="2582379" y="170992"/>
                </a:lnTo>
                <a:lnTo>
                  <a:pt x="3099244" y="98126"/>
                </a:lnTo>
                <a:lnTo>
                  <a:pt x="3615137" y="0"/>
                </a:lnTo>
              </a:path>
            </a:pathLst>
          </a:custGeom>
          <a:ln w="17487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38782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838784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ln w="5829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355646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355648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ln w="5829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71546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71541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ln w="5829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388410" y="401774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388406" y="401774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ln w="5829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905275" y="397110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905270" y="397110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ln w="5829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421161" y="3946817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21164" y="3946817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ln w="5829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938026" y="387395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938028" y="387395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ln w="5829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453926" y="377582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453921" y="377582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49"/>
                </a:moveTo>
                <a:lnTo>
                  <a:pt x="56349" y="56349"/>
                </a:lnTo>
                <a:lnTo>
                  <a:pt x="56349" y="0"/>
                </a:lnTo>
                <a:lnTo>
                  <a:pt x="0" y="0"/>
                </a:lnTo>
                <a:lnTo>
                  <a:pt x="0" y="56349"/>
                </a:lnTo>
                <a:close/>
              </a:path>
            </a:pathLst>
          </a:custGeom>
          <a:ln w="5829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866959" y="4021626"/>
            <a:ext cx="3615690" cy="26670"/>
          </a:xfrm>
          <a:custGeom>
            <a:avLst/>
            <a:gdLst/>
            <a:ahLst/>
            <a:cxnLst/>
            <a:rect l="l" t="t" r="r" b="b"/>
            <a:pathLst>
              <a:path w="3615690" h="26670">
                <a:moveTo>
                  <a:pt x="0" y="26231"/>
                </a:moveTo>
                <a:lnTo>
                  <a:pt x="516864" y="26231"/>
                </a:lnTo>
                <a:lnTo>
                  <a:pt x="1032757" y="26231"/>
                </a:lnTo>
                <a:lnTo>
                  <a:pt x="1549622" y="25260"/>
                </a:lnTo>
                <a:lnTo>
                  <a:pt x="2066486" y="11658"/>
                </a:lnTo>
                <a:lnTo>
                  <a:pt x="2582379" y="6800"/>
                </a:lnTo>
                <a:lnTo>
                  <a:pt x="3099244" y="0"/>
                </a:lnTo>
                <a:lnTo>
                  <a:pt x="3615137" y="1943"/>
                </a:lnTo>
              </a:path>
            </a:pathLst>
          </a:custGeom>
          <a:ln w="17487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838782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81" y="0"/>
                </a:moveTo>
                <a:lnTo>
                  <a:pt x="0" y="56349"/>
                </a:lnTo>
                <a:lnTo>
                  <a:pt x="56349" y="56349"/>
                </a:lnTo>
                <a:lnTo>
                  <a:pt x="28181" y="0"/>
                </a:lnTo>
                <a:close/>
              </a:path>
            </a:pathLst>
          </a:custGeom>
          <a:solidFill>
            <a:srgbClr val="726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838784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56349"/>
                </a:lnTo>
                <a:lnTo>
                  <a:pt x="0" y="56349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355646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81" y="0"/>
                </a:moveTo>
                <a:lnTo>
                  <a:pt x="0" y="56349"/>
                </a:lnTo>
                <a:lnTo>
                  <a:pt x="56349" y="56349"/>
                </a:lnTo>
                <a:lnTo>
                  <a:pt x="28181" y="0"/>
                </a:lnTo>
                <a:close/>
              </a:path>
            </a:pathLst>
          </a:custGeom>
          <a:solidFill>
            <a:srgbClr val="726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355648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56349"/>
                </a:lnTo>
                <a:lnTo>
                  <a:pt x="0" y="56349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871546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68" y="0"/>
                </a:moveTo>
                <a:lnTo>
                  <a:pt x="0" y="56349"/>
                </a:lnTo>
                <a:lnTo>
                  <a:pt x="56349" y="56349"/>
                </a:lnTo>
                <a:lnTo>
                  <a:pt x="28168" y="0"/>
                </a:lnTo>
                <a:close/>
              </a:path>
            </a:pathLst>
          </a:custGeom>
          <a:solidFill>
            <a:srgbClr val="726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871541" y="40196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56349"/>
                </a:lnTo>
                <a:lnTo>
                  <a:pt x="0" y="56349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388410" y="401871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68" y="0"/>
                </a:moveTo>
                <a:lnTo>
                  <a:pt x="0" y="56349"/>
                </a:lnTo>
                <a:lnTo>
                  <a:pt x="56349" y="56349"/>
                </a:lnTo>
                <a:lnTo>
                  <a:pt x="28168" y="0"/>
                </a:lnTo>
                <a:close/>
              </a:path>
            </a:pathLst>
          </a:custGeom>
          <a:solidFill>
            <a:srgbClr val="726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388406" y="401871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56349"/>
                </a:lnTo>
                <a:lnTo>
                  <a:pt x="0" y="56349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905275" y="400511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68" y="0"/>
                </a:moveTo>
                <a:lnTo>
                  <a:pt x="0" y="56349"/>
                </a:lnTo>
                <a:lnTo>
                  <a:pt x="56349" y="56349"/>
                </a:lnTo>
                <a:lnTo>
                  <a:pt x="28168" y="0"/>
                </a:lnTo>
                <a:close/>
              </a:path>
            </a:pathLst>
          </a:custGeom>
          <a:solidFill>
            <a:srgbClr val="726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905270" y="400511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56349"/>
                </a:lnTo>
                <a:lnTo>
                  <a:pt x="0" y="56349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421161" y="400025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81" y="0"/>
                </a:moveTo>
                <a:lnTo>
                  <a:pt x="0" y="56349"/>
                </a:lnTo>
                <a:lnTo>
                  <a:pt x="56349" y="56349"/>
                </a:lnTo>
                <a:lnTo>
                  <a:pt x="28181" y="0"/>
                </a:lnTo>
                <a:close/>
              </a:path>
            </a:pathLst>
          </a:custGeom>
          <a:solidFill>
            <a:srgbClr val="726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421164" y="400025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56349"/>
                </a:lnTo>
                <a:lnTo>
                  <a:pt x="0" y="56349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938026" y="399345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81" y="0"/>
                </a:moveTo>
                <a:lnTo>
                  <a:pt x="0" y="56349"/>
                </a:lnTo>
                <a:lnTo>
                  <a:pt x="56349" y="56349"/>
                </a:lnTo>
                <a:lnTo>
                  <a:pt x="28181" y="0"/>
                </a:lnTo>
                <a:close/>
              </a:path>
            </a:pathLst>
          </a:custGeom>
          <a:solidFill>
            <a:srgbClr val="726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938028" y="399345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56349"/>
                </a:lnTo>
                <a:lnTo>
                  <a:pt x="0" y="56349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453926" y="399539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68" y="0"/>
                </a:moveTo>
                <a:lnTo>
                  <a:pt x="0" y="56349"/>
                </a:lnTo>
                <a:lnTo>
                  <a:pt x="56349" y="56349"/>
                </a:lnTo>
                <a:lnTo>
                  <a:pt x="28168" y="0"/>
                </a:lnTo>
                <a:close/>
              </a:path>
            </a:pathLst>
          </a:custGeom>
          <a:solidFill>
            <a:srgbClr val="726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453921" y="399539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74" y="0"/>
                </a:moveTo>
                <a:lnTo>
                  <a:pt x="56349" y="56349"/>
                </a:lnTo>
                <a:lnTo>
                  <a:pt x="0" y="56349"/>
                </a:lnTo>
                <a:lnTo>
                  <a:pt x="28174" y="0"/>
                </a:lnTo>
                <a:close/>
              </a:path>
            </a:pathLst>
          </a:custGeom>
          <a:ln w="5829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481750" y="3981139"/>
            <a:ext cx="7048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301852" y="3492450"/>
            <a:ext cx="25019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1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301852" y="3003938"/>
            <a:ext cx="25019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2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301852" y="2515249"/>
            <a:ext cx="25019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3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301852" y="2026802"/>
            <a:ext cx="25019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4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301852" y="1538112"/>
            <a:ext cx="25019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301852" y="1049585"/>
            <a:ext cx="25019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6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00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866830" y="2444800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7" y="0"/>
                </a:lnTo>
              </a:path>
            </a:pathLst>
          </a:custGeom>
          <a:ln w="17487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920270" y="2419540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24282" y="0"/>
                </a:moveTo>
                <a:lnTo>
                  <a:pt x="0" y="24295"/>
                </a:lnTo>
                <a:lnTo>
                  <a:pt x="24282" y="48577"/>
                </a:lnTo>
                <a:lnTo>
                  <a:pt x="48577" y="24295"/>
                </a:lnTo>
                <a:lnTo>
                  <a:pt x="24282" y="0"/>
                </a:lnTo>
                <a:close/>
              </a:path>
            </a:pathLst>
          </a:custGeom>
          <a:solidFill>
            <a:srgbClr val="93A2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920265" y="2419540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24288" y="0"/>
                </a:moveTo>
                <a:lnTo>
                  <a:pt x="48577" y="24288"/>
                </a:lnTo>
                <a:lnTo>
                  <a:pt x="24288" y="48577"/>
                </a:lnTo>
                <a:lnTo>
                  <a:pt x="0" y="24288"/>
                </a:lnTo>
                <a:lnTo>
                  <a:pt x="24288" y="0"/>
                </a:lnTo>
                <a:close/>
              </a:path>
            </a:pathLst>
          </a:custGeom>
          <a:ln w="5829">
            <a:solidFill>
              <a:srgbClr val="93A2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866830" y="2582760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7" y="0"/>
                </a:lnTo>
              </a:path>
            </a:pathLst>
          </a:custGeom>
          <a:ln w="17487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920270" y="2557500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0" y="48577"/>
                </a:moveTo>
                <a:lnTo>
                  <a:pt x="48577" y="48577"/>
                </a:lnTo>
                <a:lnTo>
                  <a:pt x="48577" y="0"/>
                </a:lnTo>
                <a:lnTo>
                  <a:pt x="0" y="0"/>
                </a:lnTo>
                <a:lnTo>
                  <a:pt x="0" y="48577"/>
                </a:lnTo>
                <a:close/>
              </a:path>
            </a:pathLst>
          </a:custGeom>
          <a:solidFill>
            <a:srgbClr val="AD8F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920265" y="2557500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0" y="48577"/>
                </a:moveTo>
                <a:lnTo>
                  <a:pt x="48577" y="48577"/>
                </a:lnTo>
                <a:lnTo>
                  <a:pt x="48577" y="0"/>
                </a:lnTo>
                <a:lnTo>
                  <a:pt x="0" y="0"/>
                </a:lnTo>
                <a:lnTo>
                  <a:pt x="0" y="48577"/>
                </a:lnTo>
                <a:close/>
              </a:path>
            </a:pathLst>
          </a:custGeom>
          <a:ln w="5829">
            <a:solidFill>
              <a:srgbClr val="AD8F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866830" y="2720720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7" y="0"/>
                </a:lnTo>
              </a:path>
            </a:pathLst>
          </a:custGeom>
          <a:ln w="17487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920270" y="2696438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24282" y="0"/>
                </a:moveTo>
                <a:lnTo>
                  <a:pt x="0" y="48577"/>
                </a:lnTo>
                <a:lnTo>
                  <a:pt x="48577" y="48577"/>
                </a:lnTo>
                <a:lnTo>
                  <a:pt x="24282" y="0"/>
                </a:lnTo>
                <a:close/>
              </a:path>
            </a:pathLst>
          </a:custGeom>
          <a:solidFill>
            <a:srgbClr val="726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920265" y="2696432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24288" y="0"/>
                </a:moveTo>
                <a:lnTo>
                  <a:pt x="48577" y="48577"/>
                </a:lnTo>
                <a:lnTo>
                  <a:pt x="0" y="48577"/>
                </a:lnTo>
                <a:lnTo>
                  <a:pt x="24288" y="0"/>
                </a:lnTo>
                <a:close/>
              </a:path>
            </a:pathLst>
          </a:custGeom>
          <a:ln w="5829">
            <a:solidFill>
              <a:srgbClr val="7260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6027066" y="2335771"/>
            <a:ext cx="412115" cy="440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51100"/>
              </a:lnSpc>
              <a:spcBef>
                <a:spcPts val="90"/>
              </a:spcBef>
            </a:pP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data  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no</a:t>
            </a:r>
            <a:r>
              <a:rPr dirty="0" sz="600" spc="3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dirty="0" sz="600" spc="5">
                <a:solidFill>
                  <a:srgbClr val="292934"/>
                </a:solidFill>
                <a:latin typeface="Arial"/>
                <a:cs typeface="Arial"/>
              </a:rPr>
              <a:t>le</a:t>
            </a:r>
            <a:r>
              <a:rPr dirty="0" sz="600" spc="15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dirty="0" sz="600" spc="5">
                <a:solidFill>
                  <a:srgbClr val="292934"/>
                </a:solidFill>
                <a:latin typeface="Arial"/>
                <a:cs typeface="Arial"/>
              </a:rPr>
              <a:t>ge  </a:t>
            </a:r>
            <a:r>
              <a:rPr dirty="0" sz="600" spc="10">
                <a:solidFill>
                  <a:srgbClr val="292934"/>
                </a:solidFill>
                <a:latin typeface="Arial"/>
                <a:cs typeface="Arial"/>
              </a:rPr>
              <a:t>utilization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0670" y="310784"/>
            <a:ext cx="3358259" cy="3917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2019-01-05T06:29:34Z</dcterms:created>
  <dcterms:modified xsi:type="dcterms:W3CDTF">2019-01-05T06:29:34Z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2019-01-05T00:00:00Z</vt:filetime>
  </property>
</Properties>
</file>