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772400" cy="4381500"/>
  <p:notesSz cx="7772400" cy="4381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78614" y="257172"/>
            <a:ext cx="6615171" cy="667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453640"/>
            <a:ext cx="5440680" cy="1095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E75B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2E75B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E75B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1007745"/>
            <a:ext cx="3380994" cy="2891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1007745"/>
            <a:ext cx="3380994" cy="2891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E75B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614" y="387360"/>
            <a:ext cx="3346450" cy="4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E75B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5726" y="827067"/>
            <a:ext cx="3188970" cy="294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2E75B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4074795"/>
            <a:ext cx="2487168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4074795"/>
            <a:ext cx="1787652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4074795"/>
            <a:ext cx="1787652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5"/>
              <a:t>Contributing</a:t>
            </a:r>
            <a:r>
              <a:rPr dirty="0" spc="-120"/>
              <a:t> </a:t>
            </a:r>
            <a:r>
              <a:rPr dirty="0" spc="-10"/>
              <a:t>factors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67640" indent="-15494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120"/>
              <a:t>Lack </a:t>
            </a:r>
            <a:r>
              <a:rPr dirty="0" spc="5"/>
              <a:t>of</a:t>
            </a:r>
            <a:r>
              <a:rPr dirty="0" spc="-45"/>
              <a:t> </a:t>
            </a:r>
            <a:r>
              <a:rPr dirty="0" spc="-35"/>
              <a:t>communication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120"/>
              <a:t>Lack </a:t>
            </a:r>
            <a:r>
              <a:rPr dirty="0" spc="5"/>
              <a:t>of</a:t>
            </a:r>
            <a:r>
              <a:rPr dirty="0" spc="-45"/>
              <a:t> </a:t>
            </a:r>
            <a:r>
              <a:rPr dirty="0" spc="-30"/>
              <a:t>coordination</a:t>
            </a:r>
          </a:p>
          <a:p>
            <a:pPr marL="167640" indent="-15494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45"/>
              <a:t>Inadequate</a:t>
            </a:r>
            <a:r>
              <a:rPr dirty="0" spc="-75"/>
              <a:t> </a:t>
            </a:r>
            <a:r>
              <a:rPr dirty="0" spc="-35"/>
              <a:t>staffing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155"/>
              <a:t>IPP </a:t>
            </a:r>
            <a:r>
              <a:rPr dirty="0" spc="170"/>
              <a:t>/ </a:t>
            </a:r>
            <a:r>
              <a:rPr dirty="0" spc="-60"/>
              <a:t>standards </a:t>
            </a:r>
            <a:r>
              <a:rPr dirty="0" spc="5"/>
              <a:t>not</a:t>
            </a:r>
            <a:r>
              <a:rPr dirty="0" spc="-280"/>
              <a:t> </a:t>
            </a:r>
            <a:r>
              <a:rPr dirty="0" spc="-20"/>
              <a:t>followed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65"/>
              <a:t>Insecure </a:t>
            </a:r>
            <a:r>
              <a:rPr dirty="0" spc="-114"/>
              <a:t>access </a:t>
            </a:r>
            <a:r>
              <a:rPr dirty="0" spc="5"/>
              <a:t>of </a:t>
            </a:r>
            <a:r>
              <a:rPr dirty="0" spc="-10"/>
              <a:t>patient</a:t>
            </a:r>
            <a:r>
              <a:rPr dirty="0" spc="-140"/>
              <a:t> </a:t>
            </a:r>
            <a:r>
              <a:rPr dirty="0" spc="-15"/>
              <a:t>information</a:t>
            </a:r>
          </a:p>
          <a:p>
            <a:pPr marL="210820" indent="-19812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211454" algn="l"/>
              </a:tabLst>
            </a:pPr>
            <a:r>
              <a:rPr dirty="0" spc="-120"/>
              <a:t>Lack </a:t>
            </a:r>
            <a:r>
              <a:rPr dirty="0" spc="5"/>
              <a:t>of</a:t>
            </a:r>
            <a:r>
              <a:rPr dirty="0" spc="-120"/>
              <a:t> </a:t>
            </a:r>
            <a:r>
              <a:rPr dirty="0" spc="-45"/>
              <a:t>knowledge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60"/>
              <a:t>Failure </a:t>
            </a:r>
            <a:r>
              <a:rPr dirty="0" spc="20"/>
              <a:t>to </a:t>
            </a:r>
            <a:r>
              <a:rPr dirty="0" spc="-5"/>
              <a:t>follow</a:t>
            </a:r>
            <a:r>
              <a:rPr dirty="0" spc="-260"/>
              <a:t> </a:t>
            </a:r>
            <a:r>
              <a:rPr dirty="0" spc="-40"/>
              <a:t>up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120"/>
              <a:t>Lack </a:t>
            </a:r>
            <a:r>
              <a:rPr dirty="0" spc="5"/>
              <a:t>of </a:t>
            </a:r>
            <a:r>
              <a:rPr dirty="0" spc="-25"/>
              <a:t>proper</a:t>
            </a:r>
            <a:r>
              <a:rPr dirty="0" spc="-120"/>
              <a:t> </a:t>
            </a:r>
            <a:r>
              <a:rPr dirty="0" spc="-75"/>
              <a:t>check</a:t>
            </a:r>
          </a:p>
          <a:p>
            <a:pPr marL="167640" indent="-15494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25"/>
              <a:t>Improper </a:t>
            </a:r>
            <a:r>
              <a:rPr dirty="0" spc="-85"/>
              <a:t>assessment </a:t>
            </a:r>
            <a:r>
              <a:rPr dirty="0" spc="170"/>
              <a:t>/</a:t>
            </a:r>
            <a:r>
              <a:rPr dirty="0" spc="-150"/>
              <a:t> </a:t>
            </a:r>
            <a:r>
              <a:rPr dirty="0" spc="-80"/>
              <a:t>reassessment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65"/>
              <a:t>No </a:t>
            </a:r>
            <a:r>
              <a:rPr dirty="0" spc="170"/>
              <a:t>/</a:t>
            </a:r>
            <a:r>
              <a:rPr dirty="0" spc="-180"/>
              <a:t> </a:t>
            </a:r>
            <a:r>
              <a:rPr dirty="0" spc="-45"/>
              <a:t>inadequate </a:t>
            </a:r>
            <a:r>
              <a:rPr dirty="0" spc="-70"/>
              <a:t>resources </a:t>
            </a:r>
            <a:r>
              <a:rPr dirty="0" spc="-5"/>
              <a:t>or </a:t>
            </a:r>
            <a:r>
              <a:rPr dirty="0" spc="-60"/>
              <a:t>supplies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80"/>
              <a:t>Look </a:t>
            </a:r>
            <a:r>
              <a:rPr dirty="0" spc="-50"/>
              <a:t>alike</a:t>
            </a:r>
            <a:r>
              <a:rPr dirty="0" spc="-75"/>
              <a:t> </a:t>
            </a:r>
            <a:r>
              <a:rPr dirty="0" spc="-45"/>
              <a:t>medications</a:t>
            </a:r>
          </a:p>
          <a:p>
            <a:pPr marL="167640" indent="-15494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30"/>
              <a:t>Illegible</a:t>
            </a:r>
            <a:r>
              <a:rPr dirty="0" spc="-85"/>
              <a:t> </a:t>
            </a:r>
            <a:r>
              <a:rPr dirty="0" spc="-20"/>
              <a:t>handwriting</a:t>
            </a:r>
          </a:p>
        </p:txBody>
      </p:sp>
      <p:sp>
        <p:nvSpPr>
          <p:cNvPr id="4" name="object 4"/>
          <p:cNvSpPr/>
          <p:nvPr/>
        </p:nvSpPr>
        <p:spPr>
          <a:xfrm>
            <a:off x="5374259" y="1228419"/>
            <a:ext cx="2251075" cy="2158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78614" y="4124978"/>
            <a:ext cx="448309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2218"/>
            <a:ext cx="295783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210" b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dirty="0" spc="-130" b="0">
                <a:solidFill>
                  <a:srgbClr val="000000"/>
                </a:solidFill>
                <a:latin typeface="Arial"/>
                <a:cs typeface="Arial"/>
              </a:rPr>
              <a:t>Accenture</a:t>
            </a:r>
            <a:r>
              <a:rPr dirty="0" spc="-15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pc="-114" b="0">
                <a:solidFill>
                  <a:srgbClr val="000000"/>
                </a:solidFill>
                <a:latin typeface="Arial"/>
                <a:cs typeface="Arial"/>
              </a:rPr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8614" y="1146707"/>
            <a:ext cx="6610984" cy="258318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58115" marR="5080" indent="-145415">
              <a:lnSpc>
                <a:spcPct val="91800"/>
              </a:lnSpc>
              <a:spcBef>
                <a:spcPts val="305"/>
              </a:spcBef>
              <a:buChar char="•"/>
              <a:tabLst>
                <a:tab pos="158750" algn="l"/>
              </a:tabLst>
            </a:pPr>
            <a:r>
              <a:rPr dirty="0" sz="1750" spc="-114">
                <a:latin typeface="Arial"/>
                <a:cs typeface="Arial"/>
              </a:rPr>
              <a:t>The </a:t>
            </a:r>
            <a:r>
              <a:rPr dirty="0" sz="1750" spc="-60">
                <a:latin typeface="Arial"/>
                <a:cs typeface="Arial"/>
              </a:rPr>
              <a:t>Accenture </a:t>
            </a:r>
            <a:r>
              <a:rPr dirty="0" sz="1750" spc="-75">
                <a:latin typeface="Arial"/>
                <a:cs typeface="Arial"/>
              </a:rPr>
              <a:t>survey </a:t>
            </a:r>
            <a:r>
              <a:rPr dirty="0" sz="1750" spc="-110">
                <a:latin typeface="Arial"/>
                <a:cs typeface="Arial"/>
              </a:rPr>
              <a:t>asked </a:t>
            </a:r>
            <a:r>
              <a:rPr dirty="0" sz="1750" spc="-85">
                <a:latin typeface="Arial"/>
                <a:cs typeface="Arial"/>
              </a:rPr>
              <a:t>physicians </a:t>
            </a:r>
            <a:r>
              <a:rPr dirty="0" sz="1750" spc="-25">
                <a:latin typeface="Arial"/>
                <a:cs typeface="Arial"/>
              </a:rPr>
              <a:t>about </a:t>
            </a:r>
            <a:r>
              <a:rPr dirty="0" sz="1750" spc="-5">
                <a:latin typeface="Arial"/>
                <a:cs typeface="Arial"/>
              </a:rPr>
              <a:t>the </a:t>
            </a:r>
            <a:r>
              <a:rPr dirty="0" sz="1750" spc="-30">
                <a:latin typeface="Arial"/>
                <a:cs typeface="Arial"/>
              </a:rPr>
              <a:t>extent </a:t>
            </a:r>
            <a:r>
              <a:rPr dirty="0" sz="1750" spc="30">
                <a:latin typeface="Arial"/>
                <a:cs typeface="Arial"/>
              </a:rPr>
              <a:t>to </a:t>
            </a:r>
            <a:r>
              <a:rPr dirty="0" sz="1750" spc="-35">
                <a:latin typeface="Arial"/>
                <a:cs typeface="Arial"/>
              </a:rPr>
              <a:t>which  </a:t>
            </a:r>
            <a:r>
              <a:rPr dirty="0" sz="1750" spc="-25">
                <a:latin typeface="Arial"/>
                <a:cs typeface="Arial"/>
              </a:rPr>
              <a:t>they </a:t>
            </a:r>
            <a:r>
              <a:rPr dirty="0" sz="1750" spc="-90">
                <a:latin typeface="Arial"/>
                <a:cs typeface="Arial"/>
              </a:rPr>
              <a:t>used </a:t>
            </a:r>
            <a:r>
              <a:rPr dirty="0" sz="1750" spc="-125" b="1">
                <a:latin typeface="Trebuchet MS"/>
                <a:cs typeface="Trebuchet MS"/>
              </a:rPr>
              <a:t>12 </a:t>
            </a:r>
            <a:r>
              <a:rPr dirty="0" sz="1750" spc="-15">
                <a:latin typeface="Arial"/>
                <a:cs typeface="Arial"/>
              </a:rPr>
              <a:t>different </a:t>
            </a:r>
            <a:r>
              <a:rPr dirty="0" sz="1750">
                <a:latin typeface="Arial"/>
                <a:cs typeface="Arial"/>
              </a:rPr>
              <a:t>“functions”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180">
                <a:latin typeface="Arial"/>
                <a:cs typeface="Arial"/>
              </a:rPr>
              <a:t>EMR </a:t>
            </a:r>
            <a:r>
              <a:rPr dirty="0" sz="1750" spc="-65">
                <a:latin typeface="Arial"/>
                <a:cs typeface="Arial"/>
              </a:rPr>
              <a:t>and </a:t>
            </a:r>
            <a:r>
              <a:rPr dirty="0" sz="1750" spc="-170">
                <a:latin typeface="Arial"/>
                <a:cs typeface="Arial"/>
              </a:rPr>
              <a:t>HIS— </a:t>
            </a:r>
            <a:r>
              <a:rPr dirty="0" sz="1750" spc="-100">
                <a:latin typeface="Arial"/>
                <a:cs typeface="Arial"/>
              </a:rPr>
              <a:t>such </a:t>
            </a:r>
            <a:r>
              <a:rPr dirty="0" sz="1750" spc="-150">
                <a:latin typeface="Arial"/>
                <a:cs typeface="Arial"/>
              </a:rPr>
              <a:t>as  </a:t>
            </a:r>
            <a:r>
              <a:rPr dirty="0" sz="1750" spc="-35">
                <a:latin typeface="Arial"/>
                <a:cs typeface="Arial"/>
              </a:rPr>
              <a:t>electronic </a:t>
            </a:r>
            <a:r>
              <a:rPr dirty="0" sz="1750" spc="-15">
                <a:latin typeface="Arial"/>
                <a:cs typeface="Arial"/>
              </a:rPr>
              <a:t>entry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15">
                <a:latin typeface="Arial"/>
                <a:cs typeface="Arial"/>
              </a:rPr>
              <a:t>patient </a:t>
            </a:r>
            <a:r>
              <a:rPr dirty="0" sz="1750" spc="-50">
                <a:latin typeface="Arial"/>
                <a:cs typeface="Arial"/>
              </a:rPr>
              <a:t>notes, </a:t>
            </a:r>
            <a:r>
              <a:rPr dirty="0" sz="1750" spc="-35">
                <a:latin typeface="Arial"/>
                <a:cs typeface="Arial"/>
              </a:rPr>
              <a:t>electronic </a:t>
            </a:r>
            <a:r>
              <a:rPr dirty="0" sz="1750" spc="-50">
                <a:latin typeface="Arial"/>
                <a:cs typeface="Arial"/>
              </a:rPr>
              <a:t>referrals, </a:t>
            </a:r>
            <a:r>
              <a:rPr dirty="0" sz="1750" spc="-35">
                <a:latin typeface="Arial"/>
                <a:cs typeface="Arial"/>
              </a:rPr>
              <a:t>electronic  </a:t>
            </a:r>
            <a:r>
              <a:rPr dirty="0" sz="1750" spc="-40">
                <a:latin typeface="Arial"/>
                <a:cs typeface="Arial"/>
              </a:rPr>
              <a:t>ordering </a:t>
            </a:r>
            <a:r>
              <a:rPr dirty="0" sz="1750" spc="-65">
                <a:latin typeface="Arial"/>
                <a:cs typeface="Arial"/>
              </a:rPr>
              <a:t>and </a:t>
            </a:r>
            <a:r>
              <a:rPr dirty="0" sz="1750" spc="-55">
                <a:latin typeface="Arial"/>
                <a:cs typeface="Arial"/>
              </a:rPr>
              <a:t>prescribing </a:t>
            </a:r>
            <a:r>
              <a:rPr dirty="0" sz="1750" spc="-65">
                <a:latin typeface="Arial"/>
                <a:cs typeface="Arial"/>
              </a:rPr>
              <a:t>and </a:t>
            </a:r>
            <a:r>
              <a:rPr dirty="0" sz="1750" spc="-50">
                <a:latin typeface="Arial"/>
                <a:cs typeface="Arial"/>
              </a:rPr>
              <a:t>communicating </a:t>
            </a:r>
            <a:r>
              <a:rPr dirty="0" sz="1750" spc="25">
                <a:latin typeface="Arial"/>
                <a:cs typeface="Arial"/>
              </a:rPr>
              <a:t>with </a:t>
            </a:r>
            <a:r>
              <a:rPr dirty="0" sz="1750" spc="-5">
                <a:latin typeface="Arial"/>
                <a:cs typeface="Arial"/>
              </a:rPr>
              <a:t>other </a:t>
            </a:r>
            <a:r>
              <a:rPr dirty="0" sz="1750" spc="-85">
                <a:latin typeface="Arial"/>
                <a:cs typeface="Arial"/>
              </a:rPr>
              <a:t>physicians</a:t>
            </a:r>
            <a:r>
              <a:rPr dirty="0" sz="1750" spc="-265">
                <a:latin typeface="Arial"/>
                <a:cs typeface="Arial"/>
              </a:rPr>
              <a:t> </a:t>
            </a:r>
            <a:r>
              <a:rPr dirty="0" sz="1750" spc="-5">
                <a:latin typeface="Arial"/>
                <a:cs typeface="Arial"/>
              </a:rPr>
              <a:t>or  </a:t>
            </a:r>
            <a:r>
              <a:rPr dirty="0" sz="1750" spc="-35">
                <a:latin typeface="Arial"/>
                <a:cs typeface="Arial"/>
              </a:rPr>
              <a:t>patients </a:t>
            </a:r>
            <a:r>
              <a:rPr dirty="0" sz="1750" spc="-60">
                <a:latin typeface="Arial"/>
                <a:cs typeface="Arial"/>
              </a:rPr>
              <a:t>via </a:t>
            </a:r>
            <a:r>
              <a:rPr dirty="0" sz="1750" spc="-90">
                <a:latin typeface="Arial"/>
                <a:cs typeface="Arial"/>
              </a:rPr>
              <a:t>secure</a:t>
            </a:r>
            <a:r>
              <a:rPr dirty="0" sz="1750" spc="-135">
                <a:latin typeface="Arial"/>
                <a:cs typeface="Arial"/>
              </a:rPr>
              <a:t> </a:t>
            </a:r>
            <a:r>
              <a:rPr dirty="0" sz="1750" spc="-45">
                <a:latin typeface="Arial"/>
                <a:cs typeface="Arial"/>
              </a:rPr>
              <a:t>email.</a:t>
            </a:r>
            <a:endParaRPr sz="1750">
              <a:latin typeface="Arial"/>
              <a:cs typeface="Arial"/>
            </a:endParaRPr>
          </a:p>
          <a:p>
            <a:pPr marL="158115" marR="185420" indent="-145415">
              <a:lnSpc>
                <a:spcPct val="91800"/>
              </a:lnSpc>
              <a:spcBef>
                <a:spcPts val="640"/>
              </a:spcBef>
              <a:buChar char="•"/>
              <a:tabLst>
                <a:tab pos="158750" algn="l"/>
              </a:tabLst>
            </a:pPr>
            <a:r>
              <a:rPr dirty="0" sz="1750" spc="-110">
                <a:latin typeface="Arial"/>
                <a:cs typeface="Arial"/>
              </a:rPr>
              <a:t>The </a:t>
            </a:r>
            <a:r>
              <a:rPr dirty="0" sz="1750" spc="-50">
                <a:latin typeface="Arial"/>
                <a:cs typeface="Arial"/>
              </a:rPr>
              <a:t>results </a:t>
            </a:r>
            <a:r>
              <a:rPr dirty="0" sz="1750" spc="-70">
                <a:latin typeface="Arial"/>
                <a:cs typeface="Arial"/>
              </a:rPr>
              <a:t>showed </a:t>
            </a:r>
            <a:r>
              <a:rPr dirty="0" sz="1750" spc="10">
                <a:latin typeface="Arial"/>
                <a:cs typeface="Arial"/>
              </a:rPr>
              <a:t>that </a:t>
            </a:r>
            <a:r>
              <a:rPr dirty="0" sz="1750" spc="-85">
                <a:latin typeface="Arial"/>
                <a:cs typeface="Arial"/>
              </a:rPr>
              <a:t>physicians </a:t>
            </a:r>
            <a:r>
              <a:rPr dirty="0" sz="1750" spc="-20">
                <a:latin typeface="Arial"/>
                <a:cs typeface="Arial"/>
              </a:rPr>
              <a:t>who </a:t>
            </a:r>
            <a:r>
              <a:rPr dirty="0" sz="1750" spc="-65">
                <a:latin typeface="Arial"/>
                <a:cs typeface="Arial"/>
              </a:rPr>
              <a:t>are </a:t>
            </a:r>
            <a:r>
              <a:rPr dirty="0" sz="1750" spc="-15">
                <a:latin typeface="Arial"/>
                <a:cs typeface="Arial"/>
              </a:rPr>
              <a:t>routine </a:t>
            </a:r>
            <a:r>
              <a:rPr dirty="0" sz="1750" spc="-100">
                <a:latin typeface="Arial"/>
                <a:cs typeface="Arial"/>
              </a:rPr>
              <a:t>users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120">
                <a:latin typeface="Arial"/>
                <a:cs typeface="Arial"/>
              </a:rPr>
              <a:t>a </a:t>
            </a:r>
            <a:r>
              <a:rPr dirty="0" sz="1750" spc="-15">
                <a:latin typeface="Arial"/>
                <a:cs typeface="Arial"/>
              </a:rPr>
              <a:t>wider  </a:t>
            </a:r>
            <a:r>
              <a:rPr dirty="0" sz="1750" spc="-80">
                <a:latin typeface="Arial"/>
                <a:cs typeface="Arial"/>
              </a:rPr>
              <a:t>range </a:t>
            </a:r>
            <a:r>
              <a:rPr dirty="0" sz="1750" spc="10">
                <a:latin typeface="Arial"/>
                <a:cs typeface="Arial"/>
              </a:rPr>
              <a:t>of </a:t>
            </a:r>
            <a:r>
              <a:rPr dirty="0" sz="1750" spc="-50">
                <a:latin typeface="Arial"/>
                <a:cs typeface="Arial"/>
              </a:rPr>
              <a:t>healthcare </a:t>
            </a:r>
            <a:r>
              <a:rPr dirty="0" sz="1750" spc="-120">
                <a:latin typeface="Arial"/>
                <a:cs typeface="Arial"/>
              </a:rPr>
              <a:t>IT </a:t>
            </a:r>
            <a:r>
              <a:rPr dirty="0" sz="1750" spc="-35">
                <a:latin typeface="Arial"/>
                <a:cs typeface="Arial"/>
              </a:rPr>
              <a:t>functions </a:t>
            </a:r>
            <a:r>
              <a:rPr dirty="0" sz="1750" spc="-95">
                <a:latin typeface="Arial"/>
                <a:cs typeface="Arial"/>
              </a:rPr>
              <a:t>have </a:t>
            </a:r>
            <a:r>
              <a:rPr dirty="0" u="heavy" sz="1750" spc="-1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dirty="0" u="heavy" sz="1750" spc="-8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more </a:t>
            </a:r>
            <a:r>
              <a:rPr dirty="0" u="heavy" sz="1750" spc="-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positive </a:t>
            </a:r>
            <a:r>
              <a:rPr dirty="0" u="heavy" sz="17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attitude </a:t>
            </a:r>
            <a:r>
              <a:rPr dirty="0" sz="1750">
                <a:latin typeface="Arial"/>
                <a:cs typeface="Arial"/>
              </a:rPr>
              <a:t> </a:t>
            </a:r>
            <a:r>
              <a:rPr dirty="0" sz="1750" spc="-45">
                <a:latin typeface="Arial"/>
                <a:cs typeface="Arial"/>
              </a:rPr>
              <a:t>towards </a:t>
            </a:r>
            <a:r>
              <a:rPr dirty="0" sz="1750" spc="-5">
                <a:latin typeface="Arial"/>
                <a:cs typeface="Arial"/>
              </a:rPr>
              <a:t>the </a:t>
            </a:r>
            <a:r>
              <a:rPr dirty="0" sz="1750" spc="-60">
                <a:latin typeface="Arial"/>
                <a:cs typeface="Arial"/>
              </a:rPr>
              <a:t>these </a:t>
            </a:r>
            <a:r>
              <a:rPr dirty="0" sz="1750" spc="-55">
                <a:latin typeface="Arial"/>
                <a:cs typeface="Arial"/>
              </a:rPr>
              <a:t>technologies. </a:t>
            </a:r>
            <a:r>
              <a:rPr dirty="0" sz="1750" spc="-114">
                <a:latin typeface="Arial"/>
                <a:cs typeface="Arial"/>
              </a:rPr>
              <a:t>On </a:t>
            </a:r>
            <a:r>
              <a:rPr dirty="0" sz="1750" spc="-100">
                <a:latin typeface="Arial"/>
                <a:cs typeface="Arial"/>
              </a:rPr>
              <a:t>average </a:t>
            </a:r>
            <a:r>
              <a:rPr dirty="0" sz="1750" spc="-110">
                <a:latin typeface="Arial"/>
                <a:cs typeface="Arial"/>
              </a:rPr>
              <a:t>across </a:t>
            </a:r>
            <a:r>
              <a:rPr dirty="0" sz="1750" spc="-30">
                <a:latin typeface="Arial"/>
                <a:cs typeface="Arial"/>
              </a:rPr>
              <a:t>all </a:t>
            </a:r>
            <a:r>
              <a:rPr dirty="0" sz="1750" spc="-5">
                <a:latin typeface="Arial"/>
                <a:cs typeface="Arial"/>
              </a:rPr>
              <a:t>the </a:t>
            </a:r>
            <a:r>
              <a:rPr dirty="0" sz="1750" spc="-45">
                <a:latin typeface="Arial"/>
                <a:cs typeface="Arial"/>
              </a:rPr>
              <a:t>countries,  </a:t>
            </a:r>
            <a:r>
              <a:rPr dirty="0" sz="1750" spc="-150">
                <a:latin typeface="Arial"/>
                <a:cs typeface="Arial"/>
              </a:rPr>
              <a:t>as </a:t>
            </a:r>
            <a:r>
              <a:rPr dirty="0" sz="1750" spc="-85">
                <a:latin typeface="Arial"/>
                <a:cs typeface="Arial"/>
              </a:rPr>
              <a:t>physicians </a:t>
            </a:r>
            <a:r>
              <a:rPr dirty="0" sz="1750" spc="-20">
                <a:latin typeface="Arial"/>
                <a:cs typeface="Arial"/>
              </a:rPr>
              <a:t>start </a:t>
            </a:r>
            <a:r>
              <a:rPr dirty="0" sz="1750" spc="25">
                <a:latin typeface="Arial"/>
                <a:cs typeface="Arial"/>
              </a:rPr>
              <a:t>to </a:t>
            </a:r>
            <a:r>
              <a:rPr dirty="0" sz="1750" spc="-105">
                <a:latin typeface="Arial"/>
                <a:cs typeface="Arial"/>
              </a:rPr>
              <a:t>use </a:t>
            </a:r>
            <a:r>
              <a:rPr dirty="0" sz="1750" spc="-35">
                <a:latin typeface="Arial"/>
                <a:cs typeface="Arial"/>
              </a:rPr>
              <a:t>more </a:t>
            </a:r>
            <a:r>
              <a:rPr dirty="0" sz="1750">
                <a:latin typeface="Arial"/>
                <a:cs typeface="Arial"/>
              </a:rPr>
              <a:t>“functions” </a:t>
            </a:r>
            <a:r>
              <a:rPr dirty="0" sz="1750" spc="-40">
                <a:latin typeface="Arial"/>
                <a:cs typeface="Arial"/>
              </a:rPr>
              <a:t>—the </a:t>
            </a:r>
            <a:r>
              <a:rPr dirty="0" sz="1750" spc="-35">
                <a:latin typeface="Arial"/>
                <a:cs typeface="Arial"/>
              </a:rPr>
              <a:t>more </a:t>
            </a:r>
            <a:r>
              <a:rPr dirty="0" sz="1750" spc="-40">
                <a:latin typeface="Arial"/>
                <a:cs typeface="Arial"/>
              </a:rPr>
              <a:t>positive</a:t>
            </a:r>
            <a:r>
              <a:rPr dirty="0" sz="1750" spc="-254">
                <a:latin typeface="Arial"/>
                <a:cs typeface="Arial"/>
              </a:rPr>
              <a:t> </a:t>
            </a:r>
            <a:r>
              <a:rPr dirty="0" sz="1750" spc="-25">
                <a:latin typeface="Arial"/>
                <a:cs typeface="Arial"/>
              </a:rPr>
              <a:t>they  </a:t>
            </a:r>
            <a:r>
              <a:rPr dirty="0" sz="1750" spc="-65">
                <a:latin typeface="Arial"/>
                <a:cs typeface="Arial"/>
              </a:rPr>
              <a:t>are </a:t>
            </a:r>
            <a:r>
              <a:rPr dirty="0" sz="1750" spc="-25">
                <a:latin typeface="Arial"/>
                <a:cs typeface="Arial"/>
              </a:rPr>
              <a:t>about </a:t>
            </a:r>
            <a:r>
              <a:rPr dirty="0" sz="1750" spc="-5">
                <a:latin typeface="Arial"/>
                <a:cs typeface="Arial"/>
              </a:rPr>
              <a:t>the</a:t>
            </a:r>
            <a:r>
              <a:rPr dirty="0" sz="1750" spc="-155">
                <a:latin typeface="Arial"/>
                <a:cs typeface="Arial"/>
              </a:rPr>
              <a:t> </a:t>
            </a:r>
            <a:r>
              <a:rPr dirty="0" sz="1750" spc="-35">
                <a:latin typeface="Arial"/>
                <a:cs typeface="Arial"/>
              </a:rPr>
              <a:t>benefits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2218"/>
            <a:ext cx="295783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210" b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dirty="0" spc="-130" b="0">
                <a:solidFill>
                  <a:srgbClr val="000000"/>
                </a:solidFill>
                <a:latin typeface="Arial"/>
                <a:cs typeface="Arial"/>
              </a:rPr>
              <a:t>Accenture</a:t>
            </a:r>
            <a:r>
              <a:rPr dirty="0" spc="-15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pc="-114" b="0">
                <a:solidFill>
                  <a:srgbClr val="000000"/>
                </a:solidFill>
                <a:latin typeface="Arial"/>
                <a:cs typeface="Arial"/>
              </a:rPr>
              <a:t>study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8614" y="1125333"/>
            <a:ext cx="6602730" cy="26619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 marR="304800">
              <a:lnSpc>
                <a:spcPts val="1720"/>
              </a:lnSpc>
              <a:spcBef>
                <a:spcPts val="505"/>
              </a:spcBef>
            </a:pPr>
            <a:r>
              <a:rPr dirty="0" sz="1750" spc="5">
                <a:latin typeface="Arial"/>
                <a:cs typeface="Arial"/>
              </a:rPr>
              <a:t>Majority </a:t>
            </a:r>
            <a:r>
              <a:rPr dirty="0" sz="1750" spc="10">
                <a:latin typeface="Arial"/>
                <a:cs typeface="Arial"/>
              </a:rPr>
              <a:t>of </a:t>
            </a:r>
            <a:r>
              <a:rPr dirty="0" sz="1750" spc="-50">
                <a:latin typeface="Arial"/>
                <a:cs typeface="Arial"/>
              </a:rPr>
              <a:t>doctors </a:t>
            </a:r>
            <a:r>
              <a:rPr dirty="0" sz="1750" spc="-75">
                <a:latin typeface="Arial"/>
                <a:cs typeface="Arial"/>
              </a:rPr>
              <a:t>surveyed </a:t>
            </a:r>
            <a:r>
              <a:rPr dirty="0" sz="1750" spc="-55">
                <a:latin typeface="Arial"/>
                <a:cs typeface="Arial"/>
              </a:rPr>
              <a:t>believe </a:t>
            </a:r>
            <a:r>
              <a:rPr dirty="0" sz="1750" spc="10">
                <a:latin typeface="Arial"/>
                <a:cs typeface="Arial"/>
              </a:rPr>
              <a:t>that </a:t>
            </a:r>
            <a:r>
              <a:rPr dirty="0" sz="1750" spc="-50">
                <a:latin typeface="Arial"/>
                <a:cs typeface="Arial"/>
              </a:rPr>
              <a:t>healthcare</a:t>
            </a:r>
            <a:r>
              <a:rPr dirty="0" sz="1750" spc="-355">
                <a:latin typeface="Arial"/>
                <a:cs typeface="Arial"/>
              </a:rPr>
              <a:t> </a:t>
            </a:r>
            <a:r>
              <a:rPr dirty="0" sz="1750" spc="-120">
                <a:latin typeface="Arial"/>
                <a:cs typeface="Arial"/>
              </a:rPr>
              <a:t>IT </a:t>
            </a:r>
            <a:r>
              <a:rPr dirty="0" sz="1750" spc="-90">
                <a:latin typeface="Arial"/>
                <a:cs typeface="Arial"/>
              </a:rPr>
              <a:t>does </a:t>
            </a:r>
            <a:r>
              <a:rPr dirty="0" sz="1750" spc="-40">
                <a:latin typeface="Arial"/>
                <a:cs typeface="Arial"/>
              </a:rPr>
              <a:t>provide  </a:t>
            </a:r>
            <a:r>
              <a:rPr dirty="0" sz="1750" spc="-90">
                <a:latin typeface="Arial"/>
                <a:cs typeface="Arial"/>
              </a:rPr>
              <a:t>some </a:t>
            </a:r>
            <a:r>
              <a:rPr dirty="0" sz="1750" spc="-55">
                <a:latin typeface="Arial"/>
                <a:cs typeface="Arial"/>
              </a:rPr>
              <a:t>common </a:t>
            </a:r>
            <a:r>
              <a:rPr dirty="0" sz="1750" spc="5">
                <a:latin typeface="Arial"/>
                <a:cs typeface="Arial"/>
              </a:rPr>
              <a:t>top </a:t>
            </a:r>
            <a:r>
              <a:rPr dirty="0" sz="1750" spc="-40">
                <a:latin typeface="Arial"/>
                <a:cs typeface="Arial"/>
              </a:rPr>
              <a:t>benefits,</a:t>
            </a:r>
            <a:r>
              <a:rPr dirty="0" sz="1750" spc="-170">
                <a:latin typeface="Arial"/>
                <a:cs typeface="Arial"/>
              </a:rPr>
              <a:t> </a:t>
            </a:r>
            <a:r>
              <a:rPr dirty="0" sz="1750" spc="-40">
                <a:latin typeface="Arial"/>
                <a:cs typeface="Arial"/>
              </a:rPr>
              <a:t>including: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250"/>
              </a:spcBef>
              <a:buChar char="•"/>
              <a:tabLst>
                <a:tab pos="158750" algn="l"/>
              </a:tabLst>
            </a:pPr>
            <a:r>
              <a:rPr dirty="0" sz="1750" spc="-5">
                <a:latin typeface="Arial"/>
                <a:cs typeface="Arial"/>
              </a:rPr>
              <a:t>better </a:t>
            </a:r>
            <a:r>
              <a:rPr dirty="0" sz="1750" spc="-90" b="1">
                <a:latin typeface="Trebuchet MS"/>
                <a:cs typeface="Trebuchet MS"/>
              </a:rPr>
              <a:t>access</a:t>
            </a:r>
            <a:r>
              <a:rPr dirty="0" sz="1750" spc="-90">
                <a:latin typeface="Arial"/>
                <a:cs typeface="Arial"/>
              </a:rPr>
              <a:t>, </a:t>
            </a:r>
            <a:r>
              <a:rPr dirty="0" sz="1750" spc="-80" b="1">
                <a:latin typeface="Trebuchet MS"/>
                <a:cs typeface="Trebuchet MS"/>
              </a:rPr>
              <a:t>quality </a:t>
            </a:r>
            <a:r>
              <a:rPr dirty="0" sz="1750" spc="-55">
                <a:latin typeface="Arial"/>
                <a:cs typeface="Arial"/>
              </a:rPr>
              <a:t>data </a:t>
            </a:r>
            <a:r>
              <a:rPr dirty="0" sz="1750" spc="5">
                <a:latin typeface="Arial"/>
                <a:cs typeface="Arial"/>
              </a:rPr>
              <a:t>for </a:t>
            </a:r>
            <a:r>
              <a:rPr dirty="0" u="heavy" sz="1750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clinical </a:t>
            </a:r>
            <a:r>
              <a:rPr dirty="0" u="heavy" sz="1750" spc="-8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dirty="0" sz="1750" spc="-315">
                <a:latin typeface="Arial"/>
                <a:cs typeface="Arial"/>
              </a:rPr>
              <a:t> </a:t>
            </a:r>
            <a:r>
              <a:rPr dirty="0" sz="1750" spc="-85">
                <a:latin typeface="Arial"/>
                <a:cs typeface="Arial"/>
              </a:rPr>
              <a:t>(70.9%),</a:t>
            </a:r>
            <a:endParaRPr sz="1750">
              <a:latin typeface="Arial"/>
              <a:cs typeface="Arial"/>
            </a:endParaRPr>
          </a:p>
          <a:p>
            <a:pPr marL="209550" indent="-196850">
              <a:lnSpc>
                <a:spcPct val="100000"/>
              </a:lnSpc>
              <a:spcBef>
                <a:spcPts val="259"/>
              </a:spcBef>
              <a:buChar char="•"/>
              <a:tabLst>
                <a:tab pos="210185" algn="l"/>
              </a:tabLst>
            </a:pPr>
            <a:r>
              <a:rPr dirty="0" sz="1750" spc="-40">
                <a:latin typeface="Arial"/>
                <a:cs typeface="Arial"/>
              </a:rPr>
              <a:t>improved </a:t>
            </a:r>
            <a:r>
              <a:rPr dirty="0" sz="1750" spc="-30">
                <a:latin typeface="Arial"/>
                <a:cs typeface="Arial"/>
              </a:rPr>
              <a:t>coordination </a:t>
            </a:r>
            <a:r>
              <a:rPr dirty="0" sz="1750" spc="10">
                <a:latin typeface="Arial"/>
                <a:cs typeface="Arial"/>
              </a:rPr>
              <a:t>of </a:t>
            </a:r>
            <a:r>
              <a:rPr dirty="0" sz="1750" spc="-85">
                <a:latin typeface="Arial"/>
                <a:cs typeface="Arial"/>
              </a:rPr>
              <a:t>care </a:t>
            </a:r>
            <a:r>
              <a:rPr dirty="0" sz="1750" spc="-65">
                <a:latin typeface="Arial"/>
                <a:cs typeface="Arial"/>
              </a:rPr>
              <a:t>(69.1</a:t>
            </a:r>
            <a:r>
              <a:rPr dirty="0" sz="1750" spc="-240">
                <a:latin typeface="Arial"/>
                <a:cs typeface="Arial"/>
              </a:rPr>
              <a:t> </a:t>
            </a:r>
            <a:r>
              <a:rPr dirty="0" sz="1750" spc="-165">
                <a:latin typeface="Arial"/>
                <a:cs typeface="Arial"/>
              </a:rPr>
              <a:t>%)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250"/>
              </a:spcBef>
              <a:buChar char="•"/>
              <a:tabLst>
                <a:tab pos="158750" algn="l"/>
              </a:tabLst>
            </a:pPr>
            <a:r>
              <a:rPr dirty="0" sz="1750" spc="-25">
                <a:latin typeface="Arial"/>
                <a:cs typeface="Arial"/>
              </a:rPr>
              <a:t>reduction </a:t>
            </a:r>
            <a:r>
              <a:rPr dirty="0" sz="1750" spc="-10">
                <a:latin typeface="Arial"/>
                <a:cs typeface="Arial"/>
              </a:rPr>
              <a:t>in </a:t>
            </a:r>
            <a:r>
              <a:rPr dirty="0" sz="1750" spc="-55">
                <a:latin typeface="Arial"/>
                <a:cs typeface="Arial"/>
              </a:rPr>
              <a:t>medical </a:t>
            </a:r>
            <a:r>
              <a:rPr dirty="0" sz="1750" spc="-45">
                <a:latin typeface="Arial"/>
                <a:cs typeface="Arial"/>
              </a:rPr>
              <a:t>errors </a:t>
            </a:r>
            <a:r>
              <a:rPr dirty="0" sz="1750" spc="-65">
                <a:latin typeface="Arial"/>
                <a:cs typeface="Arial"/>
              </a:rPr>
              <a:t>(66</a:t>
            </a:r>
            <a:r>
              <a:rPr dirty="0" sz="1750" spc="-240">
                <a:latin typeface="Arial"/>
                <a:cs typeface="Arial"/>
              </a:rPr>
              <a:t> </a:t>
            </a:r>
            <a:r>
              <a:rPr dirty="0" sz="1750" spc="-120">
                <a:latin typeface="Arial"/>
                <a:cs typeface="Arial"/>
              </a:rPr>
              <a:t>%).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245"/>
              </a:spcBef>
              <a:buChar char="•"/>
              <a:tabLst>
                <a:tab pos="158750" algn="l"/>
              </a:tabLst>
            </a:pPr>
            <a:r>
              <a:rPr dirty="0" sz="1750" spc="-100">
                <a:latin typeface="Arial"/>
                <a:cs typeface="Arial"/>
              </a:rPr>
              <a:t>average </a:t>
            </a:r>
            <a:r>
              <a:rPr dirty="0" sz="1750" spc="-90">
                <a:latin typeface="Arial"/>
                <a:cs typeface="Arial"/>
              </a:rPr>
              <a:t>score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70">
                <a:latin typeface="Arial"/>
                <a:cs typeface="Arial"/>
              </a:rPr>
              <a:t>61</a:t>
            </a:r>
            <a:r>
              <a:rPr dirty="0" sz="1750" spc="-150">
                <a:latin typeface="Arial"/>
                <a:cs typeface="Arial"/>
              </a:rPr>
              <a:t> </a:t>
            </a:r>
            <a:r>
              <a:rPr dirty="0" sz="1750" spc="-165">
                <a:latin typeface="Arial"/>
                <a:cs typeface="Arial"/>
              </a:rPr>
              <a:t>%,</a:t>
            </a:r>
            <a:endParaRPr sz="1750">
              <a:latin typeface="Arial"/>
              <a:cs typeface="Arial"/>
            </a:endParaRPr>
          </a:p>
          <a:p>
            <a:pPr marL="158115" marR="45720" indent="-145415">
              <a:lnSpc>
                <a:spcPts val="1720"/>
              </a:lnSpc>
              <a:spcBef>
                <a:spcPts val="630"/>
              </a:spcBef>
              <a:buChar char="•"/>
              <a:tabLst>
                <a:tab pos="158750" algn="l"/>
              </a:tabLst>
            </a:pPr>
            <a:r>
              <a:rPr dirty="0" sz="1750" spc="-40">
                <a:latin typeface="Arial"/>
                <a:cs typeface="Arial"/>
              </a:rPr>
              <a:t>In </a:t>
            </a:r>
            <a:r>
              <a:rPr dirty="0" sz="1750" spc="-90">
                <a:latin typeface="Arial"/>
                <a:cs typeface="Arial"/>
              </a:rPr>
              <a:t>England, </a:t>
            </a:r>
            <a:r>
              <a:rPr dirty="0" sz="1750" spc="-85">
                <a:latin typeface="Arial"/>
                <a:cs typeface="Arial"/>
              </a:rPr>
              <a:t>physicians </a:t>
            </a:r>
            <a:r>
              <a:rPr dirty="0" sz="1750" spc="-60">
                <a:latin typeface="Arial"/>
                <a:cs typeface="Arial"/>
              </a:rPr>
              <a:t>perceived </a:t>
            </a:r>
            <a:r>
              <a:rPr dirty="0" sz="1750" spc="-5">
                <a:latin typeface="Arial"/>
                <a:cs typeface="Arial"/>
              </a:rPr>
              <a:t>other </a:t>
            </a:r>
            <a:r>
              <a:rPr dirty="0" sz="1750" spc="-50">
                <a:latin typeface="Arial"/>
                <a:cs typeface="Arial"/>
              </a:rPr>
              <a:t>healthcare </a:t>
            </a:r>
            <a:r>
              <a:rPr dirty="0" sz="1750" spc="-120">
                <a:latin typeface="Arial"/>
                <a:cs typeface="Arial"/>
              </a:rPr>
              <a:t>IT </a:t>
            </a:r>
            <a:r>
              <a:rPr dirty="0" sz="1750" spc="-35">
                <a:latin typeface="Arial"/>
                <a:cs typeface="Arial"/>
              </a:rPr>
              <a:t>benefits </a:t>
            </a:r>
            <a:r>
              <a:rPr dirty="0" sz="1750" spc="25">
                <a:latin typeface="Arial"/>
                <a:cs typeface="Arial"/>
              </a:rPr>
              <a:t>to  </a:t>
            </a:r>
            <a:r>
              <a:rPr dirty="0" sz="1750" spc="-40">
                <a:latin typeface="Arial"/>
                <a:cs typeface="Arial"/>
              </a:rPr>
              <a:t>include: </a:t>
            </a:r>
            <a:r>
              <a:rPr dirty="0" sz="1750" spc="-75">
                <a:latin typeface="Arial"/>
                <a:cs typeface="Arial"/>
              </a:rPr>
              <a:t>increased </a:t>
            </a:r>
            <a:r>
              <a:rPr dirty="0" sz="1750" spc="-90">
                <a:latin typeface="Arial"/>
                <a:cs typeface="Arial"/>
              </a:rPr>
              <a:t>speed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135">
                <a:latin typeface="Arial"/>
                <a:cs typeface="Arial"/>
              </a:rPr>
              <a:t>access </a:t>
            </a:r>
            <a:r>
              <a:rPr dirty="0" sz="1750" spc="30">
                <a:latin typeface="Arial"/>
                <a:cs typeface="Arial"/>
              </a:rPr>
              <a:t>to </a:t>
            </a:r>
            <a:r>
              <a:rPr dirty="0" sz="1750" spc="-30">
                <a:latin typeface="Arial"/>
                <a:cs typeface="Arial"/>
              </a:rPr>
              <a:t>health </a:t>
            </a:r>
            <a:r>
              <a:rPr dirty="0" sz="1750" spc="-85">
                <a:latin typeface="Arial"/>
                <a:cs typeface="Arial"/>
              </a:rPr>
              <a:t>services </a:t>
            </a:r>
            <a:r>
              <a:rPr dirty="0" sz="1750" spc="25">
                <a:latin typeface="Arial"/>
                <a:cs typeface="Arial"/>
              </a:rPr>
              <a:t>to </a:t>
            </a:r>
            <a:r>
              <a:rPr dirty="0" sz="1750" spc="-35">
                <a:latin typeface="Arial"/>
                <a:cs typeface="Arial"/>
              </a:rPr>
              <a:t>patients</a:t>
            </a:r>
            <a:r>
              <a:rPr dirty="0" sz="1750" spc="-345">
                <a:latin typeface="Arial"/>
                <a:cs typeface="Arial"/>
              </a:rPr>
              <a:t> </a:t>
            </a:r>
            <a:r>
              <a:rPr dirty="0" sz="1750" spc="-60">
                <a:latin typeface="Arial"/>
                <a:cs typeface="Arial"/>
              </a:rPr>
              <a:t>(55.3</a:t>
            </a:r>
            <a:endParaRPr sz="1750">
              <a:latin typeface="Arial"/>
              <a:cs typeface="Arial"/>
            </a:endParaRPr>
          </a:p>
          <a:p>
            <a:pPr marL="158115">
              <a:lnSpc>
                <a:spcPts val="1520"/>
              </a:lnSpc>
            </a:pPr>
            <a:r>
              <a:rPr dirty="0" sz="1750" spc="-125">
                <a:latin typeface="Arial"/>
                <a:cs typeface="Arial"/>
              </a:rPr>
              <a:t>%), </a:t>
            </a:r>
            <a:r>
              <a:rPr dirty="0" sz="1750" spc="-60">
                <a:latin typeface="Arial"/>
                <a:cs typeface="Arial"/>
              </a:rPr>
              <a:t>reduced </a:t>
            </a:r>
            <a:r>
              <a:rPr dirty="0" sz="1750" spc="-40">
                <a:latin typeface="Arial"/>
                <a:cs typeface="Arial"/>
              </a:rPr>
              <a:t>number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85">
                <a:latin typeface="Arial"/>
                <a:cs typeface="Arial"/>
              </a:rPr>
              <a:t>unnecessary </a:t>
            </a:r>
            <a:r>
              <a:rPr dirty="0" sz="1750" spc="-30">
                <a:latin typeface="Arial"/>
                <a:cs typeface="Arial"/>
              </a:rPr>
              <a:t>interventions </a:t>
            </a:r>
            <a:r>
              <a:rPr dirty="0" sz="1750" spc="-65">
                <a:latin typeface="Arial"/>
                <a:cs typeface="Arial"/>
              </a:rPr>
              <a:t>and procedures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70">
                <a:latin typeface="Arial"/>
                <a:cs typeface="Arial"/>
              </a:rPr>
              <a:t>(52</a:t>
            </a:r>
            <a:endParaRPr sz="1750">
              <a:latin typeface="Arial"/>
              <a:cs typeface="Arial"/>
            </a:endParaRPr>
          </a:p>
          <a:p>
            <a:pPr marL="158115">
              <a:lnSpc>
                <a:spcPts val="1905"/>
              </a:lnSpc>
            </a:pPr>
            <a:r>
              <a:rPr dirty="0" sz="1750" spc="-120">
                <a:latin typeface="Arial"/>
                <a:cs typeface="Arial"/>
              </a:rPr>
              <a:t>%).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67166" y="823850"/>
          <a:ext cx="4839970" cy="350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2040"/>
                <a:gridCol w="2475230"/>
              </a:tblGrid>
              <a:tr h="349250">
                <a:tc>
                  <a:txBody>
                    <a:bodyPr/>
                    <a:lstStyle/>
                    <a:p>
                      <a:pPr marL="47625">
                        <a:lnSpc>
                          <a:spcPts val="1310"/>
                        </a:lnSpc>
                      </a:pPr>
                      <a:r>
                        <a:rPr dirty="0" sz="1150" spc="-60" b="1">
                          <a:latin typeface="Trebuchet MS"/>
                          <a:cs typeface="Trebuchet MS"/>
                        </a:rPr>
                        <a:t>Information</a:t>
                      </a: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60" b="1">
                          <a:latin typeface="Trebuchet MS"/>
                          <a:cs typeface="Trebuchet MS"/>
                        </a:rPr>
                        <a:t>assessed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10"/>
                        </a:lnSpc>
                      </a:pPr>
                      <a:r>
                        <a:rPr dirty="0" sz="1150" spc="-55" b="1">
                          <a:latin typeface="Trebuchet MS"/>
                          <a:cs typeface="Trebuchet MS"/>
                        </a:rPr>
                        <a:t>No. </a:t>
                      </a:r>
                      <a:r>
                        <a:rPr dirty="0" sz="1150" spc="-50" b="1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prescription </a:t>
                      </a:r>
                      <a:r>
                        <a:rPr dirty="0" sz="1150" spc="-60" b="1">
                          <a:latin typeface="Trebuchet MS"/>
                          <a:cs typeface="Trebuchet MS"/>
                        </a:rPr>
                        <a:t>with </a:t>
                      </a:r>
                      <a:r>
                        <a:rPr dirty="0" sz="1150" spc="-50" b="1">
                          <a:latin typeface="Trebuchet MS"/>
                          <a:cs typeface="Trebuchet MS"/>
                        </a:rPr>
                        <a:t>omission</a:t>
                      </a:r>
                      <a:r>
                        <a:rPr dirty="0" sz="1150" spc="-27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30" b="1">
                          <a:latin typeface="Trebuchet MS"/>
                          <a:cs typeface="Trebuchet MS"/>
                        </a:rPr>
                        <a:t>(%)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0"/>
                        </a:lnSpc>
                      </a:pP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Patient</a:t>
                      </a:r>
                      <a:r>
                        <a:rPr dirty="0" sz="1150" spc="15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name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930">
                        <a:lnSpc>
                          <a:spcPts val="1290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0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(0.0%)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0"/>
                        </a:lnSpc>
                      </a:pPr>
                      <a:r>
                        <a:rPr dirty="0" sz="1150" spc="-55" b="1">
                          <a:latin typeface="Trebuchet MS"/>
                          <a:cs typeface="Trebuchet MS"/>
                        </a:rPr>
                        <a:t>Hospital</a:t>
                      </a:r>
                      <a:r>
                        <a:rPr dirty="0" sz="1150" spc="14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75" b="1">
                          <a:latin typeface="Trebuchet MS"/>
                          <a:cs typeface="Trebuchet MS"/>
                        </a:rPr>
                        <a:t>no.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ts val="1290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0 </a:t>
                      </a: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(0.0%)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5"/>
                        </a:lnSpc>
                      </a:pPr>
                      <a:r>
                        <a:rPr dirty="0" sz="1150" spc="-85" b="1">
                          <a:latin typeface="Trebuchet MS"/>
                          <a:cs typeface="Trebuchet MS"/>
                        </a:rPr>
                        <a:t>Sex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ts val="1295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64 </a:t>
                      </a: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(32.2%)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0"/>
                        </a:lnSpc>
                      </a:pPr>
                      <a:r>
                        <a:rPr dirty="0" sz="1150" spc="-55" b="1">
                          <a:latin typeface="Trebuchet MS"/>
                          <a:cs typeface="Trebuchet MS"/>
                        </a:rPr>
                        <a:t>Age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ts val="1290"/>
                        </a:lnSpc>
                      </a:pPr>
                      <a:r>
                        <a:rPr dirty="0" sz="1150" spc="-95" b="1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132 </a:t>
                      </a:r>
                      <a:r>
                        <a:rPr dirty="0" sz="1150" spc="-70" b="1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(66.3%)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0"/>
                        </a:lnSpc>
                      </a:pPr>
                      <a:r>
                        <a:rPr dirty="0" sz="1150" spc="-50" b="1">
                          <a:latin typeface="Trebuchet MS"/>
                          <a:cs typeface="Trebuchet MS"/>
                        </a:rPr>
                        <a:t>National</a:t>
                      </a:r>
                      <a:r>
                        <a:rPr dirty="0" sz="1150" spc="-114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15" b="1">
                          <a:latin typeface="Trebuchet MS"/>
                          <a:cs typeface="Trebuchet MS"/>
                        </a:rPr>
                        <a:t>ID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290"/>
                        </a:lnSpc>
                      </a:pPr>
                      <a:r>
                        <a:rPr dirty="0" sz="1150" spc="-95" b="1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171 </a:t>
                      </a:r>
                      <a:r>
                        <a:rPr dirty="0" sz="1150" spc="-70" b="1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(85.9%)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0"/>
                        </a:lnSpc>
                      </a:pPr>
                      <a:r>
                        <a:rPr dirty="0" sz="1150" spc="-45" b="1">
                          <a:latin typeface="Trebuchet MS"/>
                          <a:cs typeface="Trebuchet MS"/>
                        </a:rPr>
                        <a:t>Diagnosis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ts val="1290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39 </a:t>
                      </a: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(19.6%)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0"/>
                        </a:lnSpc>
                      </a:pPr>
                      <a:r>
                        <a:rPr dirty="0" sz="1150" spc="-80" b="1">
                          <a:latin typeface="Trebuchet MS"/>
                          <a:cs typeface="Trebuchet MS"/>
                        </a:rPr>
                        <a:t>Generic</a:t>
                      </a:r>
                      <a:r>
                        <a:rPr dirty="0" sz="1150" spc="-12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name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ts val="1290"/>
                        </a:lnSpc>
                      </a:pPr>
                      <a:r>
                        <a:rPr dirty="0" sz="1150" spc="-95" b="1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85 </a:t>
                      </a:r>
                      <a:r>
                        <a:rPr dirty="0" sz="1150" spc="-70" b="1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(42.7%)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47625">
                        <a:lnSpc>
                          <a:spcPts val="1315"/>
                        </a:lnSpc>
                      </a:pPr>
                      <a:r>
                        <a:rPr dirty="0" sz="1150" spc="-90" b="1">
                          <a:latin typeface="Trebuchet MS"/>
                          <a:cs typeface="Trebuchet MS"/>
                        </a:rPr>
                        <a:t>Frequency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930">
                        <a:lnSpc>
                          <a:spcPts val="1315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3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(1.5%)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0"/>
                        </a:lnSpc>
                      </a:pPr>
                      <a:r>
                        <a:rPr dirty="0" sz="1150" spc="-45" b="1">
                          <a:latin typeface="Trebuchet MS"/>
                          <a:cs typeface="Trebuchet MS"/>
                        </a:rPr>
                        <a:t>Dose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ts val="1290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20 </a:t>
                      </a: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(10.1%)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47625">
                        <a:lnSpc>
                          <a:spcPts val="1315"/>
                        </a:lnSpc>
                      </a:pPr>
                      <a:r>
                        <a:rPr dirty="0" sz="1150" spc="-60" b="1">
                          <a:latin typeface="Trebuchet MS"/>
                          <a:cs typeface="Trebuchet MS"/>
                        </a:rPr>
                        <a:t>Duration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930">
                        <a:lnSpc>
                          <a:spcPts val="1315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2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(1.0%)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0"/>
                        </a:lnSpc>
                      </a:pP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Route </a:t>
                      </a:r>
                      <a:r>
                        <a:rPr dirty="0" sz="1150" spc="-50" b="1"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dirty="0" sz="1150" spc="-12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60" b="1">
                          <a:latin typeface="Trebuchet MS"/>
                          <a:cs typeface="Trebuchet MS"/>
                        </a:rPr>
                        <a:t>administration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290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29 </a:t>
                      </a: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(14.6%)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5"/>
                        </a:lnSpc>
                      </a:pPr>
                      <a:r>
                        <a:rPr dirty="0" sz="1150" spc="-60" b="1">
                          <a:latin typeface="Trebuchet MS"/>
                          <a:cs typeface="Trebuchet MS"/>
                        </a:rPr>
                        <a:t>physician's</a:t>
                      </a:r>
                      <a:r>
                        <a:rPr dirty="0" sz="1150" spc="-10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name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295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12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(6.0%)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47625">
                        <a:lnSpc>
                          <a:spcPts val="1315"/>
                        </a:lnSpc>
                      </a:pP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Extension </a:t>
                      </a:r>
                      <a:r>
                        <a:rPr dirty="0" sz="1150" spc="-55" b="1"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dirty="0" sz="1150" spc="-15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bleep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ts val="1315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25 </a:t>
                      </a: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(12.6%)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5"/>
                        </a:lnSpc>
                      </a:pPr>
                      <a:r>
                        <a:rPr dirty="0" sz="1150" spc="-60" b="1">
                          <a:latin typeface="Trebuchet MS"/>
                          <a:cs typeface="Trebuchet MS"/>
                        </a:rPr>
                        <a:t>physician's</a:t>
                      </a:r>
                      <a:r>
                        <a:rPr dirty="0" sz="1150" spc="-10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signature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930">
                        <a:lnSpc>
                          <a:spcPts val="1295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7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(3.5%)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47625">
                        <a:lnSpc>
                          <a:spcPts val="1275"/>
                        </a:lnSpc>
                      </a:pPr>
                      <a:r>
                        <a:rPr dirty="0" sz="1150" spc="-60" b="1">
                          <a:latin typeface="Trebuchet MS"/>
                          <a:cs typeface="Trebuchet MS"/>
                        </a:rPr>
                        <a:t>Date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275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12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(6.0%)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47625">
                        <a:lnSpc>
                          <a:spcPts val="1290"/>
                        </a:lnSpc>
                      </a:pPr>
                      <a:r>
                        <a:rPr dirty="0" sz="1150" spc="-80" b="1">
                          <a:latin typeface="Trebuchet MS"/>
                          <a:cs typeface="Trebuchet MS"/>
                        </a:rPr>
                        <a:t>Clinic</a:t>
                      </a:r>
                      <a:r>
                        <a:rPr dirty="0" sz="1150" spc="-10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name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930">
                        <a:lnSpc>
                          <a:spcPts val="1290"/>
                        </a:lnSpc>
                      </a:pP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1 </a:t>
                      </a:r>
                      <a:r>
                        <a:rPr dirty="0" sz="1150" spc="-65" b="1">
                          <a:latin typeface="Trebuchet MS"/>
                          <a:cs typeface="Trebuchet MS"/>
                        </a:rPr>
                        <a:t>(0.5%)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226060">
                <a:tc gridSpan="2">
                  <a:txBody>
                    <a:bodyPr/>
                    <a:lstStyle/>
                    <a:p>
                      <a:pPr marL="927100">
                        <a:lnSpc>
                          <a:spcPts val="1315"/>
                        </a:lnSpc>
                      </a:pPr>
                      <a:r>
                        <a:rPr dirty="0" sz="1150" spc="-90" b="1">
                          <a:latin typeface="Trebuchet MS"/>
                          <a:cs typeface="Trebuchet MS"/>
                        </a:rPr>
                        <a:t>Total </a:t>
                      </a:r>
                      <a:r>
                        <a:rPr dirty="0" sz="1150" spc="-50" b="1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dirty="0" sz="1150" spc="-70" b="1">
                          <a:latin typeface="Trebuchet MS"/>
                          <a:cs typeface="Trebuchet MS"/>
                        </a:rPr>
                        <a:t>prescriptions </a:t>
                      </a:r>
                      <a:r>
                        <a:rPr dirty="0" sz="1150" spc="-85" b="1">
                          <a:latin typeface="Trebuchet MS"/>
                          <a:cs typeface="Trebuchet MS"/>
                        </a:rPr>
                        <a:t>were </a:t>
                      </a:r>
                      <a:r>
                        <a:rPr dirty="0" sz="1150" spc="-75" b="1">
                          <a:latin typeface="Trebuchet MS"/>
                          <a:cs typeface="Trebuchet MS"/>
                        </a:rPr>
                        <a:t>evaluated: </a:t>
                      </a:r>
                      <a:r>
                        <a:rPr dirty="0" sz="1150" spc="-95" b="1">
                          <a:latin typeface="Trebuchet MS"/>
                          <a:cs typeface="Trebuchet MS"/>
                        </a:rPr>
                        <a:t>199</a:t>
                      </a:r>
                      <a:r>
                        <a:rPr dirty="0" sz="1150" spc="-19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50" spc="-60" b="1">
                          <a:latin typeface="Trebuchet MS"/>
                          <a:cs typeface="Trebuchet MS"/>
                        </a:rPr>
                        <a:t>(100%)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7207" y="190804"/>
            <a:ext cx="5463540" cy="294640"/>
          </a:xfrm>
          <a:prstGeom prst="rect"/>
          <a:ln w="7772">
            <a:solidFill>
              <a:srgbClr val="00000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155"/>
              </a:spcBef>
            </a:pPr>
            <a:r>
              <a:rPr dirty="0" sz="1500" spc="-110">
                <a:solidFill>
                  <a:srgbClr val="000000"/>
                </a:solidFill>
              </a:rPr>
              <a:t>Table </a:t>
            </a:r>
            <a:r>
              <a:rPr dirty="0" sz="1500" spc="-120">
                <a:solidFill>
                  <a:srgbClr val="000000"/>
                </a:solidFill>
              </a:rPr>
              <a:t>1: </a:t>
            </a:r>
            <a:r>
              <a:rPr dirty="0" sz="1500" spc="-60">
                <a:solidFill>
                  <a:srgbClr val="000000"/>
                </a:solidFill>
              </a:rPr>
              <a:t>Assessment </a:t>
            </a:r>
            <a:r>
              <a:rPr dirty="0" sz="1500" spc="-50">
                <a:solidFill>
                  <a:srgbClr val="000000"/>
                </a:solidFill>
              </a:rPr>
              <a:t>of </a:t>
            </a:r>
            <a:r>
              <a:rPr dirty="0" sz="1500" spc="-70">
                <a:solidFill>
                  <a:srgbClr val="000000"/>
                </a:solidFill>
              </a:rPr>
              <a:t>Handwritten </a:t>
            </a:r>
            <a:r>
              <a:rPr dirty="0" sz="1500" spc="-75">
                <a:solidFill>
                  <a:srgbClr val="000000"/>
                </a:solidFill>
              </a:rPr>
              <a:t>Prescriptions</a:t>
            </a:r>
            <a:r>
              <a:rPr dirty="0" sz="1500" spc="-220">
                <a:solidFill>
                  <a:srgbClr val="000000"/>
                </a:solidFill>
              </a:rPr>
              <a:t> </a:t>
            </a:r>
            <a:r>
              <a:rPr dirty="0" sz="1500" spc="-75">
                <a:solidFill>
                  <a:srgbClr val="000000"/>
                </a:solidFill>
              </a:rPr>
              <a:t>completeness</a:t>
            </a:r>
            <a:endParaRPr sz="1500"/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93917" y="1188181"/>
          <a:ext cx="5431790" cy="1951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045"/>
                <a:gridCol w="592455"/>
                <a:gridCol w="937894"/>
                <a:gridCol w="377825"/>
                <a:gridCol w="682625"/>
                <a:gridCol w="1329054"/>
              </a:tblGrid>
              <a:tr h="582295"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50" spc="-40" b="1">
                          <a:latin typeface="Trebuchet MS"/>
                          <a:cs typeface="Trebuchet MS"/>
                        </a:rPr>
                        <a:t>Scale*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540385">
                        <a:lnSpc>
                          <a:spcPts val="1445"/>
                        </a:lnSpc>
                      </a:pPr>
                      <a:r>
                        <a:rPr dirty="0" sz="1250" spc="-45" b="1">
                          <a:latin typeface="Trebuchet MS"/>
                          <a:cs typeface="Trebuchet MS"/>
                        </a:rPr>
                        <a:t>No. </a:t>
                      </a:r>
                      <a:r>
                        <a:rPr dirty="0" sz="1250" spc="-40" b="1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dirty="0" sz="1250" spc="-65" b="1">
                          <a:latin typeface="Trebuchet MS"/>
                          <a:cs typeface="Trebuchet MS"/>
                        </a:rPr>
                        <a:t>prescription</a:t>
                      </a:r>
                      <a:r>
                        <a:rPr dirty="0" sz="1250" spc="-26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50" spc="-15" b="1">
                          <a:latin typeface="Trebuchet MS"/>
                          <a:cs typeface="Trebuchet MS"/>
                        </a:rPr>
                        <a:t>(%)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  <a:p>
                      <a:pPr marL="11779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Pharmacist</a:t>
                      </a:r>
                      <a:r>
                        <a:rPr dirty="0" sz="1250" spc="-204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50" spc="-30" b="1">
                          <a:latin typeface="Trebuchet MS"/>
                          <a:cs typeface="Trebuchet MS"/>
                        </a:rPr>
                        <a:t>B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  <a:p>
                      <a:pPr marL="47625">
                        <a:lnSpc>
                          <a:spcPts val="1475"/>
                        </a:lnSpc>
                        <a:spcBef>
                          <a:spcPts val="35"/>
                        </a:spcBef>
                      </a:pP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Pharmacist</a:t>
                      </a:r>
                      <a:r>
                        <a:rPr dirty="0" sz="1250" spc="-114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50" spc="-20" b="1">
                          <a:latin typeface="Trebuchet MS"/>
                          <a:cs typeface="Trebuchet MS"/>
                        </a:rPr>
                        <a:t>A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50" spc="75" b="1">
                          <a:latin typeface="Trebuchet MS"/>
                          <a:cs typeface="Trebuchet MS"/>
                        </a:rPr>
                        <a:t>%</a:t>
                      </a:r>
                      <a:r>
                        <a:rPr dirty="0" sz="1250" spc="-19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50" spc="-40" b="1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dirty="0" sz="1250" spc="-70" b="1">
                          <a:latin typeface="Trebuchet MS"/>
                          <a:cs typeface="Trebuchet MS"/>
                        </a:rPr>
                        <a:t>average </a:t>
                      </a:r>
                      <a:r>
                        <a:rPr dirty="0" sz="1250" spc="-65" b="1">
                          <a:latin typeface="Trebuchet MS"/>
                          <a:cs typeface="Trebuchet MS"/>
                        </a:rPr>
                        <a:t>scale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130175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algn="ctr" marL="6350">
                        <a:lnSpc>
                          <a:spcPts val="1430"/>
                        </a:lnSpc>
                      </a:pPr>
                      <a:r>
                        <a:rPr dirty="0" sz="1250" b="1">
                          <a:latin typeface="Trebuchet MS"/>
                          <a:cs typeface="Trebuchet MS"/>
                        </a:rPr>
                        <a:t>1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53060">
                        <a:lnSpc>
                          <a:spcPts val="1430"/>
                        </a:lnSpc>
                      </a:pPr>
                      <a:r>
                        <a:rPr dirty="0" sz="1250" spc="-85" b="1">
                          <a:latin typeface="Trebuchet MS"/>
                          <a:cs typeface="Trebuchet MS"/>
                        </a:rPr>
                        <a:t>195</a:t>
                      </a:r>
                      <a:r>
                        <a:rPr dirty="0" sz="1250" spc="16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(98.0%)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17475">
                        <a:lnSpc>
                          <a:spcPts val="1430"/>
                        </a:lnSpc>
                      </a:pPr>
                      <a:r>
                        <a:rPr dirty="0" sz="1250" spc="-85" b="1">
                          <a:latin typeface="Trebuchet MS"/>
                          <a:cs typeface="Trebuchet MS"/>
                        </a:rPr>
                        <a:t>156</a:t>
                      </a:r>
                      <a:r>
                        <a:rPr dirty="0" sz="1250" spc="145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(78.4%)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430"/>
                        </a:lnSpc>
                      </a:pPr>
                      <a:r>
                        <a:rPr dirty="0" sz="1250" spc="-95" b="1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88.2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algn="ctr" marL="6350">
                        <a:lnSpc>
                          <a:spcPts val="1430"/>
                        </a:lnSpc>
                      </a:pPr>
                      <a:r>
                        <a:rPr dirty="0" sz="1250" b="1">
                          <a:latin typeface="Trebuchet MS"/>
                          <a:cs typeface="Trebuchet MS"/>
                        </a:rPr>
                        <a:t>2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430"/>
                        </a:lnSpc>
                      </a:pPr>
                      <a:r>
                        <a:rPr dirty="0" sz="1250" b="1">
                          <a:latin typeface="Trebuchet MS"/>
                          <a:cs typeface="Trebuchet MS"/>
                        </a:rPr>
                        <a:t>3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430"/>
                        </a:lnSpc>
                      </a:pPr>
                      <a:r>
                        <a:rPr dirty="0" sz="1250" spc="-55" b="1">
                          <a:latin typeface="Trebuchet MS"/>
                          <a:cs typeface="Trebuchet MS"/>
                        </a:rPr>
                        <a:t>(1.5%)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430"/>
                        </a:lnSpc>
                      </a:pPr>
                      <a:r>
                        <a:rPr dirty="0" sz="1250" spc="-85" b="1">
                          <a:latin typeface="Trebuchet MS"/>
                          <a:cs typeface="Trebuchet MS"/>
                        </a:rPr>
                        <a:t>27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4610">
                        <a:lnSpc>
                          <a:spcPts val="1430"/>
                        </a:lnSpc>
                      </a:pP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(13.6%)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430"/>
                        </a:lnSpc>
                      </a:pPr>
                      <a:r>
                        <a:rPr dirty="0" sz="1250" spc="-100" b="1">
                          <a:latin typeface="Trebuchet MS"/>
                          <a:cs typeface="Trebuchet MS"/>
                        </a:rPr>
                        <a:t>7.5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algn="ctr" marL="6350">
                        <a:lnSpc>
                          <a:spcPts val="1430"/>
                        </a:lnSpc>
                      </a:pPr>
                      <a:r>
                        <a:rPr dirty="0" sz="1250" b="1">
                          <a:latin typeface="Trebuchet MS"/>
                          <a:cs typeface="Trebuchet MS"/>
                        </a:rPr>
                        <a:t>3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430"/>
                        </a:lnSpc>
                      </a:pPr>
                      <a:r>
                        <a:rPr dirty="0" sz="1250" b="1">
                          <a:latin typeface="Trebuchet MS"/>
                          <a:cs typeface="Trebuchet MS"/>
                        </a:rPr>
                        <a:t>1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430"/>
                        </a:lnSpc>
                      </a:pP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(0.5%)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430"/>
                        </a:lnSpc>
                      </a:pPr>
                      <a:r>
                        <a:rPr dirty="0" sz="1250" spc="-85" b="1">
                          <a:latin typeface="Trebuchet MS"/>
                          <a:cs typeface="Trebuchet MS"/>
                        </a:rPr>
                        <a:t>16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5880">
                        <a:lnSpc>
                          <a:spcPts val="1430"/>
                        </a:lnSpc>
                      </a:pP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(8.0%)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430"/>
                        </a:lnSpc>
                      </a:pPr>
                      <a:r>
                        <a:rPr dirty="0" sz="1250" spc="-100" b="1">
                          <a:latin typeface="Trebuchet MS"/>
                          <a:cs typeface="Trebuchet MS"/>
                        </a:rPr>
                        <a:t>4.3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algn="ctr" marL="8255">
                        <a:lnSpc>
                          <a:spcPts val="1430"/>
                        </a:lnSpc>
                      </a:pPr>
                      <a:r>
                        <a:rPr dirty="0" sz="1250" spc="-85" b="1">
                          <a:latin typeface="Trebuchet MS"/>
                          <a:cs typeface="Trebuchet MS"/>
                        </a:rPr>
                        <a:t>Total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3065">
                        <a:lnSpc>
                          <a:spcPts val="1430"/>
                        </a:lnSpc>
                      </a:pPr>
                      <a:r>
                        <a:rPr dirty="0" sz="1250" spc="-85" b="1">
                          <a:latin typeface="Trebuchet MS"/>
                          <a:cs typeface="Trebuchet MS"/>
                        </a:rPr>
                        <a:t>199</a:t>
                      </a:r>
                      <a:r>
                        <a:rPr dirty="0" sz="1250" spc="-11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50" spc="-55" b="1">
                          <a:latin typeface="Trebuchet MS"/>
                          <a:cs typeface="Trebuchet MS"/>
                        </a:rPr>
                        <a:t>(100%)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38430">
                        <a:lnSpc>
                          <a:spcPts val="1430"/>
                        </a:lnSpc>
                      </a:pPr>
                      <a:r>
                        <a:rPr dirty="0" sz="1250" spc="-85" b="1">
                          <a:latin typeface="Trebuchet MS"/>
                          <a:cs typeface="Trebuchet MS"/>
                        </a:rPr>
                        <a:t>199</a:t>
                      </a:r>
                      <a:r>
                        <a:rPr dirty="0" sz="1250" spc="15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50" spc="-50" b="1">
                          <a:latin typeface="Trebuchet MS"/>
                          <a:cs typeface="Trebuchet MS"/>
                        </a:rPr>
                        <a:t>(100%)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430"/>
                        </a:lnSpc>
                      </a:pPr>
                      <a:r>
                        <a:rPr dirty="0" sz="1250" spc="-45" b="1">
                          <a:latin typeface="Trebuchet MS"/>
                          <a:cs typeface="Trebuchet MS"/>
                        </a:rPr>
                        <a:t>100%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  <a:tr h="582295">
                <a:tc>
                  <a:txBody>
                    <a:bodyPr/>
                    <a:lstStyle/>
                    <a:p>
                      <a:pPr algn="ctr" marL="7620">
                        <a:lnSpc>
                          <a:spcPts val="1450"/>
                        </a:lnSpc>
                      </a:pPr>
                      <a:r>
                        <a:rPr dirty="0" sz="1250" spc="-85" b="1">
                          <a:latin typeface="Trebuchet MS"/>
                          <a:cs typeface="Trebuchet MS"/>
                        </a:rPr>
                        <a:t>Total </a:t>
                      </a:r>
                      <a:r>
                        <a:rPr dirty="0" sz="1250" spc="-40" b="1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illegible</a:t>
                      </a:r>
                      <a:r>
                        <a:rPr dirty="0" sz="1250" spc="-22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50" spc="-45" b="1">
                          <a:latin typeface="Trebuchet MS"/>
                          <a:cs typeface="Trebuchet MS"/>
                        </a:rPr>
                        <a:t>and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50" spc="-55" b="1">
                          <a:latin typeface="Trebuchet MS"/>
                          <a:cs typeface="Trebuchet MS"/>
                        </a:rPr>
                        <a:t>partially </a:t>
                      </a: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illegible</a:t>
                      </a:r>
                      <a:r>
                        <a:rPr dirty="0" sz="1250" spc="20" b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26143" sz="1275" spc="-60" b="1">
                          <a:latin typeface="Trebuchet MS"/>
                          <a:cs typeface="Trebuchet MS"/>
                        </a:rPr>
                        <a:t>!</a:t>
                      </a:r>
                      <a:endParaRPr baseline="26143" sz="1275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010">
                        <a:lnSpc>
                          <a:spcPts val="1455"/>
                        </a:lnSpc>
                      </a:pPr>
                      <a:r>
                        <a:rPr dirty="0" sz="1250" b="1">
                          <a:latin typeface="Trebuchet MS"/>
                          <a:cs typeface="Trebuchet MS"/>
                        </a:rPr>
                        <a:t>4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455"/>
                        </a:lnSpc>
                      </a:pP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(2.0%)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455"/>
                        </a:lnSpc>
                      </a:pPr>
                      <a:r>
                        <a:rPr dirty="0" sz="1250" spc="-85" b="1">
                          <a:latin typeface="Trebuchet MS"/>
                          <a:cs typeface="Trebuchet MS"/>
                        </a:rPr>
                        <a:t>43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4610">
                        <a:lnSpc>
                          <a:spcPts val="1455"/>
                        </a:lnSpc>
                      </a:pP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(21.6%)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455"/>
                        </a:lnSpc>
                      </a:pPr>
                      <a:r>
                        <a:rPr dirty="0" sz="1250" spc="-60" b="1">
                          <a:latin typeface="Trebuchet MS"/>
                          <a:cs typeface="Trebuchet MS"/>
                        </a:rPr>
                        <a:t>11.8%</a:t>
                      </a:r>
                      <a:endParaRPr sz="125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5B9BD5"/>
                      </a:solidFill>
                      <a:prstDash val="solid"/>
                    </a:lnL>
                    <a:lnR w="9525">
                      <a:solidFill>
                        <a:srgbClr val="5B9BD5"/>
                      </a:solidFill>
                      <a:prstDash val="solid"/>
                    </a:lnR>
                    <a:lnT w="9525">
                      <a:solidFill>
                        <a:srgbClr val="5B9BD5"/>
                      </a:solidFill>
                      <a:prstDash val="solid"/>
                    </a:lnT>
                    <a:lnB w="9525">
                      <a:solidFill>
                        <a:srgbClr val="5B9BD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579715" y="3074700"/>
            <a:ext cx="1898014" cy="5886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5">
                <a:latin typeface="Arial"/>
                <a:cs typeface="Arial"/>
              </a:rPr>
              <a:t>ـــــــــــــــــــــــــــــــــــــــــــــــــــــــــــــــــــــــــــــــــــــــــــــــــــــــ</a:t>
            </a:r>
            <a:endParaRPr sz="6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750" spc="5">
                <a:latin typeface="Times New Roman"/>
                <a:cs typeface="Times New Roman"/>
              </a:rPr>
              <a:t>*1= </a:t>
            </a:r>
            <a:r>
              <a:rPr dirty="0" sz="750">
                <a:latin typeface="Times New Roman"/>
                <a:cs typeface="Times New Roman"/>
              </a:rPr>
              <a:t>Legible, </a:t>
            </a:r>
            <a:r>
              <a:rPr dirty="0" sz="750" spc="5">
                <a:latin typeface="Times New Roman"/>
                <a:cs typeface="Times New Roman"/>
              </a:rPr>
              <a:t>2= </a:t>
            </a:r>
            <a:r>
              <a:rPr dirty="0" sz="750">
                <a:latin typeface="Times New Roman"/>
                <a:cs typeface="Times New Roman"/>
              </a:rPr>
              <a:t>legible with effort, </a:t>
            </a:r>
            <a:r>
              <a:rPr dirty="0" sz="750" spc="5">
                <a:latin typeface="Times New Roman"/>
                <a:cs typeface="Times New Roman"/>
              </a:rPr>
              <a:t>3=</a:t>
            </a:r>
            <a:r>
              <a:rPr dirty="0" sz="750" spc="105"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illegible</a:t>
            </a:r>
            <a:endParaRPr sz="7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20"/>
              </a:spcBef>
            </a:pPr>
            <a:r>
              <a:rPr dirty="0" sz="750" spc="5">
                <a:latin typeface="Times New Roman"/>
                <a:cs typeface="Times New Roman"/>
              </a:rPr>
              <a:t>^ </a:t>
            </a:r>
            <a:r>
              <a:rPr dirty="0" sz="750">
                <a:latin typeface="Times New Roman"/>
                <a:cs typeface="Times New Roman"/>
              </a:rPr>
              <a:t>pharmacist </a:t>
            </a:r>
            <a:r>
              <a:rPr dirty="0" sz="750" spc="5">
                <a:latin typeface="Times New Roman"/>
                <a:cs typeface="Times New Roman"/>
              </a:rPr>
              <a:t>1=</a:t>
            </a:r>
            <a:r>
              <a:rPr dirty="0" sz="750" spc="15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expert</a:t>
            </a:r>
            <a:endParaRPr sz="7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20"/>
              </a:spcBef>
            </a:pPr>
            <a:r>
              <a:rPr dirty="0" sz="750" spc="5">
                <a:latin typeface="Times New Roman"/>
                <a:cs typeface="Times New Roman"/>
              </a:rPr>
              <a:t>~ pharmacist2=</a:t>
            </a:r>
            <a:r>
              <a:rPr dirty="0" sz="750" spc="10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new</a:t>
            </a:r>
            <a:endParaRPr sz="7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baseline="27777" sz="750">
                <a:latin typeface="Times New Roman"/>
                <a:cs typeface="Times New Roman"/>
              </a:rPr>
              <a:t>! </a:t>
            </a:r>
            <a:r>
              <a:rPr dirty="0" sz="750">
                <a:latin typeface="Times New Roman"/>
                <a:cs typeface="Times New Roman"/>
              </a:rPr>
              <a:t>scale </a:t>
            </a:r>
            <a:r>
              <a:rPr dirty="0" sz="750" spc="5">
                <a:latin typeface="Times New Roman"/>
                <a:cs typeface="Times New Roman"/>
              </a:rPr>
              <a:t>of 2 and</a:t>
            </a:r>
            <a:r>
              <a:rPr dirty="0" sz="750" spc="-30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80212" y="281159"/>
            <a:ext cx="5095875" cy="294640"/>
          </a:xfrm>
          <a:prstGeom prst="rect"/>
          <a:ln w="7772">
            <a:solidFill>
              <a:srgbClr val="000000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95"/>
              </a:spcBef>
            </a:pPr>
            <a:r>
              <a:rPr dirty="0" sz="1500" spc="-55">
                <a:solidFill>
                  <a:srgbClr val="000000"/>
                </a:solidFill>
                <a:latin typeface="Times New Roman"/>
                <a:cs typeface="Times New Roman"/>
              </a:rPr>
              <a:t>Table </a:t>
            </a:r>
            <a:r>
              <a:rPr dirty="0" sz="1500" spc="-80">
                <a:solidFill>
                  <a:srgbClr val="000000"/>
                </a:solidFill>
                <a:latin typeface="Times New Roman"/>
                <a:cs typeface="Times New Roman"/>
              </a:rPr>
              <a:t>2: </a:t>
            </a:r>
            <a:r>
              <a:rPr dirty="0" sz="1500" spc="-5">
                <a:solidFill>
                  <a:srgbClr val="000000"/>
                </a:solidFill>
                <a:latin typeface="Times New Roman"/>
                <a:cs typeface="Times New Roman"/>
              </a:rPr>
              <a:t>Assessment </a:t>
            </a:r>
            <a:r>
              <a:rPr dirty="0" sz="1500" spc="25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z="1500" spc="20">
                <a:solidFill>
                  <a:srgbClr val="000000"/>
                </a:solidFill>
                <a:latin typeface="Times New Roman"/>
                <a:cs typeface="Times New Roman"/>
              </a:rPr>
              <a:t>Handwritten </a:t>
            </a:r>
            <a:r>
              <a:rPr dirty="0" sz="1500" spc="10">
                <a:solidFill>
                  <a:srgbClr val="000000"/>
                </a:solidFill>
                <a:latin typeface="Times New Roman"/>
                <a:cs typeface="Times New Roman"/>
              </a:rPr>
              <a:t>Prescriptions</a:t>
            </a:r>
            <a:r>
              <a:rPr dirty="0" sz="1500" spc="-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000000"/>
                </a:solidFill>
                <a:latin typeface="Times New Roman"/>
                <a:cs typeface="Times New Roman"/>
              </a:rPr>
              <a:t>Legibility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2218"/>
            <a:ext cx="409956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200" b="0">
                <a:solidFill>
                  <a:srgbClr val="000000"/>
                </a:solidFill>
                <a:latin typeface="Arial"/>
                <a:cs typeface="Arial"/>
              </a:rPr>
              <a:t>Example </a:t>
            </a:r>
            <a:r>
              <a:rPr dirty="0" spc="-455" b="0">
                <a:solidFill>
                  <a:srgbClr val="000000"/>
                </a:solidFill>
                <a:latin typeface="Arial"/>
                <a:cs typeface="Arial"/>
              </a:rPr>
              <a:t>CPOE </a:t>
            </a:r>
            <a:r>
              <a:rPr dirty="0" spc="-130" b="0">
                <a:solidFill>
                  <a:srgbClr val="000000"/>
                </a:solidFill>
                <a:latin typeface="Arial"/>
                <a:cs typeface="Arial"/>
              </a:rPr>
              <a:t>reduce</a:t>
            </a:r>
            <a:r>
              <a:rPr dirty="0" spc="-19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pc="-100" b="0">
                <a:solidFill>
                  <a:srgbClr val="000000"/>
                </a:solidFill>
                <a:latin typeface="Arial"/>
                <a:cs typeface="Arial"/>
              </a:rPr>
              <a:t>errors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98903" y="1111197"/>
            <a:ext cx="4639310" cy="41338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58115" indent="-145415">
              <a:lnSpc>
                <a:spcPts val="1505"/>
              </a:lnSpc>
              <a:spcBef>
                <a:spcPts val="135"/>
              </a:spcBef>
              <a:buChar char="•"/>
              <a:tabLst>
                <a:tab pos="158750" algn="l"/>
              </a:tabLst>
            </a:pPr>
            <a:r>
              <a:rPr dirty="0" sz="1300" spc="-40">
                <a:latin typeface="Arial"/>
                <a:cs typeface="Arial"/>
              </a:rPr>
              <a:t>Potts </a:t>
            </a:r>
            <a:r>
              <a:rPr dirty="0" sz="1300" spc="-25">
                <a:latin typeface="Arial"/>
                <a:cs typeface="Arial"/>
              </a:rPr>
              <a:t>studied </a:t>
            </a:r>
            <a:r>
              <a:rPr dirty="0" sz="1300" spc="-145">
                <a:latin typeface="Arial"/>
                <a:cs typeface="Arial"/>
              </a:rPr>
              <a:t>ADE </a:t>
            </a:r>
            <a:r>
              <a:rPr dirty="0" sz="1300" spc="-45">
                <a:latin typeface="Arial"/>
                <a:cs typeface="Arial"/>
              </a:rPr>
              <a:t>rates </a:t>
            </a:r>
            <a:r>
              <a:rPr dirty="0" sz="1300" spc="-5">
                <a:latin typeface="Arial"/>
                <a:cs typeface="Arial"/>
              </a:rPr>
              <a:t>in </a:t>
            </a:r>
            <a:r>
              <a:rPr dirty="0" sz="1300" spc="-45">
                <a:latin typeface="Arial"/>
                <a:cs typeface="Arial"/>
              </a:rPr>
              <a:t>13,828 </a:t>
            </a:r>
            <a:r>
              <a:rPr dirty="0" sz="1300" spc="-20">
                <a:latin typeface="Arial"/>
                <a:cs typeface="Arial"/>
              </a:rPr>
              <a:t>medication </a:t>
            </a:r>
            <a:r>
              <a:rPr dirty="0" sz="1300" spc="-35">
                <a:latin typeface="Arial"/>
                <a:cs typeface="Arial"/>
              </a:rPr>
              <a:t>orders</a:t>
            </a:r>
            <a:r>
              <a:rPr dirty="0" sz="1300" spc="-145">
                <a:latin typeface="Arial"/>
                <a:cs typeface="Arial"/>
              </a:rPr>
              <a:t> </a:t>
            </a:r>
            <a:r>
              <a:rPr dirty="0" sz="1300" spc="-5">
                <a:latin typeface="Arial"/>
                <a:cs typeface="Arial"/>
              </a:rPr>
              <a:t>before/after</a:t>
            </a:r>
            <a:endParaRPr sz="1300">
              <a:latin typeface="Arial"/>
              <a:cs typeface="Arial"/>
            </a:endParaRPr>
          </a:p>
          <a:p>
            <a:pPr marL="158115">
              <a:lnSpc>
                <a:spcPts val="1505"/>
              </a:lnSpc>
            </a:pPr>
            <a:r>
              <a:rPr dirty="0" sz="1300" spc="-190">
                <a:latin typeface="Arial"/>
                <a:cs typeface="Arial"/>
              </a:rPr>
              <a:t>CPOE </a:t>
            </a:r>
            <a:r>
              <a:rPr dirty="0" sz="1300" spc="-10">
                <a:latin typeface="Arial"/>
                <a:cs typeface="Arial"/>
              </a:rPr>
              <a:t>implementation </a:t>
            </a:r>
            <a:r>
              <a:rPr dirty="0" sz="1300" spc="-5">
                <a:latin typeface="Arial"/>
                <a:cs typeface="Arial"/>
              </a:rPr>
              <a:t>at </a:t>
            </a:r>
            <a:r>
              <a:rPr dirty="0" sz="1300" spc="-25">
                <a:latin typeface="Arial"/>
                <a:cs typeface="Arial"/>
              </a:rPr>
              <a:t>Vanderbilt </a:t>
            </a:r>
            <a:r>
              <a:rPr dirty="0" sz="1300" spc="-50">
                <a:latin typeface="Arial"/>
                <a:cs typeface="Arial"/>
              </a:rPr>
              <a:t>Children’s</a:t>
            </a:r>
            <a:r>
              <a:rPr dirty="0" sz="1300" spc="-225">
                <a:latin typeface="Arial"/>
                <a:cs typeface="Arial"/>
              </a:rPr>
              <a:t> </a:t>
            </a:r>
            <a:r>
              <a:rPr dirty="0" sz="1300" spc="-110">
                <a:latin typeface="Arial"/>
                <a:cs typeface="Arial"/>
              </a:rPr>
              <a:t>PICU: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2983" y="1971680"/>
            <a:ext cx="2736101" cy="2022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08782" y="4081792"/>
            <a:ext cx="31997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>
                <a:latin typeface="Arial"/>
                <a:cs typeface="Arial"/>
              </a:rPr>
              <a:t>Potts AL, Barr FE, et </a:t>
            </a:r>
            <a:r>
              <a:rPr dirty="0" sz="900" spc="-10">
                <a:latin typeface="Arial"/>
                <a:cs typeface="Arial"/>
              </a:rPr>
              <a:t>al. </a:t>
            </a:r>
            <a:r>
              <a:rPr dirty="0" sz="900" spc="-5">
                <a:latin typeface="Arial"/>
                <a:cs typeface="Arial"/>
              </a:rPr>
              <a:t>Pediatrics. </a:t>
            </a:r>
            <a:r>
              <a:rPr dirty="0" sz="900" spc="-10">
                <a:latin typeface="Arial"/>
                <a:cs typeface="Arial"/>
              </a:rPr>
              <a:t>2004 </a:t>
            </a:r>
            <a:r>
              <a:rPr dirty="0" sz="900" spc="-15">
                <a:latin typeface="Arial"/>
                <a:cs typeface="Arial"/>
              </a:rPr>
              <a:t>Jan;113(1 </a:t>
            </a:r>
            <a:r>
              <a:rPr dirty="0" sz="900" spc="-5">
                <a:latin typeface="Arial"/>
                <a:cs typeface="Arial"/>
              </a:rPr>
              <a:t>Pt</a:t>
            </a:r>
            <a:r>
              <a:rPr dirty="0" sz="900" spc="-1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1):59-63.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2218"/>
            <a:ext cx="4130675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225" b="0">
                <a:solidFill>
                  <a:srgbClr val="000000"/>
                </a:solidFill>
                <a:latin typeface="Arial"/>
                <a:cs typeface="Arial"/>
              </a:rPr>
              <a:t>Does </a:t>
            </a:r>
            <a:r>
              <a:rPr dirty="0" spc="-455" b="0">
                <a:solidFill>
                  <a:srgbClr val="000000"/>
                </a:solidFill>
                <a:latin typeface="Arial"/>
                <a:cs typeface="Arial"/>
              </a:rPr>
              <a:t>CPOE </a:t>
            </a:r>
            <a:r>
              <a:rPr dirty="0" spc="-315" b="0">
                <a:solidFill>
                  <a:srgbClr val="000000"/>
                </a:solidFill>
                <a:latin typeface="Arial"/>
                <a:cs typeface="Arial"/>
              </a:rPr>
              <a:t>Take </a:t>
            </a:r>
            <a:r>
              <a:rPr dirty="0" spc="-55" b="0">
                <a:solidFill>
                  <a:srgbClr val="000000"/>
                </a:solidFill>
                <a:latin typeface="Arial"/>
                <a:cs typeface="Arial"/>
              </a:rPr>
              <a:t>More</a:t>
            </a:r>
            <a:r>
              <a:rPr dirty="0" spc="-45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pc="-185" b="0">
                <a:solidFill>
                  <a:srgbClr val="000000"/>
                </a:solidFill>
                <a:latin typeface="Arial"/>
                <a:cs typeface="Arial"/>
              </a:rPr>
              <a:t>Time?</a:t>
            </a:r>
          </a:p>
        </p:txBody>
      </p:sp>
      <p:sp>
        <p:nvSpPr>
          <p:cNvPr id="3" name="object 3"/>
          <p:cNvSpPr/>
          <p:nvPr/>
        </p:nvSpPr>
        <p:spPr>
          <a:xfrm>
            <a:off x="1494548" y="3017558"/>
            <a:ext cx="1764664" cy="60960"/>
          </a:xfrm>
          <a:custGeom>
            <a:avLst/>
            <a:gdLst/>
            <a:ahLst/>
            <a:cxnLst/>
            <a:rect l="l" t="t" r="r" b="b"/>
            <a:pathLst>
              <a:path w="1764664" h="60960">
                <a:moveTo>
                  <a:pt x="1764144" y="0"/>
                </a:moveTo>
                <a:lnTo>
                  <a:pt x="87553" y="0"/>
                </a:lnTo>
                <a:lnTo>
                  <a:pt x="0" y="60629"/>
                </a:lnTo>
                <a:lnTo>
                  <a:pt x="1676552" y="60629"/>
                </a:lnTo>
                <a:lnTo>
                  <a:pt x="1764144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97913" y="3027629"/>
            <a:ext cx="80645" cy="53975"/>
          </a:xfrm>
          <a:custGeom>
            <a:avLst/>
            <a:gdLst/>
            <a:ahLst/>
            <a:cxnLst/>
            <a:rect l="l" t="t" r="r" b="b"/>
            <a:pathLst>
              <a:path w="80644" h="53975">
                <a:moveTo>
                  <a:pt x="0" y="53910"/>
                </a:moveTo>
                <a:lnTo>
                  <a:pt x="80603" y="0"/>
                </a:lnTo>
              </a:path>
            </a:pathLst>
          </a:custGeom>
          <a:ln w="6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99376" y="3020918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5915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57742" y="3020918"/>
            <a:ext cx="363855" cy="0"/>
          </a:xfrm>
          <a:custGeom>
            <a:avLst/>
            <a:gdLst/>
            <a:ahLst/>
            <a:cxnLst/>
            <a:rect l="l" t="t" r="r" b="b"/>
            <a:pathLst>
              <a:path w="363855" h="0">
                <a:moveTo>
                  <a:pt x="0" y="0"/>
                </a:moveTo>
                <a:lnTo>
                  <a:pt x="363611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85458" y="302091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61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97913" y="2859185"/>
            <a:ext cx="80645" cy="53975"/>
          </a:xfrm>
          <a:custGeom>
            <a:avLst/>
            <a:gdLst/>
            <a:ahLst/>
            <a:cxnLst/>
            <a:rect l="l" t="t" r="r" b="b"/>
            <a:pathLst>
              <a:path w="80644" h="53975">
                <a:moveTo>
                  <a:pt x="0" y="53910"/>
                </a:moveTo>
                <a:lnTo>
                  <a:pt x="80603" y="0"/>
                </a:lnTo>
              </a:path>
            </a:pathLst>
          </a:custGeom>
          <a:ln w="6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57742" y="2852474"/>
            <a:ext cx="1097915" cy="0"/>
          </a:xfrm>
          <a:custGeom>
            <a:avLst/>
            <a:gdLst/>
            <a:ahLst/>
            <a:cxnLst/>
            <a:rect l="l" t="t" r="r" b="b"/>
            <a:pathLst>
              <a:path w="1097914" h="0">
                <a:moveTo>
                  <a:pt x="0" y="0"/>
                </a:moveTo>
                <a:lnTo>
                  <a:pt x="109755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85458" y="285247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61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97913" y="2697676"/>
            <a:ext cx="80645" cy="53975"/>
          </a:xfrm>
          <a:custGeom>
            <a:avLst/>
            <a:gdLst/>
            <a:ahLst/>
            <a:cxnLst/>
            <a:rect l="l" t="t" r="r" b="b"/>
            <a:pathLst>
              <a:path w="80644" h="53975">
                <a:moveTo>
                  <a:pt x="0" y="53910"/>
                </a:moveTo>
                <a:lnTo>
                  <a:pt x="80603" y="0"/>
                </a:lnTo>
              </a:path>
            </a:pathLst>
          </a:custGeom>
          <a:ln w="6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57742" y="2690965"/>
            <a:ext cx="1097915" cy="0"/>
          </a:xfrm>
          <a:custGeom>
            <a:avLst/>
            <a:gdLst/>
            <a:ahLst/>
            <a:cxnLst/>
            <a:rect l="l" t="t" r="r" b="b"/>
            <a:pathLst>
              <a:path w="1097914" h="0">
                <a:moveTo>
                  <a:pt x="0" y="0"/>
                </a:moveTo>
                <a:lnTo>
                  <a:pt x="109755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85458" y="269096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61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97913" y="2529232"/>
            <a:ext cx="80645" cy="53975"/>
          </a:xfrm>
          <a:custGeom>
            <a:avLst/>
            <a:gdLst/>
            <a:ahLst/>
            <a:cxnLst/>
            <a:rect l="l" t="t" r="r" b="b"/>
            <a:pathLst>
              <a:path w="80644" h="53975">
                <a:moveTo>
                  <a:pt x="0" y="53910"/>
                </a:moveTo>
                <a:lnTo>
                  <a:pt x="80603" y="0"/>
                </a:lnTo>
              </a:path>
            </a:pathLst>
          </a:custGeom>
          <a:ln w="6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57742" y="2522521"/>
            <a:ext cx="1097915" cy="0"/>
          </a:xfrm>
          <a:custGeom>
            <a:avLst/>
            <a:gdLst/>
            <a:ahLst/>
            <a:cxnLst/>
            <a:rect l="l" t="t" r="r" b="b"/>
            <a:pathLst>
              <a:path w="1097914" h="0">
                <a:moveTo>
                  <a:pt x="0" y="0"/>
                </a:moveTo>
                <a:lnTo>
                  <a:pt x="109755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85458" y="252252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61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97913" y="2360779"/>
            <a:ext cx="80645" cy="60960"/>
          </a:xfrm>
          <a:custGeom>
            <a:avLst/>
            <a:gdLst/>
            <a:ahLst/>
            <a:cxnLst/>
            <a:rect l="l" t="t" r="r" b="b"/>
            <a:pathLst>
              <a:path w="80644" h="60960">
                <a:moveTo>
                  <a:pt x="0" y="60666"/>
                </a:moveTo>
                <a:lnTo>
                  <a:pt x="80603" y="0"/>
                </a:lnTo>
              </a:path>
            </a:pathLst>
          </a:custGeom>
          <a:ln w="6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57742" y="2354069"/>
            <a:ext cx="1097915" cy="0"/>
          </a:xfrm>
          <a:custGeom>
            <a:avLst/>
            <a:gdLst/>
            <a:ahLst/>
            <a:cxnLst/>
            <a:rect l="l" t="t" r="r" b="b"/>
            <a:pathLst>
              <a:path w="1097914" h="0">
                <a:moveTo>
                  <a:pt x="0" y="0"/>
                </a:moveTo>
                <a:lnTo>
                  <a:pt x="109755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85458" y="235406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61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97913" y="2199270"/>
            <a:ext cx="80645" cy="53975"/>
          </a:xfrm>
          <a:custGeom>
            <a:avLst/>
            <a:gdLst/>
            <a:ahLst/>
            <a:cxnLst/>
            <a:rect l="l" t="t" r="r" b="b"/>
            <a:pathLst>
              <a:path w="80644" h="53975">
                <a:moveTo>
                  <a:pt x="0" y="53687"/>
                </a:moveTo>
                <a:lnTo>
                  <a:pt x="80603" y="0"/>
                </a:lnTo>
              </a:path>
            </a:pathLst>
          </a:custGeom>
          <a:ln w="6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57742" y="2192381"/>
            <a:ext cx="1097915" cy="0"/>
          </a:xfrm>
          <a:custGeom>
            <a:avLst/>
            <a:gdLst/>
            <a:ahLst/>
            <a:cxnLst/>
            <a:rect l="l" t="t" r="r" b="b"/>
            <a:pathLst>
              <a:path w="1097914" h="0">
                <a:moveTo>
                  <a:pt x="0" y="0"/>
                </a:moveTo>
                <a:lnTo>
                  <a:pt x="109755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85458" y="219238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61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97913" y="2030871"/>
            <a:ext cx="80645" cy="53975"/>
          </a:xfrm>
          <a:custGeom>
            <a:avLst/>
            <a:gdLst/>
            <a:ahLst/>
            <a:cxnLst/>
            <a:rect l="l" t="t" r="r" b="b"/>
            <a:pathLst>
              <a:path w="80644" h="53975">
                <a:moveTo>
                  <a:pt x="0" y="53866"/>
                </a:moveTo>
                <a:lnTo>
                  <a:pt x="80603" y="0"/>
                </a:lnTo>
              </a:path>
            </a:pathLst>
          </a:custGeom>
          <a:ln w="6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57742" y="2024160"/>
            <a:ext cx="1097915" cy="0"/>
          </a:xfrm>
          <a:custGeom>
            <a:avLst/>
            <a:gdLst/>
            <a:ahLst/>
            <a:cxnLst/>
            <a:rect l="l" t="t" r="r" b="b"/>
            <a:pathLst>
              <a:path w="1097914" h="0">
                <a:moveTo>
                  <a:pt x="0" y="0"/>
                </a:moveTo>
                <a:lnTo>
                  <a:pt x="109755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85458" y="202416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261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497913" y="1869094"/>
            <a:ext cx="80645" cy="53975"/>
          </a:xfrm>
          <a:custGeom>
            <a:avLst/>
            <a:gdLst/>
            <a:ahLst/>
            <a:cxnLst/>
            <a:rect l="l" t="t" r="r" b="b"/>
            <a:pathLst>
              <a:path w="80644" h="53975">
                <a:moveTo>
                  <a:pt x="0" y="53955"/>
                </a:moveTo>
                <a:lnTo>
                  <a:pt x="80603" y="0"/>
                </a:lnTo>
              </a:path>
            </a:pathLst>
          </a:custGeom>
          <a:ln w="6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85458" y="1862383"/>
            <a:ext cx="1670050" cy="0"/>
          </a:xfrm>
          <a:custGeom>
            <a:avLst/>
            <a:gdLst/>
            <a:ahLst/>
            <a:cxnLst/>
            <a:rect l="l" t="t" r="r" b="b"/>
            <a:pathLst>
              <a:path w="1670050" h="0">
                <a:moveTo>
                  <a:pt x="0" y="0"/>
                </a:moveTo>
                <a:lnTo>
                  <a:pt x="1669834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97913" y="1700695"/>
            <a:ext cx="80645" cy="53975"/>
          </a:xfrm>
          <a:custGeom>
            <a:avLst/>
            <a:gdLst/>
            <a:ahLst/>
            <a:cxnLst/>
            <a:rect l="l" t="t" r="r" b="b"/>
            <a:pathLst>
              <a:path w="80644" h="53975">
                <a:moveTo>
                  <a:pt x="0" y="53866"/>
                </a:moveTo>
                <a:lnTo>
                  <a:pt x="80603" y="0"/>
                </a:lnTo>
              </a:path>
            </a:pathLst>
          </a:custGeom>
          <a:ln w="67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85458" y="1693984"/>
            <a:ext cx="1670050" cy="0"/>
          </a:xfrm>
          <a:custGeom>
            <a:avLst/>
            <a:gdLst/>
            <a:ahLst/>
            <a:cxnLst/>
            <a:rect l="l" t="t" r="r" b="b"/>
            <a:pathLst>
              <a:path w="1670050" h="0">
                <a:moveTo>
                  <a:pt x="0" y="0"/>
                </a:moveTo>
                <a:lnTo>
                  <a:pt x="1669834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497913" y="3020918"/>
            <a:ext cx="1764664" cy="60960"/>
          </a:xfrm>
          <a:custGeom>
            <a:avLst/>
            <a:gdLst/>
            <a:ahLst/>
            <a:cxnLst/>
            <a:rect l="l" t="t" r="r" b="b"/>
            <a:pathLst>
              <a:path w="1764664" h="60960">
                <a:moveTo>
                  <a:pt x="1764096" y="0"/>
                </a:moveTo>
                <a:lnTo>
                  <a:pt x="1676596" y="60621"/>
                </a:lnTo>
                <a:lnTo>
                  <a:pt x="0" y="60621"/>
                </a:lnTo>
                <a:lnTo>
                  <a:pt x="87544" y="0"/>
                </a:lnTo>
                <a:lnTo>
                  <a:pt x="1764096" y="0"/>
                </a:lnTo>
                <a:close/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97913" y="1693984"/>
            <a:ext cx="87630" cy="1388110"/>
          </a:xfrm>
          <a:custGeom>
            <a:avLst/>
            <a:gdLst/>
            <a:ahLst/>
            <a:cxnLst/>
            <a:rect l="l" t="t" r="r" b="b"/>
            <a:pathLst>
              <a:path w="87630" h="1388110">
                <a:moveTo>
                  <a:pt x="0" y="1387555"/>
                </a:moveTo>
                <a:lnTo>
                  <a:pt x="0" y="60577"/>
                </a:lnTo>
                <a:lnTo>
                  <a:pt x="87544" y="0"/>
                </a:lnTo>
                <a:lnTo>
                  <a:pt x="87544" y="1326933"/>
                </a:lnTo>
                <a:lnTo>
                  <a:pt x="0" y="1387555"/>
                </a:lnTo>
              </a:path>
            </a:pathLst>
          </a:custGeom>
          <a:ln w="6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85458" y="1693948"/>
            <a:ext cx="1677035" cy="1327150"/>
          </a:xfrm>
          <a:custGeom>
            <a:avLst/>
            <a:gdLst/>
            <a:ahLst/>
            <a:cxnLst/>
            <a:rect l="l" t="t" r="r" b="b"/>
            <a:pathLst>
              <a:path w="1677035" h="1327150">
                <a:moveTo>
                  <a:pt x="0" y="1326969"/>
                </a:moveTo>
                <a:lnTo>
                  <a:pt x="1676551" y="1326969"/>
                </a:lnTo>
                <a:lnTo>
                  <a:pt x="1676551" y="0"/>
                </a:lnTo>
                <a:lnTo>
                  <a:pt x="0" y="0"/>
                </a:lnTo>
                <a:lnTo>
                  <a:pt x="0" y="1326969"/>
                </a:lnTo>
              </a:path>
            </a:pathLst>
          </a:custGeom>
          <a:ln w="6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921977" y="1889227"/>
            <a:ext cx="81280" cy="1192530"/>
          </a:xfrm>
          <a:custGeom>
            <a:avLst/>
            <a:gdLst/>
            <a:ahLst/>
            <a:cxnLst/>
            <a:rect l="l" t="t" r="r" b="b"/>
            <a:pathLst>
              <a:path w="81280" h="1192530">
                <a:moveTo>
                  <a:pt x="80827" y="0"/>
                </a:moveTo>
                <a:lnTo>
                  <a:pt x="0" y="60666"/>
                </a:lnTo>
                <a:lnTo>
                  <a:pt x="0" y="1192313"/>
                </a:lnTo>
                <a:lnTo>
                  <a:pt x="80827" y="1131691"/>
                </a:lnTo>
                <a:lnTo>
                  <a:pt x="80827" y="0"/>
                </a:lnTo>
                <a:close/>
              </a:path>
            </a:pathLst>
          </a:custGeom>
          <a:solidFill>
            <a:srgbClr val="0332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921977" y="1889227"/>
            <a:ext cx="81280" cy="1192530"/>
          </a:xfrm>
          <a:custGeom>
            <a:avLst/>
            <a:gdLst/>
            <a:ahLst/>
            <a:cxnLst/>
            <a:rect l="l" t="t" r="r" b="b"/>
            <a:pathLst>
              <a:path w="81280" h="1192530">
                <a:moveTo>
                  <a:pt x="0" y="1192313"/>
                </a:moveTo>
                <a:lnTo>
                  <a:pt x="0" y="60666"/>
                </a:lnTo>
                <a:lnTo>
                  <a:pt x="80827" y="0"/>
                </a:lnTo>
                <a:lnTo>
                  <a:pt x="80827" y="1131691"/>
                </a:lnTo>
                <a:lnTo>
                  <a:pt x="0" y="1192313"/>
                </a:lnTo>
                <a:close/>
              </a:path>
            </a:pathLst>
          </a:custGeom>
          <a:ln w="6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679719" y="1949902"/>
            <a:ext cx="242570" cy="1132205"/>
          </a:xfrm>
          <a:custGeom>
            <a:avLst/>
            <a:gdLst/>
            <a:ahLst/>
            <a:cxnLst/>
            <a:rect l="l" t="t" r="r" b="b"/>
            <a:pathLst>
              <a:path w="242569" h="1132205">
                <a:moveTo>
                  <a:pt x="0" y="1131637"/>
                </a:moveTo>
                <a:lnTo>
                  <a:pt x="242258" y="1131637"/>
                </a:lnTo>
                <a:lnTo>
                  <a:pt x="242258" y="0"/>
                </a:lnTo>
                <a:lnTo>
                  <a:pt x="0" y="0"/>
                </a:lnTo>
                <a:lnTo>
                  <a:pt x="0" y="1131637"/>
                </a:lnTo>
                <a:close/>
              </a:path>
            </a:pathLst>
          </a:custGeom>
          <a:solidFill>
            <a:srgbClr val="0563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79719" y="1949902"/>
            <a:ext cx="242570" cy="1132205"/>
          </a:xfrm>
          <a:custGeom>
            <a:avLst/>
            <a:gdLst/>
            <a:ahLst/>
            <a:cxnLst/>
            <a:rect l="l" t="t" r="r" b="b"/>
            <a:pathLst>
              <a:path w="242569" h="1132205">
                <a:moveTo>
                  <a:pt x="0" y="1131637"/>
                </a:moveTo>
                <a:lnTo>
                  <a:pt x="242258" y="1131637"/>
                </a:lnTo>
                <a:lnTo>
                  <a:pt x="242258" y="0"/>
                </a:lnTo>
                <a:lnTo>
                  <a:pt x="0" y="0"/>
                </a:lnTo>
                <a:lnTo>
                  <a:pt x="0" y="1131637"/>
                </a:lnTo>
                <a:close/>
              </a:path>
            </a:pathLst>
          </a:custGeom>
          <a:ln w="6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79719" y="1889227"/>
            <a:ext cx="323215" cy="60960"/>
          </a:xfrm>
          <a:custGeom>
            <a:avLst/>
            <a:gdLst/>
            <a:ahLst/>
            <a:cxnLst/>
            <a:rect l="l" t="t" r="r" b="b"/>
            <a:pathLst>
              <a:path w="323214" h="60960">
                <a:moveTo>
                  <a:pt x="323085" y="0"/>
                </a:moveTo>
                <a:lnTo>
                  <a:pt x="80603" y="0"/>
                </a:lnTo>
                <a:lnTo>
                  <a:pt x="0" y="60666"/>
                </a:lnTo>
                <a:lnTo>
                  <a:pt x="242258" y="60666"/>
                </a:lnTo>
                <a:lnTo>
                  <a:pt x="323085" y="0"/>
                </a:lnTo>
                <a:close/>
              </a:path>
            </a:pathLst>
          </a:custGeom>
          <a:solidFill>
            <a:srgbClr val="044A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679719" y="1889227"/>
            <a:ext cx="323215" cy="60960"/>
          </a:xfrm>
          <a:custGeom>
            <a:avLst/>
            <a:gdLst/>
            <a:ahLst/>
            <a:cxnLst/>
            <a:rect l="l" t="t" r="r" b="b"/>
            <a:pathLst>
              <a:path w="323214" h="60960">
                <a:moveTo>
                  <a:pt x="242258" y="60666"/>
                </a:moveTo>
                <a:lnTo>
                  <a:pt x="323085" y="0"/>
                </a:lnTo>
                <a:lnTo>
                  <a:pt x="80603" y="0"/>
                </a:lnTo>
                <a:lnTo>
                  <a:pt x="0" y="60666"/>
                </a:lnTo>
                <a:lnTo>
                  <a:pt x="242258" y="60666"/>
                </a:lnTo>
                <a:close/>
              </a:path>
            </a:pathLst>
          </a:custGeom>
          <a:ln w="67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157742" y="1815228"/>
            <a:ext cx="81280" cy="1266825"/>
          </a:xfrm>
          <a:custGeom>
            <a:avLst/>
            <a:gdLst/>
            <a:ahLst/>
            <a:cxnLst/>
            <a:rect l="l" t="t" r="r" b="b"/>
            <a:pathLst>
              <a:path w="81280" h="1266825">
                <a:moveTo>
                  <a:pt x="80872" y="0"/>
                </a:moveTo>
                <a:lnTo>
                  <a:pt x="0" y="60577"/>
                </a:lnTo>
                <a:lnTo>
                  <a:pt x="0" y="1266312"/>
                </a:lnTo>
                <a:lnTo>
                  <a:pt x="80872" y="1205690"/>
                </a:lnTo>
                <a:lnTo>
                  <a:pt x="80872" y="0"/>
                </a:lnTo>
                <a:close/>
              </a:path>
            </a:pathLst>
          </a:custGeom>
          <a:solidFill>
            <a:srgbClr val="4B28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57742" y="1815228"/>
            <a:ext cx="81280" cy="1266825"/>
          </a:xfrm>
          <a:custGeom>
            <a:avLst/>
            <a:gdLst/>
            <a:ahLst/>
            <a:cxnLst/>
            <a:rect l="l" t="t" r="r" b="b"/>
            <a:pathLst>
              <a:path w="81280" h="1266825">
                <a:moveTo>
                  <a:pt x="0" y="1266312"/>
                </a:moveTo>
                <a:lnTo>
                  <a:pt x="0" y="60577"/>
                </a:lnTo>
                <a:lnTo>
                  <a:pt x="80872" y="0"/>
                </a:lnTo>
                <a:lnTo>
                  <a:pt x="80872" y="1205690"/>
                </a:lnTo>
                <a:lnTo>
                  <a:pt x="0" y="1266312"/>
                </a:lnTo>
                <a:close/>
              </a:path>
            </a:pathLst>
          </a:custGeom>
          <a:ln w="6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921977" y="1875814"/>
            <a:ext cx="236220" cy="1205865"/>
          </a:xfrm>
          <a:custGeom>
            <a:avLst/>
            <a:gdLst/>
            <a:ahLst/>
            <a:cxnLst/>
            <a:rect l="l" t="t" r="r" b="b"/>
            <a:pathLst>
              <a:path w="236219" h="1205864">
                <a:moveTo>
                  <a:pt x="0" y="1205725"/>
                </a:moveTo>
                <a:lnTo>
                  <a:pt x="235765" y="1205725"/>
                </a:lnTo>
                <a:lnTo>
                  <a:pt x="235765" y="0"/>
                </a:lnTo>
                <a:lnTo>
                  <a:pt x="0" y="0"/>
                </a:lnTo>
                <a:lnTo>
                  <a:pt x="0" y="1205725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921977" y="1875814"/>
            <a:ext cx="236220" cy="1205865"/>
          </a:xfrm>
          <a:custGeom>
            <a:avLst/>
            <a:gdLst/>
            <a:ahLst/>
            <a:cxnLst/>
            <a:rect l="l" t="t" r="r" b="b"/>
            <a:pathLst>
              <a:path w="236219" h="1205864">
                <a:moveTo>
                  <a:pt x="0" y="1205726"/>
                </a:moveTo>
                <a:lnTo>
                  <a:pt x="235765" y="1205726"/>
                </a:lnTo>
                <a:lnTo>
                  <a:pt x="235765" y="0"/>
                </a:lnTo>
                <a:lnTo>
                  <a:pt x="0" y="0"/>
                </a:lnTo>
                <a:lnTo>
                  <a:pt x="0" y="1205726"/>
                </a:lnTo>
                <a:close/>
              </a:path>
            </a:pathLst>
          </a:custGeom>
          <a:ln w="6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921977" y="1815228"/>
            <a:ext cx="316865" cy="60960"/>
          </a:xfrm>
          <a:custGeom>
            <a:avLst/>
            <a:gdLst/>
            <a:ahLst/>
            <a:cxnLst/>
            <a:rect l="l" t="t" r="r" b="b"/>
            <a:pathLst>
              <a:path w="316864" h="60960">
                <a:moveTo>
                  <a:pt x="316637" y="0"/>
                </a:moveTo>
                <a:lnTo>
                  <a:pt x="80827" y="0"/>
                </a:lnTo>
                <a:lnTo>
                  <a:pt x="0" y="60577"/>
                </a:lnTo>
                <a:lnTo>
                  <a:pt x="235765" y="60577"/>
                </a:lnTo>
                <a:lnTo>
                  <a:pt x="316637" y="0"/>
                </a:lnTo>
                <a:close/>
              </a:path>
            </a:pathLst>
          </a:custGeom>
          <a:solidFill>
            <a:srgbClr val="703B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921977" y="1815228"/>
            <a:ext cx="316865" cy="60960"/>
          </a:xfrm>
          <a:custGeom>
            <a:avLst/>
            <a:gdLst/>
            <a:ahLst/>
            <a:cxnLst/>
            <a:rect l="l" t="t" r="r" b="b"/>
            <a:pathLst>
              <a:path w="316864" h="60960">
                <a:moveTo>
                  <a:pt x="235765" y="60577"/>
                </a:moveTo>
                <a:lnTo>
                  <a:pt x="316637" y="0"/>
                </a:lnTo>
                <a:lnTo>
                  <a:pt x="80827" y="0"/>
                </a:lnTo>
                <a:lnTo>
                  <a:pt x="0" y="60577"/>
                </a:lnTo>
                <a:lnTo>
                  <a:pt x="235765" y="60577"/>
                </a:lnTo>
                <a:close/>
              </a:path>
            </a:pathLst>
          </a:custGeom>
          <a:ln w="67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756895" y="2812209"/>
            <a:ext cx="81280" cy="269875"/>
          </a:xfrm>
          <a:custGeom>
            <a:avLst/>
            <a:gdLst/>
            <a:ahLst/>
            <a:cxnLst/>
            <a:rect l="l" t="t" r="r" b="b"/>
            <a:pathLst>
              <a:path w="81280" h="269875">
                <a:moveTo>
                  <a:pt x="80872" y="0"/>
                </a:moveTo>
                <a:lnTo>
                  <a:pt x="0" y="60621"/>
                </a:lnTo>
                <a:lnTo>
                  <a:pt x="0" y="269331"/>
                </a:lnTo>
                <a:lnTo>
                  <a:pt x="80872" y="208709"/>
                </a:lnTo>
                <a:lnTo>
                  <a:pt x="80872" y="0"/>
                </a:lnTo>
                <a:close/>
              </a:path>
            </a:pathLst>
          </a:custGeom>
          <a:solidFill>
            <a:srgbClr val="0332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756894" y="2812209"/>
            <a:ext cx="81280" cy="269875"/>
          </a:xfrm>
          <a:custGeom>
            <a:avLst/>
            <a:gdLst/>
            <a:ahLst/>
            <a:cxnLst/>
            <a:rect l="l" t="t" r="r" b="b"/>
            <a:pathLst>
              <a:path w="81280" h="269875">
                <a:moveTo>
                  <a:pt x="0" y="269331"/>
                </a:moveTo>
                <a:lnTo>
                  <a:pt x="0" y="60621"/>
                </a:lnTo>
                <a:lnTo>
                  <a:pt x="80872" y="0"/>
                </a:lnTo>
                <a:lnTo>
                  <a:pt x="80872" y="208709"/>
                </a:lnTo>
                <a:lnTo>
                  <a:pt x="0" y="269331"/>
                </a:lnTo>
                <a:close/>
              </a:path>
            </a:pathLst>
          </a:custGeom>
          <a:ln w="6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521353" y="2872831"/>
            <a:ext cx="235585" cy="208915"/>
          </a:xfrm>
          <a:custGeom>
            <a:avLst/>
            <a:gdLst/>
            <a:ahLst/>
            <a:cxnLst/>
            <a:rect l="l" t="t" r="r" b="b"/>
            <a:pathLst>
              <a:path w="235585" h="208914">
                <a:moveTo>
                  <a:pt x="0" y="208709"/>
                </a:moveTo>
                <a:lnTo>
                  <a:pt x="235541" y="208709"/>
                </a:lnTo>
                <a:lnTo>
                  <a:pt x="235541" y="0"/>
                </a:lnTo>
                <a:lnTo>
                  <a:pt x="0" y="0"/>
                </a:lnTo>
                <a:lnTo>
                  <a:pt x="0" y="208709"/>
                </a:lnTo>
                <a:close/>
              </a:path>
            </a:pathLst>
          </a:custGeom>
          <a:solidFill>
            <a:srgbClr val="0563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521353" y="2872831"/>
            <a:ext cx="235585" cy="208915"/>
          </a:xfrm>
          <a:custGeom>
            <a:avLst/>
            <a:gdLst/>
            <a:ahLst/>
            <a:cxnLst/>
            <a:rect l="l" t="t" r="r" b="b"/>
            <a:pathLst>
              <a:path w="235585" h="208914">
                <a:moveTo>
                  <a:pt x="0" y="208709"/>
                </a:moveTo>
                <a:lnTo>
                  <a:pt x="235541" y="208709"/>
                </a:lnTo>
                <a:lnTo>
                  <a:pt x="235541" y="0"/>
                </a:lnTo>
                <a:lnTo>
                  <a:pt x="0" y="0"/>
                </a:lnTo>
                <a:lnTo>
                  <a:pt x="0" y="208709"/>
                </a:lnTo>
                <a:close/>
              </a:path>
            </a:pathLst>
          </a:custGeom>
          <a:ln w="6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21353" y="2812209"/>
            <a:ext cx="316865" cy="60960"/>
          </a:xfrm>
          <a:custGeom>
            <a:avLst/>
            <a:gdLst/>
            <a:ahLst/>
            <a:cxnLst/>
            <a:rect l="l" t="t" r="r" b="b"/>
            <a:pathLst>
              <a:path w="316864" h="60960">
                <a:moveTo>
                  <a:pt x="316413" y="0"/>
                </a:moveTo>
                <a:lnTo>
                  <a:pt x="80872" y="0"/>
                </a:lnTo>
                <a:lnTo>
                  <a:pt x="0" y="60621"/>
                </a:lnTo>
                <a:lnTo>
                  <a:pt x="235541" y="60621"/>
                </a:lnTo>
                <a:lnTo>
                  <a:pt x="316413" y="0"/>
                </a:lnTo>
                <a:close/>
              </a:path>
            </a:pathLst>
          </a:custGeom>
          <a:solidFill>
            <a:srgbClr val="044A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521353" y="2812209"/>
            <a:ext cx="316865" cy="60960"/>
          </a:xfrm>
          <a:custGeom>
            <a:avLst/>
            <a:gdLst/>
            <a:ahLst/>
            <a:cxnLst/>
            <a:rect l="l" t="t" r="r" b="b"/>
            <a:pathLst>
              <a:path w="316864" h="60960">
                <a:moveTo>
                  <a:pt x="235541" y="60621"/>
                </a:moveTo>
                <a:lnTo>
                  <a:pt x="316413" y="0"/>
                </a:lnTo>
                <a:lnTo>
                  <a:pt x="80872" y="0"/>
                </a:lnTo>
                <a:lnTo>
                  <a:pt x="0" y="60621"/>
                </a:lnTo>
                <a:lnTo>
                  <a:pt x="235541" y="60621"/>
                </a:lnTo>
                <a:close/>
              </a:path>
            </a:pathLst>
          </a:custGeom>
          <a:ln w="67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999421" y="2791852"/>
            <a:ext cx="81280" cy="290195"/>
          </a:xfrm>
          <a:custGeom>
            <a:avLst/>
            <a:gdLst/>
            <a:ahLst/>
            <a:cxnLst/>
            <a:rect l="l" t="t" r="r" b="b"/>
            <a:pathLst>
              <a:path w="81280" h="290194">
                <a:moveTo>
                  <a:pt x="80782" y="0"/>
                </a:moveTo>
                <a:lnTo>
                  <a:pt x="0" y="60621"/>
                </a:lnTo>
                <a:lnTo>
                  <a:pt x="0" y="289687"/>
                </a:lnTo>
                <a:lnTo>
                  <a:pt x="80782" y="229065"/>
                </a:lnTo>
                <a:lnTo>
                  <a:pt x="80782" y="0"/>
                </a:lnTo>
                <a:close/>
              </a:path>
            </a:pathLst>
          </a:custGeom>
          <a:solidFill>
            <a:srgbClr val="4B28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999421" y="2791852"/>
            <a:ext cx="81280" cy="290195"/>
          </a:xfrm>
          <a:custGeom>
            <a:avLst/>
            <a:gdLst/>
            <a:ahLst/>
            <a:cxnLst/>
            <a:rect l="l" t="t" r="r" b="b"/>
            <a:pathLst>
              <a:path w="81280" h="290194">
                <a:moveTo>
                  <a:pt x="0" y="289687"/>
                </a:moveTo>
                <a:lnTo>
                  <a:pt x="0" y="60621"/>
                </a:lnTo>
                <a:lnTo>
                  <a:pt x="80782" y="0"/>
                </a:lnTo>
                <a:lnTo>
                  <a:pt x="80782" y="229065"/>
                </a:lnTo>
                <a:lnTo>
                  <a:pt x="0" y="289687"/>
                </a:lnTo>
                <a:close/>
              </a:path>
            </a:pathLst>
          </a:custGeom>
          <a:ln w="6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56895" y="2852474"/>
            <a:ext cx="242570" cy="229235"/>
          </a:xfrm>
          <a:custGeom>
            <a:avLst/>
            <a:gdLst/>
            <a:ahLst/>
            <a:cxnLst/>
            <a:rect l="l" t="t" r="r" b="b"/>
            <a:pathLst>
              <a:path w="242569" h="229235">
                <a:moveTo>
                  <a:pt x="0" y="229065"/>
                </a:moveTo>
                <a:lnTo>
                  <a:pt x="242482" y="229065"/>
                </a:lnTo>
                <a:lnTo>
                  <a:pt x="242482" y="0"/>
                </a:lnTo>
                <a:lnTo>
                  <a:pt x="0" y="0"/>
                </a:lnTo>
                <a:lnTo>
                  <a:pt x="0" y="229065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756894" y="2852474"/>
            <a:ext cx="242570" cy="229235"/>
          </a:xfrm>
          <a:custGeom>
            <a:avLst/>
            <a:gdLst/>
            <a:ahLst/>
            <a:cxnLst/>
            <a:rect l="l" t="t" r="r" b="b"/>
            <a:pathLst>
              <a:path w="242569" h="229235">
                <a:moveTo>
                  <a:pt x="0" y="229065"/>
                </a:moveTo>
                <a:lnTo>
                  <a:pt x="242482" y="229065"/>
                </a:lnTo>
                <a:lnTo>
                  <a:pt x="242482" y="0"/>
                </a:lnTo>
                <a:lnTo>
                  <a:pt x="0" y="0"/>
                </a:lnTo>
                <a:lnTo>
                  <a:pt x="0" y="229065"/>
                </a:lnTo>
                <a:close/>
              </a:path>
            </a:pathLst>
          </a:custGeom>
          <a:ln w="6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756895" y="2791852"/>
            <a:ext cx="323850" cy="60960"/>
          </a:xfrm>
          <a:custGeom>
            <a:avLst/>
            <a:gdLst/>
            <a:ahLst/>
            <a:cxnLst/>
            <a:rect l="l" t="t" r="r" b="b"/>
            <a:pathLst>
              <a:path w="323850" h="60960">
                <a:moveTo>
                  <a:pt x="323309" y="0"/>
                </a:moveTo>
                <a:lnTo>
                  <a:pt x="80872" y="0"/>
                </a:lnTo>
                <a:lnTo>
                  <a:pt x="0" y="60621"/>
                </a:lnTo>
                <a:lnTo>
                  <a:pt x="242526" y="60621"/>
                </a:lnTo>
                <a:lnTo>
                  <a:pt x="323309" y="0"/>
                </a:lnTo>
                <a:close/>
              </a:path>
            </a:pathLst>
          </a:custGeom>
          <a:solidFill>
            <a:srgbClr val="703B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756894" y="2791852"/>
            <a:ext cx="323850" cy="60960"/>
          </a:xfrm>
          <a:custGeom>
            <a:avLst/>
            <a:gdLst/>
            <a:ahLst/>
            <a:cxnLst/>
            <a:rect l="l" t="t" r="r" b="b"/>
            <a:pathLst>
              <a:path w="323850" h="60960">
                <a:moveTo>
                  <a:pt x="242526" y="60621"/>
                </a:moveTo>
                <a:lnTo>
                  <a:pt x="323309" y="0"/>
                </a:lnTo>
                <a:lnTo>
                  <a:pt x="80872" y="0"/>
                </a:lnTo>
                <a:lnTo>
                  <a:pt x="0" y="60621"/>
                </a:lnTo>
                <a:lnTo>
                  <a:pt x="242526" y="60621"/>
                </a:lnTo>
                <a:close/>
              </a:path>
            </a:pathLst>
          </a:custGeom>
          <a:ln w="67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97913" y="1761272"/>
            <a:ext cx="0" cy="1334135"/>
          </a:xfrm>
          <a:custGeom>
            <a:avLst/>
            <a:gdLst/>
            <a:ahLst/>
            <a:cxnLst/>
            <a:rect l="l" t="t" r="r" b="b"/>
            <a:pathLst>
              <a:path w="0" h="1334135">
                <a:moveTo>
                  <a:pt x="0" y="0"/>
                </a:moveTo>
                <a:lnTo>
                  <a:pt x="0" y="1333689"/>
                </a:lnTo>
              </a:path>
            </a:pathLst>
          </a:custGeom>
          <a:ln w="6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84256" y="3081540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 h="0">
                <a:moveTo>
                  <a:pt x="13657" y="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84256" y="2913096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 h="0">
                <a:moveTo>
                  <a:pt x="13657" y="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84256" y="2751587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 h="0">
                <a:moveTo>
                  <a:pt x="13657" y="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84256" y="2583143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 h="0">
                <a:moveTo>
                  <a:pt x="13657" y="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84256" y="2421446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 h="0">
                <a:moveTo>
                  <a:pt x="13657" y="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84256" y="2252958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 h="0">
                <a:moveTo>
                  <a:pt x="13657" y="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84256" y="2084738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 h="0">
                <a:moveTo>
                  <a:pt x="13657" y="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84256" y="1923050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 h="0">
                <a:moveTo>
                  <a:pt x="13657" y="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84256" y="1754561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 h="0">
                <a:moveTo>
                  <a:pt x="13657" y="0"/>
                </a:moveTo>
                <a:lnTo>
                  <a:pt x="0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1306766" y="1630729"/>
            <a:ext cx="160655" cy="1521460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dirty="0" sz="800" spc="15" b="1">
                <a:latin typeface="Tahoma"/>
                <a:cs typeface="Tahoma"/>
              </a:rPr>
              <a:t>40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dirty="0" sz="800" spc="15" b="1">
                <a:latin typeface="Tahoma"/>
                <a:cs typeface="Tahoma"/>
              </a:rPr>
              <a:t>35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15" b="1">
                <a:latin typeface="Tahoma"/>
                <a:cs typeface="Tahoma"/>
              </a:rPr>
              <a:t>30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800" spc="15" b="1">
                <a:latin typeface="Tahoma"/>
                <a:cs typeface="Tahoma"/>
              </a:rPr>
              <a:t>25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800" spc="15" b="1">
                <a:latin typeface="Tahoma"/>
                <a:cs typeface="Tahoma"/>
              </a:rPr>
              <a:t>20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dirty="0" sz="800" spc="15" b="1">
                <a:latin typeface="Tahoma"/>
                <a:cs typeface="Tahoma"/>
              </a:rPr>
              <a:t>15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800" spc="15" b="1">
                <a:latin typeface="Tahoma"/>
                <a:cs typeface="Tahoma"/>
              </a:rPr>
              <a:t>10</a:t>
            </a:r>
            <a:endParaRPr sz="800">
              <a:latin typeface="Tahoma"/>
              <a:cs typeface="Tahoma"/>
            </a:endParaRPr>
          </a:p>
          <a:p>
            <a:pPr algn="ctr" marL="63500">
              <a:lnSpc>
                <a:spcPct val="100000"/>
              </a:lnSpc>
              <a:spcBef>
                <a:spcPts val="315"/>
              </a:spcBef>
            </a:pPr>
            <a:r>
              <a:rPr dirty="0" sz="800" spc="-5" b="1">
                <a:latin typeface="Tahoma"/>
                <a:cs typeface="Tahoma"/>
              </a:rPr>
              <a:t>5</a:t>
            </a:r>
            <a:endParaRPr sz="800">
              <a:latin typeface="Tahoma"/>
              <a:cs typeface="Tahoma"/>
            </a:endParaRPr>
          </a:p>
          <a:p>
            <a:pPr algn="ctr" marL="63500">
              <a:lnSpc>
                <a:spcPct val="100000"/>
              </a:lnSpc>
              <a:spcBef>
                <a:spcPts val="365"/>
              </a:spcBef>
            </a:pPr>
            <a:r>
              <a:rPr dirty="0" sz="800" spc="-5" b="1">
                <a:latin typeface="Tahoma"/>
                <a:cs typeface="Tahoma"/>
              </a:rPr>
              <a:t>0</a:t>
            </a:r>
            <a:endParaRPr sz="800">
              <a:latin typeface="Tahoma"/>
              <a:cs typeface="Tahom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497913" y="3081540"/>
            <a:ext cx="1670050" cy="0"/>
          </a:xfrm>
          <a:custGeom>
            <a:avLst/>
            <a:gdLst/>
            <a:ahLst/>
            <a:cxnLst/>
            <a:rect l="l" t="t" r="r" b="b"/>
            <a:pathLst>
              <a:path w="1670050" h="0">
                <a:moveTo>
                  <a:pt x="0" y="0"/>
                </a:moveTo>
                <a:lnTo>
                  <a:pt x="1669879" y="0"/>
                </a:lnTo>
              </a:path>
            </a:pathLst>
          </a:custGeom>
          <a:ln w="67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339548" y="3081540"/>
            <a:ext cx="0" cy="13970"/>
          </a:xfrm>
          <a:custGeom>
            <a:avLst/>
            <a:gdLst/>
            <a:ahLst/>
            <a:cxnLst/>
            <a:rect l="l" t="t" r="r" b="b"/>
            <a:pathLst>
              <a:path w="0" h="13969">
                <a:moveTo>
                  <a:pt x="-3358" y="6710"/>
                </a:moveTo>
                <a:lnTo>
                  <a:pt x="3358" y="6710"/>
                </a:lnTo>
              </a:path>
            </a:pathLst>
          </a:custGeom>
          <a:ln w="134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174510" y="3081540"/>
            <a:ext cx="0" cy="13970"/>
          </a:xfrm>
          <a:custGeom>
            <a:avLst/>
            <a:gdLst/>
            <a:ahLst/>
            <a:cxnLst/>
            <a:rect l="l" t="t" r="r" b="b"/>
            <a:pathLst>
              <a:path w="0" h="13969">
                <a:moveTo>
                  <a:pt x="-3358" y="6710"/>
                </a:moveTo>
                <a:lnTo>
                  <a:pt x="3358" y="6710"/>
                </a:lnTo>
              </a:path>
            </a:pathLst>
          </a:custGeom>
          <a:ln w="134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717396" y="3105750"/>
            <a:ext cx="13976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92785" algn="l"/>
              </a:tabLst>
            </a:pPr>
            <a:r>
              <a:rPr dirty="0" sz="800" spc="5" b="1">
                <a:latin typeface="Tahoma"/>
                <a:cs typeface="Tahoma"/>
              </a:rPr>
              <a:t>Overall	</a:t>
            </a:r>
            <a:r>
              <a:rPr dirty="0" sz="800" spc="-5" b="1">
                <a:latin typeface="Tahoma"/>
                <a:cs typeface="Tahoma"/>
              </a:rPr>
              <a:t>Writing</a:t>
            </a:r>
            <a:r>
              <a:rPr dirty="0" sz="800" spc="-95" b="1">
                <a:latin typeface="Tahoma"/>
                <a:cs typeface="Tahoma"/>
              </a:rPr>
              <a:t> </a:t>
            </a:r>
            <a:r>
              <a:rPr dirty="0" sz="800" spc="-5" b="1">
                <a:latin typeface="Tahoma"/>
                <a:cs typeface="Tahoma"/>
              </a:rPr>
              <a:t>Tasks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99931" y="236413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60621"/>
                </a:moveTo>
                <a:lnTo>
                  <a:pt x="60676" y="60621"/>
                </a:lnTo>
                <a:lnTo>
                  <a:pt x="60676" y="0"/>
                </a:lnTo>
                <a:lnTo>
                  <a:pt x="0" y="0"/>
                </a:lnTo>
                <a:lnTo>
                  <a:pt x="0" y="60621"/>
                </a:lnTo>
                <a:close/>
              </a:path>
            </a:pathLst>
          </a:custGeom>
          <a:solidFill>
            <a:srgbClr val="0563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399931" y="236413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60621"/>
                </a:moveTo>
                <a:lnTo>
                  <a:pt x="60676" y="60621"/>
                </a:lnTo>
                <a:lnTo>
                  <a:pt x="60676" y="0"/>
                </a:lnTo>
                <a:lnTo>
                  <a:pt x="0" y="0"/>
                </a:lnTo>
                <a:lnTo>
                  <a:pt x="0" y="60621"/>
                </a:lnTo>
                <a:close/>
              </a:path>
            </a:pathLst>
          </a:custGeom>
          <a:ln w="6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399931" y="2519166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60621"/>
                </a:moveTo>
                <a:lnTo>
                  <a:pt x="60676" y="60621"/>
                </a:lnTo>
                <a:lnTo>
                  <a:pt x="60676" y="0"/>
                </a:lnTo>
                <a:lnTo>
                  <a:pt x="0" y="0"/>
                </a:lnTo>
                <a:lnTo>
                  <a:pt x="0" y="60621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399931" y="2519166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60621"/>
                </a:moveTo>
                <a:lnTo>
                  <a:pt x="60676" y="60621"/>
                </a:lnTo>
                <a:lnTo>
                  <a:pt x="60676" y="0"/>
                </a:lnTo>
                <a:lnTo>
                  <a:pt x="0" y="0"/>
                </a:lnTo>
                <a:lnTo>
                  <a:pt x="0" y="60621"/>
                </a:lnTo>
                <a:close/>
              </a:path>
            </a:pathLst>
          </a:custGeom>
          <a:ln w="67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366346" y="2310233"/>
            <a:ext cx="458470" cy="310515"/>
          </a:xfrm>
          <a:prstGeom prst="rect">
            <a:avLst/>
          </a:prstGeom>
          <a:ln w="6712">
            <a:solidFill>
              <a:srgbClr val="00000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127635">
              <a:lnSpc>
                <a:spcPct val="100000"/>
              </a:lnSpc>
              <a:spcBef>
                <a:spcPts val="155"/>
              </a:spcBef>
            </a:pPr>
            <a:r>
              <a:rPr dirty="0" sz="800" spc="-10" b="1">
                <a:latin typeface="Tahoma"/>
                <a:cs typeface="Tahoma"/>
              </a:rPr>
              <a:t>Paper</a:t>
            </a:r>
            <a:endParaRPr sz="800">
              <a:latin typeface="Tahoma"/>
              <a:cs typeface="Tahoma"/>
            </a:endParaRPr>
          </a:p>
          <a:p>
            <a:pPr marL="127635">
              <a:lnSpc>
                <a:spcPct val="100000"/>
              </a:lnSpc>
              <a:spcBef>
                <a:spcPts val="260"/>
              </a:spcBef>
            </a:pPr>
            <a:r>
              <a:rPr dirty="0" sz="800" b="1">
                <a:latin typeface="Tahoma"/>
                <a:cs typeface="Tahoma"/>
              </a:rPr>
              <a:t>CPOE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679719" y="1949902"/>
            <a:ext cx="242570" cy="1071245"/>
          </a:xfrm>
          <a:prstGeom prst="rect">
            <a:avLst/>
          </a:prstGeom>
          <a:solidFill>
            <a:srgbClr val="0563C1"/>
          </a:solidFill>
          <a:ln w="6716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280"/>
              </a:spcBef>
            </a:pPr>
            <a:r>
              <a:rPr dirty="0" sz="600" spc="15" b="1">
                <a:solidFill>
                  <a:srgbClr val="FFFFFF"/>
                </a:solidFill>
                <a:latin typeface="Tahoma"/>
                <a:cs typeface="Tahoma"/>
              </a:rPr>
              <a:t>34.2</a:t>
            </a:r>
            <a:endParaRPr sz="6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925335" y="1919689"/>
            <a:ext cx="22923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135"/>
              </a:spcBef>
            </a:pPr>
            <a:r>
              <a:rPr dirty="0" sz="600" spc="15" b="1">
                <a:solidFill>
                  <a:srgbClr val="FFFFFF"/>
                </a:solidFill>
                <a:latin typeface="Tahoma"/>
                <a:cs typeface="Tahoma"/>
              </a:rPr>
              <a:t>36.3</a:t>
            </a:r>
            <a:endParaRPr sz="60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21353" y="2852474"/>
            <a:ext cx="235585" cy="168910"/>
          </a:xfrm>
          <a:prstGeom prst="rect">
            <a:avLst/>
          </a:prstGeom>
          <a:solidFill>
            <a:srgbClr val="0563C1"/>
          </a:solidFill>
          <a:ln w="6713">
            <a:solidFill>
              <a:srgbClr val="000000"/>
            </a:solidFill>
          </a:ln>
        </p:spPr>
        <p:txBody>
          <a:bodyPr wrap="square" lIns="0" tIns="55880" rIns="0" bIns="0" rtlCol="0" vert="horz">
            <a:spAutoFit/>
          </a:bodyPr>
          <a:lstStyle/>
          <a:p>
            <a:pPr marL="61594">
              <a:lnSpc>
                <a:spcPct val="100000"/>
              </a:lnSpc>
              <a:spcBef>
                <a:spcPts val="440"/>
              </a:spcBef>
            </a:pPr>
            <a:r>
              <a:rPr dirty="0" sz="600" spc="15" b="1">
                <a:solidFill>
                  <a:srgbClr val="FFFFFF"/>
                </a:solidFill>
                <a:latin typeface="Tahoma"/>
                <a:cs typeface="Tahoma"/>
              </a:rPr>
              <a:t>6.2</a:t>
            </a:r>
            <a:endParaRPr sz="60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756894" y="2852474"/>
            <a:ext cx="242570" cy="168910"/>
          </a:xfrm>
          <a:prstGeom prst="rect">
            <a:avLst/>
          </a:prstGeom>
          <a:ln w="6713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69215">
              <a:lnSpc>
                <a:spcPct val="100000"/>
              </a:lnSpc>
              <a:spcBef>
                <a:spcPts val="60"/>
              </a:spcBef>
            </a:pPr>
            <a:r>
              <a:rPr dirty="0" sz="600" spc="15" b="1">
                <a:solidFill>
                  <a:srgbClr val="FFFFFF"/>
                </a:solidFill>
                <a:latin typeface="Tahoma"/>
                <a:cs typeface="Tahoma"/>
              </a:rPr>
              <a:t>6.9</a:t>
            </a:r>
            <a:endParaRPr sz="6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210283" y="1384203"/>
            <a:ext cx="23622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5" b="1">
                <a:latin typeface="Tahoma"/>
                <a:cs typeface="Tahoma"/>
              </a:rPr>
              <a:t>Time </a:t>
            </a:r>
            <a:r>
              <a:rPr dirty="0" sz="900" spc="-10" b="1">
                <a:latin typeface="Tahoma"/>
                <a:cs typeface="Tahoma"/>
              </a:rPr>
              <a:t>Spent/Patient Encounter</a:t>
            </a:r>
            <a:r>
              <a:rPr dirty="0" sz="900" spc="30" b="1">
                <a:latin typeface="Tahoma"/>
                <a:cs typeface="Tahoma"/>
              </a:rPr>
              <a:t> </a:t>
            </a:r>
            <a:r>
              <a:rPr dirty="0" sz="900" spc="-10" b="1">
                <a:latin typeface="Tahoma"/>
                <a:cs typeface="Tahoma"/>
              </a:rPr>
              <a:t>(minutes)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224870" y="3023781"/>
            <a:ext cx="1817370" cy="65405"/>
          </a:xfrm>
          <a:custGeom>
            <a:avLst/>
            <a:gdLst/>
            <a:ahLst/>
            <a:cxnLst/>
            <a:rect l="l" t="t" r="r" b="b"/>
            <a:pathLst>
              <a:path w="1817370" h="65405">
                <a:moveTo>
                  <a:pt x="1817255" y="0"/>
                </a:moveTo>
                <a:lnTo>
                  <a:pt x="85001" y="0"/>
                </a:lnTo>
                <a:lnTo>
                  <a:pt x="0" y="65341"/>
                </a:lnTo>
                <a:lnTo>
                  <a:pt x="1732216" y="65341"/>
                </a:lnTo>
                <a:lnTo>
                  <a:pt x="1817255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228134" y="3033548"/>
            <a:ext cx="78740" cy="59055"/>
          </a:xfrm>
          <a:custGeom>
            <a:avLst/>
            <a:gdLst/>
            <a:ahLst/>
            <a:cxnLst/>
            <a:rect l="l" t="t" r="r" b="b"/>
            <a:pathLst>
              <a:path w="78739" h="59055">
                <a:moveTo>
                  <a:pt x="0" y="58834"/>
                </a:moveTo>
                <a:lnTo>
                  <a:pt x="78262" y="0"/>
                </a:lnTo>
              </a:path>
            </a:pathLst>
          </a:custGeom>
          <a:ln w="65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777296" y="3027035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 h="0">
                <a:moveTo>
                  <a:pt x="0" y="0"/>
                </a:moveTo>
                <a:lnTo>
                  <a:pt x="261527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907930" y="3027035"/>
            <a:ext cx="372745" cy="0"/>
          </a:xfrm>
          <a:custGeom>
            <a:avLst/>
            <a:gdLst/>
            <a:ahLst/>
            <a:cxnLst/>
            <a:rect l="l" t="t" r="r" b="b"/>
            <a:pathLst>
              <a:path w="372745" h="0">
                <a:moveTo>
                  <a:pt x="0" y="0"/>
                </a:moveTo>
                <a:lnTo>
                  <a:pt x="372616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313135" y="3027035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045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228134" y="2863774"/>
            <a:ext cx="78740" cy="52705"/>
          </a:xfrm>
          <a:custGeom>
            <a:avLst/>
            <a:gdLst/>
            <a:ahLst/>
            <a:cxnLst/>
            <a:rect l="l" t="t" r="r" b="b"/>
            <a:pathLst>
              <a:path w="78739" h="52705">
                <a:moveTo>
                  <a:pt x="0" y="52104"/>
                </a:moveTo>
                <a:lnTo>
                  <a:pt x="78262" y="0"/>
                </a:lnTo>
              </a:path>
            </a:pathLst>
          </a:custGeom>
          <a:ln w="65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907930" y="2857043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 h="0">
                <a:moveTo>
                  <a:pt x="0" y="0"/>
                </a:moveTo>
                <a:lnTo>
                  <a:pt x="1130892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313135" y="2857043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045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228134" y="2687269"/>
            <a:ext cx="78740" cy="59055"/>
          </a:xfrm>
          <a:custGeom>
            <a:avLst/>
            <a:gdLst/>
            <a:ahLst/>
            <a:cxnLst/>
            <a:rect l="l" t="t" r="r" b="b"/>
            <a:pathLst>
              <a:path w="78739" h="59055">
                <a:moveTo>
                  <a:pt x="0" y="58834"/>
                </a:moveTo>
                <a:lnTo>
                  <a:pt x="78262" y="0"/>
                </a:lnTo>
              </a:path>
            </a:pathLst>
          </a:custGeom>
          <a:ln w="65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907930" y="2680756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 h="0">
                <a:moveTo>
                  <a:pt x="0" y="0"/>
                </a:moveTo>
                <a:lnTo>
                  <a:pt x="1130892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313135" y="2680756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045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228134" y="2517278"/>
            <a:ext cx="78740" cy="52705"/>
          </a:xfrm>
          <a:custGeom>
            <a:avLst/>
            <a:gdLst/>
            <a:ahLst/>
            <a:cxnLst/>
            <a:rect l="l" t="t" r="r" b="b"/>
            <a:pathLst>
              <a:path w="78739" h="52705">
                <a:moveTo>
                  <a:pt x="0" y="52321"/>
                </a:moveTo>
                <a:lnTo>
                  <a:pt x="78262" y="0"/>
                </a:lnTo>
              </a:path>
            </a:pathLst>
          </a:custGeom>
          <a:ln w="65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907930" y="2510738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 h="0">
                <a:moveTo>
                  <a:pt x="0" y="0"/>
                </a:moveTo>
                <a:lnTo>
                  <a:pt x="1130892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313135" y="2510738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045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228134" y="2340791"/>
            <a:ext cx="78740" cy="59055"/>
          </a:xfrm>
          <a:custGeom>
            <a:avLst/>
            <a:gdLst/>
            <a:ahLst/>
            <a:cxnLst/>
            <a:rect l="l" t="t" r="r" b="b"/>
            <a:pathLst>
              <a:path w="78739" h="59055">
                <a:moveTo>
                  <a:pt x="0" y="58791"/>
                </a:moveTo>
                <a:lnTo>
                  <a:pt x="78262" y="0"/>
                </a:lnTo>
              </a:path>
            </a:pathLst>
          </a:custGeom>
          <a:ln w="65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907930" y="2334277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 h="0">
                <a:moveTo>
                  <a:pt x="0" y="0"/>
                </a:moveTo>
                <a:lnTo>
                  <a:pt x="1130892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313135" y="2334277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045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228134" y="2170756"/>
            <a:ext cx="78740" cy="52705"/>
          </a:xfrm>
          <a:custGeom>
            <a:avLst/>
            <a:gdLst/>
            <a:ahLst/>
            <a:cxnLst/>
            <a:rect l="l" t="t" r="r" b="b"/>
            <a:pathLst>
              <a:path w="78739" h="52705">
                <a:moveTo>
                  <a:pt x="0" y="52365"/>
                </a:moveTo>
                <a:lnTo>
                  <a:pt x="78262" y="0"/>
                </a:lnTo>
              </a:path>
            </a:pathLst>
          </a:custGeom>
          <a:ln w="65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907930" y="2164243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 h="0">
                <a:moveTo>
                  <a:pt x="0" y="0"/>
                </a:moveTo>
                <a:lnTo>
                  <a:pt x="1130892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313135" y="2164243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045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228134" y="1994468"/>
            <a:ext cx="78740" cy="59055"/>
          </a:xfrm>
          <a:custGeom>
            <a:avLst/>
            <a:gdLst/>
            <a:ahLst/>
            <a:cxnLst/>
            <a:rect l="l" t="t" r="r" b="b"/>
            <a:pathLst>
              <a:path w="78739" h="59055">
                <a:moveTo>
                  <a:pt x="0" y="58878"/>
                </a:moveTo>
                <a:lnTo>
                  <a:pt x="78262" y="0"/>
                </a:lnTo>
              </a:path>
            </a:pathLst>
          </a:custGeom>
          <a:ln w="65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907930" y="1987955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 h="0">
                <a:moveTo>
                  <a:pt x="0" y="0"/>
                </a:moveTo>
                <a:lnTo>
                  <a:pt x="1130892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313135" y="1987955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045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228134" y="1824520"/>
            <a:ext cx="78740" cy="52705"/>
          </a:xfrm>
          <a:custGeom>
            <a:avLst/>
            <a:gdLst/>
            <a:ahLst/>
            <a:cxnLst/>
            <a:rect l="l" t="t" r="r" b="b"/>
            <a:pathLst>
              <a:path w="78739" h="52705">
                <a:moveTo>
                  <a:pt x="0" y="52278"/>
                </a:moveTo>
                <a:lnTo>
                  <a:pt x="78262" y="0"/>
                </a:lnTo>
              </a:path>
            </a:pathLst>
          </a:custGeom>
          <a:ln w="65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313135" y="1818007"/>
            <a:ext cx="1725930" cy="0"/>
          </a:xfrm>
          <a:custGeom>
            <a:avLst/>
            <a:gdLst/>
            <a:ahLst/>
            <a:cxnLst/>
            <a:rect l="l" t="t" r="r" b="b"/>
            <a:pathLst>
              <a:path w="1725929" h="0">
                <a:moveTo>
                  <a:pt x="0" y="0"/>
                </a:moveTo>
                <a:lnTo>
                  <a:pt x="1725687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228134" y="1647972"/>
            <a:ext cx="78740" cy="59055"/>
          </a:xfrm>
          <a:custGeom>
            <a:avLst/>
            <a:gdLst/>
            <a:ahLst/>
            <a:cxnLst/>
            <a:rect l="l" t="t" r="r" b="b"/>
            <a:pathLst>
              <a:path w="78739" h="59055">
                <a:moveTo>
                  <a:pt x="0" y="58878"/>
                </a:moveTo>
                <a:lnTo>
                  <a:pt x="78262" y="0"/>
                </a:lnTo>
              </a:path>
            </a:pathLst>
          </a:custGeom>
          <a:ln w="65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313135" y="1641459"/>
            <a:ext cx="1725930" cy="0"/>
          </a:xfrm>
          <a:custGeom>
            <a:avLst/>
            <a:gdLst/>
            <a:ahLst/>
            <a:cxnLst/>
            <a:rect l="l" t="t" r="r" b="b"/>
            <a:pathLst>
              <a:path w="1725929" h="0">
                <a:moveTo>
                  <a:pt x="0" y="0"/>
                </a:moveTo>
                <a:lnTo>
                  <a:pt x="1725687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228134" y="3027035"/>
            <a:ext cx="1817370" cy="65405"/>
          </a:xfrm>
          <a:custGeom>
            <a:avLst/>
            <a:gdLst/>
            <a:ahLst/>
            <a:cxnLst/>
            <a:rect l="l" t="t" r="r" b="b"/>
            <a:pathLst>
              <a:path w="1817370" h="65405">
                <a:moveTo>
                  <a:pt x="1817210" y="0"/>
                </a:moveTo>
                <a:lnTo>
                  <a:pt x="1732252" y="65347"/>
                </a:lnTo>
                <a:lnTo>
                  <a:pt x="0" y="65347"/>
                </a:lnTo>
                <a:lnTo>
                  <a:pt x="85001" y="0"/>
                </a:lnTo>
                <a:lnTo>
                  <a:pt x="1817210" y="0"/>
                </a:lnTo>
                <a:close/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228134" y="1641459"/>
            <a:ext cx="85090" cy="1450975"/>
          </a:xfrm>
          <a:custGeom>
            <a:avLst/>
            <a:gdLst/>
            <a:ahLst/>
            <a:cxnLst/>
            <a:rect l="l" t="t" r="r" b="b"/>
            <a:pathLst>
              <a:path w="85089" h="1450975">
                <a:moveTo>
                  <a:pt x="0" y="1450923"/>
                </a:moveTo>
                <a:lnTo>
                  <a:pt x="0" y="65391"/>
                </a:lnTo>
                <a:lnTo>
                  <a:pt x="85001" y="0"/>
                </a:lnTo>
                <a:lnTo>
                  <a:pt x="85001" y="1385575"/>
                </a:lnTo>
                <a:lnTo>
                  <a:pt x="0" y="1450923"/>
                </a:lnTo>
              </a:path>
            </a:pathLst>
          </a:custGeom>
          <a:ln w="65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313135" y="1641485"/>
            <a:ext cx="1732280" cy="1385570"/>
          </a:xfrm>
          <a:custGeom>
            <a:avLst/>
            <a:gdLst/>
            <a:ahLst/>
            <a:cxnLst/>
            <a:rect l="l" t="t" r="r" b="b"/>
            <a:pathLst>
              <a:path w="1732279" h="1385570">
                <a:moveTo>
                  <a:pt x="0" y="1385549"/>
                </a:moveTo>
                <a:lnTo>
                  <a:pt x="1732209" y="1385549"/>
                </a:lnTo>
                <a:lnTo>
                  <a:pt x="1732209" y="0"/>
                </a:lnTo>
                <a:lnTo>
                  <a:pt x="0" y="0"/>
                </a:lnTo>
                <a:lnTo>
                  <a:pt x="0" y="1385549"/>
                </a:lnTo>
              </a:path>
            </a:pathLst>
          </a:custGeom>
          <a:ln w="65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659447" y="1844059"/>
            <a:ext cx="85090" cy="1248410"/>
          </a:xfrm>
          <a:custGeom>
            <a:avLst/>
            <a:gdLst/>
            <a:ahLst/>
            <a:cxnLst/>
            <a:rect l="l" t="t" r="r" b="b"/>
            <a:pathLst>
              <a:path w="85089" h="1248410">
                <a:moveTo>
                  <a:pt x="85001" y="0"/>
                </a:moveTo>
                <a:lnTo>
                  <a:pt x="0" y="65304"/>
                </a:lnTo>
                <a:lnTo>
                  <a:pt x="0" y="1248323"/>
                </a:lnTo>
                <a:lnTo>
                  <a:pt x="85001" y="1182975"/>
                </a:lnTo>
                <a:lnTo>
                  <a:pt x="85001" y="0"/>
                </a:lnTo>
                <a:close/>
              </a:path>
            </a:pathLst>
          </a:custGeom>
          <a:solidFill>
            <a:srgbClr val="0332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659447" y="1844059"/>
            <a:ext cx="85090" cy="1248410"/>
          </a:xfrm>
          <a:custGeom>
            <a:avLst/>
            <a:gdLst/>
            <a:ahLst/>
            <a:cxnLst/>
            <a:rect l="l" t="t" r="r" b="b"/>
            <a:pathLst>
              <a:path w="85089" h="1248410">
                <a:moveTo>
                  <a:pt x="0" y="1248323"/>
                </a:moveTo>
                <a:lnTo>
                  <a:pt x="0" y="65304"/>
                </a:lnTo>
                <a:lnTo>
                  <a:pt x="85001" y="0"/>
                </a:lnTo>
                <a:lnTo>
                  <a:pt x="85001" y="1182975"/>
                </a:lnTo>
                <a:lnTo>
                  <a:pt x="0" y="1248323"/>
                </a:lnTo>
                <a:close/>
              </a:path>
            </a:pathLst>
          </a:custGeom>
          <a:ln w="65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411181" y="1909355"/>
            <a:ext cx="248285" cy="1183640"/>
          </a:xfrm>
          <a:custGeom>
            <a:avLst/>
            <a:gdLst/>
            <a:ahLst/>
            <a:cxnLst/>
            <a:rect l="l" t="t" r="r" b="b"/>
            <a:pathLst>
              <a:path w="248285" h="1183639">
                <a:moveTo>
                  <a:pt x="0" y="1183035"/>
                </a:moveTo>
                <a:lnTo>
                  <a:pt x="248265" y="1183035"/>
                </a:lnTo>
                <a:lnTo>
                  <a:pt x="248265" y="0"/>
                </a:lnTo>
                <a:lnTo>
                  <a:pt x="0" y="0"/>
                </a:lnTo>
                <a:lnTo>
                  <a:pt x="0" y="1183035"/>
                </a:lnTo>
                <a:close/>
              </a:path>
            </a:pathLst>
          </a:custGeom>
          <a:solidFill>
            <a:srgbClr val="0563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411181" y="1909355"/>
            <a:ext cx="248285" cy="1183640"/>
          </a:xfrm>
          <a:custGeom>
            <a:avLst/>
            <a:gdLst/>
            <a:ahLst/>
            <a:cxnLst/>
            <a:rect l="l" t="t" r="r" b="b"/>
            <a:pathLst>
              <a:path w="248285" h="1183639">
                <a:moveTo>
                  <a:pt x="0" y="1183035"/>
                </a:moveTo>
                <a:lnTo>
                  <a:pt x="248265" y="1183035"/>
                </a:lnTo>
                <a:lnTo>
                  <a:pt x="248265" y="0"/>
                </a:lnTo>
                <a:lnTo>
                  <a:pt x="0" y="0"/>
                </a:lnTo>
                <a:lnTo>
                  <a:pt x="0" y="1183035"/>
                </a:lnTo>
                <a:close/>
              </a:path>
            </a:pathLst>
          </a:custGeom>
          <a:ln w="65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411181" y="1844059"/>
            <a:ext cx="333375" cy="65405"/>
          </a:xfrm>
          <a:custGeom>
            <a:avLst/>
            <a:gdLst/>
            <a:ahLst/>
            <a:cxnLst/>
            <a:rect l="l" t="t" r="r" b="b"/>
            <a:pathLst>
              <a:path w="333375" h="65405">
                <a:moveTo>
                  <a:pt x="333267" y="0"/>
                </a:moveTo>
                <a:lnTo>
                  <a:pt x="84784" y="0"/>
                </a:lnTo>
                <a:lnTo>
                  <a:pt x="0" y="65304"/>
                </a:lnTo>
                <a:lnTo>
                  <a:pt x="248265" y="65304"/>
                </a:lnTo>
                <a:lnTo>
                  <a:pt x="333267" y="0"/>
                </a:lnTo>
                <a:close/>
              </a:path>
            </a:pathLst>
          </a:custGeom>
          <a:solidFill>
            <a:srgbClr val="044A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411181" y="1844059"/>
            <a:ext cx="333375" cy="65405"/>
          </a:xfrm>
          <a:custGeom>
            <a:avLst/>
            <a:gdLst/>
            <a:ahLst/>
            <a:cxnLst/>
            <a:rect l="l" t="t" r="r" b="b"/>
            <a:pathLst>
              <a:path w="333375" h="65405">
                <a:moveTo>
                  <a:pt x="248265" y="65304"/>
                </a:moveTo>
                <a:lnTo>
                  <a:pt x="333267" y="0"/>
                </a:lnTo>
                <a:lnTo>
                  <a:pt x="84784" y="0"/>
                </a:lnTo>
                <a:lnTo>
                  <a:pt x="0" y="65304"/>
                </a:lnTo>
                <a:lnTo>
                  <a:pt x="248265" y="65304"/>
                </a:lnTo>
                <a:close/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907930" y="1811494"/>
            <a:ext cx="85090" cy="1281430"/>
          </a:xfrm>
          <a:custGeom>
            <a:avLst/>
            <a:gdLst/>
            <a:ahLst/>
            <a:cxnLst/>
            <a:rect l="l" t="t" r="r" b="b"/>
            <a:pathLst>
              <a:path w="85089" h="1281430">
                <a:moveTo>
                  <a:pt x="85045" y="0"/>
                </a:moveTo>
                <a:lnTo>
                  <a:pt x="0" y="65304"/>
                </a:lnTo>
                <a:lnTo>
                  <a:pt x="0" y="1280888"/>
                </a:lnTo>
                <a:lnTo>
                  <a:pt x="85045" y="1215540"/>
                </a:lnTo>
                <a:lnTo>
                  <a:pt x="85045" y="0"/>
                </a:lnTo>
                <a:close/>
              </a:path>
            </a:pathLst>
          </a:custGeom>
          <a:solidFill>
            <a:srgbClr val="4B28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907930" y="1811494"/>
            <a:ext cx="85090" cy="1281430"/>
          </a:xfrm>
          <a:custGeom>
            <a:avLst/>
            <a:gdLst/>
            <a:ahLst/>
            <a:cxnLst/>
            <a:rect l="l" t="t" r="r" b="b"/>
            <a:pathLst>
              <a:path w="85089" h="1281430">
                <a:moveTo>
                  <a:pt x="0" y="1280888"/>
                </a:moveTo>
                <a:lnTo>
                  <a:pt x="0" y="65304"/>
                </a:lnTo>
                <a:lnTo>
                  <a:pt x="85045" y="0"/>
                </a:lnTo>
                <a:lnTo>
                  <a:pt x="85045" y="1215540"/>
                </a:lnTo>
                <a:lnTo>
                  <a:pt x="0" y="1280888"/>
                </a:lnTo>
                <a:close/>
              </a:path>
            </a:pathLst>
          </a:custGeom>
          <a:ln w="65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659447" y="1876790"/>
            <a:ext cx="248920" cy="1216025"/>
          </a:xfrm>
          <a:custGeom>
            <a:avLst/>
            <a:gdLst/>
            <a:ahLst/>
            <a:cxnLst/>
            <a:rect l="l" t="t" r="r" b="b"/>
            <a:pathLst>
              <a:path w="248920" h="1216025">
                <a:moveTo>
                  <a:pt x="0" y="1215601"/>
                </a:moveTo>
                <a:lnTo>
                  <a:pt x="248483" y="1215601"/>
                </a:lnTo>
                <a:lnTo>
                  <a:pt x="248483" y="0"/>
                </a:lnTo>
                <a:lnTo>
                  <a:pt x="0" y="0"/>
                </a:lnTo>
                <a:lnTo>
                  <a:pt x="0" y="1215601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659447" y="1876790"/>
            <a:ext cx="248920" cy="1216025"/>
          </a:xfrm>
          <a:custGeom>
            <a:avLst/>
            <a:gdLst/>
            <a:ahLst/>
            <a:cxnLst/>
            <a:rect l="l" t="t" r="r" b="b"/>
            <a:pathLst>
              <a:path w="248920" h="1216025">
                <a:moveTo>
                  <a:pt x="0" y="1215601"/>
                </a:moveTo>
                <a:lnTo>
                  <a:pt x="248483" y="1215601"/>
                </a:lnTo>
                <a:lnTo>
                  <a:pt x="248483" y="0"/>
                </a:lnTo>
                <a:lnTo>
                  <a:pt x="0" y="0"/>
                </a:lnTo>
                <a:lnTo>
                  <a:pt x="0" y="1215601"/>
                </a:lnTo>
                <a:close/>
              </a:path>
            </a:pathLst>
          </a:custGeom>
          <a:ln w="65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659447" y="1811494"/>
            <a:ext cx="334010" cy="65405"/>
          </a:xfrm>
          <a:custGeom>
            <a:avLst/>
            <a:gdLst/>
            <a:ahLst/>
            <a:cxnLst/>
            <a:rect l="l" t="t" r="r" b="b"/>
            <a:pathLst>
              <a:path w="334010" h="65405">
                <a:moveTo>
                  <a:pt x="333528" y="0"/>
                </a:moveTo>
                <a:lnTo>
                  <a:pt x="85001" y="0"/>
                </a:lnTo>
                <a:lnTo>
                  <a:pt x="0" y="65304"/>
                </a:lnTo>
                <a:lnTo>
                  <a:pt x="248483" y="65304"/>
                </a:lnTo>
                <a:lnTo>
                  <a:pt x="333528" y="0"/>
                </a:lnTo>
                <a:close/>
              </a:path>
            </a:pathLst>
          </a:custGeom>
          <a:solidFill>
            <a:srgbClr val="703B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659447" y="1811494"/>
            <a:ext cx="334010" cy="65405"/>
          </a:xfrm>
          <a:custGeom>
            <a:avLst/>
            <a:gdLst/>
            <a:ahLst/>
            <a:cxnLst/>
            <a:rect l="l" t="t" r="r" b="b"/>
            <a:pathLst>
              <a:path w="334010" h="65405">
                <a:moveTo>
                  <a:pt x="248483" y="65304"/>
                </a:moveTo>
                <a:lnTo>
                  <a:pt x="333528" y="0"/>
                </a:lnTo>
                <a:lnTo>
                  <a:pt x="85001" y="0"/>
                </a:lnTo>
                <a:lnTo>
                  <a:pt x="0" y="65304"/>
                </a:lnTo>
                <a:lnTo>
                  <a:pt x="248483" y="65304"/>
                </a:lnTo>
                <a:close/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528812" y="2811452"/>
            <a:ext cx="85090" cy="281305"/>
          </a:xfrm>
          <a:custGeom>
            <a:avLst/>
            <a:gdLst/>
            <a:ahLst/>
            <a:cxnLst/>
            <a:rect l="l" t="t" r="r" b="b"/>
            <a:pathLst>
              <a:path w="85089" h="281305">
                <a:moveTo>
                  <a:pt x="85045" y="0"/>
                </a:moveTo>
                <a:lnTo>
                  <a:pt x="0" y="65347"/>
                </a:lnTo>
                <a:lnTo>
                  <a:pt x="0" y="280930"/>
                </a:lnTo>
                <a:lnTo>
                  <a:pt x="85045" y="215582"/>
                </a:lnTo>
                <a:lnTo>
                  <a:pt x="85045" y="0"/>
                </a:lnTo>
                <a:close/>
              </a:path>
            </a:pathLst>
          </a:custGeom>
          <a:solidFill>
            <a:srgbClr val="0332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528812" y="2811452"/>
            <a:ext cx="85090" cy="281305"/>
          </a:xfrm>
          <a:custGeom>
            <a:avLst/>
            <a:gdLst/>
            <a:ahLst/>
            <a:cxnLst/>
            <a:rect l="l" t="t" r="r" b="b"/>
            <a:pathLst>
              <a:path w="85089" h="281305">
                <a:moveTo>
                  <a:pt x="0" y="280930"/>
                </a:moveTo>
                <a:lnTo>
                  <a:pt x="0" y="65347"/>
                </a:lnTo>
                <a:lnTo>
                  <a:pt x="85045" y="0"/>
                </a:lnTo>
                <a:lnTo>
                  <a:pt x="85045" y="215582"/>
                </a:lnTo>
                <a:lnTo>
                  <a:pt x="0" y="280930"/>
                </a:lnTo>
                <a:close/>
              </a:path>
            </a:pathLst>
          </a:custGeom>
          <a:ln w="65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280547" y="2876800"/>
            <a:ext cx="248285" cy="215900"/>
          </a:xfrm>
          <a:custGeom>
            <a:avLst/>
            <a:gdLst/>
            <a:ahLst/>
            <a:cxnLst/>
            <a:rect l="l" t="t" r="r" b="b"/>
            <a:pathLst>
              <a:path w="248285" h="215900">
                <a:moveTo>
                  <a:pt x="0" y="215582"/>
                </a:moveTo>
                <a:lnTo>
                  <a:pt x="248265" y="215582"/>
                </a:lnTo>
                <a:lnTo>
                  <a:pt x="248265" y="0"/>
                </a:lnTo>
                <a:lnTo>
                  <a:pt x="0" y="0"/>
                </a:lnTo>
                <a:lnTo>
                  <a:pt x="0" y="215582"/>
                </a:lnTo>
                <a:close/>
              </a:path>
            </a:pathLst>
          </a:custGeom>
          <a:solidFill>
            <a:srgbClr val="0563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280547" y="2876800"/>
            <a:ext cx="248285" cy="215900"/>
          </a:xfrm>
          <a:custGeom>
            <a:avLst/>
            <a:gdLst/>
            <a:ahLst/>
            <a:cxnLst/>
            <a:rect l="l" t="t" r="r" b="b"/>
            <a:pathLst>
              <a:path w="248285" h="215900">
                <a:moveTo>
                  <a:pt x="0" y="215582"/>
                </a:moveTo>
                <a:lnTo>
                  <a:pt x="248265" y="215582"/>
                </a:lnTo>
                <a:lnTo>
                  <a:pt x="248265" y="0"/>
                </a:lnTo>
                <a:lnTo>
                  <a:pt x="0" y="0"/>
                </a:lnTo>
                <a:lnTo>
                  <a:pt x="0" y="215582"/>
                </a:lnTo>
                <a:close/>
              </a:path>
            </a:pathLst>
          </a:custGeom>
          <a:ln w="65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280547" y="2811452"/>
            <a:ext cx="333375" cy="65405"/>
          </a:xfrm>
          <a:custGeom>
            <a:avLst/>
            <a:gdLst/>
            <a:ahLst/>
            <a:cxnLst/>
            <a:rect l="l" t="t" r="r" b="b"/>
            <a:pathLst>
              <a:path w="333375" h="65405">
                <a:moveTo>
                  <a:pt x="333311" y="0"/>
                </a:moveTo>
                <a:lnTo>
                  <a:pt x="85045" y="0"/>
                </a:lnTo>
                <a:lnTo>
                  <a:pt x="0" y="65347"/>
                </a:lnTo>
                <a:lnTo>
                  <a:pt x="248265" y="65347"/>
                </a:lnTo>
                <a:lnTo>
                  <a:pt x="333311" y="0"/>
                </a:lnTo>
                <a:close/>
              </a:path>
            </a:pathLst>
          </a:custGeom>
          <a:solidFill>
            <a:srgbClr val="044A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280547" y="2811452"/>
            <a:ext cx="333375" cy="65405"/>
          </a:xfrm>
          <a:custGeom>
            <a:avLst/>
            <a:gdLst/>
            <a:ahLst/>
            <a:cxnLst/>
            <a:rect l="l" t="t" r="r" b="b"/>
            <a:pathLst>
              <a:path w="333375" h="65405">
                <a:moveTo>
                  <a:pt x="248265" y="65347"/>
                </a:moveTo>
                <a:lnTo>
                  <a:pt x="333311" y="0"/>
                </a:lnTo>
                <a:lnTo>
                  <a:pt x="85045" y="0"/>
                </a:lnTo>
                <a:lnTo>
                  <a:pt x="0" y="65347"/>
                </a:lnTo>
                <a:lnTo>
                  <a:pt x="248265" y="65347"/>
                </a:lnTo>
                <a:close/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777339" y="2830991"/>
            <a:ext cx="85090" cy="261620"/>
          </a:xfrm>
          <a:custGeom>
            <a:avLst/>
            <a:gdLst/>
            <a:ahLst/>
            <a:cxnLst/>
            <a:rect l="l" t="t" r="r" b="b"/>
            <a:pathLst>
              <a:path w="85089" h="261619">
                <a:moveTo>
                  <a:pt x="84958" y="0"/>
                </a:moveTo>
                <a:lnTo>
                  <a:pt x="0" y="65347"/>
                </a:lnTo>
                <a:lnTo>
                  <a:pt x="0" y="261391"/>
                </a:lnTo>
                <a:lnTo>
                  <a:pt x="84958" y="196043"/>
                </a:lnTo>
                <a:lnTo>
                  <a:pt x="84958" y="0"/>
                </a:lnTo>
                <a:close/>
              </a:path>
            </a:pathLst>
          </a:custGeom>
          <a:solidFill>
            <a:srgbClr val="4B28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777339" y="2830991"/>
            <a:ext cx="85090" cy="261620"/>
          </a:xfrm>
          <a:custGeom>
            <a:avLst/>
            <a:gdLst/>
            <a:ahLst/>
            <a:cxnLst/>
            <a:rect l="l" t="t" r="r" b="b"/>
            <a:pathLst>
              <a:path w="85089" h="261619">
                <a:moveTo>
                  <a:pt x="0" y="261391"/>
                </a:moveTo>
                <a:lnTo>
                  <a:pt x="0" y="65347"/>
                </a:lnTo>
                <a:lnTo>
                  <a:pt x="84958" y="0"/>
                </a:lnTo>
                <a:lnTo>
                  <a:pt x="84958" y="196043"/>
                </a:lnTo>
                <a:lnTo>
                  <a:pt x="0" y="261391"/>
                </a:lnTo>
                <a:close/>
              </a:path>
            </a:pathLst>
          </a:custGeom>
          <a:ln w="65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5528812" y="2896339"/>
            <a:ext cx="248920" cy="196215"/>
          </a:xfrm>
          <a:custGeom>
            <a:avLst/>
            <a:gdLst/>
            <a:ahLst/>
            <a:cxnLst/>
            <a:rect l="l" t="t" r="r" b="b"/>
            <a:pathLst>
              <a:path w="248920" h="196214">
                <a:moveTo>
                  <a:pt x="0" y="196043"/>
                </a:moveTo>
                <a:lnTo>
                  <a:pt x="248483" y="196043"/>
                </a:lnTo>
                <a:lnTo>
                  <a:pt x="248483" y="0"/>
                </a:lnTo>
                <a:lnTo>
                  <a:pt x="0" y="0"/>
                </a:lnTo>
                <a:lnTo>
                  <a:pt x="0" y="196043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5528812" y="2896339"/>
            <a:ext cx="248920" cy="196215"/>
          </a:xfrm>
          <a:custGeom>
            <a:avLst/>
            <a:gdLst/>
            <a:ahLst/>
            <a:cxnLst/>
            <a:rect l="l" t="t" r="r" b="b"/>
            <a:pathLst>
              <a:path w="248920" h="196214">
                <a:moveTo>
                  <a:pt x="0" y="196043"/>
                </a:moveTo>
                <a:lnTo>
                  <a:pt x="248483" y="196043"/>
                </a:lnTo>
                <a:lnTo>
                  <a:pt x="248483" y="0"/>
                </a:lnTo>
                <a:lnTo>
                  <a:pt x="0" y="0"/>
                </a:lnTo>
                <a:lnTo>
                  <a:pt x="0" y="196043"/>
                </a:lnTo>
                <a:close/>
              </a:path>
            </a:pathLst>
          </a:custGeom>
          <a:ln w="65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5528812" y="2830991"/>
            <a:ext cx="334010" cy="65405"/>
          </a:xfrm>
          <a:custGeom>
            <a:avLst/>
            <a:gdLst/>
            <a:ahLst/>
            <a:cxnLst/>
            <a:rect l="l" t="t" r="r" b="b"/>
            <a:pathLst>
              <a:path w="334010" h="65405">
                <a:moveTo>
                  <a:pt x="333485" y="0"/>
                </a:moveTo>
                <a:lnTo>
                  <a:pt x="85045" y="0"/>
                </a:lnTo>
                <a:lnTo>
                  <a:pt x="0" y="65347"/>
                </a:lnTo>
                <a:lnTo>
                  <a:pt x="248526" y="65347"/>
                </a:lnTo>
                <a:lnTo>
                  <a:pt x="333485" y="0"/>
                </a:lnTo>
                <a:close/>
              </a:path>
            </a:pathLst>
          </a:custGeom>
          <a:solidFill>
            <a:srgbClr val="703B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528812" y="2830991"/>
            <a:ext cx="334010" cy="65405"/>
          </a:xfrm>
          <a:custGeom>
            <a:avLst/>
            <a:gdLst/>
            <a:ahLst/>
            <a:cxnLst/>
            <a:rect l="l" t="t" r="r" b="b"/>
            <a:pathLst>
              <a:path w="334010" h="65405">
                <a:moveTo>
                  <a:pt x="248526" y="65347"/>
                </a:moveTo>
                <a:lnTo>
                  <a:pt x="333485" y="0"/>
                </a:lnTo>
                <a:lnTo>
                  <a:pt x="85045" y="0"/>
                </a:lnTo>
                <a:lnTo>
                  <a:pt x="0" y="65347"/>
                </a:lnTo>
                <a:lnTo>
                  <a:pt x="248526" y="65347"/>
                </a:lnTo>
                <a:close/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228134" y="1713364"/>
            <a:ext cx="0" cy="1392555"/>
          </a:xfrm>
          <a:custGeom>
            <a:avLst/>
            <a:gdLst/>
            <a:ahLst/>
            <a:cxnLst/>
            <a:rect l="l" t="t" r="r" b="b"/>
            <a:pathLst>
              <a:path w="0" h="1392555">
                <a:moveTo>
                  <a:pt x="0" y="0"/>
                </a:moveTo>
                <a:lnTo>
                  <a:pt x="0" y="1392045"/>
                </a:lnTo>
              </a:path>
            </a:pathLst>
          </a:custGeom>
          <a:ln w="65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214873" y="3092383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 h="0">
                <a:moveTo>
                  <a:pt x="13261" y="0"/>
                </a:moveTo>
                <a:lnTo>
                  <a:pt x="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214873" y="2915878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 h="0">
                <a:moveTo>
                  <a:pt x="13261" y="0"/>
                </a:moveTo>
                <a:lnTo>
                  <a:pt x="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214873" y="2746104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 h="0">
                <a:moveTo>
                  <a:pt x="13261" y="0"/>
                </a:moveTo>
                <a:lnTo>
                  <a:pt x="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4214873" y="256959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 h="0">
                <a:moveTo>
                  <a:pt x="13261" y="0"/>
                </a:moveTo>
                <a:lnTo>
                  <a:pt x="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4214873" y="239958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 h="0">
                <a:moveTo>
                  <a:pt x="13261" y="0"/>
                </a:moveTo>
                <a:lnTo>
                  <a:pt x="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214873" y="222312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 h="0">
                <a:moveTo>
                  <a:pt x="13261" y="0"/>
                </a:moveTo>
                <a:lnTo>
                  <a:pt x="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4214873" y="2053346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 h="0">
                <a:moveTo>
                  <a:pt x="13261" y="0"/>
                </a:moveTo>
                <a:lnTo>
                  <a:pt x="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214873" y="187679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 h="0">
                <a:moveTo>
                  <a:pt x="13261" y="0"/>
                </a:moveTo>
                <a:lnTo>
                  <a:pt x="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214873" y="1706851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 h="0">
                <a:moveTo>
                  <a:pt x="13261" y="0"/>
                </a:moveTo>
                <a:lnTo>
                  <a:pt x="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4042169" y="1581344"/>
            <a:ext cx="158115" cy="158115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dirty="0" sz="800" b="1">
                <a:latin typeface="Tahoma"/>
                <a:cs typeface="Tahoma"/>
              </a:rPr>
              <a:t>40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dirty="0" sz="800" b="1">
                <a:latin typeface="Tahoma"/>
                <a:cs typeface="Tahoma"/>
              </a:rPr>
              <a:t>35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dirty="0" sz="800" b="1">
                <a:latin typeface="Tahoma"/>
                <a:cs typeface="Tahoma"/>
              </a:rPr>
              <a:t>30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dirty="0" sz="800" b="1">
                <a:latin typeface="Tahoma"/>
                <a:cs typeface="Tahoma"/>
              </a:rPr>
              <a:t>25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dirty="0" sz="800" b="1">
                <a:latin typeface="Tahoma"/>
                <a:cs typeface="Tahoma"/>
              </a:rPr>
              <a:t>20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dirty="0" sz="800" b="1">
                <a:latin typeface="Tahoma"/>
                <a:cs typeface="Tahoma"/>
              </a:rPr>
              <a:t>15</a:t>
            </a:r>
            <a:endParaRPr sz="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dirty="0" sz="800" b="1">
                <a:latin typeface="Tahoma"/>
                <a:cs typeface="Tahoma"/>
              </a:rPr>
              <a:t>10</a:t>
            </a:r>
            <a:endParaRPr sz="800">
              <a:latin typeface="Tahoma"/>
              <a:cs typeface="Tahoma"/>
            </a:endParaRPr>
          </a:p>
          <a:p>
            <a:pPr algn="ctr" marL="65405">
              <a:lnSpc>
                <a:spcPct val="100000"/>
              </a:lnSpc>
              <a:spcBef>
                <a:spcPts val="380"/>
              </a:spcBef>
            </a:pPr>
            <a:r>
              <a:rPr dirty="0" sz="800" spc="15" b="1">
                <a:latin typeface="Tahoma"/>
                <a:cs typeface="Tahoma"/>
              </a:rPr>
              <a:t>5</a:t>
            </a:r>
            <a:endParaRPr sz="800">
              <a:latin typeface="Tahoma"/>
              <a:cs typeface="Tahoma"/>
            </a:endParaRPr>
          </a:p>
          <a:p>
            <a:pPr algn="ctr" marL="65405">
              <a:lnSpc>
                <a:spcPct val="100000"/>
              </a:lnSpc>
              <a:spcBef>
                <a:spcPts val="430"/>
              </a:spcBef>
            </a:pPr>
            <a:r>
              <a:rPr dirty="0" sz="800" spc="15" b="1">
                <a:latin typeface="Tahoma"/>
                <a:cs typeface="Tahoma"/>
              </a:rPr>
              <a:t>0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4228134" y="3092383"/>
            <a:ext cx="1725930" cy="0"/>
          </a:xfrm>
          <a:custGeom>
            <a:avLst/>
            <a:gdLst/>
            <a:ahLst/>
            <a:cxnLst/>
            <a:rect l="l" t="t" r="r" b="b"/>
            <a:pathLst>
              <a:path w="1725929" h="0">
                <a:moveTo>
                  <a:pt x="0" y="0"/>
                </a:moveTo>
                <a:lnTo>
                  <a:pt x="1725730" y="0"/>
                </a:lnTo>
              </a:path>
            </a:pathLst>
          </a:custGeom>
          <a:ln w="65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097500" y="309238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-3260" y="6513"/>
                </a:moveTo>
                <a:lnTo>
                  <a:pt x="3260" y="6513"/>
                </a:lnTo>
              </a:path>
            </a:pathLst>
          </a:custGeom>
          <a:ln w="130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960386" y="3092383"/>
            <a:ext cx="0" cy="13335"/>
          </a:xfrm>
          <a:custGeom>
            <a:avLst/>
            <a:gdLst/>
            <a:ahLst/>
            <a:cxnLst/>
            <a:rect l="l" t="t" r="r" b="b"/>
            <a:pathLst>
              <a:path w="0" h="13335">
                <a:moveTo>
                  <a:pt x="-3260" y="6513"/>
                </a:moveTo>
                <a:lnTo>
                  <a:pt x="3260" y="6513"/>
                </a:lnTo>
              </a:path>
            </a:pathLst>
          </a:custGeom>
          <a:ln w="130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4453917" y="3115722"/>
            <a:ext cx="1451610" cy="1511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705485" algn="l"/>
              </a:tabLst>
            </a:pPr>
            <a:r>
              <a:rPr dirty="0" sz="800" spc="10" b="1">
                <a:latin typeface="Tahoma"/>
                <a:cs typeface="Tahoma"/>
              </a:rPr>
              <a:t>Overall	Writing</a:t>
            </a:r>
            <a:r>
              <a:rPr dirty="0" sz="800" spc="-50" b="1">
                <a:latin typeface="Tahoma"/>
                <a:cs typeface="Tahoma"/>
              </a:rPr>
              <a:t> </a:t>
            </a:r>
            <a:r>
              <a:rPr dirty="0" sz="800" spc="30" b="1">
                <a:latin typeface="Tahoma"/>
                <a:cs typeface="Tahoma"/>
              </a:rPr>
              <a:t>Tasks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199087" y="2350560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5">
                <a:moveTo>
                  <a:pt x="0" y="58834"/>
                </a:moveTo>
                <a:lnTo>
                  <a:pt x="58696" y="58834"/>
                </a:lnTo>
                <a:lnTo>
                  <a:pt x="58696" y="0"/>
                </a:lnTo>
                <a:lnTo>
                  <a:pt x="0" y="0"/>
                </a:lnTo>
                <a:lnTo>
                  <a:pt x="0" y="58834"/>
                </a:lnTo>
                <a:close/>
              </a:path>
            </a:pathLst>
          </a:custGeom>
          <a:solidFill>
            <a:srgbClr val="0563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199087" y="2350560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5">
                <a:moveTo>
                  <a:pt x="0" y="58834"/>
                </a:moveTo>
                <a:lnTo>
                  <a:pt x="58696" y="58834"/>
                </a:lnTo>
                <a:lnTo>
                  <a:pt x="58696" y="0"/>
                </a:lnTo>
                <a:lnTo>
                  <a:pt x="0" y="0"/>
                </a:lnTo>
                <a:lnTo>
                  <a:pt x="0" y="58834"/>
                </a:lnTo>
                <a:close/>
              </a:path>
            </a:pathLst>
          </a:custGeom>
          <a:ln w="65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199087" y="2507508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5">
                <a:moveTo>
                  <a:pt x="0" y="58834"/>
                </a:moveTo>
                <a:lnTo>
                  <a:pt x="58696" y="58834"/>
                </a:lnTo>
                <a:lnTo>
                  <a:pt x="58696" y="0"/>
                </a:lnTo>
                <a:lnTo>
                  <a:pt x="0" y="0"/>
                </a:lnTo>
                <a:lnTo>
                  <a:pt x="0" y="58834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199087" y="2507508"/>
            <a:ext cx="59055" cy="59055"/>
          </a:xfrm>
          <a:custGeom>
            <a:avLst/>
            <a:gdLst/>
            <a:ahLst/>
            <a:cxnLst/>
            <a:rect l="l" t="t" r="r" b="b"/>
            <a:pathLst>
              <a:path w="59054" h="59055">
                <a:moveTo>
                  <a:pt x="0" y="58834"/>
                </a:moveTo>
                <a:lnTo>
                  <a:pt x="58696" y="58834"/>
                </a:lnTo>
                <a:lnTo>
                  <a:pt x="58696" y="0"/>
                </a:lnTo>
                <a:lnTo>
                  <a:pt x="0" y="0"/>
                </a:lnTo>
                <a:lnTo>
                  <a:pt x="0" y="58834"/>
                </a:lnTo>
                <a:close/>
              </a:path>
            </a:pathLst>
          </a:custGeom>
          <a:ln w="651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 txBox="1"/>
          <p:nvPr/>
        </p:nvSpPr>
        <p:spPr>
          <a:xfrm>
            <a:off x="6159695" y="2291708"/>
            <a:ext cx="477520" cy="314325"/>
          </a:xfrm>
          <a:prstGeom prst="rect">
            <a:avLst/>
          </a:prstGeom>
          <a:ln w="6515">
            <a:solidFill>
              <a:srgbClr val="000000"/>
            </a:solidFill>
          </a:ln>
        </p:spPr>
        <p:txBody>
          <a:bodyPr wrap="square" lIns="0" tIns="22225" rIns="0" bIns="0" rtlCol="0" vert="horz">
            <a:spAutoFit/>
          </a:bodyPr>
          <a:lstStyle/>
          <a:p>
            <a:pPr marL="130810">
              <a:lnSpc>
                <a:spcPct val="100000"/>
              </a:lnSpc>
              <a:spcBef>
                <a:spcPts val="175"/>
              </a:spcBef>
            </a:pPr>
            <a:r>
              <a:rPr dirty="0" sz="800" spc="25" b="1">
                <a:latin typeface="Tahoma"/>
                <a:cs typeface="Tahoma"/>
              </a:rPr>
              <a:t>Paper</a:t>
            </a:r>
            <a:endParaRPr sz="800">
              <a:latin typeface="Tahoma"/>
              <a:cs typeface="Tahoma"/>
            </a:endParaRPr>
          </a:p>
          <a:p>
            <a:pPr marL="130810">
              <a:lnSpc>
                <a:spcPct val="100000"/>
              </a:lnSpc>
              <a:spcBef>
                <a:spcPts val="275"/>
              </a:spcBef>
            </a:pPr>
            <a:r>
              <a:rPr dirty="0" sz="800" spc="20" b="1">
                <a:latin typeface="Tahoma"/>
                <a:cs typeface="Tahoma"/>
              </a:rPr>
              <a:t>CPOE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411181" y="1893073"/>
            <a:ext cx="248285" cy="1134110"/>
          </a:xfrm>
          <a:prstGeom prst="rect">
            <a:avLst/>
          </a:prstGeom>
          <a:solidFill>
            <a:srgbClr val="0563C1"/>
          </a:solidFill>
          <a:ln w="6521">
            <a:solidFill>
              <a:srgbClr val="00000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345"/>
              </a:spcBef>
            </a:pPr>
            <a:r>
              <a:rPr dirty="0" sz="600" spc="15" b="1">
                <a:solidFill>
                  <a:srgbClr val="FFFFFF"/>
                </a:solidFill>
                <a:latin typeface="Tahoma"/>
                <a:cs typeface="Tahoma"/>
              </a:rPr>
              <a:t>34.2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659447" y="1893073"/>
            <a:ext cx="248920" cy="1134110"/>
          </a:xfrm>
          <a:prstGeom prst="rect">
            <a:avLst/>
          </a:prstGeom>
          <a:ln w="6521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0960">
              <a:lnSpc>
                <a:spcPts val="680"/>
              </a:lnSpc>
            </a:pPr>
            <a:r>
              <a:rPr dirty="0" sz="600" spc="15" b="1">
                <a:solidFill>
                  <a:srgbClr val="FFFFFF"/>
                </a:solidFill>
                <a:latin typeface="Tahoma"/>
                <a:cs typeface="Tahoma"/>
              </a:rPr>
              <a:t>35.1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280547" y="2857043"/>
            <a:ext cx="248285" cy="170180"/>
          </a:xfrm>
          <a:prstGeom prst="rect">
            <a:avLst/>
          </a:prstGeom>
          <a:solidFill>
            <a:srgbClr val="0563C1"/>
          </a:solidFill>
          <a:ln w="6516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405"/>
              </a:spcBef>
            </a:pPr>
            <a:r>
              <a:rPr dirty="0" sz="600" spc="15" b="1">
                <a:solidFill>
                  <a:srgbClr val="FFFFFF"/>
                </a:solidFill>
                <a:latin typeface="Tahoma"/>
                <a:cs typeface="Tahoma"/>
              </a:rPr>
              <a:t>6.2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528812" y="2857043"/>
            <a:ext cx="248920" cy="170180"/>
          </a:xfrm>
          <a:prstGeom prst="rect">
            <a:avLst/>
          </a:prstGeom>
          <a:ln w="6516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405"/>
              </a:spcBef>
            </a:pPr>
            <a:r>
              <a:rPr dirty="0" sz="600" spc="15" b="1">
                <a:solidFill>
                  <a:srgbClr val="FFFFFF"/>
                </a:solidFill>
                <a:latin typeface="Tahoma"/>
                <a:cs typeface="Tahoma"/>
              </a:rPr>
              <a:t>5.7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222493" y="1238470"/>
            <a:ext cx="2085975" cy="298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900" spc="-5" b="1">
                <a:latin typeface="Tahoma"/>
                <a:cs typeface="Tahoma"/>
              </a:rPr>
              <a:t>Time </a:t>
            </a:r>
            <a:r>
              <a:rPr dirty="0" sz="900" spc="-10" b="1">
                <a:latin typeface="Tahoma"/>
                <a:cs typeface="Tahoma"/>
              </a:rPr>
              <a:t>Spent/Patient </a:t>
            </a:r>
            <a:r>
              <a:rPr dirty="0" sz="900" spc="-5" b="1">
                <a:latin typeface="Tahoma"/>
                <a:cs typeface="Tahoma"/>
              </a:rPr>
              <a:t>Encounter—  </a:t>
            </a:r>
            <a:r>
              <a:rPr dirty="0" sz="900" spc="-10" b="1">
                <a:latin typeface="Tahoma"/>
                <a:cs typeface="Tahoma"/>
              </a:rPr>
              <a:t>Duplicate Tasks Removed </a:t>
            </a:r>
            <a:r>
              <a:rPr dirty="0" sz="900" spc="-5" b="1">
                <a:latin typeface="Tahoma"/>
                <a:cs typeface="Tahoma"/>
              </a:rPr>
              <a:t>(minutes)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161706" y="3376447"/>
            <a:ext cx="5598160" cy="989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29539">
              <a:lnSpc>
                <a:spcPct val="102000"/>
              </a:lnSpc>
              <a:spcBef>
                <a:spcPts val="95"/>
              </a:spcBef>
            </a:pPr>
            <a:r>
              <a:rPr dirty="0" sz="1250" spc="5">
                <a:latin typeface="Tahoma"/>
                <a:cs typeface="Tahoma"/>
              </a:rPr>
              <a:t>Evidence </a:t>
            </a:r>
            <a:r>
              <a:rPr dirty="0" sz="1250" spc="15">
                <a:latin typeface="Tahoma"/>
                <a:cs typeface="Tahoma"/>
              </a:rPr>
              <a:t>shows </a:t>
            </a:r>
            <a:r>
              <a:rPr dirty="0" sz="1250" spc="5">
                <a:latin typeface="Tahoma"/>
                <a:cs typeface="Tahoma"/>
              </a:rPr>
              <a:t>that </a:t>
            </a:r>
            <a:r>
              <a:rPr dirty="0" sz="1250" spc="10">
                <a:latin typeface="Tahoma"/>
                <a:cs typeface="Tahoma"/>
              </a:rPr>
              <a:t>CPOE adds less </a:t>
            </a:r>
            <a:r>
              <a:rPr dirty="0" sz="1250" spc="5">
                <a:latin typeface="Tahoma"/>
                <a:cs typeface="Tahoma"/>
              </a:rPr>
              <a:t>than </a:t>
            </a:r>
            <a:r>
              <a:rPr dirty="0" sz="1250" spc="10">
                <a:latin typeface="Tahoma"/>
                <a:cs typeface="Tahoma"/>
              </a:rPr>
              <a:t>one minute </a:t>
            </a:r>
            <a:r>
              <a:rPr dirty="0" sz="1250" spc="5">
                <a:latin typeface="Tahoma"/>
                <a:cs typeface="Tahoma"/>
              </a:rPr>
              <a:t>to the time physicians  </a:t>
            </a:r>
            <a:r>
              <a:rPr dirty="0" sz="1250" spc="10">
                <a:latin typeface="Tahoma"/>
                <a:cs typeface="Tahoma"/>
              </a:rPr>
              <a:t>spent </a:t>
            </a:r>
            <a:r>
              <a:rPr dirty="0" sz="1250" spc="5">
                <a:latin typeface="Tahoma"/>
                <a:cs typeface="Tahoma"/>
              </a:rPr>
              <a:t>writing </a:t>
            </a:r>
            <a:r>
              <a:rPr dirty="0" sz="1250" spc="10">
                <a:latin typeface="Tahoma"/>
                <a:cs typeface="Tahoma"/>
              </a:rPr>
              <a:t>orders and </a:t>
            </a:r>
            <a:r>
              <a:rPr dirty="0" sz="1250">
                <a:latin typeface="Tahoma"/>
                <a:cs typeface="Tahoma"/>
              </a:rPr>
              <a:t>overall </a:t>
            </a:r>
            <a:r>
              <a:rPr dirty="0" sz="1250" spc="10">
                <a:latin typeface="Tahoma"/>
                <a:cs typeface="Tahoma"/>
              </a:rPr>
              <a:t>only added 1-2 minutes per patient  </a:t>
            </a:r>
            <a:r>
              <a:rPr dirty="0" sz="1250" spc="-10">
                <a:latin typeface="Tahoma"/>
                <a:cs typeface="Tahoma"/>
              </a:rPr>
              <a:t>encounter. </a:t>
            </a:r>
            <a:r>
              <a:rPr dirty="0" sz="1250" spc="10">
                <a:latin typeface="Tahoma"/>
                <a:cs typeface="Tahoma"/>
              </a:rPr>
              <a:t>As </a:t>
            </a:r>
            <a:r>
              <a:rPr dirty="0" sz="1250" spc="5">
                <a:latin typeface="Tahoma"/>
                <a:cs typeface="Tahoma"/>
              </a:rPr>
              <a:t>physicians </a:t>
            </a:r>
            <a:r>
              <a:rPr dirty="0" sz="1250" spc="10">
                <a:latin typeface="Tahoma"/>
                <a:cs typeface="Tahoma"/>
              </a:rPr>
              <a:t>gained </a:t>
            </a:r>
            <a:r>
              <a:rPr dirty="0" sz="1250" spc="5">
                <a:latin typeface="Tahoma"/>
                <a:cs typeface="Tahoma"/>
              </a:rPr>
              <a:t>experience with the </a:t>
            </a:r>
            <a:r>
              <a:rPr dirty="0" sz="1250" spc="10">
                <a:latin typeface="Tahoma"/>
                <a:cs typeface="Tahoma"/>
              </a:rPr>
              <a:t>system, </a:t>
            </a:r>
            <a:r>
              <a:rPr dirty="0" sz="1250" spc="5">
                <a:latin typeface="Tahoma"/>
                <a:cs typeface="Tahoma"/>
              </a:rPr>
              <a:t>the time </a:t>
            </a:r>
            <a:r>
              <a:rPr dirty="0" sz="1250">
                <a:latin typeface="Tahoma"/>
                <a:cs typeface="Tahoma"/>
              </a:rPr>
              <a:t>for  </a:t>
            </a:r>
            <a:r>
              <a:rPr dirty="0" sz="1250" spc="10">
                <a:latin typeface="Tahoma"/>
                <a:cs typeface="Tahoma"/>
              </a:rPr>
              <a:t>orders actually</a:t>
            </a:r>
            <a:r>
              <a:rPr dirty="0" sz="1250" spc="-5">
                <a:latin typeface="Tahoma"/>
                <a:cs typeface="Tahoma"/>
              </a:rPr>
              <a:t> </a:t>
            </a:r>
            <a:r>
              <a:rPr dirty="0" sz="1250" spc="10">
                <a:latin typeface="Tahoma"/>
                <a:cs typeface="Tahoma"/>
              </a:rPr>
              <a:t>decreased.</a:t>
            </a:r>
            <a:endParaRPr sz="1250">
              <a:latin typeface="Tahoma"/>
              <a:cs typeface="Tahoma"/>
            </a:endParaRPr>
          </a:p>
          <a:p>
            <a:pPr marL="2247265">
              <a:lnSpc>
                <a:spcPct val="100000"/>
              </a:lnSpc>
              <a:spcBef>
                <a:spcPts val="334"/>
              </a:spcBef>
            </a:pPr>
            <a:r>
              <a:rPr dirty="0" sz="900" spc="-10">
                <a:latin typeface="Tahoma"/>
                <a:cs typeface="Tahoma"/>
              </a:rPr>
              <a:t>(Overhage </a:t>
            </a:r>
            <a:r>
              <a:rPr dirty="0" sz="900" spc="-5">
                <a:latin typeface="Tahoma"/>
                <a:cs typeface="Tahoma"/>
              </a:rPr>
              <a:t>JM, et al </a:t>
            </a:r>
            <a:r>
              <a:rPr dirty="0" sz="950" spc="-25" i="1">
                <a:latin typeface="Tahoma"/>
                <a:cs typeface="Tahoma"/>
              </a:rPr>
              <a:t>J </a:t>
            </a:r>
            <a:r>
              <a:rPr dirty="0" sz="950" spc="-40" i="1">
                <a:latin typeface="Tahoma"/>
                <a:cs typeface="Tahoma"/>
              </a:rPr>
              <a:t>Am </a:t>
            </a:r>
            <a:r>
              <a:rPr dirty="0" sz="950" spc="-35" i="1">
                <a:latin typeface="Tahoma"/>
                <a:cs typeface="Tahoma"/>
              </a:rPr>
              <a:t>Med </a:t>
            </a:r>
            <a:r>
              <a:rPr dirty="0" sz="950" spc="-30" i="1">
                <a:latin typeface="Tahoma"/>
                <a:cs typeface="Tahoma"/>
              </a:rPr>
              <a:t>Informatics Associ</a:t>
            </a:r>
            <a:r>
              <a:rPr dirty="0" sz="950" spc="20" i="1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2001;8:361-371)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2218"/>
            <a:ext cx="1581785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35" b="0">
                <a:solidFill>
                  <a:srgbClr val="000000"/>
                </a:solidFill>
                <a:latin typeface="Arial"/>
                <a:cs typeface="Arial"/>
              </a:rPr>
              <a:t>Healthcare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8614" y="1146707"/>
            <a:ext cx="6386195" cy="23368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58115" marR="171450" indent="-145415">
              <a:lnSpc>
                <a:spcPts val="1930"/>
              </a:lnSpc>
              <a:spcBef>
                <a:spcPts val="340"/>
              </a:spcBef>
              <a:buChar char="•"/>
              <a:tabLst>
                <a:tab pos="158750" algn="l"/>
              </a:tabLst>
            </a:pPr>
            <a:r>
              <a:rPr dirty="0" sz="1750" spc="-114">
                <a:latin typeface="Arial"/>
                <a:cs typeface="Arial"/>
              </a:rPr>
              <a:t>The </a:t>
            </a:r>
            <a:r>
              <a:rPr dirty="0" sz="1750" spc="-50">
                <a:latin typeface="Arial"/>
                <a:cs typeface="Arial"/>
              </a:rPr>
              <a:t>healthcare </a:t>
            </a:r>
            <a:r>
              <a:rPr dirty="0" sz="1750" spc="-30">
                <a:latin typeface="Arial"/>
                <a:cs typeface="Arial"/>
              </a:rPr>
              <a:t>industry </a:t>
            </a:r>
            <a:r>
              <a:rPr dirty="0" sz="1750" spc="-80">
                <a:latin typeface="Arial"/>
                <a:cs typeface="Arial"/>
              </a:rPr>
              <a:t>is </a:t>
            </a:r>
            <a:r>
              <a:rPr dirty="0" sz="1750" spc="-10">
                <a:latin typeface="Arial"/>
                <a:cs typeface="Arial"/>
              </a:rPr>
              <a:t>different </a:t>
            </a:r>
            <a:r>
              <a:rPr dirty="0" sz="1750" spc="-15">
                <a:latin typeface="Arial"/>
                <a:cs typeface="Arial"/>
              </a:rPr>
              <a:t>from, </a:t>
            </a:r>
            <a:r>
              <a:rPr dirty="0" sz="1750" spc="-5">
                <a:latin typeface="Arial"/>
                <a:cs typeface="Arial"/>
              </a:rPr>
              <a:t>other </a:t>
            </a:r>
            <a:r>
              <a:rPr dirty="0" sz="1750" spc="-45">
                <a:latin typeface="Arial"/>
                <a:cs typeface="Arial"/>
              </a:rPr>
              <a:t>industries. </a:t>
            </a:r>
            <a:r>
              <a:rPr dirty="0" sz="1750" spc="-114">
                <a:latin typeface="Arial"/>
                <a:cs typeface="Arial"/>
              </a:rPr>
              <a:t>We</a:t>
            </a:r>
            <a:r>
              <a:rPr dirty="0" sz="1750" spc="-300">
                <a:latin typeface="Arial"/>
                <a:cs typeface="Arial"/>
              </a:rPr>
              <a:t> </a:t>
            </a:r>
            <a:r>
              <a:rPr dirty="0" sz="1750" spc="-65">
                <a:latin typeface="Arial"/>
                <a:cs typeface="Arial"/>
              </a:rPr>
              <a:t>are  </a:t>
            </a:r>
            <a:r>
              <a:rPr dirty="0" sz="1750" spc="-35">
                <a:latin typeface="Arial"/>
                <a:cs typeface="Arial"/>
              </a:rPr>
              <a:t>talking </a:t>
            </a:r>
            <a:r>
              <a:rPr dirty="0" sz="1750" spc="-25">
                <a:latin typeface="Arial"/>
                <a:cs typeface="Arial"/>
              </a:rPr>
              <a:t>about </a:t>
            </a:r>
            <a:r>
              <a:rPr dirty="0" sz="1750" spc="-60">
                <a:latin typeface="Arial"/>
                <a:cs typeface="Arial"/>
              </a:rPr>
              <a:t>healing </a:t>
            </a:r>
            <a:r>
              <a:rPr dirty="0" sz="1750" spc="-65">
                <a:latin typeface="Arial"/>
                <a:cs typeface="Arial"/>
              </a:rPr>
              <a:t>and </a:t>
            </a:r>
            <a:r>
              <a:rPr dirty="0" sz="1750" spc="-60">
                <a:latin typeface="Arial"/>
                <a:cs typeface="Arial"/>
              </a:rPr>
              <a:t>dealing </a:t>
            </a:r>
            <a:r>
              <a:rPr dirty="0" sz="1750" spc="25">
                <a:latin typeface="Arial"/>
                <a:cs typeface="Arial"/>
              </a:rPr>
              <a:t>with</a:t>
            </a:r>
            <a:r>
              <a:rPr dirty="0" sz="1750" spc="-229">
                <a:latin typeface="Arial"/>
                <a:cs typeface="Arial"/>
              </a:rPr>
              <a:t> </a:t>
            </a:r>
            <a:r>
              <a:rPr dirty="0" sz="1750" spc="-60">
                <a:latin typeface="Arial"/>
                <a:cs typeface="Arial"/>
              </a:rPr>
              <a:t>human,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800">
              <a:latin typeface="Times New Roman"/>
              <a:cs typeface="Times New Roman"/>
            </a:endParaRPr>
          </a:p>
          <a:p>
            <a:pPr marL="158115" marR="292735" indent="-145415">
              <a:lnSpc>
                <a:spcPts val="1930"/>
              </a:lnSpc>
              <a:spcBef>
                <a:spcPts val="1130"/>
              </a:spcBef>
              <a:buChar char="•"/>
              <a:tabLst>
                <a:tab pos="158750" algn="l"/>
              </a:tabLst>
            </a:pPr>
            <a:r>
              <a:rPr dirty="0" sz="1750" spc="-185">
                <a:latin typeface="Arial"/>
                <a:cs typeface="Arial"/>
              </a:rPr>
              <a:t>NOT </a:t>
            </a:r>
            <a:r>
              <a:rPr dirty="0" sz="1750" spc="-120">
                <a:latin typeface="Arial"/>
                <a:cs typeface="Arial"/>
              </a:rPr>
              <a:t>a </a:t>
            </a:r>
            <a:r>
              <a:rPr dirty="0" sz="1750" spc="-95">
                <a:latin typeface="Arial"/>
                <a:cs typeface="Arial"/>
              </a:rPr>
              <a:t>process </a:t>
            </a:r>
            <a:r>
              <a:rPr dirty="0" sz="1750" spc="-90">
                <a:latin typeface="Arial"/>
                <a:cs typeface="Arial"/>
              </a:rPr>
              <a:t>based, </a:t>
            </a:r>
            <a:r>
              <a:rPr dirty="0" sz="1750" spc="-65">
                <a:latin typeface="Arial"/>
                <a:cs typeface="Arial"/>
              </a:rPr>
              <a:t>and </a:t>
            </a:r>
            <a:r>
              <a:rPr dirty="0" sz="1750" spc="-25">
                <a:latin typeface="Arial"/>
                <a:cs typeface="Arial"/>
              </a:rPr>
              <a:t>can’t just </a:t>
            </a:r>
            <a:r>
              <a:rPr dirty="0" sz="1750" spc="-50">
                <a:latin typeface="Arial"/>
                <a:cs typeface="Arial"/>
              </a:rPr>
              <a:t>apply </a:t>
            </a:r>
            <a:r>
              <a:rPr dirty="0" sz="1750" spc="-105">
                <a:latin typeface="Arial"/>
                <a:cs typeface="Arial"/>
              </a:rPr>
              <a:t>systems </a:t>
            </a:r>
            <a:r>
              <a:rPr dirty="0" sz="1750" spc="-65">
                <a:latin typeface="Arial"/>
                <a:cs typeface="Arial"/>
              </a:rPr>
              <a:t>and </a:t>
            </a:r>
            <a:r>
              <a:rPr dirty="0" sz="1750" spc="-50">
                <a:latin typeface="Arial"/>
                <a:cs typeface="Arial"/>
              </a:rPr>
              <a:t>global  </a:t>
            </a:r>
            <a:r>
              <a:rPr dirty="0" sz="1750" spc="-25">
                <a:latin typeface="Arial"/>
                <a:cs typeface="Arial"/>
              </a:rPr>
              <a:t>optimization </a:t>
            </a:r>
            <a:r>
              <a:rPr dirty="0" sz="1750" spc="-55">
                <a:latin typeface="Arial"/>
                <a:cs typeface="Arial"/>
              </a:rPr>
              <a:t>techniques </a:t>
            </a:r>
            <a:r>
              <a:rPr dirty="0" sz="1750" spc="-10">
                <a:latin typeface="Arial"/>
                <a:cs typeface="Arial"/>
              </a:rPr>
              <a:t>in </a:t>
            </a:r>
            <a:r>
              <a:rPr dirty="0" sz="1750" spc="-5">
                <a:latin typeface="Arial"/>
                <a:cs typeface="Arial"/>
              </a:rPr>
              <a:t>the </a:t>
            </a:r>
            <a:r>
              <a:rPr dirty="0" sz="1750" spc="-15">
                <a:latin typeface="Arial"/>
                <a:cs typeface="Arial"/>
              </a:rPr>
              <a:t>traditional, </a:t>
            </a:r>
            <a:r>
              <a:rPr dirty="0" sz="1750" spc="-30">
                <a:latin typeface="Arial"/>
                <a:cs typeface="Arial"/>
              </a:rPr>
              <a:t>industrial</a:t>
            </a:r>
            <a:r>
              <a:rPr dirty="0" sz="1750" spc="-235">
                <a:latin typeface="Arial"/>
                <a:cs typeface="Arial"/>
              </a:rPr>
              <a:t> </a:t>
            </a:r>
            <a:r>
              <a:rPr dirty="0" sz="1750" spc="-55">
                <a:latin typeface="Arial"/>
                <a:cs typeface="Arial"/>
              </a:rPr>
              <a:t>engineering  </a:t>
            </a:r>
            <a:r>
              <a:rPr dirty="0" sz="1750" spc="-120">
                <a:latin typeface="Arial"/>
                <a:cs typeface="Arial"/>
              </a:rPr>
              <a:t>sense </a:t>
            </a:r>
            <a:r>
              <a:rPr dirty="0" sz="1750" spc="25">
                <a:latin typeface="Arial"/>
                <a:cs typeface="Arial"/>
              </a:rPr>
              <a:t>to </a:t>
            </a:r>
            <a:r>
              <a:rPr dirty="0" sz="1750" spc="-5">
                <a:latin typeface="Arial"/>
                <a:cs typeface="Arial"/>
              </a:rPr>
              <a:t>the </a:t>
            </a:r>
            <a:r>
              <a:rPr dirty="0" sz="1750" spc="-50">
                <a:latin typeface="Arial"/>
                <a:cs typeface="Arial"/>
              </a:rPr>
              <a:t>healthcare</a:t>
            </a:r>
            <a:r>
              <a:rPr dirty="0" sz="1750" spc="-215">
                <a:latin typeface="Arial"/>
                <a:cs typeface="Arial"/>
              </a:rPr>
              <a:t> </a:t>
            </a:r>
            <a:r>
              <a:rPr dirty="0" sz="1750" spc="-50">
                <a:latin typeface="Arial"/>
                <a:cs typeface="Arial"/>
              </a:rPr>
              <a:t>industry,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58115" indent="-145415">
              <a:lnSpc>
                <a:spcPct val="100000"/>
              </a:lnSpc>
              <a:spcBef>
                <a:spcPts val="5"/>
              </a:spcBef>
              <a:buChar char="•"/>
              <a:tabLst>
                <a:tab pos="158750" algn="l"/>
              </a:tabLst>
            </a:pPr>
            <a:r>
              <a:rPr dirty="0" sz="1750" spc="-50">
                <a:latin typeface="Arial"/>
                <a:cs typeface="Arial"/>
              </a:rPr>
              <a:t>Health</a:t>
            </a:r>
            <a:r>
              <a:rPr dirty="0" sz="1750" spc="-80">
                <a:latin typeface="Arial"/>
                <a:cs typeface="Arial"/>
              </a:rPr>
              <a:t> is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50">
                <a:latin typeface="Arial"/>
                <a:cs typeface="Arial"/>
              </a:rPr>
              <a:t>something</a:t>
            </a:r>
            <a:r>
              <a:rPr dirty="0" sz="1750" spc="-65">
                <a:latin typeface="Arial"/>
                <a:cs typeface="Arial"/>
              </a:rPr>
              <a:t> </a:t>
            </a:r>
            <a:r>
              <a:rPr dirty="0" sz="1750" spc="10">
                <a:latin typeface="Arial"/>
                <a:cs typeface="Arial"/>
              </a:rPr>
              <a:t>that</a:t>
            </a:r>
            <a:r>
              <a:rPr dirty="0" sz="1750" spc="-75">
                <a:latin typeface="Arial"/>
                <a:cs typeface="Arial"/>
              </a:rPr>
              <a:t> </a:t>
            </a:r>
            <a:r>
              <a:rPr dirty="0" sz="1750" spc="-80">
                <a:latin typeface="Arial"/>
                <a:cs typeface="Arial"/>
              </a:rPr>
              <a:t>is </a:t>
            </a:r>
            <a:r>
              <a:rPr dirty="0" sz="1750" spc="-50">
                <a:latin typeface="Arial"/>
                <a:cs typeface="Arial"/>
              </a:rPr>
              <a:t>very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5">
                <a:latin typeface="Arial"/>
                <a:cs typeface="Arial"/>
              </a:rPr>
              <a:t>difficult</a:t>
            </a:r>
            <a:r>
              <a:rPr dirty="0" sz="1750" spc="-65">
                <a:latin typeface="Arial"/>
                <a:cs typeface="Arial"/>
              </a:rPr>
              <a:t> </a:t>
            </a:r>
            <a:r>
              <a:rPr dirty="0" sz="1750" spc="25">
                <a:latin typeface="Arial"/>
                <a:cs typeface="Arial"/>
              </a:rPr>
              <a:t>to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80">
                <a:latin typeface="Arial"/>
                <a:cs typeface="Arial"/>
              </a:rPr>
              <a:t>measure</a:t>
            </a:r>
            <a:r>
              <a:rPr dirty="0" sz="1750" spc="-75">
                <a:latin typeface="Arial"/>
                <a:cs typeface="Arial"/>
              </a:rPr>
              <a:t> </a:t>
            </a:r>
            <a:r>
              <a:rPr dirty="0" sz="1750" spc="-15">
                <a:latin typeface="Arial"/>
                <a:cs typeface="Arial"/>
              </a:rPr>
              <a:t>nor</a:t>
            </a:r>
            <a:r>
              <a:rPr dirty="0" sz="1750" spc="-75">
                <a:latin typeface="Arial"/>
                <a:cs typeface="Arial"/>
              </a:rPr>
              <a:t> </a:t>
            </a:r>
            <a:r>
              <a:rPr dirty="0" sz="1750" spc="25">
                <a:latin typeface="Arial"/>
                <a:cs typeface="Arial"/>
              </a:rPr>
              <a:t>to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35">
                <a:latin typeface="Arial"/>
                <a:cs typeface="Arial"/>
              </a:rPr>
              <a:t>quantify.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28095"/>
            <a:ext cx="2879090" cy="5505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50" spc="-300">
                <a:solidFill>
                  <a:srgbClr val="44546A"/>
                </a:solidFill>
                <a:latin typeface="Arial"/>
                <a:cs typeface="Arial"/>
              </a:rPr>
              <a:t>CPOE</a:t>
            </a:r>
            <a:r>
              <a:rPr dirty="0" sz="3450" spc="-45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3450" spc="-95">
                <a:solidFill>
                  <a:srgbClr val="44546A"/>
                </a:solidFill>
                <a:latin typeface="Arial"/>
                <a:cs typeface="Arial"/>
              </a:rPr>
              <a:t>Benefits</a:t>
            </a:r>
            <a:endParaRPr sz="34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614" y="1146707"/>
            <a:ext cx="6343650" cy="249745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58115" marR="65405" indent="-145415">
              <a:lnSpc>
                <a:spcPts val="1930"/>
              </a:lnSpc>
              <a:spcBef>
                <a:spcPts val="340"/>
              </a:spcBef>
              <a:buChar char="•"/>
              <a:tabLst>
                <a:tab pos="158750" algn="l"/>
              </a:tabLst>
            </a:pPr>
            <a:r>
              <a:rPr dirty="0" sz="1750" spc="-130">
                <a:solidFill>
                  <a:srgbClr val="5B9BD5"/>
                </a:solidFill>
                <a:latin typeface="Arial"/>
                <a:cs typeface="Arial"/>
              </a:rPr>
              <a:t>≥50% </a:t>
            </a:r>
            <a:r>
              <a:rPr dirty="0" sz="1750" spc="10">
                <a:solidFill>
                  <a:srgbClr val="5B9BD5"/>
                </a:solidFill>
                <a:latin typeface="Arial"/>
                <a:cs typeface="Arial"/>
              </a:rPr>
              <a:t>of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none-intercepted </a:t>
            </a:r>
            <a:r>
              <a:rPr dirty="0" sz="1750" spc="-70">
                <a:solidFill>
                  <a:srgbClr val="5B9BD5"/>
                </a:solidFill>
                <a:latin typeface="Arial"/>
                <a:cs typeface="Arial"/>
              </a:rPr>
              <a:t>serious </a:t>
            </a:r>
            <a:r>
              <a:rPr dirty="0" sz="1750" spc="-140">
                <a:solidFill>
                  <a:srgbClr val="5B9BD5"/>
                </a:solidFill>
                <a:latin typeface="Arial"/>
                <a:cs typeface="Arial"/>
              </a:rPr>
              <a:t>MEs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rate </a:t>
            </a:r>
            <a:r>
              <a:rPr dirty="0" sz="1750" spc="-85">
                <a:solidFill>
                  <a:srgbClr val="5B9BD5"/>
                </a:solidFill>
                <a:latin typeface="Arial"/>
                <a:cs typeface="Arial"/>
              </a:rPr>
              <a:t>decreased </a:t>
            </a:r>
            <a:r>
              <a:rPr dirty="0" sz="1750" spc="-40">
                <a:solidFill>
                  <a:srgbClr val="5B9BD5"/>
                </a:solidFill>
                <a:latin typeface="Arial"/>
                <a:cs typeface="Arial"/>
              </a:rPr>
              <a:t>significantly  </a:t>
            </a:r>
            <a:r>
              <a:rPr dirty="0" sz="1750" spc="-95">
                <a:solidFill>
                  <a:srgbClr val="5B9BD5"/>
                </a:solidFill>
                <a:latin typeface="Arial"/>
                <a:cs typeface="Arial"/>
              </a:rPr>
              <a:t>(Bates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et 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al,</a:t>
            </a:r>
            <a:r>
              <a:rPr dirty="0" sz="1750" spc="-18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1998).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34"/>
              </a:spcBef>
              <a:buChar char="•"/>
              <a:tabLst>
                <a:tab pos="158750" algn="l"/>
              </a:tabLst>
            </a:pPr>
            <a:r>
              <a:rPr dirty="0" sz="1750" spc="-145">
                <a:solidFill>
                  <a:srgbClr val="5B9BD5"/>
                </a:solidFill>
                <a:latin typeface="Arial"/>
                <a:cs typeface="Arial"/>
              </a:rPr>
              <a:t>81% </a:t>
            </a:r>
            <a:r>
              <a:rPr dirty="0" sz="1750" spc="-25">
                <a:solidFill>
                  <a:srgbClr val="5B9BD5"/>
                </a:solidFill>
                <a:latin typeface="Arial"/>
                <a:cs typeface="Arial"/>
              </a:rPr>
              <a:t>reduction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of </a:t>
            </a:r>
            <a:r>
              <a:rPr dirty="0" sz="1750" spc="-40">
                <a:solidFill>
                  <a:srgbClr val="5B9BD5"/>
                </a:solidFill>
                <a:latin typeface="Arial"/>
                <a:cs typeface="Arial"/>
              </a:rPr>
              <a:t>medication </a:t>
            </a:r>
            <a:r>
              <a:rPr dirty="0" sz="1750" spc="-45">
                <a:solidFill>
                  <a:srgbClr val="5B9BD5"/>
                </a:solidFill>
                <a:latin typeface="Arial"/>
                <a:cs typeface="Arial"/>
              </a:rPr>
              <a:t>errors </a:t>
            </a:r>
            <a:r>
              <a:rPr dirty="0" sz="1750" spc="-95">
                <a:solidFill>
                  <a:srgbClr val="5B9BD5"/>
                </a:solidFill>
                <a:latin typeface="Arial"/>
                <a:cs typeface="Arial"/>
              </a:rPr>
              <a:t>(Bates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et 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al,</a:t>
            </a:r>
            <a:r>
              <a:rPr dirty="0" sz="1750" spc="-29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1999).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100">
                <a:solidFill>
                  <a:srgbClr val="5B9BD5"/>
                </a:solidFill>
                <a:latin typeface="Arial"/>
                <a:cs typeface="Arial"/>
              </a:rPr>
              <a:t>Decreased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patients </a:t>
            </a:r>
            <a:r>
              <a:rPr dirty="0" sz="1750" spc="-270">
                <a:solidFill>
                  <a:srgbClr val="5B9BD5"/>
                </a:solidFill>
                <a:latin typeface="Arial"/>
                <a:cs typeface="Arial"/>
              </a:rPr>
              <a:t>LOS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(Rothschild,</a:t>
            </a:r>
            <a:r>
              <a:rPr dirty="0" sz="1750" spc="-12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2004).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Improves </a:t>
            </a:r>
            <a:r>
              <a:rPr dirty="0" sz="1750" spc="-40">
                <a:solidFill>
                  <a:srgbClr val="5B9BD5"/>
                </a:solidFill>
                <a:latin typeface="Arial"/>
                <a:cs typeface="Arial"/>
              </a:rPr>
              <a:t>medication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reconciliation </a:t>
            </a:r>
            <a:r>
              <a:rPr dirty="0" sz="1750" spc="-95">
                <a:solidFill>
                  <a:srgbClr val="5B9BD5"/>
                </a:solidFill>
                <a:latin typeface="Arial"/>
                <a:cs typeface="Arial"/>
              </a:rPr>
              <a:t>process </a:t>
            </a:r>
            <a:r>
              <a:rPr dirty="0" sz="1750" spc="-45">
                <a:solidFill>
                  <a:srgbClr val="5B9BD5"/>
                </a:solidFill>
                <a:latin typeface="Arial"/>
                <a:cs typeface="Arial"/>
              </a:rPr>
              <a:t>( </a:t>
            </a:r>
            <a:r>
              <a:rPr dirty="0" sz="1750" spc="-70">
                <a:solidFill>
                  <a:srgbClr val="5B9BD5"/>
                </a:solidFill>
                <a:latin typeface="Arial"/>
                <a:cs typeface="Arial"/>
              </a:rPr>
              <a:t>Vira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et 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al,</a:t>
            </a:r>
            <a:r>
              <a:rPr dirty="0" sz="1750" spc="-27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2006).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Char char="•"/>
              <a:tabLst>
                <a:tab pos="158750" algn="l"/>
              </a:tabLst>
            </a:pP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Improves </a:t>
            </a:r>
            <a:r>
              <a:rPr dirty="0" sz="1750" spc="-5">
                <a:solidFill>
                  <a:srgbClr val="5B9BD5"/>
                </a:solidFill>
                <a:latin typeface="Arial"/>
                <a:cs typeface="Arial"/>
              </a:rPr>
              <a:t>the </a:t>
            </a:r>
            <a:r>
              <a:rPr dirty="0" sz="1750" spc="-55">
                <a:solidFill>
                  <a:srgbClr val="5B9BD5"/>
                </a:solidFill>
                <a:latin typeface="Arial"/>
                <a:cs typeface="Arial"/>
              </a:rPr>
              <a:t>prescribers’ </a:t>
            </a:r>
            <a:r>
              <a:rPr dirty="0" sz="1750" spc="-60">
                <a:solidFill>
                  <a:srgbClr val="5B9BD5"/>
                </a:solidFill>
                <a:latin typeface="Arial"/>
                <a:cs typeface="Arial"/>
              </a:rPr>
              <a:t>compliance </a:t>
            </a:r>
            <a:r>
              <a:rPr dirty="0" sz="1750" spc="-80">
                <a:solidFill>
                  <a:srgbClr val="5B9BD5"/>
                </a:solidFill>
                <a:latin typeface="Arial"/>
                <a:cs typeface="Arial"/>
              </a:rPr>
              <a:t>(Cunningham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et 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al </a:t>
            </a:r>
            <a:r>
              <a:rPr dirty="0" sz="1750" spc="-45">
                <a:solidFill>
                  <a:srgbClr val="5B9BD5"/>
                </a:solidFill>
                <a:latin typeface="Arial"/>
                <a:cs typeface="Arial"/>
              </a:rPr>
              <a:t>,</a:t>
            </a:r>
            <a:r>
              <a:rPr dirty="0" sz="1750" spc="-27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2008).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114">
                <a:solidFill>
                  <a:srgbClr val="5B9BD5"/>
                </a:solidFill>
                <a:latin typeface="Arial"/>
                <a:cs typeface="Arial"/>
              </a:rPr>
              <a:t>Decreases </a:t>
            </a:r>
            <a:r>
              <a:rPr dirty="0" sz="1750">
                <a:solidFill>
                  <a:srgbClr val="5B9BD5"/>
                </a:solidFill>
                <a:latin typeface="Arial"/>
                <a:cs typeface="Arial"/>
              </a:rPr>
              <a:t>mortality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rate </a:t>
            </a:r>
            <a:r>
              <a:rPr dirty="0" sz="1750" spc="-60">
                <a:solidFill>
                  <a:srgbClr val="5B9BD5"/>
                </a:solidFill>
                <a:latin typeface="Arial"/>
                <a:cs typeface="Arial"/>
              </a:rPr>
              <a:t>by </a:t>
            </a:r>
            <a:r>
              <a:rPr dirty="0" sz="1750" spc="-145">
                <a:solidFill>
                  <a:srgbClr val="5B9BD5"/>
                </a:solidFill>
                <a:latin typeface="Arial"/>
                <a:cs typeface="Arial"/>
              </a:rPr>
              <a:t>20%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per </a:t>
            </a:r>
            <a:r>
              <a:rPr dirty="0" sz="1750" spc="-10">
                <a:solidFill>
                  <a:srgbClr val="5B9BD5"/>
                </a:solidFill>
                <a:latin typeface="Arial"/>
                <a:cs typeface="Arial"/>
              </a:rPr>
              <a:t>month </a:t>
            </a:r>
            <a:r>
              <a:rPr dirty="0" sz="1750" spc="-70">
                <a:solidFill>
                  <a:srgbClr val="5B9BD5"/>
                </a:solidFill>
                <a:latin typeface="Arial"/>
                <a:cs typeface="Arial"/>
              </a:rPr>
              <a:t>(Longhurst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et 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al,</a:t>
            </a:r>
            <a:r>
              <a:rPr dirty="0" sz="1750" spc="-31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2010).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Improves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patients 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satisfaction </a:t>
            </a:r>
            <a:r>
              <a:rPr dirty="0" sz="1750" spc="-85">
                <a:solidFill>
                  <a:srgbClr val="5B9BD5"/>
                </a:solidFill>
                <a:latin typeface="Arial"/>
                <a:cs typeface="Arial"/>
              </a:rPr>
              <a:t>(Spalding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et 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al,</a:t>
            </a:r>
            <a:r>
              <a:rPr dirty="0" sz="1750" spc="-24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2011).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8614" y="4124978"/>
            <a:ext cx="448309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87360"/>
            <a:ext cx="215265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20">
                <a:solidFill>
                  <a:srgbClr val="44546A"/>
                </a:solidFill>
              </a:rPr>
              <a:t>CPOE</a:t>
            </a:r>
            <a:r>
              <a:rPr dirty="0" spc="-120">
                <a:solidFill>
                  <a:srgbClr val="44546A"/>
                </a:solidFill>
              </a:rPr>
              <a:t> </a:t>
            </a:r>
            <a:r>
              <a:rPr dirty="0" spc="10">
                <a:solidFill>
                  <a:srgbClr val="44546A"/>
                </a:solidFill>
              </a:rPr>
              <a:t>Impact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8614" y="1844936"/>
            <a:ext cx="6521450" cy="124968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565"/>
              </a:spcBef>
              <a:buChar char="•"/>
              <a:tabLst>
                <a:tab pos="158750" algn="l"/>
              </a:tabLst>
            </a:pP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Facilitates </a:t>
            </a:r>
            <a:r>
              <a:rPr dirty="0" sz="1750" spc="-70">
                <a:solidFill>
                  <a:srgbClr val="5B9BD5"/>
                </a:solidFill>
                <a:latin typeface="Arial"/>
                <a:cs typeface="Arial"/>
              </a:rPr>
              <a:t>22 </a:t>
            </a:r>
            <a:r>
              <a:rPr dirty="0" sz="1750" spc="-45">
                <a:solidFill>
                  <a:srgbClr val="5B9BD5"/>
                </a:solidFill>
                <a:latin typeface="Arial"/>
                <a:cs typeface="Arial"/>
              </a:rPr>
              <a:t>new </a:t>
            </a:r>
            <a:r>
              <a:rPr dirty="0" sz="1750" spc="-55">
                <a:solidFill>
                  <a:srgbClr val="5B9BD5"/>
                </a:solidFill>
                <a:latin typeface="Arial"/>
                <a:cs typeface="Arial"/>
              </a:rPr>
              <a:t>types </a:t>
            </a:r>
            <a:r>
              <a:rPr dirty="0" sz="1750" spc="10">
                <a:solidFill>
                  <a:srgbClr val="5B9BD5"/>
                </a:solidFill>
                <a:latin typeface="Arial"/>
                <a:cs typeface="Arial"/>
              </a:rPr>
              <a:t>of </a:t>
            </a:r>
            <a:r>
              <a:rPr dirty="0" sz="1750" spc="-40">
                <a:solidFill>
                  <a:srgbClr val="5B9BD5"/>
                </a:solidFill>
                <a:latin typeface="Arial"/>
                <a:cs typeface="Arial"/>
              </a:rPr>
              <a:t>medication </a:t>
            </a:r>
            <a:r>
              <a:rPr dirty="0" sz="1750" spc="-45">
                <a:solidFill>
                  <a:srgbClr val="5B9BD5"/>
                </a:solidFill>
                <a:latin typeface="Arial"/>
                <a:cs typeface="Arial"/>
              </a:rPr>
              <a:t>errors </a:t>
            </a:r>
            <a:r>
              <a:rPr dirty="0" sz="1750" spc="-75">
                <a:solidFill>
                  <a:srgbClr val="5B9BD5"/>
                </a:solidFill>
                <a:latin typeface="Arial"/>
                <a:cs typeface="Arial"/>
              </a:rPr>
              <a:t>(Koppel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et</a:t>
            </a:r>
            <a:r>
              <a:rPr dirty="0" sz="1750" spc="-34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al, </a:t>
            </a:r>
            <a:r>
              <a:rPr dirty="0" sz="1750" spc="-60">
                <a:solidFill>
                  <a:srgbClr val="5B9BD5"/>
                </a:solidFill>
                <a:latin typeface="Arial"/>
                <a:cs typeface="Arial"/>
              </a:rPr>
              <a:t>2005).</a:t>
            </a:r>
            <a:endParaRPr sz="1750">
              <a:latin typeface="Arial"/>
              <a:cs typeface="Arial"/>
            </a:endParaRPr>
          </a:p>
          <a:p>
            <a:pPr marL="158115" marR="5080" indent="-145415">
              <a:lnSpc>
                <a:spcPts val="1930"/>
              </a:lnSpc>
              <a:spcBef>
                <a:spcPts val="680"/>
              </a:spcBef>
              <a:buChar char="•"/>
              <a:tabLst>
                <a:tab pos="158750" algn="l"/>
              </a:tabLst>
            </a:pPr>
            <a:r>
              <a:rPr dirty="0" sz="1750" spc="-135">
                <a:solidFill>
                  <a:srgbClr val="5B9BD5"/>
                </a:solidFill>
                <a:latin typeface="Arial"/>
                <a:cs typeface="Arial"/>
              </a:rPr>
              <a:t>Lack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of </a:t>
            </a:r>
            <a:r>
              <a:rPr dirty="0" sz="1750" spc="-15">
                <a:solidFill>
                  <a:srgbClr val="5B9BD5"/>
                </a:solidFill>
                <a:latin typeface="Arial"/>
                <a:cs typeface="Arial"/>
              </a:rPr>
              <a:t>information </a:t>
            </a:r>
            <a:r>
              <a:rPr dirty="0" sz="1750" spc="-105">
                <a:solidFill>
                  <a:srgbClr val="5B9BD5"/>
                </a:solidFill>
                <a:latin typeface="Arial"/>
                <a:cs typeface="Arial"/>
              </a:rPr>
              <a:t>systems </a:t>
            </a:r>
            <a:r>
              <a:rPr dirty="0" sz="1750" spc="-30">
                <a:solidFill>
                  <a:srgbClr val="5B9BD5"/>
                </a:solidFill>
                <a:latin typeface="Arial"/>
                <a:cs typeface="Arial"/>
              </a:rPr>
              <a:t>compatibility,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configuration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and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usability  </a:t>
            </a:r>
            <a:r>
              <a:rPr dirty="0" sz="1750" spc="25">
                <a:solidFill>
                  <a:srgbClr val="5B9BD5"/>
                </a:solidFill>
                <a:latin typeface="Arial"/>
                <a:cs typeface="Arial"/>
              </a:rPr>
              <a:t>with </a:t>
            </a:r>
            <a:r>
              <a:rPr dirty="0" sz="1750" spc="-55">
                <a:solidFill>
                  <a:srgbClr val="5B9BD5"/>
                </a:solidFill>
                <a:latin typeface="Arial"/>
                <a:cs typeface="Arial"/>
              </a:rPr>
              <a:t>end </a:t>
            </a:r>
            <a:r>
              <a:rPr dirty="0" sz="1750" spc="-100">
                <a:solidFill>
                  <a:srgbClr val="5B9BD5"/>
                </a:solidFill>
                <a:latin typeface="Arial"/>
                <a:cs typeface="Arial"/>
              </a:rPr>
              <a:t>users </a:t>
            </a:r>
            <a:r>
              <a:rPr dirty="0" sz="1750" spc="-55">
                <a:solidFill>
                  <a:srgbClr val="5B9BD5"/>
                </a:solidFill>
                <a:latin typeface="Arial"/>
                <a:cs typeface="Arial"/>
              </a:rPr>
              <a:t>(Colpaert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and </a:t>
            </a:r>
            <a:r>
              <a:rPr dirty="0" sz="1750" spc="-75">
                <a:solidFill>
                  <a:srgbClr val="5B9BD5"/>
                </a:solidFill>
                <a:latin typeface="Arial"/>
                <a:cs typeface="Arial"/>
              </a:rPr>
              <a:t>Decruyenaere, </a:t>
            </a:r>
            <a:r>
              <a:rPr dirty="0" sz="1750" spc="-60">
                <a:solidFill>
                  <a:srgbClr val="5B9BD5"/>
                </a:solidFill>
                <a:latin typeface="Arial"/>
                <a:cs typeface="Arial"/>
              </a:rPr>
              <a:t>2009;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Rothschild,</a:t>
            </a:r>
            <a:r>
              <a:rPr dirty="0" sz="1750" spc="-20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0">
                <a:solidFill>
                  <a:srgbClr val="5B9BD5"/>
                </a:solidFill>
                <a:latin typeface="Arial"/>
                <a:cs typeface="Arial"/>
              </a:rPr>
              <a:t>2004).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25"/>
              </a:spcBef>
              <a:buChar char="•"/>
              <a:tabLst>
                <a:tab pos="158750" algn="l"/>
              </a:tabLst>
            </a:pPr>
            <a:r>
              <a:rPr dirty="0" sz="1750" spc="-135">
                <a:solidFill>
                  <a:srgbClr val="5B9BD5"/>
                </a:solidFill>
                <a:latin typeface="Arial"/>
                <a:cs typeface="Arial"/>
              </a:rPr>
              <a:t>A </a:t>
            </a:r>
            <a:r>
              <a:rPr dirty="0" sz="1750" spc="-45">
                <a:solidFill>
                  <a:srgbClr val="5B9BD5"/>
                </a:solidFill>
                <a:latin typeface="Arial"/>
                <a:cs typeface="Arial"/>
              </a:rPr>
              <a:t>significant </a:t>
            </a:r>
            <a:r>
              <a:rPr dirty="0" sz="1750" spc="-75">
                <a:solidFill>
                  <a:srgbClr val="5B9BD5"/>
                </a:solidFill>
                <a:latin typeface="Arial"/>
                <a:cs typeface="Arial"/>
              </a:rPr>
              <a:t>increase </a:t>
            </a:r>
            <a:r>
              <a:rPr dirty="0" sz="1750" spc="10">
                <a:solidFill>
                  <a:srgbClr val="5B9BD5"/>
                </a:solidFill>
                <a:latin typeface="Arial"/>
                <a:cs typeface="Arial"/>
              </a:rPr>
              <a:t>of </a:t>
            </a:r>
            <a:r>
              <a:rPr dirty="0" sz="1750">
                <a:solidFill>
                  <a:srgbClr val="5B9BD5"/>
                </a:solidFill>
                <a:latin typeface="Arial"/>
                <a:cs typeface="Arial"/>
              </a:rPr>
              <a:t>mortality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rates </a:t>
            </a:r>
            <a:r>
              <a:rPr dirty="0" sz="1750" spc="-45">
                <a:solidFill>
                  <a:srgbClr val="5B9BD5"/>
                </a:solidFill>
                <a:latin typeface="Arial"/>
                <a:cs typeface="Arial"/>
              </a:rPr>
              <a:t>post </a:t>
            </a:r>
            <a:r>
              <a:rPr dirty="0" sz="1750" spc="-265">
                <a:solidFill>
                  <a:srgbClr val="5B9BD5"/>
                </a:solidFill>
                <a:latin typeface="Arial"/>
                <a:cs typeface="Arial"/>
              </a:rPr>
              <a:t>CPOE </a:t>
            </a:r>
            <a:r>
              <a:rPr dirty="0" sz="1750" spc="-90">
                <a:solidFill>
                  <a:srgbClr val="5B9BD5"/>
                </a:solidFill>
                <a:latin typeface="Arial"/>
                <a:cs typeface="Arial"/>
              </a:rPr>
              <a:t>(Han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et 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al,</a:t>
            </a:r>
            <a:r>
              <a:rPr dirty="0" sz="1750" spc="-16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0">
                <a:solidFill>
                  <a:srgbClr val="5B9BD5"/>
                </a:solidFill>
                <a:latin typeface="Arial"/>
                <a:cs typeface="Arial"/>
              </a:rPr>
              <a:t>2005).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8614" y="4124978"/>
            <a:ext cx="448309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94" y="49503"/>
            <a:ext cx="3328035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5">
                <a:latin typeface="Arial"/>
                <a:cs typeface="Arial"/>
              </a:rPr>
              <a:t>Informatics</a:t>
            </a:r>
            <a:r>
              <a:rPr dirty="0" spc="-85">
                <a:latin typeface="Arial"/>
                <a:cs typeface="Arial"/>
              </a:rPr>
              <a:t> </a:t>
            </a:r>
            <a:r>
              <a:rPr dirty="0" spc="-75">
                <a:latin typeface="Arial"/>
                <a:cs typeface="Arial"/>
              </a:rPr>
              <a:t>Benefits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3128" y="622874"/>
            <a:ext cx="4091940" cy="355282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340995" indent="-328295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340995" algn="l"/>
                <a:tab pos="341630" algn="l"/>
              </a:tabLst>
            </a:pPr>
            <a:r>
              <a:rPr dirty="0" sz="1250" spc="-70">
                <a:solidFill>
                  <a:srgbClr val="2E75B6"/>
                </a:solidFill>
                <a:latin typeface="Arial"/>
                <a:cs typeface="Arial"/>
              </a:rPr>
              <a:t>Tracking </a:t>
            </a:r>
            <a:r>
              <a:rPr dirty="0" sz="1250" spc="-65">
                <a:solidFill>
                  <a:srgbClr val="2E75B6"/>
                </a:solidFill>
                <a:latin typeface="Arial"/>
                <a:cs typeface="Arial"/>
              </a:rPr>
              <a:t>system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09"/>
              </a:spcBef>
              <a:buAutoNum type="arabicPeriod"/>
              <a:tabLst>
                <a:tab pos="340995" algn="l"/>
                <a:tab pos="341630" algn="l"/>
              </a:tabLst>
            </a:pP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Effective </a:t>
            </a:r>
            <a:r>
              <a:rPr dirty="0" sz="1250" spc="-30">
                <a:solidFill>
                  <a:srgbClr val="2E75B6"/>
                </a:solidFill>
                <a:latin typeface="Arial"/>
                <a:cs typeface="Arial"/>
              </a:rPr>
              <a:t>communication 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and</a:t>
            </a:r>
            <a:r>
              <a:rPr dirty="0" sz="1250" spc="-114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20">
                <a:solidFill>
                  <a:srgbClr val="2E75B6"/>
                </a:solidFill>
                <a:latin typeface="Arial"/>
                <a:cs typeface="Arial"/>
              </a:rPr>
              <a:t>coordination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340995" algn="l"/>
                <a:tab pos="341630" algn="l"/>
              </a:tabLst>
            </a:pPr>
            <a:r>
              <a:rPr dirty="0" sz="1250" spc="-30">
                <a:solidFill>
                  <a:srgbClr val="2E75B6"/>
                </a:solidFill>
                <a:latin typeface="Arial"/>
                <a:cs typeface="Arial"/>
              </a:rPr>
              <a:t>Prompt </a:t>
            </a:r>
            <a:r>
              <a:rPr dirty="0" sz="1250" spc="-25">
                <a:solidFill>
                  <a:srgbClr val="2E75B6"/>
                </a:solidFill>
                <a:latin typeface="Arial"/>
                <a:cs typeface="Arial"/>
              </a:rPr>
              <a:t>alerts 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and</a:t>
            </a:r>
            <a:r>
              <a:rPr dirty="0" sz="1250" spc="-114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20">
                <a:solidFill>
                  <a:srgbClr val="2E75B6"/>
                </a:solidFill>
                <a:latin typeface="Arial"/>
                <a:cs typeface="Arial"/>
              </a:rPr>
              <a:t>notifications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40995" algn="l"/>
                <a:tab pos="341630" algn="l"/>
              </a:tabLst>
            </a:pPr>
            <a:r>
              <a:rPr dirty="0" sz="1250" spc="-55">
                <a:solidFill>
                  <a:srgbClr val="2E75B6"/>
                </a:solidFill>
                <a:latin typeface="Arial"/>
                <a:cs typeface="Arial"/>
              </a:rPr>
              <a:t>Decision </a:t>
            </a:r>
            <a:r>
              <a:rPr dirty="0" sz="1250" spc="-20">
                <a:solidFill>
                  <a:srgbClr val="2E75B6"/>
                </a:solidFill>
                <a:latin typeface="Arial"/>
                <a:cs typeface="Arial"/>
              </a:rPr>
              <a:t>support</a:t>
            </a:r>
            <a:r>
              <a:rPr dirty="0" sz="1250" spc="-7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65">
                <a:solidFill>
                  <a:srgbClr val="2E75B6"/>
                </a:solidFill>
                <a:latin typeface="Arial"/>
                <a:cs typeface="Arial"/>
              </a:rPr>
              <a:t>system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40995" algn="l"/>
                <a:tab pos="341630" algn="l"/>
              </a:tabLst>
            </a:pPr>
            <a:r>
              <a:rPr dirty="0" sz="1250" spc="-55">
                <a:solidFill>
                  <a:srgbClr val="2E75B6"/>
                </a:solidFill>
                <a:latin typeface="Arial"/>
                <a:cs typeface="Arial"/>
              </a:rPr>
              <a:t>Manage </a:t>
            </a: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data 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and </a:t>
            </a:r>
            <a:r>
              <a:rPr dirty="0" sz="1250" spc="-35">
                <a:solidFill>
                  <a:srgbClr val="2E75B6"/>
                </a:solidFill>
                <a:latin typeface="Arial"/>
                <a:cs typeface="Arial"/>
              </a:rPr>
              <a:t>store</a:t>
            </a:r>
            <a:r>
              <a:rPr dirty="0" sz="1250" spc="-11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2E75B6"/>
                </a:solidFill>
                <a:latin typeface="Arial"/>
                <a:cs typeface="Arial"/>
              </a:rPr>
              <a:t>information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340995" algn="l"/>
                <a:tab pos="341630" algn="l"/>
              </a:tabLst>
            </a:pPr>
            <a:r>
              <a:rPr dirty="0" sz="1250" spc="-75">
                <a:solidFill>
                  <a:srgbClr val="2E75B6"/>
                </a:solidFill>
                <a:latin typeface="Arial"/>
                <a:cs typeface="Arial"/>
              </a:rPr>
              <a:t>Secured </a:t>
            </a:r>
            <a:r>
              <a:rPr dirty="0" sz="1250" spc="-95">
                <a:solidFill>
                  <a:srgbClr val="2E75B6"/>
                </a:solidFill>
                <a:latin typeface="Arial"/>
                <a:cs typeface="Arial"/>
              </a:rPr>
              <a:t>access 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and </a:t>
            </a:r>
            <a:r>
              <a:rPr dirty="0" sz="1250" spc="-25">
                <a:solidFill>
                  <a:srgbClr val="2E75B6"/>
                </a:solidFill>
                <a:latin typeface="Arial"/>
                <a:cs typeface="Arial"/>
              </a:rPr>
              <a:t>defined</a:t>
            </a: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 privileges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40995" algn="l"/>
                <a:tab pos="341630" algn="l"/>
              </a:tabLst>
            </a:pPr>
            <a:r>
              <a:rPr dirty="0" sz="1250" spc="-35">
                <a:solidFill>
                  <a:srgbClr val="2E75B6"/>
                </a:solidFill>
                <a:latin typeface="Arial"/>
                <a:cs typeface="Arial"/>
              </a:rPr>
              <a:t>Protocol </a:t>
            </a: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guided 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and </a:t>
            </a:r>
            <a:r>
              <a:rPr dirty="0" sz="1250" spc="-50">
                <a:solidFill>
                  <a:srgbClr val="2E75B6"/>
                </a:solidFill>
                <a:latin typeface="Arial"/>
                <a:cs typeface="Arial"/>
              </a:rPr>
              <a:t>standardized</a:t>
            </a:r>
            <a:r>
              <a:rPr dirty="0" sz="1250" spc="-14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practices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40995" algn="l"/>
                <a:tab pos="341630" algn="l"/>
              </a:tabLst>
            </a:pPr>
            <a:r>
              <a:rPr dirty="0" sz="1250" spc="-65">
                <a:solidFill>
                  <a:srgbClr val="2E75B6"/>
                </a:solidFill>
                <a:latin typeface="Arial"/>
                <a:cs typeface="Arial"/>
              </a:rPr>
              <a:t>Accessible</a:t>
            </a:r>
            <a:r>
              <a:rPr dirty="0" sz="1250" spc="-5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35">
                <a:solidFill>
                  <a:srgbClr val="2E75B6"/>
                </a:solidFill>
                <a:latin typeface="Arial"/>
                <a:cs typeface="Arial"/>
              </a:rPr>
              <a:t>documentations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340995" algn="l"/>
                <a:tab pos="341630" algn="l"/>
              </a:tabLst>
            </a:pPr>
            <a:r>
              <a:rPr dirty="0" sz="1250" spc="-55">
                <a:solidFill>
                  <a:srgbClr val="2E75B6"/>
                </a:solidFill>
                <a:latin typeface="Arial"/>
                <a:cs typeface="Arial"/>
              </a:rPr>
              <a:t>Legible </a:t>
            </a: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orders, 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requests, and</a:t>
            </a:r>
            <a:r>
              <a:rPr dirty="0" sz="1250" spc="-11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20">
                <a:solidFill>
                  <a:srgbClr val="2E75B6"/>
                </a:solidFill>
                <a:latin typeface="Arial"/>
                <a:cs typeface="Arial"/>
              </a:rPr>
              <a:t>reports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10"/>
              </a:spcBef>
              <a:buAutoNum type="arabicPeriod"/>
              <a:tabLst>
                <a:tab pos="341630" algn="l"/>
              </a:tabLst>
            </a:pPr>
            <a:r>
              <a:rPr dirty="0" sz="1250" spc="-30">
                <a:solidFill>
                  <a:srgbClr val="2E75B6"/>
                </a:solidFill>
                <a:latin typeface="Arial"/>
                <a:cs typeface="Arial"/>
              </a:rPr>
              <a:t>Integrated </a:t>
            </a:r>
            <a:r>
              <a:rPr dirty="0" sz="1250" spc="-55">
                <a:solidFill>
                  <a:srgbClr val="2E75B6"/>
                </a:solidFill>
                <a:latin typeface="Arial"/>
                <a:cs typeface="Arial"/>
              </a:rPr>
              <a:t>care</a:t>
            </a:r>
            <a:r>
              <a:rPr dirty="0" sz="1250" spc="-9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30">
                <a:solidFill>
                  <a:srgbClr val="2E75B6"/>
                </a:solidFill>
                <a:latin typeface="Arial"/>
                <a:cs typeface="Arial"/>
              </a:rPr>
              <a:t>delivery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41630" algn="l"/>
              </a:tabLst>
            </a:pP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Support </a:t>
            </a:r>
            <a:r>
              <a:rPr dirty="0" sz="1250" spc="-85">
                <a:solidFill>
                  <a:srgbClr val="2E75B6"/>
                </a:solidFill>
                <a:latin typeface="Arial"/>
                <a:cs typeface="Arial"/>
              </a:rPr>
              <a:t>Lean </a:t>
            </a:r>
            <a:r>
              <a:rPr dirty="0" sz="1250" spc="-75">
                <a:solidFill>
                  <a:srgbClr val="2E75B6"/>
                </a:solidFill>
                <a:latin typeface="Arial"/>
                <a:cs typeface="Arial"/>
              </a:rPr>
              <a:t>processes </a:t>
            </a:r>
            <a:r>
              <a:rPr dirty="0" sz="1250" spc="-15">
                <a:solidFill>
                  <a:srgbClr val="2E75B6"/>
                </a:solidFill>
                <a:latin typeface="Arial"/>
                <a:cs typeface="Arial"/>
              </a:rPr>
              <a:t>toward </a:t>
            </a:r>
            <a:r>
              <a:rPr dirty="0" sz="1250" spc="-25">
                <a:solidFill>
                  <a:srgbClr val="2E75B6"/>
                </a:solidFill>
                <a:latin typeface="Arial"/>
                <a:cs typeface="Arial"/>
              </a:rPr>
              <a:t>more </a:t>
            </a:r>
            <a:r>
              <a:rPr dirty="0" sz="1250" spc="-10">
                <a:solidFill>
                  <a:srgbClr val="2E75B6"/>
                </a:solidFill>
                <a:latin typeface="Arial"/>
                <a:cs typeface="Arial"/>
              </a:rPr>
              <a:t>efficient</a:t>
            </a:r>
            <a:r>
              <a:rPr dirty="0" sz="1250" spc="-13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20">
                <a:solidFill>
                  <a:srgbClr val="2E75B6"/>
                </a:solidFill>
                <a:latin typeface="Arial"/>
                <a:cs typeface="Arial"/>
              </a:rPr>
              <a:t>workflows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341630" algn="l"/>
              </a:tabLst>
            </a:pP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Facilitate </a:t>
            </a:r>
            <a:r>
              <a:rPr dirty="0" sz="1250" spc="-10">
                <a:solidFill>
                  <a:srgbClr val="2E75B6"/>
                </a:solidFill>
                <a:latin typeface="Arial"/>
                <a:cs typeface="Arial"/>
              </a:rPr>
              <a:t>productivity </a:t>
            </a:r>
            <a:r>
              <a:rPr dirty="0" sz="1250" spc="-50">
                <a:solidFill>
                  <a:srgbClr val="2E75B6"/>
                </a:solidFill>
                <a:latin typeface="Arial"/>
                <a:cs typeface="Arial"/>
              </a:rPr>
              <a:t>measurements 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and</a:t>
            </a:r>
            <a:r>
              <a:rPr dirty="0" sz="1250" spc="-10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15">
                <a:solidFill>
                  <a:srgbClr val="2E75B6"/>
                </a:solidFill>
                <a:latin typeface="Arial"/>
                <a:cs typeface="Arial"/>
              </a:rPr>
              <a:t>monitoring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41630" algn="l"/>
              </a:tabLst>
            </a:pPr>
            <a:r>
              <a:rPr dirty="0" sz="1250" spc="-85">
                <a:solidFill>
                  <a:srgbClr val="2E75B6"/>
                </a:solidFill>
                <a:latin typeface="Arial"/>
                <a:cs typeface="Arial"/>
              </a:rPr>
              <a:t>Reduce </a:t>
            </a:r>
            <a:r>
              <a:rPr dirty="0" sz="1250" spc="-25">
                <a:solidFill>
                  <a:srgbClr val="2E75B6"/>
                </a:solidFill>
                <a:latin typeface="Arial"/>
                <a:cs typeface="Arial"/>
              </a:rPr>
              <a:t>medication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30">
                <a:solidFill>
                  <a:srgbClr val="2E75B6"/>
                </a:solidFill>
                <a:latin typeface="Arial"/>
                <a:cs typeface="Arial"/>
              </a:rPr>
              <a:t>errors</a:t>
            </a:r>
            <a:endParaRPr sz="1250">
              <a:latin typeface="Arial"/>
              <a:cs typeface="Arial"/>
            </a:endParaRPr>
          </a:p>
          <a:p>
            <a:pPr marL="340995" indent="-328295">
              <a:lnSpc>
                <a:spcPts val="1285"/>
              </a:lnSpc>
              <a:spcBef>
                <a:spcPts val="204"/>
              </a:spcBef>
              <a:buAutoNum type="arabicPeriod"/>
              <a:tabLst>
                <a:tab pos="341630" algn="l"/>
              </a:tabLst>
            </a:pP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Shortened </a:t>
            </a:r>
            <a:r>
              <a:rPr dirty="0" sz="1250" spc="-25">
                <a:solidFill>
                  <a:srgbClr val="2E75B6"/>
                </a:solidFill>
                <a:latin typeface="Arial"/>
                <a:cs typeface="Arial"/>
              </a:rPr>
              <a:t>length </a:t>
            </a:r>
            <a:r>
              <a:rPr dirty="0" sz="1250" spc="5">
                <a:solidFill>
                  <a:srgbClr val="2E75B6"/>
                </a:solidFill>
                <a:latin typeface="Arial"/>
                <a:cs typeface="Arial"/>
              </a:rPr>
              <a:t>of </a:t>
            </a:r>
            <a:r>
              <a:rPr dirty="0" sz="1250" spc="-20">
                <a:solidFill>
                  <a:srgbClr val="2E75B6"/>
                </a:solidFill>
                <a:latin typeface="Arial"/>
                <a:cs typeface="Arial"/>
              </a:rPr>
              <a:t>patients’ </a:t>
            </a:r>
            <a:r>
              <a:rPr dirty="0" sz="1250" spc="-30">
                <a:solidFill>
                  <a:srgbClr val="2E75B6"/>
                </a:solidFill>
                <a:latin typeface="Arial"/>
                <a:cs typeface="Arial"/>
              </a:rPr>
              <a:t>hospitalisation </a:t>
            </a: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due</a:t>
            </a:r>
            <a:r>
              <a:rPr dirty="0" sz="1250" spc="-22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15">
                <a:solidFill>
                  <a:srgbClr val="2E75B6"/>
                </a:solidFill>
                <a:latin typeface="Arial"/>
                <a:cs typeface="Arial"/>
              </a:rPr>
              <a:t>to</a:t>
            </a:r>
            <a:endParaRPr sz="1250">
              <a:latin typeface="Arial"/>
              <a:cs typeface="Arial"/>
            </a:endParaRPr>
          </a:p>
          <a:p>
            <a:pPr marL="340995">
              <a:lnSpc>
                <a:spcPts val="1285"/>
              </a:lnSpc>
            </a:pPr>
            <a:r>
              <a:rPr dirty="0" sz="1250" spc="-25">
                <a:solidFill>
                  <a:srgbClr val="2E75B6"/>
                </a:solidFill>
                <a:latin typeface="Arial"/>
                <a:cs typeface="Arial"/>
              </a:rPr>
              <a:t>effective </a:t>
            </a: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enhancement </a:t>
            </a:r>
            <a:r>
              <a:rPr dirty="0" sz="1250" spc="5">
                <a:solidFill>
                  <a:srgbClr val="2E75B6"/>
                </a:solidFill>
                <a:latin typeface="Arial"/>
                <a:cs typeface="Arial"/>
              </a:rPr>
              <a:t>of </a:t>
            </a:r>
            <a:r>
              <a:rPr dirty="0" sz="1250" spc="-20">
                <a:solidFill>
                  <a:srgbClr val="2E75B6"/>
                </a:solidFill>
                <a:latin typeface="Arial"/>
                <a:cs typeface="Arial"/>
              </a:rPr>
              <a:t>antimicrobial </a:t>
            </a:r>
            <a:r>
              <a:rPr dirty="0" sz="1250" spc="-45">
                <a:solidFill>
                  <a:srgbClr val="2E75B6"/>
                </a:solidFill>
                <a:latin typeface="Arial"/>
                <a:cs typeface="Arial"/>
              </a:rPr>
              <a:t>management</a:t>
            </a:r>
            <a:r>
              <a:rPr dirty="0" sz="1250" spc="-19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250" spc="-25">
                <a:solidFill>
                  <a:srgbClr val="2E75B6"/>
                </a:solidFill>
                <a:latin typeface="Arial"/>
                <a:cs typeface="Arial"/>
              </a:rPr>
              <a:t>.</a:t>
            </a:r>
            <a:endParaRPr sz="1250">
              <a:latin typeface="Arial"/>
              <a:cs typeface="Arial"/>
            </a:endParaRPr>
          </a:p>
          <a:p>
            <a:pPr marL="340995" marR="417195" indent="-328295">
              <a:lnSpc>
                <a:spcPct val="71400"/>
              </a:lnSpc>
              <a:spcBef>
                <a:spcPts val="645"/>
              </a:spcBef>
              <a:buAutoNum type="arabicPeriod" startAt="15"/>
              <a:tabLst>
                <a:tab pos="341630" algn="l"/>
              </a:tabLst>
            </a:pPr>
            <a:r>
              <a:rPr dirty="0" sz="1250" spc="-55">
                <a:solidFill>
                  <a:srgbClr val="2E75B6"/>
                </a:solidFill>
                <a:latin typeface="Arial"/>
                <a:cs typeface="Arial"/>
              </a:rPr>
              <a:t>Reinforce </a:t>
            </a: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clinicians compliance </a:t>
            </a:r>
            <a:r>
              <a:rPr dirty="0" sz="1250" spc="-30">
                <a:solidFill>
                  <a:srgbClr val="2E75B6"/>
                </a:solidFill>
                <a:latin typeface="Arial"/>
                <a:cs typeface="Arial"/>
              </a:rPr>
              <a:t>on </a:t>
            </a:r>
            <a:r>
              <a:rPr dirty="0" sz="1250" spc="-55">
                <a:solidFill>
                  <a:srgbClr val="2E75B6"/>
                </a:solidFill>
                <a:latin typeface="Arial"/>
                <a:cs typeface="Arial"/>
              </a:rPr>
              <a:t>evidence-based  </a:t>
            </a:r>
            <a:r>
              <a:rPr dirty="0" sz="1250" spc="-40">
                <a:solidFill>
                  <a:srgbClr val="2E75B6"/>
                </a:solidFill>
                <a:latin typeface="Arial"/>
                <a:cs typeface="Arial"/>
              </a:rPr>
              <a:t>practices.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52466" y="1007884"/>
            <a:ext cx="1924634" cy="3051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78614" y="4124978"/>
            <a:ext cx="448309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5"/>
              <a:t>Contributing</a:t>
            </a:r>
            <a:r>
              <a:rPr dirty="0" spc="-120"/>
              <a:t> </a:t>
            </a:r>
            <a:r>
              <a:rPr dirty="0" spc="-10"/>
              <a:t>factors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67640" indent="-15494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120"/>
              <a:t>Lack </a:t>
            </a:r>
            <a:r>
              <a:rPr dirty="0" spc="5"/>
              <a:t>of</a:t>
            </a:r>
            <a:r>
              <a:rPr dirty="0" spc="-45"/>
              <a:t> </a:t>
            </a:r>
            <a:r>
              <a:rPr dirty="0" spc="-35"/>
              <a:t>communication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120"/>
              <a:t>Lack </a:t>
            </a:r>
            <a:r>
              <a:rPr dirty="0" spc="5"/>
              <a:t>of</a:t>
            </a:r>
            <a:r>
              <a:rPr dirty="0" spc="-45"/>
              <a:t> </a:t>
            </a:r>
            <a:r>
              <a:rPr dirty="0" spc="-30"/>
              <a:t>coordination</a:t>
            </a:r>
          </a:p>
          <a:p>
            <a:pPr marL="167640" indent="-15494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45"/>
              <a:t>Inadequate</a:t>
            </a:r>
            <a:r>
              <a:rPr dirty="0" spc="-75"/>
              <a:t> </a:t>
            </a:r>
            <a:r>
              <a:rPr dirty="0" spc="-35"/>
              <a:t>staffing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155"/>
              <a:t>IPP </a:t>
            </a:r>
            <a:r>
              <a:rPr dirty="0" spc="170"/>
              <a:t>/ </a:t>
            </a:r>
            <a:r>
              <a:rPr dirty="0" spc="-60"/>
              <a:t>standards </a:t>
            </a:r>
            <a:r>
              <a:rPr dirty="0" spc="5"/>
              <a:t>not</a:t>
            </a:r>
            <a:r>
              <a:rPr dirty="0" spc="-280"/>
              <a:t> </a:t>
            </a:r>
            <a:r>
              <a:rPr dirty="0" spc="-20"/>
              <a:t>followed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65"/>
              <a:t>Insecure </a:t>
            </a:r>
            <a:r>
              <a:rPr dirty="0" spc="-114"/>
              <a:t>access </a:t>
            </a:r>
            <a:r>
              <a:rPr dirty="0" spc="5"/>
              <a:t>of </a:t>
            </a:r>
            <a:r>
              <a:rPr dirty="0" spc="-10"/>
              <a:t>patient</a:t>
            </a:r>
            <a:r>
              <a:rPr dirty="0" spc="-140"/>
              <a:t> </a:t>
            </a:r>
            <a:r>
              <a:rPr dirty="0" spc="-15"/>
              <a:t>information</a:t>
            </a:r>
          </a:p>
          <a:p>
            <a:pPr marL="210820" indent="-19812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211454" algn="l"/>
              </a:tabLst>
            </a:pPr>
            <a:r>
              <a:rPr dirty="0" spc="-120"/>
              <a:t>Lack </a:t>
            </a:r>
            <a:r>
              <a:rPr dirty="0" spc="5"/>
              <a:t>of</a:t>
            </a:r>
            <a:r>
              <a:rPr dirty="0" spc="-120"/>
              <a:t> </a:t>
            </a:r>
            <a:r>
              <a:rPr dirty="0" spc="-45"/>
              <a:t>knowledge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60"/>
              <a:t>Failure </a:t>
            </a:r>
            <a:r>
              <a:rPr dirty="0" spc="20"/>
              <a:t>to </a:t>
            </a:r>
            <a:r>
              <a:rPr dirty="0" spc="-5"/>
              <a:t>follow</a:t>
            </a:r>
            <a:r>
              <a:rPr dirty="0" spc="-260"/>
              <a:t> </a:t>
            </a:r>
            <a:r>
              <a:rPr dirty="0" spc="-40"/>
              <a:t>up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120"/>
              <a:t>Lack </a:t>
            </a:r>
            <a:r>
              <a:rPr dirty="0" spc="5"/>
              <a:t>of </a:t>
            </a:r>
            <a:r>
              <a:rPr dirty="0" spc="-25"/>
              <a:t>proper</a:t>
            </a:r>
            <a:r>
              <a:rPr dirty="0" spc="-120"/>
              <a:t> </a:t>
            </a:r>
            <a:r>
              <a:rPr dirty="0" spc="-75"/>
              <a:t>check</a:t>
            </a:r>
          </a:p>
          <a:p>
            <a:pPr marL="167640" indent="-15494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25"/>
              <a:t>Improper </a:t>
            </a:r>
            <a:r>
              <a:rPr dirty="0" spc="-85"/>
              <a:t>assessment </a:t>
            </a:r>
            <a:r>
              <a:rPr dirty="0" spc="170"/>
              <a:t>/</a:t>
            </a:r>
            <a:r>
              <a:rPr dirty="0" spc="-150"/>
              <a:t> </a:t>
            </a:r>
            <a:r>
              <a:rPr dirty="0" spc="-80"/>
              <a:t>reassessment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65"/>
              <a:t>No </a:t>
            </a:r>
            <a:r>
              <a:rPr dirty="0" spc="170"/>
              <a:t>/</a:t>
            </a:r>
            <a:r>
              <a:rPr dirty="0" spc="-180"/>
              <a:t> </a:t>
            </a:r>
            <a:r>
              <a:rPr dirty="0" spc="-45"/>
              <a:t>inadequate </a:t>
            </a:r>
            <a:r>
              <a:rPr dirty="0" spc="-70"/>
              <a:t>resources </a:t>
            </a:r>
            <a:r>
              <a:rPr dirty="0" spc="-5"/>
              <a:t>or </a:t>
            </a:r>
            <a:r>
              <a:rPr dirty="0" spc="-60"/>
              <a:t>supplies</a:t>
            </a:r>
          </a:p>
          <a:p>
            <a:pPr marL="167640" indent="-154940">
              <a:lnSpc>
                <a:spcPct val="100000"/>
              </a:lnSpc>
              <a:spcBef>
                <a:spcPts val="12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80"/>
              <a:t>Look </a:t>
            </a:r>
            <a:r>
              <a:rPr dirty="0" spc="-50"/>
              <a:t>alike</a:t>
            </a:r>
            <a:r>
              <a:rPr dirty="0" spc="-75"/>
              <a:t> </a:t>
            </a:r>
            <a:r>
              <a:rPr dirty="0" spc="-45"/>
              <a:t>medications</a:t>
            </a:r>
          </a:p>
          <a:p>
            <a:pPr marL="167640" indent="-154940">
              <a:lnSpc>
                <a:spcPct val="100000"/>
              </a:lnSpc>
              <a:spcBef>
                <a:spcPts val="130"/>
              </a:spcBef>
              <a:buSzPct val="93333"/>
              <a:buFont typeface="Wingdings"/>
              <a:buChar char=""/>
              <a:tabLst>
                <a:tab pos="168275" algn="l"/>
              </a:tabLst>
            </a:pPr>
            <a:r>
              <a:rPr dirty="0" spc="-30"/>
              <a:t>Illegible</a:t>
            </a:r>
            <a:r>
              <a:rPr dirty="0" spc="-85"/>
              <a:t> </a:t>
            </a:r>
            <a:r>
              <a:rPr dirty="0" spc="-20"/>
              <a:t>handwriting</a:t>
            </a:r>
          </a:p>
        </p:txBody>
      </p:sp>
      <p:sp>
        <p:nvSpPr>
          <p:cNvPr id="4" name="object 4"/>
          <p:cNvSpPr/>
          <p:nvPr/>
        </p:nvSpPr>
        <p:spPr>
          <a:xfrm>
            <a:off x="5374259" y="1228419"/>
            <a:ext cx="2251075" cy="2158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78614" y="4124978"/>
            <a:ext cx="448309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87360"/>
            <a:ext cx="650875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15"/>
              <a:t>Barriers </a:t>
            </a:r>
            <a:r>
              <a:rPr dirty="0" spc="-20"/>
              <a:t>to </a:t>
            </a:r>
            <a:r>
              <a:rPr dirty="0" spc="30"/>
              <a:t>technology</a:t>
            </a:r>
            <a:r>
              <a:rPr dirty="0" spc="-210"/>
              <a:t> </a:t>
            </a:r>
            <a:r>
              <a:rPr dirty="0" spc="-5"/>
              <a:t>implementation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8614" y="1091660"/>
            <a:ext cx="6457950" cy="222758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565"/>
              </a:spcBef>
              <a:buChar char="•"/>
              <a:tabLst>
                <a:tab pos="158750" algn="l"/>
              </a:tabLst>
            </a:pPr>
            <a:r>
              <a:rPr dirty="0" sz="1750" spc="-114">
                <a:solidFill>
                  <a:srgbClr val="2E75B6"/>
                </a:solidFill>
                <a:latin typeface="Arial"/>
                <a:cs typeface="Arial"/>
              </a:rPr>
              <a:t>Cost</a:t>
            </a:r>
            <a:r>
              <a:rPr dirty="0" sz="1750" spc="-8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65" b="1">
                <a:solidFill>
                  <a:srgbClr val="2E75B6"/>
                </a:solidFill>
                <a:latin typeface="Trebuchet MS"/>
                <a:cs typeface="Trebuchet MS"/>
              </a:rPr>
              <a:t>(36%)</a:t>
            </a:r>
            <a:endParaRPr sz="1750">
              <a:latin typeface="Trebuchet MS"/>
              <a:cs typeface="Trebuchet MS"/>
            </a:endParaRPr>
          </a:p>
          <a:p>
            <a:pPr marL="158115" indent="-145415">
              <a:lnSpc>
                <a:spcPct val="100000"/>
              </a:lnSpc>
              <a:spcBef>
                <a:spcPts val="475"/>
              </a:spcBef>
              <a:buChar char="•"/>
              <a:tabLst>
                <a:tab pos="158750" algn="l"/>
              </a:tabLst>
            </a:pPr>
            <a:r>
              <a:rPr dirty="0" sz="1750" spc="-30">
                <a:solidFill>
                  <a:srgbClr val="2E75B6"/>
                </a:solidFill>
                <a:latin typeface="Arial"/>
                <a:cs typeface="Arial"/>
              </a:rPr>
              <a:t>Difficulties </a:t>
            </a:r>
            <a:r>
              <a:rPr dirty="0" sz="1750" spc="-10">
                <a:solidFill>
                  <a:srgbClr val="2E75B6"/>
                </a:solidFill>
                <a:latin typeface="Arial"/>
                <a:cs typeface="Arial"/>
              </a:rPr>
              <a:t>in </a:t>
            </a: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proving </a:t>
            </a:r>
            <a:r>
              <a:rPr dirty="0" sz="1750" spc="-25">
                <a:solidFill>
                  <a:srgbClr val="2E75B6"/>
                </a:solidFill>
                <a:latin typeface="Arial"/>
                <a:cs typeface="Arial"/>
              </a:rPr>
              <a:t>quantifiable </a:t>
            </a:r>
            <a:r>
              <a:rPr dirty="0" sz="1750" spc="-35">
                <a:solidFill>
                  <a:srgbClr val="2E75B6"/>
                </a:solidFill>
                <a:latin typeface="Arial"/>
                <a:cs typeface="Arial"/>
              </a:rPr>
              <a:t>benefits </a:t>
            </a: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and </a:t>
            </a:r>
            <a:r>
              <a:rPr dirty="0" sz="1750" spc="-180">
                <a:solidFill>
                  <a:srgbClr val="2E75B6"/>
                </a:solidFill>
                <a:latin typeface="Arial"/>
                <a:cs typeface="Arial"/>
              </a:rPr>
              <a:t>ROI</a:t>
            </a:r>
            <a:r>
              <a:rPr dirty="0" sz="1750" spc="-32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65" b="1">
                <a:solidFill>
                  <a:srgbClr val="2E75B6"/>
                </a:solidFill>
                <a:latin typeface="Trebuchet MS"/>
                <a:cs typeface="Trebuchet MS"/>
              </a:rPr>
              <a:t>(32%)</a:t>
            </a:r>
            <a:endParaRPr sz="1750">
              <a:latin typeface="Trebuchet MS"/>
              <a:cs typeface="Trebuchet MS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90">
                <a:solidFill>
                  <a:srgbClr val="2E75B6"/>
                </a:solidFill>
                <a:latin typeface="Arial"/>
                <a:cs typeface="Arial"/>
              </a:rPr>
              <a:t>Vendors </a:t>
            </a:r>
            <a:r>
              <a:rPr dirty="0" sz="1750" spc="-10">
                <a:solidFill>
                  <a:srgbClr val="2E75B6"/>
                </a:solidFill>
                <a:latin typeface="Arial"/>
                <a:cs typeface="Arial"/>
              </a:rPr>
              <a:t>inability </a:t>
            </a:r>
            <a:r>
              <a:rPr dirty="0" sz="1750" spc="25">
                <a:solidFill>
                  <a:srgbClr val="2E75B6"/>
                </a:solidFill>
                <a:latin typeface="Arial"/>
                <a:cs typeface="Arial"/>
              </a:rPr>
              <a:t>to </a:t>
            </a:r>
            <a:r>
              <a:rPr dirty="0" sz="1750" spc="-40">
                <a:solidFill>
                  <a:srgbClr val="2E75B6"/>
                </a:solidFill>
                <a:latin typeface="Arial"/>
                <a:cs typeface="Arial"/>
              </a:rPr>
              <a:t>provide </a:t>
            </a: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satisfactory </a:t>
            </a:r>
            <a:r>
              <a:rPr dirty="0" sz="1750" spc="-45">
                <a:solidFill>
                  <a:srgbClr val="2E75B6"/>
                </a:solidFill>
                <a:latin typeface="Arial"/>
                <a:cs typeface="Arial"/>
              </a:rPr>
              <a:t>products </a:t>
            </a:r>
            <a:r>
              <a:rPr dirty="0" sz="1750">
                <a:solidFill>
                  <a:srgbClr val="2E75B6"/>
                </a:solidFill>
                <a:latin typeface="Arial"/>
                <a:cs typeface="Arial"/>
              </a:rPr>
              <a:t>or</a:t>
            </a:r>
            <a:r>
              <a:rPr dirty="0" sz="1750" spc="-30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85">
                <a:solidFill>
                  <a:srgbClr val="2E75B6"/>
                </a:solidFill>
                <a:latin typeface="Arial"/>
                <a:cs typeface="Arial"/>
              </a:rPr>
              <a:t>services </a:t>
            </a:r>
            <a:r>
              <a:rPr dirty="0" sz="1750" spc="-65" b="1">
                <a:solidFill>
                  <a:srgbClr val="2E75B6"/>
                </a:solidFill>
                <a:latin typeface="Trebuchet MS"/>
                <a:cs typeface="Trebuchet MS"/>
              </a:rPr>
              <a:t>(27%)</a:t>
            </a:r>
            <a:endParaRPr sz="1750">
              <a:latin typeface="Trebuchet MS"/>
              <a:cs typeface="Trebuchet MS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135">
                <a:solidFill>
                  <a:srgbClr val="2E75B6"/>
                </a:solidFill>
                <a:latin typeface="Arial"/>
                <a:cs typeface="Arial"/>
              </a:rPr>
              <a:t>Lack </a:t>
            </a:r>
            <a:r>
              <a:rPr dirty="0" sz="1750" spc="5">
                <a:solidFill>
                  <a:srgbClr val="2E75B6"/>
                </a:solidFill>
                <a:latin typeface="Arial"/>
                <a:cs typeface="Arial"/>
              </a:rPr>
              <a:t>of </a:t>
            </a: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standardization </a:t>
            </a:r>
            <a:r>
              <a:rPr dirty="0" sz="1750" spc="25">
                <a:solidFill>
                  <a:srgbClr val="2E75B6"/>
                </a:solidFill>
                <a:latin typeface="Arial"/>
                <a:cs typeface="Arial"/>
              </a:rPr>
              <a:t>with </a:t>
            </a:r>
            <a:r>
              <a:rPr dirty="0" sz="1750" spc="-25">
                <a:solidFill>
                  <a:srgbClr val="2E75B6"/>
                </a:solidFill>
                <a:latin typeface="Arial"/>
                <a:cs typeface="Arial"/>
              </a:rPr>
              <a:t>integration </a:t>
            </a: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and </a:t>
            </a: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interfaces. </a:t>
            </a:r>
            <a:r>
              <a:rPr dirty="0" sz="1750" spc="-114">
                <a:solidFill>
                  <a:srgbClr val="2E75B6"/>
                </a:solidFill>
                <a:latin typeface="Arial"/>
                <a:cs typeface="Arial"/>
              </a:rPr>
              <a:t>(HL7,</a:t>
            </a:r>
            <a:r>
              <a:rPr dirty="0" sz="1750" spc="-26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114">
                <a:solidFill>
                  <a:srgbClr val="2E75B6"/>
                </a:solidFill>
                <a:latin typeface="Arial"/>
                <a:cs typeface="Arial"/>
              </a:rPr>
              <a:t>NAHIT)</a:t>
            </a:r>
            <a:endParaRPr sz="1750">
              <a:latin typeface="Arial"/>
              <a:cs typeface="Arial"/>
            </a:endParaRPr>
          </a:p>
          <a:p>
            <a:pPr marL="158115" marR="553085" indent="-145415">
              <a:lnSpc>
                <a:spcPts val="1930"/>
              </a:lnSpc>
              <a:spcBef>
                <a:spcPts val="675"/>
              </a:spcBef>
              <a:buChar char="•"/>
              <a:tabLst>
                <a:tab pos="158750" algn="l"/>
              </a:tabLst>
            </a:pPr>
            <a:r>
              <a:rPr dirty="0" sz="1750" spc="-100">
                <a:solidFill>
                  <a:srgbClr val="2E75B6"/>
                </a:solidFill>
                <a:latin typeface="Arial"/>
                <a:cs typeface="Arial"/>
              </a:rPr>
              <a:t>Level </a:t>
            </a:r>
            <a:r>
              <a:rPr dirty="0" sz="1750" spc="5">
                <a:solidFill>
                  <a:srgbClr val="2E75B6"/>
                </a:solidFill>
                <a:latin typeface="Arial"/>
                <a:cs typeface="Arial"/>
              </a:rPr>
              <a:t>of </a:t>
            </a:r>
            <a:r>
              <a:rPr dirty="0" sz="1750" spc="-90">
                <a:solidFill>
                  <a:srgbClr val="2E75B6"/>
                </a:solidFill>
                <a:latin typeface="Arial"/>
                <a:cs typeface="Arial"/>
              </a:rPr>
              <a:t>system </a:t>
            </a:r>
            <a:r>
              <a:rPr dirty="0" sz="1750" spc="-25">
                <a:solidFill>
                  <a:srgbClr val="2E75B6"/>
                </a:solidFill>
                <a:latin typeface="Arial"/>
                <a:cs typeface="Arial"/>
              </a:rPr>
              <a:t>evolution </a:t>
            </a:r>
            <a:r>
              <a:rPr dirty="0" sz="1750" spc="-70">
                <a:solidFill>
                  <a:srgbClr val="2E75B6"/>
                </a:solidFill>
                <a:latin typeface="Arial"/>
                <a:cs typeface="Arial"/>
              </a:rPr>
              <a:t>needed </a:t>
            </a:r>
            <a:r>
              <a:rPr dirty="0" sz="1750" spc="25">
                <a:solidFill>
                  <a:srgbClr val="2E75B6"/>
                </a:solidFill>
                <a:latin typeface="Arial"/>
                <a:cs typeface="Arial"/>
              </a:rPr>
              <a:t>to </a:t>
            </a:r>
            <a:r>
              <a:rPr dirty="0" sz="1750" spc="-25">
                <a:solidFill>
                  <a:srgbClr val="2E75B6"/>
                </a:solidFill>
                <a:latin typeface="Arial"/>
                <a:cs typeface="Arial"/>
              </a:rPr>
              <a:t>meet </a:t>
            </a: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growing </a:t>
            </a: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demand</a:t>
            </a:r>
            <a:r>
              <a:rPr dirty="0" sz="1750" spc="-34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40">
                <a:solidFill>
                  <a:srgbClr val="2E75B6"/>
                </a:solidFill>
                <a:latin typeface="Arial"/>
                <a:cs typeface="Arial"/>
              </a:rPr>
              <a:t>on  </a:t>
            </a:r>
            <a:r>
              <a:rPr dirty="0" sz="1750" spc="-45">
                <a:solidFill>
                  <a:srgbClr val="2E75B6"/>
                </a:solidFill>
                <a:latin typeface="Arial"/>
                <a:cs typeface="Arial"/>
              </a:rPr>
              <a:t>technology</a:t>
            </a:r>
            <a:r>
              <a:rPr dirty="0" sz="1750" spc="-8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75">
                <a:solidFill>
                  <a:srgbClr val="2E75B6"/>
                </a:solidFill>
                <a:latin typeface="Arial"/>
                <a:cs typeface="Arial"/>
              </a:rPr>
              <a:t>advancements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30"/>
              </a:spcBef>
              <a:buChar char="•"/>
              <a:tabLst>
                <a:tab pos="158750" algn="l"/>
              </a:tabLst>
            </a:pPr>
            <a:r>
              <a:rPr dirty="0" sz="1750" spc="-90">
                <a:solidFill>
                  <a:srgbClr val="2E75B6"/>
                </a:solidFill>
                <a:latin typeface="Arial"/>
                <a:cs typeface="Arial"/>
              </a:rPr>
              <a:t>People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8614" y="4124978"/>
            <a:ext cx="448309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614" y="257172"/>
            <a:ext cx="2026285" cy="667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200" spc="-50" b="1">
                <a:solidFill>
                  <a:srgbClr val="5B9BD5"/>
                </a:solidFill>
                <a:latin typeface="Trebuchet MS"/>
                <a:cs typeface="Trebuchet MS"/>
              </a:rPr>
              <a:t>Benefits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472" y="1344175"/>
            <a:ext cx="3632835" cy="165862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12700" marR="5080">
              <a:lnSpc>
                <a:spcPts val="4130"/>
              </a:lnSpc>
              <a:spcBef>
                <a:spcPts val="620"/>
              </a:spcBef>
            </a:pPr>
            <a:r>
              <a:rPr dirty="0" sz="3800" spc="-484" b="1" i="1">
                <a:solidFill>
                  <a:srgbClr val="5B9BD5"/>
                </a:solidFill>
                <a:latin typeface="Arial"/>
                <a:cs typeface="Arial"/>
              </a:rPr>
              <a:t>You </a:t>
            </a:r>
            <a:r>
              <a:rPr dirty="0" sz="3800" spc="-200" b="1" i="1">
                <a:solidFill>
                  <a:srgbClr val="5B9BD5"/>
                </a:solidFill>
                <a:latin typeface="Arial"/>
                <a:cs typeface="Arial"/>
              </a:rPr>
              <a:t>can’t </a:t>
            </a:r>
            <a:r>
              <a:rPr dirty="0" sz="3800" spc="-225" b="1" i="1">
                <a:solidFill>
                  <a:srgbClr val="5B9BD5"/>
                </a:solidFill>
                <a:latin typeface="Arial"/>
                <a:cs typeface="Arial"/>
              </a:rPr>
              <a:t>manage  </a:t>
            </a:r>
            <a:r>
              <a:rPr dirty="0" sz="3800" spc="-114" b="1" i="1">
                <a:solidFill>
                  <a:srgbClr val="5B9BD5"/>
                </a:solidFill>
                <a:latin typeface="Arial"/>
                <a:cs typeface="Arial"/>
              </a:rPr>
              <a:t>what </a:t>
            </a:r>
            <a:r>
              <a:rPr dirty="0" sz="3800" spc="-315" b="1" i="1">
                <a:solidFill>
                  <a:srgbClr val="5B9BD5"/>
                </a:solidFill>
                <a:latin typeface="Arial"/>
                <a:cs typeface="Arial"/>
              </a:rPr>
              <a:t>you </a:t>
            </a:r>
            <a:r>
              <a:rPr dirty="0" sz="3800" spc="-195" b="1" i="1">
                <a:solidFill>
                  <a:srgbClr val="5B9BD5"/>
                </a:solidFill>
                <a:latin typeface="Arial"/>
                <a:cs typeface="Arial"/>
              </a:rPr>
              <a:t>can’t  </a:t>
            </a:r>
            <a:r>
              <a:rPr dirty="0" sz="3800" spc="-245" b="1" i="1">
                <a:solidFill>
                  <a:srgbClr val="5B9BD5"/>
                </a:solidFill>
                <a:latin typeface="Arial"/>
                <a:cs typeface="Arial"/>
              </a:rPr>
              <a:t>measure!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8399" y="1172070"/>
            <a:ext cx="2124773" cy="2537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71252" y="2954864"/>
            <a:ext cx="465468" cy="990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00839" y="3036474"/>
            <a:ext cx="1163916" cy="9249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78614" y="4124978"/>
            <a:ext cx="448309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25"/>
              </a:lnSpc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2218"/>
            <a:ext cx="638302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25" b="0">
                <a:solidFill>
                  <a:srgbClr val="1F4E79"/>
                </a:solidFill>
                <a:latin typeface="Arial"/>
                <a:cs typeface="Arial"/>
              </a:rPr>
              <a:t>Take </a:t>
            </a:r>
            <a:r>
              <a:rPr dirty="0" spc="-185" b="0">
                <a:solidFill>
                  <a:srgbClr val="1F4E79"/>
                </a:solidFill>
                <a:latin typeface="Arial"/>
                <a:cs typeface="Arial"/>
              </a:rPr>
              <a:t>Home </a:t>
            </a:r>
            <a:r>
              <a:rPr dirty="0" spc="-240" b="0">
                <a:solidFill>
                  <a:srgbClr val="1F4E79"/>
                </a:solidFill>
                <a:latin typeface="Arial"/>
                <a:cs typeface="Arial"/>
              </a:rPr>
              <a:t>Messages </a:t>
            </a:r>
            <a:r>
              <a:rPr dirty="0" spc="-35" b="0">
                <a:solidFill>
                  <a:srgbClr val="1F4E79"/>
                </a:solidFill>
                <a:latin typeface="Arial"/>
                <a:cs typeface="Arial"/>
              </a:rPr>
              <a:t>for </a:t>
            </a:r>
            <a:r>
              <a:rPr dirty="0" spc="-220" b="0">
                <a:solidFill>
                  <a:srgbClr val="1F4E79"/>
                </a:solidFill>
                <a:latin typeface="Arial"/>
                <a:cs typeface="Arial"/>
              </a:rPr>
              <a:t>Safer </a:t>
            </a:r>
            <a:r>
              <a:rPr dirty="0" spc="-130" b="0">
                <a:solidFill>
                  <a:srgbClr val="1F4E79"/>
                </a:solidFill>
                <a:latin typeface="Arial"/>
                <a:cs typeface="Arial"/>
              </a:rPr>
              <a:t>Health</a:t>
            </a:r>
            <a:r>
              <a:rPr dirty="0" spc="-235" b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dirty="0" spc="-245" b="0">
                <a:solidFill>
                  <a:srgbClr val="1F4E79"/>
                </a:solidFill>
                <a:latin typeface="Arial"/>
                <a:cs typeface="Arial"/>
              </a:rPr>
              <a:t>System</a:t>
            </a:r>
          </a:p>
        </p:txBody>
      </p:sp>
      <p:sp>
        <p:nvSpPr>
          <p:cNvPr id="3" name="object 3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2218"/>
            <a:ext cx="548640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90" b="0">
                <a:solidFill>
                  <a:srgbClr val="000000"/>
                </a:solidFill>
                <a:latin typeface="Trebuchet MS"/>
                <a:cs typeface="Trebuchet MS"/>
              </a:rPr>
              <a:t>What Medical </a:t>
            </a:r>
            <a:r>
              <a:rPr dirty="0" spc="-140" b="0">
                <a:solidFill>
                  <a:srgbClr val="000000"/>
                </a:solidFill>
                <a:latin typeface="Trebuchet MS"/>
                <a:cs typeface="Trebuchet MS"/>
              </a:rPr>
              <a:t>Informatics </a:t>
            </a:r>
            <a:r>
              <a:rPr dirty="0" spc="-114" b="0">
                <a:solidFill>
                  <a:srgbClr val="000000"/>
                </a:solidFill>
                <a:latin typeface="Trebuchet MS"/>
                <a:cs typeface="Trebuchet MS"/>
              </a:rPr>
              <a:t>tools</a:t>
            </a:r>
            <a:r>
              <a:rPr dirty="0" spc="-550" b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65" b="0">
                <a:solidFill>
                  <a:srgbClr val="000000"/>
                </a:solidFill>
                <a:latin typeface="Trebuchet MS"/>
                <a:cs typeface="Trebuchet MS"/>
              </a:rPr>
              <a:t>can?…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8614" y="1091660"/>
            <a:ext cx="4329430" cy="230822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565"/>
              </a:spcBef>
              <a:buChar char="•"/>
              <a:tabLst>
                <a:tab pos="158750" algn="l"/>
              </a:tabLst>
            </a:pPr>
            <a:r>
              <a:rPr dirty="0" sz="1750" spc="-50">
                <a:latin typeface="Arial"/>
                <a:cs typeface="Arial"/>
              </a:rPr>
              <a:t>Improve</a:t>
            </a:r>
            <a:r>
              <a:rPr dirty="0" sz="1750" spc="-80">
                <a:latin typeface="Arial"/>
                <a:cs typeface="Arial"/>
              </a:rPr>
              <a:t> </a:t>
            </a:r>
            <a:r>
              <a:rPr dirty="0" sz="1750" spc="-45">
                <a:latin typeface="Arial"/>
                <a:cs typeface="Arial"/>
              </a:rPr>
              <a:t>communication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5"/>
              </a:spcBef>
              <a:buChar char="•"/>
              <a:tabLst>
                <a:tab pos="158750" algn="l"/>
              </a:tabLst>
            </a:pPr>
            <a:r>
              <a:rPr dirty="0" sz="1750" spc="-65">
                <a:latin typeface="Arial"/>
                <a:cs typeface="Arial"/>
              </a:rPr>
              <a:t>Make </a:t>
            </a:r>
            <a:r>
              <a:rPr dirty="0" sz="1750" spc="-55">
                <a:latin typeface="Arial"/>
                <a:cs typeface="Arial"/>
              </a:rPr>
              <a:t>knowledge </a:t>
            </a:r>
            <a:r>
              <a:rPr dirty="0" sz="1750" spc="-35">
                <a:latin typeface="Arial"/>
                <a:cs typeface="Arial"/>
              </a:rPr>
              <a:t>more </a:t>
            </a:r>
            <a:r>
              <a:rPr dirty="0" sz="1750" spc="-40">
                <a:latin typeface="Arial"/>
                <a:cs typeface="Arial"/>
              </a:rPr>
              <a:t>readily</a:t>
            </a:r>
            <a:r>
              <a:rPr dirty="0" sz="1750" spc="-190">
                <a:latin typeface="Arial"/>
                <a:cs typeface="Arial"/>
              </a:rPr>
              <a:t> </a:t>
            </a:r>
            <a:r>
              <a:rPr dirty="0" sz="1750" spc="-90">
                <a:latin typeface="Arial"/>
                <a:cs typeface="Arial"/>
              </a:rPr>
              <a:t>accessible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95">
                <a:latin typeface="Arial"/>
                <a:cs typeface="Arial"/>
              </a:rPr>
              <a:t>Assist </a:t>
            </a:r>
            <a:r>
              <a:rPr dirty="0" sz="1750" spc="25">
                <a:latin typeface="Arial"/>
                <a:cs typeface="Arial"/>
              </a:rPr>
              <a:t>with</a:t>
            </a:r>
            <a:r>
              <a:rPr dirty="0" sz="1750" spc="-55">
                <a:latin typeface="Arial"/>
                <a:cs typeface="Arial"/>
              </a:rPr>
              <a:t> calculations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55">
                <a:latin typeface="Arial"/>
                <a:cs typeface="Arial"/>
              </a:rPr>
              <a:t>Perform </a:t>
            </a:r>
            <a:r>
              <a:rPr dirty="0" sz="1750" spc="-105">
                <a:latin typeface="Arial"/>
                <a:cs typeface="Arial"/>
              </a:rPr>
              <a:t>checks </a:t>
            </a:r>
            <a:r>
              <a:rPr dirty="0" sz="1750" spc="-10">
                <a:latin typeface="Arial"/>
                <a:cs typeface="Arial"/>
              </a:rPr>
              <a:t>in </a:t>
            </a:r>
            <a:r>
              <a:rPr dirty="0" sz="1750" spc="-45">
                <a:latin typeface="Arial"/>
                <a:cs typeface="Arial"/>
              </a:rPr>
              <a:t>real</a:t>
            </a:r>
            <a:r>
              <a:rPr dirty="0" sz="1750" spc="-160">
                <a:latin typeface="Arial"/>
                <a:cs typeface="Arial"/>
              </a:rPr>
              <a:t> </a:t>
            </a:r>
            <a:r>
              <a:rPr dirty="0" sz="1750">
                <a:latin typeface="Arial"/>
                <a:cs typeface="Arial"/>
              </a:rPr>
              <a:t>time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Char char="•"/>
              <a:tabLst>
                <a:tab pos="158750" algn="l"/>
              </a:tabLst>
            </a:pPr>
            <a:r>
              <a:rPr dirty="0" sz="1750" spc="-95">
                <a:latin typeface="Arial"/>
                <a:cs typeface="Arial"/>
              </a:rPr>
              <a:t>Assist </a:t>
            </a:r>
            <a:r>
              <a:rPr dirty="0" sz="1750" spc="25">
                <a:latin typeface="Arial"/>
                <a:cs typeface="Arial"/>
              </a:rPr>
              <a:t>with</a:t>
            </a:r>
            <a:r>
              <a:rPr dirty="0" sz="1750" spc="-55">
                <a:latin typeface="Arial"/>
                <a:cs typeface="Arial"/>
              </a:rPr>
              <a:t> </a:t>
            </a:r>
            <a:r>
              <a:rPr dirty="0" sz="1750" spc="-20">
                <a:latin typeface="Arial"/>
                <a:cs typeface="Arial"/>
              </a:rPr>
              <a:t>monitoring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4"/>
              </a:spcBef>
              <a:buChar char="•"/>
              <a:tabLst>
                <a:tab pos="158750" algn="l"/>
              </a:tabLst>
            </a:pPr>
            <a:r>
              <a:rPr dirty="0" sz="1750" spc="-70">
                <a:latin typeface="Arial"/>
                <a:cs typeface="Arial"/>
              </a:rPr>
              <a:t>Provide </a:t>
            </a:r>
            <a:r>
              <a:rPr dirty="0" sz="1750" spc="-65">
                <a:latin typeface="Arial"/>
                <a:cs typeface="Arial"/>
              </a:rPr>
              <a:t>decision</a:t>
            </a:r>
            <a:r>
              <a:rPr dirty="0" sz="1750" spc="-70">
                <a:latin typeface="Arial"/>
                <a:cs typeface="Arial"/>
              </a:rPr>
              <a:t> </a:t>
            </a:r>
            <a:r>
              <a:rPr dirty="0" sz="1750" spc="-30">
                <a:latin typeface="Arial"/>
                <a:cs typeface="Arial"/>
              </a:rPr>
              <a:t>support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4"/>
              </a:spcBef>
              <a:buChar char="•"/>
              <a:tabLst>
                <a:tab pos="158750" algn="l"/>
              </a:tabLst>
            </a:pPr>
            <a:r>
              <a:rPr dirty="0" sz="1750" spc="-80">
                <a:latin typeface="Arial"/>
                <a:cs typeface="Arial"/>
              </a:rPr>
              <a:t>Require </a:t>
            </a:r>
            <a:r>
              <a:rPr dirty="0" sz="1750" spc="-95">
                <a:latin typeface="Arial"/>
                <a:cs typeface="Arial"/>
              </a:rPr>
              <a:t>key </a:t>
            </a:r>
            <a:r>
              <a:rPr dirty="0" sz="1750" spc="-85">
                <a:latin typeface="Arial"/>
                <a:cs typeface="Arial"/>
              </a:rPr>
              <a:t>pieces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15">
                <a:latin typeface="Arial"/>
                <a:cs typeface="Arial"/>
              </a:rPr>
              <a:t>information </a:t>
            </a:r>
            <a:r>
              <a:rPr dirty="0" sz="1750" spc="-75">
                <a:latin typeface="Arial"/>
                <a:cs typeface="Arial"/>
              </a:rPr>
              <a:t>(dose,</a:t>
            </a:r>
            <a:r>
              <a:rPr dirty="0" sz="1750" spc="-215">
                <a:latin typeface="Arial"/>
                <a:cs typeface="Arial"/>
              </a:rPr>
              <a:t> </a:t>
            </a:r>
            <a:r>
              <a:rPr dirty="0" sz="1750" spc="-65">
                <a:latin typeface="Arial"/>
                <a:cs typeface="Arial"/>
              </a:rPr>
              <a:t>e.g.)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8723" y="4067025"/>
            <a:ext cx="114300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50" spc="15">
                <a:latin typeface="Tahoma"/>
                <a:cs typeface="Tahoma"/>
              </a:rPr>
              <a:t>9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2019-01-05T06:29:55Z</dcterms:created>
  <dcterms:modified xsi:type="dcterms:W3CDTF">2019-01-05T06:29:55Z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2019-01-05T00:00:00Z</vt:filetime>
  </property>
</Properties>
</file>