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772400" cy="4381500"/>
  <p:notesSz cx="7772400" cy="4381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63398" y="1583338"/>
            <a:ext cx="2445603" cy="608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453640"/>
            <a:ext cx="5440680" cy="1095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1007745"/>
            <a:ext cx="3380994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3993" y="1812328"/>
            <a:ext cx="1494790" cy="1494790"/>
          </a:xfrm>
          <a:custGeom>
            <a:avLst/>
            <a:gdLst/>
            <a:ahLst/>
            <a:cxnLst/>
            <a:rect l="l" t="t" r="r" b="b"/>
            <a:pathLst>
              <a:path w="1494789" h="1494789">
                <a:moveTo>
                  <a:pt x="747119" y="0"/>
                </a:moveTo>
                <a:lnTo>
                  <a:pt x="699874" y="1470"/>
                </a:lnTo>
                <a:lnTo>
                  <a:pt x="653410" y="5821"/>
                </a:lnTo>
                <a:lnTo>
                  <a:pt x="607813" y="12967"/>
                </a:lnTo>
                <a:lnTo>
                  <a:pt x="563172" y="22819"/>
                </a:lnTo>
                <a:lnTo>
                  <a:pt x="519574" y="35291"/>
                </a:lnTo>
                <a:lnTo>
                  <a:pt x="477106" y="50293"/>
                </a:lnTo>
                <a:lnTo>
                  <a:pt x="435856" y="67740"/>
                </a:lnTo>
                <a:lnTo>
                  <a:pt x="395912" y="87543"/>
                </a:lnTo>
                <a:lnTo>
                  <a:pt x="357361" y="109615"/>
                </a:lnTo>
                <a:lnTo>
                  <a:pt x="320291" y="133867"/>
                </a:lnTo>
                <a:lnTo>
                  <a:pt x="284789" y="160214"/>
                </a:lnTo>
                <a:lnTo>
                  <a:pt x="250943" y="188567"/>
                </a:lnTo>
                <a:lnTo>
                  <a:pt x="218841" y="218838"/>
                </a:lnTo>
                <a:lnTo>
                  <a:pt x="188569" y="250940"/>
                </a:lnTo>
                <a:lnTo>
                  <a:pt x="160216" y="284786"/>
                </a:lnTo>
                <a:lnTo>
                  <a:pt x="133869" y="320287"/>
                </a:lnTo>
                <a:lnTo>
                  <a:pt x="109616" y="357357"/>
                </a:lnTo>
                <a:lnTo>
                  <a:pt x="87544" y="395908"/>
                </a:lnTo>
                <a:lnTo>
                  <a:pt x="67741" y="435852"/>
                </a:lnTo>
                <a:lnTo>
                  <a:pt x="50294" y="477102"/>
                </a:lnTo>
                <a:lnTo>
                  <a:pt x="35291" y="519569"/>
                </a:lnTo>
                <a:lnTo>
                  <a:pt x="22820" y="563168"/>
                </a:lnTo>
                <a:lnTo>
                  <a:pt x="12967" y="607809"/>
                </a:lnTo>
                <a:lnTo>
                  <a:pt x="5821" y="653406"/>
                </a:lnTo>
                <a:lnTo>
                  <a:pt x="1470" y="699870"/>
                </a:lnTo>
                <a:lnTo>
                  <a:pt x="0" y="747115"/>
                </a:lnTo>
                <a:lnTo>
                  <a:pt x="1470" y="794360"/>
                </a:lnTo>
                <a:lnTo>
                  <a:pt x="5821" y="840825"/>
                </a:lnTo>
                <a:lnTo>
                  <a:pt x="12967" y="886422"/>
                </a:lnTo>
                <a:lnTo>
                  <a:pt x="22820" y="931063"/>
                </a:lnTo>
                <a:lnTo>
                  <a:pt x="35291" y="974662"/>
                </a:lnTo>
                <a:lnTo>
                  <a:pt x="50294" y="1017129"/>
                </a:lnTo>
                <a:lnTo>
                  <a:pt x="67741" y="1058379"/>
                </a:lnTo>
                <a:lnTo>
                  <a:pt x="87544" y="1098324"/>
                </a:lnTo>
                <a:lnTo>
                  <a:pt x="109616" y="1136875"/>
                </a:lnTo>
                <a:lnTo>
                  <a:pt x="133869" y="1173945"/>
                </a:lnTo>
                <a:lnTo>
                  <a:pt x="160216" y="1209447"/>
                </a:lnTo>
                <a:lnTo>
                  <a:pt x="188569" y="1243293"/>
                </a:lnTo>
                <a:lnTo>
                  <a:pt x="218841" y="1275395"/>
                </a:lnTo>
                <a:lnTo>
                  <a:pt x="250943" y="1305667"/>
                </a:lnTo>
                <a:lnTo>
                  <a:pt x="284789" y="1334020"/>
                </a:lnTo>
                <a:lnTo>
                  <a:pt x="320291" y="1360367"/>
                </a:lnTo>
                <a:lnTo>
                  <a:pt x="357361" y="1384620"/>
                </a:lnTo>
                <a:lnTo>
                  <a:pt x="395912" y="1406692"/>
                </a:lnTo>
                <a:lnTo>
                  <a:pt x="435856" y="1426496"/>
                </a:lnTo>
                <a:lnTo>
                  <a:pt x="477106" y="1443942"/>
                </a:lnTo>
                <a:lnTo>
                  <a:pt x="519574" y="1458945"/>
                </a:lnTo>
                <a:lnTo>
                  <a:pt x="563172" y="1471417"/>
                </a:lnTo>
                <a:lnTo>
                  <a:pt x="607813" y="1481269"/>
                </a:lnTo>
                <a:lnTo>
                  <a:pt x="653410" y="1488415"/>
                </a:lnTo>
                <a:lnTo>
                  <a:pt x="699874" y="1492767"/>
                </a:lnTo>
                <a:lnTo>
                  <a:pt x="747119" y="1494237"/>
                </a:lnTo>
                <a:lnTo>
                  <a:pt x="794364" y="1492767"/>
                </a:lnTo>
                <a:lnTo>
                  <a:pt x="840829" y="1488415"/>
                </a:lnTo>
                <a:lnTo>
                  <a:pt x="886426" y="1481269"/>
                </a:lnTo>
                <a:lnTo>
                  <a:pt x="931067" y="1471417"/>
                </a:lnTo>
                <a:lnTo>
                  <a:pt x="974666" y="1458945"/>
                </a:lnTo>
                <a:lnTo>
                  <a:pt x="1017134" y="1443942"/>
                </a:lnTo>
                <a:lnTo>
                  <a:pt x="1058384" y="1426496"/>
                </a:lnTo>
                <a:lnTo>
                  <a:pt x="1098329" y="1406692"/>
                </a:lnTo>
                <a:lnTo>
                  <a:pt x="1136880" y="1384620"/>
                </a:lnTo>
                <a:lnTo>
                  <a:pt x="1173951" y="1360367"/>
                </a:lnTo>
                <a:lnTo>
                  <a:pt x="1209453" y="1334020"/>
                </a:lnTo>
                <a:lnTo>
                  <a:pt x="1243299" y="1305667"/>
                </a:lnTo>
                <a:lnTo>
                  <a:pt x="1275402" y="1275395"/>
                </a:lnTo>
                <a:lnTo>
                  <a:pt x="1305674" y="1243293"/>
                </a:lnTo>
                <a:lnTo>
                  <a:pt x="1334028" y="1209447"/>
                </a:lnTo>
                <a:lnTo>
                  <a:pt x="1360375" y="1173945"/>
                </a:lnTo>
                <a:lnTo>
                  <a:pt x="1384629" y="1136875"/>
                </a:lnTo>
                <a:lnTo>
                  <a:pt x="1406701" y="1098324"/>
                </a:lnTo>
                <a:lnTo>
                  <a:pt x="1426505" y="1058379"/>
                </a:lnTo>
                <a:lnTo>
                  <a:pt x="1443952" y="1017129"/>
                </a:lnTo>
                <a:lnTo>
                  <a:pt x="1458955" y="974662"/>
                </a:lnTo>
                <a:lnTo>
                  <a:pt x="1471427" y="931063"/>
                </a:lnTo>
                <a:lnTo>
                  <a:pt x="1481279" y="886422"/>
                </a:lnTo>
                <a:lnTo>
                  <a:pt x="1488425" y="840825"/>
                </a:lnTo>
                <a:lnTo>
                  <a:pt x="1492777" y="794360"/>
                </a:lnTo>
                <a:lnTo>
                  <a:pt x="1494247" y="747115"/>
                </a:lnTo>
                <a:lnTo>
                  <a:pt x="1492777" y="699870"/>
                </a:lnTo>
                <a:lnTo>
                  <a:pt x="1488425" y="653406"/>
                </a:lnTo>
                <a:lnTo>
                  <a:pt x="1481279" y="607809"/>
                </a:lnTo>
                <a:lnTo>
                  <a:pt x="1471427" y="563168"/>
                </a:lnTo>
                <a:lnTo>
                  <a:pt x="1458955" y="519569"/>
                </a:lnTo>
                <a:lnTo>
                  <a:pt x="1443952" y="477102"/>
                </a:lnTo>
                <a:lnTo>
                  <a:pt x="1426505" y="435852"/>
                </a:lnTo>
                <a:lnTo>
                  <a:pt x="1406701" y="395908"/>
                </a:lnTo>
                <a:lnTo>
                  <a:pt x="1384629" y="357357"/>
                </a:lnTo>
                <a:lnTo>
                  <a:pt x="1360375" y="320287"/>
                </a:lnTo>
                <a:lnTo>
                  <a:pt x="1334028" y="284786"/>
                </a:lnTo>
                <a:lnTo>
                  <a:pt x="1305674" y="250940"/>
                </a:lnTo>
                <a:lnTo>
                  <a:pt x="1275402" y="218838"/>
                </a:lnTo>
                <a:lnTo>
                  <a:pt x="1243299" y="188567"/>
                </a:lnTo>
                <a:lnTo>
                  <a:pt x="1209453" y="160214"/>
                </a:lnTo>
                <a:lnTo>
                  <a:pt x="1173951" y="133867"/>
                </a:lnTo>
                <a:lnTo>
                  <a:pt x="1136880" y="109615"/>
                </a:lnTo>
                <a:lnTo>
                  <a:pt x="1098329" y="87543"/>
                </a:lnTo>
                <a:lnTo>
                  <a:pt x="1058384" y="67740"/>
                </a:lnTo>
                <a:lnTo>
                  <a:pt x="1017134" y="50293"/>
                </a:lnTo>
                <a:lnTo>
                  <a:pt x="974666" y="35291"/>
                </a:lnTo>
                <a:lnTo>
                  <a:pt x="931067" y="22819"/>
                </a:lnTo>
                <a:lnTo>
                  <a:pt x="886426" y="12967"/>
                </a:lnTo>
                <a:lnTo>
                  <a:pt x="840829" y="5821"/>
                </a:lnTo>
                <a:lnTo>
                  <a:pt x="794364" y="1470"/>
                </a:lnTo>
                <a:lnTo>
                  <a:pt x="747119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973" y="612549"/>
            <a:ext cx="2614929" cy="1111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1706" y="1697819"/>
            <a:ext cx="5593080" cy="217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4074795"/>
            <a:ext cx="2487168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4074795"/>
            <a:ext cx="1787652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hrq.gov/" TargetMode="External"/><Relationship Id="rId3" Type="http://schemas.openxmlformats.org/officeDocument/2006/relationships/hyperlink" Target="http://www.iom.edu/" TargetMode="External"/><Relationship Id="rId4" Type="http://schemas.openxmlformats.org/officeDocument/2006/relationships/hyperlink" Target="http://www.jointcommission.org/" TargetMode="External"/><Relationship Id="rId5" Type="http://schemas.openxmlformats.org/officeDocument/2006/relationships/hyperlink" Target="http://www.ismp.org/" TargetMode="External"/><Relationship Id="rId6" Type="http://schemas.openxmlformats.org/officeDocument/2006/relationships/hyperlink" Target="http://npsf.org/" TargetMode="External"/><Relationship Id="rId7" Type="http://schemas.openxmlformats.org/officeDocument/2006/relationships/hyperlink" Target="http://www.jcaho.org/general%2Bpublic/patient%2Bsafety/speak%2Bup/index.htm" TargetMode="External"/><Relationship Id="rId8" Type="http://schemas.openxmlformats.org/officeDocument/2006/relationships/image" Target="../media/image1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g"/><Relationship Id="rId3" Type="http://schemas.openxmlformats.org/officeDocument/2006/relationships/image" Target="../media/image2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614" y="1144764"/>
            <a:ext cx="6499860" cy="129730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58115" marR="408305" indent="-145415">
              <a:lnSpc>
                <a:spcPct val="90000"/>
              </a:lnSpc>
              <a:spcBef>
                <a:spcPts val="325"/>
              </a:spcBef>
              <a:buChar char="•"/>
              <a:tabLst>
                <a:tab pos="158750" algn="l"/>
              </a:tabLst>
            </a:pPr>
            <a:r>
              <a:rPr dirty="0" sz="1850" spc="20">
                <a:latin typeface="Arial"/>
                <a:cs typeface="Arial"/>
              </a:rPr>
              <a:t>“the </a:t>
            </a:r>
            <a:r>
              <a:rPr dirty="0" sz="1850" spc="-110">
                <a:latin typeface="Arial"/>
                <a:cs typeface="Arial"/>
              </a:rPr>
              <a:t>science </a:t>
            </a:r>
            <a:r>
              <a:rPr dirty="0" sz="1850" spc="-85">
                <a:latin typeface="Arial"/>
                <a:cs typeface="Arial"/>
              </a:rPr>
              <a:t>and </a:t>
            </a:r>
            <a:r>
              <a:rPr dirty="0" sz="1850" spc="-75">
                <a:latin typeface="Arial"/>
                <a:cs typeface="Arial"/>
              </a:rPr>
              <a:t>technologies </a:t>
            </a:r>
            <a:r>
              <a:rPr dirty="0" sz="1850" spc="-65">
                <a:latin typeface="Arial"/>
                <a:cs typeface="Arial"/>
              </a:rPr>
              <a:t>involved </a:t>
            </a:r>
            <a:r>
              <a:rPr dirty="0" sz="1850" spc="-25">
                <a:latin typeface="Arial"/>
                <a:cs typeface="Arial"/>
              </a:rPr>
              <a:t>in </a:t>
            </a:r>
            <a:r>
              <a:rPr dirty="0" sz="1850" spc="-70">
                <a:latin typeface="Arial"/>
                <a:cs typeface="Arial"/>
              </a:rPr>
              <a:t>healthcare </a:t>
            </a:r>
            <a:r>
              <a:rPr dirty="0" sz="1850" spc="-55">
                <a:latin typeface="Arial"/>
                <a:cs typeface="Arial"/>
              </a:rPr>
              <a:t>-- </a:t>
            </a:r>
            <a:r>
              <a:rPr dirty="0" sz="1850" spc="-20">
                <a:latin typeface="Arial"/>
                <a:cs typeface="Arial"/>
              </a:rPr>
              <a:t>the  </a:t>
            </a:r>
            <a:r>
              <a:rPr dirty="0" sz="1850" spc="-70">
                <a:latin typeface="Arial"/>
                <a:cs typeface="Arial"/>
              </a:rPr>
              <a:t>knowledge, </a:t>
            </a:r>
            <a:r>
              <a:rPr dirty="0" sz="1850" spc="-75">
                <a:latin typeface="Arial"/>
                <a:cs typeface="Arial"/>
              </a:rPr>
              <a:t>skills, </a:t>
            </a:r>
            <a:r>
              <a:rPr dirty="0" sz="1850" spc="-105">
                <a:latin typeface="Arial"/>
                <a:cs typeface="Arial"/>
              </a:rPr>
              <a:t>care </a:t>
            </a:r>
            <a:r>
              <a:rPr dirty="0" sz="1850" spc="-45">
                <a:latin typeface="Arial"/>
                <a:cs typeface="Arial"/>
              </a:rPr>
              <a:t>interventions, </a:t>
            </a:r>
            <a:r>
              <a:rPr dirty="0" sz="1850" spc="-105">
                <a:latin typeface="Arial"/>
                <a:cs typeface="Arial"/>
              </a:rPr>
              <a:t>devices </a:t>
            </a:r>
            <a:r>
              <a:rPr dirty="0" sz="1850" spc="-85">
                <a:latin typeface="Arial"/>
                <a:cs typeface="Arial"/>
              </a:rPr>
              <a:t>and </a:t>
            </a:r>
            <a:r>
              <a:rPr dirty="0" sz="1850" spc="-95">
                <a:latin typeface="Arial"/>
                <a:cs typeface="Arial"/>
              </a:rPr>
              <a:t>drugs </a:t>
            </a:r>
            <a:r>
              <a:rPr dirty="0" sz="1850" spc="-110">
                <a:latin typeface="Arial"/>
                <a:cs typeface="Arial"/>
              </a:rPr>
              <a:t>–</a:t>
            </a:r>
            <a:r>
              <a:rPr dirty="0" sz="1850" spc="-305">
                <a:latin typeface="Arial"/>
                <a:cs typeface="Arial"/>
              </a:rPr>
              <a:t> </a:t>
            </a:r>
            <a:r>
              <a:rPr dirty="0" sz="1850" spc="-114">
                <a:latin typeface="Arial"/>
                <a:cs typeface="Arial"/>
              </a:rPr>
              <a:t>have  </a:t>
            </a:r>
            <a:r>
              <a:rPr dirty="0" sz="1850" spc="-105">
                <a:latin typeface="Arial"/>
                <a:cs typeface="Arial"/>
              </a:rPr>
              <a:t>advanced </a:t>
            </a:r>
            <a:r>
              <a:rPr dirty="0" sz="1850" spc="-55">
                <a:latin typeface="Arial"/>
                <a:cs typeface="Arial"/>
              </a:rPr>
              <a:t>more </a:t>
            </a:r>
            <a:r>
              <a:rPr dirty="0" sz="1850" spc="-50">
                <a:latin typeface="Arial"/>
                <a:cs typeface="Arial"/>
              </a:rPr>
              <a:t>rapidly </a:t>
            </a:r>
            <a:r>
              <a:rPr dirty="0" sz="1850" spc="-40">
                <a:latin typeface="Arial"/>
                <a:cs typeface="Arial"/>
              </a:rPr>
              <a:t>than </a:t>
            </a:r>
            <a:r>
              <a:rPr dirty="0" sz="1850" spc="-30">
                <a:latin typeface="Arial"/>
                <a:cs typeface="Arial"/>
              </a:rPr>
              <a:t>our </a:t>
            </a:r>
            <a:r>
              <a:rPr dirty="0" sz="1850" spc="-20">
                <a:latin typeface="Arial"/>
                <a:cs typeface="Arial"/>
              </a:rPr>
              <a:t>ability </a:t>
            </a:r>
            <a:r>
              <a:rPr dirty="0" sz="1850" spc="15">
                <a:latin typeface="Arial"/>
                <a:cs typeface="Arial"/>
              </a:rPr>
              <a:t>to </a:t>
            </a:r>
            <a:r>
              <a:rPr dirty="0" sz="1850" spc="-50">
                <a:latin typeface="Arial"/>
                <a:cs typeface="Arial"/>
              </a:rPr>
              <a:t>deliver </a:t>
            </a:r>
            <a:r>
              <a:rPr dirty="0" sz="1850" spc="-30">
                <a:latin typeface="Arial"/>
                <a:cs typeface="Arial"/>
              </a:rPr>
              <a:t>them </a:t>
            </a:r>
            <a:r>
              <a:rPr dirty="0" sz="1850" spc="-105">
                <a:latin typeface="Arial"/>
                <a:cs typeface="Arial"/>
              </a:rPr>
              <a:t>safely,  </a:t>
            </a:r>
            <a:r>
              <a:rPr dirty="0" sz="1850" spc="-60">
                <a:latin typeface="Arial"/>
                <a:cs typeface="Arial"/>
              </a:rPr>
              <a:t>effectively, </a:t>
            </a:r>
            <a:r>
              <a:rPr dirty="0" sz="1850" spc="-85">
                <a:latin typeface="Arial"/>
                <a:cs typeface="Arial"/>
              </a:rPr>
              <a:t>and</a:t>
            </a:r>
            <a:r>
              <a:rPr dirty="0" sz="1850" spc="-175">
                <a:latin typeface="Arial"/>
                <a:cs typeface="Arial"/>
              </a:rPr>
              <a:t> </a:t>
            </a:r>
            <a:r>
              <a:rPr dirty="0" sz="1850" spc="-10">
                <a:latin typeface="Arial"/>
                <a:cs typeface="Arial"/>
              </a:rPr>
              <a:t>efficiently”</a:t>
            </a:r>
            <a:endParaRPr sz="1850">
              <a:latin typeface="Arial"/>
              <a:cs typeface="Arial"/>
            </a:endParaRPr>
          </a:p>
          <a:p>
            <a:pPr lvl="1" marL="741045" indent="-145415">
              <a:lnSpc>
                <a:spcPct val="100000"/>
              </a:lnSpc>
              <a:spcBef>
                <a:spcPts val="225"/>
              </a:spcBef>
              <a:buChar char="•"/>
              <a:tabLst>
                <a:tab pos="741680" algn="l"/>
              </a:tabLst>
            </a:pPr>
            <a:r>
              <a:rPr dirty="0" sz="1300" spc="-30">
                <a:latin typeface="Arial"/>
                <a:cs typeface="Arial"/>
              </a:rPr>
              <a:t>IOM. </a:t>
            </a:r>
            <a:r>
              <a:rPr dirty="0" sz="1300" spc="-45">
                <a:latin typeface="Arial"/>
                <a:cs typeface="Arial"/>
              </a:rPr>
              <a:t>2001. </a:t>
            </a:r>
            <a:r>
              <a:rPr dirty="0" sz="1300" spc="-80">
                <a:latin typeface="Arial"/>
                <a:cs typeface="Arial"/>
              </a:rPr>
              <a:t>Crossing </a:t>
            </a:r>
            <a:r>
              <a:rPr dirty="0" sz="1300">
                <a:latin typeface="Arial"/>
                <a:cs typeface="Arial"/>
              </a:rPr>
              <a:t>the </a:t>
            </a:r>
            <a:r>
              <a:rPr dirty="0" sz="1300" spc="-20">
                <a:latin typeface="Arial"/>
                <a:cs typeface="Arial"/>
              </a:rPr>
              <a:t>Quality </a:t>
            </a:r>
            <a:r>
              <a:rPr dirty="0" sz="1300" spc="-85">
                <a:latin typeface="Arial"/>
                <a:cs typeface="Arial"/>
              </a:rPr>
              <a:t>Chasm: </a:t>
            </a:r>
            <a:r>
              <a:rPr dirty="0" sz="1300" spc="-95">
                <a:latin typeface="Arial"/>
                <a:cs typeface="Arial"/>
              </a:rPr>
              <a:t>A </a:t>
            </a:r>
            <a:r>
              <a:rPr dirty="0" sz="1300" spc="-45">
                <a:latin typeface="Arial"/>
                <a:cs typeface="Arial"/>
              </a:rPr>
              <a:t>New </a:t>
            </a:r>
            <a:r>
              <a:rPr dirty="0" sz="1300" spc="-30">
                <a:latin typeface="Arial"/>
                <a:cs typeface="Arial"/>
              </a:rPr>
              <a:t>Health </a:t>
            </a:r>
            <a:r>
              <a:rPr dirty="0" sz="1300" spc="-85">
                <a:latin typeface="Arial"/>
                <a:cs typeface="Arial"/>
              </a:rPr>
              <a:t>System </a:t>
            </a:r>
            <a:r>
              <a:rPr dirty="0" sz="1300" spc="5">
                <a:latin typeface="Arial"/>
                <a:cs typeface="Arial"/>
              </a:rPr>
              <a:t>for </a:t>
            </a:r>
            <a:r>
              <a:rPr dirty="0" sz="1300">
                <a:latin typeface="Arial"/>
                <a:cs typeface="Arial"/>
              </a:rPr>
              <a:t>the </a:t>
            </a:r>
            <a:r>
              <a:rPr dirty="0" sz="1300" spc="-40">
                <a:latin typeface="Arial"/>
                <a:cs typeface="Arial"/>
              </a:rPr>
              <a:t>21</a:t>
            </a:r>
            <a:r>
              <a:rPr dirty="0" baseline="24691" sz="1350" spc="-60">
                <a:latin typeface="Arial"/>
                <a:cs typeface="Arial"/>
              </a:rPr>
              <a:t>st</a:t>
            </a:r>
            <a:r>
              <a:rPr dirty="0" baseline="24691" sz="1350" spc="-270">
                <a:latin typeface="Arial"/>
                <a:cs typeface="Arial"/>
              </a:rPr>
              <a:t> </a:t>
            </a:r>
            <a:r>
              <a:rPr dirty="0" sz="1300" spc="-50">
                <a:latin typeface="Arial"/>
                <a:cs typeface="Arial"/>
              </a:rPr>
              <a:t>Century.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8723" y="4067025"/>
            <a:ext cx="11430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5">
                <a:latin typeface="Tahoma"/>
                <a:cs typeface="Tahoma"/>
              </a:rPr>
              <a:t>1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8405" y="4103555"/>
            <a:ext cx="122555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>
                <a:latin typeface="Times New Roman"/>
                <a:cs typeface="Times New Roman"/>
              </a:rPr>
              <a:t>10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6028" y="4031855"/>
            <a:ext cx="2416810" cy="20066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550" spc="10">
                <a:latin typeface="Arial"/>
                <a:cs typeface="Arial"/>
              </a:rPr>
              <a:t>©copyright 2008 by the Trustees </a:t>
            </a:r>
            <a:r>
              <a:rPr dirty="0" sz="550" spc="5">
                <a:latin typeface="Arial"/>
                <a:cs typeface="Arial"/>
              </a:rPr>
              <a:t>of </a:t>
            </a:r>
            <a:r>
              <a:rPr dirty="0" sz="550" spc="10">
                <a:latin typeface="Arial"/>
                <a:cs typeface="Arial"/>
              </a:rPr>
              <a:t>Columbia </a:t>
            </a:r>
            <a:r>
              <a:rPr dirty="0" sz="550" spc="5">
                <a:latin typeface="Arial"/>
                <a:cs typeface="Arial"/>
              </a:rPr>
              <a:t>University in </a:t>
            </a:r>
            <a:r>
              <a:rPr dirty="0" sz="550" spc="10">
                <a:latin typeface="Arial"/>
                <a:cs typeface="Arial"/>
              </a:rPr>
              <a:t>the </a:t>
            </a:r>
            <a:r>
              <a:rPr dirty="0" sz="550" spc="5">
                <a:latin typeface="Arial"/>
                <a:cs typeface="Arial"/>
              </a:rPr>
              <a:t>City of</a:t>
            </a:r>
            <a:r>
              <a:rPr dirty="0" sz="550" spc="-100">
                <a:latin typeface="Arial"/>
                <a:cs typeface="Arial"/>
              </a:rPr>
              <a:t> </a:t>
            </a:r>
            <a:r>
              <a:rPr dirty="0" sz="550" spc="10">
                <a:latin typeface="Arial"/>
                <a:cs typeface="Arial"/>
              </a:rPr>
              <a:t>New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dirty="0" sz="550" spc="5">
                <a:latin typeface="Arial"/>
                <a:cs typeface="Arial"/>
              </a:rPr>
              <a:t>York Rights</a:t>
            </a:r>
            <a:r>
              <a:rPr dirty="0" sz="550" spc="-5">
                <a:latin typeface="Arial"/>
                <a:cs typeface="Arial"/>
              </a:rPr>
              <a:t> </a:t>
            </a:r>
            <a:r>
              <a:rPr dirty="0" sz="550" spc="5">
                <a:latin typeface="Arial"/>
                <a:cs typeface="Arial"/>
              </a:rPr>
              <a:t>Reserved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9904" y="392979"/>
            <a:ext cx="479234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55" i="0">
                <a:latin typeface="Arial"/>
                <a:cs typeface="Arial"/>
              </a:rPr>
              <a:t>Errors </a:t>
            </a:r>
            <a:r>
              <a:rPr dirty="0" sz="2800" spc="-150" i="0">
                <a:latin typeface="Arial"/>
                <a:cs typeface="Arial"/>
              </a:rPr>
              <a:t>Provide </a:t>
            </a:r>
            <a:r>
              <a:rPr dirty="0" sz="2800" spc="-135" i="0">
                <a:latin typeface="Arial"/>
                <a:cs typeface="Arial"/>
              </a:rPr>
              <a:t>Useful</a:t>
            </a:r>
            <a:r>
              <a:rPr dirty="0" sz="2800" spc="-155" i="0">
                <a:latin typeface="Arial"/>
                <a:cs typeface="Arial"/>
              </a:rPr>
              <a:t> </a:t>
            </a:r>
            <a:r>
              <a:rPr dirty="0" sz="2800" spc="-70" i="0"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7523" y="1003355"/>
            <a:ext cx="3975735" cy="272542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58115" marR="5080" indent="-145415">
              <a:lnSpc>
                <a:spcPts val="1930"/>
              </a:lnSpc>
              <a:spcBef>
                <a:spcPts val="335"/>
              </a:spcBef>
              <a:buChar char="•"/>
              <a:tabLst>
                <a:tab pos="158750" algn="l"/>
              </a:tabLst>
            </a:pPr>
            <a:r>
              <a:rPr dirty="0" sz="1750" spc="-114">
                <a:latin typeface="Arial"/>
                <a:cs typeface="Arial"/>
              </a:rPr>
              <a:t>We </a:t>
            </a:r>
            <a:r>
              <a:rPr dirty="0" sz="1750" spc="-100">
                <a:latin typeface="Arial"/>
                <a:cs typeface="Arial"/>
              </a:rPr>
              <a:t>can </a:t>
            </a:r>
            <a:r>
              <a:rPr dirty="0" sz="1750" spc="-40">
                <a:latin typeface="Arial"/>
                <a:cs typeface="Arial"/>
              </a:rPr>
              <a:t>learn </a:t>
            </a:r>
            <a:r>
              <a:rPr dirty="0" sz="1750" spc="-35">
                <a:latin typeface="Arial"/>
                <a:cs typeface="Arial"/>
              </a:rPr>
              <a:t>more </a:t>
            </a:r>
            <a:r>
              <a:rPr dirty="0" sz="1750" spc="-5">
                <a:latin typeface="Arial"/>
                <a:cs typeface="Arial"/>
              </a:rPr>
              <a:t>from </a:t>
            </a:r>
            <a:r>
              <a:rPr dirty="0" sz="1750" spc="-15">
                <a:latin typeface="Arial"/>
                <a:cs typeface="Arial"/>
              </a:rPr>
              <a:t>our </a:t>
            </a:r>
            <a:r>
              <a:rPr dirty="0" sz="1750" spc="-50">
                <a:latin typeface="Arial"/>
                <a:cs typeface="Arial"/>
              </a:rPr>
              <a:t>failures</a:t>
            </a:r>
            <a:r>
              <a:rPr dirty="0" sz="1750" spc="-265">
                <a:latin typeface="Arial"/>
                <a:cs typeface="Arial"/>
              </a:rPr>
              <a:t> </a:t>
            </a:r>
            <a:r>
              <a:rPr dirty="0" sz="1750" spc="-25">
                <a:latin typeface="Arial"/>
                <a:cs typeface="Arial"/>
              </a:rPr>
              <a:t>than  </a:t>
            </a:r>
            <a:r>
              <a:rPr dirty="0" sz="1750" spc="-5">
                <a:latin typeface="Arial"/>
                <a:cs typeface="Arial"/>
              </a:rPr>
              <a:t>from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135">
                <a:latin typeface="Arial"/>
                <a:cs typeface="Arial"/>
              </a:rPr>
              <a:t>success</a:t>
            </a:r>
            <a:endParaRPr sz="1750">
              <a:latin typeface="Arial"/>
              <a:cs typeface="Arial"/>
            </a:endParaRPr>
          </a:p>
          <a:p>
            <a:pPr marL="158115" marR="924560" indent="-145415">
              <a:lnSpc>
                <a:spcPts val="1930"/>
              </a:lnSpc>
              <a:spcBef>
                <a:spcPts val="1070"/>
              </a:spcBef>
              <a:buChar char="•"/>
              <a:tabLst>
                <a:tab pos="158750" algn="l"/>
              </a:tabLst>
            </a:pPr>
            <a:r>
              <a:rPr dirty="0" sz="1750" spc="-65">
                <a:latin typeface="Arial"/>
                <a:cs typeface="Arial"/>
              </a:rPr>
              <a:t>Our </a:t>
            </a:r>
            <a:r>
              <a:rPr dirty="0" sz="1750" spc="-105">
                <a:latin typeface="Arial"/>
                <a:cs typeface="Arial"/>
              </a:rPr>
              <a:t>processes </a:t>
            </a:r>
            <a:r>
              <a:rPr dirty="0" sz="1750" spc="-100">
                <a:latin typeface="Arial"/>
                <a:cs typeface="Arial"/>
              </a:rPr>
              <a:t>can </a:t>
            </a:r>
            <a:r>
              <a:rPr dirty="0" sz="1750" spc="-65">
                <a:latin typeface="Arial"/>
                <a:cs typeface="Arial"/>
              </a:rPr>
              <a:t>be </a:t>
            </a:r>
            <a:r>
              <a:rPr dirty="0" sz="1750" spc="-40">
                <a:latin typeface="Arial"/>
                <a:cs typeface="Arial"/>
              </a:rPr>
              <a:t>improved  when</a:t>
            </a:r>
            <a:r>
              <a:rPr dirty="0" sz="1750" spc="-80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studied</a:t>
            </a:r>
            <a:endParaRPr sz="1750">
              <a:latin typeface="Arial"/>
              <a:cs typeface="Arial"/>
            </a:endParaRPr>
          </a:p>
          <a:p>
            <a:pPr marL="158115" marR="1346835">
              <a:lnSpc>
                <a:spcPct val="102000"/>
              </a:lnSpc>
              <a:spcBef>
                <a:spcPts val="1205"/>
              </a:spcBef>
            </a:pPr>
            <a:r>
              <a:rPr dirty="0" sz="1500" spc="10">
                <a:latin typeface="Arial"/>
                <a:cs typeface="Arial"/>
              </a:rPr>
              <a:t>“</a:t>
            </a:r>
            <a:r>
              <a:rPr dirty="0" sz="1500" spc="10" i="1">
                <a:latin typeface="Arial"/>
                <a:cs typeface="Arial"/>
              </a:rPr>
              <a:t>Give me </a:t>
            </a:r>
            <a:r>
              <a:rPr dirty="0" sz="1500" spc="15" i="1">
                <a:latin typeface="Arial"/>
                <a:cs typeface="Arial"/>
              </a:rPr>
              <a:t>a </a:t>
            </a:r>
            <a:r>
              <a:rPr dirty="0" sz="1500" spc="5" i="1">
                <a:latin typeface="Arial"/>
                <a:cs typeface="Arial"/>
              </a:rPr>
              <a:t>fruitful error  </a:t>
            </a:r>
            <a:r>
              <a:rPr dirty="0" sz="1500" spc="10" i="1">
                <a:latin typeface="Arial"/>
                <a:cs typeface="Arial"/>
              </a:rPr>
              <a:t>anytime, full of seeds,  </a:t>
            </a:r>
            <a:r>
              <a:rPr dirty="0" sz="1500" spc="5" i="1">
                <a:latin typeface="Arial"/>
                <a:cs typeface="Arial"/>
              </a:rPr>
              <a:t>bursting with its </a:t>
            </a:r>
            <a:r>
              <a:rPr dirty="0" sz="1500" spc="15" i="1">
                <a:latin typeface="Arial"/>
                <a:cs typeface="Arial"/>
              </a:rPr>
              <a:t>own  </a:t>
            </a:r>
            <a:r>
              <a:rPr dirty="0" sz="1500" spc="10" i="1">
                <a:latin typeface="Arial"/>
                <a:cs typeface="Arial"/>
              </a:rPr>
              <a:t>corrections. </a:t>
            </a:r>
            <a:r>
              <a:rPr dirty="0" sz="1500" spc="-15" i="1">
                <a:latin typeface="Arial"/>
                <a:cs typeface="Arial"/>
              </a:rPr>
              <a:t>You </a:t>
            </a:r>
            <a:r>
              <a:rPr dirty="0" sz="1500" spc="15" i="1">
                <a:latin typeface="Arial"/>
                <a:cs typeface="Arial"/>
              </a:rPr>
              <a:t>can keep  </a:t>
            </a:r>
            <a:r>
              <a:rPr dirty="0" sz="1500" spc="10" i="1">
                <a:latin typeface="Arial"/>
                <a:cs typeface="Arial"/>
              </a:rPr>
              <a:t>your sterile truth to</a:t>
            </a:r>
            <a:r>
              <a:rPr dirty="0" sz="1500" spc="-70" i="1">
                <a:latin typeface="Arial"/>
                <a:cs typeface="Arial"/>
              </a:rPr>
              <a:t> </a:t>
            </a:r>
            <a:r>
              <a:rPr dirty="0" sz="1500" spc="10" i="1">
                <a:latin typeface="Arial"/>
                <a:cs typeface="Arial"/>
              </a:rPr>
              <a:t>yourself</a:t>
            </a:r>
            <a:r>
              <a:rPr dirty="0" sz="1500" spc="10">
                <a:latin typeface="Arial"/>
                <a:cs typeface="Arial"/>
              </a:rPr>
              <a:t>.”  </a:t>
            </a:r>
            <a:r>
              <a:rPr dirty="0" sz="1500">
                <a:latin typeface="Arial"/>
                <a:cs typeface="Arial"/>
              </a:rPr>
              <a:t>Vilfred</a:t>
            </a:r>
            <a:r>
              <a:rPr dirty="0" sz="1500" spc="5">
                <a:latin typeface="Arial"/>
                <a:cs typeface="Arial"/>
              </a:rPr>
              <a:t> </a:t>
            </a:r>
            <a:r>
              <a:rPr dirty="0" sz="1500" spc="10">
                <a:latin typeface="Arial"/>
                <a:cs typeface="Arial"/>
              </a:rPr>
              <a:t>Pareto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19997" y="2066625"/>
            <a:ext cx="1809738" cy="1621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199851"/>
            <a:ext cx="6519545" cy="838835"/>
          </a:xfrm>
          <a:prstGeom prst="rect"/>
        </p:spPr>
        <p:txBody>
          <a:bodyPr wrap="square" lIns="0" tIns="61594" rIns="0" bIns="0" rtlCol="0" vert="horz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</a:pPr>
            <a:r>
              <a:rPr dirty="0" sz="2800" spc="-114" i="0">
                <a:latin typeface="Arial"/>
                <a:cs typeface="Arial"/>
              </a:rPr>
              <a:t>Which </a:t>
            </a:r>
            <a:r>
              <a:rPr dirty="0" sz="2800" spc="-90" i="0">
                <a:latin typeface="Arial"/>
                <a:cs typeface="Arial"/>
              </a:rPr>
              <a:t>patients </a:t>
            </a:r>
            <a:r>
              <a:rPr dirty="0" sz="2800" spc="-135" i="0">
                <a:latin typeface="Arial"/>
                <a:cs typeface="Arial"/>
              </a:rPr>
              <a:t>are </a:t>
            </a:r>
            <a:r>
              <a:rPr dirty="0" sz="2800" spc="-105" i="0">
                <a:latin typeface="Arial"/>
                <a:cs typeface="Arial"/>
              </a:rPr>
              <a:t>most </a:t>
            </a:r>
            <a:r>
              <a:rPr dirty="0" sz="2800" spc="-60" i="0">
                <a:latin typeface="Arial"/>
                <a:cs typeface="Arial"/>
              </a:rPr>
              <a:t>at </a:t>
            </a:r>
            <a:r>
              <a:rPr dirty="0" sz="2800" spc="-114" i="0">
                <a:latin typeface="Arial"/>
                <a:cs typeface="Arial"/>
              </a:rPr>
              <a:t>risk </a:t>
            </a:r>
            <a:r>
              <a:rPr dirty="0" sz="2800" spc="-20" i="0">
                <a:latin typeface="Arial"/>
                <a:cs typeface="Arial"/>
              </a:rPr>
              <a:t>of</a:t>
            </a:r>
            <a:r>
              <a:rPr dirty="0" sz="2800" spc="-440" i="0">
                <a:latin typeface="Arial"/>
                <a:cs typeface="Arial"/>
              </a:rPr>
              <a:t> </a:t>
            </a:r>
            <a:r>
              <a:rPr dirty="0" sz="2800" spc="-95" i="0">
                <a:latin typeface="Arial"/>
                <a:cs typeface="Arial"/>
              </a:rPr>
              <a:t>medication  </a:t>
            </a:r>
            <a:r>
              <a:rPr dirty="0" sz="2800" spc="-85" i="0">
                <a:latin typeface="Arial"/>
                <a:cs typeface="Arial"/>
              </a:rPr>
              <a:t>error?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091660"/>
            <a:ext cx="6402705" cy="198247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5"/>
              </a:spcBef>
              <a:buChar char="•"/>
              <a:tabLst>
                <a:tab pos="158750" algn="l"/>
              </a:tabLst>
            </a:pPr>
            <a:r>
              <a:rPr dirty="0" sz="1750" spc="-35">
                <a:latin typeface="Arial"/>
                <a:cs typeface="Arial"/>
              </a:rPr>
              <a:t>patients </a:t>
            </a:r>
            <a:r>
              <a:rPr dirty="0" sz="1750" spc="-40">
                <a:latin typeface="Arial"/>
                <a:cs typeface="Arial"/>
              </a:rPr>
              <a:t>on </a:t>
            </a:r>
            <a:r>
              <a:rPr dirty="0" sz="1750" spc="-85" b="1">
                <a:latin typeface="Trebuchet MS"/>
                <a:cs typeface="Trebuchet MS"/>
              </a:rPr>
              <a:t>multiple</a:t>
            </a:r>
            <a:r>
              <a:rPr dirty="0" sz="1750" spc="-195" b="1">
                <a:latin typeface="Trebuchet MS"/>
                <a:cs typeface="Trebuchet MS"/>
              </a:rPr>
              <a:t> </a:t>
            </a:r>
            <a:r>
              <a:rPr dirty="0" sz="1750" spc="-55">
                <a:latin typeface="Arial"/>
                <a:cs typeface="Arial"/>
              </a:rPr>
              <a:t>medications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1750" spc="-35">
                <a:latin typeface="Arial"/>
                <a:cs typeface="Arial"/>
              </a:rPr>
              <a:t>patients </a:t>
            </a:r>
            <a:r>
              <a:rPr dirty="0" sz="1750" spc="25">
                <a:latin typeface="Arial"/>
                <a:cs typeface="Arial"/>
              </a:rPr>
              <a:t>with </a:t>
            </a:r>
            <a:r>
              <a:rPr dirty="0" sz="1750" spc="-80" b="1">
                <a:latin typeface="Trebuchet MS"/>
                <a:cs typeface="Trebuchet MS"/>
              </a:rPr>
              <a:t>another </a:t>
            </a:r>
            <a:r>
              <a:rPr dirty="0" sz="1750" spc="-25">
                <a:latin typeface="Arial"/>
                <a:cs typeface="Arial"/>
              </a:rPr>
              <a:t>condition, </a:t>
            </a:r>
            <a:r>
              <a:rPr dirty="0" sz="1750" spc="-70">
                <a:latin typeface="Arial"/>
                <a:cs typeface="Arial"/>
              </a:rPr>
              <a:t>e.g. </a:t>
            </a:r>
            <a:r>
              <a:rPr dirty="0" sz="1750" spc="-45">
                <a:latin typeface="Arial"/>
                <a:cs typeface="Arial"/>
              </a:rPr>
              <a:t>renal </a:t>
            </a:r>
            <a:r>
              <a:rPr dirty="0" sz="1750" spc="-25">
                <a:latin typeface="Arial"/>
                <a:cs typeface="Arial"/>
              </a:rPr>
              <a:t>impairment,</a:t>
            </a:r>
            <a:r>
              <a:rPr dirty="0" sz="1750" spc="-285">
                <a:latin typeface="Arial"/>
                <a:cs typeface="Arial"/>
              </a:rPr>
              <a:t> </a:t>
            </a:r>
            <a:r>
              <a:rPr dirty="0" sz="1750" spc="-75">
                <a:latin typeface="Arial"/>
                <a:cs typeface="Arial"/>
              </a:rPr>
              <a:t>pregnancy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35">
                <a:latin typeface="Arial"/>
                <a:cs typeface="Arial"/>
              </a:rPr>
              <a:t>patients </a:t>
            </a:r>
            <a:r>
              <a:rPr dirty="0" sz="1750" spc="-20">
                <a:latin typeface="Arial"/>
                <a:cs typeface="Arial"/>
              </a:rPr>
              <a:t>who </a:t>
            </a:r>
            <a:r>
              <a:rPr dirty="0" sz="1750" spc="-85" b="1">
                <a:latin typeface="Trebuchet MS"/>
                <a:cs typeface="Trebuchet MS"/>
              </a:rPr>
              <a:t>cannot </a:t>
            </a:r>
            <a:r>
              <a:rPr dirty="0" sz="1750" spc="-90" b="1">
                <a:latin typeface="Trebuchet MS"/>
                <a:cs typeface="Trebuchet MS"/>
              </a:rPr>
              <a:t>communicate</a:t>
            </a:r>
            <a:r>
              <a:rPr dirty="0" sz="1750" spc="-254" b="1">
                <a:latin typeface="Trebuchet MS"/>
                <a:cs typeface="Trebuchet MS"/>
              </a:rPr>
              <a:t> </a:t>
            </a:r>
            <a:r>
              <a:rPr dirty="0" sz="1750" spc="-15">
                <a:latin typeface="Arial"/>
                <a:cs typeface="Arial"/>
              </a:rPr>
              <a:t>well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35">
                <a:latin typeface="Arial"/>
                <a:cs typeface="Arial"/>
              </a:rPr>
              <a:t>patients </a:t>
            </a:r>
            <a:r>
              <a:rPr dirty="0" sz="1750" spc="-20">
                <a:latin typeface="Arial"/>
                <a:cs typeface="Arial"/>
              </a:rPr>
              <a:t>who </a:t>
            </a:r>
            <a:r>
              <a:rPr dirty="0" sz="1750" spc="-95">
                <a:latin typeface="Arial"/>
                <a:cs typeface="Arial"/>
              </a:rPr>
              <a:t>have </a:t>
            </a:r>
            <a:r>
              <a:rPr dirty="0" sz="1750" spc="-90" b="1">
                <a:latin typeface="Trebuchet MS"/>
                <a:cs typeface="Trebuchet MS"/>
              </a:rPr>
              <a:t>more </a:t>
            </a:r>
            <a:r>
              <a:rPr dirty="0" sz="1750" spc="-75" b="1">
                <a:latin typeface="Trebuchet MS"/>
                <a:cs typeface="Trebuchet MS"/>
              </a:rPr>
              <a:t>than one</a:t>
            </a:r>
            <a:r>
              <a:rPr dirty="0" sz="1750" spc="-290" b="1">
                <a:latin typeface="Trebuchet MS"/>
                <a:cs typeface="Trebuchet MS"/>
              </a:rPr>
              <a:t> </a:t>
            </a:r>
            <a:r>
              <a:rPr dirty="0" sz="1750" spc="-80" b="1">
                <a:latin typeface="Trebuchet MS"/>
                <a:cs typeface="Trebuchet MS"/>
              </a:rPr>
              <a:t>doctor</a:t>
            </a:r>
            <a:endParaRPr sz="1750">
              <a:latin typeface="Trebuchet MS"/>
              <a:cs typeface="Trebuchet MS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35">
                <a:latin typeface="Arial"/>
                <a:cs typeface="Arial"/>
              </a:rPr>
              <a:t>patients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-20">
                <a:latin typeface="Arial"/>
                <a:cs typeface="Arial"/>
              </a:rPr>
              <a:t>who</a:t>
            </a:r>
            <a:r>
              <a:rPr dirty="0" sz="1750" spc="-80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do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10">
                <a:latin typeface="Arial"/>
                <a:cs typeface="Arial"/>
              </a:rPr>
              <a:t>not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60">
                <a:latin typeface="Arial"/>
                <a:cs typeface="Arial"/>
              </a:rPr>
              <a:t>take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80">
                <a:latin typeface="Arial"/>
                <a:cs typeface="Arial"/>
              </a:rPr>
              <a:t>an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95" b="1">
                <a:latin typeface="Trebuchet MS"/>
                <a:cs typeface="Trebuchet MS"/>
              </a:rPr>
              <a:t>active</a:t>
            </a:r>
            <a:r>
              <a:rPr dirty="0" sz="1750" spc="-114" b="1">
                <a:latin typeface="Trebuchet MS"/>
                <a:cs typeface="Trebuchet MS"/>
              </a:rPr>
              <a:t> </a:t>
            </a:r>
            <a:r>
              <a:rPr dirty="0" sz="1750" spc="-90" b="1">
                <a:latin typeface="Trebuchet MS"/>
                <a:cs typeface="Trebuchet MS"/>
              </a:rPr>
              <a:t>role</a:t>
            </a:r>
            <a:r>
              <a:rPr dirty="0" sz="1750" spc="-110" b="1">
                <a:latin typeface="Trebuchet MS"/>
                <a:cs typeface="Trebuchet MS"/>
              </a:rPr>
              <a:t> </a:t>
            </a:r>
            <a:r>
              <a:rPr dirty="0" sz="1750" spc="-10">
                <a:latin typeface="Arial"/>
                <a:cs typeface="Arial"/>
              </a:rPr>
              <a:t>in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5">
                <a:latin typeface="Arial"/>
                <a:cs typeface="Arial"/>
              </a:rPr>
              <a:t>their</a:t>
            </a:r>
            <a:r>
              <a:rPr dirty="0" sz="1750" spc="-80">
                <a:latin typeface="Arial"/>
                <a:cs typeface="Arial"/>
              </a:rPr>
              <a:t> </a:t>
            </a:r>
            <a:r>
              <a:rPr dirty="0" sz="1750" spc="-25">
                <a:latin typeface="Arial"/>
                <a:cs typeface="Arial"/>
              </a:rPr>
              <a:t>own</a:t>
            </a:r>
            <a:r>
              <a:rPr dirty="0" sz="1750" spc="-70">
                <a:latin typeface="Arial"/>
                <a:cs typeface="Arial"/>
              </a:rPr>
              <a:t> </a:t>
            </a:r>
            <a:r>
              <a:rPr dirty="0" sz="1750" spc="-40">
                <a:latin typeface="Arial"/>
                <a:cs typeface="Arial"/>
              </a:rPr>
              <a:t>medication</a:t>
            </a:r>
            <a:r>
              <a:rPr dirty="0" sz="1750" spc="-75">
                <a:latin typeface="Arial"/>
                <a:cs typeface="Arial"/>
              </a:rPr>
              <a:t> </a:t>
            </a:r>
            <a:r>
              <a:rPr dirty="0" sz="1750" spc="-110">
                <a:latin typeface="Arial"/>
                <a:cs typeface="Arial"/>
              </a:rPr>
              <a:t>use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4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105" b="1">
                <a:latin typeface="Trebuchet MS"/>
                <a:cs typeface="Trebuchet MS"/>
              </a:rPr>
              <a:t>children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80">
                <a:latin typeface="Arial"/>
                <a:cs typeface="Arial"/>
              </a:rPr>
              <a:t>babies (dose </a:t>
            </a:r>
            <a:r>
              <a:rPr dirty="0" sz="1750" spc="-55">
                <a:latin typeface="Arial"/>
                <a:cs typeface="Arial"/>
              </a:rPr>
              <a:t>calculations</a:t>
            </a:r>
            <a:r>
              <a:rPr dirty="0" sz="1750" spc="-85">
                <a:latin typeface="Arial"/>
                <a:cs typeface="Arial"/>
              </a:rPr>
              <a:t> </a:t>
            </a:r>
            <a:r>
              <a:rPr dirty="0" sz="1750" spc="-35">
                <a:latin typeface="Arial"/>
                <a:cs typeface="Arial"/>
              </a:rPr>
              <a:t>required)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256" y="307482"/>
            <a:ext cx="4192270" cy="690245"/>
          </a:xfrm>
          <a:prstGeom prst="rect"/>
        </p:spPr>
        <p:txBody>
          <a:bodyPr wrap="square" lIns="0" tIns="52069" rIns="0" bIns="0" rtlCol="0" vert="horz">
            <a:spAutoFit/>
          </a:bodyPr>
          <a:lstStyle/>
          <a:p>
            <a:pPr marL="12700" marR="5080">
              <a:lnSpc>
                <a:spcPts val="2480"/>
              </a:lnSpc>
              <a:spcBef>
                <a:spcPts val="409"/>
              </a:spcBef>
            </a:pPr>
            <a:r>
              <a:rPr dirty="0" sz="2300" spc="-204" i="0">
                <a:latin typeface="Arial"/>
                <a:cs typeface="Arial"/>
              </a:rPr>
              <a:t>Systems </a:t>
            </a:r>
            <a:r>
              <a:rPr dirty="0" sz="2300" spc="-200" i="0">
                <a:latin typeface="Arial"/>
                <a:cs typeface="Arial"/>
              </a:rPr>
              <a:t>Process </a:t>
            </a:r>
            <a:r>
              <a:rPr dirty="0" sz="2300" spc="-210" i="0">
                <a:latin typeface="Arial"/>
                <a:cs typeface="Arial"/>
              </a:rPr>
              <a:t>Changes  </a:t>
            </a:r>
            <a:r>
              <a:rPr dirty="0" sz="2300" spc="-85" i="0">
                <a:latin typeface="Arial"/>
                <a:cs typeface="Arial"/>
              </a:rPr>
              <a:t>Structure, </a:t>
            </a:r>
            <a:r>
              <a:rPr dirty="0" sz="2300" spc="-105" i="0">
                <a:latin typeface="Arial"/>
                <a:cs typeface="Arial"/>
              </a:rPr>
              <a:t>Environment, </a:t>
            </a:r>
            <a:r>
              <a:rPr dirty="0" sz="2300" spc="-125" i="0">
                <a:latin typeface="Arial"/>
                <a:cs typeface="Arial"/>
              </a:rPr>
              <a:t>and</a:t>
            </a:r>
            <a:r>
              <a:rPr dirty="0" sz="2300" spc="-195" i="0">
                <a:latin typeface="Arial"/>
                <a:cs typeface="Arial"/>
              </a:rPr>
              <a:t> </a:t>
            </a:r>
            <a:r>
              <a:rPr dirty="0" sz="2300" spc="-155" i="0">
                <a:latin typeface="Arial"/>
                <a:cs typeface="Arial"/>
              </a:rPr>
              <a:t>People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7523" y="1240266"/>
            <a:ext cx="3547110" cy="263398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0"/>
              </a:spcBef>
              <a:buChar char="•"/>
              <a:tabLst>
                <a:tab pos="158750" algn="l"/>
              </a:tabLst>
            </a:pPr>
            <a:r>
              <a:rPr dirty="0" sz="1750" spc="-40">
                <a:latin typeface="Arial"/>
                <a:cs typeface="Arial"/>
              </a:rPr>
              <a:t>Simplification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60">
                <a:latin typeface="Arial"/>
                <a:cs typeface="Arial"/>
              </a:rPr>
              <a:t>Standardization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25">
                <a:latin typeface="Arial"/>
                <a:cs typeface="Arial"/>
              </a:rPr>
              <a:t>Process </a:t>
            </a:r>
            <a:r>
              <a:rPr dirty="0" sz="1750" spc="-80">
                <a:latin typeface="Arial"/>
                <a:cs typeface="Arial"/>
              </a:rPr>
              <a:t>design </a:t>
            </a:r>
            <a:r>
              <a:rPr dirty="0" sz="1750" spc="-60">
                <a:latin typeface="Arial"/>
                <a:cs typeface="Arial"/>
              </a:rPr>
              <a:t>includes</a:t>
            </a:r>
            <a:r>
              <a:rPr dirty="0" sz="1750" spc="-15">
                <a:latin typeface="Arial"/>
                <a:cs typeface="Arial"/>
              </a:rPr>
              <a:t> </a:t>
            </a:r>
            <a:r>
              <a:rPr dirty="0" sz="1750" spc="-35">
                <a:latin typeface="Arial"/>
                <a:cs typeface="Arial"/>
              </a:rPr>
              <a:t>prompts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4"/>
              </a:spcBef>
              <a:buChar char="•"/>
              <a:tabLst>
                <a:tab pos="158750" algn="l"/>
              </a:tabLst>
            </a:pPr>
            <a:r>
              <a:rPr dirty="0" sz="1750" spc="-40">
                <a:latin typeface="Arial"/>
                <a:cs typeface="Arial"/>
              </a:rPr>
              <a:t>Elimination </a:t>
            </a:r>
            <a:r>
              <a:rPr dirty="0" sz="1750" spc="5">
                <a:latin typeface="Arial"/>
                <a:cs typeface="Arial"/>
              </a:rPr>
              <a:t>of</a:t>
            </a:r>
            <a:r>
              <a:rPr dirty="0" sz="1750" spc="-125">
                <a:latin typeface="Arial"/>
                <a:cs typeface="Arial"/>
              </a:rPr>
              <a:t> </a:t>
            </a:r>
            <a:r>
              <a:rPr dirty="0" sz="1750" spc="-50">
                <a:latin typeface="Arial"/>
                <a:cs typeface="Arial"/>
              </a:rPr>
              <a:t>sound/look-alikes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30">
                <a:latin typeface="Arial"/>
                <a:cs typeface="Arial"/>
              </a:rPr>
              <a:t>Environment/product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improvements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4"/>
              </a:spcBef>
              <a:buChar char="•"/>
              <a:tabLst>
                <a:tab pos="158750" algn="l"/>
              </a:tabLst>
            </a:pPr>
            <a:r>
              <a:rPr dirty="0" sz="1750" spc="-80">
                <a:latin typeface="Arial"/>
                <a:cs typeface="Arial"/>
              </a:rPr>
              <a:t>Training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90">
                <a:latin typeface="Arial"/>
                <a:cs typeface="Arial"/>
              </a:rPr>
              <a:t>Teamwork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60">
                <a:latin typeface="Arial"/>
                <a:cs typeface="Arial"/>
              </a:rPr>
              <a:t>Communication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256" y="193811"/>
            <a:ext cx="3628390" cy="763905"/>
          </a:xfrm>
          <a:prstGeom prst="rect"/>
        </p:spPr>
        <p:txBody>
          <a:bodyPr wrap="square" lIns="0" tIns="56515" rIns="0" bIns="0" rtlCol="0" vert="horz">
            <a:spAutoFit/>
          </a:bodyPr>
          <a:lstStyle/>
          <a:p>
            <a:pPr marL="12700" marR="5080">
              <a:lnSpc>
                <a:spcPts val="2750"/>
              </a:lnSpc>
              <a:spcBef>
                <a:spcPts val="445"/>
              </a:spcBef>
            </a:pPr>
            <a:r>
              <a:rPr dirty="0" sz="2550" spc="-160" i="0">
                <a:latin typeface="Arial"/>
                <a:cs typeface="Arial"/>
              </a:rPr>
              <a:t>Select </a:t>
            </a:r>
            <a:r>
              <a:rPr dirty="0" sz="2550" spc="-210" i="0">
                <a:latin typeface="Arial"/>
                <a:cs typeface="Arial"/>
              </a:rPr>
              <a:t>Resources </a:t>
            </a:r>
            <a:r>
              <a:rPr dirty="0" sz="2550" spc="-25" i="0">
                <a:latin typeface="Arial"/>
                <a:cs typeface="Arial"/>
              </a:rPr>
              <a:t>for </a:t>
            </a:r>
            <a:r>
              <a:rPr dirty="0" sz="2550" spc="-105" i="0">
                <a:latin typeface="Arial"/>
                <a:cs typeface="Arial"/>
              </a:rPr>
              <a:t>Patient  </a:t>
            </a:r>
            <a:r>
              <a:rPr dirty="0" sz="2550" spc="-170" i="0">
                <a:latin typeface="Arial"/>
                <a:cs typeface="Arial"/>
              </a:rPr>
              <a:t>Safety</a:t>
            </a:r>
            <a:r>
              <a:rPr dirty="0" sz="2550" spc="-140" i="0">
                <a:latin typeface="Arial"/>
                <a:cs typeface="Arial"/>
              </a:rPr>
              <a:t> </a:t>
            </a:r>
            <a:r>
              <a:rPr dirty="0" sz="2550" spc="-65" i="0">
                <a:latin typeface="Arial"/>
                <a:cs typeface="Arial"/>
              </a:rPr>
              <a:t>Information</a:t>
            </a:r>
            <a:endParaRPr sz="2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7523" y="1180177"/>
            <a:ext cx="4547235" cy="24612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58115" marR="638175" indent="-145415">
              <a:lnSpc>
                <a:spcPts val="1590"/>
              </a:lnSpc>
              <a:spcBef>
                <a:spcPts val="484"/>
              </a:spcBef>
              <a:buChar char="•"/>
              <a:tabLst>
                <a:tab pos="158750" algn="l"/>
              </a:tabLst>
            </a:pPr>
            <a:r>
              <a:rPr dirty="0" sz="1650" spc="-105">
                <a:latin typeface="Arial"/>
                <a:cs typeface="Arial"/>
              </a:rPr>
              <a:t>Agency </a:t>
            </a:r>
            <a:r>
              <a:rPr dirty="0" sz="1650" spc="-5">
                <a:latin typeface="Arial"/>
                <a:cs typeface="Arial"/>
              </a:rPr>
              <a:t>for </a:t>
            </a:r>
            <a:r>
              <a:rPr dirty="0" sz="1650" spc="-70">
                <a:latin typeface="Arial"/>
                <a:cs typeface="Arial"/>
              </a:rPr>
              <a:t>Healthcare </a:t>
            </a:r>
            <a:r>
              <a:rPr dirty="0" sz="1650" spc="-125">
                <a:latin typeface="Arial"/>
                <a:cs typeface="Arial"/>
              </a:rPr>
              <a:t>Research </a:t>
            </a:r>
            <a:r>
              <a:rPr dirty="0" sz="1650" spc="-75">
                <a:latin typeface="Arial"/>
                <a:cs typeface="Arial"/>
              </a:rPr>
              <a:t>and</a:t>
            </a:r>
            <a:r>
              <a:rPr dirty="0" sz="1650" spc="-145">
                <a:latin typeface="Arial"/>
                <a:cs typeface="Arial"/>
              </a:rPr>
              <a:t> </a:t>
            </a:r>
            <a:r>
              <a:rPr dirty="0" sz="1650" spc="-45">
                <a:latin typeface="Arial"/>
                <a:cs typeface="Arial"/>
              </a:rPr>
              <a:t>Quality </a:t>
            </a:r>
            <a:r>
              <a:rPr dirty="0" u="heavy" sz="1650" spc="-4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heavy" sz="1650" spc="-6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2"/>
              </a:rPr>
              <a:t>www.ahrq.gov</a:t>
            </a:r>
            <a:endParaRPr sz="1650">
              <a:latin typeface="Arial"/>
              <a:cs typeface="Arial"/>
            </a:endParaRPr>
          </a:p>
          <a:p>
            <a:pPr marL="158115" marR="290830" indent="-145415">
              <a:lnSpc>
                <a:spcPts val="1590"/>
              </a:lnSpc>
              <a:spcBef>
                <a:spcPts val="640"/>
              </a:spcBef>
              <a:buChar char="•"/>
              <a:tabLst>
                <a:tab pos="158750" algn="l"/>
              </a:tabLst>
            </a:pPr>
            <a:r>
              <a:rPr dirty="0" sz="1650" spc="-15">
                <a:latin typeface="Arial"/>
                <a:cs typeface="Arial"/>
              </a:rPr>
              <a:t>Institute</a:t>
            </a:r>
            <a:r>
              <a:rPr dirty="0" sz="1650" spc="-120">
                <a:latin typeface="Arial"/>
                <a:cs typeface="Arial"/>
              </a:rPr>
              <a:t> </a:t>
            </a:r>
            <a:r>
              <a:rPr dirty="0" sz="1650">
                <a:latin typeface="Arial"/>
                <a:cs typeface="Arial"/>
              </a:rPr>
              <a:t>of</a:t>
            </a:r>
            <a:r>
              <a:rPr dirty="0" sz="1650" spc="-90">
                <a:latin typeface="Arial"/>
                <a:cs typeface="Arial"/>
              </a:rPr>
              <a:t> </a:t>
            </a:r>
            <a:r>
              <a:rPr dirty="0" sz="1650" spc="-45">
                <a:latin typeface="Arial"/>
                <a:cs typeface="Arial"/>
              </a:rPr>
              <a:t>Medicine</a:t>
            </a:r>
            <a:r>
              <a:rPr dirty="0" sz="1650" spc="-110">
                <a:latin typeface="Arial"/>
                <a:cs typeface="Arial"/>
              </a:rPr>
              <a:t> </a:t>
            </a:r>
            <a:r>
              <a:rPr dirty="0" sz="1650">
                <a:latin typeface="Arial"/>
                <a:cs typeface="Arial"/>
              </a:rPr>
              <a:t>of</a:t>
            </a:r>
            <a:r>
              <a:rPr dirty="0" sz="1650" spc="-95">
                <a:latin typeface="Arial"/>
                <a:cs typeface="Arial"/>
              </a:rPr>
              <a:t> </a:t>
            </a:r>
            <a:r>
              <a:rPr dirty="0" sz="1650" spc="-15">
                <a:latin typeface="Arial"/>
                <a:cs typeface="Arial"/>
              </a:rPr>
              <a:t>the</a:t>
            </a:r>
            <a:r>
              <a:rPr dirty="0" sz="1650" spc="-95">
                <a:latin typeface="Arial"/>
                <a:cs typeface="Arial"/>
              </a:rPr>
              <a:t> </a:t>
            </a:r>
            <a:r>
              <a:rPr dirty="0" sz="1650" spc="-45">
                <a:latin typeface="Arial"/>
                <a:cs typeface="Arial"/>
              </a:rPr>
              <a:t>National</a:t>
            </a:r>
            <a:r>
              <a:rPr dirty="0" sz="1650" spc="-85">
                <a:latin typeface="Arial"/>
                <a:cs typeface="Arial"/>
              </a:rPr>
              <a:t> </a:t>
            </a:r>
            <a:r>
              <a:rPr dirty="0" sz="1650" spc="-95">
                <a:latin typeface="Arial"/>
                <a:cs typeface="Arial"/>
              </a:rPr>
              <a:t>Academies </a:t>
            </a:r>
            <a:r>
              <a:rPr dirty="0" u="heavy" sz="1650" spc="-9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heavy" sz="1650" spc="-4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3"/>
              </a:rPr>
              <a:t>www.iom.edu</a:t>
            </a:r>
            <a:endParaRPr sz="16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65"/>
              </a:spcBef>
              <a:buChar char="•"/>
              <a:tabLst>
                <a:tab pos="158750" algn="l"/>
              </a:tabLst>
            </a:pPr>
            <a:r>
              <a:rPr dirty="0" sz="1650" spc="-120">
                <a:latin typeface="Arial"/>
                <a:cs typeface="Arial"/>
              </a:rPr>
              <a:t>The </a:t>
            </a:r>
            <a:r>
              <a:rPr dirty="0" sz="1650" spc="-60">
                <a:latin typeface="Arial"/>
                <a:cs typeface="Arial"/>
              </a:rPr>
              <a:t>Joint </a:t>
            </a:r>
            <a:r>
              <a:rPr dirty="0" sz="1650" spc="-90">
                <a:latin typeface="Arial"/>
                <a:cs typeface="Arial"/>
              </a:rPr>
              <a:t>Commission</a:t>
            </a:r>
            <a:r>
              <a:rPr dirty="0" sz="1650" spc="270">
                <a:solidFill>
                  <a:srgbClr val="0563C1"/>
                </a:solidFill>
                <a:latin typeface="Arial"/>
                <a:cs typeface="Arial"/>
              </a:rPr>
              <a:t> </a:t>
            </a:r>
            <a:r>
              <a:rPr dirty="0" u="heavy" sz="1650" spc="-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4"/>
              </a:rPr>
              <a:t>www.jointcommission.org</a:t>
            </a:r>
            <a:endParaRPr sz="1650">
              <a:latin typeface="Arial"/>
              <a:cs typeface="Arial"/>
            </a:endParaRPr>
          </a:p>
          <a:p>
            <a:pPr marL="158115" marR="1133475" indent="-145415">
              <a:lnSpc>
                <a:spcPts val="1590"/>
              </a:lnSpc>
              <a:spcBef>
                <a:spcPts val="625"/>
              </a:spcBef>
              <a:buChar char="•"/>
              <a:tabLst>
                <a:tab pos="158750" algn="l"/>
              </a:tabLst>
            </a:pPr>
            <a:r>
              <a:rPr dirty="0" sz="1650" spc="-15">
                <a:latin typeface="Arial"/>
                <a:cs typeface="Arial"/>
              </a:rPr>
              <a:t>Institute </a:t>
            </a:r>
            <a:r>
              <a:rPr dirty="0" sz="1650" spc="-5">
                <a:latin typeface="Arial"/>
                <a:cs typeface="Arial"/>
              </a:rPr>
              <a:t>for </a:t>
            </a:r>
            <a:r>
              <a:rPr dirty="0" sz="1650" spc="-140">
                <a:latin typeface="Arial"/>
                <a:cs typeface="Arial"/>
              </a:rPr>
              <a:t>Safe </a:t>
            </a:r>
            <a:r>
              <a:rPr dirty="0" sz="1650" spc="-35">
                <a:latin typeface="Arial"/>
                <a:cs typeface="Arial"/>
              </a:rPr>
              <a:t>Medication</a:t>
            </a:r>
            <a:r>
              <a:rPr dirty="0" sz="1650" spc="-250">
                <a:latin typeface="Arial"/>
                <a:cs typeface="Arial"/>
              </a:rPr>
              <a:t> </a:t>
            </a:r>
            <a:r>
              <a:rPr dirty="0" sz="1650" spc="-90">
                <a:latin typeface="Arial"/>
                <a:cs typeface="Arial"/>
              </a:rPr>
              <a:t>Practices </a:t>
            </a:r>
            <a:r>
              <a:rPr dirty="0" u="heavy" sz="1650" spc="-9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dirty="0" u="heavy" sz="1650" spc="-55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5"/>
              </a:rPr>
              <a:t>www.ismp.org</a:t>
            </a:r>
            <a:endParaRPr sz="16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65"/>
              </a:spcBef>
              <a:buChar char="•"/>
              <a:tabLst>
                <a:tab pos="158750" algn="l"/>
              </a:tabLst>
            </a:pPr>
            <a:r>
              <a:rPr dirty="0" sz="1650" spc="-50">
                <a:latin typeface="Arial"/>
                <a:cs typeface="Arial"/>
              </a:rPr>
              <a:t>National </a:t>
            </a:r>
            <a:r>
              <a:rPr dirty="0" sz="1650" spc="-55">
                <a:latin typeface="Arial"/>
                <a:cs typeface="Arial"/>
              </a:rPr>
              <a:t>Patient </a:t>
            </a:r>
            <a:r>
              <a:rPr dirty="0" sz="1650" spc="-95">
                <a:latin typeface="Arial"/>
                <a:cs typeface="Arial"/>
              </a:rPr>
              <a:t>Safety </a:t>
            </a:r>
            <a:r>
              <a:rPr dirty="0" sz="1650" spc="-60">
                <a:latin typeface="Arial"/>
                <a:cs typeface="Arial"/>
              </a:rPr>
              <a:t>Foundation</a:t>
            </a:r>
            <a:r>
              <a:rPr dirty="0" sz="1650" spc="-125">
                <a:solidFill>
                  <a:srgbClr val="0563C1"/>
                </a:solidFill>
                <a:latin typeface="Arial"/>
                <a:cs typeface="Arial"/>
              </a:rPr>
              <a:t> </a:t>
            </a:r>
            <a:r>
              <a:rPr dirty="0" u="heavy" sz="165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6"/>
              </a:rPr>
              <a:t>http://npsf.org/</a:t>
            </a:r>
            <a:endParaRPr sz="16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50"/>
              </a:spcBef>
              <a:buChar char="•"/>
              <a:tabLst>
                <a:tab pos="158750" algn="l"/>
              </a:tabLst>
            </a:pPr>
            <a:r>
              <a:rPr dirty="0" sz="1650" spc="-220">
                <a:latin typeface="Arial"/>
                <a:cs typeface="Arial"/>
              </a:rPr>
              <a:t>JCAHO </a:t>
            </a:r>
            <a:r>
              <a:rPr dirty="0" sz="1650" spc="-95">
                <a:latin typeface="Arial"/>
                <a:cs typeface="Arial"/>
              </a:rPr>
              <a:t>“Speak </a:t>
            </a:r>
            <a:r>
              <a:rPr dirty="0" sz="1650" spc="-15">
                <a:latin typeface="Arial"/>
                <a:cs typeface="Arial"/>
              </a:rPr>
              <a:t>Up”</a:t>
            </a:r>
            <a:r>
              <a:rPr dirty="0" sz="1650" spc="-210">
                <a:latin typeface="Arial"/>
                <a:cs typeface="Arial"/>
              </a:rPr>
              <a:t> </a:t>
            </a:r>
            <a:r>
              <a:rPr dirty="0" sz="1650" spc="-60">
                <a:latin typeface="Arial"/>
                <a:cs typeface="Arial"/>
              </a:rPr>
              <a:t>program</a:t>
            </a:r>
            <a:endParaRPr sz="1650">
              <a:latin typeface="Arial"/>
              <a:cs typeface="Arial"/>
            </a:endParaRPr>
          </a:p>
          <a:p>
            <a:pPr lvl="1" marL="449580" indent="-145415">
              <a:lnSpc>
                <a:spcPct val="100000"/>
              </a:lnSpc>
              <a:spcBef>
                <a:spcPts val="125"/>
              </a:spcBef>
              <a:buClr>
                <a:srgbClr val="000000"/>
              </a:buClr>
              <a:buChar char="•"/>
              <a:tabLst>
                <a:tab pos="450215" algn="l"/>
              </a:tabLst>
            </a:pPr>
            <a:r>
              <a:rPr dirty="0" u="sng" sz="950" spc="-2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Arial"/>
                <a:cs typeface="Arial"/>
                <a:hlinkClick r:id="rId7"/>
              </a:rPr>
              <a:t>http://www.jcaho.org/general+public/patient+safety/speak+up/index.htm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87360"/>
            <a:ext cx="369189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b="1" i="0">
                <a:solidFill>
                  <a:srgbClr val="44546A"/>
                </a:solidFill>
                <a:latin typeface="Arial"/>
                <a:cs typeface="Arial"/>
              </a:rPr>
              <a:t>Take </a:t>
            </a:r>
            <a:r>
              <a:rPr dirty="0" sz="2800" spc="20" b="1" i="0">
                <a:solidFill>
                  <a:srgbClr val="44546A"/>
                </a:solidFill>
                <a:latin typeface="Arial"/>
                <a:cs typeface="Arial"/>
              </a:rPr>
              <a:t>Home</a:t>
            </a:r>
            <a:r>
              <a:rPr dirty="0" sz="2800" spc="-75" b="1" i="0">
                <a:solidFill>
                  <a:srgbClr val="44546A"/>
                </a:solidFill>
                <a:latin typeface="Arial"/>
                <a:cs typeface="Arial"/>
              </a:rPr>
              <a:t> </a:t>
            </a:r>
            <a:r>
              <a:rPr dirty="0" sz="2800" spc="-45" b="1" i="0">
                <a:solidFill>
                  <a:srgbClr val="44546A"/>
                </a:solidFill>
                <a:latin typeface="Arial"/>
                <a:cs typeface="Arial"/>
              </a:rPr>
              <a:t>Messages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091660"/>
            <a:ext cx="6580505" cy="1656714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5"/>
              </a:spcBef>
              <a:buChar char="•"/>
              <a:tabLst>
                <a:tab pos="158750" algn="l"/>
              </a:tabLst>
            </a:pPr>
            <a:r>
              <a:rPr dirty="0" sz="1750" spc="-90">
                <a:solidFill>
                  <a:srgbClr val="5B9BD5"/>
                </a:solidFill>
                <a:latin typeface="Arial"/>
                <a:cs typeface="Arial"/>
              </a:rPr>
              <a:t>Safety </a:t>
            </a:r>
            <a:r>
              <a:rPr dirty="0" sz="1750" spc="-80">
                <a:solidFill>
                  <a:srgbClr val="5B9BD5"/>
                </a:solidFill>
                <a:latin typeface="Arial"/>
                <a:cs typeface="Arial"/>
              </a:rPr>
              <a:t>is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everyone's</a:t>
            </a:r>
            <a:r>
              <a:rPr dirty="0" sz="1750" spc="-10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job!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1750" spc="-90">
                <a:solidFill>
                  <a:srgbClr val="5B9BD5"/>
                </a:solidFill>
                <a:latin typeface="Arial"/>
                <a:cs typeface="Arial"/>
              </a:rPr>
              <a:t>Learn </a:t>
            </a:r>
            <a:r>
              <a:rPr dirty="0" sz="1750" spc="-5">
                <a:solidFill>
                  <a:srgbClr val="5B9BD5"/>
                </a:solidFill>
                <a:latin typeface="Arial"/>
                <a:cs typeface="Arial"/>
              </a:rPr>
              <a:t>from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previous</a:t>
            </a:r>
            <a:r>
              <a:rPr dirty="0" sz="1750" spc="-13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errors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Report </a:t>
            </a:r>
            <a:r>
              <a:rPr dirty="0" sz="1750" spc="-45">
                <a:solidFill>
                  <a:srgbClr val="5B9BD5"/>
                </a:solidFill>
                <a:latin typeface="Arial"/>
                <a:cs typeface="Arial"/>
              </a:rPr>
              <a:t>incidents </a:t>
            </a:r>
            <a:r>
              <a:rPr dirty="0" sz="1750" spc="25">
                <a:solidFill>
                  <a:srgbClr val="5B9BD5"/>
                </a:solidFill>
                <a:latin typeface="Arial"/>
                <a:cs typeface="Arial"/>
              </a:rPr>
              <a:t>to </a:t>
            </a:r>
            <a:r>
              <a:rPr dirty="0" sz="1750" spc="-40">
                <a:solidFill>
                  <a:srgbClr val="5B9BD5"/>
                </a:solidFill>
                <a:latin typeface="Arial"/>
                <a:cs typeface="Arial"/>
              </a:rPr>
              <a:t>learn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not </a:t>
            </a:r>
            <a:r>
              <a:rPr dirty="0" sz="1750" spc="25">
                <a:solidFill>
                  <a:srgbClr val="5B9BD5"/>
                </a:solidFill>
                <a:latin typeface="Arial"/>
                <a:cs typeface="Arial"/>
              </a:rPr>
              <a:t>to</a:t>
            </a:r>
            <a:r>
              <a:rPr dirty="0" sz="1750" spc="-36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blame.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80">
                <a:solidFill>
                  <a:srgbClr val="5B9BD5"/>
                </a:solidFill>
                <a:latin typeface="Arial"/>
                <a:cs typeface="Arial"/>
              </a:rPr>
              <a:t>Errors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are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5B9BD5"/>
                </a:solidFill>
                <a:latin typeface="Arial"/>
                <a:cs typeface="Arial"/>
              </a:rPr>
              <a:t>not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only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5B9BD5"/>
                </a:solidFill>
                <a:latin typeface="Arial"/>
                <a:cs typeface="Arial"/>
              </a:rPr>
              <a:t>human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5B9BD5"/>
                </a:solidFill>
                <a:latin typeface="Arial"/>
                <a:cs typeface="Arial"/>
              </a:rPr>
              <a:t>related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5B9BD5"/>
                </a:solidFill>
                <a:latin typeface="Arial"/>
                <a:cs typeface="Arial"/>
              </a:rPr>
              <a:t>but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5">
                <a:solidFill>
                  <a:srgbClr val="5B9BD5"/>
                </a:solidFill>
                <a:latin typeface="Arial"/>
                <a:cs typeface="Arial"/>
              </a:rPr>
              <a:t>the</a:t>
            </a:r>
            <a:r>
              <a:rPr dirty="0" sz="1750" spc="-7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5B9BD5"/>
                </a:solidFill>
                <a:latin typeface="Arial"/>
                <a:cs typeface="Arial"/>
              </a:rPr>
              <a:t>majority</a:t>
            </a:r>
            <a:r>
              <a:rPr dirty="0" sz="1750" spc="-8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are</a:t>
            </a:r>
            <a:r>
              <a:rPr dirty="0" sz="1750" spc="-8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90">
                <a:solidFill>
                  <a:srgbClr val="5B9BD5"/>
                </a:solidFill>
                <a:latin typeface="Arial"/>
                <a:cs typeface="Arial"/>
              </a:rPr>
              <a:t>system</a:t>
            </a:r>
            <a:r>
              <a:rPr dirty="0" sz="1750" spc="-65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15">
                <a:solidFill>
                  <a:srgbClr val="5B9BD5"/>
                </a:solidFill>
                <a:latin typeface="Arial"/>
                <a:cs typeface="Arial"/>
              </a:rPr>
              <a:t>failure!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90">
                <a:solidFill>
                  <a:srgbClr val="5B9BD5"/>
                </a:solidFill>
                <a:latin typeface="Arial"/>
                <a:cs typeface="Arial"/>
              </a:rPr>
              <a:t>Technology </a:t>
            </a:r>
            <a:r>
              <a:rPr dirty="0" sz="1750" spc="-114">
                <a:solidFill>
                  <a:srgbClr val="5B9BD5"/>
                </a:solidFill>
                <a:latin typeface="Arial"/>
                <a:cs typeface="Arial"/>
              </a:rPr>
              <a:t>has </a:t>
            </a:r>
            <a:r>
              <a:rPr dirty="0" sz="1750" spc="-70">
                <a:solidFill>
                  <a:srgbClr val="5B9BD5"/>
                </a:solidFill>
                <a:latin typeface="Arial"/>
                <a:cs typeface="Arial"/>
              </a:rPr>
              <a:t>been </a:t>
            </a:r>
            <a:r>
              <a:rPr dirty="0" sz="1750" spc="-75">
                <a:solidFill>
                  <a:srgbClr val="5B9BD5"/>
                </a:solidFill>
                <a:latin typeface="Arial"/>
                <a:cs typeface="Arial"/>
              </a:rPr>
              <a:t>designed </a:t>
            </a:r>
            <a:r>
              <a:rPr dirty="0" sz="1750" spc="-60">
                <a:solidFill>
                  <a:srgbClr val="5B9BD5"/>
                </a:solidFill>
                <a:latin typeface="Arial"/>
                <a:cs typeface="Arial"/>
              </a:rPr>
              <a:t>by human</a:t>
            </a:r>
            <a:r>
              <a:rPr dirty="0" sz="1750" spc="-5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5B9BD5"/>
                </a:solidFill>
                <a:latin typeface="Arial"/>
                <a:cs typeface="Arial"/>
              </a:rPr>
              <a:t>factors!!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614" y="4100640"/>
            <a:ext cx="448309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3483" y="4100640"/>
            <a:ext cx="1083310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Professor 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Ahmed </a:t>
            </a:r>
            <a:r>
              <a:rPr dirty="0" sz="750" spc="-25">
                <a:solidFill>
                  <a:srgbClr val="888888"/>
                </a:solidFill>
                <a:latin typeface="Arial"/>
                <a:cs typeface="Arial"/>
              </a:rPr>
              <a:t>Al</a:t>
            </a:r>
            <a:r>
              <a:rPr dirty="0" sz="750" spc="-8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888888"/>
                </a:solidFill>
                <a:latin typeface="Arial"/>
                <a:cs typeface="Arial"/>
              </a:rPr>
              <a:t>Barrak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909" y="2308309"/>
            <a:ext cx="974725" cy="4241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600" spc="-8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2600" spc="-7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600" spc="-114">
                <a:solidFill>
                  <a:srgbClr val="FFFFFF"/>
                </a:solidFill>
                <a:latin typeface="Arial"/>
                <a:cs typeface="Arial"/>
              </a:rPr>
              <a:t>man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1059" y="2660891"/>
            <a:ext cx="204470" cy="217170"/>
          </a:xfrm>
          <a:custGeom>
            <a:avLst/>
            <a:gdLst/>
            <a:ahLst/>
            <a:cxnLst/>
            <a:rect l="l" t="t" r="r" b="b"/>
            <a:pathLst>
              <a:path w="204469" h="217169">
                <a:moveTo>
                  <a:pt x="203860" y="0"/>
                </a:moveTo>
                <a:lnTo>
                  <a:pt x="0" y="0"/>
                </a:lnTo>
                <a:lnTo>
                  <a:pt x="0" y="216890"/>
                </a:lnTo>
                <a:lnTo>
                  <a:pt x="203860" y="216890"/>
                </a:lnTo>
                <a:lnTo>
                  <a:pt x="203860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64562" y="2457030"/>
            <a:ext cx="636905" cy="204470"/>
          </a:xfrm>
          <a:custGeom>
            <a:avLst/>
            <a:gdLst/>
            <a:ahLst/>
            <a:cxnLst/>
            <a:rect l="l" t="t" r="r" b="b"/>
            <a:pathLst>
              <a:path w="636905" h="204469">
                <a:moveTo>
                  <a:pt x="636854" y="0"/>
                </a:moveTo>
                <a:lnTo>
                  <a:pt x="0" y="0"/>
                </a:lnTo>
                <a:lnTo>
                  <a:pt x="0" y="203860"/>
                </a:lnTo>
                <a:lnTo>
                  <a:pt x="636854" y="203860"/>
                </a:lnTo>
                <a:lnTo>
                  <a:pt x="636854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81059" y="2240127"/>
            <a:ext cx="204470" cy="217170"/>
          </a:xfrm>
          <a:custGeom>
            <a:avLst/>
            <a:gdLst/>
            <a:ahLst/>
            <a:cxnLst/>
            <a:rect l="l" t="t" r="r" b="b"/>
            <a:pathLst>
              <a:path w="204469" h="217169">
                <a:moveTo>
                  <a:pt x="203860" y="0"/>
                </a:moveTo>
                <a:lnTo>
                  <a:pt x="0" y="0"/>
                </a:lnTo>
                <a:lnTo>
                  <a:pt x="0" y="216903"/>
                </a:lnTo>
                <a:lnTo>
                  <a:pt x="203860" y="216903"/>
                </a:lnTo>
                <a:lnTo>
                  <a:pt x="203860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37750" y="1812328"/>
            <a:ext cx="1494790" cy="1494790"/>
          </a:xfrm>
          <a:custGeom>
            <a:avLst/>
            <a:gdLst/>
            <a:ahLst/>
            <a:cxnLst/>
            <a:rect l="l" t="t" r="r" b="b"/>
            <a:pathLst>
              <a:path w="1494789" h="1494789">
                <a:moveTo>
                  <a:pt x="747115" y="0"/>
                </a:moveTo>
                <a:lnTo>
                  <a:pt x="699870" y="1470"/>
                </a:lnTo>
                <a:lnTo>
                  <a:pt x="653406" y="5821"/>
                </a:lnTo>
                <a:lnTo>
                  <a:pt x="607809" y="12967"/>
                </a:lnTo>
                <a:lnTo>
                  <a:pt x="563168" y="22819"/>
                </a:lnTo>
                <a:lnTo>
                  <a:pt x="519569" y="35291"/>
                </a:lnTo>
                <a:lnTo>
                  <a:pt x="477102" y="50293"/>
                </a:lnTo>
                <a:lnTo>
                  <a:pt x="435852" y="67740"/>
                </a:lnTo>
                <a:lnTo>
                  <a:pt x="395908" y="87543"/>
                </a:lnTo>
                <a:lnTo>
                  <a:pt x="357357" y="109615"/>
                </a:lnTo>
                <a:lnTo>
                  <a:pt x="320287" y="133867"/>
                </a:lnTo>
                <a:lnTo>
                  <a:pt x="284786" y="160214"/>
                </a:lnTo>
                <a:lnTo>
                  <a:pt x="250940" y="188567"/>
                </a:lnTo>
                <a:lnTo>
                  <a:pt x="218838" y="218838"/>
                </a:lnTo>
                <a:lnTo>
                  <a:pt x="188567" y="250940"/>
                </a:lnTo>
                <a:lnTo>
                  <a:pt x="160214" y="284786"/>
                </a:lnTo>
                <a:lnTo>
                  <a:pt x="133867" y="320287"/>
                </a:lnTo>
                <a:lnTo>
                  <a:pt x="109615" y="357357"/>
                </a:lnTo>
                <a:lnTo>
                  <a:pt x="87543" y="395908"/>
                </a:lnTo>
                <a:lnTo>
                  <a:pt x="67740" y="435852"/>
                </a:lnTo>
                <a:lnTo>
                  <a:pt x="50293" y="477102"/>
                </a:lnTo>
                <a:lnTo>
                  <a:pt x="35291" y="519569"/>
                </a:lnTo>
                <a:lnTo>
                  <a:pt x="22819" y="563168"/>
                </a:lnTo>
                <a:lnTo>
                  <a:pt x="12967" y="607809"/>
                </a:lnTo>
                <a:lnTo>
                  <a:pt x="5821" y="653406"/>
                </a:lnTo>
                <a:lnTo>
                  <a:pt x="1470" y="699870"/>
                </a:lnTo>
                <a:lnTo>
                  <a:pt x="0" y="747115"/>
                </a:lnTo>
                <a:lnTo>
                  <a:pt x="1470" y="794360"/>
                </a:lnTo>
                <a:lnTo>
                  <a:pt x="5821" y="840825"/>
                </a:lnTo>
                <a:lnTo>
                  <a:pt x="12967" y="886422"/>
                </a:lnTo>
                <a:lnTo>
                  <a:pt x="22819" y="931063"/>
                </a:lnTo>
                <a:lnTo>
                  <a:pt x="35291" y="974662"/>
                </a:lnTo>
                <a:lnTo>
                  <a:pt x="50293" y="1017129"/>
                </a:lnTo>
                <a:lnTo>
                  <a:pt x="67740" y="1058379"/>
                </a:lnTo>
                <a:lnTo>
                  <a:pt x="87543" y="1098324"/>
                </a:lnTo>
                <a:lnTo>
                  <a:pt x="109615" y="1136875"/>
                </a:lnTo>
                <a:lnTo>
                  <a:pt x="133867" y="1173945"/>
                </a:lnTo>
                <a:lnTo>
                  <a:pt x="160214" y="1209447"/>
                </a:lnTo>
                <a:lnTo>
                  <a:pt x="188567" y="1243293"/>
                </a:lnTo>
                <a:lnTo>
                  <a:pt x="218838" y="1275395"/>
                </a:lnTo>
                <a:lnTo>
                  <a:pt x="250940" y="1305667"/>
                </a:lnTo>
                <a:lnTo>
                  <a:pt x="284786" y="1334020"/>
                </a:lnTo>
                <a:lnTo>
                  <a:pt x="320287" y="1360367"/>
                </a:lnTo>
                <a:lnTo>
                  <a:pt x="357357" y="1384620"/>
                </a:lnTo>
                <a:lnTo>
                  <a:pt x="395908" y="1406692"/>
                </a:lnTo>
                <a:lnTo>
                  <a:pt x="435852" y="1426496"/>
                </a:lnTo>
                <a:lnTo>
                  <a:pt x="477102" y="1443942"/>
                </a:lnTo>
                <a:lnTo>
                  <a:pt x="519569" y="1458945"/>
                </a:lnTo>
                <a:lnTo>
                  <a:pt x="563168" y="1471417"/>
                </a:lnTo>
                <a:lnTo>
                  <a:pt x="607809" y="1481269"/>
                </a:lnTo>
                <a:lnTo>
                  <a:pt x="653406" y="1488415"/>
                </a:lnTo>
                <a:lnTo>
                  <a:pt x="699870" y="1492767"/>
                </a:lnTo>
                <a:lnTo>
                  <a:pt x="747115" y="1494237"/>
                </a:lnTo>
                <a:lnTo>
                  <a:pt x="794360" y="1492767"/>
                </a:lnTo>
                <a:lnTo>
                  <a:pt x="840825" y="1488415"/>
                </a:lnTo>
                <a:lnTo>
                  <a:pt x="886422" y="1481269"/>
                </a:lnTo>
                <a:lnTo>
                  <a:pt x="931063" y="1471417"/>
                </a:lnTo>
                <a:lnTo>
                  <a:pt x="974662" y="1458945"/>
                </a:lnTo>
                <a:lnTo>
                  <a:pt x="1017130" y="1443942"/>
                </a:lnTo>
                <a:lnTo>
                  <a:pt x="1058380" y="1426496"/>
                </a:lnTo>
                <a:lnTo>
                  <a:pt x="1098325" y="1406692"/>
                </a:lnTo>
                <a:lnTo>
                  <a:pt x="1136876" y="1384620"/>
                </a:lnTo>
                <a:lnTo>
                  <a:pt x="1173947" y="1360367"/>
                </a:lnTo>
                <a:lnTo>
                  <a:pt x="1209449" y="1334020"/>
                </a:lnTo>
                <a:lnTo>
                  <a:pt x="1243296" y="1305667"/>
                </a:lnTo>
                <a:lnTo>
                  <a:pt x="1275399" y="1275395"/>
                </a:lnTo>
                <a:lnTo>
                  <a:pt x="1305671" y="1243293"/>
                </a:lnTo>
                <a:lnTo>
                  <a:pt x="1334024" y="1209447"/>
                </a:lnTo>
                <a:lnTo>
                  <a:pt x="1360371" y="1173945"/>
                </a:lnTo>
                <a:lnTo>
                  <a:pt x="1384625" y="1136875"/>
                </a:lnTo>
                <a:lnTo>
                  <a:pt x="1406697" y="1098324"/>
                </a:lnTo>
                <a:lnTo>
                  <a:pt x="1426501" y="1058379"/>
                </a:lnTo>
                <a:lnTo>
                  <a:pt x="1443948" y="1017129"/>
                </a:lnTo>
                <a:lnTo>
                  <a:pt x="1458951" y="974662"/>
                </a:lnTo>
                <a:lnTo>
                  <a:pt x="1471423" y="931063"/>
                </a:lnTo>
                <a:lnTo>
                  <a:pt x="1481275" y="886422"/>
                </a:lnTo>
                <a:lnTo>
                  <a:pt x="1488422" y="840825"/>
                </a:lnTo>
                <a:lnTo>
                  <a:pt x="1492773" y="794360"/>
                </a:lnTo>
                <a:lnTo>
                  <a:pt x="1494243" y="747115"/>
                </a:lnTo>
                <a:lnTo>
                  <a:pt x="1492773" y="699870"/>
                </a:lnTo>
                <a:lnTo>
                  <a:pt x="1488422" y="653406"/>
                </a:lnTo>
                <a:lnTo>
                  <a:pt x="1481275" y="607809"/>
                </a:lnTo>
                <a:lnTo>
                  <a:pt x="1471423" y="563168"/>
                </a:lnTo>
                <a:lnTo>
                  <a:pt x="1458951" y="519569"/>
                </a:lnTo>
                <a:lnTo>
                  <a:pt x="1443948" y="477102"/>
                </a:lnTo>
                <a:lnTo>
                  <a:pt x="1426501" y="435852"/>
                </a:lnTo>
                <a:lnTo>
                  <a:pt x="1406697" y="395908"/>
                </a:lnTo>
                <a:lnTo>
                  <a:pt x="1384625" y="357357"/>
                </a:lnTo>
                <a:lnTo>
                  <a:pt x="1360371" y="320287"/>
                </a:lnTo>
                <a:lnTo>
                  <a:pt x="1334024" y="284786"/>
                </a:lnTo>
                <a:lnTo>
                  <a:pt x="1305671" y="250940"/>
                </a:lnTo>
                <a:lnTo>
                  <a:pt x="1275399" y="218838"/>
                </a:lnTo>
                <a:lnTo>
                  <a:pt x="1243296" y="188567"/>
                </a:lnTo>
                <a:lnTo>
                  <a:pt x="1209449" y="160214"/>
                </a:lnTo>
                <a:lnTo>
                  <a:pt x="1173947" y="133867"/>
                </a:lnTo>
                <a:lnTo>
                  <a:pt x="1136876" y="109615"/>
                </a:lnTo>
                <a:lnTo>
                  <a:pt x="1098325" y="87543"/>
                </a:lnTo>
                <a:lnTo>
                  <a:pt x="1058380" y="67740"/>
                </a:lnTo>
                <a:lnTo>
                  <a:pt x="1017130" y="50293"/>
                </a:lnTo>
                <a:lnTo>
                  <a:pt x="974662" y="35291"/>
                </a:lnTo>
                <a:lnTo>
                  <a:pt x="931063" y="22819"/>
                </a:lnTo>
                <a:lnTo>
                  <a:pt x="886422" y="12967"/>
                </a:lnTo>
                <a:lnTo>
                  <a:pt x="840825" y="5821"/>
                </a:lnTo>
                <a:lnTo>
                  <a:pt x="794360" y="1470"/>
                </a:lnTo>
                <a:lnTo>
                  <a:pt x="74711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727245" y="2308309"/>
            <a:ext cx="316230" cy="4241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600" spc="-165">
                <a:solidFill>
                  <a:srgbClr val="FFFFFF"/>
                </a:solidFill>
                <a:latin typeface="Arial"/>
                <a:cs typeface="Arial"/>
              </a:rPr>
              <a:t>HI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68316" y="2303843"/>
            <a:ext cx="636905" cy="204470"/>
          </a:xfrm>
          <a:custGeom>
            <a:avLst/>
            <a:gdLst/>
            <a:ahLst/>
            <a:cxnLst/>
            <a:rect l="l" t="t" r="r" b="b"/>
            <a:pathLst>
              <a:path w="636904" h="204469">
                <a:moveTo>
                  <a:pt x="636854" y="0"/>
                </a:moveTo>
                <a:lnTo>
                  <a:pt x="0" y="0"/>
                </a:lnTo>
                <a:lnTo>
                  <a:pt x="0" y="204114"/>
                </a:lnTo>
                <a:lnTo>
                  <a:pt x="636854" y="204114"/>
                </a:lnTo>
                <a:lnTo>
                  <a:pt x="636854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68316" y="2609964"/>
            <a:ext cx="636905" cy="204470"/>
          </a:xfrm>
          <a:custGeom>
            <a:avLst/>
            <a:gdLst/>
            <a:ahLst/>
            <a:cxnLst/>
            <a:rect l="l" t="t" r="r" b="b"/>
            <a:pathLst>
              <a:path w="636904" h="204469">
                <a:moveTo>
                  <a:pt x="636854" y="0"/>
                </a:moveTo>
                <a:lnTo>
                  <a:pt x="0" y="0"/>
                </a:lnTo>
                <a:lnTo>
                  <a:pt x="0" y="204101"/>
                </a:lnTo>
                <a:lnTo>
                  <a:pt x="636854" y="204101"/>
                </a:lnTo>
                <a:lnTo>
                  <a:pt x="636854" y="0"/>
                </a:lnTo>
                <a:close/>
              </a:path>
            </a:pathLst>
          </a:custGeom>
          <a:solidFill>
            <a:srgbClr val="B5CB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41504" y="1812328"/>
            <a:ext cx="1494790" cy="1494790"/>
          </a:xfrm>
          <a:custGeom>
            <a:avLst/>
            <a:gdLst/>
            <a:ahLst/>
            <a:cxnLst/>
            <a:rect l="l" t="t" r="r" b="b"/>
            <a:pathLst>
              <a:path w="1494790" h="1494789">
                <a:moveTo>
                  <a:pt x="747115" y="0"/>
                </a:moveTo>
                <a:lnTo>
                  <a:pt x="699870" y="1470"/>
                </a:lnTo>
                <a:lnTo>
                  <a:pt x="653406" y="5821"/>
                </a:lnTo>
                <a:lnTo>
                  <a:pt x="607809" y="12967"/>
                </a:lnTo>
                <a:lnTo>
                  <a:pt x="563168" y="22819"/>
                </a:lnTo>
                <a:lnTo>
                  <a:pt x="519569" y="35291"/>
                </a:lnTo>
                <a:lnTo>
                  <a:pt x="477102" y="50293"/>
                </a:lnTo>
                <a:lnTo>
                  <a:pt x="435852" y="67740"/>
                </a:lnTo>
                <a:lnTo>
                  <a:pt x="395908" y="87543"/>
                </a:lnTo>
                <a:lnTo>
                  <a:pt x="357357" y="109615"/>
                </a:lnTo>
                <a:lnTo>
                  <a:pt x="320287" y="133867"/>
                </a:lnTo>
                <a:lnTo>
                  <a:pt x="284786" y="160214"/>
                </a:lnTo>
                <a:lnTo>
                  <a:pt x="250940" y="188567"/>
                </a:lnTo>
                <a:lnTo>
                  <a:pt x="218838" y="218838"/>
                </a:lnTo>
                <a:lnTo>
                  <a:pt x="188567" y="250940"/>
                </a:lnTo>
                <a:lnTo>
                  <a:pt x="160214" y="284786"/>
                </a:lnTo>
                <a:lnTo>
                  <a:pt x="133867" y="320287"/>
                </a:lnTo>
                <a:lnTo>
                  <a:pt x="109615" y="357357"/>
                </a:lnTo>
                <a:lnTo>
                  <a:pt x="87543" y="395908"/>
                </a:lnTo>
                <a:lnTo>
                  <a:pt x="67740" y="435852"/>
                </a:lnTo>
                <a:lnTo>
                  <a:pt x="50293" y="477102"/>
                </a:lnTo>
                <a:lnTo>
                  <a:pt x="35291" y="519569"/>
                </a:lnTo>
                <a:lnTo>
                  <a:pt x="22819" y="563168"/>
                </a:lnTo>
                <a:lnTo>
                  <a:pt x="12967" y="607809"/>
                </a:lnTo>
                <a:lnTo>
                  <a:pt x="5821" y="653406"/>
                </a:lnTo>
                <a:lnTo>
                  <a:pt x="1470" y="699870"/>
                </a:lnTo>
                <a:lnTo>
                  <a:pt x="0" y="747115"/>
                </a:lnTo>
                <a:lnTo>
                  <a:pt x="1470" y="794360"/>
                </a:lnTo>
                <a:lnTo>
                  <a:pt x="5821" y="840825"/>
                </a:lnTo>
                <a:lnTo>
                  <a:pt x="12967" y="886422"/>
                </a:lnTo>
                <a:lnTo>
                  <a:pt x="22819" y="931063"/>
                </a:lnTo>
                <a:lnTo>
                  <a:pt x="35291" y="974662"/>
                </a:lnTo>
                <a:lnTo>
                  <a:pt x="50293" y="1017129"/>
                </a:lnTo>
                <a:lnTo>
                  <a:pt x="67740" y="1058379"/>
                </a:lnTo>
                <a:lnTo>
                  <a:pt x="87543" y="1098324"/>
                </a:lnTo>
                <a:lnTo>
                  <a:pt x="109615" y="1136875"/>
                </a:lnTo>
                <a:lnTo>
                  <a:pt x="133867" y="1173945"/>
                </a:lnTo>
                <a:lnTo>
                  <a:pt x="160214" y="1209447"/>
                </a:lnTo>
                <a:lnTo>
                  <a:pt x="188567" y="1243293"/>
                </a:lnTo>
                <a:lnTo>
                  <a:pt x="218838" y="1275395"/>
                </a:lnTo>
                <a:lnTo>
                  <a:pt x="250940" y="1305667"/>
                </a:lnTo>
                <a:lnTo>
                  <a:pt x="284786" y="1334020"/>
                </a:lnTo>
                <a:lnTo>
                  <a:pt x="320287" y="1360367"/>
                </a:lnTo>
                <a:lnTo>
                  <a:pt x="357357" y="1384620"/>
                </a:lnTo>
                <a:lnTo>
                  <a:pt x="395908" y="1406692"/>
                </a:lnTo>
                <a:lnTo>
                  <a:pt x="435852" y="1426496"/>
                </a:lnTo>
                <a:lnTo>
                  <a:pt x="477102" y="1443942"/>
                </a:lnTo>
                <a:lnTo>
                  <a:pt x="519569" y="1458945"/>
                </a:lnTo>
                <a:lnTo>
                  <a:pt x="563168" y="1471417"/>
                </a:lnTo>
                <a:lnTo>
                  <a:pt x="607809" y="1481269"/>
                </a:lnTo>
                <a:lnTo>
                  <a:pt x="653406" y="1488415"/>
                </a:lnTo>
                <a:lnTo>
                  <a:pt x="699870" y="1492767"/>
                </a:lnTo>
                <a:lnTo>
                  <a:pt x="747115" y="1494237"/>
                </a:lnTo>
                <a:lnTo>
                  <a:pt x="794360" y="1492767"/>
                </a:lnTo>
                <a:lnTo>
                  <a:pt x="840825" y="1488415"/>
                </a:lnTo>
                <a:lnTo>
                  <a:pt x="886422" y="1481269"/>
                </a:lnTo>
                <a:lnTo>
                  <a:pt x="931063" y="1471417"/>
                </a:lnTo>
                <a:lnTo>
                  <a:pt x="974662" y="1458945"/>
                </a:lnTo>
                <a:lnTo>
                  <a:pt x="1017130" y="1443942"/>
                </a:lnTo>
                <a:lnTo>
                  <a:pt x="1058380" y="1426496"/>
                </a:lnTo>
                <a:lnTo>
                  <a:pt x="1098325" y="1406692"/>
                </a:lnTo>
                <a:lnTo>
                  <a:pt x="1136876" y="1384620"/>
                </a:lnTo>
                <a:lnTo>
                  <a:pt x="1173947" y="1360367"/>
                </a:lnTo>
                <a:lnTo>
                  <a:pt x="1209449" y="1334020"/>
                </a:lnTo>
                <a:lnTo>
                  <a:pt x="1243296" y="1305667"/>
                </a:lnTo>
                <a:lnTo>
                  <a:pt x="1275399" y="1275395"/>
                </a:lnTo>
                <a:lnTo>
                  <a:pt x="1305671" y="1243293"/>
                </a:lnTo>
                <a:lnTo>
                  <a:pt x="1334024" y="1209447"/>
                </a:lnTo>
                <a:lnTo>
                  <a:pt x="1360371" y="1173945"/>
                </a:lnTo>
                <a:lnTo>
                  <a:pt x="1384625" y="1136875"/>
                </a:lnTo>
                <a:lnTo>
                  <a:pt x="1406697" y="1098324"/>
                </a:lnTo>
                <a:lnTo>
                  <a:pt x="1426501" y="1058379"/>
                </a:lnTo>
                <a:lnTo>
                  <a:pt x="1443948" y="1017129"/>
                </a:lnTo>
                <a:lnTo>
                  <a:pt x="1458951" y="974662"/>
                </a:lnTo>
                <a:lnTo>
                  <a:pt x="1471423" y="931063"/>
                </a:lnTo>
                <a:lnTo>
                  <a:pt x="1481275" y="886422"/>
                </a:lnTo>
                <a:lnTo>
                  <a:pt x="1488422" y="840825"/>
                </a:lnTo>
                <a:lnTo>
                  <a:pt x="1492773" y="794360"/>
                </a:lnTo>
                <a:lnTo>
                  <a:pt x="1494243" y="747115"/>
                </a:lnTo>
                <a:lnTo>
                  <a:pt x="1492773" y="699870"/>
                </a:lnTo>
                <a:lnTo>
                  <a:pt x="1488422" y="653406"/>
                </a:lnTo>
                <a:lnTo>
                  <a:pt x="1481275" y="607809"/>
                </a:lnTo>
                <a:lnTo>
                  <a:pt x="1471423" y="563168"/>
                </a:lnTo>
                <a:lnTo>
                  <a:pt x="1458951" y="519569"/>
                </a:lnTo>
                <a:lnTo>
                  <a:pt x="1443948" y="477102"/>
                </a:lnTo>
                <a:lnTo>
                  <a:pt x="1426501" y="435852"/>
                </a:lnTo>
                <a:lnTo>
                  <a:pt x="1406697" y="395908"/>
                </a:lnTo>
                <a:lnTo>
                  <a:pt x="1384625" y="357357"/>
                </a:lnTo>
                <a:lnTo>
                  <a:pt x="1360371" y="320287"/>
                </a:lnTo>
                <a:lnTo>
                  <a:pt x="1334024" y="284786"/>
                </a:lnTo>
                <a:lnTo>
                  <a:pt x="1305671" y="250940"/>
                </a:lnTo>
                <a:lnTo>
                  <a:pt x="1275399" y="218838"/>
                </a:lnTo>
                <a:lnTo>
                  <a:pt x="1243296" y="188567"/>
                </a:lnTo>
                <a:lnTo>
                  <a:pt x="1209449" y="160214"/>
                </a:lnTo>
                <a:lnTo>
                  <a:pt x="1173947" y="133867"/>
                </a:lnTo>
                <a:lnTo>
                  <a:pt x="1136876" y="109615"/>
                </a:lnTo>
                <a:lnTo>
                  <a:pt x="1098325" y="87543"/>
                </a:lnTo>
                <a:lnTo>
                  <a:pt x="1058380" y="67740"/>
                </a:lnTo>
                <a:lnTo>
                  <a:pt x="1017130" y="50293"/>
                </a:lnTo>
                <a:lnTo>
                  <a:pt x="974662" y="35291"/>
                </a:lnTo>
                <a:lnTo>
                  <a:pt x="931063" y="22819"/>
                </a:lnTo>
                <a:lnTo>
                  <a:pt x="886422" y="12967"/>
                </a:lnTo>
                <a:lnTo>
                  <a:pt x="840825" y="5821"/>
                </a:lnTo>
                <a:lnTo>
                  <a:pt x="794360" y="1470"/>
                </a:lnTo>
                <a:lnTo>
                  <a:pt x="747115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985289" y="2308309"/>
            <a:ext cx="1006475" cy="42418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600" spc="-140" i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81193" y="1899275"/>
            <a:ext cx="711200" cy="1442720"/>
          </a:xfrm>
          <a:custGeom>
            <a:avLst/>
            <a:gdLst/>
            <a:ahLst/>
            <a:cxnLst/>
            <a:rect l="l" t="t" r="r" b="b"/>
            <a:pathLst>
              <a:path w="711200" h="1442720">
                <a:moveTo>
                  <a:pt x="711012" y="0"/>
                </a:moveTo>
                <a:lnTo>
                  <a:pt x="0" y="1442184"/>
                </a:lnTo>
              </a:path>
            </a:pathLst>
          </a:custGeom>
          <a:ln w="1263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3398" y="1583338"/>
            <a:ext cx="2443480" cy="608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800" spc="-40" b="1">
                <a:solidFill>
                  <a:srgbClr val="5B9BD5"/>
                </a:solidFill>
                <a:latin typeface="Arial"/>
                <a:cs typeface="Arial"/>
              </a:rPr>
              <a:t>Thank</a:t>
            </a:r>
            <a:r>
              <a:rPr dirty="0" sz="3800" spc="-65" b="1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3800" spc="60" b="1">
                <a:solidFill>
                  <a:srgbClr val="5B9BD5"/>
                </a:solidFill>
                <a:latin typeface="Arial"/>
                <a:cs typeface="Arial"/>
              </a:rPr>
              <a:t>you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8277" y="2514520"/>
            <a:ext cx="2092960" cy="25907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500" spc="-70">
                <a:solidFill>
                  <a:srgbClr val="5B9BD5"/>
                </a:solidFill>
                <a:latin typeface="Arial"/>
                <a:cs typeface="Arial"/>
              </a:rPr>
              <a:t>Professor </a:t>
            </a:r>
            <a:r>
              <a:rPr dirty="0" sz="1500" spc="-60">
                <a:solidFill>
                  <a:srgbClr val="5B9BD5"/>
                </a:solidFill>
                <a:latin typeface="Arial"/>
                <a:cs typeface="Arial"/>
              </a:rPr>
              <a:t>Ahmed</a:t>
            </a:r>
            <a:r>
              <a:rPr dirty="0" sz="1500" spc="-9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dirty="0" sz="1500" spc="-65">
                <a:solidFill>
                  <a:srgbClr val="5B9BD5"/>
                </a:solidFill>
                <a:latin typeface="Arial"/>
                <a:cs typeface="Arial"/>
              </a:rPr>
              <a:t>AlBarrak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4960"/>
            <a:ext cx="2371193" cy="9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8115" marR="5080" indent="-146050">
              <a:lnSpc>
                <a:spcPct val="101800"/>
              </a:lnSpc>
              <a:spcBef>
                <a:spcPts val="95"/>
              </a:spcBef>
            </a:pPr>
            <a:r>
              <a:rPr dirty="0" spc="-10"/>
              <a:t>“Modern </a:t>
            </a:r>
            <a:r>
              <a:rPr dirty="0" spc="-50"/>
              <a:t>healthcare </a:t>
            </a:r>
            <a:r>
              <a:rPr dirty="0" spc="-85"/>
              <a:t>is </a:t>
            </a:r>
            <a:r>
              <a:rPr dirty="0" spc="-25"/>
              <a:t>the  </a:t>
            </a:r>
            <a:r>
              <a:rPr dirty="0" spc="-90" b="1">
                <a:latin typeface="Trebuchet MS"/>
                <a:cs typeface="Trebuchet MS"/>
              </a:rPr>
              <a:t>most </a:t>
            </a:r>
            <a:r>
              <a:rPr dirty="0" spc="-114" b="1">
                <a:latin typeface="Trebuchet MS"/>
                <a:cs typeface="Trebuchet MS"/>
              </a:rPr>
              <a:t>complex </a:t>
            </a:r>
            <a:r>
              <a:rPr dirty="0" spc="-55" b="1">
                <a:latin typeface="Trebuchet MS"/>
                <a:cs typeface="Trebuchet MS"/>
              </a:rPr>
              <a:t>human  </a:t>
            </a:r>
            <a:r>
              <a:rPr dirty="0" spc="-135" b="1" i="1">
                <a:latin typeface="Trebuchet MS"/>
                <a:cs typeface="Trebuchet MS"/>
              </a:rPr>
              <a:t>activity </a:t>
            </a:r>
            <a:r>
              <a:rPr dirty="0" spc="-35"/>
              <a:t>there </a:t>
            </a:r>
            <a:r>
              <a:rPr dirty="0" spc="-70"/>
              <a:t>is, </a:t>
            </a:r>
            <a:r>
              <a:rPr dirty="0" spc="-85"/>
              <a:t>due </a:t>
            </a:r>
            <a:r>
              <a:rPr dirty="0" spc="10"/>
              <a:t>to  </a:t>
            </a:r>
            <a:r>
              <a:rPr dirty="0" spc="-45" i="1"/>
              <a:t>interpersonal</a:t>
            </a:r>
            <a:r>
              <a:rPr dirty="0" spc="-110" i="1"/>
              <a:t> </a:t>
            </a:r>
            <a:r>
              <a:rPr dirty="0" spc="-50" i="1"/>
              <a:t>relationships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55"/>
              <a:t>between </a:t>
            </a:r>
            <a:r>
              <a:rPr dirty="0" spc="-70"/>
              <a:t>many </a:t>
            </a:r>
            <a:r>
              <a:rPr dirty="0" spc="-20"/>
              <a:t>different </a:t>
            </a:r>
            <a:r>
              <a:rPr dirty="0" spc="-60"/>
              <a:t>clinicians</a:t>
            </a:r>
            <a:r>
              <a:rPr dirty="0" spc="-190"/>
              <a:t> </a:t>
            </a:r>
            <a:r>
              <a:rPr dirty="0" spc="20"/>
              <a:t>with</a:t>
            </a:r>
          </a:p>
          <a:p>
            <a:pPr marL="12700">
              <a:lnSpc>
                <a:spcPts val="1800"/>
              </a:lnSpc>
              <a:spcBef>
                <a:spcPts val="45"/>
              </a:spcBef>
            </a:pPr>
            <a:r>
              <a:rPr dirty="0" spc="-20"/>
              <a:t>different </a:t>
            </a:r>
            <a:r>
              <a:rPr dirty="0" spc="-70"/>
              <a:t>expertise </a:t>
            </a:r>
            <a:r>
              <a:rPr dirty="0" spc="-65"/>
              <a:t>and </a:t>
            </a:r>
            <a:r>
              <a:rPr dirty="0" spc="-50"/>
              <a:t>interests, </a:t>
            </a:r>
            <a:r>
              <a:rPr dirty="0" spc="-60"/>
              <a:t>and </a:t>
            </a:r>
            <a:r>
              <a:rPr dirty="0" spc="-55"/>
              <a:t>we </a:t>
            </a:r>
            <a:r>
              <a:rPr dirty="0" spc="-35"/>
              <a:t>haven’t figured</a:t>
            </a:r>
            <a:r>
              <a:rPr dirty="0" spc="-290"/>
              <a:t> </a:t>
            </a:r>
            <a:r>
              <a:rPr dirty="0" spc="-5"/>
              <a:t>out</a:t>
            </a:r>
          </a:p>
          <a:p>
            <a:pPr marL="12700">
              <a:lnSpc>
                <a:spcPts val="1800"/>
              </a:lnSpc>
            </a:pPr>
            <a:r>
              <a:rPr dirty="0" spc="-40"/>
              <a:t>how </a:t>
            </a:r>
            <a:r>
              <a:rPr dirty="0" spc="10"/>
              <a:t>to </a:t>
            </a:r>
            <a:r>
              <a:rPr dirty="0" spc="-90"/>
              <a:t>make </a:t>
            </a:r>
            <a:r>
              <a:rPr dirty="0" spc="25"/>
              <a:t>that </a:t>
            </a:r>
            <a:r>
              <a:rPr dirty="0" spc="-20"/>
              <a:t>work</a:t>
            </a:r>
            <a:r>
              <a:rPr dirty="0" spc="-320"/>
              <a:t> </a:t>
            </a:r>
            <a:r>
              <a:rPr dirty="0" spc="-25"/>
              <a:t>well.</a:t>
            </a:r>
          </a:p>
          <a:p>
            <a:pPr marL="12700" marR="116839">
              <a:lnSpc>
                <a:spcPct val="71500"/>
              </a:lnSpc>
              <a:spcBef>
                <a:spcPts val="635"/>
              </a:spcBef>
            </a:pPr>
            <a:r>
              <a:rPr dirty="0" spc="-130"/>
              <a:t>We </a:t>
            </a:r>
            <a:r>
              <a:rPr dirty="0" spc="-85"/>
              <a:t>have </a:t>
            </a:r>
            <a:r>
              <a:rPr dirty="0" spc="-100"/>
              <a:t>come </a:t>
            </a:r>
            <a:r>
              <a:rPr dirty="0" spc="10"/>
              <a:t>to </a:t>
            </a:r>
            <a:r>
              <a:rPr dirty="0" spc="-60"/>
              <a:t>a </a:t>
            </a:r>
            <a:r>
              <a:rPr dirty="0" spc="5"/>
              <a:t>full </a:t>
            </a:r>
            <a:r>
              <a:rPr dirty="0" spc="-60"/>
              <a:t>stop </a:t>
            </a:r>
            <a:r>
              <a:rPr dirty="0" spc="-50"/>
              <a:t>against </a:t>
            </a:r>
            <a:r>
              <a:rPr dirty="0" spc="-60"/>
              <a:t>a </a:t>
            </a:r>
            <a:r>
              <a:rPr dirty="0" u="heavy" spc="-85">
                <a:uFill>
                  <a:solidFill>
                    <a:srgbClr val="000000"/>
                  </a:solidFill>
                </a:uFill>
              </a:rPr>
              <a:t>complex</a:t>
            </a:r>
            <a:r>
              <a:rPr dirty="0" spc="-285"/>
              <a:t> </a:t>
            </a:r>
            <a:r>
              <a:rPr dirty="0" spc="-45"/>
              <a:t>environment  </a:t>
            </a:r>
            <a:r>
              <a:rPr dirty="0" spc="25" i="1"/>
              <a:t>that </a:t>
            </a:r>
            <a:r>
              <a:rPr dirty="0" u="heavy" spc="-80" i="1">
                <a:uFill>
                  <a:solidFill>
                    <a:srgbClr val="000000"/>
                  </a:solidFill>
                </a:uFill>
              </a:rPr>
              <a:t>resists </a:t>
            </a:r>
            <a:r>
              <a:rPr dirty="0" u="heavy" spc="-60" i="1">
                <a:uFill>
                  <a:solidFill>
                    <a:srgbClr val="000000"/>
                  </a:solidFill>
                </a:uFill>
              </a:rPr>
              <a:t>accepting </a:t>
            </a:r>
            <a:r>
              <a:rPr dirty="0" u="heavy" spc="-85" i="1">
                <a:uFill>
                  <a:solidFill>
                    <a:srgbClr val="000000"/>
                  </a:solidFill>
                </a:uFill>
              </a:rPr>
              <a:t>change</a:t>
            </a:r>
            <a:r>
              <a:rPr dirty="0" spc="-85" i="1"/>
              <a:t> </a:t>
            </a:r>
            <a:r>
              <a:rPr dirty="0" spc="-65" i="1"/>
              <a:t>on </a:t>
            </a:r>
            <a:r>
              <a:rPr dirty="0" spc="-25" i="1"/>
              <a:t>the </a:t>
            </a:r>
            <a:r>
              <a:rPr dirty="0" spc="-100" i="1"/>
              <a:t>scale </a:t>
            </a:r>
            <a:r>
              <a:rPr dirty="0" spc="-50" i="1"/>
              <a:t>clearly</a:t>
            </a:r>
            <a:r>
              <a:rPr dirty="0" spc="-240" i="1"/>
              <a:t> </a:t>
            </a:r>
            <a:r>
              <a:rPr dirty="0" spc="-25" i="1"/>
              <a:t>required”</a:t>
            </a:r>
          </a:p>
          <a:p>
            <a:pPr marL="3678554">
              <a:lnSpc>
                <a:spcPts val="2355"/>
              </a:lnSpc>
            </a:pPr>
            <a:r>
              <a:rPr dirty="0" sz="2050" spc="-140" b="1">
                <a:solidFill>
                  <a:srgbClr val="002060"/>
                </a:solidFill>
                <a:latin typeface="Trebuchet MS"/>
                <a:cs typeface="Trebuchet MS"/>
              </a:rPr>
              <a:t>Lucian </a:t>
            </a:r>
            <a:r>
              <a:rPr dirty="0" sz="2050" spc="-170" b="1">
                <a:solidFill>
                  <a:srgbClr val="002060"/>
                </a:solidFill>
                <a:latin typeface="Trebuchet MS"/>
                <a:cs typeface="Trebuchet MS"/>
              </a:rPr>
              <a:t>Leape,</a:t>
            </a:r>
            <a:r>
              <a:rPr dirty="0" sz="2050" spc="-265" b="1">
                <a:solidFill>
                  <a:srgbClr val="002060"/>
                </a:solidFill>
                <a:latin typeface="Trebuchet MS"/>
                <a:cs typeface="Trebuchet MS"/>
              </a:rPr>
              <a:t> </a:t>
            </a:r>
            <a:r>
              <a:rPr dirty="0" sz="2050" spc="80" b="1">
                <a:solidFill>
                  <a:srgbClr val="002060"/>
                </a:solidFill>
                <a:latin typeface="Trebuchet MS"/>
                <a:cs typeface="Trebuchet MS"/>
              </a:rPr>
              <a:t>MD</a:t>
            </a:r>
            <a:endParaRPr sz="2050">
              <a:latin typeface="Trebuchet MS"/>
              <a:cs typeface="Trebuchet MS"/>
            </a:endParaRPr>
          </a:p>
          <a:p>
            <a:pPr algn="r" marL="1934210" marR="5715" indent="431800">
              <a:lnSpc>
                <a:spcPct val="113799"/>
              </a:lnSpc>
              <a:spcBef>
                <a:spcPts val="5"/>
              </a:spcBef>
            </a:pPr>
            <a:r>
              <a:rPr dirty="0" sz="1250" spc="-65">
                <a:solidFill>
                  <a:srgbClr val="002060"/>
                </a:solidFill>
              </a:rPr>
              <a:t>Founder </a:t>
            </a:r>
            <a:r>
              <a:rPr dirty="0" sz="1250" spc="-5">
                <a:solidFill>
                  <a:srgbClr val="002060"/>
                </a:solidFill>
              </a:rPr>
              <a:t>of </a:t>
            </a:r>
            <a:r>
              <a:rPr dirty="0" sz="1250" spc="-15">
                <a:solidFill>
                  <a:srgbClr val="002060"/>
                </a:solidFill>
              </a:rPr>
              <a:t>the </a:t>
            </a:r>
            <a:r>
              <a:rPr dirty="0" sz="1250" spc="-25">
                <a:solidFill>
                  <a:srgbClr val="002060"/>
                </a:solidFill>
              </a:rPr>
              <a:t>Modern </a:t>
            </a:r>
            <a:r>
              <a:rPr dirty="0" sz="1250" spc="-35">
                <a:solidFill>
                  <a:srgbClr val="002060"/>
                </a:solidFill>
              </a:rPr>
              <a:t>Patient</a:t>
            </a:r>
            <a:r>
              <a:rPr dirty="0" sz="1250" spc="-240">
                <a:solidFill>
                  <a:srgbClr val="002060"/>
                </a:solidFill>
              </a:rPr>
              <a:t> </a:t>
            </a:r>
            <a:r>
              <a:rPr dirty="0" sz="1250" spc="-60">
                <a:solidFill>
                  <a:srgbClr val="002060"/>
                </a:solidFill>
              </a:rPr>
              <a:t>Safety</a:t>
            </a:r>
            <a:r>
              <a:rPr dirty="0" sz="1250" spc="-70">
                <a:solidFill>
                  <a:srgbClr val="002060"/>
                </a:solidFill>
              </a:rPr>
              <a:t> </a:t>
            </a:r>
            <a:r>
              <a:rPr dirty="0" sz="1250" spc="-30">
                <a:solidFill>
                  <a:srgbClr val="002060"/>
                </a:solidFill>
              </a:rPr>
              <a:t>Movement </a:t>
            </a:r>
            <a:r>
              <a:rPr dirty="0" sz="1250" spc="80" i="1">
                <a:solidFill>
                  <a:srgbClr val="002060"/>
                </a:solidFill>
              </a:rPr>
              <a:t> </a:t>
            </a:r>
            <a:r>
              <a:rPr dirty="0" sz="1250" spc="-25" i="0">
                <a:solidFill>
                  <a:srgbClr val="002060"/>
                </a:solidFill>
                <a:latin typeface="Arial"/>
                <a:cs typeface="Arial"/>
              </a:rPr>
              <a:t>Adjunct </a:t>
            </a:r>
            <a:r>
              <a:rPr dirty="0" sz="1250" spc="-45" i="0">
                <a:solidFill>
                  <a:srgbClr val="002060"/>
                </a:solidFill>
                <a:latin typeface="Arial"/>
                <a:cs typeface="Arial"/>
              </a:rPr>
              <a:t>professor </a:t>
            </a:r>
            <a:r>
              <a:rPr dirty="0" sz="1250" spc="5" i="0">
                <a:solidFill>
                  <a:srgbClr val="002060"/>
                </a:solidFill>
                <a:latin typeface="Arial"/>
                <a:cs typeface="Arial"/>
              </a:rPr>
              <a:t>of </a:t>
            </a:r>
            <a:r>
              <a:rPr dirty="0" sz="1250" spc="-20" i="0">
                <a:solidFill>
                  <a:srgbClr val="002060"/>
                </a:solidFill>
                <a:latin typeface="Arial"/>
                <a:cs typeface="Arial"/>
              </a:rPr>
              <a:t>health </a:t>
            </a:r>
            <a:r>
              <a:rPr dirty="0" sz="1250" spc="-30" i="0">
                <a:solidFill>
                  <a:srgbClr val="002060"/>
                </a:solidFill>
                <a:latin typeface="Arial"/>
                <a:cs typeface="Arial"/>
              </a:rPr>
              <a:t>policy </a:t>
            </a:r>
            <a:r>
              <a:rPr dirty="0" sz="1250" spc="-15" i="0">
                <a:solidFill>
                  <a:srgbClr val="002060"/>
                </a:solidFill>
                <a:latin typeface="Arial"/>
                <a:cs typeface="Arial"/>
              </a:rPr>
              <a:t>at</a:t>
            </a:r>
            <a:r>
              <a:rPr dirty="0" sz="1250" spc="-204" i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250" spc="-50" i="0">
                <a:solidFill>
                  <a:srgbClr val="002060"/>
                </a:solidFill>
                <a:latin typeface="Arial"/>
                <a:cs typeface="Arial"/>
              </a:rPr>
              <a:t>Harvard </a:t>
            </a:r>
            <a:r>
              <a:rPr dirty="0" sz="1250" spc="-35" i="0">
                <a:solidFill>
                  <a:srgbClr val="002060"/>
                </a:solidFill>
                <a:latin typeface="Arial"/>
                <a:cs typeface="Arial"/>
              </a:rPr>
              <a:t>University </a:t>
            </a:r>
            <a:r>
              <a:rPr dirty="0" sz="1250" spc="10" i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250" spc="-20" i="0">
                <a:solidFill>
                  <a:srgbClr val="002060"/>
                </a:solidFill>
                <a:latin typeface="Arial"/>
                <a:cs typeface="Arial"/>
              </a:rPr>
              <a:t>"Error </a:t>
            </a:r>
            <a:r>
              <a:rPr dirty="0" sz="1250" spc="-5" i="0">
                <a:solidFill>
                  <a:srgbClr val="002060"/>
                </a:solidFill>
                <a:latin typeface="Arial"/>
                <a:cs typeface="Arial"/>
              </a:rPr>
              <a:t>in </a:t>
            </a:r>
            <a:r>
              <a:rPr dirty="0" sz="1250" spc="-15" i="0">
                <a:solidFill>
                  <a:srgbClr val="002060"/>
                </a:solidFill>
                <a:latin typeface="Arial"/>
                <a:cs typeface="Arial"/>
              </a:rPr>
              <a:t>Medicine," </a:t>
            </a:r>
            <a:r>
              <a:rPr dirty="0" sz="1250" spc="-35" i="0">
                <a:solidFill>
                  <a:srgbClr val="002060"/>
                </a:solidFill>
                <a:latin typeface="Arial"/>
                <a:cs typeface="Arial"/>
              </a:rPr>
              <a:t>published </a:t>
            </a:r>
            <a:r>
              <a:rPr dirty="0" sz="1250" spc="-10" i="0">
                <a:solidFill>
                  <a:srgbClr val="002060"/>
                </a:solidFill>
                <a:latin typeface="Arial"/>
                <a:cs typeface="Arial"/>
              </a:rPr>
              <a:t>in</a:t>
            </a:r>
            <a:r>
              <a:rPr dirty="0" sz="1250" spc="-265" i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dirty="0" sz="1250" spc="-85" i="0">
                <a:solidFill>
                  <a:srgbClr val="002060"/>
                </a:solidFill>
                <a:latin typeface="Arial"/>
                <a:cs typeface="Arial"/>
              </a:rPr>
              <a:t>JAMA, </a:t>
            </a:r>
            <a:r>
              <a:rPr dirty="0" sz="1250" spc="-50" i="0">
                <a:solidFill>
                  <a:srgbClr val="002060"/>
                </a:solidFill>
                <a:latin typeface="Arial"/>
                <a:cs typeface="Arial"/>
              </a:rPr>
              <a:t>1994</a:t>
            </a:r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19219" y="8153"/>
            <a:ext cx="2380297" cy="17390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87360"/>
            <a:ext cx="381127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35" b="1" i="0">
                <a:solidFill>
                  <a:srgbClr val="2E75B6"/>
                </a:solidFill>
                <a:latin typeface="Arial"/>
                <a:cs typeface="Arial"/>
              </a:rPr>
              <a:t>Informatics</a:t>
            </a:r>
            <a:r>
              <a:rPr dirty="0" sz="2800" spc="-70" b="1" i="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800" spc="-65" b="1" i="0">
                <a:solidFill>
                  <a:srgbClr val="2E75B6"/>
                </a:solidFill>
                <a:latin typeface="Arial"/>
                <a:cs typeface="Arial"/>
              </a:rPr>
              <a:t>Limitations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6123940" cy="24974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58115" marR="5080" indent="-145415">
              <a:lnSpc>
                <a:spcPts val="1930"/>
              </a:lnSpc>
              <a:spcBef>
                <a:spcPts val="340"/>
              </a:spcBef>
              <a:buChar char="•"/>
              <a:tabLst>
                <a:tab pos="158750" algn="l"/>
              </a:tabLst>
            </a:pP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Facilitate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E75B6"/>
                </a:solidFill>
                <a:latin typeface="Arial"/>
                <a:cs typeface="Arial"/>
              </a:rPr>
              <a:t>errors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due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to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30">
                <a:solidFill>
                  <a:srgbClr val="2E75B6"/>
                </a:solidFill>
                <a:latin typeface="Arial"/>
                <a:cs typeface="Arial"/>
              </a:rPr>
              <a:t>inappropriate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200">
                <a:solidFill>
                  <a:srgbClr val="2E75B6"/>
                </a:solidFill>
                <a:latin typeface="Arial"/>
                <a:cs typeface="Arial"/>
              </a:rPr>
              <a:t>/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20">
                <a:solidFill>
                  <a:srgbClr val="2E75B6"/>
                </a:solidFill>
                <a:latin typeface="Arial"/>
                <a:cs typeface="Arial"/>
              </a:rPr>
              <a:t>poor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designing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10">
                <a:solidFill>
                  <a:srgbClr val="2E75B6"/>
                </a:solidFill>
                <a:latin typeface="Arial"/>
                <a:cs typeface="Arial"/>
              </a:rPr>
              <a:t>of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systems 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customisations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automations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</a:t>
            </a:r>
            <a:r>
              <a:rPr dirty="0" sz="1750" spc="-14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100">
                <a:solidFill>
                  <a:srgbClr val="2E75B6"/>
                </a:solidFill>
                <a:latin typeface="Arial"/>
                <a:cs typeface="Arial"/>
              </a:rPr>
              <a:t>processes.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34"/>
              </a:spcBef>
              <a:buChar char="•"/>
              <a:tabLst>
                <a:tab pos="158750" algn="l"/>
              </a:tabLst>
            </a:pP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Resistance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to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change.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Under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developed </a:t>
            </a:r>
            <a:r>
              <a:rPr dirty="0" sz="1750" spc="-120">
                <a:solidFill>
                  <a:srgbClr val="2E75B6"/>
                </a:solidFill>
                <a:latin typeface="Arial"/>
                <a:cs typeface="Arial"/>
              </a:rPr>
              <a:t>IT</a:t>
            </a: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25">
                <a:solidFill>
                  <a:srgbClr val="2E75B6"/>
                </a:solidFill>
                <a:latin typeface="Arial"/>
                <a:cs typeface="Arial"/>
              </a:rPr>
              <a:t>infrastructure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Inadequate hardware</a:t>
            </a:r>
            <a:r>
              <a:rPr dirty="0" sz="1750" spc="-10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logistics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Limited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funds.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Lack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visionary</a:t>
            </a: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leaders.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Limited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studies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on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5">
                <a:solidFill>
                  <a:srgbClr val="2E75B6"/>
                </a:solidFill>
                <a:latin typeface="Arial"/>
                <a:cs typeface="Arial"/>
              </a:rPr>
              <a:t>the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benefits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informatics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on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15">
                <a:solidFill>
                  <a:srgbClr val="2E75B6"/>
                </a:solidFill>
                <a:latin typeface="Arial"/>
                <a:cs typeface="Arial"/>
              </a:rPr>
              <a:t>patient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safety.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614" y="4100640"/>
            <a:ext cx="448309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5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87360"/>
            <a:ext cx="525843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65" b="1" i="0">
                <a:solidFill>
                  <a:srgbClr val="2E75B6"/>
                </a:solidFill>
                <a:latin typeface="Arial"/>
                <a:cs typeface="Arial"/>
              </a:rPr>
              <a:t>Technology </a:t>
            </a:r>
            <a:r>
              <a:rPr dirty="0" sz="2800" spc="-15" b="1" i="0">
                <a:solidFill>
                  <a:srgbClr val="2E75B6"/>
                </a:solidFill>
                <a:latin typeface="Arial"/>
                <a:cs typeface="Arial"/>
              </a:rPr>
              <a:t>adds </a:t>
            </a:r>
            <a:r>
              <a:rPr dirty="0" sz="2800" spc="114" b="1" i="0">
                <a:solidFill>
                  <a:srgbClr val="2E75B6"/>
                </a:solidFill>
                <a:latin typeface="Arial"/>
                <a:cs typeface="Arial"/>
              </a:rPr>
              <a:t>new</a:t>
            </a:r>
            <a:r>
              <a:rPr dirty="0" sz="2800" spc="-20" b="1" i="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2800" spc="-125" b="1" i="0">
                <a:solidFill>
                  <a:srgbClr val="2E75B6"/>
                </a:solidFill>
                <a:latin typeface="Arial"/>
                <a:cs typeface="Arial"/>
              </a:rPr>
              <a:t>concerns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8614" y="1146707"/>
            <a:ext cx="5994400" cy="249745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58115" marR="5080" indent="-145415">
              <a:lnSpc>
                <a:spcPts val="1930"/>
              </a:lnSpc>
              <a:spcBef>
                <a:spcPts val="340"/>
              </a:spcBef>
              <a:buChar char="•"/>
              <a:tabLst>
                <a:tab pos="158750" algn="l"/>
              </a:tabLst>
            </a:pP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Poor </a:t>
            </a:r>
            <a:r>
              <a:rPr dirty="0" sz="1750" spc="-75">
                <a:solidFill>
                  <a:srgbClr val="2E75B6"/>
                </a:solidFill>
                <a:latin typeface="Arial"/>
                <a:cs typeface="Arial"/>
              </a:rPr>
              <a:t>designed </a:t>
            </a: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systems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due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to </a:t>
            </a:r>
            <a:r>
              <a:rPr dirty="0" sz="1750" spc="-70">
                <a:solidFill>
                  <a:srgbClr val="2E75B6"/>
                </a:solidFill>
                <a:latin typeface="Arial"/>
                <a:cs typeface="Arial"/>
              </a:rPr>
              <a:t>lack </a:t>
            </a:r>
            <a:r>
              <a:rPr dirty="0" sz="1750" spc="10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750" spc="-30">
                <a:solidFill>
                  <a:srgbClr val="2E75B6"/>
                </a:solidFill>
                <a:latin typeface="Arial"/>
                <a:cs typeface="Arial"/>
              </a:rPr>
              <a:t>proper </a:t>
            </a:r>
            <a:r>
              <a:rPr dirty="0" sz="1750" spc="-50">
                <a:solidFill>
                  <a:srgbClr val="2E75B6"/>
                </a:solidFill>
                <a:latin typeface="Arial"/>
                <a:cs typeface="Arial"/>
              </a:rPr>
              <a:t>planning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</a:t>
            </a:r>
            <a:r>
              <a:rPr dirty="0" sz="1750" spc="-28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45">
                <a:solidFill>
                  <a:srgbClr val="2E75B6"/>
                </a:solidFill>
                <a:latin typeface="Arial"/>
                <a:cs typeface="Arial"/>
              </a:rPr>
              <a:t>early 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involvement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</a:t>
            </a:r>
            <a:r>
              <a:rPr dirty="0" sz="1750" spc="-12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clinicians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34"/>
              </a:spcBef>
              <a:buChar char="•"/>
              <a:tabLst>
                <a:tab pos="158750" algn="l"/>
              </a:tabLst>
            </a:pP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Inflexible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processes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Changes </a:t>
            </a:r>
            <a:r>
              <a:rPr dirty="0" sz="1750" spc="-10">
                <a:solidFill>
                  <a:srgbClr val="2E75B6"/>
                </a:solidFill>
                <a:latin typeface="Arial"/>
                <a:cs typeface="Arial"/>
              </a:rPr>
              <a:t>in</a:t>
            </a:r>
            <a:r>
              <a:rPr dirty="0" sz="1750" spc="-30">
                <a:solidFill>
                  <a:srgbClr val="2E75B6"/>
                </a:solidFill>
                <a:latin typeface="Arial"/>
                <a:cs typeface="Arial"/>
              </a:rPr>
              <a:t> workflows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80">
                <a:solidFill>
                  <a:srgbClr val="2E75B6"/>
                </a:solidFill>
                <a:latin typeface="Arial"/>
                <a:cs typeface="Arial"/>
              </a:rPr>
              <a:t>Ease </a:t>
            </a:r>
            <a:r>
              <a:rPr dirty="0" sz="1750" spc="5">
                <a:solidFill>
                  <a:srgbClr val="2E75B6"/>
                </a:solidFill>
                <a:latin typeface="Arial"/>
                <a:cs typeface="Arial"/>
              </a:rPr>
              <a:t>of </a:t>
            </a:r>
            <a:r>
              <a:rPr dirty="0" sz="1750" spc="-105">
                <a:solidFill>
                  <a:srgbClr val="2E75B6"/>
                </a:solidFill>
                <a:latin typeface="Arial"/>
                <a:cs typeface="Arial"/>
              </a:rPr>
              <a:t>use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interface </a:t>
            </a:r>
            <a:r>
              <a:rPr dirty="0" sz="1750" spc="25">
                <a:solidFill>
                  <a:srgbClr val="2E75B6"/>
                </a:solidFill>
                <a:latin typeface="Arial"/>
                <a:cs typeface="Arial"/>
              </a:rPr>
              <a:t>with </a:t>
            </a:r>
            <a:r>
              <a:rPr dirty="0" sz="1750" spc="-5">
                <a:solidFill>
                  <a:srgbClr val="2E75B6"/>
                </a:solidFill>
                <a:latin typeface="Arial"/>
                <a:cs typeface="Arial"/>
              </a:rPr>
              <a:t>the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various</a:t>
            </a:r>
            <a:r>
              <a:rPr dirty="0" sz="1750" spc="-2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technologies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Char char="•"/>
              <a:tabLst>
                <a:tab pos="158750" algn="l"/>
              </a:tabLst>
            </a:pP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Power </a:t>
            </a:r>
            <a:r>
              <a:rPr dirty="0" sz="1750" spc="-60">
                <a:solidFill>
                  <a:srgbClr val="2E75B6"/>
                </a:solidFill>
                <a:latin typeface="Arial"/>
                <a:cs typeface="Arial"/>
              </a:rPr>
              <a:t>outage </a:t>
            </a: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+ </a:t>
            </a:r>
            <a:r>
              <a:rPr dirty="0" sz="1750" spc="-40">
                <a:solidFill>
                  <a:srgbClr val="2E75B6"/>
                </a:solidFill>
                <a:latin typeface="Arial"/>
                <a:cs typeface="Arial"/>
              </a:rPr>
              <a:t>no</a:t>
            </a: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95">
                <a:solidFill>
                  <a:srgbClr val="2E75B6"/>
                </a:solidFill>
                <a:latin typeface="Arial"/>
                <a:cs typeface="Arial"/>
              </a:rPr>
              <a:t>backups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Char char="•"/>
              <a:tabLst>
                <a:tab pos="158750" algn="l"/>
              </a:tabLst>
            </a:pPr>
            <a:r>
              <a:rPr dirty="0" sz="1750" spc="-135">
                <a:solidFill>
                  <a:srgbClr val="2E75B6"/>
                </a:solidFill>
                <a:latin typeface="Arial"/>
                <a:cs typeface="Arial"/>
              </a:rPr>
              <a:t>Risk</a:t>
            </a:r>
            <a:r>
              <a:rPr dirty="0" sz="1750" spc="-8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35">
                <a:solidFill>
                  <a:srgbClr val="2E75B6"/>
                </a:solidFill>
                <a:latin typeface="Arial"/>
                <a:cs typeface="Arial"/>
              </a:rPr>
              <a:t>adjustment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Overload </a:t>
            </a:r>
            <a:r>
              <a:rPr dirty="0" sz="1750" spc="-55">
                <a:solidFill>
                  <a:srgbClr val="2E75B6"/>
                </a:solidFill>
                <a:latin typeface="Arial"/>
                <a:cs typeface="Arial"/>
              </a:rPr>
              <a:t>data </a:t>
            </a:r>
            <a:r>
              <a:rPr dirty="0" sz="1750" spc="-65">
                <a:solidFill>
                  <a:srgbClr val="2E75B6"/>
                </a:solidFill>
                <a:latin typeface="Arial"/>
                <a:cs typeface="Arial"/>
              </a:rPr>
              <a:t>and </a:t>
            </a:r>
            <a:r>
              <a:rPr dirty="0" sz="1750" spc="-90">
                <a:solidFill>
                  <a:srgbClr val="2E75B6"/>
                </a:solidFill>
                <a:latin typeface="Arial"/>
                <a:cs typeface="Arial"/>
              </a:rPr>
              <a:t>system</a:t>
            </a:r>
            <a:r>
              <a:rPr dirty="0" sz="1750" spc="-130">
                <a:solidFill>
                  <a:srgbClr val="2E75B6"/>
                </a:solidFill>
                <a:latin typeface="Arial"/>
                <a:cs typeface="Arial"/>
              </a:rPr>
              <a:t> </a:t>
            </a:r>
            <a:r>
              <a:rPr dirty="0" sz="1750" spc="-85">
                <a:solidFill>
                  <a:srgbClr val="2E75B6"/>
                </a:solidFill>
                <a:latin typeface="Arial"/>
                <a:cs typeface="Arial"/>
              </a:rPr>
              <a:t>slowness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614" y="4100640"/>
            <a:ext cx="447675" cy="14224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50" spc="25">
                <a:solidFill>
                  <a:srgbClr val="888888"/>
                </a:solidFill>
                <a:latin typeface="Arial"/>
                <a:cs typeface="Arial"/>
              </a:rPr>
              <a:t>5/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12</a:t>
            </a:r>
            <a:r>
              <a:rPr dirty="0" sz="750" spc="85">
                <a:solidFill>
                  <a:srgbClr val="888888"/>
                </a:solidFill>
                <a:latin typeface="Arial"/>
                <a:cs typeface="Arial"/>
              </a:rPr>
              <a:t>/</a:t>
            </a:r>
            <a:r>
              <a:rPr dirty="0" sz="750" spc="-30">
                <a:solidFill>
                  <a:srgbClr val="888888"/>
                </a:solidFill>
                <a:latin typeface="Arial"/>
                <a:cs typeface="Arial"/>
              </a:rPr>
              <a:t>2016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8614" y="392218"/>
            <a:ext cx="518795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 spc="-145" i="0">
                <a:latin typeface="Arial"/>
                <a:cs typeface="Arial"/>
              </a:rPr>
              <a:t>Dr </a:t>
            </a:r>
            <a:r>
              <a:rPr dirty="0" sz="2800" spc="-155" i="0">
                <a:latin typeface="Arial"/>
                <a:cs typeface="Arial"/>
              </a:rPr>
              <a:t>Watson </a:t>
            </a:r>
            <a:r>
              <a:rPr dirty="0" sz="2800" spc="-45" i="0">
                <a:latin typeface="Arial"/>
                <a:cs typeface="Arial"/>
              </a:rPr>
              <a:t>the </a:t>
            </a:r>
            <a:r>
              <a:rPr dirty="0" sz="2800" spc="-185" i="0">
                <a:latin typeface="Arial"/>
                <a:cs typeface="Arial"/>
              </a:rPr>
              <a:t>IBM’s</a:t>
            </a:r>
            <a:r>
              <a:rPr dirty="0" sz="2800" spc="-340" i="0">
                <a:latin typeface="Arial"/>
                <a:cs typeface="Arial"/>
              </a:rPr>
              <a:t> </a:t>
            </a:r>
            <a:r>
              <a:rPr dirty="0" sz="2800" spc="-130" i="0">
                <a:latin typeface="Arial"/>
                <a:cs typeface="Arial"/>
              </a:rPr>
              <a:t>supercomputer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7438" y="1006270"/>
            <a:ext cx="2616200" cy="3088005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58115" marR="5080" indent="-145415">
              <a:lnSpc>
                <a:spcPct val="90400"/>
              </a:lnSpc>
              <a:spcBef>
                <a:spcPts val="300"/>
              </a:spcBef>
              <a:buChar char="•"/>
              <a:tabLst>
                <a:tab pos="158750" algn="l"/>
              </a:tabLst>
            </a:pPr>
            <a:r>
              <a:rPr dirty="0" sz="1650" spc="-120">
                <a:latin typeface="Arial"/>
                <a:cs typeface="Arial"/>
              </a:rPr>
              <a:t>The </a:t>
            </a:r>
            <a:r>
              <a:rPr dirty="0" sz="1650" spc="-45">
                <a:latin typeface="Arial"/>
                <a:cs typeface="Arial"/>
              </a:rPr>
              <a:t>computer </a:t>
            </a:r>
            <a:r>
              <a:rPr dirty="0" sz="1650" spc="-105">
                <a:latin typeface="Arial"/>
                <a:cs typeface="Arial"/>
              </a:rPr>
              <a:t>can </a:t>
            </a:r>
            <a:r>
              <a:rPr dirty="0" sz="1650" spc="-100">
                <a:latin typeface="Arial"/>
                <a:cs typeface="Arial"/>
              </a:rPr>
              <a:t>analyze  </a:t>
            </a:r>
            <a:r>
              <a:rPr dirty="0" sz="1650" spc="-35">
                <a:latin typeface="Arial"/>
                <a:cs typeface="Arial"/>
              </a:rPr>
              <a:t>about </a:t>
            </a:r>
            <a:r>
              <a:rPr dirty="0" sz="1650" spc="-80">
                <a:latin typeface="Arial"/>
                <a:cs typeface="Arial"/>
              </a:rPr>
              <a:t>200 </a:t>
            </a:r>
            <a:r>
              <a:rPr dirty="0" sz="1650" spc="-15">
                <a:latin typeface="Arial"/>
                <a:cs typeface="Arial"/>
              </a:rPr>
              <a:t>million </a:t>
            </a:r>
            <a:r>
              <a:rPr dirty="0" sz="1650" spc="-125">
                <a:latin typeface="Arial"/>
                <a:cs typeface="Arial"/>
              </a:rPr>
              <a:t>pages </a:t>
            </a:r>
            <a:r>
              <a:rPr dirty="0" sz="1650" spc="-5">
                <a:latin typeface="Arial"/>
                <a:cs typeface="Arial"/>
              </a:rPr>
              <a:t>of  </a:t>
            </a:r>
            <a:r>
              <a:rPr dirty="0" sz="1650" spc="-60">
                <a:latin typeface="Arial"/>
                <a:cs typeface="Arial"/>
              </a:rPr>
              <a:t>data </a:t>
            </a:r>
            <a:r>
              <a:rPr dirty="0" sz="1650" spc="-20">
                <a:latin typeface="Arial"/>
                <a:cs typeface="Arial"/>
              </a:rPr>
              <a:t>in </a:t>
            </a:r>
            <a:r>
              <a:rPr dirty="0" sz="1650" spc="-110">
                <a:latin typeface="Arial"/>
                <a:cs typeface="Arial"/>
              </a:rPr>
              <a:t>less </a:t>
            </a:r>
            <a:r>
              <a:rPr dirty="0" sz="1650" spc="-30">
                <a:latin typeface="Arial"/>
                <a:cs typeface="Arial"/>
              </a:rPr>
              <a:t>than three  </a:t>
            </a:r>
            <a:r>
              <a:rPr dirty="0" sz="1650" spc="-100">
                <a:latin typeface="Arial"/>
                <a:cs typeface="Arial"/>
              </a:rPr>
              <a:t>seconds, </a:t>
            </a:r>
            <a:r>
              <a:rPr dirty="0" sz="1650" spc="-45">
                <a:latin typeface="Arial"/>
                <a:cs typeface="Arial"/>
              </a:rPr>
              <a:t>which </a:t>
            </a:r>
            <a:r>
              <a:rPr dirty="0" sz="1650" spc="-55">
                <a:latin typeface="Arial"/>
                <a:cs typeface="Arial"/>
              </a:rPr>
              <a:t>could </a:t>
            </a:r>
            <a:r>
              <a:rPr dirty="0" sz="1650" spc="-35">
                <a:latin typeface="Arial"/>
                <a:cs typeface="Arial"/>
              </a:rPr>
              <a:t>allow  </a:t>
            </a:r>
            <a:r>
              <a:rPr dirty="0" sz="1650" spc="-75">
                <a:latin typeface="Arial"/>
                <a:cs typeface="Arial"/>
              </a:rPr>
              <a:t>physician </a:t>
            </a:r>
            <a:r>
              <a:rPr dirty="0" sz="1650" spc="20">
                <a:latin typeface="Arial"/>
                <a:cs typeface="Arial"/>
              </a:rPr>
              <a:t>to </a:t>
            </a:r>
            <a:r>
              <a:rPr dirty="0" sz="1650" spc="-50">
                <a:latin typeface="Arial"/>
                <a:cs typeface="Arial"/>
              </a:rPr>
              <a:t>more</a:t>
            </a:r>
            <a:r>
              <a:rPr dirty="0" sz="1650" spc="-260">
                <a:latin typeface="Arial"/>
                <a:cs typeface="Arial"/>
              </a:rPr>
              <a:t> </a:t>
            </a:r>
            <a:r>
              <a:rPr dirty="0" sz="1650" spc="-65">
                <a:latin typeface="Arial"/>
                <a:cs typeface="Arial"/>
              </a:rPr>
              <a:t>accurately  </a:t>
            </a:r>
            <a:r>
              <a:rPr dirty="0" sz="1650" spc="-85">
                <a:latin typeface="Arial"/>
                <a:cs typeface="Arial"/>
              </a:rPr>
              <a:t>diagnose </a:t>
            </a:r>
            <a:r>
              <a:rPr dirty="0" sz="1650" spc="-75">
                <a:latin typeface="Arial"/>
                <a:cs typeface="Arial"/>
              </a:rPr>
              <a:t>and </a:t>
            </a:r>
            <a:r>
              <a:rPr dirty="0" sz="1650" spc="-5">
                <a:latin typeface="Arial"/>
                <a:cs typeface="Arial"/>
              </a:rPr>
              <a:t>treat </a:t>
            </a:r>
            <a:r>
              <a:rPr dirty="0" sz="1650" spc="-75">
                <a:latin typeface="Arial"/>
                <a:cs typeface="Arial"/>
              </a:rPr>
              <a:t>complex  </a:t>
            </a:r>
            <a:r>
              <a:rPr dirty="0" sz="1650" spc="-125">
                <a:latin typeface="Arial"/>
                <a:cs typeface="Arial"/>
              </a:rPr>
              <a:t>cases. </a:t>
            </a:r>
            <a:r>
              <a:rPr dirty="0" sz="1650" spc="-105">
                <a:latin typeface="Arial"/>
                <a:cs typeface="Arial"/>
              </a:rPr>
              <a:t>Physicians </a:t>
            </a:r>
            <a:r>
              <a:rPr dirty="0" sz="1650" spc="-55">
                <a:latin typeface="Arial"/>
                <a:cs typeface="Arial"/>
              </a:rPr>
              <a:t>could, </a:t>
            </a:r>
            <a:r>
              <a:rPr dirty="0" sz="1650" spc="-10">
                <a:latin typeface="Arial"/>
                <a:cs typeface="Arial"/>
              </a:rPr>
              <a:t>for  </a:t>
            </a:r>
            <a:r>
              <a:rPr dirty="0" sz="1650" spc="-75">
                <a:latin typeface="Arial"/>
                <a:cs typeface="Arial"/>
              </a:rPr>
              <a:t>example, </a:t>
            </a:r>
            <a:r>
              <a:rPr dirty="0" sz="1650" spc="-110">
                <a:latin typeface="Arial"/>
                <a:cs typeface="Arial"/>
              </a:rPr>
              <a:t>use </a:t>
            </a:r>
            <a:r>
              <a:rPr dirty="0" sz="1650" spc="-75">
                <a:latin typeface="Arial"/>
                <a:cs typeface="Arial"/>
              </a:rPr>
              <a:t>Watson </a:t>
            </a:r>
            <a:r>
              <a:rPr dirty="0" sz="1650" spc="20">
                <a:latin typeface="Arial"/>
                <a:cs typeface="Arial"/>
              </a:rPr>
              <a:t>to  </a:t>
            </a:r>
            <a:r>
              <a:rPr dirty="0" sz="1650" spc="-55">
                <a:latin typeface="Arial"/>
                <a:cs typeface="Arial"/>
              </a:rPr>
              <a:t>consult </a:t>
            </a:r>
            <a:r>
              <a:rPr dirty="0" sz="1650" spc="-65">
                <a:latin typeface="Arial"/>
                <a:cs typeface="Arial"/>
              </a:rPr>
              <a:t>medical </a:t>
            </a:r>
            <a:r>
              <a:rPr dirty="0" sz="1650" spc="-75">
                <a:latin typeface="Arial"/>
                <a:cs typeface="Arial"/>
              </a:rPr>
              <a:t>records and  </a:t>
            </a:r>
            <a:r>
              <a:rPr dirty="0" sz="1650" spc="-15">
                <a:latin typeface="Arial"/>
                <a:cs typeface="Arial"/>
              </a:rPr>
              <a:t>the </a:t>
            </a:r>
            <a:r>
              <a:rPr dirty="0" sz="1650" spc="-40">
                <a:latin typeface="Arial"/>
                <a:cs typeface="Arial"/>
              </a:rPr>
              <a:t>latest </a:t>
            </a:r>
            <a:r>
              <a:rPr dirty="0" sz="1650" spc="-80">
                <a:latin typeface="Arial"/>
                <a:cs typeface="Arial"/>
              </a:rPr>
              <a:t>research </a:t>
            </a:r>
            <a:r>
              <a:rPr dirty="0" sz="1650" spc="-55">
                <a:latin typeface="Arial"/>
                <a:cs typeface="Arial"/>
              </a:rPr>
              <a:t>findings  </a:t>
            </a:r>
            <a:r>
              <a:rPr dirty="0" sz="1650" spc="-5">
                <a:latin typeface="Arial"/>
                <a:cs typeface="Arial"/>
              </a:rPr>
              <a:t>for </a:t>
            </a:r>
            <a:r>
              <a:rPr dirty="0" sz="1650" spc="-60">
                <a:latin typeface="Arial"/>
                <a:cs typeface="Arial"/>
              </a:rPr>
              <a:t>recommendations </a:t>
            </a:r>
            <a:r>
              <a:rPr dirty="0" sz="1650" spc="-50">
                <a:latin typeface="Arial"/>
                <a:cs typeface="Arial"/>
              </a:rPr>
              <a:t>on  </a:t>
            </a:r>
            <a:r>
              <a:rPr dirty="0" sz="1650" spc="-20">
                <a:latin typeface="Arial"/>
                <a:cs typeface="Arial"/>
              </a:rPr>
              <a:t>treatment.</a:t>
            </a:r>
            <a:endParaRPr sz="16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45"/>
              </a:spcBef>
              <a:buChar char="•"/>
              <a:tabLst>
                <a:tab pos="158750" algn="l"/>
              </a:tabLst>
            </a:pPr>
            <a:r>
              <a:rPr dirty="0" sz="1650" spc="-195">
                <a:latin typeface="Arial"/>
                <a:cs typeface="Arial"/>
              </a:rPr>
              <a:t>FDA</a:t>
            </a:r>
            <a:r>
              <a:rPr dirty="0" sz="1650" spc="-105">
                <a:latin typeface="Arial"/>
                <a:cs typeface="Arial"/>
              </a:rPr>
              <a:t> </a:t>
            </a:r>
            <a:r>
              <a:rPr dirty="0" sz="1650" spc="-75">
                <a:latin typeface="Arial"/>
                <a:cs typeface="Arial"/>
              </a:rPr>
              <a:t>Approved?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82021" y="979703"/>
            <a:ext cx="2732963" cy="18216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123" y="202798"/>
            <a:ext cx="340614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210" i="0">
                <a:latin typeface="Arial"/>
                <a:cs typeface="Arial"/>
              </a:rPr>
              <a:t>Just </a:t>
            </a:r>
            <a:r>
              <a:rPr dirty="0" sz="2800" spc="-240" i="0">
                <a:latin typeface="Arial"/>
                <a:cs typeface="Arial"/>
              </a:rPr>
              <a:t>a </a:t>
            </a:r>
            <a:r>
              <a:rPr dirty="0" sz="2800" spc="-114" i="0">
                <a:latin typeface="Arial"/>
                <a:cs typeface="Arial"/>
              </a:rPr>
              <a:t>Culture</a:t>
            </a:r>
            <a:r>
              <a:rPr dirty="0" sz="2800" spc="-35" i="0">
                <a:latin typeface="Arial"/>
                <a:cs typeface="Arial"/>
              </a:rPr>
              <a:t> </a:t>
            </a:r>
            <a:r>
              <a:rPr dirty="0" sz="2800" spc="-135" i="0">
                <a:latin typeface="Arial"/>
                <a:cs typeface="Arial"/>
              </a:rPr>
              <a:t>Principles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023" y="754072"/>
            <a:ext cx="5332730" cy="318198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58115" marR="945515" indent="-145415">
              <a:lnSpc>
                <a:spcPts val="1590"/>
              </a:lnSpc>
              <a:spcBef>
                <a:spcPts val="484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650" spc="-90" b="1">
                <a:latin typeface="Trebuchet MS"/>
                <a:cs typeface="Trebuchet MS"/>
              </a:rPr>
              <a:t>Values </a:t>
            </a:r>
            <a:r>
              <a:rPr dirty="0" sz="1650" spc="-75">
                <a:latin typeface="Arial"/>
                <a:cs typeface="Arial"/>
              </a:rPr>
              <a:t>and </a:t>
            </a:r>
            <a:r>
              <a:rPr dirty="0" sz="1650" spc="-55">
                <a:latin typeface="Arial"/>
                <a:cs typeface="Arial"/>
              </a:rPr>
              <a:t>expectations-what </a:t>
            </a:r>
            <a:r>
              <a:rPr dirty="0" sz="1650" spc="-85">
                <a:latin typeface="Arial"/>
                <a:cs typeface="Arial"/>
              </a:rPr>
              <a:t>is </a:t>
            </a:r>
            <a:r>
              <a:rPr dirty="0" sz="1650" spc="-15">
                <a:latin typeface="Arial"/>
                <a:cs typeface="Arial"/>
              </a:rPr>
              <a:t>important </a:t>
            </a:r>
            <a:r>
              <a:rPr dirty="0" sz="1650" spc="20">
                <a:latin typeface="Arial"/>
                <a:cs typeface="Arial"/>
              </a:rPr>
              <a:t>to</a:t>
            </a:r>
            <a:r>
              <a:rPr dirty="0" sz="1650" spc="-220">
                <a:latin typeface="Arial"/>
                <a:cs typeface="Arial"/>
              </a:rPr>
              <a:t> </a:t>
            </a:r>
            <a:r>
              <a:rPr dirty="0" sz="1650" spc="-15">
                <a:latin typeface="Arial"/>
                <a:cs typeface="Arial"/>
              </a:rPr>
              <a:t>the  </a:t>
            </a:r>
            <a:r>
              <a:rPr dirty="0" sz="1650" spc="-60">
                <a:latin typeface="Arial"/>
                <a:cs typeface="Arial"/>
              </a:rPr>
              <a:t>organization</a:t>
            </a:r>
            <a:endParaRPr sz="1650">
              <a:latin typeface="Arial"/>
              <a:cs typeface="Arial"/>
            </a:endParaRPr>
          </a:p>
          <a:p>
            <a:pPr marL="158115" marR="5080" indent="-145415">
              <a:lnSpc>
                <a:spcPts val="1590"/>
              </a:lnSpc>
              <a:spcBef>
                <a:spcPts val="640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650" spc="-90" b="1">
                <a:latin typeface="Trebuchet MS"/>
                <a:cs typeface="Trebuchet MS"/>
              </a:rPr>
              <a:t>System </a:t>
            </a:r>
            <a:r>
              <a:rPr dirty="0" sz="1650" spc="-85">
                <a:latin typeface="Arial"/>
                <a:cs typeface="Arial"/>
              </a:rPr>
              <a:t>design </a:t>
            </a:r>
            <a:r>
              <a:rPr dirty="0" sz="1650" spc="-75">
                <a:latin typeface="Arial"/>
                <a:cs typeface="Arial"/>
              </a:rPr>
              <a:t>and </a:t>
            </a:r>
            <a:r>
              <a:rPr dirty="0" sz="1650" spc="-40">
                <a:latin typeface="Arial"/>
                <a:cs typeface="Arial"/>
              </a:rPr>
              <a:t>continual </a:t>
            </a:r>
            <a:r>
              <a:rPr dirty="0" sz="1650" spc="-75">
                <a:latin typeface="Arial"/>
                <a:cs typeface="Arial"/>
              </a:rPr>
              <a:t>redesign </a:t>
            </a:r>
            <a:r>
              <a:rPr dirty="0" sz="1650">
                <a:latin typeface="Arial"/>
                <a:cs typeface="Arial"/>
              </a:rPr>
              <a:t>of </a:t>
            </a:r>
            <a:r>
              <a:rPr dirty="0" sz="1650" spc="-95">
                <a:latin typeface="Arial"/>
                <a:cs typeface="Arial"/>
              </a:rPr>
              <a:t>system </a:t>
            </a:r>
            <a:r>
              <a:rPr dirty="0" sz="1650" spc="-75">
                <a:latin typeface="Arial"/>
                <a:cs typeface="Arial"/>
              </a:rPr>
              <a:t>and</a:t>
            </a:r>
            <a:r>
              <a:rPr dirty="0" sz="1650" spc="-345">
                <a:latin typeface="Arial"/>
                <a:cs typeface="Arial"/>
              </a:rPr>
              <a:t> </a:t>
            </a:r>
            <a:r>
              <a:rPr dirty="0" sz="1650" spc="-95">
                <a:latin typeface="Arial"/>
                <a:cs typeface="Arial"/>
              </a:rPr>
              <a:t>address  </a:t>
            </a:r>
            <a:r>
              <a:rPr dirty="0" sz="1650" spc="-110">
                <a:latin typeface="Arial"/>
                <a:cs typeface="Arial"/>
              </a:rPr>
              <a:t>processes </a:t>
            </a:r>
            <a:r>
              <a:rPr dirty="0" sz="1650" spc="-75">
                <a:latin typeface="Arial"/>
                <a:cs typeface="Arial"/>
              </a:rPr>
              <a:t>and </a:t>
            </a:r>
            <a:r>
              <a:rPr dirty="0" sz="1650" spc="-105">
                <a:latin typeface="Arial"/>
                <a:cs typeface="Arial"/>
              </a:rPr>
              <a:t>systems </a:t>
            </a:r>
            <a:r>
              <a:rPr dirty="0" sz="1650" spc="-114">
                <a:latin typeface="Arial"/>
                <a:cs typeface="Arial"/>
              </a:rPr>
              <a:t>so </a:t>
            </a:r>
            <a:r>
              <a:rPr dirty="0" sz="1650" spc="55">
                <a:latin typeface="Arial"/>
                <a:cs typeface="Arial"/>
              </a:rPr>
              <a:t>it </a:t>
            </a:r>
            <a:r>
              <a:rPr dirty="0" sz="1650" spc="-95">
                <a:latin typeface="Arial"/>
                <a:cs typeface="Arial"/>
              </a:rPr>
              <a:t>does </a:t>
            </a:r>
            <a:r>
              <a:rPr dirty="0" sz="1650">
                <a:latin typeface="Arial"/>
                <a:cs typeface="Arial"/>
              </a:rPr>
              <a:t>not </a:t>
            </a:r>
            <a:r>
              <a:rPr dirty="0" sz="1650" spc="-70">
                <a:latin typeface="Arial"/>
                <a:cs typeface="Arial"/>
              </a:rPr>
              <a:t>happen </a:t>
            </a:r>
            <a:r>
              <a:rPr dirty="0" sz="1650" spc="20">
                <a:latin typeface="Arial"/>
                <a:cs typeface="Arial"/>
              </a:rPr>
              <a:t>to </a:t>
            </a:r>
            <a:r>
              <a:rPr dirty="0" sz="1650" spc="-85">
                <a:latin typeface="Arial"/>
                <a:cs typeface="Arial"/>
              </a:rPr>
              <a:t>someone  </a:t>
            </a:r>
            <a:r>
              <a:rPr dirty="0" sz="1650" spc="-90">
                <a:latin typeface="Arial"/>
                <a:cs typeface="Arial"/>
              </a:rPr>
              <a:t>else</a:t>
            </a:r>
            <a:endParaRPr sz="1650">
              <a:latin typeface="Arial"/>
              <a:cs typeface="Arial"/>
            </a:endParaRPr>
          </a:p>
          <a:p>
            <a:pPr lvl="1" marL="449580" indent="-145415">
              <a:lnSpc>
                <a:spcPct val="100000"/>
              </a:lnSpc>
              <a:spcBef>
                <a:spcPts val="15"/>
              </a:spcBef>
              <a:buChar char="•"/>
              <a:tabLst>
                <a:tab pos="450215" algn="l"/>
              </a:tabLst>
            </a:pPr>
            <a:r>
              <a:rPr dirty="0" sz="1400" spc="-95">
                <a:latin typeface="Arial"/>
                <a:cs typeface="Arial"/>
              </a:rPr>
              <a:t>Coaching </a:t>
            </a:r>
            <a:r>
              <a:rPr dirty="0" sz="1400" spc="-65">
                <a:latin typeface="Arial"/>
                <a:cs typeface="Arial"/>
              </a:rPr>
              <a:t>and </a:t>
            </a:r>
            <a:r>
              <a:rPr dirty="0" sz="1400" spc="-60">
                <a:latin typeface="Arial"/>
                <a:cs typeface="Arial"/>
              </a:rPr>
              <a:t>open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environment</a:t>
            </a:r>
            <a:endParaRPr sz="1400">
              <a:latin typeface="Arial"/>
              <a:cs typeface="Arial"/>
            </a:endParaRPr>
          </a:p>
          <a:p>
            <a:pPr marL="158115" marR="299085" indent="-145415">
              <a:lnSpc>
                <a:spcPts val="1590"/>
              </a:lnSpc>
              <a:spcBef>
                <a:spcPts val="610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650" spc="-114" b="1">
                <a:latin typeface="Trebuchet MS"/>
                <a:cs typeface="Trebuchet MS"/>
              </a:rPr>
              <a:t>Peer </a:t>
            </a:r>
            <a:r>
              <a:rPr dirty="0" sz="1650" spc="-70" b="1">
                <a:latin typeface="Trebuchet MS"/>
                <a:cs typeface="Trebuchet MS"/>
              </a:rPr>
              <a:t>to </a:t>
            </a:r>
            <a:r>
              <a:rPr dirty="0" sz="1650" spc="-110" b="1">
                <a:latin typeface="Trebuchet MS"/>
                <a:cs typeface="Trebuchet MS"/>
              </a:rPr>
              <a:t>peer </a:t>
            </a:r>
            <a:r>
              <a:rPr dirty="0" sz="1650" spc="-85">
                <a:latin typeface="Arial"/>
                <a:cs typeface="Arial"/>
              </a:rPr>
              <a:t>coaching </a:t>
            </a:r>
            <a:r>
              <a:rPr dirty="0" sz="1650" spc="-50">
                <a:latin typeface="Arial"/>
                <a:cs typeface="Arial"/>
              </a:rPr>
              <a:t>where </a:t>
            </a:r>
            <a:r>
              <a:rPr dirty="0" sz="1650" spc="-55">
                <a:latin typeface="Arial"/>
                <a:cs typeface="Arial"/>
              </a:rPr>
              <a:t>helping </a:t>
            </a:r>
            <a:r>
              <a:rPr dirty="0" sz="1650" spc="-65">
                <a:latin typeface="Arial"/>
                <a:cs typeface="Arial"/>
              </a:rPr>
              <a:t>one </a:t>
            </a:r>
            <a:r>
              <a:rPr dirty="0" sz="1650" spc="-35">
                <a:latin typeface="Arial"/>
                <a:cs typeface="Arial"/>
              </a:rPr>
              <a:t>another </a:t>
            </a:r>
            <a:r>
              <a:rPr dirty="0" sz="1650" spc="20">
                <a:latin typeface="Arial"/>
                <a:cs typeface="Arial"/>
              </a:rPr>
              <a:t>to</a:t>
            </a:r>
            <a:r>
              <a:rPr dirty="0" sz="1650" spc="-325">
                <a:latin typeface="Arial"/>
                <a:cs typeface="Arial"/>
              </a:rPr>
              <a:t> </a:t>
            </a:r>
            <a:r>
              <a:rPr dirty="0" sz="1650" spc="-90">
                <a:latin typeface="Arial"/>
                <a:cs typeface="Arial"/>
              </a:rPr>
              <a:t>stay  </a:t>
            </a:r>
            <a:r>
              <a:rPr dirty="0" sz="1650" spc="-105">
                <a:latin typeface="Arial"/>
                <a:cs typeface="Arial"/>
              </a:rPr>
              <a:t>safe </a:t>
            </a:r>
            <a:r>
              <a:rPr dirty="0" sz="1650" spc="-75">
                <a:latin typeface="Arial"/>
                <a:cs typeface="Arial"/>
              </a:rPr>
              <a:t>and </a:t>
            </a:r>
            <a:r>
              <a:rPr dirty="0" sz="1650" spc="-100">
                <a:latin typeface="Arial"/>
                <a:cs typeface="Arial"/>
              </a:rPr>
              <a:t>make </a:t>
            </a:r>
            <a:r>
              <a:rPr dirty="0" sz="1650" spc="-80">
                <a:latin typeface="Arial"/>
                <a:cs typeface="Arial"/>
              </a:rPr>
              <a:t>sure </a:t>
            </a:r>
            <a:r>
              <a:rPr dirty="0" sz="1650" spc="-55">
                <a:latin typeface="Arial"/>
                <a:cs typeface="Arial"/>
              </a:rPr>
              <a:t>things </a:t>
            </a:r>
            <a:r>
              <a:rPr dirty="0" sz="1650" spc="-70">
                <a:latin typeface="Arial"/>
                <a:cs typeface="Arial"/>
              </a:rPr>
              <a:t>are </a:t>
            </a:r>
            <a:r>
              <a:rPr dirty="0" sz="1650" spc="-65">
                <a:latin typeface="Arial"/>
                <a:cs typeface="Arial"/>
              </a:rPr>
              <a:t>being </a:t>
            </a:r>
            <a:r>
              <a:rPr dirty="0" sz="1650" spc="-60">
                <a:latin typeface="Arial"/>
                <a:cs typeface="Arial"/>
              </a:rPr>
              <a:t>done</a:t>
            </a:r>
            <a:r>
              <a:rPr dirty="0" sz="1650" spc="-215">
                <a:latin typeface="Arial"/>
                <a:cs typeface="Arial"/>
              </a:rPr>
              <a:t> </a:t>
            </a:r>
            <a:r>
              <a:rPr dirty="0" sz="1650" spc="-40">
                <a:latin typeface="Arial"/>
                <a:cs typeface="Arial"/>
              </a:rPr>
              <a:t>correctly</a:t>
            </a:r>
            <a:endParaRPr sz="1650">
              <a:latin typeface="Arial"/>
              <a:cs typeface="Arial"/>
            </a:endParaRPr>
          </a:p>
          <a:p>
            <a:pPr lvl="1" marL="449580" indent="-145415">
              <a:lnSpc>
                <a:spcPct val="100000"/>
              </a:lnSpc>
              <a:spcBef>
                <a:spcPts val="15"/>
              </a:spcBef>
              <a:buChar char="•"/>
              <a:tabLst>
                <a:tab pos="450215" algn="l"/>
              </a:tabLst>
            </a:pPr>
            <a:r>
              <a:rPr dirty="0" sz="1400" spc="-100">
                <a:latin typeface="Arial"/>
                <a:cs typeface="Arial"/>
              </a:rPr>
              <a:t>Just </a:t>
            </a:r>
            <a:r>
              <a:rPr dirty="0" sz="1400" spc="-30">
                <a:latin typeface="Arial"/>
                <a:cs typeface="Arial"/>
              </a:rPr>
              <a:t>culture </a:t>
            </a:r>
            <a:r>
              <a:rPr dirty="0" sz="1400" spc="-45">
                <a:latin typeface="Arial"/>
                <a:cs typeface="Arial"/>
              </a:rPr>
              <a:t>algorithms </a:t>
            </a:r>
            <a:r>
              <a:rPr dirty="0" sz="1400" spc="-95">
                <a:latin typeface="Arial"/>
                <a:cs typeface="Arial"/>
              </a:rPr>
              <a:t>can</a:t>
            </a:r>
            <a:r>
              <a:rPr dirty="0" sz="1400" spc="-125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help</a:t>
            </a:r>
            <a:endParaRPr sz="140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235"/>
              </a:spcBef>
              <a:buChar char="•"/>
              <a:tabLst>
                <a:tab pos="158750" algn="l"/>
              </a:tabLst>
            </a:pPr>
            <a:r>
              <a:rPr dirty="0" sz="1650" spc="-55">
                <a:latin typeface="Arial"/>
                <a:cs typeface="Arial"/>
              </a:rPr>
              <a:t>Patient </a:t>
            </a:r>
            <a:r>
              <a:rPr dirty="0" sz="1650" spc="-65">
                <a:latin typeface="Arial"/>
                <a:cs typeface="Arial"/>
              </a:rPr>
              <a:t>safety </a:t>
            </a:r>
            <a:r>
              <a:rPr dirty="0" sz="1650" spc="-95">
                <a:latin typeface="Arial"/>
                <a:cs typeface="Arial"/>
              </a:rPr>
              <a:t>needs </a:t>
            </a:r>
            <a:r>
              <a:rPr dirty="0" sz="1650" spc="20">
                <a:latin typeface="Arial"/>
                <a:cs typeface="Arial"/>
              </a:rPr>
              <a:t>to </a:t>
            </a:r>
            <a:r>
              <a:rPr dirty="0" sz="1650" spc="-75">
                <a:latin typeface="Arial"/>
                <a:cs typeface="Arial"/>
              </a:rPr>
              <a:t>be </a:t>
            </a:r>
            <a:r>
              <a:rPr dirty="0" sz="1650" spc="-55">
                <a:latin typeface="Arial"/>
                <a:cs typeface="Arial"/>
              </a:rPr>
              <a:t>viewed </a:t>
            </a:r>
            <a:r>
              <a:rPr dirty="0" sz="1650" spc="-150">
                <a:latin typeface="Arial"/>
                <a:cs typeface="Arial"/>
              </a:rPr>
              <a:t>as </a:t>
            </a:r>
            <a:r>
              <a:rPr dirty="0" sz="1650" spc="-125">
                <a:latin typeface="Arial"/>
                <a:cs typeface="Arial"/>
              </a:rPr>
              <a:t>a </a:t>
            </a:r>
            <a:r>
              <a:rPr dirty="0" sz="1650" spc="-100" b="1">
                <a:latin typeface="Trebuchet MS"/>
                <a:cs typeface="Trebuchet MS"/>
              </a:rPr>
              <a:t>strategic</a:t>
            </a:r>
            <a:r>
              <a:rPr dirty="0" sz="1650" spc="-300" b="1">
                <a:latin typeface="Trebuchet MS"/>
                <a:cs typeface="Trebuchet MS"/>
              </a:rPr>
              <a:t> </a:t>
            </a:r>
            <a:r>
              <a:rPr dirty="0" sz="1650">
                <a:latin typeface="Arial"/>
                <a:cs typeface="Arial"/>
              </a:rPr>
              <a:t>priority</a:t>
            </a:r>
            <a:endParaRPr sz="1650">
              <a:latin typeface="Arial"/>
              <a:cs typeface="Arial"/>
            </a:endParaRPr>
          </a:p>
          <a:p>
            <a:pPr marL="158115" marR="10795" indent="-145415">
              <a:lnSpc>
                <a:spcPts val="1590"/>
              </a:lnSpc>
              <a:spcBef>
                <a:spcPts val="635"/>
              </a:spcBef>
              <a:buChar char="•"/>
              <a:tabLst>
                <a:tab pos="158750" algn="l"/>
              </a:tabLst>
            </a:pPr>
            <a:r>
              <a:rPr dirty="0" sz="1650" spc="-120">
                <a:latin typeface="Arial"/>
                <a:cs typeface="Arial"/>
              </a:rPr>
              <a:t>The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-25">
                <a:latin typeface="Arial"/>
                <a:cs typeface="Arial"/>
              </a:rPr>
              <a:t>entire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-45">
                <a:latin typeface="Arial"/>
                <a:cs typeface="Arial"/>
              </a:rPr>
              <a:t>hospital</a:t>
            </a:r>
            <a:r>
              <a:rPr dirty="0" sz="1650" spc="-85">
                <a:latin typeface="Arial"/>
                <a:cs typeface="Arial"/>
              </a:rPr>
              <a:t> </a:t>
            </a:r>
            <a:r>
              <a:rPr dirty="0" sz="1650" spc="-95">
                <a:latin typeface="Arial"/>
                <a:cs typeface="Arial"/>
              </a:rPr>
              <a:t>needs</a:t>
            </a:r>
            <a:r>
              <a:rPr dirty="0" sz="1650" spc="-110">
                <a:latin typeface="Arial"/>
                <a:cs typeface="Arial"/>
              </a:rPr>
              <a:t> </a:t>
            </a:r>
            <a:r>
              <a:rPr dirty="0" sz="1650" spc="20">
                <a:latin typeface="Arial"/>
                <a:cs typeface="Arial"/>
              </a:rPr>
              <a:t>to</a:t>
            </a:r>
            <a:r>
              <a:rPr dirty="0" sz="1650" spc="-85">
                <a:latin typeface="Arial"/>
                <a:cs typeface="Arial"/>
              </a:rPr>
              <a:t> </a:t>
            </a:r>
            <a:r>
              <a:rPr dirty="0" sz="1650" spc="-75">
                <a:latin typeface="Arial"/>
                <a:cs typeface="Arial"/>
              </a:rPr>
              <a:t>be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-80">
                <a:latin typeface="Arial"/>
                <a:cs typeface="Arial"/>
              </a:rPr>
              <a:t>focused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-50">
                <a:latin typeface="Arial"/>
                <a:cs typeface="Arial"/>
              </a:rPr>
              <a:t>on</a:t>
            </a:r>
            <a:r>
              <a:rPr dirty="0" sz="1650" spc="-85">
                <a:latin typeface="Arial"/>
                <a:cs typeface="Arial"/>
              </a:rPr>
              <a:t> </a:t>
            </a:r>
            <a:r>
              <a:rPr dirty="0" sz="1650" spc="-20">
                <a:latin typeface="Arial"/>
                <a:cs typeface="Arial"/>
              </a:rPr>
              <a:t>patient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-65">
                <a:latin typeface="Arial"/>
                <a:cs typeface="Arial"/>
              </a:rPr>
              <a:t>safety</a:t>
            </a:r>
            <a:r>
              <a:rPr dirty="0" sz="1650" spc="-100">
                <a:latin typeface="Arial"/>
                <a:cs typeface="Arial"/>
              </a:rPr>
              <a:t> </a:t>
            </a:r>
            <a:r>
              <a:rPr dirty="0" sz="1650" spc="30">
                <a:latin typeface="Arial"/>
                <a:cs typeface="Arial"/>
              </a:rPr>
              <a:t>if</a:t>
            </a:r>
            <a:r>
              <a:rPr dirty="0" sz="1650" spc="-95">
                <a:latin typeface="Arial"/>
                <a:cs typeface="Arial"/>
              </a:rPr>
              <a:t> </a:t>
            </a:r>
            <a:r>
              <a:rPr dirty="0" sz="1650" spc="-125">
                <a:latin typeface="Arial"/>
                <a:cs typeface="Arial"/>
              </a:rPr>
              <a:t>a  </a:t>
            </a:r>
            <a:r>
              <a:rPr dirty="0" sz="1650" spc="-30">
                <a:latin typeface="Arial"/>
                <a:cs typeface="Arial"/>
              </a:rPr>
              <a:t>culture </a:t>
            </a:r>
            <a:r>
              <a:rPr dirty="0" sz="1650">
                <a:latin typeface="Arial"/>
                <a:cs typeface="Arial"/>
              </a:rPr>
              <a:t>of </a:t>
            </a:r>
            <a:r>
              <a:rPr dirty="0" sz="1650" spc="-70">
                <a:latin typeface="Arial"/>
                <a:cs typeface="Arial"/>
              </a:rPr>
              <a:t>safety </a:t>
            </a:r>
            <a:r>
              <a:rPr dirty="0" sz="1650" spc="-85">
                <a:latin typeface="Arial"/>
                <a:cs typeface="Arial"/>
              </a:rPr>
              <a:t>is </a:t>
            </a:r>
            <a:r>
              <a:rPr dirty="0" sz="1650" spc="20">
                <a:latin typeface="Arial"/>
                <a:cs typeface="Arial"/>
              </a:rPr>
              <a:t>to</a:t>
            </a:r>
            <a:r>
              <a:rPr dirty="0" sz="1650" spc="-305">
                <a:latin typeface="Arial"/>
                <a:cs typeface="Arial"/>
              </a:rPr>
              <a:t> </a:t>
            </a:r>
            <a:r>
              <a:rPr dirty="0" sz="1650" spc="-75">
                <a:latin typeface="Arial"/>
                <a:cs typeface="Arial"/>
              </a:rPr>
              <a:t>be </a:t>
            </a:r>
            <a:r>
              <a:rPr dirty="0" sz="1650" spc="-70">
                <a:latin typeface="Arial"/>
                <a:cs typeface="Arial"/>
              </a:rPr>
              <a:t>established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700" spc="-35">
                <a:latin typeface="Arial"/>
                <a:cs typeface="Arial"/>
              </a:rPr>
              <a:t>Dekker </a:t>
            </a:r>
            <a:r>
              <a:rPr dirty="0" sz="700" spc="-85">
                <a:latin typeface="Arial"/>
                <a:cs typeface="Arial"/>
              </a:rPr>
              <a:t>S. </a:t>
            </a:r>
            <a:r>
              <a:rPr dirty="0" sz="700" spc="-55" i="1">
                <a:latin typeface="Arial"/>
                <a:cs typeface="Arial"/>
              </a:rPr>
              <a:t>Just </a:t>
            </a:r>
            <a:r>
              <a:rPr dirty="0" sz="700" spc="-30" i="1">
                <a:latin typeface="Arial"/>
                <a:cs typeface="Arial"/>
              </a:rPr>
              <a:t>Culture: </a:t>
            </a:r>
            <a:r>
              <a:rPr dirty="0" sz="700" spc="-35" i="1">
                <a:latin typeface="Arial"/>
                <a:cs typeface="Arial"/>
              </a:rPr>
              <a:t>Balancing </a:t>
            </a:r>
            <a:r>
              <a:rPr dirty="0" sz="700" spc="-40" i="1">
                <a:latin typeface="Arial"/>
                <a:cs typeface="Arial"/>
              </a:rPr>
              <a:t>Safety </a:t>
            </a:r>
            <a:r>
              <a:rPr dirty="0" sz="700" spc="-35" i="1">
                <a:latin typeface="Arial"/>
                <a:cs typeface="Arial"/>
              </a:rPr>
              <a:t>and </a:t>
            </a:r>
            <a:r>
              <a:rPr dirty="0" sz="700" spc="-20" i="1">
                <a:latin typeface="Arial"/>
                <a:cs typeface="Arial"/>
              </a:rPr>
              <a:t>Accountability</a:t>
            </a:r>
            <a:r>
              <a:rPr dirty="0" sz="700" spc="-20">
                <a:latin typeface="Arial"/>
                <a:cs typeface="Arial"/>
              </a:rPr>
              <a:t>. Burlington, </a:t>
            </a:r>
            <a:r>
              <a:rPr dirty="0" sz="700" spc="-60">
                <a:latin typeface="Arial"/>
                <a:cs typeface="Arial"/>
              </a:rPr>
              <a:t>VT: </a:t>
            </a:r>
            <a:r>
              <a:rPr dirty="0" sz="700" spc="-40">
                <a:latin typeface="Arial"/>
                <a:cs typeface="Arial"/>
              </a:rPr>
              <a:t>Ashgate </a:t>
            </a:r>
            <a:r>
              <a:rPr dirty="0" sz="700" spc="-30">
                <a:latin typeface="Arial"/>
                <a:cs typeface="Arial"/>
              </a:rPr>
              <a:t>Publishing;;</a:t>
            </a:r>
            <a:r>
              <a:rPr dirty="0" sz="700" spc="-120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2008.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700" spc="-20">
                <a:latin typeface="Arial"/>
                <a:cs typeface="Arial"/>
              </a:rPr>
              <a:t>Marx</a:t>
            </a:r>
            <a:r>
              <a:rPr dirty="0" sz="700" spc="-45">
                <a:latin typeface="Arial"/>
                <a:cs typeface="Arial"/>
              </a:rPr>
              <a:t> D.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20" i="1">
                <a:latin typeface="Arial"/>
                <a:cs typeface="Arial"/>
              </a:rPr>
              <a:t>Patient</a:t>
            </a:r>
            <a:r>
              <a:rPr dirty="0" sz="700" spc="-60" i="1">
                <a:latin typeface="Arial"/>
                <a:cs typeface="Arial"/>
              </a:rPr>
              <a:t> </a:t>
            </a:r>
            <a:r>
              <a:rPr dirty="0" sz="700" spc="-40" i="1">
                <a:latin typeface="Arial"/>
                <a:cs typeface="Arial"/>
              </a:rPr>
              <a:t>Safety</a:t>
            </a:r>
            <a:r>
              <a:rPr dirty="0" sz="700" spc="-45" i="1">
                <a:latin typeface="Arial"/>
                <a:cs typeface="Arial"/>
              </a:rPr>
              <a:t> </a:t>
            </a:r>
            <a:r>
              <a:rPr dirty="0" sz="700" spc="-35" i="1">
                <a:latin typeface="Arial"/>
                <a:cs typeface="Arial"/>
              </a:rPr>
              <a:t>and </a:t>
            </a:r>
            <a:r>
              <a:rPr dirty="0" sz="700" spc="-15" i="1">
                <a:latin typeface="Arial"/>
                <a:cs typeface="Arial"/>
              </a:rPr>
              <a:t>the</a:t>
            </a:r>
            <a:r>
              <a:rPr dirty="0" sz="700" spc="-45" i="1">
                <a:latin typeface="Arial"/>
                <a:cs typeface="Arial"/>
              </a:rPr>
              <a:t> </a:t>
            </a:r>
            <a:r>
              <a:rPr dirty="0" sz="700" spc="-55" i="1">
                <a:latin typeface="Arial"/>
                <a:cs typeface="Arial"/>
              </a:rPr>
              <a:t>Just</a:t>
            </a:r>
            <a:r>
              <a:rPr dirty="0" sz="700" spc="-35" i="1">
                <a:latin typeface="Arial"/>
                <a:cs typeface="Arial"/>
              </a:rPr>
              <a:t> </a:t>
            </a:r>
            <a:r>
              <a:rPr dirty="0" sz="700" spc="-30" i="1">
                <a:latin typeface="Arial"/>
                <a:cs typeface="Arial"/>
              </a:rPr>
              <a:t>Culture:</a:t>
            </a:r>
            <a:r>
              <a:rPr dirty="0" sz="700" spc="-5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A</a:t>
            </a:r>
            <a:r>
              <a:rPr dirty="0" sz="700" spc="-30" i="1">
                <a:latin typeface="Arial"/>
                <a:cs typeface="Arial"/>
              </a:rPr>
              <a:t> Primer</a:t>
            </a:r>
            <a:r>
              <a:rPr dirty="0" sz="700" spc="-50" i="1">
                <a:latin typeface="Arial"/>
                <a:cs typeface="Arial"/>
              </a:rPr>
              <a:t> </a:t>
            </a:r>
            <a:r>
              <a:rPr dirty="0" sz="700" spc="-5" i="1">
                <a:latin typeface="Arial"/>
                <a:cs typeface="Arial"/>
              </a:rPr>
              <a:t>for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-25" i="1">
                <a:latin typeface="Arial"/>
                <a:cs typeface="Arial"/>
              </a:rPr>
              <a:t>Health</a:t>
            </a:r>
            <a:r>
              <a:rPr dirty="0" sz="700" spc="-40" i="1">
                <a:latin typeface="Arial"/>
                <a:cs typeface="Arial"/>
              </a:rPr>
              <a:t> </a:t>
            </a:r>
            <a:r>
              <a:rPr dirty="0" sz="700" spc="-60" i="1">
                <a:latin typeface="Arial"/>
                <a:cs typeface="Arial"/>
              </a:rPr>
              <a:t>Care</a:t>
            </a:r>
            <a:r>
              <a:rPr dirty="0" sz="700" spc="-45" i="1">
                <a:latin typeface="Arial"/>
                <a:cs typeface="Arial"/>
              </a:rPr>
              <a:t> Executives</a:t>
            </a:r>
            <a:r>
              <a:rPr dirty="0" sz="700" spc="-45">
                <a:latin typeface="Arial"/>
                <a:cs typeface="Arial"/>
              </a:rPr>
              <a:t>.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New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York, </a:t>
            </a:r>
            <a:r>
              <a:rPr dirty="0" sz="700" spc="-65">
                <a:latin typeface="Arial"/>
                <a:cs typeface="Arial"/>
              </a:rPr>
              <a:t>NY: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 spc="-40">
                <a:latin typeface="Arial"/>
                <a:cs typeface="Arial"/>
              </a:rPr>
              <a:t>Trustees</a:t>
            </a:r>
            <a:r>
              <a:rPr dirty="0" sz="700" spc="-5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of</a:t>
            </a:r>
            <a:r>
              <a:rPr dirty="0" sz="700" spc="-40">
                <a:latin typeface="Arial"/>
                <a:cs typeface="Arial"/>
              </a:rPr>
              <a:t> </a:t>
            </a:r>
            <a:r>
              <a:rPr dirty="0" sz="700" spc="-35">
                <a:latin typeface="Arial"/>
                <a:cs typeface="Arial"/>
              </a:rPr>
              <a:t>Columbia</a:t>
            </a:r>
            <a:r>
              <a:rPr dirty="0" sz="700" spc="-5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University;;</a:t>
            </a:r>
            <a:r>
              <a:rPr dirty="0" sz="700" spc="-45">
                <a:latin typeface="Arial"/>
                <a:cs typeface="Arial"/>
              </a:rPr>
              <a:t> </a:t>
            </a:r>
            <a:r>
              <a:rPr dirty="0" sz="700" spc="-30">
                <a:latin typeface="Arial"/>
                <a:cs typeface="Arial"/>
              </a:rPr>
              <a:t>2001.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0121" y="71639"/>
            <a:ext cx="62230" cy="10413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00" spc="5">
                <a:solidFill>
                  <a:srgbClr val="CCCCCC"/>
                </a:solidFill>
                <a:latin typeface="Arial"/>
                <a:cs typeface="Arial"/>
              </a:rPr>
              <a:t>6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581" y="209761"/>
            <a:ext cx="146494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415" i="0">
                <a:latin typeface="Arial"/>
                <a:cs typeface="Arial"/>
              </a:rPr>
              <a:t>E</a:t>
            </a:r>
            <a:r>
              <a:rPr dirty="0" sz="2800" spc="-365" i="0">
                <a:latin typeface="Arial"/>
                <a:cs typeface="Arial"/>
              </a:rPr>
              <a:t>x</a:t>
            </a:r>
            <a:r>
              <a:rPr dirty="0" sz="2800" spc="-140" i="0">
                <a:latin typeface="Arial"/>
                <a:cs typeface="Arial"/>
              </a:rPr>
              <a:t>amples: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1706" y="761860"/>
            <a:ext cx="5264150" cy="2592070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450"/>
              </a:spcBef>
              <a:buChar char="•"/>
              <a:tabLst>
                <a:tab pos="158750" algn="l"/>
              </a:tabLst>
            </a:pPr>
            <a:r>
              <a:rPr dirty="0" sz="1750" spc="-90">
                <a:latin typeface="Arial"/>
                <a:cs typeface="Arial"/>
              </a:rPr>
              <a:t>Having </a:t>
            </a:r>
            <a:r>
              <a:rPr dirty="0" sz="1750" spc="-120">
                <a:latin typeface="Arial"/>
                <a:cs typeface="Arial"/>
              </a:rPr>
              <a:t>a </a:t>
            </a:r>
            <a:r>
              <a:rPr dirty="0" sz="1750" spc="-15">
                <a:latin typeface="Arial"/>
                <a:cs typeface="Arial"/>
              </a:rPr>
              <a:t>patient </a:t>
            </a:r>
            <a:r>
              <a:rPr dirty="0" sz="1750" spc="-60">
                <a:latin typeface="Arial"/>
                <a:cs typeface="Arial"/>
              </a:rPr>
              <a:t>safety</a:t>
            </a:r>
            <a:r>
              <a:rPr dirty="0" sz="1750" spc="-105">
                <a:latin typeface="Arial"/>
                <a:cs typeface="Arial"/>
              </a:rPr>
              <a:t> </a:t>
            </a:r>
            <a:r>
              <a:rPr dirty="0" sz="1750" spc="-70" b="1">
                <a:latin typeface="Trebuchet MS"/>
                <a:cs typeface="Trebuchet MS"/>
              </a:rPr>
              <a:t>plan</a:t>
            </a:r>
            <a:endParaRPr sz="1750">
              <a:latin typeface="Trebuchet MS"/>
              <a:cs typeface="Trebuchet MS"/>
            </a:endParaRPr>
          </a:p>
          <a:p>
            <a:pPr marL="158115" indent="-145415">
              <a:lnSpc>
                <a:spcPct val="100000"/>
              </a:lnSpc>
              <a:spcBef>
                <a:spcPts val="355"/>
              </a:spcBef>
              <a:buChar char="•"/>
              <a:tabLst>
                <a:tab pos="158750" algn="l"/>
              </a:tabLst>
            </a:pPr>
            <a:r>
              <a:rPr dirty="0" sz="1750" spc="-75">
                <a:latin typeface="Arial"/>
                <a:cs typeface="Arial"/>
              </a:rPr>
              <a:t>Doing </a:t>
            </a:r>
            <a:r>
              <a:rPr dirty="0" sz="1750" spc="-80">
                <a:latin typeface="Arial"/>
                <a:cs typeface="Arial"/>
              </a:rPr>
              <a:t>an </a:t>
            </a:r>
            <a:r>
              <a:rPr dirty="0" sz="1750" spc="-75" b="1">
                <a:latin typeface="Trebuchet MS"/>
                <a:cs typeface="Trebuchet MS"/>
              </a:rPr>
              <a:t>annual </a:t>
            </a:r>
            <a:r>
              <a:rPr dirty="0" sz="1750">
                <a:latin typeface="Arial"/>
                <a:cs typeface="Arial"/>
              </a:rPr>
              <a:t>report </a:t>
            </a:r>
            <a:r>
              <a:rPr dirty="0" sz="1750" spc="-70">
                <a:latin typeface="Arial"/>
                <a:cs typeface="Arial"/>
              </a:rPr>
              <a:t>card, </a:t>
            </a:r>
            <a:r>
              <a:rPr dirty="0" sz="1750" spc="-105">
                <a:latin typeface="Arial"/>
                <a:cs typeface="Arial"/>
              </a:rPr>
              <a:t>use </a:t>
            </a:r>
            <a:r>
              <a:rPr dirty="0" sz="1750" spc="-85" b="1">
                <a:latin typeface="Trebuchet MS"/>
                <a:cs typeface="Trebuchet MS"/>
              </a:rPr>
              <a:t>trigger</a:t>
            </a:r>
            <a:r>
              <a:rPr dirty="0" sz="1750" spc="-204" b="1">
                <a:latin typeface="Trebuchet MS"/>
                <a:cs typeface="Trebuchet MS"/>
              </a:rPr>
              <a:t> </a:t>
            </a:r>
            <a:r>
              <a:rPr dirty="0" sz="1750" spc="-30">
                <a:latin typeface="Arial"/>
                <a:cs typeface="Arial"/>
              </a:rPr>
              <a:t>tools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355"/>
              </a:spcBef>
              <a:buChar char="•"/>
              <a:tabLst>
                <a:tab pos="158750" algn="l"/>
              </a:tabLst>
            </a:pPr>
            <a:r>
              <a:rPr dirty="0" sz="1750" spc="-125">
                <a:latin typeface="Arial"/>
                <a:cs typeface="Arial"/>
              </a:rPr>
              <a:t>Have </a:t>
            </a:r>
            <a:r>
              <a:rPr dirty="0" sz="1750" spc="-120">
                <a:latin typeface="Arial"/>
                <a:cs typeface="Arial"/>
              </a:rPr>
              <a:t>a </a:t>
            </a:r>
            <a:r>
              <a:rPr dirty="0" sz="1750" spc="-15">
                <a:latin typeface="Arial"/>
                <a:cs typeface="Arial"/>
              </a:rPr>
              <a:t>patient </a:t>
            </a:r>
            <a:r>
              <a:rPr dirty="0" sz="1750" spc="-60">
                <a:latin typeface="Arial"/>
                <a:cs typeface="Arial"/>
              </a:rPr>
              <a:t>safety</a:t>
            </a:r>
            <a:r>
              <a:rPr dirty="0" sz="1750" spc="-80">
                <a:latin typeface="Arial"/>
                <a:cs typeface="Arial"/>
              </a:rPr>
              <a:t> </a:t>
            </a:r>
            <a:r>
              <a:rPr dirty="0" sz="1750" spc="-30">
                <a:latin typeface="Arial"/>
                <a:cs typeface="Arial"/>
              </a:rPr>
              <a:t>committee</a:t>
            </a:r>
            <a:endParaRPr sz="1750">
              <a:latin typeface="Arial"/>
              <a:cs typeface="Arial"/>
            </a:endParaRPr>
          </a:p>
          <a:p>
            <a:pPr marL="158115" marR="351155" indent="-145415">
              <a:lnSpc>
                <a:spcPts val="1820"/>
              </a:lnSpc>
              <a:spcBef>
                <a:spcPts val="660"/>
              </a:spcBef>
              <a:buChar char="•"/>
              <a:tabLst>
                <a:tab pos="158750" algn="l"/>
              </a:tabLst>
            </a:pPr>
            <a:r>
              <a:rPr dirty="0" sz="1750" spc="-50">
                <a:latin typeface="Arial"/>
                <a:cs typeface="Arial"/>
              </a:rPr>
              <a:t>Many </a:t>
            </a:r>
            <a:r>
              <a:rPr dirty="0" sz="1750" spc="-80">
                <a:latin typeface="Arial"/>
                <a:cs typeface="Arial"/>
              </a:rPr>
              <a:t>also </a:t>
            </a:r>
            <a:r>
              <a:rPr dirty="0" sz="1750" spc="-95">
                <a:latin typeface="Arial"/>
                <a:cs typeface="Arial"/>
              </a:rPr>
              <a:t>have </a:t>
            </a:r>
            <a:r>
              <a:rPr dirty="0" sz="1750" spc="-75">
                <a:latin typeface="Arial"/>
                <a:cs typeface="Arial"/>
              </a:rPr>
              <a:t>separate </a:t>
            </a:r>
            <a:r>
              <a:rPr dirty="0" sz="1750" spc="-40">
                <a:latin typeface="Arial"/>
                <a:cs typeface="Arial"/>
              </a:rPr>
              <a:t>medication </a:t>
            </a:r>
            <a:r>
              <a:rPr dirty="0" sz="1750" spc="-65">
                <a:latin typeface="Arial"/>
                <a:cs typeface="Arial"/>
              </a:rPr>
              <a:t>management  </a:t>
            </a:r>
            <a:r>
              <a:rPr dirty="0" sz="1750" spc="-30">
                <a:latin typeface="Arial"/>
                <a:cs typeface="Arial"/>
              </a:rPr>
              <a:t>committee </a:t>
            </a:r>
            <a:r>
              <a:rPr dirty="0" sz="1750" spc="-5">
                <a:latin typeface="Arial"/>
                <a:cs typeface="Arial"/>
              </a:rPr>
              <a:t>from </a:t>
            </a:r>
            <a:r>
              <a:rPr dirty="0" sz="1750" spc="-60">
                <a:latin typeface="Arial"/>
                <a:cs typeface="Arial"/>
              </a:rPr>
              <a:t>safety </a:t>
            </a:r>
            <a:r>
              <a:rPr dirty="0" sz="1750" spc="-30">
                <a:latin typeface="Arial"/>
                <a:cs typeface="Arial"/>
              </a:rPr>
              <a:t>committee </a:t>
            </a:r>
            <a:r>
              <a:rPr dirty="0" sz="1750" spc="-40">
                <a:latin typeface="Arial"/>
                <a:cs typeface="Arial"/>
              </a:rPr>
              <a:t>(more</a:t>
            </a:r>
            <a:r>
              <a:rPr dirty="0" sz="1750" spc="-305">
                <a:latin typeface="Arial"/>
                <a:cs typeface="Arial"/>
              </a:rPr>
              <a:t> </a:t>
            </a:r>
            <a:r>
              <a:rPr dirty="0" sz="1750" spc="-80" b="1">
                <a:latin typeface="Trebuchet MS"/>
                <a:cs typeface="Trebuchet MS"/>
              </a:rPr>
              <a:t>attention</a:t>
            </a:r>
            <a:r>
              <a:rPr dirty="0" sz="1750" spc="-80">
                <a:latin typeface="Arial"/>
                <a:cs typeface="Arial"/>
              </a:rPr>
              <a:t>)</a:t>
            </a:r>
            <a:endParaRPr sz="1750">
              <a:latin typeface="Arial"/>
              <a:cs typeface="Arial"/>
            </a:endParaRPr>
          </a:p>
          <a:p>
            <a:pPr marL="158115" marR="5080" indent="-145415">
              <a:lnSpc>
                <a:spcPts val="1820"/>
              </a:lnSpc>
              <a:spcBef>
                <a:spcPts val="635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90" b="1">
                <a:latin typeface="Trebuchet MS"/>
                <a:cs typeface="Trebuchet MS"/>
              </a:rPr>
              <a:t>Education </a:t>
            </a:r>
            <a:r>
              <a:rPr dirty="0" sz="1750" spc="5">
                <a:latin typeface="Arial"/>
                <a:cs typeface="Arial"/>
              </a:rPr>
              <a:t>for </a:t>
            </a:r>
            <a:r>
              <a:rPr dirty="0" sz="1750" spc="-30">
                <a:latin typeface="Arial"/>
                <a:cs typeface="Arial"/>
              </a:rPr>
              <a:t>staff </a:t>
            </a:r>
            <a:r>
              <a:rPr dirty="0" sz="1750" spc="30">
                <a:latin typeface="Arial"/>
                <a:cs typeface="Arial"/>
              </a:rPr>
              <a:t>to</a:t>
            </a:r>
            <a:r>
              <a:rPr dirty="0" sz="1750" spc="-365">
                <a:latin typeface="Arial"/>
                <a:cs typeface="Arial"/>
              </a:rPr>
              <a:t> </a:t>
            </a:r>
            <a:r>
              <a:rPr dirty="0" sz="1750" spc="-90">
                <a:latin typeface="Arial"/>
                <a:cs typeface="Arial"/>
              </a:rPr>
              <a:t>make </a:t>
            </a:r>
            <a:r>
              <a:rPr dirty="0" sz="1750" spc="-80">
                <a:latin typeface="Arial"/>
                <a:cs typeface="Arial"/>
              </a:rPr>
              <a:t>sure </a:t>
            </a:r>
            <a:r>
              <a:rPr dirty="0" sz="1750" spc="-25">
                <a:latin typeface="Arial"/>
                <a:cs typeface="Arial"/>
              </a:rPr>
              <a:t>they </a:t>
            </a:r>
            <a:r>
              <a:rPr dirty="0" sz="1750" spc="-35">
                <a:latin typeface="Arial"/>
                <a:cs typeface="Arial"/>
              </a:rPr>
              <a:t>know </a:t>
            </a:r>
            <a:r>
              <a:rPr dirty="0" sz="1750" spc="-55">
                <a:latin typeface="Arial"/>
                <a:cs typeface="Arial"/>
              </a:rPr>
              <a:t>near </a:t>
            </a:r>
            <a:r>
              <a:rPr dirty="0" sz="1750" spc="-110">
                <a:latin typeface="Arial"/>
                <a:cs typeface="Arial"/>
              </a:rPr>
              <a:t>misses  </a:t>
            </a:r>
            <a:r>
              <a:rPr dirty="0" sz="1750" spc="-45">
                <a:latin typeface="Arial"/>
                <a:cs typeface="Arial"/>
              </a:rPr>
              <a:t>must </a:t>
            </a:r>
            <a:r>
              <a:rPr dirty="0" sz="1750" spc="-65">
                <a:latin typeface="Arial"/>
                <a:cs typeface="Arial"/>
              </a:rPr>
              <a:t>be </a:t>
            </a:r>
            <a:r>
              <a:rPr dirty="0" sz="1750" spc="-45">
                <a:latin typeface="Arial"/>
                <a:cs typeface="Arial"/>
              </a:rPr>
              <a:t>included </a:t>
            </a:r>
            <a:r>
              <a:rPr dirty="0" sz="1750" spc="-10">
                <a:latin typeface="Arial"/>
                <a:cs typeface="Arial"/>
              </a:rPr>
              <a:t>in definition </a:t>
            </a:r>
            <a:r>
              <a:rPr dirty="0" sz="1750" spc="10">
                <a:latin typeface="Arial"/>
                <a:cs typeface="Arial"/>
              </a:rPr>
              <a:t>of </a:t>
            </a:r>
            <a:r>
              <a:rPr dirty="0" sz="1750" spc="-55">
                <a:latin typeface="Arial"/>
                <a:cs typeface="Arial"/>
              </a:rPr>
              <a:t>medical</a:t>
            </a:r>
            <a:r>
              <a:rPr dirty="0" sz="1750" spc="-350">
                <a:latin typeface="Arial"/>
                <a:cs typeface="Arial"/>
              </a:rPr>
              <a:t> </a:t>
            </a:r>
            <a:r>
              <a:rPr dirty="0" sz="1750" spc="-15">
                <a:latin typeface="Arial"/>
                <a:cs typeface="Arial"/>
              </a:rPr>
              <a:t>error</a:t>
            </a:r>
            <a:endParaRPr sz="1750">
              <a:latin typeface="Arial"/>
              <a:cs typeface="Arial"/>
            </a:endParaRPr>
          </a:p>
          <a:p>
            <a:pPr marL="158115" marR="638810" indent="-145415">
              <a:lnSpc>
                <a:spcPts val="1820"/>
              </a:lnSpc>
              <a:spcBef>
                <a:spcPts val="640"/>
              </a:spcBef>
              <a:buChar char="•"/>
              <a:tabLst>
                <a:tab pos="158750" algn="l"/>
              </a:tabLst>
            </a:pPr>
            <a:r>
              <a:rPr dirty="0" sz="1750" spc="-75">
                <a:latin typeface="Arial"/>
                <a:cs typeface="Arial"/>
              </a:rPr>
              <a:t>Doing </a:t>
            </a:r>
            <a:r>
              <a:rPr dirty="0" sz="1750" spc="-15">
                <a:latin typeface="Arial"/>
                <a:cs typeface="Arial"/>
              </a:rPr>
              <a:t>patient </a:t>
            </a:r>
            <a:r>
              <a:rPr dirty="0" sz="1750" spc="-60">
                <a:latin typeface="Arial"/>
                <a:cs typeface="Arial"/>
              </a:rPr>
              <a:t>safety </a:t>
            </a:r>
            <a:r>
              <a:rPr dirty="0" sz="1750" spc="-40">
                <a:latin typeface="Arial"/>
                <a:cs typeface="Arial"/>
              </a:rPr>
              <a:t>walkabout </a:t>
            </a:r>
            <a:r>
              <a:rPr dirty="0" sz="1750" spc="-75" b="1">
                <a:latin typeface="Trebuchet MS"/>
                <a:cs typeface="Trebuchet MS"/>
              </a:rPr>
              <a:t>rounds </a:t>
            </a:r>
            <a:r>
              <a:rPr dirty="0" sz="1750" spc="-60">
                <a:latin typeface="Arial"/>
                <a:cs typeface="Arial"/>
              </a:rPr>
              <a:t>by</a:t>
            </a:r>
            <a:r>
              <a:rPr dirty="0" sz="1750" spc="-250">
                <a:latin typeface="Arial"/>
                <a:cs typeface="Arial"/>
              </a:rPr>
              <a:t> </a:t>
            </a:r>
            <a:r>
              <a:rPr dirty="0" sz="1750" spc="-55">
                <a:latin typeface="Arial"/>
                <a:cs typeface="Arial"/>
              </a:rPr>
              <a:t>senior  </a:t>
            </a:r>
            <a:r>
              <a:rPr dirty="0" sz="1750" spc="-70">
                <a:latin typeface="Arial"/>
                <a:cs typeface="Arial"/>
              </a:rPr>
              <a:t>leaders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0123" y="202798"/>
            <a:ext cx="476821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290" i="0">
                <a:latin typeface="Arial"/>
                <a:cs typeface="Arial"/>
              </a:rPr>
              <a:t>Key </a:t>
            </a:r>
            <a:r>
              <a:rPr dirty="0" sz="2800" spc="-235" i="0">
                <a:latin typeface="Arial"/>
                <a:cs typeface="Arial"/>
              </a:rPr>
              <a:t>success </a:t>
            </a:r>
            <a:r>
              <a:rPr dirty="0" sz="2800" spc="-20" i="0">
                <a:latin typeface="Arial"/>
                <a:cs typeface="Arial"/>
              </a:rPr>
              <a:t>of </a:t>
            </a:r>
            <a:r>
              <a:rPr dirty="0" sz="2800" spc="-240" i="0">
                <a:latin typeface="Arial"/>
                <a:cs typeface="Arial"/>
              </a:rPr>
              <a:t>a </a:t>
            </a:r>
            <a:r>
              <a:rPr dirty="0" sz="2800" spc="-110" i="0">
                <a:latin typeface="Arial"/>
                <a:cs typeface="Arial"/>
              </a:rPr>
              <a:t>Culture </a:t>
            </a:r>
            <a:r>
              <a:rPr dirty="0" sz="2800" spc="-20" i="0">
                <a:latin typeface="Arial"/>
                <a:cs typeface="Arial"/>
              </a:rPr>
              <a:t>of</a:t>
            </a:r>
            <a:r>
              <a:rPr dirty="0" sz="2800" spc="-25" i="0">
                <a:latin typeface="Arial"/>
                <a:cs typeface="Arial"/>
              </a:rPr>
              <a:t> </a:t>
            </a:r>
            <a:r>
              <a:rPr dirty="0" sz="2800" spc="-185" i="0">
                <a:latin typeface="Arial"/>
                <a:cs typeface="Arial"/>
              </a:rPr>
              <a:t>Safety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5023" y="771559"/>
            <a:ext cx="5352415" cy="274447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58115" marR="5080" indent="-145415">
              <a:lnSpc>
                <a:spcPts val="1930"/>
              </a:lnSpc>
              <a:spcBef>
                <a:spcPts val="335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75" b="1">
                <a:latin typeface="Trebuchet MS"/>
                <a:cs typeface="Trebuchet MS"/>
              </a:rPr>
              <a:t>Acknowledgment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10">
                <a:latin typeface="Arial"/>
                <a:cs typeface="Arial"/>
              </a:rPr>
              <a:t>the </a:t>
            </a:r>
            <a:r>
              <a:rPr dirty="0" sz="1750" spc="-50">
                <a:latin typeface="Arial"/>
                <a:cs typeface="Arial"/>
              </a:rPr>
              <a:t>high-risk </a:t>
            </a:r>
            <a:r>
              <a:rPr dirty="0" sz="1750" spc="-30">
                <a:latin typeface="Arial"/>
                <a:cs typeface="Arial"/>
              </a:rPr>
              <a:t>nature </a:t>
            </a:r>
            <a:r>
              <a:rPr dirty="0" sz="1750" spc="5">
                <a:latin typeface="Arial"/>
                <a:cs typeface="Arial"/>
              </a:rPr>
              <a:t>of</a:t>
            </a:r>
            <a:r>
              <a:rPr dirty="0" sz="1750" spc="-360">
                <a:latin typeface="Arial"/>
                <a:cs typeface="Arial"/>
              </a:rPr>
              <a:t> </a:t>
            </a:r>
            <a:r>
              <a:rPr dirty="0" sz="1750" spc="-80">
                <a:latin typeface="Arial"/>
                <a:cs typeface="Arial"/>
              </a:rPr>
              <a:t>an </a:t>
            </a:r>
            <a:r>
              <a:rPr dirty="0" sz="1750" spc="-55">
                <a:latin typeface="Arial"/>
                <a:cs typeface="Arial"/>
              </a:rPr>
              <a:t>hospital’s  </a:t>
            </a:r>
            <a:r>
              <a:rPr dirty="0" sz="1750" spc="-35">
                <a:latin typeface="Arial"/>
                <a:cs typeface="Arial"/>
              </a:rPr>
              <a:t>activities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20">
                <a:latin typeface="Arial"/>
                <a:cs typeface="Arial"/>
              </a:rPr>
              <a:t>determination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75">
                <a:latin typeface="Arial"/>
                <a:cs typeface="Arial"/>
              </a:rPr>
              <a:t>achieve </a:t>
            </a:r>
            <a:r>
              <a:rPr dirty="0" sz="1750" spc="-50">
                <a:latin typeface="Arial"/>
                <a:cs typeface="Arial"/>
              </a:rPr>
              <a:t>consistently  </a:t>
            </a:r>
            <a:r>
              <a:rPr dirty="0" sz="1750" spc="-100">
                <a:latin typeface="Arial"/>
                <a:cs typeface="Arial"/>
              </a:rPr>
              <a:t>safe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operations</a:t>
            </a:r>
            <a:endParaRPr sz="1750">
              <a:latin typeface="Arial"/>
              <a:cs typeface="Arial"/>
            </a:endParaRPr>
          </a:p>
          <a:p>
            <a:pPr marL="158115" marR="26670" indent="-145415">
              <a:lnSpc>
                <a:spcPts val="1930"/>
              </a:lnSpc>
              <a:spcBef>
                <a:spcPts val="640"/>
              </a:spcBef>
              <a:buChar char="•"/>
              <a:tabLst>
                <a:tab pos="158750" algn="l"/>
              </a:tabLst>
            </a:pPr>
            <a:r>
              <a:rPr dirty="0" sz="1750" spc="-140">
                <a:latin typeface="Arial"/>
                <a:cs typeface="Arial"/>
              </a:rPr>
              <a:t>A </a:t>
            </a:r>
            <a:r>
              <a:rPr dirty="0" sz="1750" spc="-95" b="1">
                <a:latin typeface="Trebuchet MS"/>
                <a:cs typeface="Trebuchet MS"/>
              </a:rPr>
              <a:t>blame-free </a:t>
            </a:r>
            <a:r>
              <a:rPr dirty="0" sz="1750" spc="-35">
                <a:latin typeface="Arial"/>
                <a:cs typeface="Arial"/>
              </a:rPr>
              <a:t>environment </a:t>
            </a:r>
            <a:r>
              <a:rPr dirty="0" sz="1750" spc="-40">
                <a:latin typeface="Arial"/>
                <a:cs typeface="Arial"/>
              </a:rPr>
              <a:t>where </a:t>
            </a:r>
            <a:r>
              <a:rPr dirty="0" sz="1750" spc="-45">
                <a:latin typeface="Arial"/>
                <a:cs typeface="Arial"/>
              </a:rPr>
              <a:t>individuals </a:t>
            </a:r>
            <a:r>
              <a:rPr dirty="0" sz="1750" spc="-65">
                <a:latin typeface="Arial"/>
                <a:cs typeface="Arial"/>
              </a:rPr>
              <a:t>are </a:t>
            </a:r>
            <a:r>
              <a:rPr dirty="0" sz="1750" spc="-60">
                <a:latin typeface="Arial"/>
                <a:cs typeface="Arial"/>
              </a:rPr>
              <a:t>able </a:t>
            </a:r>
            <a:r>
              <a:rPr dirty="0" sz="1750" spc="25">
                <a:latin typeface="Arial"/>
                <a:cs typeface="Arial"/>
              </a:rPr>
              <a:t>to  </a:t>
            </a:r>
            <a:r>
              <a:rPr dirty="0" sz="1750">
                <a:latin typeface="Arial"/>
                <a:cs typeface="Arial"/>
              </a:rPr>
              <a:t>report </a:t>
            </a:r>
            <a:r>
              <a:rPr dirty="0" sz="1750" spc="-45">
                <a:latin typeface="Arial"/>
                <a:cs typeface="Arial"/>
              </a:rPr>
              <a:t>errors </a:t>
            </a:r>
            <a:r>
              <a:rPr dirty="0" sz="1750">
                <a:latin typeface="Arial"/>
                <a:cs typeface="Arial"/>
              </a:rPr>
              <a:t>or </a:t>
            </a:r>
            <a:r>
              <a:rPr dirty="0" sz="1750" spc="-55">
                <a:latin typeface="Arial"/>
                <a:cs typeface="Arial"/>
              </a:rPr>
              <a:t>near </a:t>
            </a:r>
            <a:r>
              <a:rPr dirty="0" sz="1750" spc="-110">
                <a:latin typeface="Arial"/>
                <a:cs typeface="Arial"/>
              </a:rPr>
              <a:t>misses </a:t>
            </a:r>
            <a:r>
              <a:rPr dirty="0" sz="1750" spc="20">
                <a:latin typeface="Arial"/>
                <a:cs typeface="Arial"/>
              </a:rPr>
              <a:t>without </a:t>
            </a:r>
            <a:r>
              <a:rPr dirty="0" sz="1750" spc="-40">
                <a:latin typeface="Arial"/>
                <a:cs typeface="Arial"/>
              </a:rPr>
              <a:t>fear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35">
                <a:latin typeface="Arial"/>
                <a:cs typeface="Arial"/>
              </a:rPr>
              <a:t>reprimand  </a:t>
            </a:r>
            <a:r>
              <a:rPr dirty="0" sz="1750">
                <a:latin typeface="Arial"/>
                <a:cs typeface="Arial"/>
              </a:rPr>
              <a:t>or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45">
                <a:latin typeface="Arial"/>
                <a:cs typeface="Arial"/>
              </a:rPr>
              <a:t>punishment</a:t>
            </a:r>
            <a:endParaRPr sz="1750">
              <a:latin typeface="Arial"/>
              <a:cs typeface="Arial"/>
            </a:endParaRPr>
          </a:p>
          <a:p>
            <a:pPr marL="158115" marR="162560" indent="-145415">
              <a:lnSpc>
                <a:spcPts val="1930"/>
              </a:lnSpc>
              <a:spcBef>
                <a:spcPts val="630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95" b="1">
                <a:latin typeface="Trebuchet MS"/>
                <a:cs typeface="Trebuchet MS"/>
              </a:rPr>
              <a:t>Encouragement </a:t>
            </a:r>
            <a:r>
              <a:rPr dirty="0" sz="1750" spc="5">
                <a:latin typeface="Arial"/>
                <a:cs typeface="Arial"/>
              </a:rPr>
              <a:t>of </a:t>
            </a:r>
            <a:r>
              <a:rPr dirty="0" sz="1750" spc="-35">
                <a:latin typeface="Arial"/>
                <a:cs typeface="Arial"/>
              </a:rPr>
              <a:t>collaboration </a:t>
            </a:r>
            <a:r>
              <a:rPr dirty="0" sz="1750" spc="-110">
                <a:latin typeface="Arial"/>
                <a:cs typeface="Arial"/>
              </a:rPr>
              <a:t>across </a:t>
            </a:r>
            <a:r>
              <a:rPr dirty="0" sz="1750" spc="-85">
                <a:latin typeface="Arial"/>
                <a:cs typeface="Arial"/>
              </a:rPr>
              <a:t>ranks </a:t>
            </a:r>
            <a:r>
              <a:rPr dirty="0" sz="1750" spc="-65">
                <a:latin typeface="Arial"/>
                <a:cs typeface="Arial"/>
              </a:rPr>
              <a:t>and  </a:t>
            </a:r>
            <a:r>
              <a:rPr dirty="0" sz="1750" spc="-60">
                <a:latin typeface="Arial"/>
                <a:cs typeface="Arial"/>
              </a:rPr>
              <a:t>disciplines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110">
                <a:latin typeface="Arial"/>
                <a:cs typeface="Arial"/>
              </a:rPr>
              <a:t>seek </a:t>
            </a:r>
            <a:r>
              <a:rPr dirty="0" sz="1750" spc="-45">
                <a:latin typeface="Arial"/>
                <a:cs typeface="Arial"/>
              </a:rPr>
              <a:t>solutions </a:t>
            </a:r>
            <a:r>
              <a:rPr dirty="0" sz="1750" spc="25">
                <a:latin typeface="Arial"/>
                <a:cs typeface="Arial"/>
              </a:rPr>
              <a:t>to </a:t>
            </a:r>
            <a:r>
              <a:rPr dirty="0" sz="1750" spc="-15">
                <a:latin typeface="Arial"/>
                <a:cs typeface="Arial"/>
              </a:rPr>
              <a:t>patient </a:t>
            </a:r>
            <a:r>
              <a:rPr dirty="0" sz="1750" spc="-60">
                <a:latin typeface="Arial"/>
                <a:cs typeface="Arial"/>
              </a:rPr>
              <a:t>safety</a:t>
            </a:r>
            <a:r>
              <a:rPr dirty="0" sz="1750" spc="-325">
                <a:latin typeface="Arial"/>
                <a:cs typeface="Arial"/>
              </a:rPr>
              <a:t> </a:t>
            </a:r>
            <a:r>
              <a:rPr dirty="0" sz="1750" spc="-55">
                <a:latin typeface="Arial"/>
                <a:cs typeface="Arial"/>
              </a:rPr>
              <a:t>problems</a:t>
            </a:r>
            <a:endParaRPr sz="1750">
              <a:latin typeface="Arial"/>
              <a:cs typeface="Arial"/>
            </a:endParaRPr>
          </a:p>
          <a:p>
            <a:pPr marL="158115" marR="245745" indent="-145415">
              <a:lnSpc>
                <a:spcPts val="1930"/>
              </a:lnSpc>
              <a:spcBef>
                <a:spcPts val="630"/>
              </a:spcBef>
              <a:buChar char="•"/>
              <a:tabLst>
                <a:tab pos="158750" algn="l"/>
              </a:tabLst>
            </a:pPr>
            <a:r>
              <a:rPr dirty="0" sz="1750" spc="-65">
                <a:latin typeface="Arial"/>
                <a:cs typeface="Arial"/>
              </a:rPr>
              <a:t>Organizational </a:t>
            </a:r>
            <a:r>
              <a:rPr dirty="0" sz="1750" spc="-80" b="1">
                <a:latin typeface="Trebuchet MS"/>
                <a:cs typeface="Trebuchet MS"/>
              </a:rPr>
              <a:t>commitment </a:t>
            </a:r>
            <a:r>
              <a:rPr dirty="0" sz="1750" spc="-65">
                <a:latin typeface="Arial"/>
                <a:cs typeface="Arial"/>
              </a:rPr>
              <a:t>and </a:t>
            </a:r>
            <a:r>
              <a:rPr dirty="0" sz="1750" spc="-80">
                <a:latin typeface="Arial"/>
                <a:cs typeface="Arial"/>
              </a:rPr>
              <a:t>resources </a:t>
            </a:r>
            <a:r>
              <a:rPr dirty="0" sz="1750" spc="25">
                <a:latin typeface="Arial"/>
                <a:cs typeface="Arial"/>
              </a:rPr>
              <a:t>to</a:t>
            </a:r>
            <a:r>
              <a:rPr dirty="0" sz="1750" spc="-155">
                <a:latin typeface="Arial"/>
                <a:cs typeface="Arial"/>
              </a:rPr>
              <a:t> </a:t>
            </a:r>
            <a:r>
              <a:rPr dirty="0" sz="1750" spc="-95">
                <a:latin typeface="Arial"/>
                <a:cs typeface="Arial"/>
              </a:rPr>
              <a:t>address  </a:t>
            </a:r>
            <a:r>
              <a:rPr dirty="0" sz="1750" spc="-60">
                <a:latin typeface="Arial"/>
                <a:cs typeface="Arial"/>
              </a:rPr>
              <a:t>safety</a:t>
            </a:r>
            <a:r>
              <a:rPr dirty="0" sz="1750" spc="-90">
                <a:latin typeface="Arial"/>
                <a:cs typeface="Arial"/>
              </a:rPr>
              <a:t> </a:t>
            </a:r>
            <a:r>
              <a:rPr dirty="0" sz="1750" spc="-80">
                <a:latin typeface="Arial"/>
                <a:cs typeface="Arial"/>
              </a:rPr>
              <a:t>concerns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0121" y="71639"/>
            <a:ext cx="62230" cy="10413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500" spc="5">
                <a:solidFill>
                  <a:srgbClr val="CCCCCC"/>
                </a:solidFill>
                <a:latin typeface="Arial"/>
                <a:cs typeface="Arial"/>
              </a:rPr>
              <a:t>8</a:t>
            </a:r>
            <a:endParaRPr sz="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1716" y="4068385"/>
            <a:ext cx="74295" cy="14224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750" spc="5">
                <a:latin typeface="Times New Roman"/>
                <a:cs typeface="Times New Roman"/>
              </a:rPr>
              <a:t>9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8934" y="3996490"/>
            <a:ext cx="2251710" cy="200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88340" marR="5080" indent="-676275">
              <a:lnSpc>
                <a:spcPct val="104299"/>
              </a:lnSpc>
              <a:spcBef>
                <a:spcPts val="95"/>
              </a:spcBef>
            </a:pPr>
            <a:r>
              <a:rPr dirty="0" sz="550" spc="10">
                <a:latin typeface="Arial"/>
                <a:cs typeface="Arial"/>
              </a:rPr>
              <a:t>©copyright 2008 by the Trustees </a:t>
            </a:r>
            <a:r>
              <a:rPr dirty="0" sz="550" spc="5">
                <a:latin typeface="Arial"/>
                <a:cs typeface="Arial"/>
              </a:rPr>
              <a:t>of </a:t>
            </a:r>
            <a:r>
              <a:rPr dirty="0" sz="550" spc="10">
                <a:latin typeface="Arial"/>
                <a:cs typeface="Arial"/>
              </a:rPr>
              <a:t>Columbia </a:t>
            </a:r>
            <a:r>
              <a:rPr dirty="0" sz="550" spc="5">
                <a:latin typeface="Arial"/>
                <a:cs typeface="Arial"/>
              </a:rPr>
              <a:t>University in </a:t>
            </a:r>
            <a:r>
              <a:rPr dirty="0" sz="550" spc="10">
                <a:latin typeface="Arial"/>
                <a:cs typeface="Arial"/>
              </a:rPr>
              <a:t>the </a:t>
            </a:r>
            <a:r>
              <a:rPr dirty="0" sz="550" spc="5">
                <a:latin typeface="Arial"/>
                <a:cs typeface="Arial"/>
              </a:rPr>
              <a:t>City of  </a:t>
            </a:r>
            <a:r>
              <a:rPr dirty="0" sz="550" spc="10">
                <a:latin typeface="Arial"/>
                <a:cs typeface="Arial"/>
              </a:rPr>
              <a:t>New </a:t>
            </a:r>
            <a:r>
              <a:rPr dirty="0" sz="550" spc="5">
                <a:latin typeface="Arial"/>
                <a:cs typeface="Arial"/>
              </a:rPr>
              <a:t>York </a:t>
            </a:r>
            <a:r>
              <a:rPr dirty="0" sz="550" spc="10">
                <a:latin typeface="Arial"/>
                <a:cs typeface="Arial"/>
              </a:rPr>
              <a:t>Rights</a:t>
            </a:r>
            <a:r>
              <a:rPr dirty="0" sz="550" spc="-15">
                <a:latin typeface="Arial"/>
                <a:cs typeface="Arial"/>
              </a:rPr>
              <a:t> </a:t>
            </a:r>
            <a:r>
              <a:rPr dirty="0" sz="550" spc="10">
                <a:latin typeface="Arial"/>
                <a:cs typeface="Arial"/>
              </a:rPr>
              <a:t>Reserved</a:t>
            </a:r>
            <a:endParaRPr sz="5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3866" y="295824"/>
            <a:ext cx="300863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85" i="0">
                <a:latin typeface="Arial"/>
                <a:cs typeface="Arial"/>
              </a:rPr>
              <a:t>Event</a:t>
            </a:r>
            <a:r>
              <a:rPr dirty="0" sz="2800" spc="-215" i="0">
                <a:latin typeface="Arial"/>
                <a:cs typeface="Arial"/>
              </a:rPr>
              <a:t> </a:t>
            </a:r>
            <a:r>
              <a:rPr dirty="0" sz="2800" spc="-85" i="0">
                <a:latin typeface="Arial"/>
                <a:cs typeface="Arial"/>
              </a:rPr>
              <a:t>‘Management’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7851" y="1677384"/>
            <a:ext cx="3460115" cy="165608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105" b="1">
                <a:latin typeface="Trebuchet MS"/>
                <a:cs typeface="Trebuchet MS"/>
              </a:rPr>
              <a:t>Prevent </a:t>
            </a:r>
            <a:r>
              <a:rPr dirty="0" sz="1750" spc="-30">
                <a:latin typeface="Arial"/>
                <a:cs typeface="Arial"/>
              </a:rPr>
              <a:t>failure </a:t>
            </a:r>
            <a:r>
              <a:rPr dirty="0" sz="1750" spc="5">
                <a:latin typeface="Arial"/>
                <a:cs typeface="Arial"/>
              </a:rPr>
              <a:t>but </a:t>
            </a:r>
            <a:r>
              <a:rPr dirty="0" sz="1750" spc="35">
                <a:latin typeface="Arial"/>
                <a:cs typeface="Arial"/>
              </a:rPr>
              <a:t>if </a:t>
            </a:r>
            <a:r>
              <a:rPr dirty="0" sz="1750" spc="-60">
                <a:latin typeface="Arial"/>
                <a:cs typeface="Arial"/>
              </a:rPr>
              <a:t>you</a:t>
            </a:r>
            <a:r>
              <a:rPr dirty="0" sz="1750" spc="-330">
                <a:latin typeface="Arial"/>
                <a:cs typeface="Arial"/>
              </a:rPr>
              <a:t> </a:t>
            </a:r>
            <a:r>
              <a:rPr dirty="0" sz="1750" spc="-30">
                <a:latin typeface="Arial"/>
                <a:cs typeface="Arial"/>
              </a:rPr>
              <a:t>can’t,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5"/>
              </a:spcBef>
              <a:buChar char="•"/>
              <a:tabLst>
                <a:tab pos="158750" algn="l"/>
              </a:tabLst>
            </a:pPr>
            <a:r>
              <a:rPr dirty="0" sz="1750" spc="-65">
                <a:latin typeface="Arial"/>
                <a:cs typeface="Arial"/>
              </a:rPr>
              <a:t>Make </a:t>
            </a:r>
            <a:r>
              <a:rPr dirty="0" sz="1750" spc="-30">
                <a:latin typeface="Arial"/>
                <a:cs typeface="Arial"/>
              </a:rPr>
              <a:t>failure </a:t>
            </a:r>
            <a:r>
              <a:rPr dirty="0" sz="1750" spc="-85" b="1">
                <a:latin typeface="Trebuchet MS"/>
                <a:cs typeface="Trebuchet MS"/>
              </a:rPr>
              <a:t>visible</a:t>
            </a:r>
            <a:r>
              <a:rPr dirty="0" sz="1750" spc="-190" b="1">
                <a:latin typeface="Trebuchet MS"/>
                <a:cs typeface="Trebuchet MS"/>
              </a:rPr>
              <a:t> </a:t>
            </a:r>
            <a:r>
              <a:rPr dirty="0" sz="1750" spc="-65">
                <a:latin typeface="Arial"/>
                <a:cs typeface="Arial"/>
              </a:rPr>
              <a:t>and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59"/>
              </a:spcBef>
              <a:buChar char="•"/>
              <a:tabLst>
                <a:tab pos="158750" algn="l"/>
              </a:tabLst>
            </a:pPr>
            <a:r>
              <a:rPr dirty="0" sz="1750" spc="-65">
                <a:latin typeface="Arial"/>
                <a:cs typeface="Arial"/>
              </a:rPr>
              <a:t>Prevent </a:t>
            </a:r>
            <a:r>
              <a:rPr dirty="0" sz="1750" spc="-90" b="1">
                <a:latin typeface="Trebuchet MS"/>
                <a:cs typeface="Trebuchet MS"/>
              </a:rPr>
              <a:t>adverse </a:t>
            </a:r>
            <a:r>
              <a:rPr dirty="0" sz="1750" spc="-50">
                <a:latin typeface="Arial"/>
                <a:cs typeface="Arial"/>
              </a:rPr>
              <a:t>effects </a:t>
            </a:r>
            <a:r>
              <a:rPr dirty="0" sz="1750" spc="10">
                <a:latin typeface="Arial"/>
                <a:cs typeface="Arial"/>
              </a:rPr>
              <a:t>of </a:t>
            </a:r>
            <a:r>
              <a:rPr dirty="0" sz="1750" spc="-30">
                <a:latin typeface="Arial"/>
                <a:cs typeface="Arial"/>
              </a:rPr>
              <a:t>failure</a:t>
            </a:r>
            <a:r>
              <a:rPr dirty="0" sz="1750" spc="-270">
                <a:latin typeface="Arial"/>
                <a:cs typeface="Arial"/>
              </a:rPr>
              <a:t> </a:t>
            </a:r>
            <a:r>
              <a:rPr dirty="0" sz="1750" spc="-5">
                <a:latin typeface="Arial"/>
                <a:cs typeface="Arial"/>
              </a:rPr>
              <a:t>or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45" b="1">
                <a:latin typeface="Trebuchet MS"/>
                <a:cs typeface="Trebuchet MS"/>
              </a:rPr>
              <a:t>Mitigate </a:t>
            </a:r>
            <a:r>
              <a:rPr dirty="0" sz="1750" spc="-5">
                <a:latin typeface="Arial"/>
                <a:cs typeface="Arial"/>
              </a:rPr>
              <a:t>the </a:t>
            </a:r>
            <a:r>
              <a:rPr dirty="0" sz="1750" spc="-90">
                <a:latin typeface="Arial"/>
                <a:cs typeface="Arial"/>
              </a:rPr>
              <a:t>adverse</a:t>
            </a:r>
            <a:r>
              <a:rPr dirty="0" sz="1750" spc="-220">
                <a:latin typeface="Arial"/>
                <a:cs typeface="Arial"/>
              </a:rPr>
              <a:t> </a:t>
            </a:r>
            <a:r>
              <a:rPr dirty="0" sz="1750" spc="-50">
                <a:latin typeface="Arial"/>
                <a:cs typeface="Arial"/>
              </a:rPr>
              <a:t>effects</a:t>
            </a:r>
            <a:endParaRPr sz="1750">
              <a:latin typeface="Arial"/>
              <a:cs typeface="Arial"/>
            </a:endParaRPr>
          </a:p>
          <a:p>
            <a:pPr marL="158115" indent="-14541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58750" algn="l"/>
              </a:tabLst>
            </a:pPr>
            <a:r>
              <a:rPr dirty="0" sz="1750" spc="-114" b="1">
                <a:latin typeface="Trebuchet MS"/>
                <a:cs typeface="Trebuchet MS"/>
              </a:rPr>
              <a:t>Learn </a:t>
            </a:r>
            <a:r>
              <a:rPr dirty="0" sz="1750" spc="-5">
                <a:latin typeface="Arial"/>
                <a:cs typeface="Arial"/>
              </a:rPr>
              <a:t>from </a:t>
            </a:r>
            <a:r>
              <a:rPr dirty="0" sz="1750" spc="-30">
                <a:latin typeface="Arial"/>
                <a:cs typeface="Arial"/>
              </a:rPr>
              <a:t>all</a:t>
            </a:r>
            <a:r>
              <a:rPr dirty="0" sz="1750" spc="-170">
                <a:latin typeface="Arial"/>
                <a:cs typeface="Arial"/>
              </a:rPr>
              <a:t> </a:t>
            </a:r>
            <a:r>
              <a:rPr dirty="0" sz="1750" spc="-70">
                <a:latin typeface="Arial"/>
                <a:cs typeface="Arial"/>
              </a:rPr>
              <a:t>events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5291" y="3894353"/>
            <a:ext cx="388620" cy="388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2019-01-05T06:30:59Z</dcterms:created>
  <dcterms:modified xsi:type="dcterms:W3CDTF">2019-01-05T06:30:59Z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2019-01-05T00:00:00Z</vt:filetime>
  </property>
</Properties>
</file>