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jpg" ContentType="image/jp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Default Extension="png" ContentType="image/png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x="7772400" cy="9258300"/>
  <p:notesSz cx="7772400" cy="92583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2870073"/>
            <a:ext cx="6606540" cy="19442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184648"/>
            <a:ext cx="5440680" cy="2314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Liberation Sans Narrow"/>
                <a:cs typeface="Liberation Sans Narrow"/>
              </a:defRPr>
            </a:lvl1pPr>
          </a:lstStyle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0070C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9293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Liberation Sans Narrow"/>
                <a:cs typeface="Liberation Sans Narrow"/>
              </a:defRPr>
            </a:lvl1pPr>
          </a:lstStyle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0070C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129409"/>
            <a:ext cx="3380994" cy="6110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129409"/>
            <a:ext cx="3380994" cy="6110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Liberation Sans Narrow"/>
                <a:cs typeface="Liberation Sans Narrow"/>
              </a:defRPr>
            </a:lvl1pPr>
          </a:lstStyle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0070C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Liberation Sans Narrow"/>
                <a:cs typeface="Liberation Sans Narrow"/>
              </a:defRPr>
            </a:lvl1pPr>
          </a:lstStyle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Liberation Sans Narrow"/>
                <a:cs typeface="Liberation Sans Narrow"/>
              </a:defRPr>
            </a:lvl1pPr>
          </a:lstStyle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1386" y="2416187"/>
            <a:ext cx="5899785" cy="236220"/>
          </a:xfrm>
          <a:custGeom>
            <a:avLst/>
            <a:gdLst/>
            <a:ahLst/>
            <a:cxnLst/>
            <a:rect l="l" t="t" r="r" b="b"/>
            <a:pathLst>
              <a:path w="5899784" h="236219">
                <a:moveTo>
                  <a:pt x="0" y="236220"/>
                </a:moveTo>
                <a:lnTo>
                  <a:pt x="5899404" y="236220"/>
                </a:lnTo>
                <a:lnTo>
                  <a:pt x="5899404" y="0"/>
                </a:lnTo>
                <a:lnTo>
                  <a:pt x="0" y="0"/>
                </a:lnTo>
                <a:lnTo>
                  <a:pt x="0" y="236220"/>
                </a:lnTo>
                <a:close/>
              </a:path>
            </a:pathLst>
          </a:custGeom>
          <a:solidFill>
            <a:srgbClr val="93A2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9012" y="2590380"/>
            <a:ext cx="4674235" cy="735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0070C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7817" y="3256343"/>
            <a:ext cx="5212715" cy="2668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9293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8610219"/>
            <a:ext cx="2487168" cy="462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8610219"/>
            <a:ext cx="1787652" cy="462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050754" y="9017716"/>
            <a:ext cx="191134" cy="200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Liberation Sans Narrow"/>
                <a:cs typeface="Liberation Sans Narrow"/>
              </a:defRPr>
            </a:lvl1pPr>
          </a:lstStyle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lbarrak@ksu.edu.sa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internetworldstats.com/me/sa.htm" TargetMode="Externa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hyperlink" Target="http://www.internetworldstats.com/me/sa.htm" TargetMode="External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Relationship Id="rId20" Type="http://schemas.openxmlformats.org/officeDocument/2006/relationships/image" Target="../media/image30.png"/><Relationship Id="rId21" Type="http://schemas.openxmlformats.org/officeDocument/2006/relationships/image" Target="../media/image31.png"/><Relationship Id="rId22" Type="http://schemas.openxmlformats.org/officeDocument/2006/relationships/image" Target="../media/image32.png"/><Relationship Id="rId23" Type="http://schemas.openxmlformats.org/officeDocument/2006/relationships/image" Target="../media/image33.png"/><Relationship Id="rId24" Type="http://schemas.openxmlformats.org/officeDocument/2006/relationships/image" Target="../media/image34.png"/><Relationship Id="rId25" Type="http://schemas.openxmlformats.org/officeDocument/2006/relationships/image" Target="../media/image35.png"/><Relationship Id="rId26" Type="http://schemas.openxmlformats.org/officeDocument/2006/relationships/image" Target="../media/image36.png"/><Relationship Id="rId27" Type="http://schemas.openxmlformats.org/officeDocument/2006/relationships/image" Target="../media/image37.png"/><Relationship Id="rId28" Type="http://schemas.openxmlformats.org/officeDocument/2006/relationships/image" Target="../media/image38.png"/><Relationship Id="rId29" Type="http://schemas.openxmlformats.org/officeDocument/2006/relationships/image" Target="../media/image39.png"/><Relationship Id="rId30" Type="http://schemas.openxmlformats.org/officeDocument/2006/relationships/image" Target="../media/image40.png"/><Relationship Id="rId31" Type="http://schemas.openxmlformats.org/officeDocument/2006/relationships/image" Target="../media/image41.png"/><Relationship Id="rId32" Type="http://schemas.openxmlformats.org/officeDocument/2006/relationships/image" Target="../media/image42.png"/><Relationship Id="rId33" Type="http://schemas.openxmlformats.org/officeDocument/2006/relationships/image" Target="../media/image43.png"/><Relationship Id="rId34" Type="http://schemas.openxmlformats.org/officeDocument/2006/relationships/image" Target="../media/image44.png"/><Relationship Id="rId35" Type="http://schemas.openxmlformats.org/officeDocument/2006/relationships/image" Target="../media/image45.png"/><Relationship Id="rId36" Type="http://schemas.openxmlformats.org/officeDocument/2006/relationships/image" Target="../media/image46.png"/><Relationship Id="rId37" Type="http://schemas.openxmlformats.org/officeDocument/2006/relationships/image" Target="../media/image47.png"/><Relationship Id="rId38" Type="http://schemas.openxmlformats.org/officeDocument/2006/relationships/image" Target="../media/image48.png"/><Relationship Id="rId39" Type="http://schemas.openxmlformats.org/officeDocument/2006/relationships/image" Target="../media/image49.png"/><Relationship Id="rId40" Type="http://schemas.openxmlformats.org/officeDocument/2006/relationships/image" Target="../media/image50.png"/><Relationship Id="rId41" Type="http://schemas.openxmlformats.org/officeDocument/2006/relationships/image" Target="../media/image51.png"/><Relationship Id="rId42" Type="http://schemas.openxmlformats.org/officeDocument/2006/relationships/image" Target="../media/image52.png"/><Relationship Id="rId43" Type="http://schemas.openxmlformats.org/officeDocument/2006/relationships/image" Target="../media/image53.png"/><Relationship Id="rId44" Type="http://schemas.openxmlformats.org/officeDocument/2006/relationships/image" Target="../media/image54.png"/><Relationship Id="rId45" Type="http://schemas.openxmlformats.org/officeDocument/2006/relationships/image" Target="../media/image55.png"/><Relationship Id="rId46" Type="http://schemas.openxmlformats.org/officeDocument/2006/relationships/image" Target="../media/image56.png"/><Relationship Id="rId47" Type="http://schemas.openxmlformats.org/officeDocument/2006/relationships/image" Target="../media/image57.png"/><Relationship Id="rId48" Type="http://schemas.openxmlformats.org/officeDocument/2006/relationships/image" Target="../media/image58.png"/><Relationship Id="rId49" Type="http://schemas.openxmlformats.org/officeDocument/2006/relationships/image" Target="../media/image59.png"/><Relationship Id="rId50" Type="http://schemas.openxmlformats.org/officeDocument/2006/relationships/image" Target="../media/image60.png"/><Relationship Id="rId51" Type="http://schemas.openxmlformats.org/officeDocument/2006/relationships/image" Target="../media/image61.png"/><Relationship Id="rId52" Type="http://schemas.openxmlformats.org/officeDocument/2006/relationships/image" Target="../media/image62.png"/><Relationship Id="rId53" Type="http://schemas.openxmlformats.org/officeDocument/2006/relationships/image" Target="../media/image63.png"/><Relationship Id="rId54" Type="http://schemas.openxmlformats.org/officeDocument/2006/relationships/image" Target="../media/image64.png"/><Relationship Id="rId55" Type="http://schemas.openxmlformats.org/officeDocument/2006/relationships/image" Target="../media/image65.png"/><Relationship Id="rId56" Type="http://schemas.openxmlformats.org/officeDocument/2006/relationships/image" Target="../media/image66.png"/><Relationship Id="rId57" Type="http://schemas.openxmlformats.org/officeDocument/2006/relationships/image" Target="../media/image67.png"/><Relationship Id="rId58" Type="http://schemas.openxmlformats.org/officeDocument/2006/relationships/image" Target="../media/image68.png"/><Relationship Id="rId59" Type="http://schemas.openxmlformats.org/officeDocument/2006/relationships/image" Target="../media/image69.png"/><Relationship Id="rId60" Type="http://schemas.openxmlformats.org/officeDocument/2006/relationships/image" Target="../media/image70.png"/><Relationship Id="rId61" Type="http://schemas.openxmlformats.org/officeDocument/2006/relationships/image" Target="../media/image71.png"/><Relationship Id="rId62" Type="http://schemas.openxmlformats.org/officeDocument/2006/relationships/image" Target="../media/image72.png"/><Relationship Id="rId63" Type="http://schemas.openxmlformats.org/officeDocument/2006/relationships/image" Target="../media/image73.png"/><Relationship Id="rId64" Type="http://schemas.openxmlformats.org/officeDocument/2006/relationships/image" Target="../media/image74.png"/><Relationship Id="rId65" Type="http://schemas.openxmlformats.org/officeDocument/2006/relationships/image" Target="../media/image75.png"/><Relationship Id="rId66" Type="http://schemas.openxmlformats.org/officeDocument/2006/relationships/image" Target="../media/image76.png"/><Relationship Id="rId67" Type="http://schemas.openxmlformats.org/officeDocument/2006/relationships/image" Target="../media/image77.png"/><Relationship Id="rId68" Type="http://schemas.openxmlformats.org/officeDocument/2006/relationships/image" Target="../media/image78.png"/><Relationship Id="rId69" Type="http://schemas.openxmlformats.org/officeDocument/2006/relationships/image" Target="../media/image79.png"/><Relationship Id="rId70" Type="http://schemas.openxmlformats.org/officeDocument/2006/relationships/image" Target="../media/image80.png"/><Relationship Id="rId71" Type="http://schemas.openxmlformats.org/officeDocument/2006/relationships/image" Target="../media/image81.png"/><Relationship Id="rId72" Type="http://schemas.openxmlformats.org/officeDocument/2006/relationships/image" Target="../media/image82.png"/><Relationship Id="rId73" Type="http://schemas.openxmlformats.org/officeDocument/2006/relationships/image" Target="../media/image83.png"/><Relationship Id="rId74" Type="http://schemas.openxmlformats.org/officeDocument/2006/relationships/image" Target="../media/image84.png"/><Relationship Id="rId75" Type="http://schemas.openxmlformats.org/officeDocument/2006/relationships/image" Target="../media/image85.png"/><Relationship Id="rId76" Type="http://schemas.openxmlformats.org/officeDocument/2006/relationships/image" Target="../media/image86.png"/><Relationship Id="rId77" Type="http://schemas.openxmlformats.org/officeDocument/2006/relationships/image" Target="../media/image87.png"/><Relationship Id="rId78" Type="http://schemas.openxmlformats.org/officeDocument/2006/relationships/image" Target="../media/image88.png"/><Relationship Id="rId79" Type="http://schemas.openxmlformats.org/officeDocument/2006/relationships/image" Target="../media/image89.png"/><Relationship Id="rId80" Type="http://schemas.openxmlformats.org/officeDocument/2006/relationships/image" Target="../media/image90.png"/><Relationship Id="rId81" Type="http://schemas.openxmlformats.org/officeDocument/2006/relationships/image" Target="../media/image91.png"/><Relationship Id="rId82" Type="http://schemas.openxmlformats.org/officeDocument/2006/relationships/image" Target="../media/image92.png"/><Relationship Id="rId83" Type="http://schemas.openxmlformats.org/officeDocument/2006/relationships/image" Target="../media/image93.png"/><Relationship Id="rId84" Type="http://schemas.openxmlformats.org/officeDocument/2006/relationships/image" Target="../media/image94.png"/><Relationship Id="rId85" Type="http://schemas.openxmlformats.org/officeDocument/2006/relationships/image" Target="../media/image95.png"/><Relationship Id="rId86" Type="http://schemas.openxmlformats.org/officeDocument/2006/relationships/image" Target="../media/image96.png"/><Relationship Id="rId87" Type="http://schemas.openxmlformats.org/officeDocument/2006/relationships/image" Target="../media/image97.png"/><Relationship Id="rId88" Type="http://schemas.openxmlformats.org/officeDocument/2006/relationships/image" Target="../media/image98.png"/><Relationship Id="rId89" Type="http://schemas.openxmlformats.org/officeDocument/2006/relationships/image" Target="../media/image99.png"/><Relationship Id="rId90" Type="http://schemas.openxmlformats.org/officeDocument/2006/relationships/image" Target="../media/image100.png"/><Relationship Id="rId91" Type="http://schemas.openxmlformats.org/officeDocument/2006/relationships/image" Target="../media/image101.png"/><Relationship Id="rId92" Type="http://schemas.openxmlformats.org/officeDocument/2006/relationships/image" Target="../media/image102.png"/><Relationship Id="rId93" Type="http://schemas.openxmlformats.org/officeDocument/2006/relationships/image" Target="../media/image103.png"/><Relationship Id="rId94" Type="http://schemas.openxmlformats.org/officeDocument/2006/relationships/image" Target="../media/image104.png"/><Relationship Id="rId95" Type="http://schemas.openxmlformats.org/officeDocument/2006/relationships/image" Target="../media/image105.png"/><Relationship Id="rId96" Type="http://schemas.openxmlformats.org/officeDocument/2006/relationships/image" Target="../media/image106.png"/><Relationship Id="rId97" Type="http://schemas.openxmlformats.org/officeDocument/2006/relationships/image" Target="../media/image107.png"/><Relationship Id="rId98" Type="http://schemas.openxmlformats.org/officeDocument/2006/relationships/image" Target="../media/image108.png"/><Relationship Id="rId99" Type="http://schemas.openxmlformats.org/officeDocument/2006/relationships/image" Target="../media/image109.png"/><Relationship Id="rId100" Type="http://schemas.openxmlformats.org/officeDocument/2006/relationships/image" Target="../media/image110.png"/><Relationship Id="rId101" Type="http://schemas.openxmlformats.org/officeDocument/2006/relationships/image" Target="../media/image111.png"/><Relationship Id="rId102" Type="http://schemas.openxmlformats.org/officeDocument/2006/relationships/image" Target="../media/image112.png"/><Relationship Id="rId103" Type="http://schemas.openxmlformats.org/officeDocument/2006/relationships/image" Target="../media/image113.png"/><Relationship Id="rId104" Type="http://schemas.openxmlformats.org/officeDocument/2006/relationships/image" Target="../media/image114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.webcitation.org/" TargetMode="Externa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5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6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7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8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9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0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png"/><Relationship Id="rId3" Type="http://schemas.openxmlformats.org/officeDocument/2006/relationships/image" Target="../media/image122.jpg"/><Relationship Id="rId4" Type="http://schemas.openxmlformats.org/officeDocument/2006/relationships/image" Target="../media/image123.png"/><Relationship Id="rId5" Type="http://schemas.openxmlformats.org/officeDocument/2006/relationships/image" Target="../media/image124.jpg"/><Relationship Id="rId6" Type="http://schemas.openxmlformats.org/officeDocument/2006/relationships/image" Target="../media/image125.png"/><Relationship Id="rId7" Type="http://schemas.openxmlformats.org/officeDocument/2006/relationships/image" Target="../media/image126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7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8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9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3346" y="4609223"/>
            <a:ext cx="5063490" cy="1270"/>
          </a:xfrm>
          <a:custGeom>
            <a:avLst/>
            <a:gdLst/>
            <a:ahLst/>
            <a:cxnLst/>
            <a:rect l="l" t="t" r="r" b="b"/>
            <a:pathLst>
              <a:path w="5063490" h="1270">
                <a:moveTo>
                  <a:pt x="0" y="0"/>
                </a:moveTo>
                <a:lnTo>
                  <a:pt x="5063490" y="1015"/>
                </a:lnTo>
              </a:path>
            </a:pathLst>
          </a:custGeom>
          <a:ln w="12191">
            <a:solidFill>
              <a:srgbClr val="D2533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1314" y="3566299"/>
            <a:ext cx="4322445" cy="5562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450" spc="-40" b="0">
                <a:solidFill>
                  <a:srgbClr val="D2533C"/>
                </a:solidFill>
                <a:latin typeface="Arial"/>
                <a:cs typeface="Arial"/>
              </a:rPr>
              <a:t>CONSUMER</a:t>
            </a:r>
            <a:r>
              <a:rPr dirty="0" sz="3450" spc="-170" b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3450" spc="-85" b="0">
                <a:solidFill>
                  <a:srgbClr val="D2533C"/>
                </a:solidFill>
                <a:latin typeface="Arial"/>
                <a:cs typeface="Arial"/>
              </a:rPr>
              <a:t>HEALTH</a:t>
            </a:r>
            <a:endParaRPr sz="34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1371314" y="3910723"/>
            <a:ext cx="4081145" cy="5562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450" spc="-65">
                <a:solidFill>
                  <a:srgbClr val="D2533C"/>
                </a:solidFill>
                <a:latin typeface="Arial"/>
                <a:cs typeface="Arial"/>
              </a:rPr>
              <a:t>INFORMATICS</a:t>
            </a:r>
            <a:r>
              <a:rPr dirty="0" sz="3450" spc="-22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3450" spc="-50">
                <a:solidFill>
                  <a:srgbClr val="D2533C"/>
                </a:solidFill>
                <a:latin typeface="Arial"/>
                <a:cs typeface="Arial"/>
              </a:rPr>
              <a:t>(CHI)</a:t>
            </a:r>
            <a:endParaRPr sz="3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1936" y="5298122"/>
            <a:ext cx="3274695" cy="131318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100" spc="-5">
                <a:solidFill>
                  <a:srgbClr val="57576E"/>
                </a:solidFill>
                <a:latin typeface="Arial"/>
                <a:cs typeface="Arial"/>
              </a:rPr>
              <a:t>Ahmed </a:t>
            </a:r>
            <a:r>
              <a:rPr dirty="0" sz="1100" spc="-10">
                <a:solidFill>
                  <a:srgbClr val="57576E"/>
                </a:solidFill>
                <a:latin typeface="Arial"/>
                <a:cs typeface="Arial"/>
              </a:rPr>
              <a:t>Albarrak, </a:t>
            </a:r>
            <a:r>
              <a:rPr dirty="0" sz="1100" spc="-5">
                <a:solidFill>
                  <a:srgbClr val="57576E"/>
                </a:solidFill>
                <a:latin typeface="Arial"/>
                <a:cs typeface="Arial"/>
              </a:rPr>
              <a:t>PhD,</a:t>
            </a:r>
            <a:r>
              <a:rPr dirty="0" sz="1100" spc="-35">
                <a:solidFill>
                  <a:srgbClr val="57576E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57576E"/>
                </a:solidFill>
                <a:latin typeface="Arial"/>
                <a:cs typeface="Arial"/>
              </a:rPr>
              <a:t>MSc.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450"/>
              </a:lnSpc>
              <a:spcBef>
                <a:spcPts val="60"/>
              </a:spcBef>
            </a:pPr>
            <a:r>
              <a:rPr dirty="0" sz="1100" spc="-5">
                <a:solidFill>
                  <a:srgbClr val="57576E"/>
                </a:solidFill>
                <a:latin typeface="Arial"/>
                <a:cs typeface="Arial"/>
              </a:rPr>
              <a:t>Professor of </a:t>
            </a:r>
            <a:r>
              <a:rPr dirty="0" sz="1100" spc="-10">
                <a:solidFill>
                  <a:srgbClr val="57576E"/>
                </a:solidFill>
                <a:latin typeface="Arial"/>
                <a:cs typeface="Arial"/>
              </a:rPr>
              <a:t>Medical </a:t>
            </a:r>
            <a:r>
              <a:rPr dirty="0" sz="1100" spc="-5">
                <a:solidFill>
                  <a:srgbClr val="57576E"/>
                </a:solidFill>
                <a:latin typeface="Arial"/>
                <a:cs typeface="Arial"/>
              </a:rPr>
              <a:t>Informatics </a:t>
            </a:r>
            <a:r>
              <a:rPr dirty="0" sz="1100" spc="-10">
                <a:solidFill>
                  <a:srgbClr val="57576E"/>
                </a:solidFill>
                <a:latin typeface="Arial"/>
                <a:cs typeface="Arial"/>
              </a:rPr>
              <a:t>College </a:t>
            </a:r>
            <a:r>
              <a:rPr dirty="0" sz="1100" spc="-5">
                <a:solidFill>
                  <a:srgbClr val="57576E"/>
                </a:solidFill>
                <a:latin typeface="Arial"/>
                <a:cs typeface="Arial"/>
              </a:rPr>
              <a:t>of </a:t>
            </a:r>
            <a:r>
              <a:rPr dirty="0" sz="1100" spc="-10">
                <a:solidFill>
                  <a:srgbClr val="57576E"/>
                </a:solidFill>
                <a:latin typeface="Arial"/>
                <a:cs typeface="Arial"/>
              </a:rPr>
              <a:t>Medicine  Chairman Health </a:t>
            </a:r>
            <a:r>
              <a:rPr dirty="0" sz="1100" spc="-5">
                <a:solidFill>
                  <a:srgbClr val="57576E"/>
                </a:solidFill>
                <a:latin typeface="Arial"/>
                <a:cs typeface="Arial"/>
              </a:rPr>
              <a:t>Informatics and</a:t>
            </a:r>
            <a:r>
              <a:rPr dirty="0" sz="1100" spc="50">
                <a:solidFill>
                  <a:srgbClr val="57576E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57576E"/>
                </a:solidFill>
                <a:latin typeface="Arial"/>
                <a:cs typeface="Arial"/>
              </a:rPr>
              <a:t>E=learning</a:t>
            </a:r>
            <a:endParaRPr sz="1100">
              <a:latin typeface="Arial"/>
              <a:cs typeface="Arial"/>
            </a:endParaRPr>
          </a:p>
          <a:p>
            <a:pPr marL="12700" marR="444500">
              <a:lnSpc>
                <a:spcPts val="1440"/>
              </a:lnSpc>
              <a:spcBef>
                <a:spcPts val="10"/>
              </a:spcBef>
            </a:pPr>
            <a:r>
              <a:rPr dirty="0" sz="1100" spc="-10">
                <a:solidFill>
                  <a:srgbClr val="57576E"/>
                </a:solidFill>
                <a:latin typeface="Arial"/>
                <a:cs typeface="Arial"/>
              </a:rPr>
              <a:t>Chairman, Health </a:t>
            </a:r>
            <a:r>
              <a:rPr dirty="0" sz="1100" spc="-5">
                <a:solidFill>
                  <a:srgbClr val="57576E"/>
                </a:solidFill>
                <a:latin typeface="Arial"/>
                <a:cs typeface="Arial"/>
              </a:rPr>
              <a:t>Informatics Research </a:t>
            </a:r>
            <a:r>
              <a:rPr dirty="0" sz="1100" spc="-10">
                <a:solidFill>
                  <a:srgbClr val="57576E"/>
                </a:solidFill>
                <a:latin typeface="Arial"/>
                <a:cs typeface="Arial"/>
              </a:rPr>
              <a:t>Chair  Chairman Public Health</a:t>
            </a:r>
            <a:r>
              <a:rPr dirty="0" sz="1100" spc="40">
                <a:solidFill>
                  <a:srgbClr val="57576E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57576E"/>
                </a:solidFill>
                <a:latin typeface="Arial"/>
                <a:cs typeface="Arial"/>
              </a:rPr>
              <a:t>Program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100" spc="-10">
                <a:solidFill>
                  <a:srgbClr val="57576E"/>
                </a:solidFill>
                <a:latin typeface="Arial"/>
                <a:cs typeface="Arial"/>
              </a:rPr>
              <a:t>King </a:t>
            </a:r>
            <a:r>
              <a:rPr dirty="0" sz="1100" spc="-5">
                <a:solidFill>
                  <a:srgbClr val="57576E"/>
                </a:solidFill>
                <a:latin typeface="Arial"/>
                <a:cs typeface="Arial"/>
              </a:rPr>
              <a:t>Saud</a:t>
            </a:r>
            <a:r>
              <a:rPr dirty="0" sz="1100" spc="20">
                <a:solidFill>
                  <a:srgbClr val="57576E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57576E"/>
                </a:solidFill>
                <a:latin typeface="Arial"/>
                <a:cs typeface="Arial"/>
              </a:rPr>
              <a:t>University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Albarrak@ksu.edu.sa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2863" y="2861957"/>
            <a:ext cx="1951989" cy="4191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50" spc="-40" b="0">
                <a:solidFill>
                  <a:srgbClr val="D2533C"/>
                </a:solidFill>
                <a:latin typeface="Arial"/>
                <a:cs typeface="Arial"/>
              </a:rPr>
              <a:t>History </a:t>
            </a:r>
            <a:r>
              <a:rPr dirty="0" sz="2550" spc="-15" b="0">
                <a:solidFill>
                  <a:srgbClr val="D2533C"/>
                </a:solidFill>
                <a:latin typeface="Arial"/>
                <a:cs typeface="Arial"/>
              </a:rPr>
              <a:t>of</a:t>
            </a:r>
            <a:r>
              <a:rPr dirty="0" sz="2550" spc="-325" b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2550" spc="-50" b="0">
                <a:solidFill>
                  <a:srgbClr val="D2533C"/>
                </a:solidFill>
                <a:latin typeface="Arial"/>
                <a:cs typeface="Arial"/>
              </a:rPr>
              <a:t>CHI</a:t>
            </a:r>
            <a:endParaRPr sz="25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420387" y="3264734"/>
            <a:ext cx="4485005" cy="182118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129539" indent="-116839">
              <a:lnSpc>
                <a:spcPct val="100000"/>
              </a:lnSpc>
              <a:spcBef>
                <a:spcPts val="470"/>
              </a:spcBef>
              <a:buClr>
                <a:srgbClr val="93A299"/>
              </a:buClr>
              <a:buSzPct val="83870"/>
              <a:buChar char="•"/>
              <a:tabLst>
                <a:tab pos="130175" algn="l"/>
              </a:tabLst>
            </a:pP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Consumer movement of</a:t>
            </a:r>
            <a:r>
              <a:rPr dirty="0" sz="1550" spc="-1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292934"/>
                </a:solidFill>
                <a:latin typeface="Arial"/>
                <a:cs typeface="Arial"/>
              </a:rPr>
              <a:t>1970s</a:t>
            </a:r>
            <a:endParaRPr sz="1550">
              <a:latin typeface="Arial"/>
              <a:cs typeface="Arial"/>
            </a:endParaRPr>
          </a:p>
          <a:p>
            <a:pPr lvl="1" marL="307975" indent="-118745">
              <a:lnSpc>
                <a:spcPct val="100000"/>
              </a:lnSpc>
              <a:spcBef>
                <a:spcPts val="310"/>
              </a:spcBef>
              <a:buClr>
                <a:srgbClr val="93A299"/>
              </a:buClr>
              <a:buSzPct val="84615"/>
              <a:buFont typeface="Arial"/>
              <a:buChar char="•"/>
              <a:tabLst>
                <a:tab pos="308610" algn="l"/>
              </a:tabLst>
            </a:pPr>
            <a:r>
              <a:rPr dirty="0" sz="1300" spc="-5" b="1">
                <a:solidFill>
                  <a:srgbClr val="292934"/>
                </a:solidFill>
                <a:latin typeface="Arial"/>
                <a:cs typeface="Arial"/>
              </a:rPr>
              <a:t>Increased demand </a:t>
            </a:r>
            <a:r>
              <a:rPr dirty="0" sz="1300" spc="-10" b="1">
                <a:solidFill>
                  <a:srgbClr val="292934"/>
                </a:solidFill>
                <a:latin typeface="Arial"/>
                <a:cs typeface="Arial"/>
              </a:rPr>
              <a:t>for</a:t>
            </a:r>
            <a:r>
              <a:rPr dirty="0" sz="1300" spc="-75" b="1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292934"/>
                </a:solidFill>
                <a:latin typeface="Arial"/>
                <a:cs typeface="Arial"/>
              </a:rPr>
              <a:t>information</a:t>
            </a:r>
            <a:endParaRPr sz="1300">
              <a:latin typeface="Arial"/>
              <a:cs typeface="Arial"/>
            </a:endParaRPr>
          </a:p>
          <a:p>
            <a:pPr lvl="1" marL="307975" indent="-118745">
              <a:lnSpc>
                <a:spcPct val="100000"/>
              </a:lnSpc>
              <a:spcBef>
                <a:spcPts val="315"/>
              </a:spcBef>
              <a:buClr>
                <a:srgbClr val="93A299"/>
              </a:buClr>
              <a:buSzPct val="84615"/>
              <a:buChar char="•"/>
              <a:tabLst>
                <a:tab pos="308610" algn="l"/>
              </a:tabLst>
            </a:pPr>
            <a:r>
              <a:rPr dirty="0" sz="1300" spc="-5">
                <a:solidFill>
                  <a:srgbClr val="292934"/>
                </a:solidFill>
                <a:latin typeface="Arial"/>
                <a:cs typeface="Arial"/>
              </a:rPr>
              <a:t>Greater </a:t>
            </a:r>
            <a:r>
              <a:rPr dirty="0" sz="1300" spc="-5" b="1">
                <a:solidFill>
                  <a:srgbClr val="292934"/>
                </a:solidFill>
                <a:latin typeface="Arial"/>
                <a:cs typeface="Arial"/>
              </a:rPr>
              <a:t>participation </a:t>
            </a:r>
            <a:r>
              <a:rPr dirty="0" sz="1300" spc="-5">
                <a:solidFill>
                  <a:srgbClr val="292934"/>
                </a:solidFill>
                <a:latin typeface="Arial"/>
                <a:cs typeface="Arial"/>
              </a:rPr>
              <a:t>in </a:t>
            </a:r>
            <a:r>
              <a:rPr dirty="0" sz="1300" spc="45">
                <a:solidFill>
                  <a:srgbClr val="292934"/>
                </a:solidFill>
                <a:latin typeface="Arial"/>
                <a:cs typeface="Arial"/>
              </a:rPr>
              <a:t>“medical” </a:t>
            </a:r>
            <a:r>
              <a:rPr dirty="0" sz="1300" spc="-5" b="1">
                <a:solidFill>
                  <a:srgbClr val="292934"/>
                </a:solidFill>
                <a:latin typeface="Arial"/>
                <a:cs typeface="Arial"/>
              </a:rPr>
              <a:t>decision</a:t>
            </a:r>
            <a:r>
              <a:rPr dirty="0" sz="1300" spc="-210" b="1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292934"/>
                </a:solidFill>
                <a:latin typeface="Arial"/>
                <a:cs typeface="Arial"/>
              </a:rPr>
              <a:t>making</a:t>
            </a:r>
            <a:endParaRPr sz="1300">
              <a:latin typeface="Arial"/>
              <a:cs typeface="Arial"/>
            </a:endParaRPr>
          </a:p>
          <a:p>
            <a:pPr marL="129539" indent="-116839">
              <a:lnSpc>
                <a:spcPct val="100000"/>
              </a:lnSpc>
              <a:spcBef>
                <a:spcPts val="360"/>
              </a:spcBef>
              <a:buClr>
                <a:srgbClr val="93A299"/>
              </a:buClr>
              <a:buSzPct val="83870"/>
              <a:buChar char="•"/>
              <a:tabLst>
                <a:tab pos="130175" algn="l"/>
              </a:tabLst>
            </a:pP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Prominence of </a:t>
            </a:r>
            <a:r>
              <a:rPr dirty="0" sz="1550" spc="45">
                <a:solidFill>
                  <a:srgbClr val="292934"/>
                </a:solidFill>
                <a:latin typeface="Arial"/>
                <a:cs typeface="Arial"/>
              </a:rPr>
              <a:t>“</a:t>
            </a:r>
            <a:r>
              <a:rPr dirty="0" sz="1550" spc="45" b="1">
                <a:solidFill>
                  <a:srgbClr val="292934"/>
                </a:solidFill>
                <a:latin typeface="Arial"/>
                <a:cs typeface="Arial"/>
              </a:rPr>
              <a:t>self-help</a:t>
            </a:r>
            <a:r>
              <a:rPr dirty="0" sz="1550" spc="45">
                <a:solidFill>
                  <a:srgbClr val="292934"/>
                </a:solidFill>
                <a:latin typeface="Arial"/>
                <a:cs typeface="Arial"/>
              </a:rPr>
              <a:t>”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phenomenon of</a:t>
            </a:r>
            <a:r>
              <a:rPr dirty="0" sz="1550" spc="-9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1980s</a:t>
            </a:r>
            <a:endParaRPr sz="1550">
              <a:latin typeface="Arial"/>
              <a:cs typeface="Arial"/>
            </a:endParaRPr>
          </a:p>
          <a:p>
            <a:pPr lvl="1" marL="307975" indent="-118745">
              <a:lnSpc>
                <a:spcPct val="100000"/>
              </a:lnSpc>
              <a:spcBef>
                <a:spcPts val="285"/>
              </a:spcBef>
              <a:buClr>
                <a:srgbClr val="93A299"/>
              </a:buClr>
              <a:buSzPct val="84615"/>
              <a:buChar char="•"/>
              <a:tabLst>
                <a:tab pos="308610" algn="l"/>
              </a:tabLst>
            </a:pPr>
            <a:r>
              <a:rPr dirty="0" sz="1300" spc="-10">
                <a:solidFill>
                  <a:srgbClr val="292934"/>
                </a:solidFill>
                <a:latin typeface="Arial"/>
                <a:cs typeface="Arial"/>
              </a:rPr>
              <a:t>Huge increase </a:t>
            </a:r>
            <a:r>
              <a:rPr dirty="0" sz="1300" spc="-5">
                <a:solidFill>
                  <a:srgbClr val="292934"/>
                </a:solidFill>
                <a:latin typeface="Arial"/>
                <a:cs typeface="Arial"/>
              </a:rPr>
              <a:t>in </a:t>
            </a:r>
            <a:r>
              <a:rPr dirty="0" sz="1300" spc="-10">
                <a:solidFill>
                  <a:srgbClr val="292934"/>
                </a:solidFill>
                <a:latin typeface="Arial"/>
                <a:cs typeface="Arial"/>
              </a:rPr>
              <a:t>health information </a:t>
            </a:r>
            <a:r>
              <a:rPr dirty="0" sz="1300" spc="-5">
                <a:solidFill>
                  <a:srgbClr val="292934"/>
                </a:solidFill>
                <a:latin typeface="Arial"/>
                <a:cs typeface="Arial"/>
              </a:rPr>
              <a:t>for lay</a:t>
            </a:r>
            <a:r>
              <a:rPr dirty="0" sz="1300" spc="-95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92934"/>
                </a:solidFill>
                <a:latin typeface="Arial"/>
                <a:cs typeface="Arial"/>
              </a:rPr>
              <a:t>audience</a:t>
            </a:r>
            <a:endParaRPr sz="1300">
              <a:latin typeface="Arial"/>
              <a:cs typeface="Arial"/>
            </a:endParaRPr>
          </a:p>
          <a:p>
            <a:pPr marL="129539" indent="-116839">
              <a:lnSpc>
                <a:spcPct val="100000"/>
              </a:lnSpc>
              <a:spcBef>
                <a:spcPts val="365"/>
              </a:spcBef>
              <a:buClr>
                <a:srgbClr val="93A299"/>
              </a:buClr>
              <a:buSzPct val="83870"/>
              <a:buChar char="•"/>
              <a:tabLst>
                <a:tab pos="130175" algn="l"/>
              </a:tabLst>
            </a:pP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Widespread use of </a:t>
            </a:r>
            <a:r>
              <a:rPr dirty="0" sz="1550">
                <a:solidFill>
                  <a:srgbClr val="292934"/>
                </a:solidFill>
                <a:latin typeface="Arial"/>
                <a:cs typeface="Arial"/>
              </a:rPr>
              <a:t>the</a:t>
            </a:r>
            <a:r>
              <a:rPr dirty="0" sz="1550" spc="-5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292934"/>
                </a:solidFill>
                <a:latin typeface="Arial"/>
                <a:cs typeface="Arial"/>
              </a:rPr>
              <a:t>Internet</a:t>
            </a:r>
            <a:endParaRPr sz="1550">
              <a:latin typeface="Arial"/>
              <a:cs typeface="Arial"/>
            </a:endParaRPr>
          </a:p>
          <a:p>
            <a:pPr lvl="1" marL="307975" indent="-118745">
              <a:lnSpc>
                <a:spcPct val="100000"/>
              </a:lnSpc>
              <a:spcBef>
                <a:spcPts val="310"/>
              </a:spcBef>
              <a:buClr>
                <a:srgbClr val="93A299"/>
              </a:buClr>
              <a:buSzPct val="84615"/>
              <a:buChar char="•"/>
              <a:tabLst>
                <a:tab pos="308610" algn="l"/>
              </a:tabLst>
            </a:pPr>
            <a:r>
              <a:rPr dirty="0" sz="1300" spc="-5">
                <a:solidFill>
                  <a:srgbClr val="292934"/>
                </a:solidFill>
                <a:latin typeface="Arial"/>
                <a:cs typeface="Arial"/>
              </a:rPr>
              <a:t>Increased </a:t>
            </a:r>
            <a:r>
              <a:rPr dirty="0" sz="1300" spc="-10">
                <a:solidFill>
                  <a:srgbClr val="292934"/>
                </a:solidFill>
                <a:latin typeface="Arial"/>
                <a:cs typeface="Arial"/>
              </a:rPr>
              <a:t>dramatically </a:t>
            </a:r>
            <a:r>
              <a:rPr dirty="0" sz="1300" spc="-5">
                <a:solidFill>
                  <a:srgbClr val="292934"/>
                </a:solidFill>
                <a:latin typeface="Arial"/>
                <a:cs typeface="Arial"/>
              </a:rPr>
              <a:t>throughout</a:t>
            </a:r>
            <a:r>
              <a:rPr dirty="0" sz="1300" spc="-11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92934"/>
                </a:solidFill>
                <a:latin typeface="Arial"/>
                <a:cs typeface="Arial"/>
              </a:rPr>
              <a:t>1990s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2863" y="2861957"/>
            <a:ext cx="2171700" cy="4191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50" spc="-30" b="0">
                <a:solidFill>
                  <a:srgbClr val="D2533C"/>
                </a:solidFill>
                <a:latin typeface="Arial"/>
                <a:cs typeface="Arial"/>
              </a:rPr>
              <a:t>CHI</a:t>
            </a:r>
            <a:r>
              <a:rPr dirty="0" sz="2550" spc="-195" b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2550" spc="-40" b="0">
                <a:solidFill>
                  <a:srgbClr val="D2533C"/>
                </a:solidFill>
                <a:latin typeface="Arial"/>
                <a:cs typeface="Arial"/>
              </a:rPr>
              <a:t>Continuum</a:t>
            </a:r>
            <a:endParaRPr sz="25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69948" y="5291975"/>
            <a:ext cx="4671060" cy="247015"/>
          </a:xfrm>
          <a:custGeom>
            <a:avLst/>
            <a:gdLst/>
            <a:ahLst/>
            <a:cxnLst/>
            <a:rect l="l" t="t" r="r" b="b"/>
            <a:pathLst>
              <a:path w="4671060" h="247014">
                <a:moveTo>
                  <a:pt x="246887" y="0"/>
                </a:moveTo>
                <a:lnTo>
                  <a:pt x="0" y="123443"/>
                </a:lnTo>
                <a:lnTo>
                  <a:pt x="246887" y="246887"/>
                </a:lnTo>
                <a:lnTo>
                  <a:pt x="246887" y="164591"/>
                </a:lnTo>
                <a:lnTo>
                  <a:pt x="205727" y="164591"/>
                </a:lnTo>
                <a:lnTo>
                  <a:pt x="205727" y="82296"/>
                </a:lnTo>
                <a:lnTo>
                  <a:pt x="246887" y="82296"/>
                </a:lnTo>
                <a:lnTo>
                  <a:pt x="246887" y="0"/>
                </a:lnTo>
                <a:close/>
              </a:path>
              <a:path w="4671060" h="247014">
                <a:moveTo>
                  <a:pt x="4424159" y="0"/>
                </a:moveTo>
                <a:lnTo>
                  <a:pt x="4424159" y="246887"/>
                </a:lnTo>
                <a:lnTo>
                  <a:pt x="4588751" y="164591"/>
                </a:lnTo>
                <a:lnTo>
                  <a:pt x="4465307" y="164591"/>
                </a:lnTo>
                <a:lnTo>
                  <a:pt x="4465307" y="82296"/>
                </a:lnTo>
                <a:lnTo>
                  <a:pt x="4588751" y="82296"/>
                </a:lnTo>
                <a:lnTo>
                  <a:pt x="4424159" y="0"/>
                </a:lnTo>
                <a:close/>
              </a:path>
              <a:path w="4671060" h="247014">
                <a:moveTo>
                  <a:pt x="246887" y="82296"/>
                </a:moveTo>
                <a:lnTo>
                  <a:pt x="205727" y="82296"/>
                </a:lnTo>
                <a:lnTo>
                  <a:pt x="205727" y="164591"/>
                </a:lnTo>
                <a:lnTo>
                  <a:pt x="246887" y="164591"/>
                </a:lnTo>
                <a:lnTo>
                  <a:pt x="246887" y="82296"/>
                </a:lnTo>
                <a:close/>
              </a:path>
              <a:path w="4671060" h="247014">
                <a:moveTo>
                  <a:pt x="4424159" y="82296"/>
                </a:moveTo>
                <a:lnTo>
                  <a:pt x="246887" y="82296"/>
                </a:lnTo>
                <a:lnTo>
                  <a:pt x="246887" y="164591"/>
                </a:lnTo>
                <a:lnTo>
                  <a:pt x="4424159" y="164591"/>
                </a:lnTo>
                <a:lnTo>
                  <a:pt x="4424159" y="82296"/>
                </a:lnTo>
                <a:close/>
              </a:path>
              <a:path w="4671060" h="247014">
                <a:moveTo>
                  <a:pt x="4588751" y="82296"/>
                </a:moveTo>
                <a:lnTo>
                  <a:pt x="4465307" y="82296"/>
                </a:lnTo>
                <a:lnTo>
                  <a:pt x="4465307" y="164591"/>
                </a:lnTo>
                <a:lnTo>
                  <a:pt x="4588751" y="164591"/>
                </a:lnTo>
                <a:lnTo>
                  <a:pt x="4671047" y="123443"/>
                </a:lnTo>
                <a:lnTo>
                  <a:pt x="4588751" y="82296"/>
                </a:lnTo>
                <a:close/>
              </a:path>
            </a:pathLst>
          </a:custGeom>
          <a:solidFill>
            <a:srgbClr val="2929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53100" y="5625807"/>
            <a:ext cx="2922905" cy="3022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800">
                <a:solidFill>
                  <a:srgbClr val="292934"/>
                </a:solidFill>
                <a:latin typeface="Impact"/>
                <a:cs typeface="Impact"/>
              </a:rPr>
              <a:t>Degree of Consumer</a:t>
            </a:r>
            <a:r>
              <a:rPr dirty="0" sz="1800" spc="-35">
                <a:solidFill>
                  <a:srgbClr val="292934"/>
                </a:solidFill>
                <a:latin typeface="Impact"/>
                <a:cs typeface="Impact"/>
              </a:rPr>
              <a:t> </a:t>
            </a:r>
            <a:r>
              <a:rPr dirty="0" sz="1800">
                <a:solidFill>
                  <a:srgbClr val="292934"/>
                </a:solidFill>
                <a:latin typeface="Impact"/>
                <a:cs typeface="Impact"/>
              </a:rPr>
              <a:t>Autonomy</a:t>
            </a:r>
            <a:endParaRPr sz="1800">
              <a:latin typeface="Impact"/>
              <a:cs typeface="Impac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1518532" y="3461397"/>
            <a:ext cx="4993005" cy="164147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700145">
              <a:lnSpc>
                <a:spcPct val="100000"/>
              </a:lnSpc>
              <a:spcBef>
                <a:spcPts val="110"/>
              </a:spcBef>
            </a:pPr>
            <a:r>
              <a:rPr dirty="0" sz="1150">
                <a:solidFill>
                  <a:srgbClr val="292934"/>
                </a:solidFill>
                <a:latin typeface="Impact"/>
                <a:cs typeface="Impact"/>
              </a:rPr>
              <a:t>Give/receive</a:t>
            </a:r>
            <a:r>
              <a:rPr dirty="0" sz="1150" spc="-35">
                <a:solidFill>
                  <a:srgbClr val="292934"/>
                </a:solidFill>
                <a:latin typeface="Impact"/>
                <a:cs typeface="Impact"/>
              </a:rPr>
              <a:t> </a:t>
            </a:r>
            <a:r>
              <a:rPr dirty="0" sz="1150" spc="5">
                <a:solidFill>
                  <a:srgbClr val="292934"/>
                </a:solidFill>
                <a:latin typeface="Impact"/>
                <a:cs typeface="Impact"/>
              </a:rPr>
              <a:t>support</a:t>
            </a:r>
            <a:endParaRPr sz="1150">
              <a:latin typeface="Impact"/>
              <a:cs typeface="Impact"/>
            </a:endParaRPr>
          </a:p>
          <a:p>
            <a:pPr marL="2938145" marR="664845">
              <a:lnSpc>
                <a:spcPts val="1370"/>
              </a:lnSpc>
              <a:spcBef>
                <a:spcPts val="1025"/>
              </a:spcBef>
            </a:pPr>
            <a:r>
              <a:rPr dirty="0" sz="1150">
                <a:solidFill>
                  <a:srgbClr val="292934"/>
                </a:solidFill>
                <a:latin typeface="Impact"/>
                <a:cs typeface="Impact"/>
              </a:rPr>
              <a:t>Obtain </a:t>
            </a:r>
            <a:r>
              <a:rPr dirty="0" sz="1150" spc="5">
                <a:solidFill>
                  <a:srgbClr val="292934"/>
                </a:solidFill>
                <a:latin typeface="Impact"/>
                <a:cs typeface="Impact"/>
              </a:rPr>
              <a:t>education/  </a:t>
            </a:r>
            <a:r>
              <a:rPr dirty="0" sz="1150" spc="5">
                <a:solidFill>
                  <a:srgbClr val="292934"/>
                </a:solidFill>
                <a:latin typeface="Impact"/>
                <a:cs typeface="Impact"/>
              </a:rPr>
              <a:t>inf</a:t>
            </a:r>
            <a:r>
              <a:rPr dirty="0" sz="1150" spc="10">
                <a:solidFill>
                  <a:srgbClr val="292934"/>
                </a:solidFill>
                <a:latin typeface="Impact"/>
                <a:cs typeface="Impact"/>
              </a:rPr>
              <a:t>o</a:t>
            </a:r>
            <a:r>
              <a:rPr dirty="0" sz="1150" spc="5">
                <a:solidFill>
                  <a:srgbClr val="292934"/>
                </a:solidFill>
                <a:latin typeface="Impact"/>
                <a:cs typeface="Impact"/>
              </a:rPr>
              <a:t>rmatio</a:t>
            </a:r>
            <a:r>
              <a:rPr dirty="0" sz="1150" spc="-5">
                <a:solidFill>
                  <a:srgbClr val="292934"/>
                </a:solidFill>
                <a:latin typeface="Impact"/>
                <a:cs typeface="Impact"/>
              </a:rPr>
              <a:t>n</a:t>
            </a:r>
            <a:r>
              <a:rPr dirty="0" sz="1150">
                <a:solidFill>
                  <a:srgbClr val="292934"/>
                </a:solidFill>
                <a:latin typeface="Impact"/>
                <a:cs typeface="Impact"/>
              </a:rPr>
              <a:t>/</a:t>
            </a:r>
            <a:r>
              <a:rPr dirty="0" sz="1150">
                <a:solidFill>
                  <a:srgbClr val="292934"/>
                </a:solidFill>
                <a:latin typeface="Impact"/>
                <a:cs typeface="Impact"/>
              </a:rPr>
              <a:t>tr</a:t>
            </a:r>
            <a:r>
              <a:rPr dirty="0" sz="1150">
                <a:solidFill>
                  <a:srgbClr val="292934"/>
                </a:solidFill>
                <a:latin typeface="Impact"/>
                <a:cs typeface="Impact"/>
              </a:rPr>
              <a:t>e</a:t>
            </a:r>
            <a:r>
              <a:rPr dirty="0" sz="1150" spc="5">
                <a:solidFill>
                  <a:srgbClr val="292934"/>
                </a:solidFill>
                <a:latin typeface="Impact"/>
                <a:cs typeface="Impact"/>
              </a:rPr>
              <a:t>atm</a:t>
            </a:r>
            <a:r>
              <a:rPr dirty="0" sz="1150">
                <a:solidFill>
                  <a:srgbClr val="292934"/>
                </a:solidFill>
                <a:latin typeface="Impact"/>
                <a:cs typeface="Impact"/>
              </a:rPr>
              <a:t>e</a:t>
            </a:r>
            <a:r>
              <a:rPr dirty="0" sz="1150" spc="5">
                <a:solidFill>
                  <a:srgbClr val="292934"/>
                </a:solidFill>
                <a:latin typeface="Impact"/>
                <a:cs typeface="Impact"/>
              </a:rPr>
              <a:t>nt</a:t>
            </a:r>
            <a:endParaRPr sz="1150">
              <a:latin typeface="Impact"/>
              <a:cs typeface="Impact"/>
            </a:endParaRPr>
          </a:p>
          <a:p>
            <a:pPr marL="1954530">
              <a:lnSpc>
                <a:spcPct val="100000"/>
              </a:lnSpc>
              <a:spcBef>
                <a:spcPts val="105"/>
              </a:spcBef>
            </a:pPr>
            <a:r>
              <a:rPr dirty="0" sz="1150" spc="5">
                <a:solidFill>
                  <a:srgbClr val="292934"/>
                </a:solidFill>
                <a:latin typeface="Impact"/>
                <a:cs typeface="Impact"/>
              </a:rPr>
              <a:t>Communicate</a:t>
            </a:r>
            <a:r>
              <a:rPr dirty="0" sz="1150" spc="-50">
                <a:solidFill>
                  <a:srgbClr val="292934"/>
                </a:solidFill>
                <a:latin typeface="Impact"/>
                <a:cs typeface="Impact"/>
              </a:rPr>
              <a:t> </a:t>
            </a:r>
            <a:r>
              <a:rPr dirty="0" sz="1150">
                <a:solidFill>
                  <a:srgbClr val="292934"/>
                </a:solidFill>
                <a:latin typeface="Impact"/>
                <a:cs typeface="Impact"/>
              </a:rPr>
              <a:t>with</a:t>
            </a:r>
            <a:endParaRPr sz="1150">
              <a:latin typeface="Impact"/>
              <a:cs typeface="Impact"/>
            </a:endParaRPr>
          </a:p>
          <a:p>
            <a:pPr marL="737870" marR="2444115">
              <a:lnSpc>
                <a:spcPts val="1370"/>
              </a:lnSpc>
              <a:spcBef>
                <a:spcPts val="905"/>
              </a:spcBef>
            </a:pPr>
            <a:r>
              <a:rPr dirty="0" sz="1150" spc="5">
                <a:solidFill>
                  <a:srgbClr val="292934"/>
                </a:solidFill>
                <a:latin typeface="Impact"/>
                <a:cs typeface="Impact"/>
              </a:rPr>
              <a:t>Access to personal </a:t>
            </a:r>
            <a:r>
              <a:rPr dirty="0" baseline="41062" sz="1725">
                <a:solidFill>
                  <a:srgbClr val="292934"/>
                </a:solidFill>
                <a:latin typeface="Impact"/>
                <a:cs typeface="Impact"/>
              </a:rPr>
              <a:t>providers  </a:t>
            </a:r>
            <a:r>
              <a:rPr dirty="0" sz="1150" spc="5">
                <a:solidFill>
                  <a:srgbClr val="292934"/>
                </a:solidFill>
                <a:latin typeface="Impact"/>
                <a:cs typeface="Impact"/>
              </a:rPr>
              <a:t>medical</a:t>
            </a:r>
            <a:r>
              <a:rPr dirty="0" sz="1150" spc="-25">
                <a:solidFill>
                  <a:srgbClr val="292934"/>
                </a:solidFill>
                <a:latin typeface="Impact"/>
                <a:cs typeface="Impact"/>
              </a:rPr>
              <a:t> </a:t>
            </a:r>
            <a:r>
              <a:rPr dirty="0" sz="1150" spc="5">
                <a:solidFill>
                  <a:srgbClr val="292934"/>
                </a:solidFill>
                <a:latin typeface="Impact"/>
                <a:cs typeface="Impact"/>
              </a:rPr>
              <a:t>information</a:t>
            </a:r>
            <a:endParaRPr sz="1150">
              <a:latin typeface="Impact"/>
              <a:cs typeface="Impact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dirty="0" sz="1150">
                <a:solidFill>
                  <a:srgbClr val="292934"/>
                </a:solidFill>
                <a:latin typeface="Impact"/>
                <a:cs typeface="Impact"/>
              </a:rPr>
              <a:t>Provide</a:t>
            </a:r>
            <a:r>
              <a:rPr dirty="0" sz="1150" spc="-25">
                <a:solidFill>
                  <a:srgbClr val="292934"/>
                </a:solidFill>
                <a:latin typeface="Impact"/>
                <a:cs typeface="Impact"/>
              </a:rPr>
              <a:t> </a:t>
            </a:r>
            <a:r>
              <a:rPr dirty="0" sz="1150" spc="5">
                <a:solidFill>
                  <a:srgbClr val="292934"/>
                </a:solidFill>
                <a:latin typeface="Impact"/>
                <a:cs typeface="Impact"/>
              </a:rPr>
              <a:t>information</a:t>
            </a:r>
            <a:endParaRPr sz="115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1684" y="2711843"/>
            <a:ext cx="4926365" cy="3955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1766" y="2661551"/>
            <a:ext cx="5101116" cy="4050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214" y="2711843"/>
            <a:ext cx="5554979" cy="40248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982" y="2640215"/>
            <a:ext cx="5472683" cy="3997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1871" y="3599573"/>
            <a:ext cx="4334510" cy="120523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u="heavy" sz="2550" spc="-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https://youtu.be/8BKN7RFhdq4</a:t>
            </a:r>
            <a:endParaRPr sz="2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heavy" sz="2550" spc="-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patient centered</a:t>
            </a:r>
            <a:r>
              <a:rPr dirty="0" u="heavy" sz="2550" spc="-28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55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care</a:t>
            </a:r>
            <a:endParaRPr sz="25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4578064" y="6511302"/>
            <a:ext cx="2155825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5">
                <a:solidFill>
                  <a:srgbClr val="292934"/>
                </a:solidFill>
                <a:latin typeface="Liberation Sans Narrow"/>
                <a:cs typeface="Liberation Sans Narrow"/>
                <a:hlinkClick r:id="rId2"/>
              </a:rPr>
              <a:t>http://www.internetworldstats.com/me/sa.htm</a:t>
            </a:r>
            <a:endParaRPr sz="10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2863" y="2724162"/>
            <a:ext cx="5135880" cy="6953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40" b="0">
                <a:solidFill>
                  <a:srgbClr val="D2533C"/>
                </a:solidFill>
                <a:latin typeface="Arial"/>
                <a:cs typeface="Arial"/>
              </a:rPr>
              <a:t>Saudi</a:t>
            </a:r>
            <a:r>
              <a:rPr dirty="0" spc="-295" b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D2533C"/>
                </a:solidFill>
                <a:latin typeface="Arial"/>
                <a:cs typeface="Arial"/>
              </a:rPr>
              <a:t>Arabia:</a:t>
            </a:r>
            <a:r>
              <a:rPr dirty="0" spc="-155" b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2050" spc="-55" b="0">
                <a:solidFill>
                  <a:srgbClr val="D2533C"/>
                </a:solidFill>
                <a:latin typeface="Arial"/>
                <a:cs typeface="Arial"/>
              </a:rPr>
              <a:t>Internet</a:t>
            </a:r>
            <a:r>
              <a:rPr dirty="0" sz="2050" spc="-160" b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2050" spc="-45" b="0">
                <a:solidFill>
                  <a:srgbClr val="D2533C"/>
                </a:solidFill>
                <a:latin typeface="Arial"/>
                <a:cs typeface="Arial"/>
              </a:rPr>
              <a:t>Growth</a:t>
            </a:r>
            <a:r>
              <a:rPr dirty="0" sz="2050" spc="-155" b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2050" spc="-35" b="0">
                <a:solidFill>
                  <a:srgbClr val="D2533C"/>
                </a:solidFill>
                <a:latin typeface="Arial"/>
                <a:cs typeface="Arial"/>
              </a:rPr>
              <a:t>and</a:t>
            </a:r>
            <a:r>
              <a:rPr dirty="0" sz="2050" spc="-155" b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2050" spc="-55" b="0">
                <a:solidFill>
                  <a:srgbClr val="D2533C"/>
                </a:solidFill>
                <a:latin typeface="Arial"/>
                <a:cs typeface="Arial"/>
              </a:rPr>
              <a:t>Population</a:t>
            </a: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050" spc="-55" b="0">
                <a:solidFill>
                  <a:srgbClr val="D2533C"/>
                </a:solidFill>
                <a:latin typeface="Arial"/>
                <a:cs typeface="Arial"/>
              </a:rPr>
              <a:t>Statistics</a:t>
            </a:r>
            <a:endParaRPr sz="2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4791" y="4209742"/>
            <a:ext cx="5802386" cy="1669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578064" y="6511302"/>
            <a:ext cx="2155825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5">
                <a:solidFill>
                  <a:srgbClr val="292934"/>
                </a:solidFill>
                <a:latin typeface="Liberation Sans Narrow"/>
                <a:cs typeface="Liberation Sans Narrow"/>
                <a:hlinkClick r:id="rId3"/>
              </a:rPr>
              <a:t>http://www.internetworldstats.com/me/sa.htm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76750" y="4825631"/>
            <a:ext cx="4672965" cy="594360"/>
          </a:xfrm>
          <a:custGeom>
            <a:avLst/>
            <a:gdLst/>
            <a:ahLst/>
            <a:cxnLst/>
            <a:rect l="l" t="t" r="r" b="b"/>
            <a:pathLst>
              <a:path w="4672965" h="594360">
                <a:moveTo>
                  <a:pt x="0" y="594360"/>
                </a:moveTo>
                <a:lnTo>
                  <a:pt x="4672583" y="594360"/>
                </a:lnTo>
                <a:lnTo>
                  <a:pt x="4672583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solidFill>
            <a:srgbClr val="E9EC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62094" y="4958219"/>
            <a:ext cx="4491228" cy="403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75816" y="4923167"/>
            <a:ext cx="4671060" cy="596265"/>
          </a:xfrm>
          <a:custGeom>
            <a:avLst/>
            <a:gdLst/>
            <a:ahLst/>
            <a:cxnLst/>
            <a:rect l="l" t="t" r="r" b="b"/>
            <a:pathLst>
              <a:path w="4671060" h="596264">
                <a:moveTo>
                  <a:pt x="0" y="595884"/>
                </a:moveTo>
                <a:lnTo>
                  <a:pt x="4671060" y="595884"/>
                </a:lnTo>
                <a:lnTo>
                  <a:pt x="4671060" y="0"/>
                </a:lnTo>
                <a:lnTo>
                  <a:pt x="0" y="0"/>
                </a:lnTo>
                <a:lnTo>
                  <a:pt x="0" y="595884"/>
                </a:lnTo>
                <a:close/>
              </a:path>
            </a:pathLst>
          </a:custGeom>
          <a:solidFill>
            <a:srgbClr val="E9EC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52016" y="5055755"/>
            <a:ext cx="4509516" cy="405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64208" y="5022227"/>
            <a:ext cx="4692650" cy="594360"/>
          </a:xfrm>
          <a:custGeom>
            <a:avLst/>
            <a:gdLst/>
            <a:ahLst/>
            <a:cxnLst/>
            <a:rect l="l" t="t" r="r" b="b"/>
            <a:pathLst>
              <a:path w="4692650" h="594360">
                <a:moveTo>
                  <a:pt x="0" y="594360"/>
                </a:moveTo>
                <a:lnTo>
                  <a:pt x="4692396" y="594360"/>
                </a:lnTo>
                <a:lnTo>
                  <a:pt x="4692396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solidFill>
            <a:srgbClr val="E9EC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51076" y="5154815"/>
            <a:ext cx="4509516" cy="403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2863" y="2861957"/>
            <a:ext cx="1881505" cy="4191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50" spc="-35" b="0">
                <a:solidFill>
                  <a:srgbClr val="D2533C"/>
                </a:solidFill>
                <a:latin typeface="Arial"/>
                <a:cs typeface="Arial"/>
              </a:rPr>
              <a:t>Mobile</a:t>
            </a:r>
            <a:r>
              <a:rPr dirty="0" sz="2550" spc="-215" b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2550" spc="-40" b="0">
                <a:solidFill>
                  <a:srgbClr val="D2533C"/>
                </a:solidFill>
                <a:latin typeface="Arial"/>
                <a:cs typeface="Arial"/>
              </a:rPr>
              <a:t>health</a:t>
            </a:r>
            <a:endParaRPr sz="25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2863" y="3459873"/>
            <a:ext cx="5208270" cy="2715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9539" marR="207010" indent="-116839">
              <a:lnSpc>
                <a:spcPct val="99900"/>
              </a:lnSpc>
              <a:spcBef>
                <a:spcPts val="100"/>
              </a:spcBef>
              <a:buClr>
                <a:srgbClr val="93A299"/>
              </a:buClr>
              <a:buSzPct val="83870"/>
              <a:buChar char="•"/>
              <a:tabLst>
                <a:tab pos="130175" algn="l"/>
              </a:tabLst>
            </a:pP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M-health or Mobile health is a term used for the practice  of medicine and public health, supported by mobile  devices. </a:t>
            </a:r>
            <a:r>
              <a:rPr dirty="0" sz="1550" spc="-10">
                <a:solidFill>
                  <a:srgbClr val="292934"/>
                </a:solidFill>
                <a:latin typeface="Arial"/>
                <a:cs typeface="Arial"/>
              </a:rPr>
              <a:t>The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term is mainly used in reference to using  mobile communication devices, such as</a:t>
            </a:r>
            <a:r>
              <a:rPr dirty="0" sz="1550" spc="-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55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mobile phones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,  tablets and</a:t>
            </a:r>
            <a:r>
              <a:rPr dirty="0" sz="1550" spc="-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55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PDAs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, for</a:t>
            </a:r>
            <a:r>
              <a:rPr dirty="0" sz="1550" spc="-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55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health services</a:t>
            </a:r>
            <a:r>
              <a:rPr dirty="0" sz="1550" spc="-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and information.  </a:t>
            </a:r>
            <a:r>
              <a:rPr dirty="0" sz="1550" spc="-10">
                <a:solidFill>
                  <a:srgbClr val="292934"/>
                </a:solidFill>
                <a:latin typeface="Arial"/>
                <a:cs typeface="Arial"/>
              </a:rPr>
              <a:t>The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mobile Health is a sub-segment of</a:t>
            </a:r>
            <a:r>
              <a:rPr dirty="0" sz="1550" spc="-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55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eHealth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,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93A299"/>
              </a:buClr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129539" marR="5080" indent="-116839">
              <a:lnSpc>
                <a:spcPct val="99800"/>
              </a:lnSpc>
              <a:buClr>
                <a:srgbClr val="93A299"/>
              </a:buClr>
              <a:buSzPct val="83870"/>
              <a:buChar char="•"/>
              <a:tabLst>
                <a:tab pos="130175" algn="l"/>
              </a:tabLst>
            </a:pPr>
            <a:r>
              <a:rPr dirty="0" sz="1550" spc="-10">
                <a:solidFill>
                  <a:srgbClr val="292934"/>
                </a:solidFill>
                <a:latin typeface="Arial"/>
                <a:cs typeface="Arial"/>
              </a:rPr>
              <a:t>The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mHealth market earned revenues of </a:t>
            </a:r>
            <a:r>
              <a:rPr dirty="0" sz="1550" spc="5">
                <a:solidFill>
                  <a:srgbClr val="292934"/>
                </a:solidFill>
                <a:latin typeface="Arial"/>
                <a:cs typeface="Arial"/>
              </a:rPr>
              <a:t>$230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million in  2010 and is estimated to </a:t>
            </a:r>
            <a:r>
              <a:rPr dirty="0" sz="1550">
                <a:solidFill>
                  <a:srgbClr val="292934"/>
                </a:solidFill>
                <a:latin typeface="Arial"/>
                <a:cs typeface="Arial"/>
              </a:rPr>
              <a:t>reach </a:t>
            </a:r>
            <a:r>
              <a:rPr dirty="0" sz="1550" spc="5">
                <a:solidFill>
                  <a:srgbClr val="292934"/>
                </a:solidFill>
                <a:latin typeface="Arial"/>
                <a:cs typeface="Arial"/>
              </a:rPr>
              <a:t>$</a:t>
            </a:r>
            <a:r>
              <a:rPr dirty="0" sz="1550" spc="5" b="1">
                <a:solidFill>
                  <a:srgbClr val="292934"/>
                </a:solidFill>
                <a:latin typeface="Arial"/>
                <a:cs typeface="Arial"/>
              </a:rPr>
              <a:t>392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million in 2015 </a:t>
            </a:r>
            <a:r>
              <a:rPr dirty="0" sz="1550" spc="-10">
                <a:solidFill>
                  <a:srgbClr val="292934"/>
                </a:solidFill>
                <a:latin typeface="Arial"/>
                <a:cs typeface="Arial"/>
              </a:rPr>
              <a:t>in 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USA, according to a new report from research firm Frost &amp;  Sullivan.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8246" y="2740291"/>
            <a:ext cx="5363845" cy="60769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R="2540">
              <a:lnSpc>
                <a:spcPct val="100000"/>
              </a:lnSpc>
              <a:spcBef>
                <a:spcPts val="110"/>
              </a:spcBef>
            </a:pPr>
            <a:r>
              <a:rPr dirty="0" sz="2050" spc="-45" b="1">
                <a:solidFill>
                  <a:srgbClr val="0070C0"/>
                </a:solidFill>
                <a:latin typeface="Arial"/>
                <a:cs typeface="Arial"/>
              </a:rPr>
              <a:t>mHealth</a:t>
            </a:r>
            <a:endParaRPr sz="2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1750" spc="-60" b="1">
                <a:solidFill>
                  <a:srgbClr val="D2533C"/>
                </a:solidFill>
                <a:latin typeface="Arial"/>
                <a:cs typeface="Arial"/>
              </a:rPr>
              <a:t>Mobile</a:t>
            </a:r>
            <a:r>
              <a:rPr dirty="0" sz="1750" spc="-155" b="1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1750" spc="-40" b="1">
                <a:solidFill>
                  <a:srgbClr val="D2533C"/>
                </a:solidFill>
                <a:latin typeface="Arial"/>
                <a:cs typeface="Arial"/>
              </a:rPr>
              <a:t>is</a:t>
            </a:r>
            <a:r>
              <a:rPr dirty="0" sz="1750" spc="-130" b="1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1750" spc="-45" b="1">
                <a:solidFill>
                  <a:srgbClr val="D2533C"/>
                </a:solidFill>
                <a:latin typeface="Arial"/>
                <a:cs typeface="Arial"/>
              </a:rPr>
              <a:t>the</a:t>
            </a:r>
            <a:r>
              <a:rPr dirty="0" sz="1750" spc="-135" b="1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1750" spc="-50" b="1">
                <a:solidFill>
                  <a:srgbClr val="D2533C"/>
                </a:solidFill>
                <a:latin typeface="Arial"/>
                <a:cs typeface="Arial"/>
              </a:rPr>
              <a:t>most</a:t>
            </a:r>
            <a:r>
              <a:rPr dirty="0" sz="1750" spc="-150" b="1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1750" spc="-65" b="1">
                <a:solidFill>
                  <a:srgbClr val="D2533C"/>
                </a:solidFill>
                <a:latin typeface="Arial"/>
                <a:cs typeface="Arial"/>
              </a:rPr>
              <a:t>Pervasive</a:t>
            </a:r>
            <a:r>
              <a:rPr dirty="0" sz="1750" spc="-110" b="1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1750" spc="-60" b="1">
                <a:solidFill>
                  <a:srgbClr val="D2533C"/>
                </a:solidFill>
                <a:latin typeface="Arial"/>
                <a:cs typeface="Arial"/>
              </a:rPr>
              <a:t>technology</a:t>
            </a:r>
            <a:r>
              <a:rPr dirty="0" sz="1750" spc="-165" b="1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1750" spc="-60" b="1">
                <a:solidFill>
                  <a:srgbClr val="D2533C"/>
                </a:solidFill>
                <a:latin typeface="Arial"/>
                <a:cs typeface="Arial"/>
              </a:rPr>
              <a:t>ever</a:t>
            </a:r>
            <a:r>
              <a:rPr dirty="0" sz="1750" spc="-120" b="1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1750" spc="-65" b="1">
                <a:solidFill>
                  <a:srgbClr val="D2533C"/>
                </a:solidFill>
                <a:latin typeface="Arial"/>
                <a:cs typeface="Arial"/>
              </a:rPr>
              <a:t>invented</a:t>
            </a:r>
            <a:endParaRPr sz="17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65604" y="3444887"/>
            <a:ext cx="4309872" cy="3236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2863" y="2881083"/>
            <a:ext cx="4790440" cy="3810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35" b="0">
                <a:solidFill>
                  <a:srgbClr val="D2533C"/>
                </a:solidFill>
                <a:latin typeface="Arial"/>
                <a:cs typeface="Arial"/>
              </a:rPr>
              <a:t>What</a:t>
            </a:r>
            <a:r>
              <a:rPr dirty="0" spc="-175" b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D2533C"/>
                </a:solidFill>
                <a:latin typeface="Arial"/>
                <a:cs typeface="Arial"/>
              </a:rPr>
              <a:t>is</a:t>
            </a:r>
            <a:r>
              <a:rPr dirty="0" spc="-135" b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D2533C"/>
                </a:solidFill>
                <a:latin typeface="Arial"/>
                <a:cs typeface="Arial"/>
              </a:rPr>
              <a:t>Consumer</a:t>
            </a:r>
            <a:r>
              <a:rPr dirty="0" spc="-175" b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pc="-40" b="0">
                <a:solidFill>
                  <a:srgbClr val="D2533C"/>
                </a:solidFill>
                <a:latin typeface="Arial"/>
                <a:cs typeface="Arial"/>
              </a:rPr>
              <a:t>Health</a:t>
            </a:r>
            <a:r>
              <a:rPr dirty="0" spc="-170" b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pc="-50" b="0">
                <a:solidFill>
                  <a:srgbClr val="D2533C"/>
                </a:solidFill>
                <a:latin typeface="Arial"/>
                <a:cs typeface="Arial"/>
              </a:rPr>
              <a:t>Informatics?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2863" y="3403790"/>
            <a:ext cx="5008880" cy="198120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239395" indent="-226695">
              <a:lnSpc>
                <a:spcPct val="100000"/>
              </a:lnSpc>
              <a:spcBef>
                <a:spcPts val="325"/>
              </a:spcBef>
              <a:buClr>
                <a:srgbClr val="93A299"/>
              </a:buClr>
              <a:buSzPct val="83333"/>
              <a:buChar char="•"/>
              <a:tabLst>
                <a:tab pos="239395" algn="l"/>
                <a:tab pos="240029" algn="l"/>
              </a:tabLst>
            </a:pP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A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branch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of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health informatics</a:t>
            </a:r>
            <a:r>
              <a:rPr dirty="0" sz="1800" spc="-19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that:</a:t>
            </a:r>
            <a:endParaRPr sz="1800">
              <a:latin typeface="Arial"/>
              <a:cs typeface="Arial"/>
            </a:endParaRPr>
          </a:p>
          <a:p>
            <a:pPr lvl="1" marL="425450" indent="-117475">
              <a:lnSpc>
                <a:spcPct val="100000"/>
              </a:lnSpc>
              <a:spcBef>
                <a:spcPts val="225"/>
              </a:spcBef>
              <a:buClr>
                <a:srgbClr val="93A299"/>
              </a:buClr>
              <a:buSzPct val="83333"/>
              <a:buFont typeface="Arial"/>
              <a:buChar char="•"/>
              <a:tabLst>
                <a:tab pos="426084" algn="l"/>
              </a:tabLst>
            </a:pPr>
            <a:r>
              <a:rPr dirty="0" sz="1800" spc="-5" b="1">
                <a:solidFill>
                  <a:srgbClr val="292934"/>
                </a:solidFill>
                <a:latin typeface="Arial"/>
                <a:cs typeface="Arial"/>
              </a:rPr>
              <a:t>Analyzes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information </a:t>
            </a:r>
            <a:r>
              <a:rPr dirty="0" sz="1800" spc="5" b="1">
                <a:solidFill>
                  <a:srgbClr val="292934"/>
                </a:solidFill>
                <a:latin typeface="Arial"/>
                <a:cs typeface="Arial"/>
              </a:rPr>
              <a:t>needs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of</a:t>
            </a:r>
            <a:r>
              <a:rPr dirty="0" sz="1800" spc="-5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consumers</a:t>
            </a:r>
            <a:endParaRPr sz="1800">
              <a:latin typeface="Arial"/>
              <a:cs typeface="Arial"/>
            </a:endParaRPr>
          </a:p>
          <a:p>
            <a:pPr algn="just" lvl="1" marL="425450" marR="5080" indent="-117475">
              <a:lnSpc>
                <a:spcPct val="90300"/>
              </a:lnSpc>
              <a:spcBef>
                <a:spcPts val="440"/>
              </a:spcBef>
              <a:buClr>
                <a:srgbClr val="93A299"/>
              </a:buClr>
              <a:buSzPct val="83333"/>
              <a:buChar char="•"/>
              <a:tabLst>
                <a:tab pos="426084" algn="l"/>
              </a:tabLst>
            </a:pP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Studies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and </a:t>
            </a:r>
            <a:r>
              <a:rPr dirty="0" sz="1800" b="1">
                <a:solidFill>
                  <a:srgbClr val="292934"/>
                </a:solidFill>
                <a:latin typeface="Arial"/>
                <a:cs typeface="Arial"/>
              </a:rPr>
              <a:t>implements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methods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of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making 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health information and services accessible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to 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consumers</a:t>
            </a:r>
            <a:endParaRPr sz="1800">
              <a:latin typeface="Arial"/>
              <a:cs typeface="Arial"/>
            </a:endParaRPr>
          </a:p>
          <a:p>
            <a:pPr lvl="1" marL="425450" indent="-117475">
              <a:lnSpc>
                <a:spcPts val="2060"/>
              </a:lnSpc>
              <a:spcBef>
                <a:spcPts val="215"/>
              </a:spcBef>
              <a:buClr>
                <a:srgbClr val="93A299"/>
              </a:buClr>
              <a:buSzPct val="83333"/>
              <a:buChar char="•"/>
              <a:tabLst>
                <a:tab pos="426084" algn="l"/>
              </a:tabLst>
            </a:pP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Integrates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consumer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preferences into</a:t>
            </a:r>
            <a:r>
              <a:rPr dirty="0" sz="1800" spc="-7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health</a:t>
            </a:r>
            <a:endParaRPr sz="1800">
              <a:latin typeface="Arial"/>
              <a:cs typeface="Arial"/>
            </a:endParaRPr>
          </a:p>
          <a:p>
            <a:pPr marL="425450">
              <a:lnSpc>
                <a:spcPts val="2060"/>
              </a:lnSpc>
            </a:pP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care information</a:t>
            </a:r>
            <a:r>
              <a:rPr dirty="0" sz="1800" spc="-45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systems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1386" y="2416187"/>
            <a:ext cx="5897880" cy="4424680"/>
          </a:xfrm>
          <a:custGeom>
            <a:avLst/>
            <a:gdLst/>
            <a:ahLst/>
            <a:cxnLst/>
            <a:rect l="l" t="t" r="r" b="b"/>
            <a:pathLst>
              <a:path w="5897880" h="4424680">
                <a:moveTo>
                  <a:pt x="0" y="4424172"/>
                </a:moveTo>
                <a:lnTo>
                  <a:pt x="5897880" y="4424172"/>
                </a:lnTo>
                <a:lnTo>
                  <a:pt x="5897880" y="0"/>
                </a:lnTo>
                <a:lnTo>
                  <a:pt x="0" y="0"/>
                </a:lnTo>
                <a:lnTo>
                  <a:pt x="0" y="4424172"/>
                </a:lnTo>
                <a:close/>
              </a:path>
            </a:pathLst>
          </a:custGeom>
          <a:solidFill>
            <a:srgbClr val="A539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0237" y="2687586"/>
            <a:ext cx="3543300" cy="4191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50" spc="-95" b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dirty="0" sz="2550" spc="-30" b="0">
                <a:solidFill>
                  <a:srgbClr val="FFFFFF"/>
                </a:solidFill>
                <a:latin typeface="Trebuchet MS"/>
                <a:cs typeface="Trebuchet MS"/>
              </a:rPr>
              <a:t>mHealth</a:t>
            </a:r>
            <a:r>
              <a:rPr dirty="0" sz="2550" spc="-229" b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50" spc="-75" b="0">
                <a:solidFill>
                  <a:srgbClr val="FFFFFF"/>
                </a:solidFill>
                <a:latin typeface="Trebuchet MS"/>
                <a:cs typeface="Trebuchet MS"/>
              </a:rPr>
              <a:t>Opportunity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82556" y="3329063"/>
            <a:ext cx="109727" cy="368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4300" y="3329063"/>
            <a:ext cx="121920" cy="3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773639" y="3329063"/>
            <a:ext cx="109727" cy="368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15371" y="3329063"/>
            <a:ext cx="121920" cy="3688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64723" y="3329063"/>
            <a:ext cx="109727" cy="3688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06456" y="3329063"/>
            <a:ext cx="121920" cy="3688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55807" y="3329063"/>
            <a:ext cx="108203" cy="3688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36251" y="3329063"/>
            <a:ext cx="121920" cy="3688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05159" y="3329063"/>
            <a:ext cx="109727" cy="3688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648415" y="3329063"/>
            <a:ext cx="121918" cy="3688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796256" y="3329063"/>
            <a:ext cx="109727" cy="3688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937975" y="3329063"/>
            <a:ext cx="121920" cy="3688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087327" y="3329063"/>
            <a:ext cx="108203" cy="3688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229059" y="3329063"/>
            <a:ext cx="121920" cy="3688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376888" y="3329063"/>
            <a:ext cx="109727" cy="3688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521668" y="3329063"/>
            <a:ext cx="109727" cy="3688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663400" y="3329063"/>
            <a:ext cx="121918" cy="3688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812751" y="3329063"/>
            <a:ext cx="109727" cy="36880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954483" y="3329063"/>
            <a:ext cx="121918" cy="36880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103835" y="3329063"/>
            <a:ext cx="109727" cy="36880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245568" y="3329063"/>
            <a:ext cx="121920" cy="36880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394919" y="3329063"/>
            <a:ext cx="108204" cy="36880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31679" y="3739019"/>
            <a:ext cx="109727" cy="36880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482556" y="3739019"/>
            <a:ext cx="109727" cy="36880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624300" y="3739019"/>
            <a:ext cx="121920" cy="36880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773639" y="3739019"/>
            <a:ext cx="109727" cy="36880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915371" y="3739019"/>
            <a:ext cx="121920" cy="36880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064723" y="3739019"/>
            <a:ext cx="109727" cy="36880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206456" y="3739019"/>
            <a:ext cx="121920" cy="36880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355807" y="3739019"/>
            <a:ext cx="108203" cy="36880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499063" y="3739019"/>
            <a:ext cx="108203" cy="36880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640795" y="3739019"/>
            <a:ext cx="121920" cy="36880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790147" y="3739019"/>
            <a:ext cx="108203" cy="36880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931879" y="3739019"/>
            <a:ext cx="121920" cy="36880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079707" y="3739019"/>
            <a:ext cx="109727" cy="36880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222963" y="3739019"/>
            <a:ext cx="121920" cy="36880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370791" y="3739019"/>
            <a:ext cx="109727" cy="36880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517095" y="3739019"/>
            <a:ext cx="109727" cy="36880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660351" y="3739019"/>
            <a:ext cx="121920" cy="36880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808179" y="3739019"/>
            <a:ext cx="109727" cy="36880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951448" y="3739019"/>
            <a:ext cx="121920" cy="36880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099263" y="3739019"/>
            <a:ext cx="109727" cy="36880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240995" y="3739019"/>
            <a:ext cx="121918" cy="36880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390347" y="3739019"/>
            <a:ext cx="109727" cy="36880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285703" y="4365383"/>
            <a:ext cx="160020" cy="36576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489919" y="4365383"/>
            <a:ext cx="160020" cy="36576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694148" y="4365383"/>
            <a:ext cx="160020" cy="36576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898351" y="4365383"/>
            <a:ext cx="160020" cy="36576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104091" y="4365383"/>
            <a:ext cx="158496" cy="36576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308307" y="4365383"/>
            <a:ext cx="158496" cy="36576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512536" y="4365383"/>
            <a:ext cx="160020" cy="36576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719788" y="4365383"/>
            <a:ext cx="158496" cy="36576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924003" y="4365383"/>
            <a:ext cx="160020" cy="36576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6128219" y="4365383"/>
            <a:ext cx="160020" cy="36576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6333959" y="4365383"/>
            <a:ext cx="158496" cy="36576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285703" y="4776863"/>
            <a:ext cx="160020" cy="36576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489919" y="4776863"/>
            <a:ext cx="160020" cy="36576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694148" y="4776863"/>
            <a:ext cx="160020" cy="36576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898351" y="4776863"/>
            <a:ext cx="160020" cy="365760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5104091" y="4776863"/>
            <a:ext cx="158496" cy="36576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5308307" y="4776863"/>
            <a:ext cx="158496" cy="36576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5512536" y="4776863"/>
            <a:ext cx="160020" cy="365760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719788" y="4776863"/>
            <a:ext cx="158496" cy="36576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924003" y="4776863"/>
            <a:ext cx="160020" cy="365760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6128219" y="4776863"/>
            <a:ext cx="160020" cy="365760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6333959" y="4776863"/>
            <a:ext cx="158496" cy="365760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261575" y="4365383"/>
            <a:ext cx="158496" cy="365760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465791" y="4365383"/>
            <a:ext cx="160020" cy="365760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3670007" y="4365383"/>
            <a:ext cx="160020" cy="365760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874236" y="4365383"/>
            <a:ext cx="160020" cy="36576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078439" y="4365383"/>
            <a:ext cx="160020" cy="365760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261575" y="4776863"/>
            <a:ext cx="158496" cy="365760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465791" y="4776863"/>
            <a:ext cx="160020" cy="365760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3670007" y="4776863"/>
            <a:ext cx="160020" cy="365760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3874236" y="4776863"/>
            <a:ext cx="160020" cy="365760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4078439" y="4776863"/>
            <a:ext cx="160020" cy="36576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3051263" y="4365383"/>
            <a:ext cx="160019" cy="365760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3051263" y="4776863"/>
            <a:ext cx="160019" cy="365760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6338531" y="5471807"/>
            <a:ext cx="161544" cy="365760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6144996" y="5471807"/>
            <a:ext cx="161544" cy="365760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5948388" y="5471807"/>
            <a:ext cx="160020" cy="365760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294860" y="4233557"/>
            <a:ext cx="5210175" cy="1270"/>
          </a:xfrm>
          <a:custGeom>
            <a:avLst/>
            <a:gdLst/>
            <a:ahLst/>
            <a:cxnLst/>
            <a:rect l="l" t="t" r="r" b="b"/>
            <a:pathLst>
              <a:path w="5210175" h="1270">
                <a:moveTo>
                  <a:pt x="0" y="0"/>
                </a:moveTo>
                <a:lnTo>
                  <a:pt x="5209920" y="1016"/>
                </a:lnTo>
              </a:path>
            </a:pathLst>
          </a:custGeom>
          <a:ln w="7619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294860" y="5303405"/>
            <a:ext cx="5210175" cy="1270"/>
          </a:xfrm>
          <a:custGeom>
            <a:avLst/>
            <a:gdLst/>
            <a:ahLst/>
            <a:cxnLst/>
            <a:rect l="l" t="t" r="r" b="b"/>
            <a:pathLst>
              <a:path w="5210175" h="1270">
                <a:moveTo>
                  <a:pt x="0" y="0"/>
                </a:moveTo>
                <a:lnTo>
                  <a:pt x="5209920" y="1016"/>
                </a:lnTo>
              </a:path>
            </a:pathLst>
          </a:custGeom>
          <a:ln w="7619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2456916" y="3329063"/>
            <a:ext cx="121919" cy="368808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2606255" y="3329063"/>
            <a:ext cx="109728" cy="368808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2747987" y="3329063"/>
            <a:ext cx="121919" cy="368808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897339" y="3329063"/>
            <a:ext cx="108204" cy="368808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3039071" y="3329063"/>
            <a:ext cx="121919" cy="368808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3188436" y="3329063"/>
            <a:ext cx="108203" cy="368808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2456916" y="3739019"/>
            <a:ext cx="121919" cy="368808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2606255" y="3739019"/>
            <a:ext cx="109728" cy="368808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2747987" y="3739019"/>
            <a:ext cx="121919" cy="368808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2897339" y="3739019"/>
            <a:ext cx="108204" cy="368808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3039071" y="3739019"/>
            <a:ext cx="121919" cy="368808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3188436" y="3739019"/>
            <a:ext cx="108203" cy="368808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294860" y="6393065"/>
            <a:ext cx="5210175" cy="1270"/>
          </a:xfrm>
          <a:custGeom>
            <a:avLst/>
            <a:gdLst/>
            <a:ahLst/>
            <a:cxnLst/>
            <a:rect l="l" t="t" r="r" b="b"/>
            <a:pathLst>
              <a:path w="5210175" h="1270">
                <a:moveTo>
                  <a:pt x="0" y="0"/>
                </a:moveTo>
                <a:lnTo>
                  <a:pt x="5209920" y="1016"/>
                </a:lnTo>
              </a:path>
            </a:pathLst>
          </a:custGeom>
          <a:ln w="7619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 txBox="1"/>
          <p:nvPr/>
        </p:nvSpPr>
        <p:spPr>
          <a:xfrm>
            <a:off x="1304563" y="3268865"/>
            <a:ext cx="4046854" cy="33127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00" spc="135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r>
              <a:rPr dirty="0" sz="19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-35">
                <a:solidFill>
                  <a:srgbClr val="FFFFFF"/>
                </a:solidFill>
                <a:latin typeface="Trebuchet MS"/>
                <a:cs typeface="Trebuchet MS"/>
              </a:rPr>
              <a:t>Billion</a:t>
            </a:r>
            <a:endParaRPr sz="1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300" spc="-25">
                <a:solidFill>
                  <a:srgbClr val="FFFFFF"/>
                </a:solidFill>
                <a:latin typeface="Trebuchet MS"/>
                <a:cs typeface="Trebuchet MS"/>
              </a:rPr>
              <a:t>People</a:t>
            </a: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900" spc="5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dirty="0" sz="19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114">
                <a:solidFill>
                  <a:srgbClr val="FFFFFF"/>
                </a:solidFill>
                <a:latin typeface="Trebuchet MS"/>
                <a:cs typeface="Trebuchet MS"/>
              </a:rPr>
              <a:t>2014</a:t>
            </a:r>
            <a:endParaRPr sz="1900">
              <a:latin typeface="Trebuchet MS"/>
              <a:cs typeface="Trebuchet MS"/>
            </a:endParaRPr>
          </a:p>
          <a:p>
            <a:pPr algn="just" marL="12700" marR="3142615">
              <a:lnSpc>
                <a:spcPts val="1550"/>
              </a:lnSpc>
              <a:spcBef>
                <a:spcPts val="90"/>
              </a:spcBef>
            </a:pPr>
            <a:r>
              <a:rPr dirty="0" sz="1300" spc="-5">
                <a:solidFill>
                  <a:srgbClr val="FFFFFF"/>
                </a:solidFill>
                <a:latin typeface="Trebuchet MS"/>
                <a:cs typeface="Trebuchet MS"/>
              </a:rPr>
              <a:t>More</a:t>
            </a:r>
            <a:r>
              <a:rPr dirty="0" sz="130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00" spc="-30">
                <a:solidFill>
                  <a:srgbClr val="FFFFFF"/>
                </a:solidFill>
                <a:latin typeface="Trebuchet MS"/>
                <a:cs typeface="Trebuchet MS"/>
              </a:rPr>
              <a:t>mobile  </a:t>
            </a:r>
            <a:r>
              <a:rPr dirty="0" sz="1300" spc="-5">
                <a:solidFill>
                  <a:srgbClr val="FFFFFF"/>
                </a:solidFill>
                <a:latin typeface="Trebuchet MS"/>
                <a:cs typeface="Trebuchet MS"/>
              </a:rPr>
              <a:t>phones</a:t>
            </a:r>
            <a:r>
              <a:rPr dirty="0" sz="1300" spc="-1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00" spc="-30">
                <a:solidFill>
                  <a:srgbClr val="FFFFFF"/>
                </a:solidFill>
                <a:latin typeface="Trebuchet MS"/>
                <a:cs typeface="Trebuchet MS"/>
              </a:rPr>
              <a:t>than  </a:t>
            </a:r>
            <a:r>
              <a:rPr dirty="0" sz="1300" spc="-35">
                <a:solidFill>
                  <a:srgbClr val="FFFFFF"/>
                </a:solidFill>
                <a:latin typeface="Trebuchet MS"/>
                <a:cs typeface="Trebuchet MS"/>
              </a:rPr>
              <a:t>people</a:t>
            </a: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01899"/>
              </a:lnSpc>
            </a:pPr>
            <a:r>
              <a:rPr dirty="0" sz="1900" spc="-65">
                <a:solidFill>
                  <a:srgbClr val="FFFFFF"/>
                </a:solidFill>
                <a:latin typeface="Arial"/>
                <a:cs typeface="Arial"/>
              </a:rPr>
              <a:t>Expanding 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900" spc="-65">
                <a:solidFill>
                  <a:srgbClr val="FFFFFF"/>
                </a:solidFill>
                <a:latin typeface="Arial"/>
                <a:cs typeface="Arial"/>
              </a:rPr>
              <a:t>coverage </a:t>
            </a:r>
            <a:r>
              <a:rPr dirty="0" sz="19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900" spc="-35">
                <a:solidFill>
                  <a:srgbClr val="FFFFFF"/>
                </a:solidFill>
                <a:latin typeface="Arial"/>
                <a:cs typeface="Arial"/>
              </a:rPr>
              <a:t>reach 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critical </a:t>
            </a:r>
            <a:r>
              <a:rPr dirty="0" sz="1900" spc="-10">
                <a:solidFill>
                  <a:srgbClr val="FFFFFF"/>
                </a:solidFill>
                <a:latin typeface="Arial"/>
                <a:cs typeface="Arial"/>
              </a:rPr>
              <a:t>health information </a:t>
            </a:r>
            <a:r>
              <a:rPr dirty="0" sz="1900" spc="-2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9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40">
                <a:solidFill>
                  <a:srgbClr val="FFFFFF"/>
                </a:solidFill>
                <a:latin typeface="Arial"/>
                <a:cs typeface="Arial"/>
              </a:rPr>
              <a:t>services  </a:t>
            </a:r>
            <a:r>
              <a:rPr dirty="0" sz="19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900" spc="-50">
                <a:solidFill>
                  <a:srgbClr val="FFFFFF"/>
                </a:solidFill>
                <a:latin typeface="Arial"/>
                <a:cs typeface="Arial"/>
              </a:rPr>
              <a:t>moving </a:t>
            </a:r>
            <a:r>
              <a:rPr dirty="0" sz="1900" spc="-45">
                <a:solidFill>
                  <a:srgbClr val="FFFFFF"/>
                </a:solidFill>
                <a:latin typeface="Arial"/>
                <a:cs typeface="Arial"/>
              </a:rPr>
              <a:t>towards </a:t>
            </a:r>
            <a:r>
              <a:rPr dirty="0" sz="1900" spc="-30">
                <a:solidFill>
                  <a:srgbClr val="FFFFFF"/>
                </a:solidFill>
                <a:latin typeface="Arial"/>
                <a:cs typeface="Arial"/>
              </a:rPr>
              <a:t>citizen-centered  </a:t>
            </a:r>
            <a:r>
              <a:rPr dirty="0" sz="1900" spc="-10">
                <a:solidFill>
                  <a:srgbClr val="FFFFFF"/>
                </a:solidFill>
                <a:latin typeface="Arial"/>
                <a:cs typeface="Arial"/>
              </a:rPr>
              <a:t>health </a:t>
            </a:r>
            <a:r>
              <a:rPr dirty="0" sz="1900" spc="-2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9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50">
                <a:solidFill>
                  <a:srgbClr val="FFFFFF"/>
                </a:solidFill>
                <a:latin typeface="Arial"/>
                <a:cs typeface="Arial"/>
              </a:rPr>
              <a:t>well-being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6359868" y="5942723"/>
            <a:ext cx="161543" cy="365759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6166319" y="5942723"/>
            <a:ext cx="161544" cy="365759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5969723" y="5942723"/>
            <a:ext cx="161544" cy="365759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2837903" y="4365383"/>
            <a:ext cx="160019" cy="365760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2851619" y="4775339"/>
            <a:ext cx="158495" cy="367284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2635224" y="4365383"/>
            <a:ext cx="158495" cy="365760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2653499" y="4781435"/>
            <a:ext cx="158495" cy="365760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2446235" y="4365383"/>
            <a:ext cx="160019" cy="365760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2459951" y="4781435"/>
            <a:ext cx="160019" cy="365760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2260307" y="4369955"/>
            <a:ext cx="158495" cy="364236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2863" y="2704604"/>
            <a:ext cx="3930650" cy="38036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45">
                <a:solidFill>
                  <a:srgbClr val="D2533C"/>
                </a:solidFill>
              </a:rPr>
              <a:t>Consumer </a:t>
            </a:r>
            <a:r>
              <a:rPr dirty="0" spc="-40">
                <a:solidFill>
                  <a:srgbClr val="D2533C"/>
                </a:solidFill>
              </a:rPr>
              <a:t>Health</a:t>
            </a:r>
            <a:r>
              <a:rPr dirty="0" spc="-305">
                <a:solidFill>
                  <a:srgbClr val="D2533C"/>
                </a:solidFill>
              </a:rPr>
              <a:t> </a:t>
            </a:r>
            <a:r>
              <a:rPr dirty="0" spc="-50">
                <a:solidFill>
                  <a:srgbClr val="D2533C"/>
                </a:solidFill>
              </a:rPr>
              <a:t>Informatics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2863" y="3412324"/>
            <a:ext cx="4868545" cy="224472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129539" indent="-116839">
              <a:lnSpc>
                <a:spcPct val="100000"/>
              </a:lnSpc>
              <a:spcBef>
                <a:spcPts val="470"/>
              </a:spcBef>
              <a:buClr>
                <a:srgbClr val="93A299"/>
              </a:buClr>
              <a:buSzPct val="83870"/>
              <a:buFont typeface="Arial"/>
              <a:buChar char="•"/>
              <a:tabLst>
                <a:tab pos="130175" algn="l"/>
              </a:tabLst>
            </a:pPr>
            <a:r>
              <a:rPr dirty="0" sz="1550" spc="-5" b="1">
                <a:solidFill>
                  <a:srgbClr val="292934"/>
                </a:solidFill>
                <a:latin typeface="Arial"/>
                <a:cs typeface="Arial"/>
              </a:rPr>
              <a:t>Consumer Health</a:t>
            </a:r>
            <a:r>
              <a:rPr dirty="0" sz="1550" spc="-25" b="1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50" spc="-5" b="1">
                <a:solidFill>
                  <a:srgbClr val="292934"/>
                </a:solidFill>
                <a:latin typeface="Arial"/>
                <a:cs typeface="Arial"/>
              </a:rPr>
              <a:t>Informatics</a:t>
            </a:r>
            <a:endParaRPr sz="1550">
              <a:latin typeface="Arial"/>
              <a:cs typeface="Arial"/>
            </a:endParaRPr>
          </a:p>
          <a:p>
            <a:pPr marL="129539" indent="-116839">
              <a:lnSpc>
                <a:spcPct val="100000"/>
              </a:lnSpc>
              <a:spcBef>
                <a:spcPts val="375"/>
              </a:spcBef>
              <a:buClr>
                <a:srgbClr val="93A299"/>
              </a:buClr>
              <a:buSzPct val="83870"/>
              <a:buChar char="•"/>
              <a:tabLst>
                <a:tab pos="130175" algn="l"/>
              </a:tabLst>
            </a:pP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consumer or patient</a:t>
            </a:r>
            <a:r>
              <a:rPr dirty="0" sz="1550" spc="-4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292934"/>
                </a:solidFill>
                <a:latin typeface="Arial"/>
                <a:cs typeface="Arial"/>
              </a:rPr>
              <a:t>views.</a:t>
            </a:r>
            <a:endParaRPr sz="1550">
              <a:latin typeface="Arial"/>
              <a:cs typeface="Arial"/>
            </a:endParaRPr>
          </a:p>
          <a:p>
            <a:pPr marL="129539" indent="-116839">
              <a:lnSpc>
                <a:spcPct val="100000"/>
              </a:lnSpc>
              <a:spcBef>
                <a:spcPts val="370"/>
              </a:spcBef>
              <a:buClr>
                <a:srgbClr val="93A299"/>
              </a:buClr>
              <a:buSzPct val="83870"/>
              <a:buChar char="•"/>
              <a:tabLst>
                <a:tab pos="130175" algn="l"/>
              </a:tabLst>
            </a:pP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patient-focused</a:t>
            </a:r>
            <a:r>
              <a:rPr dirty="0" sz="1550" spc="-5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292934"/>
                </a:solidFill>
                <a:latin typeface="Arial"/>
                <a:cs typeface="Arial"/>
              </a:rPr>
              <a:t>informatics,</a:t>
            </a:r>
            <a:endParaRPr sz="1550">
              <a:latin typeface="Arial"/>
              <a:cs typeface="Arial"/>
            </a:endParaRPr>
          </a:p>
          <a:p>
            <a:pPr marL="129539" indent="-116839">
              <a:lnSpc>
                <a:spcPct val="100000"/>
              </a:lnSpc>
              <a:spcBef>
                <a:spcPts val="370"/>
              </a:spcBef>
              <a:buClr>
                <a:srgbClr val="93A299"/>
              </a:buClr>
              <a:buSzPct val="83870"/>
              <a:buChar char="•"/>
              <a:tabLst>
                <a:tab pos="130175" algn="l"/>
              </a:tabLst>
            </a:pP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health literacy and consumer</a:t>
            </a:r>
            <a:r>
              <a:rPr dirty="0" sz="1550" spc="-55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education.</a:t>
            </a:r>
            <a:endParaRPr sz="1550">
              <a:latin typeface="Arial"/>
              <a:cs typeface="Arial"/>
            </a:endParaRPr>
          </a:p>
          <a:p>
            <a:pPr marL="129539" indent="-116839">
              <a:lnSpc>
                <a:spcPct val="100000"/>
              </a:lnSpc>
              <a:spcBef>
                <a:spcPts val="360"/>
              </a:spcBef>
              <a:buClr>
                <a:srgbClr val="93A299"/>
              </a:buClr>
              <a:buSzPct val="83870"/>
              <a:buChar char="•"/>
              <a:tabLst>
                <a:tab pos="130175" algn="l"/>
              </a:tabLst>
            </a:pP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health information</a:t>
            </a:r>
            <a:r>
              <a:rPr dirty="0" sz="1550" spc="-3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50" spc="-20">
                <a:solidFill>
                  <a:srgbClr val="292934"/>
                </a:solidFill>
                <a:latin typeface="Arial"/>
                <a:cs typeface="Arial"/>
              </a:rPr>
              <a:t>literacy,</a:t>
            </a:r>
            <a:endParaRPr sz="1550">
              <a:latin typeface="Arial"/>
              <a:cs typeface="Arial"/>
            </a:endParaRPr>
          </a:p>
          <a:p>
            <a:pPr marL="129539" indent="-116839">
              <a:lnSpc>
                <a:spcPct val="100000"/>
              </a:lnSpc>
              <a:spcBef>
                <a:spcPts val="375"/>
              </a:spcBef>
              <a:buClr>
                <a:srgbClr val="93A299"/>
              </a:buClr>
              <a:buSzPct val="83870"/>
              <a:buChar char="•"/>
              <a:tabLst>
                <a:tab pos="130175" algn="l"/>
              </a:tabLst>
            </a:pP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consumer-friendly</a:t>
            </a:r>
            <a:r>
              <a:rPr dirty="0" sz="1550" spc="-35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language,</a:t>
            </a:r>
            <a:endParaRPr sz="1550">
              <a:latin typeface="Arial"/>
              <a:cs typeface="Arial"/>
            </a:endParaRPr>
          </a:p>
          <a:p>
            <a:pPr marL="129539" marR="5080" indent="-116839">
              <a:lnSpc>
                <a:spcPct val="100000"/>
              </a:lnSpc>
              <a:spcBef>
                <a:spcPts val="375"/>
              </a:spcBef>
              <a:buClr>
                <a:srgbClr val="93A299"/>
              </a:buClr>
              <a:buSzPct val="83870"/>
              <a:buChar char="•"/>
              <a:tabLst>
                <a:tab pos="130175" algn="l"/>
              </a:tabLst>
            </a:pP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personal health records, and </a:t>
            </a:r>
            <a:r>
              <a:rPr dirty="0" sz="1550">
                <a:solidFill>
                  <a:srgbClr val="292934"/>
                </a:solidFill>
                <a:latin typeface="Arial"/>
                <a:cs typeface="Arial"/>
              </a:rPr>
              <a:t>Internet-based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strategies  and</a:t>
            </a:r>
            <a:r>
              <a:rPr dirty="0" sz="1550" spc="-15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resources.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2863" y="2704604"/>
            <a:ext cx="4831080" cy="7340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100"/>
              </a:spcBef>
            </a:pPr>
            <a:r>
              <a:rPr dirty="0" spc="-35" b="0">
                <a:solidFill>
                  <a:srgbClr val="D2533C"/>
                </a:solidFill>
                <a:latin typeface="Arial"/>
                <a:cs typeface="Arial"/>
              </a:rPr>
              <a:t>Where</a:t>
            </a:r>
            <a:r>
              <a:rPr dirty="0" spc="-175" b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pc="-50" b="0">
                <a:solidFill>
                  <a:srgbClr val="D2533C"/>
                </a:solidFill>
                <a:latin typeface="Arial"/>
                <a:cs typeface="Arial"/>
              </a:rPr>
              <a:t>clinical</a:t>
            </a:r>
            <a:r>
              <a:rPr dirty="0" spc="-165" b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D2533C"/>
                </a:solidFill>
                <a:latin typeface="Arial"/>
                <a:cs typeface="Arial"/>
              </a:rPr>
              <a:t>IS</a:t>
            </a:r>
            <a:r>
              <a:rPr dirty="0" spc="-130" b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D2533C"/>
                </a:solidFill>
                <a:latin typeface="Arial"/>
                <a:cs typeface="Arial"/>
              </a:rPr>
              <a:t>and</a:t>
            </a:r>
            <a:r>
              <a:rPr dirty="0" spc="-160" b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D2533C"/>
                </a:solidFill>
                <a:latin typeface="Arial"/>
                <a:cs typeface="Arial"/>
              </a:rPr>
              <a:t>Consumer</a:t>
            </a:r>
            <a:r>
              <a:rPr dirty="0" spc="-155" b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D2533C"/>
                </a:solidFill>
                <a:latin typeface="Arial"/>
                <a:cs typeface="Arial"/>
              </a:rPr>
              <a:t>health  </a:t>
            </a:r>
            <a:r>
              <a:rPr dirty="0" spc="-50" b="0">
                <a:solidFill>
                  <a:srgbClr val="D2533C"/>
                </a:solidFill>
                <a:latin typeface="Arial"/>
                <a:cs typeface="Arial"/>
              </a:rPr>
              <a:t>informatics</a:t>
            </a:r>
            <a:r>
              <a:rPr dirty="0" spc="-165" b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pc="-30" b="0">
                <a:solidFill>
                  <a:srgbClr val="D2533C"/>
                </a:solidFill>
                <a:latin typeface="Arial"/>
                <a:cs typeface="Arial"/>
              </a:rPr>
              <a:t>meet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2863" y="3734193"/>
            <a:ext cx="5108575" cy="214630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29539" marR="681355" indent="-116839">
              <a:lnSpc>
                <a:spcPts val="1939"/>
              </a:lnSpc>
              <a:spcBef>
                <a:spcPts val="360"/>
              </a:spcBef>
              <a:buClr>
                <a:srgbClr val="93A299"/>
              </a:buClr>
              <a:buSzPct val="83333"/>
              <a:buChar char="•"/>
              <a:tabLst>
                <a:tab pos="130175" algn="l"/>
              </a:tabLst>
            </a:pP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Patient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Portals: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Patient interface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to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clinical  information</a:t>
            </a:r>
            <a:r>
              <a:rPr dirty="0" sz="1800" spc="-3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systems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93A299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90300"/>
              </a:lnSpc>
              <a:buClr>
                <a:srgbClr val="93A299"/>
              </a:buClr>
              <a:buSzPct val="83333"/>
              <a:buChar char="•"/>
              <a:tabLst>
                <a:tab pos="239395" algn="l"/>
                <a:tab pos="240029" algn="l"/>
              </a:tabLst>
            </a:pP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Personal Health Record: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Internet based-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set of 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tools that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allows people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to access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and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coordinate  their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life-long health information and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make 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appropriate parts of it available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to those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who need 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14842" y="6477774"/>
            <a:ext cx="12725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292934"/>
                </a:solidFill>
                <a:latin typeface="Arial"/>
                <a:cs typeface="Arial"/>
                <a:hlinkClick r:id="rId2"/>
              </a:rPr>
              <a:t>http://ww.webcitation.org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982" y="2760611"/>
            <a:ext cx="5554980" cy="3834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0446" y="2711843"/>
            <a:ext cx="5652516" cy="3883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214" y="2760611"/>
            <a:ext cx="5603747" cy="3834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0446" y="2711843"/>
            <a:ext cx="5701284" cy="3883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0446" y="2711843"/>
            <a:ext cx="5652516" cy="3883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0446" y="2809379"/>
            <a:ext cx="5798820" cy="3785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2863" y="2881083"/>
            <a:ext cx="4781550" cy="3810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45" b="0">
                <a:solidFill>
                  <a:srgbClr val="D2533C"/>
                </a:solidFill>
                <a:latin typeface="Arial"/>
                <a:cs typeface="Arial"/>
              </a:rPr>
              <a:t>Consumer Health </a:t>
            </a:r>
            <a:r>
              <a:rPr dirty="0" spc="-50" b="0">
                <a:solidFill>
                  <a:srgbClr val="D2533C"/>
                </a:solidFill>
                <a:latin typeface="Arial"/>
                <a:cs typeface="Arial"/>
              </a:rPr>
              <a:t>Informatics</a:t>
            </a:r>
            <a:r>
              <a:rPr dirty="0" spc="-400" b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D2533C"/>
                </a:solidFill>
                <a:latin typeface="Arial"/>
                <a:cs typeface="Arial"/>
              </a:rPr>
              <a:t>Systems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2863" y="3459873"/>
            <a:ext cx="5122545" cy="2339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9539" marR="43815" indent="-116839">
              <a:lnSpc>
                <a:spcPct val="100000"/>
              </a:lnSpc>
              <a:spcBef>
                <a:spcPts val="95"/>
              </a:spcBef>
              <a:buClr>
                <a:srgbClr val="93A299"/>
              </a:buClr>
              <a:buSzPct val="83870"/>
              <a:buChar char="•"/>
              <a:tabLst>
                <a:tab pos="130175" algn="l"/>
              </a:tabLst>
            </a:pP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Consumer health informatics can be organized into three  general </a:t>
            </a:r>
            <a:r>
              <a:rPr dirty="0" sz="1550" spc="-10">
                <a:solidFill>
                  <a:srgbClr val="292934"/>
                </a:solidFill>
                <a:latin typeface="Arial"/>
                <a:cs typeface="Arial"/>
              </a:rPr>
              <a:t>systems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 that: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93A299"/>
              </a:buClr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lvl="1" marL="307975" marR="695960" indent="-118745">
              <a:lnSpc>
                <a:spcPct val="100000"/>
              </a:lnSpc>
              <a:spcBef>
                <a:spcPts val="5"/>
              </a:spcBef>
              <a:buClr>
                <a:srgbClr val="93A299"/>
              </a:buClr>
              <a:buSzPct val="83870"/>
              <a:buFont typeface="Arial"/>
              <a:buChar char="•"/>
              <a:tabLst>
                <a:tab pos="308610" algn="l"/>
              </a:tabLst>
            </a:pPr>
            <a:r>
              <a:rPr dirty="0" sz="1550" spc="-5" i="1">
                <a:solidFill>
                  <a:srgbClr val="292934"/>
                </a:solidFill>
                <a:latin typeface="Arial"/>
                <a:cs typeface="Arial"/>
              </a:rPr>
              <a:t>provide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health information to the user (one-way  communication)</a:t>
            </a:r>
            <a:endParaRPr sz="1550">
              <a:latin typeface="Arial"/>
              <a:cs typeface="Arial"/>
            </a:endParaRPr>
          </a:p>
          <a:p>
            <a:pPr lvl="1" marL="307975" indent="-118745">
              <a:lnSpc>
                <a:spcPct val="100000"/>
              </a:lnSpc>
              <a:spcBef>
                <a:spcPts val="359"/>
              </a:spcBef>
              <a:buClr>
                <a:srgbClr val="93A299"/>
              </a:buClr>
              <a:buSzPct val="83870"/>
              <a:buFont typeface="Arial"/>
              <a:buChar char="•"/>
              <a:tabLst>
                <a:tab pos="308610" algn="l"/>
              </a:tabLst>
            </a:pPr>
            <a:r>
              <a:rPr dirty="0" sz="1550" spc="-5" i="1">
                <a:solidFill>
                  <a:srgbClr val="292934"/>
                </a:solidFill>
                <a:latin typeface="Arial"/>
                <a:cs typeface="Arial"/>
              </a:rPr>
              <a:t>tailor </a:t>
            </a:r>
            <a:r>
              <a:rPr dirty="0" sz="1550">
                <a:solidFill>
                  <a:srgbClr val="292934"/>
                </a:solidFill>
                <a:latin typeface="Arial"/>
                <a:cs typeface="Arial"/>
              </a:rPr>
              <a:t>specific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information </a:t>
            </a:r>
            <a:r>
              <a:rPr dirty="0" sz="1550">
                <a:solidFill>
                  <a:srgbClr val="292934"/>
                </a:solidFill>
                <a:latin typeface="Arial"/>
                <a:cs typeface="Arial"/>
              </a:rPr>
              <a:t>to the user’s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unique</a:t>
            </a:r>
            <a:r>
              <a:rPr dirty="0" sz="1550" spc="-9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situation</a:t>
            </a:r>
            <a:endParaRPr sz="1550">
              <a:latin typeface="Arial"/>
              <a:cs typeface="Arial"/>
            </a:endParaRPr>
          </a:p>
          <a:p>
            <a:pPr marL="307975">
              <a:lnSpc>
                <a:spcPct val="100000"/>
              </a:lnSpc>
            </a:pP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(customized</a:t>
            </a:r>
            <a:r>
              <a:rPr dirty="0" sz="1550" spc="-25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communication)</a:t>
            </a:r>
            <a:endParaRPr sz="1550">
              <a:latin typeface="Arial"/>
              <a:cs typeface="Arial"/>
            </a:endParaRPr>
          </a:p>
          <a:p>
            <a:pPr lvl="1" marL="307975" marR="5080" indent="-118745">
              <a:lnSpc>
                <a:spcPct val="100000"/>
              </a:lnSpc>
              <a:spcBef>
                <a:spcPts val="375"/>
              </a:spcBef>
              <a:buClr>
                <a:srgbClr val="93A299"/>
              </a:buClr>
              <a:buSzPct val="83870"/>
              <a:buChar char="•"/>
              <a:tabLst>
                <a:tab pos="308610" algn="l"/>
              </a:tabLst>
            </a:pP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allow the user to </a:t>
            </a:r>
            <a:r>
              <a:rPr dirty="0" sz="1550" spc="-10" i="1">
                <a:solidFill>
                  <a:srgbClr val="292934"/>
                </a:solidFill>
                <a:latin typeface="Arial"/>
                <a:cs typeface="Arial"/>
              </a:rPr>
              <a:t>communicate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and </a:t>
            </a:r>
            <a:r>
              <a:rPr dirty="0" sz="1550" spc="-5" i="1">
                <a:solidFill>
                  <a:srgbClr val="292934"/>
                </a:solidFill>
                <a:latin typeface="Arial"/>
                <a:cs typeface="Arial"/>
              </a:rPr>
              <a:t>interact </a:t>
            </a:r>
            <a:r>
              <a:rPr dirty="0" sz="1550" spc="-10">
                <a:solidFill>
                  <a:srgbClr val="292934"/>
                </a:solidFill>
                <a:latin typeface="Arial"/>
                <a:cs typeface="Arial"/>
              </a:rPr>
              <a:t>with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health  care providers or other users </a:t>
            </a:r>
            <a:r>
              <a:rPr dirty="0" sz="1550" spc="-10">
                <a:solidFill>
                  <a:srgbClr val="292934"/>
                </a:solidFill>
                <a:latin typeface="Arial"/>
                <a:cs typeface="Arial"/>
              </a:rPr>
              <a:t>(two-way</a:t>
            </a:r>
            <a:r>
              <a:rPr dirty="0" sz="1550" spc="2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communication)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413" y="3459873"/>
            <a:ext cx="5358130" cy="21977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9539" marR="94615" indent="-116839">
              <a:lnSpc>
                <a:spcPct val="100000"/>
              </a:lnSpc>
              <a:spcBef>
                <a:spcPts val="95"/>
              </a:spcBef>
              <a:buClr>
                <a:srgbClr val="93A299"/>
              </a:buClr>
              <a:buSzPct val="83870"/>
              <a:buChar char="•"/>
              <a:tabLst>
                <a:tab pos="130175" algn="l"/>
              </a:tabLst>
            </a:pP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In this </a:t>
            </a:r>
            <a:r>
              <a:rPr dirty="0" sz="1550" spc="-25">
                <a:solidFill>
                  <a:srgbClr val="292934"/>
                </a:solidFill>
                <a:latin typeface="Arial"/>
                <a:cs typeface="Arial"/>
              </a:rPr>
              <a:t>view,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informatics </a:t>
            </a:r>
            <a:r>
              <a:rPr dirty="0" sz="1550" spc="-5" b="1">
                <a:solidFill>
                  <a:srgbClr val="292934"/>
                </a:solidFill>
                <a:latin typeface="Arial"/>
                <a:cs typeface="Arial"/>
              </a:rPr>
              <a:t>analyzes consumers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' needs for  information; studies and </a:t>
            </a:r>
            <a:r>
              <a:rPr dirty="0" sz="1550" spc="-5" b="1">
                <a:solidFill>
                  <a:srgbClr val="292934"/>
                </a:solidFill>
                <a:latin typeface="Arial"/>
                <a:cs typeface="Arial"/>
              </a:rPr>
              <a:t>implements methods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for making  </a:t>
            </a:r>
            <a:r>
              <a:rPr dirty="0" sz="1550" spc="-5" b="1">
                <a:solidFill>
                  <a:srgbClr val="292934"/>
                </a:solidFill>
                <a:latin typeface="Arial"/>
                <a:cs typeface="Arial"/>
              </a:rPr>
              <a:t>information and </a:t>
            </a:r>
            <a:r>
              <a:rPr dirty="0" sz="1550" spc="-10" b="1">
                <a:solidFill>
                  <a:srgbClr val="292934"/>
                </a:solidFill>
                <a:latin typeface="Arial"/>
                <a:cs typeface="Arial"/>
              </a:rPr>
              <a:t>services </a:t>
            </a:r>
            <a:r>
              <a:rPr dirty="0" sz="1550" spc="-5" b="1">
                <a:solidFill>
                  <a:srgbClr val="292934"/>
                </a:solidFill>
                <a:latin typeface="Arial"/>
                <a:cs typeface="Arial"/>
              </a:rPr>
              <a:t>accessible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to consumers; and  models and integrates consumers' </a:t>
            </a:r>
            <a:r>
              <a:rPr dirty="0" sz="1550" spc="-5" b="1">
                <a:solidFill>
                  <a:srgbClr val="292934"/>
                </a:solidFill>
                <a:latin typeface="Arial"/>
                <a:cs typeface="Arial"/>
              </a:rPr>
              <a:t>preferences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into health  information</a:t>
            </a:r>
            <a:r>
              <a:rPr dirty="0" sz="1550" spc="-15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systems.</a:t>
            </a:r>
            <a:endParaRPr sz="1550">
              <a:latin typeface="Arial"/>
              <a:cs typeface="Arial"/>
            </a:endParaRPr>
          </a:p>
          <a:p>
            <a:pPr marL="129539" marR="5080" indent="-116839">
              <a:lnSpc>
                <a:spcPct val="100000"/>
              </a:lnSpc>
              <a:spcBef>
                <a:spcPts val="360"/>
              </a:spcBef>
              <a:buClr>
                <a:srgbClr val="93A299"/>
              </a:buClr>
              <a:buSzPct val="83870"/>
              <a:buChar char="•"/>
              <a:tabLst>
                <a:tab pos="130175" algn="l"/>
              </a:tabLst>
            </a:pP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Consumer informatics stands at the crossroads of other  disciplines, such as </a:t>
            </a:r>
            <a:r>
              <a:rPr dirty="0" sz="1550" spc="-5" b="1">
                <a:solidFill>
                  <a:srgbClr val="292934"/>
                </a:solidFill>
                <a:latin typeface="Arial"/>
                <a:cs typeface="Arial"/>
              </a:rPr>
              <a:t>nursing informatics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, </a:t>
            </a:r>
            <a:r>
              <a:rPr dirty="0" sz="1550" spc="-5" b="1">
                <a:solidFill>
                  <a:srgbClr val="292934"/>
                </a:solidFill>
                <a:latin typeface="Arial"/>
                <a:cs typeface="Arial"/>
              </a:rPr>
              <a:t>public health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,  </a:t>
            </a:r>
            <a:r>
              <a:rPr dirty="0" sz="1550" spc="-5" b="1">
                <a:solidFill>
                  <a:srgbClr val="292934"/>
                </a:solidFill>
                <a:latin typeface="Arial"/>
                <a:cs typeface="Arial"/>
              </a:rPr>
              <a:t>health </a:t>
            </a:r>
            <a:r>
              <a:rPr dirty="0" sz="1550" b="1">
                <a:solidFill>
                  <a:srgbClr val="292934"/>
                </a:solidFill>
                <a:latin typeface="Arial"/>
                <a:cs typeface="Arial"/>
              </a:rPr>
              <a:t>promotion</a:t>
            </a:r>
            <a:r>
              <a:rPr dirty="0" sz="1550">
                <a:solidFill>
                  <a:srgbClr val="292934"/>
                </a:solidFill>
                <a:latin typeface="Arial"/>
                <a:cs typeface="Arial"/>
              </a:rPr>
              <a:t>, </a:t>
            </a:r>
            <a:r>
              <a:rPr dirty="0" sz="1550" spc="-5" b="1">
                <a:solidFill>
                  <a:srgbClr val="292934"/>
                </a:solidFill>
                <a:latin typeface="Arial"/>
                <a:cs typeface="Arial"/>
              </a:rPr>
              <a:t>health education, library science, and  communication</a:t>
            </a:r>
            <a:r>
              <a:rPr dirty="0" sz="1550" spc="-50" b="1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292934"/>
                </a:solidFill>
                <a:latin typeface="Arial"/>
                <a:cs typeface="Arial"/>
              </a:rPr>
              <a:t>science</a:t>
            </a:r>
            <a:r>
              <a:rPr dirty="0" sz="1550">
                <a:solidFill>
                  <a:srgbClr val="292934"/>
                </a:solidFill>
                <a:latin typeface="Arial"/>
                <a:cs typeface="Arial"/>
              </a:rPr>
              <a:t>.</a:t>
            </a:r>
            <a:endParaRPr sz="15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2863" y="2881083"/>
            <a:ext cx="4781550" cy="3810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45" b="0">
                <a:solidFill>
                  <a:srgbClr val="D2533C"/>
                </a:solidFill>
                <a:latin typeface="Arial"/>
                <a:cs typeface="Arial"/>
              </a:rPr>
              <a:t>Consumer Health </a:t>
            </a:r>
            <a:r>
              <a:rPr dirty="0" spc="-50" b="0">
                <a:solidFill>
                  <a:srgbClr val="D2533C"/>
                </a:solidFill>
                <a:latin typeface="Arial"/>
                <a:cs typeface="Arial"/>
              </a:rPr>
              <a:t>Informatics</a:t>
            </a:r>
            <a:r>
              <a:rPr dirty="0" spc="-400" b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D2533C"/>
                </a:solidFill>
                <a:latin typeface="Arial"/>
                <a:cs typeface="Arial"/>
              </a:rPr>
              <a:t>Systems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449647" y="3461397"/>
            <a:ext cx="4912995" cy="2346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1445" indent="-118745">
              <a:lnSpc>
                <a:spcPct val="100000"/>
              </a:lnSpc>
              <a:spcBef>
                <a:spcPts val="95"/>
              </a:spcBef>
              <a:buClr>
                <a:srgbClr val="93A299"/>
              </a:buClr>
              <a:buSzPct val="84615"/>
              <a:buFont typeface="Arial"/>
              <a:buChar char="•"/>
              <a:tabLst>
                <a:tab pos="132080" algn="l"/>
              </a:tabLst>
            </a:pPr>
            <a:r>
              <a:rPr dirty="0" sz="1300" spc="-5" b="1">
                <a:solidFill>
                  <a:srgbClr val="292934"/>
                </a:solidFill>
                <a:latin typeface="Arial"/>
                <a:cs typeface="Arial"/>
              </a:rPr>
              <a:t>One-way </a:t>
            </a:r>
            <a:r>
              <a:rPr dirty="0" sz="1300" spc="-10" b="1">
                <a:solidFill>
                  <a:srgbClr val="292934"/>
                </a:solidFill>
                <a:latin typeface="Arial"/>
                <a:cs typeface="Arial"/>
              </a:rPr>
              <a:t>communication: </a:t>
            </a:r>
            <a:r>
              <a:rPr dirty="0" sz="1300" spc="-10">
                <a:solidFill>
                  <a:srgbClr val="292934"/>
                </a:solidFill>
                <a:latin typeface="Arial"/>
                <a:cs typeface="Arial"/>
              </a:rPr>
              <a:t>CD-ROMs, on-line health</a:t>
            </a:r>
            <a:r>
              <a:rPr dirty="0" sz="1300" spc="-105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92934"/>
                </a:solidFill>
                <a:latin typeface="Arial"/>
                <a:cs typeface="Arial"/>
              </a:rPr>
              <a:t>articles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93A299"/>
              </a:buClr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131445" marR="5080" indent="-118745">
              <a:lnSpc>
                <a:spcPct val="99300"/>
              </a:lnSpc>
              <a:buClr>
                <a:srgbClr val="93A299"/>
              </a:buClr>
              <a:buSzPct val="84615"/>
              <a:buFont typeface="Arial"/>
              <a:buChar char="•"/>
              <a:tabLst>
                <a:tab pos="132080" algn="l"/>
              </a:tabLst>
            </a:pPr>
            <a:r>
              <a:rPr dirty="0" sz="1300" spc="-20" b="1">
                <a:solidFill>
                  <a:srgbClr val="292934"/>
                </a:solidFill>
                <a:latin typeface="Arial"/>
                <a:cs typeface="Arial"/>
              </a:rPr>
              <a:t>Tailor: </a:t>
            </a:r>
            <a:r>
              <a:rPr dirty="0" sz="1300" spc="-5">
                <a:solidFill>
                  <a:srgbClr val="292934"/>
                </a:solidFill>
                <a:latin typeface="Arial"/>
                <a:cs typeface="Arial"/>
              </a:rPr>
              <a:t>automated systems that </a:t>
            </a:r>
            <a:r>
              <a:rPr dirty="0" sz="1300" spc="-10">
                <a:solidFill>
                  <a:srgbClr val="292934"/>
                </a:solidFill>
                <a:latin typeface="Arial"/>
                <a:cs typeface="Arial"/>
              </a:rPr>
              <a:t>obtain </a:t>
            </a:r>
            <a:r>
              <a:rPr dirty="0" sz="1300" spc="-5">
                <a:solidFill>
                  <a:srgbClr val="292934"/>
                </a:solidFill>
                <a:latin typeface="Arial"/>
                <a:cs typeface="Arial"/>
              </a:rPr>
              <a:t>information from the  consumer </a:t>
            </a:r>
            <a:r>
              <a:rPr dirty="0" sz="1300" spc="-10">
                <a:solidFill>
                  <a:srgbClr val="292934"/>
                </a:solidFill>
                <a:latin typeface="Arial"/>
                <a:cs typeface="Arial"/>
              </a:rPr>
              <a:t>about </a:t>
            </a:r>
            <a:r>
              <a:rPr dirty="0" sz="1300" spc="-5">
                <a:solidFill>
                  <a:srgbClr val="292934"/>
                </a:solidFill>
                <a:latin typeface="Arial"/>
                <a:cs typeface="Arial"/>
              </a:rPr>
              <a:t>his or </a:t>
            </a:r>
            <a:r>
              <a:rPr dirty="0" sz="1300" spc="-10">
                <a:solidFill>
                  <a:srgbClr val="292934"/>
                </a:solidFill>
                <a:latin typeface="Arial"/>
                <a:cs typeface="Arial"/>
              </a:rPr>
              <a:t>her general health </a:t>
            </a:r>
            <a:r>
              <a:rPr dirty="0" sz="1300" spc="-5">
                <a:solidFill>
                  <a:srgbClr val="292934"/>
                </a:solidFill>
                <a:latin typeface="Arial"/>
                <a:cs typeface="Arial"/>
              </a:rPr>
              <a:t>or </a:t>
            </a:r>
            <a:r>
              <a:rPr dirty="0" sz="1300" spc="-10">
                <a:solidFill>
                  <a:srgbClr val="292934"/>
                </a:solidFill>
                <a:latin typeface="Arial"/>
                <a:cs typeface="Arial"/>
              </a:rPr>
              <a:t>other </a:t>
            </a:r>
            <a:r>
              <a:rPr dirty="0" sz="1300" spc="-5">
                <a:solidFill>
                  <a:srgbClr val="292934"/>
                </a:solidFill>
                <a:latin typeface="Arial"/>
                <a:cs typeface="Arial"/>
              </a:rPr>
              <a:t>health-related  factors </a:t>
            </a:r>
            <a:r>
              <a:rPr dirty="0" sz="1300" spc="-10">
                <a:solidFill>
                  <a:srgbClr val="292934"/>
                </a:solidFill>
                <a:latin typeface="Arial"/>
                <a:cs typeface="Arial"/>
              </a:rPr>
              <a:t>(such </a:t>
            </a:r>
            <a:r>
              <a:rPr dirty="0" sz="1300" spc="-5">
                <a:solidFill>
                  <a:srgbClr val="292934"/>
                </a:solidFill>
                <a:latin typeface="Arial"/>
                <a:cs typeface="Arial"/>
              </a:rPr>
              <a:t>as family </a:t>
            </a:r>
            <a:r>
              <a:rPr dirty="0" sz="1300" spc="-10">
                <a:solidFill>
                  <a:srgbClr val="292934"/>
                </a:solidFill>
                <a:latin typeface="Arial"/>
                <a:cs typeface="Arial"/>
              </a:rPr>
              <a:t>disease histories and smoking habits) and,  </a:t>
            </a:r>
            <a:r>
              <a:rPr dirty="0" sz="1300" spc="-5">
                <a:solidFill>
                  <a:srgbClr val="292934"/>
                </a:solidFill>
                <a:latin typeface="Arial"/>
                <a:cs typeface="Arial"/>
              </a:rPr>
              <a:t>on the </a:t>
            </a:r>
            <a:r>
              <a:rPr dirty="0" sz="1300" spc="-10">
                <a:solidFill>
                  <a:srgbClr val="292934"/>
                </a:solidFill>
                <a:latin typeface="Arial"/>
                <a:cs typeface="Arial"/>
              </a:rPr>
              <a:t>basis </a:t>
            </a:r>
            <a:r>
              <a:rPr dirty="0" sz="1300" spc="-5">
                <a:solidFill>
                  <a:srgbClr val="292934"/>
                </a:solidFill>
                <a:latin typeface="Arial"/>
                <a:cs typeface="Arial"/>
              </a:rPr>
              <a:t>of this </a:t>
            </a:r>
            <a:r>
              <a:rPr dirty="0" sz="1300" spc="-10">
                <a:solidFill>
                  <a:srgbClr val="292934"/>
                </a:solidFill>
                <a:latin typeface="Arial"/>
                <a:cs typeface="Arial"/>
              </a:rPr>
              <a:t>information, </a:t>
            </a:r>
            <a:r>
              <a:rPr dirty="0" sz="1300" spc="-5">
                <a:solidFill>
                  <a:srgbClr val="292934"/>
                </a:solidFill>
                <a:latin typeface="Arial"/>
                <a:cs typeface="Arial"/>
              </a:rPr>
              <a:t>suggest a </a:t>
            </a:r>
            <a:r>
              <a:rPr dirty="0" sz="1300" spc="-10">
                <a:solidFill>
                  <a:srgbClr val="292934"/>
                </a:solidFill>
                <a:latin typeface="Arial"/>
                <a:cs typeface="Arial"/>
              </a:rPr>
              <a:t>need </a:t>
            </a:r>
            <a:r>
              <a:rPr dirty="0" sz="1300" spc="-5">
                <a:solidFill>
                  <a:srgbClr val="292934"/>
                </a:solidFill>
                <a:latin typeface="Arial"/>
                <a:cs typeface="Arial"/>
              </a:rPr>
              <a:t>for </a:t>
            </a:r>
            <a:r>
              <a:rPr dirty="0" sz="1300" spc="-10">
                <a:solidFill>
                  <a:srgbClr val="292934"/>
                </a:solidFill>
                <a:latin typeface="Arial"/>
                <a:cs typeface="Arial"/>
              </a:rPr>
              <a:t>preventive  health procedures </a:t>
            </a:r>
            <a:r>
              <a:rPr dirty="0" sz="1300" spc="-5">
                <a:solidFill>
                  <a:srgbClr val="292934"/>
                </a:solidFill>
                <a:latin typeface="Arial"/>
                <a:cs typeface="Arial"/>
              </a:rPr>
              <a:t>(such as mammograms), or </a:t>
            </a:r>
            <a:r>
              <a:rPr dirty="0" sz="1300" spc="-10">
                <a:solidFill>
                  <a:srgbClr val="292934"/>
                </a:solidFill>
                <a:latin typeface="Arial"/>
                <a:cs typeface="Arial"/>
              </a:rPr>
              <a:t>identify actions </a:t>
            </a:r>
            <a:r>
              <a:rPr dirty="0" sz="1300" spc="-5">
                <a:solidFill>
                  <a:srgbClr val="292934"/>
                </a:solidFill>
                <a:latin typeface="Arial"/>
                <a:cs typeface="Arial"/>
              </a:rPr>
              <a:t>to  curb high-risk</a:t>
            </a:r>
            <a:r>
              <a:rPr dirty="0" sz="1300" spc="-4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92934"/>
                </a:solidFill>
                <a:latin typeface="Arial"/>
                <a:cs typeface="Arial"/>
              </a:rPr>
              <a:t>behaviors.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93A299"/>
              </a:buClr>
              <a:buFont typeface="Arial"/>
              <a:buChar char="•"/>
            </a:pPr>
            <a:endParaRPr sz="1900">
              <a:latin typeface="Times New Roman"/>
              <a:cs typeface="Times New Roman"/>
            </a:endParaRPr>
          </a:p>
          <a:p>
            <a:pPr marL="131445" marR="290195" indent="-118745">
              <a:lnSpc>
                <a:spcPts val="1550"/>
              </a:lnSpc>
              <a:buClr>
                <a:srgbClr val="93A299"/>
              </a:buClr>
              <a:buSzPct val="84615"/>
              <a:buFont typeface="Arial"/>
              <a:buChar char="•"/>
              <a:tabLst>
                <a:tab pos="177800" algn="l"/>
              </a:tabLst>
            </a:pPr>
            <a:r>
              <a:rPr dirty="0" sz="1300" spc="-20" b="1">
                <a:solidFill>
                  <a:srgbClr val="292934"/>
                </a:solidFill>
                <a:latin typeface="Arial"/>
                <a:cs typeface="Arial"/>
              </a:rPr>
              <a:t>Two-way </a:t>
            </a:r>
            <a:r>
              <a:rPr dirty="0" sz="1300" spc="-10" b="1">
                <a:solidFill>
                  <a:srgbClr val="292934"/>
                </a:solidFill>
                <a:latin typeface="Arial"/>
                <a:cs typeface="Arial"/>
              </a:rPr>
              <a:t>communication: </a:t>
            </a:r>
            <a:r>
              <a:rPr dirty="0" sz="1300" spc="-10">
                <a:solidFill>
                  <a:srgbClr val="292934"/>
                </a:solidFill>
                <a:latin typeface="Arial"/>
                <a:cs typeface="Arial"/>
              </a:rPr>
              <a:t>electronic </a:t>
            </a:r>
            <a:r>
              <a:rPr dirty="0" sz="1300" spc="-5">
                <a:solidFill>
                  <a:srgbClr val="292934"/>
                </a:solidFill>
                <a:latin typeface="Arial"/>
                <a:cs typeface="Arial"/>
              </a:rPr>
              <a:t>mail, </a:t>
            </a:r>
            <a:r>
              <a:rPr dirty="0" sz="1300" spc="-10">
                <a:solidFill>
                  <a:srgbClr val="292934"/>
                </a:solidFill>
                <a:latin typeface="Arial"/>
                <a:cs typeface="Arial"/>
              </a:rPr>
              <a:t>electronic bulletin  boards, </a:t>
            </a:r>
            <a:r>
              <a:rPr dirty="0" sz="1300" spc="-5">
                <a:solidFill>
                  <a:srgbClr val="292934"/>
                </a:solidFill>
                <a:latin typeface="Arial"/>
                <a:cs typeface="Arial"/>
              </a:rPr>
              <a:t>on-line </a:t>
            </a:r>
            <a:r>
              <a:rPr dirty="0" sz="1300" spc="-10">
                <a:solidFill>
                  <a:srgbClr val="292934"/>
                </a:solidFill>
                <a:latin typeface="Arial"/>
                <a:cs typeface="Arial"/>
              </a:rPr>
              <a:t>discussion</a:t>
            </a:r>
            <a:r>
              <a:rPr dirty="0" sz="1300" spc="-7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92934"/>
                </a:solidFill>
                <a:latin typeface="Arial"/>
                <a:cs typeface="Arial"/>
              </a:rPr>
              <a:t>groups.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2863" y="2861957"/>
            <a:ext cx="5031740" cy="4191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50" spc="-35" b="0">
                <a:solidFill>
                  <a:srgbClr val="D2533C"/>
                </a:solidFill>
                <a:latin typeface="Arial"/>
                <a:cs typeface="Arial"/>
              </a:rPr>
              <a:t>Roles</a:t>
            </a:r>
            <a:r>
              <a:rPr dirty="0" sz="2550" spc="-170" b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2550" spc="-15" b="0">
                <a:solidFill>
                  <a:srgbClr val="D2533C"/>
                </a:solidFill>
                <a:latin typeface="Arial"/>
                <a:cs typeface="Arial"/>
              </a:rPr>
              <a:t>of</a:t>
            </a:r>
            <a:r>
              <a:rPr dirty="0" sz="2550" spc="-145" b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2550" spc="-35" b="0">
                <a:solidFill>
                  <a:srgbClr val="D2533C"/>
                </a:solidFill>
                <a:latin typeface="Arial"/>
                <a:cs typeface="Arial"/>
              </a:rPr>
              <a:t>Health</a:t>
            </a:r>
            <a:r>
              <a:rPr dirty="0" sz="2550" spc="-165" b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2550" spc="-45" b="0">
                <a:solidFill>
                  <a:srgbClr val="D2533C"/>
                </a:solidFill>
                <a:latin typeface="Arial"/>
                <a:cs typeface="Arial"/>
              </a:rPr>
              <a:t>Professionals</a:t>
            </a:r>
            <a:r>
              <a:rPr dirty="0" sz="2550" spc="-175" b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2550" spc="-20" b="0">
                <a:solidFill>
                  <a:srgbClr val="D2533C"/>
                </a:solidFill>
                <a:latin typeface="Arial"/>
                <a:cs typeface="Arial"/>
              </a:rPr>
              <a:t>in</a:t>
            </a:r>
            <a:r>
              <a:rPr dirty="0" sz="2550" spc="-145" b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2550" spc="-50" b="0">
                <a:solidFill>
                  <a:srgbClr val="D2533C"/>
                </a:solidFill>
                <a:latin typeface="Arial"/>
                <a:cs typeface="Arial"/>
              </a:rPr>
              <a:t>CHI</a:t>
            </a:r>
            <a:endParaRPr sz="25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2863" y="3412324"/>
            <a:ext cx="5192395" cy="158305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129539" indent="-116839">
              <a:lnSpc>
                <a:spcPct val="100000"/>
              </a:lnSpc>
              <a:spcBef>
                <a:spcPts val="470"/>
              </a:spcBef>
              <a:buClr>
                <a:srgbClr val="93A299"/>
              </a:buClr>
              <a:buSzPct val="83870"/>
              <a:buChar char="•"/>
              <a:tabLst>
                <a:tab pos="130175" algn="l"/>
              </a:tabLst>
            </a:pP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Professionals serve as sources of</a:t>
            </a:r>
            <a:r>
              <a:rPr dirty="0" sz="1550" spc="-65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content</a:t>
            </a:r>
            <a:endParaRPr sz="1550">
              <a:latin typeface="Arial"/>
              <a:cs typeface="Arial"/>
            </a:endParaRPr>
          </a:p>
          <a:p>
            <a:pPr marL="129539" marR="200660" indent="-116839">
              <a:lnSpc>
                <a:spcPct val="100000"/>
              </a:lnSpc>
              <a:spcBef>
                <a:spcPts val="375"/>
              </a:spcBef>
              <a:buClr>
                <a:srgbClr val="93A299"/>
              </a:buClr>
              <a:buSzPct val="83870"/>
              <a:buChar char="•"/>
              <a:tabLst>
                <a:tab pos="130175" algn="l"/>
              </a:tabLst>
            </a:pP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Professionals provide important guidance in moderating  public electronic discussion groups and responding to  patients’ electronic</a:t>
            </a:r>
            <a:r>
              <a:rPr dirty="0" sz="1550" spc="-11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messages</a:t>
            </a:r>
            <a:endParaRPr sz="1550">
              <a:latin typeface="Arial"/>
              <a:cs typeface="Arial"/>
            </a:endParaRPr>
          </a:p>
          <a:p>
            <a:pPr marL="129539" marR="5080" indent="-116839">
              <a:lnSpc>
                <a:spcPts val="1850"/>
              </a:lnSpc>
              <a:spcBef>
                <a:spcPts val="440"/>
              </a:spcBef>
              <a:buClr>
                <a:srgbClr val="93A299"/>
              </a:buClr>
              <a:buSzPct val="83870"/>
              <a:buChar char="•"/>
              <a:tabLst>
                <a:tab pos="130175" algn="l"/>
              </a:tabLst>
            </a:pP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Clinicians become information brokers and interpreters for  patients.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2863" y="2763405"/>
            <a:ext cx="4890770" cy="81216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dirty="0" sz="2550" spc="-40" b="0">
                <a:solidFill>
                  <a:srgbClr val="D2533C"/>
                </a:solidFill>
                <a:latin typeface="Arial"/>
                <a:cs typeface="Arial"/>
              </a:rPr>
              <a:t>Quality control </a:t>
            </a:r>
            <a:r>
              <a:rPr dirty="0" sz="2550" spc="-15" b="0">
                <a:solidFill>
                  <a:srgbClr val="D2533C"/>
                </a:solidFill>
                <a:latin typeface="Arial"/>
                <a:cs typeface="Arial"/>
              </a:rPr>
              <a:t>of </a:t>
            </a:r>
            <a:r>
              <a:rPr dirty="0" sz="2550" spc="-40" b="0">
                <a:solidFill>
                  <a:srgbClr val="D2533C"/>
                </a:solidFill>
                <a:latin typeface="Arial"/>
                <a:cs typeface="Arial"/>
              </a:rPr>
              <a:t>health</a:t>
            </a:r>
            <a:r>
              <a:rPr dirty="0" sz="2550" spc="-545" b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2550" spc="-45" b="0">
                <a:solidFill>
                  <a:srgbClr val="D2533C"/>
                </a:solidFill>
                <a:latin typeface="Arial"/>
                <a:cs typeface="Arial"/>
              </a:rPr>
              <a:t>information  </a:t>
            </a:r>
            <a:r>
              <a:rPr dirty="0" sz="2550" spc="-15" b="0">
                <a:solidFill>
                  <a:srgbClr val="D2533C"/>
                </a:solidFill>
                <a:latin typeface="Arial"/>
                <a:cs typeface="Arial"/>
              </a:rPr>
              <a:t>on </a:t>
            </a:r>
            <a:r>
              <a:rPr dirty="0" sz="2550" spc="-25" b="0">
                <a:solidFill>
                  <a:srgbClr val="D2533C"/>
                </a:solidFill>
                <a:latin typeface="Arial"/>
                <a:cs typeface="Arial"/>
              </a:rPr>
              <a:t>the</a:t>
            </a:r>
            <a:r>
              <a:rPr dirty="0" sz="2550" spc="-260" b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2550" spc="-45" b="0">
                <a:solidFill>
                  <a:srgbClr val="D2533C"/>
                </a:solidFill>
                <a:latin typeface="Arial"/>
                <a:cs typeface="Arial"/>
              </a:rPr>
              <a:t>internet</a:t>
            </a:r>
            <a:endParaRPr sz="25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420387" y="3755021"/>
            <a:ext cx="4896485" cy="2386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9539" marR="5080" indent="-116839">
              <a:lnSpc>
                <a:spcPct val="100000"/>
              </a:lnSpc>
              <a:spcBef>
                <a:spcPts val="95"/>
              </a:spcBef>
              <a:buClr>
                <a:srgbClr val="93A299"/>
              </a:buClr>
              <a:buSzPct val="83870"/>
              <a:buChar char="•"/>
              <a:tabLst>
                <a:tab pos="130175" algn="l"/>
              </a:tabLst>
            </a:pPr>
            <a:r>
              <a:rPr dirty="0" sz="1550" spc="-10">
                <a:solidFill>
                  <a:srgbClr val="292934"/>
                </a:solidFill>
                <a:latin typeface="Arial"/>
                <a:cs typeface="Arial"/>
              </a:rPr>
              <a:t>The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quality control of health information on the internet  </a:t>
            </a:r>
            <a:r>
              <a:rPr dirty="0" sz="1550">
                <a:solidFill>
                  <a:srgbClr val="292934"/>
                </a:solidFill>
                <a:latin typeface="Arial"/>
                <a:cs typeface="Arial"/>
              </a:rPr>
              <a:t>rests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on </a:t>
            </a:r>
            <a:r>
              <a:rPr dirty="0" sz="1550" spc="-5" b="1">
                <a:solidFill>
                  <a:srgbClr val="292934"/>
                </a:solidFill>
                <a:latin typeface="Arial"/>
                <a:cs typeface="Arial"/>
              </a:rPr>
              <a:t>four</a:t>
            </a:r>
            <a:r>
              <a:rPr dirty="0" sz="1550" spc="-25" b="1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50" spc="-5" b="1">
                <a:solidFill>
                  <a:srgbClr val="292934"/>
                </a:solidFill>
                <a:latin typeface="Arial"/>
                <a:cs typeface="Arial"/>
              </a:rPr>
              <a:t>pillars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: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93A299"/>
              </a:buClr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lvl="1" marL="307975" indent="-118745">
              <a:lnSpc>
                <a:spcPct val="100000"/>
              </a:lnSpc>
              <a:spcBef>
                <a:spcPts val="5"/>
              </a:spcBef>
              <a:buClr>
                <a:srgbClr val="93A299"/>
              </a:buClr>
              <a:buSzPct val="83870"/>
              <a:buChar char="•"/>
              <a:tabLst>
                <a:tab pos="308610" algn="l"/>
              </a:tabLst>
            </a:pP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educating the</a:t>
            </a:r>
            <a:r>
              <a:rPr dirty="0" sz="1550" spc="-3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consumer</a:t>
            </a:r>
            <a:endParaRPr sz="1550">
              <a:latin typeface="Arial"/>
              <a:cs typeface="Arial"/>
            </a:endParaRPr>
          </a:p>
          <a:p>
            <a:pPr lvl="1" marL="307975" marR="15240" indent="-118745">
              <a:lnSpc>
                <a:spcPts val="1850"/>
              </a:lnSpc>
              <a:spcBef>
                <a:spcPts val="440"/>
              </a:spcBef>
              <a:buClr>
                <a:srgbClr val="93A299"/>
              </a:buClr>
              <a:buSzPct val="83870"/>
              <a:buChar char="•"/>
              <a:tabLst>
                <a:tab pos="308610" algn="l"/>
              </a:tabLst>
            </a:pP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encouraging the self regulation of providers of health  information</a:t>
            </a:r>
            <a:endParaRPr sz="1550">
              <a:latin typeface="Arial"/>
              <a:cs typeface="Arial"/>
            </a:endParaRPr>
          </a:p>
          <a:p>
            <a:pPr lvl="1" marL="307975" indent="-118745">
              <a:lnSpc>
                <a:spcPct val="100000"/>
              </a:lnSpc>
              <a:spcBef>
                <a:spcPts val="310"/>
              </a:spcBef>
              <a:buClr>
                <a:srgbClr val="93A299"/>
              </a:buClr>
              <a:buSzPct val="83870"/>
              <a:buChar char="•"/>
              <a:tabLst>
                <a:tab pos="308610" algn="l"/>
              </a:tabLst>
            </a:pP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having </a:t>
            </a:r>
            <a:r>
              <a:rPr dirty="0" sz="1550">
                <a:solidFill>
                  <a:srgbClr val="292934"/>
                </a:solidFill>
                <a:latin typeface="Arial"/>
                <a:cs typeface="Arial"/>
              </a:rPr>
              <a:t>third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parties evaluate </a:t>
            </a:r>
            <a:r>
              <a:rPr dirty="0" sz="1550">
                <a:solidFill>
                  <a:srgbClr val="292934"/>
                </a:solidFill>
                <a:latin typeface="Arial"/>
                <a:cs typeface="Arial"/>
              </a:rPr>
              <a:t>the</a:t>
            </a:r>
            <a:r>
              <a:rPr dirty="0" sz="1550" spc="-20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information</a:t>
            </a:r>
            <a:endParaRPr sz="1550">
              <a:latin typeface="Arial"/>
              <a:cs typeface="Arial"/>
            </a:endParaRPr>
          </a:p>
          <a:p>
            <a:pPr lvl="1" marL="307975" marR="475615" indent="-118745">
              <a:lnSpc>
                <a:spcPct val="100000"/>
              </a:lnSpc>
              <a:spcBef>
                <a:spcPts val="375"/>
              </a:spcBef>
              <a:buClr>
                <a:srgbClr val="93A299"/>
              </a:buClr>
              <a:buSzPct val="83870"/>
              <a:buChar char="•"/>
              <a:tabLst>
                <a:tab pos="308610" algn="l"/>
              </a:tabLst>
            </a:pP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enforcing consents in cases of dissemination</a:t>
            </a:r>
            <a:r>
              <a:rPr dirty="0" sz="1550" spc="-16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292934"/>
                </a:solidFill>
                <a:latin typeface="Arial"/>
                <a:cs typeface="Arial"/>
              </a:rPr>
              <a:t>of 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fraudulent or harmful</a:t>
            </a:r>
            <a:r>
              <a:rPr dirty="0" sz="1550" spc="-155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information.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2863" y="2861957"/>
            <a:ext cx="2460625" cy="4191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50" spc="-50" b="0">
                <a:solidFill>
                  <a:srgbClr val="D2533C"/>
                </a:solidFill>
                <a:latin typeface="Arial"/>
                <a:cs typeface="Arial"/>
              </a:rPr>
              <a:t>Credibility</a:t>
            </a:r>
            <a:r>
              <a:rPr dirty="0" sz="2550" spc="-180" b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2550" spc="-45" b="0">
                <a:solidFill>
                  <a:srgbClr val="D2533C"/>
                </a:solidFill>
                <a:latin typeface="Arial"/>
                <a:cs typeface="Arial"/>
              </a:rPr>
              <a:t>Criteria</a:t>
            </a:r>
            <a:endParaRPr sz="25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2863" y="3361448"/>
            <a:ext cx="5213350" cy="32404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9539" marR="40005" indent="-116839">
              <a:lnSpc>
                <a:spcPct val="100000"/>
              </a:lnSpc>
              <a:spcBef>
                <a:spcPts val="95"/>
              </a:spcBef>
              <a:buClr>
                <a:srgbClr val="93A299"/>
              </a:buClr>
              <a:buSzPct val="83870"/>
              <a:buChar char="•"/>
              <a:tabLst>
                <a:tab pos="130175" algn="l"/>
              </a:tabLst>
            </a:pPr>
            <a:r>
              <a:rPr dirty="0" sz="1550" spc="-10">
                <a:solidFill>
                  <a:srgbClr val="292934"/>
                </a:solidFill>
                <a:latin typeface="Arial"/>
                <a:cs typeface="Arial"/>
              </a:rPr>
              <a:t>The </a:t>
            </a:r>
            <a:r>
              <a:rPr dirty="0" sz="1550" spc="-20">
                <a:solidFill>
                  <a:srgbClr val="292934"/>
                </a:solidFill>
                <a:latin typeface="Arial"/>
                <a:cs typeface="Arial"/>
              </a:rPr>
              <a:t>FA4CT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Algorithm: A New </a:t>
            </a:r>
            <a:r>
              <a:rPr dirty="0" sz="1550" spc="-10">
                <a:solidFill>
                  <a:srgbClr val="292934"/>
                </a:solidFill>
                <a:latin typeface="Arial"/>
                <a:cs typeface="Arial"/>
              </a:rPr>
              <a:t>Model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and </a:t>
            </a:r>
            <a:r>
              <a:rPr dirty="0" sz="1550" spc="-50">
                <a:solidFill>
                  <a:srgbClr val="292934"/>
                </a:solidFill>
                <a:latin typeface="Arial"/>
                <a:cs typeface="Arial"/>
              </a:rPr>
              <a:t>Tool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for  Consumers to Assess and Filter Health Information on the  Internet</a:t>
            </a:r>
            <a:endParaRPr sz="1550">
              <a:latin typeface="Arial"/>
              <a:cs typeface="Arial"/>
            </a:endParaRPr>
          </a:p>
          <a:p>
            <a:pPr marL="129539" indent="-116839">
              <a:lnSpc>
                <a:spcPct val="100000"/>
              </a:lnSpc>
              <a:spcBef>
                <a:spcPts val="375"/>
              </a:spcBef>
              <a:buClr>
                <a:srgbClr val="93A299"/>
              </a:buClr>
              <a:buSzPct val="83870"/>
              <a:buFont typeface="Arial"/>
              <a:buChar char="•"/>
              <a:tabLst>
                <a:tab pos="130175" algn="l"/>
              </a:tabLst>
            </a:pPr>
            <a:r>
              <a:rPr dirty="0" sz="1550" spc="-5" b="1">
                <a:solidFill>
                  <a:srgbClr val="292934"/>
                </a:solidFill>
                <a:latin typeface="Arial"/>
                <a:cs typeface="Arial"/>
              </a:rPr>
              <a:t>CREDIBLE </a:t>
            </a:r>
            <a:r>
              <a:rPr dirty="0" sz="1550" spc="-10" b="1">
                <a:solidFill>
                  <a:srgbClr val="292934"/>
                </a:solidFill>
                <a:latin typeface="Arial"/>
                <a:cs typeface="Arial"/>
              </a:rPr>
              <a:t>Criterion</a:t>
            </a:r>
            <a:endParaRPr sz="1550">
              <a:latin typeface="Arial"/>
              <a:cs typeface="Arial"/>
            </a:endParaRPr>
          </a:p>
          <a:p>
            <a:pPr marL="129539" indent="-116839">
              <a:lnSpc>
                <a:spcPct val="100000"/>
              </a:lnSpc>
              <a:spcBef>
                <a:spcPts val="375"/>
              </a:spcBef>
              <a:buClr>
                <a:srgbClr val="93A299"/>
              </a:buClr>
              <a:buSzPct val="83870"/>
              <a:buFont typeface="Arial"/>
              <a:buChar char="•"/>
              <a:tabLst>
                <a:tab pos="130175" algn="l"/>
              </a:tabLst>
            </a:pPr>
            <a:r>
              <a:rPr dirty="0" u="sng" sz="155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Arial"/>
                <a:cs typeface="Arial"/>
              </a:rPr>
              <a:t>C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urrent and frequently</a:t>
            </a:r>
            <a:r>
              <a:rPr dirty="0" sz="1550" spc="-35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updated</a:t>
            </a:r>
            <a:endParaRPr sz="1550">
              <a:latin typeface="Arial"/>
              <a:cs typeface="Arial"/>
            </a:endParaRPr>
          </a:p>
          <a:p>
            <a:pPr marL="129539" indent="-116839">
              <a:lnSpc>
                <a:spcPct val="100000"/>
              </a:lnSpc>
              <a:spcBef>
                <a:spcPts val="360"/>
              </a:spcBef>
              <a:buClr>
                <a:srgbClr val="93A299"/>
              </a:buClr>
              <a:buSzPct val="83870"/>
              <a:buFont typeface="Arial"/>
              <a:buChar char="•"/>
              <a:tabLst>
                <a:tab pos="130175" algn="l"/>
              </a:tabLst>
            </a:pPr>
            <a:r>
              <a:rPr dirty="0" u="sng" sz="155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Arial"/>
                <a:cs typeface="Arial"/>
              </a:rPr>
              <a:t>R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eference</a:t>
            </a:r>
            <a:r>
              <a:rPr dirty="0" sz="1550" spc="-85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cited</a:t>
            </a:r>
            <a:endParaRPr sz="1550">
              <a:latin typeface="Arial"/>
              <a:cs typeface="Arial"/>
            </a:endParaRPr>
          </a:p>
          <a:p>
            <a:pPr marL="129539" indent="-116839">
              <a:lnSpc>
                <a:spcPct val="100000"/>
              </a:lnSpc>
              <a:spcBef>
                <a:spcPts val="370"/>
              </a:spcBef>
              <a:buClr>
                <a:srgbClr val="93A299"/>
              </a:buClr>
              <a:buSzPct val="83870"/>
              <a:buFont typeface="Arial"/>
              <a:buChar char="•"/>
              <a:tabLst>
                <a:tab pos="130175" algn="l"/>
              </a:tabLst>
            </a:pPr>
            <a:r>
              <a:rPr dirty="0" u="sng" sz="155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Arial"/>
                <a:cs typeface="Arial"/>
              </a:rPr>
              <a:t>E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xplicit</a:t>
            </a:r>
            <a:r>
              <a:rPr dirty="0" sz="1550" spc="-7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purpose</a:t>
            </a:r>
            <a:endParaRPr sz="1550">
              <a:latin typeface="Arial"/>
              <a:cs typeface="Arial"/>
            </a:endParaRPr>
          </a:p>
          <a:p>
            <a:pPr marL="129539" indent="-116839">
              <a:lnSpc>
                <a:spcPct val="100000"/>
              </a:lnSpc>
              <a:spcBef>
                <a:spcPts val="370"/>
              </a:spcBef>
              <a:buClr>
                <a:srgbClr val="93A299"/>
              </a:buClr>
              <a:buSzPct val="83870"/>
              <a:buFont typeface="Arial"/>
              <a:buChar char="•"/>
              <a:tabLst>
                <a:tab pos="130175" algn="l"/>
              </a:tabLst>
            </a:pPr>
            <a:r>
              <a:rPr dirty="0" u="sng" sz="155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Arial"/>
                <a:cs typeface="Arial"/>
              </a:rPr>
              <a:t>D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isclosure of</a:t>
            </a:r>
            <a:r>
              <a:rPr dirty="0" sz="1550" spc="-2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sponsors</a:t>
            </a:r>
            <a:endParaRPr sz="1550">
              <a:latin typeface="Arial"/>
              <a:cs typeface="Arial"/>
            </a:endParaRPr>
          </a:p>
          <a:p>
            <a:pPr marL="129539" indent="-116839">
              <a:lnSpc>
                <a:spcPct val="100000"/>
              </a:lnSpc>
              <a:spcBef>
                <a:spcPts val="375"/>
              </a:spcBef>
              <a:buClr>
                <a:srgbClr val="93A299"/>
              </a:buClr>
              <a:buSzPct val="83870"/>
              <a:buFont typeface="Arial"/>
              <a:buChar char="•"/>
              <a:tabLst>
                <a:tab pos="130175" algn="l"/>
              </a:tabLst>
            </a:pPr>
            <a:r>
              <a:rPr dirty="0" u="sng" sz="155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Arial"/>
                <a:cs typeface="Arial"/>
              </a:rPr>
              <a:t>I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nterest disclosed and no conflicts found (e.g</a:t>
            </a:r>
            <a:r>
              <a:rPr dirty="0" sz="1550" spc="-3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financial)</a:t>
            </a:r>
            <a:endParaRPr sz="1550">
              <a:latin typeface="Arial"/>
              <a:cs typeface="Arial"/>
            </a:endParaRPr>
          </a:p>
          <a:p>
            <a:pPr marL="129539" indent="-116839">
              <a:lnSpc>
                <a:spcPct val="100000"/>
              </a:lnSpc>
              <a:spcBef>
                <a:spcPts val="360"/>
              </a:spcBef>
              <a:buClr>
                <a:srgbClr val="93A299"/>
              </a:buClr>
              <a:buSzPct val="83870"/>
              <a:buFont typeface="Arial"/>
              <a:buChar char="•"/>
              <a:tabLst>
                <a:tab pos="130175" algn="l"/>
              </a:tabLst>
            </a:pPr>
            <a:r>
              <a:rPr dirty="0" u="sng" sz="155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Arial"/>
                <a:cs typeface="Arial"/>
              </a:rPr>
              <a:t>B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alanced</a:t>
            </a:r>
            <a:endParaRPr sz="1550">
              <a:latin typeface="Arial"/>
              <a:cs typeface="Arial"/>
            </a:endParaRPr>
          </a:p>
          <a:p>
            <a:pPr marL="129539" indent="-116839">
              <a:lnSpc>
                <a:spcPct val="100000"/>
              </a:lnSpc>
              <a:spcBef>
                <a:spcPts val="375"/>
              </a:spcBef>
              <a:buClr>
                <a:srgbClr val="93A299"/>
              </a:buClr>
              <a:buSzPct val="83870"/>
              <a:buFont typeface="Arial"/>
              <a:buChar char="•"/>
              <a:tabLst>
                <a:tab pos="130175" algn="l"/>
              </a:tabLst>
            </a:pPr>
            <a:r>
              <a:rPr dirty="0" u="sng" sz="155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Arial"/>
                <a:cs typeface="Arial"/>
              </a:rPr>
              <a:t>L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evel of</a:t>
            </a:r>
            <a:r>
              <a:rPr dirty="0" sz="1550" spc="-1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u="sng" sz="155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Arial"/>
                <a:cs typeface="Arial"/>
              </a:rPr>
              <a:t>E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vidence</a:t>
            </a:r>
            <a:endParaRPr sz="1550">
              <a:latin typeface="Arial"/>
              <a:cs typeface="Arial"/>
            </a:endParaRPr>
          </a:p>
          <a:p>
            <a:pPr lvl="1" marL="539750" indent="-117475">
              <a:lnSpc>
                <a:spcPct val="100000"/>
              </a:lnSpc>
              <a:spcBef>
                <a:spcPts val="200"/>
              </a:spcBef>
              <a:buClr>
                <a:srgbClr val="93A299"/>
              </a:buClr>
              <a:buSzPct val="85714"/>
              <a:buChar char="•"/>
              <a:tabLst>
                <a:tab pos="540385" algn="l"/>
              </a:tabLst>
            </a:pPr>
            <a:r>
              <a:rPr dirty="0" sz="700">
                <a:solidFill>
                  <a:srgbClr val="292934"/>
                </a:solidFill>
                <a:latin typeface="Arial"/>
                <a:cs typeface="Arial"/>
              </a:rPr>
              <a:t>Eysenbach G, Thomson M. The FA4CT Algorithm: </a:t>
            </a:r>
            <a:r>
              <a:rPr dirty="0" sz="700" spc="5">
                <a:solidFill>
                  <a:srgbClr val="292934"/>
                </a:solidFill>
                <a:latin typeface="Arial"/>
                <a:cs typeface="Arial"/>
              </a:rPr>
              <a:t>A New </a:t>
            </a:r>
            <a:r>
              <a:rPr dirty="0" sz="700">
                <a:solidFill>
                  <a:srgbClr val="292934"/>
                </a:solidFill>
                <a:latin typeface="Arial"/>
                <a:cs typeface="Arial"/>
              </a:rPr>
              <a:t>Model and Tool for </a:t>
            </a:r>
            <a:r>
              <a:rPr dirty="0" sz="700" spc="5">
                <a:solidFill>
                  <a:srgbClr val="292934"/>
                </a:solidFill>
                <a:latin typeface="Arial"/>
                <a:cs typeface="Arial"/>
              </a:rPr>
              <a:t>Consumers </a:t>
            </a:r>
            <a:r>
              <a:rPr dirty="0" sz="700">
                <a:solidFill>
                  <a:srgbClr val="292934"/>
                </a:solidFill>
                <a:latin typeface="Arial"/>
                <a:cs typeface="Arial"/>
              </a:rPr>
              <a:t>to </a:t>
            </a:r>
            <a:r>
              <a:rPr dirty="0" sz="700" spc="5">
                <a:solidFill>
                  <a:srgbClr val="292934"/>
                </a:solidFill>
                <a:latin typeface="Arial"/>
                <a:cs typeface="Arial"/>
              </a:rPr>
              <a:t>Assess </a:t>
            </a:r>
            <a:r>
              <a:rPr dirty="0" sz="700">
                <a:solidFill>
                  <a:srgbClr val="292934"/>
                </a:solidFill>
                <a:latin typeface="Arial"/>
                <a:cs typeface="Arial"/>
              </a:rPr>
              <a:t>and Filter</a:t>
            </a:r>
            <a:r>
              <a:rPr dirty="0" sz="700" spc="35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292934"/>
                </a:solidFill>
                <a:latin typeface="Arial"/>
                <a:cs typeface="Arial"/>
              </a:rPr>
              <a:t>Health</a:t>
            </a:r>
            <a:endParaRPr sz="700">
              <a:latin typeface="Arial"/>
              <a:cs typeface="Arial"/>
            </a:endParaRPr>
          </a:p>
          <a:p>
            <a:pPr marL="1972310">
              <a:lnSpc>
                <a:spcPct val="100000"/>
              </a:lnSpc>
              <a:spcBef>
                <a:spcPts val="15"/>
              </a:spcBef>
            </a:pPr>
            <a:r>
              <a:rPr dirty="0" sz="700">
                <a:solidFill>
                  <a:srgbClr val="292934"/>
                </a:solidFill>
                <a:latin typeface="Arial"/>
                <a:cs typeface="Arial"/>
              </a:rPr>
              <a:t>Information on the </a:t>
            </a:r>
            <a:r>
              <a:rPr dirty="0" sz="700" spc="-5">
                <a:solidFill>
                  <a:srgbClr val="292934"/>
                </a:solidFill>
                <a:latin typeface="Arial"/>
                <a:cs typeface="Arial"/>
              </a:rPr>
              <a:t>Internet. In: </a:t>
            </a:r>
            <a:r>
              <a:rPr dirty="0" sz="700">
                <a:solidFill>
                  <a:srgbClr val="292934"/>
                </a:solidFill>
                <a:latin typeface="Arial"/>
                <a:cs typeface="Arial"/>
              </a:rPr>
              <a:t>Kuhn </a:t>
            </a:r>
            <a:r>
              <a:rPr dirty="0" sz="700" spc="5">
                <a:solidFill>
                  <a:srgbClr val="292934"/>
                </a:solidFill>
                <a:latin typeface="Arial"/>
                <a:cs typeface="Arial"/>
              </a:rPr>
              <a:t>K </a:t>
            </a:r>
            <a:r>
              <a:rPr dirty="0" sz="700">
                <a:solidFill>
                  <a:srgbClr val="292934"/>
                </a:solidFill>
                <a:latin typeface="Arial"/>
                <a:cs typeface="Arial"/>
              </a:rPr>
              <a:t>(ed.) Medinfo 2007 Proceedings (in</a:t>
            </a:r>
            <a:r>
              <a:rPr dirty="0" sz="700" spc="55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700" spc="5">
                <a:solidFill>
                  <a:srgbClr val="292934"/>
                </a:solidFill>
                <a:latin typeface="Arial"/>
                <a:cs typeface="Arial"/>
              </a:rPr>
              <a:t>press)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2863" y="2881134"/>
            <a:ext cx="3488054" cy="38036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45"/>
              <a:t>Patient Centric</a:t>
            </a:r>
            <a:r>
              <a:rPr dirty="0" spc="-315"/>
              <a:t> </a:t>
            </a:r>
            <a:r>
              <a:rPr dirty="0" spc="-55"/>
              <a:t>Healthcare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390211" y="3458349"/>
            <a:ext cx="5097780" cy="3236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4765" marR="135255">
              <a:lnSpc>
                <a:spcPct val="100600"/>
              </a:lnSpc>
              <a:spcBef>
                <a:spcPts val="100"/>
              </a:spcBef>
            </a:pPr>
            <a:r>
              <a:rPr dirty="0" sz="1800" spc="5" b="1" i="1">
                <a:solidFill>
                  <a:srgbClr val="292934"/>
                </a:solidFill>
                <a:latin typeface="Arial"/>
                <a:cs typeface="Arial"/>
              </a:rPr>
              <a:t>“care </a:t>
            </a:r>
            <a:r>
              <a:rPr dirty="0" sz="1800" b="1" i="1">
                <a:solidFill>
                  <a:srgbClr val="292934"/>
                </a:solidFill>
                <a:latin typeface="Arial"/>
                <a:cs typeface="Arial"/>
              </a:rPr>
              <a:t>that </a:t>
            </a:r>
            <a:r>
              <a:rPr dirty="0" sz="1800" spc="5" b="1" i="1">
                <a:solidFill>
                  <a:srgbClr val="292934"/>
                </a:solidFill>
                <a:latin typeface="Arial"/>
                <a:cs typeface="Arial"/>
              </a:rPr>
              <a:t>is </a:t>
            </a:r>
            <a:r>
              <a:rPr dirty="0" sz="1800" b="1" i="1">
                <a:solidFill>
                  <a:srgbClr val="292934"/>
                </a:solidFill>
                <a:latin typeface="Arial"/>
                <a:cs typeface="Arial"/>
              </a:rPr>
              <a:t>respectful of, and responsive</a:t>
            </a:r>
            <a:r>
              <a:rPr dirty="0" sz="1800" spc="-65" b="1" i="1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292934"/>
                </a:solidFill>
                <a:latin typeface="Arial"/>
                <a:cs typeface="Arial"/>
              </a:rPr>
              <a:t>to,  </a:t>
            </a:r>
            <a:r>
              <a:rPr dirty="0" sz="1800" b="1" i="1">
                <a:solidFill>
                  <a:srgbClr val="292934"/>
                </a:solidFill>
                <a:latin typeface="Arial"/>
                <a:cs typeface="Arial"/>
              </a:rPr>
              <a:t>individual patient </a:t>
            </a:r>
            <a:r>
              <a:rPr dirty="0" sz="1800" spc="5" b="1" i="1">
                <a:solidFill>
                  <a:srgbClr val="292934"/>
                </a:solidFill>
                <a:latin typeface="Arial"/>
                <a:cs typeface="Arial"/>
              </a:rPr>
              <a:t>preferences, needs, </a:t>
            </a:r>
            <a:r>
              <a:rPr dirty="0" sz="1800" b="1" i="1">
                <a:solidFill>
                  <a:srgbClr val="292934"/>
                </a:solidFill>
                <a:latin typeface="Arial"/>
                <a:cs typeface="Arial"/>
              </a:rPr>
              <a:t>and  values” and </a:t>
            </a:r>
            <a:r>
              <a:rPr dirty="0" sz="1800" spc="5" b="1" i="1">
                <a:solidFill>
                  <a:srgbClr val="292934"/>
                </a:solidFill>
                <a:latin typeface="Arial"/>
                <a:cs typeface="Arial"/>
              </a:rPr>
              <a:t>that</a:t>
            </a:r>
            <a:r>
              <a:rPr dirty="0" sz="1800" spc="-20" b="1" i="1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292934"/>
                </a:solidFill>
                <a:latin typeface="Arial"/>
                <a:cs typeface="Arial"/>
              </a:rPr>
              <a:t>ensures</a:t>
            </a:r>
            <a:endParaRPr sz="1800">
              <a:latin typeface="Arial"/>
              <a:cs typeface="Arial"/>
            </a:endParaRPr>
          </a:p>
          <a:p>
            <a:pPr algn="ctr" marL="502920" marR="615950">
              <a:lnSpc>
                <a:spcPct val="100600"/>
              </a:lnSpc>
              <a:spcBef>
                <a:spcPts val="415"/>
              </a:spcBef>
            </a:pPr>
            <a:r>
              <a:rPr dirty="0" sz="1800" b="1" i="1">
                <a:solidFill>
                  <a:srgbClr val="292934"/>
                </a:solidFill>
                <a:latin typeface="Arial"/>
                <a:cs typeface="Arial"/>
              </a:rPr>
              <a:t>“that patient values guide all</a:t>
            </a:r>
            <a:r>
              <a:rPr dirty="0" sz="1800" spc="-70" b="1" i="1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292934"/>
                </a:solidFill>
                <a:latin typeface="Arial"/>
                <a:cs typeface="Arial"/>
              </a:rPr>
              <a:t>clinical  </a:t>
            </a:r>
            <a:r>
              <a:rPr dirty="0" sz="1800" b="1" i="1">
                <a:solidFill>
                  <a:srgbClr val="292934"/>
                </a:solidFill>
                <a:latin typeface="Arial"/>
                <a:cs typeface="Arial"/>
              </a:rPr>
              <a:t>decisions.”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Times New Roman"/>
              <a:cs typeface="Times New Roman"/>
            </a:endParaRPr>
          </a:p>
          <a:p>
            <a:pPr algn="just" marL="12700" marR="786765">
              <a:lnSpc>
                <a:spcPct val="100299"/>
              </a:lnSpc>
            </a:pP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This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definition highlights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the importance</a:t>
            </a:r>
            <a:r>
              <a:rPr dirty="0" sz="1800" spc="-145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of  clinicians and patients working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together to 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produce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the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best outcomes</a:t>
            </a:r>
            <a:r>
              <a:rPr dirty="0" sz="1800" spc="-65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possible.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>
              <a:latin typeface="Times New Roman"/>
              <a:cs typeface="Times New Roman"/>
            </a:endParaRPr>
          </a:p>
          <a:p>
            <a:pPr marL="1974214">
              <a:lnSpc>
                <a:spcPct val="100000"/>
              </a:lnSpc>
            </a:pPr>
            <a:r>
              <a:rPr dirty="0" sz="1550" spc="-5" b="1">
                <a:solidFill>
                  <a:srgbClr val="292934"/>
                </a:solidFill>
                <a:latin typeface="Arial"/>
                <a:cs typeface="Arial"/>
              </a:rPr>
              <a:t>Crossing the Quality Chasm,</a:t>
            </a:r>
            <a:r>
              <a:rPr dirty="0" sz="1550" spc="-65" b="1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50" spc="-5" b="1">
                <a:solidFill>
                  <a:srgbClr val="292934"/>
                </a:solidFill>
                <a:latin typeface="Arial"/>
                <a:cs typeface="Arial"/>
              </a:rPr>
              <a:t>IOM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2863" y="2861957"/>
            <a:ext cx="4304665" cy="4191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50" spc="-40"/>
              <a:t>Patient </a:t>
            </a:r>
            <a:r>
              <a:rPr dirty="0" sz="2550" spc="5"/>
              <a:t>/ </a:t>
            </a:r>
            <a:r>
              <a:rPr dirty="0" sz="2550" spc="-40"/>
              <a:t>People</a:t>
            </a:r>
            <a:r>
              <a:rPr dirty="0" sz="2550" spc="-395"/>
              <a:t> </a:t>
            </a:r>
            <a:r>
              <a:rPr dirty="0" sz="2550" spc="-50"/>
              <a:t>Engagement</a:t>
            </a:r>
            <a:endParaRPr sz="2550"/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2863" y="3459873"/>
            <a:ext cx="4933950" cy="13481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spc="5">
                <a:solidFill>
                  <a:srgbClr val="292934"/>
                </a:solidFill>
                <a:latin typeface="Arial"/>
                <a:cs typeface="Arial"/>
              </a:rPr>
              <a:t>WHO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defines People Centered Care</a:t>
            </a:r>
            <a:r>
              <a:rPr dirty="0" sz="1550" spc="-75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as: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129539" marR="5080">
              <a:lnSpc>
                <a:spcPct val="101600"/>
              </a:lnSpc>
              <a:spcBef>
                <a:spcPts val="5"/>
              </a:spcBef>
            </a:pP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“</a:t>
            </a:r>
            <a:r>
              <a:rPr dirty="0" sz="1550" spc="-5" i="1">
                <a:solidFill>
                  <a:srgbClr val="292934"/>
                </a:solidFill>
                <a:latin typeface="Arial"/>
                <a:cs typeface="Arial"/>
              </a:rPr>
              <a:t>Care that is focused &amp; </a:t>
            </a:r>
            <a:r>
              <a:rPr dirty="0" sz="1550" spc="-10" i="1">
                <a:solidFill>
                  <a:srgbClr val="292934"/>
                </a:solidFill>
                <a:latin typeface="Arial"/>
                <a:cs typeface="Arial"/>
              </a:rPr>
              <a:t>organized </a:t>
            </a:r>
            <a:r>
              <a:rPr dirty="0" sz="1550" spc="-5" i="1">
                <a:solidFill>
                  <a:srgbClr val="292934"/>
                </a:solidFill>
                <a:latin typeface="Arial"/>
                <a:cs typeface="Arial"/>
              </a:rPr>
              <a:t>around the health  </a:t>
            </a:r>
            <a:r>
              <a:rPr dirty="0" sz="1550" spc="-5" b="1" i="1">
                <a:solidFill>
                  <a:srgbClr val="292934"/>
                </a:solidFill>
                <a:latin typeface="Arial"/>
                <a:cs typeface="Arial"/>
              </a:rPr>
              <a:t>needs </a:t>
            </a:r>
            <a:r>
              <a:rPr dirty="0" sz="1550" spc="-5" i="1">
                <a:solidFill>
                  <a:srgbClr val="292934"/>
                </a:solidFill>
                <a:latin typeface="Arial"/>
                <a:cs typeface="Arial"/>
              </a:rPr>
              <a:t>&amp; </a:t>
            </a:r>
            <a:r>
              <a:rPr dirty="0" sz="1550" spc="-5" b="1" i="1">
                <a:solidFill>
                  <a:srgbClr val="292934"/>
                </a:solidFill>
                <a:latin typeface="Arial"/>
                <a:cs typeface="Arial"/>
              </a:rPr>
              <a:t>expectations </a:t>
            </a:r>
            <a:r>
              <a:rPr dirty="0" sz="1550" spc="-5" i="1">
                <a:solidFill>
                  <a:srgbClr val="292934"/>
                </a:solidFill>
                <a:latin typeface="Arial"/>
                <a:cs typeface="Arial"/>
              </a:rPr>
              <a:t>of people &amp; communities </a:t>
            </a:r>
            <a:r>
              <a:rPr dirty="0" sz="1550" i="1">
                <a:solidFill>
                  <a:srgbClr val="292934"/>
                </a:solidFill>
                <a:latin typeface="Arial"/>
                <a:cs typeface="Arial"/>
              </a:rPr>
              <a:t>rather  </a:t>
            </a:r>
            <a:r>
              <a:rPr dirty="0" sz="1550" spc="-5" i="1">
                <a:solidFill>
                  <a:srgbClr val="292934"/>
                </a:solidFill>
                <a:latin typeface="Arial"/>
                <a:cs typeface="Arial"/>
              </a:rPr>
              <a:t>than on</a:t>
            </a:r>
            <a:r>
              <a:rPr dirty="0" sz="1550" spc="-20" i="1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50" spc="-5" i="1">
                <a:solidFill>
                  <a:srgbClr val="292934"/>
                </a:solidFill>
                <a:latin typeface="Arial"/>
                <a:cs typeface="Arial"/>
              </a:rPr>
              <a:t>disease”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pc="-50"/>
              <a:t>Characteristics </a:t>
            </a:r>
            <a:r>
              <a:rPr dirty="0" spc="-15"/>
              <a:t>of </a:t>
            </a:r>
            <a:r>
              <a:rPr dirty="0" spc="-40"/>
              <a:t>Patient</a:t>
            </a:r>
            <a:r>
              <a:rPr dirty="0" spc="-440"/>
              <a:t> </a:t>
            </a:r>
            <a:r>
              <a:rPr dirty="0" spc="-45"/>
              <a:t>Centered</a:t>
            </a: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dirty="0" spc="-35"/>
              <a:t>Care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marL="129539" indent="-116839">
              <a:lnSpc>
                <a:spcPct val="100000"/>
              </a:lnSpc>
              <a:spcBef>
                <a:spcPts val="540"/>
              </a:spcBef>
              <a:buClr>
                <a:srgbClr val="93A299"/>
              </a:buClr>
              <a:buSzPct val="83333"/>
              <a:buFont typeface="Arial"/>
              <a:buChar char="•"/>
              <a:tabLst>
                <a:tab pos="130175" algn="l"/>
              </a:tabLst>
            </a:pPr>
            <a:r>
              <a:rPr dirty="0" b="1">
                <a:latin typeface="Arial"/>
                <a:cs typeface="Arial"/>
              </a:rPr>
              <a:t>Respect </a:t>
            </a:r>
            <a:r>
              <a:rPr dirty="0"/>
              <a:t>for patients values, preferences </a:t>
            </a:r>
            <a:r>
              <a:rPr dirty="0" spc="5"/>
              <a:t>&amp;</a:t>
            </a:r>
            <a:r>
              <a:rPr dirty="0" spc="-75"/>
              <a:t> </a:t>
            </a:r>
            <a:r>
              <a:rPr dirty="0"/>
              <a:t>needs</a:t>
            </a:r>
          </a:p>
          <a:p>
            <a:pPr marL="129539" indent="-116839">
              <a:lnSpc>
                <a:spcPct val="100000"/>
              </a:lnSpc>
              <a:spcBef>
                <a:spcPts val="445"/>
              </a:spcBef>
              <a:buClr>
                <a:srgbClr val="93A299"/>
              </a:buClr>
              <a:buSzPct val="83333"/>
              <a:buFont typeface="Arial"/>
              <a:buChar char="•"/>
              <a:tabLst>
                <a:tab pos="130175" algn="l"/>
              </a:tabLst>
            </a:pPr>
            <a:r>
              <a:rPr dirty="0" b="1">
                <a:latin typeface="Arial"/>
                <a:cs typeface="Arial"/>
              </a:rPr>
              <a:t>Coordinated </a:t>
            </a:r>
            <a:r>
              <a:rPr dirty="0" spc="5"/>
              <a:t>and </a:t>
            </a:r>
            <a:r>
              <a:rPr dirty="0" b="1">
                <a:latin typeface="Arial"/>
                <a:cs typeface="Arial"/>
              </a:rPr>
              <a:t>integrated</a:t>
            </a:r>
            <a:r>
              <a:rPr dirty="0" spc="-35" b="1">
                <a:latin typeface="Arial"/>
                <a:cs typeface="Arial"/>
              </a:rPr>
              <a:t> </a:t>
            </a:r>
            <a:r>
              <a:rPr dirty="0"/>
              <a:t>care</a:t>
            </a:r>
          </a:p>
          <a:p>
            <a:pPr marL="129539" indent="-116839">
              <a:lnSpc>
                <a:spcPct val="100000"/>
              </a:lnSpc>
              <a:spcBef>
                <a:spcPts val="445"/>
              </a:spcBef>
              <a:buClr>
                <a:srgbClr val="93A299"/>
              </a:buClr>
              <a:buSzPct val="83333"/>
              <a:buFont typeface="Arial"/>
              <a:buChar char="•"/>
              <a:tabLst>
                <a:tab pos="130175" algn="l"/>
              </a:tabLst>
            </a:pPr>
            <a:r>
              <a:rPr dirty="0" b="1">
                <a:latin typeface="Arial"/>
                <a:cs typeface="Arial"/>
              </a:rPr>
              <a:t>Information, Communication </a:t>
            </a:r>
            <a:r>
              <a:rPr dirty="0" spc="5"/>
              <a:t>&amp;</a:t>
            </a:r>
            <a:r>
              <a:rPr dirty="0" spc="-45"/>
              <a:t> </a:t>
            </a:r>
            <a:r>
              <a:rPr dirty="0" spc="5" b="1">
                <a:latin typeface="Arial"/>
                <a:cs typeface="Arial"/>
              </a:rPr>
              <a:t>Education</a:t>
            </a:r>
          </a:p>
          <a:p>
            <a:pPr marL="129539" indent="-116839">
              <a:lnSpc>
                <a:spcPct val="100000"/>
              </a:lnSpc>
              <a:spcBef>
                <a:spcPts val="430"/>
              </a:spcBef>
              <a:buClr>
                <a:srgbClr val="93A299"/>
              </a:buClr>
              <a:buSzPct val="83333"/>
              <a:buFont typeface="Arial"/>
              <a:buChar char="•"/>
              <a:tabLst>
                <a:tab pos="130175" algn="l"/>
              </a:tabLst>
            </a:pPr>
            <a:r>
              <a:rPr dirty="0" b="1">
                <a:latin typeface="Arial"/>
                <a:cs typeface="Arial"/>
              </a:rPr>
              <a:t>Physical</a:t>
            </a:r>
            <a:r>
              <a:rPr dirty="0" spc="-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Comfort</a:t>
            </a:r>
          </a:p>
          <a:p>
            <a:pPr marL="129539" indent="-116839">
              <a:lnSpc>
                <a:spcPct val="100000"/>
              </a:lnSpc>
              <a:spcBef>
                <a:spcPts val="445"/>
              </a:spcBef>
              <a:buClr>
                <a:srgbClr val="93A299"/>
              </a:buClr>
              <a:buSzPct val="83333"/>
              <a:buFont typeface="Arial"/>
              <a:buChar char="•"/>
              <a:tabLst>
                <a:tab pos="130175" algn="l"/>
              </a:tabLst>
            </a:pPr>
            <a:r>
              <a:rPr dirty="0" b="1">
                <a:latin typeface="Arial"/>
                <a:cs typeface="Arial"/>
              </a:rPr>
              <a:t>Emotional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spc="5" b="1">
                <a:latin typeface="Arial"/>
                <a:cs typeface="Arial"/>
              </a:rPr>
              <a:t>Support</a:t>
            </a:r>
          </a:p>
          <a:p>
            <a:pPr marL="129539" indent="-116839">
              <a:lnSpc>
                <a:spcPct val="100000"/>
              </a:lnSpc>
              <a:spcBef>
                <a:spcPts val="445"/>
              </a:spcBef>
              <a:buClr>
                <a:srgbClr val="93A299"/>
              </a:buClr>
              <a:buSzPct val="83333"/>
              <a:buFont typeface="Arial"/>
              <a:buChar char="•"/>
              <a:tabLst>
                <a:tab pos="130175" algn="l"/>
              </a:tabLst>
            </a:pPr>
            <a:r>
              <a:rPr dirty="0" spc="-5" b="1">
                <a:latin typeface="Arial"/>
                <a:cs typeface="Arial"/>
              </a:rPr>
              <a:t>Involvement </a:t>
            </a:r>
            <a:r>
              <a:rPr dirty="0"/>
              <a:t>of </a:t>
            </a:r>
            <a:r>
              <a:rPr dirty="0" spc="5"/>
              <a:t>family &amp;</a:t>
            </a:r>
            <a:r>
              <a:rPr dirty="0" spc="-5"/>
              <a:t> </a:t>
            </a:r>
            <a:r>
              <a:rPr dirty="0" spc="5"/>
              <a:t>friends</a:t>
            </a:r>
          </a:p>
          <a:p>
            <a:pPr marL="129539" indent="-116839">
              <a:lnSpc>
                <a:spcPct val="100000"/>
              </a:lnSpc>
              <a:spcBef>
                <a:spcPts val="445"/>
              </a:spcBef>
              <a:buClr>
                <a:srgbClr val="93A299"/>
              </a:buClr>
              <a:buSzPct val="83333"/>
              <a:buFont typeface="Arial"/>
              <a:buChar char="•"/>
              <a:tabLst>
                <a:tab pos="130175" algn="l"/>
              </a:tabLst>
            </a:pPr>
            <a:r>
              <a:rPr dirty="0" b="1">
                <a:latin typeface="Arial"/>
                <a:cs typeface="Arial"/>
              </a:rPr>
              <a:t>Continuity </a:t>
            </a:r>
            <a:r>
              <a:rPr dirty="0"/>
              <a:t>of</a:t>
            </a:r>
            <a:r>
              <a:rPr dirty="0" spc="-10"/>
              <a:t> </a:t>
            </a:r>
            <a:r>
              <a:rPr dirty="0"/>
              <a:t>care</a:t>
            </a:r>
          </a:p>
          <a:p>
            <a:pPr marL="129539" indent="-116839">
              <a:lnSpc>
                <a:spcPct val="100000"/>
              </a:lnSpc>
              <a:spcBef>
                <a:spcPts val="430"/>
              </a:spcBef>
              <a:buClr>
                <a:srgbClr val="93A299"/>
              </a:buClr>
              <a:buSzPct val="83333"/>
              <a:buFont typeface="Arial"/>
              <a:buChar char="•"/>
              <a:tabLst>
                <a:tab pos="130175" algn="l"/>
              </a:tabLst>
            </a:pPr>
            <a:r>
              <a:rPr dirty="0" b="1">
                <a:latin typeface="Arial"/>
                <a:cs typeface="Arial"/>
              </a:rPr>
              <a:t>Access </a:t>
            </a:r>
            <a:r>
              <a:rPr dirty="0" spc="5"/>
              <a:t>to</a:t>
            </a:r>
            <a:r>
              <a:rPr dirty="0" spc="-10"/>
              <a:t> </a:t>
            </a:r>
            <a:r>
              <a:rPr dirty="0"/>
              <a:t>care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0529" y="6112878"/>
            <a:ext cx="5448300" cy="45212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2640330">
              <a:lnSpc>
                <a:spcPct val="100000"/>
              </a:lnSpc>
              <a:spcBef>
                <a:spcPts val="395"/>
              </a:spcBef>
            </a:pPr>
            <a:r>
              <a:rPr dirty="0" sz="1150" spc="5">
                <a:solidFill>
                  <a:srgbClr val="292934"/>
                </a:solidFill>
                <a:latin typeface="Arial"/>
                <a:cs typeface="Arial"/>
              </a:rPr>
              <a:t>Picker </a:t>
            </a:r>
            <a:r>
              <a:rPr dirty="0" sz="1150">
                <a:solidFill>
                  <a:srgbClr val="292934"/>
                </a:solidFill>
                <a:latin typeface="Arial"/>
                <a:cs typeface="Arial"/>
              </a:rPr>
              <a:t>Institute-Multiyear </a:t>
            </a:r>
            <a:r>
              <a:rPr dirty="0" sz="1150" spc="5">
                <a:solidFill>
                  <a:srgbClr val="292934"/>
                </a:solidFill>
                <a:latin typeface="Arial"/>
                <a:cs typeface="Arial"/>
              </a:rPr>
              <a:t>Research</a:t>
            </a:r>
            <a:r>
              <a:rPr dirty="0" sz="1150" spc="-8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150" spc="5">
                <a:solidFill>
                  <a:srgbClr val="292934"/>
                </a:solidFill>
                <a:latin typeface="Arial"/>
                <a:cs typeface="Arial"/>
              </a:rPr>
              <a:t>Project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150">
                <a:solidFill>
                  <a:srgbClr val="292934"/>
                </a:solidFill>
                <a:latin typeface="Arial"/>
                <a:cs typeface="Arial"/>
              </a:rPr>
              <a:t>“</a:t>
            </a:r>
            <a:r>
              <a:rPr dirty="0" sz="1150" i="1">
                <a:solidFill>
                  <a:srgbClr val="292934"/>
                </a:solidFill>
                <a:latin typeface="Arial"/>
                <a:cs typeface="Arial"/>
              </a:rPr>
              <a:t>Through </a:t>
            </a:r>
            <a:r>
              <a:rPr dirty="0" sz="1150" spc="5" i="1">
                <a:solidFill>
                  <a:srgbClr val="292934"/>
                </a:solidFill>
                <a:latin typeface="Arial"/>
                <a:cs typeface="Arial"/>
              </a:rPr>
              <a:t>the </a:t>
            </a:r>
            <a:r>
              <a:rPr dirty="0" sz="1150" spc="-5" i="1">
                <a:solidFill>
                  <a:srgbClr val="292934"/>
                </a:solidFill>
                <a:latin typeface="Arial"/>
                <a:cs typeface="Arial"/>
              </a:rPr>
              <a:t>Patient’s </a:t>
            </a:r>
            <a:r>
              <a:rPr dirty="0" sz="1150" spc="5" i="1">
                <a:solidFill>
                  <a:srgbClr val="292934"/>
                </a:solidFill>
                <a:latin typeface="Arial"/>
                <a:cs typeface="Arial"/>
              </a:rPr>
              <a:t>Eyes: Understanding </a:t>
            </a:r>
            <a:r>
              <a:rPr dirty="0" sz="1150" i="1">
                <a:solidFill>
                  <a:srgbClr val="292934"/>
                </a:solidFill>
                <a:latin typeface="Arial"/>
                <a:cs typeface="Arial"/>
              </a:rPr>
              <a:t>and Promoting Patient-Centered</a:t>
            </a:r>
            <a:r>
              <a:rPr dirty="0" sz="1150" spc="-20" i="1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150" i="1">
                <a:solidFill>
                  <a:srgbClr val="292934"/>
                </a:solidFill>
                <a:latin typeface="Arial"/>
                <a:cs typeface="Arial"/>
              </a:rPr>
              <a:t>Care”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6236" y="3749433"/>
            <a:ext cx="4891405" cy="19939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In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an eHealth environment, </a:t>
            </a:r>
            <a:r>
              <a:rPr dirty="0" sz="1800" spc="5" b="1">
                <a:solidFill>
                  <a:srgbClr val="292934"/>
                </a:solidFill>
                <a:latin typeface="Arial"/>
                <a:cs typeface="Arial"/>
              </a:rPr>
              <a:t>Information</a:t>
            </a:r>
            <a:r>
              <a:rPr dirty="0" sz="1800" spc="-80" b="1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92934"/>
                </a:solidFill>
                <a:latin typeface="Arial"/>
                <a:cs typeface="Arial"/>
              </a:rPr>
              <a:t>Moves</a:t>
            </a:r>
            <a:endParaRPr sz="1800">
              <a:latin typeface="Arial"/>
              <a:cs typeface="Arial"/>
            </a:endParaRPr>
          </a:p>
          <a:p>
            <a:pPr algn="ctr" marL="113664">
              <a:lnSpc>
                <a:spcPct val="100000"/>
              </a:lnSpc>
              <a:spcBef>
                <a:spcPts val="15"/>
              </a:spcBef>
            </a:pP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rather than the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Physician or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the</a:t>
            </a:r>
            <a:r>
              <a:rPr dirty="0" sz="1800" spc="-9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Patient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eHealth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70"/>
              </a:spcBef>
            </a:pPr>
            <a:r>
              <a:rPr dirty="0" sz="2300" spc="5" b="1">
                <a:solidFill>
                  <a:srgbClr val="292934"/>
                </a:solidFill>
                <a:latin typeface="Arial"/>
                <a:cs typeface="Arial"/>
              </a:rPr>
              <a:t>ePhysician </a:t>
            </a:r>
            <a:r>
              <a:rPr dirty="0" sz="2300" spc="5">
                <a:solidFill>
                  <a:srgbClr val="292934"/>
                </a:solidFill>
                <a:latin typeface="Arial"/>
                <a:cs typeface="Arial"/>
              </a:rPr>
              <a:t>-</a:t>
            </a:r>
            <a:r>
              <a:rPr dirty="0" sz="2300" spc="-25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2300" spc="10" b="1">
                <a:solidFill>
                  <a:srgbClr val="292934"/>
                </a:solidFill>
                <a:latin typeface="Arial"/>
                <a:cs typeface="Arial"/>
              </a:rPr>
              <a:t>eConsumer</a:t>
            </a:r>
            <a:endParaRPr sz="2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65"/>
              </a:spcBef>
            </a:pP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!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72863" y="2861957"/>
            <a:ext cx="3637915" cy="4191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50" spc="-60"/>
              <a:t>It’s </a:t>
            </a:r>
            <a:r>
              <a:rPr dirty="0" sz="2550" spc="15"/>
              <a:t>a </a:t>
            </a:r>
            <a:r>
              <a:rPr dirty="0" sz="2550" spc="-45"/>
              <a:t>Different </a:t>
            </a:r>
            <a:r>
              <a:rPr dirty="0" sz="2550" spc="-35"/>
              <a:t>Ball</a:t>
            </a:r>
            <a:r>
              <a:rPr dirty="0" sz="2550" spc="-480"/>
              <a:t> </a:t>
            </a:r>
            <a:r>
              <a:rPr dirty="0" sz="2550" spc="-30"/>
              <a:t>game</a:t>
            </a:r>
            <a:endParaRPr sz="255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8142" y="3617099"/>
            <a:ext cx="3710940" cy="1586865"/>
          </a:xfrm>
          <a:custGeom>
            <a:avLst/>
            <a:gdLst/>
            <a:ahLst/>
            <a:cxnLst/>
            <a:rect l="l" t="t" r="r" b="b"/>
            <a:pathLst>
              <a:path w="3710940" h="1586864">
                <a:moveTo>
                  <a:pt x="0" y="0"/>
                </a:moveTo>
                <a:lnTo>
                  <a:pt x="56536" y="8153"/>
                </a:lnTo>
                <a:lnTo>
                  <a:pt x="113057" y="16315"/>
                </a:lnTo>
                <a:lnTo>
                  <a:pt x="169547" y="24488"/>
                </a:lnTo>
                <a:lnTo>
                  <a:pt x="225992" y="32678"/>
                </a:lnTo>
                <a:lnTo>
                  <a:pt x="282375" y="40889"/>
                </a:lnTo>
                <a:lnTo>
                  <a:pt x="338682" y="49127"/>
                </a:lnTo>
                <a:lnTo>
                  <a:pt x="394896" y="57395"/>
                </a:lnTo>
                <a:lnTo>
                  <a:pt x="451004" y="65700"/>
                </a:lnTo>
                <a:lnTo>
                  <a:pt x="506989" y="74045"/>
                </a:lnTo>
                <a:lnTo>
                  <a:pt x="562836" y="82435"/>
                </a:lnTo>
                <a:lnTo>
                  <a:pt x="618530" y="90876"/>
                </a:lnTo>
                <a:lnTo>
                  <a:pt x="674055" y="99371"/>
                </a:lnTo>
                <a:lnTo>
                  <a:pt x="729397" y="107926"/>
                </a:lnTo>
                <a:lnTo>
                  <a:pt x="784539" y="116545"/>
                </a:lnTo>
                <a:lnTo>
                  <a:pt x="839467" y="125234"/>
                </a:lnTo>
                <a:lnTo>
                  <a:pt x="894165" y="133996"/>
                </a:lnTo>
                <a:lnTo>
                  <a:pt x="948618" y="142838"/>
                </a:lnTo>
                <a:lnTo>
                  <a:pt x="1002811" y="151762"/>
                </a:lnTo>
                <a:lnTo>
                  <a:pt x="1056727" y="160775"/>
                </a:lnTo>
                <a:lnTo>
                  <a:pt x="1110353" y="169881"/>
                </a:lnTo>
                <a:lnTo>
                  <a:pt x="1163673" y="179084"/>
                </a:lnTo>
                <a:lnTo>
                  <a:pt x="1216670" y="188390"/>
                </a:lnTo>
                <a:lnTo>
                  <a:pt x="1269331" y="197803"/>
                </a:lnTo>
                <a:lnTo>
                  <a:pt x="1321639" y="207329"/>
                </a:lnTo>
                <a:lnTo>
                  <a:pt x="1373580" y="216971"/>
                </a:lnTo>
                <a:lnTo>
                  <a:pt x="1425138" y="226734"/>
                </a:lnTo>
                <a:lnTo>
                  <a:pt x="1476297" y="236624"/>
                </a:lnTo>
                <a:lnTo>
                  <a:pt x="1527043" y="246646"/>
                </a:lnTo>
                <a:lnTo>
                  <a:pt x="1577360" y="256803"/>
                </a:lnTo>
                <a:lnTo>
                  <a:pt x="1627232" y="267100"/>
                </a:lnTo>
                <a:lnTo>
                  <a:pt x="1676645" y="277543"/>
                </a:lnTo>
                <a:lnTo>
                  <a:pt x="1725583" y="288136"/>
                </a:lnTo>
                <a:lnTo>
                  <a:pt x="1774031" y="298885"/>
                </a:lnTo>
                <a:lnTo>
                  <a:pt x="1821974" y="309792"/>
                </a:lnTo>
                <a:lnTo>
                  <a:pt x="1869395" y="320865"/>
                </a:lnTo>
                <a:lnTo>
                  <a:pt x="1916281" y="332106"/>
                </a:lnTo>
                <a:lnTo>
                  <a:pt x="1962614" y="343522"/>
                </a:lnTo>
                <a:lnTo>
                  <a:pt x="2008382" y="355116"/>
                </a:lnTo>
                <a:lnTo>
                  <a:pt x="2053566" y="366893"/>
                </a:lnTo>
                <a:lnTo>
                  <a:pt x="2098154" y="378859"/>
                </a:lnTo>
                <a:lnTo>
                  <a:pt x="2142129" y="391019"/>
                </a:lnTo>
                <a:lnTo>
                  <a:pt x="2185475" y="403375"/>
                </a:lnTo>
                <a:lnTo>
                  <a:pt x="2228179" y="415935"/>
                </a:lnTo>
                <a:lnTo>
                  <a:pt x="2270223" y="428702"/>
                </a:lnTo>
                <a:lnTo>
                  <a:pt x="2311594" y="441681"/>
                </a:lnTo>
                <a:lnTo>
                  <a:pt x="2352275" y="454876"/>
                </a:lnTo>
                <a:lnTo>
                  <a:pt x="2392251" y="468294"/>
                </a:lnTo>
                <a:lnTo>
                  <a:pt x="2431507" y="481938"/>
                </a:lnTo>
                <a:lnTo>
                  <a:pt x="2470029" y="495813"/>
                </a:lnTo>
                <a:lnTo>
                  <a:pt x="2507799" y="509923"/>
                </a:lnTo>
                <a:lnTo>
                  <a:pt x="2544804" y="524275"/>
                </a:lnTo>
                <a:lnTo>
                  <a:pt x="2581027" y="538872"/>
                </a:lnTo>
                <a:lnTo>
                  <a:pt x="2616454" y="553719"/>
                </a:lnTo>
                <a:lnTo>
                  <a:pt x="2675156" y="579690"/>
                </a:lnTo>
                <a:lnTo>
                  <a:pt x="2731557" y="606383"/>
                </a:lnTo>
                <a:lnTo>
                  <a:pt x="2785733" y="633774"/>
                </a:lnTo>
                <a:lnTo>
                  <a:pt x="2837762" y="661841"/>
                </a:lnTo>
                <a:lnTo>
                  <a:pt x="2887719" y="690557"/>
                </a:lnTo>
                <a:lnTo>
                  <a:pt x="2935682" y="719900"/>
                </a:lnTo>
                <a:lnTo>
                  <a:pt x="2981727" y="749846"/>
                </a:lnTo>
                <a:lnTo>
                  <a:pt x="3025932" y="780369"/>
                </a:lnTo>
                <a:lnTo>
                  <a:pt x="3068372" y="811446"/>
                </a:lnTo>
                <a:lnTo>
                  <a:pt x="3109124" y="843054"/>
                </a:lnTo>
                <a:lnTo>
                  <a:pt x="3148265" y="875167"/>
                </a:lnTo>
                <a:lnTo>
                  <a:pt x="3185873" y="907761"/>
                </a:lnTo>
                <a:lnTo>
                  <a:pt x="3222022" y="940813"/>
                </a:lnTo>
                <a:lnTo>
                  <a:pt x="3256791" y="974298"/>
                </a:lnTo>
                <a:lnTo>
                  <a:pt x="3290256" y="1008193"/>
                </a:lnTo>
                <a:lnTo>
                  <a:pt x="3322494" y="1042473"/>
                </a:lnTo>
                <a:lnTo>
                  <a:pt x="3353581" y="1077114"/>
                </a:lnTo>
                <a:lnTo>
                  <a:pt x="3383594" y="1112091"/>
                </a:lnTo>
                <a:lnTo>
                  <a:pt x="3412610" y="1147382"/>
                </a:lnTo>
                <a:lnTo>
                  <a:pt x="3440705" y="1182961"/>
                </a:lnTo>
                <a:lnTo>
                  <a:pt x="3467957" y="1218805"/>
                </a:lnTo>
                <a:lnTo>
                  <a:pt x="3494441" y="1254889"/>
                </a:lnTo>
                <a:lnTo>
                  <a:pt x="3520235" y="1291189"/>
                </a:lnTo>
                <a:lnTo>
                  <a:pt x="3545416" y="1327681"/>
                </a:lnTo>
                <a:lnTo>
                  <a:pt x="3570059" y="1364342"/>
                </a:lnTo>
                <a:lnTo>
                  <a:pt x="3594243" y="1401146"/>
                </a:lnTo>
                <a:lnTo>
                  <a:pt x="3618042" y="1438071"/>
                </a:lnTo>
                <a:lnTo>
                  <a:pt x="3641535" y="1475091"/>
                </a:lnTo>
                <a:lnTo>
                  <a:pt x="3664798" y="1512182"/>
                </a:lnTo>
                <a:lnTo>
                  <a:pt x="3687907" y="1549321"/>
                </a:lnTo>
                <a:lnTo>
                  <a:pt x="3710939" y="1586484"/>
                </a:lnTo>
              </a:path>
            </a:pathLst>
          </a:custGeom>
          <a:ln w="18288">
            <a:solidFill>
              <a:srgbClr val="2929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21274" y="3626796"/>
            <a:ext cx="3758565" cy="2177415"/>
          </a:xfrm>
          <a:custGeom>
            <a:avLst/>
            <a:gdLst/>
            <a:ahLst/>
            <a:cxnLst/>
            <a:rect l="l" t="t" r="r" b="b"/>
            <a:pathLst>
              <a:path w="3758565" h="2177415">
                <a:moveTo>
                  <a:pt x="0" y="2170766"/>
                </a:moveTo>
                <a:lnTo>
                  <a:pt x="48993" y="2171932"/>
                </a:lnTo>
                <a:lnTo>
                  <a:pt x="98038" y="2173065"/>
                </a:lnTo>
                <a:lnTo>
                  <a:pt x="147190" y="2174129"/>
                </a:lnTo>
                <a:lnTo>
                  <a:pt x="196507" y="2175087"/>
                </a:lnTo>
                <a:lnTo>
                  <a:pt x="246042" y="2175902"/>
                </a:lnTo>
                <a:lnTo>
                  <a:pt x="295853" y="2176537"/>
                </a:lnTo>
                <a:lnTo>
                  <a:pt x="345995" y="2176957"/>
                </a:lnTo>
                <a:lnTo>
                  <a:pt x="396524" y="2177124"/>
                </a:lnTo>
                <a:lnTo>
                  <a:pt x="447495" y="2177001"/>
                </a:lnTo>
                <a:lnTo>
                  <a:pt x="498965" y="2176553"/>
                </a:lnTo>
                <a:lnTo>
                  <a:pt x="550989" y="2175742"/>
                </a:lnTo>
                <a:lnTo>
                  <a:pt x="603623" y="2174531"/>
                </a:lnTo>
                <a:lnTo>
                  <a:pt x="656924" y="2172885"/>
                </a:lnTo>
                <a:lnTo>
                  <a:pt x="710945" y="2170766"/>
                </a:lnTo>
                <a:lnTo>
                  <a:pt x="758675" y="2168663"/>
                </a:lnTo>
                <a:lnTo>
                  <a:pt x="806638" y="2166515"/>
                </a:lnTo>
                <a:lnTo>
                  <a:pt x="854873" y="2164272"/>
                </a:lnTo>
                <a:lnTo>
                  <a:pt x="903416" y="2161885"/>
                </a:lnTo>
                <a:lnTo>
                  <a:pt x="952305" y="2159306"/>
                </a:lnTo>
                <a:lnTo>
                  <a:pt x="1001578" y="2156485"/>
                </a:lnTo>
                <a:lnTo>
                  <a:pt x="1051271" y="2153373"/>
                </a:lnTo>
                <a:lnTo>
                  <a:pt x="1101423" y="2149922"/>
                </a:lnTo>
                <a:lnTo>
                  <a:pt x="1152070" y="2146082"/>
                </a:lnTo>
                <a:lnTo>
                  <a:pt x="1203250" y="2141805"/>
                </a:lnTo>
                <a:lnTo>
                  <a:pt x="1255001" y="2137041"/>
                </a:lnTo>
                <a:lnTo>
                  <a:pt x="1307359" y="2131743"/>
                </a:lnTo>
                <a:lnTo>
                  <a:pt x="1360363" y="2125860"/>
                </a:lnTo>
                <a:lnTo>
                  <a:pt x="1414049" y="2119344"/>
                </a:lnTo>
                <a:lnTo>
                  <a:pt x="1468455" y="2112146"/>
                </a:lnTo>
                <a:lnTo>
                  <a:pt x="1523618" y="2104218"/>
                </a:lnTo>
                <a:lnTo>
                  <a:pt x="1571326" y="2097015"/>
                </a:lnTo>
                <a:lnTo>
                  <a:pt x="1620761" y="2089446"/>
                </a:lnTo>
                <a:lnTo>
                  <a:pt x="1671679" y="2081510"/>
                </a:lnTo>
                <a:lnTo>
                  <a:pt x="1723834" y="2073206"/>
                </a:lnTo>
                <a:lnTo>
                  <a:pt x="1776984" y="2064534"/>
                </a:lnTo>
                <a:lnTo>
                  <a:pt x="1830883" y="2055496"/>
                </a:lnTo>
                <a:lnTo>
                  <a:pt x="1885287" y="2046090"/>
                </a:lnTo>
                <a:lnTo>
                  <a:pt x="1939952" y="2036317"/>
                </a:lnTo>
                <a:lnTo>
                  <a:pt x="1994633" y="2026177"/>
                </a:lnTo>
                <a:lnTo>
                  <a:pt x="2049086" y="2015669"/>
                </a:lnTo>
                <a:lnTo>
                  <a:pt x="2103066" y="2004795"/>
                </a:lnTo>
                <a:lnTo>
                  <a:pt x="2156329" y="1993552"/>
                </a:lnTo>
                <a:lnTo>
                  <a:pt x="2208631" y="1981943"/>
                </a:lnTo>
                <a:lnTo>
                  <a:pt x="2259727" y="1969966"/>
                </a:lnTo>
                <a:lnTo>
                  <a:pt x="2309372" y="1957622"/>
                </a:lnTo>
                <a:lnTo>
                  <a:pt x="2357323" y="1944911"/>
                </a:lnTo>
                <a:lnTo>
                  <a:pt x="2403335" y="1931832"/>
                </a:lnTo>
                <a:lnTo>
                  <a:pt x="2447164" y="1918387"/>
                </a:lnTo>
                <a:lnTo>
                  <a:pt x="2488565" y="1904574"/>
                </a:lnTo>
                <a:lnTo>
                  <a:pt x="2537700" y="1888595"/>
                </a:lnTo>
                <a:lnTo>
                  <a:pt x="2583768" y="1875575"/>
                </a:lnTo>
                <a:lnTo>
                  <a:pt x="2627085" y="1864629"/>
                </a:lnTo>
                <a:lnTo>
                  <a:pt x="2667966" y="1854866"/>
                </a:lnTo>
                <a:lnTo>
                  <a:pt x="2706727" y="1845401"/>
                </a:lnTo>
                <a:lnTo>
                  <a:pt x="2743684" y="1835345"/>
                </a:lnTo>
                <a:lnTo>
                  <a:pt x="2813450" y="1809913"/>
                </a:lnTo>
                <a:lnTo>
                  <a:pt x="2879790" y="1771468"/>
                </a:lnTo>
                <a:lnTo>
                  <a:pt x="2912466" y="1745148"/>
                </a:lnTo>
                <a:lnTo>
                  <a:pt x="2945232" y="1712911"/>
                </a:lnTo>
                <a:lnTo>
                  <a:pt x="2978406" y="1673872"/>
                </a:lnTo>
                <a:lnTo>
                  <a:pt x="3012302" y="1627142"/>
                </a:lnTo>
                <a:lnTo>
                  <a:pt x="3047238" y="1571834"/>
                </a:lnTo>
                <a:lnTo>
                  <a:pt x="3082015" y="1506466"/>
                </a:lnTo>
                <a:lnTo>
                  <a:pt x="3099658" y="1468619"/>
                </a:lnTo>
                <a:lnTo>
                  <a:pt x="3117435" y="1427679"/>
                </a:lnTo>
                <a:lnTo>
                  <a:pt x="3135322" y="1383907"/>
                </a:lnTo>
                <a:lnTo>
                  <a:pt x="3153292" y="1337564"/>
                </a:lnTo>
                <a:lnTo>
                  <a:pt x="3171321" y="1288911"/>
                </a:lnTo>
                <a:lnTo>
                  <a:pt x="3189383" y="1238210"/>
                </a:lnTo>
                <a:lnTo>
                  <a:pt x="3207451" y="1185722"/>
                </a:lnTo>
                <a:lnTo>
                  <a:pt x="3225502" y="1131709"/>
                </a:lnTo>
                <a:lnTo>
                  <a:pt x="3243508" y="1076431"/>
                </a:lnTo>
                <a:lnTo>
                  <a:pt x="3261444" y="1020150"/>
                </a:lnTo>
                <a:lnTo>
                  <a:pt x="3279285" y="963128"/>
                </a:lnTo>
                <a:lnTo>
                  <a:pt x="3297006" y="905625"/>
                </a:lnTo>
                <a:lnTo>
                  <a:pt x="3314580" y="847903"/>
                </a:lnTo>
                <a:lnTo>
                  <a:pt x="3331982" y="790223"/>
                </a:lnTo>
                <a:lnTo>
                  <a:pt x="3349186" y="732846"/>
                </a:lnTo>
                <a:lnTo>
                  <a:pt x="3366168" y="676035"/>
                </a:lnTo>
                <a:lnTo>
                  <a:pt x="3382900" y="620049"/>
                </a:lnTo>
                <a:lnTo>
                  <a:pt x="3399359" y="565151"/>
                </a:lnTo>
                <a:lnTo>
                  <a:pt x="3415517" y="511602"/>
                </a:lnTo>
                <a:lnTo>
                  <a:pt x="3431350" y="459663"/>
                </a:lnTo>
                <a:lnTo>
                  <a:pt x="3446832" y="409595"/>
                </a:lnTo>
                <a:lnTo>
                  <a:pt x="3461938" y="361660"/>
                </a:lnTo>
                <a:lnTo>
                  <a:pt x="3476641" y="316119"/>
                </a:lnTo>
                <a:lnTo>
                  <a:pt x="3490917" y="273233"/>
                </a:lnTo>
                <a:lnTo>
                  <a:pt x="3504739" y="233263"/>
                </a:lnTo>
                <a:lnTo>
                  <a:pt x="3518083" y="196472"/>
                </a:lnTo>
                <a:lnTo>
                  <a:pt x="3543230" y="133468"/>
                </a:lnTo>
                <a:lnTo>
                  <a:pt x="3585688" y="52789"/>
                </a:lnTo>
                <a:lnTo>
                  <a:pt x="3613254" y="18696"/>
                </a:lnTo>
                <a:lnTo>
                  <a:pt x="3659893" y="0"/>
                </a:lnTo>
                <a:lnTo>
                  <a:pt x="3679427" y="8798"/>
                </a:lnTo>
                <a:lnTo>
                  <a:pt x="3696746" y="25294"/>
                </a:lnTo>
                <a:lnTo>
                  <a:pt x="3712081" y="46190"/>
                </a:lnTo>
                <a:lnTo>
                  <a:pt x="3725661" y="68186"/>
                </a:lnTo>
                <a:lnTo>
                  <a:pt x="3737718" y="87982"/>
                </a:lnTo>
                <a:lnTo>
                  <a:pt x="3748482" y="102279"/>
                </a:lnTo>
                <a:lnTo>
                  <a:pt x="3758184" y="107778"/>
                </a:lnTo>
              </a:path>
            </a:pathLst>
          </a:custGeom>
          <a:ln w="18288">
            <a:solidFill>
              <a:srgbClr val="2929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15178" y="3391547"/>
            <a:ext cx="0" cy="2417445"/>
          </a:xfrm>
          <a:custGeom>
            <a:avLst/>
            <a:gdLst/>
            <a:ahLst/>
            <a:cxnLst/>
            <a:rect l="l" t="t" r="r" b="b"/>
            <a:pathLst>
              <a:path w="0" h="2417445">
                <a:moveTo>
                  <a:pt x="0" y="0"/>
                </a:moveTo>
                <a:lnTo>
                  <a:pt x="0" y="2417064"/>
                </a:lnTo>
              </a:path>
            </a:pathLst>
          </a:custGeom>
          <a:ln w="12191">
            <a:solidFill>
              <a:srgbClr val="F3F2D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526246" y="3588143"/>
            <a:ext cx="737870" cy="2212975"/>
          </a:xfrm>
          <a:custGeom>
            <a:avLst/>
            <a:gdLst/>
            <a:ahLst/>
            <a:cxnLst/>
            <a:rect l="l" t="t" r="r" b="b"/>
            <a:pathLst>
              <a:path w="737870" h="2212975">
                <a:moveTo>
                  <a:pt x="0" y="2212848"/>
                </a:moveTo>
                <a:lnTo>
                  <a:pt x="737615" y="2212848"/>
                </a:lnTo>
                <a:lnTo>
                  <a:pt x="737615" y="0"/>
                </a:lnTo>
                <a:lnTo>
                  <a:pt x="0" y="0"/>
                </a:lnTo>
                <a:lnTo>
                  <a:pt x="0" y="2212848"/>
                </a:lnTo>
                <a:close/>
              </a:path>
            </a:pathLst>
          </a:custGeom>
          <a:ln w="6095">
            <a:solidFill>
              <a:srgbClr val="292934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056981" y="3357511"/>
            <a:ext cx="732155" cy="3397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3000"/>
              </a:lnSpc>
              <a:spcBef>
                <a:spcPts val="95"/>
              </a:spcBef>
            </a:pPr>
            <a:r>
              <a:rPr dirty="0" sz="1000" spc="10" b="1">
                <a:solidFill>
                  <a:srgbClr val="D2533C"/>
                </a:solidFill>
                <a:latin typeface="Arial"/>
                <a:cs typeface="Arial"/>
              </a:rPr>
              <a:t>Health</a:t>
            </a:r>
            <a:r>
              <a:rPr dirty="0" sz="1000" spc="-55" b="1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1000" spc="10" b="1">
                <a:solidFill>
                  <a:srgbClr val="D2533C"/>
                </a:solidFill>
                <a:latin typeface="Arial"/>
                <a:cs typeface="Arial"/>
              </a:rPr>
              <a:t>care  </a:t>
            </a:r>
            <a:r>
              <a:rPr dirty="0" sz="1000" spc="15" b="1">
                <a:solidFill>
                  <a:srgbClr val="D2533C"/>
                </a:solidFill>
                <a:latin typeface="Arial"/>
                <a:cs typeface="Arial"/>
              </a:rPr>
              <a:t>spending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26246" y="3539375"/>
            <a:ext cx="257810" cy="393700"/>
          </a:xfrm>
          <a:custGeom>
            <a:avLst/>
            <a:gdLst/>
            <a:ahLst/>
            <a:cxnLst/>
            <a:rect l="l" t="t" r="r" b="b"/>
            <a:pathLst>
              <a:path w="257810" h="393700">
                <a:moveTo>
                  <a:pt x="0" y="0"/>
                </a:moveTo>
                <a:lnTo>
                  <a:pt x="257555" y="393191"/>
                </a:lnTo>
              </a:path>
            </a:pathLst>
          </a:custGeom>
          <a:ln w="12191">
            <a:solidFill>
              <a:srgbClr val="D2533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46763" y="4938280"/>
            <a:ext cx="657860" cy="122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02630" y="5800991"/>
            <a:ext cx="3761740" cy="0"/>
          </a:xfrm>
          <a:custGeom>
            <a:avLst/>
            <a:gdLst/>
            <a:ahLst/>
            <a:cxnLst/>
            <a:rect l="l" t="t" r="r" b="b"/>
            <a:pathLst>
              <a:path w="3761740" h="0">
                <a:moveTo>
                  <a:pt x="0" y="0"/>
                </a:moveTo>
                <a:lnTo>
                  <a:pt x="3761231" y="0"/>
                </a:lnTo>
              </a:path>
            </a:pathLst>
          </a:custGeom>
          <a:ln w="12191">
            <a:solidFill>
              <a:srgbClr val="F3F2D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718276" y="3410597"/>
            <a:ext cx="864235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10" b="1">
                <a:solidFill>
                  <a:srgbClr val="D2533C"/>
                </a:solidFill>
                <a:latin typeface="Arial"/>
                <a:cs typeface="Arial"/>
              </a:rPr>
              <a:t>Health</a:t>
            </a:r>
            <a:r>
              <a:rPr dirty="0" sz="1000" spc="-50" b="1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1000" spc="15" b="1">
                <a:solidFill>
                  <a:srgbClr val="D2533C"/>
                </a:solidFill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59474" y="3578999"/>
            <a:ext cx="104139" cy="131445"/>
          </a:xfrm>
          <a:custGeom>
            <a:avLst/>
            <a:gdLst/>
            <a:ahLst/>
            <a:cxnLst/>
            <a:rect l="l" t="t" r="r" b="b"/>
            <a:pathLst>
              <a:path w="104139" h="131445">
                <a:moveTo>
                  <a:pt x="103631" y="0"/>
                </a:moveTo>
                <a:lnTo>
                  <a:pt x="0" y="131063"/>
                </a:lnTo>
              </a:path>
            </a:pathLst>
          </a:custGeom>
          <a:ln w="12191">
            <a:solidFill>
              <a:srgbClr val="D2533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360904" y="4088015"/>
            <a:ext cx="1083563" cy="1444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688939" y="4676660"/>
            <a:ext cx="600710" cy="3397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3000"/>
              </a:lnSpc>
              <a:spcBef>
                <a:spcPts val="95"/>
              </a:spcBef>
            </a:pPr>
            <a:r>
              <a:rPr dirty="0" sz="1000" spc="15" b="1" i="1">
                <a:solidFill>
                  <a:srgbClr val="FFFFFF"/>
                </a:solidFill>
                <a:latin typeface="Arial"/>
                <a:cs typeface="Arial"/>
              </a:rPr>
              <a:t>Healthy </a:t>
            </a:r>
            <a:r>
              <a:rPr dirty="0" sz="1000" spc="5" b="1" i="1">
                <a:solidFill>
                  <a:srgbClr val="FFFFFF"/>
                </a:solidFill>
                <a:latin typeface="Arial"/>
                <a:cs typeface="Arial"/>
              </a:rPr>
              <a:t>/  </a:t>
            </a:r>
            <a:r>
              <a:rPr dirty="0" sz="1000" spc="20" b="1" i="1">
                <a:solidFill>
                  <a:srgbClr val="FFFFFF"/>
                </a:solidFill>
                <a:latin typeface="Arial"/>
                <a:cs typeface="Arial"/>
              </a:rPr>
              <a:t>Low</a:t>
            </a:r>
            <a:r>
              <a:rPr dirty="0" sz="1000" spc="-8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10" b="1" i="1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47503" y="4241939"/>
            <a:ext cx="1685544" cy="11292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707860" y="4685169"/>
            <a:ext cx="477520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10" b="1" i="1">
                <a:solidFill>
                  <a:srgbClr val="292934"/>
                </a:solidFill>
                <a:latin typeface="Arial"/>
                <a:cs typeface="Arial"/>
              </a:rPr>
              <a:t>At</a:t>
            </a:r>
            <a:r>
              <a:rPr dirty="0" sz="1000" spc="-45" b="1" i="1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000" spc="10" b="1" i="1">
                <a:solidFill>
                  <a:srgbClr val="292934"/>
                </a:solidFill>
                <a:latin typeface="Arial"/>
                <a:cs typeface="Arial"/>
              </a:rPr>
              <a:t>Risk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01500" y="4551311"/>
            <a:ext cx="374903" cy="501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683973" y="4650117"/>
            <a:ext cx="428878" cy="2212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142191" y="4435487"/>
            <a:ext cx="553212" cy="7360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493736" y="4508766"/>
            <a:ext cx="1175385" cy="497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0795" indent="749935">
              <a:lnSpc>
                <a:spcPct val="103000"/>
              </a:lnSpc>
              <a:spcBef>
                <a:spcPts val="95"/>
              </a:spcBef>
            </a:pPr>
            <a:r>
              <a:rPr dirty="0" sz="1000" spc="10" b="1" i="1">
                <a:solidFill>
                  <a:srgbClr val="292934"/>
                </a:solidFill>
                <a:latin typeface="Arial"/>
                <a:cs typeface="Arial"/>
              </a:rPr>
              <a:t>Early  </a:t>
            </a:r>
            <a:r>
              <a:rPr dirty="0" baseline="-5555" sz="1500" spc="22" b="1" i="1">
                <a:solidFill>
                  <a:srgbClr val="292934"/>
                </a:solidFill>
                <a:latin typeface="Arial"/>
                <a:cs typeface="Arial"/>
              </a:rPr>
              <a:t>High </a:t>
            </a:r>
            <a:r>
              <a:rPr dirty="0" baseline="-5555" sz="1500" spc="15" b="1" i="1">
                <a:solidFill>
                  <a:srgbClr val="292934"/>
                </a:solidFill>
                <a:latin typeface="Arial"/>
                <a:cs typeface="Arial"/>
              </a:rPr>
              <a:t>Risk</a:t>
            </a:r>
            <a:r>
              <a:rPr dirty="0" baseline="-5555" sz="1500" spc="307" b="1" i="1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000" spc="10" b="1" i="1">
                <a:solidFill>
                  <a:srgbClr val="292934"/>
                </a:solidFill>
                <a:latin typeface="Arial"/>
                <a:cs typeface="Arial"/>
              </a:rPr>
              <a:t>Clinical</a:t>
            </a:r>
            <a:endParaRPr sz="1000">
              <a:latin typeface="Arial"/>
              <a:cs typeface="Arial"/>
            </a:endParaRPr>
          </a:p>
          <a:p>
            <a:pPr marL="681355">
              <a:lnSpc>
                <a:spcPct val="100000"/>
              </a:lnSpc>
              <a:spcBef>
                <a:spcPts val="35"/>
              </a:spcBef>
            </a:pPr>
            <a:r>
              <a:rPr dirty="0" sz="1000" spc="15" b="1" i="1">
                <a:solidFill>
                  <a:srgbClr val="292934"/>
                </a:solidFill>
                <a:latin typeface="Arial"/>
                <a:cs typeface="Arial"/>
              </a:rPr>
              <a:t>Sym</a:t>
            </a:r>
            <a:r>
              <a:rPr dirty="0" sz="1000" spc="15" b="1" i="1">
                <a:solidFill>
                  <a:srgbClr val="292934"/>
                </a:solidFill>
                <a:latin typeface="Arial"/>
                <a:cs typeface="Arial"/>
              </a:rPr>
              <a:t>pto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0" name="object 20"/>
          <p:cNvSpPr txBox="1"/>
          <p:nvPr/>
        </p:nvSpPr>
        <p:spPr>
          <a:xfrm>
            <a:off x="5309330" y="4979682"/>
            <a:ext cx="1165860" cy="8007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10" b="1" i="1">
                <a:solidFill>
                  <a:srgbClr val="292934"/>
                </a:solidFill>
                <a:latin typeface="Arial"/>
                <a:cs typeface="Arial"/>
              </a:rPr>
              <a:t>ms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268605" marR="5080">
              <a:lnSpc>
                <a:spcPct val="103000"/>
              </a:lnSpc>
            </a:pPr>
            <a:r>
              <a:rPr dirty="0" sz="1000" spc="20" b="1">
                <a:solidFill>
                  <a:srgbClr val="FF0000"/>
                </a:solidFill>
                <a:latin typeface="Arial"/>
                <a:cs typeface="Arial"/>
              </a:rPr>
              <a:t>20% </a:t>
            </a:r>
            <a:r>
              <a:rPr dirty="0" sz="1000" spc="15" b="1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dirty="0" sz="1000" spc="-8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15" b="1">
                <a:solidFill>
                  <a:srgbClr val="FF0000"/>
                </a:solidFill>
                <a:latin typeface="Arial"/>
                <a:cs typeface="Arial"/>
              </a:rPr>
              <a:t>people  generate</a:t>
            </a:r>
            <a:endParaRPr sz="1000">
              <a:latin typeface="Arial"/>
              <a:cs typeface="Arial"/>
            </a:endParaRPr>
          </a:p>
          <a:p>
            <a:pPr marL="268605">
              <a:lnSpc>
                <a:spcPct val="100000"/>
              </a:lnSpc>
              <a:spcBef>
                <a:spcPts val="35"/>
              </a:spcBef>
            </a:pPr>
            <a:r>
              <a:rPr dirty="0" sz="1000" spc="20" b="1">
                <a:solidFill>
                  <a:srgbClr val="FF0000"/>
                </a:solidFill>
                <a:latin typeface="Arial"/>
                <a:cs typeface="Arial"/>
              </a:rPr>
              <a:t>80% </a:t>
            </a:r>
            <a:r>
              <a:rPr dirty="0" sz="1000" spc="15" b="1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dirty="0" sz="1000" spc="-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15" b="1">
                <a:solidFill>
                  <a:srgbClr val="FF0000"/>
                </a:solidFill>
                <a:latin typeface="Arial"/>
                <a:cs typeface="Arial"/>
              </a:rPr>
              <a:t>costs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325084" y="2865894"/>
            <a:ext cx="386651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0">
                <a:solidFill>
                  <a:srgbClr val="292934"/>
                </a:solidFill>
                <a:latin typeface="Arial"/>
                <a:cs typeface="Arial"/>
              </a:rPr>
              <a:t>Is “At the Point </a:t>
            </a:r>
            <a:r>
              <a:rPr dirty="0" sz="2000" spc="-5" b="0">
                <a:solidFill>
                  <a:srgbClr val="292934"/>
                </a:solidFill>
                <a:latin typeface="Arial"/>
                <a:cs typeface="Arial"/>
              </a:rPr>
              <a:t>of </a:t>
            </a:r>
            <a:r>
              <a:rPr dirty="0" sz="2000" b="0">
                <a:solidFill>
                  <a:srgbClr val="292934"/>
                </a:solidFill>
                <a:latin typeface="Arial"/>
                <a:cs typeface="Arial"/>
              </a:rPr>
              <a:t>Care” </a:t>
            </a:r>
            <a:r>
              <a:rPr dirty="0" sz="2000" spc="-75" b="0">
                <a:solidFill>
                  <a:srgbClr val="292934"/>
                </a:solidFill>
                <a:latin typeface="Arial"/>
                <a:cs typeface="Arial"/>
              </a:rPr>
              <a:t>Too</a:t>
            </a:r>
            <a:r>
              <a:rPr dirty="0" sz="2000" spc="-125" b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292934"/>
                </a:solidFill>
                <a:latin typeface="Arial"/>
                <a:cs typeface="Arial"/>
              </a:rPr>
              <a:t>Late?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34787" y="6103124"/>
            <a:ext cx="4180840" cy="639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770"/>
              </a:lnSpc>
              <a:spcBef>
                <a:spcPts val="95"/>
              </a:spcBef>
              <a:buChar char="-"/>
              <a:tabLst>
                <a:tab pos="133350" algn="l"/>
              </a:tabLst>
            </a:pPr>
            <a:r>
              <a:rPr dirty="0" sz="1550">
                <a:solidFill>
                  <a:srgbClr val="292934"/>
                </a:solidFill>
                <a:latin typeface="Arial"/>
                <a:cs typeface="Arial"/>
              </a:rPr>
              <a:t>Early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detection of </a:t>
            </a:r>
            <a:r>
              <a:rPr dirty="0" sz="1550">
                <a:solidFill>
                  <a:srgbClr val="292934"/>
                </a:solidFill>
                <a:latin typeface="Arial"/>
                <a:cs typeface="Arial"/>
              </a:rPr>
              <a:t>at-risk</a:t>
            </a:r>
            <a:r>
              <a:rPr dirty="0" sz="1550" spc="-7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patients</a:t>
            </a:r>
            <a:endParaRPr sz="1550">
              <a:latin typeface="Arial"/>
              <a:cs typeface="Arial"/>
            </a:endParaRPr>
          </a:p>
          <a:p>
            <a:pPr marL="12700" marR="5080">
              <a:lnSpc>
                <a:spcPct val="69700"/>
              </a:lnSpc>
              <a:spcBef>
                <a:spcPts val="475"/>
              </a:spcBef>
              <a:buChar char="-"/>
              <a:tabLst>
                <a:tab pos="133350" algn="l"/>
              </a:tabLst>
            </a:pP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Provide </a:t>
            </a:r>
            <a:r>
              <a:rPr dirty="0" u="sng" sz="155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Arial"/>
                <a:cs typeface="Arial"/>
              </a:rPr>
              <a:t>personalized</a:t>
            </a:r>
            <a:r>
              <a:rPr dirty="0" sz="1550" spc="-5" b="1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evidence to enable </a:t>
            </a:r>
            <a:r>
              <a:rPr dirty="0" sz="1550">
                <a:solidFill>
                  <a:srgbClr val="292934"/>
                </a:solidFill>
                <a:latin typeface="Arial"/>
                <a:cs typeface="Arial"/>
              </a:rPr>
              <a:t>pro- 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active</a:t>
            </a:r>
            <a:r>
              <a:rPr dirty="0" sz="1550" spc="-25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decisions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2863" y="2861957"/>
            <a:ext cx="1055370" cy="4191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50" spc="-45" b="0">
                <a:solidFill>
                  <a:srgbClr val="D2533C"/>
                </a:solidFill>
                <a:latin typeface="Arial"/>
                <a:cs typeface="Arial"/>
              </a:rPr>
              <a:t>A</a:t>
            </a:r>
            <a:r>
              <a:rPr dirty="0" sz="2550" spc="-40" b="0">
                <a:solidFill>
                  <a:srgbClr val="D2533C"/>
                </a:solidFill>
                <a:latin typeface="Arial"/>
                <a:cs typeface="Arial"/>
              </a:rPr>
              <a:t>c</a:t>
            </a:r>
            <a:r>
              <a:rPr dirty="0" sz="2550" spc="-55" b="0">
                <a:solidFill>
                  <a:srgbClr val="D2533C"/>
                </a:solidFill>
                <a:latin typeface="Arial"/>
                <a:cs typeface="Arial"/>
              </a:rPr>
              <a:t>ti</a:t>
            </a:r>
            <a:r>
              <a:rPr dirty="0" sz="2550" spc="-40" b="0">
                <a:solidFill>
                  <a:srgbClr val="D2533C"/>
                </a:solidFill>
                <a:latin typeface="Arial"/>
                <a:cs typeface="Arial"/>
              </a:rPr>
              <a:t>o</a:t>
            </a:r>
            <a:r>
              <a:rPr dirty="0" sz="2550" spc="-55" b="0">
                <a:solidFill>
                  <a:srgbClr val="D2533C"/>
                </a:solidFill>
                <a:latin typeface="Arial"/>
                <a:cs typeface="Arial"/>
              </a:rPr>
              <a:t>n</a:t>
            </a:r>
            <a:r>
              <a:rPr dirty="0" sz="2550" spc="15" b="0">
                <a:solidFill>
                  <a:srgbClr val="D2533C"/>
                </a:solidFill>
                <a:latin typeface="Arial"/>
                <a:cs typeface="Arial"/>
              </a:rPr>
              <a:t>s</a:t>
            </a:r>
            <a:endParaRPr sz="25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2863" y="3412324"/>
            <a:ext cx="4997450" cy="219773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129539" indent="-116839">
              <a:lnSpc>
                <a:spcPct val="100000"/>
              </a:lnSpc>
              <a:spcBef>
                <a:spcPts val="470"/>
              </a:spcBef>
              <a:buClr>
                <a:srgbClr val="93A299"/>
              </a:buClr>
              <a:buSzPct val="83870"/>
              <a:buChar char="•"/>
              <a:tabLst>
                <a:tab pos="130175" algn="l"/>
              </a:tabLst>
            </a:pPr>
            <a:r>
              <a:rPr dirty="0" sz="1550" spc="-20">
                <a:solidFill>
                  <a:srgbClr val="292934"/>
                </a:solidFill>
                <a:latin typeface="Arial"/>
                <a:cs typeface="Arial"/>
              </a:rPr>
              <a:t>Technology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victories and chronic</a:t>
            </a:r>
            <a:r>
              <a:rPr dirty="0" sz="1550" spc="-15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disease,</a:t>
            </a:r>
            <a:endParaRPr sz="1550">
              <a:latin typeface="Arial"/>
              <a:cs typeface="Arial"/>
            </a:endParaRPr>
          </a:p>
          <a:p>
            <a:pPr marL="129539" marR="102235" indent="-116839">
              <a:lnSpc>
                <a:spcPct val="100000"/>
              </a:lnSpc>
              <a:spcBef>
                <a:spcPts val="375"/>
              </a:spcBef>
              <a:buClr>
                <a:srgbClr val="93A299"/>
              </a:buClr>
              <a:buSzPct val="83870"/>
              <a:buChar char="•"/>
              <a:tabLst>
                <a:tab pos="185420" algn="l"/>
              </a:tabLst>
            </a:pP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e-Health takes a prominent </a:t>
            </a:r>
            <a:r>
              <a:rPr dirty="0" sz="1550">
                <a:solidFill>
                  <a:srgbClr val="292934"/>
                </a:solidFill>
                <a:latin typeface="Arial"/>
                <a:cs typeface="Arial"/>
              </a:rPr>
              <a:t>role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in the </a:t>
            </a:r>
            <a:r>
              <a:rPr dirty="0" sz="1550" spc="-10">
                <a:solidFill>
                  <a:srgbClr val="292934"/>
                </a:solidFill>
                <a:latin typeface="Arial"/>
                <a:cs typeface="Arial"/>
              </a:rPr>
              <a:t>management of 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healthcare</a:t>
            </a:r>
            <a:endParaRPr sz="1550">
              <a:latin typeface="Arial"/>
              <a:cs typeface="Arial"/>
            </a:endParaRPr>
          </a:p>
          <a:p>
            <a:pPr marL="129539" indent="-116839">
              <a:lnSpc>
                <a:spcPct val="100000"/>
              </a:lnSpc>
              <a:spcBef>
                <a:spcPts val="370"/>
              </a:spcBef>
              <a:buClr>
                <a:srgbClr val="93A299"/>
              </a:buClr>
              <a:buSzPct val="83870"/>
              <a:buChar char="•"/>
              <a:tabLst>
                <a:tab pos="130175" algn="l"/>
              </a:tabLst>
            </a:pPr>
            <a:r>
              <a:rPr dirty="0" sz="1550" spc="-95">
                <a:solidFill>
                  <a:srgbClr val="292934"/>
                </a:solidFill>
                <a:latin typeface="Arial"/>
                <a:cs typeface="Arial"/>
              </a:rPr>
              <a:t>To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aggregate rather than segregate healthcare</a:t>
            </a:r>
            <a:r>
              <a:rPr dirty="0" sz="1550" spc="8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system</a:t>
            </a:r>
            <a:endParaRPr sz="1550">
              <a:latin typeface="Arial"/>
              <a:cs typeface="Arial"/>
            </a:endParaRPr>
          </a:p>
          <a:p>
            <a:pPr marL="129539" indent="-116839">
              <a:lnSpc>
                <a:spcPct val="100000"/>
              </a:lnSpc>
              <a:spcBef>
                <a:spcPts val="370"/>
              </a:spcBef>
              <a:buClr>
                <a:srgbClr val="93A299"/>
              </a:buClr>
              <a:buSzPct val="83870"/>
              <a:buChar char="•"/>
              <a:tabLst>
                <a:tab pos="130175" algn="l"/>
              </a:tabLst>
            </a:pP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Consumer health education and</a:t>
            </a:r>
            <a:r>
              <a:rPr dirty="0" sz="1550" spc="-45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292934"/>
                </a:solidFill>
                <a:latin typeface="Arial"/>
                <a:cs typeface="Arial"/>
              </a:rPr>
              <a:t>empowerment</a:t>
            </a:r>
            <a:endParaRPr sz="1550">
              <a:latin typeface="Arial"/>
              <a:cs typeface="Arial"/>
            </a:endParaRPr>
          </a:p>
          <a:p>
            <a:pPr marL="129539" indent="-116839">
              <a:lnSpc>
                <a:spcPct val="100000"/>
              </a:lnSpc>
              <a:spcBef>
                <a:spcPts val="360"/>
              </a:spcBef>
              <a:buClr>
                <a:srgbClr val="93A299"/>
              </a:buClr>
              <a:buSzPct val="83870"/>
              <a:buChar char="•"/>
              <a:tabLst>
                <a:tab pos="130175" algn="l"/>
              </a:tabLst>
            </a:pP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Preventive medicine </a:t>
            </a:r>
            <a:r>
              <a:rPr dirty="0" sz="1550">
                <a:solidFill>
                  <a:srgbClr val="292934"/>
                </a:solidFill>
                <a:latin typeface="Arial"/>
                <a:cs typeface="Arial"/>
              </a:rPr>
              <a:t>takes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precedence over treating</a:t>
            </a:r>
            <a:r>
              <a:rPr dirty="0" sz="1550" spc="-55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292934"/>
                </a:solidFill>
                <a:latin typeface="Arial"/>
                <a:cs typeface="Arial"/>
              </a:rPr>
              <a:t>the</a:t>
            </a:r>
            <a:endParaRPr sz="1550">
              <a:latin typeface="Arial"/>
              <a:cs typeface="Arial"/>
            </a:endParaRPr>
          </a:p>
          <a:p>
            <a:pPr marL="129539">
              <a:lnSpc>
                <a:spcPct val="100000"/>
              </a:lnSpc>
              <a:spcBef>
                <a:spcPts val="5"/>
              </a:spcBef>
            </a:pP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sick</a:t>
            </a:r>
            <a:endParaRPr sz="1550">
              <a:latin typeface="Arial"/>
              <a:cs typeface="Arial"/>
            </a:endParaRPr>
          </a:p>
          <a:p>
            <a:pPr marL="129539" indent="-116839">
              <a:lnSpc>
                <a:spcPct val="100000"/>
              </a:lnSpc>
              <a:spcBef>
                <a:spcPts val="370"/>
              </a:spcBef>
              <a:buClr>
                <a:srgbClr val="93A299"/>
              </a:buClr>
              <a:buSzPct val="83870"/>
              <a:buChar char="•"/>
              <a:tabLst>
                <a:tab pos="130175" algn="l"/>
              </a:tabLst>
            </a:pP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Focus on vulnerable </a:t>
            </a:r>
            <a:r>
              <a:rPr dirty="0" sz="1550" spc="-10">
                <a:solidFill>
                  <a:srgbClr val="292934"/>
                </a:solidFill>
                <a:latin typeface="Arial"/>
                <a:cs typeface="Arial"/>
              </a:rPr>
              <a:t>members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of</a:t>
            </a:r>
            <a:r>
              <a:rPr dirty="0" sz="1550" spc="5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society</a:t>
            </a:r>
            <a:endParaRPr sz="15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2863" y="6176022"/>
            <a:ext cx="1734185" cy="1447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50" spc="15">
                <a:solidFill>
                  <a:srgbClr val="292934"/>
                </a:solidFill>
                <a:latin typeface="Arial"/>
                <a:cs typeface="Arial"/>
              </a:rPr>
              <a:t>The </a:t>
            </a:r>
            <a:r>
              <a:rPr dirty="0" sz="750" spc="10">
                <a:solidFill>
                  <a:srgbClr val="292934"/>
                </a:solidFill>
                <a:latin typeface="Arial"/>
                <a:cs typeface="Arial"/>
              </a:rPr>
              <a:t>European study for future of</a:t>
            </a:r>
            <a:r>
              <a:rPr dirty="0" sz="750" spc="-14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750" spc="5">
                <a:solidFill>
                  <a:srgbClr val="292934"/>
                </a:solidFill>
                <a:latin typeface="Arial"/>
                <a:cs typeface="Arial"/>
              </a:rPr>
              <a:t>health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2863" y="2861957"/>
            <a:ext cx="4062095" cy="4191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50" spc="-40" b="0">
                <a:solidFill>
                  <a:srgbClr val="D2533C"/>
                </a:solidFill>
                <a:latin typeface="Arial"/>
                <a:cs typeface="Arial"/>
              </a:rPr>
              <a:t>Consumer </a:t>
            </a:r>
            <a:r>
              <a:rPr dirty="0" sz="2550" spc="-35" b="0">
                <a:solidFill>
                  <a:srgbClr val="D2533C"/>
                </a:solidFill>
                <a:latin typeface="Arial"/>
                <a:cs typeface="Arial"/>
              </a:rPr>
              <a:t>Health</a:t>
            </a:r>
            <a:r>
              <a:rPr dirty="0" sz="2550" spc="-320" b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2550" spc="-45" b="0">
                <a:solidFill>
                  <a:srgbClr val="D2533C"/>
                </a:solidFill>
                <a:latin typeface="Arial"/>
                <a:cs typeface="Arial"/>
              </a:rPr>
              <a:t>Informatics</a:t>
            </a:r>
            <a:endParaRPr sz="25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2863" y="3458349"/>
            <a:ext cx="4894580" cy="1127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9539" marR="5080" indent="-116839">
              <a:lnSpc>
                <a:spcPct val="100400"/>
              </a:lnSpc>
              <a:spcBef>
                <a:spcPts val="100"/>
              </a:spcBef>
              <a:buClr>
                <a:srgbClr val="93A299"/>
              </a:buClr>
              <a:buSzPct val="83333"/>
              <a:buChar char="•"/>
              <a:tabLst>
                <a:tab pos="130175" algn="l"/>
              </a:tabLst>
            </a:pP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Integration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of consumer health information and  information technology in an environment of  </a:t>
            </a:r>
            <a:r>
              <a:rPr dirty="0" sz="1800" b="1">
                <a:solidFill>
                  <a:srgbClr val="292934"/>
                </a:solidFill>
                <a:latin typeface="Arial"/>
                <a:cs typeface="Arial"/>
              </a:rPr>
              <a:t>shared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healthcare </a:t>
            </a:r>
            <a:r>
              <a:rPr dirty="0" sz="1800" b="1">
                <a:solidFill>
                  <a:srgbClr val="292934"/>
                </a:solidFill>
                <a:latin typeface="Arial"/>
                <a:cs typeface="Arial"/>
              </a:rPr>
              <a:t>decision-making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that 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supports effective </a:t>
            </a:r>
            <a:r>
              <a:rPr dirty="0" sz="1800" b="1">
                <a:solidFill>
                  <a:srgbClr val="292934"/>
                </a:solidFill>
                <a:latin typeface="Arial"/>
                <a:cs typeface="Arial"/>
              </a:rPr>
              <a:t>self-health</a:t>
            </a:r>
            <a:r>
              <a:rPr dirty="0" sz="1800" spc="-45" b="1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action.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34369" y="6420878"/>
            <a:ext cx="30480" cy="6350"/>
          </a:xfrm>
          <a:custGeom>
            <a:avLst/>
            <a:gdLst/>
            <a:ahLst/>
            <a:cxnLst/>
            <a:rect l="l" t="t" r="r" b="b"/>
            <a:pathLst>
              <a:path w="30479" h="6350">
                <a:moveTo>
                  <a:pt x="0" y="6096"/>
                </a:moveTo>
                <a:lnTo>
                  <a:pt x="30479" y="6096"/>
                </a:lnTo>
                <a:lnTo>
                  <a:pt x="30479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2929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71567" y="6006858"/>
            <a:ext cx="4917440" cy="4387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497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292934"/>
                </a:solidFill>
                <a:latin typeface="Arial"/>
                <a:cs typeface="Arial"/>
              </a:rPr>
              <a:t>Lewis, D. </a:t>
            </a:r>
            <a:r>
              <a:rPr dirty="0" sz="900">
                <a:solidFill>
                  <a:srgbClr val="292934"/>
                </a:solidFill>
                <a:latin typeface="Arial"/>
                <a:cs typeface="Arial"/>
              </a:rPr>
              <a:t>&amp; Friedman, </a:t>
            </a:r>
            <a:r>
              <a:rPr dirty="0" sz="900" spc="-5">
                <a:solidFill>
                  <a:srgbClr val="292934"/>
                </a:solidFill>
                <a:latin typeface="Arial"/>
                <a:cs typeface="Arial"/>
              </a:rPr>
              <a:t>C. </a:t>
            </a:r>
            <a:r>
              <a:rPr dirty="0" sz="900">
                <a:solidFill>
                  <a:srgbClr val="292934"/>
                </a:solidFill>
                <a:latin typeface="Arial"/>
                <a:cs typeface="Arial"/>
              </a:rPr>
              <a:t>(2002). Consumer health informatics. In </a:t>
            </a:r>
            <a:r>
              <a:rPr dirty="0" sz="900" spc="-5">
                <a:solidFill>
                  <a:srgbClr val="292934"/>
                </a:solidFill>
                <a:latin typeface="Arial"/>
                <a:cs typeface="Arial"/>
              </a:rPr>
              <a:t>M.J. </a:t>
            </a:r>
            <a:r>
              <a:rPr dirty="0" sz="900">
                <a:solidFill>
                  <a:srgbClr val="292934"/>
                </a:solidFill>
                <a:latin typeface="Arial"/>
                <a:cs typeface="Arial"/>
              </a:rPr>
              <a:t>Ball, K.J.</a:t>
            </a:r>
            <a:r>
              <a:rPr dirty="0" sz="900" spc="-15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292934"/>
                </a:solidFill>
                <a:latin typeface="Arial"/>
                <a:cs typeface="Arial"/>
              </a:rPr>
              <a:t>Hannah,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900">
                <a:solidFill>
                  <a:srgbClr val="292934"/>
                </a:solidFill>
                <a:latin typeface="Arial"/>
                <a:cs typeface="Arial"/>
              </a:rPr>
              <a:t>S.K. </a:t>
            </a:r>
            <a:r>
              <a:rPr dirty="0" sz="900" spc="-5">
                <a:solidFill>
                  <a:srgbClr val="292934"/>
                </a:solidFill>
                <a:latin typeface="Arial"/>
                <a:cs typeface="Arial"/>
              </a:rPr>
              <a:t>Newbold, </a:t>
            </a:r>
            <a:r>
              <a:rPr dirty="0" sz="900">
                <a:solidFill>
                  <a:srgbClr val="292934"/>
                </a:solidFill>
                <a:latin typeface="Arial"/>
                <a:cs typeface="Arial"/>
              </a:rPr>
              <a:t>&amp; </a:t>
            </a:r>
            <a:r>
              <a:rPr dirty="0" sz="900" spc="-10">
                <a:solidFill>
                  <a:srgbClr val="292934"/>
                </a:solidFill>
                <a:latin typeface="Arial"/>
                <a:cs typeface="Arial"/>
              </a:rPr>
              <a:t>J.V.Douglas </a:t>
            </a:r>
            <a:r>
              <a:rPr dirty="0" sz="900">
                <a:solidFill>
                  <a:srgbClr val="292934"/>
                </a:solidFill>
                <a:latin typeface="Arial"/>
                <a:cs typeface="Arial"/>
              </a:rPr>
              <a:t>(Eds.). </a:t>
            </a:r>
            <a:r>
              <a:rPr dirty="0" sz="900" spc="-5" i="1">
                <a:solidFill>
                  <a:srgbClr val="292934"/>
                </a:solidFill>
                <a:latin typeface="Arial"/>
                <a:cs typeface="Arial"/>
              </a:rPr>
              <a:t>Nursing </a:t>
            </a:r>
            <a:r>
              <a:rPr dirty="0" sz="900" i="1">
                <a:solidFill>
                  <a:srgbClr val="292934"/>
                </a:solidFill>
                <a:latin typeface="Arial"/>
                <a:cs typeface="Arial"/>
              </a:rPr>
              <a:t>informatics: Where caring and technology </a:t>
            </a:r>
            <a:r>
              <a:rPr dirty="0" sz="900" spc="-5" i="1">
                <a:solidFill>
                  <a:srgbClr val="292934"/>
                </a:solidFill>
                <a:latin typeface="Arial"/>
                <a:cs typeface="Arial"/>
              </a:rPr>
              <a:t>meet</a:t>
            </a:r>
            <a:r>
              <a:rPr dirty="0" sz="900" spc="-90" i="1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900" spc="5" i="1">
                <a:solidFill>
                  <a:srgbClr val="292934"/>
                </a:solidFill>
                <a:latin typeface="Arial"/>
                <a:cs typeface="Arial"/>
              </a:rPr>
              <a:t>(3</a:t>
            </a:r>
            <a:r>
              <a:rPr dirty="0" baseline="27777" sz="900" spc="7" i="1">
                <a:solidFill>
                  <a:srgbClr val="292934"/>
                </a:solidFill>
                <a:latin typeface="Arial"/>
                <a:cs typeface="Arial"/>
              </a:rPr>
              <a:t>rd</a:t>
            </a:r>
            <a:endParaRPr baseline="27777" sz="900">
              <a:latin typeface="Arial"/>
              <a:cs typeface="Arial"/>
            </a:endParaRPr>
          </a:p>
          <a:p>
            <a:pPr marL="3233420">
              <a:lnSpc>
                <a:spcPct val="100000"/>
              </a:lnSpc>
            </a:pPr>
            <a:r>
              <a:rPr dirty="0" sz="900" i="1">
                <a:solidFill>
                  <a:srgbClr val="292934"/>
                </a:solidFill>
                <a:latin typeface="Arial"/>
                <a:cs typeface="Arial"/>
              </a:rPr>
              <a:t>ed.).  </a:t>
            </a:r>
            <a:r>
              <a:rPr dirty="0" sz="900" spc="-5">
                <a:solidFill>
                  <a:srgbClr val="292934"/>
                </a:solidFill>
                <a:latin typeface="Arial"/>
                <a:cs typeface="Arial"/>
              </a:rPr>
              <a:t>New </a:t>
            </a:r>
            <a:r>
              <a:rPr dirty="0" sz="900" spc="-20">
                <a:solidFill>
                  <a:srgbClr val="292934"/>
                </a:solidFill>
                <a:latin typeface="Arial"/>
                <a:cs typeface="Arial"/>
              </a:rPr>
              <a:t>York;</a:t>
            </a:r>
            <a:r>
              <a:rPr dirty="0" sz="900" spc="-65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292934"/>
                </a:solidFill>
                <a:latin typeface="Arial"/>
                <a:cs typeface="Arial"/>
              </a:rPr>
              <a:t>Springer-Verlag.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2863" y="2861957"/>
            <a:ext cx="2284095" cy="4191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50" spc="-40" b="0">
                <a:solidFill>
                  <a:srgbClr val="D2533C"/>
                </a:solidFill>
                <a:latin typeface="Arial"/>
                <a:cs typeface="Arial"/>
              </a:rPr>
              <a:t>Further</a:t>
            </a:r>
            <a:r>
              <a:rPr dirty="0" sz="2550" spc="-200" b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2550" spc="-40" b="0">
                <a:solidFill>
                  <a:srgbClr val="D2533C"/>
                </a:solidFill>
                <a:latin typeface="Arial"/>
                <a:cs typeface="Arial"/>
              </a:rPr>
              <a:t>Reading</a:t>
            </a:r>
            <a:endParaRPr sz="25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79102" y="3447935"/>
            <a:ext cx="2203957" cy="3147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5675" y="3995154"/>
            <a:ext cx="4105541" cy="19628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6983" y="5959614"/>
            <a:ext cx="4147185" cy="4191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50" spc="-50" b="0">
                <a:solidFill>
                  <a:srgbClr val="D2533C"/>
                </a:solidFill>
                <a:latin typeface="Arial"/>
                <a:cs typeface="Arial"/>
              </a:rPr>
              <a:t>https://youtu.be/kp-5Jo1qHw8</a:t>
            </a:r>
            <a:endParaRPr sz="25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75419" y="4148975"/>
            <a:ext cx="2211324" cy="1511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2863" y="2861957"/>
            <a:ext cx="2679065" cy="4191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50" spc="-25" b="0">
                <a:solidFill>
                  <a:srgbClr val="D2533C"/>
                </a:solidFill>
                <a:latin typeface="Arial"/>
                <a:cs typeface="Arial"/>
              </a:rPr>
              <a:t>The </a:t>
            </a:r>
            <a:r>
              <a:rPr dirty="0" sz="2550" spc="-40" b="0">
                <a:solidFill>
                  <a:srgbClr val="D2533C"/>
                </a:solidFill>
                <a:latin typeface="Arial"/>
                <a:cs typeface="Arial"/>
              </a:rPr>
              <a:t>Future:</a:t>
            </a:r>
            <a:r>
              <a:rPr dirty="0" sz="2550" spc="-370" b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2550" spc="-50" b="0">
                <a:solidFill>
                  <a:srgbClr val="D2533C"/>
                </a:solidFill>
                <a:latin typeface="Arial"/>
                <a:cs typeface="Arial"/>
              </a:rPr>
              <a:t>Trends</a:t>
            </a:r>
            <a:endParaRPr sz="25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2863" y="3456825"/>
            <a:ext cx="2365375" cy="26015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9539" marR="5080" indent="-116839">
              <a:lnSpc>
                <a:spcPct val="101200"/>
              </a:lnSpc>
              <a:spcBef>
                <a:spcPts val="90"/>
              </a:spcBef>
              <a:buClr>
                <a:srgbClr val="93A299"/>
              </a:buClr>
              <a:buSzPct val="86274"/>
              <a:buChar char="•"/>
              <a:tabLst>
                <a:tab pos="130175" algn="l"/>
              </a:tabLst>
            </a:pPr>
            <a:r>
              <a:rPr dirty="0" sz="2550" spc="-20">
                <a:solidFill>
                  <a:srgbClr val="D2533C"/>
                </a:solidFill>
                <a:latin typeface="Arial"/>
                <a:cs typeface="Arial"/>
              </a:rPr>
              <a:t>Is </a:t>
            </a:r>
            <a:r>
              <a:rPr dirty="0" sz="2550" spc="-30">
                <a:solidFill>
                  <a:srgbClr val="D2533C"/>
                </a:solidFill>
                <a:latin typeface="Arial"/>
                <a:cs typeface="Arial"/>
              </a:rPr>
              <a:t>for</a:t>
            </a:r>
            <a:r>
              <a:rPr dirty="0" sz="2550" spc="-30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2550" spc="-40">
                <a:solidFill>
                  <a:srgbClr val="D2533C"/>
                </a:solidFill>
                <a:latin typeface="Arial"/>
                <a:cs typeface="Arial"/>
              </a:rPr>
              <a:t>Consumer  </a:t>
            </a:r>
            <a:r>
              <a:rPr dirty="0" sz="2550" spc="-35">
                <a:solidFill>
                  <a:srgbClr val="D2533C"/>
                </a:solidFill>
                <a:latin typeface="Arial"/>
                <a:cs typeface="Arial"/>
              </a:rPr>
              <a:t>Health  </a:t>
            </a:r>
            <a:r>
              <a:rPr dirty="0" sz="2550" spc="-45">
                <a:solidFill>
                  <a:srgbClr val="D2533C"/>
                </a:solidFill>
                <a:latin typeface="Arial"/>
                <a:cs typeface="Arial"/>
              </a:rPr>
              <a:t>Informatics</a:t>
            </a:r>
            <a:endParaRPr sz="2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950">
              <a:latin typeface="Times New Roman"/>
              <a:cs typeface="Times New Roman"/>
            </a:endParaRPr>
          </a:p>
          <a:p>
            <a:pPr algn="ctr" marL="246379">
              <a:lnSpc>
                <a:spcPct val="100000"/>
              </a:lnSpc>
              <a:spcBef>
                <a:spcPts val="5"/>
              </a:spcBef>
            </a:pPr>
            <a:r>
              <a:rPr dirty="0" sz="3450" spc="10">
                <a:solidFill>
                  <a:srgbClr val="00B050"/>
                </a:solidFill>
                <a:latin typeface="Arial"/>
                <a:cs typeface="Arial"/>
              </a:rPr>
              <a:t>Thank</a:t>
            </a:r>
            <a:r>
              <a:rPr dirty="0" sz="3450" spc="-4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dirty="0" sz="3450" spc="15">
                <a:solidFill>
                  <a:srgbClr val="00B050"/>
                </a:solidFill>
                <a:latin typeface="Arial"/>
                <a:cs typeface="Arial"/>
              </a:rPr>
              <a:t>you</a:t>
            </a:r>
            <a:endParaRPr sz="3450">
              <a:latin typeface="Arial"/>
              <a:cs typeface="Arial"/>
            </a:endParaRPr>
          </a:p>
          <a:p>
            <a:pPr algn="ctr" marL="242570">
              <a:lnSpc>
                <a:spcPct val="100000"/>
              </a:lnSpc>
              <a:spcBef>
                <a:spcPts val="434"/>
              </a:spcBef>
            </a:pP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Prof Ahmed</a:t>
            </a:r>
            <a:r>
              <a:rPr dirty="0" sz="1550" spc="-185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50" spc="-5">
                <a:solidFill>
                  <a:srgbClr val="292934"/>
                </a:solidFill>
                <a:latin typeface="Arial"/>
                <a:cs typeface="Arial"/>
              </a:rPr>
              <a:t>Albarrak</a:t>
            </a:r>
            <a:endParaRPr sz="15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75975" y="3940187"/>
            <a:ext cx="2503931" cy="1982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2863" y="2861957"/>
            <a:ext cx="1814195" cy="4191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50" spc="-45" b="0">
                <a:solidFill>
                  <a:srgbClr val="D2533C"/>
                </a:solidFill>
                <a:latin typeface="Arial"/>
                <a:cs typeface="Arial"/>
              </a:rPr>
              <a:t>C</a:t>
            </a:r>
            <a:r>
              <a:rPr dirty="0" sz="2550" spc="-40" b="0">
                <a:solidFill>
                  <a:srgbClr val="D2533C"/>
                </a:solidFill>
                <a:latin typeface="Arial"/>
                <a:cs typeface="Arial"/>
              </a:rPr>
              <a:t>onsu</a:t>
            </a:r>
            <a:r>
              <a:rPr dirty="0" sz="2550" spc="-40" b="0">
                <a:solidFill>
                  <a:srgbClr val="D2533C"/>
                </a:solidFill>
                <a:latin typeface="Arial"/>
                <a:cs typeface="Arial"/>
              </a:rPr>
              <a:t>m</a:t>
            </a:r>
            <a:r>
              <a:rPr dirty="0" sz="2550" spc="-60" b="0">
                <a:solidFill>
                  <a:srgbClr val="D2533C"/>
                </a:solidFill>
                <a:latin typeface="Arial"/>
                <a:cs typeface="Arial"/>
              </a:rPr>
              <a:t>ers</a:t>
            </a:r>
            <a:r>
              <a:rPr dirty="0" sz="2550" spc="15" b="0">
                <a:solidFill>
                  <a:srgbClr val="D2533C"/>
                </a:solidFill>
                <a:latin typeface="Arial"/>
                <a:cs typeface="Arial"/>
              </a:rPr>
              <a:t>?</a:t>
            </a:r>
            <a:endParaRPr sz="25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2863" y="3430917"/>
            <a:ext cx="4968240" cy="852169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1960"/>
              </a:lnSpc>
              <a:spcBef>
                <a:spcPts val="340"/>
              </a:spcBef>
              <a:buClr>
                <a:srgbClr val="93A299"/>
              </a:buClr>
              <a:buSzPct val="83333"/>
              <a:buChar char="•"/>
              <a:tabLst>
                <a:tab pos="239395" algn="l"/>
                <a:tab pos="240029" algn="l"/>
              </a:tabLst>
            </a:pP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More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broader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than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“patient “ it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may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include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the 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well and</a:t>
            </a:r>
            <a:r>
              <a:rPr dirty="0" sz="1800" spc="-2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caregivers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  <a:buClr>
                <a:srgbClr val="93A299"/>
              </a:buClr>
              <a:buSzPct val="83333"/>
              <a:buChar char="•"/>
              <a:tabLst>
                <a:tab pos="239395" algn="l"/>
                <a:tab pos="240029" algn="l"/>
              </a:tabLst>
            </a:pP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It is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a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very diverse</a:t>
            </a:r>
            <a:r>
              <a:rPr dirty="0" sz="1800" spc="-45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group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47207" y="5241810"/>
            <a:ext cx="3941445" cy="516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6350" indent="1266825">
              <a:lnSpc>
                <a:spcPct val="123300"/>
              </a:lnSpc>
              <a:spcBef>
                <a:spcPts val="100"/>
              </a:spcBef>
            </a:pPr>
            <a:r>
              <a:rPr dirty="0" sz="900">
                <a:solidFill>
                  <a:srgbClr val="292934"/>
                </a:solidFill>
                <a:latin typeface="Arial"/>
                <a:cs typeface="Arial"/>
              </a:rPr>
              <a:t>Brennan&amp;Safran.Chapter 2</a:t>
            </a:r>
            <a:r>
              <a:rPr dirty="0" sz="900" spc="-6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292934"/>
                </a:solidFill>
                <a:latin typeface="Arial"/>
                <a:cs typeface="Arial"/>
              </a:rPr>
              <a:t>Empowered</a:t>
            </a:r>
            <a:r>
              <a:rPr dirty="0" sz="900" spc="-25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92934"/>
                </a:solidFill>
                <a:latin typeface="Arial"/>
                <a:cs typeface="Arial"/>
              </a:rPr>
              <a:t>consumers.  In: </a:t>
            </a:r>
            <a:r>
              <a:rPr dirty="0" sz="900" spc="-5">
                <a:solidFill>
                  <a:srgbClr val="292934"/>
                </a:solidFill>
                <a:latin typeface="Arial"/>
                <a:cs typeface="Arial"/>
              </a:rPr>
              <a:t>Lewis, </a:t>
            </a:r>
            <a:r>
              <a:rPr dirty="0" sz="900">
                <a:solidFill>
                  <a:srgbClr val="292934"/>
                </a:solidFill>
                <a:latin typeface="Arial"/>
                <a:cs typeface="Arial"/>
              </a:rPr>
              <a:t>Eysenbach, Kukafka, </a:t>
            </a:r>
            <a:r>
              <a:rPr dirty="0" sz="900" spc="-5">
                <a:solidFill>
                  <a:srgbClr val="292934"/>
                </a:solidFill>
                <a:latin typeface="Arial"/>
                <a:cs typeface="Arial"/>
              </a:rPr>
              <a:t>Stavri, </a:t>
            </a:r>
            <a:r>
              <a:rPr dirty="0" sz="900">
                <a:solidFill>
                  <a:srgbClr val="292934"/>
                </a:solidFill>
                <a:latin typeface="Arial"/>
                <a:cs typeface="Arial"/>
              </a:rPr>
              <a:t>Jimison. Consumer </a:t>
            </a:r>
            <a:r>
              <a:rPr dirty="0" sz="900" spc="-5">
                <a:solidFill>
                  <a:srgbClr val="292934"/>
                </a:solidFill>
                <a:latin typeface="Arial"/>
                <a:cs typeface="Arial"/>
              </a:rPr>
              <a:t>Health</a:t>
            </a:r>
            <a:r>
              <a:rPr dirty="0" sz="900" spc="-114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92934"/>
                </a:solidFill>
                <a:latin typeface="Arial"/>
                <a:cs typeface="Arial"/>
              </a:rPr>
              <a:t>Informatics</a:t>
            </a:r>
            <a:endParaRPr sz="9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20"/>
              </a:spcBef>
            </a:pPr>
            <a:r>
              <a:rPr dirty="0" sz="900" spc="-10">
                <a:solidFill>
                  <a:srgbClr val="292934"/>
                </a:solidFill>
                <a:latin typeface="Arial"/>
                <a:cs typeface="Arial"/>
              </a:rPr>
              <a:t>Springer,</a:t>
            </a:r>
            <a:r>
              <a:rPr dirty="0" sz="900" spc="-8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92934"/>
                </a:solidFill>
                <a:latin typeface="Arial"/>
                <a:cs typeface="Arial"/>
              </a:rPr>
              <a:t>2005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413" y="2735160"/>
            <a:ext cx="5552440" cy="578485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800" spc="-35">
                <a:solidFill>
                  <a:srgbClr val="D2533C"/>
                </a:solidFill>
                <a:latin typeface="Arial"/>
                <a:cs typeface="Arial"/>
              </a:rPr>
              <a:t>The</a:t>
            </a:r>
            <a:r>
              <a:rPr dirty="0" sz="1800" spc="-15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D2533C"/>
                </a:solidFill>
                <a:latin typeface="Arial"/>
                <a:cs typeface="Arial"/>
              </a:rPr>
              <a:t>focus</a:t>
            </a:r>
            <a:r>
              <a:rPr dirty="0" sz="1800" spc="-155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D2533C"/>
                </a:solidFill>
                <a:latin typeface="Arial"/>
                <a:cs typeface="Arial"/>
              </a:rPr>
              <a:t>of</a:t>
            </a:r>
            <a:r>
              <a:rPr dirty="0" sz="1800" spc="-14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D2533C"/>
                </a:solidFill>
                <a:latin typeface="Arial"/>
                <a:cs typeface="Arial"/>
              </a:rPr>
              <a:t>traditional</a:t>
            </a:r>
            <a:r>
              <a:rPr dirty="0" sz="1800" spc="-155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D2533C"/>
                </a:solidFill>
                <a:latin typeface="Arial"/>
                <a:cs typeface="Arial"/>
              </a:rPr>
              <a:t>health</a:t>
            </a:r>
            <a:r>
              <a:rPr dirty="0" sz="1800" spc="-15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D2533C"/>
                </a:solidFill>
                <a:latin typeface="Arial"/>
                <a:cs typeface="Arial"/>
              </a:rPr>
              <a:t>care</a:t>
            </a:r>
            <a:r>
              <a:rPr dirty="0" sz="1800" spc="-15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D2533C"/>
                </a:solidFill>
                <a:latin typeface="Arial"/>
                <a:cs typeface="Arial"/>
              </a:rPr>
              <a:t>and</a:t>
            </a:r>
            <a:r>
              <a:rPr dirty="0" sz="1800" spc="-14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D2533C"/>
                </a:solidFill>
                <a:latin typeface="Arial"/>
                <a:cs typeface="Arial"/>
              </a:rPr>
              <a:t>medical</a:t>
            </a:r>
            <a:r>
              <a:rPr dirty="0" sz="1800" spc="-14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D2533C"/>
                </a:solidFill>
                <a:latin typeface="Arial"/>
                <a:cs typeface="Arial"/>
              </a:rPr>
              <a:t>informatics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800" spc="-25">
                <a:solidFill>
                  <a:srgbClr val="D2533C"/>
                </a:solidFill>
                <a:latin typeface="Arial"/>
                <a:cs typeface="Arial"/>
              </a:rPr>
              <a:t>is</a:t>
            </a:r>
            <a:r>
              <a:rPr dirty="0" sz="1800" spc="-15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D2533C"/>
                </a:solidFill>
                <a:latin typeface="Arial"/>
                <a:cs typeface="Arial"/>
              </a:rPr>
              <a:t>shifting</a:t>
            </a:r>
            <a:r>
              <a:rPr dirty="0" sz="1800" spc="-16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D2533C"/>
                </a:solidFill>
                <a:latin typeface="Arial"/>
                <a:cs typeface="Arial"/>
              </a:rPr>
              <a:t>from</a:t>
            </a:r>
            <a:r>
              <a:rPr dirty="0" sz="1800" spc="-14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D2533C"/>
                </a:solidFill>
                <a:latin typeface="Arial"/>
                <a:cs typeface="Arial"/>
              </a:rPr>
              <a:t>health</a:t>
            </a:r>
            <a:r>
              <a:rPr dirty="0" sz="1800" spc="-16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D2533C"/>
                </a:solidFill>
                <a:latin typeface="Arial"/>
                <a:cs typeface="Arial"/>
              </a:rPr>
              <a:t>professionals</a:t>
            </a:r>
            <a:r>
              <a:rPr dirty="0" sz="1800" spc="-17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D2533C"/>
                </a:solidFill>
                <a:latin typeface="Arial"/>
                <a:cs typeface="Arial"/>
              </a:rPr>
              <a:t>to</a:t>
            </a:r>
            <a:r>
              <a:rPr dirty="0" sz="1800" spc="-125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D2533C"/>
                </a:solidFill>
                <a:latin typeface="Arial"/>
                <a:cs typeface="Arial"/>
              </a:rPr>
              <a:t>consumers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27982" y="3399167"/>
            <a:ext cx="5506212" cy="3265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2863" y="2861957"/>
            <a:ext cx="3399154" cy="4191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50" spc="-40" b="0">
                <a:solidFill>
                  <a:srgbClr val="D2533C"/>
                </a:solidFill>
                <a:latin typeface="Arial"/>
                <a:cs typeface="Arial"/>
              </a:rPr>
              <a:t>Empowered</a:t>
            </a:r>
            <a:r>
              <a:rPr dirty="0" sz="2550" spc="-190" b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2550" spc="-40" b="0">
                <a:solidFill>
                  <a:srgbClr val="D2533C"/>
                </a:solidFill>
                <a:latin typeface="Arial"/>
                <a:cs typeface="Arial"/>
              </a:rPr>
              <a:t>Consumers</a:t>
            </a:r>
            <a:endParaRPr sz="25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2863" y="3430917"/>
            <a:ext cx="5160645" cy="2091689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12700" marR="504190">
              <a:lnSpc>
                <a:spcPct val="90300"/>
              </a:lnSpc>
              <a:spcBef>
                <a:spcPts val="320"/>
              </a:spcBef>
              <a:buClr>
                <a:srgbClr val="93A299"/>
              </a:buClr>
              <a:buSzPct val="83333"/>
              <a:buChar char="•"/>
              <a:tabLst>
                <a:tab pos="239395" algn="l"/>
                <a:tab pos="240029" algn="l"/>
              </a:tabLst>
            </a:pP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Empowerment: Granting of power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to a  dependent group or enhancing an</a:t>
            </a:r>
            <a:r>
              <a:rPr dirty="0" sz="1800" spc="-6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individual's  </a:t>
            </a:r>
            <a:r>
              <a:rPr dirty="0" sz="1800" b="1">
                <a:solidFill>
                  <a:srgbClr val="292934"/>
                </a:solidFill>
                <a:latin typeface="Arial"/>
                <a:cs typeface="Arial"/>
              </a:rPr>
              <a:t>ability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for </a:t>
            </a:r>
            <a:r>
              <a:rPr dirty="0" sz="1800" spc="5" b="1">
                <a:solidFill>
                  <a:srgbClr val="292934"/>
                </a:solidFill>
                <a:latin typeface="Arial"/>
                <a:cs typeface="Arial"/>
              </a:rPr>
              <a:t>self</a:t>
            </a:r>
            <a:r>
              <a:rPr dirty="0" sz="1800" spc="-40" b="1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determination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90300"/>
              </a:lnSpc>
              <a:spcBef>
                <a:spcPts val="439"/>
              </a:spcBef>
              <a:buClr>
                <a:srgbClr val="93A299"/>
              </a:buClr>
              <a:buSzPct val="83333"/>
              <a:buChar char="•"/>
              <a:tabLst>
                <a:tab pos="239395" algn="l"/>
                <a:tab pos="240029" algn="l"/>
              </a:tabLst>
            </a:pP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“a </a:t>
            </a:r>
            <a:r>
              <a:rPr dirty="0" sz="1800" b="1">
                <a:solidFill>
                  <a:srgbClr val="292934"/>
                </a:solidFill>
                <a:latin typeface="Arial"/>
                <a:cs typeface="Arial"/>
              </a:rPr>
              <a:t>social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process of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recognizing,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promoting and  enhancing people’ abilities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to meet their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own  </a:t>
            </a:r>
            <a:r>
              <a:rPr dirty="0" sz="1800" b="1">
                <a:solidFill>
                  <a:srgbClr val="292934"/>
                </a:solidFill>
                <a:latin typeface="Arial"/>
                <a:cs typeface="Arial"/>
              </a:rPr>
              <a:t>needs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,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to </a:t>
            </a:r>
            <a:r>
              <a:rPr dirty="0" sz="1800" spc="-5" b="1">
                <a:solidFill>
                  <a:srgbClr val="292934"/>
                </a:solidFill>
                <a:latin typeface="Arial"/>
                <a:cs typeface="Arial"/>
              </a:rPr>
              <a:t>solve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their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own problems, and </a:t>
            </a:r>
            <a:r>
              <a:rPr dirty="0" sz="1800" b="1">
                <a:solidFill>
                  <a:srgbClr val="292934"/>
                </a:solidFill>
                <a:latin typeface="Arial"/>
                <a:cs typeface="Arial"/>
              </a:rPr>
              <a:t>mobilize 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the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necessary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resources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in order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to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feel in control  of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their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lives” (Gibson,</a:t>
            </a:r>
            <a:r>
              <a:rPr dirty="0" sz="1800" spc="-45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1991)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47207" y="5872746"/>
            <a:ext cx="3941445" cy="5181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6350" indent="1266825">
              <a:lnSpc>
                <a:spcPct val="124400"/>
              </a:lnSpc>
              <a:spcBef>
                <a:spcPts val="100"/>
              </a:spcBef>
            </a:pPr>
            <a:r>
              <a:rPr dirty="0" sz="900">
                <a:solidFill>
                  <a:srgbClr val="292934"/>
                </a:solidFill>
                <a:latin typeface="Arial"/>
                <a:cs typeface="Arial"/>
              </a:rPr>
              <a:t>Brennan&amp;Safran.Chapter 2</a:t>
            </a:r>
            <a:r>
              <a:rPr dirty="0" sz="900" spc="-6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292934"/>
                </a:solidFill>
                <a:latin typeface="Arial"/>
                <a:cs typeface="Arial"/>
              </a:rPr>
              <a:t>Empowered</a:t>
            </a:r>
            <a:r>
              <a:rPr dirty="0" sz="900" spc="-25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92934"/>
                </a:solidFill>
                <a:latin typeface="Arial"/>
                <a:cs typeface="Arial"/>
              </a:rPr>
              <a:t>consumers.  In: </a:t>
            </a:r>
            <a:r>
              <a:rPr dirty="0" sz="900" spc="-5">
                <a:solidFill>
                  <a:srgbClr val="292934"/>
                </a:solidFill>
                <a:latin typeface="Arial"/>
                <a:cs typeface="Arial"/>
              </a:rPr>
              <a:t>Lewis, </a:t>
            </a:r>
            <a:r>
              <a:rPr dirty="0" sz="900">
                <a:solidFill>
                  <a:srgbClr val="292934"/>
                </a:solidFill>
                <a:latin typeface="Arial"/>
                <a:cs typeface="Arial"/>
              </a:rPr>
              <a:t>Eysenbach, Kukafka, </a:t>
            </a:r>
            <a:r>
              <a:rPr dirty="0" sz="900" spc="-5">
                <a:solidFill>
                  <a:srgbClr val="292934"/>
                </a:solidFill>
                <a:latin typeface="Arial"/>
                <a:cs typeface="Arial"/>
              </a:rPr>
              <a:t>Stavri, </a:t>
            </a:r>
            <a:r>
              <a:rPr dirty="0" sz="900">
                <a:solidFill>
                  <a:srgbClr val="292934"/>
                </a:solidFill>
                <a:latin typeface="Arial"/>
                <a:cs typeface="Arial"/>
              </a:rPr>
              <a:t>Jimison. Consumer </a:t>
            </a:r>
            <a:r>
              <a:rPr dirty="0" sz="900" spc="-5">
                <a:solidFill>
                  <a:srgbClr val="292934"/>
                </a:solidFill>
                <a:latin typeface="Arial"/>
                <a:cs typeface="Arial"/>
              </a:rPr>
              <a:t>Health</a:t>
            </a:r>
            <a:r>
              <a:rPr dirty="0" sz="900" spc="-114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92934"/>
                </a:solidFill>
                <a:latin typeface="Arial"/>
                <a:cs typeface="Arial"/>
              </a:rPr>
              <a:t>Informatics</a:t>
            </a:r>
            <a:endParaRPr sz="9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05"/>
              </a:spcBef>
            </a:pPr>
            <a:r>
              <a:rPr dirty="0" sz="900" spc="-10">
                <a:solidFill>
                  <a:srgbClr val="292934"/>
                </a:solidFill>
                <a:latin typeface="Arial"/>
                <a:cs typeface="Arial"/>
              </a:rPr>
              <a:t>Springer,</a:t>
            </a:r>
            <a:r>
              <a:rPr dirty="0" sz="900" spc="-8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92934"/>
                </a:solidFill>
                <a:latin typeface="Arial"/>
                <a:cs typeface="Arial"/>
              </a:rPr>
              <a:t>2005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2863" y="2861957"/>
            <a:ext cx="3463290" cy="4191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50" spc="-40" b="0">
                <a:solidFill>
                  <a:srgbClr val="D2533C"/>
                </a:solidFill>
                <a:latin typeface="Arial"/>
                <a:cs typeface="Arial"/>
              </a:rPr>
              <a:t>Empowering</a:t>
            </a:r>
            <a:r>
              <a:rPr dirty="0" sz="2550" spc="-215" b="0">
                <a:solidFill>
                  <a:srgbClr val="D2533C"/>
                </a:solidFill>
                <a:latin typeface="Arial"/>
                <a:cs typeface="Arial"/>
              </a:rPr>
              <a:t> </a:t>
            </a:r>
            <a:r>
              <a:rPr dirty="0" sz="2550" spc="-40" b="0">
                <a:solidFill>
                  <a:srgbClr val="D2533C"/>
                </a:solidFill>
                <a:latin typeface="Arial"/>
                <a:cs typeface="Arial"/>
              </a:rPr>
              <a:t>Consumers</a:t>
            </a:r>
            <a:endParaRPr sz="25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2863" y="3430917"/>
            <a:ext cx="5158105" cy="2752725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12700" marR="252095">
              <a:lnSpc>
                <a:spcPct val="90400"/>
              </a:lnSpc>
              <a:spcBef>
                <a:spcPts val="320"/>
              </a:spcBef>
              <a:buClr>
                <a:srgbClr val="93A299"/>
              </a:buClr>
              <a:buSzPct val="83333"/>
              <a:buChar char="•"/>
              <a:tabLst>
                <a:tab pos="239395" algn="l"/>
                <a:tab pos="240029" algn="l"/>
              </a:tabLst>
            </a:pP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Consumers Health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Informatics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applications  support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the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empowered consumers concept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(a 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power balance in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the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patient-health professional  relationship) by</a:t>
            </a:r>
            <a:r>
              <a:rPr dirty="0" sz="1800" spc="-35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92934"/>
                </a:solidFill>
                <a:latin typeface="Arial"/>
                <a:cs typeface="Arial"/>
              </a:rPr>
              <a:t>e.g.:</a:t>
            </a:r>
            <a:endParaRPr sz="1800">
              <a:latin typeface="Arial"/>
              <a:cs typeface="Arial"/>
            </a:endParaRPr>
          </a:p>
          <a:p>
            <a:pPr lvl="1" marL="307975" indent="-118745">
              <a:lnSpc>
                <a:spcPct val="100000"/>
              </a:lnSpc>
              <a:spcBef>
                <a:spcPts val="225"/>
              </a:spcBef>
              <a:buClr>
                <a:srgbClr val="93A299"/>
              </a:buClr>
              <a:buSzPct val="77777"/>
              <a:buFont typeface="Wingdings"/>
              <a:buChar char=""/>
              <a:tabLst>
                <a:tab pos="343535" algn="l"/>
              </a:tabLst>
            </a:pP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Providing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Informing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about health</a:t>
            </a:r>
            <a:r>
              <a:rPr dirty="0" sz="1800" spc="-65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concerns</a:t>
            </a:r>
            <a:endParaRPr sz="1800">
              <a:latin typeface="Arial"/>
              <a:cs typeface="Arial"/>
            </a:endParaRPr>
          </a:p>
          <a:p>
            <a:pPr lvl="1" marL="343535" indent="-154305">
              <a:lnSpc>
                <a:spcPct val="100000"/>
              </a:lnSpc>
              <a:spcBef>
                <a:spcPts val="215"/>
              </a:spcBef>
              <a:buClr>
                <a:srgbClr val="93A299"/>
              </a:buClr>
              <a:buSzPct val="77777"/>
              <a:buFont typeface="Wingdings"/>
              <a:buChar char=""/>
              <a:tabLst>
                <a:tab pos="344170" algn="l"/>
              </a:tabLst>
            </a:pP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Assisting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in finding others with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similar</a:t>
            </a:r>
            <a:r>
              <a:rPr dirty="0" sz="1800" spc="-15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concerns</a:t>
            </a:r>
            <a:endParaRPr sz="1800">
              <a:latin typeface="Arial"/>
              <a:cs typeface="Arial"/>
            </a:endParaRPr>
          </a:p>
          <a:p>
            <a:pPr lvl="1" marL="307975" marR="158115" indent="-118745">
              <a:lnSpc>
                <a:spcPts val="1939"/>
              </a:lnSpc>
              <a:spcBef>
                <a:spcPts val="480"/>
              </a:spcBef>
              <a:buClr>
                <a:srgbClr val="93A299"/>
              </a:buClr>
              <a:buSzPct val="77777"/>
              <a:buFont typeface="Wingdings"/>
              <a:buChar char=""/>
              <a:tabLst>
                <a:tab pos="343535" algn="l"/>
              </a:tabLst>
            </a:pP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Assisting in navigating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the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health care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system 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and</a:t>
            </a:r>
            <a:r>
              <a:rPr dirty="0" sz="1800" spc="-5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services</a:t>
            </a:r>
            <a:endParaRPr sz="1800">
              <a:latin typeface="Arial"/>
              <a:cs typeface="Arial"/>
            </a:endParaRPr>
          </a:p>
          <a:p>
            <a:pPr lvl="1" marL="307975" marR="326390" indent="-118745">
              <a:lnSpc>
                <a:spcPts val="1960"/>
              </a:lnSpc>
              <a:spcBef>
                <a:spcPts val="434"/>
              </a:spcBef>
              <a:buClr>
                <a:srgbClr val="93A299"/>
              </a:buClr>
              <a:buSzPct val="77777"/>
              <a:buFont typeface="Wingdings"/>
              <a:buChar char=""/>
              <a:tabLst>
                <a:tab pos="343535" algn="l"/>
              </a:tabLst>
            </a:pP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Access to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clinical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records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and personal</a:t>
            </a:r>
            <a:r>
              <a:rPr dirty="0" sz="1800" spc="-135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92934"/>
                </a:solidFill>
                <a:latin typeface="Arial"/>
                <a:cs typeface="Arial"/>
              </a:rPr>
              <a:t>care 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management</a:t>
            </a:r>
            <a:r>
              <a:rPr dirty="0" sz="1800" spc="-25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800" spc="5">
                <a:solidFill>
                  <a:srgbClr val="292934"/>
                </a:solidFill>
                <a:latin typeface="Arial"/>
                <a:cs typeface="Arial"/>
              </a:rPr>
              <a:t>tools.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3346" y="4609223"/>
            <a:ext cx="5063490" cy="1270"/>
          </a:xfrm>
          <a:custGeom>
            <a:avLst/>
            <a:gdLst/>
            <a:ahLst/>
            <a:cxnLst/>
            <a:rect l="l" t="t" r="r" b="b"/>
            <a:pathLst>
              <a:path w="5063490" h="1270">
                <a:moveTo>
                  <a:pt x="0" y="0"/>
                </a:moveTo>
                <a:lnTo>
                  <a:pt x="5063490" y="1015"/>
                </a:lnTo>
              </a:path>
            </a:pathLst>
          </a:custGeom>
          <a:ln w="12191">
            <a:solidFill>
              <a:srgbClr val="D2533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1386" y="2858147"/>
            <a:ext cx="5062728" cy="3884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2019-01-05T06:31:38Z</dcterms:created>
  <dcterms:modified xsi:type="dcterms:W3CDTF">2019-01-05T06:31:38Z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2019-01-05T00:00:00Z</vt:filetime>
  </property>
</Properties>
</file>