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75"/>
  </p:notesMasterIdLst>
  <p:sldIdLst>
    <p:sldId id="389" r:id="rId4"/>
    <p:sldId id="258" r:id="rId5"/>
    <p:sldId id="282" r:id="rId6"/>
    <p:sldId id="357" r:id="rId7"/>
    <p:sldId id="317" r:id="rId8"/>
    <p:sldId id="318" r:id="rId9"/>
    <p:sldId id="319" r:id="rId10"/>
    <p:sldId id="320" r:id="rId11"/>
    <p:sldId id="283" r:id="rId12"/>
    <p:sldId id="284" r:id="rId13"/>
    <p:sldId id="328" r:id="rId14"/>
    <p:sldId id="376" r:id="rId15"/>
    <p:sldId id="294" r:id="rId16"/>
    <p:sldId id="361" r:id="rId17"/>
    <p:sldId id="391" r:id="rId18"/>
    <p:sldId id="295" r:id="rId19"/>
    <p:sldId id="392" r:id="rId20"/>
    <p:sldId id="393" r:id="rId21"/>
    <p:sldId id="398" r:id="rId22"/>
    <p:sldId id="297" r:id="rId23"/>
    <p:sldId id="386" r:id="rId24"/>
    <p:sldId id="394" r:id="rId25"/>
    <p:sldId id="385" r:id="rId26"/>
    <p:sldId id="387" r:id="rId27"/>
    <p:sldId id="395" r:id="rId28"/>
    <p:sldId id="396" r:id="rId29"/>
    <p:sldId id="397" r:id="rId30"/>
    <p:sldId id="331" r:id="rId31"/>
    <p:sldId id="329" r:id="rId32"/>
    <p:sldId id="304" r:id="rId33"/>
    <p:sldId id="362" r:id="rId34"/>
    <p:sldId id="267" r:id="rId35"/>
    <p:sldId id="268" r:id="rId36"/>
    <p:sldId id="271" r:id="rId37"/>
    <p:sldId id="269" r:id="rId38"/>
    <p:sldId id="270" r:id="rId39"/>
    <p:sldId id="273" r:id="rId40"/>
    <p:sldId id="313" r:id="rId41"/>
    <p:sldId id="307" r:id="rId42"/>
    <p:sldId id="326" r:id="rId43"/>
    <p:sldId id="334" r:id="rId44"/>
    <p:sldId id="383" r:id="rId45"/>
    <p:sldId id="384" r:id="rId46"/>
    <p:sldId id="336" r:id="rId47"/>
    <p:sldId id="338" r:id="rId48"/>
    <p:sldId id="339" r:id="rId49"/>
    <p:sldId id="340" r:id="rId50"/>
    <p:sldId id="341" r:id="rId51"/>
    <p:sldId id="342" r:id="rId52"/>
    <p:sldId id="314" r:id="rId53"/>
    <p:sldId id="377" r:id="rId54"/>
    <p:sldId id="379" r:id="rId55"/>
    <p:sldId id="378" r:id="rId56"/>
    <p:sldId id="349" r:id="rId57"/>
    <p:sldId id="371" r:id="rId58"/>
    <p:sldId id="372" r:id="rId59"/>
    <p:sldId id="346" r:id="rId60"/>
    <p:sldId id="390" r:id="rId61"/>
    <p:sldId id="315" r:id="rId62"/>
    <p:sldId id="380" r:id="rId63"/>
    <p:sldId id="381" r:id="rId64"/>
    <p:sldId id="382" r:id="rId65"/>
    <p:sldId id="356" r:id="rId66"/>
    <p:sldId id="363" r:id="rId67"/>
    <p:sldId id="344" r:id="rId68"/>
    <p:sldId id="345" r:id="rId69"/>
    <p:sldId id="343" r:id="rId70"/>
    <p:sldId id="347" r:id="rId71"/>
    <p:sldId id="350" r:id="rId72"/>
    <p:sldId id="351" r:id="rId73"/>
    <p:sldId id="388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4607" autoAdjust="0"/>
  </p:normalViewPr>
  <p:slideViewPr>
    <p:cSldViewPr>
      <p:cViewPr varScale="1">
        <p:scale>
          <a:sx n="79" d="100"/>
          <a:sy n="79" d="100"/>
        </p:scale>
        <p:origin x="15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29F7-E6A9-4774-A550-4F4EF6FFF251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C51CC-33BC-41F6-8259-E7F4EDD0D75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A3203-7780-4552-B4E7-5B33139EDDF5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1885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885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885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885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885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885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885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71885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85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18860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18861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18862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1AB55E8-A0F7-4BA4-9C9D-2B3582585B2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ECD9E09-DF96-4BE9-ACD2-62376F9B262A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700468-2EAA-4F83-8166-B700EE4C586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B17AE5-2C39-44F0-9A59-9BB40B2845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08B7D-FE68-4EE8-8E01-D80D950968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C869-19F3-43DA-8A32-9351BA8F4C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D86A-5D16-4782-8341-10A9D12BF2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40C1C-36E1-4F2C-BC75-32E2542A14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0FD10-4749-4810-9164-6746B8DAE1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E35E9-6D38-4ED4-8B90-A5CACDBE2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2C490-38B7-49F3-A66E-C32594D3EF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6AB06-F681-402C-A2A2-BB75DCE8F9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AA333-E210-4038-A214-E096F698F9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0B527-F183-4F23-A146-E9422E1D3B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E1163-05B7-49B2-834F-85446A00F3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E96F8-DD4F-42F3-8A87-BD06C78B51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ED5B-A294-40DA-ABAB-A534E0DBAD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DC6BD-967E-41CE-BA5F-CA851B35E4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131F28-F5B7-46BF-AB45-D5027CFFC95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6AC40-9B10-4223-B057-8DAD8971B3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744A-B249-4E47-BEB1-ED42D796F6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E86E8-9D25-49EF-8CB6-192930048D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AE9F-8751-47E2-AF75-F3289666E9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0CA64-0720-4C03-A810-5710838E85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C9D31-88ED-40C8-9D2D-C5A4CE6A03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5E26B-E163-48DE-88DD-A1ED772C7D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8AF7-306C-4DFB-9D2C-CB511FADCA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3902077"/>
            <a:ext cx="3400425" cy="2949575"/>
            <a:chOff x="0" y="2458"/>
            <a:chExt cx="2142" cy="1858"/>
          </a:xfrm>
        </p:grpSpPr>
        <p:sp>
          <p:nvSpPr>
            <p:cNvPr id="71885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885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885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885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885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885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885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</p:grpSp>
      <p:sp>
        <p:nvSpPr>
          <p:cNvPr id="71885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85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18860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8861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8862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AB55E8-A0F7-4BA4-9C9D-2B3582585B2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61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131F28-F5B7-46BF-AB45-D5027CFFC954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52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F8344-F951-43F3-A79B-84F4338275D4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19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BED2CD-5AB8-4C89-A11A-2A88719E8609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16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0F9E5A-9D7D-48D5-93DF-32B309DB38C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6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67F585-A056-454F-9C16-7845E96BFB0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2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F4F8344-F951-43F3-A79B-84F4338275D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EEA9FC-7A4A-4E97-93B0-A6BC1B51DB7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18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C46F3D-DD58-4893-A910-99BBC96218C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83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13E644-4383-4185-83DC-23ADD062635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29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CD9E09-DF96-4BE9-ACD2-62376F9B262A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37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700468-2EAA-4F83-8166-B700EE4C5861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95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B17AE5-2C39-44F0-9A59-9BB40B2845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81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A003B-7E89-4147-AD6F-A6C74483F0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1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BED2CD-5AB8-4C89-A11A-2A88719E860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20F9E5A-9D7D-48D5-93DF-32B309DB38C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67F585-A056-454F-9C16-7845E96BFB0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9EEA9FC-7A4A-4E97-93B0-A6BC1B51DB7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2C46F3D-DD58-4893-A910-99BBC96218C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613E644-4383-4185-83DC-23ADD062635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+mn-ea"/>
                <a:cs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1782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782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782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783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783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783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783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7178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8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8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178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178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C913DF8-08F4-43C6-B01A-A1D09C5E0B1E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Arial" pitchFamily="34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828C9D20-35F6-4C87-A016-2475BA5332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F423382-4A7F-44E2-BAEC-48E7C1CE9C3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3902077"/>
            <a:ext cx="3400425" cy="2949575"/>
            <a:chOff x="0" y="2458"/>
            <a:chExt cx="2142" cy="1858"/>
          </a:xfrm>
        </p:grpSpPr>
        <p:sp>
          <p:nvSpPr>
            <p:cNvPr id="71782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782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782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783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783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783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71783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</p:grpSp>
      <p:sp>
        <p:nvSpPr>
          <p:cNvPr id="7178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8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8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8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8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913DF8-08F4-43C6-B01A-A1D09C5E0B1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534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1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1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ndows7\Desktop\ECHO\Normal%20LPLA%20View2.wmv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ndows7\Desktop\ECHO\Calcific%20Aortic%20Stenosis.wmv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ndows7\Desktop\ECHO\Bicuspid%20Aortic%20Valve2.wmv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ndows7\Desktop\ECHO\Normal%20LPLA%20View.wmv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57200"/>
            <a:ext cx="7086600" cy="1066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4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Valvular</a:t>
            </a:r>
            <a:r>
              <a:rPr lang="en-US" sz="4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Heart Diseases </a:t>
            </a:r>
            <a:endParaRPr lang="en-US" sz="4800" b="1" dirty="0">
              <a:ln w="12700">
                <a:solidFill>
                  <a:srgbClr val="FF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685800" y="228600"/>
            <a:ext cx="9677400" cy="4572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6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</a:br>
            <a:endParaRPr lang="en-US" sz="6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7" name="Picture 2" descr="C:\Users\Prof. Mohamed Arafah\Pictures\ei_001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76400"/>
            <a:ext cx="3581400" cy="3429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71600" y="5486400"/>
            <a:ext cx="67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Prof. Mohammed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Arafah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buClr>
                <a:schemeClr val="bg1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MB,BS FACP FRCPC FACC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398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Signs of </a:t>
            </a:r>
            <a:r>
              <a:rPr lang="en-US" dirty="0" err="1">
                <a:solidFill>
                  <a:srgbClr val="FFFF00"/>
                </a:solidFill>
              </a:rPr>
              <a:t>Valvular</a:t>
            </a:r>
            <a:r>
              <a:rPr lang="en-US" dirty="0">
                <a:solidFill>
                  <a:srgbClr val="FFFF00"/>
                </a:solidFill>
              </a:rPr>
              <a:t>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30725"/>
          </a:xfrm>
        </p:spPr>
        <p:txBody>
          <a:bodyPr/>
          <a:lstStyle/>
          <a:p>
            <a:r>
              <a:rPr lang="en-US" dirty="0"/>
              <a:t>Abnormal look ( mitral </a:t>
            </a:r>
            <a:r>
              <a:rPr lang="en-US" dirty="0" err="1"/>
              <a:t>facies</a:t>
            </a:r>
            <a:r>
              <a:rPr lang="en-US" dirty="0"/>
              <a:t> ) .</a:t>
            </a:r>
          </a:p>
          <a:p>
            <a:r>
              <a:rPr lang="en-US" dirty="0"/>
              <a:t>Abnormal pulse ( </a:t>
            </a:r>
            <a:r>
              <a:rPr lang="en-US" dirty="0" err="1"/>
              <a:t>Atrial</a:t>
            </a:r>
            <a:r>
              <a:rPr lang="en-US" dirty="0"/>
              <a:t> fibrillation ) .</a:t>
            </a:r>
          </a:p>
          <a:p>
            <a:r>
              <a:rPr lang="en-US" dirty="0"/>
              <a:t>Abnormal JVP</a:t>
            </a:r>
          </a:p>
          <a:p>
            <a:r>
              <a:rPr lang="en-US" dirty="0"/>
              <a:t>Apex beat abnormality .</a:t>
            </a:r>
          </a:p>
          <a:p>
            <a:r>
              <a:rPr lang="en-US" dirty="0" err="1"/>
              <a:t>Sternal</a:t>
            </a:r>
            <a:r>
              <a:rPr lang="en-US" dirty="0"/>
              <a:t> or </a:t>
            </a:r>
            <a:r>
              <a:rPr lang="en-US" dirty="0" err="1"/>
              <a:t>parasternal</a:t>
            </a:r>
            <a:r>
              <a:rPr lang="en-US" dirty="0"/>
              <a:t> heave .</a:t>
            </a:r>
          </a:p>
          <a:p>
            <a:r>
              <a:rPr lang="en-US" dirty="0"/>
              <a:t>Thrill .</a:t>
            </a:r>
          </a:p>
          <a:p>
            <a:r>
              <a:rPr lang="en-US" dirty="0"/>
              <a:t>Abnormal heart sound .</a:t>
            </a:r>
          </a:p>
          <a:p>
            <a:r>
              <a:rPr lang="en-US" dirty="0"/>
              <a:t>MURMURS .</a:t>
            </a:r>
          </a:p>
          <a:p>
            <a:pPr>
              <a:buNone/>
            </a:pPr>
            <a:r>
              <a:rPr lang="en-US" dirty="0"/>
              <a:t>        Systolic or Diastolic 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ac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406400"/>
            <a:ext cx="3200400" cy="4267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839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ECG .</a:t>
            </a:r>
          </a:p>
          <a:p>
            <a:r>
              <a:rPr lang="en-US" dirty="0"/>
              <a:t>CXR .</a:t>
            </a:r>
          </a:p>
          <a:p>
            <a:r>
              <a:rPr lang="en-US" dirty="0"/>
              <a:t>Echo cardiology .</a:t>
            </a:r>
          </a:p>
          <a:p>
            <a:pPr>
              <a:buNone/>
            </a:pPr>
            <a:r>
              <a:rPr lang="en-US" dirty="0"/>
              <a:t>   M mode , 2D ,3D . 4 D  . TEE .</a:t>
            </a:r>
          </a:p>
          <a:p>
            <a:pPr>
              <a:buNone/>
            </a:pPr>
            <a:r>
              <a:rPr lang="en-US" dirty="0"/>
              <a:t>   Doppler .</a:t>
            </a:r>
          </a:p>
          <a:p>
            <a:r>
              <a:rPr lang="en-US" dirty="0"/>
              <a:t>24 hours monitor for heart rhythm .</a:t>
            </a:r>
          </a:p>
          <a:p>
            <a:r>
              <a:rPr lang="en-US" dirty="0"/>
              <a:t>MRI .</a:t>
            </a:r>
          </a:p>
          <a:p>
            <a:r>
              <a:rPr lang="en-US" dirty="0"/>
              <a:t>Cardiac catheterization 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077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rmal Echo">
            <a:hlinkClick r:id="" action="ppaction://media"/>
            <a:extLst>
              <a:ext uri="{FF2B5EF4-FFF2-40B4-BE49-F238E27FC236}">
                <a16:creationId xmlns:a16="http://schemas.microsoft.com/office/drawing/2014/main" id="{3CC07423-7A6F-214A-BF5C-BB8C2F0C8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457200" y="2743200"/>
            <a:ext cx="7772400" cy="15557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MITRAL STENOSIS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2A46A-17A3-D64F-94D4-0E9690B5F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27"/>
            <a:ext cx="9144000" cy="66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62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BEFCC-7181-A44F-82B7-BB496DF15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0" y="0"/>
            <a:ext cx="8912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4321C-5843-3142-A07D-774503947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330"/>
            <a:ext cx="9144000" cy="53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700" b="1" dirty="0"/>
              <a:t>Etiology of valve diseases </a:t>
            </a:r>
          </a:p>
          <a:p>
            <a:r>
              <a:rPr lang="en-US" sz="2700" b="1" dirty="0"/>
              <a:t>Pathogenesis .</a:t>
            </a:r>
          </a:p>
          <a:p>
            <a:r>
              <a:rPr lang="en-US" sz="2700" b="1" dirty="0"/>
              <a:t>Clinical presentation .</a:t>
            </a:r>
          </a:p>
          <a:p>
            <a:r>
              <a:rPr lang="en-US" sz="2700" b="1" dirty="0"/>
              <a:t>Clinical findings .</a:t>
            </a:r>
          </a:p>
          <a:p>
            <a:r>
              <a:rPr lang="en-US" sz="2700" b="1" dirty="0"/>
              <a:t>Investigation .</a:t>
            </a:r>
          </a:p>
          <a:p>
            <a:r>
              <a:rPr lang="en-US" sz="2700" b="1" dirty="0"/>
              <a:t>Management 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1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41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80930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kern="1200">
                <a:solidFill>
                  <a:srgbClr val="FFFF00"/>
                </a:solidFill>
                <a:latin typeface="Arial Rounded MT Bold" pitchFamily="34" charset="0"/>
                <a:ea typeface="+mn-ea"/>
                <a:cs typeface="Arial" pitchFamily="34" charset="0"/>
              </a:rPr>
              <a:t>MITRAL STENOSIS</a:t>
            </a:r>
            <a:r>
              <a:rPr lang="en-US" sz="2600" b="1" kern="1200">
                <a:solidFill>
                  <a:srgbClr val="FFFFFF"/>
                </a:solidFill>
                <a:latin typeface="Arial Rounded MT Bold" pitchFamily="34" charset="0"/>
                <a:ea typeface="+mn-ea"/>
                <a:cs typeface="Arial" pitchFamily="34" charset="0"/>
              </a:rPr>
              <a:t> </a:t>
            </a:r>
            <a:r>
              <a:rPr lang="en-US" sz="2400" kern="1200">
                <a:solidFill>
                  <a:srgbClr val="FFFFFF"/>
                </a:solidFill>
                <a:latin typeface="Arial Rounded MT Bold" pitchFamily="34" charset="0"/>
                <a:ea typeface="+mn-ea"/>
                <a:cs typeface="Arial" pitchFamily="34" charset="0"/>
              </a:rPr>
              <a:t>results in several changes to the integrity of the valves: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FF"/>
              </a:solidFill>
              <a:latin typeface="Arial Rounded MT Bold" pitchFamily="34" charset="0"/>
              <a:ea typeface="+mn-ea"/>
              <a:cs typeface="Arial" pitchFamily="34" charset="0"/>
            </a:endParaRPr>
          </a:p>
        </p:txBody>
      </p:sp>
      <p:sp>
        <p:nvSpPr>
          <p:cNvPr id="705544" name="AutoShape 8"/>
          <p:cNvSpPr>
            <a:spLocks noChangeArrowheads="1"/>
          </p:cNvSpPr>
          <p:nvPr/>
        </p:nvSpPr>
        <p:spPr bwMode="auto">
          <a:xfrm>
            <a:off x="2971800" y="1447800"/>
            <a:ext cx="3048000" cy="6858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FF"/>
                </a:solidFill>
                <a:latin typeface="Arial Rounded MT Bold" pitchFamily="34" charset="0"/>
                <a:ea typeface="+mn-ea"/>
                <a:cs typeface="Arial" pitchFamily="34" charset="0"/>
              </a:rPr>
              <a:t>CUSPS  THICKEN</a:t>
            </a:r>
          </a:p>
        </p:txBody>
      </p:sp>
      <p:sp>
        <p:nvSpPr>
          <p:cNvPr id="705546" name="AutoShape 10"/>
          <p:cNvSpPr>
            <a:spLocks noChangeArrowheads="1"/>
          </p:cNvSpPr>
          <p:nvPr/>
        </p:nvSpPr>
        <p:spPr bwMode="auto">
          <a:xfrm>
            <a:off x="1981200" y="2743200"/>
            <a:ext cx="50292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FF"/>
                </a:solidFill>
                <a:latin typeface="Arial Rounded MT Bold" pitchFamily="34" charset="0"/>
                <a:ea typeface="+mn-ea"/>
                <a:cs typeface="Arial" pitchFamily="34" charset="0"/>
              </a:rPr>
              <a:t>COMMISSURES  FUSED  TOGETHER</a:t>
            </a:r>
          </a:p>
        </p:txBody>
      </p:sp>
      <p:sp>
        <p:nvSpPr>
          <p:cNvPr id="705551" name="AutoShape 15"/>
          <p:cNvSpPr>
            <a:spLocks noChangeArrowheads="1"/>
          </p:cNvSpPr>
          <p:nvPr/>
        </p:nvSpPr>
        <p:spPr bwMode="auto">
          <a:xfrm>
            <a:off x="2209800" y="4191000"/>
            <a:ext cx="4800600" cy="9144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FFFFFF"/>
              </a:solidFill>
              <a:latin typeface="Comic Sans MS" pitchFamily="66" charset="0"/>
              <a:ea typeface="+mn-ea"/>
              <a:cs typeface="Arial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FF"/>
                </a:solidFill>
                <a:latin typeface="Arial Rounded MT Bold" pitchFamily="34" charset="0"/>
                <a:ea typeface="+mn-ea"/>
                <a:cs typeface="Arial" pitchFamily="34" charset="0"/>
              </a:rPr>
              <a:t>CHORDAE TENDINAE BECOMES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FF"/>
                </a:solidFill>
                <a:latin typeface="Arial Rounded MT Bold" pitchFamily="34" charset="0"/>
                <a:ea typeface="+mn-ea"/>
                <a:cs typeface="Arial" pitchFamily="34" charset="0"/>
              </a:rPr>
              <a:t>THICKENED &amp; SHORTENED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0000FF"/>
              </a:solidFill>
              <a:latin typeface="Arial Rounded MT Bold" pitchFamily="34" charset="0"/>
              <a:ea typeface="+mn-ea"/>
              <a:cs typeface="Arial" pitchFamily="34" charset="0"/>
            </a:endParaRPr>
          </a:p>
        </p:txBody>
      </p:sp>
      <p:sp>
        <p:nvSpPr>
          <p:cNvPr id="705555" name="AutoShape 19"/>
          <p:cNvSpPr>
            <a:spLocks noChangeArrowheads="1"/>
          </p:cNvSpPr>
          <p:nvPr/>
        </p:nvSpPr>
        <p:spPr bwMode="auto">
          <a:xfrm>
            <a:off x="2057400" y="5715000"/>
            <a:ext cx="4953000" cy="609600"/>
          </a:xfrm>
          <a:prstGeom prst="flowChartPreparat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FF"/>
                </a:solidFill>
                <a:latin typeface="Arial Rounded MT Bold" pitchFamily="34" charset="0"/>
                <a:ea typeface="+mn-ea"/>
                <a:cs typeface="Arial" pitchFamily="34" charset="0"/>
              </a:rPr>
              <a:t>CALCIUM DEPOSITS FORM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>
    <p:cover dir="d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4" grpId="0" animBg="1"/>
      <p:bldP spid="705546" grpId="0" animBg="1"/>
      <p:bldP spid="705551" grpId="0" animBg="1"/>
      <p:bldP spid="7055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47" y="0"/>
            <a:ext cx="89584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9B1EA-301E-0A4C-8585-6E618B752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3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092" y="533400"/>
            <a:ext cx="918618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66" y="0"/>
            <a:ext cx="89447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EF77EC-3EA9-D14A-9AEB-9DCFFA08A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72"/>
            <a:ext cx="9144000" cy="66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5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C3D7C-411C-BE4F-8B4E-71B67402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96"/>
            <a:ext cx="9144000" cy="622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2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1F342-6D34-954E-8E32-ED3397C81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79"/>
            <a:ext cx="9144000" cy="645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7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g-7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57111"/>
            <a:ext cx="4967761" cy="5062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scxrss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33387"/>
            <a:ext cx="5715000" cy="5357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398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Etiology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Congenital : </a:t>
            </a:r>
          </a:p>
          <a:p>
            <a:pPr>
              <a:buNone/>
            </a:pPr>
            <a:r>
              <a:rPr lang="en-US" sz="2800" dirty="0"/>
              <a:t>            -   Bicuspid or </a:t>
            </a:r>
            <a:r>
              <a:rPr lang="en-US" sz="2800" dirty="0" err="1"/>
              <a:t>unicuspid</a:t>
            </a:r>
            <a:r>
              <a:rPr lang="en-US" sz="2800" dirty="0"/>
              <a:t> .</a:t>
            </a:r>
          </a:p>
          <a:p>
            <a:pPr>
              <a:buNone/>
            </a:pPr>
            <a:r>
              <a:rPr lang="en-US" sz="2800" dirty="0"/>
              <a:t>            -   </a:t>
            </a:r>
            <a:r>
              <a:rPr lang="en-US" sz="2800" dirty="0" err="1"/>
              <a:t>Subvalvular</a:t>
            </a:r>
            <a:r>
              <a:rPr lang="en-US" sz="2800" dirty="0"/>
              <a:t> or </a:t>
            </a:r>
            <a:r>
              <a:rPr lang="en-US" sz="2800" dirty="0" err="1"/>
              <a:t>supravalvular</a:t>
            </a:r>
            <a:r>
              <a:rPr lang="en-US" sz="2800" dirty="0"/>
              <a:t> 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590800"/>
            <a:ext cx="6477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Picture 4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219200"/>
            <a:ext cx="5486400" cy="4419600"/>
          </a:xfrm>
          <a:prstGeom prst="rect">
            <a:avLst/>
          </a:prstGeom>
          <a:noFill/>
        </p:spPr>
      </p:pic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1600200" y="560388"/>
            <a:ext cx="6534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600" b="1">
                <a:latin typeface="Arial" charset="0"/>
              </a:rPr>
              <a:t>LEFT PARASTERNAL, LONG AXIS VIEW</a:t>
            </a:r>
          </a:p>
        </p:txBody>
      </p:sp>
      <p:sp>
        <p:nvSpPr>
          <p:cNvPr id="254982" name="AutoShape 6"/>
          <p:cNvSpPr>
            <a:spLocks noChangeArrowheads="1"/>
          </p:cNvSpPr>
          <p:nvPr/>
        </p:nvSpPr>
        <p:spPr bwMode="auto">
          <a:xfrm>
            <a:off x="7620000" y="4419600"/>
            <a:ext cx="733425" cy="1214438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3870325" y="5803900"/>
            <a:ext cx="43862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990000"/>
                </a:solidFill>
                <a:latin typeface="Arial" charset="0"/>
              </a:rPr>
              <a:t>STENOTIC MITRAL VALVE</a:t>
            </a:r>
          </a:p>
        </p:txBody>
      </p:sp>
    </p:spTree>
  </p:cSld>
  <p:clrMapOvr>
    <a:masterClrMapping/>
  </p:clrMapOvr>
  <p:transition spd="slow">
    <p:wedge/>
    <p:sndAc>
      <p:stSnd>
        <p:snd r:embed="rId2" name="voltag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rmal LPLA View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06084" y="2362200"/>
            <a:ext cx="44704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39825"/>
          </a:xfrm>
        </p:spPr>
        <p:txBody>
          <a:bodyPr/>
          <a:lstStyle/>
          <a:p>
            <a:r>
              <a:rPr lang="en-US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COMPLICATIONS OF MITRAL STENOSIS</a:t>
            </a:r>
            <a:b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600200"/>
            <a:ext cx="9601200" cy="4530725"/>
          </a:xfrm>
        </p:spPr>
        <p:txBody>
          <a:bodyPr/>
          <a:lstStyle/>
          <a:p>
            <a:pPr marL="609600" indent="-609600" algn="ctr">
              <a:buSzPct val="80000"/>
              <a:buNone/>
            </a:pPr>
            <a:endParaRPr lang="en-US" sz="28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algn="ctr">
              <a:buSzPct val="80000"/>
            </a:pPr>
            <a:endParaRPr lang="en-US" sz="28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algn="ctr">
              <a:buSzPct val="80000"/>
              <a:buNone/>
            </a:pPr>
            <a:r>
              <a:rPr lang="en-US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ATRIAL FIBRILLATION</a:t>
            </a:r>
          </a:p>
          <a:p>
            <a:pPr marL="609600" indent="-609600" algn="ctr">
              <a:buSzPct val="80000"/>
              <a:buNone/>
            </a:pPr>
            <a:r>
              <a:rPr lang="en-US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LUNG CONGESTION</a:t>
            </a:r>
          </a:p>
          <a:p>
            <a:pPr marL="609600" indent="-609600" algn="ctr">
              <a:buSzPct val="80000"/>
              <a:buNone/>
            </a:pPr>
            <a:r>
              <a:rPr lang="en-US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BLOOD CLOTS with SYSTEMIC EMBOLIZATION</a:t>
            </a:r>
          </a:p>
          <a:p>
            <a:pPr marL="609600" indent="-609600" algn="ctr">
              <a:buSzPct val="80000"/>
              <a:buNone/>
            </a:pPr>
            <a:r>
              <a:rPr lang="en-US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PULMOARY HYPERTENSION</a:t>
            </a:r>
          </a:p>
          <a:p>
            <a:pPr marL="609600" indent="-609600" algn="ctr">
              <a:buSzPct val="80000"/>
              <a:buNone/>
            </a:pPr>
            <a:r>
              <a:rPr lang="en-US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CONGESTIVE HEART FAILURE</a:t>
            </a:r>
          </a:p>
          <a:p>
            <a:pPr marL="609600" indent="-609600" algn="ctr">
              <a:buSzPct val="80000"/>
              <a:buNone/>
            </a:pPr>
            <a:endParaRPr lang="en-US" sz="28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algn="ctr">
              <a:buSzPct val="80000"/>
              <a:buNone/>
            </a:pPr>
            <a:endParaRPr lang="en-US" sz="28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algn="ctr">
              <a:buSzPct val="80000"/>
            </a:pPr>
            <a:endParaRPr lang="en-US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39825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MEDICAL MANAGEMENT</a:t>
            </a:r>
            <a:br>
              <a:rPr lang="en-US" b="1" dirty="0">
                <a:solidFill>
                  <a:srgbClr val="99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229600" cy="4530725"/>
          </a:xfr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rgbClr val="FFFF00"/>
                </a:solidFill>
              </a:rPr>
              <a:t>DIURETICS</a:t>
            </a:r>
          </a:p>
          <a:p>
            <a:pPr algn="ctr">
              <a:buNone/>
            </a:pPr>
            <a:r>
              <a:rPr lang="en-US" b="1" dirty="0">
                <a:solidFill>
                  <a:srgbClr val="FFFF00"/>
                </a:solidFill>
              </a:rPr>
              <a:t>DIGITALIS</a:t>
            </a:r>
          </a:p>
          <a:p>
            <a:pPr algn="ctr">
              <a:buNone/>
            </a:pPr>
            <a:r>
              <a:rPr lang="en-US" b="1" dirty="0">
                <a:solidFill>
                  <a:srgbClr val="FFFF00"/>
                </a:solidFill>
              </a:rPr>
              <a:t> ANTI-ARRYHTHMICS</a:t>
            </a:r>
          </a:p>
          <a:p>
            <a:pPr algn="ctr">
              <a:buNone/>
            </a:pPr>
            <a:r>
              <a:rPr lang="en-US" b="1" dirty="0">
                <a:solidFill>
                  <a:srgbClr val="FFFF00"/>
                </a:solidFill>
              </a:rPr>
              <a:t> ANTICOAGULANTS</a:t>
            </a:r>
          </a:p>
          <a:p>
            <a:pPr algn="ctr">
              <a:buNone/>
            </a:pPr>
            <a:r>
              <a:rPr lang="en-US" b="1" dirty="0">
                <a:solidFill>
                  <a:srgbClr val="FFFF00"/>
                </a:solidFill>
              </a:rPr>
              <a:t>ANTIBIOTICS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Intervention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PERCUTANEOUS TRANSVENOUS MITRAL COMMISSUROTOMY (PTMC)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SURGICAL COMMISSUROTOMY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MITRAL VALVE Replacement 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2" descr="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466725"/>
            <a:ext cx="8077200" cy="5857875"/>
          </a:xfrm>
          <a:noFill/>
          <a:ln/>
        </p:spPr>
      </p:pic>
    </p:spTree>
  </p:cSld>
  <p:clrMapOvr>
    <a:masterClrMapping/>
  </p:clrMapOvr>
  <p:transition spd="slow">
    <p:wheel spokes="3"/>
    <p:sndAc>
      <p:stSnd>
        <p:snd r:embed="rId2" name="voltag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60" name="Picture 4" descr="ba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3429000" cy="2633663"/>
          </a:xfrm>
          <a:prstGeom prst="rect">
            <a:avLst/>
          </a:prstGeom>
          <a:noFill/>
        </p:spPr>
      </p:pic>
      <p:pic>
        <p:nvPicPr>
          <p:cNvPr id="454661" name="Picture 5" descr="ba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533400"/>
            <a:ext cx="3581400" cy="2633663"/>
          </a:xfrm>
          <a:prstGeom prst="rect">
            <a:avLst/>
          </a:prstGeom>
          <a:noFill/>
        </p:spPr>
      </p:pic>
      <p:pic>
        <p:nvPicPr>
          <p:cNvPr id="454662" name="Picture 6" descr="bal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810000"/>
            <a:ext cx="4114800" cy="26336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5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5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54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54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54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5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80" name="Picture 4" descr="echo-p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3810000" cy="4572000"/>
          </a:xfrm>
          <a:prstGeom prst="rect">
            <a:avLst/>
          </a:prstGeom>
          <a:noFill/>
        </p:spPr>
      </p:pic>
      <p:pic>
        <p:nvPicPr>
          <p:cNvPr id="638981" name="Picture 5" descr="echo-p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81000"/>
            <a:ext cx="3810000" cy="4572000"/>
          </a:xfrm>
          <a:prstGeom prst="rect">
            <a:avLst/>
          </a:prstGeom>
          <a:noFill/>
        </p:spPr>
      </p:pic>
      <p:sp>
        <p:nvSpPr>
          <p:cNvPr id="638982" name="Text Box 6"/>
          <p:cNvSpPr txBox="1">
            <a:spLocks noChangeArrowheads="1"/>
          </p:cNvSpPr>
          <p:nvPr/>
        </p:nvSpPr>
        <p:spPr bwMode="auto">
          <a:xfrm>
            <a:off x="762000" y="5410200"/>
            <a:ext cx="2946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Comic Sans MS" pitchFamily="66" charset="0"/>
              </a:rPr>
              <a:t>MVA = .982 cm²</a:t>
            </a:r>
          </a:p>
        </p:txBody>
      </p:sp>
      <p:sp>
        <p:nvSpPr>
          <p:cNvPr id="638983" name="Text Box 7"/>
          <p:cNvSpPr txBox="1">
            <a:spLocks noChangeArrowheads="1"/>
          </p:cNvSpPr>
          <p:nvPr/>
        </p:nvSpPr>
        <p:spPr bwMode="auto">
          <a:xfrm>
            <a:off x="762000" y="5943600"/>
            <a:ext cx="29400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Comic Sans MS" pitchFamily="66" charset="0"/>
              </a:rPr>
              <a:t>PRE-PROCEDURE</a:t>
            </a:r>
          </a:p>
        </p:txBody>
      </p:sp>
      <p:sp>
        <p:nvSpPr>
          <p:cNvPr id="638984" name="Text Box 8"/>
          <p:cNvSpPr txBox="1">
            <a:spLocks noChangeArrowheads="1"/>
          </p:cNvSpPr>
          <p:nvPr/>
        </p:nvSpPr>
        <p:spPr bwMode="auto">
          <a:xfrm>
            <a:off x="5181600" y="5410200"/>
            <a:ext cx="2946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Comic Sans MS" pitchFamily="66" charset="0"/>
              </a:rPr>
              <a:t>MVA = 1.84 cm²</a:t>
            </a:r>
          </a:p>
        </p:txBody>
      </p:sp>
      <p:sp>
        <p:nvSpPr>
          <p:cNvPr id="638985" name="Text Box 9"/>
          <p:cNvSpPr txBox="1">
            <a:spLocks noChangeArrowheads="1"/>
          </p:cNvSpPr>
          <p:nvPr/>
        </p:nvSpPr>
        <p:spPr bwMode="auto">
          <a:xfrm>
            <a:off x="5029200" y="5943600"/>
            <a:ext cx="32448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Comic Sans MS" pitchFamily="66" charset="0"/>
              </a:rPr>
              <a:t>POST-PROCEDURE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38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38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3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93914"/>
            <a:ext cx="4343400" cy="63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85800" y="152400"/>
            <a:ext cx="7772400" cy="15557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MITRAL REGURGITATION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Etiology -  continue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Acquired :</a:t>
            </a:r>
          </a:p>
          <a:p>
            <a:pPr>
              <a:buNone/>
            </a:pPr>
            <a:r>
              <a:rPr lang="en-US" dirty="0"/>
              <a:t>            -   Rheumatic .</a:t>
            </a:r>
          </a:p>
          <a:p>
            <a:pPr>
              <a:buNone/>
            </a:pPr>
            <a:r>
              <a:rPr lang="en-US" dirty="0"/>
              <a:t>            -   Degeneration .</a:t>
            </a:r>
          </a:p>
          <a:p>
            <a:pPr>
              <a:buNone/>
            </a:pPr>
            <a:r>
              <a:rPr lang="en-US" dirty="0"/>
              <a:t>                  - </a:t>
            </a:r>
            <a:r>
              <a:rPr lang="en-US" dirty="0" err="1"/>
              <a:t>myxomatous</a:t>
            </a:r>
            <a:endParaRPr lang="en-US" dirty="0"/>
          </a:p>
          <a:p>
            <a:pPr>
              <a:buNone/>
            </a:pPr>
            <a:r>
              <a:rPr lang="en-US" dirty="0"/>
              <a:t>                  - calcification</a:t>
            </a:r>
          </a:p>
          <a:p>
            <a:pPr>
              <a:buNone/>
            </a:pPr>
            <a:r>
              <a:rPr lang="en-US" dirty="0"/>
              <a:t>            -   </a:t>
            </a:r>
            <a:r>
              <a:rPr lang="en-US" dirty="0" err="1"/>
              <a:t>Ischaemic</a:t>
            </a:r>
            <a:r>
              <a:rPr lang="en-US" dirty="0"/>
              <a:t> . </a:t>
            </a:r>
          </a:p>
          <a:p>
            <a:pPr>
              <a:buNone/>
            </a:pPr>
            <a:r>
              <a:rPr lang="en-US" dirty="0"/>
              <a:t>            -   Infective </a:t>
            </a:r>
            <a:r>
              <a:rPr lang="en-US" dirty="0" err="1"/>
              <a:t>Endocarditis</a:t>
            </a:r>
            <a:r>
              <a:rPr lang="en-US" dirty="0"/>
              <a:t> .</a:t>
            </a:r>
          </a:p>
          <a:p>
            <a:pPr>
              <a:buNone/>
            </a:pPr>
            <a:r>
              <a:rPr lang="en-US" dirty="0"/>
              <a:t>            -   Valve ring dilatation 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ETIOLOGY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9220200" cy="6019800"/>
          </a:xfrm>
        </p:spPr>
        <p:txBody>
          <a:bodyPr/>
          <a:lstStyle/>
          <a:p>
            <a:r>
              <a:rPr lang="en-US" dirty="0"/>
              <a:t>RHEUMATIC HEART disease .</a:t>
            </a:r>
          </a:p>
          <a:p>
            <a:r>
              <a:rPr lang="en-US" dirty="0"/>
              <a:t>MITRAL Valve </a:t>
            </a:r>
            <a:r>
              <a:rPr lang="en-US" dirty="0" err="1"/>
              <a:t>Prolapse</a:t>
            </a:r>
            <a:r>
              <a:rPr lang="en-US" dirty="0"/>
              <a:t>  .</a:t>
            </a:r>
          </a:p>
          <a:p>
            <a:r>
              <a:rPr lang="en-US" dirty="0"/>
              <a:t>Others</a:t>
            </a:r>
          </a:p>
          <a:p>
            <a:pPr>
              <a:buNone/>
            </a:pPr>
            <a:r>
              <a:rPr lang="en-US" dirty="0"/>
              <a:t>         </a:t>
            </a:r>
            <a:r>
              <a:rPr lang="en-US" sz="2800" b="1" dirty="0"/>
              <a:t>- IHD</a:t>
            </a:r>
          </a:p>
          <a:p>
            <a:pPr>
              <a:buNone/>
            </a:pPr>
            <a:r>
              <a:rPr lang="en-US" sz="2800" b="1" dirty="0"/>
              <a:t>         - </a:t>
            </a:r>
            <a:r>
              <a:rPr lang="en-US" sz="2800" b="1" dirty="0" err="1"/>
              <a:t>Cardiomyopathy</a:t>
            </a:r>
            <a:r>
              <a:rPr lang="en-US" sz="2800" b="1" dirty="0"/>
              <a:t>  ( dilated , hypertrophic )</a:t>
            </a:r>
          </a:p>
          <a:p>
            <a:pPr>
              <a:buNone/>
            </a:pPr>
            <a:r>
              <a:rPr lang="en-US" sz="2800" b="1" dirty="0"/>
              <a:t>         - Hypertensive heart disease</a:t>
            </a:r>
          </a:p>
          <a:p>
            <a:pPr>
              <a:buNone/>
            </a:pPr>
            <a:r>
              <a:rPr lang="en-US" sz="2800" b="1" dirty="0"/>
              <a:t>         - infective </a:t>
            </a:r>
            <a:r>
              <a:rPr lang="en-US" sz="2800" b="1" dirty="0" err="1"/>
              <a:t>endocarditis</a:t>
            </a:r>
            <a:r>
              <a:rPr lang="en-US" sz="2800" b="1" dirty="0"/>
              <a:t> </a:t>
            </a:r>
          </a:p>
          <a:p>
            <a:pPr>
              <a:buNone/>
            </a:pPr>
            <a:r>
              <a:rPr lang="en-US" sz="2800" b="1" dirty="0"/>
              <a:t>         - </a:t>
            </a:r>
            <a:r>
              <a:rPr lang="en-US" sz="2800" b="1" dirty="0" err="1"/>
              <a:t>Myocarditis</a:t>
            </a:r>
            <a:endParaRPr lang="en-US" sz="2800" b="1" dirty="0"/>
          </a:p>
          <a:p>
            <a:pPr>
              <a:buNone/>
            </a:pPr>
            <a:r>
              <a:rPr lang="en-US" sz="2800" b="1" dirty="0"/>
              <a:t>         - connective tissue disorders -  (SLE)</a:t>
            </a:r>
          </a:p>
          <a:p>
            <a:pPr>
              <a:buNone/>
            </a:pPr>
            <a:r>
              <a:rPr lang="en-US" sz="2800" b="1" dirty="0"/>
              <a:t>         -</a:t>
            </a:r>
            <a:r>
              <a:rPr lang="en-US" sz="2800" dirty="0"/>
              <a:t> </a:t>
            </a:r>
            <a:r>
              <a:rPr lang="en-US" sz="2800" b="1" dirty="0"/>
              <a:t>collagen abnormalities - </a:t>
            </a:r>
            <a:r>
              <a:rPr lang="en-US" sz="2800" b="1" dirty="0" err="1"/>
              <a:t>Marfan's</a:t>
            </a:r>
            <a:r>
              <a:rPr lang="en-US" sz="2800" b="1" dirty="0"/>
              <a:t> syndrome </a:t>
            </a:r>
          </a:p>
          <a:p>
            <a:pPr>
              <a:buNone/>
            </a:pPr>
            <a:r>
              <a:rPr lang="en-US" sz="2800" b="1" dirty="0"/>
              <a:t>        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Laterally displaced (forceful) diffuse apex beat and a systolic thrill .</a:t>
            </a:r>
          </a:p>
          <a:p>
            <a:r>
              <a:rPr lang="en-US" dirty="0"/>
              <a:t>Soft first heart sound .</a:t>
            </a:r>
          </a:p>
          <a:p>
            <a:r>
              <a:rPr lang="en-US" dirty="0"/>
              <a:t> </a:t>
            </a:r>
            <a:r>
              <a:rPr lang="en-US" dirty="0" err="1"/>
              <a:t>Pansystolic</a:t>
            </a:r>
            <a:r>
              <a:rPr lang="en-US" dirty="0"/>
              <a:t> murmur .</a:t>
            </a:r>
          </a:p>
          <a:p>
            <a:r>
              <a:rPr lang="en-US" dirty="0"/>
              <a:t>Prominent third heart sound .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54" y="609600"/>
            <a:ext cx="893754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1" y="0"/>
            <a:ext cx="91472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Management of mitral regurgitation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Evidence of progressive cardiac enlargement generally warrants early surgical intervention by either mitral valve repair or replacement .</a:t>
            </a:r>
          </a:p>
          <a:p>
            <a:r>
              <a:rPr lang="en-US" dirty="0"/>
              <a:t>Treatment with ACE inhibitors, diuretics and possibly anticoagulants 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85800" y="0"/>
            <a:ext cx="7772400" cy="15557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Mitral Valve </a:t>
            </a:r>
            <a:r>
              <a:rPr lang="en-US" dirty="0" err="1">
                <a:solidFill>
                  <a:srgbClr val="FF0000"/>
                </a:solidFill>
              </a:rPr>
              <a:t>Prolapse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45000"/>
            <a:ext cx="7351881" cy="54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398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30725"/>
          </a:xfrm>
        </p:spPr>
        <p:txBody>
          <a:bodyPr/>
          <a:lstStyle/>
          <a:p>
            <a:r>
              <a:rPr lang="en-US" dirty="0"/>
              <a:t>Large mitral valve leaflets, an enlarged mitral annulus, abnormally long </a:t>
            </a:r>
            <a:r>
              <a:rPr lang="en-US" dirty="0" err="1"/>
              <a:t>chordae</a:t>
            </a:r>
            <a:r>
              <a:rPr lang="en-US" dirty="0"/>
              <a:t> or disordered papillary muscle contraction .</a:t>
            </a:r>
          </a:p>
          <a:p>
            <a:r>
              <a:rPr lang="en-US" dirty="0"/>
              <a:t>Demonstrate </a:t>
            </a:r>
            <a:r>
              <a:rPr lang="en-US" dirty="0" err="1"/>
              <a:t>myxomatous</a:t>
            </a:r>
            <a:r>
              <a:rPr lang="en-US" dirty="0"/>
              <a:t> degeneration of the mitral valve leaflets .</a:t>
            </a:r>
          </a:p>
          <a:p>
            <a:r>
              <a:rPr lang="en-US" dirty="0"/>
              <a:t> Associated with </a:t>
            </a:r>
            <a:r>
              <a:rPr lang="en-US" dirty="0" err="1"/>
              <a:t>Marfan's</a:t>
            </a:r>
            <a:r>
              <a:rPr lang="en-US" dirty="0"/>
              <a:t> syndrome, </a:t>
            </a:r>
            <a:r>
              <a:rPr lang="en-US" dirty="0" err="1"/>
              <a:t>thyrotoxicosis</a:t>
            </a:r>
            <a:r>
              <a:rPr lang="en-US" dirty="0"/>
              <a:t>, rheumatic or </a:t>
            </a:r>
            <a:r>
              <a:rPr lang="en-US" dirty="0" err="1"/>
              <a:t>ischaemic</a:t>
            </a:r>
            <a:r>
              <a:rPr lang="en-US" dirty="0"/>
              <a:t> heart disease 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Symptoms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Atypical chest pain</a:t>
            </a:r>
            <a:r>
              <a:rPr lang="en-US" dirty="0"/>
              <a:t> is the most common symptom .</a:t>
            </a:r>
          </a:p>
          <a:p>
            <a:r>
              <a:rPr lang="en-US" i="1" dirty="0"/>
              <a:t>Palpitations</a:t>
            </a:r>
            <a:r>
              <a:rPr lang="en-US" dirty="0"/>
              <a:t> may be experienced because of the abnormal ventricular contraction or because of the </a:t>
            </a:r>
            <a:r>
              <a:rPr lang="en-US" dirty="0" err="1"/>
              <a:t>atrial</a:t>
            </a:r>
            <a:r>
              <a:rPr lang="en-US" dirty="0"/>
              <a:t> and ventricular arrhythmias .</a:t>
            </a:r>
          </a:p>
          <a:p>
            <a:r>
              <a:rPr lang="en-US" dirty="0"/>
              <a:t>Sudden cardiac death due to fatal </a:t>
            </a:r>
            <a:r>
              <a:rPr lang="en-US" i="1" dirty="0"/>
              <a:t>ventricular arrhythmias</a:t>
            </a:r>
            <a:r>
              <a:rPr lang="en-US" dirty="0"/>
              <a:t> is a very rare but recognized complication.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common sign is a mid-systolic click .</a:t>
            </a:r>
          </a:p>
          <a:p>
            <a:r>
              <a:rPr lang="en-US" dirty="0"/>
              <a:t>Produced by the sudden </a:t>
            </a:r>
            <a:r>
              <a:rPr lang="en-US" dirty="0" err="1"/>
              <a:t>prolapse</a:t>
            </a:r>
            <a:r>
              <a:rPr lang="en-US" dirty="0"/>
              <a:t> of the valve and the tensing of the </a:t>
            </a:r>
            <a:r>
              <a:rPr lang="en-US" dirty="0" err="1"/>
              <a:t>chordae</a:t>
            </a:r>
            <a:r>
              <a:rPr lang="en-US" dirty="0"/>
              <a:t> </a:t>
            </a:r>
            <a:r>
              <a:rPr lang="en-US" dirty="0" err="1"/>
              <a:t>tendineae</a:t>
            </a:r>
            <a:r>
              <a:rPr lang="en-US" dirty="0"/>
              <a:t> that occurs during systole .</a:t>
            </a:r>
          </a:p>
          <a:p>
            <a:r>
              <a:rPr lang="en-US" dirty="0"/>
              <a:t>A late systolic murmur owing to some regurgitation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r>
              <a:rPr lang="en-US" dirty="0"/>
              <a:t>Beta-blockade is effective for the treatment of the atypical chest pain and palpitations .</a:t>
            </a:r>
          </a:p>
          <a:p>
            <a:r>
              <a:rPr lang="en-US" dirty="0"/>
              <a:t> Mitral valve </a:t>
            </a:r>
            <a:r>
              <a:rPr lang="en-US" dirty="0" err="1"/>
              <a:t>prolapse</a:t>
            </a:r>
            <a:r>
              <a:rPr lang="en-US" dirty="0"/>
              <a:t>  associated with significant mitral regurgitation and </a:t>
            </a:r>
            <a:r>
              <a:rPr lang="en-US" dirty="0" err="1"/>
              <a:t>atrial</a:t>
            </a:r>
            <a:r>
              <a:rPr lang="en-US" dirty="0"/>
              <a:t> fibrillation, anticoagulation is advised to prevent </a:t>
            </a:r>
            <a:r>
              <a:rPr lang="en-US" dirty="0" err="1"/>
              <a:t>thromboembolism</a:t>
            </a:r>
            <a:r>
              <a:rPr lang="en-US" dirty="0"/>
              <a:t> .</a:t>
            </a:r>
          </a:p>
          <a:p>
            <a:r>
              <a:rPr lang="en-US" dirty="0"/>
              <a:t>Mitral valve </a:t>
            </a:r>
            <a:r>
              <a:rPr lang="en-US" dirty="0" err="1"/>
              <a:t>prolapse</a:t>
            </a:r>
            <a:r>
              <a:rPr lang="en-US" dirty="0"/>
              <a:t> associated with severe mitral regurgitation has a risk of sudden cardiac death.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TYPES of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5307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Acute Presentation </a:t>
            </a:r>
            <a:r>
              <a:rPr lang="en-US" dirty="0"/>
              <a:t>:</a:t>
            </a:r>
          </a:p>
          <a:p>
            <a:pPr>
              <a:buNone/>
            </a:pPr>
            <a:r>
              <a:rPr lang="en-US" dirty="0"/>
              <a:t>           - Acute mitral regurgitation due to</a:t>
            </a:r>
          </a:p>
          <a:p>
            <a:pPr>
              <a:buNone/>
            </a:pPr>
            <a:r>
              <a:rPr lang="en-US" dirty="0"/>
              <a:t>                </a:t>
            </a:r>
            <a:r>
              <a:rPr lang="en-US" dirty="0" err="1"/>
              <a:t>eg</a:t>
            </a:r>
            <a:r>
              <a:rPr lang="en-US" dirty="0"/>
              <a:t> acute myocardial infarction</a:t>
            </a:r>
          </a:p>
          <a:p>
            <a:pPr>
              <a:buNone/>
            </a:pPr>
            <a:r>
              <a:rPr lang="en-US" dirty="0"/>
              <a:t>                     acute </a:t>
            </a:r>
            <a:r>
              <a:rPr lang="en-US" dirty="0" err="1"/>
              <a:t>chordea</a:t>
            </a:r>
            <a:r>
              <a:rPr lang="en-US" dirty="0"/>
              <a:t> </a:t>
            </a:r>
            <a:r>
              <a:rPr lang="en-US" dirty="0" err="1"/>
              <a:t>tendineae</a:t>
            </a:r>
            <a:r>
              <a:rPr lang="en-US" dirty="0"/>
              <a:t> rupture </a:t>
            </a:r>
          </a:p>
        </p:txBody>
      </p:sp>
      <p:pic>
        <p:nvPicPr>
          <p:cNvPr id="4" name="Picture 2" descr="C:\Users\Prof. Mohamed Arafah\Pictures\heart\heart circul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651049"/>
            <a:ext cx="2971800" cy="309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533400" y="152400"/>
            <a:ext cx="7772400" cy="15557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AORTIC STENOSIS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219200" y="3048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57375"/>
            <a:ext cx="59531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431" y="0"/>
            <a:ext cx="91524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4585"/>
            <a:ext cx="8305800" cy="642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726" y="457200"/>
            <a:ext cx="841130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lcific Aortic Stenosi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1979612"/>
            <a:ext cx="5234516" cy="3925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cuspid Aortic Valve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33600" y="24384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patients with aortic </a:t>
            </a:r>
            <a:r>
              <a:rPr lang="en-US" dirty="0" err="1"/>
              <a:t>stenosis</a:t>
            </a:r>
            <a:r>
              <a:rPr lang="en-US" dirty="0"/>
              <a:t>, symptoms are a good index of severity and all symptomatic patients should have aortic valve replacement.</a:t>
            </a:r>
          </a:p>
          <a:p>
            <a:r>
              <a:rPr lang="en-US" dirty="0"/>
              <a:t> Asymptomatic patients should be under regular review for assessment of symptoms and echocardiography 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5" name="Oval 3"/>
          <p:cNvSpPr>
            <a:spLocks noChangeArrowheads="1"/>
          </p:cNvSpPr>
          <p:nvPr/>
        </p:nvSpPr>
        <p:spPr bwMode="auto">
          <a:xfrm rot="11006706">
            <a:off x="4756150" y="3146425"/>
            <a:ext cx="3187700" cy="2987675"/>
          </a:xfrm>
          <a:prstGeom prst="ellipse">
            <a:avLst/>
          </a:prstGeom>
          <a:gradFill rotWithShape="1">
            <a:gsLst>
              <a:gs pos="0">
                <a:srgbClr val="326496">
                  <a:gamma/>
                  <a:tint val="15686"/>
                  <a:invGamma/>
                </a:srgbClr>
              </a:gs>
              <a:gs pos="100000">
                <a:srgbClr val="32649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66276" name="Oval 4"/>
          <p:cNvSpPr>
            <a:spLocks noChangeArrowheads="1"/>
          </p:cNvSpPr>
          <p:nvPr/>
        </p:nvSpPr>
        <p:spPr bwMode="auto">
          <a:xfrm rot="11006706">
            <a:off x="1016000" y="3171825"/>
            <a:ext cx="3187700" cy="2987675"/>
          </a:xfrm>
          <a:prstGeom prst="ellipse">
            <a:avLst/>
          </a:prstGeom>
          <a:gradFill rotWithShape="1">
            <a:gsLst>
              <a:gs pos="0">
                <a:srgbClr val="326496">
                  <a:gamma/>
                  <a:tint val="15686"/>
                  <a:invGamma/>
                </a:srgbClr>
              </a:gs>
              <a:gs pos="100000">
                <a:srgbClr val="32649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0" t="2516"/>
          <a:stretch>
            <a:fillRect/>
          </a:stretch>
        </p:blipFill>
        <p:spPr bwMode="auto">
          <a:xfrm>
            <a:off x="1674813" y="3497263"/>
            <a:ext cx="1893887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6278" name="Rectangle 6"/>
          <p:cNvSpPr>
            <a:spLocks noChangeArrowheads="1"/>
          </p:cNvSpPr>
          <p:nvPr/>
        </p:nvSpPr>
        <p:spPr bwMode="auto">
          <a:xfrm>
            <a:off x="1762125" y="5621338"/>
            <a:ext cx="1792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70000"/>
              </a:spcBef>
              <a:buClr>
                <a:srgbClr val="000066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Transfemoral</a:t>
            </a:r>
            <a:endParaRPr lang="en-US" sz="20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2" name="AutoShape 7"/>
          <p:cNvSpPr>
            <a:spLocks noChangeArrowheads="1"/>
          </p:cNvSpPr>
          <p:nvPr/>
        </p:nvSpPr>
        <p:spPr bwMode="auto">
          <a:xfrm rot="2901987" flipH="1">
            <a:off x="5576094" y="2921794"/>
            <a:ext cx="280987" cy="3460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3264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AutoShape 8"/>
          <p:cNvSpPr>
            <a:spLocks noChangeArrowheads="1"/>
          </p:cNvSpPr>
          <p:nvPr/>
        </p:nvSpPr>
        <p:spPr bwMode="auto">
          <a:xfrm rot="-2901987">
            <a:off x="3128169" y="2978944"/>
            <a:ext cx="280987" cy="3460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3264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9"/>
          <p:cNvSpPr>
            <a:spLocks noChangeArrowheads="1"/>
          </p:cNvSpPr>
          <p:nvPr/>
        </p:nvSpPr>
        <p:spPr bwMode="auto">
          <a:xfrm>
            <a:off x="2957513" y="1412875"/>
            <a:ext cx="2976562" cy="1900238"/>
          </a:xfrm>
          <a:prstGeom prst="ellipse">
            <a:avLst/>
          </a:prstGeom>
          <a:gradFill rotWithShape="1">
            <a:gsLst>
              <a:gs pos="0">
                <a:srgbClr val="96B0C9">
                  <a:alpha val="54999"/>
                </a:srgbClr>
              </a:gs>
              <a:gs pos="100000">
                <a:srgbClr val="32649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45" name="Picture 10" descr="SAPI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9813" y="1412875"/>
            <a:ext cx="1730375" cy="1758950"/>
          </a:xfrm>
          <a:prstGeom prst="rect">
            <a:avLst/>
          </a:prstGeom>
          <a:noFill/>
          <a:ln w="12700">
            <a:noFill/>
            <a:prstDash val="lgDashDotDot"/>
            <a:miter lim="800000"/>
            <a:headEnd/>
            <a:tailEnd/>
          </a:ln>
        </p:spPr>
      </p:pic>
      <p:sp>
        <p:nvSpPr>
          <p:cNvPr id="566283" name="Rectangle 11"/>
          <p:cNvSpPr>
            <a:spLocks noChangeArrowheads="1"/>
          </p:cNvSpPr>
          <p:nvPr/>
        </p:nvSpPr>
        <p:spPr bwMode="auto">
          <a:xfrm>
            <a:off x="5656263" y="5584825"/>
            <a:ext cx="1611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70000"/>
              </a:spcBef>
              <a:buClr>
                <a:srgbClr val="000066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Transapical</a:t>
            </a:r>
            <a:endParaRPr lang="en-US" sz="20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347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6" t="1244"/>
          <a:stretch>
            <a:fillRect/>
          </a:stretch>
        </p:blipFill>
        <p:spPr bwMode="auto">
          <a:xfrm>
            <a:off x="5616575" y="3473450"/>
            <a:ext cx="166846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403225" y="80963"/>
            <a:ext cx="68310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TAVR</a:t>
            </a:r>
          </a:p>
          <a:p>
            <a:r>
              <a:rPr lang="en-US" sz="2800">
                <a:solidFill>
                  <a:srgbClr val="FFFF66"/>
                </a:solidFill>
              </a:rPr>
              <a:t>Transfemoral (TF) and Transapical (TA)</a:t>
            </a:r>
          </a:p>
        </p:txBody>
      </p:sp>
    </p:spTree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62000" y="381000"/>
            <a:ext cx="7772400" cy="15557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AORTIC REGURGITATION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857375"/>
            <a:ext cx="42767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TYPES of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307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Chronic Presentation :</a:t>
            </a:r>
          </a:p>
          <a:p>
            <a:pPr>
              <a:buNone/>
            </a:pPr>
            <a:r>
              <a:rPr lang="en-US" dirty="0"/>
              <a:t>          - Chronic mitral regurgitation due to</a:t>
            </a:r>
          </a:p>
          <a:p>
            <a:pPr>
              <a:buNone/>
            </a:pPr>
            <a:r>
              <a:rPr lang="en-US" dirty="0"/>
              <a:t>                   </a:t>
            </a:r>
            <a:r>
              <a:rPr lang="en-US" dirty="0" err="1"/>
              <a:t>eg</a:t>
            </a:r>
            <a:r>
              <a:rPr lang="en-US" dirty="0"/>
              <a:t> RHRUMATIC fever .</a:t>
            </a:r>
          </a:p>
          <a:p>
            <a:pPr>
              <a:buNone/>
            </a:pPr>
            <a:r>
              <a:rPr lang="en-US" dirty="0"/>
              <a:t>                        Mitral valve </a:t>
            </a:r>
            <a:r>
              <a:rPr lang="en-US" dirty="0" err="1"/>
              <a:t>Prolapse</a:t>
            </a:r>
            <a:r>
              <a:rPr lang="en-US" dirty="0"/>
              <a:t> .</a:t>
            </a:r>
          </a:p>
          <a:p>
            <a:pPr>
              <a:buNone/>
            </a:pPr>
            <a:r>
              <a:rPr lang="en-US" dirty="0"/>
              <a:t>           - Chronic aortic regurgitation due to</a:t>
            </a:r>
          </a:p>
          <a:p>
            <a:pPr>
              <a:buNone/>
            </a:pPr>
            <a:r>
              <a:rPr lang="en-US" dirty="0"/>
              <a:t>                    </a:t>
            </a:r>
            <a:r>
              <a:rPr lang="en-US" dirty="0" err="1"/>
              <a:t>eg</a:t>
            </a:r>
            <a:r>
              <a:rPr lang="en-US" dirty="0"/>
              <a:t> Bicuspid Aortic valve 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2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8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8782"/>
            <a:ext cx="8000999" cy="656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rmal LPLA View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90800" y="2209800"/>
            <a:ext cx="40386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398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Acute aortic regurgitation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530725"/>
          </a:xfrm>
        </p:spPr>
        <p:txBody>
          <a:bodyPr/>
          <a:lstStyle/>
          <a:p>
            <a:r>
              <a:rPr lang="en-US" dirty="0"/>
              <a:t>Acute rheumatic fever </a:t>
            </a:r>
          </a:p>
          <a:p>
            <a:r>
              <a:rPr lang="en-US" dirty="0"/>
              <a:t>Infective </a:t>
            </a:r>
            <a:r>
              <a:rPr lang="en-US" dirty="0" err="1"/>
              <a:t>endocarditis</a:t>
            </a:r>
            <a:r>
              <a:rPr lang="en-US" dirty="0"/>
              <a:t> </a:t>
            </a:r>
          </a:p>
          <a:p>
            <a:r>
              <a:rPr lang="en-US" dirty="0"/>
              <a:t>Dissection of the aorta </a:t>
            </a:r>
          </a:p>
          <a:p>
            <a:r>
              <a:rPr lang="en-US" dirty="0"/>
              <a:t>Ruptured sinus of </a:t>
            </a:r>
            <a:r>
              <a:rPr lang="en-US" dirty="0" err="1"/>
              <a:t>Valsalva</a:t>
            </a:r>
            <a:r>
              <a:rPr lang="en-US" dirty="0"/>
              <a:t> aneurysm </a:t>
            </a:r>
          </a:p>
          <a:p>
            <a:r>
              <a:rPr lang="en-US" dirty="0"/>
              <a:t>Failure of prosthetic heart valve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Chronic aortic regurgitation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Rheumatic heart disease </a:t>
            </a:r>
          </a:p>
          <a:p>
            <a:r>
              <a:rPr lang="en-US" sz="2800" b="1" dirty="0"/>
              <a:t>Syphilis </a:t>
            </a:r>
            <a:r>
              <a:rPr lang="en-US" sz="2800" b="1" dirty="0" err="1"/>
              <a:t>Arthritides</a:t>
            </a:r>
            <a:r>
              <a:rPr lang="en-US" sz="2800" b="1" dirty="0"/>
              <a:t>: </a:t>
            </a:r>
          </a:p>
          <a:p>
            <a:pPr lvl="1"/>
            <a:r>
              <a:rPr lang="en-US" b="1" dirty="0"/>
              <a:t>Reiter's syndrome </a:t>
            </a:r>
          </a:p>
          <a:p>
            <a:pPr lvl="1"/>
            <a:r>
              <a:rPr lang="en-US" b="1" dirty="0" err="1"/>
              <a:t>Ankylosing</a:t>
            </a:r>
            <a:r>
              <a:rPr lang="en-US" b="1" dirty="0"/>
              <a:t> </a:t>
            </a:r>
            <a:r>
              <a:rPr lang="en-US" b="1" dirty="0" err="1"/>
              <a:t>spondylitis</a:t>
            </a:r>
            <a:r>
              <a:rPr lang="en-US" b="1" dirty="0"/>
              <a:t> </a:t>
            </a:r>
          </a:p>
          <a:p>
            <a:pPr lvl="1"/>
            <a:r>
              <a:rPr lang="en-US" b="1" dirty="0"/>
              <a:t>Rheumatoid arthritis </a:t>
            </a:r>
          </a:p>
          <a:p>
            <a:r>
              <a:rPr lang="en-US" sz="2800" b="1" dirty="0"/>
              <a:t>Hypertension (severe) </a:t>
            </a:r>
          </a:p>
          <a:p>
            <a:r>
              <a:rPr lang="en-US" sz="2800" b="1" dirty="0"/>
              <a:t>Bicuspid aortic valve </a:t>
            </a:r>
          </a:p>
          <a:p>
            <a:r>
              <a:rPr lang="en-US" sz="2800" b="1" dirty="0"/>
              <a:t>Aortic </a:t>
            </a:r>
            <a:r>
              <a:rPr lang="en-US" sz="2800" b="1" dirty="0" err="1"/>
              <a:t>endocarditis</a:t>
            </a:r>
            <a:r>
              <a:rPr lang="en-US" sz="2800" b="1" dirty="0"/>
              <a:t> </a:t>
            </a:r>
          </a:p>
          <a:p>
            <a:r>
              <a:rPr lang="en-US" sz="2800" b="1" dirty="0" err="1"/>
              <a:t>Marfan's</a:t>
            </a:r>
            <a:r>
              <a:rPr lang="en-US" sz="2800" b="1" dirty="0"/>
              <a:t> syndrome </a:t>
            </a:r>
          </a:p>
          <a:p>
            <a:r>
              <a:rPr lang="en-US" sz="2800" b="1" dirty="0" err="1"/>
              <a:t>Osteogenesis</a:t>
            </a:r>
            <a:r>
              <a:rPr lang="en-US" sz="2800" b="1" dirty="0"/>
              <a:t> </a:t>
            </a:r>
            <a:r>
              <a:rPr lang="en-US" sz="2800" b="1" dirty="0" err="1"/>
              <a:t>imperfecta</a:t>
            </a:r>
            <a:endParaRPr lang="en-US" sz="2800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70" y="1524000"/>
            <a:ext cx="900545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277813"/>
            <a:ext cx="10134600" cy="11398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Treatment :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Aortic valve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30725"/>
          </a:xfrm>
        </p:spPr>
        <p:txBody>
          <a:bodyPr/>
          <a:lstStyle/>
          <a:p>
            <a:r>
              <a:rPr lang="en-US" dirty="0"/>
              <a:t>Because symptoms do not develop until the myocardium fails and because the myocardium does not recover fully after surgery, operation is performed before significant symptoms occur.</a:t>
            </a:r>
          </a:p>
          <a:p>
            <a:r>
              <a:rPr lang="en-US" dirty="0"/>
              <a:t> The timing of the operation is best determined according to </a:t>
            </a:r>
            <a:r>
              <a:rPr lang="en-US" dirty="0" err="1"/>
              <a:t>haemodynamic</a:t>
            </a:r>
            <a:r>
              <a:rPr lang="en-US" dirty="0"/>
              <a:t>, </a:t>
            </a:r>
            <a:r>
              <a:rPr lang="en-US" dirty="0" err="1"/>
              <a:t>echocardiographic</a:t>
            </a:r>
            <a:r>
              <a:rPr lang="en-US" dirty="0"/>
              <a:t> or angiographic criteria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PULMONIC Valve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r>
              <a:rPr lang="en-US" sz="4000" b="1" i="1" dirty="0">
                <a:solidFill>
                  <a:srgbClr val="FFFF00"/>
                </a:solidFill>
              </a:rPr>
              <a:t>PULMONIC Valve </a:t>
            </a:r>
            <a:r>
              <a:rPr lang="en-US" sz="4000" b="1" i="1" dirty="0" err="1">
                <a:solidFill>
                  <a:srgbClr val="FFFF00"/>
                </a:solidFill>
              </a:rPr>
              <a:t>stenosis</a:t>
            </a:r>
            <a:endParaRPr lang="en-US" sz="4000" b="1" i="1" dirty="0">
              <a:solidFill>
                <a:srgbClr val="FFFF00"/>
              </a:solidFill>
            </a:endParaRPr>
          </a:p>
          <a:p>
            <a:r>
              <a:rPr lang="en-US" sz="4000" b="1" i="1" dirty="0">
                <a:solidFill>
                  <a:srgbClr val="FFFF00"/>
                </a:solidFill>
              </a:rPr>
              <a:t>PULMONIC Valve </a:t>
            </a:r>
            <a:r>
              <a:rPr lang="en-US" sz="4000" b="1" i="1" dirty="0" err="1">
                <a:solidFill>
                  <a:srgbClr val="FFFF00"/>
                </a:solidFill>
              </a:rPr>
              <a:t>Rergurgitation</a:t>
            </a:r>
            <a:endParaRPr lang="en-US" sz="4000" b="1" i="1" dirty="0">
              <a:solidFill>
                <a:srgbClr val="FFFF00"/>
              </a:solidFill>
            </a:endParaRPr>
          </a:p>
          <a:p>
            <a:endParaRPr lang="en-US" sz="4000" b="1" i="1" dirty="0">
              <a:solidFill>
                <a:srgbClr val="FF0000"/>
              </a:solidFill>
            </a:endParaRPr>
          </a:p>
          <a:p>
            <a:endParaRPr lang="en-US" sz="4000" b="1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HEAMODYNAMICS 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229600" cy="45307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Pressure  Overload :</a:t>
            </a:r>
          </a:p>
          <a:p>
            <a:pPr>
              <a:buNone/>
            </a:pPr>
            <a:r>
              <a:rPr lang="en-US" dirty="0"/>
              <a:t>           - Aortic </a:t>
            </a:r>
            <a:r>
              <a:rPr lang="en-US" dirty="0" err="1"/>
              <a:t>stenosis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               Left Ventricular hypertrophy</a:t>
            </a:r>
          </a:p>
          <a:p>
            <a:pPr>
              <a:buNone/>
            </a:pPr>
            <a:r>
              <a:rPr lang="en-US" dirty="0"/>
              <a:t>           - Mitral </a:t>
            </a:r>
            <a:r>
              <a:rPr lang="en-US" dirty="0" err="1"/>
              <a:t>stenosis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               Left </a:t>
            </a:r>
            <a:r>
              <a:rPr lang="en-US" dirty="0" err="1"/>
              <a:t>Atriarl</a:t>
            </a:r>
            <a:r>
              <a:rPr lang="en-US" dirty="0"/>
              <a:t> hypertrophy &amp; dilatation</a:t>
            </a:r>
          </a:p>
          <a:p>
            <a:pPr>
              <a:buNone/>
            </a:pPr>
            <a:r>
              <a:rPr lang="en-US" dirty="0"/>
              <a:t>     </a:t>
            </a:r>
          </a:p>
        </p:txBody>
      </p:sp>
      <p:pic>
        <p:nvPicPr>
          <p:cNvPr id="4" name="Picture 2" descr="C:\Users\Prof. Mohamed Arafah\Pictures\ei_001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793787"/>
            <a:ext cx="3200400" cy="3064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TRICUSPID Valve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30725"/>
          </a:xfrm>
        </p:spPr>
        <p:txBody>
          <a:bodyPr/>
          <a:lstStyle/>
          <a:p>
            <a:r>
              <a:rPr lang="en-US" sz="4000" b="1" i="1" dirty="0">
                <a:solidFill>
                  <a:srgbClr val="FFFF00"/>
                </a:solidFill>
              </a:rPr>
              <a:t>TRICUSPID Valve Regurgitation</a:t>
            </a:r>
          </a:p>
          <a:p>
            <a:r>
              <a:rPr lang="en-US" sz="4000" b="1" i="1" dirty="0">
                <a:solidFill>
                  <a:srgbClr val="FFFF00"/>
                </a:solidFill>
              </a:rPr>
              <a:t>TRICUSPID Valve </a:t>
            </a:r>
            <a:r>
              <a:rPr lang="en-US" sz="4000" b="1" i="1" dirty="0" err="1">
                <a:solidFill>
                  <a:srgbClr val="FFFF00"/>
                </a:solidFill>
              </a:rPr>
              <a:t>stenosis</a:t>
            </a:r>
            <a:endParaRPr lang="en-US" sz="4000" b="1" i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3962400"/>
            <a:ext cx="5334000" cy="1752600"/>
          </a:xfrm>
        </p:spPr>
        <p:txBody>
          <a:bodyPr rtlCol="0">
            <a:norm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Prof. Mohammed Arafah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2743200"/>
            <a:ext cx="5715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Valvular</a:t>
            </a:r>
            <a:r>
              <a:rPr lang="en-US" sz="4000" b="1" dirty="0">
                <a:solidFill>
                  <a:srgbClr val="FF0000"/>
                </a:solidFill>
              </a:rPr>
              <a:t> Heart Diseases </a:t>
            </a:r>
            <a:endParaRPr lang="en-US" sz="4000" b="1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990600" y="762000"/>
            <a:ext cx="9296400" cy="1905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1500" b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T</a:t>
            </a:r>
            <a:r>
              <a:rPr lang="en-US" sz="6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hank You </a:t>
            </a:r>
            <a:r>
              <a:rPr lang="en-US" sz="6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  <a:sym typeface="Wingdings"/>
              </a:rPr>
              <a:t></a:t>
            </a:r>
            <a:br>
              <a:rPr lang="en-US" sz="6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</a:br>
            <a:endParaRPr lang="en-US" sz="6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139825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HEAMODYNAMICS Consequences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Volume Overload :</a:t>
            </a:r>
          </a:p>
          <a:p>
            <a:pPr>
              <a:buNone/>
            </a:pPr>
            <a:r>
              <a:rPr lang="en-US" dirty="0"/>
              <a:t>            - chronic mitral regurgitation </a:t>
            </a:r>
          </a:p>
          <a:p>
            <a:pPr>
              <a:buNone/>
            </a:pPr>
            <a:r>
              <a:rPr lang="en-US" dirty="0"/>
              <a:t>                 dilated left ventricle &amp; left atria</a:t>
            </a:r>
          </a:p>
          <a:p>
            <a:pPr>
              <a:buNone/>
            </a:pPr>
            <a:r>
              <a:rPr lang="en-US" dirty="0"/>
              <a:t>            - chronic tricuspid regurgitation</a:t>
            </a:r>
          </a:p>
          <a:p>
            <a:pPr>
              <a:buNone/>
            </a:pPr>
            <a:r>
              <a:rPr lang="en-US" dirty="0"/>
              <a:t>                 dilated right ventricle &amp; right atria</a:t>
            </a:r>
          </a:p>
        </p:txBody>
      </p:sp>
      <p:pic>
        <p:nvPicPr>
          <p:cNvPr id="4" name="Picture 2" descr="C:\Users\Prof. Mohamed Arafah\Pictures\ei_001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3854" y="4267200"/>
            <a:ext cx="2553546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915400" cy="4530725"/>
          </a:xfrm>
        </p:spPr>
        <p:txBody>
          <a:bodyPr/>
          <a:lstStyle/>
          <a:p>
            <a:r>
              <a:rPr lang="en-US" dirty="0" err="1"/>
              <a:t>Dyspnea</a:t>
            </a:r>
            <a:r>
              <a:rPr lang="en-US" dirty="0"/>
              <a:t> , paroxysmal nocturnal </a:t>
            </a:r>
            <a:r>
              <a:rPr lang="en-US" dirty="0" err="1"/>
              <a:t>dyspnea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   </a:t>
            </a:r>
            <a:r>
              <a:rPr lang="en-US" dirty="0" err="1"/>
              <a:t>orthopnea</a:t>
            </a:r>
            <a:r>
              <a:rPr lang="en-US" dirty="0"/>
              <a:t> .</a:t>
            </a:r>
          </a:p>
          <a:p>
            <a:r>
              <a:rPr lang="en-US" dirty="0"/>
              <a:t>Palpitation .</a:t>
            </a:r>
          </a:p>
          <a:p>
            <a:r>
              <a:rPr lang="en-US" dirty="0"/>
              <a:t>Chest  pain .</a:t>
            </a:r>
          </a:p>
          <a:p>
            <a:r>
              <a:rPr lang="en-US" dirty="0"/>
              <a:t>Dizziness , </a:t>
            </a:r>
            <a:r>
              <a:rPr lang="en-US" dirty="0" err="1"/>
              <a:t>prefainting</a:t>
            </a:r>
            <a:r>
              <a:rPr lang="en-US" dirty="0"/>
              <a:t> ,syncope .</a:t>
            </a:r>
          </a:p>
          <a:p>
            <a:r>
              <a:rPr lang="en-US" dirty="0" err="1"/>
              <a:t>Oedema</a:t>
            </a:r>
            <a:r>
              <a:rPr lang="en-US" dirty="0"/>
              <a:t> , </a:t>
            </a:r>
            <a:r>
              <a:rPr lang="en-US" dirty="0" err="1"/>
              <a:t>Ascites</a:t>
            </a:r>
            <a:r>
              <a:rPr lang="en-US" dirty="0"/>
              <a:t> </a:t>
            </a:r>
          </a:p>
          <a:p>
            <a:r>
              <a:rPr lang="en-US" dirty="0"/>
              <a:t>Cough .</a:t>
            </a:r>
          </a:p>
          <a:p>
            <a:r>
              <a:rPr lang="en-US" dirty="0"/>
              <a:t>Fatigue</a:t>
            </a:r>
          </a:p>
          <a:p>
            <a:r>
              <a:rPr lang="en-US" dirty="0" err="1"/>
              <a:t>Hemoptysis</a:t>
            </a:r>
            <a:endParaRPr lang="en-US" dirty="0"/>
          </a:p>
          <a:p>
            <a:r>
              <a:rPr lang="en-US" dirty="0"/>
              <a:t>Symptoms of </a:t>
            </a:r>
            <a:r>
              <a:rPr lang="en-US" dirty="0" err="1"/>
              <a:t>thromboembolic</a:t>
            </a:r>
            <a:r>
              <a:rPr lang="en-US" dirty="0"/>
              <a:t> complication .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bit 2">
    <a:dk1>
      <a:srgbClr val="008000"/>
    </a:dk1>
    <a:lt1>
      <a:srgbClr val="FFFFFF"/>
    </a:lt1>
    <a:dk2>
      <a:srgbClr val="003300"/>
    </a:dk2>
    <a:lt2>
      <a:srgbClr val="C0C0C0"/>
    </a:lt2>
    <a:accent1>
      <a:srgbClr val="99CC00"/>
    </a:accent1>
    <a:accent2>
      <a:srgbClr val="527C3A"/>
    </a:accent2>
    <a:accent3>
      <a:srgbClr val="AAADAA"/>
    </a:accent3>
    <a:accent4>
      <a:srgbClr val="DADADA"/>
    </a:accent4>
    <a:accent5>
      <a:srgbClr val="CAE2AA"/>
    </a:accent5>
    <a:accent6>
      <a:srgbClr val="497034"/>
    </a:accent6>
    <a:hlink>
      <a:srgbClr val="33CC33"/>
    </a:hlink>
    <a:folHlink>
      <a:srgbClr val="C1FF8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866</Words>
  <Application>Microsoft Office PowerPoint</Application>
  <PresentationFormat>On-screen Show (4:3)</PresentationFormat>
  <Paragraphs>193</Paragraphs>
  <Slides>71</Slides>
  <Notes>1</Notes>
  <HiddenSlides>4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Arial Black</vt:lpstr>
      <vt:lpstr>Arial Rounded MT Bold</vt:lpstr>
      <vt:lpstr>Calibri</vt:lpstr>
      <vt:lpstr>Century Gothic</vt:lpstr>
      <vt:lpstr>Comic Sans MS</vt:lpstr>
      <vt:lpstr>Wingdings</vt:lpstr>
      <vt:lpstr>Orbit</vt:lpstr>
      <vt:lpstr>Office Theme</vt:lpstr>
      <vt:lpstr>1_Orbit</vt:lpstr>
      <vt:lpstr> </vt:lpstr>
      <vt:lpstr>Objectives</vt:lpstr>
      <vt:lpstr>Etiology</vt:lpstr>
      <vt:lpstr>Etiology -  continue</vt:lpstr>
      <vt:lpstr>TYPES of Presentations</vt:lpstr>
      <vt:lpstr>TYPES of Presentations</vt:lpstr>
      <vt:lpstr>HEAMODYNAMICS Consequences</vt:lpstr>
      <vt:lpstr>HEAMODYNAMICS Consequences</vt:lpstr>
      <vt:lpstr>SYMPTOMS</vt:lpstr>
      <vt:lpstr>Signs of Valvular Diseases</vt:lpstr>
      <vt:lpstr>PowerPoint Presentation</vt:lpstr>
      <vt:lpstr>PowerPoint Presentation</vt:lpstr>
      <vt:lpstr>INVESTIGATION</vt:lpstr>
      <vt:lpstr>PowerPoint Presentation</vt:lpstr>
      <vt:lpstr>PowerPoint Presentation</vt:lpstr>
      <vt:lpstr>MITRAL STENOSIS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 OF MITRAL STENOSIS </vt:lpstr>
      <vt:lpstr>MEDICAL MANAGEMENT </vt:lpstr>
      <vt:lpstr>Intervention</vt:lpstr>
      <vt:lpstr>PowerPoint Presentation</vt:lpstr>
      <vt:lpstr>PowerPoint Presentation</vt:lpstr>
      <vt:lpstr>PowerPoint Presentation</vt:lpstr>
      <vt:lpstr>PowerPoint Presentation</vt:lpstr>
      <vt:lpstr>MITRAL REGURGITATION</vt:lpstr>
      <vt:lpstr>ETIOLOGY</vt:lpstr>
      <vt:lpstr>SIGNS</vt:lpstr>
      <vt:lpstr>PowerPoint Presentation</vt:lpstr>
      <vt:lpstr>PowerPoint Presentation</vt:lpstr>
      <vt:lpstr>Management of mitral regurgitation</vt:lpstr>
      <vt:lpstr>Mitral Valve Prolapse</vt:lpstr>
      <vt:lpstr>Pathology</vt:lpstr>
      <vt:lpstr>Symptoms </vt:lpstr>
      <vt:lpstr>SIGNS</vt:lpstr>
      <vt:lpstr>Treatment</vt:lpstr>
      <vt:lpstr>AORTIC STENOSIS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PowerPoint Presentation</vt:lpstr>
      <vt:lpstr>AORTIC REGURGITATION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Acute aortic regurgitation  </vt:lpstr>
      <vt:lpstr>Chronic aortic regurgitation</vt:lpstr>
      <vt:lpstr>PowerPoint Presentation</vt:lpstr>
      <vt:lpstr>Treatment :  Aortic valve replacement</vt:lpstr>
      <vt:lpstr>PULMONIC Valve Diseases</vt:lpstr>
      <vt:lpstr>TRICUSPID Valve Diseases</vt:lpstr>
      <vt:lpstr>Thank You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Prof. Mohamed Arafah</dc:creator>
  <cp:lastModifiedBy>دعاء</cp:lastModifiedBy>
  <cp:revision>84</cp:revision>
  <dcterms:created xsi:type="dcterms:W3CDTF">2009-02-28T10:04:10Z</dcterms:created>
  <dcterms:modified xsi:type="dcterms:W3CDTF">2019-01-03T16:22:37Z</dcterms:modified>
</cp:coreProperties>
</file>