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324" r:id="rId3"/>
    <p:sldId id="328" r:id="rId4"/>
    <p:sldId id="325" r:id="rId5"/>
    <p:sldId id="326" r:id="rId6"/>
    <p:sldId id="259" r:id="rId7"/>
    <p:sldId id="257" r:id="rId8"/>
    <p:sldId id="258" r:id="rId9"/>
    <p:sldId id="264" r:id="rId10"/>
    <p:sldId id="260" r:id="rId11"/>
    <p:sldId id="261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269" r:id="rId42"/>
    <p:sldId id="270" r:id="rId43"/>
    <p:sldId id="262" r:id="rId44"/>
    <p:sldId id="263" r:id="rId45"/>
    <p:sldId id="267" r:id="rId46"/>
    <p:sldId id="268" r:id="rId47"/>
    <p:sldId id="281" r:id="rId48"/>
    <p:sldId id="271" r:id="rId49"/>
    <p:sldId id="265" r:id="rId50"/>
    <p:sldId id="266" r:id="rId51"/>
    <p:sldId id="278" r:id="rId52"/>
    <p:sldId id="277" r:id="rId53"/>
    <p:sldId id="272" r:id="rId54"/>
    <p:sldId id="273" r:id="rId55"/>
    <p:sldId id="287" r:id="rId56"/>
    <p:sldId id="288" r:id="rId57"/>
    <p:sldId id="285" r:id="rId58"/>
    <p:sldId id="343" r:id="rId59"/>
    <p:sldId id="344" r:id="rId60"/>
    <p:sldId id="286" r:id="rId61"/>
    <p:sldId id="345" r:id="rId62"/>
    <p:sldId id="346" r:id="rId63"/>
    <p:sldId id="347" r:id="rId64"/>
    <p:sldId id="279" r:id="rId65"/>
    <p:sldId id="280" r:id="rId66"/>
    <p:sldId id="275" r:id="rId67"/>
    <p:sldId id="276" r:id="rId68"/>
    <p:sldId id="330" r:id="rId69"/>
    <p:sldId id="329" r:id="rId70"/>
    <p:sldId id="291" r:id="rId71"/>
    <p:sldId id="342" r:id="rId72"/>
    <p:sldId id="294" r:id="rId73"/>
    <p:sldId id="283" r:id="rId74"/>
    <p:sldId id="284" r:id="rId75"/>
    <p:sldId id="282" r:id="rId76"/>
    <p:sldId id="331" r:id="rId77"/>
    <p:sldId id="332" r:id="rId78"/>
    <p:sldId id="333" r:id="rId79"/>
    <p:sldId id="334" r:id="rId80"/>
    <p:sldId id="335" r:id="rId81"/>
    <p:sldId id="339" r:id="rId82"/>
    <p:sldId id="336" r:id="rId83"/>
    <p:sldId id="337" r:id="rId84"/>
    <p:sldId id="338" r:id="rId85"/>
    <p:sldId id="340" r:id="rId86"/>
    <p:sldId id="34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68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88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11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57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F07FFC-B194-4612-A71A-BE17E61B378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7878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7928B-BFC2-44A1-8AE8-66E4E5989455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4953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C8B24E-EAF0-403F-BCFB-96C9E309EC6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972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37489-EE7E-47CA-B488-A207830341AC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577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01C4EE-6EFE-4F1F-89CD-C16F16C1AE4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57226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4AF54-E47A-4002-908B-A4269BFD046A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92091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3CE66-4FDF-4AED-A1C1-EBDC8F958AA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86807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4C319D-D7CC-48AB-85B0-CF6DE7984B7F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68016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12CE7F-2015-47C3-8FDB-9A8C649E7D0C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1960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2421C1-650B-492A-9065-FAF628FE1922}" type="slidenum">
              <a:rPr lang="en-US">
                <a:latin typeface="Tahoma" pitchFamily="34" charset="0"/>
              </a:rPr>
              <a:pPr/>
              <a:t>2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878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D98070-F88B-4DDC-BA35-B81B78814EBE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26129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136075-D24B-4F53-8EF1-4F0932149B77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44727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1E882-34DB-4C6A-B124-23025C2B8A46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8946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B03F8-7C91-47E0-B774-194A347FFC1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42455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8AFE61-57A3-41BF-B0FD-3F8BEB45E19D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88354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D2BD51-3B70-4A8A-AE9B-D3306D1A99FB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9542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3718B-5AEC-4B13-8AA2-51423E7DFEF6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8202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EAD344-F1B2-416E-9BA2-798EC6240053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14930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BBEE5-0DD8-492D-A0E8-87B25DAA9643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37799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FEBAE-F722-4AB2-94D0-4889D8B1596C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3157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793AA-62B4-47AA-A5D6-E573A661CB15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817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BB7831-F2B5-4241-AECA-0AC307166115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87716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63EF8C-9313-43F8-804A-C6FA7D583CB0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19799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FA3CA-03FE-4B31-95DC-5B45458F28DF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39192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AF7CC-63A6-4ABC-9506-7C582247707F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54347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AC5256-B7AA-46C7-85A6-F3E51B13CCC4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42664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D2444-43F2-4A3A-9377-C1B760F846EF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39162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90F126-44C0-4F92-9694-D58B66EA1BFC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17530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AF68E1-4765-4721-9FD4-25A57AA4EB43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54034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8D93A-BEC3-450B-B4DF-61799A10F9EB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79256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2C426-42E1-471D-B2A8-A32B995E1ADF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0733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FE5304-33E8-4D3E-8166-E24A406A92E9}" type="slidenum">
              <a:rPr lang="en-US">
                <a:latin typeface="Tahoma" pitchFamily="34" charset="0"/>
              </a:rPr>
              <a:pPr/>
              <a:t>5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496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41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353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42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6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95953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94875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74693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1611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2693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48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1711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49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1248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50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8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6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8101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2599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6107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53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1689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7995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593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6140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3040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0188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78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89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534169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3093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3557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537FA-01B5-406A-A9E0-B00D0C7D573A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121930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2908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72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72</a:t>
            </a:fld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0379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1535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8673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39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5456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9</a:t>
            </a:fld>
            <a:endParaRPr lang="en-US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60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614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EEEE-A65C-4CB1-A14A-B00E14AF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2C8E-6AEB-4101-BC3F-9F2CB435835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.sa/url?sa=i&amp;rct=j&amp;q=&amp;esrc=s&amp;frm=1&amp;source=images&amp;cd=&amp;cad=rja&amp;docid=73bgZIO39wt6rM&amp;tbnid=jpC0sTMBeHFwUM:&amp;ved=0CAUQjRw&amp;url=http://www.yale.edu/imaging/echo_atlas/views/&amp;ei=o59FUtOgJYXL0QW4_YHwBg&amp;psig=AFQjCNHUhvxjuuWiyBbx5WDBWHcPV_l7EA&amp;ust=1380380914568811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source=images&amp;cd=&amp;cad=rja&amp;docid=Ax_lCjQmbhm9KM&amp;tbnid=nLOCGYWwgCQaPM:&amp;ved=0CAgQjRwwAA&amp;url=http://www.medison.ru/uzi/eho403.htm&amp;ei=HqBFUp3XOsjJ4ASI4IG4Dw&amp;psig=AFQjCNFxCaB5NR7Y87ajpFdVLZ2pXAgzyA&amp;ust=13803810869986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om.sa/url?sa=i&amp;rct=j&amp;q=&amp;esrc=s&amp;frm=1&amp;source=images&amp;cd=&amp;cad=rja&amp;docid=Z89MlcLo4boJCM&amp;tbnid=IIYBFg9dikWliM:&amp;ved=0CAUQjRw&amp;url=http://www.consumer-healthcaretrends.com/2013/02/cardiac-resynchronization-therapy.html&amp;ei=CmVFUty2FKO50QXlz4Ao&amp;psig=AFQjCNE6uTntZwSFUEr--AO0Ekxmxfz9hg&amp;ust=1380365855687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.sa/url?sa=i&amp;rct=j&amp;q=&amp;esrc=s&amp;frm=1&amp;source=images&amp;cd=&amp;cad=rja&amp;docid=d8PAe5IIUoJ2MM&amp;tbnid=WBLXbbx74JzSmM:&amp;ved=0CAUQjRw&amp;url=http://www.drdeepaknatarajan.com/blog/cardiac-resynchronization-therapy-plus-carvedilol-for-mildly-symtomatic-congestive-heart-failue&amp;ei=Q2VFUouXF8em0QWT4IGwBQ&amp;psig=AFQjCNE6uTntZwSFUEr--AO0Ekxmxfz9hg&amp;ust=1380365855687758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Heart Failure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Waleed </a:t>
            </a:r>
            <a:r>
              <a:rPr lang="en-US" dirty="0" err="1" smtClean="0"/>
              <a:t>AlHabeeb</a:t>
            </a:r>
            <a:r>
              <a:rPr lang="en-US" smtClean="0"/>
              <a:t>, MD, MHA</a:t>
            </a:r>
            <a:endParaRPr lang="en-US" dirty="0" smtClean="0"/>
          </a:p>
          <a:p>
            <a:r>
              <a:rPr lang="en-US" dirty="0" smtClean="0"/>
              <a:t>Consultant Heart Failure &amp; Transplantation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Coronary artery disease</a:t>
            </a:r>
          </a:p>
          <a:p>
            <a:r>
              <a:rPr lang="en-US" dirty="0"/>
              <a:t>Hypertension</a:t>
            </a:r>
          </a:p>
          <a:p>
            <a:r>
              <a:rPr lang="en-US" dirty="0" err="1"/>
              <a:t>Valvular</a:t>
            </a:r>
            <a:r>
              <a:rPr lang="en-US" dirty="0"/>
              <a:t> heart disease </a:t>
            </a:r>
          </a:p>
          <a:p>
            <a:r>
              <a:rPr lang="en-US" dirty="0"/>
              <a:t>Dilated </a:t>
            </a:r>
            <a:r>
              <a:rPr lang="en-US" dirty="0" err="1" smtClean="0"/>
              <a:t>cardiomyopathy</a:t>
            </a:r>
            <a:endParaRPr lang="ar-SA" dirty="0" smtClean="0"/>
          </a:p>
          <a:p>
            <a:r>
              <a:rPr lang="en-US" dirty="0" smtClean="0"/>
              <a:t>C</a:t>
            </a:r>
            <a:r>
              <a:rPr lang="ar-SA" smtClean="0"/>
              <a:t>or-pulmonale</a:t>
            </a:r>
            <a:endParaRPr lang="en-US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Cardiomyopathy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"heart muscle diseases of unknown cause" </a:t>
            </a:r>
          </a:p>
          <a:p>
            <a:pPr eaLnBrk="1" hangingPunct="1"/>
            <a:r>
              <a:rPr lang="en-US" smtClean="0"/>
              <a:t>Diseases of the myocardium associated with cardiac dysfunction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(DCM) </a:t>
            </a:r>
          </a:p>
          <a:p>
            <a:r>
              <a:rPr lang="en-US" smtClean="0"/>
              <a:t>Hypertrophic cardiomyopathy (HCM) </a:t>
            </a:r>
          </a:p>
          <a:p>
            <a:r>
              <a:rPr lang="en-US" smtClean="0"/>
              <a:t>Restrictive cardiomyopathy (RCM) </a:t>
            </a:r>
          </a:p>
          <a:p>
            <a:r>
              <a:rPr lang="en-US" smtClean="0"/>
              <a:t>Arrhythmogenic right ventricular cardiomyopathy/dysplasia (ARVC/D) </a:t>
            </a:r>
          </a:p>
          <a:p>
            <a:r>
              <a:rPr lang="en-US" smtClean="0"/>
              <a:t>Unclassified cardiomyopathies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 descr="f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85800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Dilated Cardiomyopathy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Dilated cardiomyopathy is characterized by ventricular dilation and impaired contractile performance, which may involve the left or both ventricles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May develop as a consequence of prior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 or as a result of a recognized toxin, infection, predisposing cardiovascular disease (e.g., hypertension, ischemic or </a:t>
            </a:r>
            <a:r>
              <a:rPr lang="en-US" sz="2800" dirty="0" err="1" smtClean="0"/>
              <a:t>valvular</a:t>
            </a:r>
            <a:r>
              <a:rPr lang="en-US" sz="2800" dirty="0" smtClean="0"/>
              <a:t> heart disease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When no cause or associated disease is identified, dilated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has been termed </a:t>
            </a:r>
            <a:r>
              <a:rPr lang="en-US" sz="2800" b="1" dirty="0" smtClean="0"/>
              <a:t>idiopathic </a:t>
            </a:r>
            <a:endParaRPr lang="ar-SA" sz="2800" b="1" dirty="0" smtClean="0"/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50 to 60% of such patients have familial disease, and disease-causing mutations currently can be identified in 10 to 20% of such families.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trigger with immune-mediated pathogenesis in genetically predisposed individuals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One third of </a:t>
            </a:r>
            <a:r>
              <a:rPr lang="en-US" sz="2800" dirty="0" err="1" smtClean="0"/>
              <a:t>probands</a:t>
            </a:r>
            <a:r>
              <a:rPr lang="en-US" sz="2800" dirty="0" smtClean="0"/>
              <a:t> and family members develop low-titer, organ-specific </a:t>
            </a:r>
            <a:r>
              <a:rPr lang="en-US" sz="2800" dirty="0" err="1" smtClean="0"/>
              <a:t>autoantibodies</a:t>
            </a:r>
            <a:r>
              <a:rPr lang="en-US" sz="2800" dirty="0" smtClean="0"/>
              <a:t> to cardiac α-myosin </a:t>
            </a:r>
            <a:endParaRPr lang="ar-SA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Viral persistence has also been implicated as an ongoing trigger of immune-mediated damage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Gradual decrease in exercise capacity may be appreciated only in retrospect. </a:t>
            </a:r>
          </a:p>
          <a:p>
            <a:endParaRPr lang="en-US" smtClean="0"/>
          </a:p>
          <a:p>
            <a:r>
              <a:rPr lang="en-US" smtClean="0"/>
              <a:t>The initial presentation is often with acute decompensation triggered by an unrelated problem, such as anemia, thyrotoxicosis, or infection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Alcoholic Cardiomyopathy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Alcohol and its metabolite, acetaldehyde, are </a:t>
            </a:r>
            <a:r>
              <a:rPr lang="en-US" sz="2800" dirty="0" err="1" smtClean="0"/>
              <a:t>cardiotoxins</a:t>
            </a:r>
            <a:r>
              <a:rPr lang="en-US" sz="2800" dirty="0" smtClean="0"/>
              <a:t> acutely and chronically.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Myocardial depression is initially reversible but, if sustained, can lead to irreversible vacuolization, mitochondrial abnormalities, and fibrosis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amount of alcohol necessary to produce symptomatic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in susceptible individuals is not known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Abstinence leads to improvement in at least 50% of patients with severe symptoms, some of whom normalize their left ventricular ejection fractions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Heart failure is an enormous medical and societal burden </a:t>
            </a:r>
          </a:p>
          <a:p>
            <a:pPr eaLnBrk="1" hangingPunct="1">
              <a:defRPr/>
            </a:pPr>
            <a:r>
              <a:rPr lang="en-US" sz="2800" smtClean="0"/>
              <a:t>More than 2% of the U.S. population, or almost 5 million people, are affected,</a:t>
            </a:r>
          </a:p>
          <a:p>
            <a:pPr eaLnBrk="1" hangingPunct="1">
              <a:defRPr/>
            </a:pPr>
            <a:r>
              <a:rPr lang="en-US" sz="2800" smtClean="0"/>
              <a:t>It consumes approximately 2% of the National Health Service budget in the United Kingdom, and in the United States, </a:t>
            </a:r>
          </a:p>
          <a:p>
            <a:pPr eaLnBrk="1" hangingPunct="1">
              <a:defRPr/>
            </a:pPr>
            <a:r>
              <a:rPr lang="en-US" sz="2800" smtClean="0"/>
              <a:t>Total annual cost of treatment for heart failure is approximately </a:t>
            </a:r>
            <a:r>
              <a:rPr lang="en-US" sz="2800" i="1" smtClean="0"/>
              <a:t>$28 billion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Chemotherapy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Doxorubicin </a:t>
            </a:r>
            <a:r>
              <a:rPr lang="en-US" sz="2800" dirty="0" smtClean="0"/>
              <a:t>(</a:t>
            </a:r>
            <a:r>
              <a:rPr lang="en-US" sz="2800" dirty="0" err="1" smtClean="0"/>
              <a:t>Adriamycin</a:t>
            </a:r>
            <a:r>
              <a:rPr lang="en-US" sz="2800" dirty="0" smtClean="0"/>
              <a:t>) </a:t>
            </a:r>
            <a:r>
              <a:rPr lang="en-US" sz="2800" dirty="0" err="1" smtClean="0"/>
              <a:t>cardiotoxicity</a:t>
            </a:r>
            <a:r>
              <a:rPr lang="en-US" sz="2800" dirty="0" smtClean="0"/>
              <a:t> causes characteristic </a:t>
            </a:r>
            <a:r>
              <a:rPr lang="en-US" sz="2800" dirty="0" err="1" smtClean="0"/>
              <a:t>histologic</a:t>
            </a:r>
            <a:r>
              <a:rPr lang="en-US" sz="2800" dirty="0" smtClean="0"/>
              <a:t> changes on </a:t>
            </a:r>
            <a:r>
              <a:rPr lang="en-US" sz="2800" dirty="0" err="1" smtClean="0"/>
              <a:t>endomyocardial</a:t>
            </a:r>
            <a:r>
              <a:rPr lang="en-US" sz="2800" dirty="0" smtClean="0"/>
              <a:t> biopsy, with overt heart failure in 5 to 10% of patients who receive doses greater than or equal to 450 mg/m2 of body surface area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Cyclophosphamide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ifosfamide</a:t>
            </a:r>
            <a:r>
              <a:rPr lang="en-US" sz="2800" dirty="0" smtClean="0"/>
              <a:t> can cause acute severe heart failure and malignant ventricular arrhythmias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5-Fluorouracil</a:t>
            </a:r>
            <a:r>
              <a:rPr lang="en-US" sz="2800" dirty="0" smtClean="0"/>
              <a:t> can cause coronary artery spasm and depressed left ventricular contractility. 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Trastuzumab</a:t>
            </a:r>
            <a:r>
              <a:rPr lang="en-US" sz="2800" b="1" dirty="0" smtClean="0"/>
              <a:t> </a:t>
            </a:r>
            <a:r>
              <a:rPr lang="en-US" sz="2800" dirty="0" smtClean="0"/>
              <a:t>has been associated with an increased incidence of heart failure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Metabolic Causes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Excess catecholamines, as in </a:t>
            </a:r>
            <a:r>
              <a:rPr lang="en-US" i="1" smtClean="0"/>
              <a:t>pheochromocytoma</a:t>
            </a:r>
            <a:r>
              <a:rPr lang="en-US" smtClean="0"/>
              <a:t> </a:t>
            </a:r>
          </a:p>
          <a:p>
            <a:r>
              <a:rPr lang="en-US" i="1" smtClean="0"/>
              <a:t>Cocaine</a:t>
            </a:r>
            <a:r>
              <a:rPr lang="en-US" smtClean="0"/>
              <a:t> increases synaptic concentrations of catecholamines by inhibiting reuptake at nerve terminals; the result may be an acute coronary syndrome or chronic cardiomyopathy.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Thiamine deficiency</a:t>
            </a:r>
            <a:r>
              <a:rPr lang="en-US" sz="2400" dirty="0" smtClean="0"/>
              <a:t> can cause beriberi heart disease, with </a:t>
            </a:r>
            <a:r>
              <a:rPr lang="en-US" sz="2400" dirty="0" err="1" smtClean="0"/>
              <a:t>vasodilation</a:t>
            </a:r>
            <a:r>
              <a:rPr lang="en-US" sz="2400" dirty="0" smtClean="0"/>
              <a:t> and high cardiac output followed by low output. 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Calcium deficiency</a:t>
            </a:r>
            <a:r>
              <a:rPr lang="en-US" sz="2400" dirty="0" smtClean="0"/>
              <a:t> resulting from </a:t>
            </a:r>
            <a:r>
              <a:rPr lang="en-US" sz="2400" dirty="0" err="1" smtClean="0"/>
              <a:t>hypoparathyroidism</a:t>
            </a:r>
            <a:r>
              <a:rPr lang="en-US" sz="2400" dirty="0" smtClean="0"/>
              <a:t>, gastrointestinal abnormalities, or </a:t>
            </a:r>
            <a:r>
              <a:rPr lang="en-US" sz="2400" dirty="0" err="1" smtClean="0"/>
              <a:t>chelation</a:t>
            </a:r>
            <a:r>
              <a:rPr lang="en-US" sz="2400" dirty="0" smtClean="0"/>
              <a:t> directly compromises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i="1" dirty="0" err="1" smtClean="0"/>
              <a:t>Hypophosphatemia</a:t>
            </a:r>
            <a:r>
              <a:rPr lang="en-US" sz="2400" dirty="0" smtClean="0"/>
              <a:t> which may occur in alcoholism, during recovery from malnutrition, and in </a:t>
            </a:r>
            <a:r>
              <a:rPr lang="en-US" sz="2400" dirty="0" err="1" smtClean="0"/>
              <a:t>hyperalimentation</a:t>
            </a:r>
            <a:r>
              <a:rPr lang="en-US" sz="2400" dirty="0" smtClean="0"/>
              <a:t>, also reduces myocardial contractility.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Patients with </a:t>
            </a:r>
            <a:r>
              <a:rPr lang="en-US" sz="2400" i="1" dirty="0" smtClean="0"/>
              <a:t>magnesium depletion</a:t>
            </a:r>
            <a:r>
              <a:rPr lang="en-US" sz="2400" dirty="0" smtClean="0"/>
              <a:t> owing to impaired absorption or increased renal excretion also may present with left ventricular dysfunction.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Myopathies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Duchenne's muscular dystrophy and Becker's X-linked skeletal muscle dystrophy typically include cardiac dysfunction </a:t>
            </a:r>
          </a:p>
          <a:p>
            <a:r>
              <a:rPr lang="en-US" smtClean="0"/>
              <a:t>Maternally transmitted mitochondrial myopathies such as Kearns-Sayre syndrome frequently cause cardiac myopathic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Peripartum Cardiomyopathy</a:t>
            </a:r>
            <a:r>
              <a:rPr lang="en-US" smtClean="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Peripartum</a:t>
            </a:r>
            <a:r>
              <a:rPr lang="en-US" sz="2800" dirty="0" smtClean="0"/>
              <a:t> </a:t>
            </a:r>
            <a:r>
              <a:rPr lang="en-US" sz="2800" dirty="0" err="1" smtClean="0"/>
              <a:t>cardiomyopathy</a:t>
            </a:r>
            <a:r>
              <a:rPr lang="en-US" sz="2800" dirty="0" smtClean="0"/>
              <a:t> appears in the last month of pregnancy or in the first 5 months after delivery in the absence of preexisting cardiac disease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Lymphocytic </a:t>
            </a:r>
            <a:r>
              <a:rPr lang="en-US" sz="2800" dirty="0" err="1" smtClean="0"/>
              <a:t>myocarditis</a:t>
            </a:r>
            <a:r>
              <a:rPr lang="en-US" sz="2800" dirty="0" smtClean="0"/>
              <a:t>, found in 30 to 50% of biopsy specimens, suggests an immune component </a:t>
            </a:r>
            <a:endParaRPr lang="ar-SA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prognosis is improvement to normal or near-normal ejection fraction during the next 6 months in more than 50% of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Hypertrophic Cardiomyopathy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Genetically determined myocardial disease</a:t>
            </a:r>
          </a:p>
          <a:p>
            <a:r>
              <a:rPr lang="en-US" smtClean="0"/>
              <a:t>Defined clinically by the presence of unexplained left ventricular hypertrophy </a:t>
            </a:r>
          </a:p>
          <a:p>
            <a:r>
              <a:rPr lang="en-US" smtClean="0"/>
              <a:t>Pathologically by the presence of myocyte disarray surrounding increased areas of loose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Usually familial, with autosomal dominant inheritance. </a:t>
            </a:r>
          </a:p>
          <a:p>
            <a:r>
              <a:rPr lang="en-US" smtClean="0"/>
              <a:t>Abnormalities in sarcomeric contractile protein genes account for approximately 50 to 60% of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905000"/>
          <a:ext cx="7391400" cy="3548058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257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b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0FC"/>
                    </a:solidFill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25–35%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MYBPC3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myosin binding protein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20–30%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TNNT2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3–5%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TNNI3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I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TPM1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α-Tropomyosin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Regulatory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MYL3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Essential myosin light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ACTC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α-Cardiac actin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TTN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Titin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TNNC1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Cardiac troponin 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MYH6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α-Myosin heavy chain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study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CRP3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Muscle LIM protein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25400" marB="25400"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heart weight is increased and the </a:t>
            </a:r>
            <a:r>
              <a:rPr lang="en-US" dirty="0" err="1" smtClean="0"/>
              <a:t>interventricular</a:t>
            </a:r>
            <a:r>
              <a:rPr lang="en-US" dirty="0" smtClean="0"/>
              <a:t> septum is hypertrophic, </a:t>
            </a:r>
          </a:p>
          <a:p>
            <a:r>
              <a:rPr lang="en-US" dirty="0" smtClean="0"/>
              <a:t>Any pattern of thickening may occur</a:t>
            </a:r>
          </a:p>
          <a:p>
            <a:r>
              <a:rPr lang="en-US" dirty="0" err="1" smtClean="0"/>
              <a:t>Histologically</a:t>
            </a:r>
            <a:r>
              <a:rPr lang="en-US" dirty="0" smtClean="0"/>
              <a:t>, the hallmark of hypertrophic </a:t>
            </a:r>
            <a:r>
              <a:rPr lang="en-US" dirty="0" err="1" smtClean="0"/>
              <a:t>cardiomyopathy</a:t>
            </a:r>
            <a:r>
              <a:rPr lang="en-US" dirty="0" smtClean="0"/>
              <a:t> is </a:t>
            </a:r>
            <a:r>
              <a:rPr lang="en-US" dirty="0" err="1" smtClean="0"/>
              <a:t>myocyte</a:t>
            </a:r>
            <a:r>
              <a:rPr lang="en-US" dirty="0" smtClean="0"/>
              <a:t> disarray.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Clinical expression of left ventricular hypertrophy usually occurs during periods of rapid somatic growth, </a:t>
            </a:r>
          </a:p>
          <a:p>
            <a:r>
              <a:rPr lang="en-US" smtClean="0"/>
              <a:t>May be during the first year of life or childhood but more typically during adolescence and, occasionally, in the early 20s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million Americans have Heart Failure</a:t>
            </a:r>
          </a:p>
          <a:p>
            <a:r>
              <a:rPr lang="en-US" dirty="0" smtClean="0"/>
              <a:t>1/2 million new diagnosis of HF annually</a:t>
            </a:r>
          </a:p>
          <a:p>
            <a:r>
              <a:rPr lang="en-US" dirty="0" smtClean="0"/>
              <a:t>250,000 deaths from HF annually</a:t>
            </a:r>
          </a:p>
          <a:p>
            <a:r>
              <a:rPr lang="en-US" dirty="0" smtClean="0"/>
              <a:t>Leading cause of hospitalization for those over 65 years old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patients are asymptomatic or have only mild or intermittent symptoms. </a:t>
            </a:r>
          </a:p>
          <a:p>
            <a:r>
              <a:rPr lang="en-US" smtClean="0"/>
              <a:t>Symptomatic progression is usually slow, age related, and associated with a gradual deterioration in left ventricular function over decades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Symptoms may develop at any age, even many years after the appearance of LVH</a:t>
            </a:r>
          </a:p>
          <a:p>
            <a:r>
              <a:rPr lang="en-US" smtClean="0"/>
              <a:t>Occasionally, sudden death may be the initial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initial diagnostic evaluation includes a family history focusing on premature cardiac disease or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 descr="http://cmbi.bjmu.edu.cn/uptodate/pictures/card_pix/long_a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505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http://rds.yahoo.com/_ylt=A0PDoS.7AwJN_w8AA0mjzbkF/SIG=130sb4ffo/EXP=1292064059/**http%3a/cardiology.vetmed.lsu.edu/Portals/8/EchoHCMshortAxisLVmeasur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219200"/>
            <a:ext cx="457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Differential Diagnosis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 of left ventricular hypertrophy: </a:t>
            </a:r>
          </a:p>
          <a:p>
            <a:pPr>
              <a:buFontTx/>
              <a:buNone/>
            </a:pPr>
            <a:r>
              <a:rPr lang="en-US" smtClean="0"/>
              <a:t>-Long-standing systemic hypertension </a:t>
            </a:r>
          </a:p>
          <a:p>
            <a:pPr>
              <a:buFontTx/>
              <a:buNone/>
            </a:pPr>
            <a:r>
              <a:rPr lang="en-US" smtClean="0"/>
              <a:t>-Aortic stenosis</a:t>
            </a:r>
          </a:p>
          <a:p>
            <a:pPr>
              <a:buFontTx/>
              <a:buNone/>
            </a:pPr>
            <a:r>
              <a:rPr lang="en-US" smtClean="0"/>
              <a:t>-Highly trained athletes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Restrictive Cardiomyopathy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Characterized by impaired filling and reduced diastolic volume of the left and/or right ventricle despite normal or near-normal systolic function and wall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forms are uncommon, </a:t>
            </a:r>
          </a:p>
          <a:p>
            <a:r>
              <a:rPr lang="en-US" dirty="0" smtClean="0"/>
              <a:t>Secondary forms, the heart is affected as part of a multisystem disorder, </a:t>
            </a:r>
          </a:p>
          <a:p>
            <a:r>
              <a:rPr lang="en-US" dirty="0" smtClean="0"/>
              <a:t>Usually present at the advanced stage of an infiltrative disease (e.g., </a:t>
            </a:r>
            <a:r>
              <a:rPr lang="en-US" dirty="0" err="1" smtClean="0"/>
              <a:t>amyloidosis</a:t>
            </a:r>
            <a:r>
              <a:rPr lang="en-US" dirty="0" smtClean="0"/>
              <a:t> or </a:t>
            </a:r>
            <a:r>
              <a:rPr lang="en-US" dirty="0" err="1" smtClean="0"/>
              <a:t>sarcoidosis</a:t>
            </a:r>
            <a:r>
              <a:rPr lang="en-US" dirty="0" smtClean="0"/>
              <a:t>) or a systemic storage disease (e.g., </a:t>
            </a:r>
            <a:r>
              <a:rPr lang="en-US" dirty="0" err="1" smtClean="0"/>
              <a:t>hemochromatosis</a:t>
            </a:r>
            <a:r>
              <a:rPr lang="en-US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Restrictive cardiomyopathy may be familial </a:t>
            </a:r>
          </a:p>
          <a:p>
            <a:r>
              <a:rPr lang="en-US" smtClean="0"/>
              <a:t>Part of the genetic and phenotypic expression of hypertrophic cardiomyopathy caused by sarcomeric contractile protein gene abnormalities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Secondary forms: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  <a:r>
              <a:rPr lang="en-US" dirty="0" err="1" smtClean="0"/>
              <a:t>amyloidosis</a:t>
            </a:r>
            <a:r>
              <a:rPr lang="en-US" dirty="0" smtClean="0"/>
              <a:t>, </a:t>
            </a:r>
            <a:r>
              <a:rPr lang="en-US" dirty="0" err="1" smtClean="0"/>
              <a:t>hemochromatosis</a:t>
            </a:r>
            <a:r>
              <a:rPr lang="en-US" dirty="0" smtClean="0"/>
              <a:t>, several of the glycogen storage diseases, and </a:t>
            </a:r>
            <a:r>
              <a:rPr lang="en-US" dirty="0" err="1" smtClean="0"/>
              <a:t>Fabry's</a:t>
            </a:r>
            <a:r>
              <a:rPr lang="en-US" dirty="0" smtClean="0"/>
              <a:t> disease </a:t>
            </a:r>
          </a:p>
          <a:p>
            <a:r>
              <a:rPr lang="en-US" dirty="0" smtClean="0"/>
              <a:t>Reported in association with skeletal </a:t>
            </a:r>
            <a:r>
              <a:rPr lang="en-US" dirty="0" err="1" smtClean="0"/>
              <a:t>myopathy</a:t>
            </a:r>
            <a:r>
              <a:rPr lang="en-US" dirty="0" smtClean="0"/>
              <a:t> and conduction system disease as part of the phenotypic spectrum caused by mutations in </a:t>
            </a:r>
            <a:r>
              <a:rPr lang="en-US" dirty="0" err="1" smtClean="0"/>
              <a:t>lamin</a:t>
            </a:r>
            <a:r>
              <a:rPr lang="en-US" dirty="0" smtClean="0"/>
              <a:t> A or 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CAUSES OF RESTRICTIVE CARDIOMYOPATHIES</a:t>
            </a:r>
            <a:r>
              <a:rPr lang="en-US" sz="2800" smtClean="0"/>
              <a:t> </a:t>
            </a:r>
          </a:p>
        </p:txBody>
      </p:sp>
      <p:graphicFrame>
        <p:nvGraphicFramePr>
          <p:cNvPr id="139331" name="Group 6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511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INFILTRATIVE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Amyloidosis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Sarcoidosis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STORAGE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Hemochromatosis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Fabry's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disease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Glycogen storage diseases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FIBROTIC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Radiation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Scleroderma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Drugs (e.g., doxorubicin, serotonin, ergotamine)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METABOLIC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Carnitine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deficiency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Defects in fatty acid metabolism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 DISORDERS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Endomyocardial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fibrosis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Hypereosinophilic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Lofler's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endocarditis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MISCELLANEOUS CAUSES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Carcinoid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syndrome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smtClean="0"/>
              <a:t>30 to 40% of patients die from heart failure within 1 year after receiving the diagnosis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Even with the very best of modern therapy, heart failure is still associated with an annual mortality rate of 10%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/>
              <a:t>Five-year survival rate of patients with heart failure is approximately 50%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Pathophysiology 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Increased stiffness of the endocardium or myocardium, induces ventricular pressures to rise disproportionately to small changes in volume until a maximum is reached.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/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884367" cy="6797040"/>
        </p:xfrm>
        <a:graphic>
          <a:graphicData uri="http://schemas.openxmlformats.org/drawingml/2006/table">
            <a:tbl>
              <a:tblPr/>
              <a:tblGrid>
                <a:gridCol w="245091"/>
                <a:gridCol w="245091"/>
                <a:gridCol w="7394185"/>
              </a:tblGrid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One year mortality rate of those with advanced disease exceeds </a:t>
            </a:r>
            <a:r>
              <a:rPr lang="en-US" sz="2800" i="1" smtClean="0"/>
              <a:t>50%.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This one-year mortality rate for NYHA functional class IV heart failure </a:t>
            </a:r>
            <a:r>
              <a:rPr lang="en-US" sz="2800" i="1" smtClean="0"/>
              <a:t>exceeds</a:t>
            </a:r>
            <a:r>
              <a:rPr lang="en-US" sz="2800" smtClean="0"/>
              <a:t> that of </a:t>
            </a:r>
            <a:r>
              <a:rPr lang="en-US" sz="2800" i="1" smtClean="0"/>
              <a:t>HIV/AIDS</a:t>
            </a:r>
            <a:r>
              <a:rPr lang="en-US" sz="2800" smtClean="0"/>
              <a:t> and common malignancies, including breast, lung, and colon </a:t>
            </a:r>
            <a:r>
              <a:rPr lang="en-US" sz="2800" i="1" smtClean="0"/>
              <a:t>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yale.edu/imaging/echo_atlas/views/graphics/lpla_ar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69674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938" name="Picture 2" descr="http://www.medison.ru/uzi/img/p4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88840"/>
            <a:ext cx="4829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349250"/>
            <a:ext cx="762635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7974"/>
            <a:ext cx="8763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349250"/>
            <a:ext cx="762635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2895600"/>
            <a:ext cx="3048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ARNI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1B2JVouasJ4/URauHzJUkRI/AAAAAAAA0Wg/qCtFTeOKzHk/s1600/www.bostonscientific.com-templatedata-imports-HTML-CRM-Reimbursement-pdf-C5-398-0108_CRTD.pd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52950" cy="3743325"/>
          </a:xfrm>
          <a:prstGeom prst="rect">
            <a:avLst/>
          </a:prstGeom>
          <a:noFill/>
        </p:spPr>
      </p:pic>
      <p:pic>
        <p:nvPicPr>
          <p:cNvPr id="1028" name="Picture 4" descr="http://www.drdeepaknatarajan.com/blog/wp-content/uploads/2013/04/AA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305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712" y="1066800"/>
            <a:ext cx="5259288" cy="5386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39 y/o gentleman </a:t>
            </a:r>
          </a:p>
          <a:p>
            <a:r>
              <a:rPr lang="en-US" dirty="0" smtClean="0"/>
              <a:t>C/O increasing SOB for 3 days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600" b="1" i="1" dirty="0" smtClean="0"/>
              <a:t>          What else do you want to know?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02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71524"/>
            <a:ext cx="9144000" cy="55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Which statement about </a:t>
            </a:r>
            <a:r>
              <a:rPr lang="en-US" b="1" dirty="0" err="1" smtClean="0"/>
              <a:t>angiotensin</a:t>
            </a:r>
            <a:r>
              <a:rPr lang="en-US" b="1" dirty="0" smtClean="0"/>
              <a:t> II is true?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It is a vasodilator</a:t>
            </a:r>
          </a:p>
          <a:p>
            <a:r>
              <a:rPr lang="en-US" dirty="0" smtClean="0"/>
              <a:t>It promotes sodium excretion</a:t>
            </a:r>
          </a:p>
          <a:p>
            <a:r>
              <a:rPr lang="en-US" dirty="0" smtClean="0"/>
              <a:t>It inhibits growth and remodeling</a:t>
            </a:r>
          </a:p>
          <a:p>
            <a:r>
              <a:rPr lang="en-US" dirty="0" smtClean="0"/>
              <a:t>It causes release of </a:t>
            </a:r>
            <a:r>
              <a:rPr lang="en-US" dirty="0" err="1" smtClean="0"/>
              <a:t>aldosterone</a:t>
            </a:r>
            <a:endParaRPr lang="en-US" dirty="0" smtClean="0"/>
          </a:p>
          <a:p>
            <a:r>
              <a:rPr lang="en-US" dirty="0" smtClean="0"/>
              <a:t>It inhibits thirst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Heart failure with preserved systolic function is not characteristic of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Hypertensive heart disease</a:t>
            </a:r>
          </a:p>
          <a:p>
            <a:r>
              <a:rPr lang="en-US" dirty="0" smtClean="0"/>
              <a:t>Ischemic heart disease</a:t>
            </a:r>
          </a:p>
          <a:p>
            <a:r>
              <a:rPr lang="en-US" dirty="0" smtClean="0"/>
              <a:t>Hypertrophic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Restrictive </a:t>
            </a:r>
            <a:r>
              <a:rPr lang="en-US" dirty="0" err="1" smtClean="0"/>
              <a:t>cardiomyopathy</a:t>
            </a:r>
            <a:endParaRPr lang="en-US" dirty="0" smtClean="0"/>
          </a:p>
          <a:p>
            <a:r>
              <a:rPr lang="en-US" dirty="0" smtClean="0"/>
              <a:t>Dilated </a:t>
            </a:r>
            <a:r>
              <a:rPr lang="en-US" dirty="0" err="1" smtClean="0"/>
              <a:t>cardiomyopathy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Which statement about ACE inhibitors is false?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They prevent degradation of </a:t>
            </a:r>
            <a:r>
              <a:rPr lang="en-US" dirty="0" err="1" smtClean="0"/>
              <a:t>bradykinin</a:t>
            </a:r>
            <a:endParaRPr lang="en-US" dirty="0" smtClean="0"/>
          </a:p>
          <a:p>
            <a:r>
              <a:rPr lang="en-US" dirty="0" smtClean="0"/>
              <a:t>They cause </a:t>
            </a:r>
            <a:r>
              <a:rPr lang="en-US" dirty="0" err="1" smtClean="0"/>
              <a:t>gynecomastia</a:t>
            </a:r>
            <a:r>
              <a:rPr lang="en-US" dirty="0" smtClean="0"/>
              <a:t> in 8% of men</a:t>
            </a:r>
          </a:p>
          <a:p>
            <a:r>
              <a:rPr lang="en-US" dirty="0" smtClean="0"/>
              <a:t>They may improve cough due to heart failure</a:t>
            </a:r>
          </a:p>
          <a:p>
            <a:r>
              <a:rPr lang="en-US" dirty="0" smtClean="0"/>
              <a:t>They cause </a:t>
            </a:r>
            <a:r>
              <a:rPr lang="en-US" dirty="0" err="1" smtClean="0"/>
              <a:t>hyperkalemia</a:t>
            </a:r>
            <a:r>
              <a:rPr lang="en-US" dirty="0" smtClean="0"/>
              <a:t> in some patients</a:t>
            </a:r>
          </a:p>
          <a:p>
            <a:r>
              <a:rPr lang="en-US" dirty="0" err="1" smtClean="0"/>
              <a:t>Dysgeusia</a:t>
            </a:r>
            <a:r>
              <a:rPr lang="en-US" dirty="0" smtClean="0"/>
              <a:t> is a known side effect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62-year-old man has progressive symptoms</a:t>
            </a:r>
            <a:r>
              <a:rPr lang="ar-SA" dirty="0" smtClean="0"/>
              <a:t> </a:t>
            </a:r>
            <a:r>
              <a:rPr lang="en-US" dirty="0" smtClean="0"/>
              <a:t>of dyspnea, and more recently noticed difficulty</a:t>
            </a:r>
            <a:r>
              <a:rPr lang="ar-SA" dirty="0" smtClean="0"/>
              <a:t> </a:t>
            </a:r>
            <a:r>
              <a:rPr lang="en-US" dirty="0" smtClean="0"/>
              <a:t>lying supine. Examination shows an elevated</a:t>
            </a:r>
            <a:r>
              <a:rPr lang="ar-SA" dirty="0" smtClean="0"/>
              <a:t> </a:t>
            </a:r>
            <a:r>
              <a:rPr lang="en-US" dirty="0" smtClean="0"/>
              <a:t>JVP at 8 cm, with a third heart sound,</a:t>
            </a:r>
            <a:r>
              <a:rPr lang="ar-SA" dirty="0" smtClean="0"/>
              <a:t> </a:t>
            </a:r>
            <a:r>
              <a:rPr lang="en-US" dirty="0" smtClean="0"/>
              <a:t>pedal edema, and bibasilar crackles on auscultation.</a:t>
            </a:r>
            <a:r>
              <a:rPr lang="ar-SA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one of the following may be</a:t>
            </a:r>
            <a:r>
              <a:rPr lang="ar-SA" dirty="0" smtClean="0"/>
              <a:t> </a:t>
            </a:r>
            <a:r>
              <a:rPr lang="en-US" dirty="0" smtClean="0"/>
              <a:t>implicated in fluid retention for this condition?</a:t>
            </a:r>
            <a:endParaRPr lang="ar-SA" dirty="0" smtClean="0"/>
          </a:p>
          <a:p>
            <a:r>
              <a:rPr lang="en-US" dirty="0" smtClean="0"/>
              <a:t>decreased </a:t>
            </a:r>
            <a:r>
              <a:rPr lang="en-US" dirty="0" err="1" smtClean="0"/>
              <a:t>renin</a:t>
            </a:r>
            <a:endParaRPr lang="en-US" dirty="0" smtClean="0"/>
          </a:p>
          <a:p>
            <a:r>
              <a:rPr lang="en-US" dirty="0" smtClean="0"/>
              <a:t>increased </a:t>
            </a:r>
            <a:r>
              <a:rPr lang="en-US" dirty="0" err="1" smtClean="0"/>
              <a:t>aldosterone</a:t>
            </a:r>
            <a:r>
              <a:rPr lang="en-US" dirty="0" smtClean="0"/>
              <a:t>  	</a:t>
            </a:r>
          </a:p>
          <a:p>
            <a:r>
              <a:rPr lang="en-US" dirty="0" smtClean="0"/>
              <a:t>increased estrogen</a:t>
            </a:r>
          </a:p>
          <a:p>
            <a:r>
              <a:rPr lang="en-US" dirty="0" smtClean="0"/>
              <a:t>increased growth hormone</a:t>
            </a:r>
          </a:p>
          <a:p>
            <a:r>
              <a:rPr lang="en-US" dirty="0" smtClean="0"/>
              <a:t>decreased vasopressin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Dilated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usually idiopathic 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pathognomonic</a:t>
            </a:r>
            <a:r>
              <a:rPr lang="en-US" dirty="0" smtClean="0"/>
              <a:t> ECG changes  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HIV infection </a:t>
            </a:r>
          </a:p>
          <a:p>
            <a:r>
              <a:rPr lang="en-US" dirty="0" smtClean="0"/>
              <a:t>associated with chronic alcohol misuse </a:t>
            </a:r>
          </a:p>
          <a:p>
            <a:r>
              <a:rPr lang="en-US" dirty="0" smtClean="0"/>
              <a:t>caused by Coxsackie A infection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Hypertrophic </a:t>
            </a:r>
            <a:r>
              <a:rPr lang="en-US" b="1" dirty="0" err="1" smtClean="0"/>
              <a:t>cardiomyopathy</a:t>
            </a:r>
            <a:r>
              <a:rPr lang="en-US" b="1" dirty="0" smtClean="0"/>
              <a:t> is: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Genetically transmitted-</a:t>
            </a:r>
            <a:r>
              <a:rPr lang="en-US" dirty="0" err="1" smtClean="0"/>
              <a:t>autosomal</a:t>
            </a:r>
            <a:r>
              <a:rPr lang="en-US" dirty="0" smtClean="0"/>
              <a:t> dominant  </a:t>
            </a:r>
          </a:p>
          <a:p>
            <a:r>
              <a:rPr lang="en-US" dirty="0" smtClean="0"/>
              <a:t>Usually has impaired left ventricular systolic function (reduced EF)  </a:t>
            </a:r>
          </a:p>
          <a:p>
            <a:r>
              <a:rPr lang="en-US" dirty="0" smtClean="0"/>
              <a:t>Typically accompanied by a dilated Left Atrium  </a:t>
            </a:r>
          </a:p>
          <a:p>
            <a:r>
              <a:rPr lang="en-US" dirty="0" smtClean="0"/>
              <a:t>Is not seen in the elderly  </a:t>
            </a:r>
          </a:p>
          <a:p>
            <a:r>
              <a:rPr lang="en-US" dirty="0" smtClean="0"/>
              <a:t>May have concentric LV hypertrophy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Regarding restrictive </a:t>
            </a:r>
            <a:r>
              <a:rPr lang="en-US" b="1" dirty="0" err="1" smtClean="0"/>
              <a:t>cardiomyopathies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dirty="0" smtClean="0"/>
              <a:t> Amyloidosis mainly affects the right heart   </a:t>
            </a:r>
          </a:p>
          <a:p>
            <a:r>
              <a:rPr lang="en-US" dirty="0" smtClean="0"/>
              <a:t> Diastolic function is usually normal  </a:t>
            </a:r>
          </a:p>
          <a:p>
            <a:r>
              <a:rPr lang="en-US" dirty="0" smtClean="0"/>
              <a:t> Never appears in the elderly  </a:t>
            </a:r>
          </a:p>
          <a:p>
            <a:r>
              <a:rPr lang="en-US" dirty="0" smtClean="0"/>
              <a:t> In cardiac </a:t>
            </a:r>
            <a:r>
              <a:rPr lang="en-US" dirty="0" err="1" smtClean="0"/>
              <a:t>amyloidosis</a:t>
            </a:r>
            <a:r>
              <a:rPr lang="en-US" dirty="0" smtClean="0"/>
              <a:t> the ECG usually shows ventricular hypertrophy  </a:t>
            </a:r>
          </a:p>
          <a:p>
            <a:r>
              <a:rPr lang="en-US" dirty="0" smtClean="0"/>
              <a:t> Can be associated with high </a:t>
            </a:r>
            <a:r>
              <a:rPr lang="en-US" dirty="0" err="1" smtClean="0"/>
              <a:t>eosinophilic</a:t>
            </a:r>
            <a:r>
              <a:rPr lang="en-US" dirty="0" smtClean="0"/>
              <a:t> count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following are classified as high-output states: (true-false)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(a) Hypertension </a:t>
            </a:r>
          </a:p>
          <a:p>
            <a:r>
              <a:rPr lang="en-US" dirty="0" smtClean="0"/>
              <a:t>(b) Sepsis</a:t>
            </a:r>
          </a:p>
          <a:p>
            <a:r>
              <a:rPr lang="en-US" dirty="0" smtClean="0"/>
              <a:t>(c) Hypothyroidism</a:t>
            </a:r>
          </a:p>
          <a:p>
            <a:r>
              <a:rPr lang="en-US" dirty="0" smtClean="0"/>
              <a:t>(d) Pregnancy</a:t>
            </a:r>
          </a:p>
          <a:p>
            <a:r>
              <a:rPr lang="en-US" dirty="0" smtClean="0"/>
              <a:t>(e) </a:t>
            </a:r>
            <a:r>
              <a:rPr lang="en-US" dirty="0" err="1" smtClean="0"/>
              <a:t>Arteriovenous</a:t>
            </a:r>
            <a:r>
              <a:rPr lang="en-US" dirty="0" smtClean="0"/>
              <a:t> malformations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 descr="CV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sz="6000" b="1" i="1" dirty="0" smtClean="0">
              <a:latin typeface="Algerian" pitchFamily="82" charset="0"/>
            </a:endParaRPr>
          </a:p>
          <a:p>
            <a:pPr>
              <a:buNone/>
            </a:pPr>
            <a:r>
              <a:rPr lang="ar-SA" sz="6000" b="1" i="1" dirty="0" smtClean="0">
                <a:latin typeface="Algerian" pitchFamily="82" charset="0"/>
              </a:rPr>
              <a:t>           Good Luck</a:t>
            </a:r>
            <a:endParaRPr lang="en-US" sz="6000" b="1" i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1759</Words>
  <Application>Microsoft Office PowerPoint</Application>
  <PresentationFormat>On-screen Show (4:3)</PresentationFormat>
  <Paragraphs>372</Paragraphs>
  <Slides>86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Heart Failure</vt:lpstr>
      <vt:lpstr>Slide 2</vt:lpstr>
      <vt:lpstr>Slide 3</vt:lpstr>
      <vt:lpstr>Slide 4</vt:lpstr>
      <vt:lpstr>Slide 5</vt:lpstr>
      <vt:lpstr>Definition</vt:lpstr>
      <vt:lpstr>Slide 7</vt:lpstr>
      <vt:lpstr>Slide 8</vt:lpstr>
      <vt:lpstr>Slide 9</vt:lpstr>
      <vt:lpstr>Slide 10</vt:lpstr>
      <vt:lpstr>Common Causes</vt:lpstr>
      <vt:lpstr>Cardiomyopathy</vt:lpstr>
      <vt:lpstr>Classification</vt:lpstr>
      <vt:lpstr>Slide 14</vt:lpstr>
      <vt:lpstr>Dilated Cardiomyopathy</vt:lpstr>
      <vt:lpstr>Slide 16</vt:lpstr>
      <vt:lpstr>Slide 17</vt:lpstr>
      <vt:lpstr>Clinical Manifestations </vt:lpstr>
      <vt:lpstr>Alcoholic Cardiomyopathy </vt:lpstr>
      <vt:lpstr>Chemotherapy </vt:lpstr>
      <vt:lpstr>Metabolic Causes </vt:lpstr>
      <vt:lpstr>Slide 22</vt:lpstr>
      <vt:lpstr>Skeletal Myopathies </vt:lpstr>
      <vt:lpstr>Peripartum Cardiomyopathy </vt:lpstr>
      <vt:lpstr>Hypertrophic Cardiomyopathy </vt:lpstr>
      <vt:lpstr>Slide 26</vt:lpstr>
      <vt:lpstr>Slide 27</vt:lpstr>
      <vt:lpstr>Pathology</vt:lpstr>
      <vt:lpstr>Slide 29</vt:lpstr>
      <vt:lpstr>Slide 30</vt:lpstr>
      <vt:lpstr>Slide 31</vt:lpstr>
      <vt:lpstr>Diagnosis</vt:lpstr>
      <vt:lpstr>Slide 33</vt:lpstr>
      <vt:lpstr>Differential Diagnosis </vt:lpstr>
      <vt:lpstr>Restrictive Cardiomyopathy </vt:lpstr>
      <vt:lpstr>Slide 36</vt:lpstr>
      <vt:lpstr>Slide 37</vt:lpstr>
      <vt:lpstr>Slide 38</vt:lpstr>
      <vt:lpstr>CAUSES OF RESTRICTIVE CARDIOMYOPATHIES </vt:lpstr>
      <vt:lpstr>Pathophysiology </vt:lpstr>
      <vt:lpstr>Nomenclature</vt:lpstr>
      <vt:lpstr>Classification</vt:lpstr>
      <vt:lpstr>Heart Failure Syndrome </vt:lpstr>
      <vt:lpstr>Slide 44</vt:lpstr>
      <vt:lpstr>Slide 45</vt:lpstr>
      <vt:lpstr>Slide 46</vt:lpstr>
      <vt:lpstr>Slide 47</vt:lpstr>
      <vt:lpstr>Evaluation</vt:lpstr>
      <vt:lpstr>NYHA Classiffication</vt:lpstr>
      <vt:lpstr>ACC/AHA</vt:lpstr>
      <vt:lpstr>Slide 51</vt:lpstr>
      <vt:lpstr>Slide 52</vt:lpstr>
      <vt:lpstr>Therapy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Treatments (or combinations of treatments) that may cause harm in patients with symptomatic (NYHA class II–IV) systolic heart failure</vt:lpstr>
      <vt:lpstr>Slide 66</vt:lpstr>
      <vt:lpstr>Slide 67</vt:lpstr>
      <vt:lpstr>Slide 68</vt:lpstr>
      <vt:lpstr>Slide 69</vt:lpstr>
      <vt:lpstr>Acute Heart Failure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Waleed</cp:lastModifiedBy>
  <cp:revision>28</cp:revision>
  <dcterms:created xsi:type="dcterms:W3CDTF">2012-09-06T08:53:44Z</dcterms:created>
  <dcterms:modified xsi:type="dcterms:W3CDTF">2018-09-26T03:52:59Z</dcterms:modified>
</cp:coreProperties>
</file>