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68" r:id="rId2"/>
    <p:sldId id="269" r:id="rId3"/>
    <p:sldId id="266" r:id="rId4"/>
    <p:sldId id="267" r:id="rId5"/>
    <p:sldId id="265" r:id="rId6"/>
    <p:sldId id="270" r:id="rId7"/>
    <p:sldId id="271" r:id="rId8"/>
    <p:sldId id="257" r:id="rId9"/>
    <p:sldId id="258" r:id="rId10"/>
    <p:sldId id="272" r:id="rId11"/>
    <p:sldId id="260" r:id="rId12"/>
    <p:sldId id="261" r:id="rId13"/>
    <p:sldId id="262" r:id="rId14"/>
    <p:sldId id="263" r:id="rId15"/>
    <p:sldId id="273" r:id="rId16"/>
    <p:sldId id="274" r:id="rId17"/>
    <p:sldId id="275" r:id="rId18"/>
    <p:sldId id="278" r:id="rId19"/>
    <p:sldId id="27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262C6-E6C4-454C-BDE7-A1F4A4657613}" type="datetimeFigureOut">
              <a:rPr lang="en-US" smtClean="0"/>
              <a:t>10/4/2018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3526E-8D53-447F-B69F-2A36C33E1F04}" type="slidenum">
              <a:rPr lang="en-US" smtClean="0"/>
              <a:t>‹#›</a:t>
            </a:fld>
            <a:endParaRPr lang="en-US"/>
          </a:p>
        </p:txBody>
      </p:sp>
    </p:spTree>
    <p:extLst>
      <p:ext uri="{BB962C8B-B14F-4D97-AF65-F5344CB8AC3E}">
        <p14:creationId xmlns:p14="http://schemas.microsoft.com/office/powerpoint/2010/main" val="24094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646F9-9DDF-4931-83A1-1EB1D935AFC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18523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69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69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B3E249-78C5-4CBB-96DB-55192BA71FA1}" type="slidenum">
              <a:rPr lang="en-US" altLang="en-US">
                <a:solidFill>
                  <a:prstClr val="black"/>
                </a:solidFill>
              </a:rPr>
              <a:pPr/>
              <a:t>14</a:t>
            </a:fld>
            <a:endParaRPr lang="en-US"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0957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095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0BC9DE-A9AE-48BF-970D-BE9927D3703D}" type="slidenum">
              <a:rPr lang="en-US" altLang="en-US">
                <a:solidFill>
                  <a:prstClr val="black"/>
                </a:solidFill>
              </a:rPr>
              <a:pPr/>
              <a:t>3</a:t>
            </a:fld>
            <a:endParaRPr lang="en-US"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105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105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8BE4A4-79C7-4562-9BBE-3FFBDE0E9512}" type="slidenum">
              <a:rPr lang="en-US" altLang="en-US">
                <a:solidFill>
                  <a:prstClr val="black"/>
                </a:solidFill>
              </a:rPr>
              <a:pPr/>
              <a:t>4</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085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085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4EA540-7C4C-4A23-BEDE-EFE383E64449}" type="slidenum">
              <a:rPr lang="en-US" altLang="en-US">
                <a:solidFill>
                  <a:prstClr val="black"/>
                </a:solidFill>
              </a:rPr>
              <a:pPr/>
              <a:t>5</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083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08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B71BAC-F36C-461E-AEA6-4D40C87B9B00}" type="slidenum">
              <a:rPr lang="en-US" altLang="en-US">
                <a:solidFill>
                  <a:prstClr val="black"/>
                </a:solidFill>
              </a:rPr>
              <a:pPr/>
              <a:t>8</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18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18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9B9CC5-0A54-4AC5-A8E4-A5DA804A2181}" type="slidenum">
              <a:rPr lang="en-US" altLang="en-US">
                <a:solidFill>
                  <a:prstClr val="black"/>
                </a:solidFill>
              </a:rPr>
              <a:pPr/>
              <a:t>9</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39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39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6483965-EEEB-4352-A403-C85AC0F33310}" type="slidenum">
              <a:rPr lang="en-US" altLang="en-US">
                <a:solidFill>
                  <a:prstClr val="black"/>
                </a:solidFill>
              </a:rPr>
              <a:pPr/>
              <a:t>11</a:t>
            </a:fld>
            <a:endParaRPr lang="en-US"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49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49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0823E5-638A-47F1-83BA-28D97F1B44F5}" type="slidenum">
              <a:rPr lang="en-US" altLang="en-US">
                <a:solidFill>
                  <a:prstClr val="black"/>
                </a:solidFill>
              </a:rPr>
              <a:pPr/>
              <a:t>12</a:t>
            </a:fld>
            <a:endParaRPr lang="en-US"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259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solidFill>
                  <a:prstClr val="black"/>
                </a:solidFill>
              </a:rPr>
              <a:t>S I Talukder</a:t>
            </a:r>
          </a:p>
        </p:txBody>
      </p:sp>
      <p:sp>
        <p:nvSpPr>
          <p:cNvPr id="1259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587C24-7FD6-4266-9143-279FCB52704A}" type="slidenum">
              <a:rPr lang="en-US" altLang="en-US">
                <a:solidFill>
                  <a:prstClr val="black"/>
                </a:solidFill>
              </a:rPr>
              <a:pPr/>
              <a:t>13</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AF657-4A2D-451E-85D5-C9C104E82271}"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solidFill>
                  <a:srgbClr val="94C600"/>
                </a:solidFill>
              </a:rPr>
              <a:pPr/>
              <a:t>‹#›</a:t>
            </a:fld>
            <a:endParaRPr lang="en-US">
              <a:solidFill>
                <a:srgbClr val="94C600"/>
              </a:solidFill>
            </a:endParaRPr>
          </a:p>
        </p:txBody>
      </p:sp>
    </p:spTree>
    <p:extLst>
      <p:ext uri="{BB962C8B-B14F-4D97-AF65-F5344CB8AC3E}">
        <p14:creationId xmlns:p14="http://schemas.microsoft.com/office/powerpoint/2010/main" val="331979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08C657-9ADD-460B-AB3F-9B48154C6A1A}"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842671948"/>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08C657-9ADD-460B-AB3F-9B48154C6A1A}"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4370821"/>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08C657-9ADD-460B-AB3F-9B48154C6A1A}"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426670301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08C657-9ADD-460B-AB3F-9B48154C6A1A}"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9108199"/>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08C657-9ADD-460B-AB3F-9B48154C6A1A}"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3973280341"/>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595C7C-D76F-4B09-A7B5-7AEA26F93422}"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3771230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AA2206-75A5-4503-800E-D40F2A81BA84}"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63146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50BAC-71A9-4D05-8A2B-AD1983654850}"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9069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4A84B1-2448-4F4F-BF49-5EEA45161A21}" type="datetime1">
              <a:rPr lang="en-US" smtClean="0"/>
              <a:pPr/>
              <a:t>10/4/2018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190619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08626-EC66-45B2-B385-124359350867}" type="datetime1">
              <a:rPr lang="en-US" smtClean="0"/>
              <a:pPr/>
              <a:t>10/4/2018</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82117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A09D6-7B24-4952-AB5F-E86E68B607A7}" type="datetime1">
              <a:rPr lang="en-US" smtClean="0"/>
              <a:pPr/>
              <a:t>10/4/2018</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7681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3F3E74-0DEB-41DA-9188-25196F8AF609}" type="datetime1">
              <a:rPr lang="en-US" smtClean="0"/>
              <a:pPr/>
              <a:t>10/4/2018</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94089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5390A-A6E6-4565-BD68-0F93BC9084DA}" type="datetime1">
              <a:rPr lang="en-US" smtClean="0"/>
              <a:pPr/>
              <a:t>10/4/2018</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33307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3191328-62E9-4C23-9357-1F11D529BF18}" type="datetime1">
              <a:rPr lang="en-US" smtClean="0"/>
              <a:pPr/>
              <a:t>10/4/2018</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414442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28613A2-8F7C-424D-89FD-11CC1D0BBC7D}" type="datetime1">
              <a:rPr lang="en-US" smtClean="0"/>
              <a:pPr/>
              <a:t>10/4/2018</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F73EB46B-1984-4959-807D-809E1CA13F85}" type="slidenum">
              <a:rPr lang="en-US" smtClean="0"/>
              <a:pPr/>
              <a:t>‹#›</a:t>
            </a:fld>
            <a:endParaRPr lang="en-US"/>
          </a:p>
        </p:txBody>
      </p:sp>
    </p:spTree>
    <p:extLst>
      <p:ext uri="{BB962C8B-B14F-4D97-AF65-F5344CB8AC3E}">
        <p14:creationId xmlns:p14="http://schemas.microsoft.com/office/powerpoint/2010/main" val="201836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74711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bacus.bates.edu/~ganderso/biology/resources/writing/HTWsections.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6172200" cy="2667000"/>
          </a:xfrm>
        </p:spPr>
        <p:txBody>
          <a:bodyPr>
            <a:noAutofit/>
          </a:bodyPr>
          <a:lstStyle/>
          <a:p>
            <a:pPr algn="ctr"/>
            <a:r>
              <a:rPr lang="en-US" sz="4400" dirty="0"/>
              <a:t>How to write an Introduction?</a:t>
            </a:r>
          </a:p>
        </p:txBody>
      </p:sp>
      <p:sp>
        <p:nvSpPr>
          <p:cNvPr id="3" name="Subtitle 2"/>
          <p:cNvSpPr>
            <a:spLocks noGrp="1"/>
          </p:cNvSpPr>
          <p:nvPr>
            <p:ph type="subTitle" idx="1"/>
          </p:nvPr>
        </p:nvSpPr>
        <p:spPr>
          <a:xfrm>
            <a:off x="1828800" y="3962400"/>
            <a:ext cx="3962400" cy="1828800"/>
          </a:xfrm>
        </p:spPr>
        <p:txBody>
          <a:bodyPr>
            <a:normAutofit/>
          </a:bodyPr>
          <a:lstStyle/>
          <a:p>
            <a:pPr algn="ctr"/>
            <a:r>
              <a:rPr lang="en-US" sz="2000" b="1" dirty="0" err="1"/>
              <a:t>Dr</a:t>
            </a:r>
            <a:r>
              <a:rPr lang="en-US" sz="2000" b="1" dirty="0"/>
              <a:t> </a:t>
            </a:r>
            <a:r>
              <a:rPr lang="en-US" sz="2000" b="1" dirty="0" err="1"/>
              <a:t>Hafsa</a:t>
            </a:r>
            <a:r>
              <a:rPr lang="en-US" sz="2000" b="1" dirty="0"/>
              <a:t> </a:t>
            </a:r>
            <a:r>
              <a:rPr lang="en-US" sz="2000" b="1" dirty="0" err="1"/>
              <a:t>Raheel</a:t>
            </a:r>
            <a:r>
              <a:rPr lang="en-US" sz="2000" b="1" dirty="0"/>
              <a:t> &amp; </a:t>
            </a:r>
            <a:r>
              <a:rPr lang="en-US" sz="2000" b="1" dirty="0" err="1"/>
              <a:t>Dr.Shaik</a:t>
            </a:r>
            <a:r>
              <a:rPr lang="en-US" sz="2000" b="1" dirty="0"/>
              <a:t> </a:t>
            </a:r>
            <a:r>
              <a:rPr lang="en-US" sz="2000" b="1" dirty="0" err="1"/>
              <a:t>Shaffi</a:t>
            </a:r>
            <a:r>
              <a:rPr lang="en-US" sz="2000" b="1" dirty="0"/>
              <a:t> </a:t>
            </a:r>
            <a:r>
              <a:rPr lang="en-US" sz="2000" b="1" dirty="0" err="1"/>
              <a:t>Ahamed</a:t>
            </a:r>
            <a:endParaRPr lang="en-US" sz="2000" b="1" dirty="0"/>
          </a:p>
          <a:p>
            <a:pPr algn="ctr"/>
            <a:r>
              <a:rPr lang="en-US" sz="1700" i="1" dirty="0"/>
              <a:t>Department of Family &amp; Community Medicine</a:t>
            </a:r>
          </a:p>
          <a:p>
            <a:pPr algn="ctr"/>
            <a:r>
              <a:rPr lang="en-US" sz="1700" i="1" dirty="0"/>
              <a:t>King Saud University, Riyadh</a:t>
            </a:r>
          </a:p>
          <a:p>
            <a:endParaRPr lang="en-US" sz="1700" dirty="0"/>
          </a:p>
        </p:txBody>
      </p:sp>
      <p:sp>
        <p:nvSpPr>
          <p:cNvPr id="5" name="Slide Number Placeholder 4"/>
          <p:cNvSpPr>
            <a:spLocks noGrp="1"/>
          </p:cNvSpPr>
          <p:nvPr>
            <p:ph type="sldNum" sz="quarter" idx="12"/>
          </p:nvPr>
        </p:nvSpPr>
        <p:spPr/>
        <p:txBody>
          <a:bodyPr/>
          <a:lstStyle/>
          <a:p>
            <a:fld id="{F73EB46B-1984-4959-807D-809E1CA13F85}" type="slidenum">
              <a:rPr lang="en-US" smtClean="0">
                <a:solidFill>
                  <a:srgbClr val="94C600"/>
                </a:solidFill>
              </a:rPr>
              <a:pPr/>
              <a:t>1</a:t>
            </a:fld>
            <a:endParaRPr lang="en-US">
              <a:solidFill>
                <a:srgbClr val="94C600"/>
              </a:solidFill>
            </a:endParaRPr>
          </a:p>
        </p:txBody>
      </p:sp>
    </p:spTree>
    <p:extLst>
      <p:ext uri="{BB962C8B-B14F-4D97-AF65-F5344CB8AC3E}">
        <p14:creationId xmlns:p14="http://schemas.microsoft.com/office/powerpoint/2010/main" val="2974445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Skeleton of an introduction</a:t>
            </a:r>
          </a:p>
        </p:txBody>
      </p:sp>
      <p:sp>
        <p:nvSpPr>
          <p:cNvPr id="3" name="Content Placeholder 2"/>
          <p:cNvSpPr>
            <a:spLocks noGrp="1"/>
          </p:cNvSpPr>
          <p:nvPr>
            <p:ph idx="1"/>
          </p:nvPr>
        </p:nvSpPr>
        <p:spPr/>
        <p:txBody>
          <a:bodyPr/>
          <a:lstStyle/>
          <a:p>
            <a:r>
              <a:rPr lang="en-US" sz="2400" dirty="0"/>
              <a:t>Background </a:t>
            </a:r>
          </a:p>
          <a:p>
            <a:pPr lvl="1"/>
            <a:r>
              <a:rPr lang="en-US" sz="2000" dirty="0"/>
              <a:t>Importance of the topic</a:t>
            </a:r>
          </a:p>
          <a:p>
            <a:pPr lvl="1"/>
            <a:r>
              <a:rPr lang="en-US" sz="2000" dirty="0"/>
              <a:t>Global, regional and local data (magnitude)</a:t>
            </a:r>
          </a:p>
          <a:p>
            <a:pPr lvl="1"/>
            <a:r>
              <a:rPr lang="en-US" sz="2000" dirty="0"/>
              <a:t>Build up a convincing argument</a:t>
            </a:r>
          </a:p>
          <a:p>
            <a:r>
              <a:rPr lang="en-US" sz="2400" dirty="0"/>
              <a:t>Objectives</a:t>
            </a:r>
          </a:p>
          <a:p>
            <a:r>
              <a:rPr lang="en-US" sz="2400" dirty="0"/>
              <a:t>Hypothesis </a:t>
            </a:r>
          </a:p>
          <a:p>
            <a:r>
              <a:rPr lang="en-US" sz="2400" dirty="0"/>
              <a:t>Rational</a:t>
            </a:r>
          </a:p>
          <a:p>
            <a:endParaRPr lang="en-US" dirty="0"/>
          </a:p>
        </p:txBody>
      </p:sp>
    </p:spTree>
    <p:extLst>
      <p:ext uri="{BB962C8B-B14F-4D97-AF65-F5344CB8AC3E}">
        <p14:creationId xmlns:p14="http://schemas.microsoft.com/office/powerpoint/2010/main" val="42475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457200" y="533400"/>
            <a:ext cx="8229600" cy="5592763"/>
          </a:xfrm>
        </p:spPr>
        <p:txBody>
          <a:bodyPr>
            <a:normAutofit lnSpcReduction="10000"/>
          </a:bodyPr>
          <a:lstStyle/>
          <a:p>
            <a:pPr>
              <a:buFontTx/>
              <a:buNone/>
            </a:pPr>
            <a:r>
              <a:rPr lang="en-US" altLang="en-US" sz="2800" b="1" dirty="0">
                <a:solidFill>
                  <a:srgbClr val="0070C0"/>
                </a:solidFill>
              </a:rPr>
              <a:t>Structure:</a:t>
            </a:r>
            <a:r>
              <a:rPr lang="en-US" altLang="en-US" b="1" dirty="0">
                <a:solidFill>
                  <a:srgbClr val="0070C0"/>
                </a:solidFill>
              </a:rPr>
              <a:t> </a:t>
            </a:r>
          </a:p>
          <a:p>
            <a:r>
              <a:rPr lang="en-US" altLang="en-US" sz="2800" dirty="0"/>
              <a:t>The structure of the Introduction can be thought of as an </a:t>
            </a:r>
            <a:r>
              <a:rPr lang="en-US" altLang="en-US" sz="2800" dirty="0">
                <a:solidFill>
                  <a:schemeClr val="hlink"/>
                </a:solidFill>
              </a:rPr>
              <a:t>inverted triangle</a:t>
            </a:r>
            <a:r>
              <a:rPr lang="en-US" altLang="en-US" sz="2800" dirty="0"/>
              <a:t> - the broadest part at the top representing the most general information and focusing down to the specific problem you studied. </a:t>
            </a:r>
          </a:p>
          <a:p>
            <a:pPr>
              <a:buFontTx/>
              <a:buNone/>
            </a:pPr>
            <a:endParaRPr lang="en-US" altLang="en-US" sz="2800" dirty="0"/>
          </a:p>
          <a:p>
            <a:r>
              <a:rPr lang="en-US" altLang="en-US" sz="2800" dirty="0"/>
              <a:t>Organize the information to present the more general aspects of the topic early in the Introduction, then narrow toward the more specific topical information that provides context, finally arriving at your statement of purpose and rationale. </a:t>
            </a:r>
          </a:p>
        </p:txBody>
      </p:sp>
    </p:spTree>
    <p:extLst>
      <p:ext uri="{BB962C8B-B14F-4D97-AF65-F5344CB8AC3E}">
        <p14:creationId xmlns:p14="http://schemas.microsoft.com/office/powerpoint/2010/main" val="2121290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609600"/>
            <a:ext cx="8229600" cy="5516563"/>
          </a:xfrm>
        </p:spPr>
        <p:txBody>
          <a:bodyPr/>
          <a:lstStyle/>
          <a:p>
            <a:r>
              <a:rPr lang="en-US" altLang="en-US" sz="2800" dirty="0"/>
              <a:t>A good way to get on track is to sketch out the Introduction </a:t>
            </a:r>
            <a:r>
              <a:rPr lang="en-US" altLang="en-US" sz="2800" b="1" i="1" dirty="0">
                <a:solidFill>
                  <a:srgbClr val="C00000"/>
                </a:solidFill>
              </a:rPr>
              <a:t>backwards</a:t>
            </a:r>
            <a:r>
              <a:rPr lang="en-US" altLang="en-US" sz="2800" dirty="0"/>
              <a:t>; start with the specific purpose and then decide what is the scientific context in which you are asking the question (s) your study addresses. </a:t>
            </a:r>
          </a:p>
          <a:p>
            <a:endParaRPr lang="en-US" altLang="en-US" sz="2800" dirty="0"/>
          </a:p>
          <a:p>
            <a:r>
              <a:rPr lang="en-US" altLang="en-US" sz="2800" dirty="0"/>
              <a:t>Once the scientific context is decided, then you'll have a good sense of what level and type of general information with which the Introduction should</a:t>
            </a:r>
            <a:r>
              <a:rPr lang="en-US" altLang="en-US" dirty="0"/>
              <a:t> </a:t>
            </a:r>
            <a:r>
              <a:rPr lang="en-US" altLang="en-US" sz="2800" dirty="0"/>
              <a:t>begin.</a:t>
            </a:r>
          </a:p>
          <a:p>
            <a:endParaRPr lang="en-US" altLang="en-US" dirty="0"/>
          </a:p>
        </p:txBody>
      </p:sp>
    </p:spTree>
    <p:extLst>
      <p:ext uri="{BB962C8B-B14F-4D97-AF65-F5344CB8AC3E}">
        <p14:creationId xmlns:p14="http://schemas.microsoft.com/office/powerpoint/2010/main" val="3538523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2800"/>
              <a:t>Here is the information should flow in your Introduction:</a:t>
            </a:r>
          </a:p>
        </p:txBody>
      </p:sp>
      <p:sp>
        <p:nvSpPr>
          <p:cNvPr id="36867" name="Rectangle 3"/>
          <p:cNvSpPr>
            <a:spLocks noGrp="1" noChangeArrowheads="1"/>
          </p:cNvSpPr>
          <p:nvPr>
            <p:ph idx="1"/>
          </p:nvPr>
        </p:nvSpPr>
        <p:spPr/>
        <p:txBody>
          <a:bodyPr/>
          <a:lstStyle/>
          <a:p>
            <a:r>
              <a:rPr lang="en-US" altLang="en-US" sz="2800"/>
              <a:t>Begin your Introduction by clearly identifying the subject area of interest.</a:t>
            </a:r>
          </a:p>
          <a:p>
            <a:pPr>
              <a:buFontTx/>
              <a:buNone/>
            </a:pPr>
            <a:r>
              <a:rPr lang="en-US" altLang="en-US" sz="2800"/>
              <a:t> </a:t>
            </a:r>
          </a:p>
          <a:p>
            <a:r>
              <a:rPr lang="en-US" altLang="en-US" sz="2800"/>
              <a:t>Establish the </a:t>
            </a:r>
            <a:r>
              <a:rPr lang="en-US" altLang="en-US" sz="2800" i="1"/>
              <a:t>context</a:t>
            </a:r>
            <a:r>
              <a:rPr lang="en-US" altLang="en-US" sz="2800"/>
              <a:t> by providing a brief and balanced review of the pertinent published literature that is available on the subject. </a:t>
            </a:r>
          </a:p>
        </p:txBody>
      </p:sp>
    </p:spTree>
    <p:extLst>
      <p:ext uri="{BB962C8B-B14F-4D97-AF65-F5344CB8AC3E}">
        <p14:creationId xmlns:p14="http://schemas.microsoft.com/office/powerpoint/2010/main" val="97549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85800"/>
            <a:ext cx="8229600" cy="5440363"/>
          </a:xfrm>
        </p:spPr>
        <p:txBody>
          <a:bodyPr/>
          <a:lstStyle/>
          <a:p>
            <a:r>
              <a:rPr lang="en-US" altLang="en-US" sz="2800"/>
              <a:t>What literature should you look for in your review of what we know about the problem?</a:t>
            </a:r>
          </a:p>
          <a:p>
            <a:pPr>
              <a:buFontTx/>
              <a:buNone/>
            </a:pPr>
            <a:r>
              <a:rPr lang="en-US" altLang="en-US" sz="2800"/>
              <a:t> </a:t>
            </a:r>
          </a:p>
          <a:p>
            <a:r>
              <a:rPr lang="en-US" altLang="en-US" sz="2800"/>
              <a:t>Be sure to clearly state the purpose and /or hypothesis that you investigated. </a:t>
            </a:r>
          </a:p>
          <a:p>
            <a:endParaRPr lang="en-US" altLang="en-US" sz="2800"/>
          </a:p>
          <a:p>
            <a:r>
              <a:rPr lang="en-US" altLang="en-US" sz="2800"/>
              <a:t>Provide a clear statement of the rationale for your approach to the problem studied. </a:t>
            </a:r>
          </a:p>
          <a:p>
            <a:endParaRPr lang="en-US" altLang="en-US" sz="2800"/>
          </a:p>
        </p:txBody>
      </p:sp>
    </p:spTree>
    <p:extLst>
      <p:ext uri="{BB962C8B-B14F-4D97-AF65-F5344CB8AC3E}">
        <p14:creationId xmlns:p14="http://schemas.microsoft.com/office/powerpoint/2010/main" val="19202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09598" y="2160590"/>
            <a:ext cx="6781801" cy="3880773"/>
          </a:xfrm>
        </p:spPr>
        <p:txBody>
          <a:bodyPr>
            <a:normAutofit fontScale="92500"/>
          </a:bodyPr>
          <a:lstStyle/>
          <a:p>
            <a:pPr marL="0" indent="0">
              <a:buNone/>
            </a:pPr>
            <a:r>
              <a:rPr lang="en-US" sz="2400" dirty="0"/>
              <a:t>Make sure that you are aware of earlier studies</a:t>
            </a:r>
            <a:r>
              <a:rPr lang="en-US" sz="3200" dirty="0"/>
              <a:t> :</a:t>
            </a:r>
          </a:p>
          <a:p>
            <a:pPr lvl="1"/>
            <a:r>
              <a:rPr lang="en-US" sz="2800" dirty="0"/>
              <a:t>Published</a:t>
            </a:r>
          </a:p>
          <a:p>
            <a:pPr lvl="1"/>
            <a:r>
              <a:rPr lang="en-US" sz="2800" dirty="0"/>
              <a:t>Unpublished</a:t>
            </a:r>
          </a:p>
          <a:p>
            <a:pPr lvl="1"/>
            <a:r>
              <a:rPr lang="en-US" sz="2800" dirty="0"/>
              <a:t>Currently underway (thesis, synopsis)</a:t>
            </a:r>
          </a:p>
          <a:p>
            <a:pPr lvl="1"/>
            <a:r>
              <a:rPr lang="en-US" sz="2800" dirty="0"/>
              <a:t>Help from librarians</a:t>
            </a:r>
          </a:p>
          <a:p>
            <a:pPr lvl="1"/>
            <a:r>
              <a:rPr lang="en-US" sz="2800" dirty="0"/>
              <a:t>Personal contacts with people who are experts in the subject</a:t>
            </a:r>
            <a:endParaRPr lang="en-US" sz="2000" dirty="0"/>
          </a:p>
        </p:txBody>
      </p:sp>
      <p:sp>
        <p:nvSpPr>
          <p:cNvPr id="4" name="Date Placeholder 3"/>
          <p:cNvSpPr>
            <a:spLocks noGrp="1"/>
          </p:cNvSpPr>
          <p:nvPr>
            <p:ph type="dt" sz="half" idx="10"/>
          </p:nvPr>
        </p:nvSpPr>
        <p:spPr/>
        <p:txBody>
          <a:bodyPr/>
          <a:lstStyle/>
          <a:p>
            <a:fld id="{6B2769D5-3A04-4940-8C43-8D26ADC8F163}" type="datetime1">
              <a:rPr lang="en-US" smtClean="0"/>
              <a:pPr/>
              <a:t>10/4/2018</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15</a:t>
            </a:fld>
            <a:endParaRPr lang="en-US"/>
          </a:p>
        </p:txBody>
      </p:sp>
    </p:spTree>
    <p:extLst>
      <p:ext uri="{BB962C8B-B14F-4D97-AF65-F5344CB8AC3E}">
        <p14:creationId xmlns:p14="http://schemas.microsoft.com/office/powerpoint/2010/main" val="2228043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a:xfrm>
            <a:off x="838200" y="1930400"/>
            <a:ext cx="7391400" cy="3902229"/>
          </a:xfrm>
        </p:spPr>
        <p:txBody>
          <a:bodyPr>
            <a:normAutofit lnSpcReduction="10000"/>
          </a:bodyPr>
          <a:lstStyle/>
          <a:p>
            <a:r>
              <a:rPr lang="en-US" sz="2400" dirty="0"/>
              <a:t>Convince your readers of the importance of the question you are answering</a:t>
            </a:r>
          </a:p>
          <a:p>
            <a:r>
              <a:rPr lang="en-US" sz="2400" dirty="0"/>
              <a:t>Do not repeat material, which is in all the textbooks</a:t>
            </a:r>
          </a:p>
          <a:p>
            <a:r>
              <a:rPr lang="en-US" sz="2400" dirty="0"/>
              <a:t>Giving prevalence figures, data on hospital admissions and the cost to the nation related to the problem may be appropriate</a:t>
            </a:r>
          </a:p>
          <a:p>
            <a:r>
              <a:rPr lang="en-US" sz="2400" dirty="0"/>
              <a:t>State the gaps in the literature on the topic you are covering and how you have tried to fill this gap by performing the present study?</a:t>
            </a:r>
          </a:p>
        </p:txBody>
      </p:sp>
      <p:sp>
        <p:nvSpPr>
          <p:cNvPr id="4" name="Date Placeholder 3"/>
          <p:cNvSpPr>
            <a:spLocks noGrp="1"/>
          </p:cNvSpPr>
          <p:nvPr>
            <p:ph type="dt" sz="half" idx="10"/>
          </p:nvPr>
        </p:nvSpPr>
        <p:spPr/>
        <p:txBody>
          <a:bodyPr/>
          <a:lstStyle/>
          <a:p>
            <a:fld id="{06FAEE34-6946-404A-A1F4-C6EB585E9462}" type="datetime1">
              <a:rPr lang="en-US" smtClean="0"/>
              <a:pPr/>
              <a:t>10/4/2018</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16</a:t>
            </a:fld>
            <a:endParaRPr lang="en-US"/>
          </a:p>
        </p:txBody>
      </p:sp>
    </p:spTree>
    <p:extLst>
      <p:ext uri="{BB962C8B-B14F-4D97-AF65-F5344CB8AC3E}">
        <p14:creationId xmlns:p14="http://schemas.microsoft.com/office/powerpoint/2010/main" val="2353558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sz="2800" dirty="0"/>
              <a:t>Don’t confuse your audience</a:t>
            </a:r>
          </a:p>
          <a:p>
            <a:r>
              <a:rPr lang="en-US" sz="2800" dirty="0"/>
              <a:t> Avoid introducing, without explanation, material that is completely unfamiliar to the reader or audience</a:t>
            </a:r>
          </a:p>
          <a:p>
            <a:r>
              <a:rPr lang="en-US" sz="2800" dirty="0"/>
              <a:t>Avoid abbreviations as far as possible</a:t>
            </a:r>
          </a:p>
        </p:txBody>
      </p:sp>
      <p:sp>
        <p:nvSpPr>
          <p:cNvPr id="4" name="Date Placeholder 3"/>
          <p:cNvSpPr>
            <a:spLocks noGrp="1"/>
          </p:cNvSpPr>
          <p:nvPr>
            <p:ph type="dt" sz="half" idx="10"/>
          </p:nvPr>
        </p:nvSpPr>
        <p:spPr/>
        <p:txBody>
          <a:bodyPr/>
          <a:lstStyle/>
          <a:p>
            <a:fld id="{E9364E21-F041-4FDF-AB7C-A00C4432E7E0}" type="datetime1">
              <a:rPr lang="en-US" smtClean="0"/>
              <a:pPr/>
              <a:t>10/4/2018</a:t>
            </a:fld>
            <a:endParaRPr lang="en-US"/>
          </a:p>
        </p:txBody>
      </p:sp>
      <p:sp>
        <p:nvSpPr>
          <p:cNvPr id="5" name="Slide Number Placeholder 4"/>
          <p:cNvSpPr>
            <a:spLocks noGrp="1"/>
          </p:cNvSpPr>
          <p:nvPr>
            <p:ph type="sldNum" sz="quarter" idx="12"/>
          </p:nvPr>
        </p:nvSpPr>
        <p:spPr/>
        <p:txBody>
          <a:bodyPr/>
          <a:lstStyle/>
          <a:p>
            <a:fld id="{F73EB46B-1984-4959-807D-809E1CA13F85}" type="slidenum">
              <a:rPr lang="en-US" smtClean="0"/>
              <a:pPr/>
              <a:t>17</a:t>
            </a:fld>
            <a:endParaRPr lang="en-US"/>
          </a:p>
        </p:txBody>
      </p:sp>
    </p:spTree>
    <p:extLst>
      <p:ext uri="{BB962C8B-B14F-4D97-AF65-F5344CB8AC3E}">
        <p14:creationId xmlns:p14="http://schemas.microsoft.com/office/powerpoint/2010/main" val="2308914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How to evaluate your introduction draft</a:t>
            </a:r>
            <a:endParaRPr lang="en-US" dirty="0"/>
          </a:p>
        </p:txBody>
      </p:sp>
      <p:sp>
        <p:nvSpPr>
          <p:cNvPr id="3" name="Content Placeholder 2"/>
          <p:cNvSpPr>
            <a:spLocks noGrp="1"/>
          </p:cNvSpPr>
          <p:nvPr>
            <p:ph idx="1"/>
          </p:nvPr>
        </p:nvSpPr>
        <p:spPr/>
        <p:txBody>
          <a:bodyPr/>
          <a:lstStyle/>
          <a:p>
            <a:r>
              <a:rPr lang="en-US" sz="2800" dirty="0">
                <a:effectLst/>
              </a:rPr>
              <a:t>Ask a friend to read it and then tell you what he or she expects the paper will discuss</a:t>
            </a:r>
          </a:p>
          <a:p>
            <a:pPr marL="0" indent="0">
              <a:buNone/>
            </a:pPr>
            <a:endParaRPr lang="en-US" sz="2800" dirty="0">
              <a:effectLst/>
            </a:endParaRPr>
          </a:p>
          <a:p>
            <a:r>
              <a:rPr lang="en-US" sz="2800" dirty="0">
                <a:effectLst/>
              </a:rPr>
              <a:t>If your friend is able to predict the rest of your paper accurately, you probably have a good introduction</a:t>
            </a:r>
            <a:endParaRPr lang="en-US" sz="2800" dirty="0"/>
          </a:p>
          <a:p>
            <a:pPr marL="0" indent="0">
              <a:buNone/>
            </a:pPr>
            <a:endParaRPr lang="en-US" dirty="0"/>
          </a:p>
        </p:txBody>
      </p:sp>
    </p:spTree>
    <p:extLst>
      <p:ext uri="{BB962C8B-B14F-4D97-AF65-F5344CB8AC3E}">
        <p14:creationId xmlns:p14="http://schemas.microsoft.com/office/powerpoint/2010/main" val="246208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34481" y="1580926"/>
            <a:ext cx="6777317" cy="4460437"/>
          </a:xfrm>
        </p:spPr>
        <p:txBody>
          <a:bodyPr>
            <a:normAutofit/>
          </a:bodyPr>
          <a:lstStyle/>
          <a:p>
            <a:pPr marL="0" indent="0">
              <a:buNone/>
            </a:pPr>
            <a:r>
              <a:rPr lang="en-US" sz="2400" dirty="0"/>
              <a:t>While writing introduction-</a:t>
            </a:r>
          </a:p>
          <a:p>
            <a:pPr lvl="1"/>
            <a:r>
              <a:rPr lang="en-US" sz="2000" dirty="0"/>
              <a:t>Keep in mind your readers/audience</a:t>
            </a:r>
          </a:p>
          <a:p>
            <a:pPr lvl="1"/>
            <a:r>
              <a:rPr lang="en-US" sz="2000" dirty="0"/>
              <a:t>Keep it short</a:t>
            </a:r>
          </a:p>
          <a:p>
            <a:pPr lvl="1"/>
            <a:r>
              <a:rPr lang="en-US" sz="2000" dirty="0"/>
              <a:t>Tell readers why you have done the study </a:t>
            </a:r>
          </a:p>
          <a:p>
            <a:pPr lvl="1"/>
            <a:r>
              <a:rPr lang="en-US" sz="2000" dirty="0"/>
              <a:t>Explain why it is important</a:t>
            </a:r>
          </a:p>
          <a:p>
            <a:pPr lvl="1"/>
            <a:r>
              <a:rPr lang="en-US" sz="2000" dirty="0"/>
              <a:t>Convince them, using data from previous studies; the advantage or an upper edge of your study to what has been done before </a:t>
            </a:r>
          </a:p>
          <a:p>
            <a:pPr lvl="1"/>
            <a:r>
              <a:rPr lang="en-US" sz="2000" dirty="0"/>
              <a:t>In the last paragraph of introduction provide the objectives of the research </a:t>
            </a:r>
          </a:p>
        </p:txBody>
      </p:sp>
      <p:sp>
        <p:nvSpPr>
          <p:cNvPr id="4" name="Date Placeholder 3"/>
          <p:cNvSpPr>
            <a:spLocks noGrp="1"/>
          </p:cNvSpPr>
          <p:nvPr>
            <p:ph type="dt" sz="half" idx="10"/>
          </p:nvPr>
        </p:nvSpPr>
        <p:spPr/>
        <p:txBody>
          <a:bodyPr/>
          <a:lstStyle/>
          <a:p>
            <a:endParaRPr lang="en-US" dirty="0"/>
          </a:p>
        </p:txBody>
      </p:sp>
      <p:sp>
        <p:nvSpPr>
          <p:cNvPr id="5" name="Slide Number Placeholder 4"/>
          <p:cNvSpPr>
            <a:spLocks noGrp="1"/>
          </p:cNvSpPr>
          <p:nvPr>
            <p:ph type="sldNum" sz="quarter" idx="12"/>
          </p:nvPr>
        </p:nvSpPr>
        <p:spPr/>
        <p:txBody>
          <a:bodyPr/>
          <a:lstStyle/>
          <a:p>
            <a:fld id="{F73EB46B-1984-4959-807D-809E1CA13F85}" type="slidenum">
              <a:rPr lang="en-US" smtClean="0"/>
              <a:pPr/>
              <a:t>19</a:t>
            </a:fld>
            <a:endParaRPr lang="en-US"/>
          </a:p>
        </p:txBody>
      </p:sp>
    </p:spTree>
    <p:extLst>
      <p:ext uri="{BB962C8B-B14F-4D97-AF65-F5344CB8AC3E}">
        <p14:creationId xmlns:p14="http://schemas.microsoft.com/office/powerpoint/2010/main" val="142888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Objectives of the session</a:t>
            </a:r>
            <a:r>
              <a:rPr lang="en-US" b="1" dirty="0"/>
              <a:t/>
            </a:r>
            <a:br>
              <a:rPr lang="en-US" b="1" dirty="0"/>
            </a:br>
            <a:endParaRPr lang="en-GB" dirty="0"/>
          </a:p>
        </p:txBody>
      </p:sp>
      <p:sp>
        <p:nvSpPr>
          <p:cNvPr id="3" name="Content Placeholder 2"/>
          <p:cNvSpPr>
            <a:spLocks noGrp="1"/>
          </p:cNvSpPr>
          <p:nvPr>
            <p:ph idx="1"/>
          </p:nvPr>
        </p:nvSpPr>
        <p:spPr>
          <a:xfrm>
            <a:off x="685800" y="2323652"/>
            <a:ext cx="7135009" cy="3508977"/>
          </a:xfrm>
        </p:spPr>
        <p:txBody>
          <a:bodyPr>
            <a:normAutofit fontScale="92500" lnSpcReduction="10000"/>
          </a:bodyPr>
          <a:lstStyle/>
          <a:p>
            <a:pPr marL="68580" indent="0">
              <a:buNone/>
            </a:pPr>
            <a:r>
              <a:rPr lang="en-US" dirty="0"/>
              <a:t>-</a:t>
            </a:r>
            <a:r>
              <a:rPr lang="en-US" sz="2800" dirty="0"/>
              <a:t>To know the basic structure for writing an         introduction and the importance of each item</a:t>
            </a:r>
          </a:p>
          <a:p>
            <a:pPr>
              <a:buNone/>
            </a:pPr>
            <a:endParaRPr lang="en-US" sz="2800" dirty="0"/>
          </a:p>
          <a:p>
            <a:pPr>
              <a:buNone/>
            </a:pPr>
            <a:r>
              <a:rPr lang="en-US" sz="2800" dirty="0"/>
              <a:t>-To understand the importance of attracting the attention of readers/ audience/journal editors</a:t>
            </a:r>
          </a:p>
          <a:p>
            <a:pPr>
              <a:buNone/>
            </a:pPr>
            <a:endParaRPr lang="en-US" sz="2800" dirty="0"/>
          </a:p>
          <a:p>
            <a:pPr>
              <a:buNone/>
            </a:pPr>
            <a:r>
              <a:rPr lang="en-US" sz="2800" dirty="0"/>
              <a:t>-What to do and what not to do ?</a:t>
            </a:r>
            <a:endParaRPr lang="en-GB" dirty="0"/>
          </a:p>
        </p:txBody>
      </p:sp>
      <p:sp>
        <p:nvSpPr>
          <p:cNvPr id="5" name="Slide Number Placeholder 4"/>
          <p:cNvSpPr>
            <a:spLocks noGrp="1"/>
          </p:cNvSpPr>
          <p:nvPr>
            <p:ph type="sldNum" sz="quarter" idx="12"/>
          </p:nvPr>
        </p:nvSpPr>
        <p:spPr/>
        <p:txBody>
          <a:bodyPr/>
          <a:lstStyle/>
          <a:p>
            <a:fld id="{F73EB46B-1984-4959-807D-809E1CA13F85}" type="slidenum">
              <a:rPr lang="en-US" smtClean="0"/>
              <a:pPr/>
              <a:t>2</a:t>
            </a:fld>
            <a:endParaRPr lang="en-US"/>
          </a:p>
        </p:txBody>
      </p:sp>
    </p:spTree>
    <p:extLst>
      <p:ext uri="{BB962C8B-B14F-4D97-AF65-F5344CB8AC3E}">
        <p14:creationId xmlns:p14="http://schemas.microsoft.com/office/powerpoint/2010/main" val="4197032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4000"/>
              <a:t>The Sections of the Paper</a:t>
            </a:r>
            <a:br>
              <a:rPr lang="en-US" altLang="en-US" sz="4000"/>
            </a:br>
            <a:endParaRPr lang="en-US" altLang="en-US" sz="4000"/>
          </a:p>
        </p:txBody>
      </p:sp>
      <p:sp>
        <p:nvSpPr>
          <p:cNvPr id="20483" name="Rectangle 3"/>
          <p:cNvSpPr>
            <a:spLocks noGrp="1" noChangeArrowheads="1"/>
          </p:cNvSpPr>
          <p:nvPr>
            <p:ph idx="1"/>
          </p:nvPr>
        </p:nvSpPr>
        <p:spPr>
          <a:xfrm>
            <a:off x="457200" y="1295400"/>
            <a:ext cx="8229600" cy="4525963"/>
          </a:xfrm>
        </p:spPr>
        <p:txBody>
          <a:bodyPr>
            <a:normAutofit fontScale="92500" lnSpcReduction="10000"/>
          </a:bodyPr>
          <a:lstStyle/>
          <a:p>
            <a:r>
              <a:rPr lang="en-US" altLang="en-US" sz="2800" dirty="0"/>
              <a:t>Title, </a:t>
            </a:r>
          </a:p>
          <a:p>
            <a:r>
              <a:rPr lang="en-US" altLang="en-US" sz="2800" dirty="0"/>
              <a:t>Authors and Affiliation, </a:t>
            </a:r>
          </a:p>
          <a:p>
            <a:r>
              <a:rPr lang="en-US" altLang="en-US" sz="2800" dirty="0"/>
              <a:t>Abstract, </a:t>
            </a:r>
          </a:p>
          <a:p>
            <a:r>
              <a:rPr lang="en-US" altLang="en-US" sz="2800" dirty="0"/>
              <a:t>Introduction, </a:t>
            </a:r>
          </a:p>
          <a:p>
            <a:r>
              <a:rPr lang="en-US" altLang="en-US" sz="2800" dirty="0"/>
              <a:t>Methods, </a:t>
            </a:r>
          </a:p>
          <a:p>
            <a:r>
              <a:rPr lang="en-US" altLang="en-US" sz="2800" dirty="0"/>
              <a:t>Results, </a:t>
            </a:r>
          </a:p>
          <a:p>
            <a:r>
              <a:rPr lang="en-US" altLang="en-US" sz="2800" dirty="0"/>
              <a:t>Discussion, </a:t>
            </a:r>
          </a:p>
          <a:p>
            <a:r>
              <a:rPr lang="en-US" altLang="en-US" sz="2800" dirty="0"/>
              <a:t>Acknowledgments, and </a:t>
            </a:r>
          </a:p>
          <a:p>
            <a:r>
              <a:rPr lang="en-US" altLang="en-US" sz="2800" dirty="0"/>
              <a:t>References, </a:t>
            </a:r>
          </a:p>
        </p:txBody>
      </p:sp>
      <p:sp>
        <p:nvSpPr>
          <p:cNvPr id="20484" name="Rectangle 4"/>
          <p:cNvSpPr>
            <a:spLocks noChangeArrowheads="1"/>
          </p:cNvSpPr>
          <p:nvPr/>
        </p:nvSpPr>
        <p:spPr bwMode="auto">
          <a:xfrm>
            <a:off x="1295400" y="6019800"/>
            <a:ext cx="5665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sz="2400">
                <a:solidFill>
                  <a:srgbClr val="FFFFFF"/>
                </a:solidFill>
              </a:rPr>
              <a:t>which parallel the experimental process </a:t>
            </a:r>
          </a:p>
        </p:txBody>
      </p:sp>
    </p:spTree>
    <p:extLst>
      <p:ext uri="{BB962C8B-B14F-4D97-AF65-F5344CB8AC3E}">
        <p14:creationId xmlns:p14="http://schemas.microsoft.com/office/powerpoint/2010/main" val="999839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260350"/>
            <a:ext cx="8058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altLang="en-US" dirty="0">
                <a:solidFill>
                  <a:srgbClr val="FFFFFF"/>
                </a:solidFill>
                <a:cs typeface="Times New Roman" pitchFamily="18" charset="0"/>
              </a:rPr>
              <a:t>The sections appear in a journal style paper in the following prescribed order:</a:t>
            </a:r>
            <a:endParaRPr lang="en-US" altLang="en-US" sz="2800" dirty="0">
              <a:solidFill>
                <a:srgbClr val="FFFFFF"/>
              </a:solidFill>
            </a:endParaRPr>
          </a:p>
        </p:txBody>
      </p:sp>
      <p:graphicFrame>
        <p:nvGraphicFramePr>
          <p:cNvPr id="10276" name="Group 36"/>
          <p:cNvGraphicFramePr>
            <a:graphicFrameLocks noGrp="1"/>
          </p:cNvGraphicFramePr>
          <p:nvPr/>
        </p:nvGraphicFramePr>
        <p:xfrm>
          <a:off x="0" y="1447800"/>
          <a:ext cx="9144000" cy="4480452"/>
        </p:xfrm>
        <a:graphic>
          <a:graphicData uri="http://schemas.openxmlformats.org/drawingml/2006/table">
            <a:tbl>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228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a:ln>
                            <a:noFill/>
                          </a:ln>
                          <a:solidFill>
                            <a:schemeClr val="tx2"/>
                          </a:solidFill>
                          <a:effectLst/>
                          <a:latin typeface="Times New Roman" pitchFamily="18" charset="0"/>
                          <a:cs typeface="Times New Roman" pitchFamily="18" charset="0"/>
                        </a:rPr>
                        <a:t>Experimental process</a:t>
                      </a:r>
                      <a:endParaRPr kumimoji="0" lang="en-US" sz="3600" b="0" i="0" u="none" strike="noStrike" cap="none" normalizeH="0" baseline="0" dirty="0">
                        <a:ln>
                          <a:noFill/>
                        </a:ln>
                        <a:solidFill>
                          <a:schemeClr val="tx2"/>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r>
                        <a:rPr kumimoji="0" lang="en-US" sz="2400" b="1" i="0" u="none" strike="noStrike" cap="none" normalizeH="0" baseline="0">
                          <a:ln>
                            <a:noFill/>
                          </a:ln>
                          <a:solidFill>
                            <a:schemeClr val="tx2"/>
                          </a:solidFill>
                          <a:effectLst/>
                          <a:latin typeface="Times New Roman" pitchFamily="18" charset="0"/>
                          <a:cs typeface="Times New Roman" pitchFamily="18" charset="0"/>
                        </a:rPr>
                        <a:t>Section of Paper</a:t>
                      </a:r>
                      <a:endParaRPr kumimoji="0" lang="en-US" sz="3600" b="0" i="0" u="none" strike="noStrike" cap="none" normalizeH="0" baseline="0">
                        <a:ln>
                          <a:noFill/>
                        </a:ln>
                        <a:solidFill>
                          <a:schemeClr val="tx2"/>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What did I/We do in a nutshell? </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Abstract</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What is the problem?</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Introduction</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How did I/We solve the problem?</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Materials and Methods</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What did I/We find out?</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Results</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What does it mean?</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Discussion</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Who helped me/us out?</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a:t>
                      </a: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Acknowledgments</a:t>
                      </a:r>
                      <a:r>
                        <a:rPr kumimoji="0" lang="en-US" sz="2400" b="0" i="0" u="none" strike="noStrike" cap="none" normalizeH="0" baseline="0">
                          <a:ln>
                            <a:noFill/>
                          </a:ln>
                          <a:solidFill>
                            <a:schemeClr val="tx1"/>
                          </a:solidFill>
                          <a:effectLst/>
                          <a:latin typeface="Times New Roman" pitchFamily="18" charset="0"/>
                          <a:cs typeface="Times New Roman" pitchFamily="18" charset="0"/>
                        </a:rPr>
                        <a:t> (optional)</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Whose work did I/We refer to?</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sng" strike="noStrike" cap="none" normalizeH="0" baseline="0" dirty="0">
                          <a:ln>
                            <a:noFill/>
                          </a:ln>
                          <a:solidFill>
                            <a:srgbClr val="FF0000"/>
                          </a:solidFill>
                          <a:effectLst/>
                          <a:latin typeface="Times New Roman" pitchFamily="18" charset="0"/>
                          <a:cs typeface="Times New Roman" pitchFamily="18" charset="0"/>
                        </a:rPr>
                        <a:t>References</a:t>
                      </a:r>
                      <a:endParaRPr kumimoji="0" lang="en-US" sz="3600" b="0" i="0" u="sng" strike="noStrike" cap="none" normalizeH="0" baseline="0" dirty="0">
                        <a:ln>
                          <a:noFill/>
                        </a:ln>
                        <a:solidFill>
                          <a:srgbClr val="FF0000"/>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571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 Extra Information</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hlinkClick r:id="rId3"/>
                        </a:rPr>
                        <a:t>Appendices</a:t>
                      </a:r>
                      <a:r>
                        <a:rPr kumimoji="0" lang="en-US" sz="2400" b="0" i="0" u="none" strike="noStrike" cap="none" normalizeH="0" baseline="0">
                          <a:ln>
                            <a:noFill/>
                          </a:ln>
                          <a:solidFill>
                            <a:schemeClr val="tx1"/>
                          </a:solidFill>
                          <a:effectLst/>
                          <a:latin typeface="Times New Roman" pitchFamily="18" charset="0"/>
                          <a:cs typeface="Times New Roman" pitchFamily="18" charset="0"/>
                        </a:rPr>
                        <a:t> (optional)</a:t>
                      </a:r>
                      <a:endParaRPr kumimoji="0" lang="en-US" sz="3600" b="0" i="0" u="none" strike="noStrike" cap="none" normalizeH="0" baseline="0">
                        <a:ln>
                          <a:noFill/>
                        </a:ln>
                        <a:solidFill>
                          <a:schemeClr val="tx1"/>
                        </a:solidFill>
                        <a:effectLst/>
                        <a:latin typeface="Arial" charset="0"/>
                      </a:endParaRPr>
                    </a:p>
                  </a:txBody>
                  <a:tcPr marT="45714" marB="45714"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83767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i="1" dirty="0"/>
              <a:t>In a  Scientific Format..</a:t>
            </a:r>
          </a:p>
        </p:txBody>
      </p:sp>
      <p:sp>
        <p:nvSpPr>
          <p:cNvPr id="19459" name="Rectangle 3"/>
          <p:cNvSpPr>
            <a:spLocks noGrp="1" noChangeArrowheads="1"/>
          </p:cNvSpPr>
          <p:nvPr>
            <p:ph idx="1"/>
          </p:nvPr>
        </p:nvSpPr>
        <p:spPr/>
        <p:txBody>
          <a:bodyPr>
            <a:normAutofit/>
          </a:bodyPr>
          <a:lstStyle/>
          <a:p>
            <a:pPr>
              <a:lnSpc>
                <a:spcPct val="150000"/>
              </a:lnSpc>
            </a:pPr>
            <a:r>
              <a:rPr lang="en-US" altLang="en-US" sz="2400" dirty="0"/>
              <a:t>It is a means of efficiently communicating scientific findings to the broad community of scientists in a uniform manner. </a:t>
            </a:r>
          </a:p>
          <a:p>
            <a:pPr>
              <a:lnSpc>
                <a:spcPct val="150000"/>
              </a:lnSpc>
            </a:pPr>
            <a:r>
              <a:rPr lang="en-US" altLang="en-US" sz="2400" dirty="0"/>
              <a:t>This format allows the paper to be read at  different levels. </a:t>
            </a:r>
          </a:p>
        </p:txBody>
      </p:sp>
    </p:spTree>
    <p:extLst>
      <p:ext uri="{BB962C8B-B14F-4D97-AF65-F5344CB8AC3E}">
        <p14:creationId xmlns:p14="http://schemas.microsoft.com/office/powerpoint/2010/main" val="139690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077200" cy="1706562"/>
          </a:xfrm>
        </p:spPr>
        <p:txBody>
          <a:bodyPr>
            <a:normAutofit/>
          </a:bodyPr>
          <a:lstStyle/>
          <a:p>
            <a:r>
              <a:rPr lang="en-US" b="1" dirty="0">
                <a:effectLst/>
              </a:rPr>
              <a:t>Why bother writing a good introduction?</a:t>
            </a:r>
            <a:endParaRPr lang="en-US" dirty="0"/>
          </a:p>
        </p:txBody>
      </p:sp>
      <p:sp>
        <p:nvSpPr>
          <p:cNvPr id="3" name="Content Placeholder 2"/>
          <p:cNvSpPr>
            <a:spLocks noGrp="1"/>
          </p:cNvSpPr>
          <p:nvPr>
            <p:ph idx="1"/>
          </p:nvPr>
        </p:nvSpPr>
        <p:spPr>
          <a:xfrm>
            <a:off x="609598" y="1752600"/>
            <a:ext cx="7162801" cy="4288763"/>
          </a:xfrm>
        </p:spPr>
        <p:txBody>
          <a:bodyPr>
            <a:normAutofit fontScale="92500" lnSpcReduction="10000"/>
          </a:bodyPr>
          <a:lstStyle/>
          <a:p>
            <a:pPr>
              <a:lnSpc>
                <a:spcPct val="130000"/>
              </a:lnSpc>
            </a:pPr>
            <a:r>
              <a:rPr lang="en-US" sz="2800" dirty="0">
                <a:effectLst/>
              </a:rPr>
              <a:t>The opening paragraph of your paper will provide your readers with their initial impressions of your argument, your writing style, and the overall quality of your work</a:t>
            </a:r>
          </a:p>
          <a:p>
            <a:pPr>
              <a:lnSpc>
                <a:spcPct val="130000"/>
              </a:lnSpc>
            </a:pPr>
            <a:r>
              <a:rPr lang="en-US" sz="2800" dirty="0">
                <a:effectLst/>
              </a:rPr>
              <a:t>Your introduction is an important road map for the rest of your paper</a:t>
            </a:r>
            <a:endParaRPr lang="en-US" sz="2800" dirty="0"/>
          </a:p>
          <a:p>
            <a:pPr>
              <a:lnSpc>
                <a:spcPct val="130000"/>
              </a:lnSpc>
            </a:pPr>
            <a:r>
              <a:rPr lang="en-US" sz="2800" dirty="0">
                <a:effectLst/>
              </a:rPr>
              <a:t>Ideally, your introduction </a:t>
            </a:r>
            <a:r>
              <a:rPr lang="en-US" sz="2800" dirty="0"/>
              <a:t>should</a:t>
            </a:r>
            <a:r>
              <a:rPr lang="en-US" sz="2800" dirty="0">
                <a:effectLst/>
              </a:rPr>
              <a:t> make your readers want to read your paper</a:t>
            </a:r>
            <a:endParaRPr lang="en-US" sz="2800" dirty="0"/>
          </a:p>
        </p:txBody>
      </p:sp>
    </p:spTree>
    <p:extLst>
      <p:ext uri="{BB962C8B-B14F-4D97-AF65-F5344CB8AC3E}">
        <p14:creationId xmlns:p14="http://schemas.microsoft.com/office/powerpoint/2010/main" val="299862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7696200" cy="1410736"/>
          </a:xfrm>
        </p:spPr>
        <p:txBody>
          <a:bodyPr>
            <a:noAutofit/>
          </a:bodyPr>
          <a:lstStyle/>
          <a:p>
            <a:r>
              <a:rPr lang="en-US" b="1" dirty="0">
                <a:cs typeface="Arial" charset="0"/>
              </a:rPr>
              <a:t>What should an introduction do?</a:t>
            </a:r>
            <a:endParaRPr lang="en-US" dirty="0"/>
          </a:p>
        </p:txBody>
      </p:sp>
      <p:sp>
        <p:nvSpPr>
          <p:cNvPr id="3" name="Content Placeholder 2"/>
          <p:cNvSpPr>
            <a:spLocks noGrp="1"/>
          </p:cNvSpPr>
          <p:nvPr>
            <p:ph idx="1"/>
          </p:nvPr>
        </p:nvSpPr>
        <p:spPr/>
        <p:txBody>
          <a:bodyPr/>
          <a:lstStyle/>
          <a:p>
            <a:pPr marL="0" indent="0">
              <a:buNone/>
            </a:pPr>
            <a:r>
              <a:rPr lang="en-US" sz="2800" b="1" dirty="0">
                <a:solidFill>
                  <a:srgbClr val="0070C0"/>
                </a:solidFill>
                <a:cs typeface="Times New Roman" pitchFamily="18" charset="0"/>
              </a:rPr>
              <a:t>3 main things:</a:t>
            </a:r>
          </a:p>
          <a:p>
            <a:pPr lvl="1"/>
            <a:r>
              <a:rPr lang="en-US" sz="2400" dirty="0">
                <a:cs typeface="Times New Roman" pitchFamily="18" charset="0"/>
              </a:rPr>
              <a:t>Get your readers’ attention and interest</a:t>
            </a:r>
          </a:p>
          <a:p>
            <a:pPr lvl="1"/>
            <a:r>
              <a:rPr lang="en-US" sz="2400" dirty="0">
                <a:cs typeface="Times New Roman" pitchFamily="18" charset="0"/>
              </a:rPr>
              <a:t>Identify the specific topic of the report/ manuscript</a:t>
            </a:r>
          </a:p>
          <a:p>
            <a:pPr lvl="1"/>
            <a:r>
              <a:rPr lang="en-US" sz="2400" dirty="0">
                <a:cs typeface="Times New Roman" pitchFamily="18" charset="0"/>
              </a:rPr>
              <a:t>Conceptualize your arguments</a:t>
            </a:r>
          </a:p>
          <a:p>
            <a:endParaRPr lang="en-US" dirty="0"/>
          </a:p>
        </p:txBody>
      </p:sp>
    </p:spTree>
    <p:extLst>
      <p:ext uri="{BB962C8B-B14F-4D97-AF65-F5344CB8AC3E}">
        <p14:creationId xmlns:p14="http://schemas.microsoft.com/office/powerpoint/2010/main" val="289678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INTRODUCTION </a:t>
            </a:r>
          </a:p>
        </p:txBody>
      </p:sp>
      <p:sp>
        <p:nvSpPr>
          <p:cNvPr id="31747" name="Rectangle 3"/>
          <p:cNvSpPr>
            <a:spLocks noGrp="1" noChangeArrowheads="1"/>
          </p:cNvSpPr>
          <p:nvPr>
            <p:ph idx="1"/>
          </p:nvPr>
        </p:nvSpPr>
        <p:spPr>
          <a:xfrm>
            <a:off x="581607" y="1524000"/>
            <a:ext cx="6365875" cy="5181600"/>
          </a:xfrm>
        </p:spPr>
        <p:txBody>
          <a:bodyPr/>
          <a:lstStyle/>
          <a:p>
            <a:pPr>
              <a:buFontTx/>
              <a:buNone/>
            </a:pPr>
            <a:r>
              <a:rPr lang="en-US" altLang="en-US" b="1" dirty="0">
                <a:solidFill>
                  <a:srgbClr val="0070C0"/>
                </a:solidFill>
              </a:rPr>
              <a:t>Function: </a:t>
            </a:r>
          </a:p>
          <a:p>
            <a:r>
              <a:rPr lang="en-US" altLang="en-US" sz="2000" dirty="0"/>
              <a:t>It establish the context of the work being reported. This is accomplished by discussing the relevant</a:t>
            </a:r>
            <a:r>
              <a:rPr lang="en-US" altLang="en-US" sz="2000" i="1" dirty="0"/>
              <a:t> </a:t>
            </a:r>
            <a:r>
              <a:rPr lang="en-US" altLang="en-US" sz="2000" dirty="0"/>
              <a:t>primary research literature (with citations) and summarizing our current understanding of the problem you are investigating; </a:t>
            </a:r>
          </a:p>
          <a:p>
            <a:r>
              <a:rPr lang="en-US" altLang="en-US" sz="2000" dirty="0"/>
              <a:t>State the purpose of the work in the form of the hypothesis, question, or problem you investigated; and, </a:t>
            </a:r>
          </a:p>
          <a:p>
            <a:r>
              <a:rPr lang="en-US" altLang="en-US" sz="2000" dirty="0"/>
              <a:t>Briefly explain your rationale and approach and, whenever possible, the possible outcomes your study can reveal. </a:t>
            </a:r>
          </a:p>
          <a:p>
            <a:endParaRPr lang="en-US" altLang="en-US" dirty="0"/>
          </a:p>
        </p:txBody>
      </p:sp>
    </p:spTree>
    <p:extLst>
      <p:ext uri="{BB962C8B-B14F-4D97-AF65-F5344CB8AC3E}">
        <p14:creationId xmlns:p14="http://schemas.microsoft.com/office/powerpoint/2010/main" val="48005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609600"/>
            <a:ext cx="8229600" cy="5516563"/>
          </a:xfrm>
        </p:spPr>
        <p:txBody>
          <a:bodyPr/>
          <a:lstStyle/>
          <a:p>
            <a:pPr>
              <a:buFontTx/>
              <a:buNone/>
            </a:pPr>
            <a:r>
              <a:rPr lang="en-US" altLang="en-US" sz="2800" dirty="0"/>
              <a:t>The Introduction must answer the questions </a:t>
            </a:r>
          </a:p>
          <a:p>
            <a:pPr>
              <a:buFontTx/>
              <a:buNone/>
            </a:pPr>
            <a:endParaRPr lang="en-US" altLang="en-US" sz="2800" dirty="0"/>
          </a:p>
          <a:p>
            <a:r>
              <a:rPr lang="en-US" altLang="en-US" sz="2800" dirty="0"/>
              <a:t>"</a:t>
            </a:r>
            <a:r>
              <a:rPr lang="en-US" altLang="en-US" sz="2800" i="1" dirty="0"/>
              <a:t>What were we studying</a:t>
            </a:r>
            <a:r>
              <a:rPr lang="en-US" altLang="en-US" sz="2800" dirty="0"/>
              <a:t>? </a:t>
            </a:r>
          </a:p>
          <a:p>
            <a:pPr>
              <a:buFontTx/>
              <a:buNone/>
            </a:pPr>
            <a:endParaRPr lang="en-US" altLang="en-US" sz="2800" dirty="0"/>
          </a:p>
          <a:p>
            <a:r>
              <a:rPr lang="en-US" altLang="en-US" sz="2800" i="1" dirty="0"/>
              <a:t>Why was it an important question?</a:t>
            </a:r>
            <a:r>
              <a:rPr lang="en-US" altLang="en-US" sz="2800" dirty="0"/>
              <a:t> </a:t>
            </a:r>
          </a:p>
          <a:p>
            <a:pPr>
              <a:buFontTx/>
              <a:buNone/>
            </a:pPr>
            <a:endParaRPr lang="en-US" altLang="en-US" sz="2800" dirty="0"/>
          </a:p>
          <a:p>
            <a:r>
              <a:rPr lang="en-US" altLang="en-US" sz="2800" i="1" dirty="0"/>
              <a:t>What did we know about it before I did this study? </a:t>
            </a:r>
          </a:p>
          <a:p>
            <a:pPr>
              <a:buFontTx/>
              <a:buNone/>
            </a:pPr>
            <a:endParaRPr lang="en-US" altLang="en-US" sz="2800" i="1" dirty="0"/>
          </a:p>
          <a:p>
            <a:r>
              <a:rPr lang="en-US" altLang="en-US" sz="2800" i="1" dirty="0"/>
              <a:t>How will this study advance our knowledge?</a:t>
            </a:r>
            <a:r>
              <a:rPr lang="en-US" altLang="en-US" sz="2800" dirty="0"/>
              <a:t>"</a:t>
            </a:r>
          </a:p>
        </p:txBody>
      </p:sp>
    </p:spTree>
    <p:extLst>
      <p:ext uri="{BB962C8B-B14F-4D97-AF65-F5344CB8AC3E}">
        <p14:creationId xmlns:p14="http://schemas.microsoft.com/office/powerpoint/2010/main" val="5306208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87</TotalTime>
  <Words>921</Words>
  <Application>Microsoft Office PowerPoint</Application>
  <PresentationFormat>On-screen Show (4:3)</PresentationFormat>
  <Paragraphs>147</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How to write an Introduction?</vt:lpstr>
      <vt:lpstr>Objectives of the session </vt:lpstr>
      <vt:lpstr>The Sections of the Paper </vt:lpstr>
      <vt:lpstr>PowerPoint Presentation</vt:lpstr>
      <vt:lpstr>In a  Scientific Format..</vt:lpstr>
      <vt:lpstr>Why bother writing a good introduction?</vt:lpstr>
      <vt:lpstr>What should an introduction do?</vt:lpstr>
      <vt:lpstr>INTRODUCTION </vt:lpstr>
      <vt:lpstr>PowerPoint Presentation</vt:lpstr>
      <vt:lpstr>Skeleton of an introduction</vt:lpstr>
      <vt:lpstr>PowerPoint Presentation</vt:lpstr>
      <vt:lpstr>PowerPoint Presentation</vt:lpstr>
      <vt:lpstr>Here is the information should flow in your Introduction:</vt:lpstr>
      <vt:lpstr>PowerPoint Presentation</vt:lpstr>
      <vt:lpstr>Introduction</vt:lpstr>
      <vt:lpstr>Introduction</vt:lpstr>
      <vt:lpstr>Introduction</vt:lpstr>
      <vt:lpstr>How to evaluate your introduction draft</vt:lpstr>
      <vt:lpstr>Conclusion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Structure, Format, Content, and Style of a Journal-Style Scientific Paper</dc:title>
  <dc:creator>Dr.Shaffi</dc:creator>
  <cp:lastModifiedBy>3422</cp:lastModifiedBy>
  <cp:revision>7</cp:revision>
  <dcterms:created xsi:type="dcterms:W3CDTF">2015-10-06T10:58:31Z</dcterms:created>
  <dcterms:modified xsi:type="dcterms:W3CDTF">2018-10-04T08:25:49Z</dcterms:modified>
</cp:coreProperties>
</file>