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30"/>
  </p:notesMasterIdLst>
  <p:sldIdLst>
    <p:sldId id="256" r:id="rId2"/>
    <p:sldId id="257" r:id="rId3"/>
    <p:sldId id="258" r:id="rId4"/>
    <p:sldId id="287" r:id="rId5"/>
    <p:sldId id="288" r:id="rId6"/>
    <p:sldId id="266" r:id="rId7"/>
    <p:sldId id="285" r:id="rId8"/>
    <p:sldId id="263" r:id="rId9"/>
    <p:sldId id="286" r:id="rId10"/>
    <p:sldId id="260" r:id="rId11"/>
    <p:sldId id="262" r:id="rId12"/>
    <p:sldId id="269" r:id="rId13"/>
    <p:sldId id="270" r:id="rId14"/>
    <p:sldId id="271" r:id="rId15"/>
    <p:sldId id="272" r:id="rId16"/>
    <p:sldId id="261" r:id="rId17"/>
    <p:sldId id="276" r:id="rId18"/>
    <p:sldId id="277" r:id="rId19"/>
    <p:sldId id="279" r:id="rId20"/>
    <p:sldId id="267" r:id="rId21"/>
    <p:sldId id="284" r:id="rId22"/>
    <p:sldId id="283" r:id="rId23"/>
    <p:sldId id="280" r:id="rId24"/>
    <p:sldId id="273" r:id="rId25"/>
    <p:sldId id="282" r:id="rId26"/>
    <p:sldId id="268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82562"/>
  </p:normalViewPr>
  <p:slideViewPr>
    <p:cSldViewPr snapToGrid="0" snapToObjects="1">
      <p:cViewPr>
        <p:scale>
          <a:sx n="62" d="100"/>
          <a:sy n="62" d="100"/>
        </p:scale>
        <p:origin x="-12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7E35F-B14F-2848-BCFD-7DD6BDB3215D}" type="doc">
      <dgm:prSet loTypeId="urn:microsoft.com/office/officeart/2005/8/layout/hierarchy1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5C5C2F-F358-1C45-8750-3A0A124E42FA}">
      <dgm:prSet phldrT="[Text]" custT="1"/>
      <dgm:spPr/>
      <dgm:t>
        <a:bodyPr/>
        <a:lstStyle/>
        <a:p>
          <a:r>
            <a:rPr lang="en-US" sz="3200" b="1" smtClean="0">
              <a:latin typeface="Arial" charset="0"/>
              <a:ea typeface="Arial" charset="0"/>
              <a:cs typeface="Arial" charset="0"/>
            </a:rPr>
            <a:t>Types of research</a:t>
          </a:r>
          <a:endParaRPr lang="en-US" sz="3200" b="1" dirty="0">
            <a:latin typeface="Arial" charset="0"/>
            <a:ea typeface="Arial" charset="0"/>
            <a:cs typeface="Arial" charset="0"/>
          </a:endParaRPr>
        </a:p>
      </dgm:t>
    </dgm:pt>
    <dgm:pt modelId="{28CCA1C8-4FB7-AA43-A987-ED2920FE2065}" type="parTrans" cxnId="{F61FA569-C9D7-A749-A95D-41AD7F6615E0}">
      <dgm:prSet/>
      <dgm:spPr/>
      <dgm:t>
        <a:bodyPr/>
        <a:lstStyle/>
        <a:p>
          <a:endParaRPr lang="en-US"/>
        </a:p>
      </dgm:t>
    </dgm:pt>
    <dgm:pt modelId="{3ED6F923-EFFA-CA44-B6D3-406933726712}" type="sibTrans" cxnId="{F61FA569-C9D7-A749-A95D-41AD7F6615E0}">
      <dgm:prSet/>
      <dgm:spPr/>
      <dgm:t>
        <a:bodyPr/>
        <a:lstStyle/>
        <a:p>
          <a:endParaRPr lang="en-US"/>
        </a:p>
      </dgm:t>
    </dgm:pt>
    <dgm:pt modelId="{6FD37CC0-4EEF-5642-A93A-73495BDECA03}">
      <dgm:prSet phldrT="[Text]" custT="1"/>
      <dgm:spPr/>
      <dgm:t>
        <a:bodyPr/>
        <a:lstStyle/>
        <a:p>
          <a:r>
            <a:rPr lang="en-US" sz="2400" dirty="0" smtClean="0">
              <a:latin typeface="Arial" charset="0"/>
              <a:ea typeface="Arial" charset="0"/>
              <a:cs typeface="Arial" charset="0"/>
            </a:rPr>
            <a:t>Quantitative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24C47275-F1F6-A947-B90B-A72C8C854F68}" type="parTrans" cxnId="{BB67E052-6BF3-2E48-BE17-39B7D8581843}">
      <dgm:prSet/>
      <dgm:spPr/>
      <dgm:t>
        <a:bodyPr/>
        <a:lstStyle/>
        <a:p>
          <a:endParaRPr lang="en-US"/>
        </a:p>
      </dgm:t>
    </dgm:pt>
    <dgm:pt modelId="{1B8F98CC-3EEA-0142-9736-A0F8F078B6EC}" type="sibTrans" cxnId="{BB67E052-6BF3-2E48-BE17-39B7D8581843}">
      <dgm:prSet/>
      <dgm:spPr/>
      <dgm:t>
        <a:bodyPr/>
        <a:lstStyle/>
        <a:p>
          <a:endParaRPr lang="en-US"/>
        </a:p>
      </dgm:t>
    </dgm:pt>
    <dgm:pt modelId="{B71BEE43-F73A-6F40-9865-C2CB399FBC8C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Observational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D8CD2D19-08B8-BC41-A27D-FC9A75EC7818}" type="parTrans" cxnId="{73FFA293-5312-D942-9FB7-138BF2369877}">
      <dgm:prSet/>
      <dgm:spPr/>
      <dgm:t>
        <a:bodyPr/>
        <a:lstStyle/>
        <a:p>
          <a:endParaRPr lang="en-US"/>
        </a:p>
      </dgm:t>
    </dgm:pt>
    <dgm:pt modelId="{0F59BEB5-EFC9-F840-8F0A-651B74D6C7B1}" type="sibTrans" cxnId="{73FFA293-5312-D942-9FB7-138BF2369877}">
      <dgm:prSet/>
      <dgm:spPr/>
      <dgm:t>
        <a:bodyPr/>
        <a:lstStyle/>
        <a:p>
          <a:endParaRPr lang="en-US"/>
        </a:p>
      </dgm:t>
    </dgm:pt>
    <dgm:pt modelId="{55B16577-4F85-1049-B0CF-4C64AF705CCB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Experimental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7A82974C-D3A2-5A41-89EF-FB36CBA512CD}" type="parTrans" cxnId="{A177574C-F8A4-8446-81E3-C6FA9649A231}">
      <dgm:prSet/>
      <dgm:spPr/>
      <dgm:t>
        <a:bodyPr/>
        <a:lstStyle/>
        <a:p>
          <a:endParaRPr lang="en-US"/>
        </a:p>
      </dgm:t>
    </dgm:pt>
    <dgm:pt modelId="{E2DD963B-9ADB-4D4D-8A46-300F029400C3}" type="sibTrans" cxnId="{A177574C-F8A4-8446-81E3-C6FA9649A231}">
      <dgm:prSet/>
      <dgm:spPr/>
      <dgm:t>
        <a:bodyPr/>
        <a:lstStyle/>
        <a:p>
          <a:endParaRPr lang="en-US"/>
        </a:p>
      </dgm:t>
    </dgm:pt>
    <dgm:pt modelId="{F648ABF5-36C7-6145-A684-BB4F34423415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rPr>
            <a:t>Qualitative</a:t>
          </a:r>
          <a:endParaRPr lang="en-US" sz="2800" b="1" dirty="0">
            <a:solidFill>
              <a:srgbClr val="C00000"/>
            </a:solidFill>
            <a:latin typeface="Arial" charset="0"/>
            <a:ea typeface="Arial" charset="0"/>
            <a:cs typeface="Arial" charset="0"/>
          </a:endParaRPr>
        </a:p>
      </dgm:t>
    </dgm:pt>
    <dgm:pt modelId="{D414507C-2AA7-9A48-B8B8-2F682EF70967}" type="parTrans" cxnId="{8E18F6C3-4A1E-964C-8116-381FD710492C}">
      <dgm:prSet/>
      <dgm:spPr/>
      <dgm:t>
        <a:bodyPr/>
        <a:lstStyle/>
        <a:p>
          <a:endParaRPr lang="en-US"/>
        </a:p>
      </dgm:t>
    </dgm:pt>
    <dgm:pt modelId="{F4497942-D55A-3241-A389-AB5A170230EF}" type="sibTrans" cxnId="{8E18F6C3-4A1E-964C-8116-381FD710492C}">
      <dgm:prSet/>
      <dgm:spPr/>
      <dgm:t>
        <a:bodyPr/>
        <a:lstStyle/>
        <a:p>
          <a:endParaRPr lang="en-US"/>
        </a:p>
      </dgm:t>
    </dgm:pt>
    <dgm:pt modelId="{39233E12-84E1-CF41-A709-BDCC6D41C56E}" type="pres">
      <dgm:prSet presAssocID="{6F47E35F-B14F-2848-BCFD-7DD6BDB321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78F91B-31A5-3540-A5A3-7474A2C7246A}" type="pres">
      <dgm:prSet presAssocID="{665C5C2F-F358-1C45-8750-3A0A124E42FA}" presName="hierRoot1" presStyleCnt="0"/>
      <dgm:spPr/>
      <dgm:t>
        <a:bodyPr/>
        <a:lstStyle/>
        <a:p>
          <a:endParaRPr lang="en-US"/>
        </a:p>
      </dgm:t>
    </dgm:pt>
    <dgm:pt modelId="{F3D08F7E-A3B0-ED43-9CD0-7DDFD1B08AF8}" type="pres">
      <dgm:prSet presAssocID="{665C5C2F-F358-1C45-8750-3A0A124E42FA}" presName="composite" presStyleCnt="0"/>
      <dgm:spPr/>
      <dgm:t>
        <a:bodyPr/>
        <a:lstStyle/>
        <a:p>
          <a:endParaRPr lang="en-US"/>
        </a:p>
      </dgm:t>
    </dgm:pt>
    <dgm:pt modelId="{6040D88E-71FC-5D4D-89AD-5A41DE46588F}" type="pres">
      <dgm:prSet presAssocID="{665C5C2F-F358-1C45-8750-3A0A124E42FA}" presName="background" presStyleLbl="node0" presStyleIdx="0" presStyleCnt="1"/>
      <dgm:spPr/>
      <dgm:t>
        <a:bodyPr/>
        <a:lstStyle/>
        <a:p>
          <a:endParaRPr lang="en-US"/>
        </a:p>
      </dgm:t>
    </dgm:pt>
    <dgm:pt modelId="{78E3C914-76A0-CB4A-ADEE-7085D9A7C798}" type="pres">
      <dgm:prSet presAssocID="{665C5C2F-F358-1C45-8750-3A0A124E42FA}" presName="text" presStyleLbl="fgAcc0" presStyleIdx="0" presStyleCnt="1" custScaleX="288060" custLinFactNeighborX="-45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A3AD3-8B97-EF48-A07E-C4FBF2773328}" type="pres">
      <dgm:prSet presAssocID="{665C5C2F-F358-1C45-8750-3A0A124E42FA}" presName="hierChild2" presStyleCnt="0"/>
      <dgm:spPr/>
      <dgm:t>
        <a:bodyPr/>
        <a:lstStyle/>
        <a:p>
          <a:endParaRPr lang="en-US"/>
        </a:p>
      </dgm:t>
    </dgm:pt>
    <dgm:pt modelId="{826911B2-CCD5-B74B-9BCA-072E3EAD8356}" type="pres">
      <dgm:prSet presAssocID="{24C47275-F1F6-A947-B90B-A72C8C854F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EDE4919-CF5B-B54F-9617-CDC715772042}" type="pres">
      <dgm:prSet presAssocID="{6FD37CC0-4EEF-5642-A93A-73495BDECA03}" presName="hierRoot2" presStyleCnt="0"/>
      <dgm:spPr/>
      <dgm:t>
        <a:bodyPr/>
        <a:lstStyle/>
        <a:p>
          <a:endParaRPr lang="en-US"/>
        </a:p>
      </dgm:t>
    </dgm:pt>
    <dgm:pt modelId="{1781F6A6-5D02-4B4F-AFA0-FFE1E29BD4A8}" type="pres">
      <dgm:prSet presAssocID="{6FD37CC0-4EEF-5642-A93A-73495BDECA03}" presName="composite2" presStyleCnt="0"/>
      <dgm:spPr/>
      <dgm:t>
        <a:bodyPr/>
        <a:lstStyle/>
        <a:p>
          <a:endParaRPr lang="en-US"/>
        </a:p>
      </dgm:t>
    </dgm:pt>
    <dgm:pt modelId="{1EB6BD28-4B38-4E4C-AF50-D3068F5A31A1}" type="pres">
      <dgm:prSet presAssocID="{6FD37CC0-4EEF-5642-A93A-73495BDECA03}" presName="background2" presStyleLbl="node2" presStyleIdx="0" presStyleCnt="2"/>
      <dgm:spPr/>
      <dgm:t>
        <a:bodyPr/>
        <a:lstStyle/>
        <a:p>
          <a:endParaRPr lang="en-US"/>
        </a:p>
      </dgm:t>
    </dgm:pt>
    <dgm:pt modelId="{0828EC34-5912-C541-87C0-2C528548B531}" type="pres">
      <dgm:prSet presAssocID="{6FD37CC0-4EEF-5642-A93A-73495BDECA03}" presName="text2" presStyleLbl="fgAcc2" presStyleIdx="0" presStyleCnt="2" custLinFactNeighborX="-87673" custLinFactNeighborY="1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A664D-EB60-2542-B136-A1F9C7D04D02}" type="pres">
      <dgm:prSet presAssocID="{6FD37CC0-4EEF-5642-A93A-73495BDECA03}" presName="hierChild3" presStyleCnt="0"/>
      <dgm:spPr/>
      <dgm:t>
        <a:bodyPr/>
        <a:lstStyle/>
        <a:p>
          <a:endParaRPr lang="en-US"/>
        </a:p>
      </dgm:t>
    </dgm:pt>
    <dgm:pt modelId="{954E3097-F952-714A-9D16-84F807D8D1BE}" type="pres">
      <dgm:prSet presAssocID="{D8CD2D19-08B8-BC41-A27D-FC9A75EC781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11D24D1-4C59-4F4E-9DC1-72F3516F608C}" type="pres">
      <dgm:prSet presAssocID="{B71BEE43-F73A-6F40-9865-C2CB399FBC8C}" presName="hierRoot3" presStyleCnt="0"/>
      <dgm:spPr/>
      <dgm:t>
        <a:bodyPr/>
        <a:lstStyle/>
        <a:p>
          <a:endParaRPr lang="en-US"/>
        </a:p>
      </dgm:t>
    </dgm:pt>
    <dgm:pt modelId="{505B973F-B717-FD4D-9343-4D5B5C796B46}" type="pres">
      <dgm:prSet presAssocID="{B71BEE43-F73A-6F40-9865-C2CB399FBC8C}" presName="composite3" presStyleCnt="0"/>
      <dgm:spPr/>
      <dgm:t>
        <a:bodyPr/>
        <a:lstStyle/>
        <a:p>
          <a:endParaRPr lang="en-US"/>
        </a:p>
      </dgm:t>
    </dgm:pt>
    <dgm:pt modelId="{DF304DD8-D025-5240-BE82-AB89C0A4C380}" type="pres">
      <dgm:prSet presAssocID="{B71BEE43-F73A-6F40-9865-C2CB399FBC8C}" presName="background3" presStyleLbl="node3" presStyleIdx="0" presStyleCnt="2"/>
      <dgm:spPr/>
      <dgm:t>
        <a:bodyPr/>
        <a:lstStyle/>
        <a:p>
          <a:endParaRPr lang="en-US"/>
        </a:p>
      </dgm:t>
    </dgm:pt>
    <dgm:pt modelId="{15F29BA7-4AE7-3C4B-B879-96A6BCCD6830}" type="pres">
      <dgm:prSet presAssocID="{B71BEE43-F73A-6F40-9865-C2CB399FBC8C}" presName="text3" presStyleLbl="fgAcc3" presStyleIdx="0" presStyleCnt="2" custLinFactNeighborX="-75980" custLinFactNeighborY="-3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7F415-81CC-0748-B662-8AB770989B5E}" type="pres">
      <dgm:prSet presAssocID="{B71BEE43-F73A-6F40-9865-C2CB399FBC8C}" presName="hierChild4" presStyleCnt="0"/>
      <dgm:spPr/>
      <dgm:t>
        <a:bodyPr/>
        <a:lstStyle/>
        <a:p>
          <a:endParaRPr lang="en-US"/>
        </a:p>
      </dgm:t>
    </dgm:pt>
    <dgm:pt modelId="{6D5CD34C-CF15-9747-A5CF-95C3DF676E75}" type="pres">
      <dgm:prSet presAssocID="{7A82974C-D3A2-5A41-89EF-FB36CBA512C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531953C-B883-744A-92EA-69A7872E880C}" type="pres">
      <dgm:prSet presAssocID="{55B16577-4F85-1049-B0CF-4C64AF705CCB}" presName="hierRoot3" presStyleCnt="0"/>
      <dgm:spPr/>
      <dgm:t>
        <a:bodyPr/>
        <a:lstStyle/>
        <a:p>
          <a:endParaRPr lang="en-US"/>
        </a:p>
      </dgm:t>
    </dgm:pt>
    <dgm:pt modelId="{89E9EEBB-425B-6746-839E-43B18CEA94E8}" type="pres">
      <dgm:prSet presAssocID="{55B16577-4F85-1049-B0CF-4C64AF705CCB}" presName="composite3" presStyleCnt="0"/>
      <dgm:spPr/>
      <dgm:t>
        <a:bodyPr/>
        <a:lstStyle/>
        <a:p>
          <a:endParaRPr lang="en-US"/>
        </a:p>
      </dgm:t>
    </dgm:pt>
    <dgm:pt modelId="{811366C8-5B86-0C45-9202-CAAF12656AB5}" type="pres">
      <dgm:prSet presAssocID="{55B16577-4F85-1049-B0CF-4C64AF705CCB}" presName="background3" presStyleLbl="node3" presStyleIdx="1" presStyleCnt="2"/>
      <dgm:spPr/>
      <dgm:t>
        <a:bodyPr/>
        <a:lstStyle/>
        <a:p>
          <a:endParaRPr lang="en-US"/>
        </a:p>
      </dgm:t>
    </dgm:pt>
    <dgm:pt modelId="{1FF4963C-A697-C148-AF63-80D6F05A995B}" type="pres">
      <dgm:prSet presAssocID="{55B16577-4F85-1049-B0CF-4C64AF705CCB}" presName="text3" presStyleLbl="fgAcc3" presStyleIdx="1" presStyleCnt="2" custLinFactNeighborX="-51859" custLinFactNeighborY="-3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28514-6D77-9345-B1B9-D60F1212D9B5}" type="pres">
      <dgm:prSet presAssocID="{55B16577-4F85-1049-B0CF-4C64AF705CCB}" presName="hierChild4" presStyleCnt="0"/>
      <dgm:spPr/>
      <dgm:t>
        <a:bodyPr/>
        <a:lstStyle/>
        <a:p>
          <a:endParaRPr lang="en-US"/>
        </a:p>
      </dgm:t>
    </dgm:pt>
    <dgm:pt modelId="{F62ABD55-702B-7846-9FF0-EC0EC0E132E8}" type="pres">
      <dgm:prSet presAssocID="{D414507C-2AA7-9A48-B8B8-2F682EF7096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9BABC86-DF5C-2B44-A790-E8E7DF9D47D1}" type="pres">
      <dgm:prSet presAssocID="{F648ABF5-36C7-6145-A684-BB4F34423415}" presName="hierRoot2" presStyleCnt="0"/>
      <dgm:spPr/>
      <dgm:t>
        <a:bodyPr/>
        <a:lstStyle/>
        <a:p>
          <a:endParaRPr lang="en-US"/>
        </a:p>
      </dgm:t>
    </dgm:pt>
    <dgm:pt modelId="{8B4CE154-AE2A-3344-995B-1CDE1FF577E2}" type="pres">
      <dgm:prSet presAssocID="{F648ABF5-36C7-6145-A684-BB4F34423415}" presName="composite2" presStyleCnt="0"/>
      <dgm:spPr/>
      <dgm:t>
        <a:bodyPr/>
        <a:lstStyle/>
        <a:p>
          <a:endParaRPr lang="en-US"/>
        </a:p>
      </dgm:t>
    </dgm:pt>
    <dgm:pt modelId="{90A37402-F499-DC45-9524-6BC1D7219C38}" type="pres">
      <dgm:prSet presAssocID="{F648ABF5-36C7-6145-A684-BB4F34423415}" presName="background2" presStyleLbl="node2" presStyleIdx="1" presStyleCnt="2"/>
      <dgm:spPr/>
      <dgm:t>
        <a:bodyPr/>
        <a:lstStyle/>
        <a:p>
          <a:endParaRPr lang="en-US"/>
        </a:p>
      </dgm:t>
    </dgm:pt>
    <dgm:pt modelId="{A54ABA38-829F-B341-BAE7-4DAB835E6F19}" type="pres">
      <dgm:prSet presAssocID="{F648ABF5-36C7-6145-A684-BB4F34423415}" presName="text2" presStyleLbl="fgAcc2" presStyleIdx="1" presStyleCnt="2" custScaleX="211513" custLinFactNeighborX="2175" custLinFactNeighborY="3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E2EBFD-7B4B-454B-AD36-3FF72B2244E6}" type="pres">
      <dgm:prSet presAssocID="{F648ABF5-36C7-6145-A684-BB4F34423415}" presName="hierChild3" presStyleCnt="0"/>
      <dgm:spPr/>
      <dgm:t>
        <a:bodyPr/>
        <a:lstStyle/>
        <a:p>
          <a:endParaRPr lang="en-US"/>
        </a:p>
      </dgm:t>
    </dgm:pt>
  </dgm:ptLst>
  <dgm:cxnLst>
    <dgm:cxn modelId="{9D5EAB13-DE7D-8842-A02E-8AA855536868}" type="presOf" srcId="{24C47275-F1F6-A947-B90B-A72C8C854F68}" destId="{826911B2-CCD5-B74B-9BCA-072E3EAD8356}" srcOrd="0" destOrd="0" presId="urn:microsoft.com/office/officeart/2005/8/layout/hierarchy1"/>
    <dgm:cxn modelId="{C17D2EC2-1AB4-A449-8F7B-327494688652}" type="presOf" srcId="{7A82974C-D3A2-5A41-89EF-FB36CBA512CD}" destId="{6D5CD34C-CF15-9747-A5CF-95C3DF676E75}" srcOrd="0" destOrd="0" presId="urn:microsoft.com/office/officeart/2005/8/layout/hierarchy1"/>
    <dgm:cxn modelId="{CBB70B11-4A08-8944-A18F-A72E1151F6CE}" type="presOf" srcId="{55B16577-4F85-1049-B0CF-4C64AF705CCB}" destId="{1FF4963C-A697-C148-AF63-80D6F05A995B}" srcOrd="0" destOrd="0" presId="urn:microsoft.com/office/officeart/2005/8/layout/hierarchy1"/>
    <dgm:cxn modelId="{73FFA293-5312-D942-9FB7-138BF2369877}" srcId="{6FD37CC0-4EEF-5642-A93A-73495BDECA03}" destId="{B71BEE43-F73A-6F40-9865-C2CB399FBC8C}" srcOrd="0" destOrd="0" parTransId="{D8CD2D19-08B8-BC41-A27D-FC9A75EC7818}" sibTransId="{0F59BEB5-EFC9-F840-8F0A-651B74D6C7B1}"/>
    <dgm:cxn modelId="{CD4B7800-A553-5B40-80AB-1F9B850F900C}" type="presOf" srcId="{D414507C-2AA7-9A48-B8B8-2F682EF70967}" destId="{F62ABD55-702B-7846-9FF0-EC0EC0E132E8}" srcOrd="0" destOrd="0" presId="urn:microsoft.com/office/officeart/2005/8/layout/hierarchy1"/>
    <dgm:cxn modelId="{B51BF5FA-121F-2F43-9B4A-70121DE43993}" type="presOf" srcId="{6FD37CC0-4EEF-5642-A93A-73495BDECA03}" destId="{0828EC34-5912-C541-87C0-2C528548B531}" srcOrd="0" destOrd="0" presId="urn:microsoft.com/office/officeart/2005/8/layout/hierarchy1"/>
    <dgm:cxn modelId="{BB67E052-6BF3-2E48-BE17-39B7D8581843}" srcId="{665C5C2F-F358-1C45-8750-3A0A124E42FA}" destId="{6FD37CC0-4EEF-5642-A93A-73495BDECA03}" srcOrd="0" destOrd="0" parTransId="{24C47275-F1F6-A947-B90B-A72C8C854F68}" sibTransId="{1B8F98CC-3EEA-0142-9736-A0F8F078B6EC}"/>
    <dgm:cxn modelId="{1C15CADA-DF61-7645-BE54-67CEFF87D2AC}" type="presOf" srcId="{665C5C2F-F358-1C45-8750-3A0A124E42FA}" destId="{78E3C914-76A0-CB4A-ADEE-7085D9A7C798}" srcOrd="0" destOrd="0" presId="urn:microsoft.com/office/officeart/2005/8/layout/hierarchy1"/>
    <dgm:cxn modelId="{E82D6301-3639-0045-8C1C-17D7399010FC}" type="presOf" srcId="{F648ABF5-36C7-6145-A684-BB4F34423415}" destId="{A54ABA38-829F-B341-BAE7-4DAB835E6F19}" srcOrd="0" destOrd="0" presId="urn:microsoft.com/office/officeart/2005/8/layout/hierarchy1"/>
    <dgm:cxn modelId="{DDD03374-A5E7-8E4D-95DE-437602B42930}" type="presOf" srcId="{6F47E35F-B14F-2848-BCFD-7DD6BDB3215D}" destId="{39233E12-84E1-CF41-A709-BDCC6D41C56E}" srcOrd="0" destOrd="0" presId="urn:microsoft.com/office/officeart/2005/8/layout/hierarchy1"/>
    <dgm:cxn modelId="{A177574C-F8A4-8446-81E3-C6FA9649A231}" srcId="{6FD37CC0-4EEF-5642-A93A-73495BDECA03}" destId="{55B16577-4F85-1049-B0CF-4C64AF705CCB}" srcOrd="1" destOrd="0" parTransId="{7A82974C-D3A2-5A41-89EF-FB36CBA512CD}" sibTransId="{E2DD963B-9ADB-4D4D-8A46-300F029400C3}"/>
    <dgm:cxn modelId="{F61FA569-C9D7-A749-A95D-41AD7F6615E0}" srcId="{6F47E35F-B14F-2848-BCFD-7DD6BDB3215D}" destId="{665C5C2F-F358-1C45-8750-3A0A124E42FA}" srcOrd="0" destOrd="0" parTransId="{28CCA1C8-4FB7-AA43-A987-ED2920FE2065}" sibTransId="{3ED6F923-EFFA-CA44-B6D3-406933726712}"/>
    <dgm:cxn modelId="{8E18F6C3-4A1E-964C-8116-381FD710492C}" srcId="{665C5C2F-F358-1C45-8750-3A0A124E42FA}" destId="{F648ABF5-36C7-6145-A684-BB4F34423415}" srcOrd="1" destOrd="0" parTransId="{D414507C-2AA7-9A48-B8B8-2F682EF70967}" sibTransId="{F4497942-D55A-3241-A389-AB5A170230EF}"/>
    <dgm:cxn modelId="{7165A45E-C1DE-5444-AB1F-3D272AAB9977}" type="presOf" srcId="{D8CD2D19-08B8-BC41-A27D-FC9A75EC7818}" destId="{954E3097-F952-714A-9D16-84F807D8D1BE}" srcOrd="0" destOrd="0" presId="urn:microsoft.com/office/officeart/2005/8/layout/hierarchy1"/>
    <dgm:cxn modelId="{994C8039-1F51-5B49-A9E6-F66CB4AD3DAA}" type="presOf" srcId="{B71BEE43-F73A-6F40-9865-C2CB399FBC8C}" destId="{15F29BA7-4AE7-3C4B-B879-96A6BCCD6830}" srcOrd="0" destOrd="0" presId="urn:microsoft.com/office/officeart/2005/8/layout/hierarchy1"/>
    <dgm:cxn modelId="{A4A43798-2CEC-FE4D-9850-73ABF5A3A2AD}" type="presParOf" srcId="{39233E12-84E1-CF41-A709-BDCC6D41C56E}" destId="{7278F91B-31A5-3540-A5A3-7474A2C7246A}" srcOrd="0" destOrd="0" presId="urn:microsoft.com/office/officeart/2005/8/layout/hierarchy1"/>
    <dgm:cxn modelId="{FF699A36-1844-D341-ADEB-8D5AAED2FDB8}" type="presParOf" srcId="{7278F91B-31A5-3540-A5A3-7474A2C7246A}" destId="{F3D08F7E-A3B0-ED43-9CD0-7DDFD1B08AF8}" srcOrd="0" destOrd="0" presId="urn:microsoft.com/office/officeart/2005/8/layout/hierarchy1"/>
    <dgm:cxn modelId="{612AF3CC-90AD-3848-BB4E-8150089FBD59}" type="presParOf" srcId="{F3D08F7E-A3B0-ED43-9CD0-7DDFD1B08AF8}" destId="{6040D88E-71FC-5D4D-89AD-5A41DE46588F}" srcOrd="0" destOrd="0" presId="urn:microsoft.com/office/officeart/2005/8/layout/hierarchy1"/>
    <dgm:cxn modelId="{5D3118BC-E3AD-0042-ADFF-65E90D64D34A}" type="presParOf" srcId="{F3D08F7E-A3B0-ED43-9CD0-7DDFD1B08AF8}" destId="{78E3C914-76A0-CB4A-ADEE-7085D9A7C798}" srcOrd="1" destOrd="0" presId="urn:microsoft.com/office/officeart/2005/8/layout/hierarchy1"/>
    <dgm:cxn modelId="{AFC04240-20B6-3E47-B62A-4025B1C26E86}" type="presParOf" srcId="{7278F91B-31A5-3540-A5A3-7474A2C7246A}" destId="{9D8A3AD3-8B97-EF48-A07E-C4FBF2773328}" srcOrd="1" destOrd="0" presId="urn:microsoft.com/office/officeart/2005/8/layout/hierarchy1"/>
    <dgm:cxn modelId="{22578B53-753D-0D45-8FD8-189BB1CA3842}" type="presParOf" srcId="{9D8A3AD3-8B97-EF48-A07E-C4FBF2773328}" destId="{826911B2-CCD5-B74B-9BCA-072E3EAD8356}" srcOrd="0" destOrd="0" presId="urn:microsoft.com/office/officeart/2005/8/layout/hierarchy1"/>
    <dgm:cxn modelId="{75F42C00-ED33-C843-BBB8-7E69E1E7FCC6}" type="presParOf" srcId="{9D8A3AD3-8B97-EF48-A07E-C4FBF2773328}" destId="{4EDE4919-CF5B-B54F-9617-CDC715772042}" srcOrd="1" destOrd="0" presId="urn:microsoft.com/office/officeart/2005/8/layout/hierarchy1"/>
    <dgm:cxn modelId="{C3DF0D5C-2F8E-1B4A-B99A-94A109EEAEFD}" type="presParOf" srcId="{4EDE4919-CF5B-B54F-9617-CDC715772042}" destId="{1781F6A6-5D02-4B4F-AFA0-FFE1E29BD4A8}" srcOrd="0" destOrd="0" presId="urn:microsoft.com/office/officeart/2005/8/layout/hierarchy1"/>
    <dgm:cxn modelId="{F384F809-6026-F14F-9330-FF2EDFBD8C28}" type="presParOf" srcId="{1781F6A6-5D02-4B4F-AFA0-FFE1E29BD4A8}" destId="{1EB6BD28-4B38-4E4C-AF50-D3068F5A31A1}" srcOrd="0" destOrd="0" presId="urn:microsoft.com/office/officeart/2005/8/layout/hierarchy1"/>
    <dgm:cxn modelId="{CAD54DD1-361E-EA46-9983-55B587EA6680}" type="presParOf" srcId="{1781F6A6-5D02-4B4F-AFA0-FFE1E29BD4A8}" destId="{0828EC34-5912-C541-87C0-2C528548B531}" srcOrd="1" destOrd="0" presId="urn:microsoft.com/office/officeart/2005/8/layout/hierarchy1"/>
    <dgm:cxn modelId="{C78BE6CC-1222-6F45-BA67-5856F67734A2}" type="presParOf" srcId="{4EDE4919-CF5B-B54F-9617-CDC715772042}" destId="{040A664D-EB60-2542-B136-A1F9C7D04D02}" srcOrd="1" destOrd="0" presId="urn:microsoft.com/office/officeart/2005/8/layout/hierarchy1"/>
    <dgm:cxn modelId="{1079CF1A-99C1-8A4C-ADB3-28B4B09E7E44}" type="presParOf" srcId="{040A664D-EB60-2542-B136-A1F9C7D04D02}" destId="{954E3097-F952-714A-9D16-84F807D8D1BE}" srcOrd="0" destOrd="0" presId="urn:microsoft.com/office/officeart/2005/8/layout/hierarchy1"/>
    <dgm:cxn modelId="{6FBDBBC0-4083-6B4A-9763-EA43B95876C2}" type="presParOf" srcId="{040A664D-EB60-2542-B136-A1F9C7D04D02}" destId="{D11D24D1-4C59-4F4E-9DC1-72F3516F608C}" srcOrd="1" destOrd="0" presId="urn:microsoft.com/office/officeart/2005/8/layout/hierarchy1"/>
    <dgm:cxn modelId="{1EA42514-A4EF-1445-9128-37332AD94A8B}" type="presParOf" srcId="{D11D24D1-4C59-4F4E-9DC1-72F3516F608C}" destId="{505B973F-B717-FD4D-9343-4D5B5C796B46}" srcOrd="0" destOrd="0" presId="urn:microsoft.com/office/officeart/2005/8/layout/hierarchy1"/>
    <dgm:cxn modelId="{9404606A-EEBF-2A4E-8AAB-A9781FB91D84}" type="presParOf" srcId="{505B973F-B717-FD4D-9343-4D5B5C796B46}" destId="{DF304DD8-D025-5240-BE82-AB89C0A4C380}" srcOrd="0" destOrd="0" presId="urn:microsoft.com/office/officeart/2005/8/layout/hierarchy1"/>
    <dgm:cxn modelId="{4D4B1BA7-079A-464F-AB38-7219C68D6E98}" type="presParOf" srcId="{505B973F-B717-FD4D-9343-4D5B5C796B46}" destId="{15F29BA7-4AE7-3C4B-B879-96A6BCCD6830}" srcOrd="1" destOrd="0" presId="urn:microsoft.com/office/officeart/2005/8/layout/hierarchy1"/>
    <dgm:cxn modelId="{DF3BE045-4910-5449-88AC-65336E2F39C7}" type="presParOf" srcId="{D11D24D1-4C59-4F4E-9DC1-72F3516F608C}" destId="{ACF7F415-81CC-0748-B662-8AB770989B5E}" srcOrd="1" destOrd="0" presId="urn:microsoft.com/office/officeart/2005/8/layout/hierarchy1"/>
    <dgm:cxn modelId="{04E14BB3-CF68-4D41-B5FA-425873F33B7A}" type="presParOf" srcId="{040A664D-EB60-2542-B136-A1F9C7D04D02}" destId="{6D5CD34C-CF15-9747-A5CF-95C3DF676E75}" srcOrd="2" destOrd="0" presId="urn:microsoft.com/office/officeart/2005/8/layout/hierarchy1"/>
    <dgm:cxn modelId="{A22B9A2F-5F8A-9E4C-B300-832AE24A276B}" type="presParOf" srcId="{040A664D-EB60-2542-B136-A1F9C7D04D02}" destId="{B531953C-B883-744A-92EA-69A7872E880C}" srcOrd="3" destOrd="0" presId="urn:microsoft.com/office/officeart/2005/8/layout/hierarchy1"/>
    <dgm:cxn modelId="{EE515FE4-C196-9C46-B687-0136D384C76A}" type="presParOf" srcId="{B531953C-B883-744A-92EA-69A7872E880C}" destId="{89E9EEBB-425B-6746-839E-43B18CEA94E8}" srcOrd="0" destOrd="0" presId="urn:microsoft.com/office/officeart/2005/8/layout/hierarchy1"/>
    <dgm:cxn modelId="{AD4BD2F0-27AF-644A-95B9-72EE9B032345}" type="presParOf" srcId="{89E9EEBB-425B-6746-839E-43B18CEA94E8}" destId="{811366C8-5B86-0C45-9202-CAAF12656AB5}" srcOrd="0" destOrd="0" presId="urn:microsoft.com/office/officeart/2005/8/layout/hierarchy1"/>
    <dgm:cxn modelId="{F42BEE7B-4B48-AB46-846D-273FDD63B660}" type="presParOf" srcId="{89E9EEBB-425B-6746-839E-43B18CEA94E8}" destId="{1FF4963C-A697-C148-AF63-80D6F05A995B}" srcOrd="1" destOrd="0" presId="urn:microsoft.com/office/officeart/2005/8/layout/hierarchy1"/>
    <dgm:cxn modelId="{9357137F-7645-324E-AFC1-3AFFFCC3D00F}" type="presParOf" srcId="{B531953C-B883-744A-92EA-69A7872E880C}" destId="{E5028514-6D77-9345-B1B9-D60F1212D9B5}" srcOrd="1" destOrd="0" presId="urn:microsoft.com/office/officeart/2005/8/layout/hierarchy1"/>
    <dgm:cxn modelId="{F721A58B-A966-004D-BBA1-09458AFC99A5}" type="presParOf" srcId="{9D8A3AD3-8B97-EF48-A07E-C4FBF2773328}" destId="{F62ABD55-702B-7846-9FF0-EC0EC0E132E8}" srcOrd="2" destOrd="0" presId="urn:microsoft.com/office/officeart/2005/8/layout/hierarchy1"/>
    <dgm:cxn modelId="{1D6D25CF-12BE-FA4D-9FEC-2E903F1D4A56}" type="presParOf" srcId="{9D8A3AD3-8B97-EF48-A07E-C4FBF2773328}" destId="{C9BABC86-DF5C-2B44-A790-E8E7DF9D47D1}" srcOrd="3" destOrd="0" presId="urn:microsoft.com/office/officeart/2005/8/layout/hierarchy1"/>
    <dgm:cxn modelId="{39690FCA-3DD9-224A-8586-656001ACED31}" type="presParOf" srcId="{C9BABC86-DF5C-2B44-A790-E8E7DF9D47D1}" destId="{8B4CE154-AE2A-3344-995B-1CDE1FF577E2}" srcOrd="0" destOrd="0" presId="urn:microsoft.com/office/officeart/2005/8/layout/hierarchy1"/>
    <dgm:cxn modelId="{AB1A420D-6DC3-0B4A-A36F-6AA92A550B83}" type="presParOf" srcId="{8B4CE154-AE2A-3344-995B-1CDE1FF577E2}" destId="{90A37402-F499-DC45-9524-6BC1D7219C38}" srcOrd="0" destOrd="0" presId="urn:microsoft.com/office/officeart/2005/8/layout/hierarchy1"/>
    <dgm:cxn modelId="{7242ADBE-7E6B-DB4E-B3AF-DCC485BDC57E}" type="presParOf" srcId="{8B4CE154-AE2A-3344-995B-1CDE1FF577E2}" destId="{A54ABA38-829F-B341-BAE7-4DAB835E6F19}" srcOrd="1" destOrd="0" presId="urn:microsoft.com/office/officeart/2005/8/layout/hierarchy1"/>
    <dgm:cxn modelId="{35D510CD-08B4-0B41-9245-1EA59E0ACE19}" type="presParOf" srcId="{C9BABC86-DF5C-2B44-A790-E8E7DF9D47D1}" destId="{06E2EBFD-7B4B-454B-AD36-3FF72B2244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ABD55-702B-7846-9FF0-EC0EC0E132E8}">
      <dsp:nvSpPr>
        <dsp:cNvPr id="0" name=""/>
        <dsp:cNvSpPr/>
      </dsp:nvSpPr>
      <dsp:spPr>
        <a:xfrm>
          <a:off x="4442041" y="1304648"/>
          <a:ext cx="2227985" cy="64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260"/>
              </a:lnTo>
              <a:lnTo>
                <a:pt x="2227985" y="451260"/>
              </a:lnTo>
              <a:lnTo>
                <a:pt x="2227985" y="641340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CD34C-CF15-9747-A5CF-95C3DF676E75}">
      <dsp:nvSpPr>
        <dsp:cNvPr id="0" name=""/>
        <dsp:cNvSpPr/>
      </dsp:nvSpPr>
      <dsp:spPr>
        <a:xfrm>
          <a:off x="1174669" y="3219287"/>
          <a:ext cx="1988741" cy="53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49"/>
              </a:lnTo>
              <a:lnTo>
                <a:pt x="1988741" y="346649"/>
              </a:lnTo>
              <a:lnTo>
                <a:pt x="1988741" y="536729"/>
              </a:lnTo>
            </a:path>
          </a:pathLst>
        </a:custGeom>
        <a:noFill/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E3097-F952-714A-9D16-84F807D8D1BE}">
      <dsp:nvSpPr>
        <dsp:cNvPr id="0" name=""/>
        <dsp:cNvSpPr/>
      </dsp:nvSpPr>
      <dsp:spPr>
        <a:xfrm>
          <a:off x="797935" y="3219287"/>
          <a:ext cx="376734" cy="536729"/>
        </a:xfrm>
        <a:custGeom>
          <a:avLst/>
          <a:gdLst/>
          <a:ahLst/>
          <a:cxnLst/>
          <a:rect l="0" t="0" r="0" b="0"/>
          <a:pathLst>
            <a:path>
              <a:moveTo>
                <a:pt x="376734" y="0"/>
              </a:moveTo>
              <a:lnTo>
                <a:pt x="376734" y="346649"/>
              </a:lnTo>
              <a:lnTo>
                <a:pt x="0" y="346649"/>
              </a:lnTo>
              <a:lnTo>
                <a:pt x="0" y="536729"/>
              </a:lnTo>
            </a:path>
          </a:pathLst>
        </a:custGeom>
        <a:noFill/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911B2-CCD5-B74B-9BCA-072E3EAD8356}">
      <dsp:nvSpPr>
        <dsp:cNvPr id="0" name=""/>
        <dsp:cNvSpPr/>
      </dsp:nvSpPr>
      <dsp:spPr>
        <a:xfrm>
          <a:off x="1174669" y="1304648"/>
          <a:ext cx="3267372" cy="611724"/>
        </a:xfrm>
        <a:custGeom>
          <a:avLst/>
          <a:gdLst/>
          <a:ahLst/>
          <a:cxnLst/>
          <a:rect l="0" t="0" r="0" b="0"/>
          <a:pathLst>
            <a:path>
              <a:moveTo>
                <a:pt x="3267372" y="0"/>
              </a:moveTo>
              <a:lnTo>
                <a:pt x="3267372" y="421645"/>
              </a:lnTo>
              <a:lnTo>
                <a:pt x="0" y="421645"/>
              </a:lnTo>
              <a:lnTo>
                <a:pt x="0" y="611724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0D88E-71FC-5D4D-89AD-5A41DE46588F}">
      <dsp:nvSpPr>
        <dsp:cNvPr id="0" name=""/>
        <dsp:cNvSpPr/>
      </dsp:nvSpPr>
      <dsp:spPr>
        <a:xfrm>
          <a:off x="1486786" y="1734"/>
          <a:ext cx="5910510" cy="130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3C914-76A0-CB4A-ADEE-7085D9A7C798}">
      <dsp:nvSpPr>
        <dsp:cNvPr id="0" name=""/>
        <dsp:cNvSpPr/>
      </dsp:nvSpPr>
      <dsp:spPr>
        <a:xfrm>
          <a:off x="1714768" y="218317"/>
          <a:ext cx="5910510" cy="130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Arial" charset="0"/>
              <a:ea typeface="Arial" charset="0"/>
              <a:cs typeface="Arial" charset="0"/>
            </a:rPr>
            <a:t>Types of research</a:t>
          </a:r>
          <a:endParaRPr lang="en-US" sz="32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1752929" y="256478"/>
        <a:ext cx="5834188" cy="1226592"/>
      </dsp:txXfrm>
    </dsp:sp>
    <dsp:sp modelId="{1EB6BD28-4B38-4E4C-AF50-D3068F5A31A1}">
      <dsp:nvSpPr>
        <dsp:cNvPr id="0" name=""/>
        <dsp:cNvSpPr/>
      </dsp:nvSpPr>
      <dsp:spPr>
        <a:xfrm>
          <a:off x="148753" y="1916373"/>
          <a:ext cx="2051833" cy="130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8EC34-5912-C541-87C0-2C528548B531}">
      <dsp:nvSpPr>
        <dsp:cNvPr id="0" name=""/>
        <dsp:cNvSpPr/>
      </dsp:nvSpPr>
      <dsp:spPr>
        <a:xfrm>
          <a:off x="376734" y="2132956"/>
          <a:ext cx="2051833" cy="130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charset="0"/>
              <a:ea typeface="Arial" charset="0"/>
              <a:cs typeface="Arial" charset="0"/>
            </a:rPr>
            <a:t>Quantitative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</dsp:txBody>
      <dsp:txXfrm>
        <a:off x="414895" y="2171117"/>
        <a:ext cx="1975511" cy="1226592"/>
      </dsp:txXfrm>
    </dsp:sp>
    <dsp:sp modelId="{DF304DD8-D025-5240-BE82-AB89C0A4C380}">
      <dsp:nvSpPr>
        <dsp:cNvPr id="0" name=""/>
        <dsp:cNvSpPr/>
      </dsp:nvSpPr>
      <dsp:spPr>
        <a:xfrm>
          <a:off x="-227981" y="3756017"/>
          <a:ext cx="2051833" cy="130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29BA7-4AE7-3C4B-B879-96A6BCCD6830}">
      <dsp:nvSpPr>
        <dsp:cNvPr id="0" name=""/>
        <dsp:cNvSpPr/>
      </dsp:nvSpPr>
      <dsp:spPr>
        <a:xfrm>
          <a:off x="0" y="3972599"/>
          <a:ext cx="2051833" cy="130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charset="0"/>
              <a:ea typeface="Arial" charset="0"/>
              <a:cs typeface="Arial" charset="0"/>
            </a:rPr>
            <a:t>Observational</a:t>
          </a:r>
          <a:endParaRPr lang="en-US" sz="2200" kern="1200" dirty="0">
            <a:latin typeface="Arial" charset="0"/>
            <a:ea typeface="Arial" charset="0"/>
            <a:cs typeface="Arial" charset="0"/>
          </a:endParaRPr>
        </a:p>
      </dsp:txBody>
      <dsp:txXfrm>
        <a:off x="38161" y="4010760"/>
        <a:ext cx="1975511" cy="1226592"/>
      </dsp:txXfrm>
    </dsp:sp>
    <dsp:sp modelId="{811366C8-5B86-0C45-9202-CAAF12656AB5}">
      <dsp:nvSpPr>
        <dsp:cNvPr id="0" name=""/>
        <dsp:cNvSpPr/>
      </dsp:nvSpPr>
      <dsp:spPr>
        <a:xfrm>
          <a:off x="2137494" y="3756017"/>
          <a:ext cx="2051833" cy="130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4963C-A697-C148-AF63-80D6F05A995B}">
      <dsp:nvSpPr>
        <dsp:cNvPr id="0" name=""/>
        <dsp:cNvSpPr/>
      </dsp:nvSpPr>
      <dsp:spPr>
        <a:xfrm>
          <a:off x="2365476" y="3972599"/>
          <a:ext cx="2051833" cy="130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charset="0"/>
              <a:ea typeface="Arial" charset="0"/>
              <a:cs typeface="Arial" charset="0"/>
            </a:rPr>
            <a:t>Experimental</a:t>
          </a:r>
          <a:endParaRPr lang="en-US" sz="2200" kern="1200" dirty="0">
            <a:latin typeface="Arial" charset="0"/>
            <a:ea typeface="Arial" charset="0"/>
            <a:cs typeface="Arial" charset="0"/>
          </a:endParaRPr>
        </a:p>
      </dsp:txBody>
      <dsp:txXfrm>
        <a:off x="2403637" y="4010760"/>
        <a:ext cx="1975511" cy="1226592"/>
      </dsp:txXfrm>
    </dsp:sp>
    <dsp:sp modelId="{90A37402-F499-DC45-9524-6BC1D7219C38}">
      <dsp:nvSpPr>
        <dsp:cNvPr id="0" name=""/>
        <dsp:cNvSpPr/>
      </dsp:nvSpPr>
      <dsp:spPr>
        <a:xfrm>
          <a:off x="4500080" y="1945989"/>
          <a:ext cx="4339893" cy="130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ABA38-829F-B341-BAE7-4DAB835E6F19}">
      <dsp:nvSpPr>
        <dsp:cNvPr id="0" name=""/>
        <dsp:cNvSpPr/>
      </dsp:nvSpPr>
      <dsp:spPr>
        <a:xfrm>
          <a:off x="4728061" y="2162571"/>
          <a:ext cx="4339893" cy="130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rPr>
            <a:t>Qualitative</a:t>
          </a:r>
          <a:endParaRPr lang="en-US" sz="2800" b="1" kern="1200" dirty="0">
            <a:solidFill>
              <a:srgbClr val="C0000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766222" y="2200732"/>
        <a:ext cx="4263571" cy="1226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2F54-D5C5-2D41-A41B-08FF77D6C6F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603B-3112-C741-AAC0-602ADF5C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no single reality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reality is based on perceptions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it is different for each person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changes over </a:t>
            </a:r>
            <a:r>
              <a:rPr lang="en-US" altLang="en-US" sz="1200" dirty="0" err="1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Goal is not generalization of findings but rich descriptions of phenomenon by those who have experienced it </a:t>
            </a:r>
          </a:p>
          <a:p>
            <a:r>
              <a:rPr lang="en-US" altLang="en-US" dirty="0" smtClean="0"/>
              <a:t>An indication that data collection is complete</a:t>
            </a:r>
          </a:p>
          <a:p>
            <a:r>
              <a:rPr lang="en-US" altLang="en-US" dirty="0" smtClean="0"/>
              <a:t> Similar to adequate sample size in quantitative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people may open up with others who are perceived to think along similar lines </a:t>
            </a:r>
            <a:r>
              <a:rPr lang="en-US" altLang="en-US" dirty="0" smtClean="0">
                <a:solidFill>
                  <a:srgbClr val="FFFF00"/>
                </a:solidFill>
              </a:rPr>
              <a:t>AND</a:t>
            </a:r>
            <a:r>
              <a:rPr lang="en-US" altLang="en-US" dirty="0" smtClean="0"/>
              <a:t> whom they may never see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</a:t>
            </a:r>
            <a:r>
              <a:rPr lang="en-US" baseline="0" dirty="0" smtClean="0"/>
              <a:t> notes and journals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Tapes are usually transcribed verbatim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Text is sorted into emergent themes by at least 2 researchers to ensure validity using pile-sort method or computerized version such as CDC’s </a:t>
            </a:r>
            <a:r>
              <a:rPr lang="en-US" altLang="en-US" dirty="0" err="1" smtClean="0"/>
              <a:t>EasyText</a:t>
            </a:r>
            <a:r>
              <a:rPr lang="en-US" altLang="en-US" dirty="0" smtClean="0"/>
              <a:t> (free!)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Themes are compared with field notes taken by second researcher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Credibility : accurate description of participants’ responses:</a:t>
            </a:r>
            <a:r>
              <a:rPr lang="en-US" baseline="0" dirty="0" smtClean="0"/>
              <a:t> </a:t>
            </a:r>
            <a:r>
              <a:rPr lang="en-US" dirty="0" smtClean="0"/>
              <a:t>Member check,</a:t>
            </a:r>
            <a:r>
              <a:rPr lang="en-US" baseline="0" dirty="0" smtClean="0"/>
              <a:t> triangulation </a:t>
            </a:r>
          </a:p>
          <a:p>
            <a:r>
              <a:rPr lang="en-US" altLang="en-US" sz="1200" b="1" u="sng" dirty="0" smtClean="0"/>
              <a:t>Transferability</a:t>
            </a:r>
            <a:r>
              <a:rPr lang="en-US" altLang="en-US" sz="1200" dirty="0" smtClean="0"/>
              <a:t>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refers to the extent to which the findings from the data can be transferred to other settings or groups = similar to the concept of generalizability.</a:t>
            </a:r>
            <a:r>
              <a:rPr lang="en-US" altLang="en-US" sz="1200" baseline="0" dirty="0" smtClean="0"/>
              <a:t> </a:t>
            </a:r>
            <a:r>
              <a:rPr lang="en-US" altLang="en-US" sz="1200" u="sng" dirty="0" smtClean="0"/>
              <a:t>THICK DESCRIPTION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u="sng" dirty="0" smtClean="0"/>
              <a:t>Dependability</a:t>
            </a:r>
            <a:r>
              <a:rPr lang="en-US" altLang="en-US" sz="1200" dirty="0" smtClean="0"/>
              <a:t>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refers to data stability over time and over conditions </a:t>
            </a:r>
            <a:r>
              <a:rPr lang="en-US" altLang="en-US" sz="1200" u="sng" dirty="0" smtClean="0"/>
              <a:t>complete and transparent description</a:t>
            </a:r>
            <a:r>
              <a:rPr lang="en-US" altLang="en-US" sz="1200" u="sng" baseline="0" dirty="0" smtClean="0"/>
              <a:t> of methods </a:t>
            </a:r>
            <a:endParaRPr lang="en-US" altLang="en-US" sz="1200" u="sng" dirty="0" smtClean="0"/>
          </a:p>
          <a:p>
            <a:r>
              <a:rPr lang="en-US" altLang="en-US" sz="1200" b="1" u="sng" dirty="0" err="1" smtClean="0"/>
              <a:t>Confirmability</a:t>
            </a:r>
            <a:r>
              <a:rPr lang="en-US" altLang="en-US" sz="1200" dirty="0" smtClean="0"/>
              <a:t>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refers to the objectivity or n</a:t>
            </a:r>
            <a:r>
              <a:rPr lang="en-US" altLang="en-US" sz="2000" b="1" dirty="0" smtClean="0"/>
              <a:t>eutrality</a:t>
            </a:r>
            <a:r>
              <a:rPr lang="en-US" altLang="en-US" sz="1200" dirty="0" smtClean="0"/>
              <a:t> of the data </a:t>
            </a:r>
            <a:r>
              <a:rPr lang="en-US" altLang="en-US" sz="1200" dirty="0" smtClean="0">
                <a:latin typeface="Times New Roman" charset="0"/>
              </a:rPr>
              <a:t>–</a:t>
            </a:r>
            <a:r>
              <a:rPr lang="en-US" altLang="en-US" sz="1200" dirty="0" smtClean="0"/>
              <a:t> what does that mean?</a:t>
            </a:r>
            <a:r>
              <a:rPr lang="en-US" altLang="en-US" sz="1200" u="sng" baseline="0" dirty="0" smtClean="0"/>
              <a:t> Researcher's characteristics </a:t>
            </a:r>
            <a:r>
              <a:rPr lang="en-US" altLang="en-US" sz="1200" dirty="0" smtClean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methodology is not intrinsically better or worse than a quantitative alternative. The appropriateness of any methodology can be judged only in relation to the research question that needs to be answered. No methodology, from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controlled trial to an ethnographic study, should be selected for its own sake: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603B-3112-C741-AAC0-602ADF5C9C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8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2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younis@ksu.edu.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fnan.younis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684" y="1815352"/>
            <a:ext cx="9858788" cy="1182739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Qualitative Research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122548"/>
            <a:ext cx="9144000" cy="1456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smtClean="0">
                <a:latin typeface="Footlight MT Light" charset="0"/>
                <a:ea typeface="Arial" charset="0"/>
                <a:cs typeface="Arial" charset="0"/>
              </a:rPr>
              <a:t>Dr. Afnan Younis, MBBS, MPH, SBCM</a:t>
            </a:r>
          </a:p>
          <a:p>
            <a:r>
              <a:rPr lang="en-US" altLang="en-US" sz="2000" b="1" smtClean="0">
                <a:latin typeface="Footlight MT Light" charset="0"/>
                <a:ea typeface="Arial" charset="0"/>
                <a:cs typeface="Arial" charset="0"/>
              </a:rPr>
              <a:t>Assistant Professor, Community Medicine</a:t>
            </a:r>
          </a:p>
          <a:p>
            <a:r>
              <a:rPr lang="en-US" altLang="en-US" sz="2000" b="1" smtClean="0">
                <a:latin typeface="Footlight MT Light" charset="0"/>
                <a:ea typeface="Arial" charset="0"/>
                <a:cs typeface="Arial" charset="0"/>
                <a:hlinkClick r:id="rId3"/>
              </a:rPr>
              <a:t>ayounis@ksu.edu.sa</a:t>
            </a:r>
            <a:endParaRPr lang="en-US" altLang="en-US" sz="2000" b="1" smtClean="0">
              <a:latin typeface="Footlight MT Light" charset="0"/>
              <a:ea typeface="Arial" charset="0"/>
              <a:cs typeface="Arial" charset="0"/>
            </a:endParaRPr>
          </a:p>
          <a:p>
            <a:r>
              <a:rPr lang="en-US" altLang="en-US" sz="2000" b="1" smtClean="0">
                <a:latin typeface="Footlight MT Light" charset="0"/>
                <a:ea typeface="Arial" charset="0"/>
                <a:cs typeface="Arial" charset="0"/>
                <a:hlinkClick r:id="rId4"/>
              </a:rPr>
              <a:t>Afnan.younis@gmail.com</a:t>
            </a:r>
            <a:r>
              <a:rPr lang="en-US" altLang="en-US" sz="2000" b="1" smtClean="0">
                <a:latin typeface="Footlight MT Light" charset="0"/>
                <a:ea typeface="Arial" charset="0"/>
                <a:cs typeface="Arial" charset="0"/>
              </a:rPr>
              <a:t> </a:t>
            </a:r>
            <a:endParaRPr lang="ar-SA" altLang="en-US" sz="2000" b="1" smtClean="0">
              <a:latin typeface="Footlight MT Light" charset="0"/>
              <a:ea typeface="Arial" charset="0"/>
              <a:cs typeface="Arial" charset="0"/>
            </a:endParaRPr>
          </a:p>
          <a:p>
            <a:endParaRPr lang="en-US" altLang="en-US" sz="2000" b="1" dirty="0">
              <a:latin typeface="Footlight MT Light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Qualitative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2918"/>
            <a:ext cx="4402539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Text/story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 numbers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Statistical inference has no role in qualitative research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24613"/>
            <a:ext cx="6535271" cy="52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Sampling techniques: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12" y="2052918"/>
            <a:ext cx="946672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Non-random sampling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Purposive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Snowballing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Quota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Convenient</a:t>
            </a: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Saturation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: a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situation in data collection in which participants’ descriptions become repetitive &amp; confirm previously collected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data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07" b="25538"/>
          <a:stretch/>
        </p:blipFill>
        <p:spPr>
          <a:xfrm>
            <a:off x="7785847" y="1506819"/>
            <a:ext cx="2810435" cy="22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91" y="1003443"/>
            <a:ext cx="9404723" cy="9598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Purposive sampling: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Researcher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seeks out elements that meet specific criteria.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6" y="2516918"/>
            <a:ext cx="7446108" cy="3453576"/>
          </a:xfrm>
        </p:spPr>
      </p:pic>
    </p:spTree>
    <p:extLst>
      <p:ext uri="{BB962C8B-B14F-4D97-AF65-F5344CB8AC3E}">
        <p14:creationId xmlns:p14="http://schemas.microsoft.com/office/powerpoint/2010/main" val="9789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3" y="829234"/>
            <a:ext cx="10448365" cy="140053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Snowball: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Researcher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relies on participant referrals to recruit new participants.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12894"/>
            <a:ext cx="3962400" cy="3727512"/>
          </a:xfrm>
        </p:spPr>
      </p:pic>
    </p:spTree>
    <p:extLst>
      <p:ext uri="{BB962C8B-B14F-4D97-AF65-F5344CB8AC3E}">
        <p14:creationId xmlns:p14="http://schemas.microsoft.com/office/powerpoint/2010/main" val="2079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3" y="977151"/>
            <a:ext cx="9843247" cy="140053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Quota sampling: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Researcher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selects cases from within several different subgroups.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489059"/>
            <a:ext cx="6934200" cy="3562350"/>
          </a:xfrm>
        </p:spPr>
      </p:pic>
    </p:spTree>
    <p:extLst>
      <p:ext uri="{BB962C8B-B14F-4D97-AF65-F5344CB8AC3E}">
        <p14:creationId xmlns:p14="http://schemas.microsoft.com/office/powerpoint/2010/main" val="2125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24" y="860611"/>
            <a:ext cx="10650069" cy="124813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Convenient</a:t>
            </a:r>
            <a:r>
              <a:rPr lang="en-US" sz="36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Researcher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gathers data from whatever cases happen to be convenient.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4" y="2437960"/>
            <a:ext cx="4951506" cy="3651736"/>
          </a:xfrm>
        </p:spPr>
      </p:pic>
    </p:spTree>
    <p:extLst>
      <p:ext uri="{BB962C8B-B14F-4D97-AF65-F5344CB8AC3E}">
        <p14:creationId xmlns:p14="http://schemas.microsoft.com/office/powerpoint/2010/main" val="5378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collection methods: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70847"/>
            <a:ext cx="2663470" cy="42027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Interviews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Focus groups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Observations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Documents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3" y="4119000"/>
            <a:ext cx="1916268" cy="185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20" y="1582341"/>
            <a:ext cx="2367712" cy="187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87" y="1679419"/>
            <a:ext cx="1947243" cy="1947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18" y="4175870"/>
            <a:ext cx="2618358" cy="17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Face-to-face interviews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735" y="2026024"/>
            <a:ext cx="10340135" cy="4195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Semi-structured interviews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Open-ended questions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Flexible in probing, expanding, question order. 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Researcher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can elicit more in-depth response or fill in information if participant doesn’t understand the question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Certainty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about who answered the questions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Cost time and money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94" y="1590953"/>
            <a:ext cx="1916268" cy="18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Focus group 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272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number of respondents to be brought together to discuss an issue. 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Ideal size:  6 – 12 people 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generate 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broad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ranging output 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Homogeneity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 anonymity in selection 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groups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71" y="2200009"/>
            <a:ext cx="2726300" cy="21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3483" cy="140053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Dealing with data and data analysis: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70847"/>
            <a:ext cx="8946541" cy="41775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During data collection interviews are usually recorded (audio/visually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Transcribed verbatim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Field notes and journals </a:t>
            </a: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Reading, rereading, analyzing, synthesizing &amp; reporting</a:t>
            </a: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Cyclical</a:t>
            </a: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Extensive amount of time</a:t>
            </a: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Data similar in meaning are clustered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together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CAQDAS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4" y="766482"/>
            <a:ext cx="10143565" cy="9242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Objectives: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2003611"/>
            <a:ext cx="10316308" cy="41733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To understand the basic concepts of qualitative study design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 differentiate between qualitative and quantitative study designs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 understand the basic design features of qualitative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577397"/>
            <a:ext cx="7354671" cy="5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t="19897" r="19730" b="32147"/>
          <a:stretch/>
        </p:blipFill>
        <p:spPr>
          <a:xfrm>
            <a:off x="1515755" y="544606"/>
            <a:ext cx="9160491" cy="5768788"/>
          </a:xfrm>
        </p:spPr>
      </p:pic>
    </p:spTree>
    <p:extLst>
      <p:ext uri="{BB962C8B-B14F-4D97-AF65-F5344CB8AC3E}">
        <p14:creationId xmlns:p14="http://schemas.microsoft.com/office/powerpoint/2010/main" val="8207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13961" r="17932" b="9944"/>
          <a:stretch/>
        </p:blipFill>
        <p:spPr>
          <a:xfrm>
            <a:off x="2418230" y="400312"/>
            <a:ext cx="7355541" cy="6057376"/>
          </a:xfrm>
        </p:spPr>
      </p:pic>
      <p:sp>
        <p:nvSpPr>
          <p:cNvPr id="6" name="Rectangle 5"/>
          <p:cNvSpPr/>
          <p:nvPr/>
        </p:nvSpPr>
        <p:spPr>
          <a:xfrm>
            <a:off x="2918012" y="591671"/>
            <a:ext cx="2958353" cy="228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6941" y="3334179"/>
            <a:ext cx="2196353" cy="22929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8353" y="896984"/>
            <a:ext cx="2196353" cy="22929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5212" y="4737149"/>
            <a:ext cx="5405717" cy="8164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00723" y="1707783"/>
            <a:ext cx="6127817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94792" y="1927418"/>
            <a:ext cx="4185382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96242" y="2523569"/>
            <a:ext cx="6127817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61996" y="2716310"/>
            <a:ext cx="2858673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32642" y="2330830"/>
            <a:ext cx="1102143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16335" y="2926981"/>
            <a:ext cx="4185382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00735" y="3133169"/>
            <a:ext cx="6127817" cy="1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58" y="452718"/>
            <a:ext cx="9594978" cy="115771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trustworthiness (evaluation)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312281"/>
              </p:ext>
            </p:extLst>
          </p:nvPr>
        </p:nvGraphicFramePr>
        <p:xfrm>
          <a:off x="1255597" y="1847916"/>
          <a:ext cx="9416955" cy="452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366"/>
                <a:gridCol w="2538232"/>
                <a:gridCol w="4122357"/>
              </a:tblGrid>
              <a:tr h="7638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Quantitative 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Qualitative 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7371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Internal validity 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Credibility 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Are the findings believable?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530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External validity 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Transferability</a:t>
                      </a:r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Are the findings applicable elsewhere?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530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Instrument reliability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Dependability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If the study were repeated, would the same findings emerge?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Intra-observer reliability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Confirmability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Has the researcher biased the findings? </a:t>
                      </a:r>
                      <a:endParaRPr lang="en-US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79930"/>
            <a:ext cx="8946541" cy="189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Which is better?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0901" y="1815353"/>
            <a:ext cx="10120499" cy="428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Qualitative research is not intrinsically better or worse than quantitative research.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Research design should be selected depending on research question.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Qualitative research is 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complementary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to quantitative research.</a:t>
            </a:r>
            <a:br>
              <a:rPr lang="en-US" alt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Both processes produce different kinds of knowledge that are valued by the profession and both are needed to promote excellence in practice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60294"/>
            <a:ext cx="8947522" cy="14005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Mixed method study design: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482" y="1853248"/>
            <a:ext cx="10878671" cy="44030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Detailed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description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inductive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reasoning provided by a qualitative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study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 a stepping stone to a quantitative study that gathers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detailed measurements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phenomena in a range of settings.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uantitative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survey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pose questions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require the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in-depth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interpretation by an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interview or focus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group.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Combining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two methodologies is known as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mixed-methods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research. </a:t>
            </a:r>
          </a:p>
        </p:txBody>
      </p:sp>
    </p:spTree>
    <p:extLst>
      <p:ext uri="{BB962C8B-B14F-4D97-AF65-F5344CB8AC3E}">
        <p14:creationId xmlns:p14="http://schemas.microsoft.com/office/powerpoint/2010/main" val="14272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860610" y="691403"/>
            <a:ext cx="10206319" cy="11430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Comparison of </a:t>
            </a:r>
            <a:r>
              <a:rPr lang="en-GB" altLang="en-US" sz="3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Qualitative </a:t>
            </a:r>
            <a:r>
              <a:rPr lang="en-GB" altLang="en-US" sz="3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altLang="en-US" sz="3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Quantitative </a:t>
            </a:r>
            <a:r>
              <a:rPr lang="en-GB" altLang="en-US" sz="3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approaches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37458"/>
              </p:ext>
            </p:extLst>
          </p:nvPr>
        </p:nvGraphicFramePr>
        <p:xfrm>
          <a:off x="524435" y="1721222"/>
          <a:ext cx="11430000" cy="461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5715000"/>
              </a:tblGrid>
              <a:tr h="40459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Quantitative </a:t>
                      </a:r>
                      <a:endParaRPr lang="en-US" sz="2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Qualitative </a:t>
                      </a:r>
                      <a:endParaRPr lang="en-US" sz="2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045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Deductive (theory testing)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Inductive (develop theory)</a:t>
                      </a:r>
                    </a:p>
                  </a:txBody>
                  <a:tcPr/>
                </a:tc>
              </a:tr>
              <a:tr h="4045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Large, random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Small, purposive samples</a:t>
                      </a:r>
                    </a:p>
                  </a:txBody>
                  <a:tcPr/>
                </a:tc>
              </a:tr>
              <a:tr h="4045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Generalizability, representativeness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May, or may not, be representative</a:t>
                      </a:r>
                    </a:p>
                  </a:txBody>
                  <a:tcPr/>
                </a:tc>
              </a:tr>
              <a:tr h="72826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‘Objective’ instruments (attitude/ outcome scales)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Less structured instruments (interviews)</a:t>
                      </a:r>
                    </a:p>
                  </a:txBody>
                  <a:tcPr/>
                </a:tc>
              </a:tr>
              <a:tr h="4045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Results as number and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Results as words and concepts</a:t>
                      </a:r>
                    </a:p>
                  </a:txBody>
                  <a:tcPr/>
                </a:tc>
              </a:tr>
              <a:tr h="4045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Infer to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Do not infer to population</a:t>
                      </a:r>
                    </a:p>
                  </a:txBody>
                  <a:tcPr/>
                </a:tc>
              </a:tr>
              <a:tr h="72826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‘Distance’ between researcher and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Reflexivity and attention to individual participants</a:t>
                      </a:r>
                    </a:p>
                  </a:txBody>
                  <a:tcPr/>
                </a:tc>
              </a:tr>
              <a:tr h="72826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Emphasis on following original research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Flexibility of approach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0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266" y="1733266"/>
            <a:ext cx="9348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References: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Bryman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(2001) Social Research Methods. Oxford University Press. 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0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843616"/>
              </p:ext>
            </p:extLst>
          </p:nvPr>
        </p:nvGraphicFramePr>
        <p:xfrm>
          <a:off x="1614300" y="926123"/>
          <a:ext cx="9717087" cy="532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8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885"/>
            <a:ext cx="10515600" cy="4258818"/>
          </a:xfrm>
        </p:spPr>
      </p:pic>
    </p:spTree>
    <p:extLst>
      <p:ext uri="{BB962C8B-B14F-4D97-AF65-F5344CB8AC3E}">
        <p14:creationId xmlns:p14="http://schemas.microsoft.com/office/powerpoint/2010/main" val="13480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15" y="1825625"/>
            <a:ext cx="5752970" cy="4351338"/>
          </a:xfrm>
        </p:spPr>
      </p:pic>
    </p:spTree>
    <p:extLst>
      <p:ext uri="{BB962C8B-B14F-4D97-AF65-F5344CB8AC3E}">
        <p14:creationId xmlns:p14="http://schemas.microsoft.com/office/powerpoint/2010/main" val="13870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853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Qualitative research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19519"/>
            <a:ext cx="7133112" cy="4477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Naturalistic approach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Holistic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: no single reality – reality is based on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perceptions –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it is different for each person – changes over time 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Words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rather than numbers to describe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findings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Depth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 richness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of information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Emphasizes seeing the world from the 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perspective of the </a:t>
            </a: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participants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5"/>
          <a:stretch/>
        </p:blipFill>
        <p:spPr>
          <a:xfrm>
            <a:off x="7779224" y="1944083"/>
            <a:ext cx="4190264" cy="41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092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Qualitative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13648"/>
            <a:ext cx="6743150" cy="4634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nterpretive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: goal is 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rather than prediction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Reflexivity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/ active use of researcher as research instrument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Emphasizes the 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subjective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dimensions of human experiences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Assumes a 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dynamic reality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Inductive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nature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5"/>
          <a:stretch/>
        </p:blipFill>
        <p:spPr>
          <a:xfrm>
            <a:off x="7389261" y="1823060"/>
            <a:ext cx="4190264" cy="41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63618" cy="12416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ualitative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question: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(Why/ How)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447366"/>
            <a:ext cx="10851124" cy="38010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Font typeface="Wingdings" charset="2"/>
              <a:buChar char="Ø"/>
              <a:defRPr/>
            </a:pPr>
            <a:r>
              <a:rPr lang="en-GB" sz="2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Answers </a:t>
            </a:r>
            <a:r>
              <a:rPr lang="en-GB" sz="2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4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GB" sz="2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question:</a:t>
            </a:r>
            <a:endParaRPr lang="en-GB" sz="24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Why do young girls continue to smoke? 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. Hilary Graham’s research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Why do young men engage in many high-risk activities?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Why are some health care services inequitable provided?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Why has a clinical trial failed...? Why has it worked? </a:t>
            </a:r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Qualitative research question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(Why/ How)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39788"/>
            <a:ext cx="9600547" cy="3908611"/>
          </a:xfrm>
        </p:spPr>
        <p:txBody>
          <a:bodyPr/>
          <a:lstStyle/>
          <a:p>
            <a:pPr marL="278892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GB" sz="2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Answers the </a:t>
            </a:r>
            <a:r>
              <a:rPr lang="en-GB" sz="24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en-GB" sz="2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question: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opinions and attitudes are formed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people are affected by the events that go on around them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and why cultures have developed in the way they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have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3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933</Words>
  <Application>Microsoft Office PowerPoint</Application>
  <PresentationFormat>Custom</PresentationFormat>
  <Paragraphs>149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Qualitative Research</vt:lpstr>
      <vt:lpstr>Objectives:</vt:lpstr>
      <vt:lpstr>PowerPoint Presentation</vt:lpstr>
      <vt:lpstr>Quantitative research </vt:lpstr>
      <vt:lpstr>Qualitative research </vt:lpstr>
      <vt:lpstr>Qualitative research</vt:lpstr>
      <vt:lpstr>Qualitative research</vt:lpstr>
      <vt:lpstr>Qualitative research question: (Why/ How)</vt:lpstr>
      <vt:lpstr>Qualitative research question: (Why/ How)</vt:lpstr>
      <vt:lpstr>Qualitative data:</vt:lpstr>
      <vt:lpstr>Sampling techniques:</vt:lpstr>
      <vt:lpstr>Purposive sampling:   Researcher seeks out elements that meet specific criteria. </vt:lpstr>
      <vt:lpstr>Snowball:   Researcher relies on participant referrals to recruit new participants. </vt:lpstr>
      <vt:lpstr>Quota sampling:   Researcher selects cases from within several different subgroups. </vt:lpstr>
      <vt:lpstr>Convenient:   Researcher gathers data from whatever cases happen to be convenient. </vt:lpstr>
      <vt:lpstr>Data collection methods:</vt:lpstr>
      <vt:lpstr>Face-to-face interviews</vt:lpstr>
      <vt:lpstr>Focus group </vt:lpstr>
      <vt:lpstr>Dealing with data and data analysis:</vt:lpstr>
      <vt:lpstr>PowerPoint Presentation</vt:lpstr>
      <vt:lpstr>PowerPoint Presentation</vt:lpstr>
      <vt:lpstr>PowerPoint Presentation</vt:lpstr>
      <vt:lpstr>Research trustworthiness (evaluation)</vt:lpstr>
      <vt:lpstr>PowerPoint Presentation</vt:lpstr>
      <vt:lpstr>Mixed method study design:</vt:lpstr>
      <vt:lpstr>Comparison of Qualitative and Quantitative approaches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</dc:title>
  <dc:creator>Microsoft Office User</dc:creator>
  <cp:lastModifiedBy>3422</cp:lastModifiedBy>
  <cp:revision>55</cp:revision>
  <dcterms:created xsi:type="dcterms:W3CDTF">2017-10-02T09:22:02Z</dcterms:created>
  <dcterms:modified xsi:type="dcterms:W3CDTF">2018-10-09T10:06:33Z</dcterms:modified>
</cp:coreProperties>
</file>