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0C985A-FA7A-426C-ACE0-342D1F46EB25}" v="3160" dt="2018-09-25T00:27:54.9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n Saeed" userId="6f4ae53eb03f834f" providerId="LiveId" clId="{A10C985A-FA7A-426C-ACE0-342D1F46EB25}"/>
    <pc:docChg chg="custSel addSld modSld">
      <pc:chgData name="Bin Saeed" userId="6f4ae53eb03f834f" providerId="LiveId" clId="{A10C985A-FA7A-426C-ACE0-342D1F46EB25}" dt="2018-09-25T00:27:54.913" v="3159" actId="20577"/>
      <pc:docMkLst>
        <pc:docMk/>
      </pc:docMkLst>
      <pc:sldChg chg="modSp add">
        <pc:chgData name="Bin Saeed" userId="6f4ae53eb03f834f" providerId="LiveId" clId="{A10C985A-FA7A-426C-ACE0-342D1F46EB25}" dt="2018-09-24T22:54:40.661" v="928" actId="27636"/>
        <pc:sldMkLst>
          <pc:docMk/>
          <pc:sldMk cId="2758922399" sldId="261"/>
        </pc:sldMkLst>
        <pc:spChg chg="mod">
          <ac:chgData name="Bin Saeed" userId="6f4ae53eb03f834f" providerId="LiveId" clId="{A10C985A-FA7A-426C-ACE0-342D1F46EB25}" dt="2018-09-24T21:57:04.064" v="13" actId="20577"/>
          <ac:spMkLst>
            <pc:docMk/>
            <pc:sldMk cId="2758922399" sldId="261"/>
            <ac:spMk id="2" creationId="{84B9958C-A2AA-4065-8326-6B2AD62A49D9}"/>
          </ac:spMkLst>
        </pc:spChg>
        <pc:spChg chg="mod">
          <ac:chgData name="Bin Saeed" userId="6f4ae53eb03f834f" providerId="LiveId" clId="{A10C985A-FA7A-426C-ACE0-342D1F46EB25}" dt="2018-09-24T22:54:40.661" v="928" actId="27636"/>
          <ac:spMkLst>
            <pc:docMk/>
            <pc:sldMk cId="2758922399" sldId="261"/>
            <ac:spMk id="3" creationId="{5A8B3EE0-D182-4B32-A222-473F020B4263}"/>
          </ac:spMkLst>
        </pc:spChg>
      </pc:sldChg>
      <pc:sldChg chg="modSp add">
        <pc:chgData name="Bin Saeed" userId="6f4ae53eb03f834f" providerId="LiveId" clId="{A10C985A-FA7A-426C-ACE0-342D1F46EB25}" dt="2018-09-24T22:34:18.946" v="833" actId="5793"/>
        <pc:sldMkLst>
          <pc:docMk/>
          <pc:sldMk cId="2704650155" sldId="262"/>
        </pc:sldMkLst>
        <pc:spChg chg="mod">
          <ac:chgData name="Bin Saeed" userId="6f4ae53eb03f834f" providerId="LiveId" clId="{A10C985A-FA7A-426C-ACE0-342D1F46EB25}" dt="2018-09-24T22:12:35.697" v="584" actId="20577"/>
          <ac:spMkLst>
            <pc:docMk/>
            <pc:sldMk cId="2704650155" sldId="262"/>
            <ac:spMk id="2" creationId="{FAA50B30-998E-47B7-BCBD-44DDDCE24809}"/>
          </ac:spMkLst>
        </pc:spChg>
        <pc:spChg chg="mod">
          <ac:chgData name="Bin Saeed" userId="6f4ae53eb03f834f" providerId="LiveId" clId="{A10C985A-FA7A-426C-ACE0-342D1F46EB25}" dt="2018-09-24T22:34:18.946" v="833" actId="5793"/>
          <ac:spMkLst>
            <pc:docMk/>
            <pc:sldMk cId="2704650155" sldId="262"/>
            <ac:spMk id="3" creationId="{76D09C84-BEDF-4104-B4C5-6423EED17BE7}"/>
          </ac:spMkLst>
        </pc:spChg>
      </pc:sldChg>
      <pc:sldChg chg="modSp add">
        <pc:chgData name="Bin Saeed" userId="6f4ae53eb03f834f" providerId="LiveId" clId="{A10C985A-FA7A-426C-ACE0-342D1F46EB25}" dt="2018-09-24T23:13:06.716" v="1288" actId="20577"/>
        <pc:sldMkLst>
          <pc:docMk/>
          <pc:sldMk cId="2403751612" sldId="263"/>
        </pc:sldMkLst>
        <pc:spChg chg="mod">
          <ac:chgData name="Bin Saeed" userId="6f4ae53eb03f834f" providerId="LiveId" clId="{A10C985A-FA7A-426C-ACE0-342D1F46EB25}" dt="2018-09-24T23:03:20.979" v="972" actId="20577"/>
          <ac:spMkLst>
            <pc:docMk/>
            <pc:sldMk cId="2403751612" sldId="263"/>
            <ac:spMk id="2" creationId="{CF730E36-7D33-4B36-8CF6-92C15D9498ED}"/>
          </ac:spMkLst>
        </pc:spChg>
        <pc:spChg chg="mod">
          <ac:chgData name="Bin Saeed" userId="6f4ae53eb03f834f" providerId="LiveId" clId="{A10C985A-FA7A-426C-ACE0-342D1F46EB25}" dt="2018-09-24T23:13:06.716" v="1288" actId="20577"/>
          <ac:spMkLst>
            <pc:docMk/>
            <pc:sldMk cId="2403751612" sldId="263"/>
            <ac:spMk id="3" creationId="{7E835376-160B-4A61-B648-0299EBE83E10}"/>
          </ac:spMkLst>
        </pc:spChg>
      </pc:sldChg>
      <pc:sldChg chg="modSp add">
        <pc:chgData name="Bin Saeed" userId="6f4ae53eb03f834f" providerId="LiveId" clId="{A10C985A-FA7A-426C-ACE0-342D1F46EB25}" dt="2018-09-24T23:41:58.157" v="1682" actId="27636"/>
        <pc:sldMkLst>
          <pc:docMk/>
          <pc:sldMk cId="4138288454" sldId="264"/>
        </pc:sldMkLst>
        <pc:spChg chg="mod">
          <ac:chgData name="Bin Saeed" userId="6f4ae53eb03f834f" providerId="LiveId" clId="{A10C985A-FA7A-426C-ACE0-342D1F46EB25}" dt="2018-09-24T23:17:35.589" v="1299" actId="20577"/>
          <ac:spMkLst>
            <pc:docMk/>
            <pc:sldMk cId="4138288454" sldId="264"/>
            <ac:spMk id="2" creationId="{FB39E1D6-3287-4D85-A027-C08CC5695B63}"/>
          </ac:spMkLst>
        </pc:spChg>
        <pc:spChg chg="mod">
          <ac:chgData name="Bin Saeed" userId="6f4ae53eb03f834f" providerId="LiveId" clId="{A10C985A-FA7A-426C-ACE0-342D1F46EB25}" dt="2018-09-24T23:41:58.157" v="1682" actId="27636"/>
          <ac:spMkLst>
            <pc:docMk/>
            <pc:sldMk cId="4138288454" sldId="264"/>
            <ac:spMk id="3" creationId="{48804798-062F-440B-A724-E29FF5BFBC61}"/>
          </ac:spMkLst>
        </pc:spChg>
      </pc:sldChg>
      <pc:sldChg chg="modSp add">
        <pc:chgData name="Bin Saeed" userId="6f4ae53eb03f834f" providerId="LiveId" clId="{A10C985A-FA7A-426C-ACE0-342D1F46EB25}" dt="2018-09-25T00:17:18.223" v="2305" actId="20577"/>
        <pc:sldMkLst>
          <pc:docMk/>
          <pc:sldMk cId="770314834" sldId="265"/>
        </pc:sldMkLst>
        <pc:spChg chg="mod">
          <ac:chgData name="Bin Saeed" userId="6f4ae53eb03f834f" providerId="LiveId" clId="{A10C985A-FA7A-426C-ACE0-342D1F46EB25}" dt="2018-09-24T23:42:16.685" v="1700" actId="20577"/>
          <ac:spMkLst>
            <pc:docMk/>
            <pc:sldMk cId="770314834" sldId="265"/>
            <ac:spMk id="2" creationId="{49005DB5-EBC5-4EC4-B1DA-FB15E3C44ABF}"/>
          </ac:spMkLst>
        </pc:spChg>
        <pc:spChg chg="mod">
          <ac:chgData name="Bin Saeed" userId="6f4ae53eb03f834f" providerId="LiveId" clId="{A10C985A-FA7A-426C-ACE0-342D1F46EB25}" dt="2018-09-25T00:17:18.223" v="2305" actId="20577"/>
          <ac:spMkLst>
            <pc:docMk/>
            <pc:sldMk cId="770314834" sldId="265"/>
            <ac:spMk id="3" creationId="{B3CFC274-C2A7-4408-8454-A1C491BBD543}"/>
          </ac:spMkLst>
        </pc:spChg>
      </pc:sldChg>
      <pc:sldChg chg="modSp add">
        <pc:chgData name="Bin Saeed" userId="6f4ae53eb03f834f" providerId="LiveId" clId="{A10C985A-FA7A-426C-ACE0-342D1F46EB25}" dt="2018-09-25T00:22:33.625" v="2674" actId="20577"/>
        <pc:sldMkLst>
          <pc:docMk/>
          <pc:sldMk cId="2582361876" sldId="266"/>
        </pc:sldMkLst>
        <pc:spChg chg="mod">
          <ac:chgData name="Bin Saeed" userId="6f4ae53eb03f834f" providerId="LiveId" clId="{A10C985A-FA7A-426C-ACE0-342D1F46EB25}" dt="2018-09-25T00:18:56.469" v="2363" actId="313"/>
          <ac:spMkLst>
            <pc:docMk/>
            <pc:sldMk cId="2582361876" sldId="266"/>
            <ac:spMk id="2" creationId="{4DC2631F-89B4-4E94-B360-F4DA421C8108}"/>
          </ac:spMkLst>
        </pc:spChg>
        <pc:spChg chg="mod">
          <ac:chgData name="Bin Saeed" userId="6f4ae53eb03f834f" providerId="LiveId" clId="{A10C985A-FA7A-426C-ACE0-342D1F46EB25}" dt="2018-09-25T00:22:33.625" v="2674" actId="20577"/>
          <ac:spMkLst>
            <pc:docMk/>
            <pc:sldMk cId="2582361876" sldId="266"/>
            <ac:spMk id="3" creationId="{716B09AF-9772-4D82-AED3-0DD849A62A83}"/>
          </ac:spMkLst>
        </pc:spChg>
      </pc:sldChg>
      <pc:sldChg chg="modSp add">
        <pc:chgData name="Bin Saeed" userId="6f4ae53eb03f834f" providerId="LiveId" clId="{A10C985A-FA7A-426C-ACE0-342D1F46EB25}" dt="2018-09-25T00:27:54.913" v="3159" actId="20577"/>
        <pc:sldMkLst>
          <pc:docMk/>
          <pc:sldMk cId="624473906" sldId="267"/>
        </pc:sldMkLst>
        <pc:spChg chg="mod">
          <ac:chgData name="Bin Saeed" userId="6f4ae53eb03f834f" providerId="LiveId" clId="{A10C985A-FA7A-426C-ACE0-342D1F46EB25}" dt="2018-09-25T00:27:54.913" v="3159" actId="20577"/>
          <ac:spMkLst>
            <pc:docMk/>
            <pc:sldMk cId="624473906" sldId="267"/>
            <ac:spMk id="3" creationId="{716B09AF-9772-4D82-AED3-0DD849A62A8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544426-4E2E-463F-AE56-38BC69AFC1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4462CBE-35A3-4904-9BD6-DCA61990E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ED8ABD-BF0C-4327-9779-A9F1799AA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2E3D-6A0C-402C-A329-12347E7DC4F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AF8AA4-71BD-4708-BE68-5A02BD617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81FE98-4F03-4468-9852-1C902CEE2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C06-678D-4FCB-B581-E742F38D0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9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CBEA83-21CE-4D78-B361-A377ADDDC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C93C885-ECCA-49AF-9CC7-F663CE3FCE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8C557A-9168-4D39-9805-8B876FA0B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2E3D-6A0C-402C-A329-12347E7DC4F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9EBBDB-9E4E-4D17-BD0A-89A9D774C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139841-27A8-4663-A634-AB67F27F8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C06-678D-4FCB-B581-E742F38D0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0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C11E637-CAD6-4515-AC43-4F63E5FD2A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99151E2-6CDC-46B0-83AD-91F333049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4991183-B711-4CC9-BD3F-5D07E6E1C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2E3D-6A0C-402C-A329-12347E7DC4F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FFA958-5A32-4F6D-9503-E50CF77E2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D00159-E27A-411B-83C4-E3208CDF8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C06-678D-4FCB-B581-E742F38D0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0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0DF9DA-F46B-4A34-A29D-12CE8A06D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9A64F3-5404-4414-A672-16EB04D3C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4E95F4-113F-462B-ACBD-B268FD6FD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2E3D-6A0C-402C-A329-12347E7DC4F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EC3C2A-3314-47CA-A7AB-048FF1A96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EA04A9-291A-4FA4-83B6-A145856CD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C06-678D-4FCB-B581-E742F38D0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1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719DB2-1A88-4E19-BBFB-2D935A13C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CA394B4-8153-4685-8DE2-79EF9562A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1A7735-1437-4E90-B820-EAB54AE61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2E3D-6A0C-402C-A329-12347E7DC4F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82922D-BF29-4F11-9528-81D76B602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11254D-736E-41F5-BB40-25A9FF269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C06-678D-4FCB-B581-E742F38D0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7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B83DB6-66E1-43AC-911E-2750336E0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11F8C8-05B3-4D15-BF80-E211DE1B59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21D6C03-0F77-4EE8-9B74-E76378021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56D8C62-53BC-40F3-9DBD-FA9B6EDE3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2E3D-6A0C-402C-A329-12347E7DC4F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185AF52-87B3-4AF2-B768-F82464813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E191839-60CA-4E94-AB96-7E416F46C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C06-678D-4FCB-B581-E742F38D0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1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3D9648-82AA-44DB-B3D6-ADDF7C483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A9BF1B3-B907-49D5-8C57-A90B8A988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6AD2FF3-E188-4C1D-9E1F-688899D88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06FB58F-4F8F-4E6A-A7D2-54373F4CA9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5451C5D-D190-4D83-8151-9BD233E905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9177485-F257-4021-8D68-FCE265769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2E3D-6A0C-402C-A329-12347E7DC4F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D9EEBCF-9A40-43C0-8F53-990FAF6D1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29023F4-DBA6-4BB5-8E61-215D3F19D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C06-678D-4FCB-B581-E742F38D0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85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E731CD-8C41-4EEB-ADC4-5CB677398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699FD20-15AF-403B-B9C4-2855C17BA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2E3D-6A0C-402C-A329-12347E7DC4F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56462C3-660B-42DF-98D7-A3F957AAB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18AFF21-A1F4-4194-9417-55B42126D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C06-678D-4FCB-B581-E742F38D0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35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572369A-672C-459A-94E9-C0387174F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2E3D-6A0C-402C-A329-12347E7DC4F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364385D-13A8-4D21-9228-8BF0D47C5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1A4D0FB-A409-414C-A2A0-2A82A5280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C06-678D-4FCB-B581-E742F38D0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24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72797E-E4F6-498E-B141-8C960D43A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A09B02-C053-436C-8F22-7CEC017BF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12EA157-8C70-46A4-BBA8-1DA56F6F5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FABBE0E-A019-41B0-9F18-CB1D695DE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2E3D-6A0C-402C-A329-12347E7DC4F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A2FCA6-86EA-4E4E-9798-B27F7EC75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DC9D369-E86D-4B22-9431-2D9B6195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C06-678D-4FCB-B581-E742F38D0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73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6EDEF2-BDBA-44CA-8CF6-767804A44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AC338CA-8BD0-43CB-9D32-7F100D6232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CDCFF67-5BA4-483A-AA74-DD298ED0C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389B706-CE7D-4F04-83FE-DD09823E1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62E3D-6A0C-402C-A329-12347E7DC4F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00A0617-D3B2-459A-BB13-61D34C02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C290878-E748-4B52-9867-4D6255365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9C06-678D-4FCB-B581-E742F38D0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3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3D30CBD-3B93-4F63-B96E-AB68BEC4D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005A8DD-36F9-404B-9237-3917714A2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76630BB-0B47-4ABE-8DD3-34BE9CAC26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62E3D-6A0C-402C-A329-12347E7DC4F5}" type="datetimeFigureOut">
              <a:rPr lang="en-US" smtClean="0"/>
              <a:t>9/25/2018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5977A7-3E39-4608-8DB5-A0ACFD934A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599F4E-4350-46E8-AC6E-308EAE11F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9C06-678D-4FCB-B581-E742F38D0B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56174E-C62B-471A-8269-91D377C6FD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Case-Control Studies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659BC2-7235-4603-AA5D-B60BF2FE59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39E1D6-3287-4D85-A027-C08CC5695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804798-062F-440B-A724-E29FF5BFB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study subjects</a:t>
            </a:r>
          </a:p>
          <a:p>
            <a:r>
              <a:rPr lang="en-US" dirty="0"/>
              <a:t>Surrogate</a:t>
            </a:r>
          </a:p>
          <a:p>
            <a:r>
              <a:rPr lang="en-US" dirty="0"/>
              <a:t>Medical records</a:t>
            </a:r>
          </a:p>
          <a:p>
            <a:r>
              <a:rPr lang="en-US" dirty="0"/>
              <a:t>HIS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ADVISED </a:t>
            </a:r>
            <a:r>
              <a:rPr lang="en-US" dirty="0"/>
              <a:t>TO HAVE THE INTERVIEWER UNAWRE OF THE </a:t>
            </a:r>
            <a:r>
              <a:rPr lang="en-US" dirty="0" smtClean="0"/>
              <a:t>HYPOTHESIS, WHY?</a:t>
            </a:r>
            <a:endParaRPr lang="en-US" dirty="0"/>
          </a:p>
          <a:p>
            <a:pPr lvl="1"/>
            <a:r>
              <a:rPr lang="en-US" dirty="0" smtClean="0"/>
              <a:t>IT </a:t>
            </a:r>
            <a:r>
              <a:rPr lang="en-US" dirty="0"/>
              <a:t>IS RECOMMENDED TO OBTAIN EXPOSURE INFORMATION FROM RECORDS COMPLETED BEFORE THE OCCURNCE OF THE </a:t>
            </a:r>
            <a:r>
              <a:rPr lang="en-US" dirty="0" smtClean="0"/>
              <a:t>OUTCOME, WHY?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28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005DB5-EBC5-4EC4-B1DA-FB15E3C44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bias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CFC274-C2A7-4408-8454-A1C491BBD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Selection bias:</a:t>
            </a:r>
          </a:p>
          <a:p>
            <a:pPr marL="457200" lvl="1" indent="0">
              <a:buNone/>
            </a:pPr>
            <a:r>
              <a:rPr lang="en-US" dirty="0"/>
              <a:t>Can occur whenever the inclusion of cases or controls into the study depends </a:t>
            </a:r>
            <a:r>
              <a:rPr lang="en-US" dirty="0" smtClean="0"/>
              <a:t>in </a:t>
            </a:r>
            <a:r>
              <a:rPr lang="en-US" dirty="0"/>
              <a:t>some way on the exposure of interest</a:t>
            </a:r>
          </a:p>
          <a:p>
            <a:r>
              <a:rPr lang="en-US" dirty="0"/>
              <a:t>Observation bias:</a:t>
            </a:r>
          </a:p>
          <a:p>
            <a:pPr marL="457200" lvl="1" indent="0">
              <a:buNone/>
            </a:pPr>
            <a:r>
              <a:rPr lang="en-US" dirty="0"/>
              <a:t>This type of bias may arise because of the prior knowledge of the disease status by the participant or by the investigator</a:t>
            </a:r>
          </a:p>
          <a:p>
            <a:r>
              <a:rPr lang="en-US" dirty="0"/>
              <a:t>Recall bias:</a:t>
            </a:r>
          </a:p>
          <a:p>
            <a:pPr marL="457200" lvl="1" indent="0">
              <a:buNone/>
            </a:pPr>
            <a:r>
              <a:rPr lang="en-US" dirty="0"/>
              <a:t>Relates to differences in the ways exposure information is remembered by cases and by controls.</a:t>
            </a:r>
          </a:p>
          <a:p>
            <a:r>
              <a:rPr lang="en-US" dirty="0"/>
              <a:t>Misclassification:</a:t>
            </a:r>
          </a:p>
          <a:p>
            <a:pPr marL="457200" lvl="1" indent="0">
              <a:buNone/>
            </a:pPr>
            <a:r>
              <a:rPr lang="en-US" dirty="0"/>
              <a:t>Refers to error in the categorization of either exposure or disease status</a:t>
            </a:r>
          </a:p>
          <a:p>
            <a:pPr marL="457200" lvl="1" indent="0">
              <a:buNone/>
            </a:pPr>
            <a:r>
              <a:rPr lang="en-US" dirty="0"/>
              <a:t>Differential vs </a:t>
            </a:r>
            <a:r>
              <a:rPr lang="en-US" dirty="0" err="1"/>
              <a:t>NonDifferential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31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C2631F-89B4-4E94-B360-F4DA421C8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 and limitations of case-control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6B09AF-9772-4D82-AED3-0DD849A62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Strengths:</a:t>
            </a:r>
          </a:p>
          <a:p>
            <a:pPr lvl="1"/>
            <a:r>
              <a:rPr lang="en-US" dirty="0"/>
              <a:t>Relatively quick and inexpensive</a:t>
            </a:r>
          </a:p>
          <a:p>
            <a:pPr lvl="1"/>
            <a:r>
              <a:rPr lang="en-US" dirty="0"/>
              <a:t>Well-suited to the evaluation of diseases with long latent periods.</a:t>
            </a:r>
          </a:p>
          <a:p>
            <a:pPr lvl="1"/>
            <a:r>
              <a:rPr lang="en-US" dirty="0"/>
              <a:t>Optimal for the evaluation of rare diseases</a:t>
            </a:r>
          </a:p>
          <a:p>
            <a:pPr lvl="1"/>
            <a:r>
              <a:rPr lang="en-US" dirty="0"/>
              <a:t>Can examine multiple etiologic factors for a single disease</a:t>
            </a:r>
          </a:p>
        </p:txBody>
      </p:sp>
    </p:spTree>
    <p:extLst>
      <p:ext uri="{BB962C8B-B14F-4D97-AF65-F5344CB8AC3E}">
        <p14:creationId xmlns:p14="http://schemas.microsoft.com/office/powerpoint/2010/main" val="25823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C2631F-89B4-4E94-B360-F4DA421C8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 and limitations of case-control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6B09AF-9772-4D82-AED3-0DD849A62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Limitations:</a:t>
            </a:r>
          </a:p>
          <a:p>
            <a:pPr lvl="1"/>
            <a:r>
              <a:rPr lang="en-US" dirty="0"/>
              <a:t>Insufficient for the evaluation of rare exposures</a:t>
            </a:r>
          </a:p>
          <a:p>
            <a:pPr lvl="1"/>
            <a:r>
              <a:rPr lang="en-US" dirty="0"/>
              <a:t>In some situations, the temporal relationship between exposure and disease may be difficult to establish</a:t>
            </a:r>
          </a:p>
          <a:p>
            <a:pPr lvl="1"/>
            <a:r>
              <a:rPr lang="en-US" dirty="0"/>
              <a:t>It is particularly prone to bias (selection </a:t>
            </a:r>
            <a:r>
              <a:rPr lang="en-US"/>
              <a:t>and recall)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96211" y="3244334"/>
            <a:ext cx="2199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exposure and disease</a:t>
            </a:r>
          </a:p>
        </p:txBody>
      </p:sp>
    </p:spTree>
    <p:extLst>
      <p:ext uri="{BB962C8B-B14F-4D97-AF65-F5344CB8AC3E}">
        <p14:creationId xmlns:p14="http://schemas.microsoft.com/office/powerpoint/2010/main" val="62447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Thank you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27848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design a case-control study?</a:t>
            </a:r>
          </a:p>
          <a:p>
            <a:r>
              <a:rPr lang="en-US" dirty="0" smtClean="0"/>
              <a:t>When to use case-control study?</a:t>
            </a:r>
          </a:p>
          <a:p>
            <a:r>
              <a:rPr lang="en-US" dirty="0" smtClean="0"/>
              <a:t>How to minimize bias in case-control study?</a:t>
            </a:r>
          </a:p>
          <a:p>
            <a:r>
              <a:rPr lang="en-US" dirty="0" smtClean="0"/>
              <a:t>How to establish association between exposure </a:t>
            </a:r>
            <a:r>
              <a:rPr lang="en-US" smtClean="0"/>
              <a:t>and outcome?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812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4B1AC2-7983-47FB-92BE-B568E62FC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Case-Control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C79018-6D5F-416A-971B-664422147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observational analytic epidemiologic investigation</a:t>
            </a:r>
          </a:p>
          <a:p>
            <a:r>
              <a:rPr lang="en-US" dirty="0"/>
              <a:t>Subjects are grouped based on their </a:t>
            </a:r>
            <a:r>
              <a:rPr lang="en-US" u="sng" dirty="0"/>
              <a:t>outcome</a:t>
            </a:r>
          </a:p>
          <a:p>
            <a:r>
              <a:rPr lang="en-US" dirty="0"/>
              <a:t>The groups are then </a:t>
            </a:r>
            <a:r>
              <a:rPr lang="en-US" u="sng" dirty="0"/>
              <a:t>compared</a:t>
            </a:r>
            <a:r>
              <a:rPr lang="en-US" dirty="0"/>
              <a:t> with respect to the proportion having history of an </a:t>
            </a:r>
            <a:r>
              <a:rPr lang="en-US" u="sng" dirty="0"/>
              <a:t>exposure</a:t>
            </a:r>
            <a:r>
              <a:rPr lang="en-US" dirty="0"/>
              <a:t> or characteristic of interest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55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086B2F-93FD-4B76-BA70-0E6116AA5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control studies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999E4C-35EB-43FC-8530-9E8BAC302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good for </a:t>
            </a:r>
            <a:r>
              <a:rPr lang="en-US" dirty="0" smtClean="0"/>
              <a:t>long </a:t>
            </a:r>
            <a:r>
              <a:rPr lang="en-US" dirty="0"/>
              <a:t>latency period (efficient in time and costs)</a:t>
            </a:r>
          </a:p>
          <a:p>
            <a:r>
              <a:rPr lang="en-US" dirty="0"/>
              <a:t>Are good for </a:t>
            </a:r>
            <a:r>
              <a:rPr lang="en-US" dirty="0" smtClean="0"/>
              <a:t>rare diseases</a:t>
            </a:r>
            <a:endParaRPr lang="en-US" dirty="0"/>
          </a:p>
          <a:p>
            <a:r>
              <a:rPr lang="en-US" dirty="0"/>
              <a:t>allow for evaluation of a wide range of potential etiologic exposures</a:t>
            </a:r>
          </a:p>
          <a:p>
            <a:endParaRPr lang="en-US" dirty="0"/>
          </a:p>
          <a:p>
            <a:r>
              <a:rPr lang="en-US" dirty="0"/>
              <a:t>Major problem with this design:</a:t>
            </a:r>
          </a:p>
          <a:p>
            <a:pPr lvl="1"/>
            <a:r>
              <a:rPr lang="en-US" dirty="0"/>
              <a:t>Both exposure and disease have already occurred at the time the participants enter the study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2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F2B8E2-196A-4F85-ABA0-D93C12BDF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Aspects to be considered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D6760A-DF73-4568-B47D-D70CD456D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have to:</a:t>
            </a:r>
          </a:p>
          <a:p>
            <a:pPr lvl="1"/>
            <a:r>
              <a:rPr lang="en-US" dirty="0" smtClean="0"/>
              <a:t>Guarantee comparability between cases and controls</a:t>
            </a:r>
            <a:endParaRPr lang="en-US" dirty="0" smtClean="0"/>
          </a:p>
          <a:p>
            <a:pPr lvl="1"/>
            <a:r>
              <a:rPr lang="en-US" dirty="0" smtClean="0"/>
              <a:t>Do your best to obtain accurate and complete data</a:t>
            </a:r>
            <a:endParaRPr lang="en-US" dirty="0"/>
          </a:p>
          <a:p>
            <a:pPr lvl="1"/>
            <a:r>
              <a:rPr lang="en-US" dirty="0" smtClean="0"/>
              <a:t>Have </a:t>
            </a:r>
            <a:r>
              <a:rPr lang="en-US" dirty="0" smtClean="0"/>
              <a:t>different sources of information (about exposure </a:t>
            </a:r>
            <a:r>
              <a:rPr lang="en-US" dirty="0"/>
              <a:t>and </a:t>
            </a:r>
            <a:r>
              <a:rPr lang="en-US" dirty="0" smtClean="0"/>
              <a:t>disease) and insure the validity of these sources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Clear definition </a:t>
            </a:r>
            <a:r>
              <a:rPr lang="en-US" dirty="0"/>
              <a:t>of the outcome (homogenous disease entity) e.g. congenital malformation</a:t>
            </a:r>
          </a:p>
          <a:p>
            <a:pPr lvl="2"/>
            <a:r>
              <a:rPr lang="en-US" dirty="0"/>
              <a:t>Definite</a:t>
            </a:r>
          </a:p>
          <a:p>
            <a:pPr lvl="2"/>
            <a:r>
              <a:rPr lang="en-US" dirty="0"/>
              <a:t>Probable</a:t>
            </a:r>
          </a:p>
          <a:p>
            <a:pPr lvl="2"/>
            <a:r>
              <a:rPr lang="en-US" dirty="0"/>
              <a:t>possible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18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B9958C-A2AA-4065-8326-6B2AD62A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of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8B3EE0-D182-4B32-A222-473F020B4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Hospital-based case-control study</a:t>
            </a:r>
          </a:p>
          <a:p>
            <a:r>
              <a:rPr lang="en-US" dirty="0"/>
              <a:t>Population-based case-control study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Validity should not be compromised in an attempt to achieve generalizability </a:t>
            </a:r>
          </a:p>
        </p:txBody>
      </p:sp>
    </p:spTree>
    <p:extLst>
      <p:ext uri="{BB962C8B-B14F-4D97-AF65-F5344CB8AC3E}">
        <p14:creationId xmlns:p14="http://schemas.microsoft.com/office/powerpoint/2010/main" val="161836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B9958C-A2AA-4065-8326-6B2AD62A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of controls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8B3EE0-D182-4B32-A222-473F020B4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controls must be selected to represent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the entire </a:t>
            </a:r>
            <a:r>
              <a:rPr lang="en-US" dirty="0" err="1"/>
              <a:t>nondiseased</a:t>
            </a:r>
            <a:r>
              <a:rPr lang="en-US" dirty="0"/>
              <a:t> </a:t>
            </a:r>
            <a:r>
              <a:rPr lang="en-US" dirty="0" smtClean="0"/>
              <a:t>population</a:t>
            </a:r>
            <a:endParaRPr lang="en-US" dirty="0"/>
          </a:p>
          <a:p>
            <a:r>
              <a:rPr lang="en-US" dirty="0"/>
              <a:t>But they should represent the population of individuals who would have been identified and included as cases had they developed the outcome</a:t>
            </a:r>
          </a:p>
          <a:p>
            <a:pPr lvl="1"/>
            <a:r>
              <a:rPr lang="en-US" sz="2200" dirty="0">
                <a:solidFill>
                  <a:prstClr val="black"/>
                </a:solidFill>
              </a:rPr>
              <a:t>Sources of controls could be:</a:t>
            </a:r>
          </a:p>
          <a:p>
            <a:pPr lvl="2"/>
            <a:r>
              <a:rPr lang="en-US" sz="1900" dirty="0">
                <a:solidFill>
                  <a:prstClr val="black"/>
                </a:solidFill>
              </a:rPr>
              <a:t>Hospital controls</a:t>
            </a:r>
          </a:p>
          <a:p>
            <a:pPr lvl="2"/>
            <a:r>
              <a:rPr lang="en-US" sz="1900" dirty="0">
                <a:solidFill>
                  <a:prstClr val="black"/>
                </a:solidFill>
              </a:rPr>
              <a:t>General population controls</a:t>
            </a:r>
          </a:p>
          <a:p>
            <a:pPr lvl="2"/>
            <a:r>
              <a:rPr lang="en-US" sz="1900" dirty="0">
                <a:solidFill>
                  <a:prstClr val="black"/>
                </a:solidFill>
              </a:rPr>
              <a:t>Special controls such as:</a:t>
            </a:r>
          </a:p>
          <a:p>
            <a:pPr lvl="3"/>
            <a:r>
              <a:rPr lang="en-US" sz="1700" dirty="0">
                <a:solidFill>
                  <a:prstClr val="black"/>
                </a:solidFill>
              </a:rPr>
              <a:t>Friends</a:t>
            </a:r>
          </a:p>
          <a:p>
            <a:pPr lvl="3"/>
            <a:r>
              <a:rPr lang="en-US" sz="1700" dirty="0">
                <a:solidFill>
                  <a:prstClr val="black"/>
                </a:solidFill>
              </a:rPr>
              <a:t>Neighbors</a:t>
            </a:r>
          </a:p>
          <a:p>
            <a:pPr lvl="3"/>
            <a:r>
              <a:rPr lang="en-US" sz="1700" dirty="0">
                <a:solidFill>
                  <a:prstClr val="black"/>
                </a:solidFill>
              </a:rPr>
              <a:t>Relatives  </a:t>
            </a:r>
            <a:endParaRPr lang="en-US" dirty="0"/>
          </a:p>
          <a:p>
            <a:r>
              <a:rPr lang="en-US" dirty="0"/>
              <a:t>How many controls per case should be used (1:1 to 4(controls):1(case))</a:t>
            </a:r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92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A50B30-998E-47B7-BCBD-44DDDCE24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using hospitalized controls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D09C84-BEDF-4104-B4C5-6423EED17B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Easily identified</a:t>
            </a:r>
          </a:p>
          <a:p>
            <a:r>
              <a:rPr lang="en-US" dirty="0"/>
              <a:t>Readily available in sufficient numbers</a:t>
            </a:r>
          </a:p>
          <a:p>
            <a:r>
              <a:rPr lang="en-US" dirty="0"/>
              <a:t>Reduce recall bias (how?)</a:t>
            </a:r>
          </a:p>
          <a:p>
            <a:r>
              <a:rPr lang="en-US" dirty="0"/>
              <a:t>Minimizing bias due to nonresponse (how?)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What is (are) the disadvantage(s) of having hospitalized controls</a:t>
            </a:r>
          </a:p>
        </p:txBody>
      </p:sp>
    </p:spTree>
    <p:extLst>
      <p:ext uri="{BB962C8B-B14F-4D97-AF65-F5344CB8AC3E}">
        <p14:creationId xmlns:p14="http://schemas.microsoft.com/office/powerpoint/2010/main" val="270465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730E36-7D33-4B36-8CF6-92C15D949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Ascertainment of Disease and Exposure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835376-160B-4A61-B648-0299EBE83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potential source of information must be carefully considered (accurate and comparable for all study groups)</a:t>
            </a:r>
          </a:p>
          <a:p>
            <a:r>
              <a:rPr lang="en-US" dirty="0"/>
              <a:t>Possible sources of information:</a:t>
            </a:r>
          </a:p>
          <a:p>
            <a:pPr lvl="1"/>
            <a:r>
              <a:rPr lang="en-US" dirty="0"/>
              <a:t>Death certificates</a:t>
            </a:r>
          </a:p>
          <a:p>
            <a:pPr lvl="1"/>
            <a:r>
              <a:rPr lang="en-US" dirty="0"/>
              <a:t>Case registries</a:t>
            </a:r>
          </a:p>
          <a:p>
            <a:pPr lvl="1"/>
            <a:r>
              <a:rPr lang="en-US" dirty="0"/>
              <a:t>Office records of physicians</a:t>
            </a:r>
          </a:p>
          <a:p>
            <a:pPr lvl="1"/>
            <a:r>
              <a:rPr lang="en-US" dirty="0"/>
              <a:t>Hospital admission or discharge records</a:t>
            </a:r>
          </a:p>
          <a:p>
            <a:pPr lvl="1"/>
            <a:r>
              <a:rPr lang="en-US" dirty="0"/>
              <a:t>Log books</a:t>
            </a:r>
          </a:p>
          <a:p>
            <a:pPr lvl="1"/>
            <a:r>
              <a:rPr lang="en-US" dirty="0"/>
              <a:t>HIS</a:t>
            </a:r>
          </a:p>
        </p:txBody>
      </p:sp>
    </p:spTree>
    <p:extLst>
      <p:ext uri="{BB962C8B-B14F-4D97-AF65-F5344CB8AC3E}">
        <p14:creationId xmlns:p14="http://schemas.microsoft.com/office/powerpoint/2010/main" val="240375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567</Words>
  <Application>Microsoft Office PowerPoint</Application>
  <PresentationFormat>Widescreen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Case-Control Studies</vt:lpstr>
      <vt:lpstr>Objectives</vt:lpstr>
      <vt:lpstr>Case-Control</vt:lpstr>
      <vt:lpstr>Case control studies</vt:lpstr>
      <vt:lpstr>Aspects to be considered</vt:lpstr>
      <vt:lpstr>Selection of cases</vt:lpstr>
      <vt:lpstr>Selection of controls</vt:lpstr>
      <vt:lpstr>Advantages of using hospitalized controls</vt:lpstr>
      <vt:lpstr>Ascertainment of Disease and Exposure Status</vt:lpstr>
      <vt:lpstr>Exposure</vt:lpstr>
      <vt:lpstr>The role of bias</vt:lpstr>
      <vt:lpstr>Strength and limitations of case-control study</vt:lpstr>
      <vt:lpstr>Strength and limitations of case-control study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Case-Control Studies</dc:title>
  <dc:creator>Bin Saeed</dc:creator>
  <cp:lastModifiedBy>ejaz</cp:lastModifiedBy>
  <cp:revision>15</cp:revision>
  <dcterms:created xsi:type="dcterms:W3CDTF">2018-09-24T20:40:40Z</dcterms:created>
  <dcterms:modified xsi:type="dcterms:W3CDTF">2018-09-25T11:42:51Z</dcterms:modified>
</cp:coreProperties>
</file>