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77" r:id="rId2"/>
    <p:sldMasterId id="2147483689" r:id="rId3"/>
    <p:sldMasterId id="2147483703" r:id="rId4"/>
  </p:sldMasterIdLst>
  <p:notesMasterIdLst>
    <p:notesMasterId r:id="rId55"/>
  </p:notesMasterIdLst>
  <p:sldIdLst>
    <p:sldId id="257" r:id="rId5"/>
    <p:sldId id="334" r:id="rId6"/>
    <p:sldId id="333" r:id="rId7"/>
    <p:sldId id="261" r:id="rId8"/>
    <p:sldId id="263" r:id="rId9"/>
    <p:sldId id="387" r:id="rId10"/>
    <p:sldId id="388" r:id="rId11"/>
    <p:sldId id="335" r:id="rId12"/>
    <p:sldId id="264" r:id="rId13"/>
    <p:sldId id="336" r:id="rId14"/>
    <p:sldId id="268" r:id="rId15"/>
    <p:sldId id="269" r:id="rId16"/>
    <p:sldId id="270" r:id="rId17"/>
    <p:sldId id="337" r:id="rId18"/>
    <p:sldId id="274" r:id="rId19"/>
    <p:sldId id="393" r:id="rId20"/>
    <p:sldId id="378" r:id="rId21"/>
    <p:sldId id="375" r:id="rId22"/>
    <p:sldId id="280" r:id="rId23"/>
    <p:sldId id="340" r:id="rId24"/>
    <p:sldId id="272" r:id="rId25"/>
    <p:sldId id="370" r:id="rId26"/>
    <p:sldId id="347" r:id="rId27"/>
    <p:sldId id="376" r:id="rId28"/>
    <p:sldId id="390" r:id="rId29"/>
    <p:sldId id="391" r:id="rId30"/>
    <p:sldId id="345" r:id="rId31"/>
    <p:sldId id="346" r:id="rId32"/>
    <p:sldId id="348" r:id="rId33"/>
    <p:sldId id="292" r:id="rId34"/>
    <p:sldId id="293" r:id="rId35"/>
    <p:sldId id="294" r:id="rId36"/>
    <p:sldId id="295" r:id="rId37"/>
    <p:sldId id="305" r:id="rId38"/>
    <p:sldId id="377" r:id="rId39"/>
    <p:sldId id="386" r:id="rId40"/>
    <p:sldId id="384" r:id="rId41"/>
    <p:sldId id="323" r:id="rId42"/>
    <p:sldId id="350" r:id="rId43"/>
    <p:sldId id="351" r:id="rId44"/>
    <p:sldId id="324" r:id="rId45"/>
    <p:sldId id="392" r:id="rId46"/>
    <p:sldId id="326" r:id="rId47"/>
    <p:sldId id="356" r:id="rId48"/>
    <p:sldId id="357" r:id="rId49"/>
    <p:sldId id="355" r:id="rId50"/>
    <p:sldId id="328" r:id="rId51"/>
    <p:sldId id="394" r:id="rId52"/>
    <p:sldId id="327" r:id="rId53"/>
    <p:sldId id="358" r:id="rId5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9966"/>
    <a:srgbClr val="FF6600"/>
    <a:srgbClr val="FF7C80"/>
    <a:srgbClr val="FFCC66"/>
    <a:srgbClr val="FFFFC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53" autoAdjust="0"/>
    <p:restoredTop sz="92280" autoAdjust="0"/>
  </p:normalViewPr>
  <p:slideViewPr>
    <p:cSldViewPr>
      <p:cViewPr varScale="1">
        <p:scale>
          <a:sx n="68" d="100"/>
          <a:sy n="68" d="100"/>
        </p:scale>
        <p:origin x="133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0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7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C4F658F-E29A-4031-8733-106BCC15354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729B31-DB06-47EC-B40B-A8BF452D25B0}" type="slidenum">
              <a:rPr lang="en-US"/>
              <a:pPr/>
              <a:t>5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3AF2D1-57B7-4AA1-A94D-F800DAFB3BE2}" type="slidenum">
              <a:rPr lang="en-US"/>
              <a:pPr/>
              <a:t>18</a:t>
            </a:fld>
            <a:endParaRPr lang="en-US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8B7469-0E9D-4D35-810B-E9B9342773F9}" type="slidenum">
              <a:rPr lang="en-US"/>
              <a:pPr/>
              <a:t>19</a:t>
            </a:fld>
            <a:endParaRPr lang="en-US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dirty="0"/>
              <a:t>This slide depicts the pressures in a healthy limb, in mauve, while lying, rising, standing still and walking compared with the pressures present in a limb with defective valves.</a:t>
            </a:r>
          </a:p>
          <a:p>
            <a:r>
              <a:rPr lang="en-US" sz="1600" b="1" dirty="0"/>
              <a:t>The mauve depicts the normal rise and fall of venous pressure according to body positioning and gravitational effect.</a:t>
            </a:r>
          </a:p>
          <a:p>
            <a:endParaRPr lang="en-US" sz="1600" b="1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B69F13-5810-4482-B40E-AEABE34BFD9A}" type="slidenum">
              <a:rPr lang="en-US"/>
              <a:pPr/>
              <a:t>21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4F69C4-2436-4AB5-9719-CC8985B6ED52}" type="slidenum">
              <a:rPr lang="en-US"/>
              <a:pPr/>
              <a:t>27</a:t>
            </a:fld>
            <a:endParaRPr lang="en-US"/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68E127-8A36-42A0-8362-65D34DF376C8}" type="slidenum">
              <a:rPr lang="en-US"/>
              <a:pPr/>
              <a:t>28</a:t>
            </a:fld>
            <a:endParaRPr lang="en-US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B30D9F-BFC4-4727-8063-D6C935CD5E47}" type="slidenum">
              <a:rPr lang="en-US"/>
              <a:pPr/>
              <a:t>30</a:t>
            </a:fld>
            <a:endParaRPr lang="en-U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9260D4-C060-4993-B63E-8D414EA1E0ED}" type="slidenum">
              <a:rPr lang="en-US"/>
              <a:pPr/>
              <a:t>31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3A3E37-95C0-405B-B529-32D5F80FF4A0}" type="slidenum">
              <a:rPr lang="en-US"/>
              <a:pPr/>
              <a:t>32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93DA0E-E3DB-4305-8211-D9B931EB1FB1}" type="slidenum">
              <a:rPr lang="en-US"/>
              <a:pPr/>
              <a:t>33</a:t>
            </a:fld>
            <a:endParaRPr lang="en-US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E29BF2-F1CE-4052-9DB0-40F751473D4A}" type="slidenum">
              <a:rPr lang="en-US"/>
              <a:pPr/>
              <a:t>34</a:t>
            </a:fld>
            <a:endParaRPr 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729B31-DB06-47EC-B40B-A8BF452D25B0}" type="slidenum">
              <a:rPr lang="en-US"/>
              <a:pPr/>
              <a:t>6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2128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E29BF2-F1CE-4052-9DB0-40F751473D4A}" type="slidenum">
              <a:rPr lang="en-US"/>
              <a:pPr/>
              <a:t>35</a:t>
            </a:fld>
            <a:endParaRPr 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E29BF2-F1CE-4052-9DB0-40F751473D4A}" type="slidenum">
              <a:rPr lang="en-US"/>
              <a:pPr/>
              <a:t>36</a:t>
            </a:fld>
            <a:endParaRPr 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E6150D-BF35-4793-918C-27EBE875B892}" type="slidenum">
              <a:rPr lang="en-US"/>
              <a:pPr/>
              <a:t>43</a:t>
            </a:fld>
            <a:endParaRPr lang="en-US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Sclerotherapy is the injection of a sclerosing agent into a vein, causing an inflammatory reaction in the endothelium of the vein wall. The vein walls adhere together under compression and form a scar (fibrotic tissue) that is absorbed by the body. </a:t>
            </a:r>
            <a:endParaRPr lang="en-CA" b="1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729B31-DB06-47EC-B40B-A8BF452D25B0}" type="slidenum">
              <a:rPr lang="en-US"/>
              <a:pPr/>
              <a:t>7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20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8D93BF-AC45-4117-B90E-A28B1515B554}" type="slidenum">
              <a:rPr lang="en-US"/>
              <a:pPr/>
              <a:t>9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8414A7-D7A8-423E-A454-824E9C38AA98}" type="slidenum">
              <a:rPr lang="en-US"/>
              <a:pPr/>
              <a:t>12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800" b="1"/>
              <a:t>IN REVIEW! If you understand normal you will be able to advise and guide regarding therapy for the abnormal.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presence of </a:t>
            </a:r>
            <a:r>
              <a:rPr lang="en-US" dirty="0">
                <a:solidFill>
                  <a:schemeClr val="folHlink"/>
                </a:solidFill>
              </a:rPr>
              <a:t>(irreversible)</a:t>
            </a:r>
            <a:r>
              <a:rPr lang="en-US" dirty="0"/>
              <a:t> skin damage in the lower leg as a result of sustained venous hypertension.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F658F-E29A-4031-8733-106BCC15354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41155C-C452-4018-8F14-47D1B92354BA}" type="slidenum">
              <a:rPr lang="en-US"/>
              <a:pPr/>
              <a:t>15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41155C-C452-4018-8F14-47D1B92354BA}" type="slidenum">
              <a:rPr lang="en-US"/>
              <a:pPr/>
              <a:t>16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82476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41155C-C452-4018-8F14-47D1B92354BA}" type="slidenum">
              <a:rPr lang="en-US"/>
              <a:pPr/>
              <a:t>17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3601"/>
            <a:ext cx="5029200" cy="1143000"/>
          </a:xfrm>
        </p:spPr>
        <p:txBody>
          <a:bodyPr>
            <a:noAutofit/>
          </a:bodyPr>
          <a:lstStyle>
            <a:lvl1pPr>
              <a:defRPr sz="3600" b="1"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352800"/>
            <a:ext cx="4495800" cy="762000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6FCF61-EC0E-4F3F-A5ED-D26FCE3664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4F8B20-5F11-47E4-8545-8A5705EAC1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43C0B-784E-41FF-BF15-A58449EDA6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570694B-34AA-436A-9564-530A11709F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B1520B3-5A0F-4E22-A54F-D563AEC187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3601"/>
            <a:ext cx="5029200" cy="1143000"/>
          </a:xfrm>
        </p:spPr>
        <p:txBody>
          <a:bodyPr>
            <a:noAutofit/>
          </a:bodyPr>
          <a:lstStyle>
            <a:lvl1pPr>
              <a:defRPr sz="3600" b="1"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352800"/>
            <a:ext cx="4495800" cy="762000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7600F-0734-4724-9EC5-16B9C6E26A05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10/21/2018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35816-A06E-4DC0-A5E4-F5F08ED02DA6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2E77B-65DC-4ABA-B970-6BC2C0EF4B78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10/21/2018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9C736-124A-4090-B501-A0A6D8C8D3D2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ACB78-C8B2-456B-9D4B-C44640E3268A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10/21/2018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59905-D6B3-4021-BBDE-B64767ADB6FA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81C91-45FE-41DB-866B-BF6DF06EBFC2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10/21/2018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C989D-D6C2-4CA1-A86B-ACBC5E441EC0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58EE5-86E0-4075-AAF8-770AE3525135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10/21/2018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EB5E2-7D1F-4D03-B76D-60543490CEDC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2AC0C-2ABD-4531-899D-A1ECE84BFC85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10/21/2018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75552-4885-44D3-9D55-0D6847DC3D12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DCD0DB-F30C-4443-990B-962EABC6BF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97417-28E1-48B6-935A-AB2038DE07E8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10/21/2018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72FAD-B44C-4481-A2B2-DC9EB098327C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E8B67-BE3E-4FFD-B695-E737E282252D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10/21/2018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EB807-A6D2-45CE-A954-8B5EB7A05ACA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11291-49AE-4EA1-991E-7340515F8F90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10/21/2018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CBA66-FA1C-44A0-9857-5E3E45073850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8F7A3-AF37-4677-991C-2AA063E2DB96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10/21/2018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44454-1ACF-4E34-A1AA-034D2D661CC6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15DDC-A76D-4556-901D-9B5B9C1E02E4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10/21/2018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3B007-58A8-4B99-9799-A08853D1ED3F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3601"/>
            <a:ext cx="5029200" cy="1143000"/>
          </a:xfrm>
        </p:spPr>
        <p:txBody>
          <a:bodyPr>
            <a:noAutofit/>
          </a:bodyPr>
          <a:lstStyle>
            <a:lvl1pPr>
              <a:defRPr sz="3600" b="1"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352800"/>
            <a:ext cx="4495800" cy="762000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6FCF61-EC0E-4F3F-A5ED-D26FCE36643A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DCD0DB-F30C-4443-990B-962EABC6BF3E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2885AA-62C5-4AD2-84F1-FECF529EF736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2310A-BB3D-438A-B114-031E3D8652A1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521BDB-1B7F-439A-BF08-CE33D1CCBFEB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2885AA-62C5-4AD2-84F1-FECF529EF7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CEA5D8-6AEE-406F-BE2B-E60D5BA798E6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D00B1-E98F-4200-B398-426AF575BBE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C42999-5DA3-49DF-8598-0F46CD15C1F8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049730-063C-4BB2-8660-BFB2094AC739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4F8B20-5F11-47E4-8545-8A5705EAC103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43C0B-784E-41FF-BF15-A58449EDA602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570694B-34AA-436A-9564-530A11709F3C}" type="slidenum">
              <a:rPr lang="en-US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B1520B3-5A0F-4E22-A54F-D563AEC18745}" type="slidenum">
              <a:rPr lang="en-US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3601"/>
            <a:ext cx="5029200" cy="1143000"/>
          </a:xfrm>
        </p:spPr>
        <p:txBody>
          <a:bodyPr>
            <a:noAutofit/>
          </a:bodyPr>
          <a:lstStyle>
            <a:lvl1pPr>
              <a:defRPr sz="3600" b="1"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352800"/>
            <a:ext cx="4495800" cy="762000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6FCF61-EC0E-4F3F-A5ED-D26FCE36643A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DCD0DB-F30C-4443-990B-962EABC6BF3E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2310A-BB3D-438A-B114-031E3D8652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2885AA-62C5-4AD2-84F1-FECF529EF736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2310A-BB3D-438A-B114-031E3D8652A1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521BDB-1B7F-439A-BF08-CE33D1CCBFEB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CEA5D8-6AEE-406F-BE2B-E60D5BA798E6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D00B1-E98F-4200-B398-426AF575BBE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C42999-5DA3-49DF-8598-0F46CD15C1F8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049730-063C-4BB2-8660-BFB2094AC739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4F8B20-5F11-47E4-8545-8A5705EAC103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43C0B-784E-41FF-BF15-A58449EDA602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570694B-34AA-436A-9564-530A11709F3C}" type="slidenum">
              <a:rPr lang="en-US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521BDB-1B7F-439A-BF08-CE33D1CCBF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B1520B3-5A0F-4E22-A54F-D563AEC18745}" type="slidenum">
              <a:rPr lang="en-US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CEA5D8-6AEE-406F-BE2B-E60D5BA798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D00B1-E98F-4200-B398-426AF575BB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C42999-5DA3-49DF-8598-0F46CD15C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049730-063C-4BB2-8660-BFB2094AC7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16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8DAD569-86F1-4BEF-863D-93FE376B3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ahoma" pitchFamily="34" charset="0"/>
          <a:ea typeface="+mj-ea"/>
          <a:cs typeface="Tahoma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16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065ABB-537E-4E62-8FD8-2366551BC134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10/21/2018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58A79A-726D-4206-B1B8-D36BE796ABDC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ahoma" pitchFamily="34" charset="0"/>
          <a:ea typeface="+mj-ea"/>
          <a:cs typeface="Tahoma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16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8DAD569-86F1-4BEF-863D-93FE376B3207}" type="slidenum">
              <a:rPr lang="en-US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ahoma" pitchFamily="34" charset="0"/>
          <a:ea typeface="+mj-ea"/>
          <a:cs typeface="Tahoma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16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8DAD569-86F1-4BEF-863D-93FE376B3207}" type="slidenum">
              <a:rPr lang="en-US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ahoma" pitchFamily="34" charset="0"/>
          <a:ea typeface="+mj-ea"/>
          <a:cs typeface="Tahoma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9.png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0.png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jpe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61.png"/><Relationship Id="rId4" Type="http://schemas.openxmlformats.org/officeDocument/2006/relationships/image" Target="../media/image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5" Type="http://schemas.openxmlformats.org/officeDocument/2006/relationships/image" Target="../media/image70.png"/><Relationship Id="rId4" Type="http://schemas.openxmlformats.org/officeDocument/2006/relationships/image" Target="../media/image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800" y="1143000"/>
            <a:ext cx="6781800" cy="2209800"/>
          </a:xfrm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6600" dirty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Times New Roman" pitchFamily="18" charset="0"/>
              </a:rPr>
              <a:t>Chronic Venous Insufficiency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4343400"/>
            <a:ext cx="5410200" cy="1752600"/>
          </a:xfrm>
        </p:spPr>
        <p:txBody>
          <a:bodyPr/>
          <a:lstStyle/>
          <a:p>
            <a:r>
              <a:rPr lang="en-US" b="1">
                <a:solidFill>
                  <a:srgbClr val="FF9966"/>
                </a:solidFill>
                <a:cs typeface="Times New Roman" pitchFamily="18" charset="0"/>
              </a:rPr>
              <a:t>Dr. Talal </a:t>
            </a:r>
            <a:r>
              <a:rPr lang="en-US" b="1" dirty="0">
                <a:solidFill>
                  <a:srgbClr val="FF9966"/>
                </a:solidFill>
                <a:cs typeface="Times New Roman" pitchFamily="18" charset="0"/>
              </a:rPr>
              <a:t>A. Altuwaijri</a:t>
            </a:r>
            <a:endParaRPr lang="en-US" i="1" dirty="0">
              <a:solidFill>
                <a:srgbClr val="FF9966"/>
              </a:solidFill>
              <a:cs typeface="Times New Roman" pitchFamily="18" charset="0"/>
            </a:endParaRPr>
          </a:p>
        </p:txBody>
      </p:sp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9966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219200" y="381000"/>
            <a:ext cx="3733800" cy="347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9966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4267200" y="2849474"/>
            <a:ext cx="4695827" cy="3751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543800" cy="1143000"/>
          </a:xfrm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fr-CA" sz="54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Calf Muscle </a:t>
            </a:r>
            <a:r>
              <a:rPr lang="fr-CA" sz="5400" dirty="0" err="1">
                <a:solidFill>
                  <a:srgbClr val="FF9966"/>
                </a:solidFill>
                <a:latin typeface="+mn-lt"/>
                <a:ea typeface="+mn-ea"/>
                <a:cs typeface="+mn-cs"/>
              </a:rPr>
              <a:t>Pump</a:t>
            </a:r>
            <a:r>
              <a:rPr lang="fr-CA" sz="54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905000" y="1566204"/>
            <a:ext cx="2895600" cy="643596"/>
          </a:xfrm>
        </p:spPr>
        <p:txBody>
          <a:bodyPr/>
          <a:lstStyle/>
          <a:p>
            <a:pPr algn="ctr">
              <a:buNone/>
            </a:pPr>
            <a:r>
              <a:rPr lang="fr-CA" sz="3600" dirty="0" err="1">
                <a:solidFill>
                  <a:srgbClr val="FF9966"/>
                </a:solidFill>
              </a:rPr>
              <a:t>Rest</a:t>
            </a:r>
            <a:r>
              <a:rPr lang="fr-CA" sz="3600" dirty="0">
                <a:solidFill>
                  <a:srgbClr val="FF9966"/>
                </a:solidFill>
              </a:rPr>
              <a:t> 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715000" y="1600201"/>
            <a:ext cx="3276600" cy="609600"/>
          </a:xfrm>
        </p:spPr>
        <p:txBody>
          <a:bodyPr/>
          <a:lstStyle/>
          <a:p>
            <a:pPr algn="ctr">
              <a:buNone/>
            </a:pPr>
            <a:r>
              <a:rPr lang="fr-CA" sz="3200" dirty="0">
                <a:solidFill>
                  <a:srgbClr val="FF9966"/>
                </a:solidFill>
              </a:rPr>
              <a:t>Contraction</a:t>
            </a:r>
          </a:p>
        </p:txBody>
      </p:sp>
      <p:pic>
        <p:nvPicPr>
          <p:cNvPr id="7" name="Picture 6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9966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657350" y="2514600"/>
            <a:ext cx="32956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9966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676900" y="2514600"/>
            <a:ext cx="3086100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533400"/>
            <a:ext cx="7696200" cy="1143000"/>
          </a:xfrm>
          <a:ln/>
        </p:spPr>
        <p:txBody>
          <a:bodyPr/>
          <a:lstStyle/>
          <a:p>
            <a:r>
              <a:rPr lang="en-US" sz="48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Ambulatory Venous Pressure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2057400"/>
            <a:ext cx="6324600" cy="3657600"/>
          </a:xfrm>
        </p:spPr>
        <p:txBody>
          <a:bodyPr/>
          <a:lstStyle/>
          <a:p>
            <a:endParaRPr lang="en-US" sz="2800" dirty="0">
              <a:solidFill>
                <a:srgbClr val="FF9966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n-US" sz="2800" dirty="0">
                <a:solidFill>
                  <a:srgbClr val="FF9966"/>
                </a:solidFill>
              </a:rPr>
              <a:t>  </a:t>
            </a:r>
            <a:r>
              <a:rPr lang="en-US" sz="2800" u="sng" dirty="0">
                <a:solidFill>
                  <a:srgbClr val="FF9966"/>
                </a:solidFill>
              </a:rPr>
              <a:t>Position</a:t>
            </a:r>
            <a:r>
              <a:rPr lang="en-US" sz="2800" dirty="0">
                <a:solidFill>
                  <a:srgbClr val="FF9966"/>
                </a:solidFill>
              </a:rPr>
              <a:t>			 </a:t>
            </a:r>
            <a:r>
              <a:rPr lang="en-US" sz="2800" u="sng" dirty="0">
                <a:solidFill>
                  <a:srgbClr val="FF9966"/>
                </a:solidFill>
              </a:rPr>
              <a:t>mm Hg</a:t>
            </a:r>
          </a:p>
          <a:p>
            <a:endParaRPr lang="en-US" sz="2800" dirty="0">
              <a:solidFill>
                <a:srgbClr val="FF9966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fr-CA" sz="2800" dirty="0">
                <a:solidFill>
                  <a:srgbClr val="FF9966"/>
                </a:solidFill>
              </a:rPr>
              <a:t>   </a:t>
            </a:r>
            <a:r>
              <a:rPr lang="en-US" sz="2800" dirty="0">
                <a:solidFill>
                  <a:srgbClr val="FF9966"/>
                </a:solidFill>
              </a:rPr>
              <a:t>Supine		</a:t>
            </a:r>
            <a:r>
              <a:rPr lang="fr-CA" sz="2800" dirty="0">
                <a:solidFill>
                  <a:srgbClr val="FF9966"/>
                </a:solidFill>
              </a:rPr>
              <a:t>	      </a:t>
            </a:r>
            <a:r>
              <a:rPr lang="en-US" sz="2800" dirty="0">
                <a:solidFill>
                  <a:srgbClr val="FF9966"/>
                </a:solidFill>
              </a:rPr>
              <a:t>10</a:t>
            </a:r>
          </a:p>
          <a:p>
            <a:pPr>
              <a:buFont typeface="Wingdings" pitchFamily="2" charset="2"/>
              <a:buNone/>
            </a:pPr>
            <a:r>
              <a:rPr lang="fr-CA" sz="2800" dirty="0">
                <a:solidFill>
                  <a:srgbClr val="FF9966"/>
                </a:solidFill>
              </a:rPr>
              <a:t>   Standing</a:t>
            </a:r>
            <a:r>
              <a:rPr lang="en-US" sz="2800" dirty="0">
                <a:solidFill>
                  <a:srgbClr val="FF9966"/>
                </a:solidFill>
              </a:rPr>
              <a:t>			    </a:t>
            </a:r>
            <a:r>
              <a:rPr lang="fr-CA" sz="2800" dirty="0">
                <a:solidFill>
                  <a:srgbClr val="FF9966"/>
                </a:solidFill>
              </a:rPr>
              <a:t>  </a:t>
            </a:r>
            <a:r>
              <a:rPr lang="en-US" sz="2800" dirty="0">
                <a:solidFill>
                  <a:srgbClr val="FF9966"/>
                </a:solidFill>
              </a:rPr>
              <a:t>90</a:t>
            </a:r>
          </a:p>
          <a:p>
            <a:pPr>
              <a:buFont typeface="Wingdings" pitchFamily="2" charset="2"/>
              <a:buNone/>
            </a:pPr>
            <a:r>
              <a:rPr lang="fr-CA" sz="2800" dirty="0">
                <a:solidFill>
                  <a:srgbClr val="FF9966"/>
                </a:solidFill>
              </a:rPr>
              <a:t>   </a:t>
            </a:r>
            <a:r>
              <a:rPr lang="fr-CA" sz="2800" dirty="0" err="1">
                <a:solidFill>
                  <a:srgbClr val="FF9966"/>
                </a:solidFill>
              </a:rPr>
              <a:t>Walking</a:t>
            </a:r>
            <a:r>
              <a:rPr lang="fr-CA" sz="2800" dirty="0">
                <a:solidFill>
                  <a:srgbClr val="FF9966"/>
                </a:solidFill>
              </a:rPr>
              <a:t>*</a:t>
            </a:r>
            <a:r>
              <a:rPr lang="en-US" sz="2800" dirty="0">
                <a:solidFill>
                  <a:srgbClr val="FF9966"/>
                </a:solidFill>
              </a:rPr>
              <a:t>		               </a:t>
            </a:r>
            <a:r>
              <a:rPr lang="fr-CA" sz="2800" dirty="0">
                <a:solidFill>
                  <a:srgbClr val="FF9966"/>
                </a:solidFill>
              </a:rPr>
              <a:t>  </a:t>
            </a:r>
            <a:r>
              <a:rPr lang="en-US" sz="2800" dirty="0">
                <a:solidFill>
                  <a:srgbClr val="FF9966"/>
                </a:solidFill>
              </a:rPr>
              <a:t>25</a:t>
            </a:r>
          </a:p>
          <a:p>
            <a:pPr algn="ctr">
              <a:buFont typeface="Wingdings" pitchFamily="2" charset="2"/>
              <a:buNone/>
            </a:pPr>
            <a:endParaRPr lang="en-US" sz="4800" b="1" i="1" dirty="0">
              <a:solidFill>
                <a:srgbClr val="FF9966"/>
              </a:solidFill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489325" y="6213475"/>
            <a:ext cx="4093621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A" sz="2400" dirty="0">
                <a:solidFill>
                  <a:srgbClr val="FF9966"/>
                </a:solidFill>
              </a:rPr>
              <a:t>* </a:t>
            </a:r>
            <a:r>
              <a:rPr lang="fr-CA" sz="2400" dirty="0">
                <a:solidFill>
                  <a:srgbClr val="FF9966"/>
                </a:solidFill>
                <a:latin typeface="Arial" charset="0"/>
              </a:rPr>
              <a:t>7 </a:t>
            </a:r>
            <a:r>
              <a:rPr lang="fr-CA" sz="2400" dirty="0" err="1">
                <a:solidFill>
                  <a:srgbClr val="FF9966"/>
                </a:solidFill>
                <a:latin typeface="Arial" charset="0"/>
              </a:rPr>
              <a:t>steps</a:t>
            </a:r>
            <a:r>
              <a:rPr lang="fr-CA" sz="2400" dirty="0">
                <a:solidFill>
                  <a:srgbClr val="FF9966"/>
                </a:solidFill>
                <a:latin typeface="Arial" charset="0"/>
              </a:rPr>
              <a:t>  =  maximum effect</a:t>
            </a:r>
            <a:endParaRPr lang="en-US" sz="2400" dirty="0">
              <a:solidFill>
                <a:srgbClr val="FF9966"/>
              </a:solidFill>
              <a:latin typeface="Arial" charset="0"/>
            </a:endParaRPr>
          </a:p>
        </p:txBody>
      </p:sp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209800"/>
            <a:ext cx="7772400" cy="1858962"/>
          </a:xfrm>
        </p:spPr>
        <p:txBody>
          <a:bodyPr/>
          <a:lstStyle/>
          <a:p>
            <a:r>
              <a:rPr lang="en-US" sz="48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What is Chronic venous insufficiency?	</a:t>
            </a:r>
          </a:p>
        </p:txBody>
      </p:sp>
      <p:pic>
        <p:nvPicPr>
          <p:cNvPr id="3" name="Picture 2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7" name="Rectangle 5"/>
          <p:cNvSpPr>
            <a:spLocks noGrp="1" noChangeArrowheads="1"/>
          </p:cNvSpPr>
          <p:nvPr>
            <p:ph type="title"/>
          </p:nvPr>
        </p:nvSpPr>
        <p:spPr>
          <a:xfrm>
            <a:off x="1219200" y="2438400"/>
            <a:ext cx="7620000" cy="1371600"/>
          </a:xfrm>
        </p:spPr>
        <p:txBody>
          <a:bodyPr/>
          <a:lstStyle/>
          <a:p>
            <a:r>
              <a:rPr lang="fr-CA" sz="60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Pathophysiology</a:t>
            </a:r>
            <a:endParaRPr lang="en-US" sz="6000" dirty="0">
              <a:solidFill>
                <a:srgbClr val="FF996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228600"/>
            <a:ext cx="7315200" cy="1447800"/>
          </a:xfrm>
          <a:ln/>
        </p:spPr>
        <p:txBody>
          <a:bodyPr/>
          <a:lstStyle/>
          <a:p>
            <a:pPr algn="ctr">
              <a:lnSpc>
                <a:spcPct val="270000"/>
              </a:lnSpc>
              <a:buNone/>
            </a:pPr>
            <a:r>
              <a:rPr lang="fr-CA" sz="3200" dirty="0">
                <a:solidFill>
                  <a:srgbClr val="FF9966"/>
                </a:solidFill>
              </a:rPr>
              <a:t>Reflux (90%)                   Obstruction (10%)</a:t>
            </a:r>
          </a:p>
          <a:p>
            <a:pPr>
              <a:lnSpc>
                <a:spcPct val="210000"/>
              </a:lnSpc>
            </a:pPr>
            <a:endParaRPr lang="fr-CA" sz="2800" dirty="0">
              <a:solidFill>
                <a:srgbClr val="FF9966"/>
              </a:solidFill>
            </a:endParaRPr>
          </a:p>
        </p:txBody>
      </p:sp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008478" y="1600200"/>
            <a:ext cx="6297322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5" name="Part 2- What are Varicose Veins- Diagnosis and Treatment of Varicose Veins">
            <a:hlinkClick r:id="" action="ppaction://media"/>
            <a:extLst>
              <a:ext uri="{FF2B5EF4-FFF2-40B4-BE49-F238E27FC236}">
                <a16:creationId xmlns:a16="http://schemas.microsoft.com/office/drawing/2014/main" id="{23B06F33-4CB3-43F0-875B-79710677D7CD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2831" end="6452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71600" y="1066800"/>
            <a:ext cx="7565269" cy="4267200"/>
          </a:xfrm>
        </p:spPr>
      </p:pic>
    </p:spTree>
    <p:extLst>
      <p:ext uri="{BB962C8B-B14F-4D97-AF65-F5344CB8AC3E}">
        <p14:creationId xmlns:p14="http://schemas.microsoft.com/office/powerpoint/2010/main" val="42805415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5" name="Picture 4" descr="http://www.indiasurgerytour.com/images/india-general%C2%ADsurgery/india-surgery-Varicose-Vein-Removal-surger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9966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2590800" y="609600"/>
            <a:ext cx="4572000" cy="566928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371600" y="228600"/>
            <a:ext cx="3124200" cy="1600200"/>
          </a:xfrm>
        </p:spPr>
        <p:txBody>
          <a:bodyPr anchor="ctr"/>
          <a:lstStyle/>
          <a:p>
            <a:pPr algn="ctr">
              <a:buNone/>
            </a:pPr>
            <a:r>
              <a:rPr lang="en-US" dirty="0">
                <a:solidFill>
                  <a:srgbClr val="FF9966"/>
                </a:solidFill>
              </a:rPr>
              <a:t>Primary </a:t>
            </a:r>
            <a:r>
              <a:rPr lang="en-US" dirty="0" err="1">
                <a:solidFill>
                  <a:srgbClr val="FF9966"/>
                </a:solidFill>
              </a:rPr>
              <a:t>Valvular</a:t>
            </a:r>
            <a:r>
              <a:rPr lang="en-US" dirty="0">
                <a:solidFill>
                  <a:srgbClr val="FF9966"/>
                </a:solidFill>
              </a:rPr>
              <a:t> Incompetence</a:t>
            </a:r>
          </a:p>
          <a:p>
            <a:pPr algn="ctr">
              <a:buNone/>
            </a:pPr>
            <a:r>
              <a:rPr lang="en-US" dirty="0">
                <a:solidFill>
                  <a:srgbClr val="FF9966"/>
                </a:solidFill>
              </a:rPr>
              <a:t>“ floppy valve ”</a:t>
            </a:r>
          </a:p>
        </p:txBody>
      </p:sp>
      <p:sp>
        <p:nvSpPr>
          <p:cNvPr id="38917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4800600" y="381000"/>
            <a:ext cx="3733800" cy="1143000"/>
          </a:xfrm>
        </p:spPr>
        <p:txBody>
          <a:bodyPr/>
          <a:lstStyle/>
          <a:p>
            <a:pPr algn="ctr">
              <a:buNone/>
            </a:pPr>
            <a:r>
              <a:rPr lang="en-US" dirty="0">
                <a:solidFill>
                  <a:srgbClr val="FF9966"/>
                </a:solidFill>
              </a:rPr>
              <a:t>Secondary </a:t>
            </a:r>
            <a:r>
              <a:rPr lang="en-US" dirty="0" err="1">
                <a:solidFill>
                  <a:srgbClr val="FF9966"/>
                </a:solidFill>
              </a:rPr>
              <a:t>Valvular</a:t>
            </a:r>
            <a:r>
              <a:rPr lang="en-US" dirty="0">
                <a:solidFill>
                  <a:srgbClr val="FF9966"/>
                </a:solidFill>
              </a:rPr>
              <a:t> Incompetence</a:t>
            </a:r>
          </a:p>
        </p:txBody>
      </p:sp>
      <p:pic>
        <p:nvPicPr>
          <p:cNvPr id="7" name="Picture 6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371600" y="1905000"/>
            <a:ext cx="7403778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28600"/>
            <a:ext cx="7239000" cy="1219200"/>
          </a:xfrm>
          <a:ln/>
        </p:spPr>
        <p:txBody>
          <a:bodyPr/>
          <a:lstStyle/>
          <a:p>
            <a:r>
              <a:rPr lang="fr-CA" sz="48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 SO, </a:t>
            </a:r>
            <a:r>
              <a:rPr lang="fr-CA" sz="4800" dirty="0" err="1">
                <a:solidFill>
                  <a:srgbClr val="FF9966"/>
                </a:solidFill>
                <a:latin typeface="+mn-lt"/>
                <a:ea typeface="+mn-ea"/>
                <a:cs typeface="+mn-cs"/>
              </a:rPr>
              <a:t>Waht</a:t>
            </a:r>
            <a:r>
              <a:rPr lang="fr-CA" sz="48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CA" sz="4800" dirty="0" err="1">
                <a:solidFill>
                  <a:srgbClr val="FF9966"/>
                </a:solidFill>
                <a:latin typeface="+mn-lt"/>
                <a:ea typeface="+mn-ea"/>
                <a:cs typeface="+mn-cs"/>
              </a:rPr>
              <a:t>happens</a:t>
            </a:r>
            <a:r>
              <a:rPr lang="fr-CA" sz="48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 to the </a:t>
            </a:r>
            <a:r>
              <a:rPr lang="fr-CA" sz="4800" dirty="0" err="1">
                <a:solidFill>
                  <a:srgbClr val="FF9966"/>
                </a:solidFill>
                <a:latin typeface="+mn-lt"/>
                <a:ea typeface="+mn-ea"/>
                <a:cs typeface="+mn-cs"/>
              </a:rPr>
              <a:t>Venous</a:t>
            </a:r>
            <a:r>
              <a:rPr lang="fr-CA" sz="48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 Pressure? </a:t>
            </a:r>
            <a:endParaRPr lang="en-US" sz="4800" dirty="0">
              <a:solidFill>
                <a:srgbClr val="FF996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8131" name="Picture 3" descr="mm Hg Diagr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981200"/>
            <a:ext cx="7315200" cy="433230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6" name="Rectangle 4"/>
          <p:cNvSpPr>
            <a:spLocks noGrp="1" noChangeArrowheads="1"/>
          </p:cNvSpPr>
          <p:nvPr>
            <p:ph type="title"/>
          </p:nvPr>
        </p:nvSpPr>
        <p:spPr>
          <a:xfrm>
            <a:off x="1143000" y="2514600"/>
            <a:ext cx="7315200" cy="1295400"/>
          </a:xfrm>
        </p:spPr>
        <p:txBody>
          <a:bodyPr/>
          <a:lstStyle/>
          <a:p>
            <a:r>
              <a:rPr lang="en-US" sz="8800" i="1" dirty="0">
                <a:solidFill>
                  <a:srgbClr val="FF9966"/>
                </a:solidFill>
                <a:latin typeface="+mn-lt"/>
                <a:ea typeface="+mn-ea"/>
                <a:cs typeface="Times New Roman" pitchFamily="18" charset="0"/>
              </a:rPr>
              <a:t>Anatomy</a:t>
            </a:r>
          </a:p>
        </p:txBody>
      </p:sp>
      <p:pic>
        <p:nvPicPr>
          <p:cNvPr id="3" name="Picture 2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Evaluation</a:t>
            </a:r>
            <a:endParaRPr lang="en-US" sz="4800" dirty="0">
              <a:solidFill>
                <a:srgbClr val="FF9966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1905000"/>
            <a:ext cx="7620000" cy="4525963"/>
          </a:xfrm>
        </p:spPr>
        <p:txBody>
          <a:bodyPr/>
          <a:lstStyle/>
          <a:p>
            <a:r>
              <a:rPr lang="en-US" sz="4000" dirty="0">
                <a:solidFill>
                  <a:srgbClr val="FF9966"/>
                </a:solidFill>
              </a:rPr>
              <a:t>History</a:t>
            </a:r>
          </a:p>
          <a:p>
            <a:r>
              <a:rPr lang="en-US" sz="4000" dirty="0">
                <a:solidFill>
                  <a:srgbClr val="FF9966"/>
                </a:solidFill>
              </a:rPr>
              <a:t>Physical Examination</a:t>
            </a:r>
          </a:p>
          <a:p>
            <a:r>
              <a:rPr lang="en-US" sz="4000" dirty="0">
                <a:solidFill>
                  <a:srgbClr val="FF9966"/>
                </a:solidFill>
              </a:rPr>
              <a:t>Investigations:</a:t>
            </a:r>
          </a:p>
          <a:p>
            <a:pPr>
              <a:buFont typeface="Wingdings" pitchFamily="2" charset="2"/>
              <a:buNone/>
            </a:pPr>
            <a:r>
              <a:rPr lang="en-US" sz="4000" dirty="0">
                <a:solidFill>
                  <a:srgbClr val="FF9966"/>
                </a:solidFill>
              </a:rPr>
              <a:t>    Non-invasive (Doppler/Duplex)</a:t>
            </a:r>
          </a:p>
          <a:p>
            <a:pPr>
              <a:buFont typeface="Wingdings" pitchFamily="2" charset="2"/>
              <a:buNone/>
            </a:pPr>
            <a:r>
              <a:rPr lang="en-US" sz="4000" dirty="0">
                <a:solidFill>
                  <a:srgbClr val="FF9966"/>
                </a:solidFill>
              </a:rPr>
              <a:t>    Invasive (AVP/ </a:t>
            </a:r>
            <a:r>
              <a:rPr lang="en-US" sz="4000" dirty="0" err="1">
                <a:solidFill>
                  <a:srgbClr val="FF9966"/>
                </a:solidFill>
              </a:rPr>
              <a:t>Venography</a:t>
            </a:r>
            <a:r>
              <a:rPr lang="en-US" sz="4000" dirty="0">
                <a:solidFill>
                  <a:srgbClr val="FF9966"/>
                </a:solidFill>
              </a:rPr>
              <a:t>)</a:t>
            </a:r>
          </a:p>
          <a:p>
            <a:pPr>
              <a:buFont typeface="Wingdings" pitchFamily="2" charset="2"/>
              <a:buNone/>
            </a:pPr>
            <a:r>
              <a:rPr lang="en-US" dirty="0">
                <a:solidFill>
                  <a:srgbClr val="FF9966"/>
                </a:solidFill>
              </a:rPr>
              <a:t>     </a:t>
            </a:r>
          </a:p>
        </p:txBody>
      </p:sp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linical Classification C1,2,3,"/>
          <p:cNvPicPr>
            <a:picLocks noChangeAspect="1" noChangeArrowheads="1"/>
          </p:cNvPicPr>
          <p:nvPr/>
        </p:nvPicPr>
        <p:blipFill>
          <a:blip r:embed="rId3" cstate="print"/>
          <a:srcRect l="6458" t="19920" r="73466" b="27686"/>
          <a:stretch>
            <a:fillRect/>
          </a:stretch>
        </p:blipFill>
        <p:spPr bwMode="auto">
          <a:xfrm>
            <a:off x="1447800" y="609599"/>
            <a:ext cx="1447800" cy="2999014"/>
          </a:xfrm>
          <a:prstGeom prst="rect">
            <a:avLst/>
          </a:prstGeom>
          <a:noFill/>
          <a:effectLst/>
        </p:spPr>
      </p:pic>
      <p:pic>
        <p:nvPicPr>
          <p:cNvPr id="32771" name="Picture 3" descr="Clinical Classification C4,5,6"/>
          <p:cNvPicPr>
            <a:picLocks noChangeAspect="1" noChangeArrowheads="1"/>
          </p:cNvPicPr>
          <p:nvPr/>
        </p:nvPicPr>
        <p:blipFill>
          <a:blip r:embed="rId4" cstate="print"/>
          <a:srcRect l="70897" t="19898" r="4732" b="27520"/>
          <a:stretch>
            <a:fillRect/>
          </a:stretch>
        </p:blipFill>
        <p:spPr bwMode="auto">
          <a:xfrm>
            <a:off x="7391400" y="3810000"/>
            <a:ext cx="1524000" cy="2599765"/>
          </a:xfrm>
          <a:prstGeom prst="rect">
            <a:avLst/>
          </a:prstGeom>
          <a:noFill/>
          <a:effectLst/>
        </p:spPr>
      </p:pic>
      <p:pic>
        <p:nvPicPr>
          <p:cNvPr id="32772" name="Picture 4" descr="Clinical Classification C1,2,3,"/>
          <p:cNvPicPr>
            <a:picLocks noChangeAspect="1" noChangeArrowheads="1"/>
          </p:cNvPicPr>
          <p:nvPr/>
        </p:nvPicPr>
        <p:blipFill>
          <a:blip r:embed="rId3" cstate="print"/>
          <a:srcRect l="36301" t="18247" r="35464" b="27425"/>
          <a:stretch>
            <a:fillRect/>
          </a:stretch>
        </p:blipFill>
        <p:spPr bwMode="auto">
          <a:xfrm>
            <a:off x="1447800" y="3962400"/>
            <a:ext cx="1676400" cy="2558716"/>
          </a:xfrm>
          <a:prstGeom prst="rect">
            <a:avLst/>
          </a:prstGeom>
          <a:noFill/>
          <a:effectLst/>
        </p:spPr>
      </p:pic>
      <p:pic>
        <p:nvPicPr>
          <p:cNvPr id="32773" name="Picture 5" descr="Clinical Classification C1,2,3,"/>
          <p:cNvPicPr>
            <a:picLocks noChangeAspect="1" noChangeArrowheads="1"/>
          </p:cNvPicPr>
          <p:nvPr/>
        </p:nvPicPr>
        <p:blipFill>
          <a:blip r:embed="rId3" cstate="print"/>
          <a:srcRect l="74125" t="17943" r="4039" b="26997"/>
          <a:stretch>
            <a:fillRect/>
          </a:stretch>
        </p:blipFill>
        <p:spPr bwMode="auto">
          <a:xfrm>
            <a:off x="3429000" y="2895600"/>
            <a:ext cx="1600200" cy="3200400"/>
          </a:xfrm>
          <a:prstGeom prst="rect">
            <a:avLst/>
          </a:prstGeom>
          <a:noFill/>
          <a:effectLst/>
        </p:spPr>
      </p:pic>
      <p:pic>
        <p:nvPicPr>
          <p:cNvPr id="32774" name="Picture 6" descr="Clinical Classification C4,5,6"/>
          <p:cNvPicPr>
            <a:picLocks noChangeAspect="1" noChangeArrowheads="1"/>
          </p:cNvPicPr>
          <p:nvPr/>
        </p:nvPicPr>
        <p:blipFill>
          <a:blip r:embed="rId4" cstate="print"/>
          <a:srcRect l="40822" t="20006" r="38068" b="28311"/>
          <a:stretch>
            <a:fillRect/>
          </a:stretch>
        </p:blipFill>
        <p:spPr bwMode="auto">
          <a:xfrm>
            <a:off x="7499555" y="685800"/>
            <a:ext cx="1415845" cy="2743200"/>
          </a:xfrm>
          <a:prstGeom prst="rect">
            <a:avLst/>
          </a:prstGeom>
          <a:noFill/>
          <a:effectLst/>
        </p:spPr>
      </p:pic>
      <p:pic>
        <p:nvPicPr>
          <p:cNvPr id="32775" name="Picture 7" descr="Clinical Classification C4,5,6"/>
          <p:cNvPicPr>
            <a:picLocks noChangeAspect="1" noChangeArrowheads="1"/>
          </p:cNvPicPr>
          <p:nvPr/>
        </p:nvPicPr>
        <p:blipFill>
          <a:blip r:embed="rId4" cstate="print"/>
          <a:srcRect l="10002" t="20284" r="73309" b="28681"/>
          <a:stretch>
            <a:fillRect/>
          </a:stretch>
        </p:blipFill>
        <p:spPr bwMode="auto">
          <a:xfrm>
            <a:off x="5638800" y="2895600"/>
            <a:ext cx="1324303" cy="3200400"/>
          </a:xfrm>
          <a:prstGeom prst="rect">
            <a:avLst/>
          </a:prstGeom>
          <a:noFill/>
          <a:effectLst/>
        </p:spPr>
      </p:pic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2819400" y="381000"/>
            <a:ext cx="441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lang="en-US" sz="5400" dirty="0">
                <a:latin typeface="+mn-lt"/>
              </a:rPr>
              <a:t> </a:t>
            </a:r>
            <a:r>
              <a:rPr lang="en-US" sz="4800" dirty="0">
                <a:solidFill>
                  <a:srgbClr val="FF9966"/>
                </a:solidFill>
                <a:latin typeface="+mn-lt"/>
              </a:rPr>
              <a:t>Clinical Presentation</a:t>
            </a:r>
            <a:endParaRPr lang="en-US" sz="6600" dirty="0">
              <a:solidFill>
                <a:srgbClr val="FF9966"/>
              </a:solidFill>
              <a:latin typeface="+mn-lt"/>
            </a:endParaRPr>
          </a:p>
        </p:txBody>
      </p:sp>
      <p:pic>
        <p:nvPicPr>
          <p:cNvPr id="9" name="Picture 8" descr="97902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381000"/>
            <a:ext cx="4953000" cy="1143000"/>
          </a:xfrm>
          <a:ln w="19050">
            <a:noFill/>
          </a:ln>
        </p:spPr>
        <p:txBody>
          <a:bodyPr/>
          <a:lstStyle/>
          <a:p>
            <a:r>
              <a:rPr lang="fr-CA" sz="54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Doppler</a:t>
            </a:r>
            <a:endParaRPr lang="en-US" sz="5400" dirty="0">
              <a:solidFill>
                <a:srgbClr val="FF996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 descr="C:\Users\Talal\Desktop\New folder\fig5.jpg"/>
          <p:cNvPicPr>
            <a:picLocks noChangeAspect="1" noChangeArrowheads="1"/>
          </p:cNvPicPr>
          <p:nvPr/>
        </p:nvPicPr>
        <p:blipFill>
          <a:blip r:embed="rId2" cstate="print"/>
          <a:srcRect l="17647" t="29544" r="2941" b="5871"/>
          <a:stretch>
            <a:fillRect/>
          </a:stretch>
        </p:blipFill>
        <p:spPr bwMode="auto">
          <a:xfrm>
            <a:off x="5715000" y="1820334"/>
            <a:ext cx="3124200" cy="3818466"/>
          </a:xfrm>
          <a:prstGeom prst="rect">
            <a:avLst/>
          </a:prstGeom>
          <a:noFill/>
        </p:spPr>
      </p:pic>
      <p:pic>
        <p:nvPicPr>
          <p:cNvPr id="6" name="Picture 5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9966">
                <a:tint val="45000"/>
                <a:satMod val="400000"/>
              </a:srgbClr>
            </a:duotone>
          </a:blip>
          <a:srcRect l="7463" r="5970"/>
          <a:stretch>
            <a:fillRect/>
          </a:stretch>
        </p:blipFill>
        <p:spPr bwMode="auto">
          <a:xfrm>
            <a:off x="1219200" y="1876425"/>
            <a:ext cx="4419600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Duplex-Scanning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4075" t="3612" r="52122" b="27765"/>
          <a:stretch>
            <a:fillRect/>
          </a:stretch>
        </p:blipFill>
        <p:spPr bwMode="auto">
          <a:xfrm>
            <a:off x="5715000" y="4281376"/>
            <a:ext cx="2895600" cy="2424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C:\Users\Talal\Desktop\New folder\erm8.jpg"/>
          <p:cNvPicPr>
            <a:picLocks noChangeAspect="1" noChangeArrowheads="1"/>
          </p:cNvPicPr>
          <p:nvPr/>
        </p:nvPicPr>
        <p:blipFill>
          <a:blip r:embed="rId4" cstate="print"/>
          <a:srcRect l="16981" t="25714"/>
          <a:stretch>
            <a:fillRect/>
          </a:stretch>
        </p:blipFill>
        <p:spPr bwMode="auto">
          <a:xfrm>
            <a:off x="1295400" y="1447800"/>
            <a:ext cx="4114800" cy="5259920"/>
          </a:xfrm>
          <a:prstGeom prst="rect">
            <a:avLst/>
          </a:prstGeom>
          <a:noFill/>
        </p:spPr>
      </p:pic>
      <p:pic>
        <p:nvPicPr>
          <p:cNvPr id="11271" name="Picture 7" descr="C:\Users\Talal\Desktop\New folder\nl%20color%20sfj.jpg"/>
          <p:cNvPicPr>
            <a:picLocks noChangeAspect="1" noChangeArrowheads="1"/>
          </p:cNvPicPr>
          <p:nvPr/>
        </p:nvPicPr>
        <p:blipFill>
          <a:blip r:embed="rId5" cstate="print"/>
          <a:srcRect l="28733" t="14918" r="6238"/>
          <a:stretch>
            <a:fillRect/>
          </a:stretch>
        </p:blipFill>
        <p:spPr bwMode="auto">
          <a:xfrm>
            <a:off x="5715000" y="1219200"/>
            <a:ext cx="2872636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Duplex-Scanning</a:t>
            </a: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 l="10096" r="54111" b="11111"/>
          <a:stretch>
            <a:fillRect/>
          </a:stretch>
        </p:blipFill>
        <p:spPr bwMode="auto">
          <a:xfrm>
            <a:off x="2209800" y="1371600"/>
            <a:ext cx="2971800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 l="64245" t="37427" r="9751" b="20468"/>
          <a:stretch>
            <a:fillRect/>
          </a:stretch>
        </p:blipFill>
        <p:spPr bwMode="auto">
          <a:xfrm>
            <a:off x="5791200" y="3447287"/>
            <a:ext cx="2438400" cy="2581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2" name="common femoral vein valve">
            <a:hlinkClick r:id="" action="ppaction://media"/>
            <a:extLst>
              <a:ext uri="{FF2B5EF4-FFF2-40B4-BE49-F238E27FC236}">
                <a16:creationId xmlns:a16="http://schemas.microsoft.com/office/drawing/2014/main" id="{C0F9275A-308A-443C-A01E-05693E2840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6154" t="2083" r="7691" b="10417"/>
          <a:stretch/>
        </p:blipFill>
        <p:spPr>
          <a:xfrm>
            <a:off x="1524000" y="762000"/>
            <a:ext cx="72136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7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2" name="Venous reflux">
            <a:hlinkClick r:id="" action="ppaction://media"/>
            <a:extLst>
              <a:ext uri="{FF2B5EF4-FFF2-40B4-BE49-F238E27FC236}">
                <a16:creationId xmlns:a16="http://schemas.microsoft.com/office/drawing/2014/main" id="{9B78E620-7A1A-45A4-B220-AFD4ED6184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247" t="13311" r="6901" b="18808"/>
          <a:stretch/>
        </p:blipFill>
        <p:spPr>
          <a:xfrm>
            <a:off x="1219200" y="838200"/>
            <a:ext cx="78740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5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Duplex-Scanning</a:t>
            </a:r>
          </a:p>
        </p:txBody>
      </p:sp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 l="27222" t="14919" r="4726"/>
          <a:stretch>
            <a:fillRect/>
          </a:stretch>
        </p:blipFill>
        <p:spPr bwMode="auto">
          <a:xfrm>
            <a:off x="1295400" y="1323975"/>
            <a:ext cx="342900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/>
          <a:srcRect t="4910"/>
          <a:stretch>
            <a:fillRect/>
          </a:stretch>
        </p:blipFill>
        <p:spPr bwMode="auto">
          <a:xfrm>
            <a:off x="4634830" y="3733800"/>
            <a:ext cx="4356769" cy="295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 descr="Figure 3"/>
          <p:cNvPicPr>
            <a:picLocks noChangeAspect="1" noChangeArrowheads="1"/>
          </p:cNvPicPr>
          <p:nvPr/>
        </p:nvPicPr>
        <p:blipFill>
          <a:blip r:embed="rId6" cstate="print"/>
          <a:srcRect l="2000" t="20318" r="56000" b="952"/>
          <a:stretch>
            <a:fillRect/>
          </a:stretch>
        </p:blipFill>
        <p:spPr bwMode="auto">
          <a:xfrm>
            <a:off x="5105400" y="1295400"/>
            <a:ext cx="1600200" cy="2362200"/>
          </a:xfrm>
          <a:prstGeom prst="rect">
            <a:avLst/>
          </a:prstGeom>
          <a:noFill/>
        </p:spPr>
      </p:pic>
      <p:pic>
        <p:nvPicPr>
          <p:cNvPr id="10246" name="Picture 6" descr="C:\Users\Talal\Desktop\New folder\56_10.jpg"/>
          <p:cNvPicPr>
            <a:picLocks noChangeAspect="1" noChangeArrowheads="1"/>
          </p:cNvPicPr>
          <p:nvPr/>
        </p:nvPicPr>
        <p:blipFill>
          <a:blip r:embed="rId7" cstate="print"/>
          <a:srcRect l="53133" t="3094" r="4570" b="5048"/>
          <a:stretch>
            <a:fillRect/>
          </a:stretch>
        </p:blipFill>
        <p:spPr bwMode="auto">
          <a:xfrm rot="5400000">
            <a:off x="2192866" y="4436534"/>
            <a:ext cx="1600200" cy="2785533"/>
          </a:xfrm>
          <a:prstGeom prst="rect">
            <a:avLst/>
          </a:prstGeom>
          <a:noFill/>
        </p:spPr>
      </p:pic>
      <p:pic>
        <p:nvPicPr>
          <p:cNvPr id="10247" name="Picture 7" descr="C:\Users\Talal\Desktop\New folder\56_07.jpg"/>
          <p:cNvPicPr>
            <a:picLocks noChangeAspect="1" noChangeArrowheads="1"/>
          </p:cNvPicPr>
          <p:nvPr/>
        </p:nvPicPr>
        <p:blipFill>
          <a:blip r:embed="rId8" cstate="print"/>
          <a:srcRect l="8463" t="2892" r="2680" b="4578"/>
          <a:stretch>
            <a:fillRect/>
          </a:stretch>
        </p:blipFill>
        <p:spPr bwMode="auto">
          <a:xfrm>
            <a:off x="7186612" y="1295400"/>
            <a:ext cx="1576388" cy="2402114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6324600" cy="1143000"/>
          </a:xfrm>
        </p:spPr>
        <p:txBody>
          <a:bodyPr/>
          <a:lstStyle/>
          <a:p>
            <a:r>
              <a:rPr lang="en-US" sz="54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Duplex-Scanning</a:t>
            </a:r>
          </a:p>
        </p:txBody>
      </p:sp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11304" t="4931" r="3915" b="38367"/>
          <a:stretch>
            <a:fillRect/>
          </a:stretch>
        </p:blipFill>
        <p:spPr bwMode="auto">
          <a:xfrm>
            <a:off x="1295400" y="1219200"/>
            <a:ext cx="4572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6000"/>
                    </a14:imgEffect>
                  </a14:imgLayer>
                </a14:imgProps>
              </a:ext>
            </a:extLst>
          </a:blip>
          <a:srcRect l="17187" t="3515" r="15625" b="33211"/>
          <a:stretch>
            <a:fillRect/>
          </a:stretch>
        </p:blipFill>
        <p:spPr bwMode="auto">
          <a:xfrm>
            <a:off x="6536267" y="990601"/>
            <a:ext cx="2226733" cy="1864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 l="6250" t="4977" r="4687" b="40270"/>
          <a:stretch>
            <a:fillRect/>
          </a:stretch>
        </p:blipFill>
        <p:spPr bwMode="auto">
          <a:xfrm>
            <a:off x="1357745" y="3124200"/>
            <a:ext cx="329045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30000"/>
                    </a14:imgEffect>
                  </a14:imgLayer>
                </a14:imgProps>
              </a:ext>
            </a:extLst>
          </a:blip>
          <a:srcRect l="7463" t="5033" r="4478" b="42957"/>
          <a:stretch>
            <a:fillRect/>
          </a:stretch>
        </p:blipFill>
        <p:spPr bwMode="auto">
          <a:xfrm>
            <a:off x="5181600" y="3048000"/>
            <a:ext cx="3770671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60000"/>
                    </a14:imgEffect>
                  </a14:imgLayer>
                </a14:imgProps>
              </a:ext>
            </a:extLst>
          </a:blip>
          <a:srcRect l="3827" t="2528" r="63644" b="26698"/>
          <a:stretch>
            <a:fillRect/>
          </a:stretch>
        </p:blipFill>
        <p:spPr bwMode="auto">
          <a:xfrm>
            <a:off x="1681843" y="5029200"/>
            <a:ext cx="212815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54000"/>
                    </a14:imgEffect>
                  </a14:imgLayer>
                </a14:imgProps>
              </a:ext>
            </a:extLst>
          </a:blip>
          <a:srcRect l="44967" t="17693" r="3369" b="26698"/>
          <a:stretch>
            <a:fillRect/>
          </a:stretch>
        </p:blipFill>
        <p:spPr bwMode="auto">
          <a:xfrm>
            <a:off x="4876800" y="5105400"/>
            <a:ext cx="4114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865632" y="152400"/>
            <a:ext cx="8458200" cy="1143000"/>
          </a:xfrm>
        </p:spPr>
        <p:txBody>
          <a:bodyPr/>
          <a:lstStyle/>
          <a:p>
            <a:r>
              <a:rPr lang="en-US" sz="54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Incompetent Perforator Vein</a:t>
            </a:r>
          </a:p>
        </p:txBody>
      </p:sp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55298" name="Picture 2" descr="http://handsondopplertraining.com/images/PERFORATOR.jpg"/>
          <p:cNvPicPr>
            <a:picLocks noChangeAspect="1" noChangeArrowheads="1"/>
          </p:cNvPicPr>
          <p:nvPr/>
        </p:nvPicPr>
        <p:blipFill>
          <a:blip r:embed="rId3" cstate="print"/>
          <a:srcRect l="14286" t="7619" b="8571"/>
          <a:stretch>
            <a:fillRect/>
          </a:stretch>
        </p:blipFill>
        <p:spPr bwMode="auto">
          <a:xfrm>
            <a:off x="1676400" y="1579880"/>
            <a:ext cx="6781800" cy="497332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9151" y="1371600"/>
            <a:ext cx="2351649" cy="449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4029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6309" y="1981200"/>
            <a:ext cx="2401491" cy="47362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40295" name="Picture 7" descr="Picture1"/>
          <p:cNvPicPr>
            <a:picLocks noChangeAspect="1" noChangeArrowheads="1"/>
          </p:cNvPicPr>
          <p:nvPr/>
        </p:nvPicPr>
        <p:blipFill>
          <a:blip r:embed="rId4" cstate="print"/>
          <a:srcRect l="2611" b="2299"/>
          <a:stretch>
            <a:fillRect/>
          </a:stretch>
        </p:blipFill>
        <p:spPr bwMode="auto">
          <a:xfrm>
            <a:off x="1219200" y="76200"/>
            <a:ext cx="2590800" cy="4572000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609600"/>
            <a:ext cx="8153400" cy="1143000"/>
          </a:xfrm>
        </p:spPr>
        <p:txBody>
          <a:bodyPr/>
          <a:lstStyle/>
          <a:p>
            <a:r>
              <a:rPr lang="en-US" sz="48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Ambulatory Venous Pressure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181600" y="1981200"/>
            <a:ext cx="3816350" cy="4114800"/>
          </a:xfrm>
        </p:spPr>
        <p:txBody>
          <a:bodyPr/>
          <a:lstStyle/>
          <a:p>
            <a:pPr marL="342900" lvl="1" indent="-342900">
              <a:buNone/>
            </a:pPr>
            <a:r>
              <a:rPr lang="en-US" sz="2800" b="1" dirty="0">
                <a:solidFill>
                  <a:srgbClr val="FF9966"/>
                </a:solidFill>
              </a:rPr>
              <a:t>	</a:t>
            </a:r>
            <a:r>
              <a:rPr lang="en-US" sz="3200" dirty="0">
                <a:solidFill>
                  <a:srgbClr val="FF9966"/>
                </a:solidFill>
              </a:rPr>
              <a:t>Reflux</a:t>
            </a:r>
          </a:p>
          <a:p>
            <a:pPr marL="342900" lvl="1" indent="-342900">
              <a:buNone/>
            </a:pPr>
            <a:endParaRPr lang="en-US" sz="1800" dirty="0">
              <a:solidFill>
                <a:srgbClr val="FF9966"/>
              </a:solidFill>
            </a:endParaRPr>
          </a:p>
          <a:p>
            <a:pPr marL="457200" lvl="1" indent="0">
              <a:buFontTx/>
              <a:buNone/>
            </a:pPr>
            <a:r>
              <a:rPr lang="en-US" sz="1800" b="1" dirty="0">
                <a:solidFill>
                  <a:srgbClr val="FF9966"/>
                </a:solidFill>
              </a:rPr>
              <a:t>20-21gauge Butterfly Needle</a:t>
            </a:r>
          </a:p>
          <a:p>
            <a:pPr marL="457200" lvl="1" indent="0">
              <a:buFontTx/>
              <a:buNone/>
            </a:pPr>
            <a:endParaRPr lang="en-US" sz="1800" b="1" dirty="0">
              <a:solidFill>
                <a:srgbClr val="FF9966"/>
              </a:solidFill>
            </a:endParaRPr>
          </a:p>
          <a:p>
            <a:pPr marL="457200" lvl="1" indent="0">
              <a:buSzPct val="75000"/>
              <a:buFont typeface="Marlett" pitchFamily="2" charset="2"/>
              <a:buChar char="i"/>
            </a:pPr>
            <a:r>
              <a:rPr lang="en-US" sz="1800" b="1" dirty="0">
                <a:solidFill>
                  <a:srgbClr val="FF9966"/>
                </a:solidFill>
              </a:rPr>
              <a:t> Superficial Dorsal Vein (Foot)</a:t>
            </a:r>
          </a:p>
          <a:p>
            <a:pPr marL="457200" lvl="1" indent="0">
              <a:buFontTx/>
              <a:buNone/>
            </a:pPr>
            <a:r>
              <a:rPr lang="en-US" sz="1800" b="1" dirty="0">
                <a:solidFill>
                  <a:srgbClr val="FF9966"/>
                </a:solidFill>
              </a:rPr>
              <a:t>     or Ankle Vein</a:t>
            </a:r>
          </a:p>
          <a:p>
            <a:pPr marL="457200" lvl="1" indent="0">
              <a:buSzPct val="75000"/>
              <a:buFont typeface="Marlett" pitchFamily="2" charset="2"/>
              <a:buChar char="i"/>
            </a:pPr>
            <a:r>
              <a:rPr lang="en-US" sz="1800" b="1" dirty="0">
                <a:solidFill>
                  <a:srgbClr val="FF9966"/>
                </a:solidFill>
              </a:rPr>
              <a:t> Standing</a:t>
            </a:r>
            <a:endParaRPr lang="en-US" sz="2000" b="1" dirty="0">
              <a:solidFill>
                <a:srgbClr val="FF9966"/>
              </a:solidFill>
            </a:endParaRPr>
          </a:p>
          <a:p>
            <a:pPr marL="457200" lvl="1" indent="0">
              <a:buSzPct val="75000"/>
              <a:buFont typeface="Marlett" pitchFamily="2" charset="2"/>
              <a:buChar char="i"/>
            </a:pPr>
            <a:r>
              <a:rPr lang="en-US" sz="1800" b="1" dirty="0">
                <a:solidFill>
                  <a:srgbClr val="FF9966"/>
                </a:solidFill>
              </a:rPr>
              <a:t> Heal Raised</a:t>
            </a:r>
            <a:endParaRPr lang="en-US" sz="2000" b="1" dirty="0">
              <a:solidFill>
                <a:srgbClr val="FF9966"/>
              </a:solidFill>
            </a:endParaRPr>
          </a:p>
          <a:p>
            <a:pPr marL="457200" lvl="1" indent="0">
              <a:buSzPct val="75000"/>
              <a:buFont typeface="Marlett" pitchFamily="2" charset="2"/>
              <a:buChar char="i"/>
            </a:pPr>
            <a:r>
              <a:rPr lang="en-US" sz="1800" b="1" dirty="0">
                <a:solidFill>
                  <a:srgbClr val="FF9966"/>
                </a:solidFill>
              </a:rPr>
              <a:t> Measurements</a:t>
            </a:r>
            <a:endParaRPr lang="en-US" sz="2400" b="1" dirty="0">
              <a:solidFill>
                <a:srgbClr val="FF9966"/>
              </a:solidFill>
            </a:endParaRPr>
          </a:p>
          <a:p>
            <a:pPr marL="457200" lvl="1" indent="0"/>
            <a:endParaRPr lang="en-US" sz="2400" b="1" dirty="0">
              <a:solidFill>
                <a:srgbClr val="FF9966"/>
              </a:solidFill>
            </a:endParaRPr>
          </a:p>
        </p:txBody>
      </p:sp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295400" y="1981200"/>
            <a:ext cx="4248150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609600"/>
            <a:ext cx="7772400" cy="1143000"/>
          </a:xfrm>
        </p:spPr>
        <p:txBody>
          <a:bodyPr/>
          <a:lstStyle/>
          <a:p>
            <a:r>
              <a:rPr lang="en-US" sz="48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Ambulatory Venous Pressure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257800" y="2438400"/>
            <a:ext cx="3733800" cy="4114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800" dirty="0">
                <a:solidFill>
                  <a:srgbClr val="FF9966"/>
                </a:solidFill>
              </a:rPr>
              <a:t>	</a:t>
            </a:r>
            <a:r>
              <a:rPr lang="en-US" sz="2400" b="1" dirty="0">
                <a:solidFill>
                  <a:srgbClr val="FF9966"/>
                </a:solidFill>
              </a:rPr>
              <a:t>      Interpretation</a:t>
            </a:r>
          </a:p>
          <a:p>
            <a:pPr>
              <a:buFont typeface="Wingdings" pitchFamily="2" charset="2"/>
              <a:buNone/>
            </a:pPr>
            <a:r>
              <a:rPr lang="en-US" sz="2400" b="1" dirty="0">
                <a:solidFill>
                  <a:srgbClr val="FF9966"/>
                </a:solidFill>
              </a:rPr>
              <a:t>    Normal :</a:t>
            </a:r>
          </a:p>
          <a:p>
            <a:pPr>
              <a:buFont typeface="Wingdings" pitchFamily="2" charset="2"/>
              <a:buNone/>
            </a:pPr>
            <a:r>
              <a:rPr lang="en-US" sz="2000" b="1" dirty="0">
                <a:solidFill>
                  <a:srgbClr val="FF9966"/>
                </a:solidFill>
              </a:rPr>
              <a:t>                  Pressure  80 - 90mm Hg</a:t>
            </a:r>
            <a:endParaRPr lang="en-US" sz="2800" dirty="0">
              <a:solidFill>
                <a:srgbClr val="FF9966"/>
              </a:solidFill>
            </a:endParaRPr>
          </a:p>
          <a:p>
            <a:pPr>
              <a:lnSpc>
                <a:spcPct val="70000"/>
              </a:lnSpc>
              <a:buFont typeface="Wingdings" pitchFamily="2" charset="2"/>
              <a:buNone/>
            </a:pPr>
            <a:r>
              <a:rPr lang="en-US" sz="2400" dirty="0">
                <a:solidFill>
                  <a:srgbClr val="FF9966"/>
                </a:solidFill>
              </a:rPr>
              <a:t>                           </a:t>
            </a:r>
            <a:r>
              <a:rPr lang="en-US" sz="2000" dirty="0">
                <a:solidFill>
                  <a:srgbClr val="FF9966"/>
                </a:solidFill>
              </a:rPr>
              <a:t>to </a:t>
            </a:r>
            <a:r>
              <a:rPr lang="en-US" sz="2000" b="1" dirty="0">
                <a:solidFill>
                  <a:srgbClr val="FF9966"/>
                </a:solidFill>
              </a:rPr>
              <a:t>20-30 mm Hg</a:t>
            </a:r>
          </a:p>
          <a:p>
            <a:pPr>
              <a:lnSpc>
                <a:spcPct val="70000"/>
              </a:lnSpc>
              <a:buFont typeface="Wingdings" pitchFamily="2" charset="2"/>
              <a:buNone/>
            </a:pPr>
            <a:r>
              <a:rPr lang="en-US" sz="2000" b="1" dirty="0">
                <a:solidFill>
                  <a:srgbClr val="FF9966"/>
                </a:solidFill>
              </a:rPr>
              <a:t>                 or           &gt; 50% drop</a:t>
            </a:r>
          </a:p>
          <a:p>
            <a:pPr>
              <a:lnSpc>
                <a:spcPct val="70000"/>
              </a:lnSpc>
              <a:buFont typeface="Wingdings" pitchFamily="2" charset="2"/>
              <a:buNone/>
            </a:pPr>
            <a:r>
              <a:rPr lang="en-US" sz="2000" b="1" dirty="0">
                <a:solidFill>
                  <a:srgbClr val="FF9966"/>
                </a:solidFill>
              </a:rPr>
              <a:t>     </a:t>
            </a:r>
          </a:p>
          <a:p>
            <a:pPr>
              <a:lnSpc>
                <a:spcPct val="70000"/>
              </a:lnSpc>
              <a:buFont typeface="Wingdings" pitchFamily="2" charset="2"/>
              <a:buNone/>
            </a:pPr>
            <a:r>
              <a:rPr lang="en-US" sz="2000" b="1" dirty="0">
                <a:solidFill>
                  <a:srgbClr val="FF9966"/>
                </a:solidFill>
              </a:rPr>
              <a:t>        Venous RF Time: </a:t>
            </a:r>
            <a:r>
              <a:rPr lang="en-US" sz="2000" b="1" dirty="0">
                <a:solidFill>
                  <a:srgbClr val="FF9966"/>
                </a:solidFill>
                <a:sym typeface="Symbol" pitchFamily="18" charset="2"/>
              </a:rPr>
              <a:t>20 SEC</a:t>
            </a:r>
            <a:endParaRPr lang="en-US" sz="2800" dirty="0">
              <a:solidFill>
                <a:srgbClr val="FF9966"/>
              </a:solidFill>
            </a:endParaRPr>
          </a:p>
        </p:txBody>
      </p:sp>
      <p:sp>
        <p:nvSpPr>
          <p:cNvPr id="68613" name="Line 5"/>
          <p:cNvSpPr>
            <a:spLocks noChangeShapeType="1"/>
          </p:cNvSpPr>
          <p:nvPr/>
        </p:nvSpPr>
        <p:spPr bwMode="auto">
          <a:xfrm>
            <a:off x="6172200" y="3352800"/>
            <a:ext cx="0" cy="390525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5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172544" y="2495550"/>
            <a:ext cx="4466256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/>
          <a:lstStyle/>
          <a:p>
            <a:r>
              <a:rPr lang="en-US" sz="48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Abnormal AVP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143000" y="1828800"/>
            <a:ext cx="4038600" cy="41148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b="1" dirty="0">
                <a:solidFill>
                  <a:srgbClr val="FF9966"/>
                </a:solidFill>
              </a:rPr>
              <a:t> I</a:t>
            </a:r>
            <a:endParaRPr lang="en-US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en-US" dirty="0">
              <a:solidFill>
                <a:srgbClr val="FF9966"/>
              </a:solidFill>
            </a:endParaRPr>
          </a:p>
          <a:p>
            <a:pPr lvl="1" algn="ctr">
              <a:buFont typeface="Wingdings" pitchFamily="2" charset="2"/>
              <a:buNone/>
            </a:pPr>
            <a:r>
              <a:rPr lang="en-US" sz="2800" dirty="0">
                <a:solidFill>
                  <a:srgbClr val="FF9966"/>
                </a:solidFill>
              </a:rPr>
              <a:t>Lack of sufficient drop in pressure with ambulation </a:t>
            </a:r>
          </a:p>
          <a:p>
            <a:pPr algn="ctr">
              <a:buFont typeface="Wingdings" pitchFamily="2" charset="2"/>
              <a:buNone/>
            </a:pPr>
            <a:endParaRPr lang="en-US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en-US" b="1" dirty="0">
                <a:solidFill>
                  <a:srgbClr val="FF9966"/>
                </a:solidFill>
              </a:rPr>
              <a:t>  </a:t>
            </a:r>
            <a:r>
              <a:rPr lang="en-US" sz="3200" b="1" dirty="0">
                <a:solidFill>
                  <a:srgbClr val="FF9966"/>
                </a:solidFill>
              </a:rPr>
              <a:t>P &lt; 50%</a:t>
            </a:r>
            <a:endParaRPr lang="en-US" dirty="0">
              <a:solidFill>
                <a:srgbClr val="FF9966"/>
              </a:solidFill>
            </a:endParaRPr>
          </a:p>
        </p:txBody>
      </p:sp>
      <p:sp>
        <p:nvSpPr>
          <p:cNvPr id="7066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251450" y="1905000"/>
            <a:ext cx="3816350" cy="41148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b="1" dirty="0">
                <a:solidFill>
                  <a:srgbClr val="FF9966"/>
                </a:solidFill>
              </a:rPr>
              <a:t>II</a:t>
            </a:r>
          </a:p>
          <a:p>
            <a:pPr>
              <a:buFont typeface="Wingdings" pitchFamily="2" charset="2"/>
              <a:buNone/>
            </a:pPr>
            <a:endParaRPr lang="en-US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en-US" dirty="0">
                <a:solidFill>
                  <a:srgbClr val="FF9966"/>
                </a:solidFill>
              </a:rPr>
              <a:t>Short Venous Refill Time</a:t>
            </a:r>
          </a:p>
          <a:p>
            <a:pPr>
              <a:buFont typeface="Wingdings" pitchFamily="2" charset="2"/>
              <a:buNone/>
            </a:pPr>
            <a:endParaRPr lang="en-US" dirty="0">
              <a:solidFill>
                <a:srgbClr val="FF9966"/>
              </a:solidFill>
            </a:endParaRPr>
          </a:p>
          <a:p>
            <a:pPr>
              <a:buFont typeface="Wingdings" pitchFamily="2" charset="2"/>
              <a:buNone/>
            </a:pPr>
            <a:endParaRPr lang="en-US" dirty="0">
              <a:solidFill>
                <a:srgbClr val="FF9966"/>
              </a:solidFill>
            </a:endParaRPr>
          </a:p>
          <a:p>
            <a:pPr algn="ctr">
              <a:lnSpc>
                <a:spcPct val="190000"/>
              </a:lnSpc>
              <a:buFont typeface="Wingdings" pitchFamily="2" charset="2"/>
              <a:buNone/>
            </a:pPr>
            <a:r>
              <a:rPr lang="en-US" sz="3200" b="1" dirty="0">
                <a:solidFill>
                  <a:srgbClr val="FF9966"/>
                </a:solidFill>
              </a:rPr>
              <a:t>VRT &lt; 20 sec</a:t>
            </a:r>
            <a:endParaRPr lang="en-US" dirty="0">
              <a:solidFill>
                <a:srgbClr val="FF9966"/>
              </a:solidFill>
            </a:endParaRPr>
          </a:p>
          <a:p>
            <a:pPr>
              <a:buFont typeface="Wingdings" pitchFamily="2" charset="2"/>
              <a:buNone/>
            </a:pPr>
            <a:endParaRPr lang="en-US" dirty="0">
              <a:solidFill>
                <a:srgbClr val="FF9966"/>
              </a:solidFill>
            </a:endParaRPr>
          </a:p>
          <a:p>
            <a:pPr>
              <a:buFont typeface="Wingdings" pitchFamily="2" charset="2"/>
              <a:buNone/>
            </a:pPr>
            <a:endParaRPr lang="en-US" dirty="0">
              <a:solidFill>
                <a:srgbClr val="FF9966"/>
              </a:solidFill>
            </a:endParaRPr>
          </a:p>
          <a:p>
            <a:pPr>
              <a:buFont typeface="Wingdings" pitchFamily="2" charset="2"/>
              <a:buNone/>
            </a:pPr>
            <a:endParaRPr lang="en-US" dirty="0">
              <a:solidFill>
                <a:srgbClr val="FF9966"/>
              </a:solidFill>
            </a:endParaRPr>
          </a:p>
        </p:txBody>
      </p:sp>
      <p:sp>
        <p:nvSpPr>
          <p:cNvPr id="70661" name="AutoShape 5"/>
          <p:cNvSpPr>
            <a:spLocks noChangeArrowheads="1"/>
          </p:cNvSpPr>
          <p:nvPr/>
        </p:nvSpPr>
        <p:spPr bwMode="auto">
          <a:xfrm>
            <a:off x="1905000" y="4791075"/>
            <a:ext cx="346075" cy="390525"/>
          </a:xfrm>
          <a:prstGeom prst="flowChartExtract">
            <a:avLst/>
          </a:prstGeom>
          <a:solidFill>
            <a:srgbClr val="FF99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FF9966"/>
              </a:solidFill>
            </a:endParaRPr>
          </a:p>
        </p:txBody>
      </p:sp>
      <p:pic>
        <p:nvPicPr>
          <p:cNvPr id="8" name="Picture 7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66050" cy="1103313"/>
          </a:xfrm>
        </p:spPr>
        <p:txBody>
          <a:bodyPr/>
          <a:lstStyle/>
          <a:p>
            <a:r>
              <a:rPr lang="en-US" sz="48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AVP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898650" y="1716088"/>
            <a:ext cx="3054350" cy="798512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b="1" u="sng" dirty="0">
                <a:solidFill>
                  <a:srgbClr val="FF9966"/>
                </a:solidFill>
              </a:rPr>
              <a:t>Normal</a:t>
            </a:r>
          </a:p>
        </p:txBody>
      </p:sp>
      <p:sp>
        <p:nvSpPr>
          <p:cNvPr id="7270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638800" y="1558925"/>
            <a:ext cx="3276600" cy="1031875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b="1" u="sng" dirty="0">
                <a:solidFill>
                  <a:srgbClr val="FF9966"/>
                </a:solidFill>
              </a:rPr>
              <a:t>Deep venous incompetence</a:t>
            </a:r>
          </a:p>
        </p:txBody>
      </p:sp>
      <p:pic>
        <p:nvPicPr>
          <p:cNvPr id="7" name="Picture 6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333500" y="2781300"/>
            <a:ext cx="43053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781675" y="2762250"/>
            <a:ext cx="328612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7772400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800" dirty="0" err="1">
                <a:solidFill>
                  <a:srgbClr val="FF9966"/>
                </a:solidFill>
                <a:latin typeface="+mn-lt"/>
                <a:ea typeface="+mn-ea"/>
                <a:cs typeface="+mn-cs"/>
              </a:rPr>
              <a:t>Phlebography</a:t>
            </a:r>
            <a:endParaRPr lang="en-US" sz="4800" dirty="0">
              <a:solidFill>
                <a:srgbClr val="FF996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 l="18605" t="1436" r="27907" b="42549"/>
          <a:stretch>
            <a:fillRect/>
          </a:stretch>
        </p:blipFill>
        <p:spPr bwMode="auto">
          <a:xfrm>
            <a:off x="1219200" y="1524000"/>
            <a:ext cx="2286000" cy="3876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Image 47A Chronic DV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2387018"/>
            <a:ext cx="2438400" cy="3937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Adams DVT post-1_1_2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1524000"/>
            <a:ext cx="2114550" cy="5074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7772400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800" dirty="0" err="1">
                <a:solidFill>
                  <a:srgbClr val="FF9966"/>
                </a:solidFill>
                <a:latin typeface="+mn-lt"/>
                <a:ea typeface="+mn-ea"/>
                <a:cs typeface="+mn-cs"/>
              </a:rPr>
              <a:t>Phlebography</a:t>
            </a:r>
            <a:endParaRPr lang="en-US" sz="4800" dirty="0">
              <a:solidFill>
                <a:srgbClr val="FF996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11" name="Picture 2" descr="Figure 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1219200"/>
            <a:ext cx="3038549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1101777"/>
            <a:ext cx="2819400" cy="5527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7772400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800" dirty="0" err="1">
                <a:solidFill>
                  <a:srgbClr val="FF9966"/>
                </a:solidFill>
                <a:latin typeface="+mn-lt"/>
                <a:ea typeface="+mn-ea"/>
                <a:cs typeface="+mn-cs"/>
              </a:rPr>
              <a:t>Phlebography</a:t>
            </a:r>
            <a:endParaRPr lang="en-US" sz="4800" dirty="0">
              <a:solidFill>
                <a:srgbClr val="FF996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1066800"/>
            <a:ext cx="2743200" cy="5500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Figure 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8704" y="1008322"/>
            <a:ext cx="2967096" cy="558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7" name="Rectangle 5"/>
          <p:cNvSpPr>
            <a:spLocks noGrp="1" noChangeArrowheads="1"/>
          </p:cNvSpPr>
          <p:nvPr>
            <p:ph type="title"/>
          </p:nvPr>
        </p:nvSpPr>
        <p:spPr>
          <a:xfrm>
            <a:off x="1219200" y="2438400"/>
            <a:ext cx="7620000" cy="1371600"/>
          </a:xfrm>
        </p:spPr>
        <p:txBody>
          <a:bodyPr/>
          <a:lstStyle/>
          <a:p>
            <a:r>
              <a:rPr lang="fr-CA" sz="6000" dirty="0" err="1">
                <a:solidFill>
                  <a:srgbClr val="FF9966"/>
                </a:solidFill>
              </a:rPr>
              <a:t>Treatment</a:t>
            </a:r>
            <a:endParaRPr lang="en-US" sz="6000" dirty="0">
              <a:solidFill>
                <a:srgbClr val="FF996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914400"/>
          </a:xfrm>
        </p:spPr>
        <p:txBody>
          <a:bodyPr/>
          <a:lstStyle/>
          <a:p>
            <a:r>
              <a:rPr lang="fr-CA" dirty="0" err="1">
                <a:solidFill>
                  <a:srgbClr val="FF9966"/>
                </a:solidFill>
              </a:rPr>
              <a:t>Treatment</a:t>
            </a:r>
            <a:endParaRPr lang="en-US" dirty="0">
              <a:solidFill>
                <a:srgbClr val="FF9966"/>
              </a:solidFill>
            </a:endParaRPr>
          </a:p>
        </p:txBody>
      </p:sp>
      <p:sp>
        <p:nvSpPr>
          <p:cNvPr id="128003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1295400"/>
            <a:ext cx="3276600" cy="52578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fr-CA" sz="3600" dirty="0" err="1">
                <a:solidFill>
                  <a:srgbClr val="FF9966"/>
                </a:solidFill>
              </a:rPr>
              <a:t>T</a:t>
            </a:r>
            <a:r>
              <a:rPr lang="fr-CA" dirty="0" err="1">
                <a:solidFill>
                  <a:srgbClr val="FF9966"/>
                </a:solidFill>
              </a:rPr>
              <a:t>elangiectasias</a:t>
            </a:r>
            <a:r>
              <a:rPr lang="fr-CA" dirty="0">
                <a:solidFill>
                  <a:srgbClr val="FF9966"/>
                </a:solidFill>
              </a:rPr>
              <a:t> </a:t>
            </a:r>
          </a:p>
          <a:p>
            <a:pPr algn="ctr">
              <a:buFont typeface="Wingdings" pitchFamily="2" charset="2"/>
              <a:buNone/>
            </a:pPr>
            <a:r>
              <a:rPr lang="fr-CA" dirty="0">
                <a:solidFill>
                  <a:srgbClr val="FF9966"/>
                </a:solidFill>
              </a:rPr>
              <a:t>&amp; </a:t>
            </a:r>
            <a:r>
              <a:rPr lang="fr-CA" dirty="0" err="1">
                <a:solidFill>
                  <a:srgbClr val="FF9966"/>
                </a:solidFill>
              </a:rPr>
              <a:t>Reticular</a:t>
            </a:r>
            <a:r>
              <a:rPr lang="fr-CA" dirty="0">
                <a:solidFill>
                  <a:srgbClr val="FF9966"/>
                </a:solidFill>
              </a:rPr>
              <a:t> </a:t>
            </a:r>
            <a:r>
              <a:rPr lang="fr-CA" dirty="0" err="1">
                <a:solidFill>
                  <a:srgbClr val="FF9966"/>
                </a:solidFill>
              </a:rPr>
              <a:t>veins</a:t>
            </a:r>
            <a:r>
              <a:rPr lang="fr-CA" dirty="0">
                <a:solidFill>
                  <a:srgbClr val="FF9966"/>
                </a:solidFill>
              </a:rPr>
              <a:t> </a:t>
            </a:r>
          </a:p>
          <a:p>
            <a:pPr algn="ctr">
              <a:buFont typeface="Wingdings" pitchFamily="2" charset="2"/>
              <a:buNone/>
            </a:pPr>
            <a:endParaRPr lang="fr-CA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fr-CA" dirty="0" err="1">
                <a:solidFill>
                  <a:srgbClr val="FF9966"/>
                </a:solidFill>
              </a:rPr>
              <a:t>Stocking</a:t>
            </a:r>
            <a:r>
              <a:rPr lang="fr-CA" dirty="0">
                <a:solidFill>
                  <a:srgbClr val="FF9966"/>
                </a:solidFill>
              </a:rPr>
              <a:t> and/or </a:t>
            </a:r>
            <a:r>
              <a:rPr lang="fr-CA" dirty="0" err="1">
                <a:solidFill>
                  <a:srgbClr val="FF9966"/>
                </a:solidFill>
              </a:rPr>
              <a:t>Sclero</a:t>
            </a:r>
            <a:r>
              <a:rPr lang="fr-CA" dirty="0">
                <a:solidFill>
                  <a:srgbClr val="FF9966"/>
                </a:solidFill>
              </a:rPr>
              <a:t>-</a:t>
            </a:r>
            <a:r>
              <a:rPr lang="fr-CA" dirty="0" err="1">
                <a:solidFill>
                  <a:srgbClr val="FF9966"/>
                </a:solidFill>
              </a:rPr>
              <a:t>Rx</a:t>
            </a:r>
            <a:endParaRPr lang="en-US" dirty="0">
              <a:solidFill>
                <a:srgbClr val="FF9966"/>
              </a:solidFill>
            </a:endParaRPr>
          </a:p>
        </p:txBody>
      </p:sp>
      <p:sp>
        <p:nvSpPr>
          <p:cNvPr id="128011" name="AutoShape 11"/>
          <p:cNvSpPr>
            <a:spLocks noChangeArrowheads="1"/>
          </p:cNvSpPr>
          <p:nvPr/>
        </p:nvSpPr>
        <p:spPr bwMode="auto">
          <a:xfrm>
            <a:off x="2867025" y="3352800"/>
            <a:ext cx="333375" cy="762000"/>
          </a:xfrm>
          <a:prstGeom prst="downArrow">
            <a:avLst>
              <a:gd name="adj1" fmla="val 50000"/>
              <a:gd name="adj2" fmla="val 57143"/>
            </a:avLst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44034" name="Picture 2" descr="http://www.albanyveinclinic.com/images/spider-veins.jpg"/>
          <p:cNvPicPr>
            <a:picLocks noChangeAspect="1" noChangeArrowheads="1"/>
          </p:cNvPicPr>
          <p:nvPr/>
        </p:nvPicPr>
        <p:blipFill>
          <a:blip r:embed="rId3" cstate="print"/>
          <a:srcRect b="12157"/>
          <a:stretch>
            <a:fillRect/>
          </a:stretch>
        </p:blipFill>
        <p:spPr bwMode="auto">
          <a:xfrm>
            <a:off x="5294539" y="1447800"/>
            <a:ext cx="3163661" cy="2362200"/>
          </a:xfrm>
          <a:prstGeom prst="rect">
            <a:avLst/>
          </a:prstGeom>
          <a:noFill/>
        </p:spPr>
      </p:pic>
      <p:pic>
        <p:nvPicPr>
          <p:cNvPr id="44038" name="Picture 6" descr="C:\Users\Talal\Desktop\New folder\Spider_Veins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4191000"/>
            <a:ext cx="3124200" cy="24056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152400"/>
            <a:ext cx="6629400" cy="990600"/>
          </a:xfrm>
        </p:spPr>
        <p:txBody>
          <a:bodyPr/>
          <a:lstStyle/>
          <a:p>
            <a:r>
              <a:rPr lang="fr-CA" dirty="0" err="1">
                <a:solidFill>
                  <a:srgbClr val="FF9966"/>
                </a:solidFill>
              </a:rPr>
              <a:t>Treatment</a:t>
            </a:r>
            <a:endParaRPr lang="en-US" dirty="0">
              <a:solidFill>
                <a:srgbClr val="FF9966"/>
              </a:solidFill>
            </a:endParaRPr>
          </a:p>
        </p:txBody>
      </p:sp>
      <p:sp>
        <p:nvSpPr>
          <p:cNvPr id="166915" name="Rectangle 3"/>
          <p:cNvSpPr>
            <a:spLocks noGrp="1" noChangeArrowheads="1"/>
          </p:cNvSpPr>
          <p:nvPr>
            <p:ph idx="1"/>
          </p:nvPr>
        </p:nvSpPr>
        <p:spPr>
          <a:xfrm>
            <a:off x="5562600" y="1828800"/>
            <a:ext cx="3429000" cy="48006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fr-CA" sz="2800" dirty="0">
                <a:solidFill>
                  <a:srgbClr val="FF9966"/>
                </a:solidFill>
              </a:rPr>
              <a:t> </a:t>
            </a:r>
            <a:r>
              <a:rPr lang="fr-CA" sz="2800" dirty="0" err="1">
                <a:solidFill>
                  <a:srgbClr val="FF9966"/>
                </a:solidFill>
              </a:rPr>
              <a:t>Varicose</a:t>
            </a:r>
            <a:r>
              <a:rPr lang="fr-CA" sz="2800" dirty="0">
                <a:solidFill>
                  <a:srgbClr val="FF9966"/>
                </a:solidFill>
              </a:rPr>
              <a:t> </a:t>
            </a:r>
            <a:r>
              <a:rPr lang="fr-CA" sz="2800" dirty="0" err="1">
                <a:solidFill>
                  <a:srgbClr val="FF9966"/>
                </a:solidFill>
              </a:rPr>
              <a:t>Veins</a:t>
            </a:r>
            <a:r>
              <a:rPr lang="fr-CA" sz="2800" dirty="0">
                <a:solidFill>
                  <a:srgbClr val="FF9966"/>
                </a:solidFill>
              </a:rPr>
              <a:t> </a:t>
            </a:r>
          </a:p>
          <a:p>
            <a:pPr algn="ctr">
              <a:buFont typeface="Wingdings" pitchFamily="2" charset="2"/>
              <a:buNone/>
            </a:pPr>
            <a:endParaRPr lang="fr-CA" sz="28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sz="28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sz="28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sz="28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sz="28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fr-CA" sz="2800" dirty="0" err="1">
                <a:solidFill>
                  <a:srgbClr val="FF9966"/>
                </a:solidFill>
              </a:rPr>
              <a:t>Stocking</a:t>
            </a:r>
            <a:r>
              <a:rPr lang="fr-CA" sz="2800" dirty="0">
                <a:solidFill>
                  <a:srgbClr val="FF9966"/>
                </a:solidFill>
              </a:rPr>
              <a:t> </a:t>
            </a:r>
          </a:p>
          <a:p>
            <a:pPr algn="ctr">
              <a:buFont typeface="Wingdings" pitchFamily="2" charset="2"/>
              <a:buNone/>
            </a:pPr>
            <a:r>
              <a:rPr lang="fr-CA" sz="2800" dirty="0">
                <a:solidFill>
                  <a:srgbClr val="FF9966"/>
                </a:solidFill>
              </a:rPr>
              <a:t>USG-</a:t>
            </a:r>
            <a:r>
              <a:rPr lang="fr-CA" sz="2800" dirty="0" err="1">
                <a:solidFill>
                  <a:srgbClr val="FF9966"/>
                </a:solidFill>
              </a:rPr>
              <a:t>Sclero</a:t>
            </a:r>
            <a:r>
              <a:rPr lang="fr-CA" sz="2800" dirty="0">
                <a:solidFill>
                  <a:srgbClr val="FF9966"/>
                </a:solidFill>
              </a:rPr>
              <a:t>-</a:t>
            </a:r>
            <a:r>
              <a:rPr lang="fr-CA" sz="2800" dirty="0" err="1">
                <a:solidFill>
                  <a:srgbClr val="FF9966"/>
                </a:solidFill>
              </a:rPr>
              <a:t>Rx</a:t>
            </a:r>
            <a:r>
              <a:rPr lang="fr-CA" sz="2800" dirty="0">
                <a:solidFill>
                  <a:srgbClr val="FF9966"/>
                </a:solidFill>
              </a:rPr>
              <a:t> </a:t>
            </a:r>
          </a:p>
          <a:p>
            <a:pPr algn="ctr">
              <a:buFont typeface="Wingdings" pitchFamily="2" charset="2"/>
              <a:buNone/>
            </a:pPr>
            <a:r>
              <a:rPr lang="fr-CA" sz="2800" dirty="0">
                <a:solidFill>
                  <a:srgbClr val="FF9966"/>
                </a:solidFill>
              </a:rPr>
              <a:t>EVLT/</a:t>
            </a:r>
            <a:r>
              <a:rPr lang="fr-CA" sz="2800" dirty="0" err="1">
                <a:solidFill>
                  <a:srgbClr val="FF9966"/>
                </a:solidFill>
              </a:rPr>
              <a:t>Surgery</a:t>
            </a:r>
            <a:endParaRPr lang="en-US" sz="2800" dirty="0">
              <a:solidFill>
                <a:srgbClr val="FF9966"/>
              </a:solidFill>
            </a:endParaRPr>
          </a:p>
        </p:txBody>
      </p:sp>
      <p:pic>
        <p:nvPicPr>
          <p:cNvPr id="8" name="Picture 7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7162800" y="3276600"/>
            <a:ext cx="333375" cy="762000"/>
          </a:xfrm>
          <a:prstGeom prst="downArrow">
            <a:avLst>
              <a:gd name="adj1" fmla="val 50000"/>
              <a:gd name="adj2" fmla="val 57143"/>
            </a:avLst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3010" name="Picture 2" descr="http://www.gvg.org.uk/vv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143000"/>
            <a:ext cx="2240583" cy="563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719032" y="3124200"/>
            <a:ext cx="5238897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219199" y="152400"/>
            <a:ext cx="5562601" cy="3331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5943600" y="838200"/>
            <a:ext cx="3048000" cy="5257800"/>
          </a:xfrm>
        </p:spPr>
        <p:txBody>
          <a:bodyPr/>
          <a:lstStyle/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fr-CA" sz="2400" dirty="0" err="1">
                <a:solidFill>
                  <a:srgbClr val="FF9966"/>
                </a:solidFill>
              </a:rPr>
              <a:t>Edema</a:t>
            </a:r>
            <a:r>
              <a:rPr lang="fr-CA" sz="2400" dirty="0">
                <a:solidFill>
                  <a:srgbClr val="FF9966"/>
                </a:solidFill>
              </a:rPr>
              <a:t> </a:t>
            </a:r>
          </a:p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fr-CA" sz="2400" dirty="0" err="1">
                <a:solidFill>
                  <a:srgbClr val="FF9966"/>
                </a:solidFill>
              </a:rPr>
              <a:t>Cutaneous</a:t>
            </a:r>
            <a:r>
              <a:rPr lang="fr-CA" sz="2400" dirty="0">
                <a:solidFill>
                  <a:srgbClr val="FF9966"/>
                </a:solidFill>
              </a:rPr>
              <a:t> </a:t>
            </a:r>
            <a:r>
              <a:rPr lang="fr-CA" sz="2400" dirty="0" err="1">
                <a:solidFill>
                  <a:srgbClr val="FF9966"/>
                </a:solidFill>
              </a:rPr>
              <a:t>Ulcer</a:t>
            </a:r>
            <a:endParaRPr lang="fr-CA" sz="2400" dirty="0">
              <a:solidFill>
                <a:srgbClr val="FF9966"/>
              </a:solidFill>
            </a:endParaRPr>
          </a:p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fr-CA" sz="2400" dirty="0">
                <a:solidFill>
                  <a:srgbClr val="FF9966"/>
                </a:solidFill>
              </a:rPr>
              <a:t>Local </a:t>
            </a:r>
            <a:r>
              <a:rPr lang="fr-CA" sz="2400" dirty="0" err="1">
                <a:solidFill>
                  <a:srgbClr val="FF9966"/>
                </a:solidFill>
              </a:rPr>
              <a:t>Wound</a:t>
            </a:r>
            <a:r>
              <a:rPr lang="fr-CA" sz="2400" dirty="0">
                <a:solidFill>
                  <a:srgbClr val="FF9966"/>
                </a:solidFill>
              </a:rPr>
              <a:t> </a:t>
            </a:r>
          </a:p>
          <a:p>
            <a:pPr algn="ctr">
              <a:buFont typeface="Wingdings" pitchFamily="2" charset="2"/>
              <a:buNone/>
            </a:pPr>
            <a:endParaRPr lang="fr-CA" sz="24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sz="24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sz="2400" dirty="0">
              <a:solidFill>
                <a:srgbClr val="FF9966"/>
              </a:solidFill>
            </a:endParaRPr>
          </a:p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fr-CA" sz="2400" dirty="0" err="1">
                <a:solidFill>
                  <a:srgbClr val="FF9966"/>
                </a:solidFill>
              </a:rPr>
              <a:t>Stocking</a:t>
            </a:r>
            <a:endParaRPr lang="fr-CA" sz="2400" dirty="0">
              <a:solidFill>
                <a:srgbClr val="FF9966"/>
              </a:solidFill>
            </a:endParaRPr>
          </a:p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fr-CA" sz="2400" dirty="0">
                <a:solidFill>
                  <a:srgbClr val="FF9966"/>
                </a:solidFill>
              </a:rPr>
              <a:t> USG-</a:t>
            </a:r>
            <a:r>
              <a:rPr lang="fr-CA" sz="2400" dirty="0" err="1">
                <a:solidFill>
                  <a:srgbClr val="FF9966"/>
                </a:solidFill>
              </a:rPr>
              <a:t>Sclero</a:t>
            </a:r>
            <a:endParaRPr lang="fr-CA" sz="2400" dirty="0">
              <a:solidFill>
                <a:srgbClr val="FF9966"/>
              </a:solidFill>
            </a:endParaRPr>
          </a:p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fr-CA" sz="2400" dirty="0">
                <a:solidFill>
                  <a:srgbClr val="FF9966"/>
                </a:solidFill>
              </a:rPr>
              <a:t>ELVT/</a:t>
            </a:r>
            <a:r>
              <a:rPr lang="fr-CA" sz="2400" dirty="0" err="1">
                <a:solidFill>
                  <a:srgbClr val="FF9966"/>
                </a:solidFill>
              </a:rPr>
              <a:t>Surgery</a:t>
            </a:r>
            <a:endParaRPr lang="en-US" sz="2400" dirty="0">
              <a:solidFill>
                <a:srgbClr val="FF9966"/>
              </a:solidFill>
            </a:endParaRPr>
          </a:p>
        </p:txBody>
      </p:sp>
      <p:pic>
        <p:nvPicPr>
          <p:cNvPr id="11" name="Picture 10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7286625" y="3105912"/>
            <a:ext cx="333375" cy="762000"/>
          </a:xfrm>
          <a:prstGeom prst="downArrow">
            <a:avLst>
              <a:gd name="adj1" fmla="val 50000"/>
              <a:gd name="adj2" fmla="val 57143"/>
            </a:avLst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1986" name="Picture 2" descr="http://www.gvg.org.uk/vv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687069"/>
            <a:ext cx="2209800" cy="5561331"/>
          </a:xfrm>
          <a:prstGeom prst="rect">
            <a:avLst/>
          </a:prstGeom>
          <a:noFill/>
        </p:spPr>
      </p:pic>
      <p:pic>
        <p:nvPicPr>
          <p:cNvPr id="41988" name="Picture 4" descr="http://t2.gstatic.com/images?q=tbn:ANd9GcQ0OzRP93dKh-oQ2pyng9nJ1n0dWEwiQeMXFSd_kEVwFiHCJKlLk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8625" y="695324"/>
            <a:ext cx="1552575" cy="1819276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2005" y="2620963"/>
            <a:ext cx="2097795" cy="362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152400"/>
            <a:ext cx="6705600" cy="1143000"/>
          </a:xfrm>
        </p:spPr>
        <p:txBody>
          <a:bodyPr/>
          <a:lstStyle/>
          <a:p>
            <a:r>
              <a:rPr lang="en-US" sz="3600" dirty="0">
                <a:solidFill>
                  <a:srgbClr val="FF9966"/>
                </a:solidFill>
              </a:rPr>
              <a:t>Compression Stockings</a:t>
            </a:r>
          </a:p>
        </p:txBody>
      </p:sp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38914" name="Picture 2" descr="http://www.forrmobility.co.uk/Products/DailyLivingAids/compression%20stocking%20aid.gif"/>
          <p:cNvPicPr>
            <a:picLocks noChangeAspect="1" noChangeArrowheads="1"/>
          </p:cNvPicPr>
          <p:nvPr/>
        </p:nvPicPr>
        <p:blipFill>
          <a:blip r:embed="rId3" cstate="print"/>
          <a:srcRect l="22000" r="20000"/>
          <a:stretch>
            <a:fillRect/>
          </a:stretch>
        </p:blipFill>
        <p:spPr bwMode="auto">
          <a:xfrm>
            <a:off x="6705600" y="2590800"/>
            <a:ext cx="2209800" cy="3810000"/>
          </a:xfrm>
          <a:prstGeom prst="rect">
            <a:avLst/>
          </a:prstGeom>
          <a:noFill/>
        </p:spPr>
      </p:pic>
      <p:pic>
        <p:nvPicPr>
          <p:cNvPr id="38915" name="Picture 3" descr="C:\Users\Talal\Desktop\New folder\insurance-reimbursement-compression-stocking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1600200"/>
            <a:ext cx="5163810" cy="42672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6705600" cy="838200"/>
          </a:xfrm>
        </p:spPr>
        <p:txBody>
          <a:bodyPr/>
          <a:lstStyle/>
          <a:p>
            <a:r>
              <a:rPr lang="en-US" sz="3600" dirty="0">
                <a:solidFill>
                  <a:srgbClr val="FF9966"/>
                </a:solidFill>
              </a:rPr>
              <a:t>Compression Stockings</a:t>
            </a:r>
          </a:p>
        </p:txBody>
      </p:sp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2" name="Why Compression Stockings">
            <a:hlinkClick r:id="" action="ppaction://media"/>
            <a:extLst>
              <a:ext uri="{FF2B5EF4-FFF2-40B4-BE49-F238E27FC236}">
                <a16:creationId xmlns:a16="http://schemas.microsoft.com/office/drawing/2014/main" id="{B7D091F2-D14F-4639-90B7-229C91F0BC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6251" r="9374" b="6250"/>
          <a:stretch/>
        </p:blipFill>
        <p:spPr>
          <a:xfrm>
            <a:off x="1706880" y="990600"/>
            <a:ext cx="667512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427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36865" name="Picture 1" descr="C:\Users\Talal\Desktop\New folder\Untitl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1800458"/>
            <a:ext cx="6218431" cy="467654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24200" y="457200"/>
            <a:ext cx="35738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9966"/>
                </a:solidFill>
                <a:latin typeface="Tahoma" pitchFamily="34" charset="0"/>
                <a:ea typeface="+mj-ea"/>
                <a:cs typeface="Tahoma" pitchFamily="34" charset="0"/>
              </a:rPr>
              <a:t>Sclerotherapy</a:t>
            </a:r>
            <a:endParaRPr lang="en-US" sz="4400" dirty="0">
              <a:solidFill>
                <a:srgbClr val="FF9966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76200"/>
            <a:ext cx="6096000" cy="1143000"/>
          </a:xfrm>
        </p:spPr>
        <p:txBody>
          <a:bodyPr/>
          <a:lstStyle/>
          <a:p>
            <a:r>
              <a:rPr lang="fr-CA" dirty="0" err="1">
                <a:solidFill>
                  <a:srgbClr val="FF9966"/>
                </a:solidFill>
              </a:rPr>
              <a:t>Sclerotherapy</a:t>
            </a:r>
            <a:endParaRPr lang="en-US" dirty="0">
              <a:solidFill>
                <a:srgbClr val="FF9966"/>
              </a:solidFill>
            </a:endParaRPr>
          </a:p>
        </p:txBody>
      </p:sp>
      <p:pic>
        <p:nvPicPr>
          <p:cNvPr id="175108" name="Picture 4" descr="~AUT00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399" y="1524000"/>
            <a:ext cx="3395519" cy="132605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75109" name="Picture 5" descr="~AUT00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3581400"/>
            <a:ext cx="3505200" cy="150874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75110" name="Picture 6" descr="~AUT003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2525712"/>
            <a:ext cx="3457480" cy="14366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75111" name="Picture 7" descr="~AUT00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4724400"/>
            <a:ext cx="3505200" cy="155609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" name="Picture 6" descr="97902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74638"/>
            <a:ext cx="6934200" cy="1143000"/>
          </a:xfrm>
          <a:ln w="19050">
            <a:solidFill>
              <a:schemeClr val="tx1"/>
            </a:solidFill>
          </a:ln>
        </p:spPr>
        <p:txBody>
          <a:bodyPr/>
          <a:lstStyle/>
          <a:p>
            <a:r>
              <a:rPr lang="fr-CA" dirty="0" err="1">
                <a:solidFill>
                  <a:srgbClr val="FF9966"/>
                </a:solidFill>
              </a:rPr>
              <a:t>Sclero</a:t>
            </a:r>
            <a:r>
              <a:rPr lang="fr-CA" dirty="0">
                <a:solidFill>
                  <a:srgbClr val="FF9966"/>
                </a:solidFill>
              </a:rPr>
              <a:t>-</a:t>
            </a:r>
            <a:r>
              <a:rPr lang="fr-CA" dirty="0" err="1">
                <a:solidFill>
                  <a:srgbClr val="FF9966"/>
                </a:solidFill>
              </a:rPr>
              <a:t>Rx</a:t>
            </a:r>
            <a:r>
              <a:rPr lang="fr-CA" dirty="0">
                <a:solidFill>
                  <a:srgbClr val="FF9966"/>
                </a:solidFill>
              </a:rPr>
              <a:t> - Complications</a:t>
            </a:r>
            <a:endParaRPr lang="en-US" dirty="0">
              <a:solidFill>
                <a:srgbClr val="FF9966"/>
              </a:solidFill>
            </a:endParaRPr>
          </a:p>
        </p:txBody>
      </p:sp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40000"/>
          </a:blip>
          <a:srcRect/>
          <a:stretch>
            <a:fillRect/>
          </a:stretch>
        </p:blipFill>
        <p:spPr bwMode="auto">
          <a:xfrm>
            <a:off x="1222288" y="2062163"/>
            <a:ext cx="7769312" cy="334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74638"/>
            <a:ext cx="7162800" cy="1143000"/>
          </a:xfrm>
        </p:spPr>
        <p:txBody>
          <a:bodyPr/>
          <a:lstStyle/>
          <a:p>
            <a:r>
              <a:rPr lang="fr-CA" dirty="0" err="1">
                <a:solidFill>
                  <a:srgbClr val="FF9966"/>
                </a:solidFill>
              </a:rPr>
              <a:t>Endovenous</a:t>
            </a:r>
            <a:r>
              <a:rPr lang="fr-CA" dirty="0">
                <a:solidFill>
                  <a:srgbClr val="FF9966"/>
                </a:solidFill>
              </a:rPr>
              <a:t>  Ablation Techniques</a:t>
            </a:r>
            <a:endParaRPr lang="en-CA" dirty="0">
              <a:solidFill>
                <a:srgbClr val="FF9966"/>
              </a:solidFill>
            </a:endParaRPr>
          </a:p>
        </p:txBody>
      </p:sp>
      <p:sp>
        <p:nvSpPr>
          <p:cNvPr id="174083" name="Rectangle 3"/>
          <p:cNvSpPr>
            <a:spLocks noGrp="1" noChangeArrowheads="1"/>
          </p:cNvSpPr>
          <p:nvPr>
            <p:ph idx="1"/>
          </p:nvPr>
        </p:nvSpPr>
        <p:spPr>
          <a:xfrm>
            <a:off x="2743200" y="2057400"/>
            <a:ext cx="5257800" cy="45720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2400" dirty="0">
                <a:solidFill>
                  <a:srgbClr val="FF9966"/>
                </a:solidFill>
              </a:rPr>
              <a:t>Denaturation of vein wall collagen</a:t>
            </a:r>
          </a:p>
          <a:p>
            <a:pPr algn="ctr">
              <a:buFont typeface="Wingdings" pitchFamily="2" charset="2"/>
              <a:buNone/>
            </a:pPr>
            <a:endParaRPr lang="en-US" sz="24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en-US" sz="24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en-US" sz="24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en-US" sz="2400" dirty="0">
                <a:solidFill>
                  <a:srgbClr val="FF9966"/>
                </a:solidFill>
              </a:rPr>
              <a:t> Contraction </a:t>
            </a:r>
          </a:p>
          <a:p>
            <a:pPr algn="ctr">
              <a:buFont typeface="Wingdings" pitchFamily="2" charset="2"/>
              <a:buNone/>
            </a:pPr>
            <a:endParaRPr lang="en-US" sz="24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en-US" sz="24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en-US" sz="24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en-US" sz="24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en-US" sz="2400" dirty="0">
                <a:solidFill>
                  <a:srgbClr val="FF9966"/>
                </a:solidFill>
              </a:rPr>
              <a:t>Fibrous obliteration</a:t>
            </a:r>
            <a:endParaRPr lang="en-CA" sz="2400" dirty="0">
              <a:solidFill>
                <a:srgbClr val="FF9966"/>
              </a:solidFill>
            </a:endParaRPr>
          </a:p>
        </p:txBody>
      </p:sp>
      <p:pic>
        <p:nvPicPr>
          <p:cNvPr id="9" name="Picture 8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5181600" y="2819400"/>
            <a:ext cx="333375" cy="762000"/>
          </a:xfrm>
          <a:prstGeom prst="downArrow">
            <a:avLst>
              <a:gd name="adj1" fmla="val 50000"/>
              <a:gd name="adj2" fmla="val 57143"/>
            </a:avLst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5181600" y="4572000"/>
            <a:ext cx="333375" cy="762000"/>
          </a:xfrm>
          <a:prstGeom prst="downArrow">
            <a:avLst>
              <a:gd name="adj1" fmla="val 50000"/>
              <a:gd name="adj2" fmla="val 57143"/>
            </a:avLst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4495800" cy="1981200"/>
          </a:xfrm>
        </p:spPr>
        <p:txBody>
          <a:bodyPr/>
          <a:lstStyle/>
          <a:p>
            <a:r>
              <a:rPr lang="fr-CA" dirty="0" err="1">
                <a:solidFill>
                  <a:srgbClr val="FF9966"/>
                </a:solidFill>
                <a:ea typeface="Tahoma" pitchFamily="34" charset="0"/>
              </a:rPr>
              <a:t>EndoVenous</a:t>
            </a:r>
            <a:r>
              <a:rPr lang="fr-CA" dirty="0">
                <a:solidFill>
                  <a:srgbClr val="FF9966"/>
                </a:solidFill>
                <a:ea typeface="Tahoma" pitchFamily="34" charset="0"/>
              </a:rPr>
              <a:t> Laser </a:t>
            </a:r>
            <a:r>
              <a:rPr lang="fr-CA" dirty="0" err="1">
                <a:solidFill>
                  <a:srgbClr val="FF9966"/>
                </a:solidFill>
                <a:ea typeface="Tahoma" pitchFamily="34" charset="0"/>
              </a:rPr>
              <a:t>Therapy</a:t>
            </a:r>
            <a:r>
              <a:rPr lang="fr-CA" dirty="0">
                <a:solidFill>
                  <a:srgbClr val="FF9966"/>
                </a:solidFill>
                <a:ea typeface="Tahoma" pitchFamily="34" charset="0"/>
              </a:rPr>
              <a:t>(EVLT)</a:t>
            </a:r>
            <a:endParaRPr lang="en-US" dirty="0">
              <a:solidFill>
                <a:srgbClr val="FF9966"/>
              </a:solidFill>
              <a:ea typeface="Tahoma" pitchFamily="34" charset="0"/>
            </a:endParaRPr>
          </a:p>
        </p:txBody>
      </p:sp>
      <p:pic>
        <p:nvPicPr>
          <p:cNvPr id="134147" name="Picture 3" descr="~AUT004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 l="3601" t="4762"/>
          <a:stretch>
            <a:fillRect/>
          </a:stretch>
        </p:blipFill>
        <p:spPr>
          <a:xfrm>
            <a:off x="6477000" y="457200"/>
            <a:ext cx="2286000" cy="6306207"/>
          </a:xfrm>
          <a:noFill/>
          <a:ln w="28575">
            <a:noFill/>
          </a:ln>
        </p:spPr>
      </p:pic>
      <p:pic>
        <p:nvPicPr>
          <p:cNvPr id="134148" name="Picture 4" descr="~AUT0045"/>
          <p:cNvPicPr>
            <a:picLocks noChangeAspect="1" noChangeArrowheads="1"/>
          </p:cNvPicPr>
          <p:nvPr/>
        </p:nvPicPr>
        <p:blipFill>
          <a:blip r:embed="rId3" cstate="print"/>
          <a:srcRect l="4687" t="5223" r="3125" b="3373"/>
          <a:stretch>
            <a:fillRect/>
          </a:stretch>
        </p:blipFill>
        <p:spPr bwMode="auto">
          <a:xfrm>
            <a:off x="1219200" y="3124200"/>
            <a:ext cx="4881154" cy="2895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848600" cy="1524000"/>
          </a:xfrm>
        </p:spPr>
        <p:txBody>
          <a:bodyPr/>
          <a:lstStyle/>
          <a:p>
            <a:r>
              <a:rPr lang="fr-CA" dirty="0" err="1">
                <a:solidFill>
                  <a:srgbClr val="FF9966"/>
                </a:solidFill>
                <a:ea typeface="Tahoma" pitchFamily="34" charset="0"/>
              </a:rPr>
              <a:t>EndoVenous</a:t>
            </a:r>
            <a:r>
              <a:rPr lang="fr-CA" dirty="0">
                <a:solidFill>
                  <a:srgbClr val="FF9966"/>
                </a:solidFill>
                <a:ea typeface="Tahoma" pitchFamily="34" charset="0"/>
              </a:rPr>
              <a:t> Laser </a:t>
            </a:r>
            <a:r>
              <a:rPr lang="fr-CA" dirty="0" err="1">
                <a:solidFill>
                  <a:srgbClr val="FF9966"/>
                </a:solidFill>
                <a:ea typeface="Tahoma" pitchFamily="34" charset="0"/>
              </a:rPr>
              <a:t>Therapy</a:t>
            </a:r>
            <a:r>
              <a:rPr lang="fr-CA" dirty="0">
                <a:solidFill>
                  <a:srgbClr val="FF9966"/>
                </a:solidFill>
                <a:ea typeface="Tahoma" pitchFamily="34" charset="0"/>
              </a:rPr>
              <a:t>(EVLT)</a:t>
            </a:r>
            <a:endParaRPr lang="en-US" dirty="0">
              <a:solidFill>
                <a:srgbClr val="FF9966"/>
              </a:solidFill>
              <a:ea typeface="Tahoma" pitchFamily="34" charset="0"/>
            </a:endParaRPr>
          </a:p>
        </p:txBody>
      </p:sp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4" name="Laser Treatment for Varicose Veins">
            <a:hlinkClick r:id="" action="ppaction://media"/>
            <a:extLst>
              <a:ext uri="{FF2B5EF4-FFF2-40B4-BE49-F238E27FC236}">
                <a16:creationId xmlns:a16="http://schemas.microsoft.com/office/drawing/2014/main" id="{7621BEEA-2062-4B19-8086-D434FC6239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000" end="10138.3333"/>
                </p14:media>
              </p:ext>
            </p:extLst>
          </p:nvPr>
        </p:nvPicPr>
        <p:blipFill rotWithShape="1">
          <a:blip r:embed="rId5"/>
          <a:srcRect l="16072" t="4082" r="15051" b="4082"/>
          <a:stretch/>
        </p:blipFill>
        <p:spPr>
          <a:xfrm>
            <a:off x="2209802" y="1676400"/>
            <a:ext cx="5968999" cy="447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5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5181600" cy="1143000"/>
          </a:xfrm>
        </p:spPr>
        <p:txBody>
          <a:bodyPr/>
          <a:lstStyle/>
          <a:p>
            <a:r>
              <a:rPr lang="fr-CA" dirty="0">
                <a:solidFill>
                  <a:srgbClr val="FF9966"/>
                </a:solidFill>
              </a:rPr>
              <a:t>Surgery</a:t>
            </a:r>
            <a:endParaRPr lang="en-US" dirty="0">
              <a:solidFill>
                <a:srgbClr val="FF9966"/>
              </a:solidFill>
            </a:endParaRPr>
          </a:p>
        </p:txBody>
      </p:sp>
      <p:sp>
        <p:nvSpPr>
          <p:cNvPr id="133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r-CA">
              <a:solidFill>
                <a:srgbClr val="FF9966"/>
              </a:solidFill>
            </a:endParaRPr>
          </a:p>
          <a:p>
            <a:endParaRPr lang="fr-CA">
              <a:solidFill>
                <a:srgbClr val="FF9966"/>
              </a:solidFill>
            </a:endParaRPr>
          </a:p>
          <a:p>
            <a:endParaRPr lang="fr-CA">
              <a:solidFill>
                <a:srgbClr val="FF9966"/>
              </a:solidFill>
            </a:endParaRPr>
          </a:p>
          <a:p>
            <a:endParaRPr lang="fr-CA">
              <a:solidFill>
                <a:srgbClr val="FF9966"/>
              </a:solidFill>
            </a:endParaRPr>
          </a:p>
          <a:p>
            <a:endParaRPr lang="fr-CA">
              <a:solidFill>
                <a:srgbClr val="FF9966"/>
              </a:solidFill>
            </a:endParaRPr>
          </a:p>
          <a:p>
            <a:endParaRPr lang="en-US">
              <a:solidFill>
                <a:srgbClr val="FF9966"/>
              </a:solidFill>
            </a:endParaRPr>
          </a:p>
        </p:txBody>
      </p:sp>
      <p:pic>
        <p:nvPicPr>
          <p:cNvPr id="6" name="Picture 5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7CE8D-66C8-4C01-B398-7D7FBD85CA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075"/>
          <a:stretch/>
        </p:blipFill>
        <p:spPr>
          <a:xfrm>
            <a:off x="1524000" y="1162050"/>
            <a:ext cx="7010400" cy="5338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314450" y="152400"/>
            <a:ext cx="394335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295900" y="2343150"/>
            <a:ext cx="361950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371600" y="2971800"/>
            <a:ext cx="7772400" cy="1143000"/>
          </a:xfrm>
        </p:spPr>
        <p:txBody>
          <a:bodyPr/>
          <a:lstStyle/>
          <a:p>
            <a:r>
              <a:rPr lang="en-US" sz="6000" b="1" dirty="0">
                <a:solidFill>
                  <a:srgbClr val="FF9966"/>
                </a:solidFill>
                <a:latin typeface="Lucida Handwriting" pitchFamily="66" charset="0"/>
                <a:cs typeface="Times New Roman" pitchFamily="18" charset="0"/>
              </a:rPr>
              <a:t>Thank You</a:t>
            </a:r>
          </a:p>
        </p:txBody>
      </p:sp>
      <p:pic>
        <p:nvPicPr>
          <p:cNvPr id="3" name="Picture 2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2" name="Functioning Valve inside Great Saphenous Vein">
            <a:hlinkClick r:id="" action="ppaction://media"/>
            <a:extLst>
              <a:ext uri="{FF2B5EF4-FFF2-40B4-BE49-F238E27FC236}">
                <a16:creationId xmlns:a16="http://schemas.microsoft.com/office/drawing/2014/main" id="{F93D0AB5-D2E7-41B9-A3C6-81881A8E77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3437" t="2083" r="23437" b="1563"/>
          <a:stretch/>
        </p:blipFill>
        <p:spPr>
          <a:xfrm>
            <a:off x="2514600" y="381000"/>
            <a:ext cx="4495800" cy="611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769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2" name="competent valve">
            <a:hlinkClick r:id="" action="ppaction://media"/>
            <a:extLst>
              <a:ext uri="{FF2B5EF4-FFF2-40B4-BE49-F238E27FC236}">
                <a16:creationId xmlns:a16="http://schemas.microsoft.com/office/drawing/2014/main" id="{7662F708-007D-458B-8BA4-E8B4BED2C2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0416" r="7812" b="16667"/>
          <a:stretch/>
        </p:blipFill>
        <p:spPr>
          <a:xfrm>
            <a:off x="1447800" y="1143000"/>
            <a:ext cx="7321732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069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4" name="Rectangle 4"/>
          <p:cNvSpPr>
            <a:spLocks noGrp="1" noChangeArrowheads="1"/>
          </p:cNvSpPr>
          <p:nvPr>
            <p:ph type="title"/>
          </p:nvPr>
        </p:nvSpPr>
        <p:spPr>
          <a:xfrm>
            <a:off x="1371600" y="2362200"/>
            <a:ext cx="7010400" cy="1295400"/>
          </a:xfrm>
        </p:spPr>
        <p:txBody>
          <a:bodyPr/>
          <a:lstStyle/>
          <a:p>
            <a:r>
              <a:rPr lang="en-US" sz="8800" i="1" dirty="0">
                <a:solidFill>
                  <a:srgbClr val="FF9966"/>
                </a:solidFill>
                <a:latin typeface="+mn-lt"/>
                <a:ea typeface="+mn-ea"/>
                <a:cs typeface="Times New Roman" pitchFamily="18" charset="0"/>
              </a:rPr>
              <a:t>Physiology</a:t>
            </a:r>
          </a:p>
        </p:txBody>
      </p:sp>
      <p:pic>
        <p:nvPicPr>
          <p:cNvPr id="3" name="Picture 2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9966">
                <a:tint val="45000"/>
                <a:satMod val="400000"/>
              </a:srgbClr>
            </a:duotone>
            <a:lum contrast="20000"/>
          </a:blip>
          <a:srcRect/>
          <a:stretch>
            <a:fillRect/>
          </a:stretch>
        </p:blipFill>
        <p:spPr bwMode="auto">
          <a:xfrm>
            <a:off x="1202318" y="914400"/>
            <a:ext cx="7789281" cy="5061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scular">
  <a:themeElements>
    <a:clrScheme name="vascular">
      <a:dk1>
        <a:srgbClr val="FFFFFF"/>
      </a:dk1>
      <a:lt1>
        <a:srgbClr val="FFFFFF"/>
      </a:lt1>
      <a:dk2>
        <a:srgbClr val="1F497D"/>
      </a:dk2>
      <a:lt2>
        <a:srgbClr val="E3141D"/>
      </a:lt2>
      <a:accent1>
        <a:srgbClr val="284990"/>
      </a:accent1>
      <a:accent2>
        <a:srgbClr val="4B99D9"/>
      </a:accent2>
      <a:accent3>
        <a:srgbClr val="FFFFFF"/>
      </a:accent3>
      <a:accent4>
        <a:srgbClr val="FFFFFF"/>
      </a:accent4>
      <a:accent5>
        <a:srgbClr val="FFFFFF"/>
      </a:accent5>
      <a:accent6>
        <a:srgbClr val="F79646"/>
      </a:accent6>
      <a:hlink>
        <a:srgbClr val="6EACE0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vascular">
  <a:themeElements>
    <a:clrScheme name="vascular">
      <a:dk1>
        <a:srgbClr val="FFFFFF"/>
      </a:dk1>
      <a:lt1>
        <a:srgbClr val="FFFFFF"/>
      </a:lt1>
      <a:dk2>
        <a:srgbClr val="1F497D"/>
      </a:dk2>
      <a:lt2>
        <a:srgbClr val="E3141D"/>
      </a:lt2>
      <a:accent1>
        <a:srgbClr val="284990"/>
      </a:accent1>
      <a:accent2>
        <a:srgbClr val="4B99D9"/>
      </a:accent2>
      <a:accent3>
        <a:srgbClr val="FFFFFF"/>
      </a:accent3>
      <a:accent4>
        <a:srgbClr val="FFFFFF"/>
      </a:accent4>
      <a:accent5>
        <a:srgbClr val="FFFFFF"/>
      </a:accent5>
      <a:accent6>
        <a:srgbClr val="F79646"/>
      </a:accent6>
      <a:hlink>
        <a:srgbClr val="6EACE0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Vascular">
  <a:themeElements>
    <a:clrScheme name="vascular">
      <a:dk1>
        <a:srgbClr val="FFFFFF"/>
      </a:dk1>
      <a:lt1>
        <a:srgbClr val="FFFFFF"/>
      </a:lt1>
      <a:dk2>
        <a:srgbClr val="1F497D"/>
      </a:dk2>
      <a:lt2>
        <a:srgbClr val="E3141D"/>
      </a:lt2>
      <a:accent1>
        <a:srgbClr val="284990"/>
      </a:accent1>
      <a:accent2>
        <a:srgbClr val="4B99D9"/>
      </a:accent2>
      <a:accent3>
        <a:srgbClr val="FFFFFF"/>
      </a:accent3>
      <a:accent4>
        <a:srgbClr val="FFFFFF"/>
      </a:accent4>
      <a:accent5>
        <a:srgbClr val="FFFFFF"/>
      </a:accent5>
      <a:accent6>
        <a:srgbClr val="F79646"/>
      </a:accent6>
      <a:hlink>
        <a:srgbClr val="6EACE0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Vascular">
  <a:themeElements>
    <a:clrScheme name="vascular">
      <a:dk1>
        <a:srgbClr val="FFFFFF"/>
      </a:dk1>
      <a:lt1>
        <a:srgbClr val="FFFFFF"/>
      </a:lt1>
      <a:dk2>
        <a:srgbClr val="1F497D"/>
      </a:dk2>
      <a:lt2>
        <a:srgbClr val="E3141D"/>
      </a:lt2>
      <a:accent1>
        <a:srgbClr val="284990"/>
      </a:accent1>
      <a:accent2>
        <a:srgbClr val="4B99D9"/>
      </a:accent2>
      <a:accent3>
        <a:srgbClr val="FFFFFF"/>
      </a:accent3>
      <a:accent4>
        <a:srgbClr val="FFFFFF"/>
      </a:accent4>
      <a:accent5>
        <a:srgbClr val="FFFFFF"/>
      </a:accent5>
      <a:accent6>
        <a:srgbClr val="F79646"/>
      </a:accent6>
      <a:hlink>
        <a:srgbClr val="6EACE0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Vascular</Template>
  <TotalTime>3291</TotalTime>
  <Words>351</Words>
  <Application>Microsoft Office PowerPoint</Application>
  <PresentationFormat>On-screen Show (4:3)</PresentationFormat>
  <Paragraphs>156</Paragraphs>
  <Slides>50</Slides>
  <Notes>22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50</vt:i4>
      </vt:variant>
    </vt:vector>
  </HeadingPairs>
  <TitlesOfParts>
    <vt:vector size="62" baseType="lpstr">
      <vt:lpstr>Arial</vt:lpstr>
      <vt:lpstr>Calibri</vt:lpstr>
      <vt:lpstr>Lucida Handwriting</vt:lpstr>
      <vt:lpstr>Marlett</vt:lpstr>
      <vt:lpstr>Symbol</vt:lpstr>
      <vt:lpstr>Tahoma</vt:lpstr>
      <vt:lpstr>Times New Roman</vt:lpstr>
      <vt:lpstr>Wingdings</vt:lpstr>
      <vt:lpstr>Vascular</vt:lpstr>
      <vt:lpstr>1_vascular</vt:lpstr>
      <vt:lpstr>2_Vascular</vt:lpstr>
      <vt:lpstr>3_Vascular</vt:lpstr>
      <vt:lpstr>Chronic Venous Insufficiency</vt:lpstr>
      <vt:lpstr>Anatomy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Physiology</vt:lpstr>
      <vt:lpstr>PowerPoint Presentation</vt:lpstr>
      <vt:lpstr>PowerPoint Presentation</vt:lpstr>
      <vt:lpstr>Calf Muscle Pump </vt:lpstr>
      <vt:lpstr>Ambulatory Venous Pressure</vt:lpstr>
      <vt:lpstr>What is Chronic venous insufficiency? </vt:lpstr>
      <vt:lpstr>Pathophysiology</vt:lpstr>
      <vt:lpstr>PowerPoint Presentation</vt:lpstr>
      <vt:lpstr>PowerPoint Presentation</vt:lpstr>
      <vt:lpstr>PowerPoint Presentation</vt:lpstr>
      <vt:lpstr>PowerPoint Presentation</vt:lpstr>
      <vt:lpstr> SO, Waht happens to the Venous Pressure? </vt:lpstr>
      <vt:lpstr>Evaluation</vt:lpstr>
      <vt:lpstr>PowerPoint Presentation</vt:lpstr>
      <vt:lpstr>Doppler</vt:lpstr>
      <vt:lpstr>Duplex-Scanning</vt:lpstr>
      <vt:lpstr>Duplex-Scanning</vt:lpstr>
      <vt:lpstr>PowerPoint Presentation</vt:lpstr>
      <vt:lpstr>PowerPoint Presentation</vt:lpstr>
      <vt:lpstr>Duplex-Scanning</vt:lpstr>
      <vt:lpstr>Duplex-Scanning</vt:lpstr>
      <vt:lpstr>Incompetent Perforator Vein</vt:lpstr>
      <vt:lpstr>Ambulatory Venous Pressure</vt:lpstr>
      <vt:lpstr>Ambulatory Venous Pressure</vt:lpstr>
      <vt:lpstr>Abnormal AVP</vt:lpstr>
      <vt:lpstr>AVP</vt:lpstr>
      <vt:lpstr>Phlebography</vt:lpstr>
      <vt:lpstr>Phlebography</vt:lpstr>
      <vt:lpstr>Phlebography</vt:lpstr>
      <vt:lpstr>Treatment</vt:lpstr>
      <vt:lpstr>Treatment</vt:lpstr>
      <vt:lpstr>Treatment</vt:lpstr>
      <vt:lpstr>PowerPoint Presentation</vt:lpstr>
      <vt:lpstr>Compression Stockings</vt:lpstr>
      <vt:lpstr>Compression Stockings</vt:lpstr>
      <vt:lpstr>PowerPoint Presentation</vt:lpstr>
      <vt:lpstr>Sclerotherapy</vt:lpstr>
      <vt:lpstr>Sclero-Rx - Complications</vt:lpstr>
      <vt:lpstr>Endovenous  Ablation Techniques</vt:lpstr>
      <vt:lpstr>EndoVenous Laser Therapy(EVLT)</vt:lpstr>
      <vt:lpstr>EndoVenous Laser Therapy(EVLT)</vt:lpstr>
      <vt:lpstr>Surgery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Venous Disease</dc:title>
  <dc:creator>Badr Aljabri</dc:creator>
  <cp:lastModifiedBy>Windows User</cp:lastModifiedBy>
  <cp:revision>303</cp:revision>
  <dcterms:created xsi:type="dcterms:W3CDTF">2004-03-15T01:58:01Z</dcterms:created>
  <dcterms:modified xsi:type="dcterms:W3CDTF">2018-10-21T06:56:57Z</dcterms:modified>
</cp:coreProperties>
</file>