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499616" y="601954"/>
            <a:ext cx="6189726" cy="482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17240" y="1222070"/>
            <a:ext cx="3509518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4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jpg"/><Relationship Id="rId4" Type="http://schemas.openxmlformats.org/officeDocument/2006/relationships/image" Target="../media/image5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5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6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Relationship Id="rId3" Type="http://schemas.openxmlformats.org/officeDocument/2006/relationships/image" Target="../media/image65.jpg"/><Relationship Id="rId4" Type="http://schemas.openxmlformats.org/officeDocument/2006/relationships/image" Target="../media/image66.jpg"/><Relationship Id="rId5" Type="http://schemas.openxmlformats.org/officeDocument/2006/relationships/image" Target="../media/image67.png"/><Relationship Id="rId6" Type="http://schemas.openxmlformats.org/officeDocument/2006/relationships/image" Target="../media/image68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Relationship Id="rId3" Type="http://schemas.openxmlformats.org/officeDocument/2006/relationships/image" Target="../media/image7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7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78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Relationship Id="rId3" Type="http://schemas.openxmlformats.org/officeDocument/2006/relationships/image" Target="../media/image82.jpg"/><Relationship Id="rId4" Type="http://schemas.openxmlformats.org/officeDocument/2006/relationships/image" Target="../media/image83.jpg"/><Relationship Id="rId5" Type="http://schemas.openxmlformats.org/officeDocument/2006/relationships/image" Target="../media/image84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Relationship Id="rId3" Type="http://schemas.openxmlformats.org/officeDocument/2006/relationships/image" Target="../media/image86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Relationship Id="rId3" Type="http://schemas.openxmlformats.org/officeDocument/2006/relationships/image" Target="../media/image8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jpg"/><Relationship Id="rId3" Type="http://schemas.openxmlformats.org/officeDocument/2006/relationships/image" Target="../media/image90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jpg"/><Relationship Id="rId3" Type="http://schemas.openxmlformats.org/officeDocument/2006/relationships/image" Target="../media/image92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png"/><Relationship Id="rId3" Type="http://schemas.openxmlformats.org/officeDocument/2006/relationships/image" Target="../media/image94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0304" y="2606039"/>
            <a:ext cx="5772150" cy="12550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9644" y="4442841"/>
            <a:ext cx="5603240" cy="13081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Abdulmajeed </a:t>
            </a:r>
            <a:r>
              <a:rPr dirty="0" sz="2400" spc="-15" b="1">
                <a:solidFill>
                  <a:srgbClr val="FFFFFF"/>
                </a:solidFill>
                <a:latin typeface="Times New Roman"/>
                <a:cs typeface="Times New Roman"/>
              </a:rPr>
              <a:t>Altoijry,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MD, MSc,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FRCSC 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Assistant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Professor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&amp; Consultant </a:t>
            </a: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Vascular</a:t>
            </a:r>
            <a:r>
              <a:rPr dirty="0" sz="2000" spc="-2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Surgeon  King Saud University Medical</a:t>
            </a:r>
            <a:r>
              <a:rPr dirty="0" sz="20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City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King Saud</a:t>
            </a:r>
            <a:r>
              <a:rPr dirty="0" sz="20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University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053083"/>
            <a:ext cx="8712708" cy="468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156157"/>
            <a:ext cx="264033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Sensitive: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3121" y="1139393"/>
            <a:ext cx="46545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5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endParaRPr sz="4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2323922"/>
            <a:ext cx="6671945" cy="3148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5">
                <a:solidFill>
                  <a:srgbClr val="FFFFFF"/>
                </a:solidFill>
                <a:latin typeface="Tahoma"/>
                <a:cs typeface="Tahoma"/>
              </a:rPr>
              <a:t>Operator </a:t>
            </a:r>
            <a:r>
              <a:rPr dirty="0" sz="4000" spc="-5">
                <a:solidFill>
                  <a:srgbClr val="FFFFFF"/>
                </a:solidFill>
                <a:latin typeface="Tahoma"/>
                <a:cs typeface="Tahoma"/>
              </a:rPr>
              <a:t>dependent:</a:t>
            </a:r>
            <a:r>
              <a:rPr dirty="0" sz="4000" spc="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baseline="-3787" sz="6600" spc="-7">
                <a:solidFill>
                  <a:srgbClr val="FFFFFF"/>
                </a:solidFill>
                <a:latin typeface="Wingdings"/>
                <a:cs typeface="Wingdings"/>
              </a:rPr>
              <a:t></a:t>
            </a:r>
            <a:endParaRPr baseline="-3787" sz="66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920"/>
              </a:spcBef>
              <a:buFont typeface="Wingdings"/>
              <a:buChar char=""/>
              <a:tabLst>
                <a:tab pos="469900" algn="l"/>
                <a:tab pos="2100580" algn="l"/>
              </a:tabLst>
            </a:pPr>
            <a:r>
              <a:rPr dirty="0" sz="4000" spc="-85">
                <a:solidFill>
                  <a:srgbClr val="FFFFFF"/>
                </a:solidFill>
                <a:latin typeface="Tahoma"/>
                <a:cs typeface="Tahoma"/>
              </a:rPr>
              <a:t>Toxic:	</a:t>
            </a:r>
            <a:r>
              <a:rPr dirty="0" baseline="-9259" sz="7200" spc="5325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baseline="-9259" sz="72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865"/>
              </a:spcBef>
              <a:buFont typeface="Wingdings"/>
              <a:buChar char=""/>
              <a:tabLst>
                <a:tab pos="469900" algn="l"/>
                <a:tab pos="354965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Therapeutic:	</a:t>
            </a:r>
            <a:r>
              <a:rPr dirty="0" sz="4800" spc="3545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sz="4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r>
              <a:rPr dirty="0"/>
              <a:t>B - mode + </a:t>
            </a:r>
            <a:r>
              <a:rPr dirty="0" spc="-5"/>
              <a:t>Color</a:t>
            </a:r>
            <a:r>
              <a:rPr dirty="0" spc="-75"/>
              <a:t> </a:t>
            </a:r>
            <a:r>
              <a:rPr dirty="0" spc="-5"/>
              <a:t>Doppler</a:t>
            </a:r>
          </a:p>
        </p:txBody>
      </p:sp>
      <p:sp>
        <p:nvSpPr>
          <p:cNvPr id="3" name="object 3"/>
          <p:cNvSpPr/>
          <p:nvPr/>
        </p:nvSpPr>
        <p:spPr>
          <a:xfrm>
            <a:off x="684276" y="1772411"/>
            <a:ext cx="2705100" cy="4753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23688" y="1772411"/>
            <a:ext cx="2976371" cy="4753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" y="1053083"/>
            <a:ext cx="9139428" cy="5615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99616" y="385559"/>
            <a:ext cx="6189726" cy="483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9543" y="2023872"/>
            <a:ext cx="1958340" cy="2983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83835" y="2023872"/>
            <a:ext cx="2025395" cy="2988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6408" y="2493264"/>
            <a:ext cx="4387596" cy="2519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99616" y="385559"/>
            <a:ext cx="6189726" cy="4838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123" y="908303"/>
            <a:ext cx="7889748" cy="554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99616" y="385559"/>
            <a:ext cx="6189726" cy="483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981455"/>
            <a:ext cx="7738872" cy="5256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99616" y="385559"/>
            <a:ext cx="6189726" cy="483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981455"/>
            <a:ext cx="8208264" cy="554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99616" y="385559"/>
            <a:ext cx="6189726" cy="483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156157"/>
            <a:ext cx="264033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Sensitive: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3121" y="1139393"/>
            <a:ext cx="134366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FF"/>
                </a:solidFill>
                <a:latin typeface="Wingdings"/>
                <a:cs typeface="Wingdings"/>
              </a:rPr>
              <a:t></a:t>
            </a:r>
            <a:endParaRPr sz="4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2323922"/>
            <a:ext cx="6671945" cy="3148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5">
                <a:solidFill>
                  <a:srgbClr val="FFFFFF"/>
                </a:solidFill>
                <a:latin typeface="Tahoma"/>
                <a:cs typeface="Tahoma"/>
              </a:rPr>
              <a:t>Operator </a:t>
            </a:r>
            <a:r>
              <a:rPr dirty="0" sz="4000" spc="-5">
                <a:solidFill>
                  <a:srgbClr val="FFFFFF"/>
                </a:solidFill>
                <a:latin typeface="Tahoma"/>
                <a:cs typeface="Tahoma"/>
              </a:rPr>
              <a:t>dependent:</a:t>
            </a:r>
            <a:r>
              <a:rPr dirty="0" sz="4000" spc="1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baseline="-3787" sz="6600" spc="-7">
                <a:solidFill>
                  <a:srgbClr val="FFFFFF"/>
                </a:solidFill>
                <a:latin typeface="Wingdings"/>
                <a:cs typeface="Wingdings"/>
              </a:rPr>
              <a:t></a:t>
            </a:r>
            <a:endParaRPr baseline="-3787" sz="66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920"/>
              </a:spcBef>
              <a:buFont typeface="Wingdings"/>
              <a:buChar char=""/>
              <a:tabLst>
                <a:tab pos="469900" algn="l"/>
                <a:tab pos="2100580" algn="l"/>
              </a:tabLst>
            </a:pPr>
            <a:r>
              <a:rPr dirty="0" sz="4000" spc="-85">
                <a:solidFill>
                  <a:srgbClr val="FFFFFF"/>
                </a:solidFill>
                <a:latin typeface="Tahoma"/>
                <a:cs typeface="Tahoma"/>
              </a:rPr>
              <a:t>Toxic:	</a:t>
            </a:r>
            <a:r>
              <a:rPr dirty="0" baseline="-9259" sz="7200" spc="5325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baseline="-9259" sz="72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865"/>
              </a:spcBef>
              <a:buFont typeface="Wingdings"/>
              <a:buChar char=""/>
              <a:tabLst>
                <a:tab pos="469900" algn="l"/>
                <a:tab pos="354965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Therapeutic:	</a:t>
            </a:r>
            <a:r>
              <a:rPr dirty="0" sz="4800" spc="3545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sz="4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6104" y="601954"/>
            <a:ext cx="4429506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7196" y="1269491"/>
            <a:ext cx="6481572" cy="5451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156157"/>
            <a:ext cx="5178425" cy="4293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Sensitive:</a:t>
            </a:r>
            <a:endParaRPr sz="4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"/>
            </a:pPr>
            <a:endParaRPr sz="41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5">
                <a:solidFill>
                  <a:srgbClr val="FFFFFF"/>
                </a:solidFill>
                <a:latin typeface="Tahoma"/>
                <a:cs typeface="Tahoma"/>
              </a:rPr>
              <a:t>Operator</a:t>
            </a:r>
            <a:r>
              <a:rPr dirty="0" sz="40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Tahoma"/>
                <a:cs typeface="Tahoma"/>
              </a:rPr>
              <a:t>dependent:</a:t>
            </a:r>
            <a:endParaRPr sz="4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Wingdings"/>
              <a:buChar char=""/>
            </a:pPr>
            <a:endParaRPr sz="41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85">
                <a:solidFill>
                  <a:srgbClr val="FFFFFF"/>
                </a:solidFill>
                <a:latin typeface="Tahoma"/>
                <a:cs typeface="Tahoma"/>
              </a:rPr>
              <a:t>Toxic:</a:t>
            </a:r>
            <a:endParaRPr sz="4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"/>
            </a:pPr>
            <a:endParaRPr sz="415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Therapeutic: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4579" y="451091"/>
            <a:ext cx="4431030" cy="483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88564" y="1053081"/>
            <a:ext cx="3816095" cy="5724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4579" y="451091"/>
            <a:ext cx="4431030" cy="483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6083" y="1117091"/>
            <a:ext cx="4555236" cy="5501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4579" y="451091"/>
            <a:ext cx="4431030" cy="483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8048" y="1557527"/>
            <a:ext cx="48768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6104" y="601954"/>
            <a:ext cx="4429506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72100" y="1251203"/>
            <a:ext cx="3325367" cy="5335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4276" y="1196339"/>
            <a:ext cx="3816096" cy="5256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6104" y="601954"/>
            <a:ext cx="4429506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20595" y="1629155"/>
            <a:ext cx="5724144" cy="4823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156157"/>
            <a:ext cx="264033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Sensitive: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3121" y="1139393"/>
            <a:ext cx="222186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FF"/>
                </a:solidFill>
                <a:latin typeface="Wingdings"/>
                <a:cs typeface="Wingdings"/>
              </a:rPr>
              <a:t></a:t>
            </a:r>
            <a:endParaRPr sz="4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2323922"/>
            <a:ext cx="5710555" cy="3148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5">
                <a:solidFill>
                  <a:srgbClr val="FFFFFF"/>
                </a:solidFill>
                <a:latin typeface="Tahoma"/>
                <a:cs typeface="Tahoma"/>
              </a:rPr>
              <a:t>Operator </a:t>
            </a:r>
            <a:r>
              <a:rPr dirty="0" sz="4000" spc="-5">
                <a:solidFill>
                  <a:srgbClr val="FFFFFF"/>
                </a:solidFill>
                <a:latin typeface="Tahoma"/>
                <a:cs typeface="Tahoma"/>
              </a:rPr>
              <a:t>dependent:</a:t>
            </a:r>
            <a:r>
              <a:rPr dirty="0" sz="4000" spc="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baseline="-4419" sz="6600" spc="-2302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baseline="-4419" sz="66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920"/>
              </a:spcBef>
              <a:buFont typeface="Wingdings"/>
              <a:buChar char=""/>
              <a:tabLst>
                <a:tab pos="469900" algn="l"/>
                <a:tab pos="2100580" algn="l"/>
              </a:tabLst>
            </a:pPr>
            <a:r>
              <a:rPr dirty="0" sz="4000" spc="-85">
                <a:solidFill>
                  <a:srgbClr val="FFFFFF"/>
                </a:solidFill>
                <a:latin typeface="Tahoma"/>
                <a:cs typeface="Tahoma"/>
              </a:rPr>
              <a:t>Toxic:	</a:t>
            </a:r>
            <a:r>
              <a:rPr dirty="0" baseline="-8680" sz="7200" spc="-7">
                <a:solidFill>
                  <a:srgbClr val="FFFFFF"/>
                </a:solidFill>
                <a:latin typeface="Wingdings"/>
                <a:cs typeface="Wingdings"/>
              </a:rPr>
              <a:t></a:t>
            </a:r>
            <a:endParaRPr baseline="-8680" sz="72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865"/>
              </a:spcBef>
              <a:buFont typeface="Wingdings"/>
              <a:buChar char=""/>
              <a:tabLst>
                <a:tab pos="469900" algn="l"/>
                <a:tab pos="354965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Therapeutic:	</a:t>
            </a:r>
            <a:r>
              <a:rPr dirty="0" sz="4800" spc="3545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sz="4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2576" y="460222"/>
            <a:ext cx="4520946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07464" y="1143000"/>
            <a:ext cx="5551932" cy="5551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2576" y="601954"/>
            <a:ext cx="4520946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44267" y="1484375"/>
            <a:ext cx="48768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156157"/>
            <a:ext cx="264033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Sensitive: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3121" y="1139393"/>
            <a:ext cx="178244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FF"/>
                </a:solidFill>
                <a:latin typeface="Wingdings"/>
                <a:cs typeface="Wingdings"/>
              </a:rPr>
              <a:t></a:t>
            </a:r>
            <a:endParaRPr sz="4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2323922"/>
            <a:ext cx="5710555" cy="3148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5">
                <a:solidFill>
                  <a:srgbClr val="FFFFFF"/>
                </a:solidFill>
                <a:latin typeface="Tahoma"/>
                <a:cs typeface="Tahoma"/>
              </a:rPr>
              <a:t>Operator </a:t>
            </a:r>
            <a:r>
              <a:rPr dirty="0" sz="4000" spc="-5">
                <a:solidFill>
                  <a:srgbClr val="FFFFFF"/>
                </a:solidFill>
                <a:latin typeface="Tahoma"/>
                <a:cs typeface="Tahoma"/>
              </a:rPr>
              <a:t>dependent:</a:t>
            </a:r>
            <a:r>
              <a:rPr dirty="0" sz="4000" spc="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baseline="-4419" sz="6600" spc="-2302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baseline="-4419" sz="66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920"/>
              </a:spcBef>
              <a:buFont typeface="Wingdings"/>
              <a:buChar char=""/>
              <a:tabLst>
                <a:tab pos="469900" algn="l"/>
                <a:tab pos="2100580" algn="l"/>
              </a:tabLst>
            </a:pPr>
            <a:r>
              <a:rPr dirty="0" sz="4000" spc="-85">
                <a:solidFill>
                  <a:srgbClr val="FFFFFF"/>
                </a:solidFill>
                <a:latin typeface="Tahoma"/>
                <a:cs typeface="Tahoma"/>
              </a:rPr>
              <a:t>Toxic:	</a:t>
            </a:r>
            <a:r>
              <a:rPr dirty="0" baseline="-8680" sz="7200" spc="-7">
                <a:solidFill>
                  <a:srgbClr val="FFFFFF"/>
                </a:solidFill>
                <a:latin typeface="Wingdings"/>
                <a:cs typeface="Wingdings"/>
              </a:rPr>
              <a:t></a:t>
            </a:r>
            <a:endParaRPr baseline="-8680" sz="72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865"/>
              </a:spcBef>
              <a:buFont typeface="Wingdings"/>
              <a:buChar char=""/>
              <a:tabLst>
                <a:tab pos="469900" algn="l"/>
                <a:tab pos="354965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Therapeutic:	</a:t>
            </a:r>
            <a:r>
              <a:rPr dirty="0" sz="4800" spc="3545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sz="4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3939" y="1412747"/>
            <a:ext cx="6984492" cy="5237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347" y="1412747"/>
            <a:ext cx="6480048" cy="5050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48967" y="601954"/>
            <a:ext cx="5916930" cy="482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0672" y="307847"/>
            <a:ext cx="3080766" cy="585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4884" y="1235963"/>
            <a:ext cx="4418076" cy="5265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0311" y="1231391"/>
            <a:ext cx="4427220" cy="5274945"/>
          </a:xfrm>
          <a:custGeom>
            <a:avLst/>
            <a:gdLst/>
            <a:ahLst/>
            <a:cxnLst/>
            <a:rect l="l" t="t" r="r" b="b"/>
            <a:pathLst>
              <a:path w="4427220" h="5274945">
                <a:moveTo>
                  <a:pt x="0" y="5274563"/>
                </a:moveTo>
                <a:lnTo>
                  <a:pt x="4427220" y="5274563"/>
                </a:lnTo>
                <a:lnTo>
                  <a:pt x="4427220" y="0"/>
                </a:lnTo>
                <a:lnTo>
                  <a:pt x="0" y="0"/>
                </a:lnTo>
                <a:lnTo>
                  <a:pt x="0" y="5274563"/>
                </a:lnTo>
                <a:close/>
              </a:path>
            </a:pathLst>
          </a:custGeom>
          <a:ln w="9144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95088" y="1225296"/>
            <a:ext cx="4034027" cy="5250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90515" y="1220724"/>
            <a:ext cx="4043679" cy="5259705"/>
          </a:xfrm>
          <a:custGeom>
            <a:avLst/>
            <a:gdLst/>
            <a:ahLst/>
            <a:cxnLst/>
            <a:rect l="l" t="t" r="r" b="b"/>
            <a:pathLst>
              <a:path w="4043679" h="5259705">
                <a:moveTo>
                  <a:pt x="0" y="5259324"/>
                </a:moveTo>
                <a:lnTo>
                  <a:pt x="4043172" y="5259324"/>
                </a:lnTo>
                <a:lnTo>
                  <a:pt x="4043172" y="0"/>
                </a:lnTo>
                <a:lnTo>
                  <a:pt x="0" y="0"/>
                </a:lnTo>
                <a:lnTo>
                  <a:pt x="0" y="5259324"/>
                </a:lnTo>
                <a:close/>
              </a:path>
            </a:pathLst>
          </a:custGeom>
          <a:ln w="9144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05400" y="2053208"/>
            <a:ext cx="2310765" cy="2790825"/>
          </a:xfrm>
          <a:custGeom>
            <a:avLst/>
            <a:gdLst/>
            <a:ahLst/>
            <a:cxnLst/>
            <a:rect l="l" t="t" r="r" b="b"/>
            <a:pathLst>
              <a:path w="2310765" h="2790825">
                <a:moveTo>
                  <a:pt x="0" y="0"/>
                </a:moveTo>
                <a:lnTo>
                  <a:pt x="19650" y="55956"/>
                </a:lnTo>
                <a:lnTo>
                  <a:pt x="39727" y="111578"/>
                </a:lnTo>
                <a:lnTo>
                  <a:pt x="60223" y="166859"/>
                </a:lnTo>
                <a:lnTo>
                  <a:pt x="81133" y="221791"/>
                </a:lnTo>
                <a:lnTo>
                  <a:pt x="102450" y="276367"/>
                </a:lnTo>
                <a:lnTo>
                  <a:pt x="124168" y="330580"/>
                </a:lnTo>
                <a:lnTo>
                  <a:pt x="146281" y="384421"/>
                </a:lnTo>
                <a:lnTo>
                  <a:pt x="168783" y="437885"/>
                </a:lnTo>
                <a:lnTo>
                  <a:pt x="191668" y="490962"/>
                </a:lnTo>
                <a:lnTo>
                  <a:pt x="214930" y="543646"/>
                </a:lnTo>
                <a:lnTo>
                  <a:pt x="238562" y="595930"/>
                </a:lnTo>
                <a:lnTo>
                  <a:pt x="262559" y="647806"/>
                </a:lnTo>
                <a:lnTo>
                  <a:pt x="286914" y="699267"/>
                </a:lnTo>
                <a:lnTo>
                  <a:pt x="311621" y="750304"/>
                </a:lnTo>
                <a:lnTo>
                  <a:pt x="336675" y="800912"/>
                </a:lnTo>
                <a:lnTo>
                  <a:pt x="362068" y="851082"/>
                </a:lnTo>
                <a:lnTo>
                  <a:pt x="387796" y="900808"/>
                </a:lnTo>
                <a:lnTo>
                  <a:pt x="413851" y="950081"/>
                </a:lnTo>
                <a:lnTo>
                  <a:pt x="440227" y="998894"/>
                </a:lnTo>
                <a:lnTo>
                  <a:pt x="466919" y="1047240"/>
                </a:lnTo>
                <a:lnTo>
                  <a:pt x="493921" y="1095112"/>
                </a:lnTo>
                <a:lnTo>
                  <a:pt x="521225" y="1142502"/>
                </a:lnTo>
                <a:lnTo>
                  <a:pt x="548827" y="1189402"/>
                </a:lnTo>
                <a:lnTo>
                  <a:pt x="576720" y="1235806"/>
                </a:lnTo>
                <a:lnTo>
                  <a:pt x="604897" y="1281706"/>
                </a:lnTo>
                <a:lnTo>
                  <a:pt x="633354" y="1327095"/>
                </a:lnTo>
                <a:lnTo>
                  <a:pt x="662083" y="1371964"/>
                </a:lnTo>
                <a:lnTo>
                  <a:pt x="691078" y="1416307"/>
                </a:lnTo>
                <a:lnTo>
                  <a:pt x="720334" y="1460117"/>
                </a:lnTo>
                <a:lnTo>
                  <a:pt x="749844" y="1503385"/>
                </a:lnTo>
                <a:lnTo>
                  <a:pt x="779602" y="1546106"/>
                </a:lnTo>
                <a:lnTo>
                  <a:pt x="809602" y="1588270"/>
                </a:lnTo>
                <a:lnTo>
                  <a:pt x="839838" y="1629871"/>
                </a:lnTo>
                <a:lnTo>
                  <a:pt x="870304" y="1670901"/>
                </a:lnTo>
                <a:lnTo>
                  <a:pt x="900993" y="1711354"/>
                </a:lnTo>
                <a:lnTo>
                  <a:pt x="931900" y="1751221"/>
                </a:lnTo>
                <a:lnTo>
                  <a:pt x="963018" y="1790495"/>
                </a:lnTo>
                <a:lnTo>
                  <a:pt x="994341" y="1829169"/>
                </a:lnTo>
                <a:lnTo>
                  <a:pt x="1025864" y="1867235"/>
                </a:lnTo>
                <a:lnTo>
                  <a:pt x="1057579" y="1904686"/>
                </a:lnTo>
                <a:lnTo>
                  <a:pt x="1089482" y="1941515"/>
                </a:lnTo>
                <a:lnTo>
                  <a:pt x="1121565" y="1977714"/>
                </a:lnTo>
                <a:lnTo>
                  <a:pt x="1153823" y="2013276"/>
                </a:lnTo>
                <a:lnTo>
                  <a:pt x="1186249" y="2048193"/>
                </a:lnTo>
                <a:lnTo>
                  <a:pt x="1218838" y="2082459"/>
                </a:lnTo>
                <a:lnTo>
                  <a:pt x="1251583" y="2116065"/>
                </a:lnTo>
                <a:lnTo>
                  <a:pt x="1284478" y="2149004"/>
                </a:lnTo>
                <a:lnTo>
                  <a:pt x="1317517" y="2181269"/>
                </a:lnTo>
                <a:lnTo>
                  <a:pt x="1350694" y="2212852"/>
                </a:lnTo>
                <a:lnTo>
                  <a:pt x="1384002" y="2243747"/>
                </a:lnTo>
                <a:lnTo>
                  <a:pt x="1417437" y="2273945"/>
                </a:lnTo>
                <a:lnTo>
                  <a:pt x="1450991" y="2303439"/>
                </a:lnTo>
                <a:lnTo>
                  <a:pt x="1484658" y="2332222"/>
                </a:lnTo>
                <a:lnTo>
                  <a:pt x="1518432" y="2360287"/>
                </a:lnTo>
                <a:lnTo>
                  <a:pt x="1552308" y="2387625"/>
                </a:lnTo>
                <a:lnTo>
                  <a:pt x="1586279" y="2414231"/>
                </a:lnTo>
                <a:lnTo>
                  <a:pt x="1620338" y="2440095"/>
                </a:lnTo>
                <a:lnTo>
                  <a:pt x="1654480" y="2465212"/>
                </a:lnTo>
                <a:lnTo>
                  <a:pt x="1688699" y="2489573"/>
                </a:lnTo>
                <a:lnTo>
                  <a:pt x="1722989" y="2513171"/>
                </a:lnTo>
                <a:lnTo>
                  <a:pt x="1757343" y="2535999"/>
                </a:lnTo>
                <a:lnTo>
                  <a:pt x="1791755" y="2558049"/>
                </a:lnTo>
                <a:lnTo>
                  <a:pt x="1826219" y="2579313"/>
                </a:lnTo>
                <a:lnTo>
                  <a:pt x="1860729" y="2599786"/>
                </a:lnTo>
                <a:lnTo>
                  <a:pt x="1895279" y="2619458"/>
                </a:lnTo>
                <a:lnTo>
                  <a:pt x="1929863" y="2638323"/>
                </a:lnTo>
                <a:lnTo>
                  <a:pt x="1964475" y="2656374"/>
                </a:lnTo>
                <a:lnTo>
                  <a:pt x="1999108" y="2673602"/>
                </a:lnTo>
                <a:lnTo>
                  <a:pt x="2033757" y="2690001"/>
                </a:lnTo>
                <a:lnTo>
                  <a:pt x="2103075" y="2720281"/>
                </a:lnTo>
                <a:lnTo>
                  <a:pt x="2172382" y="2747154"/>
                </a:lnTo>
                <a:lnTo>
                  <a:pt x="2241628" y="2770561"/>
                </a:lnTo>
                <a:lnTo>
                  <a:pt x="2276213" y="2780947"/>
                </a:lnTo>
                <a:lnTo>
                  <a:pt x="2310765" y="2790443"/>
                </a:lnTo>
              </a:path>
            </a:pathLst>
          </a:custGeom>
          <a:ln w="5715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90615" y="3236976"/>
            <a:ext cx="1161415" cy="0"/>
          </a:xfrm>
          <a:custGeom>
            <a:avLst/>
            <a:gdLst/>
            <a:ahLst/>
            <a:cxnLst/>
            <a:rect l="l" t="t" r="r" b="b"/>
            <a:pathLst>
              <a:path w="1161415" h="0">
                <a:moveTo>
                  <a:pt x="0" y="0"/>
                </a:moveTo>
                <a:lnTo>
                  <a:pt x="1161288" y="0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35723" y="5140452"/>
            <a:ext cx="913130" cy="0"/>
          </a:xfrm>
          <a:custGeom>
            <a:avLst/>
            <a:gdLst/>
            <a:ahLst/>
            <a:cxnLst/>
            <a:rect l="l" t="t" r="r" b="b"/>
            <a:pathLst>
              <a:path w="913129" h="0">
                <a:moveTo>
                  <a:pt x="0" y="0"/>
                </a:moveTo>
                <a:lnTo>
                  <a:pt x="912876" y="0"/>
                </a:lnTo>
              </a:path>
            </a:pathLst>
          </a:custGeom>
          <a:ln w="9144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25923" y="1365503"/>
            <a:ext cx="665226" cy="4549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25923" y="1609344"/>
            <a:ext cx="810005" cy="4549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842128" y="1413763"/>
            <a:ext cx="5632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Times New Roman"/>
                <a:cs typeface="Times New Roman"/>
              </a:rPr>
              <a:t>Skin  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1600" spc="-3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dirty="0" sz="1600" spc="-5" b="1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12914" y="3693032"/>
            <a:ext cx="5949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2400" spc="-19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35123" y="1196338"/>
            <a:ext cx="4895087" cy="5553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45207" y="1412747"/>
            <a:ext cx="5076444" cy="5055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51760" y="1269491"/>
            <a:ext cx="3863340" cy="5423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84120" y="1194816"/>
            <a:ext cx="4175759" cy="5399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70176" y="1484375"/>
            <a:ext cx="4824983" cy="482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59864" y="1557527"/>
            <a:ext cx="5245608" cy="5038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31820" y="2205227"/>
            <a:ext cx="3272028" cy="3270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831" y="2167127"/>
            <a:ext cx="2697480" cy="3278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73595" y="2205227"/>
            <a:ext cx="2209800" cy="3270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00683" y="1269491"/>
            <a:ext cx="7344156" cy="536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3939" y="1269491"/>
            <a:ext cx="6912864" cy="5398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2276855"/>
            <a:ext cx="859993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48967" y="601954"/>
            <a:ext cx="5916930" cy="482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7672" y="1348739"/>
            <a:ext cx="5248655" cy="5103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6435" y="1143000"/>
            <a:ext cx="3712464" cy="5586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4120" y="601954"/>
            <a:ext cx="4197858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15411" y="1341119"/>
            <a:ext cx="3168395" cy="5355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156157"/>
            <a:ext cx="264033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Sensitive: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3121" y="1139393"/>
            <a:ext cx="222186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FF"/>
                </a:solidFill>
                <a:latin typeface="Wingdings"/>
                <a:cs typeface="Wingdings"/>
              </a:rPr>
              <a:t></a:t>
            </a:r>
            <a:endParaRPr sz="44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2323922"/>
            <a:ext cx="5710555" cy="3146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z="4000" spc="-15">
                <a:solidFill>
                  <a:srgbClr val="FFFFFF"/>
                </a:solidFill>
                <a:latin typeface="Tahoma"/>
                <a:cs typeface="Tahoma"/>
              </a:rPr>
              <a:t>Operator </a:t>
            </a:r>
            <a:r>
              <a:rPr dirty="0" sz="4000" spc="-5">
                <a:solidFill>
                  <a:srgbClr val="FFFFFF"/>
                </a:solidFill>
                <a:latin typeface="Tahoma"/>
                <a:cs typeface="Tahoma"/>
              </a:rPr>
              <a:t>dependent:</a:t>
            </a:r>
            <a:r>
              <a:rPr dirty="0" sz="4000" spc="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baseline="-4419" sz="6600" spc="-2302">
                <a:solidFill>
                  <a:srgbClr val="FFFFFF"/>
                </a:solidFill>
                <a:latin typeface="Wingdings"/>
                <a:cs typeface="Wingdings"/>
              </a:rPr>
              <a:t></a:t>
            </a:r>
            <a:endParaRPr baseline="-4419" sz="66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920"/>
              </a:spcBef>
              <a:buFont typeface="Wingdings"/>
              <a:buChar char=""/>
              <a:tabLst>
                <a:tab pos="469900" algn="l"/>
                <a:tab pos="2100580" algn="l"/>
              </a:tabLst>
            </a:pPr>
            <a:r>
              <a:rPr dirty="0" sz="4000" spc="-85">
                <a:solidFill>
                  <a:srgbClr val="FFFFFF"/>
                </a:solidFill>
                <a:latin typeface="Tahoma"/>
                <a:cs typeface="Tahoma"/>
              </a:rPr>
              <a:t>Toxic:	</a:t>
            </a:r>
            <a:r>
              <a:rPr dirty="0" baseline="-8680" sz="7200" spc="-7">
                <a:solidFill>
                  <a:srgbClr val="FFFFFF"/>
                </a:solidFill>
                <a:latin typeface="Wingdings"/>
                <a:cs typeface="Wingdings"/>
              </a:rPr>
              <a:t></a:t>
            </a:r>
            <a:endParaRPr baseline="-8680" sz="7200">
              <a:latin typeface="Wingdings"/>
              <a:cs typeface="Wingdings"/>
            </a:endParaRPr>
          </a:p>
          <a:p>
            <a:pPr marL="469900" indent="-457200">
              <a:lnSpc>
                <a:spcPct val="100000"/>
              </a:lnSpc>
              <a:spcBef>
                <a:spcPts val="3845"/>
              </a:spcBef>
              <a:buFont typeface="Wingdings"/>
              <a:buChar char=""/>
              <a:tabLst>
                <a:tab pos="469900" algn="l"/>
                <a:tab pos="3549650" algn="l"/>
              </a:tabLst>
            </a:pPr>
            <a:r>
              <a:rPr dirty="0" sz="4000" spc="-10">
                <a:solidFill>
                  <a:srgbClr val="FFFFFF"/>
                </a:solidFill>
                <a:latin typeface="Tahoma"/>
                <a:cs typeface="Tahoma"/>
              </a:rPr>
              <a:t>Therapeutic:	</a:t>
            </a:r>
            <a:r>
              <a:rPr dirty="0" sz="4800" spc="-5">
                <a:solidFill>
                  <a:srgbClr val="FFFFFF"/>
                </a:solidFill>
                <a:latin typeface="Wingdings"/>
                <a:cs typeface="Wingdings"/>
              </a:rPr>
              <a:t></a:t>
            </a:r>
            <a:endParaRPr sz="4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800" y="2906242"/>
            <a:ext cx="3324605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8967" y="601954"/>
            <a:ext cx="5916930" cy="482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7887" y="2348483"/>
            <a:ext cx="7911083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57600" y="5410200"/>
            <a:ext cx="1803400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0600" y="5257800"/>
            <a:ext cx="1651000" cy="139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7000" y="5334000"/>
            <a:ext cx="1714500" cy="132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236" y="367271"/>
            <a:ext cx="7628382" cy="480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908" y="1386839"/>
            <a:ext cx="2057400" cy="1667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62528" y="2470404"/>
            <a:ext cx="2084831" cy="1665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4715" y="3523488"/>
            <a:ext cx="2016252" cy="1670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16623" y="1351788"/>
            <a:ext cx="2002535" cy="1702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16623" y="3453384"/>
            <a:ext cx="2016252" cy="1702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3088" y="5902452"/>
            <a:ext cx="4601718" cy="3314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0796" y="5910211"/>
            <a:ext cx="4563656" cy="292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42332" y="5902452"/>
            <a:ext cx="2644902" cy="3314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48809" y="5910211"/>
            <a:ext cx="2607817" cy="2928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755635" y="5908547"/>
            <a:ext cx="613409" cy="2674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762620" y="5916155"/>
            <a:ext cx="576072" cy="2296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39622"/>
            <a:ext cx="8927592" cy="6774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284" y="5479491"/>
            <a:ext cx="85223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D1D1D1"/>
                </a:solidFill>
                <a:latin typeface="Tahoma"/>
                <a:cs typeface="Tahoma"/>
              </a:rPr>
              <a:t>The ABI has </a:t>
            </a:r>
            <a:r>
              <a:rPr dirty="0" sz="1600" spc="-10">
                <a:solidFill>
                  <a:srgbClr val="D1D1D1"/>
                </a:solidFill>
                <a:latin typeface="Tahoma"/>
                <a:cs typeface="Tahoma"/>
              </a:rPr>
              <a:t>limited use </a:t>
            </a:r>
            <a:r>
              <a:rPr dirty="0" sz="1600" spc="-5">
                <a:solidFill>
                  <a:srgbClr val="D1D1D1"/>
                </a:solidFill>
                <a:latin typeface="Tahoma"/>
                <a:cs typeface="Tahoma"/>
              </a:rPr>
              <a:t>in </a:t>
            </a:r>
            <a:r>
              <a:rPr dirty="0" sz="1600" spc="-10">
                <a:solidFill>
                  <a:srgbClr val="D1D1D1"/>
                </a:solidFill>
                <a:latin typeface="Tahoma"/>
                <a:cs typeface="Tahoma"/>
              </a:rPr>
              <a:t>evaluating calcified vessels </a:t>
            </a:r>
            <a:r>
              <a:rPr dirty="0" sz="1600" spc="-5">
                <a:solidFill>
                  <a:srgbClr val="D1D1D1"/>
                </a:solidFill>
                <a:latin typeface="Tahoma"/>
                <a:cs typeface="Tahoma"/>
              </a:rPr>
              <a:t>that are not </a:t>
            </a:r>
            <a:r>
              <a:rPr dirty="0" sz="1600" spc="-10">
                <a:solidFill>
                  <a:srgbClr val="D1D1D1"/>
                </a:solidFill>
                <a:latin typeface="Tahoma"/>
                <a:cs typeface="Tahoma"/>
              </a:rPr>
              <a:t>compressible </a:t>
            </a:r>
            <a:r>
              <a:rPr dirty="0" sz="1600" spc="-5">
                <a:solidFill>
                  <a:srgbClr val="D1D1D1"/>
                </a:solidFill>
                <a:latin typeface="Tahoma"/>
                <a:cs typeface="Tahoma"/>
              </a:rPr>
              <a:t>as in</a:t>
            </a:r>
            <a:r>
              <a:rPr dirty="0" sz="1600" spc="320">
                <a:solidFill>
                  <a:srgbClr val="D1D1D1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D1D1D1"/>
                </a:solidFill>
                <a:latin typeface="Tahoma"/>
                <a:cs typeface="Tahoma"/>
              </a:rPr>
              <a:t>Diabetics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1066800"/>
            <a:ext cx="6867144" cy="4158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1341118"/>
            <a:ext cx="8945880" cy="5399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45691" y="603491"/>
            <a:ext cx="6476238" cy="480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Talal A Altuwaijri</dc:creator>
  <dc:title>Iatrogenic Complications of Vascular Access</dc:title>
  <dcterms:created xsi:type="dcterms:W3CDTF">2019-01-04T11:55:33Z</dcterms:created>
  <dcterms:modified xsi:type="dcterms:W3CDTF">2019-01-04T11:55:33Z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2019-01-04T00:00:00Z</vt:filetime>
  </property>
</Properties>
</file>