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56" r:id="rId2"/>
    <p:sldId id="295" r:id="rId3"/>
    <p:sldId id="257" r:id="rId4"/>
    <p:sldId id="258" r:id="rId5"/>
    <p:sldId id="294" r:id="rId6"/>
    <p:sldId id="259" r:id="rId7"/>
    <p:sldId id="260" r:id="rId8"/>
    <p:sldId id="261" r:id="rId9"/>
    <p:sldId id="262" r:id="rId10"/>
    <p:sldId id="297" r:id="rId11"/>
    <p:sldId id="263" r:id="rId12"/>
    <p:sldId id="298" r:id="rId13"/>
    <p:sldId id="264" r:id="rId14"/>
    <p:sldId id="265" r:id="rId15"/>
    <p:sldId id="266" r:id="rId16"/>
    <p:sldId id="267" r:id="rId17"/>
    <p:sldId id="268" r:id="rId18"/>
    <p:sldId id="269" r:id="rId19"/>
    <p:sldId id="270" r:id="rId20"/>
    <p:sldId id="271" r:id="rId21"/>
    <p:sldId id="274" r:id="rId22"/>
    <p:sldId id="296" r:id="rId23"/>
    <p:sldId id="272" r:id="rId24"/>
    <p:sldId id="273" r:id="rId25"/>
    <p:sldId id="276" r:id="rId26"/>
    <p:sldId id="275" r:id="rId27"/>
    <p:sldId id="277" r:id="rId28"/>
    <p:sldId id="299" r:id="rId29"/>
    <p:sldId id="278" r:id="rId30"/>
    <p:sldId id="279" r:id="rId31"/>
    <p:sldId id="280" r:id="rId32"/>
    <p:sldId id="281" r:id="rId33"/>
    <p:sldId id="282" r:id="rId34"/>
    <p:sldId id="283" r:id="rId35"/>
    <p:sldId id="284" r:id="rId36"/>
    <p:sldId id="285" r:id="rId37"/>
    <p:sldId id="286" r:id="rId38"/>
    <p:sldId id="292" r:id="rId39"/>
    <p:sldId id="293" r:id="rId40"/>
    <p:sldId id="287" r:id="rId41"/>
    <p:sldId id="288" r:id="rId42"/>
    <p:sldId id="289" r:id="rId43"/>
    <p:sldId id="290" r:id="rId44"/>
    <p:sldId id="291" r:id="rId45"/>
    <p:sldId id="30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22395-0B18-E547-9D79-4CCB70BD5359}" type="datetimeFigureOut">
              <a:rPr lang="en-US" smtClean="0"/>
              <a:t>2018-09-03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23C68-D3AD-3544-932C-17C4BD483635}" type="slidenum">
              <a:rPr lang="en-US" smtClean="0"/>
              <a:t>‹#›</a:t>
            </a:fld>
            <a:endParaRPr lang="en-US"/>
          </a:p>
        </p:txBody>
      </p:sp>
    </p:spTree>
    <p:extLst>
      <p:ext uri="{BB962C8B-B14F-4D97-AF65-F5344CB8AC3E}">
        <p14:creationId xmlns:p14="http://schemas.microsoft.com/office/powerpoint/2010/main" val="1574136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ydney_Ringer" TargetMode="External"/><Relationship Id="rId4" Type="http://schemas.openxmlformats.org/officeDocument/2006/relationships/hyperlink" Target="https://en.wikipedia.org/wiki/Acidosis" TargetMode="External"/><Relationship Id="rId5" Type="http://schemas.openxmlformats.org/officeDocument/2006/relationships/hyperlink" Target="https://en.wikipedia.org/wiki/Lactic_acid" TargetMode="External"/><Relationship Id="rId6" Type="http://schemas.openxmlformats.org/officeDocument/2006/relationships/hyperlink" Target="https://en.wikipedia.org/wiki/PH" TargetMode="External"/><Relationship Id="rId7" Type="http://schemas.openxmlformats.org/officeDocument/2006/relationships/hyperlink" Target="https://en.wikipedia.org/wiki/Buffering_agent"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Extracellular Osmolality 275-295</a:t>
            </a:r>
            <a:r>
              <a:rPr lang="en-US" baseline="0" dirty="0" smtClean="0"/>
              <a:t> </a:t>
            </a:r>
            <a:r>
              <a:rPr lang="en-US" baseline="0" dirty="0" err="1" smtClean="0"/>
              <a:t>mosmol</a:t>
            </a:r>
            <a:r>
              <a:rPr lang="en-US" baseline="0" dirty="0" smtClean="0"/>
              <a:t>/kg </a:t>
            </a:r>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7</a:t>
            </a:fld>
            <a:endParaRPr lang="en-US"/>
          </a:p>
        </p:txBody>
      </p:sp>
    </p:spTree>
    <p:extLst>
      <p:ext uri="{BB962C8B-B14F-4D97-AF65-F5344CB8AC3E}">
        <p14:creationId xmlns:p14="http://schemas.microsoft.com/office/powerpoint/2010/main" val="394878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200–300 ml of water is provided endogenously</a:t>
            </a:r>
          </a:p>
          <a:p>
            <a:r>
              <a:rPr lang="en-US" sz="1200" b="0" i="0" u="none" strike="noStrike" kern="1200" baseline="0" dirty="0" smtClean="0">
                <a:solidFill>
                  <a:schemeClr val="tx1"/>
                </a:solidFill>
                <a:latin typeface="+mn-lt"/>
                <a:ea typeface="+mn-ea"/>
                <a:cs typeface="+mn-cs"/>
              </a:rPr>
              <a:t>every 24 hours by the oxidation of carbohydrate</a:t>
            </a:r>
          </a:p>
          <a:p>
            <a:r>
              <a:rPr lang="en-US" sz="1200" b="0" i="0" u="none" strike="noStrike" kern="1200" baseline="0" dirty="0" smtClean="0">
                <a:solidFill>
                  <a:schemeClr val="tx1"/>
                </a:solidFill>
                <a:latin typeface="+mn-lt"/>
                <a:ea typeface="+mn-ea"/>
                <a:cs typeface="+mn-cs"/>
              </a:rPr>
              <a:t>and fat.</a:t>
            </a:r>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9</a:t>
            </a:fld>
            <a:endParaRPr lang="en-US"/>
          </a:p>
        </p:txBody>
      </p:sp>
    </p:spTree>
    <p:extLst>
      <p:ext uri="{BB962C8B-B14F-4D97-AF65-F5344CB8AC3E}">
        <p14:creationId xmlns:p14="http://schemas.microsoft.com/office/powerpoint/2010/main" val="136536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Ringer's saline solution was invented in the early 1880s by </a:t>
            </a:r>
            <a:r>
              <a:rPr lang="en-US" sz="1200" kern="1200" dirty="0" smtClean="0">
                <a:solidFill>
                  <a:schemeClr val="tx1"/>
                </a:solidFill>
                <a:latin typeface="+mn-lt"/>
                <a:ea typeface="+mn-ea"/>
                <a:cs typeface="+mn-cs"/>
                <a:hlinkClick r:id="rId3"/>
              </a:rPr>
              <a:t>Sydney Ringer,</a:t>
            </a:r>
            <a:r>
              <a:rPr lang="en-US" sz="1200" kern="1200" baseline="30000" dirty="0" smtClean="0">
                <a:solidFill>
                  <a:schemeClr val="tx1"/>
                </a:solidFill>
                <a:latin typeface="+mn-lt"/>
                <a:ea typeface="+mn-ea"/>
                <a:cs typeface="+mn-cs"/>
                <a:hlinkClick r:id="rId3"/>
              </a:rPr>
              <a:t>[4]</a:t>
            </a:r>
            <a:r>
              <a:rPr lang="en-US" sz="1200" kern="1200" baseline="0" dirty="0" smtClean="0">
                <a:solidFill>
                  <a:schemeClr val="tx1"/>
                </a:solidFill>
                <a:latin typeface="+mn-lt"/>
                <a:ea typeface="+mn-ea"/>
                <a:cs typeface="+mn-cs"/>
                <a:hlinkClick r:id="rId3"/>
              </a:rPr>
              <a:t> a British physician and physiologist. Ringer was studying the beating of an isolated frog heart outside of the body. He hoped to identify the substances in blood that would allow the isolated heart to beat normally for a time.</a:t>
            </a:r>
            <a:r>
              <a:rPr lang="en-US" sz="1200" kern="1200" baseline="30000" dirty="0" smtClean="0">
                <a:solidFill>
                  <a:schemeClr val="tx1"/>
                </a:solidFill>
                <a:latin typeface="+mn-lt"/>
                <a:ea typeface="+mn-ea"/>
                <a:cs typeface="+mn-cs"/>
                <a:hlinkClick r:id="rId3"/>
              </a:rPr>
              <a:t>[17]</a:t>
            </a:r>
            <a:r>
              <a:rPr lang="en-US" sz="1200" kern="1200" baseline="0" dirty="0" smtClean="0">
                <a:solidFill>
                  <a:schemeClr val="tx1"/>
                </a:solidFill>
                <a:latin typeface="+mn-lt"/>
                <a:ea typeface="+mn-ea"/>
                <a:cs typeface="+mn-cs"/>
                <a:hlinkClick r:id="rId3"/>
              </a:rPr>
              <a:t> The use of Ringer's original solution of inorganic salts slowly became more popular.</a:t>
            </a:r>
            <a:r>
              <a:rPr lang="en-US" sz="1200" kern="1200" baseline="30000" dirty="0" smtClean="0">
                <a:solidFill>
                  <a:schemeClr val="tx1"/>
                </a:solidFill>
                <a:latin typeface="+mn-lt"/>
                <a:ea typeface="+mn-ea"/>
                <a:cs typeface="+mn-cs"/>
                <a:hlinkClick r:id="rId3"/>
              </a:rPr>
              <a:t>[4]</a:t>
            </a:r>
            <a:r>
              <a:rPr lang="en-US" sz="1200" kern="1200" baseline="0" dirty="0" smtClean="0">
                <a:solidFill>
                  <a:schemeClr val="tx1"/>
                </a:solidFill>
                <a:latin typeface="+mn-lt"/>
                <a:ea typeface="+mn-ea"/>
                <a:cs typeface="+mn-cs"/>
                <a:hlinkClick r:id="rId3"/>
              </a:rPr>
              <a:t> In the 1930s, the original solution was further modified by American pediatrician Alexis Hartmann for the purpose of treating </a:t>
            </a:r>
            <a:r>
              <a:rPr lang="en-US" sz="1200" kern="1200" baseline="0" dirty="0" smtClean="0">
                <a:solidFill>
                  <a:schemeClr val="tx1"/>
                </a:solidFill>
                <a:latin typeface="+mn-lt"/>
                <a:ea typeface="+mn-ea"/>
                <a:cs typeface="+mn-cs"/>
                <a:hlinkClick r:id="rId4"/>
              </a:rPr>
              <a:t>acidosis. Hartmann added </a:t>
            </a:r>
            <a:r>
              <a:rPr lang="en-US" sz="1200" kern="1200" baseline="0" dirty="0" smtClean="0">
                <a:solidFill>
                  <a:schemeClr val="tx1"/>
                </a:solidFill>
                <a:latin typeface="+mn-lt"/>
                <a:ea typeface="+mn-ea"/>
                <a:cs typeface="+mn-cs"/>
                <a:hlinkClick r:id="rId5"/>
              </a:rPr>
              <a:t>lactate, which mitigates changes in </a:t>
            </a:r>
            <a:r>
              <a:rPr lang="en-US" sz="1200" kern="1200" baseline="0" dirty="0" smtClean="0">
                <a:solidFill>
                  <a:schemeClr val="tx1"/>
                </a:solidFill>
                <a:latin typeface="+mn-lt"/>
                <a:ea typeface="+mn-ea"/>
                <a:cs typeface="+mn-cs"/>
                <a:hlinkClick r:id="rId6"/>
              </a:rPr>
              <a:t>pH by acting as a </a:t>
            </a:r>
            <a:r>
              <a:rPr lang="en-US" sz="1200" kern="1200" baseline="0" dirty="0" smtClean="0">
                <a:solidFill>
                  <a:schemeClr val="tx1"/>
                </a:solidFill>
                <a:latin typeface="+mn-lt"/>
                <a:ea typeface="+mn-ea"/>
                <a:cs typeface="+mn-cs"/>
                <a:hlinkClick r:id="rId7"/>
              </a:rPr>
              <a:t>buffer for acid. Thus the solution became known as "Ringer's lactate solution" or "Hartmann's solution"</a:t>
            </a:r>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19</a:t>
            </a:fld>
            <a:endParaRPr lang="en-US"/>
          </a:p>
        </p:txBody>
      </p:sp>
    </p:spTree>
    <p:extLst>
      <p:ext uri="{BB962C8B-B14F-4D97-AF65-F5344CB8AC3E}">
        <p14:creationId xmlns:p14="http://schemas.microsoft.com/office/powerpoint/2010/main" val="201166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33</a:t>
            </a:fld>
            <a:endParaRPr lang="en-US"/>
          </a:p>
        </p:txBody>
      </p:sp>
    </p:spTree>
    <p:extLst>
      <p:ext uri="{BB962C8B-B14F-4D97-AF65-F5344CB8AC3E}">
        <p14:creationId xmlns:p14="http://schemas.microsoft.com/office/powerpoint/2010/main" val="422574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800"/>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6DE4D7A7-C8DA-DB4C-A65B-C5BEF4ADA5FB}" type="datetimeFigureOut">
              <a:rPr lang="en-US" smtClean="0"/>
              <a:t>2018-09-03</a:t>
            </a:fld>
            <a:endParaRPr lang="en-US"/>
          </a:p>
        </p:txBody>
      </p:sp>
      <p:sp>
        <p:nvSpPr>
          <p:cNvPr id="8" name="Slide Number Placeholder 7"/>
          <p:cNvSpPr>
            <a:spLocks noGrp="1"/>
          </p:cNvSpPr>
          <p:nvPr>
            <p:ph type="sldNum" sz="quarter" idx="11"/>
          </p:nvPr>
        </p:nvSpPr>
        <p:spPr/>
        <p:txBody>
          <a:bodyPr/>
          <a:lstStyle/>
          <a:p>
            <a:fld id="{6441AAEB-E8C8-BE4D-990D-7E2D132BEC4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E4D7A7-C8DA-DB4C-A65B-C5BEF4ADA5FB}" type="datetimeFigureOut">
              <a:rPr lang="en-US" smtClean="0"/>
              <a:t>2018-09-03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E4D7A7-C8DA-DB4C-A65B-C5BEF4ADA5FB}" type="datetimeFigureOut">
              <a:rPr lang="en-US" smtClean="0"/>
              <a:t>2018-09-03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10"/>
          </p:nvPr>
        </p:nvSpPr>
        <p:spPr/>
        <p:txBody>
          <a:bodyPr/>
          <a:lstStyle/>
          <a:p>
            <a:fld id="{6DE4D7A7-C8DA-DB4C-A65B-C5BEF4ADA5FB}" type="datetimeFigureOut">
              <a:rPr lang="en-US" smtClean="0"/>
              <a:t>2018-09-03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DE4D7A7-C8DA-DB4C-A65B-C5BEF4ADA5FB}" type="datetimeFigureOut">
              <a:rPr lang="en-US" smtClean="0"/>
              <a:t>2018-09-03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5" name="Date Placeholder 4"/>
          <p:cNvSpPr>
            <a:spLocks noGrp="1"/>
          </p:cNvSpPr>
          <p:nvPr>
            <p:ph type="dt" sz="half" idx="10"/>
          </p:nvPr>
        </p:nvSpPr>
        <p:spPr/>
        <p:txBody>
          <a:bodyPr/>
          <a:lstStyle/>
          <a:p>
            <a:fld id="{6DE4D7A7-C8DA-DB4C-A65B-C5BEF4ADA5FB}" type="datetimeFigureOut">
              <a:rPr lang="en-US" smtClean="0"/>
              <a:t>2018-09-03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6DE4D7A7-C8DA-DB4C-A65B-C5BEF4ADA5FB}" type="datetimeFigureOut">
              <a:rPr lang="en-US" smtClean="0"/>
              <a:t>2018-09-03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1AAEB-E8C8-BE4D-990D-7E2D132BEC4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6DE4D7A7-C8DA-DB4C-A65B-C5BEF4ADA5FB}" type="datetimeFigureOut">
              <a:rPr lang="en-US" smtClean="0"/>
              <a:t>2018-09-03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4D7A7-C8DA-DB4C-A65B-C5BEF4ADA5FB}" type="datetimeFigureOut">
              <a:rPr lang="en-US" smtClean="0"/>
              <a:t>2018-09-03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E4D7A7-C8DA-DB4C-A65B-C5BEF4ADA5FB}" type="datetimeFigureOut">
              <a:rPr lang="en-US" smtClean="0"/>
              <a:t>2018-09-03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E4D7A7-C8DA-DB4C-A65B-C5BEF4ADA5FB}" type="datetimeFigureOut">
              <a:rPr lang="en-US" smtClean="0"/>
              <a:t>2018-09-03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DE4D7A7-C8DA-DB4C-A65B-C5BEF4ADA5FB}" type="datetimeFigureOut">
              <a:rPr lang="en-US" smtClean="0"/>
              <a:t>2018-09-03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441AAEB-E8C8-BE4D-990D-7E2D132BEC4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267200"/>
          </a:xfrm>
        </p:spPr>
        <p:txBody>
          <a:bodyPr/>
          <a:lstStyle/>
          <a:p>
            <a:r>
              <a:rPr lang="en-US" dirty="0" smtClean="0"/>
              <a:t>Intravenous Fluid &amp; </a:t>
            </a:r>
            <a:r>
              <a:rPr lang="en-US" dirty="0" smtClean="0"/>
              <a:t>Acid-base Balance for </a:t>
            </a:r>
            <a:r>
              <a:rPr lang="en-US" smtClean="0"/>
              <a:t>Surgical </a:t>
            </a:r>
            <a:r>
              <a:rPr lang="en-US" smtClean="0"/>
              <a:t>P</a:t>
            </a:r>
            <a:r>
              <a:rPr lang="en-US" smtClean="0"/>
              <a:t>atients</a:t>
            </a:r>
            <a:endParaRPr lang="en-US" dirty="0"/>
          </a:p>
        </p:txBody>
      </p:sp>
      <p:sp>
        <p:nvSpPr>
          <p:cNvPr id="3" name="Subtitle 2"/>
          <p:cNvSpPr>
            <a:spLocks noGrp="1"/>
          </p:cNvSpPr>
          <p:nvPr>
            <p:ph type="subTitle" idx="1"/>
          </p:nvPr>
        </p:nvSpPr>
        <p:spPr/>
        <p:txBody>
          <a:bodyPr/>
          <a:lstStyle/>
          <a:p>
            <a:r>
              <a:rPr lang="en-US" dirty="0" smtClean="0"/>
              <a:t>Dr. Abdullah F Alshehri, MBBS, FRCSC, MSc</a:t>
            </a:r>
          </a:p>
          <a:p>
            <a:r>
              <a:rPr lang="en-US" dirty="0" smtClean="0"/>
              <a:t>Assistant professor, consultant pediatric surgeon </a:t>
            </a:r>
            <a:endParaRPr lang="en-US" dirty="0"/>
          </a:p>
        </p:txBody>
      </p:sp>
      <p:pic>
        <p:nvPicPr>
          <p:cNvPr id="5" name="Picture 4" descr="Screen Shot 2018-09-06 at 12.54.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242" y="0"/>
            <a:ext cx="2023740" cy="2013388"/>
          </a:xfrm>
          <a:prstGeom prst="rect">
            <a:avLst/>
          </a:prstGeom>
        </p:spPr>
      </p:pic>
    </p:spTree>
    <p:extLst>
      <p:ext uri="{BB962C8B-B14F-4D97-AF65-F5344CB8AC3E}">
        <p14:creationId xmlns:p14="http://schemas.microsoft.com/office/powerpoint/2010/main" val="31287004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daily fluid requirement (maintenance) </a:t>
            </a:r>
          </a:p>
        </p:txBody>
      </p:sp>
      <p:sp>
        <p:nvSpPr>
          <p:cNvPr id="3" name="Content Placeholder 2"/>
          <p:cNvSpPr>
            <a:spLocks noGrp="1"/>
          </p:cNvSpPr>
          <p:nvPr>
            <p:ph idx="1"/>
          </p:nvPr>
        </p:nvSpPr>
        <p:spPr/>
        <p:txBody>
          <a:bodyPr/>
          <a:lstStyle/>
          <a:p>
            <a:r>
              <a:rPr lang="en-US" dirty="0" smtClean="0"/>
              <a:t>3 methods:</a:t>
            </a:r>
          </a:p>
          <a:p>
            <a:pPr marL="800100" lvl="1" indent="-342900">
              <a:buFont typeface="+mj-lt"/>
              <a:buAutoNum type="arabicPeriod"/>
            </a:pPr>
            <a:r>
              <a:rPr lang="en-US" dirty="0" smtClean="0"/>
              <a:t>4,2,1 formula (most commonly used)- ml/</a:t>
            </a:r>
            <a:r>
              <a:rPr lang="en-US" dirty="0" err="1" smtClean="0"/>
              <a:t>hr</a:t>
            </a:r>
            <a:endParaRPr lang="en-US" dirty="0" smtClean="0"/>
          </a:p>
          <a:p>
            <a:pPr marL="800100" lvl="1" indent="-342900">
              <a:buFont typeface="+mj-lt"/>
              <a:buAutoNum type="arabicPeriod"/>
            </a:pPr>
            <a:r>
              <a:rPr lang="en-US" dirty="0" smtClean="0"/>
              <a:t>35 ml/kg/day (rough estimate)</a:t>
            </a:r>
          </a:p>
          <a:p>
            <a:pPr marL="800100" lvl="1" indent="-342900">
              <a:buFont typeface="+mj-lt"/>
              <a:buAutoNum type="arabicPeriod"/>
            </a:pPr>
            <a:r>
              <a:rPr lang="en-US" dirty="0" smtClean="0"/>
              <a:t>Weight + 40 ml/</a:t>
            </a:r>
            <a:r>
              <a:rPr lang="en-US" dirty="0" err="1" smtClean="0"/>
              <a:t>hr</a:t>
            </a:r>
            <a:endParaRPr lang="en-US" dirty="0" smtClean="0"/>
          </a:p>
          <a:p>
            <a:pPr marL="800100" lvl="1" indent="-342900">
              <a:buFont typeface="+mj-lt"/>
              <a:buAutoNum type="arabicPeriod"/>
            </a:pPr>
            <a:endParaRPr lang="en-US" dirty="0" smtClean="0"/>
          </a:p>
          <a:p>
            <a:pPr marL="457200" lvl="1" indent="0">
              <a:buNone/>
            </a:pPr>
            <a:endParaRPr lang="en-US" dirty="0" smtClean="0"/>
          </a:p>
        </p:txBody>
      </p:sp>
    </p:spTree>
    <p:extLst>
      <p:ext uri="{BB962C8B-B14F-4D97-AF65-F5344CB8AC3E}">
        <p14:creationId xmlns:p14="http://schemas.microsoft.com/office/powerpoint/2010/main" val="275201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daily fluid requirement (maintenance) </a:t>
            </a:r>
            <a:endParaRPr lang="en-US" dirty="0"/>
          </a:p>
        </p:txBody>
      </p:sp>
      <p:graphicFrame>
        <p:nvGraphicFramePr>
          <p:cNvPr id="4" name="Content Placeholder 3"/>
          <p:cNvGraphicFramePr>
            <a:graphicFrameLocks noGrp="1"/>
          </p:cNvGraphicFramePr>
          <p:nvPr>
            <p:ph type="pic" idx="1"/>
            <p:extLst>
              <p:ext uri="{D42A27DB-BD31-4B8C-83A1-F6EECF244321}">
                <p14:modId xmlns:p14="http://schemas.microsoft.com/office/powerpoint/2010/main" val="2984509437"/>
              </p:ext>
            </p:extLst>
          </p:nvPr>
        </p:nvGraphicFramePr>
        <p:xfrm>
          <a:off x="1679576" y="1764258"/>
          <a:ext cx="6054725" cy="1752600"/>
        </p:xfrm>
        <a:graphic>
          <a:graphicData uri="http://schemas.openxmlformats.org/drawingml/2006/table">
            <a:tbl>
              <a:tblPr firstRow="1" bandRow="1">
                <a:tableStyleId>{5C22544A-7EE6-4342-B048-85BDC9FD1C3A}</a:tableStyleId>
              </a:tblPr>
              <a:tblGrid>
                <a:gridCol w="1513681"/>
                <a:gridCol w="4541044"/>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Method 1: 4,2,1 formula: based on body weight</a:t>
                      </a:r>
                      <a:r>
                        <a:rPr lang="en-US" baseline="0" dirty="0" smtClean="0"/>
                        <a:t> </a:t>
                      </a:r>
                      <a:endParaRPr lang="en-US" dirty="0" smtClean="0"/>
                    </a:p>
                  </a:txBody>
                  <a:tcPr marL="67275" marR="67275"/>
                </a:tc>
                <a:tc hMerge="1">
                  <a:txBody>
                    <a:bodyPr/>
                    <a:lstStyle/>
                    <a:p>
                      <a:endParaRPr lang="en-US"/>
                    </a:p>
                  </a:txBody>
                  <a:tcPr/>
                </a:tc>
              </a:tr>
              <a:tr h="370840">
                <a:tc>
                  <a:txBody>
                    <a:bodyPr/>
                    <a:lstStyle/>
                    <a:p>
                      <a:r>
                        <a:rPr lang="en-US" dirty="0" smtClean="0"/>
                        <a:t>First</a:t>
                      </a:r>
                      <a:r>
                        <a:rPr lang="en-US" baseline="0" dirty="0" smtClean="0"/>
                        <a:t> 10 kg</a:t>
                      </a:r>
                      <a:endParaRPr lang="en-US" dirty="0"/>
                    </a:p>
                  </a:txBody>
                  <a:tcPr marL="67275" marR="67275"/>
                </a:tc>
                <a:tc>
                  <a:txBody>
                    <a:bodyPr/>
                    <a:lstStyle/>
                    <a:p>
                      <a:r>
                        <a:rPr lang="en-US" dirty="0" smtClean="0"/>
                        <a:t>4ml/</a:t>
                      </a:r>
                      <a:r>
                        <a:rPr lang="en-US" dirty="0" smtClean="0"/>
                        <a:t>kg/</a:t>
                      </a:r>
                      <a:r>
                        <a:rPr lang="en-US" dirty="0" err="1" smtClean="0"/>
                        <a:t>hr</a:t>
                      </a:r>
                      <a:endParaRPr lang="en-US" dirty="0"/>
                    </a:p>
                  </a:txBody>
                  <a:tcPr marL="67275" marR="67275"/>
                </a:tc>
              </a:tr>
              <a:tr h="370840">
                <a:tc>
                  <a:txBody>
                    <a:bodyPr/>
                    <a:lstStyle/>
                    <a:p>
                      <a:r>
                        <a:rPr lang="en-US" dirty="0" smtClean="0"/>
                        <a:t>Next</a:t>
                      </a:r>
                      <a:r>
                        <a:rPr lang="en-US" baseline="0" dirty="0" smtClean="0"/>
                        <a:t> 10kg </a:t>
                      </a:r>
                      <a:endParaRPr lang="en-US" dirty="0"/>
                    </a:p>
                  </a:txBody>
                  <a:tcPr marL="67275" marR="67275"/>
                </a:tc>
                <a:tc>
                  <a:txBody>
                    <a:bodyPr/>
                    <a:lstStyle/>
                    <a:p>
                      <a:r>
                        <a:rPr lang="en-US" dirty="0" smtClean="0"/>
                        <a:t>2ml/</a:t>
                      </a:r>
                      <a:r>
                        <a:rPr lang="en-US" dirty="0" smtClean="0"/>
                        <a:t>kg</a:t>
                      </a:r>
                      <a:r>
                        <a:rPr lang="en-US" baseline="0" dirty="0" smtClean="0"/>
                        <a:t>/</a:t>
                      </a:r>
                      <a:r>
                        <a:rPr lang="en-US" baseline="0" dirty="0" err="1" smtClean="0"/>
                        <a:t>hr</a:t>
                      </a:r>
                      <a:endParaRPr lang="en-US" dirty="0"/>
                    </a:p>
                  </a:txBody>
                  <a:tcPr marL="67275" marR="67275"/>
                </a:tc>
              </a:tr>
              <a:tr h="370840">
                <a:tc>
                  <a:txBody>
                    <a:bodyPr/>
                    <a:lstStyle/>
                    <a:p>
                      <a:r>
                        <a:rPr lang="en-US" dirty="0" smtClean="0"/>
                        <a:t>Each kg </a:t>
                      </a:r>
                      <a:r>
                        <a:rPr lang="en-US" dirty="0" smtClean="0"/>
                        <a:t>over</a:t>
                      </a:r>
                      <a:r>
                        <a:rPr lang="en-US" baseline="0" dirty="0" smtClean="0"/>
                        <a:t> 20kg</a:t>
                      </a:r>
                      <a:endParaRPr lang="en-US" dirty="0"/>
                    </a:p>
                  </a:txBody>
                  <a:tcPr marL="67275" marR="67275"/>
                </a:tc>
                <a:tc>
                  <a:txBody>
                    <a:bodyPr/>
                    <a:lstStyle/>
                    <a:p>
                      <a:r>
                        <a:rPr lang="en-US" dirty="0" smtClean="0"/>
                        <a:t>1ml/kg </a:t>
                      </a:r>
                      <a:r>
                        <a:rPr lang="en-US" dirty="0" smtClean="0"/>
                        <a:t>/</a:t>
                      </a:r>
                      <a:r>
                        <a:rPr lang="en-US" dirty="0" err="1" smtClean="0"/>
                        <a:t>hr</a:t>
                      </a:r>
                      <a:endParaRPr lang="en-US" dirty="0"/>
                    </a:p>
                  </a:txBody>
                  <a:tcPr marL="67275" marR="67275"/>
                </a:tc>
              </a:tr>
            </a:tbl>
          </a:graphicData>
        </a:graphic>
      </p:graphicFrame>
      <p:sp>
        <p:nvSpPr>
          <p:cNvPr id="6" name="Text Placeholder 5"/>
          <p:cNvSpPr>
            <a:spLocks noGrp="1"/>
          </p:cNvSpPr>
          <p:nvPr>
            <p:ph type="body" sz="half" idx="2"/>
          </p:nvPr>
        </p:nvSpPr>
        <p:spPr>
          <a:xfrm>
            <a:off x="1679576" y="4196944"/>
            <a:ext cx="6258224" cy="2146706"/>
          </a:xfrm>
        </p:spPr>
        <p:txBody>
          <a:bodyPr/>
          <a:lstStyle/>
          <a:p>
            <a:pPr marL="285750" indent="-285750" algn="l">
              <a:buFont typeface="Arial"/>
              <a:buChar char="•"/>
            </a:pPr>
            <a:r>
              <a:rPr lang="en-US" dirty="0" smtClean="0"/>
              <a:t>Example: Calculate the fluid requirement of a 100kg- man</a:t>
            </a:r>
          </a:p>
          <a:p>
            <a:pPr marL="285750" indent="-285750" algn="l">
              <a:buFont typeface="Arial"/>
              <a:buChar char="•"/>
            </a:pPr>
            <a:r>
              <a:rPr lang="en-US" dirty="0" smtClean="0"/>
              <a:t>First 10 kg: 4x10= 40</a:t>
            </a:r>
          </a:p>
          <a:p>
            <a:pPr marL="285750" indent="-285750" algn="l">
              <a:buFont typeface="Arial"/>
              <a:buChar char="•"/>
            </a:pPr>
            <a:r>
              <a:rPr lang="en-US" dirty="0" smtClean="0"/>
              <a:t>Next 10kg: 2x10= 20</a:t>
            </a:r>
          </a:p>
          <a:p>
            <a:pPr marL="285750" indent="-285750" algn="l">
              <a:buFont typeface="Arial"/>
              <a:buChar char="•"/>
            </a:pPr>
            <a:r>
              <a:rPr lang="en-US" dirty="0" smtClean="0"/>
              <a:t>Last 80kg: 1x80= 80</a:t>
            </a:r>
          </a:p>
          <a:p>
            <a:pPr marL="285750" indent="-285750" algn="l">
              <a:buFont typeface="Arial"/>
              <a:buChar char="•"/>
            </a:pPr>
            <a:r>
              <a:rPr lang="en-US" dirty="0" smtClean="0"/>
              <a:t>Total: 40+20+80= 140ml/</a:t>
            </a:r>
            <a:r>
              <a:rPr lang="en-US" dirty="0" err="1" smtClean="0"/>
              <a:t>hr</a:t>
            </a:r>
            <a:r>
              <a:rPr lang="en-US" dirty="0" smtClean="0"/>
              <a:t> =3360ml/day </a:t>
            </a:r>
          </a:p>
        </p:txBody>
      </p:sp>
    </p:spTree>
    <p:extLst>
      <p:ext uri="{BB962C8B-B14F-4D97-AF65-F5344CB8AC3E}">
        <p14:creationId xmlns:p14="http://schemas.microsoft.com/office/powerpoint/2010/main" val="272608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 daily fluid requirement (maintenance) </a:t>
            </a:r>
          </a:p>
        </p:txBody>
      </p:sp>
      <p:sp>
        <p:nvSpPr>
          <p:cNvPr id="6" name="Content Placeholder 5"/>
          <p:cNvSpPr>
            <a:spLocks noGrp="1"/>
          </p:cNvSpPr>
          <p:nvPr>
            <p:ph idx="1"/>
          </p:nvPr>
        </p:nvSpPr>
        <p:spPr/>
        <p:txBody>
          <a:bodyPr/>
          <a:lstStyle/>
          <a:p>
            <a:r>
              <a:rPr lang="en-US" dirty="0" smtClean="0"/>
              <a:t>Method 2:</a:t>
            </a:r>
          </a:p>
          <a:p>
            <a:pPr lvl="1"/>
            <a:r>
              <a:rPr lang="en-US" dirty="0" smtClean="0"/>
              <a:t>35 x 100= 3500 ml/kg/day = 145 ml/</a:t>
            </a:r>
            <a:r>
              <a:rPr lang="en-US" dirty="0" err="1" smtClean="0"/>
              <a:t>hr</a:t>
            </a:r>
            <a:endParaRPr lang="en-US" dirty="0" smtClean="0"/>
          </a:p>
          <a:p>
            <a:pPr lvl="1"/>
            <a:endParaRPr lang="en-US" dirty="0"/>
          </a:p>
          <a:p>
            <a:r>
              <a:rPr lang="en-US" dirty="0" smtClean="0"/>
              <a:t>Method 3:</a:t>
            </a:r>
          </a:p>
          <a:p>
            <a:pPr lvl="1"/>
            <a:r>
              <a:rPr lang="en-US" dirty="0" smtClean="0"/>
              <a:t>100 + 40= 140 ml/</a:t>
            </a:r>
            <a:r>
              <a:rPr lang="en-US" dirty="0" err="1" smtClean="0"/>
              <a:t>hr</a:t>
            </a:r>
            <a:r>
              <a:rPr lang="en-US" dirty="0" smtClean="0"/>
              <a:t> </a:t>
            </a:r>
            <a:endParaRPr lang="en-US" dirty="0"/>
          </a:p>
        </p:txBody>
      </p:sp>
    </p:spTree>
    <p:extLst>
      <p:ext uri="{BB962C8B-B14F-4D97-AF65-F5344CB8AC3E}">
        <p14:creationId xmlns:p14="http://schemas.microsoft.com/office/powerpoint/2010/main" val="57261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fluid/electrolytes in surgical patient</a:t>
            </a:r>
            <a:endParaRPr lang="en-US" dirty="0"/>
          </a:p>
        </p:txBody>
      </p:sp>
      <p:pic>
        <p:nvPicPr>
          <p:cNvPr id="4" name="Content Placeholder 3" descr="Screen Shot 2018-09-03 at 12.25.17 AM.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1" b="-1396"/>
          <a:stretch/>
        </p:blipFill>
        <p:spPr>
          <a:xfrm>
            <a:off x="224273" y="1283934"/>
            <a:ext cx="8586696" cy="2485031"/>
          </a:xfrm>
        </p:spPr>
      </p:pic>
      <p:sp>
        <p:nvSpPr>
          <p:cNvPr id="5" name="Text Placeholder 4"/>
          <p:cNvSpPr>
            <a:spLocks noGrp="1"/>
          </p:cNvSpPr>
          <p:nvPr>
            <p:ph type="body" sz="half" idx="2"/>
          </p:nvPr>
        </p:nvSpPr>
        <p:spPr>
          <a:xfrm>
            <a:off x="855902" y="4072692"/>
            <a:ext cx="7371800" cy="2270957"/>
          </a:xfrm>
        </p:spPr>
        <p:txBody>
          <a:bodyPr/>
          <a:lstStyle/>
          <a:p>
            <a:pPr marL="285750" indent="-285750" algn="l">
              <a:buFont typeface="Arial"/>
              <a:buChar char="•"/>
            </a:pPr>
            <a:r>
              <a:rPr lang="en-US" dirty="0" smtClean="0"/>
              <a:t>Fever: </a:t>
            </a:r>
          </a:p>
          <a:p>
            <a:pPr marL="742950" lvl="1" indent="-285750">
              <a:buFont typeface="Arial"/>
              <a:buChar char="•"/>
            </a:pPr>
            <a:r>
              <a:rPr lang="en-US" sz="1600" dirty="0" smtClean="0"/>
              <a:t>-200ml/day for each </a:t>
            </a:r>
            <a:r>
              <a:rPr lang="en-US" sz="1600" dirty="0" smtClean="0"/>
              <a:t>1 degree </a:t>
            </a:r>
            <a:r>
              <a:rPr lang="en-US" sz="1600" dirty="0" smtClean="0"/>
              <a:t>Celsius </a:t>
            </a:r>
          </a:p>
          <a:p>
            <a:pPr marL="285750" indent="-285750" algn="l">
              <a:buFont typeface="Arial"/>
              <a:buChar char="•"/>
            </a:pPr>
            <a:r>
              <a:rPr lang="en-US" dirty="0" smtClean="0"/>
              <a:t>Sweating:</a:t>
            </a:r>
          </a:p>
          <a:p>
            <a:pPr marL="742950" lvl="1" indent="-285750">
              <a:buFont typeface="Arial"/>
              <a:buChar char="•"/>
            </a:pPr>
            <a:r>
              <a:rPr lang="en-US" sz="1600" dirty="0" smtClean="0"/>
              <a:t>Up to -1L/</a:t>
            </a:r>
            <a:r>
              <a:rPr lang="en-US" sz="1600" dirty="0" err="1" smtClean="0"/>
              <a:t>hr</a:t>
            </a:r>
            <a:r>
              <a:rPr lang="en-US" sz="1600" dirty="0" smtClean="0"/>
              <a:t> </a:t>
            </a:r>
          </a:p>
          <a:p>
            <a:pPr marL="742950" lvl="1" indent="-285750">
              <a:buFont typeface="Arial"/>
              <a:buChar char="•"/>
            </a:pPr>
            <a:r>
              <a:rPr lang="en-US" sz="1600" dirty="0" smtClean="0"/>
              <a:t>Na&gt;K loss</a:t>
            </a:r>
          </a:p>
          <a:p>
            <a:pPr marL="285750" indent="-285750" algn="l">
              <a:buFont typeface="Arial"/>
              <a:buChar char="•"/>
            </a:pPr>
            <a:endParaRPr lang="en-US" dirty="0" smtClean="0"/>
          </a:p>
          <a:p>
            <a:pPr marL="285750" indent="-285750" algn="l">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3832378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Assessing fluid/electrolytes in surgical patient</a:t>
            </a:r>
          </a:p>
        </p:txBody>
      </p:sp>
      <p:sp>
        <p:nvSpPr>
          <p:cNvPr id="6" name="Content Placeholder 5"/>
          <p:cNvSpPr>
            <a:spLocks noGrp="1"/>
          </p:cNvSpPr>
          <p:nvPr>
            <p:ph idx="1"/>
          </p:nvPr>
        </p:nvSpPr>
        <p:spPr/>
        <p:txBody>
          <a:bodyPr/>
          <a:lstStyle/>
          <a:p>
            <a:r>
              <a:rPr lang="en-US" dirty="0" smtClean="0"/>
              <a:t>Effect of Surgery:</a:t>
            </a:r>
          </a:p>
          <a:p>
            <a:pPr lvl="1"/>
            <a:r>
              <a:rPr lang="en-US" dirty="0" smtClean="0"/>
              <a:t>Stress response:</a:t>
            </a:r>
          </a:p>
          <a:p>
            <a:pPr lvl="2"/>
            <a:r>
              <a:rPr lang="en-US" dirty="0" smtClean="0"/>
              <a:t>Increased ADH, </a:t>
            </a:r>
            <a:r>
              <a:rPr lang="en-US" dirty="0" err="1" smtClean="0"/>
              <a:t>Aldosteron</a:t>
            </a:r>
            <a:r>
              <a:rPr lang="en-US" dirty="0"/>
              <a:t> </a:t>
            </a:r>
            <a:r>
              <a:rPr lang="en-US" dirty="0" smtClean="0"/>
              <a:t>&gt;&gt; urinary retention + oliguria </a:t>
            </a:r>
          </a:p>
          <a:p>
            <a:pPr lvl="1"/>
            <a:r>
              <a:rPr lang="en-US" dirty="0" smtClean="0"/>
              <a:t>Third space loss:</a:t>
            </a:r>
          </a:p>
          <a:p>
            <a:pPr lvl="2"/>
            <a:r>
              <a:rPr lang="en-US" dirty="0" smtClean="0"/>
              <a:t>Surgical manipulation resulting in fluid sequestration within the tissues (extravascular)</a:t>
            </a:r>
          </a:p>
          <a:p>
            <a:pPr lvl="1"/>
            <a:r>
              <a:rPr lang="en-US" dirty="0" smtClean="0"/>
              <a:t>Loss of fluid from gastrointestinal tract:</a:t>
            </a:r>
          </a:p>
          <a:p>
            <a:pPr lvl="2"/>
            <a:r>
              <a:rPr lang="en-US" dirty="0" smtClean="0"/>
              <a:t>Bowel obstruction: no fluid absorption </a:t>
            </a:r>
          </a:p>
          <a:p>
            <a:pPr lvl="2"/>
            <a:r>
              <a:rPr lang="en-US" dirty="0" smtClean="0"/>
              <a:t>Paralytic ileus: loss of GI function after abdominal surgery for 2-3 days </a:t>
            </a:r>
          </a:p>
          <a:p>
            <a:pPr lvl="2"/>
            <a:r>
              <a:rPr lang="en-US" dirty="0" smtClean="0"/>
              <a:t>Nasogastric tube fluid loss</a:t>
            </a:r>
          </a:p>
          <a:p>
            <a:pPr lvl="2"/>
            <a:r>
              <a:rPr lang="en-US" dirty="0" smtClean="0"/>
              <a:t>Stoma or intestinal fistula fluid loss</a:t>
            </a:r>
          </a:p>
          <a:p>
            <a:pPr lvl="2"/>
            <a:r>
              <a:rPr lang="en-US" dirty="0" smtClean="0"/>
              <a:t>Diarrhea </a:t>
            </a:r>
            <a:endParaRPr lang="en-US" dirty="0"/>
          </a:p>
          <a:p>
            <a:pPr lvl="2"/>
            <a:endParaRPr lang="en-US" dirty="0"/>
          </a:p>
        </p:txBody>
      </p:sp>
    </p:spTree>
    <p:extLst>
      <p:ext uri="{BB962C8B-B14F-4D97-AF65-F5344CB8AC3E}">
        <p14:creationId xmlns:p14="http://schemas.microsoft.com/office/powerpoint/2010/main" val="323745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 Electrolytes in GI fluid</a:t>
            </a:r>
            <a:endParaRPr lang="en-US" dirty="0"/>
          </a:p>
        </p:txBody>
      </p:sp>
      <p:pic>
        <p:nvPicPr>
          <p:cNvPr id="4" name="Content Placeholder 3" descr="Screen Shot 2018-09-03 at 9.46.50 PM.png"/>
          <p:cNvPicPr>
            <a:picLocks noGrp="1" noChangeAspect="1"/>
          </p:cNvPicPr>
          <p:nvPr>
            <p:ph idx="1"/>
          </p:nvPr>
        </p:nvPicPr>
        <p:blipFill>
          <a:blip r:embed="rId2">
            <a:extLst>
              <a:ext uri="{28A0092B-C50C-407E-A947-70E740481C1C}">
                <a14:useLocalDpi xmlns:a14="http://schemas.microsoft.com/office/drawing/2010/main" val="0"/>
              </a:ext>
            </a:extLst>
          </a:blip>
          <a:srcRect l="-4234" r="-4234"/>
          <a:stretch>
            <a:fillRect/>
          </a:stretch>
        </p:blipFill>
        <p:spPr/>
      </p:pic>
    </p:spTree>
    <p:extLst>
      <p:ext uri="{BB962C8B-B14F-4D97-AF65-F5344CB8AC3E}">
        <p14:creationId xmlns:p14="http://schemas.microsoft.com/office/powerpoint/2010/main" val="227433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IVF administration </a:t>
            </a:r>
            <a:endParaRPr lang="en-US" dirty="0"/>
          </a:p>
        </p:txBody>
      </p:sp>
      <p:sp>
        <p:nvSpPr>
          <p:cNvPr id="3" name="Content Placeholder 2"/>
          <p:cNvSpPr>
            <a:spLocks noGrp="1"/>
          </p:cNvSpPr>
          <p:nvPr>
            <p:ph idx="1"/>
          </p:nvPr>
        </p:nvSpPr>
        <p:spPr/>
        <p:txBody>
          <a:bodyPr/>
          <a:lstStyle/>
          <a:p>
            <a:r>
              <a:rPr lang="en-US" dirty="0" smtClean="0"/>
              <a:t>Before ordering IVF, you should ask yourself:</a:t>
            </a:r>
          </a:p>
          <a:p>
            <a:pPr lvl="1"/>
            <a:r>
              <a:rPr lang="en-US" dirty="0" smtClean="0"/>
              <a:t>How much maintenance fluid does the patient need?</a:t>
            </a:r>
          </a:p>
          <a:p>
            <a:pPr lvl="2"/>
            <a:r>
              <a:rPr lang="en-US" dirty="0" smtClean="0"/>
              <a:t>4,2,1 formula </a:t>
            </a:r>
          </a:p>
          <a:p>
            <a:pPr lvl="1"/>
            <a:r>
              <a:rPr lang="en-US" dirty="0" smtClean="0"/>
              <a:t>Is there any fluid deficit I should add? </a:t>
            </a:r>
          </a:p>
          <a:p>
            <a:pPr lvl="2"/>
            <a:r>
              <a:rPr lang="en-US" dirty="0" smtClean="0"/>
              <a:t>Dehydrated patient!</a:t>
            </a:r>
          </a:p>
          <a:p>
            <a:pPr lvl="1"/>
            <a:r>
              <a:rPr lang="en-US" dirty="0" smtClean="0"/>
              <a:t>What fluid compartment I want to replace?</a:t>
            </a:r>
          </a:p>
          <a:p>
            <a:pPr lvl="1"/>
            <a:r>
              <a:rPr lang="en-US" dirty="0" smtClean="0"/>
              <a:t>Does the patient have any electrolytes disturbance?</a:t>
            </a:r>
          </a:p>
          <a:p>
            <a:pPr lvl="2"/>
            <a:r>
              <a:rPr lang="en-US" dirty="0" smtClean="0"/>
              <a:t>Na, K, </a:t>
            </a:r>
            <a:r>
              <a:rPr lang="en-US" dirty="0" err="1" smtClean="0"/>
              <a:t>Cl</a:t>
            </a:r>
            <a:endParaRPr lang="en-US" dirty="0" smtClean="0"/>
          </a:p>
          <a:p>
            <a:pPr lvl="1"/>
            <a:r>
              <a:rPr lang="en-US" dirty="0" smtClean="0"/>
              <a:t>What is the type of fluid appropriate for my patient? </a:t>
            </a:r>
          </a:p>
          <a:p>
            <a:pPr lvl="2"/>
            <a:r>
              <a:rPr lang="en-US" dirty="0" smtClean="0"/>
              <a:t>Crystalloid vs. colloid </a:t>
            </a:r>
          </a:p>
          <a:p>
            <a:pPr lvl="1"/>
            <a:r>
              <a:rPr lang="en-US" dirty="0" smtClean="0"/>
              <a:t>Does the patient need bolus or continuous fluid? </a:t>
            </a:r>
          </a:p>
          <a:p>
            <a:pPr lvl="1"/>
            <a:endParaRPr lang="en-US" dirty="0"/>
          </a:p>
        </p:txBody>
      </p:sp>
    </p:spTree>
    <p:extLst>
      <p:ext uri="{BB962C8B-B14F-4D97-AF65-F5344CB8AC3E}">
        <p14:creationId xmlns:p14="http://schemas.microsoft.com/office/powerpoint/2010/main" val="2350984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IV fluids</a:t>
            </a:r>
            <a:endParaRPr lang="en-US" dirty="0"/>
          </a:p>
        </p:txBody>
      </p:sp>
      <p:sp>
        <p:nvSpPr>
          <p:cNvPr id="3" name="Content Placeholder 2"/>
          <p:cNvSpPr>
            <a:spLocks noGrp="1"/>
          </p:cNvSpPr>
          <p:nvPr>
            <p:ph idx="1"/>
          </p:nvPr>
        </p:nvSpPr>
        <p:spPr/>
        <p:txBody>
          <a:bodyPr/>
          <a:lstStyle/>
          <a:p>
            <a:r>
              <a:rPr lang="en-US" dirty="0" smtClean="0"/>
              <a:t>Crystalloids:</a:t>
            </a:r>
          </a:p>
          <a:p>
            <a:pPr lvl="1"/>
            <a:r>
              <a:rPr lang="en-US" dirty="0" smtClean="0"/>
              <a:t>Dextrose solutions</a:t>
            </a:r>
          </a:p>
          <a:p>
            <a:pPr lvl="1"/>
            <a:r>
              <a:rPr lang="en-US" dirty="0" err="1" smtClean="0"/>
              <a:t>NaCl</a:t>
            </a:r>
            <a:r>
              <a:rPr lang="en-US" dirty="0" smtClean="0"/>
              <a:t> solutions </a:t>
            </a:r>
          </a:p>
          <a:p>
            <a:pPr lvl="2"/>
            <a:r>
              <a:rPr lang="en-US" dirty="0" smtClean="0"/>
              <a:t>0.9% normal saline </a:t>
            </a:r>
          </a:p>
          <a:p>
            <a:pPr lvl="2"/>
            <a:r>
              <a:rPr lang="en-US" dirty="0" smtClean="0"/>
              <a:t>½ normal saline</a:t>
            </a:r>
          </a:p>
          <a:p>
            <a:pPr lvl="2"/>
            <a:r>
              <a:rPr lang="en-US" dirty="0" smtClean="0"/>
              <a:t>¼ normal saline </a:t>
            </a:r>
          </a:p>
          <a:p>
            <a:pPr lvl="2"/>
            <a:r>
              <a:rPr lang="en-US" dirty="0" smtClean="0"/>
              <a:t>Hypertonic saline </a:t>
            </a:r>
          </a:p>
          <a:p>
            <a:pPr lvl="1"/>
            <a:r>
              <a:rPr lang="en-US" dirty="0" smtClean="0"/>
              <a:t>Ringer’s Lactate (Hartmann’s solution)</a:t>
            </a:r>
          </a:p>
          <a:p>
            <a:pPr lvl="1"/>
            <a:endParaRPr lang="en-US" dirty="0"/>
          </a:p>
          <a:p>
            <a:r>
              <a:rPr lang="en-US" dirty="0" smtClean="0"/>
              <a:t>Colloids:</a:t>
            </a:r>
          </a:p>
          <a:p>
            <a:pPr lvl="1"/>
            <a:r>
              <a:rPr lang="en-US" dirty="0" smtClean="0"/>
              <a:t>Natural: albumin </a:t>
            </a:r>
          </a:p>
          <a:p>
            <a:pPr lvl="1"/>
            <a:r>
              <a:rPr lang="en-US" dirty="0" smtClean="0"/>
              <a:t>Synthetic: Gelatins, </a:t>
            </a:r>
            <a:r>
              <a:rPr lang="en-US" dirty="0" err="1" smtClean="0"/>
              <a:t>Hetastarch</a:t>
            </a:r>
            <a:r>
              <a:rPr lang="en-US" dirty="0" smtClean="0"/>
              <a:t>, Dextran </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5924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Crystalloids</a:t>
            </a:r>
            <a:endParaRPr lang="en-US" dirty="0"/>
          </a:p>
        </p:txBody>
      </p:sp>
      <p:sp>
        <p:nvSpPr>
          <p:cNvPr id="3" name="Content Placeholder 2"/>
          <p:cNvSpPr>
            <a:spLocks noGrp="1"/>
          </p:cNvSpPr>
          <p:nvPr>
            <p:ph idx="1"/>
          </p:nvPr>
        </p:nvSpPr>
        <p:spPr/>
        <p:txBody>
          <a:bodyPr/>
          <a:lstStyle/>
          <a:p>
            <a:r>
              <a:rPr lang="en-US" dirty="0" smtClean="0"/>
              <a:t>Dextrose fluids:</a:t>
            </a:r>
          </a:p>
          <a:p>
            <a:pPr lvl="1"/>
            <a:r>
              <a:rPr lang="en-US" dirty="0" smtClean="0"/>
              <a:t>Different concentration: 5%, 10%, 20%, 50%</a:t>
            </a:r>
          </a:p>
          <a:p>
            <a:pPr lvl="1"/>
            <a:r>
              <a:rPr lang="en-US" dirty="0" smtClean="0"/>
              <a:t>5% Dextrose contain 5gm of glucose in every 100ml of water (50g/L)</a:t>
            </a:r>
          </a:p>
          <a:p>
            <a:pPr lvl="1"/>
            <a:r>
              <a:rPr lang="en-US" dirty="0" smtClean="0"/>
              <a:t>No electrolytes </a:t>
            </a:r>
          </a:p>
          <a:p>
            <a:pPr lvl="1"/>
            <a:r>
              <a:rPr lang="en-US" dirty="0" smtClean="0"/>
              <a:t>After administration:</a:t>
            </a:r>
          </a:p>
          <a:p>
            <a:pPr lvl="2"/>
            <a:r>
              <a:rPr lang="en-US" dirty="0" smtClean="0"/>
              <a:t>60% will go to </a:t>
            </a:r>
            <a:r>
              <a:rPr lang="en-US" dirty="0" err="1" smtClean="0"/>
              <a:t>intarcellular</a:t>
            </a:r>
            <a:r>
              <a:rPr lang="en-US" dirty="0" smtClean="0"/>
              <a:t> compartment  </a:t>
            </a:r>
          </a:p>
          <a:p>
            <a:pPr lvl="2"/>
            <a:r>
              <a:rPr lang="en-US" dirty="0" smtClean="0"/>
              <a:t>30% will go to extracellular compartment (80% Interstitial , 20% intravascular)</a:t>
            </a:r>
          </a:p>
          <a:p>
            <a:pPr lvl="1"/>
            <a:r>
              <a:rPr lang="en-US" dirty="0" smtClean="0"/>
              <a:t>Not good option for fluid resuscitation </a:t>
            </a:r>
          </a:p>
          <a:p>
            <a:pPr lvl="1"/>
            <a:r>
              <a:rPr lang="en-US" dirty="0" smtClean="0"/>
              <a:t>&gt; 12% dextrose can not be administered in peripheral vein (central venous line is needed) </a:t>
            </a:r>
          </a:p>
          <a:p>
            <a:pPr lvl="1"/>
            <a:r>
              <a:rPr lang="en-US" dirty="0" smtClean="0"/>
              <a:t>Never bolus any dextrose containing solution !!! (hypotonic)</a:t>
            </a:r>
          </a:p>
          <a:p>
            <a:pPr lvl="1"/>
            <a:endParaRPr lang="en-US" dirty="0" smtClean="0"/>
          </a:p>
          <a:p>
            <a:pPr lvl="1"/>
            <a:endParaRPr lang="en-US" dirty="0"/>
          </a:p>
          <a:p>
            <a:pPr lvl="1"/>
            <a:r>
              <a:rPr lang="en-US" dirty="0" smtClean="0"/>
              <a:t>Which patient could benefit from this type of fluid? </a:t>
            </a:r>
          </a:p>
          <a:p>
            <a:pPr lvl="1"/>
            <a:endParaRPr lang="en-US" dirty="0" smtClean="0"/>
          </a:p>
        </p:txBody>
      </p:sp>
    </p:spTree>
    <p:extLst>
      <p:ext uri="{BB962C8B-B14F-4D97-AF65-F5344CB8AC3E}">
        <p14:creationId xmlns:p14="http://schemas.microsoft.com/office/powerpoint/2010/main" val="334860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Crystalloids</a:t>
            </a:r>
          </a:p>
        </p:txBody>
      </p:sp>
      <p:sp>
        <p:nvSpPr>
          <p:cNvPr id="3" name="Content Placeholder 2"/>
          <p:cNvSpPr>
            <a:spLocks noGrp="1"/>
          </p:cNvSpPr>
          <p:nvPr>
            <p:ph idx="1"/>
          </p:nvPr>
        </p:nvSpPr>
        <p:spPr/>
        <p:txBody>
          <a:bodyPr>
            <a:normAutofit lnSpcReduction="10000"/>
          </a:bodyPr>
          <a:lstStyle/>
          <a:p>
            <a:r>
              <a:rPr lang="en-US" dirty="0" smtClean="0"/>
              <a:t>Electrolytes solutions:</a:t>
            </a:r>
          </a:p>
          <a:p>
            <a:pPr lvl="1"/>
            <a:r>
              <a:rPr lang="en-US" dirty="0" err="1" smtClean="0"/>
              <a:t>NaCl</a:t>
            </a:r>
            <a:r>
              <a:rPr lang="en-US" dirty="0" smtClean="0"/>
              <a:t> solutions (0.9% NS, ½ NS, ¼ NS)</a:t>
            </a:r>
          </a:p>
          <a:p>
            <a:pPr lvl="1"/>
            <a:r>
              <a:rPr lang="en-US" dirty="0" smtClean="0"/>
              <a:t>LR solution (Hartmann’s) </a:t>
            </a:r>
          </a:p>
          <a:p>
            <a:r>
              <a:rPr lang="en-US" dirty="0"/>
              <a:t>Hypotonic fluid: 1/2NS, ¼ </a:t>
            </a:r>
            <a:r>
              <a:rPr lang="en-US" dirty="0" smtClean="0"/>
              <a:t>NS</a:t>
            </a:r>
          </a:p>
          <a:p>
            <a:pPr lvl="1"/>
            <a:r>
              <a:rPr lang="en-US" dirty="0" smtClean="0"/>
              <a:t>Never bolus a hypotonic solution!!!</a:t>
            </a:r>
            <a:endParaRPr lang="en-US" dirty="0"/>
          </a:p>
          <a:p>
            <a:r>
              <a:rPr lang="en-US" dirty="0" smtClean="0"/>
              <a:t>Isotonic fluids: </a:t>
            </a:r>
          </a:p>
          <a:p>
            <a:pPr lvl="1"/>
            <a:r>
              <a:rPr lang="en-US" dirty="0" smtClean="0"/>
              <a:t>0.9%NS, LR (similar osmolality to plasma)</a:t>
            </a:r>
          </a:p>
          <a:p>
            <a:pPr lvl="1"/>
            <a:r>
              <a:rPr lang="en-US" dirty="0" smtClean="0"/>
              <a:t>25% will remain in the IVC</a:t>
            </a:r>
          </a:p>
          <a:p>
            <a:pPr lvl="1"/>
            <a:r>
              <a:rPr lang="en-US" dirty="0" smtClean="0"/>
              <a:t>75% will go to EVC </a:t>
            </a:r>
          </a:p>
          <a:p>
            <a:pPr lvl="1"/>
            <a:r>
              <a:rPr lang="en-US" dirty="0" smtClean="0"/>
              <a:t>Best option for fluid resuscitation e.g. dehydration, trauma, perioperative </a:t>
            </a:r>
          </a:p>
          <a:p>
            <a:pPr lvl="1"/>
            <a:r>
              <a:rPr lang="en-US" dirty="0" smtClean="0"/>
              <a:t>Can be given as bolus or continuous fluid </a:t>
            </a:r>
          </a:p>
          <a:p>
            <a:r>
              <a:rPr lang="en-US" dirty="0" smtClean="0"/>
              <a:t>Hypertonic solutions</a:t>
            </a:r>
          </a:p>
          <a:p>
            <a:pPr lvl="1"/>
            <a:r>
              <a:rPr lang="en-US" dirty="0" smtClean="0"/>
              <a:t>E.g. 3% NS</a:t>
            </a:r>
          </a:p>
          <a:p>
            <a:pPr lvl="1"/>
            <a:r>
              <a:rPr lang="en-US" dirty="0" smtClean="0"/>
              <a:t>Rarely used ( for cerebral edema and management of brain injuries)</a:t>
            </a:r>
          </a:p>
          <a:p>
            <a:endParaRPr lang="en-US" dirty="0"/>
          </a:p>
        </p:txBody>
      </p:sp>
    </p:spTree>
    <p:extLst>
      <p:ext uri="{BB962C8B-B14F-4D97-AF65-F5344CB8AC3E}">
        <p14:creationId xmlns:p14="http://schemas.microsoft.com/office/powerpoint/2010/main" val="694661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Intravenous fluid?</a:t>
            </a:r>
            <a:endParaRPr lang="en-US" dirty="0"/>
          </a:p>
        </p:txBody>
      </p:sp>
      <p:pic>
        <p:nvPicPr>
          <p:cNvPr id="4" name="Content Placeholder 3" descr="Screen Shot 2018-09-05 at 10.39.29 PM.png"/>
          <p:cNvPicPr>
            <a:picLocks noGrp="1" noChangeAspect="1"/>
          </p:cNvPicPr>
          <p:nvPr>
            <p:ph idx="1"/>
          </p:nvPr>
        </p:nvPicPr>
        <p:blipFill>
          <a:blip r:embed="rId2">
            <a:extLst>
              <a:ext uri="{28A0092B-C50C-407E-A947-70E740481C1C}">
                <a14:useLocalDpi xmlns:a14="http://schemas.microsoft.com/office/drawing/2010/main" val="0"/>
              </a:ext>
            </a:extLst>
          </a:blip>
          <a:srcRect l="-87265" r="-87265"/>
          <a:stretch>
            <a:fillRect/>
          </a:stretch>
        </p:blipFill>
        <p:spPr/>
      </p:pic>
    </p:spTree>
    <p:extLst>
      <p:ext uri="{BB962C8B-B14F-4D97-AF65-F5344CB8AC3E}">
        <p14:creationId xmlns:p14="http://schemas.microsoft.com/office/powerpoint/2010/main" val="1172399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Colloids</a:t>
            </a:r>
            <a:endParaRPr lang="en-US" dirty="0"/>
          </a:p>
        </p:txBody>
      </p:sp>
      <p:sp>
        <p:nvSpPr>
          <p:cNvPr id="3" name="Content Placeholder 2"/>
          <p:cNvSpPr>
            <a:spLocks noGrp="1"/>
          </p:cNvSpPr>
          <p:nvPr>
            <p:ph idx="1"/>
          </p:nvPr>
        </p:nvSpPr>
        <p:spPr/>
        <p:txBody>
          <a:bodyPr/>
          <a:lstStyle/>
          <a:p>
            <a:r>
              <a:rPr lang="en-US" dirty="0" smtClean="0"/>
              <a:t>Examples:</a:t>
            </a:r>
          </a:p>
          <a:p>
            <a:pPr lvl="1"/>
            <a:r>
              <a:rPr lang="en-US" dirty="0"/>
              <a:t>Natural: </a:t>
            </a:r>
            <a:r>
              <a:rPr lang="en-US" dirty="0" smtClean="0"/>
              <a:t>albumin 5%, 20%</a:t>
            </a:r>
            <a:endParaRPr lang="en-US" dirty="0"/>
          </a:p>
          <a:p>
            <a:pPr lvl="1"/>
            <a:r>
              <a:rPr lang="en-US" dirty="0"/>
              <a:t>Synthetic: Gelatins, </a:t>
            </a:r>
            <a:r>
              <a:rPr lang="en-US" dirty="0" err="1"/>
              <a:t>Hetastarch</a:t>
            </a:r>
            <a:r>
              <a:rPr lang="en-US" dirty="0"/>
              <a:t>, </a:t>
            </a:r>
            <a:r>
              <a:rPr lang="en-US" dirty="0" smtClean="0"/>
              <a:t>Dextran</a:t>
            </a:r>
          </a:p>
          <a:p>
            <a:r>
              <a:rPr lang="en-US" dirty="0" smtClean="0"/>
              <a:t>Contain protein particles that exert oncotic pressure and cause fluid to remain in the intravascular compartment for ~ 6-24hrs</a:t>
            </a:r>
          </a:p>
          <a:p>
            <a:r>
              <a:rPr lang="en-US" dirty="0" smtClean="0"/>
              <a:t>Disadvantages of colloid:</a:t>
            </a:r>
          </a:p>
          <a:p>
            <a:pPr lvl="1"/>
            <a:r>
              <a:rPr lang="en-US" dirty="0" smtClean="0"/>
              <a:t>Not widely available </a:t>
            </a:r>
          </a:p>
          <a:p>
            <a:pPr lvl="1"/>
            <a:r>
              <a:rPr lang="en-US" dirty="0" smtClean="0"/>
              <a:t>Take time to prepare and administer </a:t>
            </a:r>
          </a:p>
          <a:p>
            <a:pPr lvl="1"/>
            <a:r>
              <a:rPr lang="en-US" dirty="0" smtClean="0"/>
              <a:t>Albumin is a blood product (stored in the blood bank)</a:t>
            </a:r>
          </a:p>
          <a:p>
            <a:pPr lvl="1"/>
            <a:r>
              <a:rPr lang="en-US" dirty="0" smtClean="0"/>
              <a:t>Expensive </a:t>
            </a:r>
          </a:p>
          <a:p>
            <a:pPr lvl="1"/>
            <a:r>
              <a:rPr lang="en-US" dirty="0" smtClean="0"/>
              <a:t>Can cause allergic reactions, pruritus, coagulopathy </a:t>
            </a:r>
          </a:p>
          <a:p>
            <a:pPr lvl="1"/>
            <a:endParaRPr lang="en-US" dirty="0" smtClean="0"/>
          </a:p>
          <a:p>
            <a:pPr lvl="1"/>
            <a:endParaRPr lang="en-US" dirty="0" smtClean="0"/>
          </a:p>
          <a:p>
            <a:pPr lvl="1"/>
            <a:endParaRPr lang="en-US" dirty="0" smtClean="0"/>
          </a:p>
          <a:p>
            <a:pPr lvl="1"/>
            <a:endParaRPr lang="en-US" dirty="0"/>
          </a:p>
        </p:txBody>
      </p:sp>
      <p:pic>
        <p:nvPicPr>
          <p:cNvPr id="4" name="Picture 3" descr="Screen Shot 2018-09-06 at 12.50.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294" y="0"/>
            <a:ext cx="2965706" cy="2264141"/>
          </a:xfrm>
          <a:prstGeom prst="rect">
            <a:avLst/>
          </a:prstGeom>
        </p:spPr>
      </p:pic>
    </p:spTree>
    <p:extLst>
      <p:ext uri="{BB962C8B-B14F-4D97-AF65-F5344CB8AC3E}">
        <p14:creationId xmlns:p14="http://schemas.microsoft.com/office/powerpoint/2010/main" val="3329746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IV fluid</a:t>
            </a:r>
            <a:endParaRPr lang="en-US" dirty="0"/>
          </a:p>
        </p:txBody>
      </p:sp>
      <p:pic>
        <p:nvPicPr>
          <p:cNvPr id="4" name="Content Placeholder 3" descr="Screen Shot 2018-09-03 at 10.45.08 PM.png"/>
          <p:cNvPicPr>
            <a:picLocks noGrp="1" noChangeAspect="1"/>
          </p:cNvPicPr>
          <p:nvPr>
            <p:ph idx="1"/>
          </p:nvPr>
        </p:nvPicPr>
        <p:blipFill>
          <a:blip r:embed="rId2">
            <a:extLst>
              <a:ext uri="{28A0092B-C50C-407E-A947-70E740481C1C}">
                <a14:useLocalDpi xmlns:a14="http://schemas.microsoft.com/office/drawing/2010/main" val="0"/>
              </a:ext>
            </a:extLst>
          </a:blip>
          <a:srcRect t="-14136" b="-14136"/>
          <a:stretch>
            <a:fillRect/>
          </a:stretch>
        </p:blipFill>
        <p:spPr/>
      </p:pic>
      <p:sp>
        <p:nvSpPr>
          <p:cNvPr id="5" name="Rounded Rectangle 4"/>
          <p:cNvSpPr/>
          <p:nvPr/>
        </p:nvSpPr>
        <p:spPr>
          <a:xfrm>
            <a:off x="457200" y="3175320"/>
            <a:ext cx="8229600" cy="855955"/>
          </a:xfrm>
          <a:prstGeom prst="roundRect">
            <a:avLst/>
          </a:prstGeom>
          <a:gradFill flip="none" rotWithShape="1">
            <a:gsLst>
              <a:gs pos="0">
                <a:schemeClr val="accent2">
                  <a:shade val="51000"/>
                  <a:satMod val="130000"/>
                  <a:alpha val="27000"/>
                </a:schemeClr>
              </a:gs>
              <a:gs pos="80000">
                <a:schemeClr val="accent2">
                  <a:shade val="93000"/>
                  <a:satMod val="130000"/>
                  <a:alpha val="27000"/>
                </a:schemeClr>
              </a:gs>
              <a:gs pos="100000">
                <a:schemeClr val="accent2">
                  <a:shade val="94000"/>
                  <a:satMod val="135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135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IV fluid</a:t>
            </a:r>
          </a:p>
        </p:txBody>
      </p:sp>
      <p:pic>
        <p:nvPicPr>
          <p:cNvPr id="4" name="Content Placeholder 3"/>
          <p:cNvPicPr>
            <a:picLocks noGrp="1" noChangeAspect="1"/>
          </p:cNvPicPr>
          <p:nvPr>
            <p:ph idx="1"/>
          </p:nvPr>
        </p:nvPicPr>
        <p:blipFill>
          <a:blip r:embed="rId2"/>
          <a:srcRect t="-10441" b="-10441"/>
          <a:stretch>
            <a:fillRect/>
          </a:stretch>
        </p:blipFill>
        <p:spPr/>
      </p:pic>
    </p:spTree>
    <p:extLst>
      <p:ext uri="{BB962C8B-B14F-4D97-AF65-F5344CB8AC3E}">
        <p14:creationId xmlns:p14="http://schemas.microsoft.com/office/powerpoint/2010/main" val="224646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Is colloid better than crystalloid for fluid resuscitation?</a:t>
            </a:r>
          </a:p>
          <a:p>
            <a:endParaRPr lang="en-US" dirty="0"/>
          </a:p>
        </p:txBody>
      </p:sp>
      <p:pic>
        <p:nvPicPr>
          <p:cNvPr id="6" name="Picture 5" descr="Screen Shot 2018-09-03 at 10.4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963" y="3052763"/>
            <a:ext cx="5194300" cy="3073400"/>
          </a:xfrm>
          <a:prstGeom prst="rect">
            <a:avLst/>
          </a:prstGeom>
        </p:spPr>
      </p:pic>
    </p:spTree>
    <p:extLst>
      <p:ext uri="{BB962C8B-B14F-4D97-AF65-F5344CB8AC3E}">
        <p14:creationId xmlns:p14="http://schemas.microsoft.com/office/powerpoint/2010/main" val="196110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goes to which? </a:t>
            </a:r>
            <a:endParaRPr lang="en-US" dirty="0"/>
          </a:p>
        </p:txBody>
      </p:sp>
      <p:pic>
        <p:nvPicPr>
          <p:cNvPr id="4" name="Content Placeholder 3" descr="Screen Shot 2018-09-03 at 10.43.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25" r="-772"/>
          <a:stretch/>
        </p:blipFill>
        <p:spPr>
          <a:xfrm>
            <a:off x="2595316" y="1600200"/>
            <a:ext cx="3685900" cy="4872711"/>
          </a:xfrm>
        </p:spPr>
      </p:pic>
    </p:spTree>
    <p:extLst>
      <p:ext uri="{BB962C8B-B14F-4D97-AF65-F5344CB8AC3E}">
        <p14:creationId xmlns:p14="http://schemas.microsoft.com/office/powerpoint/2010/main" val="1705946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Electrolyte requirement </a:t>
            </a:r>
            <a:endParaRPr lang="en-US" dirty="0"/>
          </a:p>
        </p:txBody>
      </p:sp>
      <p:sp>
        <p:nvSpPr>
          <p:cNvPr id="3" name="Content Placeholder 2"/>
          <p:cNvSpPr>
            <a:spLocks noGrp="1"/>
          </p:cNvSpPr>
          <p:nvPr>
            <p:ph idx="1"/>
          </p:nvPr>
        </p:nvSpPr>
        <p:spPr/>
        <p:txBody>
          <a:bodyPr/>
          <a:lstStyle/>
          <a:p>
            <a:r>
              <a:rPr lang="en-US" dirty="0" smtClean="0"/>
              <a:t>Adult:</a:t>
            </a:r>
          </a:p>
          <a:p>
            <a:pPr lvl="1"/>
            <a:r>
              <a:rPr lang="en-US" dirty="0" smtClean="0"/>
              <a:t>Na: 1-2 </a:t>
            </a:r>
            <a:r>
              <a:rPr lang="en-US" dirty="0" err="1" smtClean="0"/>
              <a:t>mEq</a:t>
            </a:r>
            <a:r>
              <a:rPr lang="en-US" dirty="0" smtClean="0"/>
              <a:t>/kg/day </a:t>
            </a:r>
          </a:p>
          <a:p>
            <a:pPr lvl="1"/>
            <a:r>
              <a:rPr lang="en-US" dirty="0" smtClean="0"/>
              <a:t>K: 1mEq/kg/day</a:t>
            </a:r>
          </a:p>
          <a:p>
            <a:pPr lvl="1"/>
            <a:r>
              <a:rPr lang="en-US" dirty="0" err="1" smtClean="0"/>
              <a:t>Cl</a:t>
            </a:r>
            <a:r>
              <a:rPr lang="en-US" dirty="0" smtClean="0"/>
              <a:t> 1-2mEq/kg/day</a:t>
            </a:r>
          </a:p>
          <a:p>
            <a:r>
              <a:rPr lang="en-US" dirty="0" smtClean="0"/>
              <a:t>Children:</a:t>
            </a:r>
          </a:p>
          <a:p>
            <a:pPr lvl="1"/>
            <a:r>
              <a:rPr lang="en-US" dirty="0" smtClean="0"/>
              <a:t>Na: 2-3 </a:t>
            </a:r>
            <a:r>
              <a:rPr lang="en-US" dirty="0" err="1" smtClean="0"/>
              <a:t>mEq</a:t>
            </a:r>
            <a:r>
              <a:rPr lang="en-US" dirty="0" smtClean="0"/>
              <a:t>/kg/day</a:t>
            </a:r>
          </a:p>
          <a:p>
            <a:pPr lvl="1"/>
            <a:r>
              <a:rPr lang="en-US" dirty="0" smtClean="0"/>
              <a:t>K: </a:t>
            </a:r>
            <a:r>
              <a:rPr lang="en-US" dirty="0"/>
              <a:t>2-3 </a:t>
            </a:r>
            <a:r>
              <a:rPr lang="en-US" dirty="0" err="1"/>
              <a:t>mEq</a:t>
            </a:r>
            <a:r>
              <a:rPr lang="en-US" dirty="0"/>
              <a:t>/kg/day</a:t>
            </a:r>
          </a:p>
          <a:p>
            <a:pPr lvl="1"/>
            <a:r>
              <a:rPr lang="en-US" dirty="0" err="1" smtClean="0"/>
              <a:t>Cl</a:t>
            </a:r>
            <a:r>
              <a:rPr lang="en-US" dirty="0" smtClean="0"/>
              <a:t>: </a:t>
            </a:r>
            <a:r>
              <a:rPr lang="en-US" dirty="0"/>
              <a:t>2-3 </a:t>
            </a:r>
            <a:r>
              <a:rPr lang="en-US" dirty="0" err="1"/>
              <a:t>mEq</a:t>
            </a:r>
            <a:r>
              <a:rPr lang="en-US" dirty="0"/>
              <a:t>/kg/day</a:t>
            </a:r>
          </a:p>
          <a:p>
            <a:pPr lvl="1"/>
            <a:endParaRPr lang="en-US" dirty="0" smtClean="0"/>
          </a:p>
        </p:txBody>
      </p:sp>
    </p:spTree>
    <p:extLst>
      <p:ext uri="{BB962C8B-B14F-4D97-AF65-F5344CB8AC3E}">
        <p14:creationId xmlns:p14="http://schemas.microsoft.com/office/powerpoint/2010/main" val="21490969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fluid requirement for 70kg adult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Assuming normal, well hydrated patient, normal electrolytes </a:t>
            </a:r>
          </a:p>
          <a:p>
            <a:r>
              <a:rPr lang="en-US" dirty="0" smtClean="0"/>
              <a:t>Volume: 4,2,1 formula</a:t>
            </a:r>
          </a:p>
          <a:p>
            <a:pPr lvl="1"/>
            <a:r>
              <a:rPr lang="en-US" dirty="0" smtClean="0"/>
              <a:t>(4x10) + (2x10) + (1x50) = 110 ml/</a:t>
            </a:r>
            <a:r>
              <a:rPr lang="en-US" dirty="0" err="1" smtClean="0"/>
              <a:t>hr</a:t>
            </a:r>
            <a:endParaRPr lang="en-US" dirty="0" smtClean="0"/>
          </a:p>
          <a:p>
            <a:pPr lvl="1"/>
            <a:r>
              <a:rPr lang="en-US" dirty="0" smtClean="0"/>
              <a:t>2640 ml/day</a:t>
            </a:r>
          </a:p>
          <a:p>
            <a:r>
              <a:rPr lang="en-US" dirty="0" smtClean="0"/>
              <a:t>Electrolytes:</a:t>
            </a:r>
          </a:p>
          <a:p>
            <a:pPr lvl="1"/>
            <a:r>
              <a:rPr lang="en-US" dirty="0" smtClean="0"/>
              <a:t>Na: 1-2 x 70= 70-140 </a:t>
            </a:r>
            <a:r>
              <a:rPr lang="en-US" dirty="0" err="1" smtClean="0"/>
              <a:t>mEq</a:t>
            </a:r>
            <a:r>
              <a:rPr lang="en-US" dirty="0" smtClean="0"/>
              <a:t>/day </a:t>
            </a:r>
          </a:p>
          <a:p>
            <a:pPr lvl="1"/>
            <a:r>
              <a:rPr lang="en-US" dirty="0" smtClean="0"/>
              <a:t>K: 1x70= 70 </a:t>
            </a:r>
            <a:r>
              <a:rPr lang="en-US" dirty="0" err="1" smtClean="0"/>
              <a:t>mEq</a:t>
            </a:r>
            <a:r>
              <a:rPr lang="en-US" dirty="0" smtClean="0"/>
              <a:t>/day</a:t>
            </a:r>
          </a:p>
          <a:p>
            <a:r>
              <a:rPr lang="en-US" dirty="0" smtClean="0"/>
              <a:t>Type of fluid:</a:t>
            </a:r>
          </a:p>
          <a:p>
            <a:pPr lvl="1"/>
            <a:r>
              <a:rPr lang="en-US" dirty="0" smtClean="0"/>
              <a:t>D5 1/2 NS is the best solution</a:t>
            </a:r>
          </a:p>
          <a:p>
            <a:pPr lvl="1"/>
            <a:r>
              <a:rPr lang="en-US" dirty="0" smtClean="0"/>
              <a:t>Why:</a:t>
            </a:r>
          </a:p>
          <a:p>
            <a:pPr lvl="2"/>
            <a:r>
              <a:rPr lang="en-US" dirty="0" smtClean="0"/>
              <a:t>If you give 0.9NS only = 400mEq/day of Na (too much)</a:t>
            </a:r>
          </a:p>
          <a:p>
            <a:pPr lvl="2"/>
            <a:r>
              <a:rPr lang="en-US" dirty="0" smtClean="0"/>
              <a:t>If you give ½ NS only = 200mEq/day of Na (acceptable) </a:t>
            </a:r>
          </a:p>
          <a:p>
            <a:pPr lvl="2"/>
            <a:r>
              <a:rPr lang="en-US" dirty="0" smtClean="0"/>
              <a:t>But 1/2NS is hypotonic (150mOsmol/L) &gt;&gt; add D5 will raise osmolality to 400 </a:t>
            </a:r>
            <a:r>
              <a:rPr lang="en-US" dirty="0" err="1" smtClean="0"/>
              <a:t>mOsm</a:t>
            </a:r>
            <a:r>
              <a:rPr lang="en-US" dirty="0" smtClean="0"/>
              <a:t> (acceptable) also will prevent muscle catabolism </a:t>
            </a:r>
          </a:p>
          <a:p>
            <a:pPr lvl="1"/>
            <a:r>
              <a:rPr lang="en-US" dirty="0" smtClean="0"/>
              <a:t>You should add 20mEq KCL/L to the solution = 52 </a:t>
            </a:r>
            <a:r>
              <a:rPr lang="en-US" dirty="0" err="1" smtClean="0"/>
              <a:t>mEq</a:t>
            </a:r>
            <a:r>
              <a:rPr lang="en-US" dirty="0" smtClean="0"/>
              <a:t>/day </a:t>
            </a:r>
          </a:p>
          <a:p>
            <a:pPr lvl="1"/>
            <a:r>
              <a:rPr lang="en-US" dirty="0" smtClean="0"/>
              <a:t>Avoid Dextrose in diabetic patient (use ½ NS) </a:t>
            </a:r>
          </a:p>
          <a:p>
            <a:pPr lvl="1"/>
            <a:endParaRPr lang="en-US" dirty="0" smtClean="0"/>
          </a:p>
          <a:p>
            <a:pPr marL="457200" lvl="1" indent="0">
              <a:buNone/>
            </a:pPr>
            <a:endParaRPr lang="en-US" dirty="0" smtClean="0"/>
          </a:p>
          <a:p>
            <a:pPr lvl="1"/>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3524506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Your final order:</a:t>
            </a:r>
            <a:br>
              <a:rPr lang="en-US" dirty="0"/>
            </a:br>
            <a:r>
              <a:rPr lang="en-US" dirty="0"/>
              <a:t>Start IV fluid D51/2 NS + </a:t>
            </a:r>
            <a:r>
              <a:rPr lang="en-US" dirty="0" smtClean="0"/>
              <a:t>20mEq KCL</a:t>
            </a:r>
            <a:r>
              <a:rPr lang="en-US" dirty="0"/>
              <a:t>/L @ 110ml/</a:t>
            </a:r>
            <a:r>
              <a:rPr lang="en-US" dirty="0" err="1"/>
              <a:t>hr</a:t>
            </a:r>
            <a:r>
              <a:rPr lang="en-US" dirty="0"/>
              <a:t> </a:t>
            </a:r>
            <a:br>
              <a:rPr lang="en-US" dirty="0"/>
            </a:br>
            <a:endParaRPr lang="en-US" dirty="0"/>
          </a:p>
        </p:txBody>
      </p:sp>
      <p:sp>
        <p:nvSpPr>
          <p:cNvPr id="3" name="Content Placeholder 2"/>
          <p:cNvSpPr>
            <a:spLocks noGrp="1"/>
          </p:cNvSpPr>
          <p:nvPr>
            <p:ph type="subTitle" idx="1"/>
          </p:nvPr>
        </p:nvSpPr>
        <p:spPr/>
        <p:txBody>
          <a:bodyPr/>
          <a:lstStyle/>
          <a:p>
            <a:pPr lvl="1"/>
            <a:endParaRPr lang="en-US" dirty="0"/>
          </a:p>
          <a:p>
            <a:endParaRPr lang="en-US" dirty="0"/>
          </a:p>
        </p:txBody>
      </p:sp>
    </p:spTree>
    <p:extLst>
      <p:ext uri="{BB962C8B-B14F-4D97-AF65-F5344CB8AC3E}">
        <p14:creationId xmlns:p14="http://schemas.microsoft.com/office/powerpoint/2010/main" val="131521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9-05 at 10.47.27 PM.png"/>
          <p:cNvPicPr>
            <a:picLocks noGrp="1" noChangeAspect="1"/>
          </p:cNvPicPr>
          <p:nvPr>
            <p:ph idx="1"/>
          </p:nvPr>
        </p:nvPicPr>
        <p:blipFill>
          <a:blip r:embed="rId2">
            <a:extLst>
              <a:ext uri="{28A0092B-C50C-407E-A947-70E740481C1C}">
                <a14:useLocalDpi xmlns:a14="http://schemas.microsoft.com/office/drawing/2010/main" val="0"/>
              </a:ext>
            </a:extLst>
          </a:blip>
          <a:srcRect l="-94107" r="-94107"/>
          <a:stretch>
            <a:fillRect/>
          </a:stretch>
        </p:blipFill>
        <p:spPr/>
      </p:pic>
    </p:spTree>
    <p:extLst>
      <p:ext uri="{BB962C8B-B14F-4D97-AF65-F5344CB8AC3E}">
        <p14:creationId xmlns:p14="http://schemas.microsoft.com/office/powerpoint/2010/main" val="1752213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depletion/ Dehydration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Very common in surgical patients </a:t>
            </a:r>
          </a:p>
          <a:p>
            <a:r>
              <a:rPr lang="en-US" dirty="0" smtClean="0"/>
              <a:t>Usually water + Na</a:t>
            </a:r>
          </a:p>
          <a:p>
            <a:r>
              <a:rPr lang="en-US" dirty="0" smtClean="0"/>
              <a:t>Commonly caused by:</a:t>
            </a:r>
          </a:p>
          <a:p>
            <a:pPr lvl="1"/>
            <a:r>
              <a:rPr lang="en-US" dirty="0" smtClean="0"/>
              <a:t>Decreased intake </a:t>
            </a:r>
          </a:p>
          <a:p>
            <a:pPr lvl="1"/>
            <a:r>
              <a:rPr lang="en-US" dirty="0" smtClean="0"/>
              <a:t>Increased GI loss (diarrhea, vomiting, NGT loss, high stoma output)m;987</a:t>
            </a:r>
          </a:p>
          <a:p>
            <a:r>
              <a:rPr lang="en-US" dirty="0" smtClean="0"/>
              <a:t>Signs of dehydration:</a:t>
            </a:r>
          </a:p>
          <a:p>
            <a:pPr lvl="1"/>
            <a:r>
              <a:rPr lang="en-US" dirty="0" smtClean="0"/>
              <a:t>Decreases skin turgor </a:t>
            </a:r>
          </a:p>
          <a:p>
            <a:pPr lvl="1"/>
            <a:r>
              <a:rPr lang="en-US" dirty="0" smtClean="0"/>
              <a:t>Dry mucous membranes </a:t>
            </a:r>
          </a:p>
          <a:p>
            <a:pPr lvl="1"/>
            <a:r>
              <a:rPr lang="en-US" dirty="0" smtClean="0"/>
              <a:t>Tachycardia </a:t>
            </a:r>
          </a:p>
          <a:p>
            <a:pPr lvl="1"/>
            <a:r>
              <a:rPr lang="en-US" dirty="0" smtClean="0"/>
              <a:t>Oliguria &lt;500ml/day (normal 0.5-1ml/kg/</a:t>
            </a:r>
            <a:r>
              <a:rPr lang="en-US" dirty="0" err="1" smtClean="0"/>
              <a:t>hr</a:t>
            </a:r>
            <a:r>
              <a:rPr lang="en-US" dirty="0" smtClean="0"/>
              <a:t>) </a:t>
            </a:r>
          </a:p>
          <a:p>
            <a:pPr lvl="1"/>
            <a:r>
              <a:rPr lang="en-US" dirty="0" smtClean="0"/>
              <a:t>Hypotension </a:t>
            </a:r>
          </a:p>
          <a:p>
            <a:pPr lvl="1"/>
            <a:r>
              <a:rPr lang="en-US" dirty="0" smtClean="0"/>
              <a:t>Decreased level of consciousness </a:t>
            </a:r>
          </a:p>
          <a:p>
            <a:r>
              <a:rPr lang="en-US" dirty="0" smtClean="0"/>
              <a:t>Treatment:</a:t>
            </a:r>
          </a:p>
          <a:p>
            <a:pPr lvl="1"/>
            <a:r>
              <a:rPr lang="en-US" dirty="0" smtClean="0"/>
              <a:t>Rapid IV bolus of isotonic solution (0.9% NS or LR)</a:t>
            </a:r>
          </a:p>
          <a:p>
            <a:pPr lvl="1"/>
            <a:r>
              <a:rPr lang="en-US" dirty="0" smtClean="0"/>
              <a:t>250-1000ml over 30-60min </a:t>
            </a:r>
          </a:p>
          <a:p>
            <a:pPr lvl="1"/>
            <a:r>
              <a:rPr lang="en-US" dirty="0" smtClean="0"/>
              <a:t>Monitor response to rehydration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3595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is understanding IV fluid important for you</a:t>
            </a:r>
            <a:r>
              <a:rPr lang="en-US" dirty="0" smtClean="0"/>
              <a:t>?</a:t>
            </a:r>
          </a:p>
          <a:p>
            <a:pPr lvl="1"/>
            <a:r>
              <a:rPr lang="en-US" dirty="0" smtClean="0"/>
              <a:t>The commonest order prescribed in every hospital</a:t>
            </a:r>
          </a:p>
          <a:p>
            <a:pPr lvl="1"/>
            <a:r>
              <a:rPr lang="en-US" dirty="0" smtClean="0"/>
              <a:t>Needed for almost every patient </a:t>
            </a:r>
          </a:p>
          <a:p>
            <a:pPr lvl="1"/>
            <a:r>
              <a:rPr lang="en-US" dirty="0" smtClean="0"/>
              <a:t>Always done by the junior doctors </a:t>
            </a:r>
          </a:p>
          <a:p>
            <a:pPr lvl="1"/>
            <a:r>
              <a:rPr lang="en-US" dirty="0" smtClean="0"/>
              <a:t>Considered basic medical knowledge </a:t>
            </a:r>
          </a:p>
          <a:p>
            <a:pPr lvl="1"/>
            <a:r>
              <a:rPr lang="en-US" dirty="0" smtClean="0"/>
              <a:t>Everyone expect you to know it </a:t>
            </a:r>
          </a:p>
          <a:p>
            <a:pPr lvl="1"/>
            <a:r>
              <a:rPr lang="en-US" dirty="0" smtClean="0"/>
              <a:t>Incorrect prescription can be very dangerous </a:t>
            </a:r>
          </a:p>
          <a:p>
            <a:pPr lvl="1"/>
            <a:r>
              <a:rPr lang="en-US" dirty="0" smtClean="0"/>
              <a:t>Usually the fluid is available in the floor, so no pharmacist to double check your orders </a:t>
            </a:r>
          </a:p>
          <a:p>
            <a:pPr lvl="1"/>
            <a:endParaRPr lang="en-US" dirty="0" smtClean="0"/>
          </a:p>
        </p:txBody>
      </p:sp>
      <p:pic>
        <p:nvPicPr>
          <p:cNvPr id="4" name="Picture 3" descr="Screen Shot 2018-09-05 at 10.4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388" y="4336984"/>
            <a:ext cx="996505" cy="1789179"/>
          </a:xfrm>
          <a:prstGeom prst="rect">
            <a:avLst/>
          </a:prstGeom>
        </p:spPr>
      </p:pic>
    </p:spTree>
    <p:extLst>
      <p:ext uri="{BB962C8B-B14F-4D97-AF65-F5344CB8AC3E}">
        <p14:creationId xmlns:p14="http://schemas.microsoft.com/office/powerpoint/2010/main" val="611404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excess </a:t>
            </a:r>
            <a:endParaRPr lang="en-US" dirty="0"/>
          </a:p>
        </p:txBody>
      </p:sp>
      <p:sp>
        <p:nvSpPr>
          <p:cNvPr id="3" name="Content Placeholder 2"/>
          <p:cNvSpPr>
            <a:spLocks noGrp="1"/>
          </p:cNvSpPr>
          <p:nvPr>
            <p:ph idx="1"/>
          </p:nvPr>
        </p:nvSpPr>
        <p:spPr/>
        <p:txBody>
          <a:bodyPr/>
          <a:lstStyle/>
          <a:p>
            <a:r>
              <a:rPr lang="en-US" dirty="0" smtClean="0"/>
              <a:t>Due to excessive fluid administration (especially hypotonic fluid e.g. Dextrose solutions</a:t>
            </a:r>
          </a:p>
          <a:p>
            <a:r>
              <a:rPr lang="en-US" dirty="0" smtClean="0"/>
              <a:t>Can cause </a:t>
            </a:r>
            <a:r>
              <a:rPr lang="en-US" dirty="0" err="1" smtClean="0"/>
              <a:t>hyponatremia</a:t>
            </a:r>
            <a:r>
              <a:rPr lang="en-US" dirty="0" smtClean="0"/>
              <a:t> (dilutional) </a:t>
            </a:r>
          </a:p>
          <a:p>
            <a:r>
              <a:rPr lang="en-US" dirty="0" smtClean="0"/>
              <a:t>Water accumulate in ECC</a:t>
            </a:r>
          </a:p>
          <a:p>
            <a:r>
              <a:rPr lang="en-US" dirty="0" smtClean="0"/>
              <a:t>Difficult to detect clinically (edema, basal chest crackles, elevated JVP) </a:t>
            </a:r>
          </a:p>
          <a:p>
            <a:r>
              <a:rPr lang="en-US" dirty="0" smtClean="0"/>
              <a:t>Later stages &gt;&gt; tissue edema </a:t>
            </a:r>
          </a:p>
          <a:p>
            <a:r>
              <a:rPr lang="en-US" dirty="0" smtClean="0"/>
              <a:t>High risk patients:</a:t>
            </a:r>
          </a:p>
          <a:p>
            <a:pPr lvl="1"/>
            <a:r>
              <a:rPr lang="en-US" dirty="0" smtClean="0"/>
              <a:t>Cardiac failure </a:t>
            </a:r>
          </a:p>
          <a:p>
            <a:pPr lvl="1"/>
            <a:r>
              <a:rPr lang="en-US" dirty="0" smtClean="0"/>
              <a:t>Renal failure </a:t>
            </a:r>
            <a:endParaRPr lang="en-US" dirty="0"/>
          </a:p>
        </p:txBody>
      </p:sp>
    </p:spTree>
    <p:extLst>
      <p:ext uri="{BB962C8B-B14F-4D97-AF65-F5344CB8AC3E}">
        <p14:creationId xmlns:p14="http://schemas.microsoft.com/office/powerpoint/2010/main" val="1841414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Hypernatremia (Na &gt;145mmol/l)</a:t>
            </a:r>
            <a:endParaRPr lang="en-US" dirty="0"/>
          </a:p>
        </p:txBody>
      </p:sp>
      <p:sp>
        <p:nvSpPr>
          <p:cNvPr id="6" name="Text Placeholder 5"/>
          <p:cNvSpPr>
            <a:spLocks noGrp="1"/>
          </p:cNvSpPr>
          <p:nvPr>
            <p:ph type="body" idx="1"/>
          </p:nvPr>
        </p:nvSpPr>
        <p:spPr/>
        <p:txBody>
          <a:bodyPr/>
          <a:lstStyle/>
          <a:p>
            <a:r>
              <a:rPr lang="en-US" dirty="0" smtClean="0"/>
              <a:t>Causes </a:t>
            </a:r>
            <a:endParaRPr lang="en-US" dirty="0"/>
          </a:p>
        </p:txBody>
      </p:sp>
      <p:sp>
        <p:nvSpPr>
          <p:cNvPr id="7" name="Text Placeholder 6"/>
          <p:cNvSpPr>
            <a:spLocks noGrp="1"/>
          </p:cNvSpPr>
          <p:nvPr>
            <p:ph type="body" sz="quarter" idx="3"/>
          </p:nvPr>
        </p:nvSpPr>
        <p:spPr/>
        <p:txBody>
          <a:bodyPr/>
          <a:lstStyle/>
          <a:p>
            <a:r>
              <a:rPr lang="en-US" dirty="0" smtClean="0"/>
              <a:t>Treatment </a:t>
            </a:r>
            <a:endParaRPr lang="en-US" dirty="0"/>
          </a:p>
        </p:txBody>
      </p:sp>
      <p:pic>
        <p:nvPicPr>
          <p:cNvPr id="10" name="Content Placeholder 9" descr="Screen Shot 2018-09-04 at 11.48.52 PM.png"/>
          <p:cNvPicPr>
            <a:picLocks noGrp="1" noChangeAspect="1"/>
          </p:cNvPicPr>
          <p:nvPr>
            <p:ph sz="quarter" idx="13"/>
          </p:nvPr>
        </p:nvPicPr>
        <p:blipFill>
          <a:blip r:embed="rId2">
            <a:extLst>
              <a:ext uri="{28A0092B-C50C-407E-A947-70E740481C1C}">
                <a14:useLocalDpi xmlns:a14="http://schemas.microsoft.com/office/drawing/2010/main" val="0"/>
              </a:ext>
            </a:extLst>
          </a:blip>
          <a:srcRect t="-17119" b="-17119"/>
          <a:stretch>
            <a:fillRect/>
          </a:stretch>
        </p:blipFill>
        <p:spPr/>
      </p:pic>
      <p:sp>
        <p:nvSpPr>
          <p:cNvPr id="9" name="Content Placeholder 8"/>
          <p:cNvSpPr>
            <a:spLocks noGrp="1"/>
          </p:cNvSpPr>
          <p:nvPr>
            <p:ph sz="quarter" idx="14"/>
          </p:nvPr>
        </p:nvSpPr>
        <p:spPr/>
        <p:txBody>
          <a:bodyPr/>
          <a:lstStyle/>
          <a:p>
            <a:r>
              <a:rPr lang="en-US" dirty="0" smtClean="0"/>
              <a:t>Hypovolemic </a:t>
            </a:r>
            <a:r>
              <a:rPr lang="en-US" dirty="0" err="1" smtClean="0"/>
              <a:t>hyponatremia</a:t>
            </a:r>
            <a:r>
              <a:rPr lang="en-US" dirty="0"/>
              <a:t> </a:t>
            </a:r>
            <a:r>
              <a:rPr lang="en-US" dirty="0" smtClean="0"/>
              <a:t>is treated with isotonic saline </a:t>
            </a:r>
          </a:p>
          <a:p>
            <a:r>
              <a:rPr lang="en-US" dirty="0" smtClean="0"/>
              <a:t>Avoid rapid lowering Na (cerebral edema, permanent brain damage)  </a:t>
            </a:r>
            <a:endParaRPr lang="en-US" dirty="0"/>
          </a:p>
        </p:txBody>
      </p:sp>
    </p:spTree>
    <p:extLst>
      <p:ext uri="{BB962C8B-B14F-4D97-AF65-F5344CB8AC3E}">
        <p14:creationId xmlns:p14="http://schemas.microsoft.com/office/powerpoint/2010/main" val="18093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Hyponatremia</a:t>
            </a:r>
            <a:r>
              <a:rPr lang="en-US" dirty="0" smtClean="0"/>
              <a:t> (Na &lt;135 </a:t>
            </a:r>
            <a:r>
              <a:rPr lang="en-US" dirty="0" err="1" smtClean="0"/>
              <a:t>mmol</a:t>
            </a:r>
            <a:r>
              <a:rPr lang="en-US" dirty="0" smtClean="0"/>
              <a:t>/L)</a:t>
            </a:r>
            <a:endParaRPr lang="en-US" dirty="0"/>
          </a:p>
        </p:txBody>
      </p:sp>
      <p:sp>
        <p:nvSpPr>
          <p:cNvPr id="3" name="Text Placeholder 2"/>
          <p:cNvSpPr>
            <a:spLocks noGrp="1"/>
          </p:cNvSpPr>
          <p:nvPr>
            <p:ph type="body" idx="1"/>
          </p:nvPr>
        </p:nvSpPr>
        <p:spPr/>
        <p:txBody>
          <a:bodyPr/>
          <a:lstStyle/>
          <a:p>
            <a:r>
              <a:rPr lang="en-US" dirty="0" smtClean="0"/>
              <a:t>Causes </a:t>
            </a:r>
            <a:endParaRPr lang="en-US" dirty="0"/>
          </a:p>
        </p:txBody>
      </p:sp>
      <p:sp>
        <p:nvSpPr>
          <p:cNvPr id="4" name="Text Placeholder 3"/>
          <p:cNvSpPr>
            <a:spLocks noGrp="1"/>
          </p:cNvSpPr>
          <p:nvPr>
            <p:ph type="body" sz="quarter" idx="3"/>
          </p:nvPr>
        </p:nvSpPr>
        <p:spPr/>
        <p:txBody>
          <a:bodyPr/>
          <a:lstStyle/>
          <a:p>
            <a:r>
              <a:rPr lang="en-US" dirty="0" smtClean="0"/>
              <a:t>Treatment </a:t>
            </a:r>
            <a:endParaRPr lang="en-US" dirty="0"/>
          </a:p>
        </p:txBody>
      </p:sp>
      <p:pic>
        <p:nvPicPr>
          <p:cNvPr id="7" name="Content Placeholder 6" descr="Screen Shot 2018-09-04 at 11.55.26 PM.png"/>
          <p:cNvPicPr>
            <a:picLocks noGrp="1" noChangeAspect="1"/>
          </p:cNvPicPr>
          <p:nvPr>
            <p:ph sz="quarter" idx="13"/>
          </p:nvPr>
        </p:nvPicPr>
        <p:blipFill>
          <a:blip r:embed="rId2">
            <a:extLst>
              <a:ext uri="{28A0092B-C50C-407E-A947-70E740481C1C}">
                <a14:useLocalDpi xmlns:a14="http://schemas.microsoft.com/office/drawing/2010/main" val="0"/>
              </a:ext>
            </a:extLst>
          </a:blip>
          <a:srcRect t="-23003" b="-23003"/>
          <a:stretch>
            <a:fillRect/>
          </a:stretch>
        </p:blipFill>
        <p:spPr/>
      </p:pic>
      <p:sp>
        <p:nvSpPr>
          <p:cNvPr id="6" name="Content Placeholder 5"/>
          <p:cNvSpPr>
            <a:spLocks noGrp="1"/>
          </p:cNvSpPr>
          <p:nvPr>
            <p:ph sz="quarter" idx="14"/>
          </p:nvPr>
        </p:nvSpPr>
        <p:spPr/>
        <p:txBody>
          <a:bodyPr/>
          <a:lstStyle/>
          <a:p>
            <a:r>
              <a:rPr lang="en-US" dirty="0" smtClean="0"/>
              <a:t>Depends of extracellular fluid volume status:</a:t>
            </a:r>
          </a:p>
          <a:p>
            <a:pPr lvl="1"/>
            <a:r>
              <a:rPr lang="en-US" dirty="0" smtClean="0"/>
              <a:t>Normal or high: reduce water intake&gt; Na will correct </a:t>
            </a:r>
          </a:p>
          <a:p>
            <a:pPr lvl="1"/>
            <a:r>
              <a:rPr lang="en-US" dirty="0" smtClean="0"/>
              <a:t>Low: isotonic fluid administration </a:t>
            </a:r>
          </a:p>
          <a:p>
            <a:pPr lvl="1"/>
            <a:endParaRPr lang="en-US" dirty="0"/>
          </a:p>
          <a:p>
            <a:r>
              <a:rPr lang="en-US" dirty="0" smtClean="0"/>
              <a:t>Avoid rapid correction &gt;&gt; brain damage </a:t>
            </a:r>
            <a:endParaRPr lang="en-US" dirty="0"/>
          </a:p>
        </p:txBody>
      </p:sp>
    </p:spTree>
    <p:extLst>
      <p:ext uri="{BB962C8B-B14F-4D97-AF65-F5344CB8AC3E}">
        <p14:creationId xmlns:p14="http://schemas.microsoft.com/office/powerpoint/2010/main" val="1661955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Hyperkalemia K&gt;5mmol/l</a:t>
            </a:r>
            <a:endParaRPr lang="en-US" dirty="0"/>
          </a:p>
        </p:txBody>
      </p:sp>
      <p:pic>
        <p:nvPicPr>
          <p:cNvPr id="8" name="Content Placeholder 7" descr="Screen Shot 2018-09-05 at 12.03.41 AM.png"/>
          <p:cNvPicPr>
            <a:picLocks noGrp="1" noChangeAspect="1"/>
          </p:cNvPicPr>
          <p:nvPr>
            <p:ph sz="half" idx="2"/>
          </p:nvPr>
        </p:nvPicPr>
        <p:blipFill>
          <a:blip r:embed="rId3">
            <a:extLst>
              <a:ext uri="{28A0092B-C50C-407E-A947-70E740481C1C}">
                <a14:useLocalDpi xmlns:a14="http://schemas.microsoft.com/office/drawing/2010/main" val="0"/>
              </a:ext>
            </a:extLst>
          </a:blip>
          <a:srcRect l="-11939" r="-11939"/>
          <a:stretch>
            <a:fillRect/>
          </a:stretch>
        </p:blipFill>
        <p:spPr/>
      </p:pic>
      <p:sp>
        <p:nvSpPr>
          <p:cNvPr id="9" name="Content Placeholder 8"/>
          <p:cNvSpPr>
            <a:spLocks noGrp="1"/>
          </p:cNvSpPr>
          <p:nvPr>
            <p:ph sz="quarter" idx="13"/>
          </p:nvPr>
        </p:nvSpPr>
        <p:spPr/>
        <p:txBody>
          <a:bodyPr/>
          <a:lstStyle/>
          <a:p>
            <a:r>
              <a:rPr lang="en-US" dirty="0" smtClean="0"/>
              <a:t>Can be life threatening </a:t>
            </a:r>
            <a:endParaRPr lang="en-US" dirty="0"/>
          </a:p>
        </p:txBody>
      </p:sp>
      <p:pic>
        <p:nvPicPr>
          <p:cNvPr id="10" name="Picture 9" descr="Screen Shot 2018-09-06 at 1.02.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639957"/>
            <a:ext cx="4191000" cy="2511137"/>
          </a:xfrm>
          <a:prstGeom prst="rect">
            <a:avLst/>
          </a:prstGeom>
        </p:spPr>
      </p:pic>
    </p:spTree>
    <p:extLst>
      <p:ext uri="{BB962C8B-B14F-4D97-AF65-F5344CB8AC3E}">
        <p14:creationId xmlns:p14="http://schemas.microsoft.com/office/powerpoint/2010/main" val="1743743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Hyperkalemia K&gt;5mmol/l</a:t>
            </a:r>
          </a:p>
        </p:txBody>
      </p:sp>
      <p:pic>
        <p:nvPicPr>
          <p:cNvPr id="4" name="Content Placeholder 3" descr="Screen Shot 2018-09-05 at 12.12.20 AM.png"/>
          <p:cNvPicPr>
            <a:picLocks noGrp="1" noChangeAspect="1"/>
          </p:cNvPicPr>
          <p:nvPr>
            <p:ph idx="1"/>
          </p:nvPr>
        </p:nvPicPr>
        <p:blipFill>
          <a:blip r:embed="rId2">
            <a:extLst>
              <a:ext uri="{28A0092B-C50C-407E-A947-70E740481C1C}">
                <a14:useLocalDpi xmlns:a14="http://schemas.microsoft.com/office/drawing/2010/main" val="0"/>
              </a:ext>
            </a:extLst>
          </a:blip>
          <a:srcRect t="-37181" b="-37181"/>
          <a:stretch>
            <a:fillRect/>
          </a:stretch>
        </p:blipFill>
        <p:spPr/>
      </p:pic>
    </p:spTree>
    <p:extLst>
      <p:ext uri="{BB962C8B-B14F-4D97-AF65-F5344CB8AC3E}">
        <p14:creationId xmlns:p14="http://schemas.microsoft.com/office/powerpoint/2010/main" val="3183472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Hypokalemia K&lt; 3mmol/l</a:t>
            </a:r>
            <a:endParaRPr lang="en-US" dirty="0"/>
          </a:p>
        </p:txBody>
      </p:sp>
      <p:pic>
        <p:nvPicPr>
          <p:cNvPr id="6" name="Content Placeholder 5" descr="Screen Shot 2018-09-05 at 12.17.24 AM.png"/>
          <p:cNvPicPr>
            <a:picLocks noGrp="1" noChangeAspect="1"/>
          </p:cNvPicPr>
          <p:nvPr>
            <p:ph sz="half" idx="2"/>
          </p:nvPr>
        </p:nvPicPr>
        <p:blipFill>
          <a:blip r:embed="rId2">
            <a:extLst>
              <a:ext uri="{28A0092B-C50C-407E-A947-70E740481C1C}">
                <a14:useLocalDpi xmlns:a14="http://schemas.microsoft.com/office/drawing/2010/main" val="0"/>
              </a:ext>
            </a:extLst>
          </a:blip>
          <a:srcRect t="-6" b="-6"/>
          <a:stretch>
            <a:fillRect/>
          </a:stretch>
        </p:blipFill>
        <p:spPr/>
      </p:pic>
      <p:sp>
        <p:nvSpPr>
          <p:cNvPr id="5" name="Content Placeholder 4"/>
          <p:cNvSpPr>
            <a:spLocks noGrp="1"/>
          </p:cNvSpPr>
          <p:nvPr>
            <p:ph sz="quarter" idx="13"/>
          </p:nvPr>
        </p:nvSpPr>
        <p:spPr/>
        <p:txBody>
          <a:bodyPr/>
          <a:lstStyle/>
          <a:p>
            <a:r>
              <a:rPr lang="en-US" dirty="0" smtClean="0"/>
              <a:t>Very common in surgical patients </a:t>
            </a:r>
          </a:p>
          <a:p>
            <a:r>
              <a:rPr lang="en-US" dirty="0" smtClean="0"/>
              <a:t>Most K is lost via kidneys</a:t>
            </a:r>
          </a:p>
          <a:p>
            <a:r>
              <a:rPr lang="en-US" dirty="0" smtClean="0"/>
              <a:t>Rx:</a:t>
            </a:r>
          </a:p>
          <a:p>
            <a:pPr lvl="1"/>
            <a:r>
              <a:rPr lang="en-US" dirty="0" smtClean="0"/>
              <a:t>Oral K </a:t>
            </a:r>
          </a:p>
          <a:p>
            <a:pPr lvl="1"/>
            <a:r>
              <a:rPr lang="en-US" dirty="0" smtClean="0"/>
              <a:t>IV K for severe cases </a:t>
            </a:r>
          </a:p>
          <a:p>
            <a:pPr lvl="1"/>
            <a:r>
              <a:rPr lang="en-US" dirty="0" smtClean="0"/>
              <a:t>Avoid K IV bolus (arrhythmia) </a:t>
            </a:r>
          </a:p>
          <a:p>
            <a:endParaRPr lang="en-US" dirty="0"/>
          </a:p>
        </p:txBody>
      </p:sp>
      <p:pic>
        <p:nvPicPr>
          <p:cNvPr id="7" name="Picture 6" descr="Screen Shot 2018-09-06 at 1.04.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4293328"/>
            <a:ext cx="3532407" cy="2086654"/>
          </a:xfrm>
          <a:prstGeom prst="rect">
            <a:avLst/>
          </a:prstGeom>
        </p:spPr>
      </p:pic>
    </p:spTree>
    <p:extLst>
      <p:ext uri="{BB962C8B-B14F-4D97-AF65-F5344CB8AC3E}">
        <p14:creationId xmlns:p14="http://schemas.microsoft.com/office/powerpoint/2010/main" val="367853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Acid-base balance </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721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r>
              <a:rPr lang="en-US" dirty="0" smtClean="0"/>
              <a:t>pH: measure of fluid acidity </a:t>
            </a:r>
          </a:p>
          <a:p>
            <a:r>
              <a:rPr lang="en-US" dirty="0" smtClean="0"/>
              <a:t>Normal plasma values:</a:t>
            </a:r>
          </a:p>
          <a:p>
            <a:pPr lvl="1"/>
            <a:r>
              <a:rPr lang="en-US" dirty="0" smtClean="0"/>
              <a:t>pH: 7.35-7.45</a:t>
            </a:r>
          </a:p>
          <a:p>
            <a:pPr lvl="1"/>
            <a:r>
              <a:rPr lang="en-US" dirty="0" smtClean="0"/>
              <a:t>PCo2:  35-45 mmHg</a:t>
            </a:r>
          </a:p>
          <a:p>
            <a:pPr lvl="1"/>
            <a:r>
              <a:rPr lang="en-US" dirty="0" smtClean="0"/>
              <a:t>HCo3: 22-26</a:t>
            </a:r>
          </a:p>
          <a:p>
            <a:r>
              <a:rPr lang="en-US" dirty="0" smtClean="0"/>
              <a:t>Acidosis: </a:t>
            </a:r>
          </a:p>
          <a:p>
            <a:pPr lvl="1"/>
            <a:r>
              <a:rPr lang="en-US" dirty="0" smtClean="0"/>
              <a:t>pH &lt;7.35</a:t>
            </a:r>
          </a:p>
          <a:p>
            <a:pPr lvl="1"/>
            <a:r>
              <a:rPr lang="en-US" dirty="0" smtClean="0"/>
              <a:t>Can be respiratory or metabolic </a:t>
            </a:r>
          </a:p>
          <a:p>
            <a:r>
              <a:rPr lang="en-US" dirty="0" smtClean="0"/>
              <a:t>Alkalosis:</a:t>
            </a:r>
          </a:p>
          <a:p>
            <a:pPr lvl="1"/>
            <a:r>
              <a:rPr lang="en-US" dirty="0" smtClean="0"/>
              <a:t>pH &gt;7.45</a:t>
            </a:r>
          </a:p>
          <a:p>
            <a:pPr lvl="1"/>
            <a:r>
              <a:rPr lang="en-US" dirty="0" smtClean="0"/>
              <a:t>Can be respiratory or metabolic </a:t>
            </a:r>
          </a:p>
          <a:p>
            <a:r>
              <a:rPr lang="en-US" dirty="0" smtClean="0"/>
              <a:t>Arterial blood gas (ABG) is the method to analyze acid-base status through arterial blood sample from the radial artery </a:t>
            </a:r>
          </a:p>
          <a:p>
            <a:endParaRPr lang="en-US" dirty="0" smtClean="0"/>
          </a:p>
          <a:p>
            <a:endParaRPr lang="en-US" dirty="0" smtClean="0"/>
          </a:p>
        </p:txBody>
      </p:sp>
      <p:pic>
        <p:nvPicPr>
          <p:cNvPr id="4" name="Picture 3" descr="Screen Shot 2018-09-05 at 12.28.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302" y="1600200"/>
            <a:ext cx="2665498" cy="2497694"/>
          </a:xfrm>
          <a:prstGeom prst="rect">
            <a:avLst/>
          </a:prstGeom>
        </p:spPr>
      </p:pic>
    </p:spTree>
    <p:extLst>
      <p:ext uri="{BB962C8B-B14F-4D97-AF65-F5344CB8AC3E}">
        <p14:creationId xmlns:p14="http://schemas.microsoft.com/office/powerpoint/2010/main" val="49327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ABG result </a:t>
            </a:r>
            <a:endParaRPr lang="en-US" dirty="0"/>
          </a:p>
        </p:txBody>
      </p:sp>
      <p:pic>
        <p:nvPicPr>
          <p:cNvPr id="4" name="Content Placeholder 3" descr="Screen Shot 2018-09-05 at 1.32.03 PM.png"/>
          <p:cNvPicPr>
            <a:picLocks noGrp="1" noChangeAspect="1"/>
          </p:cNvPicPr>
          <p:nvPr>
            <p:ph idx="1"/>
          </p:nvPr>
        </p:nvPicPr>
        <p:blipFill>
          <a:blip r:embed="rId2">
            <a:extLst>
              <a:ext uri="{28A0092B-C50C-407E-A947-70E740481C1C}">
                <a14:useLocalDpi xmlns:a14="http://schemas.microsoft.com/office/drawing/2010/main" val="0"/>
              </a:ext>
            </a:extLst>
          </a:blip>
          <a:srcRect l="-66208" r="-66208"/>
          <a:stretch>
            <a:fillRect/>
          </a:stretch>
        </p:blipFill>
        <p:spPr/>
      </p:pic>
    </p:spTree>
    <p:extLst>
      <p:ext uri="{BB962C8B-B14F-4D97-AF65-F5344CB8AC3E}">
        <p14:creationId xmlns:p14="http://schemas.microsoft.com/office/powerpoint/2010/main" val="78344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blood gas?</a:t>
            </a:r>
            <a:endParaRPr lang="en-US" dirty="0"/>
          </a:p>
        </p:txBody>
      </p:sp>
      <p:pic>
        <p:nvPicPr>
          <p:cNvPr id="4" name="Picture 3" descr="Screen Shot 2018-09-05 at 1.37.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65" y="1600200"/>
            <a:ext cx="6830654" cy="4035851"/>
          </a:xfrm>
          <a:prstGeom prst="rect">
            <a:avLst/>
          </a:prstGeom>
        </p:spPr>
      </p:pic>
      <p:pic>
        <p:nvPicPr>
          <p:cNvPr id="5" name="Picture 4" descr="Screen Shot 2018-09-05 at 1.3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37" y="5821715"/>
            <a:ext cx="6476705" cy="953281"/>
          </a:xfrm>
          <a:prstGeom prst="rect">
            <a:avLst/>
          </a:prstGeom>
        </p:spPr>
      </p:pic>
    </p:spTree>
    <p:extLst>
      <p:ext uri="{BB962C8B-B14F-4D97-AF65-F5344CB8AC3E}">
        <p14:creationId xmlns:p14="http://schemas.microsoft.com/office/powerpoint/2010/main" val="3095165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Review basics of fluid &amp; electrolytes physiology in surgical patient  </a:t>
            </a:r>
          </a:p>
          <a:p>
            <a:r>
              <a:rPr lang="en-US" dirty="0" smtClean="0"/>
              <a:t>Be familiar with different types of commonly used IV fluids </a:t>
            </a:r>
          </a:p>
          <a:p>
            <a:r>
              <a:rPr lang="en-US" dirty="0" smtClean="0"/>
              <a:t>Be able to calculate fluid &amp; electrolytes requirement for a patient and choose the appropriate type of fluid </a:t>
            </a:r>
          </a:p>
          <a:p>
            <a:r>
              <a:rPr lang="en-US" dirty="0" smtClean="0"/>
              <a:t>Understand different types of electrolytes and fluid disturbance and its management </a:t>
            </a:r>
          </a:p>
          <a:p>
            <a:r>
              <a:rPr lang="en-US" dirty="0" smtClean="0"/>
              <a:t>Understand basics of acid-base physiology and common disorders </a:t>
            </a:r>
          </a:p>
          <a:p>
            <a:endParaRPr lang="en-US" dirty="0"/>
          </a:p>
        </p:txBody>
      </p:sp>
    </p:spTree>
    <p:extLst>
      <p:ext uri="{BB962C8B-B14F-4D97-AF65-F5344CB8AC3E}">
        <p14:creationId xmlns:p14="http://schemas.microsoft.com/office/powerpoint/2010/main" val="15656119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9-05 at 12.31.41 AM.png"/>
          <p:cNvPicPr>
            <a:picLocks noGrp="1" noChangeAspect="1"/>
          </p:cNvPicPr>
          <p:nvPr>
            <p:ph idx="1"/>
          </p:nvPr>
        </p:nvPicPr>
        <p:blipFill>
          <a:blip r:embed="rId2">
            <a:extLst>
              <a:ext uri="{28A0092B-C50C-407E-A947-70E740481C1C}">
                <a14:useLocalDpi xmlns:a14="http://schemas.microsoft.com/office/drawing/2010/main" val="0"/>
              </a:ext>
            </a:extLst>
          </a:blip>
          <a:srcRect t="-2737" b="-2737"/>
          <a:stretch>
            <a:fillRect/>
          </a:stretch>
        </p:blipFill>
        <p:spPr/>
      </p:pic>
    </p:spTree>
    <p:extLst>
      <p:ext uri="{BB962C8B-B14F-4D97-AF65-F5344CB8AC3E}">
        <p14:creationId xmlns:p14="http://schemas.microsoft.com/office/powerpoint/2010/main" val="7139697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Acidosis</a:t>
            </a:r>
            <a:endParaRPr lang="en-US" dirty="0"/>
          </a:p>
        </p:txBody>
      </p:sp>
      <p:pic>
        <p:nvPicPr>
          <p:cNvPr id="4" name="Content Placeholder 3" descr="Screen Shot 2018-09-05 at 12.33.24 AM.png"/>
          <p:cNvPicPr>
            <a:picLocks noGrp="1" noChangeAspect="1"/>
          </p:cNvPicPr>
          <p:nvPr>
            <p:ph idx="1"/>
          </p:nvPr>
        </p:nvPicPr>
        <p:blipFill>
          <a:blip r:embed="rId2">
            <a:extLst>
              <a:ext uri="{28A0092B-C50C-407E-A947-70E740481C1C}">
                <a14:useLocalDpi xmlns:a14="http://schemas.microsoft.com/office/drawing/2010/main" val="0"/>
              </a:ext>
            </a:extLst>
          </a:blip>
          <a:srcRect l="-73418" r="-73418"/>
          <a:stretch>
            <a:fillRect/>
          </a:stretch>
        </p:blipFill>
        <p:spPr/>
      </p:pic>
    </p:spTree>
    <p:extLst>
      <p:ext uri="{BB962C8B-B14F-4D97-AF65-F5344CB8AC3E}">
        <p14:creationId xmlns:p14="http://schemas.microsoft.com/office/powerpoint/2010/main" val="10529164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alkalosis</a:t>
            </a:r>
            <a:endParaRPr lang="en-US" dirty="0"/>
          </a:p>
        </p:txBody>
      </p:sp>
      <p:pic>
        <p:nvPicPr>
          <p:cNvPr id="4" name="Content Placeholder 3" descr="Screen Shot 2018-09-05 at 12.37.22 AM.png"/>
          <p:cNvPicPr>
            <a:picLocks noGrp="1" noChangeAspect="1"/>
          </p:cNvPicPr>
          <p:nvPr>
            <p:ph idx="1"/>
          </p:nvPr>
        </p:nvPicPr>
        <p:blipFill>
          <a:blip r:embed="rId2">
            <a:extLst>
              <a:ext uri="{28A0092B-C50C-407E-A947-70E740481C1C}">
                <a14:useLocalDpi xmlns:a14="http://schemas.microsoft.com/office/drawing/2010/main" val="0"/>
              </a:ext>
            </a:extLst>
          </a:blip>
          <a:srcRect l="-41829" r="-41829"/>
          <a:stretch>
            <a:fillRect/>
          </a:stretch>
        </p:blipFill>
        <p:spPr/>
      </p:pic>
    </p:spTree>
    <p:extLst>
      <p:ext uri="{BB962C8B-B14F-4D97-AF65-F5344CB8AC3E}">
        <p14:creationId xmlns:p14="http://schemas.microsoft.com/office/powerpoint/2010/main" val="14145986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Acidosis </a:t>
            </a:r>
            <a:endParaRPr lang="en-US" dirty="0"/>
          </a:p>
        </p:txBody>
      </p:sp>
      <p:pic>
        <p:nvPicPr>
          <p:cNvPr id="4" name="Content Placeholder 3" descr="Screen Shot 2018-09-05 at 12.38.23 AM.png"/>
          <p:cNvPicPr>
            <a:picLocks noGrp="1" noChangeAspect="1"/>
          </p:cNvPicPr>
          <p:nvPr>
            <p:ph idx="1"/>
          </p:nvPr>
        </p:nvPicPr>
        <p:blipFill>
          <a:blip r:embed="rId2">
            <a:extLst>
              <a:ext uri="{28A0092B-C50C-407E-A947-70E740481C1C}">
                <a14:useLocalDpi xmlns:a14="http://schemas.microsoft.com/office/drawing/2010/main" val="0"/>
              </a:ext>
            </a:extLst>
          </a:blip>
          <a:srcRect l="-52611" r="-52611"/>
          <a:stretch>
            <a:fillRect/>
          </a:stretch>
        </p:blipFill>
        <p:spPr/>
      </p:pic>
    </p:spTree>
    <p:extLst>
      <p:ext uri="{BB962C8B-B14F-4D97-AF65-F5344CB8AC3E}">
        <p14:creationId xmlns:p14="http://schemas.microsoft.com/office/powerpoint/2010/main" val="14230496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alkalosis </a:t>
            </a:r>
            <a:endParaRPr lang="en-US" dirty="0"/>
          </a:p>
        </p:txBody>
      </p:sp>
      <p:pic>
        <p:nvPicPr>
          <p:cNvPr id="4" name="Content Placeholder 3" descr="Screen Shot 2018-09-05 at 12.39.26 AM.png"/>
          <p:cNvPicPr>
            <a:picLocks noGrp="1" noChangeAspect="1"/>
          </p:cNvPicPr>
          <p:nvPr>
            <p:ph idx="1"/>
          </p:nvPr>
        </p:nvPicPr>
        <p:blipFill>
          <a:blip r:embed="rId2">
            <a:extLst>
              <a:ext uri="{28A0092B-C50C-407E-A947-70E740481C1C}">
                <a14:useLocalDpi xmlns:a14="http://schemas.microsoft.com/office/drawing/2010/main" val="0"/>
              </a:ext>
            </a:extLst>
          </a:blip>
          <a:srcRect l="-53806" r="-53806"/>
          <a:stretch>
            <a:fillRect/>
          </a:stretch>
        </p:blipFill>
        <p:spPr/>
      </p:pic>
    </p:spTree>
    <p:extLst>
      <p:ext uri="{BB962C8B-B14F-4D97-AF65-F5344CB8AC3E}">
        <p14:creationId xmlns:p14="http://schemas.microsoft.com/office/powerpoint/2010/main" val="36703812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3520463"/>
            <a:ext cx="8229600" cy="2605700"/>
          </a:xfrm>
        </p:spPr>
        <p:txBody>
          <a:bodyPr/>
          <a:lstStyle/>
          <a:p>
            <a:r>
              <a:rPr lang="en-US" dirty="0" smtClean="0"/>
              <a:t>REMEMBER:</a:t>
            </a:r>
          </a:p>
          <a:p>
            <a:pPr lvl="1"/>
            <a:r>
              <a:rPr lang="en-US" dirty="0" smtClean="0"/>
              <a:t>Formula to calculate fluid requirement </a:t>
            </a:r>
          </a:p>
          <a:p>
            <a:pPr lvl="1"/>
            <a:r>
              <a:rPr lang="en-US" dirty="0" smtClean="0"/>
              <a:t>Comparing different types of fluid </a:t>
            </a:r>
          </a:p>
          <a:p>
            <a:pPr lvl="1"/>
            <a:r>
              <a:rPr lang="en-US" dirty="0" smtClean="0"/>
              <a:t>Identifying and managing dehydrated patient </a:t>
            </a:r>
          </a:p>
          <a:p>
            <a:pPr lvl="1"/>
            <a:r>
              <a:rPr lang="en-US" dirty="0" smtClean="0"/>
              <a:t>Composition of different intravenous solutions </a:t>
            </a:r>
            <a:endParaRPr lang="en-US" dirty="0"/>
          </a:p>
        </p:txBody>
      </p:sp>
    </p:spTree>
    <p:extLst>
      <p:ext uri="{BB962C8B-B14F-4D97-AF65-F5344CB8AC3E}">
        <p14:creationId xmlns:p14="http://schemas.microsoft.com/office/powerpoint/2010/main" val="361367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discussing?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Intravenous fluids </a:t>
            </a:r>
          </a:p>
          <a:p>
            <a:pPr marL="457200" indent="-457200">
              <a:buFont typeface="+mj-lt"/>
              <a:buAutoNum type="arabicPeriod"/>
            </a:pPr>
            <a:r>
              <a:rPr lang="en-US" dirty="0" smtClean="0"/>
              <a:t>Electrolytes </a:t>
            </a:r>
          </a:p>
          <a:p>
            <a:pPr marL="457200" indent="-457200">
              <a:buFont typeface="+mj-lt"/>
              <a:buAutoNum type="arabicPeriod"/>
            </a:pPr>
            <a:r>
              <a:rPr lang="en-US" dirty="0" smtClean="0"/>
              <a:t>Acid-base balance </a:t>
            </a:r>
            <a:endParaRPr lang="en-US" dirty="0"/>
          </a:p>
        </p:txBody>
      </p:sp>
    </p:spTree>
    <p:extLst>
      <p:ext uri="{BB962C8B-B14F-4D97-AF65-F5344CB8AC3E}">
        <p14:creationId xmlns:p14="http://schemas.microsoft.com/office/powerpoint/2010/main" val="380382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&amp; electrolyte balance</a:t>
            </a:r>
            <a:endParaRPr lang="en-US" dirty="0"/>
          </a:p>
        </p:txBody>
      </p:sp>
      <p:pic>
        <p:nvPicPr>
          <p:cNvPr id="4" name="Content Placeholder 3" descr="WaterBodyCompartments_f_improf_695x387.png"/>
          <p:cNvPicPr>
            <a:picLocks noGrp="1" noChangeAspect="1"/>
          </p:cNvPicPr>
          <p:nvPr>
            <p:ph idx="1"/>
          </p:nvPr>
        </p:nvPicPr>
        <p:blipFill>
          <a:blip r:embed="rId2">
            <a:extLst>
              <a:ext uri="{28A0092B-C50C-407E-A947-70E740481C1C}">
                <a14:useLocalDpi xmlns:a14="http://schemas.microsoft.com/office/drawing/2010/main" val="0"/>
              </a:ext>
            </a:extLst>
          </a:blip>
          <a:srcRect t="614" b="614"/>
          <a:stretch>
            <a:fillRect/>
          </a:stretch>
        </p:blipFill>
        <p:spPr/>
      </p:pic>
    </p:spTree>
    <p:extLst>
      <p:ext uri="{BB962C8B-B14F-4D97-AF65-F5344CB8AC3E}">
        <p14:creationId xmlns:p14="http://schemas.microsoft.com/office/powerpoint/2010/main" val="481846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Electrolyte composition of the body compartments</a:t>
            </a:r>
            <a:endParaRPr lang="en-US" dirty="0"/>
          </a:p>
        </p:txBody>
      </p:sp>
      <p:pic>
        <p:nvPicPr>
          <p:cNvPr id="4" name="Content Placeholder 3" descr="Screen Shot 2018-09-02 at 11.52.37 PM.png"/>
          <p:cNvPicPr>
            <a:picLocks noGrp="1" noChangeAspect="1"/>
          </p:cNvPicPr>
          <p:nvPr>
            <p:ph idx="1"/>
          </p:nvPr>
        </p:nvPicPr>
        <p:blipFill>
          <a:blip r:embed="rId3">
            <a:extLst>
              <a:ext uri="{28A0092B-C50C-407E-A947-70E740481C1C}">
                <a14:useLocalDpi xmlns:a14="http://schemas.microsoft.com/office/drawing/2010/main" val="0"/>
              </a:ext>
            </a:extLst>
          </a:blip>
          <a:srcRect t="1158" b="1158"/>
          <a:stretch>
            <a:fillRect/>
          </a:stretch>
        </p:blipFill>
        <p:spPr/>
      </p:pic>
    </p:spTree>
    <p:extLst>
      <p:ext uri="{BB962C8B-B14F-4D97-AF65-F5344CB8AC3E}">
        <p14:creationId xmlns:p14="http://schemas.microsoft.com/office/powerpoint/2010/main" val="40526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Distribution of fluid between intravascular and extravascular spaces depends on:</a:t>
            </a:r>
          </a:p>
          <a:p>
            <a:pPr lvl="1"/>
            <a:r>
              <a:rPr lang="en-US" dirty="0" smtClean="0"/>
              <a:t>Oncotic pressure: albumin</a:t>
            </a:r>
          </a:p>
          <a:p>
            <a:pPr lvl="1"/>
            <a:r>
              <a:rPr lang="en-US" dirty="0" smtClean="0"/>
              <a:t>Endothelial permeability </a:t>
            </a:r>
          </a:p>
          <a:p>
            <a:pPr lvl="1"/>
            <a:endParaRPr lang="en-US" dirty="0"/>
          </a:p>
          <a:p>
            <a:pPr lvl="1"/>
            <a:endParaRPr lang="en-US" dirty="0" smtClean="0"/>
          </a:p>
          <a:p>
            <a:r>
              <a:rPr lang="en-US" dirty="0" err="1" smtClean="0"/>
              <a:t>Aldosteron</a:t>
            </a:r>
            <a:r>
              <a:rPr lang="en-US" dirty="0" smtClean="0"/>
              <a:t> &amp; ADH-&gt; Na &amp; water retention</a:t>
            </a:r>
          </a:p>
          <a:p>
            <a:r>
              <a:rPr lang="en-US" dirty="0" smtClean="0"/>
              <a:t>ANP -&gt; Na &amp; water excretion </a:t>
            </a:r>
          </a:p>
        </p:txBody>
      </p:sp>
    </p:spTree>
    <p:extLst>
      <p:ext uri="{BB962C8B-B14F-4D97-AF65-F5344CB8AC3E}">
        <p14:creationId xmlns:p14="http://schemas.microsoft.com/office/powerpoint/2010/main" val="1410252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water loss</a:t>
            </a:r>
            <a:endParaRPr lang="en-US" dirty="0"/>
          </a:p>
        </p:txBody>
      </p:sp>
      <p:pic>
        <p:nvPicPr>
          <p:cNvPr id="4" name="Content Placeholder 3" descr="Screen Shot 2018-09-03 at 12.02.36 AM.png"/>
          <p:cNvPicPr>
            <a:picLocks noGrp="1" noChangeAspect="1"/>
          </p:cNvPicPr>
          <p:nvPr>
            <p:ph idx="1"/>
          </p:nvPr>
        </p:nvPicPr>
        <p:blipFill>
          <a:blip r:embed="rId3">
            <a:extLst>
              <a:ext uri="{28A0092B-C50C-407E-A947-70E740481C1C}">
                <a14:useLocalDpi xmlns:a14="http://schemas.microsoft.com/office/drawing/2010/main" val="0"/>
              </a:ext>
            </a:extLst>
          </a:blip>
          <a:srcRect l="-13750" r="-13750"/>
          <a:stretch>
            <a:fillRect/>
          </a:stretch>
        </p:blipFill>
        <p:spPr/>
      </p:pic>
    </p:spTree>
    <p:extLst>
      <p:ext uri="{BB962C8B-B14F-4D97-AF65-F5344CB8AC3E}">
        <p14:creationId xmlns:p14="http://schemas.microsoft.com/office/powerpoint/2010/main" val="290530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5189</TotalTime>
  <Words>1684</Words>
  <Application>Microsoft Macintosh PowerPoint</Application>
  <PresentationFormat>On-screen Show (4:3)</PresentationFormat>
  <Paragraphs>263</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Executive</vt:lpstr>
      <vt:lpstr>Intravenous Fluid &amp; Acid-base Balance for Surgical Patients</vt:lpstr>
      <vt:lpstr>What is Intravenous fluid?</vt:lpstr>
      <vt:lpstr>PowerPoint Presentation</vt:lpstr>
      <vt:lpstr>Objectives </vt:lpstr>
      <vt:lpstr>What are we discussing?</vt:lpstr>
      <vt:lpstr>Water &amp; electrolyte balance</vt:lpstr>
      <vt:lpstr>Electrolyte composition of the body compartments</vt:lpstr>
      <vt:lpstr>PowerPoint Presentation</vt:lpstr>
      <vt:lpstr>Normal water loss</vt:lpstr>
      <vt:lpstr>Normal daily fluid requirement (maintenance) </vt:lpstr>
      <vt:lpstr>Normal daily fluid requirement (maintenance) </vt:lpstr>
      <vt:lpstr>Normal daily fluid requirement (maintenance) </vt:lpstr>
      <vt:lpstr>Assessing fluid/electrolytes in surgical patient</vt:lpstr>
      <vt:lpstr>Assessing fluid/electrolytes in surgical patient</vt:lpstr>
      <vt:lpstr>Volume + Electrolytes in GI fluid</vt:lpstr>
      <vt:lpstr>IVF administration </vt:lpstr>
      <vt:lpstr>Types of IV fluids</vt:lpstr>
      <vt:lpstr>Crystalloids</vt:lpstr>
      <vt:lpstr>Crystalloids</vt:lpstr>
      <vt:lpstr>Colloids</vt:lpstr>
      <vt:lpstr>Composition of IV fluid</vt:lpstr>
      <vt:lpstr>Composition of IV fluid</vt:lpstr>
      <vt:lpstr>PowerPoint Presentation</vt:lpstr>
      <vt:lpstr>Which goes to which? </vt:lpstr>
      <vt:lpstr>Electrolyte requirement </vt:lpstr>
      <vt:lpstr>Calculating fluid requirement for 70kg adult</vt:lpstr>
      <vt:lpstr>Your final order: Start IV fluid D51/2 NS + 20mEq KCL/L @ 110ml/hr  </vt:lpstr>
      <vt:lpstr>PowerPoint Presentation</vt:lpstr>
      <vt:lpstr>Water depletion/ Dehydration </vt:lpstr>
      <vt:lpstr>Water excess </vt:lpstr>
      <vt:lpstr>Hypernatremia (Na &gt;145mmol/l)</vt:lpstr>
      <vt:lpstr>Hyponatremia (Na &lt;135 mmol/L)</vt:lpstr>
      <vt:lpstr>Hyperkalemia K&gt;5mmol/l</vt:lpstr>
      <vt:lpstr>Hyperkalemia K&gt;5mmol/l</vt:lpstr>
      <vt:lpstr>Hypokalemia K&lt; 3mmol/l</vt:lpstr>
      <vt:lpstr>Acid-base balance </vt:lpstr>
      <vt:lpstr>Introduction </vt:lpstr>
      <vt:lpstr>ABG result </vt:lpstr>
      <vt:lpstr>How to read blood gas?</vt:lpstr>
      <vt:lpstr>PowerPoint Presentation</vt:lpstr>
      <vt:lpstr>Metabolic Acidosis</vt:lpstr>
      <vt:lpstr>Metabolic alkalosis</vt:lpstr>
      <vt:lpstr>Respiratory Acidosis </vt:lpstr>
      <vt:lpstr>Respiratory alkalosis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Intravenous Fluid &amp; Acid base</dc:title>
  <dc:creator>Abdullah Alshehri</dc:creator>
  <cp:lastModifiedBy>Abdullah Alshehri</cp:lastModifiedBy>
  <cp:revision>22</cp:revision>
  <dcterms:created xsi:type="dcterms:W3CDTF">2018-09-01T10:35:09Z</dcterms:created>
  <dcterms:modified xsi:type="dcterms:W3CDTF">2018-09-05T22:09:12Z</dcterms:modified>
</cp:coreProperties>
</file>