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02994" y="1784096"/>
            <a:ext cx="8986011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995423" y="1080642"/>
            <a:ext cx="7034276" cy="5275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0123678" y="1905368"/>
            <a:ext cx="184785" cy="369570"/>
          </a:xfrm>
          <a:custGeom>
            <a:avLst/>
            <a:gdLst/>
            <a:ahLst/>
            <a:cxnLst/>
            <a:rect l="l" t="t" r="r" b="b"/>
            <a:pathLst>
              <a:path w="184784" h="369569">
                <a:moveTo>
                  <a:pt x="0" y="369328"/>
                </a:moveTo>
                <a:lnTo>
                  <a:pt x="184734" y="369328"/>
                </a:lnTo>
                <a:lnTo>
                  <a:pt x="184734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CEDB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845170" y="306450"/>
            <a:ext cx="4346828" cy="2760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2957" y="1389379"/>
            <a:ext cx="754608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17954" y="2379726"/>
            <a:ext cx="8356091" cy="1611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mailto:drhamdan@ksu.edu.sa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jp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Relationship Id="rId3" Type="http://schemas.openxmlformats.org/officeDocument/2006/relationships/image" Target="../media/image93.png"/><Relationship Id="rId4" Type="http://schemas.openxmlformats.org/officeDocument/2006/relationships/image" Target="../media/image9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Relationship Id="rId3" Type="http://schemas.openxmlformats.org/officeDocument/2006/relationships/image" Target="../media/image96.png"/><Relationship Id="rId4" Type="http://schemas.openxmlformats.org/officeDocument/2006/relationships/image" Target="../media/image9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4.png"/><Relationship Id="rId3" Type="http://schemas.openxmlformats.org/officeDocument/2006/relationships/image" Target="../media/image105.jpg"/><Relationship Id="rId4" Type="http://schemas.openxmlformats.org/officeDocument/2006/relationships/image" Target="../media/image10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7.jp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jp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jp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jpg"/><Relationship Id="rId7" Type="http://schemas.openxmlformats.org/officeDocument/2006/relationships/image" Target="../media/image136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jp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jpg"/><Relationship Id="rId8" Type="http://schemas.openxmlformats.org/officeDocument/2006/relationships/image" Target="../media/image156.jpg"/><Relationship Id="rId9" Type="http://schemas.openxmlformats.org/officeDocument/2006/relationships/image" Target="../media/image157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8.jpg"/><Relationship Id="rId3" Type="http://schemas.openxmlformats.org/officeDocument/2006/relationships/image" Target="../media/image159.png"/><Relationship Id="rId4" Type="http://schemas.openxmlformats.org/officeDocument/2006/relationships/image" Target="../media/image160.jpg"/><Relationship Id="rId5" Type="http://schemas.openxmlformats.org/officeDocument/2006/relationships/image" Target="../media/image161.jpg"/><Relationship Id="rId6" Type="http://schemas.openxmlformats.org/officeDocument/2006/relationships/image" Target="../media/image162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Relationship Id="rId8" Type="http://schemas.openxmlformats.org/officeDocument/2006/relationships/image" Target="../media/image169.jpg"/><Relationship Id="rId9" Type="http://schemas.openxmlformats.org/officeDocument/2006/relationships/image" Target="../media/image170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jpg"/><Relationship Id="rId3" Type="http://schemas.openxmlformats.org/officeDocument/2006/relationships/image" Target="../media/image172.png"/><Relationship Id="rId4" Type="http://schemas.openxmlformats.org/officeDocument/2006/relationships/image" Target="../media/image17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4.jpg"/><Relationship Id="rId3" Type="http://schemas.openxmlformats.org/officeDocument/2006/relationships/image" Target="../media/image175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6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jpg"/><Relationship Id="rId3" Type="http://schemas.openxmlformats.org/officeDocument/2006/relationships/image" Target="../media/image179.jpg"/><Relationship Id="rId4" Type="http://schemas.openxmlformats.org/officeDocument/2006/relationships/image" Target="../media/image180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jp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7.jpg"/><Relationship Id="rId3" Type="http://schemas.openxmlformats.org/officeDocument/2006/relationships/image" Target="../media/image188.jpg"/><Relationship Id="rId4" Type="http://schemas.openxmlformats.org/officeDocument/2006/relationships/image" Target="../media/image189.png"/><Relationship Id="rId5" Type="http://schemas.openxmlformats.org/officeDocument/2006/relationships/image" Target="../media/image190.png"/><Relationship Id="rId6" Type="http://schemas.openxmlformats.org/officeDocument/2006/relationships/image" Target="../media/image191.png"/><Relationship Id="rId7" Type="http://schemas.openxmlformats.org/officeDocument/2006/relationships/image" Target="../media/image192.png"/><Relationship Id="rId8" Type="http://schemas.openxmlformats.org/officeDocument/2006/relationships/image" Target="../media/image193.png"/><Relationship Id="rId9" Type="http://schemas.openxmlformats.org/officeDocument/2006/relationships/image" Target="../media/image194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5.jpg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jp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3.png"/><Relationship Id="rId3" Type="http://schemas.openxmlformats.org/officeDocument/2006/relationships/image" Target="../media/image2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5.png"/><Relationship Id="rId3" Type="http://schemas.openxmlformats.org/officeDocument/2006/relationships/image" Target="../media/image216.png"/><Relationship Id="rId4" Type="http://schemas.openxmlformats.org/officeDocument/2006/relationships/image" Target="../media/image217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0742" y="2962147"/>
            <a:ext cx="78892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0">
                <a:latin typeface="Trebuchet MS"/>
                <a:cs typeface="Trebuchet MS"/>
              </a:rPr>
              <a:t>Congenital </a:t>
            </a:r>
            <a:r>
              <a:rPr dirty="0" sz="3600" spc="-95">
                <a:latin typeface="Trebuchet MS"/>
                <a:cs typeface="Trebuchet MS"/>
              </a:rPr>
              <a:t>Pediatric </a:t>
            </a:r>
            <a:r>
              <a:rPr dirty="0" sz="3600" spc="-100">
                <a:latin typeface="Trebuchet MS"/>
                <a:cs typeface="Trebuchet MS"/>
              </a:rPr>
              <a:t>Urinary</a:t>
            </a:r>
            <a:r>
              <a:rPr dirty="0" sz="3600" spc="35">
                <a:latin typeface="Trebuchet MS"/>
                <a:cs typeface="Trebuchet MS"/>
              </a:rPr>
              <a:t> </a:t>
            </a:r>
            <a:r>
              <a:rPr dirty="0" sz="3600" spc="-25">
                <a:latin typeface="Trebuchet MS"/>
                <a:cs typeface="Trebuchet MS"/>
              </a:rPr>
              <a:t>Disorders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554" y="3830697"/>
            <a:ext cx="6886575" cy="134239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ctr" marR="46990">
              <a:lnSpc>
                <a:spcPct val="100000"/>
              </a:lnSpc>
              <a:spcBef>
                <a:spcPts val="675"/>
              </a:spcBef>
            </a:pPr>
            <a:r>
              <a:rPr dirty="0" sz="2400" spc="-75" b="1">
                <a:latin typeface="Times New Roman"/>
                <a:cs typeface="Times New Roman"/>
              </a:rPr>
              <a:t>Dr. </a:t>
            </a:r>
            <a:r>
              <a:rPr dirty="0" sz="2400" b="1">
                <a:latin typeface="Times New Roman"/>
                <a:cs typeface="Times New Roman"/>
              </a:rPr>
              <a:t>Hamdan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ALHAZMI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Times New Roman"/>
                <a:cs typeface="Times New Roman"/>
              </a:rPr>
              <a:t>Associated </a:t>
            </a:r>
            <a:r>
              <a:rPr dirty="0" sz="2400" spc="-5">
                <a:latin typeface="Times New Roman"/>
                <a:cs typeface="Times New Roman"/>
              </a:rPr>
              <a:t>Professor </a:t>
            </a:r>
            <a:r>
              <a:rPr dirty="0" sz="2400">
                <a:latin typeface="Times New Roman"/>
                <a:cs typeface="Times New Roman"/>
              </a:rPr>
              <a:t>and Consultant Pediatric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Urologist</a:t>
            </a:r>
            <a:endParaRPr sz="2400">
              <a:latin typeface="Times New Roman"/>
              <a:cs typeface="Times New Roman"/>
            </a:endParaRPr>
          </a:p>
          <a:p>
            <a:pPr algn="ctr" marR="125095">
              <a:lnSpc>
                <a:spcPct val="100000"/>
              </a:lnSpc>
              <a:spcBef>
                <a:spcPts val="580"/>
              </a:spcBef>
            </a:pPr>
            <a:r>
              <a:rPr dirty="0" sz="2400" spc="-5">
                <a:latin typeface="Times New Roman"/>
                <a:cs typeface="Times New Roman"/>
                <a:hlinkClick r:id="rId3"/>
              </a:rPr>
              <a:t>drhamdan@ksu.edu.sa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0589" y="2773552"/>
            <a:ext cx="6649592" cy="2377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0884" y="1756663"/>
            <a:ext cx="44640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25"/>
              <a:t>2- </a:t>
            </a:r>
            <a:r>
              <a:rPr dirty="0" sz="3200" spc="-180"/>
              <a:t>Bilateral </a:t>
            </a:r>
            <a:r>
              <a:rPr dirty="0" sz="3200" spc="-260"/>
              <a:t>Renal</a:t>
            </a:r>
            <a:r>
              <a:rPr dirty="0" sz="3200" spc="-254"/>
              <a:t> </a:t>
            </a:r>
            <a:r>
              <a:rPr dirty="0" sz="3200" spc="-320"/>
              <a:t>Agenesis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0700" y="2858261"/>
            <a:ext cx="3886200" cy="218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0" y="2858261"/>
            <a:ext cx="3886200" cy="2184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2994" y="1752092"/>
            <a:ext cx="43332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80"/>
              <a:t>Bilateral </a:t>
            </a:r>
            <a:r>
              <a:rPr dirty="0" sz="3200" spc="-260"/>
              <a:t>Renal</a:t>
            </a:r>
            <a:r>
              <a:rPr dirty="0" sz="3200" spc="-220"/>
              <a:t> </a:t>
            </a:r>
            <a:r>
              <a:rPr dirty="0" sz="3200" spc="-385"/>
              <a:t>Agenesis…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1525" y="2808097"/>
            <a:ext cx="3886200" cy="2592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1752092"/>
            <a:ext cx="43332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80"/>
              <a:t>Bilateral </a:t>
            </a:r>
            <a:r>
              <a:rPr dirty="0" sz="3200" spc="-260"/>
              <a:t>Renal</a:t>
            </a:r>
            <a:r>
              <a:rPr dirty="0" sz="3200" spc="-220"/>
              <a:t> </a:t>
            </a:r>
            <a:r>
              <a:rPr dirty="0" sz="3200" spc="-385"/>
              <a:t>Agenesis…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82817" y="2808127"/>
            <a:ext cx="3790471" cy="2592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1217498"/>
            <a:ext cx="378714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70"/>
              <a:t>Bilateral </a:t>
            </a:r>
            <a:r>
              <a:rPr dirty="0" sz="3000" spc="-245"/>
              <a:t>Renal</a:t>
            </a:r>
            <a:r>
              <a:rPr dirty="0" sz="3000" spc="-225"/>
              <a:t> </a:t>
            </a:r>
            <a:r>
              <a:rPr dirty="0" sz="3000" spc="-300"/>
              <a:t>Agenesis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602994" y="2372080"/>
            <a:ext cx="5411470" cy="148844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Ureters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are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almost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always</a:t>
            </a:r>
            <a:r>
              <a:rPr dirty="0" sz="2000" spc="-5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292834"/>
                </a:solidFill>
                <a:latin typeface="Times New Roman"/>
                <a:cs typeface="Times New Roman"/>
              </a:rPr>
              <a:t>absent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Bladder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is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either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absent or</a:t>
            </a:r>
            <a:r>
              <a:rPr dirty="0" sz="2000" spc="-8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 i="1">
                <a:solidFill>
                  <a:srgbClr val="292834"/>
                </a:solidFill>
                <a:latin typeface="Times New Roman"/>
                <a:cs typeface="Times New Roman"/>
              </a:rPr>
              <a:t>hypoplastic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Adrenal glands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are usually positioned</a:t>
            </a:r>
            <a:r>
              <a:rPr dirty="0" sz="2000" spc="-15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292834"/>
                </a:solidFill>
                <a:latin typeface="Times New Roman"/>
                <a:cs typeface="Times New Roman"/>
              </a:rPr>
              <a:t>normally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Müllerian duct </a:t>
            </a:r>
            <a:r>
              <a:rPr dirty="0" u="sng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anomalies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are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commonly</a:t>
            </a:r>
            <a:r>
              <a:rPr dirty="0" sz="2000" spc="-8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observed.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0392" y="2297594"/>
            <a:ext cx="3103880" cy="2242185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3200" spc="-1605">
                <a:solidFill>
                  <a:srgbClr val="57B6C0"/>
                </a:solidFill>
                <a:latin typeface="Arial"/>
                <a:cs typeface="Arial"/>
              </a:rPr>
              <a:t></a:t>
            </a:r>
            <a:r>
              <a:rPr dirty="0" sz="3200" spc="-300">
                <a:solidFill>
                  <a:srgbClr val="57B6C0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Times New Roman"/>
                <a:cs typeface="Times New Roman"/>
              </a:rPr>
              <a:t>Prognosis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698500" algn="l"/>
              </a:tabLst>
            </a:pPr>
            <a:r>
              <a:rPr dirty="0" sz="1600" spc="-8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600" spc="-5">
                <a:solidFill>
                  <a:srgbClr val="292834"/>
                </a:solidFill>
                <a:latin typeface="Times New Roman"/>
                <a:cs typeface="Times New Roman"/>
              </a:rPr>
              <a:t>40% are</a:t>
            </a:r>
            <a:r>
              <a:rPr dirty="0" sz="1600" spc="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92834"/>
                </a:solidFill>
                <a:latin typeface="Times New Roman"/>
                <a:cs typeface="Times New Roman"/>
              </a:rPr>
              <a:t>stillborn.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  <a:tabLst>
                <a:tab pos="698500" algn="l"/>
              </a:tabLst>
            </a:pPr>
            <a:r>
              <a:rPr dirty="0" sz="1600" spc="-8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600" spc="-5">
                <a:solidFill>
                  <a:srgbClr val="292834"/>
                </a:solidFill>
                <a:latin typeface="Times New Roman"/>
                <a:cs typeface="Times New Roman"/>
              </a:rPr>
              <a:t>Do </a:t>
            </a:r>
            <a:r>
              <a:rPr dirty="0" sz="1600">
                <a:solidFill>
                  <a:srgbClr val="292834"/>
                </a:solidFill>
                <a:latin typeface="Times New Roman"/>
                <a:cs typeface="Times New Roman"/>
              </a:rPr>
              <a:t>not </a:t>
            </a:r>
            <a:r>
              <a:rPr dirty="0" sz="1600" spc="-5">
                <a:solidFill>
                  <a:srgbClr val="292834"/>
                </a:solidFill>
                <a:latin typeface="Times New Roman"/>
                <a:cs typeface="Times New Roman"/>
              </a:rPr>
              <a:t>survive beyond</a:t>
            </a:r>
            <a:r>
              <a:rPr dirty="0" sz="1600" spc="-1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92834"/>
                </a:solidFill>
                <a:latin typeface="Times New Roman"/>
                <a:cs typeface="Times New Roman"/>
              </a:rPr>
              <a:t>48</a:t>
            </a:r>
            <a:endParaRPr sz="1600">
              <a:latin typeface="Times New Roman"/>
              <a:cs typeface="Times New Roman"/>
            </a:endParaRPr>
          </a:p>
          <a:p>
            <a:pPr algn="just" marL="1155700" marR="5080" indent="-228600">
              <a:lnSpc>
                <a:spcPts val="1730"/>
              </a:lnSpc>
              <a:spcBef>
                <a:spcPts val="600"/>
              </a:spcBef>
            </a:pPr>
            <a:r>
              <a:rPr dirty="0" sz="1600" spc="-805">
                <a:solidFill>
                  <a:srgbClr val="57B6C0"/>
                </a:solidFill>
                <a:latin typeface="Arial"/>
                <a:cs typeface="Arial"/>
              </a:rPr>
              <a:t></a:t>
            </a:r>
            <a:r>
              <a:rPr dirty="0" sz="1600" spc="745">
                <a:solidFill>
                  <a:srgbClr val="57B6C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92834"/>
                </a:solidFill>
                <a:latin typeface="Times New Roman"/>
                <a:cs typeface="Times New Roman"/>
              </a:rPr>
              <a:t>hours due to  </a:t>
            </a:r>
            <a:r>
              <a:rPr dirty="0" sz="1600" spc="-20">
                <a:solidFill>
                  <a:srgbClr val="292834"/>
                </a:solidFill>
                <a:latin typeface="Times New Roman"/>
                <a:cs typeface="Times New Roman"/>
              </a:rPr>
              <a:t>respiratory </a:t>
            </a:r>
            <a:r>
              <a:rPr dirty="0" sz="1600" spc="-5">
                <a:solidFill>
                  <a:srgbClr val="292834"/>
                </a:solidFill>
                <a:latin typeface="Times New Roman"/>
                <a:cs typeface="Times New Roman"/>
              </a:rPr>
              <a:t>distress  associated with  </a:t>
            </a:r>
            <a:r>
              <a:rPr dirty="0" sz="1600" spc="-10">
                <a:solidFill>
                  <a:srgbClr val="292834"/>
                </a:solidFill>
                <a:latin typeface="Times New Roman"/>
                <a:cs typeface="Times New Roman"/>
              </a:rPr>
              <a:t>pulmonary</a:t>
            </a:r>
            <a:r>
              <a:rPr dirty="0" sz="1600" spc="1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92834"/>
                </a:solidFill>
                <a:latin typeface="Times New Roman"/>
                <a:cs typeface="Times New Roman"/>
              </a:rPr>
              <a:t>hypoplasia.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1752092"/>
            <a:ext cx="43332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80"/>
              <a:t>Bilateral </a:t>
            </a:r>
            <a:r>
              <a:rPr dirty="0" sz="3200" spc="-260"/>
              <a:t>Renal</a:t>
            </a:r>
            <a:r>
              <a:rPr dirty="0" sz="3200" spc="-220"/>
              <a:t> </a:t>
            </a:r>
            <a:r>
              <a:rPr dirty="0" sz="3200" spc="-385"/>
              <a:t>Agenesis…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0902" y="2644394"/>
            <a:ext cx="3427095" cy="2706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432431"/>
            <a:ext cx="3704590" cy="298323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241300" marR="116839" indent="-228600">
              <a:lnSpc>
                <a:spcPts val="2160"/>
              </a:lnSpc>
              <a:spcBef>
                <a:spcPts val="375"/>
              </a:spcBef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</a:t>
            </a:r>
            <a:r>
              <a:rPr dirty="0" sz="2000" spc="470">
                <a:solidFill>
                  <a:srgbClr val="57B6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Definitive </a:t>
            </a:r>
            <a:r>
              <a:rPr dirty="0" sz="2000" b="1">
                <a:solidFill>
                  <a:srgbClr val="292834"/>
                </a:solidFill>
                <a:latin typeface="Times New Roman"/>
                <a:cs typeface="Times New Roman"/>
              </a:rPr>
              <a:t>accessory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organ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with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its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own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collecting system,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blood  </a:t>
            </a:r>
            <a:r>
              <a:rPr dirty="0" sz="2000" spc="-20">
                <a:solidFill>
                  <a:srgbClr val="292834"/>
                </a:solidFill>
                <a:latin typeface="Times New Roman"/>
                <a:cs typeface="Times New Roman"/>
              </a:rPr>
              <a:t>supply,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and distinct</a:t>
            </a:r>
            <a:r>
              <a:rPr dirty="0" sz="2000" spc="-12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encapsulated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parenchyma.</a:t>
            </a:r>
            <a:endParaRPr sz="2000">
              <a:latin typeface="Times New Roman"/>
              <a:cs typeface="Times New Roman"/>
            </a:endParaRPr>
          </a:p>
          <a:p>
            <a:pPr marL="241300" marR="110489" indent="-228600">
              <a:lnSpc>
                <a:spcPts val="2160"/>
              </a:lnSpc>
              <a:spcBef>
                <a:spcPts val="72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Either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completely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separate or  loosely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attached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to the kidney</a:t>
            </a:r>
            <a:r>
              <a:rPr dirty="0" sz="2000" spc="-14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on  the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ipsilateral</a:t>
            </a:r>
            <a:r>
              <a:rPr dirty="0" sz="2000" spc="-5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side.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60"/>
              </a:lnSpc>
              <a:spcBef>
                <a:spcPts val="72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 ureteral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inter-relationships</a:t>
            </a:r>
            <a:r>
              <a:rPr dirty="0" sz="2000" spc="-14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on  the side of the supernumerary  kidney can be</a:t>
            </a:r>
            <a:r>
              <a:rPr dirty="0" sz="2000" spc="-4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variable.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3102" y="1784096"/>
            <a:ext cx="40455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14"/>
              <a:t>3- </a:t>
            </a:r>
            <a:r>
              <a:rPr dirty="0" sz="3000" spc="-220"/>
              <a:t>Supernumerary</a:t>
            </a:r>
            <a:r>
              <a:rPr dirty="0" sz="3000" spc="-254"/>
              <a:t> Kidney</a:t>
            </a:r>
            <a:endParaRPr sz="3000"/>
          </a:p>
        </p:txBody>
      </p:sp>
      <p:sp>
        <p:nvSpPr>
          <p:cNvPr id="5" name="object 5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5285" y="2408819"/>
            <a:ext cx="2117009" cy="287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57185" y="2370708"/>
            <a:ext cx="2198370" cy="2948940"/>
          </a:xfrm>
          <a:custGeom>
            <a:avLst/>
            <a:gdLst/>
            <a:ahLst/>
            <a:cxnLst/>
            <a:rect l="l" t="t" r="r" b="b"/>
            <a:pathLst>
              <a:path w="2198370" h="2948940">
                <a:moveTo>
                  <a:pt x="0" y="2948686"/>
                </a:moveTo>
                <a:lnTo>
                  <a:pt x="2198370" y="2948686"/>
                </a:lnTo>
                <a:lnTo>
                  <a:pt x="2198370" y="0"/>
                </a:lnTo>
                <a:lnTo>
                  <a:pt x="0" y="0"/>
                </a:lnTo>
                <a:lnTo>
                  <a:pt x="0" y="2948686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80744" y="2414523"/>
            <a:ext cx="2730500" cy="276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9217" y="1784096"/>
            <a:ext cx="371347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14"/>
              <a:t>4- </a:t>
            </a:r>
            <a:r>
              <a:rPr dirty="0" sz="3000" spc="-235"/>
              <a:t>Simple </a:t>
            </a:r>
            <a:r>
              <a:rPr dirty="0" sz="3000" spc="-245"/>
              <a:t>Renal</a:t>
            </a:r>
            <a:r>
              <a:rPr dirty="0" sz="3000" spc="-185"/>
              <a:t> </a:t>
            </a:r>
            <a:r>
              <a:rPr dirty="0" sz="3000" spc="-245"/>
              <a:t>Ectopia</a:t>
            </a:r>
            <a:endParaRPr sz="3000"/>
          </a:p>
        </p:txBody>
      </p:sp>
      <p:sp>
        <p:nvSpPr>
          <p:cNvPr id="6" name="object 6"/>
          <p:cNvSpPr/>
          <p:nvPr/>
        </p:nvSpPr>
        <p:spPr>
          <a:xfrm>
            <a:off x="4264278" y="3314191"/>
            <a:ext cx="753745" cy="485140"/>
          </a:xfrm>
          <a:custGeom>
            <a:avLst/>
            <a:gdLst/>
            <a:ahLst/>
            <a:cxnLst/>
            <a:rect l="l" t="t" r="r" b="b"/>
            <a:pathLst>
              <a:path w="753745" h="485139">
                <a:moveTo>
                  <a:pt x="511048" y="0"/>
                </a:moveTo>
                <a:lnTo>
                  <a:pt x="511048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511048" y="363474"/>
                </a:lnTo>
                <a:lnTo>
                  <a:pt x="511048" y="484632"/>
                </a:lnTo>
                <a:lnTo>
                  <a:pt x="753363" y="242316"/>
                </a:lnTo>
                <a:lnTo>
                  <a:pt x="511048" y="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4278" y="3314191"/>
            <a:ext cx="753745" cy="485140"/>
          </a:xfrm>
          <a:custGeom>
            <a:avLst/>
            <a:gdLst/>
            <a:ahLst/>
            <a:cxnLst/>
            <a:rect l="l" t="t" r="r" b="b"/>
            <a:pathLst>
              <a:path w="753745" h="485139">
                <a:moveTo>
                  <a:pt x="0" y="121158"/>
                </a:moveTo>
                <a:lnTo>
                  <a:pt x="511048" y="121158"/>
                </a:lnTo>
                <a:lnTo>
                  <a:pt x="511048" y="0"/>
                </a:lnTo>
                <a:lnTo>
                  <a:pt x="753363" y="242316"/>
                </a:lnTo>
                <a:lnTo>
                  <a:pt x="511048" y="484632"/>
                </a:lnTo>
                <a:lnTo>
                  <a:pt x="511048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12700">
            <a:solidFill>
              <a:srgbClr val="226B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71745" y="2403094"/>
            <a:ext cx="2048382" cy="2780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0478" y="1285747"/>
            <a:ext cx="371347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14"/>
              <a:t>4- </a:t>
            </a:r>
            <a:r>
              <a:rPr dirty="0" sz="3000" spc="-235"/>
              <a:t>Simple </a:t>
            </a:r>
            <a:r>
              <a:rPr dirty="0" sz="3000" spc="-245"/>
              <a:t>Renal</a:t>
            </a:r>
            <a:r>
              <a:rPr dirty="0" sz="3000" spc="-180"/>
              <a:t> </a:t>
            </a:r>
            <a:r>
              <a:rPr dirty="0" sz="3000" spc="-245"/>
              <a:t>Ectopia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959610" y="1988947"/>
            <a:ext cx="3133090" cy="2068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4800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Left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more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than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the</a:t>
            </a:r>
            <a:r>
              <a:rPr dirty="0" sz="2000" spc="-7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right.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1 of 2100 to 3000</a:t>
            </a:r>
            <a:r>
              <a:rPr dirty="0" sz="2000" spc="-114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autopsies.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241300" marR="340995" indent="-228600">
              <a:lnSpc>
                <a:spcPts val="2160"/>
              </a:lnSpc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Most ectopic kidneys</a:t>
            </a:r>
            <a:r>
              <a:rPr dirty="0" sz="2000" spc="-14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are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clinically</a:t>
            </a:r>
            <a:r>
              <a:rPr dirty="0" sz="2000" spc="-5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u="sng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asymptomatic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3084" y="1995038"/>
            <a:ext cx="2696224" cy="3581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4841" y="1285747"/>
            <a:ext cx="3983354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14"/>
              <a:t>4- </a:t>
            </a:r>
            <a:r>
              <a:rPr dirty="0" sz="3000" spc="-235"/>
              <a:t>Simple </a:t>
            </a:r>
            <a:r>
              <a:rPr dirty="0" sz="3000" spc="-245"/>
              <a:t>Renal</a:t>
            </a:r>
            <a:r>
              <a:rPr dirty="0" sz="3000" spc="-175"/>
              <a:t> </a:t>
            </a:r>
            <a:r>
              <a:rPr dirty="0" sz="3000" spc="-325"/>
              <a:t>Ectopia…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959610" y="1926847"/>
            <a:ext cx="3644265" cy="364934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Associated</a:t>
            </a:r>
            <a:r>
              <a:rPr dirty="0" sz="2000" spc="-14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Anomalies: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40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50% have a</a:t>
            </a:r>
            <a:r>
              <a:rPr dirty="0" sz="1800" spc="-4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hydronephrosis:</a:t>
            </a:r>
            <a:endParaRPr sz="1800">
              <a:latin typeface="Times New Roman"/>
              <a:cs typeface="Times New Roman"/>
            </a:endParaRPr>
          </a:p>
          <a:p>
            <a:pPr marL="1155700" indent="-228600">
              <a:lnSpc>
                <a:spcPts val="2280"/>
              </a:lnSpc>
              <a:spcBef>
                <a:spcPts val="475"/>
              </a:spcBef>
              <a:buClr>
                <a:srgbClr val="57B6C0"/>
              </a:buClr>
              <a:buFont typeface="Wingdings"/>
              <a:buChar char=""/>
              <a:tabLst>
                <a:tab pos="1156335" algn="l"/>
              </a:tabLst>
            </a:pP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Obstruction: UPJO</a:t>
            </a:r>
            <a:r>
              <a:rPr dirty="0" sz="2000" spc="-8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ts val="2280"/>
              </a:lnSpc>
            </a:pP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UVJO</a:t>
            </a:r>
            <a:endParaRPr sz="2000">
              <a:latin typeface="Times New Roman"/>
              <a:cs typeface="Times New Roman"/>
            </a:endParaRPr>
          </a:p>
          <a:p>
            <a:pPr marL="1155700" marR="5080" indent="-228600">
              <a:lnSpc>
                <a:spcPts val="2160"/>
              </a:lnSpc>
              <a:spcBef>
                <a:spcPts val="750"/>
              </a:spcBef>
              <a:buClr>
                <a:srgbClr val="57B6C0"/>
              </a:buClr>
              <a:buFont typeface="Wingdings"/>
              <a:buChar char=""/>
              <a:tabLst>
                <a:tab pos="1156335" algn="l"/>
              </a:tabLst>
            </a:pP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Reflux (VUR): grade</a:t>
            </a:r>
            <a:r>
              <a:rPr dirty="0" sz="2000" spc="-12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III  or</a:t>
            </a:r>
            <a:r>
              <a:rPr dirty="0" sz="2000" spc="-2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greater</a:t>
            </a:r>
            <a:endParaRPr sz="2000">
              <a:latin typeface="Times New Roman"/>
              <a:cs typeface="Times New Roman"/>
            </a:endParaRPr>
          </a:p>
          <a:p>
            <a:pPr marL="1155700" indent="-228600">
              <a:lnSpc>
                <a:spcPct val="100000"/>
              </a:lnSpc>
              <a:spcBef>
                <a:spcPts val="450"/>
              </a:spcBef>
              <a:buClr>
                <a:srgbClr val="57B6C0"/>
              </a:buClr>
              <a:buFont typeface="Wingdings"/>
              <a:buChar char=""/>
              <a:tabLst>
                <a:tab pos="1156335" algn="l"/>
              </a:tabLst>
            </a:pP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Malrotation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698500" marR="77470" indent="-228600">
              <a:lnSpc>
                <a:spcPts val="2160"/>
              </a:lnSpc>
              <a:tabLst>
                <a:tab pos="698500" algn="l"/>
              </a:tabLst>
            </a:pPr>
            <a:r>
              <a:rPr dirty="0" sz="2000" spc="-1000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Genital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anomalies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 the  patient with ectopia is</a:t>
            </a:r>
            <a:r>
              <a:rPr dirty="0" sz="2000" spc="-14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about  15%.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3084" y="1995038"/>
            <a:ext cx="2696224" cy="3581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9627" y="2438458"/>
            <a:ext cx="2274446" cy="3086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6921" y="1784096"/>
            <a:ext cx="387857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14"/>
              <a:t>5- </a:t>
            </a:r>
            <a:r>
              <a:rPr dirty="0" sz="3000" spc="-325"/>
              <a:t>Crossed </a:t>
            </a:r>
            <a:r>
              <a:rPr dirty="0" sz="3000" spc="-240"/>
              <a:t>Renal</a:t>
            </a:r>
            <a:r>
              <a:rPr dirty="0" sz="3000" spc="-130"/>
              <a:t> </a:t>
            </a:r>
            <a:r>
              <a:rPr dirty="0" sz="3000" spc="-245"/>
              <a:t>Ectopia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2610611" y="5637784"/>
            <a:ext cx="6096000" cy="92392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31115" rIns="0" bIns="0" rtlCol="0" vert="horz">
            <a:spAutoFit/>
          </a:bodyPr>
          <a:lstStyle/>
          <a:p>
            <a:pPr marL="91440" marR="399415">
              <a:lnSpc>
                <a:spcPct val="100000"/>
              </a:lnSpc>
              <a:spcBef>
                <a:spcPts val="245"/>
              </a:spcBef>
            </a:pPr>
            <a:r>
              <a:rPr dirty="0" sz="1800" spc="-200" b="1">
                <a:latin typeface="Arial"/>
                <a:cs typeface="Arial"/>
              </a:rPr>
              <a:t>Crossed </a:t>
            </a:r>
            <a:r>
              <a:rPr dirty="0" sz="1800" spc="-100" b="1">
                <a:latin typeface="Arial"/>
                <a:cs typeface="Arial"/>
              </a:rPr>
              <a:t>ectopia</a:t>
            </a:r>
            <a:r>
              <a:rPr dirty="0" sz="1800" spc="-100">
                <a:latin typeface="Arial"/>
                <a:cs typeface="Arial"/>
              </a:rPr>
              <a:t>: </a:t>
            </a:r>
            <a:r>
              <a:rPr dirty="0" sz="1800" spc="-70">
                <a:latin typeface="Arial"/>
                <a:cs typeface="Arial"/>
              </a:rPr>
              <a:t>kidney </a:t>
            </a:r>
            <a:r>
              <a:rPr dirty="0" sz="1800" spc="-95">
                <a:latin typeface="Arial"/>
                <a:cs typeface="Arial"/>
              </a:rPr>
              <a:t>is </a:t>
            </a:r>
            <a:r>
              <a:rPr dirty="0" sz="1800" spc="-65">
                <a:latin typeface="Arial"/>
                <a:cs typeface="Arial"/>
              </a:rPr>
              <a:t>located </a:t>
            </a:r>
            <a:r>
              <a:rPr dirty="0" sz="1800" spc="-60">
                <a:latin typeface="Arial"/>
                <a:cs typeface="Arial"/>
              </a:rPr>
              <a:t>on </a:t>
            </a:r>
            <a:r>
              <a:rPr dirty="0" sz="1800" spc="-20">
                <a:latin typeface="Arial"/>
                <a:cs typeface="Arial"/>
              </a:rPr>
              <a:t>the </a:t>
            </a:r>
            <a:r>
              <a:rPr dirty="0" sz="1800" spc="-90">
                <a:latin typeface="Arial"/>
                <a:cs typeface="Arial"/>
              </a:rPr>
              <a:t>side </a:t>
            </a:r>
            <a:r>
              <a:rPr dirty="0" sz="1800" spc="-60">
                <a:latin typeface="Arial"/>
                <a:cs typeface="Arial"/>
              </a:rPr>
              <a:t>opposite </a:t>
            </a:r>
            <a:r>
              <a:rPr dirty="0" sz="1800" spc="-25">
                <a:latin typeface="Arial"/>
                <a:cs typeface="Arial"/>
              </a:rPr>
              <a:t>from  </a:t>
            </a:r>
            <a:r>
              <a:rPr dirty="0" sz="1800" spc="-5">
                <a:latin typeface="Arial"/>
                <a:cs typeface="Arial"/>
              </a:rPr>
              <a:t>that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in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which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its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ureter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inserts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into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bladder.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800" spc="-135">
                <a:latin typeface="Arial"/>
                <a:cs typeface="Arial"/>
              </a:rPr>
              <a:t>The </a:t>
            </a:r>
            <a:r>
              <a:rPr dirty="0" sz="1800" spc="-30">
                <a:latin typeface="Arial"/>
                <a:cs typeface="Arial"/>
              </a:rPr>
              <a:t>ureter </a:t>
            </a:r>
            <a:r>
              <a:rPr dirty="0" sz="1800" spc="-20">
                <a:latin typeface="Arial"/>
                <a:cs typeface="Arial"/>
              </a:rPr>
              <a:t>from </a:t>
            </a:r>
            <a:r>
              <a:rPr dirty="0" sz="1800" spc="-110">
                <a:latin typeface="Arial"/>
                <a:cs typeface="Arial"/>
              </a:rPr>
              <a:t>each </a:t>
            </a:r>
            <a:r>
              <a:rPr dirty="0" sz="1800" spc="-70">
                <a:latin typeface="Arial"/>
                <a:cs typeface="Arial"/>
              </a:rPr>
              <a:t>kidney </a:t>
            </a:r>
            <a:r>
              <a:rPr dirty="0" sz="1800" spc="-95">
                <a:latin typeface="Arial"/>
                <a:cs typeface="Arial"/>
              </a:rPr>
              <a:t>is </a:t>
            </a:r>
            <a:r>
              <a:rPr dirty="0" sz="1800" spc="-80">
                <a:latin typeface="Arial"/>
                <a:cs typeface="Arial"/>
              </a:rPr>
              <a:t>usually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orthotopic.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68423" y="2438374"/>
            <a:ext cx="2542998" cy="2941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7696" y="1697735"/>
            <a:ext cx="379476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323215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0"/>
              <a:t>Learning</a:t>
            </a:r>
            <a:r>
              <a:rPr dirty="0" sz="3000" spc="-195"/>
              <a:t> </a:t>
            </a:r>
            <a:r>
              <a:rPr dirty="0" sz="3000" spc="-215"/>
              <a:t>Objectives: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1602994" y="2372080"/>
            <a:ext cx="6172835" cy="11226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Identify the </a:t>
            </a:r>
            <a:r>
              <a:rPr dirty="0" sz="2000" spc="-10">
                <a:solidFill>
                  <a:srgbClr val="292834"/>
                </a:solidFill>
                <a:latin typeface="Times New Roman"/>
                <a:cs typeface="Times New Roman"/>
              </a:rPr>
              <a:t>common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congenital</a:t>
            </a:r>
            <a:r>
              <a:rPr dirty="0" sz="2000" spc="-8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anomalies.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How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detect this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anomaly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on radiological</a:t>
            </a:r>
            <a:r>
              <a:rPr dirty="0" sz="2000" spc="-9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investigations.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Important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steps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</a:t>
            </a:r>
            <a:r>
              <a:rPr dirty="0" sz="2000" spc="-6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management.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8619" y="2700274"/>
            <a:ext cx="16078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80" b="1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dirty="0" sz="2000" spc="-204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85" b="1">
                <a:solidFill>
                  <a:srgbClr val="FF0000"/>
                </a:solidFill>
                <a:latin typeface="Arial"/>
                <a:cs typeface="Arial"/>
              </a:rPr>
              <a:t>Fusion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1117" y="2700274"/>
            <a:ext cx="12490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65" b="1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dirty="0" sz="2000" spc="-2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85" b="1">
                <a:solidFill>
                  <a:srgbClr val="FF0000"/>
                </a:solidFill>
                <a:latin typeface="Arial"/>
                <a:cs typeface="Arial"/>
              </a:rPr>
              <a:t>Fusion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2994" y="1784350"/>
            <a:ext cx="37534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25"/>
              <a:t>Crossed </a:t>
            </a:r>
            <a:r>
              <a:rPr dirty="0" sz="3000" spc="-240"/>
              <a:t>Renal</a:t>
            </a:r>
            <a:r>
              <a:rPr dirty="0" sz="3000" spc="-70"/>
              <a:t> </a:t>
            </a:r>
            <a:r>
              <a:rPr dirty="0" sz="3000" spc="-325"/>
              <a:t>Ectopia…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2362200" y="5638990"/>
            <a:ext cx="6096000" cy="92392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311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dirty="0" sz="1800" spc="-165">
                <a:latin typeface="Arial"/>
                <a:cs typeface="Arial"/>
              </a:rPr>
              <a:t>90% </a:t>
            </a:r>
            <a:r>
              <a:rPr dirty="0" sz="1800" spc="-85">
                <a:latin typeface="Arial"/>
                <a:cs typeface="Arial"/>
              </a:rPr>
              <a:t>are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fused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800" spc="-20">
                <a:latin typeface="Arial"/>
                <a:cs typeface="Arial"/>
              </a:rPr>
              <a:t>the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superior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pole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ectopic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kidney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usually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joins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with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1800" spc="-25">
                <a:latin typeface="Arial"/>
                <a:cs typeface="Arial"/>
              </a:rPr>
              <a:t>inferior </a:t>
            </a:r>
            <a:r>
              <a:rPr dirty="0" sz="1800" spc="-95">
                <a:latin typeface="Arial"/>
                <a:cs typeface="Arial"/>
              </a:rPr>
              <a:t>aspect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20">
                <a:latin typeface="Arial"/>
                <a:cs typeface="Arial"/>
              </a:rPr>
              <a:t>the </a:t>
            </a:r>
            <a:r>
              <a:rPr dirty="0" sz="1800" spc="-50">
                <a:latin typeface="Arial"/>
                <a:cs typeface="Arial"/>
              </a:rPr>
              <a:t>normal</a:t>
            </a:r>
            <a:r>
              <a:rPr dirty="0" sz="1800" spc="-30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kidney.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76754" y="3079706"/>
            <a:ext cx="1980521" cy="2224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53454" y="3083210"/>
            <a:ext cx="1980559" cy="2290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2845180"/>
            <a:ext cx="4679823" cy="195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6294" y="1784096"/>
            <a:ext cx="326009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14"/>
              <a:t>6- </a:t>
            </a:r>
            <a:r>
              <a:rPr dirty="0" sz="3000" spc="-265"/>
              <a:t>Horseshoe</a:t>
            </a:r>
            <a:r>
              <a:rPr dirty="0" sz="3000" spc="-245"/>
              <a:t> </a:t>
            </a:r>
            <a:r>
              <a:rPr dirty="0" sz="3000" spc="-254"/>
              <a:t>Kidney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5505450" y="5260517"/>
            <a:ext cx="2743200" cy="92392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38735" rIns="0" bIns="0" rtlCol="0" vert="horz">
            <a:spAutoFit/>
          </a:bodyPr>
          <a:lstStyle/>
          <a:p>
            <a:pPr marL="92075" marR="112395">
              <a:lnSpc>
                <a:spcPct val="100000"/>
              </a:lnSpc>
              <a:spcBef>
                <a:spcPts val="305"/>
              </a:spcBef>
            </a:pPr>
            <a:r>
              <a:rPr dirty="0" sz="1800">
                <a:latin typeface="Times New Roman"/>
                <a:cs typeface="Times New Roman"/>
              </a:rPr>
              <a:t>The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isthmus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bulky and  </a:t>
            </a:r>
            <a:r>
              <a:rPr dirty="0" sz="1800" spc="-5">
                <a:latin typeface="Times New Roman"/>
                <a:cs typeface="Times New Roman"/>
              </a:rPr>
              <a:t>consists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parenchymatous  </a:t>
            </a:r>
            <a:r>
              <a:rPr dirty="0" sz="1800" spc="-5">
                <a:latin typeface="Times New Roman"/>
                <a:cs typeface="Times New Roman"/>
              </a:rPr>
              <a:t>tissue.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14285" y="3111880"/>
            <a:ext cx="1371600" cy="142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9373" y="4176521"/>
            <a:ext cx="569595" cy="1026794"/>
          </a:xfrm>
          <a:custGeom>
            <a:avLst/>
            <a:gdLst/>
            <a:ahLst/>
            <a:cxnLst/>
            <a:rect l="l" t="t" r="r" b="b"/>
            <a:pathLst>
              <a:path w="569595" h="1026795">
                <a:moveTo>
                  <a:pt x="106355" y="137556"/>
                </a:moveTo>
                <a:lnTo>
                  <a:pt x="55958" y="164640"/>
                </a:lnTo>
                <a:lnTo>
                  <a:pt x="519302" y="1026794"/>
                </a:lnTo>
                <a:lnTo>
                  <a:pt x="569595" y="999744"/>
                </a:lnTo>
                <a:lnTo>
                  <a:pt x="106355" y="137556"/>
                </a:lnTo>
                <a:close/>
              </a:path>
              <a:path w="569595" h="1026795">
                <a:moveTo>
                  <a:pt x="0" y="0"/>
                </a:moveTo>
                <a:lnTo>
                  <a:pt x="5714" y="191642"/>
                </a:lnTo>
                <a:lnTo>
                  <a:pt x="55958" y="164640"/>
                </a:lnTo>
                <a:lnTo>
                  <a:pt x="42417" y="139445"/>
                </a:lnTo>
                <a:lnTo>
                  <a:pt x="92837" y="112394"/>
                </a:lnTo>
                <a:lnTo>
                  <a:pt x="153173" y="112394"/>
                </a:lnTo>
                <a:lnTo>
                  <a:pt x="156717" y="110489"/>
                </a:lnTo>
                <a:lnTo>
                  <a:pt x="0" y="0"/>
                </a:lnTo>
                <a:close/>
              </a:path>
              <a:path w="569595" h="1026795">
                <a:moveTo>
                  <a:pt x="92837" y="112394"/>
                </a:moveTo>
                <a:lnTo>
                  <a:pt x="42417" y="139445"/>
                </a:lnTo>
                <a:lnTo>
                  <a:pt x="55958" y="164640"/>
                </a:lnTo>
                <a:lnTo>
                  <a:pt x="106355" y="137556"/>
                </a:lnTo>
                <a:lnTo>
                  <a:pt x="92837" y="112394"/>
                </a:lnTo>
                <a:close/>
              </a:path>
              <a:path w="569595" h="1026795">
                <a:moveTo>
                  <a:pt x="153173" y="112394"/>
                </a:moveTo>
                <a:lnTo>
                  <a:pt x="92837" y="112394"/>
                </a:lnTo>
                <a:lnTo>
                  <a:pt x="106355" y="137556"/>
                </a:lnTo>
                <a:lnTo>
                  <a:pt x="153173" y="112394"/>
                </a:lnTo>
                <a:close/>
              </a:path>
            </a:pathLst>
          </a:custGeom>
          <a:solidFill>
            <a:srgbClr val="2F44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2372080"/>
            <a:ext cx="7743190" cy="322707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Occurs 1 in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400</a:t>
            </a:r>
            <a:r>
              <a:rPr dirty="0" sz="2000" spc="-6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persons.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 calyces:</a:t>
            </a:r>
            <a:endParaRPr sz="20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480"/>
              </a:spcBef>
              <a:buClr>
                <a:srgbClr val="57B6C0"/>
              </a:buClr>
              <a:buFont typeface="Wingdings"/>
              <a:buChar char=""/>
              <a:tabLst>
                <a:tab pos="698500" algn="l"/>
              </a:tabLst>
            </a:pP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normal in</a:t>
            </a:r>
            <a:r>
              <a:rPr dirty="0" sz="2000" spc="-4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number</a:t>
            </a:r>
            <a:endParaRPr sz="20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480"/>
              </a:spcBef>
              <a:buClr>
                <a:srgbClr val="57B6C0"/>
              </a:buClr>
              <a:buFont typeface="Wingdings"/>
              <a:buChar char=""/>
              <a:tabLst>
                <a:tab pos="698500" algn="l"/>
              </a:tabLst>
            </a:pP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atypical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</a:t>
            </a:r>
            <a:r>
              <a:rPr dirty="0" sz="2000" spc="-2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orientation.</a:t>
            </a:r>
            <a:endParaRPr sz="20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480"/>
              </a:spcBef>
              <a:buClr>
                <a:srgbClr val="57B6C0"/>
              </a:buClr>
              <a:buFont typeface="Wingdings"/>
              <a:buChar char=""/>
              <a:tabLst>
                <a:tab pos="698500" algn="l"/>
              </a:tabLst>
            </a:pP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pelvis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remains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 the vertical or obliquely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lateral</a:t>
            </a:r>
            <a:r>
              <a:rPr dirty="0" sz="2000" spc="-15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plane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60"/>
              </a:lnSpc>
              <a:spcBef>
                <a:spcPts val="75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Horseshoe kidney is frequently found in association with other</a:t>
            </a:r>
            <a:r>
              <a:rPr dirty="0" sz="2000" spc="-23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congenital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anomalies.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50"/>
              </a:spcBef>
              <a:tabLst>
                <a:tab pos="6978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UPJ obstruction in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one</a:t>
            </a:r>
            <a:r>
              <a:rPr dirty="0" sz="2000" spc="-8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third.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r>
              <a:rPr dirty="0" sz="2000" spc="-1000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60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%</a:t>
            </a:r>
            <a:r>
              <a:rPr dirty="0" sz="2000" spc="-2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asymptomatic.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286385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65"/>
              <a:t>Horseshoe</a:t>
            </a:r>
            <a:r>
              <a:rPr dirty="0" sz="3000" spc="-195"/>
              <a:t> </a:t>
            </a:r>
            <a:r>
              <a:rPr dirty="0" sz="3000" spc="-254"/>
              <a:t>Kidney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10140950" y="2928366"/>
            <a:ext cx="1377950" cy="143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1135" y="2438516"/>
            <a:ext cx="3320496" cy="3359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401951"/>
            <a:ext cx="3714750" cy="346202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241300" marR="506730" indent="-228600">
              <a:lnSpc>
                <a:spcPct val="80000"/>
              </a:lnSpc>
              <a:spcBef>
                <a:spcPts val="58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 kidney and renal pelvis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normally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rotate 90 degrees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ventromedially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during</a:t>
            </a:r>
            <a:r>
              <a:rPr dirty="0" sz="2000" spc="-7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ascent</a:t>
            </a:r>
            <a:endParaRPr sz="20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220"/>
              </a:spcBef>
              <a:buClr>
                <a:srgbClr val="57B6C0"/>
              </a:buClr>
              <a:buFont typeface="Wingdings"/>
              <a:buChar char=""/>
              <a:tabLst>
                <a:tab pos="699135" algn="l"/>
              </a:tabLst>
            </a:pP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the calyces point</a:t>
            </a:r>
            <a:r>
              <a:rPr dirty="0" sz="18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laterally.</a:t>
            </a:r>
            <a:endParaRPr sz="18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215"/>
              </a:spcBef>
              <a:buClr>
                <a:srgbClr val="57B6C0"/>
              </a:buClr>
              <a:buFont typeface="Wingdings"/>
              <a:buChar char=""/>
              <a:tabLst>
                <a:tab pos="699135" algn="l"/>
              </a:tabLst>
            </a:pP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the pelvis faces</a:t>
            </a:r>
            <a:r>
              <a:rPr dirty="0" sz="1800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medially</a:t>
            </a:r>
            <a:r>
              <a:rPr dirty="0" sz="1800" spc="-10">
                <a:solidFill>
                  <a:srgbClr val="292834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241300" marR="71755" indent="-228600">
              <a:lnSpc>
                <a:spcPct val="80000"/>
              </a:lnSpc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When this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alignment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is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not</a:t>
            </a:r>
            <a:r>
              <a:rPr dirty="0" sz="2000" spc="-15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exact,  the condition is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known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as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malrotation.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tabLst>
                <a:tab pos="240665" algn="l"/>
              </a:tabLst>
            </a:pPr>
            <a:r>
              <a:rPr dirty="0" sz="2000" spc="-1000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Frequently associated with</a:t>
            </a:r>
            <a:r>
              <a:rPr dirty="0" sz="2000" spc="-20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292834"/>
                </a:solidFill>
                <a:latin typeface="Times New Roman"/>
                <a:cs typeface="Times New Roman"/>
              </a:rPr>
              <a:t>Turner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160"/>
              </a:lnSpc>
            </a:pP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syndrome.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7079" y="1697735"/>
            <a:ext cx="696468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00628" y="1697735"/>
            <a:ext cx="62026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17976" y="1697735"/>
            <a:ext cx="586739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01796" y="1697735"/>
            <a:ext cx="4029455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28331" y="1697735"/>
            <a:ext cx="589787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31870" y="1784096"/>
            <a:ext cx="394842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14"/>
              <a:t>7- </a:t>
            </a:r>
            <a:r>
              <a:rPr dirty="0" sz="3000" spc="-229"/>
              <a:t>Anomalies </a:t>
            </a:r>
            <a:r>
              <a:rPr dirty="0" sz="3000" spc="-135"/>
              <a:t>of</a:t>
            </a:r>
            <a:r>
              <a:rPr dirty="0" sz="3000" spc="-185"/>
              <a:t> Rotation</a:t>
            </a:r>
            <a:endParaRPr sz="3000"/>
          </a:p>
        </p:txBody>
      </p:sp>
      <p:sp>
        <p:nvSpPr>
          <p:cNvPr id="10" name="object 10"/>
          <p:cNvSpPr/>
          <p:nvPr/>
        </p:nvSpPr>
        <p:spPr>
          <a:xfrm>
            <a:off x="6037834" y="3315970"/>
            <a:ext cx="2649220" cy="513080"/>
          </a:xfrm>
          <a:custGeom>
            <a:avLst/>
            <a:gdLst/>
            <a:ahLst/>
            <a:cxnLst/>
            <a:rect l="l" t="t" r="r" b="b"/>
            <a:pathLst>
              <a:path w="2649220" h="513079">
                <a:moveTo>
                  <a:pt x="2533054" y="37531"/>
                </a:moveTo>
                <a:lnTo>
                  <a:pt x="0" y="475233"/>
                </a:lnTo>
                <a:lnTo>
                  <a:pt x="6603" y="512825"/>
                </a:lnTo>
                <a:lnTo>
                  <a:pt x="2539583" y="75136"/>
                </a:lnTo>
                <a:lnTo>
                  <a:pt x="2533054" y="37531"/>
                </a:lnTo>
                <a:close/>
              </a:path>
              <a:path w="2649220" h="513079">
                <a:moveTo>
                  <a:pt x="2640522" y="34289"/>
                </a:moveTo>
                <a:lnTo>
                  <a:pt x="2551811" y="34289"/>
                </a:lnTo>
                <a:lnTo>
                  <a:pt x="2558415" y="71881"/>
                </a:lnTo>
                <a:lnTo>
                  <a:pt x="2539583" y="75136"/>
                </a:lnTo>
                <a:lnTo>
                  <a:pt x="2546095" y="112649"/>
                </a:lnTo>
                <a:lnTo>
                  <a:pt x="2648966" y="36829"/>
                </a:lnTo>
                <a:lnTo>
                  <a:pt x="2640522" y="34289"/>
                </a:lnTo>
                <a:close/>
              </a:path>
              <a:path w="2649220" h="513079">
                <a:moveTo>
                  <a:pt x="2551811" y="34289"/>
                </a:moveTo>
                <a:lnTo>
                  <a:pt x="2533054" y="37531"/>
                </a:lnTo>
                <a:lnTo>
                  <a:pt x="2539583" y="75136"/>
                </a:lnTo>
                <a:lnTo>
                  <a:pt x="2558415" y="71881"/>
                </a:lnTo>
                <a:lnTo>
                  <a:pt x="2551811" y="34289"/>
                </a:lnTo>
                <a:close/>
              </a:path>
              <a:path w="2649220" h="513079">
                <a:moveTo>
                  <a:pt x="2526538" y="0"/>
                </a:moveTo>
                <a:lnTo>
                  <a:pt x="2533054" y="37531"/>
                </a:lnTo>
                <a:lnTo>
                  <a:pt x="2551811" y="34289"/>
                </a:lnTo>
                <a:lnTo>
                  <a:pt x="2640522" y="34289"/>
                </a:lnTo>
                <a:lnTo>
                  <a:pt x="2526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4794" y="3117214"/>
            <a:ext cx="3516122" cy="229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60626" y="3158363"/>
            <a:ext cx="3048000" cy="229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53767" y="1697735"/>
            <a:ext cx="69646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7316" y="1697735"/>
            <a:ext cx="620268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64664" y="1697735"/>
            <a:ext cx="6821424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83168" y="1697735"/>
            <a:ext cx="589787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78176" y="1784096"/>
            <a:ext cx="66516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70"/>
              <a:t>8-Ureteropelvic </a:t>
            </a:r>
            <a:r>
              <a:rPr dirty="0" sz="3000" spc="-185"/>
              <a:t>junction </a:t>
            </a:r>
            <a:r>
              <a:rPr dirty="0" sz="3000" spc="-325"/>
              <a:t>(UPJ)</a:t>
            </a:r>
            <a:r>
              <a:rPr dirty="0" sz="3000" spc="-150"/>
              <a:t> </a:t>
            </a:r>
            <a:r>
              <a:rPr dirty="0" sz="3000" spc="-200"/>
              <a:t>obstruction</a:t>
            </a: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2364460"/>
            <a:ext cx="3530600" cy="313563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00" spc="-120" b="1">
                <a:solidFill>
                  <a:srgbClr val="FF0000"/>
                </a:solidFill>
                <a:latin typeface="Arial"/>
                <a:cs typeface="Arial"/>
              </a:rPr>
              <a:t>Presentation</a:t>
            </a:r>
            <a:r>
              <a:rPr dirty="0" sz="2000" spc="-120">
                <a:solidFill>
                  <a:srgbClr val="29283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90">
                <a:solidFill>
                  <a:srgbClr val="292834"/>
                </a:solidFill>
                <a:latin typeface="Arial"/>
                <a:cs typeface="Arial"/>
              </a:rPr>
              <a:t>Prenatal</a:t>
            </a:r>
            <a:r>
              <a:rPr dirty="0" sz="2000" spc="-16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290">
                <a:solidFill>
                  <a:srgbClr val="292834"/>
                </a:solidFill>
                <a:latin typeface="Arial"/>
                <a:cs typeface="Arial"/>
              </a:rPr>
              <a:t>US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55">
                <a:solidFill>
                  <a:srgbClr val="292834"/>
                </a:solidFill>
                <a:latin typeface="Arial"/>
                <a:cs typeface="Arial"/>
              </a:rPr>
              <a:t>Incidental </a:t>
            </a:r>
            <a:r>
              <a:rPr dirty="0" sz="2000" spc="-25">
                <a:solidFill>
                  <a:srgbClr val="292834"/>
                </a:solidFill>
                <a:latin typeface="Arial"/>
                <a:cs typeface="Arial"/>
              </a:rPr>
              <a:t>in</a:t>
            </a:r>
            <a:r>
              <a:rPr dirty="0" sz="2000" spc="-19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292834"/>
                </a:solidFill>
                <a:latin typeface="Arial"/>
                <a:cs typeface="Arial"/>
              </a:rPr>
              <a:t>Neonates/Children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80">
                <a:solidFill>
                  <a:srgbClr val="292834"/>
                </a:solidFill>
                <a:latin typeface="Arial"/>
                <a:cs typeface="Arial"/>
              </a:rPr>
              <a:t>Symptomatic:</a:t>
            </a:r>
            <a:endParaRPr sz="20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440"/>
              </a:spcBef>
              <a:buClr>
                <a:srgbClr val="57B6C0"/>
              </a:buClr>
              <a:buFont typeface="Wingdings"/>
              <a:buChar char=""/>
              <a:tabLst>
                <a:tab pos="698500" algn="l"/>
              </a:tabLst>
            </a:pPr>
            <a:r>
              <a:rPr dirty="0" sz="1800" spc="-140">
                <a:solidFill>
                  <a:srgbClr val="292834"/>
                </a:solidFill>
                <a:latin typeface="Arial"/>
                <a:cs typeface="Arial"/>
              </a:rPr>
              <a:t>UTI</a:t>
            </a:r>
            <a:endParaRPr sz="1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430"/>
              </a:spcBef>
              <a:buClr>
                <a:srgbClr val="57B6C0"/>
              </a:buClr>
              <a:buFont typeface="Wingdings"/>
              <a:buChar char=""/>
              <a:tabLst>
                <a:tab pos="698500" algn="l"/>
              </a:tabLst>
            </a:pPr>
            <a:r>
              <a:rPr dirty="0" sz="1800" spc="-125">
                <a:solidFill>
                  <a:srgbClr val="292834"/>
                </a:solidFill>
                <a:latin typeface="Arial"/>
                <a:cs typeface="Arial"/>
              </a:rPr>
              <a:t>Pain</a:t>
            </a:r>
            <a:endParaRPr sz="1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434"/>
              </a:spcBef>
              <a:buClr>
                <a:srgbClr val="57B6C0"/>
              </a:buClr>
              <a:buFont typeface="Wingdings"/>
              <a:buChar char=""/>
              <a:tabLst>
                <a:tab pos="698500" algn="l"/>
              </a:tabLst>
            </a:pPr>
            <a:r>
              <a:rPr dirty="0" sz="1800" spc="-125">
                <a:solidFill>
                  <a:srgbClr val="292834"/>
                </a:solidFill>
                <a:latin typeface="Arial"/>
                <a:cs typeface="Arial"/>
              </a:rPr>
              <a:t>Mass</a:t>
            </a:r>
            <a:endParaRPr sz="1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430"/>
              </a:spcBef>
              <a:buClr>
                <a:srgbClr val="57B6C0"/>
              </a:buClr>
              <a:buFont typeface="Wingdings"/>
              <a:buChar char=""/>
              <a:tabLst>
                <a:tab pos="698500" algn="l"/>
              </a:tabLst>
            </a:pPr>
            <a:r>
              <a:rPr dirty="0" sz="1800" spc="-65">
                <a:solidFill>
                  <a:srgbClr val="292834"/>
                </a:solidFill>
                <a:latin typeface="Arial"/>
                <a:cs typeface="Arial"/>
              </a:rPr>
              <a:t>Hematuria</a:t>
            </a:r>
            <a:endParaRPr sz="1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434"/>
              </a:spcBef>
              <a:buClr>
                <a:srgbClr val="57B6C0"/>
              </a:buClr>
              <a:buFont typeface="Wingdings"/>
              <a:buChar char=""/>
              <a:tabLst>
                <a:tab pos="698500" algn="l"/>
              </a:tabLst>
            </a:pPr>
            <a:r>
              <a:rPr dirty="0" sz="1800" spc="-105">
                <a:solidFill>
                  <a:srgbClr val="292834"/>
                </a:solidFill>
                <a:latin typeface="Arial"/>
                <a:cs typeface="Arial"/>
              </a:rPr>
              <a:t>Stone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7696" y="1697735"/>
            <a:ext cx="1328928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8515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10"/>
              <a:t>U</a:t>
            </a:r>
            <a:r>
              <a:rPr dirty="0" sz="3000" spc="-590"/>
              <a:t>P</a:t>
            </a:r>
            <a:r>
              <a:rPr dirty="0" sz="3000" spc="-780"/>
              <a:t>J…</a:t>
            </a:r>
            <a:endParaRPr sz="3000"/>
          </a:p>
        </p:txBody>
      </p:sp>
      <p:sp>
        <p:nvSpPr>
          <p:cNvPr id="5" name="object 5"/>
          <p:cNvSpPr/>
          <p:nvPr/>
        </p:nvSpPr>
        <p:spPr>
          <a:xfrm>
            <a:off x="10425430" y="0"/>
            <a:ext cx="1766570" cy="1339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2578" y="2565996"/>
            <a:ext cx="3213100" cy="3075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78076" y="2565996"/>
            <a:ext cx="3506216" cy="3075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7696" y="1697735"/>
            <a:ext cx="1586484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61260" y="1697735"/>
            <a:ext cx="589788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11087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10"/>
              <a:t>U</a:t>
            </a:r>
            <a:r>
              <a:rPr dirty="0" sz="3000" spc="-590"/>
              <a:t>P</a:t>
            </a:r>
            <a:r>
              <a:rPr dirty="0" sz="3000" spc="-625"/>
              <a:t>JO…</a:t>
            </a:r>
            <a:endParaRPr sz="3000"/>
          </a:p>
        </p:txBody>
      </p:sp>
      <p:sp>
        <p:nvSpPr>
          <p:cNvPr id="7" name="object 7"/>
          <p:cNvSpPr/>
          <p:nvPr/>
        </p:nvSpPr>
        <p:spPr>
          <a:xfrm>
            <a:off x="10425430" y="0"/>
            <a:ext cx="1766570" cy="1339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1528" y="2438431"/>
            <a:ext cx="3833457" cy="3738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82852" y="2377439"/>
            <a:ext cx="417576" cy="539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03832" y="2371344"/>
            <a:ext cx="2339340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20392" y="2424811"/>
            <a:ext cx="22542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165" b="1">
                <a:solidFill>
                  <a:srgbClr val="FF0000"/>
                </a:solidFill>
                <a:latin typeface="Arial"/>
                <a:cs typeface="Arial"/>
              </a:rPr>
              <a:t>Dynamic</a:t>
            </a:r>
            <a:r>
              <a:rPr dirty="0" sz="2000" spc="-1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0" b="1">
                <a:solidFill>
                  <a:srgbClr val="FF0000"/>
                </a:solidFill>
                <a:latin typeface="Arial"/>
                <a:cs typeface="Arial"/>
              </a:rPr>
              <a:t>renogram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7696" y="1697735"/>
            <a:ext cx="1586484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02994" y="1784096"/>
            <a:ext cx="11087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1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3000" spc="-59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3000" spc="-625" b="1">
                <a:solidFill>
                  <a:srgbClr val="FF0000"/>
                </a:solidFill>
                <a:latin typeface="Arial"/>
                <a:cs typeface="Arial"/>
              </a:rPr>
              <a:t>JO…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25430" y="0"/>
            <a:ext cx="1766570" cy="1339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0392" y="2424811"/>
            <a:ext cx="30079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145" b="1">
                <a:solidFill>
                  <a:srgbClr val="FF0000"/>
                </a:solidFill>
                <a:latin typeface="Arial"/>
                <a:cs typeface="Arial"/>
              </a:rPr>
              <a:t>Dismembered</a:t>
            </a:r>
            <a:r>
              <a:rPr dirty="0" sz="2000" spc="-1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0" b="1">
                <a:solidFill>
                  <a:srgbClr val="FF0000"/>
                </a:solidFill>
                <a:latin typeface="Arial"/>
                <a:cs typeface="Arial"/>
              </a:rPr>
              <a:t>Pyeloplasty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7696" y="1697735"/>
            <a:ext cx="1586484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02994" y="1784096"/>
            <a:ext cx="11087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1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3000" spc="-59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3000" spc="-625" b="1">
                <a:solidFill>
                  <a:srgbClr val="FF0000"/>
                </a:solidFill>
                <a:latin typeface="Arial"/>
                <a:cs typeface="Arial"/>
              </a:rPr>
              <a:t>JO…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25430" y="0"/>
            <a:ext cx="1766570" cy="1339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88080" y="3127629"/>
            <a:ext cx="4979797" cy="2360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2594" y="2656763"/>
            <a:ext cx="6388100" cy="341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13788" y="1310639"/>
            <a:ext cx="649224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93620" y="1310639"/>
            <a:ext cx="577595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01823" y="1310639"/>
            <a:ext cx="6519672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52104" y="1310639"/>
            <a:ext cx="550164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35196" y="1737360"/>
            <a:ext cx="2566416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32220" y="1737360"/>
            <a:ext cx="550164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134235" marR="5080" indent="-212217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9-Ureterovesical </a:t>
            </a:r>
            <a:r>
              <a:rPr dirty="0" spc="-170"/>
              <a:t>junction </a:t>
            </a:r>
            <a:r>
              <a:rPr dirty="0" spc="-260"/>
              <a:t>(UVJ) </a:t>
            </a:r>
            <a:r>
              <a:rPr dirty="0" spc="-190"/>
              <a:t>obstruction  </a:t>
            </a:r>
            <a:r>
              <a:rPr dirty="0" spc="-160"/>
              <a:t>(Megaureters)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4660" y="1697735"/>
            <a:ext cx="5050536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450" y="1784096"/>
            <a:ext cx="45713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29">
                <a:solidFill>
                  <a:srgbClr val="001F5F"/>
                </a:solidFill>
              </a:rPr>
              <a:t>Congenital </a:t>
            </a:r>
            <a:r>
              <a:rPr dirty="0" sz="3000" spc="-170">
                <a:solidFill>
                  <a:srgbClr val="001F5F"/>
                </a:solidFill>
              </a:rPr>
              <a:t>Urinary</a:t>
            </a:r>
            <a:r>
              <a:rPr dirty="0" sz="3000" spc="-80">
                <a:solidFill>
                  <a:srgbClr val="001F5F"/>
                </a:solidFill>
              </a:rPr>
              <a:t> </a:t>
            </a:r>
            <a:r>
              <a:rPr dirty="0" sz="3000" spc="-250">
                <a:solidFill>
                  <a:srgbClr val="001F5F"/>
                </a:solidFill>
              </a:rPr>
              <a:t>Disorders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1602994" y="2370331"/>
            <a:ext cx="4421505" cy="207708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b="1">
                <a:solidFill>
                  <a:srgbClr val="398F97"/>
                </a:solidFill>
                <a:latin typeface="Times New Roman"/>
                <a:cs typeface="Times New Roman"/>
              </a:rPr>
              <a:t>Anomalies of the Upper Urinary</a:t>
            </a:r>
            <a:r>
              <a:rPr dirty="0" sz="2000" spc="-220" b="1">
                <a:solidFill>
                  <a:srgbClr val="398F97"/>
                </a:solidFill>
                <a:latin typeface="Times New Roman"/>
                <a:cs typeface="Times New Roman"/>
              </a:rPr>
              <a:t> </a:t>
            </a:r>
            <a:r>
              <a:rPr dirty="0" sz="2000" spc="-30" b="1">
                <a:solidFill>
                  <a:srgbClr val="398F97"/>
                </a:solidFill>
                <a:latin typeface="Times New Roman"/>
                <a:cs typeface="Times New Roman"/>
              </a:rPr>
              <a:t>Tract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40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" b="1">
                <a:latin typeface="Times New Roman"/>
                <a:cs typeface="Times New Roman"/>
              </a:rPr>
              <a:t>Kidney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10" b="1">
                <a:latin typeface="Times New Roman"/>
                <a:cs typeface="Times New Roman"/>
              </a:rPr>
              <a:t>Ureter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b="1">
                <a:solidFill>
                  <a:srgbClr val="398F97"/>
                </a:solidFill>
                <a:latin typeface="Times New Roman"/>
                <a:cs typeface="Times New Roman"/>
              </a:rPr>
              <a:t>Anomalies of the Lower Urinary</a:t>
            </a:r>
            <a:r>
              <a:rPr dirty="0" sz="2000" spc="-215" b="1">
                <a:solidFill>
                  <a:srgbClr val="398F97"/>
                </a:solidFill>
                <a:latin typeface="Times New Roman"/>
                <a:cs typeface="Times New Roman"/>
              </a:rPr>
              <a:t> </a:t>
            </a:r>
            <a:r>
              <a:rPr dirty="0" sz="2000" spc="-30" b="1">
                <a:solidFill>
                  <a:srgbClr val="398F97"/>
                </a:solidFill>
                <a:latin typeface="Times New Roman"/>
                <a:cs typeface="Times New Roman"/>
              </a:rPr>
              <a:t>Tract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40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" b="1">
                <a:latin typeface="Times New Roman"/>
                <a:cs typeface="Times New Roman"/>
              </a:rPr>
              <a:t>Urinary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Bladder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10" b="1">
                <a:latin typeface="Times New Roman"/>
                <a:cs typeface="Times New Roman"/>
              </a:rPr>
              <a:t>Urethra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5625" y="2879089"/>
            <a:ext cx="3474084" cy="2642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798191"/>
            <a:ext cx="3387090" cy="115443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4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An ectopic ureter is any</a:t>
            </a:r>
            <a:r>
              <a:rPr dirty="0" sz="2000" spc="-12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292834"/>
                </a:solidFill>
                <a:latin typeface="Times New Roman"/>
                <a:cs typeface="Times New Roman"/>
              </a:rPr>
              <a:t>ureter, 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single or duplex, that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doesn't  enter the trigonal area of the  </a:t>
            </a:r>
            <a:r>
              <a:rPr dirty="0" sz="2000" spc="-10">
                <a:solidFill>
                  <a:srgbClr val="FF0000"/>
                </a:solidFill>
                <a:latin typeface="Times New Roman"/>
                <a:cs typeface="Times New Roman"/>
              </a:rPr>
              <a:t>bladder</a:t>
            </a:r>
            <a:r>
              <a:rPr dirty="0" sz="2000" spc="-10">
                <a:solidFill>
                  <a:srgbClr val="292834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4196" y="1697735"/>
            <a:ext cx="890015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1291" y="1697735"/>
            <a:ext cx="620267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58640" y="1697735"/>
            <a:ext cx="586739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42459" y="1697735"/>
            <a:ext cx="2743199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82740" y="1697735"/>
            <a:ext cx="589788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78985" y="1784096"/>
            <a:ext cx="28543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30"/>
              <a:t>11- </a:t>
            </a:r>
            <a:r>
              <a:rPr dirty="0" sz="3000" spc="-280"/>
              <a:t>Ectopic</a:t>
            </a:r>
            <a:r>
              <a:rPr dirty="0" sz="3000" spc="-260"/>
              <a:t> </a:t>
            </a:r>
            <a:r>
              <a:rPr dirty="0" sz="3000" spc="-135"/>
              <a:t>Ureter</a:t>
            </a:r>
            <a:endParaRPr sz="3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4075" y="2586863"/>
            <a:ext cx="3213100" cy="221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15025" y="2567813"/>
            <a:ext cx="3251200" cy="2258060"/>
          </a:xfrm>
          <a:custGeom>
            <a:avLst/>
            <a:gdLst/>
            <a:ahLst/>
            <a:cxnLst/>
            <a:rect l="l" t="t" r="r" b="b"/>
            <a:pathLst>
              <a:path w="3251200" h="2258060">
                <a:moveTo>
                  <a:pt x="0" y="2258060"/>
                </a:moveTo>
                <a:lnTo>
                  <a:pt x="3251200" y="2258060"/>
                </a:lnTo>
                <a:lnTo>
                  <a:pt x="3251200" y="0"/>
                </a:lnTo>
                <a:lnTo>
                  <a:pt x="0" y="0"/>
                </a:lnTo>
                <a:lnTo>
                  <a:pt x="0" y="225806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20392" y="2432431"/>
            <a:ext cx="3649345" cy="17945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241300" marR="5080" indent="-228600">
              <a:lnSpc>
                <a:spcPts val="2160"/>
              </a:lnSpc>
              <a:spcBef>
                <a:spcPts val="375"/>
              </a:spcBef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</a:t>
            </a:r>
            <a:r>
              <a:rPr dirty="0" sz="2000" spc="480">
                <a:solidFill>
                  <a:srgbClr val="57B6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females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 ectopic ureter  </a:t>
            </a:r>
            <a:r>
              <a:rPr dirty="0" sz="2000" spc="-45">
                <a:solidFill>
                  <a:srgbClr val="292834"/>
                </a:solidFill>
                <a:latin typeface="Times New Roman"/>
                <a:cs typeface="Times New Roman"/>
              </a:rPr>
              <a:t>may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enter anywhere from the  bladder neck to the perineum</a:t>
            </a:r>
            <a:r>
              <a:rPr dirty="0" sz="2000" spc="-11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and  into the vagina, uterus,and even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rectum.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450"/>
              </a:spcBef>
              <a:tabLst>
                <a:tab pos="304800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One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of the classic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symptoms</a:t>
            </a:r>
            <a:r>
              <a:rPr dirty="0" sz="2000" spc="-12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80"/>
              </a:lnSpc>
            </a:pP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continuous</a:t>
            </a:r>
            <a:r>
              <a:rPr dirty="0" u="heavy" sz="20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wetting.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7696" y="1697735"/>
            <a:ext cx="3014472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89247" y="1697735"/>
            <a:ext cx="58978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25368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80"/>
              <a:t>Ectopic</a:t>
            </a:r>
            <a:r>
              <a:rPr dirty="0" sz="3000" spc="-229"/>
              <a:t> </a:t>
            </a:r>
            <a:r>
              <a:rPr dirty="0" sz="3000" spc="-240"/>
              <a:t>Ureter…</a:t>
            </a:r>
            <a:endParaRPr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3800" y="2669920"/>
            <a:ext cx="3213100" cy="2210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45225" y="2641345"/>
            <a:ext cx="3270250" cy="2268220"/>
          </a:xfrm>
          <a:custGeom>
            <a:avLst/>
            <a:gdLst/>
            <a:ahLst/>
            <a:cxnLst/>
            <a:rect l="l" t="t" r="r" b="b"/>
            <a:pathLst>
              <a:path w="3270250" h="2268220">
                <a:moveTo>
                  <a:pt x="0" y="2268092"/>
                </a:moveTo>
                <a:lnTo>
                  <a:pt x="3270250" y="2268092"/>
                </a:lnTo>
                <a:lnTo>
                  <a:pt x="3270250" y="0"/>
                </a:lnTo>
                <a:lnTo>
                  <a:pt x="0" y="0"/>
                </a:lnTo>
                <a:lnTo>
                  <a:pt x="0" y="2268092"/>
                </a:lnTo>
                <a:close/>
              </a:path>
            </a:pathLst>
          </a:custGeom>
          <a:ln w="57149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20392" y="2432431"/>
            <a:ext cx="3710940" cy="197738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4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 </a:t>
            </a:r>
            <a:r>
              <a:rPr dirty="0" sz="2000" spc="-10">
                <a:solidFill>
                  <a:srgbClr val="FF0000"/>
                </a:solidFill>
                <a:latin typeface="Times New Roman"/>
                <a:cs typeface="Times New Roman"/>
              </a:rPr>
              <a:t>males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 ectopic ureter</a:t>
            </a:r>
            <a:r>
              <a:rPr dirty="0" sz="2000" spc="-12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always  enters the urogenital system  above the external sphincter or  pelvic </a:t>
            </a:r>
            <a:r>
              <a:rPr dirty="0" sz="2000" spc="-15">
                <a:solidFill>
                  <a:srgbClr val="292834"/>
                </a:solidFill>
                <a:latin typeface="Times New Roman"/>
                <a:cs typeface="Times New Roman"/>
              </a:rPr>
              <a:t>floor,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and usually into the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wolffian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structures including vas  deferens,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seminal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vesicles, or  ejaculatory</a:t>
            </a:r>
            <a:r>
              <a:rPr dirty="0" sz="2000" spc="-4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duct.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7696" y="1697735"/>
            <a:ext cx="2743200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17976" y="1697735"/>
            <a:ext cx="58978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226568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80"/>
              <a:t>Ectopic</a:t>
            </a:r>
            <a:r>
              <a:rPr dirty="0" sz="3000" spc="-229"/>
              <a:t> </a:t>
            </a:r>
            <a:r>
              <a:rPr dirty="0" sz="3000" spc="-135"/>
              <a:t>Ureter</a:t>
            </a:r>
            <a:endParaRPr sz="3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0392" y="2432431"/>
            <a:ext cx="3623310" cy="334137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451484" indent="-228600">
              <a:lnSpc>
                <a:spcPts val="2160"/>
              </a:lnSpc>
              <a:spcBef>
                <a:spcPts val="37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cystic dilation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of the</a:t>
            </a:r>
            <a:r>
              <a:rPr dirty="0" sz="2000" spc="-19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distal  aspect of the</a:t>
            </a:r>
            <a:r>
              <a:rPr dirty="0" sz="2000" spc="-6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ureter</a:t>
            </a:r>
            <a:endParaRPr sz="20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ts val="2160"/>
              </a:lnSpc>
              <a:spcBef>
                <a:spcPts val="720"/>
              </a:spcBef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</a:t>
            </a:r>
            <a:r>
              <a:rPr dirty="0" sz="2000" spc="490">
                <a:solidFill>
                  <a:srgbClr val="57B6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Located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either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within the</a:t>
            </a:r>
            <a:r>
              <a:rPr dirty="0" sz="2000" spc="-8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292834"/>
                </a:solidFill>
                <a:latin typeface="Times New Roman"/>
                <a:cs typeface="Times New Roman"/>
              </a:rPr>
              <a:t>bladder 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or spanning the bladder neck</a:t>
            </a:r>
            <a:r>
              <a:rPr dirty="0" sz="2000" spc="-15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and  urethra.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130" b="1">
                <a:solidFill>
                  <a:srgbClr val="FF0000"/>
                </a:solidFill>
                <a:latin typeface="Arial"/>
                <a:cs typeface="Arial"/>
              </a:rPr>
              <a:t>Presentation: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  <a:tabLst>
                <a:tab pos="584200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65">
                <a:solidFill>
                  <a:srgbClr val="292834"/>
                </a:solidFill>
                <a:latin typeface="Arial"/>
                <a:cs typeface="Arial"/>
              </a:rPr>
              <a:t>Antenatal</a:t>
            </a:r>
            <a:r>
              <a:rPr dirty="0" sz="2000" spc="-16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292834"/>
                </a:solidFill>
                <a:latin typeface="Arial"/>
                <a:cs typeface="Arial"/>
              </a:rPr>
              <a:t>(U/S)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  <a:tabLst>
                <a:tab pos="584200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60">
                <a:solidFill>
                  <a:srgbClr val="292834"/>
                </a:solidFill>
                <a:latin typeface="Arial"/>
                <a:cs typeface="Arial"/>
              </a:rPr>
              <a:t>Urine</a:t>
            </a:r>
            <a:r>
              <a:rPr dirty="0" sz="2000" spc="-20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92834"/>
                </a:solidFill>
                <a:latin typeface="Arial"/>
                <a:cs typeface="Arial"/>
              </a:rPr>
              <a:t>retention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  <a:tabLst>
                <a:tab pos="584200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45">
                <a:solidFill>
                  <a:srgbClr val="292834"/>
                </a:solidFill>
                <a:latin typeface="Arial"/>
                <a:cs typeface="Arial"/>
              </a:rPr>
              <a:t>Infection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  <a:tabLst>
                <a:tab pos="584200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130">
                <a:solidFill>
                  <a:srgbClr val="292834"/>
                </a:solidFill>
                <a:latin typeface="Arial"/>
                <a:cs typeface="Arial"/>
              </a:rPr>
              <a:t>Calculus</a:t>
            </a:r>
            <a:r>
              <a:rPr dirty="0" sz="2000" spc="-11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292834"/>
                </a:solidFill>
                <a:latin typeface="Arial"/>
                <a:cs typeface="Arial"/>
              </a:rPr>
              <a:t>formation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43171" y="1697735"/>
            <a:ext cx="890015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30267" y="1697735"/>
            <a:ext cx="620267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47615" y="1697735"/>
            <a:ext cx="586739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31435" y="1697735"/>
            <a:ext cx="2363723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92240" y="1697735"/>
            <a:ext cx="589788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67961" y="1784096"/>
            <a:ext cx="24758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30"/>
              <a:t>12-</a:t>
            </a:r>
            <a:r>
              <a:rPr dirty="0" sz="3000" spc="-200"/>
              <a:t> </a:t>
            </a:r>
            <a:r>
              <a:rPr dirty="0" sz="3000" spc="-175"/>
              <a:t>Ureterocele</a:t>
            </a:r>
            <a:endParaRPr sz="3000"/>
          </a:p>
        </p:txBody>
      </p:sp>
      <p:sp>
        <p:nvSpPr>
          <p:cNvPr id="9" name="object 9"/>
          <p:cNvSpPr/>
          <p:nvPr/>
        </p:nvSpPr>
        <p:spPr>
          <a:xfrm>
            <a:off x="5597525" y="2931312"/>
            <a:ext cx="3886200" cy="27527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1200911"/>
            <a:ext cx="2634996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2961" y="1287017"/>
            <a:ext cx="21590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29"/>
              <a:t>Ureterocele…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2590800" y="2514600"/>
            <a:ext cx="3592449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00089" y="2487676"/>
            <a:ext cx="3074924" cy="3446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7316" y="2438463"/>
            <a:ext cx="2636139" cy="373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42260" y="1697735"/>
            <a:ext cx="890015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29355" y="1697735"/>
            <a:ext cx="62026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46703" y="1697735"/>
            <a:ext cx="4849367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93152" y="1697735"/>
            <a:ext cx="589788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66669" y="1784096"/>
            <a:ext cx="487553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95"/>
              <a:t>13-Vesicoureteral </a:t>
            </a:r>
            <a:r>
              <a:rPr dirty="0" sz="3000" spc="-235"/>
              <a:t>Reflux</a:t>
            </a:r>
            <a:r>
              <a:rPr dirty="0" sz="3000" spc="-185"/>
              <a:t> </a:t>
            </a:r>
            <a:r>
              <a:rPr dirty="0" sz="3000" spc="-210"/>
              <a:t>(VUR)</a:t>
            </a:r>
            <a:endParaRPr sz="3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0392" y="2424811"/>
            <a:ext cx="3630929" cy="289179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398145" indent="-228600">
              <a:lnSpc>
                <a:spcPts val="2160"/>
              </a:lnSpc>
              <a:spcBef>
                <a:spcPts val="375"/>
              </a:spcBef>
            </a:pPr>
            <a:r>
              <a:rPr dirty="0" sz="2000" spc="-114" b="1">
                <a:solidFill>
                  <a:srgbClr val="FF0000"/>
                </a:solidFill>
                <a:latin typeface="Arial"/>
                <a:cs typeface="Arial"/>
              </a:rPr>
              <a:t>Normal </a:t>
            </a:r>
            <a:r>
              <a:rPr dirty="0" sz="2000" spc="-100" b="1">
                <a:solidFill>
                  <a:srgbClr val="FF0000"/>
                </a:solidFill>
                <a:latin typeface="Arial"/>
                <a:cs typeface="Arial"/>
              </a:rPr>
              <a:t>anti-reflux </a:t>
            </a:r>
            <a:r>
              <a:rPr dirty="0" sz="2000" spc="-165" b="1">
                <a:solidFill>
                  <a:srgbClr val="FF0000"/>
                </a:solidFill>
                <a:latin typeface="Arial"/>
                <a:cs typeface="Arial"/>
              </a:rPr>
              <a:t>mechanism  </a:t>
            </a:r>
            <a:r>
              <a:rPr dirty="0" sz="2000" spc="-155" b="1">
                <a:solidFill>
                  <a:srgbClr val="FF0000"/>
                </a:solidFill>
                <a:latin typeface="Arial"/>
                <a:cs typeface="Arial"/>
              </a:rPr>
              <a:t>“Flap</a:t>
            </a:r>
            <a:r>
              <a:rPr dirty="0" sz="2000" spc="-1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85" b="1">
                <a:solidFill>
                  <a:srgbClr val="FF0000"/>
                </a:solidFill>
                <a:latin typeface="Arial"/>
                <a:cs typeface="Arial"/>
              </a:rPr>
              <a:t>valve</a:t>
            </a:r>
            <a:r>
              <a:rPr dirty="0" sz="2000" spc="-85">
                <a:solidFill>
                  <a:srgbClr val="292834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  <a:p>
            <a:pPr marL="469900" marR="5080" indent="-457200">
              <a:lnSpc>
                <a:spcPts val="2160"/>
              </a:lnSpc>
              <a:spcBef>
                <a:spcPts val="720"/>
              </a:spcBef>
              <a:buClr>
                <a:srgbClr val="57B6C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dirty="0" sz="2000" spc="-75">
                <a:solidFill>
                  <a:srgbClr val="292834"/>
                </a:solidFill>
                <a:latin typeface="Arial"/>
                <a:cs typeface="Arial"/>
              </a:rPr>
              <a:t>Oblique </a:t>
            </a:r>
            <a:r>
              <a:rPr dirty="0" sz="2000" spc="-110">
                <a:solidFill>
                  <a:srgbClr val="292834"/>
                </a:solidFill>
                <a:latin typeface="Arial"/>
                <a:cs typeface="Arial"/>
              </a:rPr>
              <a:t>course </a:t>
            </a:r>
            <a:r>
              <a:rPr dirty="0" sz="2000" spc="-185">
                <a:solidFill>
                  <a:srgbClr val="292834"/>
                </a:solidFill>
                <a:latin typeface="Arial"/>
                <a:cs typeface="Arial"/>
              </a:rPr>
              <a:t>as </a:t>
            </a:r>
            <a:r>
              <a:rPr dirty="0" sz="2000" spc="65">
                <a:solidFill>
                  <a:srgbClr val="292834"/>
                </a:solidFill>
                <a:latin typeface="Arial"/>
                <a:cs typeface="Arial"/>
              </a:rPr>
              <a:t>it </a:t>
            </a:r>
            <a:r>
              <a:rPr dirty="0" sz="2000" spc="-80">
                <a:solidFill>
                  <a:srgbClr val="292834"/>
                </a:solidFill>
                <a:latin typeface="Arial"/>
                <a:cs typeface="Arial"/>
              </a:rPr>
              <a:t>enters</a:t>
            </a:r>
            <a:r>
              <a:rPr dirty="0" sz="2000" spc="-23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92834"/>
                </a:solidFill>
                <a:latin typeface="Arial"/>
                <a:cs typeface="Arial"/>
              </a:rPr>
              <a:t>the  </a:t>
            </a:r>
            <a:r>
              <a:rPr dirty="0" sz="2000" spc="-85">
                <a:solidFill>
                  <a:srgbClr val="292834"/>
                </a:solidFill>
                <a:latin typeface="Arial"/>
                <a:cs typeface="Arial"/>
              </a:rPr>
              <a:t>bladder.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ts val="2280"/>
              </a:lnSpc>
              <a:spcBef>
                <a:spcPts val="450"/>
              </a:spcBef>
              <a:buClr>
                <a:srgbClr val="57B6C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dirty="0" sz="2000" spc="-90">
                <a:solidFill>
                  <a:srgbClr val="292834"/>
                </a:solidFill>
                <a:latin typeface="Arial"/>
                <a:cs typeface="Arial"/>
              </a:rPr>
              <a:t>Proper </a:t>
            </a:r>
            <a:r>
              <a:rPr dirty="0" sz="2000" spc="-85">
                <a:solidFill>
                  <a:srgbClr val="292834"/>
                </a:solidFill>
                <a:latin typeface="Arial"/>
                <a:cs typeface="Arial"/>
              </a:rPr>
              <a:t>muscular</a:t>
            </a:r>
            <a:r>
              <a:rPr dirty="0" sz="2000" spc="-12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292834"/>
                </a:solidFill>
                <a:latin typeface="Arial"/>
                <a:cs typeface="Arial"/>
              </a:rPr>
              <a:t>attachments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ts val="2280"/>
              </a:lnSpc>
            </a:pPr>
            <a:r>
              <a:rPr dirty="0" sz="2000" spc="15">
                <a:solidFill>
                  <a:srgbClr val="292834"/>
                </a:solidFill>
                <a:latin typeface="Arial"/>
                <a:cs typeface="Arial"/>
              </a:rPr>
              <a:t>to </a:t>
            </a:r>
            <a:r>
              <a:rPr dirty="0" sz="2000" spc="-60">
                <a:solidFill>
                  <a:srgbClr val="292834"/>
                </a:solidFill>
                <a:latin typeface="Arial"/>
                <a:cs typeface="Arial"/>
              </a:rPr>
              <a:t>provide</a:t>
            </a:r>
            <a:r>
              <a:rPr dirty="0" sz="2000" spc="-24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92834"/>
                </a:solidFill>
                <a:latin typeface="Arial"/>
                <a:cs typeface="Arial"/>
              </a:rPr>
              <a:t>fixation.</a:t>
            </a:r>
            <a:endParaRPr sz="2000">
              <a:latin typeface="Arial"/>
              <a:cs typeface="Arial"/>
            </a:endParaRPr>
          </a:p>
          <a:p>
            <a:pPr marL="469900" marR="17780" indent="-457200">
              <a:lnSpc>
                <a:spcPts val="2160"/>
              </a:lnSpc>
              <a:spcBef>
                <a:spcPts val="750"/>
              </a:spcBef>
              <a:buClr>
                <a:srgbClr val="57B6C0"/>
              </a:buClr>
              <a:buAutoNum type="arabicPeriod" startAt="3"/>
              <a:tabLst>
                <a:tab pos="469900" algn="l"/>
                <a:tab pos="470534" algn="l"/>
              </a:tabLst>
            </a:pPr>
            <a:r>
              <a:rPr dirty="0" sz="2000" spc="-75">
                <a:solidFill>
                  <a:srgbClr val="292834"/>
                </a:solidFill>
                <a:latin typeface="Arial"/>
                <a:cs typeface="Arial"/>
              </a:rPr>
              <a:t>Posterior </a:t>
            </a:r>
            <a:r>
              <a:rPr dirty="0" sz="2000" spc="-50">
                <a:solidFill>
                  <a:srgbClr val="292834"/>
                </a:solidFill>
                <a:latin typeface="Arial"/>
                <a:cs typeface="Arial"/>
              </a:rPr>
              <a:t>support </a:t>
            </a:r>
            <a:r>
              <a:rPr dirty="0" sz="2000" spc="15">
                <a:solidFill>
                  <a:srgbClr val="292834"/>
                </a:solidFill>
                <a:latin typeface="Arial"/>
                <a:cs typeface="Arial"/>
              </a:rPr>
              <a:t>to </a:t>
            </a:r>
            <a:r>
              <a:rPr dirty="0" sz="2000" spc="-85">
                <a:solidFill>
                  <a:srgbClr val="292834"/>
                </a:solidFill>
                <a:latin typeface="Arial"/>
                <a:cs typeface="Arial"/>
              </a:rPr>
              <a:t>enable</a:t>
            </a:r>
            <a:r>
              <a:rPr dirty="0" sz="2000" spc="-34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292834"/>
                </a:solidFill>
                <a:latin typeface="Arial"/>
                <a:cs typeface="Arial"/>
              </a:rPr>
              <a:t>its  </a:t>
            </a:r>
            <a:r>
              <a:rPr dirty="0" sz="2000" spc="-80">
                <a:solidFill>
                  <a:srgbClr val="292834"/>
                </a:solidFill>
                <a:latin typeface="Arial"/>
                <a:cs typeface="Arial"/>
              </a:rPr>
              <a:t>occlusion.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50"/>
              </a:spcBef>
              <a:buClr>
                <a:srgbClr val="57B6C0"/>
              </a:buClr>
              <a:buAutoNum type="arabicPeriod" startAt="3"/>
              <a:tabLst>
                <a:tab pos="469900" algn="l"/>
                <a:tab pos="470534" algn="l"/>
              </a:tabLst>
            </a:pPr>
            <a:r>
              <a:rPr dirty="0" sz="2000" spc="-85">
                <a:solidFill>
                  <a:srgbClr val="292834"/>
                </a:solidFill>
                <a:latin typeface="Arial"/>
                <a:cs typeface="Arial"/>
              </a:rPr>
              <a:t>Adequate </a:t>
            </a:r>
            <a:r>
              <a:rPr dirty="0" sz="2000" spc="-110">
                <a:solidFill>
                  <a:srgbClr val="292834"/>
                </a:solidFill>
                <a:latin typeface="Arial"/>
                <a:cs typeface="Arial"/>
              </a:rPr>
              <a:t>submucosal</a:t>
            </a:r>
            <a:r>
              <a:rPr dirty="0" sz="2000" spc="-15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292834"/>
                </a:solidFill>
                <a:latin typeface="Arial"/>
                <a:cs typeface="Arial"/>
              </a:rPr>
              <a:t>length.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7696" y="1697735"/>
            <a:ext cx="5122164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46437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10"/>
              <a:t>Vesicoureteral </a:t>
            </a:r>
            <a:r>
              <a:rPr dirty="0" sz="3000" spc="-235"/>
              <a:t>Reflux</a:t>
            </a:r>
            <a:r>
              <a:rPr dirty="0" sz="3000" spc="-170"/>
              <a:t> </a:t>
            </a:r>
            <a:r>
              <a:rPr dirty="0" sz="3000" spc="-320"/>
              <a:t>(VUR)…</a:t>
            </a:r>
            <a:endParaRPr sz="3000"/>
          </a:p>
        </p:txBody>
      </p:sp>
      <p:sp>
        <p:nvSpPr>
          <p:cNvPr id="5" name="object 5"/>
          <p:cNvSpPr/>
          <p:nvPr/>
        </p:nvSpPr>
        <p:spPr>
          <a:xfrm>
            <a:off x="6190741" y="2438361"/>
            <a:ext cx="3389884" cy="3221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2362711"/>
            <a:ext cx="3088640" cy="171450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80">
                <a:solidFill>
                  <a:srgbClr val="292834"/>
                </a:solidFill>
                <a:latin typeface="Arial"/>
                <a:cs typeface="Arial"/>
              </a:rPr>
              <a:t>Presentation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40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70">
                <a:solidFill>
                  <a:srgbClr val="292834"/>
                </a:solidFill>
                <a:latin typeface="Arial"/>
                <a:cs typeface="Arial"/>
              </a:rPr>
              <a:t>Asymptomatic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34"/>
              </a:spcBef>
              <a:tabLst>
                <a:tab pos="11550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85">
                <a:solidFill>
                  <a:srgbClr val="292834"/>
                </a:solidFill>
                <a:latin typeface="Arial"/>
                <a:cs typeface="Arial"/>
              </a:rPr>
              <a:t>Prenatal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30"/>
              </a:spcBef>
              <a:tabLst>
                <a:tab pos="11550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70">
                <a:solidFill>
                  <a:srgbClr val="292834"/>
                </a:solidFill>
                <a:latin typeface="Arial"/>
                <a:cs typeface="Arial"/>
              </a:rPr>
              <a:t>Fluctuated</a:t>
            </a:r>
            <a:r>
              <a:rPr dirty="0" sz="1800" spc="-13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292834"/>
                </a:solidFill>
                <a:latin typeface="Arial"/>
                <a:cs typeface="Arial"/>
              </a:rPr>
              <a:t>dilatation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59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75">
                <a:solidFill>
                  <a:srgbClr val="292834"/>
                </a:solidFill>
                <a:latin typeface="Arial"/>
                <a:cs typeface="Arial"/>
              </a:rPr>
              <a:t>Febrile</a:t>
            </a:r>
            <a:r>
              <a:rPr dirty="0" sz="1800" spc="-8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292834"/>
                </a:solidFill>
                <a:latin typeface="Arial"/>
                <a:cs typeface="Arial"/>
              </a:rPr>
              <a:t>UTIs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7696" y="1702307"/>
            <a:ext cx="146304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2994" y="1788667"/>
            <a:ext cx="9848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50"/>
              <a:t>VUR…</a:t>
            </a:r>
            <a:endParaRPr sz="3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2362711"/>
            <a:ext cx="2071370" cy="72326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180" b="1">
                <a:solidFill>
                  <a:srgbClr val="FF0000"/>
                </a:solidFill>
                <a:latin typeface="Arial"/>
                <a:cs typeface="Arial"/>
              </a:rPr>
              <a:t>Diagnosis: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40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170" b="1">
                <a:latin typeface="Arial"/>
                <a:cs typeface="Arial"/>
              </a:rPr>
              <a:t>MCUG</a:t>
            </a:r>
            <a:r>
              <a:rPr dirty="0" sz="1800" spc="-135" b="1">
                <a:latin typeface="Arial"/>
                <a:cs typeface="Arial"/>
              </a:rPr>
              <a:t> </a:t>
            </a:r>
            <a:r>
              <a:rPr dirty="0" sz="1800" spc="-165" b="1">
                <a:latin typeface="Arial"/>
                <a:cs typeface="Arial"/>
              </a:rPr>
              <a:t>(VCUG)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9848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50"/>
              <a:t>VUR…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2481198" y="3114947"/>
            <a:ext cx="6997289" cy="3176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0326" y="1830070"/>
            <a:ext cx="3340100" cy="223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364460"/>
            <a:ext cx="2900680" cy="17856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75">
                <a:solidFill>
                  <a:srgbClr val="FF0000"/>
                </a:solidFill>
                <a:latin typeface="Arial"/>
                <a:cs typeface="Arial"/>
              </a:rPr>
              <a:t>Management: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80">
                <a:solidFill>
                  <a:srgbClr val="292834"/>
                </a:solidFill>
                <a:latin typeface="Arial"/>
                <a:cs typeface="Arial"/>
              </a:rPr>
              <a:t>Prophylactic</a:t>
            </a:r>
            <a:r>
              <a:rPr dirty="0" sz="2000" spc="-114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92834"/>
                </a:solidFill>
                <a:latin typeface="Arial"/>
                <a:cs typeface="Arial"/>
              </a:rPr>
              <a:t>antibiotic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120">
                <a:solidFill>
                  <a:srgbClr val="292834"/>
                </a:solidFill>
                <a:latin typeface="Arial"/>
                <a:cs typeface="Arial"/>
              </a:rPr>
              <a:t>Surgical</a:t>
            </a:r>
            <a:r>
              <a:rPr dirty="0" sz="2000" spc="-12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92834"/>
                </a:solidFill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39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114">
                <a:solidFill>
                  <a:srgbClr val="292834"/>
                </a:solidFill>
                <a:latin typeface="Arial"/>
                <a:cs typeface="Arial"/>
              </a:rPr>
              <a:t>Endoscopic</a:t>
            </a:r>
            <a:r>
              <a:rPr dirty="0" sz="1800" spc="-8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92834"/>
                </a:solidFill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55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5">
                <a:solidFill>
                  <a:srgbClr val="292834"/>
                </a:solidFill>
                <a:latin typeface="Arial"/>
                <a:cs typeface="Arial"/>
              </a:rPr>
              <a:t>Ureteral</a:t>
            </a:r>
            <a:r>
              <a:rPr dirty="0" sz="1800" spc="-11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292834"/>
                </a:solidFill>
                <a:latin typeface="Arial"/>
                <a:cs typeface="Arial"/>
              </a:rPr>
              <a:t>reimplantation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7696" y="1702307"/>
            <a:ext cx="1463040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2994" y="1788667"/>
            <a:ext cx="9848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50"/>
              <a:t>VUR…</a:t>
            </a:r>
            <a:endParaRPr sz="3000"/>
          </a:p>
        </p:txBody>
      </p:sp>
      <p:sp>
        <p:nvSpPr>
          <p:cNvPr id="6" name="object 6"/>
          <p:cNvSpPr/>
          <p:nvPr/>
        </p:nvSpPr>
        <p:spPr>
          <a:xfrm>
            <a:off x="5910326" y="4201312"/>
            <a:ext cx="3340100" cy="1883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7696" y="1697735"/>
            <a:ext cx="433578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38614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29"/>
              <a:t>Anomalies </a:t>
            </a:r>
            <a:r>
              <a:rPr dirty="0" sz="3000" spc="-135"/>
              <a:t>of </a:t>
            </a:r>
            <a:r>
              <a:rPr dirty="0" sz="3000" spc="-114"/>
              <a:t>the</a:t>
            </a:r>
            <a:r>
              <a:rPr dirty="0" sz="3000" spc="-155"/>
              <a:t> </a:t>
            </a:r>
            <a:r>
              <a:rPr dirty="0" sz="3000" spc="-204"/>
              <a:t>kidney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1602994" y="2370331"/>
            <a:ext cx="2272665" cy="171132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algn="ctr" marR="508000">
              <a:lnSpc>
                <a:spcPct val="100000"/>
              </a:lnSpc>
              <a:spcBef>
                <a:spcPts val="590"/>
              </a:spcBef>
              <a:tabLst>
                <a:tab pos="2279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b="1">
                <a:solidFill>
                  <a:srgbClr val="292834"/>
                </a:solidFill>
                <a:latin typeface="Times New Roman"/>
                <a:cs typeface="Times New Roman"/>
              </a:rPr>
              <a:t>Anomalies</a:t>
            </a:r>
            <a:r>
              <a:rPr dirty="0" sz="2000" spc="-100" b="1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834"/>
                </a:solidFill>
                <a:latin typeface="Times New Roman"/>
                <a:cs typeface="Times New Roman"/>
              </a:rPr>
              <a:t>of: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40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Number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Ascent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Form and</a:t>
            </a:r>
            <a:r>
              <a:rPr dirty="0" sz="1800" spc="-8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Fusion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Rotation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4540" y="2438395"/>
            <a:ext cx="3378106" cy="3738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432431"/>
            <a:ext cx="3319779" cy="188595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Urachal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anomalies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are</a:t>
            </a:r>
            <a:r>
              <a:rPr dirty="0" sz="2000" spc="-9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usually  detected postnatally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due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to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umbilical</a:t>
            </a:r>
            <a:r>
              <a:rPr dirty="0" sz="2000" spc="-2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drainage.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tabLst>
                <a:tab pos="240665" algn="l"/>
              </a:tabLst>
            </a:pPr>
            <a:r>
              <a:rPr dirty="0" sz="2000" spc="-1000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Imaging possibilities</a:t>
            </a:r>
            <a:r>
              <a:rPr dirty="0" sz="2000" spc="-6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include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80"/>
              </a:lnSpc>
            </a:pP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ultrasound, </a:t>
            </a:r>
            <a:r>
              <a:rPr dirty="0" sz="2000" spc="-50">
                <a:solidFill>
                  <a:srgbClr val="292834"/>
                </a:solidFill>
                <a:latin typeface="Times New Roman"/>
                <a:cs typeface="Times New Roman"/>
              </a:rPr>
              <a:t>CT,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and</a:t>
            </a:r>
            <a:r>
              <a:rPr dirty="0" sz="2000" spc="-7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VCUG.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7696" y="1697735"/>
            <a:ext cx="890016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4792" y="1697735"/>
            <a:ext cx="62026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2139" y="1697735"/>
            <a:ext cx="3983736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62955" y="1697735"/>
            <a:ext cx="589788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401192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90"/>
              <a:t>14-Urachal</a:t>
            </a:r>
            <a:r>
              <a:rPr dirty="0" sz="3000" spc="-195"/>
              <a:t> </a:t>
            </a:r>
            <a:r>
              <a:rPr dirty="0" sz="3000" spc="-180"/>
              <a:t>abnormalities</a:t>
            </a:r>
            <a:endParaRPr sz="3000"/>
          </a:p>
        </p:txBody>
      </p:sp>
      <p:sp>
        <p:nvSpPr>
          <p:cNvPr id="9" name="object 9"/>
          <p:cNvSpPr/>
          <p:nvPr/>
        </p:nvSpPr>
        <p:spPr>
          <a:xfrm>
            <a:off x="10700893" y="38"/>
            <a:ext cx="1491106" cy="11392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7525" y="2553885"/>
            <a:ext cx="3875519" cy="3507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2994" y="2614625"/>
            <a:ext cx="3674745" cy="3532504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196850" indent="-228600">
              <a:lnSpc>
                <a:spcPts val="2160"/>
              </a:lnSpc>
              <a:spcBef>
                <a:spcPts val="375"/>
              </a:spcBef>
              <a:tabLst>
                <a:tab pos="240665" algn="l"/>
              </a:tabLst>
            </a:pPr>
            <a:r>
              <a:rPr dirty="0" sz="2000" spc="-1000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Conservative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treatment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with  observation is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justified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asymptomatic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cases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due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to  possible spontaneous</a:t>
            </a:r>
            <a:r>
              <a:rPr dirty="0" sz="2000" spc="-14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resolution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69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Infected urachal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remnants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are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initially treated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with drainage</a:t>
            </a:r>
            <a:r>
              <a:rPr dirty="0" sz="2000" spc="-9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and  antibiotics, followed by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surgical 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excision.</a:t>
            </a:r>
            <a:endParaRPr sz="2000">
              <a:latin typeface="Times New Roman"/>
              <a:cs typeface="Times New Roman"/>
            </a:endParaRPr>
          </a:p>
          <a:p>
            <a:pPr marL="241300" marR="323850" indent="-228600">
              <a:lnSpc>
                <a:spcPct val="90000"/>
              </a:lnSpc>
              <a:spcBef>
                <a:spcPts val="72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Nonresolved urachal</a:t>
            </a:r>
            <a:r>
              <a:rPr dirty="0" sz="2000" spc="-10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remnants 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should be excised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due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to  theincreased risk of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later 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adenocarcinoma</a:t>
            </a:r>
            <a:r>
              <a:rPr dirty="0" sz="20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formation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7696" y="1697735"/>
            <a:ext cx="890016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4792" y="1697735"/>
            <a:ext cx="62026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2139" y="1697735"/>
            <a:ext cx="4255008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34228" y="1697735"/>
            <a:ext cx="589788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428307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90"/>
              <a:t>14-Urachal</a:t>
            </a:r>
            <a:r>
              <a:rPr dirty="0" sz="3000" spc="-185"/>
              <a:t> </a:t>
            </a:r>
            <a:r>
              <a:rPr dirty="0" sz="3000" spc="-229"/>
              <a:t>abnormalities…</a:t>
            </a:r>
            <a:endParaRPr sz="3000"/>
          </a:p>
        </p:txBody>
      </p:sp>
      <p:sp>
        <p:nvSpPr>
          <p:cNvPr id="9" name="object 9"/>
          <p:cNvSpPr/>
          <p:nvPr/>
        </p:nvSpPr>
        <p:spPr>
          <a:xfrm>
            <a:off x="10700893" y="38"/>
            <a:ext cx="1491106" cy="11392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7424" y="1121663"/>
            <a:ext cx="890015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74520" y="1121663"/>
            <a:ext cx="620268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91867" y="1121663"/>
            <a:ext cx="3854196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43144" y="1121663"/>
            <a:ext cx="589788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12214" y="1207465"/>
            <a:ext cx="388620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90"/>
              <a:t>15-Bladder</a:t>
            </a:r>
            <a:r>
              <a:rPr dirty="0" sz="3000" spc="-200"/>
              <a:t> </a:t>
            </a:r>
            <a:r>
              <a:rPr dirty="0" sz="3000" spc="-180"/>
              <a:t>Diverticulum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1620392" y="2432431"/>
            <a:ext cx="3496310" cy="142811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Bladder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diverticula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can be  detected on prenatal</a:t>
            </a:r>
            <a:r>
              <a:rPr dirty="0" sz="2000" spc="-13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ultrasound, 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but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 gold standard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remains 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VCUG, which will reveal  possible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accompanying</a:t>
            </a:r>
            <a:r>
              <a:rPr dirty="0" sz="2000" spc="-11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VUR.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14796" y="2196705"/>
            <a:ext cx="3657964" cy="3276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700893" y="38"/>
            <a:ext cx="1491106" cy="11392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2370331"/>
            <a:ext cx="7691755" cy="259715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25">
                <a:solidFill>
                  <a:srgbClr val="292834"/>
                </a:solidFill>
                <a:latin typeface="Times New Roman"/>
                <a:cs typeface="Times New Roman"/>
              </a:rPr>
              <a:t>Types: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40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Primary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 diverticula</a:t>
            </a:r>
            <a:endParaRPr sz="1800">
              <a:latin typeface="Times New Roman"/>
              <a:cs typeface="Times New Roman"/>
            </a:endParaRPr>
          </a:p>
          <a:p>
            <a:pPr marL="1155700" marR="157480" indent="-228600">
              <a:lnSpc>
                <a:spcPts val="1939"/>
              </a:lnSpc>
              <a:spcBef>
                <a:spcPts val="680"/>
              </a:spcBef>
              <a:tabLst>
                <a:tab pos="11550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arise 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as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a localized herniation of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bladder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mucosa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at the ureteral</a:t>
            </a:r>
            <a:r>
              <a:rPr dirty="0" sz="1800" spc="-8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hiatus  and are 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most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likely caused by a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congenitally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deficient bladder</a:t>
            </a:r>
            <a:r>
              <a:rPr dirty="0" sz="1800" spc="-9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wall.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09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Secondary para-ureteral</a:t>
            </a:r>
            <a:r>
              <a:rPr dirty="0" sz="1800" spc="-4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diverticula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34"/>
              </a:spcBef>
              <a:tabLst>
                <a:tab pos="11550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are acquired and develop due to existing infra- vesical</a:t>
            </a:r>
            <a:r>
              <a:rPr dirty="0" sz="1800" spc="-8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obstruction.</a:t>
            </a:r>
            <a:endParaRPr sz="1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60"/>
              </a:lnSpc>
              <a:spcBef>
                <a:spcPts val="740"/>
              </a:spcBef>
              <a:tabLst>
                <a:tab pos="304800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	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Symptomatic diverticula,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especially in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conjunction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with VUR, should</a:t>
            </a:r>
            <a:r>
              <a:rPr dirty="0" sz="2000" spc="-14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be  treated</a:t>
            </a:r>
            <a:r>
              <a:rPr dirty="0" sz="2000" spc="-20">
                <a:solidFill>
                  <a:srgbClr val="292834"/>
                </a:solidFill>
                <a:latin typeface="Times New Roman"/>
                <a:cs typeface="Times New Roman"/>
              </a:rPr>
              <a:t> surgically.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7696" y="1697735"/>
            <a:ext cx="4126991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01767" y="1697735"/>
            <a:ext cx="589788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36493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15"/>
              <a:t>Bladder</a:t>
            </a:r>
            <a:r>
              <a:rPr dirty="0" sz="3000" spc="-175"/>
              <a:t> </a:t>
            </a:r>
            <a:r>
              <a:rPr dirty="0" sz="3000" spc="-240"/>
              <a:t>Diverticulum…</a:t>
            </a:r>
            <a:endParaRPr sz="3000"/>
          </a:p>
        </p:txBody>
      </p:sp>
      <p:sp>
        <p:nvSpPr>
          <p:cNvPr id="6" name="object 6"/>
          <p:cNvSpPr/>
          <p:nvPr/>
        </p:nvSpPr>
        <p:spPr>
          <a:xfrm>
            <a:off x="10700893" y="38"/>
            <a:ext cx="1491106" cy="1139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7525" y="2438458"/>
            <a:ext cx="3880549" cy="2604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432431"/>
            <a:ext cx="3658235" cy="245364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Often associated with</a:t>
            </a:r>
            <a:r>
              <a:rPr dirty="0" sz="2000" spc="-14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duplication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anomalies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of the external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genitalia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and lower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gastrointestinal</a:t>
            </a:r>
            <a:r>
              <a:rPr dirty="0" sz="2000" spc="-5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tract.</a:t>
            </a:r>
            <a:endParaRPr sz="2000">
              <a:latin typeface="Times New Roman"/>
              <a:cs typeface="Times New Roman"/>
            </a:endParaRPr>
          </a:p>
          <a:p>
            <a:pPr marL="241300" marR="673100" indent="-228600">
              <a:lnSpc>
                <a:spcPts val="2160"/>
              </a:lnSpc>
              <a:spcBef>
                <a:spcPts val="72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Initial treatment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is</a:t>
            </a:r>
            <a:r>
              <a:rPr dirty="0" sz="2000" spc="-8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directed  toward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09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renal</a:t>
            </a:r>
            <a:r>
              <a:rPr dirty="0" sz="1800" spc="-2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preservation.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prevention of</a:t>
            </a:r>
            <a:r>
              <a:rPr dirty="0" sz="1800" spc="-2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infections.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7696" y="1697735"/>
            <a:ext cx="890016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4792" y="1697735"/>
            <a:ext cx="62026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2139" y="1697735"/>
            <a:ext cx="586739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65960" y="1697735"/>
            <a:ext cx="3633216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96255" y="1697735"/>
            <a:ext cx="589788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37439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30"/>
              <a:t>16- </a:t>
            </a:r>
            <a:r>
              <a:rPr dirty="0" sz="3000" spc="-215"/>
              <a:t>Bladder</a:t>
            </a:r>
            <a:r>
              <a:rPr dirty="0" sz="3000" spc="-204"/>
              <a:t> </a:t>
            </a:r>
            <a:r>
              <a:rPr dirty="0" sz="3000" spc="-195"/>
              <a:t>Duplication</a:t>
            </a:r>
            <a:endParaRPr sz="3000"/>
          </a:p>
        </p:txBody>
      </p:sp>
      <p:sp>
        <p:nvSpPr>
          <p:cNvPr id="10" name="object 10"/>
          <p:cNvSpPr/>
          <p:nvPr/>
        </p:nvSpPr>
        <p:spPr>
          <a:xfrm>
            <a:off x="10700893" y="38"/>
            <a:ext cx="1491106" cy="11392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9596" y="1150619"/>
            <a:ext cx="3904488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41164" y="1150619"/>
            <a:ext cx="589788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4894" y="1237234"/>
            <a:ext cx="34270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15"/>
              <a:t>Bladder</a:t>
            </a:r>
            <a:r>
              <a:rPr dirty="0" sz="3000" spc="-185"/>
              <a:t> </a:t>
            </a:r>
            <a:r>
              <a:rPr dirty="0" sz="3000" spc="-250"/>
              <a:t>Duplication…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1917954" y="2379726"/>
            <a:ext cx="5776595" cy="161163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393065" indent="-228600">
              <a:lnSpc>
                <a:spcPts val="2160"/>
              </a:lnSpc>
              <a:spcBef>
                <a:spcPts val="37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Long-term goals include achieving continence</a:t>
            </a:r>
            <a:r>
              <a:rPr dirty="0" sz="2000" spc="-20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and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reconstructing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 internal and external</a:t>
            </a:r>
            <a:r>
              <a:rPr dirty="0" sz="2000" spc="-10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genitalia.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60"/>
              </a:lnSpc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Due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to the rarity of the disease and the </a:t>
            </a:r>
            <a:r>
              <a:rPr dirty="0" sz="2000" spc="-10">
                <a:solidFill>
                  <a:srgbClr val="292834"/>
                </a:solidFill>
                <a:latin typeface="Times New Roman"/>
                <a:cs typeface="Times New Roman"/>
              </a:rPr>
              <a:t>large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variety</a:t>
            </a:r>
            <a:r>
              <a:rPr dirty="0" sz="2000" spc="-21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of  presentations, the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surgeries must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be</a:t>
            </a:r>
            <a:r>
              <a:rPr dirty="0" sz="2000" spc="-114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individualized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00893" y="38"/>
            <a:ext cx="1491106" cy="1139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7696" y="1697735"/>
            <a:ext cx="890016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64792" y="1697735"/>
            <a:ext cx="620268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82139" y="1697735"/>
            <a:ext cx="586739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65960" y="1697735"/>
            <a:ext cx="3377184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40223" y="1697735"/>
            <a:ext cx="589788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34905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30"/>
              <a:t>17- </a:t>
            </a:r>
            <a:r>
              <a:rPr dirty="0" sz="3000" spc="-215"/>
              <a:t>Bladder</a:t>
            </a:r>
            <a:r>
              <a:rPr dirty="0" sz="3000" spc="-240"/>
              <a:t> </a:t>
            </a:r>
            <a:r>
              <a:rPr dirty="0" sz="3000" spc="-270"/>
              <a:t>Exstrophy</a:t>
            </a:r>
            <a:endParaRPr sz="3000"/>
          </a:p>
        </p:txBody>
      </p:sp>
      <p:sp>
        <p:nvSpPr>
          <p:cNvPr id="8" name="object 8"/>
          <p:cNvSpPr/>
          <p:nvPr/>
        </p:nvSpPr>
        <p:spPr>
          <a:xfrm>
            <a:off x="6449314" y="2707004"/>
            <a:ext cx="2738628" cy="2280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10128" y="5411711"/>
            <a:ext cx="6096000" cy="64643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39369" rIns="0" bIns="0" rtlCol="0" vert="horz">
            <a:spAutoFit/>
          </a:bodyPr>
          <a:lstStyle/>
          <a:p>
            <a:pPr marL="91440" marR="728980">
              <a:lnSpc>
                <a:spcPct val="100000"/>
              </a:lnSpc>
              <a:spcBef>
                <a:spcPts val="309"/>
              </a:spcBef>
            </a:pPr>
            <a:r>
              <a:rPr dirty="0" sz="1800">
                <a:latin typeface="Times New Roman"/>
                <a:cs typeface="Times New Roman"/>
              </a:rPr>
              <a:t>The incidence of bladder exstrophy </a:t>
            </a:r>
            <a:r>
              <a:rPr dirty="0" sz="1800" spc="-5">
                <a:latin typeface="Times New Roman"/>
                <a:cs typeface="Times New Roman"/>
              </a:rPr>
              <a:t>has been </a:t>
            </a:r>
            <a:r>
              <a:rPr dirty="0" sz="1800">
                <a:latin typeface="Times New Roman"/>
                <a:cs typeface="Times New Roman"/>
              </a:rPr>
              <a:t>estimated</a:t>
            </a:r>
            <a:r>
              <a:rPr dirty="0" sz="1800" spc="-9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  </a:t>
            </a:r>
            <a:r>
              <a:rPr dirty="0" sz="1800">
                <a:latin typeface="Times New Roman"/>
                <a:cs typeface="Times New Roman"/>
              </a:rPr>
              <a:t>between 1 in 10,000 and 1 in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50,000.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94686" y="2707004"/>
            <a:ext cx="3166744" cy="22801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700893" y="38"/>
            <a:ext cx="1491106" cy="11392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9242" y="2438425"/>
            <a:ext cx="2964307" cy="3307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77696" y="1697735"/>
            <a:ext cx="3648455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31730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15"/>
              <a:t>Bladder</a:t>
            </a:r>
            <a:r>
              <a:rPr dirty="0" sz="3000" spc="-204"/>
              <a:t> </a:t>
            </a:r>
            <a:r>
              <a:rPr dirty="0" sz="3000" spc="-330"/>
              <a:t>Exstrophy…</a:t>
            </a:r>
            <a:endParaRPr sz="3000"/>
          </a:p>
        </p:txBody>
      </p:sp>
      <p:sp>
        <p:nvSpPr>
          <p:cNvPr id="5" name="object 5"/>
          <p:cNvSpPr/>
          <p:nvPr/>
        </p:nvSpPr>
        <p:spPr>
          <a:xfrm>
            <a:off x="4868798" y="2438424"/>
            <a:ext cx="2830534" cy="3307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46770" y="2438425"/>
            <a:ext cx="2721229" cy="3307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00893" y="38"/>
            <a:ext cx="1491106" cy="11392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1066" y="2924936"/>
            <a:ext cx="2590800" cy="2621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77696" y="1697735"/>
            <a:ext cx="890016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64792" y="1697735"/>
            <a:ext cx="62026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82139" y="1697735"/>
            <a:ext cx="5431536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10756" y="1697735"/>
            <a:ext cx="589788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54578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90"/>
              <a:t>18-Posterior </a:t>
            </a:r>
            <a:r>
              <a:rPr dirty="0" sz="3000" spc="-145"/>
              <a:t>Urethral </a:t>
            </a:r>
            <a:r>
              <a:rPr dirty="0" sz="3000" spc="-270"/>
              <a:t>Valves</a:t>
            </a:r>
            <a:r>
              <a:rPr dirty="0" sz="3000" spc="-210"/>
              <a:t> </a:t>
            </a:r>
            <a:r>
              <a:rPr dirty="0" sz="3000" spc="-195"/>
              <a:t>(PUV)</a:t>
            </a:r>
            <a:endParaRPr sz="3000"/>
          </a:p>
        </p:txBody>
      </p:sp>
      <p:sp>
        <p:nvSpPr>
          <p:cNvPr id="8" name="object 8"/>
          <p:cNvSpPr/>
          <p:nvPr/>
        </p:nvSpPr>
        <p:spPr>
          <a:xfrm>
            <a:off x="1155725" y="2892272"/>
            <a:ext cx="2692400" cy="284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021066" y="5685853"/>
            <a:ext cx="3151505" cy="92392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38735" rIns="0" bIns="0" rtlCol="0" vert="horz">
            <a:spAutoFit/>
          </a:bodyPr>
          <a:lstStyle/>
          <a:p>
            <a:pPr marL="92075" marR="251460">
              <a:lnSpc>
                <a:spcPct val="100000"/>
              </a:lnSpc>
              <a:spcBef>
                <a:spcPts val="305"/>
              </a:spcBef>
            </a:pPr>
            <a:r>
              <a:rPr dirty="0" sz="1800">
                <a:latin typeface="Times New Roman"/>
                <a:cs typeface="Times New Roman"/>
              </a:rPr>
              <a:t>The bladder and the kidneys  developed under high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pressure 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resistance.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1276" y="2892298"/>
            <a:ext cx="2806700" cy="2672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80278" y="2892298"/>
            <a:ext cx="2506218" cy="26866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7525" y="2997140"/>
            <a:ext cx="3886338" cy="262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432431"/>
            <a:ext cx="3496310" cy="3074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1 in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8000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to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25,000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live</a:t>
            </a:r>
            <a:r>
              <a:rPr dirty="0" sz="2000" spc="-16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births.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60"/>
              </a:lnSpc>
              <a:tabLst>
                <a:tab pos="304800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	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Make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up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10%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of urinary  obstructions diagnosed in</a:t>
            </a:r>
            <a:r>
              <a:rPr dirty="0" sz="2000" spc="-14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utero.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241300" marR="286385" indent="-228600">
              <a:lnSpc>
                <a:spcPts val="2160"/>
              </a:lnSpc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Most </a:t>
            </a:r>
            <a:r>
              <a:rPr dirty="0" sz="2000" spc="-10">
                <a:solidFill>
                  <a:srgbClr val="292834"/>
                </a:solidFill>
                <a:latin typeface="Times New Roman"/>
                <a:cs typeface="Times New Roman"/>
              </a:rPr>
              <a:t>common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cause of</a:t>
            </a:r>
            <a:r>
              <a:rPr dirty="0" sz="2000" spc="-6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urine  retention in </a:t>
            </a:r>
            <a:r>
              <a:rPr dirty="0" sz="2000" spc="-10">
                <a:solidFill>
                  <a:srgbClr val="292834"/>
                </a:solidFill>
                <a:latin typeface="Times New Roman"/>
                <a:cs typeface="Times New Roman"/>
              </a:rPr>
              <a:t>male</a:t>
            </a:r>
            <a:r>
              <a:rPr dirty="0" sz="2000" spc="-5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infants.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5">
                <a:solidFill>
                  <a:srgbClr val="FF0000"/>
                </a:solidFill>
                <a:latin typeface="Times New Roman"/>
                <a:cs typeface="Times New Roman"/>
              </a:rPr>
              <a:t>50%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have renal</a:t>
            </a:r>
            <a:r>
              <a:rPr dirty="0" sz="2000" spc="-10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impairment.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7696" y="1697735"/>
            <a:ext cx="1450848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25623" y="1697735"/>
            <a:ext cx="58978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9734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34"/>
              <a:t>PUV…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3590" y="2510789"/>
            <a:ext cx="3329177" cy="3010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432431"/>
            <a:ext cx="3048635" cy="3075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1 in </a:t>
            </a:r>
            <a:r>
              <a:rPr dirty="0" sz="2000" spc="-15">
                <a:solidFill>
                  <a:srgbClr val="292834"/>
                </a:solidFill>
                <a:latin typeface="Times New Roman"/>
                <a:cs typeface="Times New Roman"/>
              </a:rPr>
              <a:t>1100</a:t>
            </a:r>
            <a:r>
              <a:rPr dirty="0" sz="2000" spc="-5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births.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40665" algn="l"/>
                <a:tab pos="1767839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u="sng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Male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:</a:t>
            </a:r>
            <a:r>
              <a:rPr dirty="0" sz="2000" spc="-1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Female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of 1.8 :</a:t>
            </a:r>
            <a:r>
              <a:rPr dirty="0" sz="2000" spc="-6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60"/>
              </a:lnSpc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 </a:t>
            </a:r>
            <a:r>
              <a:rPr dirty="0" u="sng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left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side is absent</a:t>
            </a:r>
            <a:r>
              <a:rPr dirty="0" sz="2000" spc="-12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more 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frequently</a:t>
            </a:r>
            <a:r>
              <a:rPr dirty="0" sz="2000" spc="-4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ipsilateral </a:t>
            </a:r>
            <a:r>
              <a:rPr dirty="0" u="sng" sz="2000">
                <a:solidFill>
                  <a:srgbClr val="292834"/>
                </a:solidFill>
                <a:uFill>
                  <a:solidFill>
                    <a:srgbClr val="292834"/>
                  </a:solidFill>
                </a:uFill>
                <a:latin typeface="Times New Roman"/>
                <a:cs typeface="Times New Roman"/>
              </a:rPr>
              <a:t>ureter</a:t>
            </a:r>
            <a:r>
              <a:rPr dirty="0" sz="2000" spc="-7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80"/>
              </a:lnSpc>
            </a:pP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completely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absent in</a:t>
            </a:r>
            <a:r>
              <a:rPr dirty="0" sz="2000" spc="-8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50%.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4126" y="1784096"/>
            <a:ext cx="44215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14"/>
              <a:t>1- </a:t>
            </a:r>
            <a:r>
              <a:rPr dirty="0" sz="3000" spc="-150"/>
              <a:t>Unilateral </a:t>
            </a:r>
            <a:r>
              <a:rPr dirty="0" sz="3000" spc="-240"/>
              <a:t>Renal</a:t>
            </a:r>
            <a:r>
              <a:rPr dirty="0" sz="3000" spc="-300"/>
              <a:t> Agenesis</a:t>
            </a:r>
            <a:endParaRPr sz="3000"/>
          </a:p>
        </p:txBody>
      </p:sp>
      <p:sp>
        <p:nvSpPr>
          <p:cNvPr id="5" name="object 5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8657" y="2438400"/>
            <a:ext cx="2949956" cy="3104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9734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34"/>
              <a:t>PUV…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6117463" y="2323719"/>
            <a:ext cx="2832100" cy="326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19113" y="45453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698622" y="844931"/>
                </a:lnTo>
                <a:lnTo>
                  <a:pt x="457200" y="844931"/>
                </a:lnTo>
                <a:lnTo>
                  <a:pt x="408566" y="841909"/>
                </a:lnTo>
                <a:lnTo>
                  <a:pt x="361735" y="833088"/>
                </a:lnTo>
                <a:lnTo>
                  <a:pt x="317069" y="818830"/>
                </a:lnTo>
                <a:lnTo>
                  <a:pt x="274932" y="799499"/>
                </a:lnTo>
                <a:lnTo>
                  <a:pt x="235687" y="775458"/>
                </a:lnTo>
                <a:lnTo>
                  <a:pt x="199698" y="747071"/>
                </a:lnTo>
                <a:lnTo>
                  <a:pt x="167328" y="714701"/>
                </a:lnTo>
                <a:lnTo>
                  <a:pt x="138941" y="678712"/>
                </a:lnTo>
                <a:lnTo>
                  <a:pt x="114900" y="639467"/>
                </a:lnTo>
                <a:lnTo>
                  <a:pt x="95569" y="597330"/>
                </a:lnTo>
                <a:lnTo>
                  <a:pt x="81311" y="552664"/>
                </a:lnTo>
                <a:lnTo>
                  <a:pt x="72490" y="505833"/>
                </a:lnTo>
                <a:lnTo>
                  <a:pt x="69468" y="457200"/>
                </a:lnTo>
                <a:lnTo>
                  <a:pt x="72490" y="408566"/>
                </a:lnTo>
                <a:lnTo>
                  <a:pt x="81311" y="361735"/>
                </a:lnTo>
                <a:lnTo>
                  <a:pt x="95569" y="317069"/>
                </a:lnTo>
                <a:lnTo>
                  <a:pt x="114900" y="274932"/>
                </a:lnTo>
                <a:lnTo>
                  <a:pt x="138941" y="235687"/>
                </a:lnTo>
                <a:lnTo>
                  <a:pt x="167328" y="199698"/>
                </a:lnTo>
                <a:lnTo>
                  <a:pt x="199698" y="167328"/>
                </a:lnTo>
                <a:lnTo>
                  <a:pt x="235687" y="138941"/>
                </a:lnTo>
                <a:lnTo>
                  <a:pt x="274932" y="114900"/>
                </a:lnTo>
                <a:lnTo>
                  <a:pt x="317069" y="95569"/>
                </a:lnTo>
                <a:lnTo>
                  <a:pt x="361735" y="81311"/>
                </a:lnTo>
                <a:lnTo>
                  <a:pt x="408566" y="72490"/>
                </a:lnTo>
                <a:lnTo>
                  <a:pt x="457200" y="69469"/>
                </a:lnTo>
                <a:lnTo>
                  <a:pt x="698622" y="69469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  <a:path w="914400" h="914400">
                <a:moveTo>
                  <a:pt x="698622" y="69469"/>
                </a:moveTo>
                <a:lnTo>
                  <a:pt x="457200" y="69469"/>
                </a:lnTo>
                <a:lnTo>
                  <a:pt x="505833" y="72490"/>
                </a:lnTo>
                <a:lnTo>
                  <a:pt x="552664" y="81311"/>
                </a:lnTo>
                <a:lnTo>
                  <a:pt x="597330" y="95569"/>
                </a:lnTo>
                <a:lnTo>
                  <a:pt x="639467" y="114900"/>
                </a:lnTo>
                <a:lnTo>
                  <a:pt x="678712" y="138941"/>
                </a:lnTo>
                <a:lnTo>
                  <a:pt x="714701" y="167328"/>
                </a:lnTo>
                <a:lnTo>
                  <a:pt x="747071" y="199698"/>
                </a:lnTo>
                <a:lnTo>
                  <a:pt x="775458" y="235687"/>
                </a:lnTo>
                <a:lnTo>
                  <a:pt x="799499" y="274932"/>
                </a:lnTo>
                <a:lnTo>
                  <a:pt x="818830" y="317069"/>
                </a:lnTo>
                <a:lnTo>
                  <a:pt x="833088" y="361735"/>
                </a:lnTo>
                <a:lnTo>
                  <a:pt x="841909" y="408566"/>
                </a:lnTo>
                <a:lnTo>
                  <a:pt x="844930" y="457200"/>
                </a:lnTo>
                <a:lnTo>
                  <a:pt x="841909" y="505833"/>
                </a:lnTo>
                <a:lnTo>
                  <a:pt x="833088" y="552664"/>
                </a:lnTo>
                <a:lnTo>
                  <a:pt x="818830" y="597330"/>
                </a:lnTo>
                <a:lnTo>
                  <a:pt x="799499" y="639467"/>
                </a:lnTo>
                <a:lnTo>
                  <a:pt x="775458" y="678712"/>
                </a:lnTo>
                <a:lnTo>
                  <a:pt x="747071" y="714701"/>
                </a:lnTo>
                <a:lnTo>
                  <a:pt x="714701" y="747071"/>
                </a:lnTo>
                <a:lnTo>
                  <a:pt x="678712" y="775458"/>
                </a:lnTo>
                <a:lnTo>
                  <a:pt x="639467" y="799499"/>
                </a:lnTo>
                <a:lnTo>
                  <a:pt x="597330" y="818830"/>
                </a:lnTo>
                <a:lnTo>
                  <a:pt x="552664" y="833088"/>
                </a:lnTo>
                <a:lnTo>
                  <a:pt x="505833" y="841909"/>
                </a:lnTo>
                <a:lnTo>
                  <a:pt x="457200" y="844931"/>
                </a:lnTo>
                <a:lnTo>
                  <a:pt x="698622" y="844931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98622" y="69469"/>
                </a:lnTo>
                <a:close/>
              </a:path>
            </a:pathLst>
          </a:custGeom>
          <a:solidFill>
            <a:srgbClr val="57B6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19113" y="454532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8"/>
                </a:lnTo>
                <a:lnTo>
                  <a:pt x="9289" y="365066"/>
                </a:lnTo>
                <a:lnTo>
                  <a:pt x="20557" y="321253"/>
                </a:lnTo>
                <a:lnTo>
                  <a:pt x="35933" y="279249"/>
                </a:lnTo>
                <a:lnTo>
                  <a:pt x="55187" y="239283"/>
                </a:lnTo>
                <a:lnTo>
                  <a:pt x="78090" y="201587"/>
                </a:lnTo>
                <a:lnTo>
                  <a:pt x="104411" y="166390"/>
                </a:lnTo>
                <a:lnTo>
                  <a:pt x="133921" y="133921"/>
                </a:lnTo>
                <a:lnTo>
                  <a:pt x="166390" y="104411"/>
                </a:lnTo>
                <a:lnTo>
                  <a:pt x="201587" y="78090"/>
                </a:lnTo>
                <a:lnTo>
                  <a:pt x="239283" y="55187"/>
                </a:lnTo>
                <a:lnTo>
                  <a:pt x="279249" y="35933"/>
                </a:lnTo>
                <a:lnTo>
                  <a:pt x="321253" y="20557"/>
                </a:lnTo>
                <a:lnTo>
                  <a:pt x="365066" y="9289"/>
                </a:lnTo>
                <a:lnTo>
                  <a:pt x="410458" y="2360"/>
                </a:lnTo>
                <a:lnTo>
                  <a:pt x="457200" y="0"/>
                </a:lnTo>
                <a:lnTo>
                  <a:pt x="503941" y="2360"/>
                </a:lnTo>
                <a:lnTo>
                  <a:pt x="549333" y="9289"/>
                </a:lnTo>
                <a:lnTo>
                  <a:pt x="593146" y="20557"/>
                </a:lnTo>
                <a:lnTo>
                  <a:pt x="635150" y="35933"/>
                </a:lnTo>
                <a:lnTo>
                  <a:pt x="675116" y="55187"/>
                </a:lnTo>
                <a:lnTo>
                  <a:pt x="712812" y="78090"/>
                </a:lnTo>
                <a:lnTo>
                  <a:pt x="748009" y="104411"/>
                </a:lnTo>
                <a:lnTo>
                  <a:pt x="780478" y="133921"/>
                </a:lnTo>
                <a:lnTo>
                  <a:pt x="809988" y="166390"/>
                </a:lnTo>
                <a:lnTo>
                  <a:pt x="836309" y="201587"/>
                </a:lnTo>
                <a:lnTo>
                  <a:pt x="859212" y="239283"/>
                </a:lnTo>
                <a:lnTo>
                  <a:pt x="878466" y="279249"/>
                </a:lnTo>
                <a:lnTo>
                  <a:pt x="893842" y="321253"/>
                </a:lnTo>
                <a:lnTo>
                  <a:pt x="905110" y="365066"/>
                </a:lnTo>
                <a:lnTo>
                  <a:pt x="912039" y="410458"/>
                </a:lnTo>
                <a:lnTo>
                  <a:pt x="914400" y="457200"/>
                </a:lnTo>
                <a:lnTo>
                  <a:pt x="912039" y="503941"/>
                </a:lnTo>
                <a:lnTo>
                  <a:pt x="905110" y="549333"/>
                </a:lnTo>
                <a:lnTo>
                  <a:pt x="893842" y="593146"/>
                </a:lnTo>
                <a:lnTo>
                  <a:pt x="878466" y="635150"/>
                </a:lnTo>
                <a:lnTo>
                  <a:pt x="859212" y="675116"/>
                </a:lnTo>
                <a:lnTo>
                  <a:pt x="836309" y="712812"/>
                </a:lnTo>
                <a:lnTo>
                  <a:pt x="809988" y="748009"/>
                </a:lnTo>
                <a:lnTo>
                  <a:pt x="780478" y="780478"/>
                </a:lnTo>
                <a:lnTo>
                  <a:pt x="748009" y="809988"/>
                </a:lnTo>
                <a:lnTo>
                  <a:pt x="712812" y="836309"/>
                </a:lnTo>
                <a:lnTo>
                  <a:pt x="675116" y="859212"/>
                </a:lnTo>
                <a:lnTo>
                  <a:pt x="635150" y="878466"/>
                </a:lnTo>
                <a:lnTo>
                  <a:pt x="593146" y="893842"/>
                </a:lnTo>
                <a:lnTo>
                  <a:pt x="549333" y="905110"/>
                </a:lnTo>
                <a:lnTo>
                  <a:pt x="503941" y="912039"/>
                </a:lnTo>
                <a:lnTo>
                  <a:pt x="457200" y="914400"/>
                </a:lnTo>
                <a:lnTo>
                  <a:pt x="410458" y="912039"/>
                </a:lnTo>
                <a:lnTo>
                  <a:pt x="365066" y="905110"/>
                </a:lnTo>
                <a:lnTo>
                  <a:pt x="321253" y="893842"/>
                </a:lnTo>
                <a:lnTo>
                  <a:pt x="279249" y="878466"/>
                </a:lnTo>
                <a:lnTo>
                  <a:pt x="239283" y="859212"/>
                </a:lnTo>
                <a:lnTo>
                  <a:pt x="201587" y="836309"/>
                </a:lnTo>
                <a:lnTo>
                  <a:pt x="166390" y="809988"/>
                </a:lnTo>
                <a:lnTo>
                  <a:pt x="133921" y="780478"/>
                </a:lnTo>
                <a:lnTo>
                  <a:pt x="104411" y="748009"/>
                </a:lnTo>
                <a:lnTo>
                  <a:pt x="78090" y="712812"/>
                </a:lnTo>
                <a:lnTo>
                  <a:pt x="55187" y="675116"/>
                </a:lnTo>
                <a:lnTo>
                  <a:pt x="35933" y="635150"/>
                </a:lnTo>
                <a:lnTo>
                  <a:pt x="20557" y="593146"/>
                </a:lnTo>
                <a:lnTo>
                  <a:pt x="9289" y="549333"/>
                </a:lnTo>
                <a:lnTo>
                  <a:pt x="2360" y="503941"/>
                </a:lnTo>
                <a:lnTo>
                  <a:pt x="0" y="45720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88581" y="4614798"/>
            <a:ext cx="775970" cy="775970"/>
          </a:xfrm>
          <a:custGeom>
            <a:avLst/>
            <a:gdLst/>
            <a:ahLst/>
            <a:cxnLst/>
            <a:rect l="l" t="t" r="r" b="b"/>
            <a:pathLst>
              <a:path w="775970" h="775970">
                <a:moveTo>
                  <a:pt x="0" y="387731"/>
                </a:moveTo>
                <a:lnTo>
                  <a:pt x="3021" y="436364"/>
                </a:lnTo>
                <a:lnTo>
                  <a:pt x="11842" y="483195"/>
                </a:lnTo>
                <a:lnTo>
                  <a:pt x="26100" y="527861"/>
                </a:lnTo>
                <a:lnTo>
                  <a:pt x="45431" y="569998"/>
                </a:lnTo>
                <a:lnTo>
                  <a:pt x="69472" y="609243"/>
                </a:lnTo>
                <a:lnTo>
                  <a:pt x="97859" y="645232"/>
                </a:lnTo>
                <a:lnTo>
                  <a:pt x="130229" y="677602"/>
                </a:lnTo>
                <a:lnTo>
                  <a:pt x="166218" y="705989"/>
                </a:lnTo>
                <a:lnTo>
                  <a:pt x="205463" y="730030"/>
                </a:lnTo>
                <a:lnTo>
                  <a:pt x="247600" y="749361"/>
                </a:lnTo>
                <a:lnTo>
                  <a:pt x="292266" y="763619"/>
                </a:lnTo>
                <a:lnTo>
                  <a:pt x="339097" y="772440"/>
                </a:lnTo>
                <a:lnTo>
                  <a:pt x="387731" y="775462"/>
                </a:lnTo>
                <a:lnTo>
                  <a:pt x="436364" y="772440"/>
                </a:lnTo>
                <a:lnTo>
                  <a:pt x="483195" y="763619"/>
                </a:lnTo>
                <a:lnTo>
                  <a:pt x="527861" y="749361"/>
                </a:lnTo>
                <a:lnTo>
                  <a:pt x="569998" y="730030"/>
                </a:lnTo>
                <a:lnTo>
                  <a:pt x="609243" y="705989"/>
                </a:lnTo>
                <a:lnTo>
                  <a:pt x="645232" y="677602"/>
                </a:lnTo>
                <a:lnTo>
                  <a:pt x="677602" y="645232"/>
                </a:lnTo>
                <a:lnTo>
                  <a:pt x="705989" y="609243"/>
                </a:lnTo>
                <a:lnTo>
                  <a:pt x="730030" y="569998"/>
                </a:lnTo>
                <a:lnTo>
                  <a:pt x="749361" y="527861"/>
                </a:lnTo>
                <a:lnTo>
                  <a:pt x="763619" y="483195"/>
                </a:lnTo>
                <a:lnTo>
                  <a:pt x="772440" y="436364"/>
                </a:lnTo>
                <a:lnTo>
                  <a:pt x="775462" y="387731"/>
                </a:lnTo>
                <a:lnTo>
                  <a:pt x="772440" y="339097"/>
                </a:lnTo>
                <a:lnTo>
                  <a:pt x="763619" y="292266"/>
                </a:lnTo>
                <a:lnTo>
                  <a:pt x="749361" y="247600"/>
                </a:lnTo>
                <a:lnTo>
                  <a:pt x="730030" y="205463"/>
                </a:lnTo>
                <a:lnTo>
                  <a:pt x="705989" y="166218"/>
                </a:lnTo>
                <a:lnTo>
                  <a:pt x="677602" y="130229"/>
                </a:lnTo>
                <a:lnTo>
                  <a:pt x="645232" y="97859"/>
                </a:lnTo>
                <a:lnTo>
                  <a:pt x="609243" y="69472"/>
                </a:lnTo>
                <a:lnTo>
                  <a:pt x="569998" y="45431"/>
                </a:lnTo>
                <a:lnTo>
                  <a:pt x="527861" y="26100"/>
                </a:lnTo>
                <a:lnTo>
                  <a:pt x="483195" y="11842"/>
                </a:lnTo>
                <a:lnTo>
                  <a:pt x="436364" y="3021"/>
                </a:lnTo>
                <a:lnTo>
                  <a:pt x="387731" y="0"/>
                </a:lnTo>
                <a:lnTo>
                  <a:pt x="339097" y="3021"/>
                </a:lnTo>
                <a:lnTo>
                  <a:pt x="292266" y="11842"/>
                </a:lnTo>
                <a:lnTo>
                  <a:pt x="247600" y="26100"/>
                </a:lnTo>
                <a:lnTo>
                  <a:pt x="205463" y="45431"/>
                </a:lnTo>
                <a:lnTo>
                  <a:pt x="166218" y="69472"/>
                </a:lnTo>
                <a:lnTo>
                  <a:pt x="130229" y="97859"/>
                </a:lnTo>
                <a:lnTo>
                  <a:pt x="97859" y="130229"/>
                </a:lnTo>
                <a:lnTo>
                  <a:pt x="69472" y="166218"/>
                </a:lnTo>
                <a:lnTo>
                  <a:pt x="45431" y="205463"/>
                </a:lnTo>
                <a:lnTo>
                  <a:pt x="26100" y="247600"/>
                </a:lnTo>
                <a:lnTo>
                  <a:pt x="11842" y="292266"/>
                </a:lnTo>
                <a:lnTo>
                  <a:pt x="3021" y="339097"/>
                </a:lnTo>
                <a:lnTo>
                  <a:pt x="0" y="38773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7280" y="2361717"/>
            <a:ext cx="3654425" cy="243967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625"/>
              </a:spcBef>
              <a:buClr>
                <a:srgbClr val="276E8A"/>
              </a:buClr>
              <a:buSzPct val="90909"/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dirty="0" sz="2200" spc="-5" b="1">
                <a:solidFill>
                  <a:srgbClr val="FF0000"/>
                </a:solidFill>
                <a:latin typeface="Times New Roman"/>
                <a:cs typeface="Times New Roman"/>
              </a:rPr>
              <a:t>Associated</a:t>
            </a:r>
            <a:r>
              <a:rPr dirty="0" sz="2200" spc="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Times New Roman"/>
                <a:cs typeface="Times New Roman"/>
              </a:rPr>
              <a:t>findings:</a:t>
            </a:r>
            <a:endParaRPr sz="2200">
              <a:latin typeface="Times New Roman"/>
              <a:cs typeface="Times New Roman"/>
            </a:endParaRPr>
          </a:p>
          <a:p>
            <a:pPr lvl="1" marL="469900">
              <a:lnSpc>
                <a:spcPct val="100000"/>
              </a:lnSpc>
              <a:spcBef>
                <a:spcPts val="530"/>
              </a:spcBef>
              <a:buClr>
                <a:srgbClr val="276E8A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dirty="0" sz="2200" spc="-5">
                <a:solidFill>
                  <a:srgbClr val="292834"/>
                </a:solidFill>
                <a:latin typeface="Times New Roman"/>
                <a:cs typeface="Times New Roman"/>
              </a:rPr>
              <a:t>Oligohydramnios</a:t>
            </a:r>
            <a:endParaRPr sz="2200">
              <a:latin typeface="Times New Roman"/>
              <a:cs typeface="Times New Roman"/>
            </a:endParaRPr>
          </a:p>
          <a:p>
            <a:pPr lvl="1" marL="469900" marR="5080">
              <a:lnSpc>
                <a:spcPts val="3170"/>
              </a:lnSpc>
              <a:spcBef>
                <a:spcPts val="190"/>
              </a:spcBef>
              <a:buClr>
                <a:srgbClr val="276E8A"/>
              </a:buClr>
              <a:buAutoNum type="arabicPeriod"/>
              <a:tabLst>
                <a:tab pos="926465" algn="l"/>
                <a:tab pos="927100" algn="l"/>
              </a:tabLst>
            </a:pPr>
            <a:r>
              <a:rPr dirty="0" sz="2200" spc="-5">
                <a:solidFill>
                  <a:srgbClr val="292834"/>
                </a:solidFill>
                <a:latin typeface="Times New Roman"/>
                <a:cs typeface="Times New Roman"/>
              </a:rPr>
              <a:t>Bilateral renal dilatation </a:t>
            </a:r>
            <a:r>
              <a:rPr dirty="0" sz="2200" spc="-5">
                <a:solidFill>
                  <a:srgbClr val="276E8A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76E8A"/>
                </a:solidFill>
                <a:latin typeface="Times New Roman"/>
                <a:cs typeface="Times New Roman"/>
              </a:rPr>
              <a:t>3.	</a:t>
            </a:r>
            <a:r>
              <a:rPr dirty="0" sz="2200" spc="-5">
                <a:solidFill>
                  <a:srgbClr val="292834"/>
                </a:solidFill>
                <a:latin typeface="Times New Roman"/>
                <a:cs typeface="Times New Roman"/>
              </a:rPr>
              <a:t>VUR: </a:t>
            </a:r>
            <a:r>
              <a:rPr dirty="0" sz="2200">
                <a:solidFill>
                  <a:srgbClr val="292834"/>
                </a:solidFill>
                <a:latin typeface="Times New Roman"/>
                <a:cs typeface="Times New Roman"/>
              </a:rPr>
              <a:t>40%</a:t>
            </a:r>
            <a:endParaRPr sz="220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spcBef>
                <a:spcPts val="335"/>
              </a:spcBef>
              <a:buClr>
                <a:srgbClr val="276E8A"/>
              </a:buClr>
              <a:buAutoNum type="arabicPeriod" startAt="4"/>
              <a:tabLst>
                <a:tab pos="926465" algn="l"/>
                <a:tab pos="927100" algn="l"/>
              </a:tabLst>
            </a:pPr>
            <a:r>
              <a:rPr dirty="0" sz="2200" spc="-55">
                <a:solidFill>
                  <a:srgbClr val="292834"/>
                </a:solidFill>
                <a:latin typeface="Times New Roman"/>
                <a:cs typeface="Times New Roman"/>
              </a:rPr>
              <a:t>Valve</a:t>
            </a:r>
            <a:r>
              <a:rPr dirty="0" sz="2200" spc="-1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92834"/>
                </a:solidFill>
                <a:latin typeface="Times New Roman"/>
                <a:cs typeface="Times New Roman"/>
              </a:rPr>
              <a:t>bladder</a:t>
            </a:r>
            <a:endParaRPr sz="220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spcBef>
                <a:spcPts val="530"/>
              </a:spcBef>
              <a:buClr>
                <a:srgbClr val="276E8A"/>
              </a:buClr>
              <a:buAutoNum type="arabicPeriod" startAt="4"/>
              <a:tabLst>
                <a:tab pos="926465" algn="l"/>
                <a:tab pos="927100" algn="l"/>
              </a:tabLst>
            </a:pPr>
            <a:r>
              <a:rPr dirty="0" sz="2200" spc="-5">
                <a:solidFill>
                  <a:srgbClr val="292834"/>
                </a:solidFill>
                <a:latin typeface="Times New Roman"/>
                <a:cs typeface="Times New Roman"/>
              </a:rPr>
              <a:t>Renal</a:t>
            </a:r>
            <a:r>
              <a:rPr dirty="0" sz="2200" spc="-1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92834"/>
                </a:solidFill>
                <a:latin typeface="Times New Roman"/>
                <a:cs typeface="Times New Roman"/>
              </a:rPr>
              <a:t>impairment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0392" y="2372080"/>
            <a:ext cx="3092450" cy="258635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D9B146"/>
                </a:solidFill>
                <a:latin typeface="Arial"/>
                <a:cs typeface="Arial"/>
              </a:rPr>
              <a:t>	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Presentation:</a:t>
            </a:r>
            <a:endParaRPr sz="200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spcBef>
                <a:spcPts val="480"/>
              </a:spcBef>
              <a:buClr>
                <a:srgbClr val="D9B146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dirty="0" sz="2000">
                <a:solidFill>
                  <a:srgbClr val="252525"/>
                </a:solidFill>
                <a:latin typeface="Times New Roman"/>
                <a:cs typeface="Times New Roman"/>
              </a:rPr>
              <a:t>Antenatal</a:t>
            </a:r>
            <a:endParaRPr sz="200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spcBef>
                <a:spcPts val="480"/>
              </a:spcBef>
              <a:buClr>
                <a:srgbClr val="D9B146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dirty="0" sz="2000">
                <a:solidFill>
                  <a:srgbClr val="252525"/>
                </a:solidFill>
                <a:latin typeface="Times New Roman"/>
                <a:cs typeface="Times New Roman"/>
              </a:rPr>
              <a:t>Urine</a:t>
            </a:r>
            <a:r>
              <a:rPr dirty="0" sz="2000" spc="-3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52525"/>
                </a:solidFill>
                <a:latin typeface="Times New Roman"/>
                <a:cs typeface="Times New Roman"/>
              </a:rPr>
              <a:t>retention</a:t>
            </a:r>
            <a:endParaRPr sz="2000">
              <a:latin typeface="Times New Roman"/>
              <a:cs typeface="Times New Roman"/>
            </a:endParaRPr>
          </a:p>
          <a:p>
            <a:pPr marL="991235" indent="-521334">
              <a:lnSpc>
                <a:spcPct val="100000"/>
              </a:lnSpc>
              <a:spcBef>
                <a:spcPts val="480"/>
              </a:spcBef>
              <a:buClr>
                <a:srgbClr val="D9B146"/>
              </a:buClr>
              <a:buAutoNum type="arabicPeriod"/>
              <a:tabLst>
                <a:tab pos="991235" algn="l"/>
                <a:tab pos="991869" algn="l"/>
              </a:tabLst>
            </a:pPr>
            <a:r>
              <a:rPr dirty="0" sz="2000">
                <a:solidFill>
                  <a:srgbClr val="252525"/>
                </a:solidFill>
                <a:latin typeface="Times New Roman"/>
                <a:cs typeface="Times New Roman"/>
              </a:rPr>
              <a:t>UTI</a:t>
            </a:r>
            <a:endParaRPr sz="200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spcBef>
                <a:spcPts val="480"/>
              </a:spcBef>
              <a:buClr>
                <a:srgbClr val="D9B146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dirty="0" sz="2000">
                <a:solidFill>
                  <a:srgbClr val="252525"/>
                </a:solidFill>
                <a:latin typeface="Times New Roman"/>
                <a:cs typeface="Times New Roman"/>
              </a:rPr>
              <a:t>Poor urinary</a:t>
            </a:r>
            <a:r>
              <a:rPr dirty="0" sz="2000" spc="-12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52525"/>
                </a:solidFill>
                <a:latin typeface="Times New Roman"/>
                <a:cs typeface="Times New Roman"/>
              </a:rPr>
              <a:t>stream</a:t>
            </a:r>
            <a:endParaRPr sz="200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spcBef>
                <a:spcPts val="480"/>
              </a:spcBef>
              <a:buClr>
                <a:srgbClr val="D9B146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dirty="0" sz="2000">
                <a:solidFill>
                  <a:srgbClr val="252525"/>
                </a:solidFill>
                <a:latin typeface="Times New Roman"/>
                <a:cs typeface="Times New Roman"/>
              </a:rPr>
              <a:t>Urinary</a:t>
            </a:r>
            <a:r>
              <a:rPr dirty="0" sz="2000" spc="-9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52525"/>
                </a:solidFill>
                <a:latin typeface="Times New Roman"/>
                <a:cs typeface="Times New Roman"/>
              </a:rPr>
              <a:t>incontinence</a:t>
            </a:r>
            <a:endParaRPr sz="200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spcBef>
                <a:spcPts val="480"/>
              </a:spcBef>
              <a:buClr>
                <a:srgbClr val="D9B146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dirty="0" sz="2000" spc="-5">
                <a:solidFill>
                  <a:srgbClr val="252525"/>
                </a:solidFill>
                <a:latin typeface="Times New Roman"/>
                <a:cs typeface="Times New Roman"/>
              </a:rPr>
              <a:t>CRF</a:t>
            </a:r>
            <a:r>
              <a:rPr dirty="0" sz="2000" spc="-1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52525"/>
                </a:solidFill>
                <a:latin typeface="Times New Roman"/>
                <a:cs typeface="Times New Roman"/>
              </a:rPr>
              <a:t>(ESRD)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7696" y="1697735"/>
            <a:ext cx="1450848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9734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34"/>
              <a:t>PUV…</a:t>
            </a:r>
            <a:endParaRPr sz="30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0392" y="2362711"/>
            <a:ext cx="3273425" cy="171132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20">
                <a:solidFill>
                  <a:srgbClr val="292834"/>
                </a:solidFill>
                <a:latin typeface="Arial"/>
                <a:cs typeface="Arial"/>
              </a:rPr>
              <a:t>Initial</a:t>
            </a:r>
            <a:r>
              <a:rPr dirty="0" sz="2000" spc="-10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292834"/>
                </a:solidFill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40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110">
                <a:solidFill>
                  <a:srgbClr val="292834"/>
                </a:solidFill>
                <a:latin typeface="Arial"/>
                <a:cs typeface="Arial"/>
              </a:rPr>
              <a:t>Feeding </a:t>
            </a:r>
            <a:r>
              <a:rPr dirty="0" sz="1800" spc="-30">
                <a:solidFill>
                  <a:srgbClr val="292834"/>
                </a:solidFill>
                <a:latin typeface="Arial"/>
                <a:cs typeface="Arial"/>
              </a:rPr>
              <a:t>tube</a:t>
            </a:r>
            <a:r>
              <a:rPr dirty="0" sz="1800" spc="-8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292834"/>
                </a:solidFill>
                <a:latin typeface="Arial"/>
                <a:cs typeface="Arial"/>
              </a:rPr>
              <a:t>insertion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65">
                <a:solidFill>
                  <a:srgbClr val="292834"/>
                </a:solidFill>
                <a:latin typeface="Arial"/>
                <a:cs typeface="Arial"/>
              </a:rPr>
              <a:t>Start </a:t>
            </a:r>
            <a:r>
              <a:rPr dirty="0" sz="1800" spc="-25">
                <a:solidFill>
                  <a:srgbClr val="292834"/>
                </a:solidFill>
                <a:latin typeface="Arial"/>
                <a:cs typeface="Arial"/>
              </a:rPr>
              <a:t>antibiotic</a:t>
            </a:r>
            <a:r>
              <a:rPr dirty="0" sz="1800" spc="-13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292834"/>
                </a:solidFill>
                <a:latin typeface="Arial"/>
                <a:cs typeface="Arial"/>
              </a:rPr>
              <a:t>prophylactic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65">
                <a:solidFill>
                  <a:srgbClr val="292834"/>
                </a:solidFill>
                <a:latin typeface="Arial"/>
                <a:cs typeface="Arial"/>
              </a:rPr>
              <a:t>Ultrasound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180">
                <a:solidFill>
                  <a:srgbClr val="292834"/>
                </a:solidFill>
                <a:latin typeface="Arial"/>
                <a:cs typeface="Arial"/>
              </a:rPr>
              <a:t>MCUG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7696" y="1697735"/>
            <a:ext cx="1450848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9734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34"/>
              <a:t>PUV…</a:t>
            </a:r>
            <a:endParaRPr sz="30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2152" y="2633472"/>
            <a:ext cx="3455161" cy="2693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8292" y="2633598"/>
            <a:ext cx="3886200" cy="2911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3500" y="1583436"/>
            <a:ext cx="1734312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2994" y="1688084"/>
            <a:ext cx="11626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20"/>
              <a:t>PUV…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946401" y="5922302"/>
            <a:ext cx="2650490" cy="36957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317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dirty="0" sz="1800" spc="-114">
                <a:latin typeface="Arial"/>
                <a:cs typeface="Arial"/>
              </a:rPr>
              <a:t>Endoscopic </a:t>
            </a:r>
            <a:r>
              <a:rPr dirty="0" sz="1800" spc="-90">
                <a:latin typeface="Arial"/>
                <a:cs typeface="Arial"/>
              </a:rPr>
              <a:t>valve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ablation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1248" y="5855982"/>
            <a:ext cx="2437130" cy="36957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3175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dirty="0" sz="1800" spc="-105">
                <a:latin typeface="Arial"/>
                <a:cs typeface="Arial"/>
              </a:rPr>
              <a:t>Cutaneous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vesicostomy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438425"/>
            <a:ext cx="2541397" cy="3314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432431"/>
            <a:ext cx="3439160" cy="236156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Abnormal position of the</a:t>
            </a:r>
            <a:r>
              <a:rPr dirty="0" sz="2000" spc="-14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EUM  on the ventral</a:t>
            </a:r>
            <a:r>
              <a:rPr dirty="0" sz="2000" spc="-7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surface.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25">
                <a:solidFill>
                  <a:srgbClr val="292834"/>
                </a:solidFill>
                <a:latin typeface="Times New Roman"/>
                <a:cs typeface="Times New Roman"/>
              </a:rPr>
              <a:t>Types:</a:t>
            </a:r>
            <a:endParaRPr sz="20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440"/>
              </a:spcBef>
              <a:buClr>
                <a:srgbClr val="57B6C0"/>
              </a:buClr>
              <a:buFont typeface="Wingdings"/>
              <a:buChar char=""/>
              <a:tabLst>
                <a:tab pos="699135" algn="l"/>
              </a:tabLst>
            </a:pP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Distal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hypospadias.</a:t>
            </a:r>
            <a:endParaRPr sz="18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434"/>
              </a:spcBef>
              <a:buClr>
                <a:srgbClr val="57B6C0"/>
              </a:buClr>
              <a:buFont typeface="Wingdings"/>
              <a:buChar char=""/>
              <a:tabLst>
                <a:tab pos="699135" algn="l"/>
              </a:tabLst>
            </a:pP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Proximal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hypospadias.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NO</a:t>
            </a:r>
            <a:r>
              <a:rPr dirty="0" u="sng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Circumcision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6 to 9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months</a:t>
            </a:r>
            <a:r>
              <a:rPr dirty="0" sz="2000" spc="-5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292834"/>
                </a:solidFill>
                <a:latin typeface="Times New Roman"/>
                <a:cs typeface="Times New Roman"/>
              </a:rPr>
              <a:t>repair.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7696" y="1697735"/>
            <a:ext cx="890016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4792" y="1697735"/>
            <a:ext cx="62026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2139" y="1697735"/>
            <a:ext cx="2513076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92296" y="1697735"/>
            <a:ext cx="589788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79164" y="1697735"/>
            <a:ext cx="589788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25393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35"/>
              <a:t>19-Hypospadias</a:t>
            </a:r>
            <a:endParaRPr sz="3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0700" y="3392534"/>
            <a:ext cx="3886338" cy="2530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48576" y="2700274"/>
            <a:ext cx="7905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325" b="1">
                <a:solidFill>
                  <a:srgbClr val="2F44FF"/>
                </a:solidFill>
                <a:latin typeface="Arial"/>
                <a:cs typeface="Arial"/>
              </a:rPr>
              <a:t>F</a:t>
            </a:r>
            <a:r>
              <a:rPr dirty="0" sz="2000" spc="-114" b="1">
                <a:solidFill>
                  <a:srgbClr val="2F44FF"/>
                </a:solidFill>
                <a:latin typeface="Arial"/>
                <a:cs typeface="Arial"/>
              </a:rPr>
              <a:t>emale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5520" y="3143250"/>
            <a:ext cx="2423160" cy="302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85922" y="2700274"/>
            <a:ext cx="5638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5" b="1">
                <a:solidFill>
                  <a:srgbClr val="2F44FF"/>
                </a:solidFill>
                <a:latin typeface="Arial"/>
                <a:cs typeface="Arial"/>
              </a:rPr>
              <a:t>Ma</a:t>
            </a:r>
            <a:r>
              <a:rPr dirty="0" sz="2000" spc="-30" b="1">
                <a:solidFill>
                  <a:srgbClr val="2F44FF"/>
                </a:solidFill>
                <a:latin typeface="Arial"/>
                <a:cs typeface="Arial"/>
              </a:rPr>
              <a:t>l</a:t>
            </a:r>
            <a:r>
              <a:rPr dirty="0" sz="2000" spc="-105" b="1">
                <a:solidFill>
                  <a:srgbClr val="2F44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7696" y="1697735"/>
            <a:ext cx="890016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64792" y="1697735"/>
            <a:ext cx="620268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82139" y="1697735"/>
            <a:ext cx="586739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65960" y="1697735"/>
            <a:ext cx="2167128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30167" y="1697735"/>
            <a:ext cx="591312" cy="845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18559" y="1697735"/>
            <a:ext cx="589788" cy="845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02994" y="1784350"/>
            <a:ext cx="22771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30"/>
              <a:t>20-</a:t>
            </a:r>
            <a:r>
              <a:rPr dirty="0" sz="3000" spc="-204"/>
              <a:t> </a:t>
            </a:r>
            <a:r>
              <a:rPr dirty="0" sz="3000" spc="-280"/>
              <a:t>Epispadias</a:t>
            </a:r>
            <a:endParaRPr sz="3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3075" y="2438336"/>
            <a:ext cx="4984750" cy="3738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77696" y="1697735"/>
            <a:ext cx="890016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64792" y="1697735"/>
            <a:ext cx="62026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82139" y="1697735"/>
            <a:ext cx="3268979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48200" y="1697735"/>
            <a:ext cx="589788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32969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20"/>
              <a:t>21-Cloacal</a:t>
            </a:r>
            <a:r>
              <a:rPr dirty="0" sz="3000" spc="-250"/>
              <a:t> </a:t>
            </a:r>
            <a:r>
              <a:rPr dirty="0" sz="3000" spc="-270"/>
              <a:t>Exstrophy</a:t>
            </a:r>
            <a:endParaRPr sz="3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7525" y="2857663"/>
            <a:ext cx="3875519" cy="2899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401951"/>
            <a:ext cx="3616960" cy="349631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58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 incidence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:1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in29,000 to 1</a:t>
            </a:r>
            <a:r>
              <a:rPr dirty="0" sz="2000" spc="-13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 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40,000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live</a:t>
            </a:r>
            <a:r>
              <a:rPr dirty="0" sz="2000" spc="-5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births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 three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major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findings</a:t>
            </a:r>
            <a:r>
              <a:rPr dirty="0" sz="2000" spc="-9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are</a:t>
            </a:r>
            <a:endParaRPr sz="2000">
              <a:latin typeface="Times New Roman"/>
              <a:cs typeface="Times New Roman"/>
            </a:endParaRPr>
          </a:p>
          <a:p>
            <a:pPr marL="698500" marR="351790" indent="-228600">
              <a:lnSpc>
                <a:spcPct val="80000"/>
              </a:lnSpc>
              <a:spcBef>
                <a:spcPts val="660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deficiency of the</a:t>
            </a:r>
            <a:r>
              <a:rPr dirty="0" sz="1800" spc="-114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abdominal  musculature,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bilateral intra-abdominal</a:t>
            </a:r>
            <a:r>
              <a:rPr dirty="0" sz="1800" spc="-10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testes,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19"/>
              </a:spcBef>
              <a:tabLst>
                <a:tab pos="75501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anomalous urinary</a:t>
            </a:r>
            <a:r>
              <a:rPr dirty="0" sz="1800" spc="-2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tract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Other</a:t>
            </a:r>
            <a:r>
              <a:rPr dirty="0" sz="2000" spc="-2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names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25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15">
                <a:solidFill>
                  <a:srgbClr val="292834"/>
                </a:solidFill>
                <a:latin typeface="Times New Roman"/>
                <a:cs typeface="Times New Roman"/>
              </a:rPr>
              <a:t>Triad</a:t>
            </a:r>
            <a:r>
              <a:rPr dirty="0" sz="1800" spc="-2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syndrome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Eagle-Barrett</a:t>
            </a:r>
            <a:r>
              <a:rPr dirty="0" sz="1800" spc="-3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syndrome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ts val="1945"/>
              </a:lnSpc>
              <a:spcBef>
                <a:spcPts val="219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abdominal</a:t>
            </a:r>
            <a:r>
              <a:rPr dirty="0" sz="1800" spc="-1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musculation</a:t>
            </a:r>
            <a:endParaRPr sz="1800">
              <a:latin typeface="Times New Roman"/>
              <a:cs typeface="Times New Roman"/>
            </a:endParaRPr>
          </a:p>
          <a:p>
            <a:pPr marL="698500">
              <a:lnSpc>
                <a:spcPts val="1945"/>
              </a:lnSpc>
            </a:pP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syndrome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7696" y="1697735"/>
            <a:ext cx="890016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4792" y="1697735"/>
            <a:ext cx="62026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2139" y="1697735"/>
            <a:ext cx="586739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65960" y="1697735"/>
            <a:ext cx="1441703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04744" y="1697735"/>
            <a:ext cx="620268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22092" y="1697735"/>
            <a:ext cx="2962656" cy="845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81828" y="1697735"/>
            <a:ext cx="589788" cy="845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413067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30"/>
              <a:t>22- </a:t>
            </a:r>
            <a:r>
              <a:rPr dirty="0" sz="3000" spc="-210"/>
              <a:t>Prune-Belly</a:t>
            </a:r>
            <a:r>
              <a:rPr dirty="0" sz="3000" spc="-220"/>
              <a:t> </a:t>
            </a:r>
            <a:r>
              <a:rPr dirty="0" sz="3000" spc="-265"/>
              <a:t>Syndrome</a:t>
            </a:r>
            <a:endParaRPr sz="3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6389" y="2879217"/>
            <a:ext cx="3886199" cy="2471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432431"/>
            <a:ext cx="3728720" cy="142811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 </a:t>
            </a:r>
            <a:r>
              <a:rPr dirty="0" sz="2000" spc="-10">
                <a:solidFill>
                  <a:srgbClr val="292834"/>
                </a:solidFill>
                <a:latin typeface="Times New Roman"/>
                <a:cs typeface="Times New Roman"/>
              </a:rPr>
              <a:t>most common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cause of  neurogenic bladder dysfunction</a:t>
            </a:r>
            <a:r>
              <a:rPr dirty="0" sz="2000" spc="-16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in  children is </a:t>
            </a:r>
            <a:r>
              <a:rPr dirty="0" u="sng" sz="2000">
                <a:solidFill>
                  <a:srgbClr val="292834"/>
                </a:solidFill>
                <a:uFill>
                  <a:solidFill>
                    <a:srgbClr val="292834"/>
                  </a:solidFill>
                </a:uFill>
                <a:latin typeface="Times New Roman"/>
                <a:cs typeface="Times New Roman"/>
              </a:rPr>
              <a:t>abnormal</a:t>
            </a:r>
            <a:r>
              <a:rPr dirty="0" u="sng" sz="2000" spc="-160">
                <a:solidFill>
                  <a:srgbClr val="292834"/>
                </a:solidFill>
                <a:uFill>
                  <a:solidFill>
                    <a:srgbClr val="2928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solidFill>
                  <a:srgbClr val="292834"/>
                </a:solidFill>
                <a:uFill>
                  <a:solidFill>
                    <a:srgbClr val="292834"/>
                  </a:solidFill>
                </a:uFill>
                <a:latin typeface="Times New Roman"/>
                <a:cs typeface="Times New Roman"/>
              </a:rPr>
              <a:t>development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u="sng" sz="2000">
                <a:solidFill>
                  <a:srgbClr val="292834"/>
                </a:solidFill>
                <a:uFill>
                  <a:solidFill>
                    <a:srgbClr val="292834"/>
                  </a:solidFill>
                </a:uFill>
                <a:latin typeface="Times New Roman"/>
                <a:cs typeface="Times New Roman"/>
              </a:rPr>
              <a:t>of the spinal canal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 and</a:t>
            </a:r>
            <a:r>
              <a:rPr dirty="0" sz="2000" spc="-9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internecine 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spinal</a:t>
            </a:r>
            <a:r>
              <a:rPr dirty="0" sz="2000" spc="-3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cord.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7696" y="1697735"/>
            <a:ext cx="890016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4792" y="1697735"/>
            <a:ext cx="62026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2139" y="1697735"/>
            <a:ext cx="5152644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31864" y="1697735"/>
            <a:ext cx="589787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51790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05"/>
              <a:t>23-NEUROSPINAL</a:t>
            </a:r>
            <a:r>
              <a:rPr dirty="0" sz="3000" spc="-280"/>
              <a:t> </a:t>
            </a:r>
            <a:r>
              <a:rPr dirty="0" sz="3000" spc="-365"/>
              <a:t>DYSRAPHISMS</a:t>
            </a:r>
            <a:endParaRPr sz="30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0392" y="2432431"/>
            <a:ext cx="3512185" cy="289242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Cutaneous lesions occur in</a:t>
            </a:r>
            <a:r>
              <a:rPr dirty="0" sz="2000" spc="-15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292834"/>
                </a:solidFill>
                <a:latin typeface="Times New Roman"/>
                <a:cs typeface="Times New Roman"/>
              </a:rPr>
              <a:t>90% 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of children with various occult  </a:t>
            </a:r>
            <a:r>
              <a:rPr dirty="0" sz="2000" spc="-5">
                <a:solidFill>
                  <a:srgbClr val="292834"/>
                </a:solidFill>
                <a:latin typeface="Times New Roman"/>
                <a:cs typeface="Times New Roman"/>
              </a:rPr>
              <a:t>dysraphicstates.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30035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These lesions vary</a:t>
            </a:r>
            <a:r>
              <a:rPr dirty="0" sz="2000" spc="-8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92834"/>
                </a:solidFill>
                <a:latin typeface="Times New Roman"/>
                <a:cs typeface="Times New Roman"/>
              </a:rPr>
              <a:t>from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40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small</a:t>
            </a:r>
            <a:r>
              <a:rPr dirty="0" sz="1800" spc="-1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lipomeningocele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hair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patch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dermal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vascular</a:t>
            </a:r>
            <a:r>
              <a:rPr dirty="0" sz="1800" spc="-1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malformation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sacral</a:t>
            </a:r>
            <a:r>
              <a:rPr dirty="0" sz="1800" spc="-2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dimple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abnormal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gluteal</a:t>
            </a:r>
            <a:r>
              <a:rPr dirty="0" sz="1800" spc="-20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cleft.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7696" y="1697735"/>
            <a:ext cx="5425439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49472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55"/>
              <a:t>NEUROSPINAL</a:t>
            </a:r>
            <a:r>
              <a:rPr dirty="0" sz="3000" spc="-235"/>
              <a:t> </a:t>
            </a:r>
            <a:r>
              <a:rPr dirty="0" sz="3000" spc="-409"/>
              <a:t>DYSRAPHISMS…</a:t>
            </a:r>
            <a:endParaRPr sz="3000"/>
          </a:p>
        </p:txBody>
      </p:sp>
      <p:sp>
        <p:nvSpPr>
          <p:cNvPr id="5" name="object 5"/>
          <p:cNvSpPr/>
          <p:nvPr/>
        </p:nvSpPr>
        <p:spPr>
          <a:xfrm>
            <a:off x="5597525" y="2554795"/>
            <a:ext cx="3886200" cy="3505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429768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0"/>
              <a:t>Unilateral </a:t>
            </a:r>
            <a:r>
              <a:rPr dirty="0" sz="3000" spc="-240"/>
              <a:t>Renal</a:t>
            </a:r>
            <a:r>
              <a:rPr dirty="0" sz="3000" spc="-235"/>
              <a:t> </a:t>
            </a:r>
            <a:r>
              <a:rPr dirty="0" sz="3000" spc="-365"/>
              <a:t>Agenesis…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2300985" y="2438400"/>
            <a:ext cx="3109214" cy="2971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10200" y="3747515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1" y="0"/>
                </a:moveTo>
                <a:lnTo>
                  <a:pt x="736091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736091" y="363473"/>
                </a:lnTo>
                <a:lnTo>
                  <a:pt x="736091" y="484631"/>
                </a:lnTo>
                <a:lnTo>
                  <a:pt x="978408" y="242315"/>
                </a:lnTo>
                <a:lnTo>
                  <a:pt x="736091" y="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10200" y="3747515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7"/>
                </a:moveTo>
                <a:lnTo>
                  <a:pt x="736091" y="121157"/>
                </a:lnTo>
                <a:lnTo>
                  <a:pt x="736091" y="0"/>
                </a:lnTo>
                <a:lnTo>
                  <a:pt x="978408" y="242315"/>
                </a:lnTo>
                <a:lnTo>
                  <a:pt x="736091" y="484631"/>
                </a:lnTo>
                <a:lnTo>
                  <a:pt x="736091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12700">
            <a:solidFill>
              <a:srgbClr val="226B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98133" y="2438400"/>
            <a:ext cx="2792222" cy="2971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2194" y="3660140"/>
            <a:ext cx="51111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65"/>
              <a:t>Antenatal</a:t>
            </a:r>
            <a:r>
              <a:rPr dirty="0" sz="3000" spc="-240"/>
              <a:t> </a:t>
            </a:r>
            <a:r>
              <a:rPr dirty="0" sz="3000" spc="-229"/>
              <a:t>Hydronephrosis(ANH)</a:t>
            </a:r>
            <a:endParaRPr sz="3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7696" y="1697735"/>
            <a:ext cx="5590032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64808" y="1697735"/>
            <a:ext cx="589788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51111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65"/>
              <a:t>Antenatal</a:t>
            </a:r>
            <a:r>
              <a:rPr dirty="0" sz="3000" spc="-240"/>
              <a:t> </a:t>
            </a:r>
            <a:r>
              <a:rPr dirty="0" sz="3000" spc="-229"/>
              <a:t>Hydronephrosis(ANH)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1620392" y="2321280"/>
            <a:ext cx="3701415" cy="3640454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2700" spc="-300" b="1">
                <a:solidFill>
                  <a:srgbClr val="006FC0"/>
                </a:solidFill>
                <a:latin typeface="Arial"/>
                <a:cs typeface="Arial"/>
              </a:rPr>
              <a:t>Causes:</a:t>
            </a:r>
            <a:endParaRPr sz="2700">
              <a:latin typeface="Arial"/>
              <a:cs typeface="Arial"/>
            </a:endParaRPr>
          </a:p>
          <a:p>
            <a:pPr marL="241300" marR="5080" indent="-228600">
              <a:lnSpc>
                <a:spcPts val="2160"/>
              </a:lnSpc>
              <a:spcBef>
                <a:spcPts val="79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70">
                <a:solidFill>
                  <a:srgbClr val="292834"/>
                </a:solidFill>
                <a:latin typeface="Arial"/>
                <a:cs typeface="Arial"/>
              </a:rPr>
              <a:t>Pelviureteric </a:t>
            </a:r>
            <a:r>
              <a:rPr dirty="0" sz="2000" spc="-30">
                <a:solidFill>
                  <a:srgbClr val="292834"/>
                </a:solidFill>
                <a:latin typeface="Arial"/>
                <a:cs typeface="Arial"/>
              </a:rPr>
              <a:t>junction</a:t>
            </a:r>
            <a:r>
              <a:rPr dirty="0" sz="2000" spc="-14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292834"/>
                </a:solidFill>
                <a:latin typeface="Arial"/>
                <a:cs typeface="Arial"/>
              </a:rPr>
              <a:t>obstruction  </a:t>
            </a:r>
            <a:r>
              <a:rPr dirty="0" sz="2000" spc="-135">
                <a:solidFill>
                  <a:srgbClr val="292834"/>
                </a:solidFill>
                <a:latin typeface="Arial"/>
                <a:cs typeface="Arial"/>
              </a:rPr>
              <a:t>(41%)</a:t>
            </a:r>
            <a:endParaRPr sz="2000">
              <a:latin typeface="Arial"/>
              <a:cs typeface="Arial"/>
            </a:endParaRPr>
          </a:p>
          <a:p>
            <a:pPr marL="241300" marR="1059180" indent="-228600">
              <a:lnSpc>
                <a:spcPts val="2160"/>
              </a:lnSpc>
              <a:spcBef>
                <a:spcPts val="72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85">
                <a:solidFill>
                  <a:srgbClr val="292834"/>
                </a:solidFill>
                <a:latin typeface="Arial"/>
                <a:cs typeface="Arial"/>
              </a:rPr>
              <a:t>Ureterovesical </a:t>
            </a:r>
            <a:r>
              <a:rPr dirty="0" sz="2000" spc="-30">
                <a:solidFill>
                  <a:srgbClr val="292834"/>
                </a:solidFill>
                <a:latin typeface="Arial"/>
                <a:cs typeface="Arial"/>
              </a:rPr>
              <a:t>junction  </a:t>
            </a:r>
            <a:r>
              <a:rPr dirty="0" sz="2000" spc="-40">
                <a:solidFill>
                  <a:srgbClr val="292834"/>
                </a:solidFill>
                <a:latin typeface="Arial"/>
                <a:cs typeface="Arial"/>
              </a:rPr>
              <a:t>obstruction</a:t>
            </a:r>
            <a:r>
              <a:rPr dirty="0" sz="2000" spc="-12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292834"/>
                </a:solidFill>
                <a:latin typeface="Arial"/>
                <a:cs typeface="Arial"/>
              </a:rPr>
              <a:t>(23%)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85">
                <a:solidFill>
                  <a:srgbClr val="292834"/>
                </a:solidFill>
                <a:latin typeface="Arial"/>
                <a:cs typeface="Arial"/>
              </a:rPr>
              <a:t>Vesicoureteric reflux(7%)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60">
                <a:solidFill>
                  <a:srgbClr val="292834"/>
                </a:solidFill>
                <a:latin typeface="Arial"/>
                <a:cs typeface="Arial"/>
              </a:rPr>
              <a:t>Duplication </a:t>
            </a:r>
            <a:r>
              <a:rPr dirty="0" sz="2000" spc="-90">
                <a:solidFill>
                  <a:srgbClr val="292834"/>
                </a:solidFill>
                <a:latin typeface="Arial"/>
                <a:cs typeface="Arial"/>
              </a:rPr>
              <a:t>anomalies</a:t>
            </a:r>
            <a:r>
              <a:rPr dirty="0" sz="2000" spc="-16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292834"/>
                </a:solidFill>
                <a:latin typeface="Arial"/>
                <a:cs typeface="Arial"/>
              </a:rPr>
              <a:t>(13%)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75">
                <a:solidFill>
                  <a:srgbClr val="292834"/>
                </a:solidFill>
                <a:latin typeface="Arial"/>
                <a:cs typeface="Arial"/>
              </a:rPr>
              <a:t>Posterior </a:t>
            </a:r>
            <a:r>
              <a:rPr dirty="0" sz="2000" spc="-35">
                <a:solidFill>
                  <a:srgbClr val="292834"/>
                </a:solidFill>
                <a:latin typeface="Arial"/>
                <a:cs typeface="Arial"/>
              </a:rPr>
              <a:t>urethral </a:t>
            </a:r>
            <a:r>
              <a:rPr dirty="0" sz="2000" spc="-125">
                <a:solidFill>
                  <a:srgbClr val="292834"/>
                </a:solidFill>
                <a:latin typeface="Arial"/>
                <a:cs typeface="Arial"/>
              </a:rPr>
              <a:t>valves </a:t>
            </a:r>
            <a:r>
              <a:rPr dirty="0" sz="2000" spc="-80">
                <a:solidFill>
                  <a:srgbClr val="292834"/>
                </a:solidFill>
                <a:latin typeface="Arial"/>
                <a:cs typeface="Arial"/>
              </a:rPr>
              <a:t>(10</a:t>
            </a:r>
            <a:r>
              <a:rPr dirty="0" sz="2000" spc="-19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210">
                <a:solidFill>
                  <a:srgbClr val="292834"/>
                </a:solidFill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r>
              <a:rPr dirty="0" sz="2000" spc="-1000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210">
                <a:solidFill>
                  <a:srgbClr val="292834"/>
                </a:solidFill>
                <a:latin typeface="Arial"/>
                <a:cs typeface="Arial"/>
              </a:rPr>
              <a:t>MCDK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90">
                <a:solidFill>
                  <a:srgbClr val="292834"/>
                </a:solidFill>
                <a:latin typeface="Arial"/>
                <a:cs typeface="Arial"/>
              </a:rPr>
              <a:t>Others</a:t>
            </a:r>
            <a:r>
              <a:rPr dirty="0" sz="2000" spc="-11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292834"/>
                </a:solidFill>
                <a:latin typeface="Arial"/>
                <a:cs typeface="Arial"/>
              </a:rPr>
              <a:t>(6%)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69025" y="2574988"/>
            <a:ext cx="3336925" cy="3271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2354227"/>
            <a:ext cx="7585709" cy="287147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240665" algn="l"/>
              </a:tabLst>
            </a:pPr>
            <a:r>
              <a:rPr dirty="0" sz="2000" spc="-10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2000" spc="-110">
                <a:solidFill>
                  <a:srgbClr val="292834"/>
                </a:solidFill>
                <a:latin typeface="Arial"/>
                <a:cs typeface="Arial"/>
              </a:rPr>
              <a:t>Associated</a:t>
            </a:r>
            <a:r>
              <a:rPr dirty="0" sz="2000" spc="-9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92834"/>
                </a:solidFill>
                <a:latin typeface="Arial"/>
                <a:cs typeface="Arial"/>
              </a:rPr>
              <a:t>anomalies:</a:t>
            </a:r>
            <a:endParaRPr sz="2000">
              <a:latin typeface="Arial"/>
              <a:cs typeface="Arial"/>
            </a:endParaRPr>
          </a:p>
          <a:p>
            <a:pPr marL="698500" marR="812165" indent="-228600">
              <a:lnSpc>
                <a:spcPts val="1939"/>
              </a:lnSpc>
              <a:spcBef>
                <a:spcPts val="745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Anomalies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of other </a:t>
            </a:r>
            <a:r>
              <a:rPr dirty="0" sz="1800" spc="-10">
                <a:solidFill>
                  <a:srgbClr val="292834"/>
                </a:solidFill>
                <a:latin typeface="Times New Roman"/>
                <a:cs typeface="Times New Roman"/>
              </a:rPr>
              <a:t>organ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systems are found frequently in</a:t>
            </a:r>
            <a:r>
              <a:rPr dirty="0" sz="1800" spc="-55">
                <a:solidFill>
                  <a:srgbClr val="292834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92834"/>
                </a:solidFill>
                <a:latin typeface="Times New Roman"/>
                <a:cs typeface="Times New Roman"/>
              </a:rPr>
              <a:t>affected  </a:t>
            </a:r>
            <a:r>
              <a:rPr dirty="0" sz="1800">
                <a:solidFill>
                  <a:srgbClr val="292834"/>
                </a:solidFill>
                <a:latin typeface="Times New Roman"/>
                <a:cs typeface="Times New Roman"/>
              </a:rPr>
              <a:t>individuals</a:t>
            </a:r>
            <a:endParaRPr sz="1800">
              <a:latin typeface="Times New Roman"/>
              <a:cs typeface="Times New Roman"/>
            </a:endParaRPr>
          </a:p>
          <a:p>
            <a:pPr marL="812800">
              <a:lnSpc>
                <a:spcPct val="100000"/>
              </a:lnSpc>
              <a:spcBef>
                <a:spcPts val="360"/>
              </a:spcBef>
            </a:pPr>
            <a:r>
              <a:rPr dirty="0" sz="1800" spc="-15">
                <a:solidFill>
                  <a:srgbClr val="292834"/>
                </a:solidFill>
                <a:latin typeface="Times New Roman"/>
                <a:cs typeface="Times New Roman"/>
              </a:rPr>
              <a:t>CVS,GIT,MSC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25"/>
              </a:spcBef>
              <a:tabLst>
                <a:tab pos="6978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30">
                <a:solidFill>
                  <a:srgbClr val="292834"/>
                </a:solidFill>
                <a:latin typeface="Arial"/>
                <a:cs typeface="Arial"/>
              </a:rPr>
              <a:t>Müllerian </a:t>
            </a:r>
            <a:r>
              <a:rPr dirty="0" sz="1800" spc="-40">
                <a:solidFill>
                  <a:srgbClr val="292834"/>
                </a:solidFill>
                <a:latin typeface="Arial"/>
                <a:cs typeface="Arial"/>
              </a:rPr>
              <a:t>duct</a:t>
            </a:r>
            <a:r>
              <a:rPr dirty="0" sz="1800" spc="-13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292834"/>
                </a:solidFill>
                <a:latin typeface="Arial"/>
                <a:cs typeface="Arial"/>
              </a:rPr>
              <a:t>abnormalities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30"/>
              </a:spcBef>
              <a:tabLst>
                <a:tab pos="11550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165">
                <a:solidFill>
                  <a:srgbClr val="292834"/>
                </a:solidFill>
                <a:latin typeface="Arial"/>
                <a:cs typeface="Arial"/>
              </a:rPr>
              <a:t>25% </a:t>
            </a:r>
            <a:r>
              <a:rPr dirty="0" sz="1800" spc="15">
                <a:solidFill>
                  <a:srgbClr val="292834"/>
                </a:solidFill>
                <a:latin typeface="Arial"/>
                <a:cs typeface="Arial"/>
              </a:rPr>
              <a:t>to </a:t>
            </a:r>
            <a:r>
              <a:rPr dirty="0" sz="1800" spc="-165">
                <a:solidFill>
                  <a:srgbClr val="292834"/>
                </a:solidFill>
                <a:latin typeface="Arial"/>
                <a:cs typeface="Arial"/>
              </a:rPr>
              <a:t>50% </a:t>
            </a:r>
            <a:r>
              <a:rPr dirty="0" sz="1800" spc="-5">
                <a:solidFill>
                  <a:srgbClr val="292834"/>
                </a:solidFill>
                <a:latin typeface="Arial"/>
                <a:cs typeface="Arial"/>
              </a:rPr>
              <a:t>of</a:t>
            </a:r>
            <a:r>
              <a:rPr dirty="0" sz="1800" spc="-6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292834"/>
                </a:solidFill>
                <a:latin typeface="Arial"/>
                <a:cs typeface="Arial"/>
              </a:rPr>
              <a:t>females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30"/>
              </a:spcBef>
              <a:tabLst>
                <a:tab pos="11550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165">
                <a:solidFill>
                  <a:srgbClr val="292834"/>
                </a:solidFill>
                <a:latin typeface="Arial"/>
                <a:cs typeface="Arial"/>
              </a:rPr>
              <a:t>10% </a:t>
            </a:r>
            <a:r>
              <a:rPr dirty="0" sz="1800" spc="15">
                <a:solidFill>
                  <a:srgbClr val="292834"/>
                </a:solidFill>
                <a:latin typeface="Arial"/>
                <a:cs typeface="Arial"/>
              </a:rPr>
              <a:t>to </a:t>
            </a:r>
            <a:r>
              <a:rPr dirty="0" sz="1800" spc="-165">
                <a:solidFill>
                  <a:srgbClr val="292834"/>
                </a:solidFill>
                <a:latin typeface="Arial"/>
                <a:cs typeface="Arial"/>
              </a:rPr>
              <a:t>15% </a:t>
            </a:r>
            <a:r>
              <a:rPr dirty="0" sz="1800" spc="-5">
                <a:solidFill>
                  <a:srgbClr val="292834"/>
                </a:solidFill>
                <a:latin typeface="Arial"/>
                <a:cs typeface="Arial"/>
              </a:rPr>
              <a:t>of</a:t>
            </a:r>
            <a:r>
              <a:rPr dirty="0" sz="1800" spc="-6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292834"/>
                </a:solidFill>
                <a:latin typeface="Arial"/>
                <a:cs typeface="Arial"/>
              </a:rPr>
              <a:t>males</a:t>
            </a:r>
            <a:endParaRPr sz="1800">
              <a:latin typeface="Arial"/>
              <a:cs typeface="Arial"/>
            </a:endParaRPr>
          </a:p>
          <a:p>
            <a:pPr marL="1155700" marR="5080" indent="-228600">
              <a:lnSpc>
                <a:spcPts val="1939"/>
              </a:lnSpc>
              <a:spcBef>
                <a:spcPts val="680"/>
              </a:spcBef>
              <a:tabLst>
                <a:tab pos="1155065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65">
                <a:solidFill>
                  <a:srgbClr val="292834"/>
                </a:solidFill>
                <a:latin typeface="Arial"/>
                <a:cs typeface="Arial"/>
              </a:rPr>
              <a:t>Approximately</a:t>
            </a:r>
            <a:r>
              <a:rPr dirty="0" sz="1800" spc="-9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292834"/>
                </a:solidFill>
                <a:latin typeface="Arial"/>
                <a:cs typeface="Arial"/>
              </a:rPr>
              <a:t>one</a:t>
            </a:r>
            <a:r>
              <a:rPr dirty="0" sz="1800" spc="-7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92834"/>
                </a:solidFill>
                <a:latin typeface="Arial"/>
                <a:cs typeface="Arial"/>
              </a:rPr>
              <a:t>fourth</a:t>
            </a:r>
            <a:r>
              <a:rPr dirty="0" sz="1800" spc="-9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292834"/>
                </a:solidFill>
                <a:latin typeface="Arial"/>
                <a:cs typeface="Arial"/>
              </a:rPr>
              <a:t>to</a:t>
            </a:r>
            <a:r>
              <a:rPr dirty="0" sz="1800" spc="-9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292834"/>
                </a:solidFill>
                <a:latin typeface="Arial"/>
                <a:cs typeface="Arial"/>
              </a:rPr>
              <a:t>one</a:t>
            </a:r>
            <a:r>
              <a:rPr dirty="0" sz="1800" spc="-7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92834"/>
                </a:solidFill>
                <a:latin typeface="Arial"/>
                <a:cs typeface="Arial"/>
              </a:rPr>
              <a:t>third</a:t>
            </a:r>
            <a:r>
              <a:rPr dirty="0" sz="1800" spc="-7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92834"/>
                </a:solidFill>
                <a:latin typeface="Arial"/>
                <a:cs typeface="Arial"/>
              </a:rPr>
              <a:t>of</a:t>
            </a:r>
            <a:r>
              <a:rPr dirty="0" sz="1800" spc="-9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292834"/>
                </a:solidFill>
                <a:latin typeface="Arial"/>
                <a:cs typeface="Arial"/>
              </a:rPr>
              <a:t>women</a:t>
            </a:r>
            <a:r>
              <a:rPr dirty="0" sz="1800" spc="-7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292834"/>
                </a:solidFill>
                <a:latin typeface="Arial"/>
                <a:cs typeface="Arial"/>
              </a:rPr>
              <a:t>with</a:t>
            </a:r>
            <a:r>
              <a:rPr dirty="0" sz="1800" spc="-8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292834"/>
                </a:solidFill>
                <a:latin typeface="Arial"/>
                <a:cs typeface="Arial"/>
              </a:rPr>
              <a:t>Mullerian</a:t>
            </a:r>
            <a:r>
              <a:rPr dirty="0" sz="1800" spc="-5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292834"/>
                </a:solidFill>
                <a:latin typeface="Arial"/>
                <a:cs typeface="Arial"/>
              </a:rPr>
              <a:t>duct  </a:t>
            </a:r>
            <a:r>
              <a:rPr dirty="0" sz="1800" spc="-85">
                <a:solidFill>
                  <a:srgbClr val="292834"/>
                </a:solidFill>
                <a:latin typeface="Arial"/>
                <a:cs typeface="Arial"/>
              </a:rPr>
              <a:t>anomalies are </a:t>
            </a:r>
            <a:r>
              <a:rPr dirty="0" sz="1800" spc="-45">
                <a:solidFill>
                  <a:srgbClr val="292834"/>
                </a:solidFill>
                <a:latin typeface="Arial"/>
                <a:cs typeface="Arial"/>
              </a:rPr>
              <a:t>found </a:t>
            </a:r>
            <a:r>
              <a:rPr dirty="0" sz="1800" spc="15">
                <a:solidFill>
                  <a:srgbClr val="292834"/>
                </a:solidFill>
                <a:latin typeface="Arial"/>
                <a:cs typeface="Arial"/>
              </a:rPr>
              <a:t>to </a:t>
            </a:r>
            <a:r>
              <a:rPr dirty="0" sz="1800" spc="-110">
                <a:solidFill>
                  <a:srgbClr val="292834"/>
                </a:solidFill>
                <a:latin typeface="Arial"/>
                <a:cs typeface="Arial"/>
              </a:rPr>
              <a:t>have</a:t>
            </a:r>
            <a:r>
              <a:rPr dirty="0" sz="1800" spc="-25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170">
                <a:solidFill>
                  <a:srgbClr val="292834"/>
                </a:solidFill>
                <a:latin typeface="Arial"/>
                <a:cs typeface="Arial"/>
              </a:rPr>
              <a:t>URA.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439928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0"/>
              <a:t>Unilateral </a:t>
            </a:r>
            <a:r>
              <a:rPr dirty="0" sz="3000" spc="-240"/>
              <a:t>Renal</a:t>
            </a:r>
            <a:r>
              <a:rPr dirty="0" sz="3000" spc="-210"/>
              <a:t> </a:t>
            </a:r>
            <a:r>
              <a:rPr dirty="0" sz="3000" spc="-335"/>
              <a:t>Agenesis….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7671" y="2673604"/>
            <a:ext cx="2744470" cy="2629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318131"/>
            <a:ext cx="2484120" cy="218059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2700" spc="-1355">
                <a:solidFill>
                  <a:srgbClr val="57B6C0"/>
                </a:solidFill>
                <a:latin typeface="Arial"/>
                <a:cs typeface="Arial"/>
              </a:rPr>
              <a:t></a:t>
            </a:r>
            <a:r>
              <a:rPr dirty="0" sz="2700" spc="20">
                <a:solidFill>
                  <a:srgbClr val="57B6C0"/>
                </a:solidFill>
                <a:latin typeface="Arial"/>
                <a:cs typeface="Arial"/>
              </a:rPr>
              <a:t> </a:t>
            </a:r>
            <a:r>
              <a:rPr dirty="0" sz="2700" spc="-175" b="1">
                <a:solidFill>
                  <a:srgbClr val="FF0000"/>
                </a:solidFill>
                <a:latin typeface="Arial"/>
                <a:cs typeface="Arial"/>
              </a:rPr>
              <a:t>Presentation</a:t>
            </a:r>
            <a:endParaRPr sz="27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85">
                <a:solidFill>
                  <a:srgbClr val="292834"/>
                </a:solidFill>
                <a:latin typeface="Arial"/>
                <a:cs typeface="Arial"/>
              </a:rPr>
              <a:t>Prenatal</a:t>
            </a:r>
            <a:r>
              <a:rPr dirty="0" sz="1800" spc="-15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260">
                <a:solidFill>
                  <a:srgbClr val="292834"/>
                </a:solidFill>
                <a:latin typeface="Arial"/>
                <a:cs typeface="Arial"/>
              </a:rPr>
              <a:t>US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55">
                <a:solidFill>
                  <a:srgbClr val="292834"/>
                </a:solidFill>
                <a:latin typeface="Arial"/>
                <a:cs typeface="Arial"/>
              </a:rPr>
              <a:t>Incidentally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30"/>
              </a:spcBef>
              <a:tabLst>
                <a:tab pos="11557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65">
                <a:solidFill>
                  <a:srgbClr val="292834"/>
                </a:solidFill>
                <a:latin typeface="Arial"/>
                <a:cs typeface="Arial"/>
              </a:rPr>
              <a:t>Abdominal</a:t>
            </a:r>
            <a:r>
              <a:rPr dirty="0" sz="1800" spc="-175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260">
                <a:solidFill>
                  <a:srgbClr val="292834"/>
                </a:solidFill>
                <a:latin typeface="Arial"/>
                <a:cs typeface="Arial"/>
              </a:rPr>
              <a:t>US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34"/>
              </a:spcBef>
              <a:tabLst>
                <a:tab pos="11557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65">
                <a:solidFill>
                  <a:srgbClr val="292834"/>
                </a:solidFill>
                <a:latin typeface="Arial"/>
                <a:cs typeface="Arial"/>
              </a:rPr>
              <a:t>Abdominal</a:t>
            </a:r>
            <a:r>
              <a:rPr dirty="0" sz="1800" spc="-170">
                <a:solidFill>
                  <a:srgbClr val="292834"/>
                </a:solidFill>
                <a:latin typeface="Arial"/>
                <a:cs typeface="Arial"/>
              </a:rPr>
              <a:t> </a:t>
            </a:r>
            <a:r>
              <a:rPr dirty="0" sz="1800" spc="-280">
                <a:solidFill>
                  <a:srgbClr val="292834"/>
                </a:solidFill>
                <a:latin typeface="Arial"/>
                <a:cs typeface="Arial"/>
              </a:rPr>
              <a:t>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42964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0"/>
              <a:t>Unilateral </a:t>
            </a:r>
            <a:r>
              <a:rPr dirty="0" sz="3000" spc="-240"/>
              <a:t>Renal</a:t>
            </a:r>
            <a:r>
              <a:rPr dirty="0" sz="3000" spc="-235"/>
              <a:t> </a:t>
            </a:r>
            <a:r>
              <a:rPr dirty="0" sz="3000" spc="-365"/>
              <a:t>Agenesis…</a:t>
            </a:r>
            <a:endParaRPr sz="3000"/>
          </a:p>
        </p:txBody>
      </p:sp>
      <p:sp>
        <p:nvSpPr>
          <p:cNvPr id="5" name="object 5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7246" y="2960086"/>
            <a:ext cx="1813765" cy="2561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0392" y="2318131"/>
            <a:ext cx="3198495" cy="119316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2700" spc="-1355">
                <a:solidFill>
                  <a:srgbClr val="57B6C0"/>
                </a:solidFill>
                <a:latin typeface="Arial"/>
                <a:cs typeface="Arial"/>
              </a:rPr>
              <a:t></a:t>
            </a:r>
            <a:r>
              <a:rPr dirty="0" sz="2700" spc="-20">
                <a:solidFill>
                  <a:srgbClr val="57B6C0"/>
                </a:solidFill>
                <a:latin typeface="Arial"/>
                <a:cs typeface="Arial"/>
              </a:rPr>
              <a:t> </a:t>
            </a:r>
            <a:r>
              <a:rPr dirty="0" sz="2700" spc="-254" b="1">
                <a:solidFill>
                  <a:srgbClr val="FF0000"/>
                </a:solidFill>
                <a:latin typeface="Arial"/>
                <a:cs typeface="Arial"/>
              </a:rPr>
              <a:t>Diagnosis</a:t>
            </a:r>
            <a:endParaRPr sz="27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6985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110" i="1">
                <a:solidFill>
                  <a:srgbClr val="292834"/>
                </a:solidFill>
                <a:latin typeface="Trebuchet MS"/>
                <a:cs typeface="Trebuchet MS"/>
              </a:rPr>
              <a:t>Confirmed</a:t>
            </a:r>
            <a:endParaRPr sz="1800">
              <a:latin typeface="Trebuchet MS"/>
              <a:cs typeface="Trebuchet MS"/>
            </a:endParaRPr>
          </a:p>
          <a:p>
            <a:pPr marL="927100">
              <a:lnSpc>
                <a:spcPct val="100000"/>
              </a:lnSpc>
              <a:spcBef>
                <a:spcPts val="430"/>
              </a:spcBef>
              <a:tabLst>
                <a:tab pos="1155700" algn="l"/>
              </a:tabLst>
            </a:pPr>
            <a:r>
              <a:rPr dirty="0" sz="1800" spc="-905">
                <a:solidFill>
                  <a:srgbClr val="57B6C0"/>
                </a:solidFill>
                <a:latin typeface="Arial"/>
                <a:cs typeface="Arial"/>
              </a:rPr>
              <a:t>	</a:t>
            </a:r>
            <a:r>
              <a:rPr dirty="0" sz="1800" spc="-85" i="1">
                <a:solidFill>
                  <a:srgbClr val="292834"/>
                </a:solidFill>
                <a:latin typeface="Trebuchet MS"/>
                <a:cs typeface="Trebuchet MS"/>
              </a:rPr>
              <a:t>Nuclear </a:t>
            </a:r>
            <a:r>
              <a:rPr dirty="0" sz="1800" spc="-90" i="1">
                <a:solidFill>
                  <a:srgbClr val="292834"/>
                </a:solidFill>
                <a:latin typeface="Trebuchet MS"/>
                <a:cs typeface="Trebuchet MS"/>
              </a:rPr>
              <a:t>study</a:t>
            </a:r>
            <a:r>
              <a:rPr dirty="0" sz="1800" spc="-229" i="1">
                <a:solidFill>
                  <a:srgbClr val="292834"/>
                </a:solidFill>
                <a:latin typeface="Trebuchet MS"/>
                <a:cs typeface="Trebuchet MS"/>
              </a:rPr>
              <a:t> </a:t>
            </a:r>
            <a:r>
              <a:rPr dirty="0" sz="1800" spc="-25" i="1">
                <a:solidFill>
                  <a:srgbClr val="292834"/>
                </a:solidFill>
                <a:latin typeface="Trebuchet MS"/>
                <a:cs typeface="Trebuchet MS"/>
              </a:rPr>
              <a:t>(DMSA</a:t>
            </a:r>
            <a:r>
              <a:rPr dirty="0" sz="1800" spc="-25">
                <a:solidFill>
                  <a:srgbClr val="292834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2994" y="1784096"/>
            <a:ext cx="42964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0"/>
              <a:t>Unilateral </a:t>
            </a:r>
            <a:r>
              <a:rPr dirty="0" sz="3000" spc="-240"/>
              <a:t>Renal</a:t>
            </a:r>
            <a:r>
              <a:rPr dirty="0" sz="3000" spc="-235"/>
              <a:t> </a:t>
            </a:r>
            <a:r>
              <a:rPr dirty="0" sz="3000" spc="-365"/>
              <a:t>Agenesis…</a:t>
            </a:r>
            <a:endParaRPr sz="3000"/>
          </a:p>
        </p:txBody>
      </p:sp>
      <p:sp>
        <p:nvSpPr>
          <p:cNvPr id="5" name="object 5"/>
          <p:cNvSpPr/>
          <p:nvPr/>
        </p:nvSpPr>
        <p:spPr>
          <a:xfrm>
            <a:off x="10944606" y="0"/>
            <a:ext cx="1247330" cy="1252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مها</dc:creator>
  <dcterms:created xsi:type="dcterms:W3CDTF">2019-01-04T12:08:43Z</dcterms:created>
  <dcterms:modified xsi:type="dcterms:W3CDTF">2019-01-04T12:08:43Z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2019-01-04T00:00:00Z</vt:filetime>
  </property>
</Properties>
</file>