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sldIdLst>
    <p:sldId id="256" r:id="rId2"/>
    <p:sldId id="257" r:id="rId3"/>
    <p:sldId id="258" r:id="rId4"/>
    <p:sldId id="299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309" r:id="rId14"/>
    <p:sldId id="314" r:id="rId15"/>
    <p:sldId id="311" r:id="rId16"/>
    <p:sldId id="310" r:id="rId17"/>
    <p:sldId id="302" r:id="rId18"/>
    <p:sldId id="271" r:id="rId19"/>
    <p:sldId id="272" r:id="rId20"/>
    <p:sldId id="273" r:id="rId21"/>
    <p:sldId id="274" r:id="rId22"/>
    <p:sldId id="276" r:id="rId23"/>
    <p:sldId id="275" r:id="rId24"/>
    <p:sldId id="303" r:id="rId25"/>
    <p:sldId id="265" r:id="rId26"/>
    <p:sldId id="297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304" r:id="rId43"/>
    <p:sldId id="292" r:id="rId44"/>
    <p:sldId id="305" r:id="rId45"/>
    <p:sldId id="307" r:id="rId46"/>
    <p:sldId id="29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88" autoAdjust="0"/>
  </p:normalViewPr>
  <p:slideViewPr>
    <p:cSldViewPr>
      <p:cViewPr varScale="1">
        <p:scale>
          <a:sx n="79" d="100"/>
          <a:sy n="79" d="100"/>
        </p:scale>
        <p:origin x="138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DE5D8-2157-4D35-A5CF-6C15F284B659}" type="datetimeFigureOut">
              <a:rPr lang="en-US" smtClean="0"/>
              <a:pPr/>
              <a:t>11/25/2018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4D4F5-C139-46E4-BDB6-1ACDB9C353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3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4D4F5-C139-46E4-BDB6-1ACDB9C3535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7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4D4F5-C139-46E4-BDB6-1ACDB9C3535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3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C1F34C6-44E0-4C7C-ADDF-800C0EB41A1D}" type="datetimeFigureOut">
              <a:rPr lang="en-US" smtClean="0"/>
              <a:pPr/>
              <a:t>11/25/2018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B0A81E2-4E9A-4C47-9B89-1C6AE3F6B5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8077200" cy="5181600"/>
          </a:xfrm>
        </p:spPr>
        <p:txBody>
          <a:bodyPr/>
          <a:lstStyle/>
          <a:p>
            <a:r>
              <a:rPr lang="en-US" dirty="0" smtClean="0"/>
              <a:t>INGUINAL HERNIAS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CLASSIFICATION  AND ANATOMY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of a hernia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638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.A hernia consist of three parts</a:t>
            </a:r>
          </a:p>
          <a:p>
            <a:r>
              <a:rPr lang="en-US" dirty="0"/>
              <a:t> </a:t>
            </a:r>
            <a:r>
              <a:rPr lang="en-US" dirty="0" smtClean="0"/>
              <a:t> the sac</a:t>
            </a:r>
          </a:p>
          <a:p>
            <a:r>
              <a:rPr lang="en-US" dirty="0"/>
              <a:t> </a:t>
            </a:r>
            <a:r>
              <a:rPr lang="en-US" dirty="0" smtClean="0"/>
              <a:t> the coverings of the sac</a:t>
            </a:r>
          </a:p>
          <a:p>
            <a:r>
              <a:rPr lang="en-US" dirty="0"/>
              <a:t> </a:t>
            </a:r>
            <a:r>
              <a:rPr lang="en-US" dirty="0" smtClean="0"/>
              <a:t> the contents of the sac</a:t>
            </a:r>
          </a:p>
          <a:p>
            <a:r>
              <a:rPr lang="en-US" dirty="0" smtClean="0"/>
              <a:t>The sac is a </a:t>
            </a:r>
            <a:r>
              <a:rPr lang="en-US" dirty="0" err="1" smtClean="0"/>
              <a:t>diverticulum</a:t>
            </a:r>
            <a:r>
              <a:rPr lang="en-US" dirty="0" smtClean="0"/>
              <a:t> of </a:t>
            </a:r>
            <a:r>
              <a:rPr lang="en-US" dirty="0" err="1" smtClean="0"/>
              <a:t>peritonium</a:t>
            </a:r>
            <a:r>
              <a:rPr lang="en-US" dirty="0" smtClean="0"/>
              <a:t>, consisting of  -Mouth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-Neck                                                                                                -                         -Body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-</a:t>
            </a:r>
            <a:r>
              <a:rPr lang="en-US" dirty="0" err="1" smtClean="0"/>
              <a:t>Fundus</a:t>
            </a:r>
            <a:endParaRPr lang="en-US" dirty="0" smtClean="0"/>
          </a:p>
          <a:p>
            <a:r>
              <a:rPr lang="en-US" dirty="0" smtClean="0"/>
              <a:t>The coverings are derived  from the </a:t>
            </a:r>
            <a:r>
              <a:rPr lang="en-US" dirty="0" err="1" smtClean="0"/>
              <a:t>layars</a:t>
            </a:r>
            <a:r>
              <a:rPr lang="en-US" dirty="0" smtClean="0"/>
              <a:t> of the abdominal wall through which the sac passes.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United\Downloads\IMG_4808 (1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052" t="30817" r="5320" b="32944"/>
          <a:stretch/>
        </p:blipFill>
        <p:spPr bwMode="auto">
          <a:xfrm>
            <a:off x="1066800" y="1600200"/>
            <a:ext cx="7162799" cy="5209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United\Downloads\IMG_4809 (1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9060" b="31624"/>
          <a:stretch>
            <a:fillRect/>
          </a:stretch>
        </p:blipFill>
        <p:spPr bwMode="auto">
          <a:xfrm>
            <a:off x="-1295400" y="0"/>
            <a:ext cx="11582400" cy="800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United\Downloads\IMG_48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305" b="29288"/>
          <a:stretch>
            <a:fillRect/>
          </a:stretch>
        </p:blipFill>
        <p:spPr bwMode="auto">
          <a:xfrm>
            <a:off x="-685800" y="0"/>
            <a:ext cx="9829800" cy="716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United\Downloads\FullSizeRender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1295400"/>
            <a:ext cx="10439400" cy="5867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United\Downloads\IMG_4810 (1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4954" t="30611" r="4954" b="32121"/>
          <a:stretch/>
        </p:blipFill>
        <p:spPr bwMode="auto">
          <a:xfrm>
            <a:off x="1295400" y="1600200"/>
            <a:ext cx="6781799" cy="4989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United\Downloads\IMG_481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305" b="30972"/>
          <a:stretch>
            <a:fillRect/>
          </a:stretch>
        </p:blipFill>
        <p:spPr bwMode="auto">
          <a:xfrm>
            <a:off x="381000" y="0"/>
            <a:ext cx="8762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United\Downloads\FullSizeRender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143001"/>
            <a:ext cx="93726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United\Downloads\IMG_48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305" b="32655"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United\Downloads\IMG_481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835" b="35052"/>
          <a:stretch>
            <a:fillRect/>
          </a:stretch>
        </p:blipFill>
        <p:spPr bwMode="auto">
          <a:xfrm>
            <a:off x="-685800" y="-1066800"/>
            <a:ext cx="9829800" cy="906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.DEFINITION</a:t>
            </a:r>
          </a:p>
          <a:p>
            <a:r>
              <a:rPr lang="en-US" dirty="0" smtClean="0"/>
              <a:t>.TYPES OF HERNIA AND ETIOLOGY</a:t>
            </a:r>
          </a:p>
          <a:p>
            <a:r>
              <a:rPr lang="en-US" dirty="0" smtClean="0"/>
              <a:t>.CLASSIFICATION OF HERNIA </a:t>
            </a:r>
          </a:p>
          <a:p>
            <a:r>
              <a:rPr lang="en-US" dirty="0" smtClean="0"/>
              <a:t>.CONTENTS OF HERNIA</a:t>
            </a:r>
          </a:p>
          <a:p>
            <a:r>
              <a:rPr lang="en-US" dirty="0" smtClean="0"/>
              <a:t>.ANATOMY AND CLINICAL FEATURES</a:t>
            </a:r>
          </a:p>
          <a:p>
            <a:r>
              <a:rPr lang="en-US" dirty="0" smtClean="0"/>
              <a:t>.DIFFERENT KINDS OF TEST</a:t>
            </a:r>
          </a:p>
          <a:p>
            <a:r>
              <a:rPr lang="en-US" dirty="0" smtClean="0"/>
              <a:t>.MANAGMENT.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52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9218" name="Picture 2" descr="C:\Users\United\Downloads\IMG_4815 (1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8848" b="34290"/>
          <a:stretch>
            <a:fillRect/>
          </a:stretch>
        </p:blipFill>
        <p:spPr bwMode="auto">
          <a:xfrm>
            <a:off x="-2057400" y="-1676400"/>
            <a:ext cx="10896600" cy="899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 descr="C:\Users\United\Downloads\IMG_4816 (1).PNG"/>
          <p:cNvPicPr>
            <a:picLocks noChangeAspect="1" noChangeArrowheads="1"/>
          </p:cNvPicPr>
          <p:nvPr/>
        </p:nvPicPr>
        <p:blipFill>
          <a:blip r:embed="rId2" cstate="print"/>
          <a:srcRect t="28889" b="35556"/>
          <a:stretch>
            <a:fillRect/>
          </a:stretch>
        </p:blipFill>
        <p:spPr bwMode="auto">
          <a:xfrm>
            <a:off x="0" y="0"/>
            <a:ext cx="9144000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United\Downloads\IMG_481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5641" b="35897"/>
          <a:stretch>
            <a:fillRect/>
          </a:stretch>
        </p:blipFill>
        <p:spPr bwMode="auto">
          <a:xfrm>
            <a:off x="-1143000" y="0"/>
            <a:ext cx="10287000" cy="723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United\Downloads\IMG_4818 (3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8622" b="36022"/>
          <a:stretch>
            <a:fillRect/>
          </a:stretch>
        </p:blipFill>
        <p:spPr bwMode="auto">
          <a:xfrm>
            <a:off x="304800" y="0"/>
            <a:ext cx="81533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United\Downloads\FullSizeRender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838200"/>
            <a:ext cx="95250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United\Downloads\IMG_4801 (1).PNG"/>
          <p:cNvPicPr>
            <a:picLocks noChangeAspect="1" noChangeArrowheads="1"/>
          </p:cNvPicPr>
          <p:nvPr/>
        </p:nvPicPr>
        <p:blipFill>
          <a:blip r:embed="rId2" cstate="print"/>
          <a:srcRect l="16667"/>
          <a:stretch>
            <a:fillRect/>
          </a:stretch>
        </p:blipFill>
        <p:spPr bwMode="auto">
          <a:xfrm>
            <a:off x="838200" y="0"/>
            <a:ext cx="9372600" cy="746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Inferior </a:t>
            </a:r>
            <a:r>
              <a:rPr lang="en-US" dirty="0" err="1" smtClean="0"/>
              <a:t>epigastric</a:t>
            </a:r>
            <a:r>
              <a:rPr lang="en-US" dirty="0" smtClean="0"/>
              <a:t> vessels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Branches of external iliac vessels and  are important landmarks for </a:t>
            </a:r>
            <a:r>
              <a:rPr lang="en-US" dirty="0" err="1" smtClean="0"/>
              <a:t>laparascopic</a:t>
            </a:r>
            <a:r>
              <a:rPr lang="en-US" dirty="0" smtClean="0"/>
              <a:t> hernia repair. These vessels course medial to the internal inguinal ring and eventually lie beneath the rectus </a:t>
            </a:r>
            <a:r>
              <a:rPr lang="en-US" dirty="0" err="1" smtClean="0"/>
              <a:t>abdominis</a:t>
            </a:r>
            <a:r>
              <a:rPr lang="en-US" dirty="0" smtClean="0"/>
              <a:t> muscle immediately beneath the </a:t>
            </a:r>
            <a:r>
              <a:rPr lang="en-US" dirty="0" err="1" smtClean="0"/>
              <a:t>the</a:t>
            </a:r>
            <a:r>
              <a:rPr lang="en-US" dirty="0" smtClean="0"/>
              <a:t> </a:t>
            </a:r>
            <a:r>
              <a:rPr lang="en-US" dirty="0" err="1" smtClean="0"/>
              <a:t>transversalis</a:t>
            </a:r>
            <a:r>
              <a:rPr lang="en-US" dirty="0" smtClean="0"/>
              <a:t> fascia.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United\Downloads\IMG_482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804" b="37113"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United\Downloads\IMG_482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3301" b="39806"/>
          <a:stretch>
            <a:fillRect/>
          </a:stretch>
        </p:blipFill>
        <p:spPr bwMode="auto">
          <a:xfrm>
            <a:off x="1" y="0"/>
            <a:ext cx="9144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United\Downloads\IMG_482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484" b="39616"/>
          <a:stretch>
            <a:fillRect/>
          </a:stretch>
        </p:blipFill>
        <p:spPr bwMode="auto">
          <a:xfrm>
            <a:off x="-762000" y="0"/>
            <a:ext cx="99060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75191"/>
            <a:ext cx="8915400" cy="4625609"/>
          </a:xfrm>
        </p:spPr>
        <p:txBody>
          <a:bodyPr/>
          <a:lstStyle/>
          <a:p>
            <a:r>
              <a:rPr lang="en-US" dirty="0" smtClean="0"/>
              <a:t>Hernia is an abnormal  protrusion of an organ or tissue  through a defect in its surrounding walls. Abdominal  wall hernias  occur   only  at sites where  the  </a:t>
            </a:r>
            <a:r>
              <a:rPr lang="en-US" dirty="0" err="1" smtClean="0"/>
              <a:t>aponeurosis</a:t>
            </a:r>
            <a:r>
              <a:rPr lang="en-US" dirty="0" smtClean="0"/>
              <a:t> and  fascia  are not covered  by </a:t>
            </a:r>
            <a:r>
              <a:rPr lang="en-US" dirty="0" err="1" smtClean="0"/>
              <a:t>straited</a:t>
            </a:r>
            <a:r>
              <a:rPr lang="en-US" dirty="0" smtClean="0"/>
              <a:t>  muscle.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United\Downloads\IMG_4826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6052" t="23199" r="5320" b="39121"/>
          <a:stretch/>
        </p:blipFill>
        <p:spPr bwMode="auto">
          <a:xfrm>
            <a:off x="1600200" y="2057400"/>
            <a:ext cx="5802649" cy="4387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United\Downloads\IMG_482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222" b="39683"/>
          <a:stretch>
            <a:fillRect/>
          </a:stretch>
        </p:blipFill>
        <p:spPr bwMode="auto">
          <a:xfrm>
            <a:off x="533400" y="0"/>
            <a:ext cx="86106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United\Downloads\IMG_482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3590" b="41026"/>
          <a:stretch>
            <a:fillRect/>
          </a:stretch>
        </p:blipFill>
        <p:spPr bwMode="auto">
          <a:xfrm>
            <a:off x="-685800" y="-381000"/>
            <a:ext cx="9829800" cy="670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United\Downloads\IMG_4829 (1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5254" b="39390"/>
          <a:stretch>
            <a:fillRect/>
          </a:stretch>
        </p:blipFill>
        <p:spPr bwMode="auto">
          <a:xfrm>
            <a:off x="1295400" y="762000"/>
            <a:ext cx="63246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United\Downloads\IMG_483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4162"/>
          <a:stretch>
            <a:fillRect/>
          </a:stretch>
        </p:blipFill>
        <p:spPr bwMode="auto">
          <a:xfrm>
            <a:off x="1371600" y="1066800"/>
            <a:ext cx="6095999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United\Downloads\IMG_483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644" b="33594"/>
          <a:stretch>
            <a:fillRect/>
          </a:stretch>
        </p:blipFill>
        <p:spPr bwMode="auto">
          <a:xfrm>
            <a:off x="990600" y="838200"/>
            <a:ext cx="77724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United\Downloads\IMG_483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273" b="35227"/>
          <a:stretch>
            <a:fillRect/>
          </a:stretch>
        </p:blipFill>
        <p:spPr bwMode="auto">
          <a:xfrm>
            <a:off x="0" y="-457200"/>
            <a:ext cx="8610600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United\Downloads\IMG_4834 (3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366" b="34546"/>
          <a:stretch>
            <a:fillRect/>
          </a:stretch>
        </p:blipFill>
        <p:spPr bwMode="auto">
          <a:xfrm>
            <a:off x="914400" y="457200"/>
            <a:ext cx="71628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United\Downloads\IMG_4835 (1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938" b="36531"/>
          <a:stretch>
            <a:fillRect/>
          </a:stretch>
        </p:blipFill>
        <p:spPr bwMode="auto">
          <a:xfrm>
            <a:off x="1295400" y="1143000"/>
            <a:ext cx="67056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United\Downloads\IMG_4836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7051" t="13736" r="5184" b="51371"/>
          <a:stretch/>
        </p:blipFill>
        <p:spPr bwMode="auto">
          <a:xfrm>
            <a:off x="228600" y="381000"/>
            <a:ext cx="8535866" cy="6038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United\Downloads\FullSizeRend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4676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United\Downloads\IMG_483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905" b="51454"/>
          <a:stretch>
            <a:fillRect/>
          </a:stretch>
        </p:blipFill>
        <p:spPr bwMode="auto">
          <a:xfrm>
            <a:off x="-2209800" y="0"/>
            <a:ext cx="13030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United\Downloads\IMG_483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785" b="50191"/>
          <a:stretch>
            <a:fillRect/>
          </a:stretch>
        </p:blipFill>
        <p:spPr bwMode="auto">
          <a:xfrm>
            <a:off x="-685800" y="-381000"/>
            <a:ext cx="9829800" cy="800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United\Downloads\FullSizeRender 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066801"/>
            <a:ext cx="96012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United\Downloads\IMG_479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02" b="45319"/>
          <a:stretch>
            <a:fillRect/>
          </a:stretch>
        </p:blipFill>
        <p:spPr bwMode="auto">
          <a:xfrm>
            <a:off x="-762000" y="-381000"/>
            <a:ext cx="10591799" cy="800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United\Downloads\FullSizeRender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1"/>
            <a:ext cx="9144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United\Downloads\FullSizeRender (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990601"/>
            <a:ext cx="9525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United\Downloads\IMG_4800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9682" b="17094"/>
          <a:stretch>
            <a:fillRect/>
          </a:stretch>
        </p:blipFill>
        <p:spPr bwMode="auto">
          <a:xfrm>
            <a:off x="2743200" y="-2514600"/>
            <a:ext cx="5867400" cy="1127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of abdominal wall hernias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  Groin Hernias</a:t>
            </a:r>
          </a:p>
          <a:p>
            <a:r>
              <a:rPr lang="en-US" dirty="0" smtClean="0"/>
              <a:t>Inguinal Hernias</a:t>
            </a:r>
          </a:p>
          <a:p>
            <a:r>
              <a:rPr lang="en-US" dirty="0"/>
              <a:t> </a:t>
            </a:r>
            <a:r>
              <a:rPr lang="en-US" dirty="0" smtClean="0"/>
              <a:t>  &gt;Indirect inguinal hernia</a:t>
            </a:r>
          </a:p>
          <a:p>
            <a:r>
              <a:rPr lang="en-US" dirty="0"/>
              <a:t> </a:t>
            </a:r>
            <a:r>
              <a:rPr lang="en-US" dirty="0" smtClean="0"/>
              <a:t>  &gt;Direct inguinal hernia </a:t>
            </a:r>
          </a:p>
          <a:p>
            <a:r>
              <a:rPr lang="en-US" dirty="0"/>
              <a:t> </a:t>
            </a:r>
            <a:r>
              <a:rPr lang="en-US" dirty="0" smtClean="0"/>
              <a:t>  &gt;Combined{pantaloon} hernia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Anterior Abdominal Wall Hernias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Umbilical Hernia</a:t>
            </a:r>
          </a:p>
          <a:p>
            <a:r>
              <a:rPr lang="en-US" dirty="0" smtClean="0"/>
              <a:t>Para umbilical Hernia</a:t>
            </a:r>
          </a:p>
          <a:p>
            <a:r>
              <a:rPr lang="en-US" dirty="0" err="1" smtClean="0"/>
              <a:t>Epigastric</a:t>
            </a:r>
            <a:r>
              <a:rPr lang="en-US" dirty="0" smtClean="0"/>
              <a:t> Hernia</a:t>
            </a:r>
          </a:p>
          <a:p>
            <a:r>
              <a:rPr lang="en-US" dirty="0" err="1" smtClean="0"/>
              <a:t>Spigelian</a:t>
            </a:r>
            <a:r>
              <a:rPr lang="en-US" dirty="0" smtClean="0"/>
              <a:t> Hernia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Pelvic Hernias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Obturator</a:t>
            </a:r>
            <a:r>
              <a:rPr lang="en-US" dirty="0" smtClean="0"/>
              <a:t> Hernia</a:t>
            </a:r>
          </a:p>
          <a:p>
            <a:r>
              <a:rPr lang="en-US" dirty="0" smtClean="0"/>
              <a:t>Sciatic Hernia </a:t>
            </a:r>
          </a:p>
          <a:p>
            <a:r>
              <a:rPr lang="en-US" dirty="0" err="1" smtClean="0"/>
              <a:t>Gluteal</a:t>
            </a:r>
            <a:r>
              <a:rPr lang="en-US" dirty="0" smtClean="0"/>
              <a:t> Hernia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Posterior Abdominal Wall Hernias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Superior Lumbar Hernia</a:t>
            </a:r>
          </a:p>
          <a:p>
            <a:r>
              <a:rPr lang="en-US" dirty="0" smtClean="0"/>
              <a:t>Inferior Lumbar Hernia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1-  Increased abdominal pressure</a:t>
            </a:r>
          </a:p>
          <a:p>
            <a:pPr>
              <a:buNone/>
            </a:pPr>
            <a:r>
              <a:rPr lang="en-US" sz="2400" dirty="0" smtClean="0"/>
              <a:t>      -Cough      -urinary outflow obstruction             </a:t>
            </a:r>
            <a:r>
              <a:rPr lang="en-US" sz="2400" dirty="0"/>
              <a:t>-</a:t>
            </a:r>
            <a:r>
              <a:rPr lang="en-US" sz="2400" dirty="0" smtClean="0"/>
              <a:t> Constipation    -Straining  -</a:t>
            </a:r>
            <a:r>
              <a:rPr lang="en-US" sz="2400" dirty="0" err="1" smtClean="0"/>
              <a:t>Ascites</a:t>
            </a:r>
            <a:r>
              <a:rPr lang="en-US" sz="2400" dirty="0"/>
              <a:t> </a:t>
            </a:r>
            <a:r>
              <a:rPr lang="en-US" sz="2400" dirty="0" smtClean="0"/>
              <a:t>        </a:t>
            </a:r>
            <a:r>
              <a:rPr lang="en-US" sz="2400" dirty="0" err="1" smtClean="0"/>
              <a:t>Intraabdominal</a:t>
            </a:r>
            <a:r>
              <a:rPr lang="en-US" sz="2400" dirty="0" smtClean="0"/>
              <a:t> malignancies  and pregnancy</a:t>
            </a:r>
          </a:p>
          <a:p>
            <a:pPr>
              <a:buNone/>
            </a:pPr>
            <a:r>
              <a:rPr lang="en-US" sz="2400" dirty="0" smtClean="0"/>
              <a:t>2-    Weakness of abdominal wall</a:t>
            </a:r>
          </a:p>
          <a:p>
            <a:pPr>
              <a:buNone/>
            </a:pPr>
            <a:r>
              <a:rPr lang="en-US" sz="2400" dirty="0" smtClean="0"/>
              <a:t>        Congenital  / Patent processes </a:t>
            </a:r>
            <a:r>
              <a:rPr lang="en-US" sz="2400" dirty="0" err="1" smtClean="0"/>
              <a:t>vaginalis</a:t>
            </a:r>
            <a:r>
              <a:rPr lang="en-US" sz="2400" dirty="0" smtClean="0"/>
              <a:t> , and patent canal of  </a:t>
            </a:r>
            <a:r>
              <a:rPr lang="en-US" sz="2400" dirty="0" err="1" smtClean="0"/>
              <a:t>Nuck</a:t>
            </a:r>
            <a:r>
              <a:rPr lang="en-US" sz="2400" dirty="0" smtClean="0"/>
              <a:t> in females.</a:t>
            </a:r>
          </a:p>
          <a:p>
            <a:pPr>
              <a:buNone/>
            </a:pPr>
            <a:r>
              <a:rPr lang="en-US" sz="2400" dirty="0" smtClean="0"/>
              <a:t>        </a:t>
            </a:r>
            <a:r>
              <a:rPr lang="en-US" sz="2400" dirty="0" err="1" smtClean="0"/>
              <a:t>Aquired</a:t>
            </a:r>
            <a:r>
              <a:rPr lang="en-US" sz="2400" dirty="0" smtClean="0"/>
              <a:t>   /Excess fat (obesity)</a:t>
            </a:r>
          </a:p>
          <a:p>
            <a:pPr>
              <a:buNone/>
            </a:pPr>
            <a:r>
              <a:rPr lang="en-US" sz="2400" dirty="0" smtClean="0"/>
              <a:t>                      /post pregnancy</a:t>
            </a:r>
          </a:p>
          <a:p>
            <a:pPr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/surgical incisions</a:t>
            </a:r>
          </a:p>
          <a:p>
            <a:pPr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/connective tissue disorders like </a:t>
            </a:r>
            <a:r>
              <a:rPr lang="en-US" sz="2400" dirty="0" err="1" smtClean="0"/>
              <a:t>Marfan,s</a:t>
            </a:r>
            <a:r>
              <a:rPr lang="en-US" sz="2400" dirty="0" smtClean="0"/>
              <a:t> syndrome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1741</TotalTime>
  <Words>305</Words>
  <Application>Microsoft Office PowerPoint</Application>
  <PresentationFormat>On-screen Show (4:3)</PresentationFormat>
  <Paragraphs>53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Corbel</vt:lpstr>
      <vt:lpstr>Wingdings</vt:lpstr>
      <vt:lpstr>Wingdings 2</vt:lpstr>
      <vt:lpstr>Wingdings 3</vt:lpstr>
      <vt:lpstr>Module</vt:lpstr>
      <vt:lpstr>INGUINAL HERNIAS</vt:lpstr>
      <vt:lpstr>CONTENTS</vt:lpstr>
      <vt:lpstr>DEFINITION</vt:lpstr>
      <vt:lpstr>PowerPoint Presentation</vt:lpstr>
      <vt:lpstr>Types of abdominal wall hernias</vt:lpstr>
      <vt:lpstr>Anterior Abdominal Wall Hernias</vt:lpstr>
      <vt:lpstr>Pelvic Hernias</vt:lpstr>
      <vt:lpstr>Posterior Abdominal Wall Hernias</vt:lpstr>
      <vt:lpstr>Etiologies</vt:lpstr>
      <vt:lpstr>Composition of a hernia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Inferior epigastric vessels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INGUINAL HERNIAS</dc:title>
  <dc:creator>United</dc:creator>
  <cp:lastModifiedBy>User</cp:lastModifiedBy>
  <cp:revision>9</cp:revision>
  <dcterms:created xsi:type="dcterms:W3CDTF">2017-02-18T20:14:27Z</dcterms:created>
  <dcterms:modified xsi:type="dcterms:W3CDTF">2018-11-25T05:31:56Z</dcterms:modified>
</cp:coreProperties>
</file>