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3"/>
  </p:notesMasterIdLst>
  <p:handoutMasterIdLst>
    <p:handoutMasterId r:id="rId64"/>
  </p:handoutMasterIdLst>
  <p:sldIdLst>
    <p:sldId id="259" r:id="rId2"/>
    <p:sldId id="339" r:id="rId3"/>
    <p:sldId id="261" r:id="rId4"/>
    <p:sldId id="281" r:id="rId5"/>
    <p:sldId id="288" r:id="rId6"/>
    <p:sldId id="289" r:id="rId7"/>
    <p:sldId id="290" r:id="rId8"/>
    <p:sldId id="311" r:id="rId9"/>
    <p:sldId id="291" r:id="rId10"/>
    <p:sldId id="309" r:id="rId11"/>
    <p:sldId id="317" r:id="rId12"/>
    <p:sldId id="315" r:id="rId13"/>
    <p:sldId id="292" r:id="rId14"/>
    <p:sldId id="318" r:id="rId15"/>
    <p:sldId id="313" r:id="rId16"/>
    <p:sldId id="314" r:id="rId17"/>
    <p:sldId id="293" r:id="rId18"/>
    <p:sldId id="294" r:id="rId19"/>
    <p:sldId id="340" r:id="rId20"/>
    <p:sldId id="341" r:id="rId21"/>
    <p:sldId id="342" r:id="rId22"/>
    <p:sldId id="295" r:id="rId23"/>
    <p:sldId id="296" r:id="rId24"/>
    <p:sldId id="297" r:id="rId25"/>
    <p:sldId id="298" r:id="rId26"/>
    <p:sldId id="343" r:id="rId27"/>
    <p:sldId id="299" r:id="rId28"/>
    <p:sldId id="310" r:id="rId29"/>
    <p:sldId id="312" r:id="rId30"/>
    <p:sldId id="300" r:id="rId31"/>
    <p:sldId id="308" r:id="rId32"/>
    <p:sldId id="301" r:id="rId33"/>
    <p:sldId id="344" r:id="rId34"/>
    <p:sldId id="345" r:id="rId35"/>
    <p:sldId id="302" r:id="rId36"/>
    <p:sldId id="303" r:id="rId37"/>
    <p:sldId id="304" r:id="rId38"/>
    <p:sldId id="316" r:id="rId39"/>
    <p:sldId id="305" r:id="rId40"/>
    <p:sldId id="306" r:id="rId41"/>
    <p:sldId id="319" r:id="rId42"/>
    <p:sldId id="320" r:id="rId43"/>
    <p:sldId id="307"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21" r:id="rId61"/>
    <p:sldId id="34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9"/>
          </p14:sldIdLst>
        </p14:section>
        <p14:section name="Overview and Objectives" id="{ABA716BF-3A5C-4ADB-94C9-CFEF84EBA240}">
          <p14:sldIdLst>
            <p14:sldId id="261"/>
            <p14:sldId id="281"/>
            <p14:sldId id="288"/>
            <p14:sldId id="289"/>
            <p14:sldId id="290"/>
            <p14:sldId id="311"/>
            <p14:sldId id="291"/>
            <p14:sldId id="309"/>
            <p14:sldId id="317"/>
            <p14:sldId id="315"/>
            <p14:sldId id="292"/>
            <p14:sldId id="318"/>
            <p14:sldId id="313"/>
            <p14:sldId id="314"/>
            <p14:sldId id="293"/>
            <p14:sldId id="294"/>
            <p14:sldId id="340"/>
            <p14:sldId id="341"/>
            <p14:sldId id="342"/>
            <p14:sldId id="295"/>
            <p14:sldId id="296"/>
            <p14:sldId id="297"/>
            <p14:sldId id="298"/>
            <p14:sldId id="343"/>
            <p14:sldId id="299"/>
            <p14:sldId id="310"/>
            <p14:sldId id="312"/>
            <p14:sldId id="300"/>
            <p14:sldId id="308"/>
            <p14:sldId id="301"/>
            <p14:sldId id="344"/>
            <p14:sldId id="345"/>
            <p14:sldId id="302"/>
            <p14:sldId id="303"/>
            <p14:sldId id="304"/>
            <p14:sldId id="316"/>
            <p14:sldId id="305"/>
            <p14:sldId id="306"/>
            <p14:sldId id="319"/>
            <p14:sldId id="320"/>
            <p14:sldId id="307"/>
            <p14:sldId id="322"/>
            <p14:sldId id="323"/>
            <p14:sldId id="324"/>
            <p14:sldId id="325"/>
            <p14:sldId id="326"/>
            <p14:sldId id="327"/>
            <p14:sldId id="328"/>
            <p14:sldId id="329"/>
            <p14:sldId id="330"/>
            <p14:sldId id="331"/>
            <p14:sldId id="332"/>
            <p14:sldId id="333"/>
            <p14:sldId id="334"/>
            <p14:sldId id="335"/>
            <p14:sldId id="336"/>
            <p14:sldId id="337"/>
            <p14:sldId id="321"/>
            <p14:sldId id="346"/>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4000" autoAdjust="0"/>
  </p:normalViewPr>
  <p:slideViewPr>
    <p:cSldViewPr>
      <p:cViewPr varScale="1">
        <p:scale>
          <a:sx n="56" d="100"/>
          <a:sy n="56" d="100"/>
        </p:scale>
        <p:origin x="-9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9/16/2018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45486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9/16/2018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6524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300906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22693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2479270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1525113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217105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102895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3657890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3715267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67114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12787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232372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2777231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2626439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7868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2143825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205483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784366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23313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915959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4000020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131227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838845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3554637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3568146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3839767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465660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1407212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1450983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4209508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2712685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163805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dirty="0"/>
          </a:p>
        </p:txBody>
      </p:sp>
    </p:spTree>
    <p:extLst>
      <p:ext uri="{BB962C8B-B14F-4D97-AF65-F5344CB8AC3E}">
        <p14:creationId xmlns:p14="http://schemas.microsoft.com/office/powerpoint/2010/main" val="1661791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Tree>
    <p:extLst>
      <p:ext uri="{BB962C8B-B14F-4D97-AF65-F5344CB8AC3E}">
        <p14:creationId xmlns:p14="http://schemas.microsoft.com/office/powerpoint/2010/main" val="1099393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826774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2091945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966204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3860286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Tree>
    <p:extLst>
      <p:ext uri="{BB962C8B-B14F-4D97-AF65-F5344CB8AC3E}">
        <p14:creationId xmlns:p14="http://schemas.microsoft.com/office/powerpoint/2010/main" val="4244332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825195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6886427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Tree>
    <p:extLst>
      <p:ext uri="{BB962C8B-B14F-4D97-AF65-F5344CB8AC3E}">
        <p14:creationId xmlns:p14="http://schemas.microsoft.com/office/powerpoint/2010/main" val="96458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511999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3726740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dirty="0"/>
          </a:p>
        </p:txBody>
      </p:sp>
    </p:spTree>
    <p:extLst>
      <p:ext uri="{BB962C8B-B14F-4D97-AF65-F5344CB8AC3E}">
        <p14:creationId xmlns:p14="http://schemas.microsoft.com/office/powerpoint/2010/main" val="3578275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1427934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Tree>
    <p:extLst>
      <p:ext uri="{BB962C8B-B14F-4D97-AF65-F5344CB8AC3E}">
        <p14:creationId xmlns:p14="http://schemas.microsoft.com/office/powerpoint/2010/main" val="3965265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3696736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3055954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18308313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57</a:t>
            </a:fld>
            <a:endParaRPr lang="en-US" dirty="0"/>
          </a:p>
        </p:txBody>
      </p:sp>
    </p:spTree>
    <p:extLst>
      <p:ext uri="{BB962C8B-B14F-4D97-AF65-F5344CB8AC3E}">
        <p14:creationId xmlns:p14="http://schemas.microsoft.com/office/powerpoint/2010/main" val="9380555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58</a:t>
            </a:fld>
            <a:endParaRPr lang="en-US" dirty="0"/>
          </a:p>
        </p:txBody>
      </p:sp>
    </p:spTree>
    <p:extLst>
      <p:ext uri="{BB962C8B-B14F-4D97-AF65-F5344CB8AC3E}">
        <p14:creationId xmlns:p14="http://schemas.microsoft.com/office/powerpoint/2010/main" val="2034275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59</a:t>
            </a:fld>
            <a:endParaRPr lang="en-US" dirty="0"/>
          </a:p>
        </p:txBody>
      </p:sp>
    </p:spTree>
    <p:extLst>
      <p:ext uri="{BB962C8B-B14F-4D97-AF65-F5344CB8AC3E}">
        <p14:creationId xmlns:p14="http://schemas.microsoft.com/office/powerpoint/2010/main" val="34578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223425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60</a:t>
            </a:fld>
            <a:endParaRPr lang="en-US" dirty="0"/>
          </a:p>
        </p:txBody>
      </p:sp>
    </p:spTree>
    <p:extLst>
      <p:ext uri="{BB962C8B-B14F-4D97-AF65-F5344CB8AC3E}">
        <p14:creationId xmlns:p14="http://schemas.microsoft.com/office/powerpoint/2010/main" val="4568950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61</a:t>
            </a:fld>
            <a:endParaRPr lang="en-US" dirty="0"/>
          </a:p>
        </p:txBody>
      </p:sp>
    </p:spTree>
    <p:extLst>
      <p:ext uri="{BB962C8B-B14F-4D97-AF65-F5344CB8AC3E}">
        <p14:creationId xmlns:p14="http://schemas.microsoft.com/office/powerpoint/2010/main" val="344057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22935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227248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22186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9/16/2018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9/16/2018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9/16/2018</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9/16/2018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9/16/2018</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p:txBody>
          <a:bodyPr>
            <a:normAutofit/>
          </a:bodyPr>
          <a:lstStyle/>
          <a:p>
            <a:r>
              <a:rPr lang="en-US" sz="2400" dirty="0" smtClean="0">
                <a:latin typeface="+mn-lt"/>
              </a:rPr>
              <a:t>Dr Mohamed Bilal Delvi MD</a:t>
            </a:r>
          </a:p>
          <a:p>
            <a:r>
              <a:rPr lang="en-US" sz="2400" dirty="0" smtClean="0">
                <a:latin typeface="+mn-lt"/>
              </a:rPr>
              <a:t>Associate Professor </a:t>
            </a:r>
          </a:p>
          <a:p>
            <a:endParaRPr lang="en-US" sz="2400" dirty="0">
              <a:latin typeface="+mn-lt"/>
            </a:endParaRPr>
          </a:p>
        </p:txBody>
      </p:sp>
      <p:sp>
        <p:nvSpPr>
          <p:cNvPr id="5" name="Title 4"/>
          <p:cNvSpPr>
            <a:spLocks noGrp="1"/>
          </p:cNvSpPr>
          <p:nvPr>
            <p:ph type="ctrTitle"/>
          </p:nvPr>
        </p:nvSpPr>
        <p:spPr>
          <a:prstGeom prst="rect">
            <a:avLst/>
          </a:prstGeom>
        </p:spPr>
        <p:txBody>
          <a:bodyPr>
            <a:spAutoFit/>
          </a:bodyPr>
          <a:lstStyle/>
          <a:p>
            <a:pPr algn="ctr"/>
            <a:r>
              <a:rPr lang="en-US"/>
              <a:t>Transfusion </a:t>
            </a:r>
            <a:r>
              <a:rPr lang="en-US" smtClean="0"/>
              <a:t>Medicine</a:t>
            </a:r>
            <a:endParaRPr lang="en-US" dirty="0"/>
          </a:p>
          <a:p>
            <a:pPr algn="ctr"/>
            <a:r>
              <a:rPr lang="en-US" dirty="0"/>
              <a:t>and Therapy</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 Grouping</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336401"/>
            <a:ext cx="7239000" cy="486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43735"/>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7467600" cy="65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216376"/>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846628"/>
            <a:ext cx="5410199" cy="556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33335"/>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smtClean="0"/>
              <a:t>The </a:t>
            </a:r>
            <a:r>
              <a:rPr lang="en-US" dirty="0"/>
              <a:t>“forward type” determines the ABO and Rh </a:t>
            </a:r>
            <a:r>
              <a:rPr lang="en-US" dirty="0" smtClean="0"/>
              <a:t>phenotype of </a:t>
            </a:r>
            <a:r>
              <a:rPr lang="en-US" dirty="0"/>
              <a:t>the recipient’s RBC by using antisera directed against </a:t>
            </a:r>
            <a:r>
              <a:rPr lang="en-US" dirty="0" smtClean="0"/>
              <a:t>the A</a:t>
            </a:r>
            <a:r>
              <a:rPr lang="en-US" dirty="0"/>
              <a:t>, B, and D antigens. </a:t>
            </a:r>
            <a:endParaRPr lang="en-US" dirty="0" smtClean="0"/>
          </a:p>
          <a:p>
            <a:r>
              <a:rPr lang="en-US" dirty="0" smtClean="0"/>
              <a:t>The </a:t>
            </a:r>
            <a:r>
              <a:rPr lang="en-US" dirty="0"/>
              <a:t>“reverse type” detects </a:t>
            </a:r>
            <a:r>
              <a:rPr lang="en-US" dirty="0" err="1"/>
              <a:t>isoagglutinins</a:t>
            </a:r>
            <a:r>
              <a:rPr lang="en-US" dirty="0"/>
              <a:t> </a:t>
            </a:r>
            <a:r>
              <a:rPr lang="en-US" dirty="0" smtClean="0"/>
              <a:t>in the </a:t>
            </a:r>
            <a:r>
              <a:rPr lang="en-US" dirty="0"/>
              <a:t>patient’s serum and should correlate with the ABO </a:t>
            </a:r>
            <a:r>
              <a:rPr lang="en-US" dirty="0" smtClean="0"/>
              <a:t>phenotype, or </a:t>
            </a:r>
            <a:r>
              <a:rPr lang="en-US" dirty="0"/>
              <a:t>forward type.</a:t>
            </a:r>
          </a:p>
        </p:txBody>
      </p:sp>
    </p:spTree>
    <p:extLst>
      <p:ext uri="{BB962C8B-B14F-4D97-AF65-F5344CB8AC3E}">
        <p14:creationId xmlns:p14="http://schemas.microsoft.com/office/powerpoint/2010/main" val="238634878"/>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smtClean="0"/>
              <a:t>Those </a:t>
            </a:r>
            <a:r>
              <a:rPr lang="en-US" dirty="0"/>
              <a:t>with type AB blood form no ABO group antibodies.(universal recipient).</a:t>
            </a:r>
          </a:p>
          <a:p>
            <a:r>
              <a:rPr lang="en-US" dirty="0"/>
              <a:t>Those with type O have antibodies against both.(universal donor).</a:t>
            </a:r>
          </a:p>
          <a:p>
            <a:r>
              <a:rPr lang="en-US" dirty="0"/>
              <a:t>Rh typing can usually be determined by adding a commercial reagent (anti-D) to recipient RBCs.</a:t>
            </a:r>
          </a:p>
          <a:p>
            <a:endParaRPr lang="en-US" dirty="0"/>
          </a:p>
        </p:txBody>
      </p:sp>
    </p:spTree>
    <p:extLst>
      <p:ext uri="{BB962C8B-B14F-4D97-AF65-F5344CB8AC3E}">
        <p14:creationId xmlns:p14="http://schemas.microsoft.com/office/powerpoint/2010/main" val="4263891277"/>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0480"/>
            <a:ext cx="837708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806686"/>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7696200" cy="663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1511560"/>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and Screen</a:t>
            </a:r>
            <a:endParaRPr lang="en-US" dirty="0"/>
          </a:p>
        </p:txBody>
      </p:sp>
      <p:sp>
        <p:nvSpPr>
          <p:cNvPr id="3" name="Content Placeholder 2"/>
          <p:cNvSpPr>
            <a:spLocks noGrp="1"/>
          </p:cNvSpPr>
          <p:nvPr>
            <p:ph idx="1"/>
          </p:nvPr>
        </p:nvSpPr>
        <p:spPr/>
        <p:txBody>
          <a:bodyPr>
            <a:normAutofit/>
          </a:bodyPr>
          <a:lstStyle/>
          <a:p>
            <a:r>
              <a:rPr lang="en-US" dirty="0"/>
              <a:t>The type and screen allows quicker selection of </a:t>
            </a:r>
            <a:r>
              <a:rPr lang="en-US" dirty="0" smtClean="0"/>
              <a:t>appropriate banked </a:t>
            </a:r>
            <a:r>
              <a:rPr lang="en-US" dirty="0"/>
              <a:t>blood for complete crossmatch if a transfusion </a:t>
            </a:r>
            <a:r>
              <a:rPr lang="en-US" dirty="0" smtClean="0"/>
              <a:t>is ordered.</a:t>
            </a:r>
          </a:p>
          <a:p>
            <a:r>
              <a:rPr lang="en-US" dirty="0"/>
              <a:t>When </a:t>
            </a:r>
            <a:r>
              <a:rPr lang="en-US" dirty="0" smtClean="0"/>
              <a:t>a blood </a:t>
            </a:r>
            <a:r>
              <a:rPr lang="en-US" dirty="0"/>
              <a:t>transfusion is ordered, a formal crossmatch is done </a:t>
            </a:r>
            <a:r>
              <a:rPr lang="en-US" dirty="0" smtClean="0"/>
              <a:t>by mixing </a:t>
            </a:r>
            <a:r>
              <a:rPr lang="en-US" dirty="0"/>
              <a:t>recipient serum with donor RBCs as a final </a:t>
            </a:r>
            <a:r>
              <a:rPr lang="en-US" dirty="0" smtClean="0"/>
              <a:t>compatibility test </a:t>
            </a:r>
            <a:r>
              <a:rPr lang="en-US" dirty="0"/>
              <a:t>prior to transfusion.</a:t>
            </a:r>
          </a:p>
        </p:txBody>
      </p:sp>
    </p:spTree>
    <p:extLst>
      <p:ext uri="{BB962C8B-B14F-4D97-AF65-F5344CB8AC3E}">
        <p14:creationId xmlns:p14="http://schemas.microsoft.com/office/powerpoint/2010/main" val="3635781076"/>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Match</a:t>
            </a:r>
            <a:endParaRPr lang="en-US" dirty="0"/>
          </a:p>
        </p:txBody>
      </p:sp>
      <p:sp>
        <p:nvSpPr>
          <p:cNvPr id="3" name="Content Placeholder 2"/>
          <p:cNvSpPr>
            <a:spLocks noGrp="1"/>
          </p:cNvSpPr>
          <p:nvPr>
            <p:ph idx="1"/>
          </p:nvPr>
        </p:nvSpPr>
        <p:spPr/>
        <p:txBody>
          <a:bodyPr>
            <a:normAutofit/>
          </a:bodyPr>
          <a:lstStyle/>
          <a:p>
            <a:r>
              <a:rPr lang="en-US" dirty="0"/>
              <a:t>This can be done using a </a:t>
            </a:r>
            <a:r>
              <a:rPr lang="en-US" dirty="0" smtClean="0"/>
              <a:t>Coombs test </a:t>
            </a:r>
            <a:r>
              <a:rPr lang="en-US" dirty="0"/>
              <a:t>(with serum incubated to 37° C), or the more rapid “</a:t>
            </a:r>
            <a:r>
              <a:rPr lang="en-US" dirty="0" smtClean="0"/>
              <a:t>immediate spin </a:t>
            </a:r>
            <a:r>
              <a:rPr lang="en-US" dirty="0"/>
              <a:t>crossmatch” at room temperature, which will </a:t>
            </a:r>
            <a:r>
              <a:rPr lang="en-US" dirty="0" smtClean="0"/>
              <a:t>detect only </a:t>
            </a:r>
            <a:r>
              <a:rPr lang="en-US" dirty="0"/>
              <a:t>ABO incompatibility</a:t>
            </a:r>
            <a:r>
              <a:rPr lang="en-US" dirty="0" smtClean="0"/>
              <a:t>.</a:t>
            </a:r>
          </a:p>
          <a:p>
            <a:r>
              <a:rPr lang="en-US" dirty="0" smtClean="0"/>
              <a:t>Thorough Coombs test can </a:t>
            </a:r>
            <a:r>
              <a:rPr lang="en-US" dirty="0"/>
              <a:t>detect incompatibilities that were missed with </a:t>
            </a:r>
            <a:r>
              <a:rPr lang="en-US" dirty="0" smtClean="0"/>
              <a:t>the antibody screen.</a:t>
            </a:r>
            <a:endParaRPr lang="en-US" dirty="0"/>
          </a:p>
        </p:txBody>
      </p:sp>
    </p:spTree>
    <p:extLst>
      <p:ext uri="{BB962C8B-B14F-4D97-AF65-F5344CB8AC3E}">
        <p14:creationId xmlns:p14="http://schemas.microsoft.com/office/powerpoint/2010/main" val="424821433"/>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b="1" dirty="0" smtClean="0"/>
              <a:t>Blood and Products Transfusion</a:t>
            </a:r>
          </a:p>
        </p:txBody>
      </p:sp>
      <p:sp>
        <p:nvSpPr>
          <p:cNvPr id="37891" name="Rectangle 3"/>
          <p:cNvSpPr>
            <a:spLocks noGrp="1" noChangeArrowheads="1"/>
          </p:cNvSpPr>
          <p:nvPr>
            <p:ph idx="1"/>
          </p:nvPr>
        </p:nvSpPr>
        <p:spPr/>
        <p:txBody>
          <a:bodyPr/>
          <a:lstStyle/>
          <a:p>
            <a:pPr eaLnBrk="1" hangingPunct="1">
              <a:buFont typeface="Wingdings" pitchFamily="2" charset="2"/>
              <a:buNone/>
              <a:defRPr/>
            </a:pPr>
            <a:r>
              <a:rPr lang="en-US" dirty="0" smtClean="0"/>
              <a:t>Why?</a:t>
            </a:r>
          </a:p>
          <a:p>
            <a:pPr eaLnBrk="1" hangingPunct="1">
              <a:buFont typeface="Wingdings" pitchFamily="2" charset="2"/>
              <a:buChar char="Ø"/>
              <a:defRPr/>
            </a:pPr>
            <a:r>
              <a:rPr lang="en-US" dirty="0" smtClean="0"/>
              <a:t>Increase oxygen carrying capacity </a:t>
            </a:r>
          </a:p>
          <a:p>
            <a:pPr eaLnBrk="1" hangingPunct="1">
              <a:buFont typeface="Wingdings" pitchFamily="2" charset="2"/>
              <a:buChar char="Ø"/>
              <a:defRPr/>
            </a:pPr>
            <a:r>
              <a:rPr lang="en-US" dirty="0" smtClean="0"/>
              <a:t>Restoration of red cell mass</a:t>
            </a:r>
          </a:p>
          <a:p>
            <a:pPr eaLnBrk="1" hangingPunct="1">
              <a:buFont typeface="Wingdings" pitchFamily="2" charset="2"/>
              <a:buChar char="Ø"/>
              <a:defRPr/>
            </a:pPr>
            <a:r>
              <a:rPr lang="en-US" dirty="0" smtClean="0"/>
              <a:t>Correction of bleeding caused by platelet dysfunction</a:t>
            </a:r>
          </a:p>
          <a:p>
            <a:pPr eaLnBrk="1" hangingPunct="1">
              <a:buFont typeface="Wingdings" pitchFamily="2" charset="2"/>
              <a:buChar char="Ø"/>
              <a:defRPr/>
            </a:pPr>
            <a:r>
              <a:rPr lang="en-US" dirty="0" smtClean="0"/>
              <a:t>Correction of bleeding caused by factor deficiencies</a:t>
            </a:r>
          </a:p>
        </p:txBody>
      </p:sp>
    </p:spTree>
    <p:extLst>
      <p:ext uri="{BB962C8B-B14F-4D97-AF65-F5344CB8AC3E}">
        <p14:creationId xmlns:p14="http://schemas.microsoft.com/office/powerpoint/2010/main" val="16745371"/>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a:t>
            </a:r>
            <a:endParaRPr lang="en-US" dirty="0"/>
          </a:p>
        </p:txBody>
      </p:sp>
      <p:sp>
        <p:nvSpPr>
          <p:cNvPr id="3" name="Content Placeholder 2"/>
          <p:cNvSpPr>
            <a:spLocks noGrp="1"/>
          </p:cNvSpPr>
          <p:nvPr>
            <p:ph idx="1"/>
          </p:nvPr>
        </p:nvSpPr>
        <p:spPr>
          <a:xfrm>
            <a:off x="609600" y="1600200"/>
            <a:ext cx="8382000" cy="4804387"/>
          </a:xfrm>
        </p:spPr>
        <p:txBody>
          <a:bodyPr/>
          <a:lstStyle/>
          <a:p>
            <a:r>
              <a:rPr lang="en-US" dirty="0" smtClean="0"/>
              <a:t>Blood groups </a:t>
            </a:r>
          </a:p>
          <a:p>
            <a:r>
              <a:rPr lang="en-US" dirty="0"/>
              <a:t>Indication of blood transfusion </a:t>
            </a:r>
            <a:endParaRPr lang="en-US" dirty="0" smtClean="0"/>
          </a:p>
          <a:p>
            <a:r>
              <a:rPr lang="en-US" dirty="0" smtClean="0"/>
              <a:t>Blood components </a:t>
            </a:r>
          </a:p>
          <a:p>
            <a:r>
              <a:rPr lang="en-US" sz="3200" dirty="0" smtClean="0"/>
              <a:t>Blood transfusion complications and</a:t>
            </a:r>
            <a:r>
              <a:rPr lang="en-US" dirty="0"/>
              <a:t> </a:t>
            </a:r>
            <a:r>
              <a:rPr lang="en-US" sz="3200" dirty="0" smtClean="0"/>
              <a:t>treatment </a:t>
            </a:r>
          </a:p>
          <a:p>
            <a:r>
              <a:rPr lang="en-US" sz="3200" dirty="0" smtClean="0"/>
              <a:t>Alternatives to Blood Products </a:t>
            </a:r>
            <a:endParaRPr lang="en-US" dirty="0" smtClean="0"/>
          </a:p>
          <a:p>
            <a:endParaRPr lang="en-US" dirty="0"/>
          </a:p>
        </p:txBody>
      </p:sp>
    </p:spTree>
    <p:extLst>
      <p:ext uri="{BB962C8B-B14F-4D97-AF65-F5344CB8AC3E}">
        <p14:creationId xmlns:p14="http://schemas.microsoft.com/office/powerpoint/2010/main" val="1349119109"/>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228600"/>
            <a:ext cx="7772400" cy="1143000"/>
          </a:xfrm>
        </p:spPr>
        <p:txBody>
          <a:bodyPr/>
          <a:lstStyle/>
          <a:p>
            <a:pPr>
              <a:defRPr/>
            </a:pPr>
            <a:r>
              <a:rPr lang="en-US" sz="4000" b="1" smtClean="0"/>
              <a:t>Oxygen Delivery</a:t>
            </a:r>
            <a:endParaRPr lang="en-US" b="1" smtClean="0"/>
          </a:p>
        </p:txBody>
      </p:sp>
      <p:sp>
        <p:nvSpPr>
          <p:cNvPr id="174083" name="Rectangle 3"/>
          <p:cNvSpPr>
            <a:spLocks noGrp="1" noChangeArrowheads="1"/>
          </p:cNvSpPr>
          <p:nvPr>
            <p:ph idx="1"/>
          </p:nvPr>
        </p:nvSpPr>
        <p:spPr>
          <a:xfrm>
            <a:off x="812800" y="1752600"/>
            <a:ext cx="7315200" cy="3505200"/>
          </a:xfrm>
        </p:spPr>
        <p:txBody>
          <a:bodyPr>
            <a:normAutofit lnSpcReduction="10000"/>
          </a:bodyPr>
          <a:lstStyle/>
          <a:p>
            <a:pPr>
              <a:buSzTx/>
              <a:buFontTx/>
              <a:buChar char="•"/>
              <a:defRPr/>
            </a:pPr>
            <a:r>
              <a:rPr lang="en-US" sz="2800" dirty="0" smtClean="0"/>
              <a:t>Oxygen Delivery (DO</a:t>
            </a:r>
            <a:r>
              <a:rPr lang="en-US" sz="2900" baseline="-25000" dirty="0" smtClean="0"/>
              <a:t>2</a:t>
            </a:r>
            <a:r>
              <a:rPr lang="en-US" sz="2800" dirty="0" smtClean="0"/>
              <a:t>) is the oxygen that is delivered to the tissues</a:t>
            </a:r>
          </a:p>
          <a:p>
            <a:pPr>
              <a:buSzTx/>
              <a:buFontTx/>
              <a:buNone/>
              <a:defRPr/>
            </a:pPr>
            <a:r>
              <a:rPr lang="en-US" sz="2800" dirty="0" smtClean="0"/>
              <a:t>    </a:t>
            </a:r>
            <a:r>
              <a:rPr lang="en-US" sz="2800" b="1" dirty="0" smtClean="0">
                <a:solidFill>
                  <a:srgbClr val="FF0000"/>
                </a:solidFill>
              </a:rPr>
              <a:t>DO</a:t>
            </a:r>
            <a:r>
              <a:rPr lang="en-US" sz="2900" b="1" baseline="-25000" dirty="0" smtClean="0">
                <a:solidFill>
                  <a:srgbClr val="FF0000"/>
                </a:solidFill>
              </a:rPr>
              <a:t>2</a:t>
            </a:r>
            <a:r>
              <a:rPr lang="en-US" sz="2800" b="1" dirty="0" smtClean="0">
                <a:solidFill>
                  <a:srgbClr val="FF0000"/>
                </a:solidFill>
              </a:rPr>
              <a:t>= COP x CaO</a:t>
            </a:r>
            <a:r>
              <a:rPr lang="en-US" sz="2900" b="1" baseline="-25000" dirty="0" smtClean="0">
                <a:solidFill>
                  <a:srgbClr val="FF0000"/>
                </a:solidFill>
              </a:rPr>
              <a:t>2</a:t>
            </a:r>
            <a:endParaRPr lang="en-US" sz="2800" b="1" dirty="0" smtClean="0">
              <a:solidFill>
                <a:srgbClr val="FF0000"/>
              </a:solidFill>
            </a:endParaRPr>
          </a:p>
          <a:p>
            <a:pPr>
              <a:buSzTx/>
              <a:buFontTx/>
              <a:buChar char="•"/>
              <a:defRPr/>
            </a:pPr>
            <a:r>
              <a:rPr lang="en-US" sz="2800" dirty="0" smtClean="0"/>
              <a:t>Cardiac Output (CO) = HR x SV </a:t>
            </a:r>
          </a:p>
          <a:p>
            <a:pPr>
              <a:buSzTx/>
              <a:buFontTx/>
              <a:buChar char="•"/>
              <a:defRPr/>
            </a:pPr>
            <a:r>
              <a:rPr lang="en-US" sz="2800" dirty="0" smtClean="0"/>
              <a:t>Oxygen Content (CaO</a:t>
            </a:r>
            <a:r>
              <a:rPr lang="en-US" sz="2900" baseline="-25000" dirty="0" smtClean="0"/>
              <a:t>2</a:t>
            </a:r>
            <a:r>
              <a:rPr lang="en-US" sz="2800" dirty="0" smtClean="0"/>
              <a:t>):</a:t>
            </a:r>
          </a:p>
          <a:p>
            <a:pPr lvl="1">
              <a:buClrTx/>
              <a:buFont typeface="Monotype Sorts" pitchFamily="2" charset="2"/>
              <a:buNone/>
              <a:defRPr/>
            </a:pPr>
            <a:r>
              <a:rPr lang="en-US" sz="2400" dirty="0" smtClean="0">
                <a:solidFill>
                  <a:schemeClr val="tx2"/>
                </a:solidFill>
              </a:rPr>
              <a:t>-</a:t>
            </a:r>
            <a:r>
              <a:rPr lang="en-US" sz="2400" dirty="0" smtClean="0"/>
              <a:t>  (</a:t>
            </a:r>
            <a:r>
              <a:rPr lang="en-US" sz="2400" b="1" dirty="0" err="1" smtClean="0"/>
              <a:t>Hgb</a:t>
            </a:r>
            <a:r>
              <a:rPr lang="en-US" sz="2400" dirty="0" smtClean="0"/>
              <a:t> x 1.39)O</a:t>
            </a:r>
            <a:r>
              <a:rPr lang="en-US" sz="2600" baseline="-25000" dirty="0" smtClean="0"/>
              <a:t>2</a:t>
            </a:r>
            <a:r>
              <a:rPr lang="en-US" sz="2400" dirty="0" smtClean="0"/>
              <a:t> saturation + PaO</a:t>
            </a:r>
            <a:r>
              <a:rPr lang="en-US" sz="2600" baseline="-25000" dirty="0" smtClean="0"/>
              <a:t>2</a:t>
            </a:r>
            <a:r>
              <a:rPr lang="en-US" sz="2400" dirty="0" smtClean="0"/>
              <a:t>(0.003)</a:t>
            </a:r>
          </a:p>
          <a:p>
            <a:pPr lvl="1">
              <a:buClrTx/>
              <a:buFont typeface="Monotype Sorts" pitchFamily="2" charset="2"/>
              <a:buNone/>
              <a:defRPr/>
            </a:pPr>
            <a:r>
              <a:rPr lang="en-US" sz="2400" dirty="0" smtClean="0">
                <a:solidFill>
                  <a:schemeClr val="tx2"/>
                </a:solidFill>
              </a:rPr>
              <a:t>-</a:t>
            </a:r>
            <a:r>
              <a:rPr lang="en-US" sz="2400" dirty="0" smtClean="0"/>
              <a:t>  </a:t>
            </a:r>
            <a:r>
              <a:rPr lang="en-US" sz="2400" dirty="0" err="1" smtClean="0"/>
              <a:t>Hgb</a:t>
            </a:r>
            <a:r>
              <a:rPr lang="en-US" sz="2400" dirty="0" smtClean="0"/>
              <a:t> is the main determinant of oxygen content in the blood</a:t>
            </a:r>
          </a:p>
        </p:txBody>
      </p:sp>
    </p:spTree>
    <p:extLst>
      <p:ext uri="{BB962C8B-B14F-4D97-AF65-F5344CB8AC3E}">
        <p14:creationId xmlns:p14="http://schemas.microsoft.com/office/powerpoint/2010/main" val="645919737"/>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228600"/>
            <a:ext cx="7772400" cy="762000"/>
          </a:xfrm>
        </p:spPr>
        <p:txBody>
          <a:bodyPr>
            <a:normAutofit/>
          </a:bodyPr>
          <a:lstStyle/>
          <a:p>
            <a:pPr>
              <a:defRPr/>
            </a:pPr>
            <a:r>
              <a:rPr lang="en-US" b="1" smtClean="0"/>
              <a:t>Oxygen Delivery</a:t>
            </a:r>
            <a:r>
              <a:rPr lang="en-US" smtClean="0"/>
              <a:t> (cont.)</a:t>
            </a:r>
          </a:p>
        </p:txBody>
      </p:sp>
      <p:sp>
        <p:nvSpPr>
          <p:cNvPr id="175107" name="Rectangle 3"/>
          <p:cNvSpPr>
            <a:spLocks noGrp="1" noChangeArrowheads="1"/>
          </p:cNvSpPr>
          <p:nvPr>
            <p:ph idx="1"/>
          </p:nvPr>
        </p:nvSpPr>
        <p:spPr>
          <a:xfrm>
            <a:off x="677332" y="1600200"/>
            <a:ext cx="8314268" cy="4267200"/>
          </a:xfrm>
        </p:spPr>
        <p:txBody>
          <a:bodyPr>
            <a:normAutofit/>
          </a:bodyPr>
          <a:lstStyle/>
          <a:p>
            <a:pPr>
              <a:lnSpc>
                <a:spcPct val="90000"/>
              </a:lnSpc>
              <a:buSzTx/>
              <a:buFontTx/>
              <a:buChar char="•"/>
              <a:defRPr/>
            </a:pPr>
            <a:endParaRPr lang="en-US" dirty="0" smtClean="0"/>
          </a:p>
          <a:p>
            <a:pPr>
              <a:lnSpc>
                <a:spcPct val="90000"/>
              </a:lnSpc>
              <a:buSzTx/>
              <a:buFontTx/>
              <a:buChar char="•"/>
              <a:defRPr/>
            </a:pPr>
            <a:r>
              <a:rPr lang="en-US" dirty="0" smtClean="0"/>
              <a:t>Therefore: </a:t>
            </a:r>
            <a:r>
              <a:rPr lang="en-US" b="1" dirty="0" smtClean="0">
                <a:solidFill>
                  <a:srgbClr val="FF0000"/>
                </a:solidFill>
              </a:rPr>
              <a:t>DO</a:t>
            </a:r>
            <a:r>
              <a:rPr lang="en-US" b="1" baseline="-25000" dirty="0" smtClean="0">
                <a:solidFill>
                  <a:srgbClr val="FF0000"/>
                </a:solidFill>
              </a:rPr>
              <a:t>2</a:t>
            </a:r>
            <a:r>
              <a:rPr lang="en-US" b="1" dirty="0" smtClean="0">
                <a:solidFill>
                  <a:srgbClr val="FF0000"/>
                </a:solidFill>
              </a:rPr>
              <a:t> = HR x SV x CaO</a:t>
            </a:r>
            <a:r>
              <a:rPr lang="en-US" b="1" baseline="-25000" dirty="0" smtClean="0">
                <a:solidFill>
                  <a:srgbClr val="FF0000"/>
                </a:solidFill>
              </a:rPr>
              <a:t>2</a:t>
            </a:r>
            <a:endParaRPr lang="en-US" b="1" dirty="0" smtClean="0">
              <a:solidFill>
                <a:srgbClr val="FF0000"/>
              </a:solidFill>
            </a:endParaRPr>
          </a:p>
          <a:p>
            <a:pPr>
              <a:lnSpc>
                <a:spcPct val="90000"/>
              </a:lnSpc>
              <a:buSzTx/>
              <a:buFontTx/>
              <a:buChar char="•"/>
              <a:defRPr/>
            </a:pPr>
            <a:endParaRPr lang="en-US" dirty="0" smtClean="0"/>
          </a:p>
          <a:p>
            <a:pPr>
              <a:lnSpc>
                <a:spcPct val="90000"/>
              </a:lnSpc>
              <a:buSzTx/>
              <a:buFontTx/>
              <a:buChar char="•"/>
              <a:defRPr/>
            </a:pPr>
            <a:endParaRPr lang="en-US" dirty="0"/>
          </a:p>
          <a:p>
            <a:pPr>
              <a:lnSpc>
                <a:spcPct val="90000"/>
              </a:lnSpc>
              <a:buSzTx/>
              <a:buFontTx/>
              <a:buChar char="•"/>
              <a:defRPr/>
            </a:pPr>
            <a:r>
              <a:rPr lang="en-US" dirty="0" smtClean="0"/>
              <a:t>If HR or SV are unable to compensate, </a:t>
            </a:r>
            <a:r>
              <a:rPr lang="en-US" dirty="0" err="1" smtClean="0"/>
              <a:t>Hgb</a:t>
            </a:r>
            <a:r>
              <a:rPr lang="en-US" dirty="0" smtClean="0"/>
              <a:t> is the major determinant factor in O</a:t>
            </a:r>
            <a:r>
              <a:rPr lang="en-US" baseline="-25000" dirty="0" smtClean="0"/>
              <a:t>2</a:t>
            </a:r>
            <a:r>
              <a:rPr lang="en-US" dirty="0" smtClean="0"/>
              <a:t> delivery</a:t>
            </a:r>
          </a:p>
          <a:p>
            <a:pPr marL="0" indent="0">
              <a:lnSpc>
                <a:spcPct val="90000"/>
              </a:lnSpc>
              <a:buSzTx/>
              <a:buNone/>
              <a:defRPr/>
            </a:pPr>
            <a:endParaRPr lang="en-US" dirty="0" smtClean="0"/>
          </a:p>
        </p:txBody>
      </p:sp>
    </p:spTree>
    <p:extLst>
      <p:ext uri="{BB962C8B-B14F-4D97-AF65-F5344CB8AC3E}">
        <p14:creationId xmlns:p14="http://schemas.microsoft.com/office/powerpoint/2010/main" val="2813870072"/>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fontScale="92500"/>
          </a:bodyPr>
          <a:lstStyle/>
          <a:p>
            <a:pPr algn="just"/>
            <a:r>
              <a:rPr lang="en-US" dirty="0"/>
              <a:t>Legal </a:t>
            </a:r>
            <a:r>
              <a:rPr lang="en-US" dirty="0" smtClean="0"/>
              <a:t>Aspects:</a:t>
            </a:r>
          </a:p>
          <a:p>
            <a:pPr algn="just"/>
            <a:r>
              <a:rPr lang="en-US" dirty="0" smtClean="0"/>
              <a:t>Two </a:t>
            </a:r>
            <a:r>
              <a:rPr lang="en-US" dirty="0"/>
              <a:t>qualified </a:t>
            </a:r>
            <a:r>
              <a:rPr lang="en-US" dirty="0" smtClean="0"/>
              <a:t>personnel check </a:t>
            </a:r>
            <a:r>
              <a:rPr lang="en-US" dirty="0"/>
              <a:t>it at the bedside to prevent a potentially fatal </a:t>
            </a:r>
            <a:r>
              <a:rPr lang="en-US" dirty="0" smtClean="0"/>
              <a:t>clerical error</a:t>
            </a:r>
            <a:r>
              <a:rPr lang="en-US" dirty="0"/>
              <a:t>. </a:t>
            </a:r>
            <a:endParaRPr lang="en-US" dirty="0" smtClean="0"/>
          </a:p>
          <a:p>
            <a:pPr algn="just"/>
            <a:r>
              <a:rPr lang="en-US" dirty="0"/>
              <a:t>R</a:t>
            </a:r>
            <a:r>
              <a:rPr lang="en-US" dirty="0" smtClean="0"/>
              <a:t>ecipient </a:t>
            </a:r>
            <a:r>
              <a:rPr lang="en-US" dirty="0"/>
              <a:t>and unit </a:t>
            </a:r>
            <a:r>
              <a:rPr lang="en-US" dirty="0" smtClean="0"/>
              <a:t>identification, confirmation </a:t>
            </a:r>
            <a:r>
              <a:rPr lang="en-US" dirty="0"/>
              <a:t>of compatibility</a:t>
            </a:r>
            <a:r>
              <a:rPr lang="en-US" dirty="0" smtClean="0"/>
              <a:t>, expiration date.</a:t>
            </a:r>
          </a:p>
          <a:p>
            <a:pPr algn="just"/>
            <a:r>
              <a:rPr lang="en-US" dirty="0" smtClean="0"/>
              <a:t>60</a:t>
            </a:r>
            <a:r>
              <a:rPr lang="en-US" dirty="0"/>
              <a:t>% of transfusions occur </a:t>
            </a:r>
            <a:r>
              <a:rPr lang="en-US" dirty="0" err="1"/>
              <a:t>perioperatively</a:t>
            </a:r>
            <a:r>
              <a:rPr lang="en-US" dirty="0"/>
              <a:t>.</a:t>
            </a:r>
          </a:p>
          <a:p>
            <a:pPr algn="just"/>
            <a:r>
              <a:rPr lang="en-US" dirty="0"/>
              <a:t>R</a:t>
            </a:r>
            <a:r>
              <a:rPr lang="en-US" dirty="0" smtClean="0"/>
              <a:t>esponsibility </a:t>
            </a:r>
            <a:r>
              <a:rPr lang="en-US" dirty="0"/>
              <a:t>of transfusing </a:t>
            </a:r>
            <a:r>
              <a:rPr lang="en-US" dirty="0" err="1"/>
              <a:t>perioperatively</a:t>
            </a:r>
            <a:r>
              <a:rPr lang="en-US" dirty="0"/>
              <a:t> is with the anesthesiologist</a:t>
            </a:r>
          </a:p>
          <a:p>
            <a:pPr marL="0" indent="0">
              <a:buNone/>
            </a:pPr>
            <a:endParaRPr lang="en-US" dirty="0"/>
          </a:p>
        </p:txBody>
      </p:sp>
    </p:spTree>
    <p:extLst>
      <p:ext uri="{BB962C8B-B14F-4D97-AF65-F5344CB8AC3E}">
        <p14:creationId xmlns:p14="http://schemas.microsoft.com/office/powerpoint/2010/main" val="1392990455"/>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a:xfrm>
            <a:off x="762000" y="1596413"/>
            <a:ext cx="8153400" cy="4880587"/>
          </a:xfrm>
        </p:spPr>
        <p:txBody>
          <a:bodyPr>
            <a:normAutofit/>
          </a:bodyPr>
          <a:lstStyle/>
          <a:p>
            <a:pPr algn="just"/>
            <a:r>
              <a:rPr lang="en-US" dirty="0"/>
              <a:t>Urgent transfusion situations require flow rates faster </a:t>
            </a:r>
            <a:r>
              <a:rPr lang="en-US" dirty="0" smtClean="0"/>
              <a:t>than gravity </a:t>
            </a:r>
            <a:r>
              <a:rPr lang="en-US" dirty="0"/>
              <a:t>can provide. </a:t>
            </a:r>
            <a:endParaRPr lang="en-US" dirty="0" smtClean="0"/>
          </a:p>
          <a:p>
            <a:pPr algn="just"/>
            <a:r>
              <a:rPr lang="en-US" dirty="0" smtClean="0"/>
              <a:t>Pressure </a:t>
            </a:r>
            <a:r>
              <a:rPr lang="en-US" dirty="0"/>
              <a:t>bags </a:t>
            </a:r>
            <a:r>
              <a:rPr lang="en-US" dirty="0" smtClean="0"/>
              <a:t>are </a:t>
            </a:r>
            <a:r>
              <a:rPr lang="en-US" dirty="0"/>
              <a:t>available that </a:t>
            </a:r>
            <a:r>
              <a:rPr lang="en-US" dirty="0" smtClean="0"/>
              <a:t>completely encase </a:t>
            </a:r>
            <a:r>
              <a:rPr lang="en-US" dirty="0"/>
              <a:t>the blood bag and apply pressure evenly to the </a:t>
            </a:r>
            <a:r>
              <a:rPr lang="en-US" dirty="0" smtClean="0"/>
              <a:t>blood bag </a:t>
            </a:r>
            <a:r>
              <a:rPr lang="en-US" dirty="0"/>
              <a:t>surface. </a:t>
            </a:r>
            <a:endParaRPr lang="en-US" dirty="0" smtClean="0"/>
          </a:p>
          <a:p>
            <a:pPr algn="just"/>
            <a:r>
              <a:rPr lang="en-US" dirty="0" smtClean="0"/>
              <a:t>If </a:t>
            </a:r>
            <a:r>
              <a:rPr lang="en-US" dirty="0"/>
              <a:t>external pressure is anticipated, </a:t>
            </a:r>
            <a:r>
              <a:rPr lang="en-US" dirty="0" smtClean="0"/>
              <a:t>large-bore needles </a:t>
            </a:r>
            <a:r>
              <a:rPr lang="en-US" dirty="0"/>
              <a:t>are recommended for venous access to </a:t>
            </a:r>
            <a:r>
              <a:rPr lang="en-US" dirty="0" smtClean="0"/>
              <a:t>prevent hemolysis.</a:t>
            </a:r>
            <a:endParaRPr lang="en-US" dirty="0"/>
          </a:p>
        </p:txBody>
      </p:sp>
    </p:spTree>
    <p:extLst>
      <p:ext uri="{BB962C8B-B14F-4D97-AF65-F5344CB8AC3E}">
        <p14:creationId xmlns:p14="http://schemas.microsoft.com/office/powerpoint/2010/main" val="3235704375"/>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lstStyle/>
          <a:p>
            <a:pPr algn="just"/>
            <a:r>
              <a:rPr lang="en-US" dirty="0"/>
              <a:t>If only a small-gauge needle is available, the </a:t>
            </a:r>
            <a:r>
              <a:rPr lang="en-US" dirty="0" smtClean="0"/>
              <a:t>transfusion may </a:t>
            </a:r>
            <a:r>
              <a:rPr lang="en-US" dirty="0"/>
              <a:t>be diluted with normal saline, but this may </a:t>
            </a:r>
            <a:r>
              <a:rPr lang="en-US" dirty="0" smtClean="0"/>
              <a:t>cause unwanted </a:t>
            </a:r>
            <a:r>
              <a:rPr lang="en-US" dirty="0"/>
              <a:t>volume expansion.</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733800"/>
            <a:ext cx="4038600" cy="294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1" y="3711309"/>
            <a:ext cx="2819400" cy="29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83424" y="1"/>
            <a:ext cx="1408175"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801118"/>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143000"/>
            <a:ext cx="8077200" cy="4979376"/>
          </a:xfrm>
        </p:spPr>
        <p:txBody>
          <a:bodyPr>
            <a:normAutofit lnSpcReduction="10000"/>
          </a:bodyPr>
          <a:lstStyle/>
          <a:p>
            <a:pPr marL="0" indent="0">
              <a:buNone/>
            </a:pPr>
            <a:endParaRPr lang="en-US" dirty="0"/>
          </a:p>
          <a:p>
            <a:pPr marL="514350" indent="-514350" algn="just">
              <a:buFont typeface="+mj-lt"/>
              <a:buAutoNum type="arabicPeriod"/>
            </a:pPr>
            <a:r>
              <a:rPr lang="en-US" dirty="0" smtClean="0"/>
              <a:t>Patient’s </a:t>
            </a:r>
            <a:r>
              <a:rPr lang="en-US" dirty="0"/>
              <a:t>age, </a:t>
            </a:r>
          </a:p>
          <a:p>
            <a:pPr marL="514350" indent="-514350" algn="just">
              <a:buFont typeface="+mj-lt"/>
              <a:buAutoNum type="arabicPeriod"/>
            </a:pPr>
            <a:r>
              <a:rPr lang="en-US" dirty="0"/>
              <a:t>S</a:t>
            </a:r>
            <a:r>
              <a:rPr lang="en-US" dirty="0" smtClean="0"/>
              <a:t>everity </a:t>
            </a:r>
            <a:r>
              <a:rPr lang="en-US" dirty="0"/>
              <a:t>of symptoms, </a:t>
            </a:r>
          </a:p>
          <a:p>
            <a:pPr marL="514350" indent="-514350" algn="just">
              <a:buFont typeface="+mj-lt"/>
              <a:buAutoNum type="arabicPeriod"/>
            </a:pPr>
            <a:r>
              <a:rPr lang="en-US" dirty="0"/>
              <a:t>C</a:t>
            </a:r>
            <a:r>
              <a:rPr lang="en-US" dirty="0" smtClean="0"/>
              <a:t>ause </a:t>
            </a:r>
            <a:r>
              <a:rPr lang="en-US" dirty="0"/>
              <a:t>of the deficit, </a:t>
            </a:r>
          </a:p>
          <a:p>
            <a:pPr marL="514350" indent="-514350" algn="just">
              <a:buFont typeface="+mj-lt"/>
              <a:buAutoNum type="arabicPeriod"/>
            </a:pPr>
            <a:r>
              <a:rPr lang="en-US" dirty="0"/>
              <a:t>U</a:t>
            </a:r>
            <a:r>
              <a:rPr lang="en-US" dirty="0" smtClean="0"/>
              <a:t>nderlying medical </a:t>
            </a:r>
            <a:r>
              <a:rPr lang="en-US" dirty="0"/>
              <a:t>condition, </a:t>
            </a:r>
          </a:p>
          <a:p>
            <a:pPr marL="514350" indent="-514350" algn="just">
              <a:buFont typeface="+mj-lt"/>
              <a:buAutoNum type="arabicPeriod"/>
            </a:pPr>
            <a:r>
              <a:rPr lang="en-US" dirty="0"/>
              <a:t>A</a:t>
            </a:r>
            <a:r>
              <a:rPr lang="en-US" dirty="0" smtClean="0"/>
              <a:t>bility </a:t>
            </a:r>
            <a:r>
              <a:rPr lang="en-US" dirty="0"/>
              <a:t>to compensate for </a:t>
            </a:r>
            <a:r>
              <a:rPr lang="en-US" dirty="0" smtClean="0"/>
              <a:t>decreased oxygen-carrying capacity</a:t>
            </a:r>
            <a:r>
              <a:rPr lang="en-US" dirty="0"/>
              <a:t>,</a:t>
            </a:r>
          </a:p>
          <a:p>
            <a:pPr marL="514350" indent="-514350" algn="just">
              <a:buFont typeface="+mj-lt"/>
              <a:buAutoNum type="arabicPeriod"/>
            </a:pPr>
            <a:r>
              <a:rPr lang="en-US" dirty="0"/>
              <a:t>T</a:t>
            </a:r>
            <a:r>
              <a:rPr lang="en-US" dirty="0" smtClean="0"/>
              <a:t>issue </a:t>
            </a:r>
            <a:r>
              <a:rPr lang="en-US" dirty="0"/>
              <a:t>oxygen </a:t>
            </a:r>
            <a:r>
              <a:rPr lang="en-US" dirty="0" smtClean="0"/>
              <a:t>requirements are </a:t>
            </a:r>
            <a:r>
              <a:rPr lang="en-US" dirty="0"/>
              <a:t>all considered. </a:t>
            </a:r>
          </a:p>
        </p:txBody>
      </p:sp>
    </p:spTree>
    <p:extLst>
      <p:ext uri="{BB962C8B-B14F-4D97-AF65-F5344CB8AC3E}">
        <p14:creationId xmlns:p14="http://schemas.microsoft.com/office/powerpoint/2010/main" val="1610379202"/>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762000" y="1596413"/>
            <a:ext cx="8229600" cy="4880587"/>
          </a:xfrm>
        </p:spPr>
        <p:txBody>
          <a:bodyPr>
            <a:normAutofit fontScale="85000" lnSpcReduction="20000"/>
          </a:bodyPr>
          <a:lstStyle/>
          <a:p>
            <a:pPr marL="0" indent="0">
              <a:buNone/>
            </a:pPr>
            <a:r>
              <a:rPr lang="en-US" dirty="0"/>
              <a:t>Clinical </a:t>
            </a:r>
            <a:r>
              <a:rPr lang="en-US" dirty="0" smtClean="0"/>
              <a:t>evaluation:</a:t>
            </a:r>
          </a:p>
          <a:p>
            <a:pPr marL="514350" indent="-514350">
              <a:buFont typeface="+mj-lt"/>
              <a:buAutoNum type="arabicPeriod"/>
            </a:pPr>
            <a:r>
              <a:rPr lang="en-US" dirty="0"/>
              <a:t>A</a:t>
            </a:r>
            <a:r>
              <a:rPr lang="en-US" dirty="0" smtClean="0"/>
              <a:t>ppearance </a:t>
            </a:r>
            <a:r>
              <a:rPr lang="en-US" dirty="0"/>
              <a:t>(pallor, diaphoresis), </a:t>
            </a:r>
            <a:endParaRPr lang="en-US" dirty="0" smtClean="0"/>
          </a:p>
          <a:p>
            <a:pPr marL="514350" indent="-514350">
              <a:buFont typeface="+mj-lt"/>
              <a:buAutoNum type="arabicPeriod"/>
            </a:pPr>
            <a:r>
              <a:rPr lang="en-US" dirty="0"/>
              <a:t>M</a:t>
            </a:r>
            <a:r>
              <a:rPr lang="en-US" dirty="0" smtClean="0"/>
              <a:t>entation </a:t>
            </a:r>
            <a:r>
              <a:rPr lang="en-US" dirty="0"/>
              <a:t>(alert, confused), </a:t>
            </a:r>
            <a:endParaRPr lang="en-US" dirty="0" smtClean="0"/>
          </a:p>
          <a:p>
            <a:pPr marL="514350" indent="-514350">
              <a:buFont typeface="+mj-lt"/>
              <a:buAutoNum type="arabicPeriod"/>
            </a:pPr>
            <a:r>
              <a:rPr lang="en-US" dirty="0"/>
              <a:t>H</a:t>
            </a:r>
            <a:r>
              <a:rPr lang="en-US" dirty="0" smtClean="0"/>
              <a:t>eart </a:t>
            </a:r>
            <a:r>
              <a:rPr lang="en-US" dirty="0"/>
              <a:t>rate, </a:t>
            </a:r>
            <a:endParaRPr lang="en-US" dirty="0" smtClean="0"/>
          </a:p>
          <a:p>
            <a:pPr marL="514350" indent="-514350">
              <a:buFont typeface="+mj-lt"/>
              <a:buAutoNum type="arabicPeriod"/>
            </a:pPr>
            <a:r>
              <a:rPr lang="en-US" dirty="0"/>
              <a:t>B</a:t>
            </a:r>
            <a:r>
              <a:rPr lang="en-US" dirty="0" smtClean="0"/>
              <a:t>lood </a:t>
            </a:r>
            <a:r>
              <a:rPr lang="en-US" dirty="0"/>
              <a:t>pressure</a:t>
            </a:r>
            <a:r>
              <a:rPr lang="en-US" dirty="0" smtClean="0"/>
              <a:t>,</a:t>
            </a:r>
          </a:p>
          <a:p>
            <a:pPr marL="514350" indent="-514350">
              <a:buFont typeface="+mj-lt"/>
              <a:buAutoNum type="arabicPeriod"/>
            </a:pPr>
            <a:r>
              <a:rPr lang="en-US" dirty="0"/>
              <a:t>N</a:t>
            </a:r>
            <a:r>
              <a:rPr lang="en-US" dirty="0" smtClean="0"/>
              <a:t>ature </a:t>
            </a:r>
            <a:r>
              <a:rPr lang="en-US" dirty="0"/>
              <a:t>of the bleeding (active, controlled, uncontrolled), </a:t>
            </a:r>
            <a:endParaRPr lang="en-US" dirty="0" smtClean="0"/>
          </a:p>
          <a:p>
            <a:pPr marL="0" indent="0">
              <a:buNone/>
            </a:pPr>
            <a:r>
              <a:rPr lang="en-US" dirty="0" smtClean="0"/>
              <a:t>Laboratory </a:t>
            </a:r>
            <a:r>
              <a:rPr lang="en-US" dirty="0"/>
              <a:t>evaluation </a:t>
            </a:r>
            <a:r>
              <a:rPr lang="en-US" dirty="0" smtClean="0"/>
              <a:t>:</a:t>
            </a:r>
          </a:p>
          <a:p>
            <a:pPr marL="514350" indent="-514350">
              <a:buFont typeface="+mj-lt"/>
              <a:buAutoNum type="arabicPeriod"/>
            </a:pPr>
            <a:r>
              <a:rPr lang="en-US" dirty="0" smtClean="0"/>
              <a:t> </a:t>
            </a:r>
            <a:r>
              <a:rPr lang="en-US" dirty="0" err="1"/>
              <a:t>Hgb</a:t>
            </a:r>
            <a:r>
              <a:rPr lang="en-US" dirty="0"/>
              <a:t>, </a:t>
            </a:r>
            <a:endParaRPr lang="en-US" dirty="0" smtClean="0"/>
          </a:p>
          <a:p>
            <a:pPr marL="514350" indent="-514350">
              <a:buFont typeface="+mj-lt"/>
              <a:buAutoNum type="arabicPeriod"/>
            </a:pPr>
            <a:r>
              <a:rPr lang="en-US" dirty="0"/>
              <a:t>H</a:t>
            </a:r>
            <a:r>
              <a:rPr lang="en-US" dirty="0" smtClean="0"/>
              <a:t>ematocrit</a:t>
            </a:r>
            <a:r>
              <a:rPr lang="en-US" dirty="0"/>
              <a:t>, </a:t>
            </a:r>
            <a:endParaRPr lang="en-US" dirty="0" smtClean="0"/>
          </a:p>
          <a:p>
            <a:pPr marL="514350" indent="-514350">
              <a:buFont typeface="+mj-lt"/>
              <a:buAutoNum type="arabicPeriod"/>
            </a:pPr>
            <a:r>
              <a:rPr lang="en-US" dirty="0"/>
              <a:t>P</a:t>
            </a:r>
            <a:r>
              <a:rPr lang="en-US" dirty="0" smtClean="0"/>
              <a:t>latelets</a:t>
            </a:r>
            <a:r>
              <a:rPr lang="en-US" dirty="0"/>
              <a:t>, </a:t>
            </a:r>
          </a:p>
          <a:p>
            <a:pPr marL="514350" indent="-514350">
              <a:buFont typeface="+mj-lt"/>
              <a:buAutoNum type="arabicPeriod"/>
            </a:pPr>
            <a:r>
              <a:rPr lang="en-US" dirty="0"/>
              <a:t>C</a:t>
            </a:r>
            <a:r>
              <a:rPr lang="en-US" dirty="0" smtClean="0"/>
              <a:t>lotting </a:t>
            </a:r>
            <a:r>
              <a:rPr lang="en-US" dirty="0"/>
              <a:t>functions.</a:t>
            </a:r>
          </a:p>
          <a:p>
            <a:endParaRPr lang="en-US" dirty="0"/>
          </a:p>
        </p:txBody>
      </p:sp>
    </p:spTree>
    <p:extLst>
      <p:ext uri="{BB962C8B-B14F-4D97-AF65-F5344CB8AC3E}">
        <p14:creationId xmlns:p14="http://schemas.microsoft.com/office/powerpoint/2010/main" val="4165867499"/>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Transfuse?</a:t>
            </a:r>
            <a:endParaRPr lang="en-US" dirty="0"/>
          </a:p>
        </p:txBody>
      </p:sp>
      <p:sp>
        <p:nvSpPr>
          <p:cNvPr id="3" name="Content Placeholder 2"/>
          <p:cNvSpPr>
            <a:spLocks noGrp="1"/>
          </p:cNvSpPr>
          <p:nvPr>
            <p:ph idx="1"/>
          </p:nvPr>
        </p:nvSpPr>
        <p:spPr/>
        <p:txBody>
          <a:bodyPr>
            <a:normAutofit/>
          </a:bodyPr>
          <a:lstStyle/>
          <a:p>
            <a:pPr algn="just"/>
            <a:r>
              <a:rPr lang="en-US" dirty="0" smtClean="0"/>
              <a:t>TRICC (Transfusion </a:t>
            </a:r>
            <a:r>
              <a:rPr lang="en-US" dirty="0"/>
              <a:t>Requirements in Critical Care) trial</a:t>
            </a:r>
            <a:r>
              <a:rPr lang="en-US" dirty="0" smtClean="0"/>
              <a:t>, demonstrated that </a:t>
            </a:r>
            <a:r>
              <a:rPr lang="en-US" dirty="0"/>
              <a:t>in the critical care setting, a transfusion </a:t>
            </a:r>
            <a:r>
              <a:rPr lang="en-US" dirty="0" smtClean="0"/>
              <a:t>threshold of </a:t>
            </a:r>
            <a:r>
              <a:rPr lang="en-US" dirty="0"/>
              <a:t>7 g/dL was as safe as a threshold of 10 </a:t>
            </a:r>
            <a:r>
              <a:rPr lang="en-US" dirty="0" smtClean="0"/>
              <a:t>g/dL. </a:t>
            </a:r>
          </a:p>
          <a:p>
            <a:pPr algn="just"/>
            <a:endParaRPr lang="en-US" dirty="0" smtClean="0"/>
          </a:p>
          <a:p>
            <a:pPr algn="just"/>
            <a:r>
              <a:rPr lang="en-US" dirty="0" smtClean="0"/>
              <a:t>A subgroup </a:t>
            </a:r>
            <a:r>
              <a:rPr lang="en-US" dirty="0"/>
              <a:t>analysis generated some concern that patients </a:t>
            </a:r>
            <a:r>
              <a:rPr lang="en-US" dirty="0" smtClean="0"/>
              <a:t>with ischemic </a:t>
            </a:r>
            <a:r>
              <a:rPr lang="en-US" dirty="0"/>
              <a:t>heart disease </a:t>
            </a:r>
            <a:r>
              <a:rPr lang="en-US" dirty="0" smtClean="0"/>
              <a:t>benefit </a:t>
            </a:r>
            <a:r>
              <a:rPr lang="en-US" dirty="0"/>
              <a:t>from </a:t>
            </a:r>
            <a:r>
              <a:rPr lang="en-US" dirty="0" smtClean="0"/>
              <a:t>higher transfusion threshold</a:t>
            </a:r>
            <a:endParaRPr lang="en-US" dirty="0"/>
          </a:p>
        </p:txBody>
      </p:sp>
    </p:spTree>
    <p:extLst>
      <p:ext uri="{BB962C8B-B14F-4D97-AF65-F5344CB8AC3E}">
        <p14:creationId xmlns:p14="http://schemas.microsoft.com/office/powerpoint/2010/main" val="1630110890"/>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92125" y="0"/>
            <a:ext cx="86518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30104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117" y="228600"/>
            <a:ext cx="832250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898985"/>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PERSPECTIVE</a:t>
            </a:r>
          </a:p>
        </p:txBody>
      </p:sp>
      <p:sp>
        <p:nvSpPr>
          <p:cNvPr id="5" name="Content Placeholder 4"/>
          <p:cNvSpPr>
            <a:spLocks noGrp="1"/>
          </p:cNvSpPr>
          <p:nvPr>
            <p:ph idx="1"/>
            <p:custDataLst>
              <p:tags r:id="rId3"/>
            </p:custDataLst>
          </p:nvPr>
        </p:nvSpPr>
        <p:spPr/>
        <p:txBody>
          <a:bodyPr>
            <a:normAutofit/>
          </a:bodyPr>
          <a:lstStyle/>
          <a:p>
            <a:endParaRPr lang="en-US" dirty="0" smtClean="0"/>
          </a:p>
          <a:p>
            <a:pPr algn="just"/>
            <a:r>
              <a:rPr lang="en-US" dirty="0" smtClean="0"/>
              <a:t>The </a:t>
            </a:r>
            <a:r>
              <a:rPr lang="en-US" dirty="0"/>
              <a:t>era of modern blood transfusion began in the early </a:t>
            </a:r>
            <a:r>
              <a:rPr lang="en-US" dirty="0" smtClean="0"/>
              <a:t>1900s with </a:t>
            </a:r>
            <a:r>
              <a:rPr lang="en-US" dirty="0"/>
              <a:t>discovery of the ABO red cell antigen system. </a:t>
            </a:r>
            <a:endParaRPr lang="en-US" dirty="0" smtClean="0"/>
          </a:p>
          <a:p>
            <a:pPr algn="just"/>
            <a:endParaRPr lang="en-US" dirty="0" smtClean="0"/>
          </a:p>
          <a:p>
            <a:pPr algn="just"/>
            <a:r>
              <a:rPr lang="en-US" dirty="0" smtClean="0"/>
              <a:t> World War </a:t>
            </a:r>
            <a:r>
              <a:rPr lang="en-US" dirty="0"/>
              <a:t>I it was known that adding citrate enabled the storage </a:t>
            </a:r>
            <a:r>
              <a:rPr lang="en-US" dirty="0" smtClean="0"/>
              <a:t>of anticoagulated </a:t>
            </a:r>
            <a:r>
              <a:rPr lang="en-US" dirty="0"/>
              <a:t>blood</a:t>
            </a:r>
            <a:r>
              <a:rPr lang="en-US" dirty="0" smtClean="0"/>
              <a:t>. </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lstStyle/>
          <a:p>
            <a:r>
              <a:rPr lang="en-US" dirty="0" smtClean="0"/>
              <a:t>Blood and its components</a:t>
            </a:r>
            <a:endParaRPr lang="en-US" dirty="0"/>
          </a:p>
        </p:txBody>
      </p:sp>
      <p:sp>
        <p:nvSpPr>
          <p:cNvPr id="3" name="Content Placeholder 2"/>
          <p:cNvSpPr>
            <a:spLocks noGrp="1"/>
          </p:cNvSpPr>
          <p:nvPr>
            <p:ph idx="1"/>
          </p:nvPr>
        </p:nvSpPr>
        <p:spPr>
          <a:xfrm>
            <a:off x="762000" y="1066800"/>
            <a:ext cx="8077200" cy="4297363"/>
          </a:xfrm>
        </p:spPr>
        <p:txBody>
          <a:bodyPr>
            <a:normAutofit/>
          </a:bodyPr>
          <a:lstStyle/>
          <a:p>
            <a:pPr algn="just"/>
            <a:r>
              <a:rPr lang="en-US" b="1" u="sng" dirty="0"/>
              <a:t>Whole </a:t>
            </a:r>
            <a:r>
              <a:rPr lang="en-US" b="1" u="sng" dirty="0" smtClean="0"/>
              <a:t>Blood </a:t>
            </a:r>
            <a:r>
              <a:rPr lang="en-US" dirty="0"/>
              <a:t>is not as economical as component </a:t>
            </a:r>
            <a:r>
              <a:rPr lang="en-US" dirty="0" smtClean="0"/>
              <a:t>therapy, although </a:t>
            </a:r>
            <a:r>
              <a:rPr lang="en-US" dirty="0"/>
              <a:t>there has recently been renewed interest in the </a:t>
            </a:r>
            <a:r>
              <a:rPr lang="en-US" dirty="0" smtClean="0"/>
              <a:t>benefits of </a:t>
            </a:r>
            <a:r>
              <a:rPr lang="en-US" dirty="0"/>
              <a:t>using fresh whole blood in military field </a:t>
            </a:r>
            <a:r>
              <a:rPr lang="en-US" dirty="0" smtClean="0"/>
              <a:t>hospitals.</a:t>
            </a:r>
          </a:p>
          <a:p>
            <a:pPr algn="just"/>
            <a:r>
              <a:rPr lang="en-US" dirty="0" smtClean="0"/>
              <a:t>In modern transfusion medicine whole blood is </a:t>
            </a:r>
            <a:r>
              <a:rPr lang="en-US" dirty="0"/>
              <a:t>rarely used.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87778"/>
            <a:ext cx="2667000" cy="226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8200" y="4604667"/>
            <a:ext cx="27406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531442"/>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6635965" cy="396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006494"/>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u="sng" dirty="0"/>
              <a:t>Packed Red Blood Cells</a:t>
            </a:r>
          </a:p>
          <a:p>
            <a:pPr algn="just"/>
            <a:r>
              <a:rPr lang="en-US" dirty="0"/>
              <a:t>PRBCs are given to improve oxygen delivery to tissues at </a:t>
            </a:r>
            <a:r>
              <a:rPr lang="en-US" dirty="0" smtClean="0"/>
              <a:t>the microvascular </a:t>
            </a:r>
            <a:r>
              <a:rPr lang="en-US" dirty="0"/>
              <a:t>level. </a:t>
            </a:r>
          </a:p>
          <a:p>
            <a:pPr algn="just"/>
            <a:r>
              <a:rPr lang="en-US" dirty="0" smtClean="0"/>
              <a:t> </a:t>
            </a:r>
            <a:r>
              <a:rPr lang="en-US" dirty="0"/>
              <a:t>American Society of Anesthesiologists </a:t>
            </a:r>
            <a:r>
              <a:rPr lang="en-US" dirty="0" smtClean="0"/>
              <a:t>:</a:t>
            </a:r>
            <a:endParaRPr lang="en-US" dirty="0"/>
          </a:p>
          <a:p>
            <a:pPr marL="514350" indent="-514350" algn="just">
              <a:buFont typeface="+mj-lt"/>
              <a:buAutoNum type="arabicPeriod"/>
            </a:pPr>
            <a:r>
              <a:rPr lang="en-US" dirty="0" smtClean="0"/>
              <a:t>Transfusion </a:t>
            </a:r>
            <a:r>
              <a:rPr lang="en-US" dirty="0"/>
              <a:t>is rarely needed with a Hgb concentration </a:t>
            </a:r>
            <a:r>
              <a:rPr lang="en-US" dirty="0" smtClean="0"/>
              <a:t>greater than </a:t>
            </a:r>
            <a:r>
              <a:rPr lang="en-US" dirty="0"/>
              <a:t>10 g/dL </a:t>
            </a:r>
            <a:r>
              <a:rPr lang="en-US" dirty="0" smtClean="0"/>
              <a:t>.</a:t>
            </a:r>
            <a:endParaRPr lang="en-US" dirty="0"/>
          </a:p>
          <a:p>
            <a:pPr marL="514350" indent="-514350" algn="just">
              <a:buFont typeface="+mj-lt"/>
              <a:buAutoNum type="arabicPeriod"/>
            </a:pPr>
            <a:r>
              <a:rPr lang="en-US" dirty="0" smtClean="0"/>
              <a:t>Always </a:t>
            </a:r>
            <a:r>
              <a:rPr lang="en-US" dirty="0"/>
              <a:t>needed when the Hgb is </a:t>
            </a:r>
            <a:r>
              <a:rPr lang="en-US" dirty="0" smtClean="0"/>
              <a:t>less than </a:t>
            </a:r>
            <a:r>
              <a:rPr lang="en-US" dirty="0"/>
              <a:t>6 </a:t>
            </a:r>
            <a:r>
              <a:rPr lang="en-US" dirty="0" smtClean="0"/>
              <a:t>g/dL. </a:t>
            </a:r>
          </a:p>
          <a:p>
            <a:pPr marL="514350" indent="-514350" algn="just">
              <a:buFont typeface="+mj-lt"/>
              <a:buAutoNum type="arabicPeriod"/>
            </a:pPr>
            <a:r>
              <a:rPr lang="en-US" dirty="0" smtClean="0"/>
              <a:t>Patients </a:t>
            </a:r>
            <a:r>
              <a:rPr lang="en-US" dirty="0"/>
              <a:t>with a Hgb between 6 and 10 </a:t>
            </a:r>
            <a:r>
              <a:rPr lang="en-US" dirty="0" smtClean="0"/>
              <a:t>mg/dL require </a:t>
            </a:r>
            <a:r>
              <a:rPr lang="en-US" dirty="0"/>
              <a:t>careful clinical judgment.</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11841"/>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4040" y="428663"/>
            <a:ext cx="3474720" cy="64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Blood and its components</a:t>
            </a:r>
            <a:endParaRPr lang="en-US"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1" y="1920397"/>
            <a:ext cx="3048000" cy="459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1371600"/>
            <a:ext cx="3581400" cy="461665"/>
          </a:xfrm>
          <a:prstGeom prst="rect">
            <a:avLst/>
          </a:prstGeom>
          <a:noFill/>
        </p:spPr>
        <p:txBody>
          <a:bodyPr wrap="square" rtlCol="0">
            <a:spAutoFit/>
          </a:bodyPr>
          <a:lstStyle/>
          <a:p>
            <a:r>
              <a:rPr lang="en-US" sz="2400" dirty="0" smtClean="0"/>
              <a:t>Packed Red Blood Cells</a:t>
            </a:r>
            <a:endParaRPr lang="en-US" sz="2400" dirty="0"/>
          </a:p>
        </p:txBody>
      </p:sp>
    </p:spTree>
    <p:extLst>
      <p:ext uri="{BB962C8B-B14F-4D97-AF65-F5344CB8AC3E}">
        <p14:creationId xmlns:p14="http://schemas.microsoft.com/office/powerpoint/2010/main" val="4272406367"/>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and its components</a:t>
            </a:r>
            <a:endParaRPr lang="en-US" dirty="0"/>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1821656"/>
            <a:ext cx="7248525" cy="503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5600" y="30480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128067"/>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85000" lnSpcReduction="20000"/>
          </a:bodyPr>
          <a:lstStyle/>
          <a:p>
            <a:r>
              <a:rPr lang="en-US" dirty="0" smtClean="0"/>
              <a:t>PRBCS …</a:t>
            </a:r>
            <a:endParaRPr lang="en-US" dirty="0"/>
          </a:p>
          <a:p>
            <a:pPr algn="just"/>
            <a:r>
              <a:rPr lang="en-US" dirty="0"/>
              <a:t>Ischemic heart disease </a:t>
            </a:r>
            <a:r>
              <a:rPr lang="en-US" dirty="0" smtClean="0"/>
              <a:t>may render </a:t>
            </a:r>
            <a:r>
              <a:rPr lang="en-US" dirty="0"/>
              <a:t>patients more intolerant of anemia, although </a:t>
            </a:r>
            <a:r>
              <a:rPr lang="en-US" dirty="0" smtClean="0"/>
              <a:t>more research </a:t>
            </a:r>
            <a:r>
              <a:rPr lang="en-US" dirty="0"/>
              <a:t>is needed to clarify whether transfusion benefits </a:t>
            </a:r>
            <a:r>
              <a:rPr lang="en-US" dirty="0" smtClean="0"/>
              <a:t>these patients.</a:t>
            </a:r>
          </a:p>
          <a:p>
            <a:pPr algn="just"/>
            <a:endParaRPr lang="en-US" dirty="0" smtClean="0"/>
          </a:p>
          <a:p>
            <a:pPr algn="just"/>
            <a:r>
              <a:rPr lang="en-US" dirty="0" smtClean="0"/>
              <a:t>Physicians </a:t>
            </a:r>
            <a:r>
              <a:rPr lang="en-US" dirty="0"/>
              <a:t>would still </a:t>
            </a:r>
            <a:r>
              <a:rPr lang="en-US" dirty="0" smtClean="0"/>
              <a:t>transfuse a </a:t>
            </a:r>
            <a:r>
              <a:rPr lang="en-US" dirty="0"/>
              <a:t>patient with ongoing hemorrhage and unstable </a:t>
            </a:r>
            <a:r>
              <a:rPr lang="en-US" dirty="0" smtClean="0"/>
              <a:t>vital signs </a:t>
            </a:r>
            <a:r>
              <a:rPr lang="en-US" dirty="0"/>
              <a:t>despite adequate fluid resuscitation, and would </a:t>
            </a:r>
            <a:r>
              <a:rPr lang="en-US" dirty="0" smtClean="0"/>
              <a:t>occasionally consider </a:t>
            </a:r>
            <a:r>
              <a:rPr lang="en-US" dirty="0"/>
              <a:t>withholding transfusion for Hgb levels </a:t>
            </a:r>
            <a:r>
              <a:rPr lang="en-US" dirty="0" smtClean="0"/>
              <a:t>even lower </a:t>
            </a:r>
            <a:r>
              <a:rPr lang="en-US" dirty="0"/>
              <a:t>than 6 g/dL in a young, healthy, asymptomatic </a:t>
            </a:r>
            <a:r>
              <a:rPr lang="en-US" dirty="0" smtClean="0"/>
              <a:t>patient without </a:t>
            </a:r>
            <a:r>
              <a:rPr lang="en-US" dirty="0"/>
              <a:t>ongoing hemorrhage.</a:t>
            </a:r>
          </a:p>
        </p:txBody>
      </p:sp>
    </p:spTree>
    <p:extLst>
      <p:ext uri="{BB962C8B-B14F-4D97-AF65-F5344CB8AC3E}">
        <p14:creationId xmlns:p14="http://schemas.microsoft.com/office/powerpoint/2010/main" val="2295994427"/>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685800" y="1371600"/>
            <a:ext cx="8153400" cy="4572000"/>
          </a:xfrm>
        </p:spPr>
        <p:txBody>
          <a:bodyPr>
            <a:normAutofit fontScale="77500" lnSpcReduction="20000"/>
          </a:bodyPr>
          <a:lstStyle/>
          <a:p>
            <a:pPr marL="0" indent="0">
              <a:buNone/>
            </a:pPr>
            <a:r>
              <a:rPr lang="en-US" dirty="0" smtClean="0"/>
              <a:t>PRBCS</a:t>
            </a:r>
          </a:p>
          <a:p>
            <a:pPr algn="just"/>
            <a:r>
              <a:rPr lang="en-US" dirty="0"/>
              <a:t>In an average adult, 1 U of </a:t>
            </a:r>
            <a:r>
              <a:rPr lang="en-US" dirty="0" smtClean="0"/>
              <a:t>PRBCs increases </a:t>
            </a:r>
            <a:r>
              <a:rPr lang="en-US" dirty="0"/>
              <a:t>the </a:t>
            </a:r>
            <a:r>
              <a:rPr lang="en-US" dirty="0" err="1"/>
              <a:t>Hgb</a:t>
            </a:r>
            <a:r>
              <a:rPr lang="en-US" dirty="0"/>
              <a:t> by about 1 g/</a:t>
            </a:r>
            <a:r>
              <a:rPr lang="en-US" dirty="0" err="1"/>
              <a:t>dL</a:t>
            </a:r>
            <a:r>
              <a:rPr lang="en-US" dirty="0"/>
              <a:t> or the hematocrit </a:t>
            </a:r>
            <a:r>
              <a:rPr lang="en-US" dirty="0" smtClean="0"/>
              <a:t>by about 3%.</a:t>
            </a:r>
          </a:p>
          <a:p>
            <a:pPr algn="just"/>
            <a:r>
              <a:rPr lang="en-US" dirty="0"/>
              <a:t>PRBCs are run through a filter </a:t>
            </a:r>
            <a:r>
              <a:rPr lang="en-US" dirty="0" smtClean="0"/>
              <a:t>with a </a:t>
            </a:r>
            <a:r>
              <a:rPr lang="en-US" dirty="0"/>
              <a:t>large-bore intravenous line with normal saline</a:t>
            </a:r>
            <a:r>
              <a:rPr lang="en-US" dirty="0" smtClean="0"/>
              <a:t>.</a:t>
            </a:r>
          </a:p>
          <a:p>
            <a:pPr algn="just"/>
            <a:r>
              <a:rPr lang="en-US" dirty="0" smtClean="0"/>
              <a:t>Lactated Ringer’s </a:t>
            </a:r>
            <a:r>
              <a:rPr lang="en-US" dirty="0"/>
              <a:t>solution can lead to clotting </a:t>
            </a:r>
            <a:r>
              <a:rPr lang="en-US" dirty="0" smtClean="0"/>
              <a:t>due </a:t>
            </a:r>
            <a:r>
              <a:rPr lang="en-US" dirty="0"/>
              <a:t>to the </a:t>
            </a:r>
            <a:r>
              <a:rPr lang="en-US" dirty="0" smtClean="0"/>
              <a:t>added calcium</a:t>
            </a:r>
            <a:r>
              <a:rPr lang="en-US" dirty="0"/>
              <a:t>, and hemolysis may result with a hypotonic solution</a:t>
            </a:r>
            <a:r>
              <a:rPr lang="en-US" dirty="0" smtClean="0"/>
              <a:t>.</a:t>
            </a:r>
          </a:p>
          <a:p>
            <a:pPr algn="just"/>
            <a:r>
              <a:rPr lang="en-US" dirty="0"/>
              <a:t>Most transfusions are given over 60 to 90 minutes (not </a:t>
            </a:r>
            <a:r>
              <a:rPr lang="en-US" dirty="0" smtClean="0"/>
              <a:t>longer than </a:t>
            </a:r>
            <a:r>
              <a:rPr lang="en-US" dirty="0"/>
              <a:t>4 hours). </a:t>
            </a:r>
            <a:endParaRPr lang="en-US" dirty="0" smtClean="0"/>
          </a:p>
          <a:p>
            <a:pPr algn="just"/>
            <a:r>
              <a:rPr lang="en-US" dirty="0" smtClean="0"/>
              <a:t>Unused </a:t>
            </a:r>
            <a:r>
              <a:rPr lang="en-US" dirty="0"/>
              <a:t>blood should be returned promptly </a:t>
            </a:r>
            <a:r>
              <a:rPr lang="en-US" dirty="0" smtClean="0"/>
              <a:t>to the </a:t>
            </a:r>
            <a:r>
              <a:rPr lang="en-US" dirty="0"/>
              <a:t>blood bank because any units unrefrigerated for more </a:t>
            </a:r>
            <a:r>
              <a:rPr lang="en-US" dirty="0" smtClean="0"/>
              <a:t>than 30 </a:t>
            </a:r>
            <a:r>
              <a:rPr lang="en-US" dirty="0"/>
              <a:t>minutes are discarded</a:t>
            </a:r>
            <a:endParaRPr lang="en-US" dirty="0" smtClean="0"/>
          </a:p>
          <a:p>
            <a:pPr algn="just"/>
            <a:endParaRPr lang="en-US" dirty="0"/>
          </a:p>
        </p:txBody>
      </p:sp>
    </p:spTree>
    <p:extLst>
      <p:ext uri="{BB962C8B-B14F-4D97-AF65-F5344CB8AC3E}">
        <p14:creationId xmlns:p14="http://schemas.microsoft.com/office/powerpoint/2010/main" val="317126762"/>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762000" y="1596413"/>
            <a:ext cx="8229600" cy="4651987"/>
          </a:xfrm>
        </p:spPr>
        <p:txBody>
          <a:bodyPr>
            <a:normAutofit fontScale="92500"/>
          </a:bodyPr>
          <a:lstStyle/>
          <a:p>
            <a:pPr marL="0" indent="0">
              <a:buNone/>
            </a:pPr>
            <a:r>
              <a:rPr lang="en-US" b="1" u="sng" dirty="0"/>
              <a:t>Fresh Frozen </a:t>
            </a:r>
            <a:r>
              <a:rPr lang="en-US" b="1" u="sng" dirty="0" smtClean="0"/>
              <a:t>Plasma</a:t>
            </a:r>
          </a:p>
          <a:p>
            <a:pPr algn="just"/>
            <a:r>
              <a:rPr lang="en-US" dirty="0"/>
              <a:t>A unit of FFP typically has a volume of 200 to 250 mL, is </a:t>
            </a:r>
            <a:r>
              <a:rPr lang="en-US" dirty="0" smtClean="0"/>
              <a:t>ABO compatible</a:t>
            </a:r>
            <a:r>
              <a:rPr lang="en-US" dirty="0"/>
              <a:t>, and is given through blood tubing within 2 to </a:t>
            </a:r>
            <a:r>
              <a:rPr lang="en-US" dirty="0" smtClean="0"/>
              <a:t>6 hours </a:t>
            </a:r>
            <a:r>
              <a:rPr lang="en-US" dirty="0"/>
              <a:t>of thawing</a:t>
            </a:r>
            <a:r>
              <a:rPr lang="en-US" dirty="0" smtClean="0"/>
              <a:t>.</a:t>
            </a:r>
          </a:p>
          <a:p>
            <a:pPr algn="just"/>
            <a:r>
              <a:rPr lang="en-US" dirty="0" smtClean="0"/>
              <a:t>It </a:t>
            </a:r>
            <a:r>
              <a:rPr lang="en-US" dirty="0"/>
              <a:t>contains all clotting factors. </a:t>
            </a:r>
            <a:endParaRPr lang="en-US" dirty="0" smtClean="0"/>
          </a:p>
          <a:p>
            <a:pPr algn="just"/>
            <a:endParaRPr lang="en-US" dirty="0" smtClean="0"/>
          </a:p>
          <a:p>
            <a:pPr algn="just"/>
            <a:r>
              <a:rPr lang="en-US" dirty="0" smtClean="0"/>
              <a:t>It </a:t>
            </a:r>
            <a:r>
              <a:rPr lang="en-US" dirty="0"/>
              <a:t>should be given in doses calculated to achieve a minimum of 30% of plasma factor concentration, traditionally calculated as 10 to 15 mL/kg of FFP.</a:t>
            </a:r>
          </a:p>
          <a:p>
            <a:pPr algn="just"/>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3095297136"/>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27200"/>
            <a:ext cx="386715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44831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830746"/>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b="1" u="sng" dirty="0"/>
              <a:t>Platelets</a:t>
            </a:r>
          </a:p>
          <a:p>
            <a:r>
              <a:rPr lang="en-US" dirty="0" smtClean="0"/>
              <a:t>Cross-matching </a:t>
            </a:r>
            <a:r>
              <a:rPr lang="en-US" dirty="0"/>
              <a:t>is unnecessary, but Rh-negative patients </a:t>
            </a:r>
            <a:r>
              <a:rPr lang="en-US" dirty="0" smtClean="0"/>
              <a:t>should receive </a:t>
            </a:r>
            <a:r>
              <a:rPr lang="en-US" dirty="0"/>
              <a:t>Rh-negative platelets </a:t>
            </a:r>
            <a:r>
              <a:rPr lang="en-US" dirty="0" smtClean="0"/>
              <a:t>.( may </a:t>
            </a:r>
            <a:r>
              <a:rPr lang="en-US" dirty="0"/>
              <a:t>cause Rh </a:t>
            </a:r>
            <a:r>
              <a:rPr lang="en-US" dirty="0" smtClean="0"/>
              <a:t>sensitization).</a:t>
            </a:r>
            <a:endParaRPr lang="en-US" dirty="0"/>
          </a:p>
          <a:p>
            <a:r>
              <a:rPr lang="en-US" dirty="0"/>
              <a:t>In adults the traditional dose has been 4 to 6 U (a “six </a:t>
            </a:r>
            <a:r>
              <a:rPr lang="en-US" dirty="0" err="1" smtClean="0"/>
              <a:t>pack”of</a:t>
            </a:r>
            <a:r>
              <a:rPr lang="en-US" dirty="0" smtClean="0"/>
              <a:t> </a:t>
            </a:r>
            <a:r>
              <a:rPr lang="en-US" dirty="0"/>
              <a:t>platelets</a:t>
            </a:r>
            <a:r>
              <a:rPr lang="en-US" dirty="0" smtClean="0"/>
              <a:t>).</a:t>
            </a:r>
          </a:p>
          <a:p>
            <a:r>
              <a:rPr lang="en-US" dirty="0" smtClean="0"/>
              <a:t> In </a:t>
            </a:r>
            <a:r>
              <a:rPr lang="en-US" dirty="0"/>
              <a:t>children it is 1 U/10 kg body weight. </a:t>
            </a:r>
          </a:p>
        </p:txBody>
      </p:sp>
    </p:spTree>
    <p:extLst>
      <p:ext uri="{BB962C8B-B14F-4D97-AF65-F5344CB8AC3E}">
        <p14:creationId xmlns:p14="http://schemas.microsoft.com/office/powerpoint/2010/main" val="1974221916"/>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248400" cy="1370350"/>
          </a:xfrm>
          <a:prstGeom prst="rect">
            <a:avLst/>
          </a:prstGeom>
          <a:noFill/>
        </p:spPr>
        <p:txBody>
          <a:bodyPr wrap="square" rtlCol="0">
            <a:normAutofit/>
          </a:bodyPr>
          <a:lstStyle/>
          <a:p>
            <a:r>
              <a:rPr lang="en-US" sz="7200" dirty="0"/>
              <a:t>Blood </a:t>
            </a:r>
            <a:r>
              <a:rPr lang="en-US" sz="7200" dirty="0" smtClean="0"/>
              <a:t>Banking</a:t>
            </a:r>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381001"/>
            <a:ext cx="3581400" cy="5638799"/>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935412"/>
            <a:ext cx="25114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67200" y="4141787"/>
            <a:ext cx="22288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5572" y="97693"/>
            <a:ext cx="1600200" cy="239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059781"/>
            <a:ext cx="6096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81641"/>
      </p:ext>
    </p:extLst>
  </p:cSld>
  <p:clrMapOvr>
    <a:masterClrMapping/>
  </p:clrMapOvr>
  <p:transition spd="slow">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sz="2400" b="1" u="sng" dirty="0" smtClean="0"/>
              <a:t>CRYOPRECIPITATE</a:t>
            </a:r>
          </a:p>
          <a:p>
            <a:pPr marL="0" indent="0" algn="just">
              <a:buNone/>
            </a:pPr>
            <a:r>
              <a:rPr lang="en-US" sz="2400" dirty="0"/>
              <a:t>Cryoprecipitate is a source of fibrinogen, factor VIII, and von</a:t>
            </a:r>
          </a:p>
          <a:p>
            <a:pPr marL="0" indent="0" algn="just">
              <a:buNone/>
            </a:pPr>
            <a:r>
              <a:rPr lang="en-US" sz="2400" dirty="0" err="1"/>
              <a:t>Willebrand</a:t>
            </a:r>
            <a:r>
              <a:rPr lang="en-US" sz="2400" dirty="0"/>
              <a:t> factor (</a:t>
            </a:r>
            <a:r>
              <a:rPr lang="en-US" sz="2400" dirty="0" err="1"/>
              <a:t>vWF</a:t>
            </a:r>
            <a:r>
              <a:rPr lang="en-US" sz="2400" dirty="0"/>
              <a:t>). It is ideal for supplying fibrinogen </a:t>
            </a:r>
            <a:r>
              <a:rPr lang="en-US" sz="2400" dirty="0" err="1"/>
              <a:t>tothe</a:t>
            </a:r>
            <a:r>
              <a:rPr lang="en-US" sz="2400" dirty="0"/>
              <a:t> volume-sensitive patient. </a:t>
            </a:r>
            <a:endParaRPr lang="en-US" sz="2400" dirty="0" smtClean="0"/>
          </a:p>
          <a:p>
            <a:pPr marL="0" indent="0" algn="just">
              <a:buNone/>
            </a:pPr>
            <a:r>
              <a:rPr lang="en-US" sz="2400" dirty="0" smtClean="0"/>
              <a:t>When </a:t>
            </a:r>
            <a:r>
              <a:rPr lang="en-US" sz="2400" dirty="0"/>
              <a:t>factor VIII concentrates </a:t>
            </a:r>
            <a:r>
              <a:rPr lang="en-US" sz="2400" dirty="0" smtClean="0"/>
              <a:t>are not </a:t>
            </a:r>
            <a:r>
              <a:rPr lang="en-US" sz="2400" dirty="0"/>
              <a:t>available, cryoprecipitate may be used since each unit </a:t>
            </a:r>
            <a:r>
              <a:rPr lang="en-US" sz="2400" dirty="0" smtClean="0"/>
              <a:t>contains approximately </a:t>
            </a:r>
            <a:r>
              <a:rPr lang="en-US" sz="2400" dirty="0"/>
              <a:t>80 units of factor VIII. </a:t>
            </a:r>
            <a:endParaRPr lang="en-US" sz="2400" dirty="0" smtClean="0"/>
          </a:p>
          <a:p>
            <a:pPr marL="0" indent="0" algn="just">
              <a:buNone/>
            </a:pPr>
            <a:r>
              <a:rPr lang="en-US" sz="2400" dirty="0" smtClean="0"/>
              <a:t>Cryoprecipitate </a:t>
            </a:r>
            <a:r>
              <a:rPr lang="en-US" sz="2400" dirty="0"/>
              <a:t>may also </a:t>
            </a:r>
            <a:r>
              <a:rPr lang="en-US" sz="2400" dirty="0" smtClean="0"/>
              <a:t>supply </a:t>
            </a:r>
            <a:r>
              <a:rPr lang="en-US" sz="2400" dirty="0" err="1" smtClean="0"/>
              <a:t>vWF</a:t>
            </a:r>
            <a:r>
              <a:rPr lang="en-US" sz="2400" dirty="0" smtClean="0"/>
              <a:t> </a:t>
            </a:r>
            <a:r>
              <a:rPr lang="en-US" sz="2400" dirty="0"/>
              <a:t>to patients </a:t>
            </a:r>
            <a:r>
              <a:rPr lang="en-US" sz="2400" dirty="0" smtClean="0"/>
              <a:t>with dysfunctional </a:t>
            </a:r>
            <a:r>
              <a:rPr lang="en-US" sz="2400" dirty="0"/>
              <a:t>(type II) or absent (type </a:t>
            </a:r>
            <a:r>
              <a:rPr lang="en-US" sz="2400" dirty="0" smtClean="0"/>
              <a:t>III) von </a:t>
            </a:r>
            <a:r>
              <a:rPr lang="en-US" sz="2400" dirty="0" err="1"/>
              <a:t>Willebrand</a:t>
            </a:r>
            <a:r>
              <a:rPr lang="en-US" sz="2400" dirty="0"/>
              <a:t> disease.</a:t>
            </a:r>
          </a:p>
        </p:txBody>
      </p:sp>
    </p:spTree>
    <p:extLst>
      <p:ext uri="{BB962C8B-B14F-4D97-AF65-F5344CB8AC3E}">
        <p14:creationId xmlns:p14="http://schemas.microsoft.com/office/powerpoint/2010/main" val="1423744476"/>
      </p:ext>
    </p:extLst>
  </p:cSld>
  <p:clrMapOvr>
    <a:masterClrMapping/>
  </p:clrMapOvr>
  <p:transition spd="slow">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517439" cy="45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35665"/>
      </p:ext>
    </p:extLst>
  </p:cSld>
  <p:clrMapOvr>
    <a:masterClrMapping/>
  </p:clrMapOvr>
  <p:transition spd="slow">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93132"/>
            <a:ext cx="7010400" cy="687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313029"/>
      </p:ext>
    </p:extLst>
  </p:cSld>
  <p:clrMapOvr>
    <a:masterClrMapping/>
  </p:clrMapOvr>
  <p:transition spd="slow">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Adverse Reactions of Blood Transfusion</a:t>
            </a:r>
            <a:endParaRPr lang="en-US" dirty="0"/>
          </a:p>
        </p:txBody>
      </p:sp>
      <p:sp>
        <p:nvSpPr>
          <p:cNvPr id="3" name="Content Placeholder 2"/>
          <p:cNvSpPr>
            <a:spLocks noGrp="1"/>
          </p:cNvSpPr>
          <p:nvPr>
            <p:ph idx="1"/>
          </p:nvPr>
        </p:nvSpPr>
        <p:spPr/>
        <p:txBody>
          <a:bodyPr/>
          <a:lstStyle/>
          <a:p>
            <a:r>
              <a:rPr lang="en-US" dirty="0" smtClean="0"/>
              <a:t>The </a:t>
            </a:r>
            <a:r>
              <a:rPr lang="en-US" dirty="0"/>
              <a:t>most </a:t>
            </a:r>
            <a:r>
              <a:rPr lang="en-US" dirty="0" smtClean="0"/>
              <a:t>common reactions </a:t>
            </a:r>
            <a:r>
              <a:rPr lang="en-US" dirty="0"/>
              <a:t>are not life threatening, although serious reactions can </a:t>
            </a:r>
            <a:r>
              <a:rPr lang="en-US" dirty="0" smtClean="0"/>
              <a:t>present with </a:t>
            </a:r>
            <a:r>
              <a:rPr lang="en-US" dirty="0"/>
              <a:t>mild symptoms and signs</a:t>
            </a:r>
            <a:r>
              <a:rPr lang="en-US" dirty="0" smtClean="0"/>
              <a:t>.</a:t>
            </a:r>
          </a:p>
          <a:p>
            <a:r>
              <a:rPr lang="en-US" dirty="0" smtClean="0"/>
              <a:t>Reactions </a:t>
            </a:r>
            <a:r>
              <a:rPr lang="en-US" dirty="0"/>
              <a:t>can be reduced </a:t>
            </a:r>
            <a:r>
              <a:rPr lang="en-US" dirty="0" smtClean="0"/>
              <a:t>or prevented </a:t>
            </a:r>
            <a:r>
              <a:rPr lang="en-US" dirty="0"/>
              <a:t>by modified (filtered, washed, or irradiated) blood components.</a:t>
            </a:r>
          </a:p>
        </p:txBody>
      </p:sp>
    </p:spTree>
    <p:extLst>
      <p:ext uri="{BB962C8B-B14F-4D97-AF65-F5344CB8AC3E}">
        <p14:creationId xmlns:p14="http://schemas.microsoft.com/office/powerpoint/2010/main" val="1013304310"/>
      </p:ext>
    </p:extLst>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IMMUNE-MEDIATED </a:t>
            </a:r>
            <a:r>
              <a:rPr lang="en-US" dirty="0" smtClean="0"/>
              <a:t>REACTIONS</a:t>
            </a:r>
          </a:p>
          <a:p>
            <a:pPr marL="0" indent="0" algn="just">
              <a:buNone/>
            </a:pPr>
            <a:r>
              <a:rPr lang="en-US" u="sng" dirty="0"/>
              <a:t>Acute hemolytic transfusion reactions</a:t>
            </a:r>
          </a:p>
          <a:p>
            <a:pPr algn="just"/>
            <a:r>
              <a:rPr lang="en-US" dirty="0"/>
              <a:t>Immune-mediated hemolysis occurs when the recipient has </a:t>
            </a:r>
            <a:r>
              <a:rPr lang="en-US" dirty="0" smtClean="0"/>
              <a:t>preformed antibodies </a:t>
            </a:r>
            <a:r>
              <a:rPr lang="en-US" dirty="0"/>
              <a:t>that lyse donor erythrocytes. </a:t>
            </a:r>
            <a:endParaRPr lang="en-US" dirty="0" smtClean="0"/>
          </a:p>
          <a:p>
            <a:pPr algn="just"/>
            <a:r>
              <a:rPr lang="en-US" dirty="0" smtClean="0"/>
              <a:t>The </a:t>
            </a:r>
            <a:r>
              <a:rPr lang="en-US" dirty="0"/>
              <a:t>ABO </a:t>
            </a:r>
            <a:r>
              <a:rPr lang="en-US" dirty="0" err="1" smtClean="0"/>
              <a:t>isoagglutinins</a:t>
            </a:r>
            <a:r>
              <a:rPr lang="en-US" dirty="0" smtClean="0"/>
              <a:t> are </a:t>
            </a:r>
            <a:r>
              <a:rPr lang="en-US" dirty="0"/>
              <a:t>responsible for the majority of these reactions, </a:t>
            </a:r>
            <a:r>
              <a:rPr lang="en-US" dirty="0" smtClean="0"/>
              <a:t>although alloantibodies </a:t>
            </a:r>
            <a:r>
              <a:rPr lang="en-US" dirty="0"/>
              <a:t>directed against other RBC antigens, i.e., Rh, </a:t>
            </a:r>
            <a:r>
              <a:rPr lang="en-US" dirty="0" err="1" smtClean="0"/>
              <a:t>Kell</a:t>
            </a:r>
            <a:r>
              <a:rPr lang="en-US" dirty="0" smtClean="0"/>
              <a:t>, and </a:t>
            </a:r>
            <a:r>
              <a:rPr lang="en-US" dirty="0"/>
              <a:t>Duffy, may result in hemolysis.</a:t>
            </a:r>
          </a:p>
        </p:txBody>
      </p:sp>
    </p:spTree>
    <p:extLst>
      <p:ext uri="{BB962C8B-B14F-4D97-AF65-F5344CB8AC3E}">
        <p14:creationId xmlns:p14="http://schemas.microsoft.com/office/powerpoint/2010/main" val="4169446281"/>
      </p:ext>
    </p:extLst>
  </p:cSld>
  <p:clrMapOvr>
    <a:masterClrMapping/>
  </p:clrMapOvr>
  <p:transition spd="slow">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499587"/>
          </a:xfrm>
        </p:spPr>
        <p:txBody>
          <a:bodyPr>
            <a:normAutofit fontScale="85000" lnSpcReduction="20000"/>
          </a:bodyPr>
          <a:lstStyle/>
          <a:p>
            <a:pPr algn="just"/>
            <a:r>
              <a:rPr lang="en-US" dirty="0" smtClean="0"/>
              <a:t>AHTR present </a:t>
            </a:r>
            <a:r>
              <a:rPr lang="en-US" dirty="0"/>
              <a:t>with hypotension, </a:t>
            </a:r>
            <a:r>
              <a:rPr lang="en-US" dirty="0" smtClean="0"/>
              <a:t>tachypnea, tachycardia</a:t>
            </a:r>
            <a:r>
              <a:rPr lang="en-US" dirty="0"/>
              <a:t>, fever, chills, </a:t>
            </a:r>
            <a:r>
              <a:rPr lang="en-US" dirty="0" err="1"/>
              <a:t>hemoglobinemia</a:t>
            </a:r>
            <a:r>
              <a:rPr lang="en-US" dirty="0"/>
              <a:t>, </a:t>
            </a:r>
            <a:r>
              <a:rPr lang="en-US" dirty="0" smtClean="0"/>
              <a:t>hemoglobinuria, chest </a:t>
            </a:r>
            <a:r>
              <a:rPr lang="en-US" dirty="0"/>
              <a:t>and/or flank pain, and discomfort at the infusion site</a:t>
            </a:r>
            <a:r>
              <a:rPr lang="en-US" dirty="0" smtClean="0"/>
              <a:t>.</a:t>
            </a:r>
          </a:p>
          <a:p>
            <a:pPr algn="just"/>
            <a:r>
              <a:rPr lang="en-US" dirty="0" smtClean="0"/>
              <a:t>Transfusion </a:t>
            </a:r>
            <a:r>
              <a:rPr lang="en-US" dirty="0"/>
              <a:t>must be stopped </a:t>
            </a:r>
            <a:r>
              <a:rPr lang="en-US" dirty="0" smtClean="0"/>
              <a:t>immediately, intravenous </a:t>
            </a:r>
            <a:r>
              <a:rPr lang="en-US" dirty="0"/>
              <a:t>access maintained, and </a:t>
            </a:r>
            <a:r>
              <a:rPr lang="en-US" dirty="0" smtClean="0"/>
              <a:t>the reaction </a:t>
            </a:r>
            <a:r>
              <a:rPr lang="en-US" dirty="0"/>
              <a:t>reported </a:t>
            </a:r>
            <a:r>
              <a:rPr lang="en-US" dirty="0" smtClean="0"/>
              <a:t>to the </a:t>
            </a:r>
            <a:r>
              <a:rPr lang="en-US" dirty="0"/>
              <a:t>blood bank</a:t>
            </a:r>
            <a:r>
              <a:rPr lang="en-US" dirty="0" smtClean="0"/>
              <a:t>.</a:t>
            </a:r>
          </a:p>
          <a:p>
            <a:pPr algn="just"/>
            <a:r>
              <a:rPr lang="en-US" dirty="0"/>
              <a:t>The laboratory evaluation for hemolysis </a:t>
            </a:r>
            <a:r>
              <a:rPr lang="en-US" dirty="0" smtClean="0"/>
              <a:t>:</a:t>
            </a:r>
          </a:p>
          <a:p>
            <a:pPr marL="514350" indent="-514350" algn="just">
              <a:buFont typeface="+mj-lt"/>
              <a:buAutoNum type="arabicPeriod"/>
            </a:pPr>
            <a:r>
              <a:rPr lang="en-US" dirty="0"/>
              <a:t>M</a:t>
            </a:r>
            <a:r>
              <a:rPr lang="en-US" dirty="0" smtClean="0"/>
              <a:t>easurement of </a:t>
            </a:r>
            <a:r>
              <a:rPr lang="en-US" dirty="0"/>
              <a:t>serum </a:t>
            </a:r>
            <a:r>
              <a:rPr lang="en-US" dirty="0" err="1"/>
              <a:t>haptoglobin</a:t>
            </a:r>
            <a:r>
              <a:rPr lang="en-US" dirty="0"/>
              <a:t>, </a:t>
            </a:r>
            <a:endParaRPr lang="en-US" dirty="0" smtClean="0"/>
          </a:p>
          <a:p>
            <a:pPr marL="514350" indent="-514350" algn="just">
              <a:buFont typeface="+mj-lt"/>
              <a:buAutoNum type="arabicPeriod"/>
            </a:pPr>
            <a:r>
              <a:rPr lang="en-US" dirty="0"/>
              <a:t>L</a:t>
            </a:r>
            <a:r>
              <a:rPr lang="en-US" dirty="0" smtClean="0"/>
              <a:t>actate </a:t>
            </a:r>
            <a:r>
              <a:rPr lang="en-US" dirty="0"/>
              <a:t>dehydrogenase (LDH), </a:t>
            </a:r>
            <a:r>
              <a:rPr lang="en-US" dirty="0" smtClean="0"/>
              <a:t>and </a:t>
            </a:r>
          </a:p>
          <a:p>
            <a:pPr marL="514350" indent="-514350" algn="just">
              <a:buFont typeface="+mj-lt"/>
              <a:buAutoNum type="arabicPeriod"/>
            </a:pPr>
            <a:r>
              <a:rPr lang="en-US" dirty="0"/>
              <a:t>I</a:t>
            </a:r>
            <a:r>
              <a:rPr lang="en-US" dirty="0" smtClean="0"/>
              <a:t>ndirect </a:t>
            </a:r>
            <a:r>
              <a:rPr lang="en-US" dirty="0"/>
              <a:t>bilirubin levels.</a:t>
            </a:r>
          </a:p>
        </p:txBody>
      </p:sp>
    </p:spTree>
    <p:extLst>
      <p:ext uri="{BB962C8B-B14F-4D97-AF65-F5344CB8AC3E}">
        <p14:creationId xmlns:p14="http://schemas.microsoft.com/office/powerpoint/2010/main" val="4097600290"/>
      </p:ext>
    </p:extLst>
  </p:cSld>
  <p:clrMapOvr>
    <a:masterClrMapping/>
  </p:clrMapOvr>
  <p:transition spd="slow">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92500" lnSpcReduction="20000"/>
          </a:bodyPr>
          <a:lstStyle/>
          <a:p>
            <a:pPr marL="0" indent="0">
              <a:buNone/>
            </a:pPr>
            <a:r>
              <a:rPr lang="en-US" dirty="0" smtClean="0"/>
              <a:t>Treatment of AHTR:</a:t>
            </a:r>
          </a:p>
          <a:p>
            <a:r>
              <a:rPr lang="en-US" dirty="0"/>
              <a:t>The immune complexes that result in RBC lysis can cause </a:t>
            </a:r>
            <a:r>
              <a:rPr lang="en-US" dirty="0" smtClean="0"/>
              <a:t>renal dysfunction </a:t>
            </a:r>
            <a:r>
              <a:rPr lang="en-US" dirty="0"/>
              <a:t>and failure. </a:t>
            </a:r>
            <a:endParaRPr lang="en-US" dirty="0" smtClean="0"/>
          </a:p>
          <a:p>
            <a:r>
              <a:rPr lang="en-US" dirty="0" smtClean="0"/>
              <a:t>Diuresis </a:t>
            </a:r>
            <a:r>
              <a:rPr lang="en-US" dirty="0"/>
              <a:t>should be induced with </a:t>
            </a:r>
            <a:r>
              <a:rPr lang="en-US" dirty="0" smtClean="0"/>
              <a:t>intravenous fluids </a:t>
            </a:r>
            <a:r>
              <a:rPr lang="en-US" dirty="0"/>
              <a:t>and furosemide or mannitol. </a:t>
            </a:r>
            <a:endParaRPr lang="en-US" dirty="0" smtClean="0"/>
          </a:p>
          <a:p>
            <a:r>
              <a:rPr lang="en-US" dirty="0" smtClean="0"/>
              <a:t>Tissue </a:t>
            </a:r>
            <a:r>
              <a:rPr lang="en-US" dirty="0"/>
              <a:t>factor </a:t>
            </a:r>
            <a:r>
              <a:rPr lang="en-US" dirty="0" smtClean="0"/>
              <a:t>released from </a:t>
            </a:r>
            <a:r>
              <a:rPr lang="en-US" dirty="0"/>
              <a:t>the lysed erythrocytes may initiate DIC. </a:t>
            </a:r>
            <a:endParaRPr lang="en-US" dirty="0" smtClean="0"/>
          </a:p>
          <a:p>
            <a:r>
              <a:rPr lang="en-US" dirty="0" smtClean="0"/>
              <a:t>Coagulation studies like </a:t>
            </a:r>
            <a:r>
              <a:rPr lang="en-US" dirty="0"/>
              <a:t>prothrombin time (PT), activated partial </a:t>
            </a:r>
            <a:r>
              <a:rPr lang="en-US" dirty="0" smtClean="0"/>
              <a:t>thromboplastin time </a:t>
            </a:r>
            <a:r>
              <a:rPr lang="en-US" dirty="0"/>
              <a:t>(</a:t>
            </a:r>
            <a:r>
              <a:rPr lang="en-US" dirty="0" err="1"/>
              <a:t>aPTT</a:t>
            </a:r>
            <a:r>
              <a:rPr lang="en-US" dirty="0"/>
              <a:t>), fibrinogen, and platelet count should be monitored </a:t>
            </a:r>
            <a:r>
              <a:rPr lang="en-US" dirty="0" smtClean="0"/>
              <a:t>in patients </a:t>
            </a:r>
            <a:r>
              <a:rPr lang="en-US" dirty="0"/>
              <a:t>with hemolytic reactions.</a:t>
            </a:r>
          </a:p>
        </p:txBody>
      </p:sp>
    </p:spTree>
    <p:extLst>
      <p:ext uri="{BB962C8B-B14F-4D97-AF65-F5344CB8AC3E}">
        <p14:creationId xmlns:p14="http://schemas.microsoft.com/office/powerpoint/2010/main" val="3564221802"/>
      </p:ext>
    </p:extLst>
  </p:cSld>
  <p:clrMapOvr>
    <a:masterClrMapping/>
  </p:clrMapOvr>
  <p:transition spd="slow">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r>
              <a:rPr lang="en-US" dirty="0"/>
              <a:t>Febrile </a:t>
            </a:r>
            <a:r>
              <a:rPr lang="en-US" dirty="0" err="1"/>
              <a:t>nonhemolytic</a:t>
            </a:r>
            <a:r>
              <a:rPr lang="en-US" dirty="0"/>
              <a:t> transfusion reaction</a:t>
            </a:r>
          </a:p>
          <a:p>
            <a:r>
              <a:rPr lang="en-US" dirty="0"/>
              <a:t>The most frequent reaction associated with the transfusion of </a:t>
            </a:r>
            <a:r>
              <a:rPr lang="en-US" dirty="0" smtClean="0"/>
              <a:t>cellular blood </a:t>
            </a:r>
            <a:r>
              <a:rPr lang="en-US" dirty="0"/>
              <a:t>components is a febrile </a:t>
            </a:r>
            <a:r>
              <a:rPr lang="en-US" dirty="0" err="1"/>
              <a:t>nonhemolytic</a:t>
            </a:r>
            <a:r>
              <a:rPr lang="en-US" dirty="0"/>
              <a:t> transfusion </a:t>
            </a:r>
            <a:r>
              <a:rPr lang="en-US" dirty="0" smtClean="0"/>
              <a:t>reaction(FNHTR</a:t>
            </a:r>
            <a:r>
              <a:rPr lang="en-US" dirty="0"/>
              <a:t>). </a:t>
            </a:r>
            <a:endParaRPr lang="en-US" dirty="0" smtClean="0"/>
          </a:p>
          <a:p>
            <a:r>
              <a:rPr lang="en-US" dirty="0" smtClean="0"/>
              <a:t>These </a:t>
            </a:r>
            <a:r>
              <a:rPr lang="en-US" dirty="0"/>
              <a:t>reactions are characterized by chills and </a:t>
            </a:r>
            <a:r>
              <a:rPr lang="en-US" dirty="0" smtClean="0"/>
              <a:t>rigors and </a:t>
            </a:r>
            <a:r>
              <a:rPr lang="en-US" dirty="0"/>
              <a:t>a ≥1°C rise in temperature.</a:t>
            </a:r>
          </a:p>
        </p:txBody>
      </p:sp>
    </p:spTree>
    <p:extLst>
      <p:ext uri="{BB962C8B-B14F-4D97-AF65-F5344CB8AC3E}">
        <p14:creationId xmlns:p14="http://schemas.microsoft.com/office/powerpoint/2010/main" val="1774472543"/>
      </p:ext>
    </p:extLst>
  </p:cSld>
  <p:clrMapOvr>
    <a:masterClrMapping/>
  </p:clrMapOvr>
  <p:transition spd="slow">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Allergic reactions</a:t>
            </a:r>
          </a:p>
          <a:p>
            <a:r>
              <a:rPr lang="en-US" dirty="0"/>
              <a:t>Urticarial reactions are related to </a:t>
            </a:r>
            <a:r>
              <a:rPr lang="en-US" dirty="0" smtClean="0"/>
              <a:t>plasma proteins </a:t>
            </a:r>
            <a:r>
              <a:rPr lang="en-US" dirty="0"/>
              <a:t>found in </a:t>
            </a:r>
            <a:r>
              <a:rPr lang="en-US" dirty="0" smtClean="0"/>
              <a:t>transfused components</a:t>
            </a:r>
            <a:r>
              <a:rPr lang="en-US" dirty="0"/>
              <a:t>. </a:t>
            </a:r>
            <a:endParaRPr lang="en-US" dirty="0" smtClean="0"/>
          </a:p>
          <a:p>
            <a:r>
              <a:rPr lang="en-US" dirty="0" smtClean="0"/>
              <a:t>Mild </a:t>
            </a:r>
            <a:r>
              <a:rPr lang="en-US" dirty="0"/>
              <a:t>reactions </a:t>
            </a:r>
            <a:r>
              <a:rPr lang="en-US" dirty="0" smtClean="0"/>
              <a:t>treated symptomatically by </a:t>
            </a:r>
            <a:r>
              <a:rPr lang="en-US" dirty="0"/>
              <a:t>temporarily stopping the transfusion and administering </a:t>
            </a:r>
            <a:r>
              <a:rPr lang="en-US" dirty="0" smtClean="0"/>
              <a:t>antihistamines (diphenhydramine</a:t>
            </a:r>
            <a:r>
              <a:rPr lang="en-US" dirty="0"/>
              <a:t>, 50 mg orally </a:t>
            </a:r>
            <a:r>
              <a:rPr lang="en-US" dirty="0" smtClean="0"/>
              <a:t>or IM).</a:t>
            </a:r>
            <a:endParaRPr lang="en-US" dirty="0"/>
          </a:p>
        </p:txBody>
      </p:sp>
    </p:spTree>
    <p:extLst>
      <p:ext uri="{BB962C8B-B14F-4D97-AF65-F5344CB8AC3E}">
        <p14:creationId xmlns:p14="http://schemas.microsoft.com/office/powerpoint/2010/main" val="689375019"/>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 Collection</a:t>
            </a:r>
            <a:endParaRPr lang="en-US" dirty="0"/>
          </a:p>
        </p:txBody>
      </p:sp>
      <p:sp>
        <p:nvSpPr>
          <p:cNvPr id="4" name="Content Placeholder 3"/>
          <p:cNvSpPr>
            <a:spLocks noGrp="1"/>
          </p:cNvSpPr>
          <p:nvPr>
            <p:ph idx="1"/>
          </p:nvPr>
        </p:nvSpPr>
        <p:spPr/>
        <p:txBody>
          <a:bodyPr>
            <a:normAutofit/>
          </a:bodyPr>
          <a:lstStyle/>
          <a:p>
            <a:pPr algn="just"/>
            <a:r>
              <a:rPr lang="en-US" dirty="0"/>
              <a:t>Blood centers, process more than 90% of the </a:t>
            </a:r>
            <a:r>
              <a:rPr lang="en-US" dirty="0" smtClean="0"/>
              <a:t>units collected </a:t>
            </a:r>
            <a:r>
              <a:rPr lang="en-US" dirty="0"/>
              <a:t>. </a:t>
            </a:r>
          </a:p>
          <a:p>
            <a:pPr algn="just"/>
            <a:r>
              <a:rPr lang="en-US" dirty="0"/>
              <a:t>Traditional allogenic donation methods still predominate, but increasing use is being made of red cell apheresis technology, by which red cells are separated from the blood at the time of collection, with the rest returned to circulation.</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4075" y="5410200"/>
            <a:ext cx="2028825" cy="125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195323"/>
      </p:ext>
    </p:extLst>
  </p:cSld>
  <p:clrMapOvr>
    <a:masterClrMapping/>
  </p:clrMapOvr>
  <p:transition spd="slow">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447800"/>
            <a:ext cx="8229600" cy="4876799"/>
          </a:xfrm>
        </p:spPr>
        <p:txBody>
          <a:bodyPr>
            <a:normAutofit fontScale="92500" lnSpcReduction="20000"/>
          </a:bodyPr>
          <a:lstStyle/>
          <a:p>
            <a:pPr marL="0" indent="0">
              <a:buNone/>
            </a:pPr>
            <a:r>
              <a:rPr lang="en-US" dirty="0"/>
              <a:t>Anaphylactic reaction</a:t>
            </a:r>
          </a:p>
          <a:p>
            <a:r>
              <a:rPr lang="en-US" dirty="0"/>
              <a:t>This severe reaction presents </a:t>
            </a:r>
            <a:r>
              <a:rPr lang="en-US" dirty="0" smtClean="0"/>
              <a:t>after transfusion </a:t>
            </a:r>
            <a:r>
              <a:rPr lang="en-US" dirty="0"/>
              <a:t>of </a:t>
            </a:r>
            <a:r>
              <a:rPr lang="en-US" dirty="0" smtClean="0"/>
              <a:t> </a:t>
            </a:r>
            <a:r>
              <a:rPr lang="en-US" dirty="0"/>
              <a:t>a few </a:t>
            </a:r>
            <a:r>
              <a:rPr lang="en-US" dirty="0" smtClean="0"/>
              <a:t>milliliters of </a:t>
            </a:r>
            <a:r>
              <a:rPr lang="en-US" dirty="0"/>
              <a:t>the </a:t>
            </a:r>
            <a:r>
              <a:rPr lang="en-US" dirty="0" smtClean="0"/>
              <a:t>blood component.</a:t>
            </a:r>
          </a:p>
          <a:p>
            <a:r>
              <a:rPr lang="en-US" dirty="0" smtClean="0"/>
              <a:t> </a:t>
            </a:r>
            <a:r>
              <a:rPr lang="en-US" dirty="0"/>
              <a:t>Symptoms and </a:t>
            </a:r>
            <a:r>
              <a:rPr lang="en-US" dirty="0" smtClean="0"/>
              <a:t>signs: difficulty in breathing</a:t>
            </a:r>
            <a:r>
              <a:rPr lang="en-US" dirty="0"/>
              <a:t>, coughing, nausea and vomiting, </a:t>
            </a:r>
            <a:r>
              <a:rPr lang="en-US" dirty="0" smtClean="0"/>
              <a:t>hypotension, bronchospasm</a:t>
            </a:r>
            <a:r>
              <a:rPr lang="en-US" dirty="0"/>
              <a:t>, loss of consciousness, respiratory arrest, </a:t>
            </a:r>
            <a:r>
              <a:rPr lang="en-US" dirty="0" smtClean="0"/>
              <a:t>and shock.</a:t>
            </a:r>
          </a:p>
          <a:p>
            <a:r>
              <a:rPr lang="en-US" dirty="0" smtClean="0"/>
              <a:t>Stopping </a:t>
            </a:r>
            <a:r>
              <a:rPr lang="en-US" dirty="0"/>
              <a:t>the transfusion, </a:t>
            </a:r>
            <a:r>
              <a:rPr lang="en-US" dirty="0" smtClean="0"/>
              <a:t>maintaining vascular </a:t>
            </a:r>
            <a:r>
              <a:rPr lang="en-US" dirty="0"/>
              <a:t>access, and administering epinephrine (0.5–1 mL </a:t>
            </a:r>
            <a:r>
              <a:rPr lang="en-US" dirty="0" smtClean="0"/>
              <a:t>of 1:1000 </a:t>
            </a:r>
            <a:r>
              <a:rPr lang="en-US" dirty="0"/>
              <a:t>dilution subcutaneously). </a:t>
            </a:r>
            <a:endParaRPr lang="en-US" dirty="0" smtClean="0"/>
          </a:p>
          <a:p>
            <a:r>
              <a:rPr lang="en-US" dirty="0" smtClean="0"/>
              <a:t>Glucocorticoids </a:t>
            </a:r>
            <a:r>
              <a:rPr lang="en-US" dirty="0"/>
              <a:t>may be </a:t>
            </a:r>
            <a:r>
              <a:rPr lang="en-US" dirty="0" smtClean="0"/>
              <a:t>required in </a:t>
            </a:r>
            <a:r>
              <a:rPr lang="en-US" dirty="0"/>
              <a:t>severe cases.</a:t>
            </a:r>
          </a:p>
        </p:txBody>
      </p:sp>
    </p:spTree>
    <p:extLst>
      <p:ext uri="{BB962C8B-B14F-4D97-AF65-F5344CB8AC3E}">
        <p14:creationId xmlns:p14="http://schemas.microsoft.com/office/powerpoint/2010/main" val="1490811956"/>
      </p:ext>
    </p:extLst>
  </p:cSld>
  <p:clrMapOvr>
    <a:masterClrMapping/>
  </p:clrMapOvr>
  <p:transition spd="slow">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85000" lnSpcReduction="10000"/>
          </a:bodyPr>
          <a:lstStyle/>
          <a:p>
            <a:pPr marL="0" indent="0">
              <a:buNone/>
            </a:pPr>
            <a:r>
              <a:rPr lang="en-US" dirty="0"/>
              <a:t>Graft-versus-host disease</a:t>
            </a:r>
          </a:p>
          <a:p>
            <a:r>
              <a:rPr lang="en-US" dirty="0"/>
              <a:t>Graft-versus-host disease (GVHD) is a frequent complication </a:t>
            </a:r>
            <a:r>
              <a:rPr lang="en-US" dirty="0" smtClean="0"/>
              <a:t>of allogeneic </a:t>
            </a:r>
            <a:r>
              <a:rPr lang="en-US" dirty="0"/>
              <a:t>stem cell transplantation, in which lymphocytes from </a:t>
            </a:r>
            <a:r>
              <a:rPr lang="en-US" dirty="0" smtClean="0"/>
              <a:t>the donor </a:t>
            </a:r>
            <a:r>
              <a:rPr lang="en-US" dirty="0"/>
              <a:t>attack and cannot be eliminated by an </a:t>
            </a:r>
            <a:r>
              <a:rPr lang="en-US" dirty="0" err="1"/>
              <a:t>immunodeficient</a:t>
            </a:r>
            <a:r>
              <a:rPr lang="en-US" dirty="0"/>
              <a:t> </a:t>
            </a:r>
            <a:r>
              <a:rPr lang="en-US" dirty="0" smtClean="0"/>
              <a:t>host.</a:t>
            </a:r>
          </a:p>
          <a:p>
            <a:r>
              <a:rPr lang="en-US" dirty="0" smtClean="0"/>
              <a:t>Mediated </a:t>
            </a:r>
            <a:r>
              <a:rPr lang="en-US" dirty="0"/>
              <a:t>by donor T </a:t>
            </a:r>
            <a:r>
              <a:rPr lang="en-US" dirty="0" smtClean="0"/>
              <a:t>lymphocytes that </a:t>
            </a:r>
            <a:r>
              <a:rPr lang="en-US" dirty="0"/>
              <a:t>recognize host HLA antigens as foreign and mount an </a:t>
            </a:r>
            <a:r>
              <a:rPr lang="en-US" dirty="0" smtClean="0"/>
              <a:t>immune response</a:t>
            </a:r>
          </a:p>
          <a:p>
            <a:r>
              <a:rPr lang="en-US" dirty="0" smtClean="0"/>
              <a:t> Manifested </a:t>
            </a:r>
            <a:r>
              <a:rPr lang="en-US" dirty="0"/>
              <a:t>clinically </a:t>
            </a:r>
            <a:r>
              <a:rPr lang="en-US" dirty="0" smtClean="0"/>
              <a:t>by fever, a characteristic cutaneous </a:t>
            </a:r>
            <a:r>
              <a:rPr lang="en-US" dirty="0"/>
              <a:t>eruption, diarrhea, and liver </a:t>
            </a:r>
            <a:r>
              <a:rPr lang="en-US" dirty="0" smtClean="0"/>
              <a:t>function abnormalities</a:t>
            </a:r>
            <a:r>
              <a:rPr lang="en-US" dirty="0"/>
              <a:t>.</a:t>
            </a:r>
          </a:p>
        </p:txBody>
      </p:sp>
    </p:spTree>
    <p:extLst>
      <p:ext uri="{BB962C8B-B14F-4D97-AF65-F5344CB8AC3E}">
        <p14:creationId xmlns:p14="http://schemas.microsoft.com/office/powerpoint/2010/main" val="1477354956"/>
      </p:ext>
    </p:extLst>
  </p:cSld>
  <p:clrMapOvr>
    <a:masterClrMapping/>
  </p:clrMapOvr>
  <p:transition spd="slow">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lnSpcReduction="10000"/>
          </a:bodyPr>
          <a:lstStyle/>
          <a:p>
            <a:pPr marL="0" indent="0">
              <a:buNone/>
            </a:pPr>
            <a:r>
              <a:rPr lang="en-US" dirty="0"/>
              <a:t>Transfusion-related acute lung injury</a:t>
            </a:r>
          </a:p>
          <a:p>
            <a:r>
              <a:rPr lang="en-US" dirty="0"/>
              <a:t>P</a:t>
            </a:r>
            <a:r>
              <a:rPr lang="en-US" dirty="0" smtClean="0"/>
              <a:t>resents </a:t>
            </a:r>
            <a:r>
              <a:rPr lang="en-US" dirty="0"/>
              <a:t>as </a:t>
            </a:r>
            <a:r>
              <a:rPr lang="en-US" dirty="0" smtClean="0"/>
              <a:t>acute respiratory </a:t>
            </a:r>
            <a:r>
              <a:rPr lang="en-US" dirty="0"/>
              <a:t>distress, either during or within 6 h of transfusing </a:t>
            </a:r>
            <a:r>
              <a:rPr lang="en-US" dirty="0" smtClean="0"/>
              <a:t>the patient</a:t>
            </a:r>
            <a:r>
              <a:rPr lang="en-US" dirty="0"/>
              <a:t>. </a:t>
            </a:r>
            <a:endParaRPr lang="en-US" dirty="0" smtClean="0"/>
          </a:p>
          <a:p>
            <a:r>
              <a:rPr lang="en-US" dirty="0" err="1" smtClean="0"/>
              <a:t>Characterised</a:t>
            </a:r>
            <a:r>
              <a:rPr lang="en-US" dirty="0" smtClean="0"/>
              <a:t> by </a:t>
            </a:r>
            <a:r>
              <a:rPr lang="en-US" dirty="0"/>
              <a:t>respiratory </a:t>
            </a:r>
            <a:r>
              <a:rPr lang="en-US" dirty="0" smtClean="0"/>
              <a:t>compromise and </a:t>
            </a:r>
            <a:r>
              <a:rPr lang="en-US" dirty="0"/>
              <a:t>signs of </a:t>
            </a:r>
            <a:r>
              <a:rPr lang="en-US" dirty="0" err="1"/>
              <a:t>noncardiogenic</a:t>
            </a:r>
            <a:r>
              <a:rPr lang="en-US" dirty="0"/>
              <a:t> pulmonary edema, </a:t>
            </a:r>
            <a:r>
              <a:rPr lang="en-US" dirty="0" smtClean="0"/>
              <a:t>including bilateral </a:t>
            </a:r>
            <a:r>
              <a:rPr lang="en-US" dirty="0"/>
              <a:t>interstitial infiltrates on chest x-ray. </a:t>
            </a:r>
            <a:endParaRPr lang="en-US" dirty="0" smtClean="0"/>
          </a:p>
          <a:p>
            <a:r>
              <a:rPr lang="en-US" dirty="0" smtClean="0"/>
              <a:t>Treatment is supportive, and </a:t>
            </a:r>
            <a:r>
              <a:rPr lang="en-US" dirty="0"/>
              <a:t>patients usually recover without </a:t>
            </a:r>
            <a:r>
              <a:rPr lang="en-US" dirty="0" smtClean="0"/>
              <a:t>sequelae.</a:t>
            </a:r>
            <a:endParaRPr lang="en-US" dirty="0"/>
          </a:p>
        </p:txBody>
      </p:sp>
    </p:spTree>
    <p:extLst>
      <p:ext uri="{BB962C8B-B14F-4D97-AF65-F5344CB8AC3E}">
        <p14:creationId xmlns:p14="http://schemas.microsoft.com/office/powerpoint/2010/main" val="180681320"/>
      </p:ext>
    </p:extLst>
  </p:cSld>
  <p:clrMapOvr>
    <a:masterClrMapping/>
  </p:clrMapOvr>
  <p:transition spd="slow">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NONIMMUNOLOGIC REACTIONS</a:t>
            </a:r>
          </a:p>
          <a:p>
            <a:pPr marL="0" indent="0">
              <a:buNone/>
            </a:pPr>
            <a:r>
              <a:rPr lang="en-US" dirty="0"/>
              <a:t>Fluid overload</a:t>
            </a:r>
          </a:p>
          <a:p>
            <a:r>
              <a:rPr lang="en-US" dirty="0"/>
              <a:t>Blood components are excellent volume expanders, and </a:t>
            </a:r>
            <a:r>
              <a:rPr lang="en-US" dirty="0" smtClean="0"/>
              <a:t>transfusion may </a:t>
            </a:r>
            <a:r>
              <a:rPr lang="en-US" dirty="0"/>
              <a:t>quickly lead to volume overload. </a:t>
            </a:r>
            <a:endParaRPr lang="en-US" dirty="0" smtClean="0"/>
          </a:p>
          <a:p>
            <a:r>
              <a:rPr lang="en-US" dirty="0" smtClean="0"/>
              <a:t>Monitoring </a:t>
            </a:r>
            <a:r>
              <a:rPr lang="en-US" dirty="0"/>
              <a:t>the rate </a:t>
            </a:r>
            <a:r>
              <a:rPr lang="en-US" dirty="0" smtClean="0"/>
              <a:t>and volume </a:t>
            </a:r>
            <a:r>
              <a:rPr lang="en-US" dirty="0"/>
              <a:t>of the transfusion and using a diuretic can minimize </a:t>
            </a:r>
            <a:r>
              <a:rPr lang="en-US" dirty="0" smtClean="0"/>
              <a:t>this problem</a:t>
            </a:r>
            <a:r>
              <a:rPr lang="en-US" dirty="0"/>
              <a:t>.</a:t>
            </a:r>
          </a:p>
        </p:txBody>
      </p:sp>
    </p:spTree>
    <p:extLst>
      <p:ext uri="{BB962C8B-B14F-4D97-AF65-F5344CB8AC3E}">
        <p14:creationId xmlns:p14="http://schemas.microsoft.com/office/powerpoint/2010/main" val="3359661188"/>
      </p:ext>
    </p:extLst>
  </p:cSld>
  <p:clrMapOvr>
    <a:masterClrMapping/>
  </p:clrMapOvr>
  <p:transition spd="slow">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651987"/>
          </a:xfrm>
        </p:spPr>
        <p:txBody>
          <a:bodyPr>
            <a:normAutofit/>
          </a:bodyPr>
          <a:lstStyle/>
          <a:p>
            <a:pPr marL="0" indent="0">
              <a:buNone/>
            </a:pPr>
            <a:r>
              <a:rPr lang="en-US" dirty="0"/>
              <a:t>Hypothermia</a:t>
            </a:r>
          </a:p>
          <a:p>
            <a:r>
              <a:rPr lang="en-US" dirty="0"/>
              <a:t>Refrigerated (4°C) or frozen (–18°C or below) blood </a:t>
            </a:r>
            <a:r>
              <a:rPr lang="en-US" dirty="0" smtClean="0"/>
              <a:t>components can </a:t>
            </a:r>
            <a:r>
              <a:rPr lang="en-US" dirty="0"/>
              <a:t>result in hypothermia when rapidly infused. </a:t>
            </a:r>
            <a:endParaRPr lang="en-US" dirty="0" smtClean="0"/>
          </a:p>
          <a:p>
            <a:r>
              <a:rPr lang="en-US" dirty="0" smtClean="0"/>
              <a:t>Cardiac dysrhythmias can </a:t>
            </a:r>
            <a:r>
              <a:rPr lang="en-US" dirty="0"/>
              <a:t>result from exposing the sinoatrial node to cold fluid. </a:t>
            </a:r>
            <a:endParaRPr lang="en-US" dirty="0" smtClean="0"/>
          </a:p>
          <a:p>
            <a:r>
              <a:rPr lang="en-US" dirty="0" smtClean="0"/>
              <a:t>Use of </a:t>
            </a:r>
            <a:r>
              <a:rPr lang="en-US" dirty="0"/>
              <a:t>an in-line warmer will prevent </a:t>
            </a:r>
            <a:r>
              <a:rPr lang="en-US" dirty="0" smtClean="0"/>
              <a:t>this complication</a:t>
            </a:r>
            <a:r>
              <a:rPr lang="en-US" dirty="0"/>
              <a:t>.</a:t>
            </a:r>
          </a:p>
        </p:txBody>
      </p:sp>
    </p:spTree>
    <p:extLst>
      <p:ext uri="{BB962C8B-B14F-4D97-AF65-F5344CB8AC3E}">
        <p14:creationId xmlns:p14="http://schemas.microsoft.com/office/powerpoint/2010/main" val="805570639"/>
      </p:ext>
    </p:extLst>
  </p:cSld>
  <p:clrMapOvr>
    <a:masterClrMapping/>
  </p:clrMapOvr>
  <p:transition spd="slow">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Electrolyte toxicity</a:t>
            </a:r>
          </a:p>
          <a:p>
            <a:r>
              <a:rPr lang="en-US" dirty="0"/>
              <a:t>RBC leakage during storage increases the concentration of </a:t>
            </a:r>
            <a:r>
              <a:rPr lang="en-US" dirty="0" smtClean="0"/>
              <a:t>potassium in </a:t>
            </a:r>
            <a:r>
              <a:rPr lang="en-US" dirty="0"/>
              <a:t>the unit. </a:t>
            </a:r>
          </a:p>
          <a:p>
            <a:r>
              <a:rPr lang="en-US" dirty="0"/>
              <a:t>Citrate, commonly used to </a:t>
            </a:r>
            <a:r>
              <a:rPr lang="en-US" dirty="0" err="1"/>
              <a:t>anticoagulate</a:t>
            </a:r>
            <a:r>
              <a:rPr lang="en-US" dirty="0"/>
              <a:t> blood </a:t>
            </a:r>
            <a:r>
              <a:rPr lang="en-US" dirty="0" smtClean="0"/>
              <a:t>components, chelates </a:t>
            </a:r>
            <a:r>
              <a:rPr lang="en-US" dirty="0"/>
              <a:t>calcium and thereby inhibits the coagulation cascade.</a:t>
            </a:r>
          </a:p>
          <a:p>
            <a:r>
              <a:rPr lang="en-US" dirty="0"/>
              <a:t>Hypocalcemia, manifested by </a:t>
            </a:r>
            <a:r>
              <a:rPr lang="en-US" dirty="0" err="1"/>
              <a:t>circumoral</a:t>
            </a:r>
            <a:r>
              <a:rPr lang="en-US" dirty="0"/>
              <a:t> numbness and/or </a:t>
            </a:r>
            <a:r>
              <a:rPr lang="en-US" dirty="0" smtClean="0"/>
              <a:t>tingling sensation </a:t>
            </a:r>
            <a:r>
              <a:rPr lang="en-US" dirty="0"/>
              <a:t>of the fingers and toes, may result from multiple </a:t>
            </a:r>
            <a:r>
              <a:rPr lang="en-US" dirty="0" smtClean="0"/>
              <a:t>rapid transfusions</a:t>
            </a:r>
            <a:r>
              <a:rPr lang="en-US" dirty="0"/>
              <a:t>. </a:t>
            </a:r>
            <a:endParaRPr lang="en-US" dirty="0" smtClean="0"/>
          </a:p>
          <a:p>
            <a:endParaRPr lang="en-US" dirty="0" smtClean="0"/>
          </a:p>
          <a:p>
            <a:r>
              <a:rPr lang="en-US" dirty="0" smtClean="0"/>
              <a:t>Citrate </a:t>
            </a:r>
            <a:r>
              <a:rPr lang="en-US" dirty="0"/>
              <a:t>is quickly metabolized to </a:t>
            </a:r>
            <a:r>
              <a:rPr lang="en-US" dirty="0" smtClean="0"/>
              <a:t>bicarbonate, calcium </a:t>
            </a:r>
            <a:r>
              <a:rPr lang="en-US" dirty="0"/>
              <a:t>infusion is seldom required in this setting.</a:t>
            </a:r>
          </a:p>
        </p:txBody>
      </p:sp>
    </p:spTree>
    <p:extLst>
      <p:ext uri="{BB962C8B-B14F-4D97-AF65-F5344CB8AC3E}">
        <p14:creationId xmlns:p14="http://schemas.microsoft.com/office/powerpoint/2010/main" val="1351375688"/>
      </p:ext>
    </p:extLst>
  </p:cSld>
  <p:clrMapOvr>
    <a:masterClrMapping/>
  </p:clrMapOvr>
  <p:transition spd="slow">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fontScale="92500" lnSpcReduction="20000"/>
          </a:bodyPr>
          <a:lstStyle/>
          <a:p>
            <a:pPr marL="0" indent="0">
              <a:buNone/>
            </a:pPr>
            <a:r>
              <a:rPr lang="en-US" dirty="0"/>
              <a:t>Iron overload</a:t>
            </a:r>
          </a:p>
          <a:p>
            <a:r>
              <a:rPr lang="en-US" dirty="0"/>
              <a:t>Each unit of RBCs contains 200–250 mg of iron. Symptoms </a:t>
            </a:r>
            <a:r>
              <a:rPr lang="en-US" dirty="0" smtClean="0"/>
              <a:t>and signs </a:t>
            </a:r>
            <a:r>
              <a:rPr lang="en-US" dirty="0"/>
              <a:t>of iron overload affecting endocrine, hepatic, and </a:t>
            </a:r>
            <a:r>
              <a:rPr lang="en-US" dirty="0" smtClean="0"/>
              <a:t>cardiac function </a:t>
            </a:r>
            <a:r>
              <a:rPr lang="en-US" dirty="0"/>
              <a:t>are common after 100 units of RBCs have been </a:t>
            </a:r>
            <a:r>
              <a:rPr lang="en-US" dirty="0" smtClean="0"/>
              <a:t>transfused (total-body </a:t>
            </a:r>
            <a:r>
              <a:rPr lang="en-US" dirty="0"/>
              <a:t>iron load of 20 g). </a:t>
            </a:r>
            <a:endParaRPr lang="en-US" dirty="0" smtClean="0"/>
          </a:p>
          <a:p>
            <a:r>
              <a:rPr lang="en-US" dirty="0" smtClean="0"/>
              <a:t>Preventing </a:t>
            </a:r>
            <a:r>
              <a:rPr lang="en-US" dirty="0"/>
              <a:t>this complication by </a:t>
            </a:r>
            <a:r>
              <a:rPr lang="en-US" dirty="0" smtClean="0"/>
              <a:t>using alternative </a:t>
            </a:r>
            <a:r>
              <a:rPr lang="en-US" dirty="0"/>
              <a:t>therapies (e.g., erythropoietin) and judicious </a:t>
            </a:r>
            <a:r>
              <a:rPr lang="en-US" dirty="0" smtClean="0"/>
              <a:t>transfusion is </a:t>
            </a:r>
            <a:r>
              <a:rPr lang="en-US" dirty="0"/>
              <a:t>preferable and cost effective. </a:t>
            </a:r>
            <a:endParaRPr lang="en-US" dirty="0" smtClean="0"/>
          </a:p>
          <a:p>
            <a:r>
              <a:rPr lang="en-US" dirty="0" smtClean="0"/>
              <a:t>Chelating </a:t>
            </a:r>
            <a:r>
              <a:rPr lang="en-US" dirty="0"/>
              <a:t>agents, such as </a:t>
            </a:r>
            <a:r>
              <a:rPr lang="en-US" dirty="0" err="1" smtClean="0"/>
              <a:t>deferoxamine</a:t>
            </a:r>
            <a:r>
              <a:rPr lang="en-US" dirty="0" smtClean="0"/>
              <a:t> and </a:t>
            </a:r>
            <a:r>
              <a:rPr lang="en-US" dirty="0" err="1" smtClean="0"/>
              <a:t>deferasirox</a:t>
            </a:r>
            <a:r>
              <a:rPr lang="en-US" dirty="0"/>
              <a:t>, are available, but the response though </a:t>
            </a:r>
            <a:r>
              <a:rPr lang="en-US" dirty="0" smtClean="0"/>
              <a:t>is often </a:t>
            </a:r>
            <a:r>
              <a:rPr lang="en-US" dirty="0"/>
              <a:t>suboptimal.</a:t>
            </a:r>
          </a:p>
        </p:txBody>
      </p:sp>
    </p:spTree>
    <p:extLst>
      <p:ext uri="{BB962C8B-B14F-4D97-AF65-F5344CB8AC3E}">
        <p14:creationId xmlns:p14="http://schemas.microsoft.com/office/powerpoint/2010/main" val="1927385425"/>
      </p:ext>
    </p:extLst>
  </p:cSld>
  <p:clrMapOvr>
    <a:masterClrMapping/>
  </p:clrMapOvr>
  <p:transition spd="slow">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INFECTIOUS </a:t>
            </a:r>
            <a:r>
              <a:rPr lang="en-US" dirty="0" smtClean="0"/>
              <a:t>COMPLICATIONS</a:t>
            </a:r>
          </a:p>
          <a:p>
            <a:pPr marL="0" indent="0">
              <a:buNone/>
            </a:pPr>
            <a:r>
              <a:rPr lang="en-US" dirty="0"/>
              <a:t>Viral infections</a:t>
            </a:r>
          </a:p>
          <a:p>
            <a:pPr marL="514350" indent="-514350">
              <a:buFont typeface="+mj-lt"/>
              <a:buAutoNum type="arabicPeriod"/>
            </a:pPr>
            <a:r>
              <a:rPr lang="en-US" dirty="0"/>
              <a:t>Hepatitis C </a:t>
            </a:r>
            <a:r>
              <a:rPr lang="en-US" dirty="0" smtClean="0"/>
              <a:t>virus</a:t>
            </a:r>
          </a:p>
          <a:p>
            <a:pPr marL="514350" indent="-514350">
              <a:buFont typeface="+mj-lt"/>
              <a:buAutoNum type="arabicPeriod"/>
            </a:pPr>
            <a:r>
              <a:rPr lang="en-US" dirty="0" smtClean="0"/>
              <a:t>Human </a:t>
            </a:r>
            <a:r>
              <a:rPr lang="en-US" dirty="0"/>
              <a:t>immunodeficiency virus type </a:t>
            </a:r>
            <a:r>
              <a:rPr lang="en-US" dirty="0" smtClean="0"/>
              <a:t>1</a:t>
            </a:r>
          </a:p>
          <a:p>
            <a:pPr marL="514350" indent="-514350">
              <a:buFont typeface="+mj-lt"/>
              <a:buAutoNum type="arabicPeriod"/>
            </a:pPr>
            <a:r>
              <a:rPr lang="en-US" dirty="0" smtClean="0"/>
              <a:t>Hepatitis </a:t>
            </a:r>
            <a:r>
              <a:rPr lang="en-US" dirty="0"/>
              <a:t>B </a:t>
            </a:r>
            <a:r>
              <a:rPr lang="en-US" dirty="0" smtClean="0"/>
              <a:t>virus</a:t>
            </a:r>
          </a:p>
          <a:p>
            <a:pPr marL="514350" indent="-514350">
              <a:buFont typeface="+mj-lt"/>
              <a:buAutoNum type="arabicPeriod"/>
            </a:pPr>
            <a:r>
              <a:rPr lang="en-US" dirty="0" smtClean="0"/>
              <a:t>Cytomegalovirus</a:t>
            </a:r>
          </a:p>
          <a:p>
            <a:pPr marL="514350" indent="-514350">
              <a:buFont typeface="+mj-lt"/>
              <a:buAutoNum type="arabicPeriod"/>
            </a:pPr>
            <a:r>
              <a:rPr lang="en-US" dirty="0"/>
              <a:t>Parvovirus </a:t>
            </a:r>
            <a:r>
              <a:rPr lang="en-US" dirty="0" smtClean="0"/>
              <a:t>B-19</a:t>
            </a:r>
          </a:p>
          <a:p>
            <a:pPr marL="514350" indent="-514350">
              <a:buFont typeface="+mj-lt"/>
              <a:buAutoNum type="arabicPeriod"/>
            </a:pPr>
            <a:r>
              <a:rPr lang="en-US" dirty="0"/>
              <a:t>Bacterial contamination</a:t>
            </a:r>
          </a:p>
          <a:p>
            <a:pPr marL="0" indent="0">
              <a:buNone/>
            </a:pPr>
            <a:endParaRPr lang="en-US" dirty="0"/>
          </a:p>
        </p:txBody>
      </p:sp>
    </p:spTree>
    <p:extLst>
      <p:ext uri="{BB962C8B-B14F-4D97-AF65-F5344CB8AC3E}">
        <p14:creationId xmlns:p14="http://schemas.microsoft.com/office/powerpoint/2010/main" val="2613400047"/>
      </p:ext>
    </p:extLst>
  </p:cSld>
  <p:clrMapOvr>
    <a:masterClrMapping/>
  </p:clrMapOvr>
  <p:transition spd="slow">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Other infectious agents</a:t>
            </a:r>
          </a:p>
          <a:p>
            <a:r>
              <a:rPr lang="en-US" dirty="0"/>
              <a:t>Various parasites, including those causing malaria, </a:t>
            </a:r>
            <a:r>
              <a:rPr lang="en-US" dirty="0" err="1" smtClean="0"/>
              <a:t>babesiosis</a:t>
            </a:r>
            <a:r>
              <a:rPr lang="en-US" dirty="0" smtClean="0"/>
              <a:t>, and </a:t>
            </a:r>
            <a:r>
              <a:rPr lang="en-US" dirty="0"/>
              <a:t>Chagas disease, can be transmitted by blood transfusion</a:t>
            </a:r>
            <a:r>
              <a:rPr lang="en-US" dirty="0" smtClean="0"/>
              <a:t>.</a:t>
            </a:r>
          </a:p>
          <a:p>
            <a:r>
              <a:rPr lang="en-US" dirty="0" smtClean="0"/>
              <a:t>Dengue</a:t>
            </a:r>
            <a:r>
              <a:rPr lang="en-US" dirty="0"/>
              <a:t>, chikungunya virus, variant </a:t>
            </a:r>
            <a:r>
              <a:rPr lang="en-US" dirty="0" smtClean="0"/>
              <a:t>Creutzfeldt-Jakob </a:t>
            </a:r>
            <a:r>
              <a:rPr lang="en-US" dirty="0"/>
              <a:t>disease</a:t>
            </a:r>
            <a:r>
              <a:rPr lang="en-US" dirty="0" smtClean="0"/>
              <a:t>, </a:t>
            </a:r>
            <a:r>
              <a:rPr lang="en-US" dirty="0"/>
              <a:t>and yellow fever</a:t>
            </a:r>
          </a:p>
          <a:p>
            <a:r>
              <a:rPr lang="en-US" dirty="0"/>
              <a:t>Geographic migration and travel of donors shift the incidence </a:t>
            </a:r>
            <a:r>
              <a:rPr lang="en-US" dirty="0" smtClean="0"/>
              <a:t>of these </a:t>
            </a:r>
            <a:r>
              <a:rPr lang="en-US" dirty="0"/>
              <a:t>rare infections.</a:t>
            </a:r>
          </a:p>
        </p:txBody>
      </p:sp>
    </p:spTree>
    <p:extLst>
      <p:ext uri="{BB962C8B-B14F-4D97-AF65-F5344CB8AC3E}">
        <p14:creationId xmlns:p14="http://schemas.microsoft.com/office/powerpoint/2010/main" val="3398629244"/>
      </p:ext>
    </p:extLst>
  </p:cSld>
  <p:clrMapOvr>
    <a:masterClrMapping/>
  </p:clrMapOvr>
  <p:transition spd="slow">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728187"/>
          </a:xfrm>
        </p:spPr>
        <p:txBody>
          <a:bodyPr>
            <a:normAutofit lnSpcReduction="10000"/>
          </a:bodyPr>
          <a:lstStyle/>
          <a:p>
            <a:pPr marL="0" indent="0">
              <a:buNone/>
            </a:pPr>
            <a:r>
              <a:rPr lang="en-US" dirty="0"/>
              <a:t>ALTERNATIVES TO </a:t>
            </a:r>
            <a:r>
              <a:rPr lang="en-US" dirty="0" smtClean="0"/>
              <a:t>TRANSFUSION</a:t>
            </a:r>
          </a:p>
          <a:p>
            <a:r>
              <a:rPr lang="en-US" dirty="0" smtClean="0"/>
              <a:t>Autologous </a:t>
            </a:r>
            <a:r>
              <a:rPr lang="en-US" dirty="0"/>
              <a:t>blood is the best option when </a:t>
            </a:r>
            <a:r>
              <a:rPr lang="en-US" dirty="0" smtClean="0"/>
              <a:t>transfusion is </a:t>
            </a:r>
            <a:r>
              <a:rPr lang="en-US" dirty="0"/>
              <a:t>anticipated. </a:t>
            </a:r>
          </a:p>
          <a:p>
            <a:r>
              <a:rPr lang="en-US" dirty="0"/>
              <a:t>T</a:t>
            </a:r>
            <a:r>
              <a:rPr lang="en-US" dirty="0" smtClean="0"/>
              <a:t>he </a:t>
            </a:r>
            <a:r>
              <a:rPr lang="en-US" dirty="0"/>
              <a:t>cost-benefit ratio of </a:t>
            </a:r>
            <a:r>
              <a:rPr lang="en-US" dirty="0" smtClean="0"/>
              <a:t>autologous transfusion </a:t>
            </a:r>
            <a:r>
              <a:rPr lang="en-US" dirty="0"/>
              <a:t>remains high. </a:t>
            </a:r>
            <a:endParaRPr lang="en-US" dirty="0" smtClean="0"/>
          </a:p>
          <a:p>
            <a:r>
              <a:rPr lang="en-US" dirty="0" smtClean="0"/>
              <a:t>No </a:t>
            </a:r>
            <a:r>
              <a:rPr lang="en-US" dirty="0"/>
              <a:t>transfusion is a zero-risk event; </a:t>
            </a:r>
            <a:r>
              <a:rPr lang="en-US" dirty="0" smtClean="0"/>
              <a:t>clerical errors </a:t>
            </a:r>
            <a:r>
              <a:rPr lang="en-US" dirty="0"/>
              <a:t>and bacterial contamination remain potential </a:t>
            </a:r>
            <a:r>
              <a:rPr lang="en-US" dirty="0" smtClean="0"/>
              <a:t>complications even </a:t>
            </a:r>
            <a:r>
              <a:rPr lang="en-US" dirty="0"/>
              <a:t>with autologous transfusions.</a:t>
            </a:r>
          </a:p>
        </p:txBody>
      </p:sp>
    </p:spTree>
    <p:extLst>
      <p:ext uri="{BB962C8B-B14F-4D97-AF65-F5344CB8AC3E}">
        <p14:creationId xmlns:p14="http://schemas.microsoft.com/office/powerpoint/2010/main" val="3989741641"/>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Anticoagulants in Blood </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Blood collection bags contain an </a:t>
            </a:r>
            <a:r>
              <a:rPr lang="en-US" dirty="0" smtClean="0"/>
              <a:t>anticoagulant-preservative of </a:t>
            </a:r>
            <a:r>
              <a:rPr lang="en-US" dirty="0"/>
              <a:t>citrate, phosphate, dextrose, and adenine (</a:t>
            </a:r>
            <a:r>
              <a:rPr lang="en-US" dirty="0" smtClean="0"/>
              <a:t>CPDA-1) </a:t>
            </a:r>
          </a:p>
          <a:p>
            <a:pPr algn="just"/>
            <a:r>
              <a:rPr lang="en-US" dirty="0" smtClean="0"/>
              <a:t>Ensuring a </a:t>
            </a:r>
            <a:r>
              <a:rPr lang="en-US" dirty="0"/>
              <a:t>shelf life (viability of at least 70% of the RBCs 24 </a:t>
            </a:r>
            <a:r>
              <a:rPr lang="en-US" dirty="0" smtClean="0"/>
              <a:t>hours after </a:t>
            </a:r>
            <a:r>
              <a:rPr lang="en-US" dirty="0"/>
              <a:t>infusion) of 35 days and hematocrit of 70 to 80% </a:t>
            </a:r>
            <a:r>
              <a:rPr lang="en-US" dirty="0" smtClean="0"/>
              <a:t>for PRBCs.</a:t>
            </a:r>
          </a:p>
          <a:p>
            <a:pPr algn="just"/>
            <a:r>
              <a:rPr lang="en-US" dirty="0" smtClean="0"/>
              <a:t> </a:t>
            </a:r>
            <a:r>
              <a:rPr lang="en-US" dirty="0"/>
              <a:t>Additive solutions (Adsol, Nutricel, Optisol) </a:t>
            </a:r>
            <a:r>
              <a:rPr lang="en-US" dirty="0" smtClean="0"/>
              <a:t>provide additional </a:t>
            </a:r>
            <a:r>
              <a:rPr lang="en-US" dirty="0"/>
              <a:t>nutrients, extending maximum storage to 42 </a:t>
            </a:r>
            <a:r>
              <a:rPr lang="en-US" dirty="0" smtClean="0"/>
              <a:t>days and </a:t>
            </a:r>
            <a:r>
              <a:rPr lang="en-US" dirty="0"/>
              <a:t>lowering viscosity, which makes infusion </a:t>
            </a:r>
            <a:r>
              <a:rPr lang="en-US" dirty="0" smtClean="0"/>
              <a:t>easier.</a:t>
            </a:r>
            <a:endParaRPr lang="en-US" dirty="0"/>
          </a:p>
        </p:txBody>
      </p:sp>
    </p:spTree>
    <p:extLst>
      <p:ext uri="{BB962C8B-B14F-4D97-AF65-F5344CB8AC3E}">
        <p14:creationId xmlns:p14="http://schemas.microsoft.com/office/powerpoint/2010/main" val="2240734122"/>
      </p:ext>
    </p:extLst>
  </p:cSld>
  <p:clrMapOvr>
    <a:masterClrMapping/>
  </p:clrMapOvr>
  <p:transition spd="slow">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2401"/>
            <a:ext cx="4930166"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58914"/>
      </p:ext>
    </p:extLst>
  </p:cSld>
  <p:clrMapOvr>
    <a:masterClrMapping/>
  </p:clrMapOvr>
  <p:transition spd="slow">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1066800"/>
            <a:ext cx="42291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290550"/>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of Blood</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Storage impairs red cell function. Transfused blood </a:t>
            </a:r>
            <a:r>
              <a:rPr lang="en-US" dirty="0" smtClean="0"/>
              <a:t>delivers oxygen </a:t>
            </a:r>
            <a:r>
              <a:rPr lang="en-US" dirty="0"/>
              <a:t>to the tissues less efficiently. </a:t>
            </a:r>
          </a:p>
          <a:p>
            <a:r>
              <a:rPr lang="en-US" dirty="0" smtClean="0"/>
              <a:t>Refrigerated </a:t>
            </a:r>
            <a:r>
              <a:rPr lang="en-US" dirty="0"/>
              <a:t>at 1 to 6° C (usually 4° C), cell metabolism </a:t>
            </a:r>
            <a:r>
              <a:rPr lang="en-US" dirty="0" smtClean="0"/>
              <a:t>continues and </a:t>
            </a:r>
            <a:r>
              <a:rPr lang="en-US" dirty="0"/>
              <a:t>changes occur .</a:t>
            </a:r>
            <a:r>
              <a:rPr lang="en-US" dirty="0" smtClean="0"/>
              <a:t> </a:t>
            </a:r>
          </a:p>
          <a:p>
            <a:r>
              <a:rPr lang="en-US" dirty="0" smtClean="0"/>
              <a:t> &lt; </a:t>
            </a:r>
            <a:r>
              <a:rPr lang="en-US" dirty="0"/>
              <a:t>in pH and in the level of </a:t>
            </a:r>
            <a:r>
              <a:rPr lang="en-US" dirty="0" smtClean="0"/>
              <a:t> 2,3-DPG. </a:t>
            </a:r>
          </a:p>
          <a:p>
            <a:r>
              <a:rPr lang="en-US" dirty="0" smtClean="0"/>
              <a:t>The </a:t>
            </a:r>
            <a:r>
              <a:rPr lang="en-US" dirty="0"/>
              <a:t>deformability of RBCs </a:t>
            </a:r>
            <a:r>
              <a:rPr lang="en-US" dirty="0" smtClean="0"/>
              <a:t>makes them</a:t>
            </a:r>
            <a:r>
              <a:rPr lang="en-US" dirty="0"/>
              <a:t>, </a:t>
            </a:r>
            <a:r>
              <a:rPr lang="en-US" dirty="0" smtClean="0"/>
              <a:t>over  time</a:t>
            </a:r>
            <a:r>
              <a:rPr lang="en-US" dirty="0"/>
              <a:t>, more spherical and rigid, thereby </a:t>
            </a:r>
            <a:r>
              <a:rPr lang="en-US" dirty="0" smtClean="0"/>
              <a:t>increasing resistance </a:t>
            </a:r>
            <a:r>
              <a:rPr lang="en-US" dirty="0"/>
              <a:t>to capillary flow</a:t>
            </a:r>
            <a:r>
              <a:rPr lang="en-US" dirty="0" smtClean="0"/>
              <a:t>.</a:t>
            </a:r>
          </a:p>
          <a:p>
            <a:r>
              <a:rPr lang="en-US" dirty="0" smtClean="0"/>
              <a:t>Cell leakage of potassium(</a:t>
            </a:r>
            <a:r>
              <a:rPr lang="en-US" dirty="0"/>
              <a:t>≈ 6 </a:t>
            </a:r>
            <a:r>
              <a:rPr lang="en-US" dirty="0" smtClean="0"/>
              <a:t>mEq/U).</a:t>
            </a:r>
            <a:endParaRPr lang="en-US" dirty="0"/>
          </a:p>
        </p:txBody>
      </p:sp>
    </p:spTree>
    <p:extLst>
      <p:ext uri="{BB962C8B-B14F-4D97-AF65-F5344CB8AC3E}">
        <p14:creationId xmlns:p14="http://schemas.microsoft.com/office/powerpoint/2010/main" val="3136876029"/>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53722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0775103"/>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Identified red blood cell (RBC) :</a:t>
            </a:r>
          </a:p>
          <a:p>
            <a:r>
              <a:rPr lang="en-US" dirty="0"/>
              <a:t>ABO and related carbohydrate antigens (H, P, I, and Lewis</a:t>
            </a:r>
            <a:r>
              <a:rPr lang="en-US" dirty="0" smtClean="0"/>
              <a:t>), the </a:t>
            </a:r>
            <a:r>
              <a:rPr lang="en-US" dirty="0"/>
              <a:t>48 Rh system antigens, and more than 200 </a:t>
            </a:r>
            <a:r>
              <a:rPr lang="en-US" dirty="0" smtClean="0"/>
              <a:t>non-ABO/Rh antigens.</a:t>
            </a:r>
          </a:p>
          <a:p>
            <a:r>
              <a:rPr lang="en-US" dirty="0" smtClean="0"/>
              <a:t> Blood specimen </a:t>
            </a:r>
            <a:r>
              <a:rPr lang="en-US" dirty="0"/>
              <a:t>from the patient is sent for the following tests: </a:t>
            </a:r>
            <a:r>
              <a:rPr lang="en-US" dirty="0" smtClean="0"/>
              <a:t>ABO grouping</a:t>
            </a:r>
            <a:r>
              <a:rPr lang="en-US" dirty="0"/>
              <a:t>, Rh typing, and an antibody screen for </a:t>
            </a:r>
            <a:r>
              <a:rPr lang="en-US" dirty="0" smtClean="0"/>
              <a:t>unexpected (non-ABO/Rh</a:t>
            </a:r>
            <a:r>
              <a:rPr lang="en-US" dirty="0"/>
              <a:t>) antibodies.</a:t>
            </a:r>
          </a:p>
        </p:txBody>
      </p:sp>
    </p:spTree>
    <p:extLst>
      <p:ext uri="{BB962C8B-B14F-4D97-AF65-F5344CB8AC3E}">
        <p14:creationId xmlns:p14="http://schemas.microsoft.com/office/powerpoint/2010/main" val="3614731813"/>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2445</Words>
  <Application>Microsoft Office PowerPoint</Application>
  <PresentationFormat>On-screen Show (4:3)</PresentationFormat>
  <Paragraphs>296</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Training</vt:lpstr>
      <vt:lpstr>Transfusion Medicine and Therapy</vt:lpstr>
      <vt:lpstr>Objective </vt:lpstr>
      <vt:lpstr>PERSPECTIVE</vt:lpstr>
      <vt:lpstr>PowerPoint Presentation</vt:lpstr>
      <vt:lpstr>Blood Collection</vt:lpstr>
      <vt:lpstr>Anticoagulants in Blood </vt:lpstr>
      <vt:lpstr>Storage of Blood</vt:lpstr>
      <vt:lpstr>PowerPoint Presentation</vt:lpstr>
      <vt:lpstr>Blood Typing</vt:lpstr>
      <vt:lpstr>ABO Grouping</vt:lpstr>
      <vt:lpstr>PowerPoint Presentation</vt:lpstr>
      <vt:lpstr>PowerPoint Presentation</vt:lpstr>
      <vt:lpstr>Blood Typing</vt:lpstr>
      <vt:lpstr>Blood Typing</vt:lpstr>
      <vt:lpstr>PowerPoint Presentation</vt:lpstr>
      <vt:lpstr>PowerPoint Presentation</vt:lpstr>
      <vt:lpstr>Type and Screen</vt:lpstr>
      <vt:lpstr>Cross Match</vt:lpstr>
      <vt:lpstr>Blood and Products Transfusion</vt:lpstr>
      <vt:lpstr>Oxygen Delivery</vt:lpstr>
      <vt:lpstr>Oxygen Delivery (cont.)</vt:lpstr>
      <vt:lpstr>Administration</vt:lpstr>
      <vt:lpstr>Administration</vt:lpstr>
      <vt:lpstr>Administration</vt:lpstr>
      <vt:lpstr>MANAGEMENT</vt:lpstr>
      <vt:lpstr>Management</vt:lpstr>
      <vt:lpstr>When to Transfuse?</vt:lpstr>
      <vt:lpstr>PowerPoint Presentation</vt:lpstr>
      <vt:lpstr>PowerPoint Presentation</vt:lpstr>
      <vt:lpstr>Blood and its components</vt:lpstr>
      <vt:lpstr>PowerPoint Presentation</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2016-10-21T10:15:58Z</dcterms:created>
  <dcterms:modified xsi:type="dcterms:W3CDTF">2018-09-16T11:00:39Z</dcterms:modified>
</cp:coreProperties>
</file>