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6939" y="1775206"/>
            <a:ext cx="4516755" cy="3561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280543"/>
            <a:ext cx="10358120" cy="1300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93948" y="1665554"/>
            <a:ext cx="6404102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Relationship Id="rId11" Type="http://schemas.openxmlformats.org/officeDocument/2006/relationships/image" Target="../media/image34.png"/><Relationship Id="rId12" Type="http://schemas.openxmlformats.org/officeDocument/2006/relationships/image" Target="../media/image35.png"/><Relationship Id="rId13" Type="http://schemas.openxmlformats.org/officeDocument/2006/relationships/image" Target="../media/image36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370840" marR="5080" indent="-349250">
              <a:lnSpc>
                <a:spcPts val="6480"/>
              </a:lnSpc>
              <a:spcBef>
                <a:spcPts val="915"/>
              </a:spcBef>
            </a:pPr>
            <a:r>
              <a:rPr dirty="0" spc="-245"/>
              <a:t>Shock </a:t>
            </a:r>
            <a:r>
              <a:rPr dirty="0" spc="-240"/>
              <a:t>and</a:t>
            </a:r>
            <a:r>
              <a:rPr dirty="0" spc="-730"/>
              <a:t> </a:t>
            </a:r>
            <a:r>
              <a:rPr dirty="0" spc="-215"/>
              <a:t>Metabolic  </a:t>
            </a:r>
            <a:r>
              <a:rPr dirty="0" spc="-225"/>
              <a:t>Response </a:t>
            </a:r>
            <a:r>
              <a:rPr dirty="0" spc="-275"/>
              <a:t>to</a:t>
            </a:r>
            <a:r>
              <a:rPr dirty="0" spc="-690"/>
              <a:t> </a:t>
            </a:r>
            <a:r>
              <a:rPr dirty="0" spc="-325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65041" y="3648920"/>
            <a:ext cx="4662805" cy="17043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14799"/>
              </a:lnSpc>
              <a:spcBef>
                <a:spcPts val="95"/>
              </a:spcBef>
            </a:pPr>
            <a:r>
              <a:rPr dirty="0" sz="2400" spc="-120">
                <a:latin typeface="Arial"/>
                <a:cs typeface="Arial"/>
              </a:rPr>
              <a:t>Ahmed </a:t>
            </a:r>
            <a:r>
              <a:rPr dirty="0" sz="2400" spc="-105">
                <a:latin typeface="Arial"/>
                <a:cs typeface="Arial"/>
              </a:rPr>
              <a:t>Alburakan, </a:t>
            </a:r>
            <a:r>
              <a:rPr dirty="0" sz="2400" spc="-114">
                <a:latin typeface="Arial"/>
                <a:cs typeface="Arial"/>
              </a:rPr>
              <a:t>MD, </a:t>
            </a:r>
            <a:r>
              <a:rPr dirty="0" sz="2400" spc="-385">
                <a:latin typeface="Arial"/>
                <a:cs typeface="Arial"/>
              </a:rPr>
              <a:t>FRCSC, </a:t>
            </a:r>
            <a:r>
              <a:rPr dirty="0" sz="2400" spc="-420">
                <a:latin typeface="Arial"/>
                <a:cs typeface="Arial"/>
              </a:rPr>
              <a:t>FRCPC  </a:t>
            </a:r>
            <a:r>
              <a:rPr dirty="0" sz="2400" spc="-120">
                <a:latin typeface="Arial"/>
                <a:cs typeface="Arial"/>
              </a:rPr>
              <a:t>Assistant </a:t>
            </a:r>
            <a:r>
              <a:rPr dirty="0" sz="2400" spc="-95">
                <a:latin typeface="Arial"/>
                <a:cs typeface="Arial"/>
              </a:rPr>
              <a:t>professor </a:t>
            </a:r>
            <a:r>
              <a:rPr dirty="0" sz="2400" spc="35">
                <a:latin typeface="Arial"/>
                <a:cs typeface="Arial"/>
              </a:rPr>
              <a:t>&amp; </a:t>
            </a:r>
            <a:r>
              <a:rPr dirty="0" sz="2400" spc="-75">
                <a:latin typeface="Arial"/>
                <a:cs typeface="Arial"/>
              </a:rPr>
              <a:t>consultant  </a:t>
            </a:r>
            <a:r>
              <a:rPr dirty="0" sz="2400" spc="-165">
                <a:latin typeface="Arial"/>
                <a:cs typeface="Arial"/>
              </a:rPr>
              <a:t>Trauma </a:t>
            </a:r>
            <a:r>
              <a:rPr dirty="0" sz="2400" spc="-114">
                <a:latin typeface="Arial"/>
                <a:cs typeface="Arial"/>
              </a:rPr>
              <a:t>surgery </a:t>
            </a:r>
            <a:r>
              <a:rPr dirty="0" sz="2400" spc="35">
                <a:latin typeface="Arial"/>
                <a:cs typeface="Arial"/>
              </a:rPr>
              <a:t>&amp; </a:t>
            </a:r>
            <a:r>
              <a:rPr dirty="0" sz="2400" spc="-85">
                <a:latin typeface="Arial"/>
                <a:cs typeface="Arial"/>
              </a:rPr>
              <a:t>Critical</a:t>
            </a:r>
            <a:r>
              <a:rPr dirty="0" sz="2400" spc="-300">
                <a:latin typeface="Arial"/>
                <a:cs typeface="Arial"/>
              </a:rPr>
              <a:t> </a:t>
            </a:r>
            <a:r>
              <a:rPr dirty="0" sz="2400" spc="-135">
                <a:latin typeface="Arial"/>
                <a:cs typeface="Arial"/>
              </a:rPr>
              <a:t>care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2400" spc="-155">
                <a:latin typeface="Arial"/>
                <a:cs typeface="Arial"/>
              </a:rPr>
              <a:t>King </a:t>
            </a:r>
            <a:r>
              <a:rPr dirty="0" sz="2400" spc="-215">
                <a:latin typeface="Arial"/>
                <a:cs typeface="Arial"/>
              </a:rPr>
              <a:t>Saud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80">
                <a:latin typeface="Arial"/>
                <a:cs typeface="Arial"/>
              </a:rPr>
              <a:t>University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3585" cy="6858000"/>
          </a:xfrm>
          <a:custGeom>
            <a:avLst/>
            <a:gdLst/>
            <a:ahLst/>
            <a:cxnLst/>
            <a:rect l="l" t="t" r="r" b="b"/>
            <a:pathLst>
              <a:path w="2013585" h="6858000">
                <a:moveTo>
                  <a:pt x="0" y="6858000"/>
                </a:moveTo>
                <a:lnTo>
                  <a:pt x="2013204" y="6858000"/>
                </a:lnTo>
                <a:lnTo>
                  <a:pt x="201320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206" y="1989327"/>
            <a:ext cx="2927596" cy="288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48334" y="2999358"/>
            <a:ext cx="1165225" cy="4222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165">
                <a:solidFill>
                  <a:srgbClr val="FFFFFF"/>
                </a:solidFill>
              </a:rPr>
              <a:t>Types</a:t>
            </a:r>
            <a:r>
              <a:rPr dirty="0" sz="2600" spc="-265">
                <a:solidFill>
                  <a:srgbClr val="FFFFFF"/>
                </a:solidFill>
              </a:rPr>
              <a:t> </a:t>
            </a:r>
            <a:r>
              <a:rPr dirty="0" sz="2600" spc="-125">
                <a:solidFill>
                  <a:srgbClr val="FFFFFF"/>
                </a:solidFill>
              </a:rPr>
              <a:t>Of</a:t>
            </a:r>
            <a:endParaRPr sz="2600"/>
          </a:p>
        </p:txBody>
      </p:sp>
      <p:sp>
        <p:nvSpPr>
          <p:cNvPr id="5" name="object 5"/>
          <p:cNvSpPr txBox="1"/>
          <p:nvPr/>
        </p:nvSpPr>
        <p:spPr>
          <a:xfrm>
            <a:off x="1128166" y="3355669"/>
            <a:ext cx="807720" cy="4229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 spc="-105">
                <a:solidFill>
                  <a:srgbClr val="FFFFFF"/>
                </a:solidFill>
                <a:latin typeface="Trebuchet MS"/>
                <a:cs typeface="Trebuchet MS"/>
              </a:rPr>
              <a:t>Shock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17876" y="1129309"/>
            <a:ext cx="9374124" cy="45834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62300" y="1473708"/>
            <a:ext cx="8782812" cy="3910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18104" y="1429511"/>
            <a:ext cx="8871585" cy="3999229"/>
          </a:xfrm>
          <a:custGeom>
            <a:avLst/>
            <a:gdLst/>
            <a:ahLst/>
            <a:cxnLst/>
            <a:rect l="l" t="t" r="r" b="b"/>
            <a:pathLst>
              <a:path w="8871585" h="3999229">
                <a:moveTo>
                  <a:pt x="695197" y="0"/>
                </a:moveTo>
                <a:lnTo>
                  <a:pt x="8871204" y="0"/>
                </a:lnTo>
                <a:lnTo>
                  <a:pt x="8871204" y="3304413"/>
                </a:lnTo>
                <a:lnTo>
                  <a:pt x="8867902" y="3374390"/>
                </a:lnTo>
                <a:lnTo>
                  <a:pt x="8857234" y="3443604"/>
                </a:lnTo>
                <a:lnTo>
                  <a:pt x="8839962" y="3510153"/>
                </a:lnTo>
                <a:lnTo>
                  <a:pt x="8816594" y="3574033"/>
                </a:lnTo>
                <a:lnTo>
                  <a:pt x="8787384" y="3635121"/>
                </a:lnTo>
                <a:lnTo>
                  <a:pt x="8752586" y="3692398"/>
                </a:lnTo>
                <a:lnTo>
                  <a:pt x="8712327" y="3746246"/>
                </a:lnTo>
                <a:lnTo>
                  <a:pt x="8667369" y="3795395"/>
                </a:lnTo>
                <a:lnTo>
                  <a:pt x="8618347" y="3840226"/>
                </a:lnTo>
                <a:lnTo>
                  <a:pt x="8564499" y="3880485"/>
                </a:lnTo>
                <a:lnTo>
                  <a:pt x="8507222" y="3915282"/>
                </a:lnTo>
                <a:lnTo>
                  <a:pt x="8446135" y="3944620"/>
                </a:lnTo>
                <a:lnTo>
                  <a:pt x="8382254" y="3967861"/>
                </a:lnTo>
                <a:lnTo>
                  <a:pt x="8315706" y="3985260"/>
                </a:lnTo>
                <a:lnTo>
                  <a:pt x="8246491" y="3995801"/>
                </a:lnTo>
                <a:lnTo>
                  <a:pt x="8176387" y="3999229"/>
                </a:lnTo>
                <a:lnTo>
                  <a:pt x="0" y="3999229"/>
                </a:lnTo>
                <a:lnTo>
                  <a:pt x="0" y="695198"/>
                </a:lnTo>
                <a:lnTo>
                  <a:pt x="3301" y="625221"/>
                </a:lnTo>
                <a:lnTo>
                  <a:pt x="13969" y="555878"/>
                </a:lnTo>
                <a:lnTo>
                  <a:pt x="31368" y="489458"/>
                </a:lnTo>
                <a:lnTo>
                  <a:pt x="54609" y="425450"/>
                </a:lnTo>
                <a:lnTo>
                  <a:pt x="83946" y="364363"/>
                </a:lnTo>
                <a:lnTo>
                  <a:pt x="119125" y="307213"/>
                </a:lnTo>
                <a:lnTo>
                  <a:pt x="158749" y="253491"/>
                </a:lnTo>
                <a:lnTo>
                  <a:pt x="203834" y="203835"/>
                </a:lnTo>
                <a:lnTo>
                  <a:pt x="253492" y="158750"/>
                </a:lnTo>
                <a:lnTo>
                  <a:pt x="307212" y="119125"/>
                </a:lnTo>
                <a:lnTo>
                  <a:pt x="364362" y="83947"/>
                </a:lnTo>
                <a:lnTo>
                  <a:pt x="425449" y="54610"/>
                </a:lnTo>
                <a:lnTo>
                  <a:pt x="489457" y="31368"/>
                </a:lnTo>
                <a:lnTo>
                  <a:pt x="555879" y="13970"/>
                </a:lnTo>
                <a:lnTo>
                  <a:pt x="625220" y="3301"/>
                </a:lnTo>
                <a:lnTo>
                  <a:pt x="695197" y="0"/>
                </a:lnTo>
                <a:close/>
              </a:path>
            </a:pathLst>
          </a:custGeom>
          <a:ln w="883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8713" y="406400"/>
            <a:ext cx="11376025" cy="1719580"/>
          </a:xfrm>
          <a:custGeom>
            <a:avLst/>
            <a:gdLst/>
            <a:ahLst/>
            <a:cxnLst/>
            <a:rect l="l" t="t" r="r" b="b"/>
            <a:pathLst>
              <a:path w="11376025" h="1719580">
                <a:moveTo>
                  <a:pt x="0" y="1719579"/>
                </a:moveTo>
                <a:lnTo>
                  <a:pt x="11375897" y="1719579"/>
                </a:lnTo>
                <a:lnTo>
                  <a:pt x="11375897" y="0"/>
                </a:lnTo>
                <a:lnTo>
                  <a:pt x="0" y="0"/>
                </a:lnTo>
                <a:lnTo>
                  <a:pt x="0" y="1719579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5468" y="2240279"/>
            <a:ext cx="11565890" cy="0"/>
          </a:xfrm>
          <a:custGeom>
            <a:avLst/>
            <a:gdLst/>
            <a:ahLst/>
            <a:cxnLst/>
            <a:rect l="l" t="t" r="r" b="b"/>
            <a:pathLst>
              <a:path w="11565890" h="0">
                <a:moveTo>
                  <a:pt x="0" y="0"/>
                </a:moveTo>
                <a:lnTo>
                  <a:pt x="11565636" y="0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8117" y="306070"/>
            <a:ext cx="0" cy="1921510"/>
          </a:xfrm>
          <a:custGeom>
            <a:avLst/>
            <a:gdLst/>
            <a:ahLst/>
            <a:cxnLst/>
            <a:rect l="l" t="t" r="r" b="b"/>
            <a:pathLst>
              <a:path w="0" h="1921510">
                <a:moveTo>
                  <a:pt x="0" y="0"/>
                </a:moveTo>
                <a:lnTo>
                  <a:pt x="0" y="1921509"/>
                </a:lnTo>
              </a:path>
            </a:pathLst>
          </a:custGeom>
          <a:ln w="25298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5468" y="293370"/>
            <a:ext cx="11565890" cy="0"/>
          </a:xfrm>
          <a:custGeom>
            <a:avLst/>
            <a:gdLst/>
            <a:ahLst/>
            <a:cxnLst/>
            <a:rect l="l" t="t" r="r" b="b"/>
            <a:pathLst>
              <a:path w="11565890" h="0">
                <a:moveTo>
                  <a:pt x="0" y="0"/>
                </a:moveTo>
                <a:lnTo>
                  <a:pt x="11565636" y="0"/>
                </a:lnTo>
              </a:path>
            </a:pathLst>
          </a:custGeom>
          <a:ln w="254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68467" y="305688"/>
            <a:ext cx="0" cy="1921510"/>
          </a:xfrm>
          <a:custGeom>
            <a:avLst/>
            <a:gdLst/>
            <a:ahLst/>
            <a:cxnLst/>
            <a:rect l="l" t="t" r="r" b="b"/>
            <a:pathLst>
              <a:path w="0" h="1921510">
                <a:moveTo>
                  <a:pt x="0" y="0"/>
                </a:moveTo>
                <a:lnTo>
                  <a:pt x="0" y="1921509"/>
                </a:lnTo>
              </a:path>
            </a:pathLst>
          </a:custGeom>
          <a:ln w="25273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6064" y="2164079"/>
            <a:ext cx="11464925" cy="0"/>
          </a:xfrm>
          <a:custGeom>
            <a:avLst/>
            <a:gdLst/>
            <a:ahLst/>
            <a:cxnLst/>
            <a:rect l="l" t="t" r="r" b="b"/>
            <a:pathLst>
              <a:path w="11464925" h="0">
                <a:moveTo>
                  <a:pt x="0" y="0"/>
                </a:moveTo>
                <a:lnTo>
                  <a:pt x="11464493" y="0"/>
                </a:lnTo>
              </a:path>
            </a:pathLst>
          </a:custGeom>
          <a:ln w="76200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04012" y="406400"/>
            <a:ext cx="0" cy="1719580"/>
          </a:xfrm>
          <a:custGeom>
            <a:avLst/>
            <a:gdLst/>
            <a:ahLst/>
            <a:cxnLst/>
            <a:rect l="l" t="t" r="r" b="b"/>
            <a:pathLst>
              <a:path w="0" h="1719580">
                <a:moveTo>
                  <a:pt x="0" y="0"/>
                </a:moveTo>
                <a:lnTo>
                  <a:pt x="0" y="1719579"/>
                </a:lnTo>
              </a:path>
            </a:pathLst>
          </a:custGeom>
          <a:ln w="75895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6064" y="368934"/>
            <a:ext cx="11464925" cy="0"/>
          </a:xfrm>
          <a:custGeom>
            <a:avLst/>
            <a:gdLst/>
            <a:ahLst/>
            <a:cxnLst/>
            <a:rect l="l" t="t" r="r" b="b"/>
            <a:pathLst>
              <a:path w="11464925" h="0">
                <a:moveTo>
                  <a:pt x="0" y="0"/>
                </a:moveTo>
                <a:lnTo>
                  <a:pt x="11464493" y="0"/>
                </a:lnTo>
              </a:path>
            </a:pathLst>
          </a:custGeom>
          <a:ln w="74929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792584" y="406908"/>
            <a:ext cx="0" cy="1719580"/>
          </a:xfrm>
          <a:custGeom>
            <a:avLst/>
            <a:gdLst/>
            <a:ahLst/>
            <a:cxnLst/>
            <a:rect l="l" t="t" r="r" b="b"/>
            <a:pathLst>
              <a:path w="0" h="1719580">
                <a:moveTo>
                  <a:pt x="0" y="0"/>
                </a:moveTo>
                <a:lnTo>
                  <a:pt x="0" y="1719071"/>
                </a:lnTo>
              </a:path>
            </a:pathLst>
          </a:custGeom>
          <a:ln w="75946">
            <a:solidFill>
              <a:srgbClr val="40404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991995" y="471373"/>
            <a:ext cx="8206105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235">
                <a:solidFill>
                  <a:srgbClr val="FFFFFF"/>
                </a:solidFill>
              </a:rPr>
              <a:t>Classes </a:t>
            </a:r>
            <a:r>
              <a:rPr dirty="0" sz="5400" spc="-240">
                <a:solidFill>
                  <a:srgbClr val="FFFFFF"/>
                </a:solidFill>
              </a:rPr>
              <a:t>of </a:t>
            </a:r>
            <a:r>
              <a:rPr dirty="0" sz="5400" spc="-260">
                <a:solidFill>
                  <a:srgbClr val="FFFFFF"/>
                </a:solidFill>
              </a:rPr>
              <a:t>Hypovolemic</a:t>
            </a:r>
            <a:r>
              <a:rPr dirty="0" sz="5400" spc="-865">
                <a:solidFill>
                  <a:srgbClr val="FFFFFF"/>
                </a:solidFill>
              </a:rPr>
              <a:t> </a:t>
            </a:r>
            <a:r>
              <a:rPr dirty="0" sz="5400" spc="-220">
                <a:solidFill>
                  <a:srgbClr val="FFFFFF"/>
                </a:solidFill>
              </a:rPr>
              <a:t>Shock</a:t>
            </a:r>
            <a:endParaRPr sz="5400"/>
          </a:p>
        </p:txBody>
      </p:sp>
      <p:sp>
        <p:nvSpPr>
          <p:cNvPr id="12" name="object 12"/>
          <p:cNvSpPr/>
          <p:nvPr/>
        </p:nvSpPr>
        <p:spPr>
          <a:xfrm>
            <a:off x="2210561" y="145008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22860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53539" y="2310383"/>
            <a:ext cx="8884919" cy="4309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3821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95"/>
              <a:t>Treatment </a:t>
            </a:r>
            <a:r>
              <a:rPr dirty="0" spc="-190"/>
              <a:t>of</a:t>
            </a:r>
            <a:r>
              <a:rPr dirty="0" spc="-440"/>
              <a:t> </a:t>
            </a: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5346700" cy="2497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1935" algn="l"/>
              </a:tabLst>
            </a:pPr>
            <a:r>
              <a:rPr dirty="0" sz="2800" spc="-145">
                <a:latin typeface="Arial"/>
                <a:cs typeface="Arial"/>
              </a:rPr>
              <a:t>Goal: </a:t>
            </a:r>
            <a:r>
              <a:rPr dirty="0" sz="2800" spc="-170">
                <a:latin typeface="Arial"/>
                <a:cs typeface="Arial"/>
              </a:rPr>
              <a:t>Restore</a:t>
            </a:r>
            <a:r>
              <a:rPr dirty="0" sz="2800" spc="-160">
                <a:latin typeface="Arial"/>
                <a:cs typeface="Arial"/>
              </a:rPr>
              <a:t> </a:t>
            </a:r>
            <a:r>
              <a:rPr dirty="0" sz="2800" spc="-85">
                <a:latin typeface="Arial"/>
                <a:cs typeface="Arial"/>
              </a:rPr>
              <a:t>perfusion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dirty="0" sz="2800" spc="-40">
                <a:latin typeface="Arial"/>
                <a:cs typeface="Arial"/>
              </a:rPr>
              <a:t>Method: </a:t>
            </a:r>
            <a:r>
              <a:rPr dirty="0" sz="2800" spc="-180">
                <a:latin typeface="Arial"/>
                <a:cs typeface="Arial"/>
              </a:rPr>
              <a:t>Depends </a:t>
            </a:r>
            <a:r>
              <a:rPr dirty="0" sz="2800" spc="-90">
                <a:latin typeface="Arial"/>
                <a:cs typeface="Arial"/>
              </a:rPr>
              <a:t>on </a:t>
            </a:r>
            <a:r>
              <a:rPr dirty="0" sz="2800" spc="-65">
                <a:latin typeface="Arial"/>
                <a:cs typeface="Arial"/>
              </a:rPr>
              <a:t>type </a:t>
            </a:r>
            <a:r>
              <a:rPr dirty="0" sz="2800" spc="-10">
                <a:latin typeface="Arial"/>
                <a:cs typeface="Arial"/>
              </a:rPr>
              <a:t>of</a:t>
            </a:r>
            <a:r>
              <a:rPr dirty="0" sz="2800" spc="-305">
                <a:latin typeface="Arial"/>
                <a:cs typeface="Arial"/>
              </a:rPr>
              <a:t> </a:t>
            </a:r>
            <a:r>
              <a:rPr dirty="0" sz="2800" spc="-225">
                <a:latin typeface="Arial"/>
                <a:cs typeface="Arial"/>
              </a:rPr>
              <a:t>Shock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dirty="0" sz="2800" spc="-225">
                <a:latin typeface="Arial"/>
                <a:cs typeface="Arial"/>
              </a:rPr>
              <a:t>Reverse </a:t>
            </a:r>
            <a:r>
              <a:rPr dirty="0" sz="2800" spc="-35">
                <a:latin typeface="Arial"/>
                <a:cs typeface="Arial"/>
              </a:rPr>
              <a:t>the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85">
                <a:latin typeface="Arial"/>
                <a:cs typeface="Arial"/>
              </a:rPr>
              <a:t>cause.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165"/>
              <a:t>End </a:t>
            </a:r>
            <a:r>
              <a:rPr dirty="0" spc="-204"/>
              <a:t>Points </a:t>
            </a:r>
            <a:r>
              <a:rPr dirty="0" spc="-190"/>
              <a:t>of </a:t>
            </a:r>
            <a:r>
              <a:rPr dirty="0" spc="-220"/>
              <a:t>Resuscitation </a:t>
            </a:r>
            <a:r>
              <a:rPr dirty="0" spc="-200"/>
              <a:t>in</a:t>
            </a:r>
            <a:r>
              <a:rPr dirty="0" spc="-875"/>
              <a:t> </a:t>
            </a:r>
            <a:r>
              <a:rPr dirty="0" spc="-180"/>
              <a:t>Shock  </a:t>
            </a:r>
            <a:r>
              <a:rPr dirty="0" spc="-204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9966"/>
            <a:ext cx="5967095" cy="4199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har char="•"/>
              <a:tabLst>
                <a:tab pos="241935" algn="l"/>
              </a:tabLst>
            </a:pPr>
            <a:r>
              <a:rPr dirty="0" sz="2800" spc="-95">
                <a:latin typeface="Arial"/>
                <a:cs typeface="Arial"/>
              </a:rPr>
              <a:t>Normal </a:t>
            </a:r>
            <a:r>
              <a:rPr dirty="0" sz="2800" spc="-45">
                <a:latin typeface="Arial"/>
                <a:cs typeface="Arial"/>
              </a:rPr>
              <a:t>vital </a:t>
            </a:r>
            <a:r>
              <a:rPr dirty="0" sz="2800" spc="-190">
                <a:latin typeface="Arial"/>
                <a:cs typeface="Arial"/>
              </a:rPr>
              <a:t>signs </a:t>
            </a:r>
            <a:r>
              <a:rPr dirty="0" sz="2800" spc="-85">
                <a:latin typeface="Arial"/>
                <a:cs typeface="Arial"/>
              </a:rPr>
              <a:t>( </a:t>
            </a:r>
            <a:r>
              <a:rPr dirty="0" sz="2800" spc="-185">
                <a:latin typeface="Arial"/>
                <a:cs typeface="Arial"/>
              </a:rPr>
              <a:t>can </a:t>
            </a:r>
            <a:r>
              <a:rPr dirty="0" sz="2800" spc="-130">
                <a:latin typeface="Arial"/>
                <a:cs typeface="Arial"/>
              </a:rPr>
              <a:t>be</a:t>
            </a:r>
            <a:r>
              <a:rPr dirty="0" sz="2800" spc="-245">
                <a:latin typeface="Arial"/>
                <a:cs typeface="Arial"/>
              </a:rPr>
              <a:t> </a:t>
            </a:r>
            <a:r>
              <a:rPr dirty="0" sz="2800" spc="-120">
                <a:latin typeface="Arial"/>
                <a:cs typeface="Arial"/>
              </a:rPr>
              <a:t>misleading)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321945" indent="-309245">
              <a:lnSpc>
                <a:spcPct val="100000"/>
              </a:lnSpc>
              <a:buChar char="•"/>
              <a:tabLst>
                <a:tab pos="321945" algn="l"/>
                <a:tab pos="322580" algn="l"/>
              </a:tabLst>
            </a:pPr>
            <a:r>
              <a:rPr dirty="0" sz="2800" spc="-95">
                <a:latin typeface="Arial"/>
                <a:cs typeface="Arial"/>
              </a:rPr>
              <a:t>Normal </a:t>
            </a:r>
            <a:r>
              <a:rPr dirty="0" sz="2800" spc="-130">
                <a:latin typeface="Arial"/>
                <a:cs typeface="Arial"/>
              </a:rPr>
              <a:t>serum </a:t>
            </a:r>
            <a:r>
              <a:rPr dirty="0" sz="2800" spc="-85">
                <a:latin typeface="Arial"/>
                <a:cs typeface="Arial"/>
              </a:rPr>
              <a:t>lactate</a:t>
            </a:r>
            <a:r>
              <a:rPr dirty="0" sz="2800" spc="-190">
                <a:latin typeface="Arial"/>
                <a:cs typeface="Arial"/>
              </a:rPr>
              <a:t> </a:t>
            </a:r>
            <a:r>
              <a:rPr dirty="0" sz="2800" spc="-135">
                <a:latin typeface="Arial"/>
                <a:cs typeface="Arial"/>
              </a:rPr>
              <a:t>levels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dirty="0" sz="2800" spc="-185">
                <a:latin typeface="Arial"/>
                <a:cs typeface="Arial"/>
              </a:rPr>
              <a:t>Evidence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120">
                <a:latin typeface="Arial"/>
                <a:cs typeface="Arial"/>
              </a:rPr>
              <a:t>adequate tissue</a:t>
            </a:r>
            <a:r>
              <a:rPr dirty="0" sz="2800" spc="-254">
                <a:latin typeface="Arial"/>
                <a:cs typeface="Arial"/>
              </a:rPr>
              <a:t> </a:t>
            </a:r>
            <a:r>
              <a:rPr dirty="0" sz="2800" spc="-45">
                <a:latin typeface="Arial"/>
                <a:cs typeface="Arial"/>
              </a:rPr>
              <a:t>perfusion!!</a:t>
            </a:r>
            <a:endParaRPr sz="2800">
              <a:latin typeface="Arial"/>
              <a:cs typeface="Arial"/>
            </a:endParaRPr>
          </a:p>
          <a:p>
            <a:pPr lvl="1" marL="1117600" indent="-190500">
              <a:lnSpc>
                <a:spcPct val="100000"/>
              </a:lnSpc>
              <a:spcBef>
                <a:spcPts val="335"/>
              </a:spcBef>
              <a:buChar char="-"/>
              <a:tabLst>
                <a:tab pos="1118235" algn="l"/>
              </a:tabLst>
            </a:pPr>
            <a:r>
              <a:rPr dirty="0" sz="2800" spc="-140" b="1">
                <a:latin typeface="Trebuchet MS"/>
                <a:cs typeface="Trebuchet MS"/>
              </a:rPr>
              <a:t>normal </a:t>
            </a:r>
            <a:r>
              <a:rPr dirty="0" sz="2800" spc="-155" b="1">
                <a:latin typeface="Trebuchet MS"/>
                <a:cs typeface="Trebuchet MS"/>
              </a:rPr>
              <a:t>mental</a:t>
            </a:r>
            <a:r>
              <a:rPr dirty="0" sz="2800" spc="-280" b="1">
                <a:latin typeface="Trebuchet MS"/>
                <a:cs typeface="Trebuchet MS"/>
              </a:rPr>
              <a:t> </a:t>
            </a:r>
            <a:r>
              <a:rPr dirty="0" sz="2800" spc="-160" b="1">
                <a:latin typeface="Trebuchet MS"/>
                <a:cs typeface="Trebuchet MS"/>
              </a:rPr>
              <a:t>status.</a:t>
            </a:r>
            <a:endParaRPr sz="2800">
              <a:latin typeface="Trebuchet MS"/>
              <a:cs typeface="Trebuchet MS"/>
            </a:endParaRPr>
          </a:p>
          <a:p>
            <a:pPr lvl="1" marL="1117600" indent="-190500">
              <a:lnSpc>
                <a:spcPct val="100000"/>
              </a:lnSpc>
              <a:spcBef>
                <a:spcPts val="330"/>
              </a:spcBef>
              <a:buChar char="-"/>
              <a:tabLst>
                <a:tab pos="1118235" algn="l"/>
              </a:tabLst>
            </a:pPr>
            <a:r>
              <a:rPr dirty="0" sz="2800" spc="-140" b="1">
                <a:latin typeface="Trebuchet MS"/>
                <a:cs typeface="Trebuchet MS"/>
              </a:rPr>
              <a:t>normal </a:t>
            </a:r>
            <a:r>
              <a:rPr dirty="0" sz="2800" spc="-175" b="1">
                <a:latin typeface="Trebuchet MS"/>
                <a:cs typeface="Trebuchet MS"/>
              </a:rPr>
              <a:t>urine</a:t>
            </a:r>
            <a:r>
              <a:rPr dirty="0" sz="2800" spc="-275" b="1">
                <a:latin typeface="Trebuchet MS"/>
                <a:cs typeface="Trebuchet MS"/>
              </a:rPr>
              <a:t> </a:t>
            </a:r>
            <a:r>
              <a:rPr dirty="0" sz="2800" spc="-155" b="1">
                <a:latin typeface="Trebuchet MS"/>
                <a:cs typeface="Trebuchet MS"/>
              </a:rPr>
              <a:t>output.</a:t>
            </a:r>
            <a:endParaRPr sz="2800">
              <a:latin typeface="Trebuchet MS"/>
              <a:cs typeface="Trebuchet MS"/>
            </a:endParaRPr>
          </a:p>
          <a:p>
            <a:pPr marL="1841500" marR="1733550" indent="-914400">
              <a:lnSpc>
                <a:spcPts val="3700"/>
              </a:lnSpc>
              <a:spcBef>
                <a:spcPts val="160"/>
              </a:spcBef>
            </a:pPr>
            <a:r>
              <a:rPr dirty="0" sz="2800" spc="-80">
                <a:latin typeface="Arial"/>
                <a:cs typeface="Arial"/>
              </a:rPr>
              <a:t>- normal </a:t>
            </a:r>
            <a:r>
              <a:rPr dirty="0" sz="2800" spc="-55">
                <a:latin typeface="Arial"/>
                <a:cs typeface="Arial"/>
              </a:rPr>
              <a:t>liver</a:t>
            </a:r>
            <a:r>
              <a:rPr dirty="0" sz="2800" spc="-325">
                <a:latin typeface="Arial"/>
                <a:cs typeface="Arial"/>
              </a:rPr>
              <a:t> </a:t>
            </a:r>
            <a:r>
              <a:rPr dirty="0" sz="2800" spc="-45">
                <a:latin typeface="Arial"/>
                <a:cs typeface="Arial"/>
              </a:rPr>
              <a:t>function.  </a:t>
            </a:r>
            <a:r>
              <a:rPr dirty="0" sz="2800" spc="-90"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2204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45"/>
              <a:t>What </a:t>
            </a:r>
            <a:r>
              <a:rPr dirty="0" spc="-320"/>
              <a:t>Type </a:t>
            </a:r>
            <a:r>
              <a:rPr dirty="0" spc="-190"/>
              <a:t>of </a:t>
            </a:r>
            <a:r>
              <a:rPr dirty="0" spc="-180"/>
              <a:t>Shock is</a:t>
            </a:r>
            <a:r>
              <a:rPr dirty="0" spc="-860"/>
              <a:t> </a:t>
            </a:r>
            <a:r>
              <a:rPr dirty="0" spc="-100"/>
              <a:t>This?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9591" y="1986533"/>
            <a:ext cx="10259060" cy="122047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Char char="•"/>
              <a:tabLst>
                <a:tab pos="241300" algn="l"/>
                <a:tab pos="8496935" algn="l"/>
              </a:tabLst>
            </a:pPr>
            <a:r>
              <a:rPr dirty="0" sz="2800" spc="-145">
                <a:latin typeface="Arial"/>
                <a:cs typeface="Arial"/>
              </a:rPr>
              <a:t>68 </a:t>
            </a:r>
            <a:r>
              <a:rPr dirty="0" sz="2800" spc="-135">
                <a:latin typeface="Arial"/>
                <a:cs typeface="Arial"/>
              </a:rPr>
              <a:t>yo </a:t>
            </a:r>
            <a:r>
              <a:rPr dirty="0" sz="2800" spc="55">
                <a:latin typeface="Arial"/>
                <a:cs typeface="Arial"/>
              </a:rPr>
              <a:t>M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155">
                <a:latin typeface="Arial"/>
                <a:cs typeface="Arial"/>
              </a:rPr>
              <a:t>hx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285">
                <a:latin typeface="Arial"/>
                <a:cs typeface="Arial"/>
              </a:rPr>
              <a:t>HTN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125">
                <a:latin typeface="Arial"/>
                <a:cs typeface="Arial"/>
              </a:rPr>
              <a:t>DM </a:t>
            </a:r>
            <a:r>
              <a:rPr dirty="0" sz="2800" spc="-130">
                <a:latin typeface="Arial"/>
                <a:cs typeface="Arial"/>
              </a:rPr>
              <a:t>presents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40">
                <a:latin typeface="Arial"/>
                <a:cs typeface="Arial"/>
              </a:rPr>
              <a:t>the </a:t>
            </a:r>
            <a:r>
              <a:rPr dirty="0" sz="2800" spc="-509">
                <a:latin typeface="Arial"/>
                <a:cs typeface="Arial"/>
              </a:rPr>
              <a:t>ER </a:t>
            </a:r>
            <a:r>
              <a:rPr dirty="0" sz="2800" spc="15">
                <a:latin typeface="Arial"/>
                <a:cs typeface="Arial"/>
              </a:rPr>
              <a:t>with</a:t>
            </a:r>
            <a:r>
              <a:rPr dirty="0" sz="2800" spc="-580">
                <a:latin typeface="Arial"/>
                <a:cs typeface="Arial"/>
              </a:rPr>
              <a:t> </a:t>
            </a:r>
            <a:r>
              <a:rPr dirty="0" sz="2800" spc="-55">
                <a:latin typeface="Arial"/>
                <a:cs typeface="Arial"/>
              </a:rPr>
              <a:t>abrupt </a:t>
            </a:r>
            <a:r>
              <a:rPr dirty="0" sz="2800" spc="-105">
                <a:latin typeface="Arial"/>
                <a:cs typeface="Arial"/>
              </a:rPr>
              <a:t>onset 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80">
                <a:latin typeface="Arial"/>
                <a:cs typeface="Arial"/>
              </a:rPr>
              <a:t>diffuse </a:t>
            </a:r>
            <a:r>
              <a:rPr dirty="0" sz="2800" spc="-100">
                <a:latin typeface="Arial"/>
                <a:cs typeface="Arial"/>
              </a:rPr>
              <a:t>abdominal pain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65">
                <a:latin typeface="Arial"/>
                <a:cs typeface="Arial"/>
              </a:rPr>
              <a:t>radiation </a:t>
            </a:r>
            <a:r>
              <a:rPr dirty="0" sz="2800" spc="20">
                <a:latin typeface="Arial"/>
                <a:cs typeface="Arial"/>
              </a:rPr>
              <a:t>to</a:t>
            </a:r>
            <a:r>
              <a:rPr dirty="0" sz="2800" spc="-520">
                <a:latin typeface="Arial"/>
                <a:cs typeface="Arial"/>
              </a:rPr>
              <a:t> </a:t>
            </a:r>
            <a:r>
              <a:rPr dirty="0" sz="2800" spc="-130">
                <a:latin typeface="Arial"/>
                <a:cs typeface="Arial"/>
              </a:rPr>
              <a:t>his </a:t>
            </a:r>
            <a:r>
              <a:rPr dirty="0" sz="2800" spc="-35">
                <a:latin typeface="Arial"/>
                <a:cs typeface="Arial"/>
              </a:rPr>
              <a:t>low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150">
                <a:latin typeface="Arial"/>
                <a:cs typeface="Arial"/>
              </a:rPr>
              <a:t>back.	</a:t>
            </a:r>
            <a:r>
              <a:rPr dirty="0" sz="2800" spc="-204">
                <a:latin typeface="Arial"/>
                <a:cs typeface="Arial"/>
              </a:rPr>
              <a:t>The </a:t>
            </a:r>
            <a:r>
              <a:rPr dirty="0" sz="2800" spc="20">
                <a:latin typeface="Arial"/>
                <a:cs typeface="Arial"/>
              </a:rPr>
              <a:t>pt </a:t>
            </a:r>
            <a:r>
              <a:rPr dirty="0" sz="2800" spc="-145">
                <a:latin typeface="Arial"/>
                <a:cs typeface="Arial"/>
              </a:rPr>
              <a:t>is  </a:t>
            </a:r>
            <a:r>
              <a:rPr dirty="0" sz="2800" spc="-110">
                <a:latin typeface="Arial"/>
                <a:cs typeface="Arial"/>
              </a:rPr>
              <a:t>hypotensive, </a:t>
            </a:r>
            <a:r>
              <a:rPr dirty="0" sz="2800" spc="-125">
                <a:latin typeface="Arial"/>
                <a:cs typeface="Arial"/>
              </a:rPr>
              <a:t>tachycardic, </a:t>
            </a:r>
            <a:r>
              <a:rPr dirty="0" sz="2800" spc="-75">
                <a:latin typeface="Arial"/>
                <a:cs typeface="Arial"/>
              </a:rPr>
              <a:t>afebrile,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100">
                <a:latin typeface="Arial"/>
                <a:cs typeface="Arial"/>
              </a:rPr>
              <a:t>cool </a:t>
            </a:r>
            <a:r>
              <a:rPr dirty="0" sz="2800" spc="-10">
                <a:latin typeface="Arial"/>
                <a:cs typeface="Arial"/>
              </a:rPr>
              <a:t>but </a:t>
            </a:r>
            <a:r>
              <a:rPr dirty="0" sz="2800" spc="-65">
                <a:latin typeface="Arial"/>
                <a:cs typeface="Arial"/>
              </a:rPr>
              <a:t>dry</a:t>
            </a:r>
            <a:r>
              <a:rPr dirty="0" sz="2800" spc="-555">
                <a:latin typeface="Arial"/>
                <a:cs typeface="Arial"/>
              </a:rPr>
              <a:t> </a:t>
            </a:r>
            <a:r>
              <a:rPr dirty="0" sz="2800" spc="-125">
                <a:latin typeface="Arial"/>
                <a:cs typeface="Arial"/>
              </a:rPr>
              <a:t>skin.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2204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45"/>
              <a:t>What </a:t>
            </a:r>
            <a:r>
              <a:rPr dirty="0" spc="-320"/>
              <a:t>Type </a:t>
            </a:r>
            <a:r>
              <a:rPr dirty="0" spc="-190"/>
              <a:t>of </a:t>
            </a:r>
            <a:r>
              <a:rPr dirty="0" spc="-180"/>
              <a:t>Shock is</a:t>
            </a:r>
            <a:r>
              <a:rPr dirty="0" spc="-860"/>
              <a:t> </a:t>
            </a:r>
            <a:r>
              <a:rPr dirty="0" spc="-100"/>
              <a:t>This?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9591" y="1986533"/>
            <a:ext cx="10129520" cy="1220470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Char char="•"/>
              <a:tabLst>
                <a:tab pos="241300" algn="l"/>
                <a:tab pos="8120380" algn="l"/>
              </a:tabLst>
            </a:pPr>
            <a:r>
              <a:rPr dirty="0" sz="2800" spc="-75">
                <a:latin typeface="Arial"/>
                <a:cs typeface="Arial"/>
              </a:rPr>
              <a:t>68M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155">
                <a:latin typeface="Arial"/>
                <a:cs typeface="Arial"/>
              </a:rPr>
              <a:t>hx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285">
                <a:latin typeface="Arial"/>
                <a:cs typeface="Arial"/>
              </a:rPr>
              <a:t>HTN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125">
                <a:latin typeface="Arial"/>
                <a:cs typeface="Arial"/>
              </a:rPr>
              <a:t>DM </a:t>
            </a:r>
            <a:r>
              <a:rPr dirty="0" sz="2800" spc="-130">
                <a:latin typeface="Arial"/>
                <a:cs typeface="Arial"/>
              </a:rPr>
              <a:t>presents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509">
                <a:latin typeface="Arial"/>
                <a:cs typeface="Arial"/>
              </a:rPr>
              <a:t>ER </a:t>
            </a:r>
            <a:r>
              <a:rPr dirty="0" sz="2800" spc="10">
                <a:latin typeface="Arial"/>
                <a:cs typeface="Arial"/>
              </a:rPr>
              <a:t>with </a:t>
            </a:r>
            <a:r>
              <a:rPr dirty="0" sz="2800" spc="-55">
                <a:latin typeface="Arial"/>
                <a:cs typeface="Arial"/>
              </a:rPr>
              <a:t>abrupt</a:t>
            </a:r>
            <a:r>
              <a:rPr dirty="0" sz="2800" spc="-575">
                <a:latin typeface="Arial"/>
                <a:cs typeface="Arial"/>
              </a:rPr>
              <a:t> </a:t>
            </a:r>
            <a:r>
              <a:rPr dirty="0" sz="2800" spc="-105">
                <a:latin typeface="Arial"/>
                <a:cs typeface="Arial"/>
              </a:rPr>
              <a:t>onset </a:t>
            </a:r>
            <a:r>
              <a:rPr dirty="0" sz="2800" spc="-10">
                <a:latin typeface="Arial"/>
                <a:cs typeface="Arial"/>
              </a:rPr>
              <a:t>of  </a:t>
            </a:r>
            <a:r>
              <a:rPr dirty="0" sz="2800" spc="-80">
                <a:latin typeface="Arial"/>
                <a:cs typeface="Arial"/>
              </a:rPr>
              <a:t>diffuse </a:t>
            </a:r>
            <a:r>
              <a:rPr dirty="0" sz="2800" spc="-100">
                <a:latin typeface="Arial"/>
                <a:cs typeface="Arial"/>
              </a:rPr>
              <a:t>abdominal pain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65">
                <a:latin typeface="Arial"/>
                <a:cs typeface="Arial"/>
              </a:rPr>
              <a:t>radiation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130">
                <a:latin typeface="Arial"/>
                <a:cs typeface="Arial"/>
              </a:rPr>
              <a:t>his</a:t>
            </a:r>
            <a:r>
              <a:rPr dirty="0" sz="2800" spc="-550">
                <a:latin typeface="Arial"/>
                <a:cs typeface="Arial"/>
              </a:rPr>
              <a:t> </a:t>
            </a:r>
            <a:r>
              <a:rPr dirty="0" sz="2800" spc="-35">
                <a:latin typeface="Arial"/>
                <a:cs typeface="Arial"/>
              </a:rPr>
              <a:t>low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150">
                <a:latin typeface="Arial"/>
                <a:cs typeface="Arial"/>
              </a:rPr>
              <a:t>back.	</a:t>
            </a:r>
            <a:r>
              <a:rPr dirty="0" sz="2800" spc="-204">
                <a:latin typeface="Arial"/>
                <a:cs typeface="Arial"/>
              </a:rPr>
              <a:t>The </a:t>
            </a:r>
            <a:r>
              <a:rPr dirty="0" sz="2800" spc="20">
                <a:latin typeface="Arial"/>
                <a:cs typeface="Arial"/>
              </a:rPr>
              <a:t>pt </a:t>
            </a:r>
            <a:r>
              <a:rPr dirty="0" sz="2800" spc="-145">
                <a:latin typeface="Arial"/>
                <a:cs typeface="Arial"/>
              </a:rPr>
              <a:t>is  </a:t>
            </a:r>
            <a:r>
              <a:rPr dirty="0" sz="2800" spc="-110">
                <a:latin typeface="Arial"/>
                <a:cs typeface="Arial"/>
              </a:rPr>
              <a:t>hypotensive, </a:t>
            </a:r>
            <a:r>
              <a:rPr dirty="0" sz="2800" spc="-125">
                <a:latin typeface="Arial"/>
                <a:cs typeface="Arial"/>
              </a:rPr>
              <a:t>tachycardic, </a:t>
            </a:r>
            <a:r>
              <a:rPr dirty="0" sz="2800" spc="-75">
                <a:latin typeface="Arial"/>
                <a:cs typeface="Arial"/>
              </a:rPr>
              <a:t>afebrile,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100">
                <a:latin typeface="Arial"/>
                <a:cs typeface="Arial"/>
              </a:rPr>
              <a:t>cool </a:t>
            </a:r>
            <a:r>
              <a:rPr dirty="0" sz="2800" spc="-10">
                <a:latin typeface="Arial"/>
                <a:cs typeface="Arial"/>
              </a:rPr>
              <a:t>but </a:t>
            </a:r>
            <a:r>
              <a:rPr dirty="0" sz="2800" spc="-65">
                <a:latin typeface="Arial"/>
                <a:cs typeface="Arial"/>
              </a:rPr>
              <a:t>dry</a:t>
            </a:r>
            <a:r>
              <a:rPr dirty="0" sz="2800" spc="-555">
                <a:latin typeface="Arial"/>
                <a:cs typeface="Arial"/>
              </a:rPr>
              <a:t> </a:t>
            </a:r>
            <a:r>
              <a:rPr dirty="0" sz="2800" spc="-125">
                <a:latin typeface="Arial"/>
                <a:cs typeface="Arial"/>
              </a:rPr>
              <a:t>skin.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78553" y="4269994"/>
            <a:ext cx="36004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0">
                <a:latin typeface="Arial"/>
                <a:cs typeface="Arial"/>
              </a:rPr>
              <a:t>Hypovolemic</a:t>
            </a:r>
            <a:r>
              <a:rPr dirty="0" sz="3600" spc="-280">
                <a:latin typeface="Arial"/>
                <a:cs typeface="Arial"/>
              </a:rPr>
              <a:t> </a:t>
            </a:r>
            <a:r>
              <a:rPr dirty="0" sz="3600" spc="-215">
                <a:latin typeface="Arial"/>
                <a:cs typeface="Arial"/>
              </a:rPr>
              <a:t>shock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2204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45"/>
              <a:t>What </a:t>
            </a:r>
            <a:r>
              <a:rPr dirty="0" spc="-320"/>
              <a:t>Type </a:t>
            </a:r>
            <a:r>
              <a:rPr dirty="0" spc="-190"/>
              <a:t>of </a:t>
            </a:r>
            <a:r>
              <a:rPr dirty="0" spc="-180"/>
              <a:t>Shock is</a:t>
            </a:r>
            <a:r>
              <a:rPr dirty="0" spc="-860"/>
              <a:t> </a:t>
            </a:r>
            <a:r>
              <a:rPr dirty="0" spc="-100"/>
              <a:t>This?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27310" cy="198818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Char char="•"/>
              <a:tabLst>
                <a:tab pos="241935" algn="l"/>
                <a:tab pos="5886450" algn="l"/>
              </a:tabLst>
            </a:pPr>
            <a:r>
              <a:rPr dirty="0" sz="2800" spc="-250">
                <a:latin typeface="Arial"/>
                <a:cs typeface="Arial"/>
              </a:rPr>
              <a:t>A </a:t>
            </a:r>
            <a:r>
              <a:rPr dirty="0" sz="2800" spc="-240">
                <a:latin typeface="Arial"/>
                <a:cs typeface="Arial"/>
              </a:rPr>
              <a:t>34F </a:t>
            </a:r>
            <a:r>
              <a:rPr dirty="0" sz="2800" spc="-130">
                <a:latin typeface="Arial"/>
                <a:cs typeface="Arial"/>
              </a:rPr>
              <a:t>presents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509">
                <a:latin typeface="Arial"/>
                <a:cs typeface="Arial"/>
              </a:rPr>
              <a:t>ER </a:t>
            </a:r>
            <a:r>
              <a:rPr dirty="0" sz="2800" spc="-30">
                <a:latin typeface="Arial"/>
                <a:cs typeface="Arial"/>
              </a:rPr>
              <a:t>after </a:t>
            </a:r>
            <a:r>
              <a:rPr dirty="0" sz="2800" spc="-90">
                <a:latin typeface="Arial"/>
                <a:cs typeface="Arial"/>
              </a:rPr>
              <a:t>dining </a:t>
            </a:r>
            <a:r>
              <a:rPr dirty="0" sz="2800" spc="-40">
                <a:latin typeface="Arial"/>
                <a:cs typeface="Arial"/>
              </a:rPr>
              <a:t>at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90">
                <a:latin typeface="Arial"/>
                <a:cs typeface="Arial"/>
              </a:rPr>
              <a:t>restaurant where </a:t>
            </a:r>
            <a:r>
              <a:rPr dirty="0" sz="2800" spc="-65">
                <a:latin typeface="Arial"/>
                <a:cs typeface="Arial"/>
              </a:rPr>
              <a:t>shortly  </a:t>
            </a:r>
            <a:r>
              <a:rPr dirty="0" sz="2800" spc="-30">
                <a:latin typeface="Arial"/>
                <a:cs typeface="Arial"/>
              </a:rPr>
              <a:t>after </a:t>
            </a:r>
            <a:r>
              <a:rPr dirty="0" sz="2800" spc="-95">
                <a:latin typeface="Arial"/>
                <a:cs typeface="Arial"/>
              </a:rPr>
              <a:t>eating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25">
                <a:latin typeface="Arial"/>
                <a:cs typeface="Arial"/>
              </a:rPr>
              <a:t>first </a:t>
            </a:r>
            <a:r>
              <a:rPr dirty="0" sz="2800" spc="-70">
                <a:latin typeface="Arial"/>
                <a:cs typeface="Arial"/>
              </a:rPr>
              <a:t>few </a:t>
            </a:r>
            <a:r>
              <a:rPr dirty="0" sz="2800" spc="-85">
                <a:latin typeface="Arial"/>
                <a:cs typeface="Arial"/>
              </a:rPr>
              <a:t>bites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75">
                <a:latin typeface="Arial"/>
                <a:cs typeface="Arial"/>
              </a:rPr>
              <a:t>her </a:t>
            </a:r>
            <a:r>
              <a:rPr dirty="0" sz="2800" spc="-110">
                <a:latin typeface="Arial"/>
                <a:cs typeface="Arial"/>
              </a:rPr>
              <a:t>meal, </a:t>
            </a:r>
            <a:r>
              <a:rPr dirty="0" sz="2800" spc="-165">
                <a:latin typeface="Arial"/>
                <a:cs typeface="Arial"/>
              </a:rPr>
              <a:t>became </a:t>
            </a:r>
            <a:r>
              <a:rPr dirty="0" sz="2800" spc="-140">
                <a:latin typeface="Arial"/>
                <a:cs typeface="Arial"/>
              </a:rPr>
              <a:t>anxious,  </a:t>
            </a:r>
            <a:r>
              <a:rPr dirty="0" sz="2800" spc="-75">
                <a:latin typeface="Arial"/>
                <a:cs typeface="Arial"/>
              </a:rPr>
              <a:t>diaphoretic, </a:t>
            </a:r>
            <a:r>
              <a:rPr dirty="0" sz="2800" spc="-175">
                <a:latin typeface="Arial"/>
                <a:cs typeface="Arial"/>
              </a:rPr>
              <a:t>began </a:t>
            </a:r>
            <a:r>
              <a:rPr dirty="0" sz="2800" spc="-130">
                <a:latin typeface="Arial"/>
                <a:cs typeface="Arial"/>
              </a:rPr>
              <a:t>wheezing, </a:t>
            </a:r>
            <a:r>
              <a:rPr dirty="0" sz="2800" spc="-65">
                <a:latin typeface="Arial"/>
                <a:cs typeface="Arial"/>
              </a:rPr>
              <a:t>noted </a:t>
            </a:r>
            <a:r>
              <a:rPr dirty="0" sz="2800" spc="-80">
                <a:latin typeface="Arial"/>
                <a:cs typeface="Arial"/>
              </a:rPr>
              <a:t>diffuse </a:t>
            </a:r>
            <a:r>
              <a:rPr dirty="0" sz="2800" spc="-20">
                <a:latin typeface="Arial"/>
                <a:cs typeface="Arial"/>
              </a:rPr>
              <a:t>pruritic </a:t>
            </a:r>
            <a:r>
              <a:rPr dirty="0" sz="2800" spc="-145">
                <a:latin typeface="Arial"/>
                <a:cs typeface="Arial"/>
              </a:rPr>
              <a:t>rash, </a:t>
            </a:r>
            <a:r>
              <a:rPr dirty="0" sz="2800" spc="-170">
                <a:latin typeface="Arial"/>
                <a:cs typeface="Arial"/>
              </a:rPr>
              <a:t>nausea,</a:t>
            </a:r>
            <a:r>
              <a:rPr dirty="0" sz="2800" spc="-320">
                <a:latin typeface="Arial"/>
                <a:cs typeface="Arial"/>
              </a:rPr>
              <a:t> </a:t>
            </a:r>
            <a:r>
              <a:rPr dirty="0" sz="2800" spc="-135">
                <a:latin typeface="Arial"/>
                <a:cs typeface="Arial"/>
              </a:rPr>
              <a:t>and 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130">
                <a:latin typeface="Arial"/>
                <a:cs typeface="Arial"/>
              </a:rPr>
              <a:t>sensation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75">
                <a:latin typeface="Arial"/>
                <a:cs typeface="Arial"/>
              </a:rPr>
              <a:t>her </a:t>
            </a:r>
            <a:r>
              <a:rPr dirty="0" sz="2800" spc="15">
                <a:latin typeface="Arial"/>
                <a:cs typeface="Arial"/>
              </a:rPr>
              <a:t>“throat</a:t>
            </a:r>
            <a:r>
              <a:rPr dirty="0" sz="2800" spc="-135">
                <a:latin typeface="Arial"/>
                <a:cs typeface="Arial"/>
              </a:rPr>
              <a:t> closing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15">
                <a:latin typeface="Arial"/>
                <a:cs typeface="Arial"/>
              </a:rPr>
              <a:t>off”.	</a:t>
            </a:r>
            <a:r>
              <a:rPr dirty="0" sz="2800" spc="-285">
                <a:latin typeface="Arial"/>
                <a:cs typeface="Arial"/>
              </a:rPr>
              <a:t>She </a:t>
            </a:r>
            <a:r>
              <a:rPr dirty="0" sz="2800" spc="-145">
                <a:latin typeface="Arial"/>
                <a:cs typeface="Arial"/>
              </a:rPr>
              <a:t>is </a:t>
            </a:r>
            <a:r>
              <a:rPr dirty="0" sz="2800" spc="-60">
                <a:latin typeface="Arial"/>
                <a:cs typeface="Arial"/>
              </a:rPr>
              <a:t>currently </a:t>
            </a:r>
            <a:r>
              <a:rPr dirty="0" sz="2800" spc="-110">
                <a:latin typeface="Arial"/>
                <a:cs typeface="Arial"/>
              </a:rPr>
              <a:t>hypotensive,  </a:t>
            </a:r>
            <a:r>
              <a:rPr dirty="0" sz="2800" spc="-130">
                <a:latin typeface="Arial"/>
                <a:cs typeface="Arial"/>
              </a:rPr>
              <a:t>tachycardic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10">
                <a:latin typeface="Arial"/>
                <a:cs typeface="Arial"/>
              </a:rPr>
              <a:t>ill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-114">
                <a:latin typeface="Arial"/>
                <a:cs typeface="Arial"/>
              </a:rPr>
              <a:t>appearing.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22046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45"/>
              <a:t>What </a:t>
            </a:r>
            <a:r>
              <a:rPr dirty="0" spc="-320"/>
              <a:t>Type </a:t>
            </a:r>
            <a:r>
              <a:rPr dirty="0" spc="-190"/>
              <a:t>of </a:t>
            </a:r>
            <a:r>
              <a:rPr dirty="0" spc="-180"/>
              <a:t>Shock is</a:t>
            </a:r>
            <a:r>
              <a:rPr dirty="0" spc="-860"/>
              <a:t> </a:t>
            </a:r>
            <a:r>
              <a:rPr dirty="0" spc="-100"/>
              <a:t>This?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227310" cy="306260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30"/>
              </a:spcBef>
              <a:buChar char="•"/>
              <a:tabLst>
                <a:tab pos="241935" algn="l"/>
                <a:tab pos="5886450" algn="l"/>
              </a:tabLst>
            </a:pPr>
            <a:r>
              <a:rPr dirty="0" sz="2800" spc="-250">
                <a:latin typeface="Arial"/>
                <a:cs typeface="Arial"/>
              </a:rPr>
              <a:t>A </a:t>
            </a:r>
            <a:r>
              <a:rPr dirty="0" sz="2800" spc="-240">
                <a:latin typeface="Arial"/>
                <a:cs typeface="Arial"/>
              </a:rPr>
              <a:t>34F </a:t>
            </a:r>
            <a:r>
              <a:rPr dirty="0" sz="2800" spc="-130">
                <a:latin typeface="Arial"/>
                <a:cs typeface="Arial"/>
              </a:rPr>
              <a:t>presents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509">
                <a:latin typeface="Arial"/>
                <a:cs typeface="Arial"/>
              </a:rPr>
              <a:t>ER </a:t>
            </a:r>
            <a:r>
              <a:rPr dirty="0" sz="2800" spc="-30">
                <a:latin typeface="Arial"/>
                <a:cs typeface="Arial"/>
              </a:rPr>
              <a:t>after </a:t>
            </a:r>
            <a:r>
              <a:rPr dirty="0" sz="2800" spc="-90">
                <a:latin typeface="Arial"/>
                <a:cs typeface="Arial"/>
              </a:rPr>
              <a:t>dining </a:t>
            </a:r>
            <a:r>
              <a:rPr dirty="0" sz="2800" spc="-40">
                <a:latin typeface="Arial"/>
                <a:cs typeface="Arial"/>
              </a:rPr>
              <a:t>at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90">
                <a:latin typeface="Arial"/>
                <a:cs typeface="Arial"/>
              </a:rPr>
              <a:t>restaurant where </a:t>
            </a:r>
            <a:r>
              <a:rPr dirty="0" sz="2800" spc="-65">
                <a:latin typeface="Arial"/>
                <a:cs typeface="Arial"/>
              </a:rPr>
              <a:t>shortly  </a:t>
            </a:r>
            <a:r>
              <a:rPr dirty="0" sz="2800" spc="-30">
                <a:latin typeface="Arial"/>
                <a:cs typeface="Arial"/>
              </a:rPr>
              <a:t>after </a:t>
            </a:r>
            <a:r>
              <a:rPr dirty="0" sz="2800" spc="-95">
                <a:latin typeface="Arial"/>
                <a:cs typeface="Arial"/>
              </a:rPr>
              <a:t>eating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25">
                <a:latin typeface="Arial"/>
                <a:cs typeface="Arial"/>
              </a:rPr>
              <a:t>first </a:t>
            </a:r>
            <a:r>
              <a:rPr dirty="0" sz="2800" spc="-70">
                <a:latin typeface="Arial"/>
                <a:cs typeface="Arial"/>
              </a:rPr>
              <a:t>few </a:t>
            </a:r>
            <a:r>
              <a:rPr dirty="0" sz="2800" spc="-85">
                <a:latin typeface="Arial"/>
                <a:cs typeface="Arial"/>
              </a:rPr>
              <a:t>bites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75">
                <a:latin typeface="Arial"/>
                <a:cs typeface="Arial"/>
              </a:rPr>
              <a:t>her </a:t>
            </a:r>
            <a:r>
              <a:rPr dirty="0" sz="2800" spc="-110">
                <a:latin typeface="Arial"/>
                <a:cs typeface="Arial"/>
              </a:rPr>
              <a:t>meal, </a:t>
            </a:r>
            <a:r>
              <a:rPr dirty="0" sz="2800" spc="-165">
                <a:latin typeface="Arial"/>
                <a:cs typeface="Arial"/>
              </a:rPr>
              <a:t>became </a:t>
            </a:r>
            <a:r>
              <a:rPr dirty="0" sz="2800" spc="-140">
                <a:latin typeface="Arial"/>
                <a:cs typeface="Arial"/>
              </a:rPr>
              <a:t>anxious,  </a:t>
            </a:r>
            <a:r>
              <a:rPr dirty="0" sz="2800" spc="-75">
                <a:latin typeface="Arial"/>
                <a:cs typeface="Arial"/>
              </a:rPr>
              <a:t>diaphoretic, </a:t>
            </a:r>
            <a:r>
              <a:rPr dirty="0" sz="2800" spc="-175">
                <a:latin typeface="Arial"/>
                <a:cs typeface="Arial"/>
              </a:rPr>
              <a:t>began </a:t>
            </a:r>
            <a:r>
              <a:rPr dirty="0" sz="2800" spc="-130">
                <a:latin typeface="Arial"/>
                <a:cs typeface="Arial"/>
              </a:rPr>
              <a:t>wheezing, </a:t>
            </a:r>
            <a:r>
              <a:rPr dirty="0" sz="2800" spc="-65">
                <a:latin typeface="Arial"/>
                <a:cs typeface="Arial"/>
              </a:rPr>
              <a:t>noted </a:t>
            </a:r>
            <a:r>
              <a:rPr dirty="0" sz="2800" spc="-80">
                <a:latin typeface="Arial"/>
                <a:cs typeface="Arial"/>
              </a:rPr>
              <a:t>diffuse </a:t>
            </a:r>
            <a:r>
              <a:rPr dirty="0" sz="2800" spc="-20">
                <a:latin typeface="Arial"/>
                <a:cs typeface="Arial"/>
              </a:rPr>
              <a:t>pruritic </a:t>
            </a:r>
            <a:r>
              <a:rPr dirty="0" sz="2800" spc="-145">
                <a:latin typeface="Arial"/>
                <a:cs typeface="Arial"/>
              </a:rPr>
              <a:t>rash, </a:t>
            </a:r>
            <a:r>
              <a:rPr dirty="0" sz="2800" spc="-170">
                <a:latin typeface="Arial"/>
                <a:cs typeface="Arial"/>
              </a:rPr>
              <a:t>nausea,</a:t>
            </a:r>
            <a:r>
              <a:rPr dirty="0" sz="2800" spc="-320">
                <a:latin typeface="Arial"/>
                <a:cs typeface="Arial"/>
              </a:rPr>
              <a:t> </a:t>
            </a:r>
            <a:r>
              <a:rPr dirty="0" sz="2800" spc="-135">
                <a:latin typeface="Arial"/>
                <a:cs typeface="Arial"/>
              </a:rPr>
              <a:t>and 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130">
                <a:latin typeface="Arial"/>
                <a:cs typeface="Arial"/>
              </a:rPr>
              <a:t>sensation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75">
                <a:latin typeface="Arial"/>
                <a:cs typeface="Arial"/>
              </a:rPr>
              <a:t>her </a:t>
            </a:r>
            <a:r>
              <a:rPr dirty="0" sz="2800" spc="15">
                <a:latin typeface="Arial"/>
                <a:cs typeface="Arial"/>
              </a:rPr>
              <a:t>“throat</a:t>
            </a:r>
            <a:r>
              <a:rPr dirty="0" sz="2800" spc="-135">
                <a:latin typeface="Arial"/>
                <a:cs typeface="Arial"/>
              </a:rPr>
              <a:t> closing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 spc="15">
                <a:latin typeface="Arial"/>
                <a:cs typeface="Arial"/>
              </a:rPr>
              <a:t>off”.	</a:t>
            </a:r>
            <a:r>
              <a:rPr dirty="0" sz="2800" spc="-285">
                <a:latin typeface="Arial"/>
                <a:cs typeface="Arial"/>
              </a:rPr>
              <a:t>She </a:t>
            </a:r>
            <a:r>
              <a:rPr dirty="0" sz="2800" spc="-145">
                <a:latin typeface="Arial"/>
                <a:cs typeface="Arial"/>
              </a:rPr>
              <a:t>is </a:t>
            </a:r>
            <a:r>
              <a:rPr dirty="0" sz="2800" spc="-60">
                <a:latin typeface="Arial"/>
                <a:cs typeface="Arial"/>
              </a:rPr>
              <a:t>currently </a:t>
            </a:r>
            <a:r>
              <a:rPr dirty="0" sz="2800" spc="-110">
                <a:latin typeface="Arial"/>
                <a:cs typeface="Arial"/>
              </a:rPr>
              <a:t>hypotensive,  </a:t>
            </a:r>
            <a:r>
              <a:rPr dirty="0" sz="2800" spc="-130">
                <a:latin typeface="Arial"/>
                <a:cs typeface="Arial"/>
              </a:rPr>
              <a:t>tachycardic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10">
                <a:latin typeface="Arial"/>
                <a:cs typeface="Arial"/>
              </a:rPr>
              <a:t>ill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-114">
                <a:latin typeface="Arial"/>
                <a:cs typeface="Arial"/>
              </a:rPr>
              <a:t>appearing.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0">
              <a:latin typeface="Times New Roman"/>
              <a:cs typeface="Times New Roman"/>
            </a:endParaRPr>
          </a:p>
          <a:p>
            <a:pPr algn="ctr" marL="131445">
              <a:lnSpc>
                <a:spcPct val="100000"/>
              </a:lnSpc>
            </a:pPr>
            <a:r>
              <a:rPr dirty="0" sz="3200" spc="-130">
                <a:latin typeface="Arial"/>
                <a:cs typeface="Arial"/>
              </a:rPr>
              <a:t>Anaphylactic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62327" y="2781300"/>
            <a:ext cx="8244078" cy="1392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40660" y="2929508"/>
            <a:ext cx="7447280" cy="7880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180"/>
              <a:t>Metabolic </a:t>
            </a:r>
            <a:r>
              <a:rPr dirty="0" sz="5000" spc="-185"/>
              <a:t>Response </a:t>
            </a:r>
            <a:r>
              <a:rPr dirty="0" sz="5000" spc="-235"/>
              <a:t>to</a:t>
            </a:r>
            <a:r>
              <a:rPr dirty="0" sz="5000" spc="-810"/>
              <a:t> </a:t>
            </a:r>
            <a:r>
              <a:rPr dirty="0" sz="5000" spc="-270"/>
              <a:t>Injury</a:t>
            </a:r>
            <a:endParaRPr sz="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610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Mediating </a:t>
            </a:r>
            <a:r>
              <a:rPr dirty="0" spc="-215"/>
              <a:t>the</a:t>
            </a:r>
            <a:r>
              <a:rPr dirty="0" spc="-580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5442585" cy="167005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241935" algn="l"/>
              </a:tabLst>
            </a:pPr>
            <a:r>
              <a:rPr dirty="0" sz="2800" spc="-204">
                <a:latin typeface="Arial"/>
                <a:cs typeface="Arial"/>
              </a:rPr>
              <a:t>The </a:t>
            </a:r>
            <a:r>
              <a:rPr dirty="0" sz="2800" spc="-120">
                <a:latin typeface="Arial"/>
                <a:cs typeface="Arial"/>
              </a:rPr>
              <a:t>Acute </a:t>
            </a:r>
            <a:r>
              <a:rPr dirty="0" sz="2800" spc="-70">
                <a:latin typeface="Arial"/>
                <a:cs typeface="Arial"/>
              </a:rPr>
              <a:t>Inflammatory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220">
                <a:latin typeface="Arial"/>
                <a:cs typeface="Arial"/>
              </a:rPr>
              <a:t>Response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Char char="•"/>
              <a:tabLst>
                <a:tab pos="699135" algn="l"/>
              </a:tabLst>
            </a:pPr>
            <a:r>
              <a:rPr dirty="0" sz="2400" spc="-100">
                <a:latin typeface="Arial"/>
                <a:cs typeface="Arial"/>
              </a:rPr>
              <a:t>Cellular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60">
                <a:latin typeface="Arial"/>
                <a:cs typeface="Arial"/>
              </a:rPr>
              <a:t>activation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60">
                <a:latin typeface="Arial"/>
                <a:cs typeface="Arial"/>
              </a:rPr>
              <a:t>Inflammatory </a:t>
            </a:r>
            <a:r>
              <a:rPr dirty="0" sz="2400" spc="-80">
                <a:latin typeface="Arial"/>
                <a:cs typeface="Arial"/>
              </a:rPr>
              <a:t>mediators </a:t>
            </a:r>
            <a:r>
              <a:rPr dirty="0" sz="2400" spc="-250">
                <a:latin typeface="Arial"/>
                <a:cs typeface="Arial"/>
              </a:rPr>
              <a:t>(TNF, </a:t>
            </a:r>
            <a:r>
              <a:rPr dirty="0" sz="2400" spc="-150">
                <a:latin typeface="Arial"/>
                <a:cs typeface="Arial"/>
              </a:rPr>
              <a:t>IL1,</a:t>
            </a:r>
            <a:r>
              <a:rPr dirty="0" sz="2400" spc="-170">
                <a:latin typeface="Arial"/>
                <a:cs typeface="Arial"/>
              </a:rPr>
              <a:t> </a:t>
            </a:r>
            <a:r>
              <a:rPr dirty="0" sz="2400" spc="-75">
                <a:latin typeface="Arial"/>
                <a:cs typeface="Arial"/>
              </a:rPr>
              <a:t>etc)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699135" algn="l"/>
              </a:tabLst>
            </a:pPr>
            <a:r>
              <a:rPr dirty="0" sz="2400" spc="-130">
                <a:latin typeface="Arial"/>
                <a:cs typeface="Arial"/>
              </a:rPr>
              <a:t>Paracrine </a:t>
            </a:r>
            <a:r>
              <a:rPr dirty="0" sz="2400" spc="-310">
                <a:latin typeface="Arial"/>
                <a:cs typeface="Arial"/>
              </a:rPr>
              <a:t>Vs </a:t>
            </a:r>
            <a:r>
              <a:rPr dirty="0" sz="2400" spc="-80">
                <a:latin typeface="Arial"/>
                <a:cs typeface="Arial"/>
              </a:rPr>
              <a:t>endocrine</a:t>
            </a:r>
            <a:r>
              <a:rPr dirty="0" sz="2400" spc="-305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effects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508" y="2500883"/>
            <a:ext cx="2577845" cy="1392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05221" y="2649093"/>
            <a:ext cx="1784350" cy="7880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5000" spc="-220"/>
              <a:t>SHOCK</a:t>
            </a:r>
            <a:endParaRPr sz="5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610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Mediating </a:t>
            </a:r>
            <a:r>
              <a:rPr dirty="0" spc="-215"/>
              <a:t>the</a:t>
            </a:r>
            <a:r>
              <a:rPr dirty="0" spc="-580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4509135" cy="167005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241935" algn="l"/>
              </a:tabLst>
            </a:pPr>
            <a:r>
              <a:rPr dirty="0" sz="2800" spc="-204">
                <a:latin typeface="Arial"/>
                <a:cs typeface="Arial"/>
              </a:rPr>
              <a:t>The</a:t>
            </a:r>
            <a:r>
              <a:rPr dirty="0" sz="2800" spc="-155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Endothelium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Char char="•"/>
              <a:tabLst>
                <a:tab pos="699135" algn="l"/>
              </a:tabLst>
            </a:pPr>
            <a:r>
              <a:rPr dirty="0" sz="2400" spc="-120">
                <a:latin typeface="Arial"/>
                <a:cs typeface="Arial"/>
              </a:rPr>
              <a:t>Selectins, </a:t>
            </a:r>
            <a:r>
              <a:rPr dirty="0" sz="2400" spc="-75">
                <a:latin typeface="Arial"/>
                <a:cs typeface="Arial"/>
              </a:rPr>
              <a:t>Integrins, </a:t>
            </a:r>
            <a:r>
              <a:rPr dirty="0" sz="2400" spc="-114">
                <a:latin typeface="Arial"/>
                <a:cs typeface="Arial"/>
              </a:rPr>
              <a:t>and</a:t>
            </a:r>
            <a:r>
              <a:rPr dirty="0" sz="2400" spc="-275">
                <a:latin typeface="Arial"/>
                <a:cs typeface="Arial"/>
              </a:rPr>
              <a:t> </a:t>
            </a:r>
            <a:r>
              <a:rPr dirty="0" sz="2400" spc="-190">
                <a:latin typeface="Arial"/>
                <a:cs typeface="Arial"/>
              </a:rPr>
              <a:t>ICAMs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30">
                <a:latin typeface="Arial"/>
                <a:cs typeface="Arial"/>
              </a:rPr>
              <a:t>Nitric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135">
                <a:latin typeface="Arial"/>
                <a:cs typeface="Arial"/>
              </a:rPr>
              <a:t>Oxide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699135" algn="l"/>
              </a:tabLst>
            </a:pPr>
            <a:r>
              <a:rPr dirty="0" sz="2400" spc="-175">
                <a:latin typeface="Arial"/>
                <a:cs typeface="Arial"/>
              </a:rPr>
              <a:t>Tissue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Factor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610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Mediating </a:t>
            </a:r>
            <a:r>
              <a:rPr dirty="0" spc="-215"/>
              <a:t>the</a:t>
            </a:r>
            <a:r>
              <a:rPr dirty="0" spc="-580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4298315" cy="127825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241935" algn="l"/>
              </a:tabLst>
            </a:pPr>
            <a:r>
              <a:rPr dirty="0" sz="2800" spc="-65">
                <a:latin typeface="Arial"/>
                <a:cs typeface="Arial"/>
              </a:rPr>
              <a:t>Afferent </a:t>
            </a:r>
            <a:r>
              <a:rPr dirty="0" sz="2800" spc="-135">
                <a:latin typeface="Arial"/>
                <a:cs typeface="Arial"/>
              </a:rPr>
              <a:t>Nerve</a:t>
            </a:r>
            <a:r>
              <a:rPr dirty="0" sz="2800" spc="-225">
                <a:latin typeface="Arial"/>
                <a:cs typeface="Arial"/>
              </a:rPr>
              <a:t> </a:t>
            </a:r>
            <a:r>
              <a:rPr dirty="0" sz="2800" spc="-80">
                <a:latin typeface="Arial"/>
                <a:cs typeface="Arial"/>
              </a:rPr>
              <a:t>Stimulation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Char char="•"/>
              <a:tabLst>
                <a:tab pos="699135" algn="l"/>
              </a:tabLst>
            </a:pPr>
            <a:r>
              <a:rPr dirty="0" sz="2400" spc="-105">
                <a:latin typeface="Arial"/>
                <a:cs typeface="Arial"/>
              </a:rPr>
              <a:t>Sympathetic </a:t>
            </a:r>
            <a:r>
              <a:rPr dirty="0" sz="2400" spc="-120">
                <a:latin typeface="Arial"/>
                <a:cs typeface="Arial"/>
              </a:rPr>
              <a:t>Nervous</a:t>
            </a:r>
            <a:r>
              <a:rPr dirty="0" sz="2400" spc="-200">
                <a:latin typeface="Arial"/>
                <a:cs typeface="Arial"/>
              </a:rPr>
              <a:t> </a:t>
            </a:r>
            <a:r>
              <a:rPr dirty="0" sz="2400" spc="-180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95">
                <a:latin typeface="Arial"/>
                <a:cs typeface="Arial"/>
              </a:rPr>
              <a:t>Adrenal </a:t>
            </a:r>
            <a:r>
              <a:rPr dirty="0" sz="2400" spc="-135">
                <a:latin typeface="Arial"/>
                <a:cs typeface="Arial"/>
              </a:rPr>
              <a:t>Gland</a:t>
            </a:r>
            <a:r>
              <a:rPr dirty="0" sz="2400" spc="-165">
                <a:latin typeface="Arial"/>
                <a:cs typeface="Arial"/>
              </a:rPr>
              <a:t> </a:t>
            </a:r>
            <a:r>
              <a:rPr dirty="0" sz="2400" spc="-60">
                <a:latin typeface="Arial"/>
                <a:cs typeface="Arial"/>
              </a:rPr>
              <a:t>Medulla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610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35"/>
              <a:t>Mediating </a:t>
            </a:r>
            <a:r>
              <a:rPr dirty="0" spc="-215"/>
              <a:t>the</a:t>
            </a:r>
            <a:r>
              <a:rPr dirty="0" spc="-580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6962775" cy="2066289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241935" algn="l"/>
              </a:tabLst>
            </a:pPr>
            <a:r>
              <a:rPr dirty="0" sz="2800" spc="-204">
                <a:latin typeface="Arial"/>
                <a:cs typeface="Arial"/>
              </a:rPr>
              <a:t>The </a:t>
            </a:r>
            <a:r>
              <a:rPr dirty="0" sz="2800" spc="-140">
                <a:latin typeface="Arial"/>
                <a:cs typeface="Arial"/>
              </a:rPr>
              <a:t>Endocrine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15"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Char char="•"/>
              <a:tabLst>
                <a:tab pos="699135" algn="l"/>
              </a:tabLst>
            </a:pPr>
            <a:r>
              <a:rPr dirty="0" sz="2400" spc="-50">
                <a:latin typeface="Arial"/>
                <a:cs typeface="Arial"/>
              </a:rPr>
              <a:t>Pituitary </a:t>
            </a:r>
            <a:r>
              <a:rPr dirty="0" sz="2400" spc="-135">
                <a:latin typeface="Arial"/>
                <a:cs typeface="Arial"/>
              </a:rPr>
              <a:t>Gland </a:t>
            </a:r>
            <a:r>
              <a:rPr dirty="0" sz="2400" spc="-190">
                <a:latin typeface="Arial"/>
                <a:cs typeface="Arial"/>
              </a:rPr>
              <a:t>(GH, </a:t>
            </a:r>
            <a:r>
              <a:rPr dirty="0" sz="2400" spc="-260">
                <a:latin typeface="Arial"/>
                <a:cs typeface="Arial"/>
              </a:rPr>
              <a:t>ACTH,</a:t>
            </a:r>
            <a:r>
              <a:rPr dirty="0" sz="2400" spc="-180">
                <a:latin typeface="Arial"/>
                <a:cs typeface="Arial"/>
              </a:rPr>
              <a:t> </a:t>
            </a:r>
            <a:r>
              <a:rPr dirty="0" sz="2400" spc="-229">
                <a:latin typeface="Arial"/>
                <a:cs typeface="Arial"/>
              </a:rPr>
              <a:t>ADP)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95">
                <a:latin typeface="Arial"/>
                <a:cs typeface="Arial"/>
              </a:rPr>
              <a:t>Adrenal </a:t>
            </a:r>
            <a:r>
              <a:rPr dirty="0" sz="2400" spc="-135">
                <a:latin typeface="Arial"/>
                <a:cs typeface="Arial"/>
              </a:rPr>
              <a:t>Gland </a:t>
            </a:r>
            <a:r>
              <a:rPr dirty="0" sz="2400" spc="-85">
                <a:latin typeface="Arial"/>
                <a:cs typeface="Arial"/>
              </a:rPr>
              <a:t>(Cortisol,</a:t>
            </a:r>
            <a:r>
              <a:rPr dirty="0" sz="2400" spc="-185">
                <a:latin typeface="Arial"/>
                <a:cs typeface="Arial"/>
              </a:rPr>
              <a:t> </a:t>
            </a:r>
            <a:r>
              <a:rPr dirty="0" sz="2400" spc="-90">
                <a:latin typeface="Arial"/>
                <a:cs typeface="Arial"/>
              </a:rPr>
              <a:t>Aldosterone)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25"/>
              </a:spcBef>
              <a:buChar char="•"/>
              <a:tabLst>
                <a:tab pos="699135" algn="l"/>
              </a:tabLst>
            </a:pPr>
            <a:r>
              <a:rPr dirty="0" sz="2400" spc="-125">
                <a:latin typeface="Arial"/>
                <a:cs typeface="Arial"/>
              </a:rPr>
              <a:t>Pancreatic </a:t>
            </a:r>
            <a:r>
              <a:rPr dirty="0" sz="2400" spc="-135">
                <a:latin typeface="Arial"/>
                <a:cs typeface="Arial"/>
              </a:rPr>
              <a:t>(Glucagon, </a:t>
            </a:r>
            <a:r>
              <a:rPr dirty="0" sz="2400">
                <a:latin typeface="Symbol"/>
                <a:cs typeface="Symbol"/>
              </a:rPr>
              <a:t></a:t>
            </a:r>
            <a:r>
              <a:rPr dirty="0" sz="2400" spc="-100">
                <a:latin typeface="Times New Roman"/>
                <a:cs typeface="Times New Roman"/>
              </a:rPr>
              <a:t> </a:t>
            </a:r>
            <a:r>
              <a:rPr dirty="0" sz="2400" spc="-80">
                <a:latin typeface="Arial"/>
                <a:cs typeface="Arial"/>
              </a:rPr>
              <a:t>Insulin)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9135" algn="l"/>
              </a:tabLst>
            </a:pPr>
            <a:r>
              <a:rPr dirty="0" sz="2400" spc="-110">
                <a:latin typeface="Arial"/>
                <a:cs typeface="Arial"/>
              </a:rPr>
              <a:t>Others </a:t>
            </a:r>
            <a:r>
              <a:rPr dirty="0" sz="2400" spc="-125">
                <a:latin typeface="Arial"/>
                <a:cs typeface="Arial"/>
              </a:rPr>
              <a:t>(Renin, </a:t>
            </a:r>
            <a:r>
              <a:rPr dirty="0" sz="2400" spc="-90">
                <a:latin typeface="Arial"/>
                <a:cs typeface="Arial"/>
              </a:rPr>
              <a:t>Angiotensin, </a:t>
            </a:r>
            <a:r>
              <a:rPr dirty="0" sz="2400">
                <a:latin typeface="Symbol"/>
                <a:cs typeface="Symbol"/>
              </a:rPr>
              <a:t>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280">
                <a:latin typeface="Arial"/>
                <a:cs typeface="Arial"/>
              </a:rPr>
              <a:t>Sex </a:t>
            </a:r>
            <a:r>
              <a:rPr dirty="0" sz="2400" spc="-95">
                <a:latin typeface="Arial"/>
                <a:cs typeface="Arial"/>
              </a:rPr>
              <a:t>hormones, </a:t>
            </a:r>
            <a:r>
              <a:rPr dirty="0" sz="2400">
                <a:latin typeface="Symbol"/>
                <a:cs typeface="Symbol"/>
              </a:rPr>
              <a:t></a:t>
            </a:r>
            <a:r>
              <a:rPr dirty="0" sz="2400" spc="-120">
                <a:latin typeface="Times New Roman"/>
                <a:cs typeface="Times New Roman"/>
              </a:rPr>
              <a:t> </a:t>
            </a:r>
            <a:r>
              <a:rPr dirty="0" sz="2400" spc="-175">
                <a:latin typeface="Arial"/>
                <a:cs typeface="Arial"/>
              </a:rPr>
              <a:t>T4)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014209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70"/>
              <a:t>Consequences </a:t>
            </a:r>
            <a:r>
              <a:rPr dirty="0" spc="-190"/>
              <a:t>of </a:t>
            </a:r>
            <a:r>
              <a:rPr dirty="0" spc="-215"/>
              <a:t>the</a:t>
            </a:r>
            <a:r>
              <a:rPr dirty="0" spc="-705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4358640" cy="25831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935" algn="l"/>
              </a:tabLst>
            </a:pPr>
            <a:r>
              <a:rPr dirty="0" sz="2800" spc="-85">
                <a:latin typeface="Arial"/>
                <a:cs typeface="Arial"/>
              </a:rPr>
              <a:t>Limiting</a:t>
            </a:r>
            <a:r>
              <a:rPr dirty="0" sz="2800" spc="-135">
                <a:latin typeface="Arial"/>
                <a:cs typeface="Arial"/>
              </a:rPr>
              <a:t> </a:t>
            </a:r>
            <a:r>
              <a:rPr dirty="0" sz="2800" spc="-40">
                <a:latin typeface="Arial"/>
                <a:cs typeface="Arial"/>
              </a:rPr>
              <a:t>injury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25">
                <a:latin typeface="Arial"/>
                <a:cs typeface="Arial"/>
              </a:rPr>
              <a:t>Initiation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70">
                <a:latin typeface="Arial"/>
                <a:cs typeface="Arial"/>
              </a:rPr>
              <a:t>repair</a:t>
            </a:r>
            <a:r>
              <a:rPr dirty="0" sz="2800" spc="-425">
                <a:latin typeface="Arial"/>
                <a:cs typeface="Arial"/>
              </a:rPr>
              <a:t> </a:t>
            </a:r>
            <a:r>
              <a:rPr dirty="0" sz="2800" spc="-190">
                <a:latin typeface="Arial"/>
                <a:cs typeface="Arial"/>
              </a:rPr>
              <a:t>processes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935" algn="l"/>
              </a:tabLst>
            </a:pPr>
            <a:r>
              <a:rPr dirty="0" sz="2800" spc="-55">
                <a:latin typeface="Arial"/>
                <a:cs typeface="Arial"/>
              </a:rPr>
              <a:t>Mobilization </a:t>
            </a:r>
            <a:r>
              <a:rPr dirty="0" sz="2800" spc="-10">
                <a:latin typeface="Arial"/>
                <a:cs typeface="Arial"/>
              </a:rPr>
              <a:t>of</a:t>
            </a:r>
            <a:r>
              <a:rPr dirty="0" sz="2800" spc="-235">
                <a:latin typeface="Arial"/>
                <a:cs typeface="Arial"/>
              </a:rPr>
              <a:t> </a:t>
            </a:r>
            <a:r>
              <a:rPr dirty="0" sz="2800" spc="-135">
                <a:latin typeface="Arial"/>
                <a:cs typeface="Arial"/>
              </a:rPr>
              <a:t>substrates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935" algn="l"/>
              </a:tabLst>
            </a:pPr>
            <a:r>
              <a:rPr dirty="0" sz="2800" spc="-105">
                <a:latin typeface="Arial"/>
                <a:cs typeface="Arial"/>
              </a:rPr>
              <a:t>Prevention </a:t>
            </a:r>
            <a:r>
              <a:rPr dirty="0" sz="2800" spc="-10">
                <a:latin typeface="Arial"/>
                <a:cs typeface="Arial"/>
              </a:rPr>
              <a:t>of</a:t>
            </a:r>
            <a:r>
              <a:rPr dirty="0" sz="2800" spc="-185">
                <a:latin typeface="Arial"/>
                <a:cs typeface="Arial"/>
              </a:rPr>
              <a:t> </a:t>
            </a:r>
            <a:r>
              <a:rPr dirty="0" sz="2800" spc="-55">
                <a:latin typeface="Arial"/>
                <a:cs typeface="Arial"/>
              </a:rPr>
              <a:t>infection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105">
                <a:latin typeface="Arial"/>
                <a:cs typeface="Arial"/>
              </a:rPr>
              <a:t>Distant </a:t>
            </a:r>
            <a:r>
              <a:rPr dirty="0" sz="2800" spc="-140">
                <a:latin typeface="Arial"/>
                <a:cs typeface="Arial"/>
              </a:rPr>
              <a:t>organ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-180">
                <a:latin typeface="Arial"/>
                <a:cs typeface="Arial"/>
              </a:rPr>
              <a:t>damage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560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04"/>
              <a:t>to</a:t>
            </a:r>
            <a:r>
              <a:rPr dirty="0" spc="-730"/>
              <a:t> </a:t>
            </a:r>
            <a:r>
              <a:rPr dirty="0" spc="-229"/>
              <a:t>Fasting</a:t>
            </a:r>
          </a:p>
        </p:txBody>
      </p:sp>
      <p:sp>
        <p:nvSpPr>
          <p:cNvPr id="3" name="object 3"/>
          <p:cNvSpPr/>
          <p:nvPr/>
        </p:nvSpPr>
        <p:spPr>
          <a:xfrm>
            <a:off x="353567" y="1825154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3567" y="184943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53567" y="1874980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53567" y="1899260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3567" y="192480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3567" y="1949079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3567" y="1973347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3567" y="1998905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3567" y="2023173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3567" y="2048719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3567" y="2072992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3567" y="2097272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53567" y="212281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3567" y="2147092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7"/>
                </a:moveTo>
                <a:lnTo>
                  <a:pt x="5483777" y="25577"/>
                </a:lnTo>
                <a:lnTo>
                  <a:pt x="5483777" y="0"/>
                </a:lnTo>
                <a:lnTo>
                  <a:pt x="0" y="0"/>
                </a:lnTo>
                <a:lnTo>
                  <a:pt x="0" y="25577"/>
                </a:lnTo>
                <a:close/>
              </a:path>
            </a:pathLst>
          </a:custGeom>
          <a:solidFill>
            <a:srgbClr val="000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3567" y="217266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3567" y="219694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44"/>
                </a:moveTo>
                <a:lnTo>
                  <a:pt x="5483777" y="24244"/>
                </a:lnTo>
                <a:lnTo>
                  <a:pt x="5483777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5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3567" y="2221191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7"/>
                </a:moveTo>
                <a:lnTo>
                  <a:pt x="5483777" y="25577"/>
                </a:lnTo>
                <a:lnTo>
                  <a:pt x="5483777" y="0"/>
                </a:lnTo>
                <a:lnTo>
                  <a:pt x="0" y="0"/>
                </a:lnTo>
                <a:lnTo>
                  <a:pt x="0" y="25577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3567" y="224676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3567" y="2271035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3567" y="2296593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3567" y="2320867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3567" y="234513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53567" y="2370681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53567" y="2394960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3567" y="242050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53567" y="2444780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53567" y="2469059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3567" y="249460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3567" y="2518873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3567" y="2544420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3567" y="2568699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3567" y="2594245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53567" y="2618519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53567" y="2642798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53567" y="2668345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53567" y="269262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53567" y="2718171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53567" y="2742444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3567" y="2766711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53567" y="279225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53567" y="2816537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53567" y="2842084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53567" y="2866357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3567" y="2890631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7"/>
                </a:moveTo>
                <a:lnTo>
                  <a:pt x="5483777" y="25577"/>
                </a:lnTo>
                <a:lnTo>
                  <a:pt x="5483777" y="0"/>
                </a:lnTo>
                <a:lnTo>
                  <a:pt x="0" y="0"/>
                </a:lnTo>
                <a:lnTo>
                  <a:pt x="0" y="25577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3567" y="2916207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3567" y="2940487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38777" y="296603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53567" y="296603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38777" y="299030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53567" y="299030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38777" y="3014586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3567" y="3014586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38777" y="3040132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3567" y="3040132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38777" y="3064400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53567" y="3064400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38777" y="308994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53567" y="308994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38777" y="3114219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3567" y="3114219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38777" y="3138499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53567" y="3138499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138777" y="3164045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53567" y="3164045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38777" y="3188325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3567" y="3188325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138777" y="321387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53567" y="321387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138777" y="3238145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53567" y="3238145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138777" y="3262424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53567" y="3262424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38777" y="328797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53567" y="328797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38777" y="3312238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53567" y="3312238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138777" y="3337784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53567" y="3337784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138777" y="3362058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53567" y="3362058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38777" y="3386337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53567" y="3386337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38777" y="341188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53567" y="341188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38777" y="3436163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53567" y="3436163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138777" y="3461710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53567" y="3461710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138777" y="348598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53567" y="348598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138777" y="3510250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53567" y="3510250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138777" y="3535809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53567" y="3535809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138777" y="3560076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53567" y="3560076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38777" y="3585622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53567" y="3585622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138777" y="360989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53567" y="360989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138777" y="3634171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76"/>
                </a:moveTo>
                <a:lnTo>
                  <a:pt x="698568" y="25576"/>
                </a:lnTo>
                <a:lnTo>
                  <a:pt x="698568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53567" y="3634171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76"/>
                </a:moveTo>
                <a:lnTo>
                  <a:pt x="692177" y="25576"/>
                </a:lnTo>
                <a:lnTo>
                  <a:pt x="6921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38777" y="3659752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44"/>
                </a:moveTo>
                <a:lnTo>
                  <a:pt x="698568" y="24244"/>
                </a:lnTo>
                <a:lnTo>
                  <a:pt x="698568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53567" y="3659752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44"/>
                </a:moveTo>
                <a:lnTo>
                  <a:pt x="692177" y="24244"/>
                </a:lnTo>
                <a:lnTo>
                  <a:pt x="692177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138777" y="3683995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77"/>
                </a:moveTo>
                <a:lnTo>
                  <a:pt x="698568" y="25577"/>
                </a:lnTo>
                <a:lnTo>
                  <a:pt x="698568" y="0"/>
                </a:lnTo>
                <a:lnTo>
                  <a:pt x="0" y="0"/>
                </a:lnTo>
                <a:lnTo>
                  <a:pt x="0" y="25577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53567" y="3683995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77"/>
                </a:moveTo>
                <a:lnTo>
                  <a:pt x="692177" y="25577"/>
                </a:lnTo>
                <a:lnTo>
                  <a:pt x="692177" y="0"/>
                </a:lnTo>
                <a:lnTo>
                  <a:pt x="0" y="0"/>
                </a:lnTo>
                <a:lnTo>
                  <a:pt x="0" y="25577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138777" y="3709572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53567" y="3709572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138777" y="3733845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53567" y="3733845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138777" y="3758125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53567" y="3758125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138777" y="378367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53567" y="378367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138777" y="3807938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53567" y="3807938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138777" y="3833497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53567" y="3833497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138777" y="3857764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53567" y="3857764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138777" y="388331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53567" y="388331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138777" y="3907584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53567" y="3907584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138777" y="3931864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53567" y="3931864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138777" y="3957410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3567" y="3957410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138777" y="3981689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53567" y="3981689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5138777" y="400723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53567" y="400723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138777" y="4031509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53567" y="4031509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38777" y="4055777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53568" y="4055777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138777" y="408132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53568" y="408132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138777" y="4105603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53568" y="4105603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138777" y="4131149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53568" y="4131149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138777" y="415542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53568" y="415542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138777" y="4179702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53568" y="4179702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138777" y="4205248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53568" y="4205248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138777" y="4229528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53568" y="4229528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138777" y="4255074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53568" y="4255074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5138777" y="4279348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53568" y="4279348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138777" y="4303615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53568" y="4303615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138777" y="432916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53568" y="432916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138777" y="4353436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76"/>
                </a:moveTo>
                <a:lnTo>
                  <a:pt x="698568" y="25576"/>
                </a:lnTo>
                <a:lnTo>
                  <a:pt x="698568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53568" y="4353436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76"/>
                </a:moveTo>
                <a:lnTo>
                  <a:pt x="692177" y="25576"/>
                </a:lnTo>
                <a:lnTo>
                  <a:pt x="6921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5138777" y="437902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53568" y="437902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138777" y="440329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44"/>
                </a:moveTo>
                <a:lnTo>
                  <a:pt x="698568" y="24244"/>
                </a:lnTo>
                <a:lnTo>
                  <a:pt x="698568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53568" y="440329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44"/>
                </a:moveTo>
                <a:lnTo>
                  <a:pt x="692177" y="24244"/>
                </a:lnTo>
                <a:lnTo>
                  <a:pt x="692177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5138777" y="4427535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76"/>
                </a:moveTo>
                <a:lnTo>
                  <a:pt x="698568" y="25576"/>
                </a:lnTo>
                <a:lnTo>
                  <a:pt x="698568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53568" y="4427535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76"/>
                </a:moveTo>
                <a:lnTo>
                  <a:pt x="692177" y="25576"/>
                </a:lnTo>
                <a:lnTo>
                  <a:pt x="6921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138777" y="445311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53568" y="445311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138777" y="4477390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53568" y="4477390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5138777" y="450293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53568" y="450293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138777" y="4527210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353568" y="4527210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138777" y="4551490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53568" y="4551490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138777" y="4577036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53568" y="4577036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138777" y="4601303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53568" y="4601303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138777" y="4626850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53568" y="4626850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138777" y="4651135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353568" y="4651135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138777" y="4675402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53568" y="4675402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138777" y="4700949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53568" y="4700949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138777" y="4725229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53568" y="4725229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8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5138777" y="4750775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53568" y="4750775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138777" y="4775048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353568" y="4775048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138777" y="4799328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53568" y="4799328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138777" y="4824874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353568" y="4824874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5138777" y="4849141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353568" y="4849141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5138777" y="4874688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353568" y="4874688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138777" y="4898961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53568" y="4898961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138777" y="4923241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353568" y="4923241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138777" y="4948787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53568" y="4948787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138777" y="4973066"/>
            <a:ext cx="699135" cy="26034"/>
          </a:xfrm>
          <a:custGeom>
            <a:avLst/>
            <a:gdLst/>
            <a:ahLst/>
            <a:cxnLst/>
            <a:rect l="l" t="t" r="r" b="b"/>
            <a:pathLst>
              <a:path w="699135" h="26035">
                <a:moveTo>
                  <a:pt x="0" y="25547"/>
                </a:moveTo>
                <a:lnTo>
                  <a:pt x="698568" y="25547"/>
                </a:lnTo>
                <a:lnTo>
                  <a:pt x="698568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353568" y="4973066"/>
            <a:ext cx="692785" cy="26034"/>
          </a:xfrm>
          <a:custGeom>
            <a:avLst/>
            <a:gdLst/>
            <a:ahLst/>
            <a:cxnLst/>
            <a:rect l="l" t="t" r="r" b="b"/>
            <a:pathLst>
              <a:path w="692785" h="26035">
                <a:moveTo>
                  <a:pt x="0" y="25547"/>
                </a:moveTo>
                <a:lnTo>
                  <a:pt x="692177" y="25547"/>
                </a:lnTo>
                <a:lnTo>
                  <a:pt x="6921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7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5138777" y="4998613"/>
            <a:ext cx="699135" cy="24765"/>
          </a:xfrm>
          <a:custGeom>
            <a:avLst/>
            <a:gdLst/>
            <a:ahLst/>
            <a:cxnLst/>
            <a:rect l="l" t="t" r="r" b="b"/>
            <a:pathLst>
              <a:path w="699135" h="24764">
                <a:moveTo>
                  <a:pt x="0" y="24274"/>
                </a:moveTo>
                <a:lnTo>
                  <a:pt x="698568" y="24274"/>
                </a:lnTo>
                <a:lnTo>
                  <a:pt x="698568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353568" y="4998613"/>
            <a:ext cx="692785" cy="24765"/>
          </a:xfrm>
          <a:custGeom>
            <a:avLst/>
            <a:gdLst/>
            <a:ahLst/>
            <a:cxnLst/>
            <a:rect l="l" t="t" r="r" b="b"/>
            <a:pathLst>
              <a:path w="692785" h="24764">
                <a:moveTo>
                  <a:pt x="0" y="24274"/>
                </a:moveTo>
                <a:lnTo>
                  <a:pt x="692177" y="24274"/>
                </a:lnTo>
                <a:lnTo>
                  <a:pt x="6921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353568" y="502288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53568" y="504715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53568" y="5072712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353568" y="5096987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6"/>
                </a:moveTo>
                <a:lnTo>
                  <a:pt x="5483777" y="25576"/>
                </a:lnTo>
                <a:lnTo>
                  <a:pt x="54837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353568" y="512255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44"/>
                </a:moveTo>
                <a:lnTo>
                  <a:pt x="5483777" y="24244"/>
                </a:lnTo>
                <a:lnTo>
                  <a:pt x="5483777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6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53568" y="5146800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53568" y="517107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6"/>
                </a:moveTo>
                <a:lnTo>
                  <a:pt x="5483777" y="25576"/>
                </a:lnTo>
                <a:lnTo>
                  <a:pt x="54837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353568" y="5196649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53568" y="5220929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353568" y="5246475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5506602" y="5270755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353568" y="5270755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5506602" y="5296301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353568" y="5296301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5506602" y="5320575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53568" y="5320575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506602" y="5344854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353568" y="5344854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506602" y="5370400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353568" y="5370400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506602" y="5394668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353568" y="5394668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5506602" y="5420214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353568" y="5420214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5506602" y="5444488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353568" y="5444488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5506602" y="5468767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53568" y="5468767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5506602" y="5494314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353568" y="5494314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5506602" y="5518593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353568" y="5518593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506602" y="5544139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53568" y="5544139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506602" y="5568413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353568" y="5568413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5506602" y="5592680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353568" y="5592680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506602" y="5618239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353568" y="5618239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506602" y="5642506"/>
            <a:ext cx="330835" cy="26034"/>
          </a:xfrm>
          <a:custGeom>
            <a:avLst/>
            <a:gdLst/>
            <a:ahLst/>
            <a:cxnLst/>
            <a:rect l="l" t="t" r="r" b="b"/>
            <a:pathLst>
              <a:path w="330835" h="26035">
                <a:moveTo>
                  <a:pt x="0" y="25547"/>
                </a:moveTo>
                <a:lnTo>
                  <a:pt x="330743" y="25547"/>
                </a:lnTo>
                <a:lnTo>
                  <a:pt x="330743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353568" y="5642506"/>
            <a:ext cx="342265" cy="26034"/>
          </a:xfrm>
          <a:custGeom>
            <a:avLst/>
            <a:gdLst/>
            <a:ahLst/>
            <a:cxnLst/>
            <a:rect l="l" t="t" r="r" b="b"/>
            <a:pathLst>
              <a:path w="342265" h="26035">
                <a:moveTo>
                  <a:pt x="0" y="25547"/>
                </a:moveTo>
                <a:lnTo>
                  <a:pt x="342247" y="25547"/>
                </a:lnTo>
                <a:lnTo>
                  <a:pt x="34224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506602" y="5668052"/>
            <a:ext cx="330835" cy="24765"/>
          </a:xfrm>
          <a:custGeom>
            <a:avLst/>
            <a:gdLst/>
            <a:ahLst/>
            <a:cxnLst/>
            <a:rect l="l" t="t" r="r" b="b"/>
            <a:pathLst>
              <a:path w="330835" h="24764">
                <a:moveTo>
                  <a:pt x="0" y="24274"/>
                </a:moveTo>
                <a:lnTo>
                  <a:pt x="330743" y="24274"/>
                </a:lnTo>
                <a:lnTo>
                  <a:pt x="330743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353568" y="5668052"/>
            <a:ext cx="342265" cy="24765"/>
          </a:xfrm>
          <a:custGeom>
            <a:avLst/>
            <a:gdLst/>
            <a:ahLst/>
            <a:cxnLst/>
            <a:rect l="l" t="t" r="r" b="b"/>
            <a:pathLst>
              <a:path w="342265" h="24764">
                <a:moveTo>
                  <a:pt x="0" y="24274"/>
                </a:moveTo>
                <a:lnTo>
                  <a:pt x="342247" y="24274"/>
                </a:lnTo>
                <a:lnTo>
                  <a:pt x="34224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353568" y="5692326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353568" y="5716606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353568" y="5742152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353568" y="5766431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47"/>
                </a:moveTo>
                <a:lnTo>
                  <a:pt x="5483777" y="25547"/>
                </a:lnTo>
                <a:lnTo>
                  <a:pt x="5483777" y="0"/>
                </a:lnTo>
                <a:lnTo>
                  <a:pt x="0" y="0"/>
                </a:lnTo>
                <a:lnTo>
                  <a:pt x="0" y="25547"/>
                </a:lnTo>
                <a:close/>
              </a:path>
            </a:pathLst>
          </a:custGeom>
          <a:solidFill>
            <a:srgbClr val="0000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353568" y="579197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53568" y="5816248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53568" y="5840524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6"/>
                </a:moveTo>
                <a:lnTo>
                  <a:pt x="5483777" y="25576"/>
                </a:lnTo>
                <a:lnTo>
                  <a:pt x="54837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53568" y="5866100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44"/>
                </a:moveTo>
                <a:lnTo>
                  <a:pt x="5483777" y="24244"/>
                </a:lnTo>
                <a:lnTo>
                  <a:pt x="5483777" y="0"/>
                </a:lnTo>
                <a:lnTo>
                  <a:pt x="0" y="0"/>
                </a:lnTo>
                <a:lnTo>
                  <a:pt x="0" y="24244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53568" y="5890346"/>
            <a:ext cx="5483860" cy="26034"/>
          </a:xfrm>
          <a:custGeom>
            <a:avLst/>
            <a:gdLst/>
            <a:ahLst/>
            <a:cxnLst/>
            <a:rect l="l" t="t" r="r" b="b"/>
            <a:pathLst>
              <a:path w="5483860" h="26035">
                <a:moveTo>
                  <a:pt x="0" y="25576"/>
                </a:moveTo>
                <a:lnTo>
                  <a:pt x="5483777" y="25576"/>
                </a:lnTo>
                <a:lnTo>
                  <a:pt x="5483777" y="0"/>
                </a:lnTo>
                <a:lnTo>
                  <a:pt x="0" y="0"/>
                </a:lnTo>
                <a:lnTo>
                  <a:pt x="0" y="25576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353568" y="5915922"/>
            <a:ext cx="5483860" cy="24765"/>
          </a:xfrm>
          <a:custGeom>
            <a:avLst/>
            <a:gdLst/>
            <a:ahLst/>
            <a:cxnLst/>
            <a:rect l="l" t="t" r="r" b="b"/>
            <a:pathLst>
              <a:path w="5483860" h="24764">
                <a:moveTo>
                  <a:pt x="0" y="24274"/>
                </a:moveTo>
                <a:lnTo>
                  <a:pt x="5483777" y="24274"/>
                </a:lnTo>
                <a:lnTo>
                  <a:pt x="5483777" y="0"/>
                </a:lnTo>
                <a:lnTo>
                  <a:pt x="0" y="0"/>
                </a:lnTo>
                <a:lnTo>
                  <a:pt x="0" y="24274"/>
                </a:lnTo>
                <a:close/>
              </a:path>
            </a:pathLst>
          </a:custGeom>
          <a:solidFill>
            <a:srgbClr val="0000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1045744" y="2964731"/>
            <a:ext cx="4093210" cy="2062480"/>
          </a:xfrm>
          <a:custGeom>
            <a:avLst/>
            <a:gdLst/>
            <a:ahLst/>
            <a:cxnLst/>
            <a:rect l="l" t="t" r="r" b="b"/>
            <a:pathLst>
              <a:path w="4093210" h="2062479">
                <a:moveTo>
                  <a:pt x="0" y="2062005"/>
                </a:moveTo>
                <a:lnTo>
                  <a:pt x="4093032" y="2062005"/>
                </a:lnTo>
                <a:lnTo>
                  <a:pt x="4093032" y="0"/>
                </a:lnTo>
                <a:lnTo>
                  <a:pt x="0" y="0"/>
                </a:lnTo>
                <a:lnTo>
                  <a:pt x="0" y="2062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1045744" y="2964731"/>
            <a:ext cx="4093210" cy="2062480"/>
          </a:xfrm>
          <a:custGeom>
            <a:avLst/>
            <a:gdLst/>
            <a:ahLst/>
            <a:cxnLst/>
            <a:rect l="l" t="t" r="r" b="b"/>
            <a:pathLst>
              <a:path w="4093210" h="2062479">
                <a:moveTo>
                  <a:pt x="0" y="2062005"/>
                </a:moveTo>
                <a:lnTo>
                  <a:pt x="4093032" y="2062005"/>
                </a:lnTo>
                <a:lnTo>
                  <a:pt x="4093032" y="0"/>
                </a:lnTo>
                <a:lnTo>
                  <a:pt x="0" y="0"/>
                </a:lnTo>
                <a:lnTo>
                  <a:pt x="0" y="2062005"/>
                </a:lnTo>
                <a:close/>
              </a:path>
            </a:pathLst>
          </a:custGeom>
          <a:ln w="765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2177884" y="2965370"/>
            <a:ext cx="0" cy="2062480"/>
          </a:xfrm>
          <a:custGeom>
            <a:avLst/>
            <a:gdLst/>
            <a:ahLst/>
            <a:cxnLst/>
            <a:rect l="l" t="t" r="r" b="b"/>
            <a:pathLst>
              <a:path w="0" h="2062479">
                <a:moveTo>
                  <a:pt x="0" y="206200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1045744" y="3206199"/>
            <a:ext cx="433070" cy="1814195"/>
          </a:xfrm>
          <a:custGeom>
            <a:avLst/>
            <a:gdLst/>
            <a:ahLst/>
            <a:cxnLst/>
            <a:rect l="l" t="t" r="r" b="b"/>
            <a:pathLst>
              <a:path w="433069" h="1814195">
                <a:moveTo>
                  <a:pt x="392529" y="1797346"/>
                </a:moveTo>
                <a:lnTo>
                  <a:pt x="392051" y="1797530"/>
                </a:lnTo>
                <a:lnTo>
                  <a:pt x="397164" y="1805202"/>
                </a:lnTo>
                <a:lnTo>
                  <a:pt x="401011" y="1814142"/>
                </a:lnTo>
                <a:lnTo>
                  <a:pt x="432943" y="1802657"/>
                </a:lnTo>
                <a:lnTo>
                  <a:pt x="395898" y="1802657"/>
                </a:lnTo>
                <a:lnTo>
                  <a:pt x="392529" y="1797346"/>
                </a:lnTo>
                <a:close/>
              </a:path>
              <a:path w="433069" h="1814195">
                <a:moveTo>
                  <a:pt x="408668" y="1791135"/>
                </a:moveTo>
                <a:lnTo>
                  <a:pt x="392529" y="1797346"/>
                </a:lnTo>
                <a:lnTo>
                  <a:pt x="395898" y="1802657"/>
                </a:lnTo>
                <a:lnTo>
                  <a:pt x="408668" y="1791135"/>
                </a:lnTo>
                <a:close/>
              </a:path>
              <a:path w="433069" h="1814195">
                <a:moveTo>
                  <a:pt x="429096" y="1791135"/>
                </a:moveTo>
                <a:lnTo>
                  <a:pt x="408668" y="1791135"/>
                </a:lnTo>
                <a:lnTo>
                  <a:pt x="395898" y="1802657"/>
                </a:lnTo>
                <a:lnTo>
                  <a:pt x="432943" y="1802657"/>
                </a:lnTo>
                <a:lnTo>
                  <a:pt x="429096" y="1791135"/>
                </a:lnTo>
                <a:close/>
              </a:path>
              <a:path w="433069" h="1814195">
                <a:moveTo>
                  <a:pt x="126634" y="185178"/>
                </a:moveTo>
                <a:lnTo>
                  <a:pt x="126439" y="185260"/>
                </a:lnTo>
                <a:lnTo>
                  <a:pt x="143020" y="214625"/>
                </a:lnTo>
                <a:lnTo>
                  <a:pt x="159637" y="245292"/>
                </a:lnTo>
                <a:lnTo>
                  <a:pt x="191557" y="315567"/>
                </a:lnTo>
                <a:lnTo>
                  <a:pt x="205606" y="355150"/>
                </a:lnTo>
                <a:lnTo>
                  <a:pt x="218377" y="397339"/>
                </a:lnTo>
                <a:lnTo>
                  <a:pt x="228603" y="440759"/>
                </a:lnTo>
                <a:lnTo>
                  <a:pt x="234994" y="481645"/>
                </a:lnTo>
                <a:lnTo>
                  <a:pt x="238805" y="507197"/>
                </a:lnTo>
                <a:lnTo>
                  <a:pt x="242652" y="535319"/>
                </a:lnTo>
                <a:lnTo>
                  <a:pt x="245184" y="564684"/>
                </a:lnTo>
                <a:lnTo>
                  <a:pt x="247765" y="596619"/>
                </a:lnTo>
                <a:lnTo>
                  <a:pt x="250297" y="631111"/>
                </a:lnTo>
                <a:lnTo>
                  <a:pt x="252878" y="665603"/>
                </a:lnTo>
                <a:lnTo>
                  <a:pt x="257954" y="739726"/>
                </a:lnTo>
                <a:lnTo>
                  <a:pt x="261801" y="818917"/>
                </a:lnTo>
                <a:lnTo>
                  <a:pt x="265648" y="899398"/>
                </a:lnTo>
                <a:lnTo>
                  <a:pt x="269459" y="982437"/>
                </a:lnTo>
                <a:lnTo>
                  <a:pt x="277116" y="1147236"/>
                </a:lnTo>
                <a:lnTo>
                  <a:pt x="280963" y="1227730"/>
                </a:lnTo>
                <a:lnTo>
                  <a:pt x="286076" y="1303096"/>
                </a:lnTo>
                <a:lnTo>
                  <a:pt x="287342" y="1340169"/>
                </a:lnTo>
                <a:lnTo>
                  <a:pt x="292455" y="1407863"/>
                </a:lnTo>
                <a:lnTo>
                  <a:pt x="297568" y="1469210"/>
                </a:lnTo>
                <a:lnTo>
                  <a:pt x="301391" y="1496029"/>
                </a:lnTo>
                <a:lnTo>
                  <a:pt x="303960" y="1521569"/>
                </a:lnTo>
                <a:lnTo>
                  <a:pt x="307770" y="1547122"/>
                </a:lnTo>
                <a:lnTo>
                  <a:pt x="310339" y="1566304"/>
                </a:lnTo>
                <a:lnTo>
                  <a:pt x="314162" y="1585450"/>
                </a:lnTo>
                <a:lnTo>
                  <a:pt x="317996" y="1603342"/>
                </a:lnTo>
                <a:lnTo>
                  <a:pt x="319275" y="1611002"/>
                </a:lnTo>
                <a:lnTo>
                  <a:pt x="321819" y="1627615"/>
                </a:lnTo>
                <a:lnTo>
                  <a:pt x="335880" y="1683823"/>
                </a:lnTo>
                <a:lnTo>
                  <a:pt x="348663" y="1723430"/>
                </a:lnTo>
                <a:lnTo>
                  <a:pt x="366510" y="1760468"/>
                </a:lnTo>
                <a:lnTo>
                  <a:pt x="376736" y="1774535"/>
                </a:lnTo>
                <a:lnTo>
                  <a:pt x="386974" y="1788590"/>
                </a:lnTo>
                <a:lnTo>
                  <a:pt x="392529" y="1797346"/>
                </a:lnTo>
                <a:lnTo>
                  <a:pt x="408668" y="1791135"/>
                </a:lnTo>
                <a:lnTo>
                  <a:pt x="429096" y="1791135"/>
                </a:lnTo>
                <a:lnTo>
                  <a:pt x="423983" y="1783475"/>
                </a:lnTo>
                <a:lnTo>
                  <a:pt x="420173" y="1778383"/>
                </a:lnTo>
                <a:lnTo>
                  <a:pt x="411213" y="1764316"/>
                </a:lnTo>
                <a:lnTo>
                  <a:pt x="409365" y="1761771"/>
                </a:lnTo>
                <a:lnTo>
                  <a:pt x="388240" y="1761771"/>
                </a:lnTo>
                <a:lnTo>
                  <a:pt x="401011" y="1750261"/>
                </a:lnTo>
                <a:lnTo>
                  <a:pt x="401171" y="1750261"/>
                </a:lnTo>
                <a:lnTo>
                  <a:pt x="398442" y="1746437"/>
                </a:lnTo>
                <a:lnTo>
                  <a:pt x="393353" y="1736194"/>
                </a:lnTo>
                <a:lnTo>
                  <a:pt x="374204" y="1690217"/>
                </a:lnTo>
                <a:lnTo>
                  <a:pt x="361433" y="1644216"/>
                </a:lnTo>
                <a:lnTo>
                  <a:pt x="353739" y="1613548"/>
                </a:lnTo>
                <a:lnTo>
                  <a:pt x="352175" y="1603342"/>
                </a:lnTo>
                <a:lnTo>
                  <a:pt x="334590" y="1603342"/>
                </a:lnTo>
                <a:lnTo>
                  <a:pt x="351118" y="1596977"/>
                </a:lnTo>
                <a:lnTo>
                  <a:pt x="340969" y="1542030"/>
                </a:lnTo>
                <a:lnTo>
                  <a:pt x="335880" y="1496029"/>
                </a:lnTo>
                <a:lnTo>
                  <a:pt x="332045" y="1469210"/>
                </a:lnTo>
                <a:lnTo>
                  <a:pt x="326932" y="1407863"/>
                </a:lnTo>
                <a:lnTo>
                  <a:pt x="321819" y="1340169"/>
                </a:lnTo>
                <a:lnTo>
                  <a:pt x="320541" y="1303096"/>
                </a:lnTo>
                <a:lnTo>
                  <a:pt x="315428" y="1227730"/>
                </a:lnTo>
                <a:lnTo>
                  <a:pt x="307770" y="1065476"/>
                </a:lnTo>
                <a:lnTo>
                  <a:pt x="303960" y="982437"/>
                </a:lnTo>
                <a:lnTo>
                  <a:pt x="300113" y="899398"/>
                </a:lnTo>
                <a:lnTo>
                  <a:pt x="296266" y="818917"/>
                </a:lnTo>
                <a:lnTo>
                  <a:pt x="292455" y="739726"/>
                </a:lnTo>
                <a:lnTo>
                  <a:pt x="287342" y="665603"/>
                </a:lnTo>
                <a:lnTo>
                  <a:pt x="282229" y="596619"/>
                </a:lnTo>
                <a:lnTo>
                  <a:pt x="277116" y="535319"/>
                </a:lnTo>
                <a:lnTo>
                  <a:pt x="269459" y="481645"/>
                </a:lnTo>
                <a:lnTo>
                  <a:pt x="266914" y="457372"/>
                </a:lnTo>
                <a:lnTo>
                  <a:pt x="250297" y="383272"/>
                </a:lnTo>
                <a:lnTo>
                  <a:pt x="237526" y="341119"/>
                </a:lnTo>
                <a:lnTo>
                  <a:pt x="223490" y="301512"/>
                </a:lnTo>
                <a:lnTo>
                  <a:pt x="208175" y="264450"/>
                </a:lnTo>
                <a:lnTo>
                  <a:pt x="174952" y="200594"/>
                </a:lnTo>
                <a:lnTo>
                  <a:pt x="169171" y="190351"/>
                </a:lnTo>
                <a:lnTo>
                  <a:pt x="130249" y="190351"/>
                </a:lnTo>
                <a:lnTo>
                  <a:pt x="126634" y="185178"/>
                </a:lnTo>
                <a:close/>
              </a:path>
              <a:path w="433069" h="1814195">
                <a:moveTo>
                  <a:pt x="401011" y="1750261"/>
                </a:moveTo>
                <a:lnTo>
                  <a:pt x="388240" y="1761771"/>
                </a:lnTo>
                <a:lnTo>
                  <a:pt x="404745" y="1755406"/>
                </a:lnTo>
                <a:lnTo>
                  <a:pt x="401011" y="1750261"/>
                </a:lnTo>
                <a:close/>
              </a:path>
              <a:path w="433069" h="1814195">
                <a:moveTo>
                  <a:pt x="404745" y="1755406"/>
                </a:moveTo>
                <a:lnTo>
                  <a:pt x="388240" y="1761771"/>
                </a:lnTo>
                <a:lnTo>
                  <a:pt x="409365" y="1761771"/>
                </a:lnTo>
                <a:lnTo>
                  <a:pt x="404745" y="1755406"/>
                </a:lnTo>
                <a:close/>
              </a:path>
              <a:path w="433069" h="1814195">
                <a:moveTo>
                  <a:pt x="401171" y="1750261"/>
                </a:moveTo>
                <a:lnTo>
                  <a:pt x="401011" y="1750261"/>
                </a:lnTo>
                <a:lnTo>
                  <a:pt x="404745" y="1755406"/>
                </a:lnTo>
                <a:lnTo>
                  <a:pt x="401171" y="1750261"/>
                </a:lnTo>
                <a:close/>
              </a:path>
              <a:path w="433069" h="1814195">
                <a:moveTo>
                  <a:pt x="351118" y="1596977"/>
                </a:moveTo>
                <a:lnTo>
                  <a:pt x="334590" y="1603342"/>
                </a:lnTo>
                <a:lnTo>
                  <a:pt x="352175" y="1603342"/>
                </a:lnTo>
                <a:lnTo>
                  <a:pt x="351410" y="1598348"/>
                </a:lnTo>
                <a:lnTo>
                  <a:pt x="351118" y="1596977"/>
                </a:lnTo>
                <a:close/>
              </a:path>
              <a:path w="433069" h="1814195">
                <a:moveTo>
                  <a:pt x="351410" y="1598348"/>
                </a:moveTo>
                <a:lnTo>
                  <a:pt x="352175" y="1603342"/>
                </a:lnTo>
                <a:lnTo>
                  <a:pt x="352473" y="1603342"/>
                </a:lnTo>
                <a:lnTo>
                  <a:pt x="351410" y="1598348"/>
                </a:lnTo>
                <a:close/>
              </a:path>
              <a:path w="433069" h="1814195">
                <a:moveTo>
                  <a:pt x="351195" y="1596947"/>
                </a:moveTo>
                <a:lnTo>
                  <a:pt x="351410" y="1598348"/>
                </a:lnTo>
                <a:lnTo>
                  <a:pt x="351195" y="1596947"/>
                </a:lnTo>
                <a:close/>
              </a:path>
              <a:path w="433069" h="1814195">
                <a:moveTo>
                  <a:pt x="141754" y="178866"/>
                </a:moveTo>
                <a:lnTo>
                  <a:pt x="126634" y="185178"/>
                </a:lnTo>
                <a:lnTo>
                  <a:pt x="130249" y="190351"/>
                </a:lnTo>
                <a:lnTo>
                  <a:pt x="141754" y="178866"/>
                </a:lnTo>
                <a:close/>
              </a:path>
              <a:path w="433069" h="1814195">
                <a:moveTo>
                  <a:pt x="162689" y="178866"/>
                </a:moveTo>
                <a:lnTo>
                  <a:pt x="141754" y="178866"/>
                </a:lnTo>
                <a:lnTo>
                  <a:pt x="130249" y="190351"/>
                </a:lnTo>
                <a:lnTo>
                  <a:pt x="169171" y="190351"/>
                </a:lnTo>
                <a:lnTo>
                  <a:pt x="162689" y="178866"/>
                </a:lnTo>
                <a:close/>
              </a:path>
              <a:path w="433069" h="1814195">
                <a:moveTo>
                  <a:pt x="29387" y="0"/>
                </a:moveTo>
                <a:lnTo>
                  <a:pt x="0" y="16612"/>
                </a:lnTo>
                <a:lnTo>
                  <a:pt x="6379" y="28097"/>
                </a:lnTo>
                <a:lnTo>
                  <a:pt x="10226" y="33213"/>
                </a:lnTo>
                <a:lnTo>
                  <a:pt x="20428" y="48547"/>
                </a:lnTo>
                <a:lnTo>
                  <a:pt x="33198" y="63880"/>
                </a:lnTo>
                <a:lnTo>
                  <a:pt x="47235" y="80493"/>
                </a:lnTo>
                <a:lnTo>
                  <a:pt x="77889" y="118833"/>
                </a:lnTo>
                <a:lnTo>
                  <a:pt x="94506" y="141804"/>
                </a:lnTo>
                <a:lnTo>
                  <a:pt x="112390" y="164799"/>
                </a:lnTo>
                <a:lnTo>
                  <a:pt x="126634" y="185178"/>
                </a:lnTo>
                <a:lnTo>
                  <a:pt x="141754" y="178866"/>
                </a:lnTo>
                <a:lnTo>
                  <a:pt x="162689" y="178866"/>
                </a:lnTo>
                <a:lnTo>
                  <a:pt x="158359" y="171193"/>
                </a:lnTo>
                <a:lnTo>
                  <a:pt x="154524" y="166078"/>
                </a:lnTo>
                <a:lnTo>
                  <a:pt x="136641" y="140525"/>
                </a:lnTo>
                <a:lnTo>
                  <a:pt x="118781" y="117531"/>
                </a:lnTo>
                <a:lnTo>
                  <a:pt x="102164" y="94560"/>
                </a:lnTo>
                <a:lnTo>
                  <a:pt x="71510" y="56219"/>
                </a:lnTo>
                <a:lnTo>
                  <a:pt x="57461" y="39607"/>
                </a:lnTo>
                <a:lnTo>
                  <a:pt x="44690" y="24273"/>
                </a:lnTo>
                <a:lnTo>
                  <a:pt x="42993" y="21727"/>
                </a:lnTo>
                <a:lnTo>
                  <a:pt x="22996" y="21727"/>
                </a:lnTo>
                <a:lnTo>
                  <a:pt x="34464" y="8939"/>
                </a:lnTo>
                <a:lnTo>
                  <a:pt x="35058" y="8939"/>
                </a:lnTo>
                <a:lnTo>
                  <a:pt x="29387" y="0"/>
                </a:lnTo>
                <a:close/>
              </a:path>
              <a:path w="433069" h="1814195">
                <a:moveTo>
                  <a:pt x="34464" y="8939"/>
                </a:moveTo>
                <a:lnTo>
                  <a:pt x="22996" y="21727"/>
                </a:lnTo>
                <a:lnTo>
                  <a:pt x="37991" y="14227"/>
                </a:lnTo>
                <a:lnTo>
                  <a:pt x="34464" y="8939"/>
                </a:lnTo>
                <a:close/>
              </a:path>
              <a:path w="433069" h="1814195">
                <a:moveTo>
                  <a:pt x="37991" y="14227"/>
                </a:moveTo>
                <a:lnTo>
                  <a:pt x="22996" y="21727"/>
                </a:lnTo>
                <a:lnTo>
                  <a:pt x="42993" y="21727"/>
                </a:lnTo>
                <a:lnTo>
                  <a:pt x="37991" y="14227"/>
                </a:lnTo>
                <a:close/>
              </a:path>
              <a:path w="433069" h="1814195">
                <a:moveTo>
                  <a:pt x="35058" y="8939"/>
                </a:moveTo>
                <a:lnTo>
                  <a:pt x="34464" y="8939"/>
                </a:lnTo>
                <a:lnTo>
                  <a:pt x="37991" y="14227"/>
                </a:lnTo>
                <a:lnTo>
                  <a:pt x="38311" y="14067"/>
                </a:lnTo>
                <a:lnTo>
                  <a:pt x="35058" y="8939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 txBox="1"/>
          <p:nvPr/>
        </p:nvSpPr>
        <p:spPr>
          <a:xfrm>
            <a:off x="898877" y="4526091"/>
            <a:ext cx="120014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898877" y="4064906"/>
            <a:ext cx="120014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898877" y="3603697"/>
            <a:ext cx="120014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30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898877" y="3153998"/>
            <a:ext cx="120014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7" name="object 277"/>
          <p:cNvSpPr txBox="1"/>
          <p:nvPr/>
        </p:nvSpPr>
        <p:spPr>
          <a:xfrm>
            <a:off x="1195156" y="2805205"/>
            <a:ext cx="53975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8" name="object 278"/>
          <p:cNvSpPr txBox="1"/>
          <p:nvPr/>
        </p:nvSpPr>
        <p:spPr>
          <a:xfrm>
            <a:off x="1746869" y="2805205"/>
            <a:ext cx="97155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15" b="1">
                <a:solidFill>
                  <a:srgbClr val="FFFF00"/>
                </a:solidFill>
                <a:latin typeface="Times New Roman"/>
                <a:cs typeface="Times New Roman"/>
              </a:rPr>
              <a:t>II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9" name="object 279"/>
          <p:cNvSpPr txBox="1"/>
          <p:nvPr/>
        </p:nvSpPr>
        <p:spPr>
          <a:xfrm>
            <a:off x="2714897" y="2805205"/>
            <a:ext cx="137160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15" b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dirty="0" sz="800" spc="5" b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0" name="object 280"/>
          <p:cNvSpPr txBox="1"/>
          <p:nvPr/>
        </p:nvSpPr>
        <p:spPr>
          <a:xfrm>
            <a:off x="3850208" y="2805205"/>
            <a:ext cx="130175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765875" y="2805205"/>
            <a:ext cx="89535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20" b="1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2" name="object 282"/>
          <p:cNvSpPr/>
          <p:nvPr/>
        </p:nvSpPr>
        <p:spPr>
          <a:xfrm>
            <a:off x="3193774" y="3197261"/>
            <a:ext cx="248285" cy="100965"/>
          </a:xfrm>
          <a:custGeom>
            <a:avLst/>
            <a:gdLst/>
            <a:ahLst/>
            <a:cxnLst/>
            <a:rect l="l" t="t" r="r" b="b"/>
            <a:pathLst>
              <a:path w="248285" h="100964">
                <a:moveTo>
                  <a:pt x="0" y="100917"/>
                </a:moveTo>
                <a:lnTo>
                  <a:pt x="247765" y="100917"/>
                </a:lnTo>
                <a:lnTo>
                  <a:pt x="247765" y="0"/>
                </a:lnTo>
                <a:lnTo>
                  <a:pt x="0" y="0"/>
                </a:lnTo>
                <a:lnTo>
                  <a:pt x="0" y="100917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3193774" y="3369734"/>
            <a:ext cx="248285" cy="102235"/>
          </a:xfrm>
          <a:custGeom>
            <a:avLst/>
            <a:gdLst/>
            <a:ahLst/>
            <a:cxnLst/>
            <a:rect l="l" t="t" r="r" b="b"/>
            <a:pathLst>
              <a:path w="248285" h="102235">
                <a:moveTo>
                  <a:pt x="0" y="102218"/>
                </a:moveTo>
                <a:lnTo>
                  <a:pt x="247765" y="102218"/>
                </a:lnTo>
                <a:lnTo>
                  <a:pt x="247765" y="0"/>
                </a:lnTo>
                <a:lnTo>
                  <a:pt x="0" y="0"/>
                </a:lnTo>
                <a:lnTo>
                  <a:pt x="0" y="10221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3193774" y="3543466"/>
            <a:ext cx="248285" cy="103505"/>
          </a:xfrm>
          <a:custGeom>
            <a:avLst/>
            <a:gdLst/>
            <a:ahLst/>
            <a:cxnLst/>
            <a:rect l="l" t="t" r="r" b="b"/>
            <a:pathLst>
              <a:path w="248285" h="103504">
                <a:moveTo>
                  <a:pt x="0" y="103492"/>
                </a:moveTo>
                <a:lnTo>
                  <a:pt x="247765" y="103492"/>
                </a:lnTo>
                <a:lnTo>
                  <a:pt x="247765" y="0"/>
                </a:lnTo>
                <a:lnTo>
                  <a:pt x="0" y="0"/>
                </a:lnTo>
                <a:lnTo>
                  <a:pt x="0" y="103492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 txBox="1"/>
          <p:nvPr/>
        </p:nvSpPr>
        <p:spPr>
          <a:xfrm>
            <a:off x="3473541" y="3157861"/>
            <a:ext cx="586740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Exogenous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6" name="object 286"/>
          <p:cNvSpPr txBox="1"/>
          <p:nvPr/>
        </p:nvSpPr>
        <p:spPr>
          <a:xfrm>
            <a:off x="3473541" y="3332867"/>
            <a:ext cx="511809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Glycog</a:t>
            </a: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3473542" y="3504060"/>
            <a:ext cx="884555" cy="1714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Gluconeogenesis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8" name="object 288"/>
          <p:cNvSpPr/>
          <p:nvPr/>
        </p:nvSpPr>
        <p:spPr>
          <a:xfrm>
            <a:off x="1380962" y="2965370"/>
            <a:ext cx="0" cy="2062480"/>
          </a:xfrm>
          <a:custGeom>
            <a:avLst/>
            <a:gdLst/>
            <a:ahLst/>
            <a:cxnLst/>
            <a:rect l="l" t="t" r="r" b="b"/>
            <a:pathLst>
              <a:path w="0" h="2062479">
                <a:moveTo>
                  <a:pt x="0" y="206200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3323420" y="2965370"/>
            <a:ext cx="0" cy="2062480"/>
          </a:xfrm>
          <a:custGeom>
            <a:avLst/>
            <a:gdLst/>
            <a:ahLst/>
            <a:cxnLst/>
            <a:rect l="l" t="t" r="r" b="b"/>
            <a:pathLst>
              <a:path w="0" h="2062479">
                <a:moveTo>
                  <a:pt x="0" y="2062005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4466401" y="2953885"/>
            <a:ext cx="0" cy="2062480"/>
          </a:xfrm>
          <a:custGeom>
            <a:avLst/>
            <a:gdLst/>
            <a:ahLst/>
            <a:cxnLst/>
            <a:rect l="l" t="t" r="r" b="b"/>
            <a:pathLst>
              <a:path w="0" h="2062479">
                <a:moveTo>
                  <a:pt x="0" y="2061968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695815" y="5252834"/>
            <a:ext cx="4811395" cy="457834"/>
          </a:xfrm>
          <a:custGeom>
            <a:avLst/>
            <a:gdLst/>
            <a:ahLst/>
            <a:cxnLst/>
            <a:rect l="l" t="t" r="r" b="b"/>
            <a:pathLst>
              <a:path w="4811395" h="457835">
                <a:moveTo>
                  <a:pt x="0" y="457372"/>
                </a:moveTo>
                <a:lnTo>
                  <a:pt x="4810786" y="457372"/>
                </a:lnTo>
                <a:lnTo>
                  <a:pt x="4810786" y="0"/>
                </a:lnTo>
                <a:lnTo>
                  <a:pt x="0" y="0"/>
                </a:lnTo>
                <a:lnTo>
                  <a:pt x="0" y="457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/>
          <p:nvPr/>
        </p:nvSpPr>
        <p:spPr>
          <a:xfrm>
            <a:off x="695815" y="5252834"/>
            <a:ext cx="4811395" cy="457834"/>
          </a:xfrm>
          <a:custGeom>
            <a:avLst/>
            <a:gdLst/>
            <a:ahLst/>
            <a:cxnLst/>
            <a:rect l="l" t="t" r="r" b="b"/>
            <a:pathLst>
              <a:path w="4811395" h="457835">
                <a:moveTo>
                  <a:pt x="0" y="457372"/>
                </a:moveTo>
                <a:lnTo>
                  <a:pt x="4810786" y="457372"/>
                </a:lnTo>
                <a:lnTo>
                  <a:pt x="4810786" y="0"/>
                </a:lnTo>
                <a:lnTo>
                  <a:pt x="0" y="0"/>
                </a:lnTo>
                <a:lnTo>
                  <a:pt x="0" y="457372"/>
                </a:lnTo>
                <a:close/>
              </a:path>
            </a:pathLst>
          </a:custGeom>
          <a:ln w="511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3" name="object 293"/>
          <p:cNvSpPr txBox="1"/>
          <p:nvPr/>
        </p:nvSpPr>
        <p:spPr>
          <a:xfrm>
            <a:off x="669614" y="3052031"/>
            <a:ext cx="160020" cy="17246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GLUCOSE UTILIZED</a:t>
            </a:r>
            <a:r>
              <a:rPr dirty="0" sz="950" spc="204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50" b="1">
                <a:solidFill>
                  <a:srgbClr val="FFFFFF"/>
                </a:solidFill>
                <a:latin typeface="Times New Roman"/>
                <a:cs typeface="Times New Roman"/>
              </a:rPr>
              <a:t>(g/hora)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695815" y="5436828"/>
            <a:ext cx="4811395" cy="0"/>
          </a:xfrm>
          <a:custGeom>
            <a:avLst/>
            <a:gdLst/>
            <a:ahLst/>
            <a:cxnLst/>
            <a:rect l="l" t="t" r="r" b="b"/>
            <a:pathLst>
              <a:path w="4811395" h="0">
                <a:moveTo>
                  <a:pt x="0" y="0"/>
                </a:moveTo>
                <a:lnTo>
                  <a:pt x="4810774" y="0"/>
                </a:lnTo>
              </a:path>
            </a:pathLst>
          </a:custGeom>
          <a:ln w="511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5" name="object 295"/>
          <p:cNvSpPr/>
          <p:nvPr/>
        </p:nvSpPr>
        <p:spPr>
          <a:xfrm>
            <a:off x="1506774" y="5265635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360"/>
                </a:lnTo>
              </a:path>
            </a:pathLst>
          </a:custGeom>
          <a:ln w="51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2294724" y="5265635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360"/>
                </a:lnTo>
              </a:path>
            </a:pathLst>
          </a:custGeom>
          <a:ln w="51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3094178" y="5265635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360"/>
                </a:lnTo>
              </a:path>
            </a:pathLst>
          </a:custGeom>
          <a:ln w="51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3917907" y="5254149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360"/>
                </a:lnTo>
              </a:path>
            </a:pathLst>
          </a:custGeom>
          <a:ln w="51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4694365" y="5265635"/>
            <a:ext cx="0" cy="457834"/>
          </a:xfrm>
          <a:custGeom>
            <a:avLst/>
            <a:gdLst/>
            <a:ahLst/>
            <a:cxnLst/>
            <a:rect l="l" t="t" r="r" b="b"/>
            <a:pathLst>
              <a:path w="0" h="457835">
                <a:moveTo>
                  <a:pt x="0" y="0"/>
                </a:moveTo>
                <a:lnTo>
                  <a:pt x="0" y="457360"/>
                </a:lnTo>
              </a:path>
            </a:pathLst>
          </a:custGeom>
          <a:ln w="51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 txBox="1"/>
          <p:nvPr/>
        </p:nvSpPr>
        <p:spPr>
          <a:xfrm>
            <a:off x="353568" y="5716601"/>
            <a:ext cx="5483860" cy="211454"/>
          </a:xfrm>
          <a:prstGeom prst="rect">
            <a:avLst/>
          </a:prstGeom>
          <a:solidFill>
            <a:srgbClr val="000047"/>
          </a:solidFill>
        </p:spPr>
        <p:txBody>
          <a:bodyPr wrap="square" lIns="0" tIns="46355" rIns="0" bIns="0" rtlCol="0" vert="horz">
            <a:spAutoFit/>
          </a:bodyPr>
          <a:lstStyle/>
          <a:p>
            <a:pPr marL="3018790">
              <a:lnSpc>
                <a:spcPct val="100000"/>
              </a:lnSpc>
              <a:spcBef>
                <a:spcPts val="365"/>
              </a:spcBef>
            </a:pPr>
            <a:r>
              <a:rPr dirty="0" sz="950">
                <a:solidFill>
                  <a:srgbClr val="FFFFFF"/>
                </a:solidFill>
                <a:latin typeface="Times New Roman"/>
                <a:cs typeface="Times New Roman"/>
              </a:rPr>
              <a:t>Ruderman NB. </a:t>
            </a:r>
            <a:r>
              <a:rPr dirty="0" sz="950" i="1">
                <a:solidFill>
                  <a:srgbClr val="FFFFFF"/>
                </a:solidFill>
                <a:latin typeface="Times New Roman"/>
                <a:cs typeface="Times New Roman"/>
              </a:rPr>
              <a:t>Annu Rev Med</a:t>
            </a:r>
            <a:r>
              <a:rPr dirty="0" sz="950" spc="5" i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50">
                <a:solidFill>
                  <a:srgbClr val="FFFFFF"/>
                </a:solidFill>
                <a:latin typeface="Times New Roman"/>
                <a:cs typeface="Times New Roman"/>
              </a:rPr>
              <a:t>1975;26:248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1880942" y="5270908"/>
            <a:ext cx="53975" cy="15303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2297281" y="5282892"/>
            <a:ext cx="794385" cy="1517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800" spc="15" b="1">
                <a:solidFill>
                  <a:srgbClr val="FFFF00"/>
                </a:solidFill>
                <a:latin typeface="Times New Roman"/>
                <a:cs typeface="Times New Roman"/>
              </a:rPr>
              <a:t>II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096735" y="5282892"/>
            <a:ext cx="819150" cy="1517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0"/>
              </a:spcBef>
            </a:pP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III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3920464" y="5282892"/>
            <a:ext cx="771525" cy="1517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 marL="4445">
              <a:lnSpc>
                <a:spcPct val="100000"/>
              </a:lnSpc>
              <a:spcBef>
                <a:spcPts val="40"/>
              </a:spcBef>
            </a:pPr>
            <a:r>
              <a:rPr dirty="0" sz="800" spc="10" b="1">
                <a:solidFill>
                  <a:srgbClr val="FFFF00"/>
                </a:solidFill>
                <a:latin typeface="Times New Roman"/>
                <a:cs typeface="Times New Roman"/>
              </a:rPr>
              <a:t>IV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5" name="object 305"/>
          <p:cNvSpPr txBox="1"/>
          <p:nvPr/>
        </p:nvSpPr>
        <p:spPr>
          <a:xfrm>
            <a:off x="4696922" y="5282892"/>
            <a:ext cx="810260" cy="1517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800" spc="20" b="1">
                <a:solidFill>
                  <a:srgbClr val="FFFF00"/>
                </a:solidFill>
                <a:latin typeface="Times New Roman"/>
                <a:cs typeface="Times New Roman"/>
              </a:rPr>
              <a:t>V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6" name="object 306"/>
          <p:cNvSpPr txBox="1"/>
          <p:nvPr/>
        </p:nvSpPr>
        <p:spPr>
          <a:xfrm>
            <a:off x="2297281" y="5439386"/>
            <a:ext cx="794385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1594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84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GLUCOSE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7" name="object 307"/>
          <p:cNvSpPr txBox="1"/>
          <p:nvPr/>
        </p:nvSpPr>
        <p:spPr>
          <a:xfrm>
            <a:off x="1509331" y="5439386"/>
            <a:ext cx="782955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1594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84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GLUCOSE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3096735" y="5439386"/>
            <a:ext cx="819150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61594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484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GLUCOSE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920464" y="5439386"/>
            <a:ext cx="771525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00330">
              <a:lnSpc>
                <a:spcPts val="944"/>
              </a:lnSpc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GLUCOSE,</a:t>
            </a:r>
            <a:endParaRPr sz="800">
              <a:latin typeface="Times New Roman"/>
              <a:cs typeface="Times New Roman"/>
            </a:endParaRPr>
          </a:p>
          <a:p>
            <a:pPr marL="130175">
              <a:lnSpc>
                <a:spcPts val="905"/>
              </a:lnSpc>
              <a:spcBef>
                <a:spcPts val="4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KETONES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4696922" y="5439386"/>
            <a:ext cx="810260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16839">
              <a:lnSpc>
                <a:spcPts val="944"/>
              </a:lnSpc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GLUCOSE,</a:t>
            </a:r>
            <a:endParaRPr sz="800">
              <a:latin typeface="Times New Roman"/>
              <a:cs typeface="Times New Roman"/>
            </a:endParaRPr>
          </a:p>
          <a:p>
            <a:pPr marL="146685">
              <a:lnSpc>
                <a:spcPts val="905"/>
              </a:lnSpc>
              <a:spcBef>
                <a:spcPts val="45"/>
              </a:spcBef>
            </a:pPr>
            <a:r>
              <a:rPr dirty="0" sz="800" spc="20" b="1">
                <a:solidFill>
                  <a:srgbClr val="FFFFFF"/>
                </a:solidFill>
                <a:latin typeface="Times New Roman"/>
                <a:cs typeface="Times New Roman"/>
              </a:rPr>
              <a:t>KETONES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695815" y="5439386"/>
            <a:ext cx="808990" cy="241300"/>
          </a:xfrm>
          <a:prstGeom prst="rect">
            <a:avLst/>
          </a:prstGeom>
          <a:solidFill>
            <a:srgbClr val="000000"/>
          </a:solidFill>
        </p:spPr>
        <p:txBody>
          <a:bodyPr wrap="square" lIns="0" tIns="8890" rIns="0" bIns="0" rtlCol="0" vert="horz">
            <a:spAutoFit/>
          </a:bodyPr>
          <a:lstStyle/>
          <a:p>
            <a:pPr marL="275590" marR="170815" indent="-106045">
              <a:lnSpc>
                <a:spcPct val="103000"/>
              </a:lnSpc>
              <a:spcBef>
                <a:spcPts val="70"/>
              </a:spcBef>
            </a:pPr>
            <a:r>
              <a:rPr dirty="0" sz="700" spc="10" b="1">
                <a:solidFill>
                  <a:srgbClr val="FFFF00"/>
                </a:solidFill>
                <a:latin typeface="Times New Roman"/>
                <a:cs typeface="Times New Roman"/>
              </a:rPr>
              <a:t>FUEL</a:t>
            </a:r>
            <a:r>
              <a:rPr dirty="0" sz="700" spc="-65" b="1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700" spc="10" b="1">
                <a:solidFill>
                  <a:srgbClr val="FFFF00"/>
                </a:solidFill>
                <a:latin typeface="Times New Roman"/>
                <a:cs typeface="Times New Roman"/>
              </a:rPr>
              <a:t>FOR  BRAIN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695815" y="5282892"/>
            <a:ext cx="808990" cy="15176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5080" rIns="0" bIns="0" rtlCol="0" vert="horz">
            <a:spAutoFit/>
          </a:bodyPr>
          <a:lstStyle/>
          <a:p>
            <a:pPr marL="193675">
              <a:lnSpc>
                <a:spcPct val="100000"/>
              </a:lnSpc>
              <a:spcBef>
                <a:spcPts val="40"/>
              </a:spcBef>
            </a:pPr>
            <a:r>
              <a:rPr dirty="0" sz="800" spc="25" b="1">
                <a:solidFill>
                  <a:srgbClr val="FFFF00"/>
                </a:solidFill>
                <a:latin typeface="Times New Roman"/>
                <a:cs typeface="Times New Roman"/>
              </a:rPr>
              <a:t>LEGEND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3" name="object 313"/>
          <p:cNvSpPr/>
          <p:nvPr/>
        </p:nvSpPr>
        <p:spPr>
          <a:xfrm>
            <a:off x="1207927" y="4617911"/>
            <a:ext cx="2117725" cy="417830"/>
          </a:xfrm>
          <a:custGeom>
            <a:avLst/>
            <a:gdLst/>
            <a:ahLst/>
            <a:cxnLst/>
            <a:rect l="l" t="t" r="r" b="b"/>
            <a:pathLst>
              <a:path w="2117725" h="417829">
                <a:moveTo>
                  <a:pt x="4159" y="392374"/>
                </a:moveTo>
                <a:lnTo>
                  <a:pt x="0" y="398606"/>
                </a:lnTo>
                <a:lnTo>
                  <a:pt x="28109" y="417764"/>
                </a:lnTo>
                <a:lnTo>
                  <a:pt x="31920" y="411370"/>
                </a:lnTo>
                <a:lnTo>
                  <a:pt x="35767" y="406243"/>
                </a:lnTo>
                <a:lnTo>
                  <a:pt x="39740" y="399885"/>
                </a:lnTo>
                <a:lnTo>
                  <a:pt x="19149" y="399885"/>
                </a:lnTo>
                <a:lnTo>
                  <a:pt x="4159" y="392374"/>
                </a:lnTo>
                <a:close/>
              </a:path>
              <a:path w="2117725" h="417829">
                <a:moveTo>
                  <a:pt x="1684254" y="361544"/>
                </a:moveTo>
                <a:lnTo>
                  <a:pt x="1545281" y="361544"/>
                </a:lnTo>
                <a:lnTo>
                  <a:pt x="1542713" y="378157"/>
                </a:lnTo>
                <a:lnTo>
                  <a:pt x="1581024" y="384551"/>
                </a:lnTo>
                <a:lnTo>
                  <a:pt x="1619336" y="389642"/>
                </a:lnTo>
                <a:lnTo>
                  <a:pt x="1697237" y="397303"/>
                </a:lnTo>
                <a:lnTo>
                  <a:pt x="1777707" y="403697"/>
                </a:lnTo>
                <a:lnTo>
                  <a:pt x="1932220" y="408825"/>
                </a:lnTo>
                <a:lnTo>
                  <a:pt x="1969265" y="408825"/>
                </a:lnTo>
                <a:lnTo>
                  <a:pt x="2003742" y="410091"/>
                </a:lnTo>
                <a:lnTo>
                  <a:pt x="2035662" y="410091"/>
                </a:lnTo>
                <a:lnTo>
                  <a:pt x="2116132" y="413916"/>
                </a:lnTo>
                <a:lnTo>
                  <a:pt x="2117399" y="379424"/>
                </a:lnTo>
                <a:lnTo>
                  <a:pt x="2035662" y="375611"/>
                </a:lnTo>
                <a:lnTo>
                  <a:pt x="2003742" y="375611"/>
                </a:lnTo>
                <a:lnTo>
                  <a:pt x="1969265" y="374333"/>
                </a:lnTo>
                <a:lnTo>
                  <a:pt x="1932220" y="374333"/>
                </a:lnTo>
                <a:lnTo>
                  <a:pt x="1777707" y="369217"/>
                </a:lnTo>
                <a:lnTo>
                  <a:pt x="1697237" y="362823"/>
                </a:lnTo>
                <a:lnTo>
                  <a:pt x="1684254" y="361544"/>
                </a:lnTo>
                <a:close/>
              </a:path>
              <a:path w="2117725" h="417829">
                <a:moveTo>
                  <a:pt x="7681" y="387097"/>
                </a:moveTo>
                <a:lnTo>
                  <a:pt x="4159" y="392374"/>
                </a:lnTo>
                <a:lnTo>
                  <a:pt x="19149" y="399885"/>
                </a:lnTo>
                <a:lnTo>
                  <a:pt x="7681" y="387097"/>
                </a:lnTo>
                <a:close/>
              </a:path>
              <a:path w="2117725" h="417829">
                <a:moveTo>
                  <a:pt x="46622" y="387097"/>
                </a:moveTo>
                <a:lnTo>
                  <a:pt x="7681" y="387097"/>
                </a:lnTo>
                <a:lnTo>
                  <a:pt x="19149" y="399885"/>
                </a:lnTo>
                <a:lnTo>
                  <a:pt x="39740" y="399885"/>
                </a:lnTo>
                <a:lnTo>
                  <a:pt x="42146" y="396036"/>
                </a:lnTo>
                <a:lnTo>
                  <a:pt x="46622" y="387097"/>
                </a:lnTo>
                <a:close/>
              </a:path>
              <a:path w="2117725" h="417829">
                <a:moveTo>
                  <a:pt x="333311" y="0"/>
                </a:moveTo>
                <a:lnTo>
                  <a:pt x="310339" y="0"/>
                </a:lnTo>
                <a:lnTo>
                  <a:pt x="300113" y="1278"/>
                </a:lnTo>
                <a:lnTo>
                  <a:pt x="293722" y="2545"/>
                </a:lnTo>
                <a:lnTo>
                  <a:pt x="277140" y="5091"/>
                </a:lnTo>
                <a:lnTo>
                  <a:pt x="265648" y="10218"/>
                </a:lnTo>
                <a:lnTo>
                  <a:pt x="250333" y="21703"/>
                </a:lnTo>
                <a:lnTo>
                  <a:pt x="242640" y="30667"/>
                </a:lnTo>
                <a:lnTo>
                  <a:pt x="232450" y="39607"/>
                </a:lnTo>
                <a:lnTo>
                  <a:pt x="219679" y="51104"/>
                </a:lnTo>
                <a:lnTo>
                  <a:pt x="204328" y="63892"/>
                </a:lnTo>
                <a:lnTo>
                  <a:pt x="172408" y="95803"/>
                </a:lnTo>
                <a:lnTo>
                  <a:pt x="155814" y="113706"/>
                </a:lnTo>
                <a:lnTo>
                  <a:pt x="140475" y="134131"/>
                </a:lnTo>
                <a:lnTo>
                  <a:pt x="136665" y="139258"/>
                </a:lnTo>
                <a:lnTo>
                  <a:pt x="125160" y="159683"/>
                </a:lnTo>
                <a:lnTo>
                  <a:pt x="116237" y="172472"/>
                </a:lnTo>
                <a:lnTo>
                  <a:pt x="108543" y="186527"/>
                </a:lnTo>
                <a:lnTo>
                  <a:pt x="100885" y="201836"/>
                </a:lnTo>
                <a:lnTo>
                  <a:pt x="93240" y="218473"/>
                </a:lnTo>
                <a:lnTo>
                  <a:pt x="75344" y="252965"/>
                </a:lnTo>
                <a:lnTo>
                  <a:pt x="57461" y="288724"/>
                </a:lnTo>
                <a:lnTo>
                  <a:pt x="40880" y="324483"/>
                </a:lnTo>
                <a:lnTo>
                  <a:pt x="31920" y="339816"/>
                </a:lnTo>
                <a:lnTo>
                  <a:pt x="24262" y="355150"/>
                </a:lnTo>
                <a:lnTo>
                  <a:pt x="16605" y="369217"/>
                </a:lnTo>
                <a:lnTo>
                  <a:pt x="10226" y="382006"/>
                </a:lnTo>
                <a:lnTo>
                  <a:pt x="3834" y="392212"/>
                </a:lnTo>
                <a:lnTo>
                  <a:pt x="4159" y="392374"/>
                </a:lnTo>
                <a:lnTo>
                  <a:pt x="7681" y="387097"/>
                </a:lnTo>
                <a:lnTo>
                  <a:pt x="46622" y="387097"/>
                </a:lnTo>
                <a:lnTo>
                  <a:pt x="48537" y="383272"/>
                </a:lnTo>
                <a:lnTo>
                  <a:pt x="56195" y="369217"/>
                </a:lnTo>
                <a:lnTo>
                  <a:pt x="63852" y="353884"/>
                </a:lnTo>
                <a:lnTo>
                  <a:pt x="72812" y="338550"/>
                </a:lnTo>
                <a:lnTo>
                  <a:pt x="89393" y="302779"/>
                </a:lnTo>
                <a:lnTo>
                  <a:pt x="107277" y="266996"/>
                </a:lnTo>
                <a:lnTo>
                  <a:pt x="125160" y="232504"/>
                </a:lnTo>
                <a:lnTo>
                  <a:pt x="132818" y="215903"/>
                </a:lnTo>
                <a:lnTo>
                  <a:pt x="140475" y="200570"/>
                </a:lnTo>
                <a:lnTo>
                  <a:pt x="148157" y="186527"/>
                </a:lnTo>
                <a:lnTo>
                  <a:pt x="154548" y="176284"/>
                </a:lnTo>
                <a:lnTo>
                  <a:pt x="165474" y="158405"/>
                </a:lnTo>
                <a:lnTo>
                  <a:pt x="164750" y="158405"/>
                </a:lnTo>
                <a:lnTo>
                  <a:pt x="153246" y="145653"/>
                </a:lnTo>
                <a:lnTo>
                  <a:pt x="174327" y="145653"/>
                </a:lnTo>
                <a:lnTo>
                  <a:pt x="180089" y="137980"/>
                </a:lnTo>
                <a:lnTo>
                  <a:pt x="196670" y="120076"/>
                </a:lnTo>
                <a:lnTo>
                  <a:pt x="228603" y="88166"/>
                </a:lnTo>
                <a:lnTo>
                  <a:pt x="243942" y="75378"/>
                </a:lnTo>
                <a:lnTo>
                  <a:pt x="256688" y="63892"/>
                </a:lnTo>
                <a:lnTo>
                  <a:pt x="266914" y="54916"/>
                </a:lnTo>
                <a:lnTo>
                  <a:pt x="274572" y="45977"/>
                </a:lnTo>
                <a:lnTo>
                  <a:pt x="279681" y="42143"/>
                </a:lnTo>
                <a:lnTo>
                  <a:pt x="273294" y="26819"/>
                </a:lnTo>
                <a:lnTo>
                  <a:pt x="300113" y="26819"/>
                </a:lnTo>
                <a:lnTo>
                  <a:pt x="300113" y="17879"/>
                </a:lnTo>
                <a:lnTo>
                  <a:pt x="445407" y="17879"/>
                </a:lnTo>
                <a:lnTo>
                  <a:pt x="429096" y="14030"/>
                </a:lnTo>
                <a:lnTo>
                  <a:pt x="402277" y="8939"/>
                </a:lnTo>
                <a:lnTo>
                  <a:pt x="381849" y="6394"/>
                </a:lnTo>
                <a:lnTo>
                  <a:pt x="347384" y="1278"/>
                </a:lnTo>
                <a:lnTo>
                  <a:pt x="333311" y="0"/>
                </a:lnTo>
                <a:close/>
              </a:path>
              <a:path w="2117725" h="417829">
                <a:moveTo>
                  <a:pt x="443360" y="51958"/>
                </a:moveTo>
                <a:lnTo>
                  <a:pt x="443169" y="52371"/>
                </a:lnTo>
                <a:lnTo>
                  <a:pt x="469977" y="58765"/>
                </a:lnTo>
                <a:lnTo>
                  <a:pt x="499328" y="65159"/>
                </a:lnTo>
                <a:lnTo>
                  <a:pt x="563193" y="83039"/>
                </a:lnTo>
                <a:lnTo>
                  <a:pt x="744549" y="137980"/>
                </a:lnTo>
                <a:lnTo>
                  <a:pt x="821184" y="162253"/>
                </a:lnTo>
                <a:lnTo>
                  <a:pt x="900352" y="185236"/>
                </a:lnTo>
                <a:lnTo>
                  <a:pt x="980822" y="206964"/>
                </a:lnTo>
                <a:lnTo>
                  <a:pt x="1053598" y="228692"/>
                </a:lnTo>
                <a:lnTo>
                  <a:pt x="1125108" y="251686"/>
                </a:lnTo>
                <a:lnTo>
                  <a:pt x="1264318" y="300233"/>
                </a:lnTo>
                <a:lnTo>
                  <a:pt x="1331993" y="323204"/>
                </a:lnTo>
                <a:lnTo>
                  <a:pt x="1399693" y="344944"/>
                </a:lnTo>
                <a:lnTo>
                  <a:pt x="1468658" y="362823"/>
                </a:lnTo>
                <a:lnTo>
                  <a:pt x="1542713" y="378157"/>
                </a:lnTo>
                <a:lnTo>
                  <a:pt x="1545281" y="361544"/>
                </a:lnTo>
                <a:lnTo>
                  <a:pt x="1684254" y="361544"/>
                </a:lnTo>
                <a:lnTo>
                  <a:pt x="1619336" y="355150"/>
                </a:lnTo>
                <a:lnTo>
                  <a:pt x="1581024" y="350059"/>
                </a:lnTo>
                <a:lnTo>
                  <a:pt x="1564983" y="347489"/>
                </a:lnTo>
                <a:lnTo>
                  <a:pt x="1475038" y="347489"/>
                </a:lnTo>
                <a:lnTo>
                  <a:pt x="1475038" y="329610"/>
                </a:lnTo>
                <a:lnTo>
                  <a:pt x="1477809" y="329610"/>
                </a:lnTo>
                <a:lnTo>
                  <a:pt x="1413729" y="312997"/>
                </a:lnTo>
                <a:lnTo>
                  <a:pt x="1346066" y="291269"/>
                </a:lnTo>
                <a:lnTo>
                  <a:pt x="1278367" y="268299"/>
                </a:lnTo>
                <a:lnTo>
                  <a:pt x="1139157" y="219752"/>
                </a:lnTo>
                <a:lnTo>
                  <a:pt x="1067647" y="196745"/>
                </a:lnTo>
                <a:lnTo>
                  <a:pt x="989745" y="173738"/>
                </a:lnTo>
                <a:lnTo>
                  <a:pt x="914374" y="153309"/>
                </a:lnTo>
                <a:lnTo>
                  <a:pt x="835221" y="130319"/>
                </a:lnTo>
                <a:lnTo>
                  <a:pt x="758598" y="106045"/>
                </a:lnTo>
                <a:lnTo>
                  <a:pt x="585862" y="53650"/>
                </a:lnTo>
                <a:lnTo>
                  <a:pt x="450827" y="53650"/>
                </a:lnTo>
                <a:lnTo>
                  <a:pt x="443360" y="51958"/>
                </a:lnTo>
                <a:close/>
              </a:path>
              <a:path w="2117725" h="417829">
                <a:moveTo>
                  <a:pt x="1475038" y="329610"/>
                </a:moveTo>
                <a:lnTo>
                  <a:pt x="1475038" y="347489"/>
                </a:lnTo>
                <a:lnTo>
                  <a:pt x="1482549" y="331193"/>
                </a:lnTo>
                <a:lnTo>
                  <a:pt x="1475038" y="329610"/>
                </a:lnTo>
                <a:close/>
              </a:path>
              <a:path w="2117725" h="417829">
                <a:moveTo>
                  <a:pt x="1482549" y="331193"/>
                </a:moveTo>
                <a:lnTo>
                  <a:pt x="1475038" y="347489"/>
                </a:lnTo>
                <a:lnTo>
                  <a:pt x="1564983" y="347489"/>
                </a:lnTo>
                <a:lnTo>
                  <a:pt x="1549092" y="344944"/>
                </a:lnTo>
                <a:lnTo>
                  <a:pt x="1547826" y="344944"/>
                </a:lnTo>
                <a:lnTo>
                  <a:pt x="1482549" y="331193"/>
                </a:lnTo>
                <a:close/>
              </a:path>
              <a:path w="2117725" h="417829">
                <a:moveTo>
                  <a:pt x="1477809" y="329610"/>
                </a:moveTo>
                <a:lnTo>
                  <a:pt x="1475038" y="329610"/>
                </a:lnTo>
                <a:lnTo>
                  <a:pt x="1482549" y="331193"/>
                </a:lnTo>
                <a:lnTo>
                  <a:pt x="1482695" y="330877"/>
                </a:lnTo>
                <a:lnTo>
                  <a:pt x="1477809" y="329610"/>
                </a:lnTo>
                <a:close/>
              </a:path>
              <a:path w="2117725" h="417829">
                <a:moveTo>
                  <a:pt x="153246" y="145653"/>
                </a:moveTo>
                <a:lnTo>
                  <a:pt x="164750" y="158405"/>
                </a:lnTo>
                <a:lnTo>
                  <a:pt x="168577" y="153309"/>
                </a:lnTo>
                <a:lnTo>
                  <a:pt x="153246" y="145653"/>
                </a:lnTo>
                <a:close/>
              </a:path>
              <a:path w="2117725" h="417829">
                <a:moveTo>
                  <a:pt x="168577" y="153309"/>
                </a:moveTo>
                <a:lnTo>
                  <a:pt x="164750" y="158405"/>
                </a:lnTo>
                <a:lnTo>
                  <a:pt x="165474" y="158405"/>
                </a:lnTo>
                <a:lnTo>
                  <a:pt x="168585" y="153313"/>
                </a:lnTo>
                <a:close/>
              </a:path>
              <a:path w="2117725" h="417829">
                <a:moveTo>
                  <a:pt x="174327" y="145653"/>
                </a:moveTo>
                <a:lnTo>
                  <a:pt x="153246" y="145653"/>
                </a:lnTo>
                <a:lnTo>
                  <a:pt x="168577" y="153309"/>
                </a:lnTo>
                <a:lnTo>
                  <a:pt x="174327" y="145653"/>
                </a:lnTo>
                <a:close/>
              </a:path>
              <a:path w="2117725" h="417829">
                <a:moveTo>
                  <a:pt x="450827" y="35758"/>
                </a:moveTo>
                <a:lnTo>
                  <a:pt x="443360" y="51958"/>
                </a:lnTo>
                <a:lnTo>
                  <a:pt x="450827" y="53650"/>
                </a:lnTo>
                <a:lnTo>
                  <a:pt x="450827" y="35758"/>
                </a:lnTo>
                <a:close/>
              </a:path>
              <a:path w="2117725" h="417829">
                <a:moveTo>
                  <a:pt x="522488" y="35758"/>
                </a:moveTo>
                <a:lnTo>
                  <a:pt x="450827" y="35758"/>
                </a:lnTo>
                <a:lnTo>
                  <a:pt x="450827" y="53650"/>
                </a:lnTo>
                <a:lnTo>
                  <a:pt x="585862" y="53650"/>
                </a:lnTo>
                <a:lnTo>
                  <a:pt x="577266" y="51104"/>
                </a:lnTo>
                <a:lnTo>
                  <a:pt x="522488" y="35758"/>
                </a:lnTo>
                <a:close/>
              </a:path>
              <a:path w="2117725" h="417829">
                <a:moveTo>
                  <a:pt x="517966" y="34492"/>
                </a:moveTo>
                <a:lnTo>
                  <a:pt x="333311" y="34492"/>
                </a:lnTo>
                <a:lnTo>
                  <a:pt x="347384" y="35758"/>
                </a:lnTo>
                <a:lnTo>
                  <a:pt x="381849" y="40886"/>
                </a:lnTo>
                <a:lnTo>
                  <a:pt x="402277" y="43431"/>
                </a:lnTo>
                <a:lnTo>
                  <a:pt x="422705" y="47280"/>
                </a:lnTo>
                <a:lnTo>
                  <a:pt x="443360" y="51958"/>
                </a:lnTo>
                <a:lnTo>
                  <a:pt x="450827" y="35758"/>
                </a:lnTo>
                <a:lnTo>
                  <a:pt x="522488" y="35758"/>
                </a:lnTo>
                <a:lnTo>
                  <a:pt x="517966" y="34492"/>
                </a:lnTo>
                <a:close/>
              </a:path>
              <a:path w="2117725" h="417829">
                <a:moveTo>
                  <a:pt x="300113" y="26819"/>
                </a:moveTo>
                <a:lnTo>
                  <a:pt x="273294" y="26819"/>
                </a:lnTo>
                <a:lnTo>
                  <a:pt x="284798" y="38304"/>
                </a:lnTo>
                <a:lnTo>
                  <a:pt x="279685" y="42152"/>
                </a:lnTo>
                <a:lnTo>
                  <a:pt x="291189" y="37037"/>
                </a:lnTo>
                <a:lnTo>
                  <a:pt x="300113" y="35667"/>
                </a:lnTo>
                <a:lnTo>
                  <a:pt x="300113" y="26819"/>
                </a:lnTo>
                <a:close/>
              </a:path>
              <a:path w="2117725" h="417829">
                <a:moveTo>
                  <a:pt x="273294" y="26819"/>
                </a:moveTo>
                <a:lnTo>
                  <a:pt x="279681" y="42143"/>
                </a:lnTo>
                <a:lnTo>
                  <a:pt x="284798" y="38304"/>
                </a:lnTo>
                <a:lnTo>
                  <a:pt x="273294" y="26819"/>
                </a:lnTo>
                <a:close/>
              </a:path>
              <a:path w="2117725" h="417829">
                <a:moveTo>
                  <a:pt x="445407" y="17879"/>
                </a:moveTo>
                <a:lnTo>
                  <a:pt x="300113" y="17879"/>
                </a:lnTo>
                <a:lnTo>
                  <a:pt x="307770" y="34492"/>
                </a:lnTo>
                <a:lnTo>
                  <a:pt x="300113" y="35667"/>
                </a:lnTo>
                <a:lnTo>
                  <a:pt x="310339" y="34492"/>
                </a:lnTo>
                <a:lnTo>
                  <a:pt x="517966" y="34492"/>
                </a:lnTo>
                <a:lnTo>
                  <a:pt x="513401" y="33213"/>
                </a:lnTo>
                <a:lnTo>
                  <a:pt x="484025" y="26819"/>
                </a:lnTo>
                <a:lnTo>
                  <a:pt x="457206" y="20424"/>
                </a:lnTo>
                <a:lnTo>
                  <a:pt x="450827" y="19158"/>
                </a:lnTo>
                <a:lnTo>
                  <a:pt x="445407" y="17879"/>
                </a:lnTo>
                <a:close/>
              </a:path>
              <a:path w="2117725" h="417829">
                <a:moveTo>
                  <a:pt x="300113" y="17879"/>
                </a:moveTo>
                <a:lnTo>
                  <a:pt x="300113" y="35667"/>
                </a:lnTo>
                <a:lnTo>
                  <a:pt x="307770" y="34492"/>
                </a:lnTo>
                <a:lnTo>
                  <a:pt x="300113" y="1787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4" name="object 314"/>
          <p:cNvSpPr/>
          <p:nvPr/>
        </p:nvSpPr>
        <p:spPr>
          <a:xfrm>
            <a:off x="1377790" y="4574455"/>
            <a:ext cx="3672204" cy="456565"/>
          </a:xfrm>
          <a:custGeom>
            <a:avLst/>
            <a:gdLst/>
            <a:ahLst/>
            <a:cxnLst/>
            <a:rect l="l" t="t" r="r" b="b"/>
            <a:pathLst>
              <a:path w="3672204" h="456564">
                <a:moveTo>
                  <a:pt x="2048433" y="0"/>
                </a:moveTo>
                <a:lnTo>
                  <a:pt x="1943700" y="0"/>
                </a:lnTo>
                <a:lnTo>
                  <a:pt x="1923272" y="3848"/>
                </a:lnTo>
                <a:lnTo>
                  <a:pt x="1884961" y="11521"/>
                </a:lnTo>
                <a:lnTo>
                  <a:pt x="1864533" y="16612"/>
                </a:lnTo>
                <a:lnTo>
                  <a:pt x="1819830" y="25576"/>
                </a:lnTo>
                <a:lnTo>
                  <a:pt x="1717665" y="47280"/>
                </a:lnTo>
                <a:lnTo>
                  <a:pt x="1661470" y="60068"/>
                </a:lnTo>
                <a:lnTo>
                  <a:pt x="1471203" y="100954"/>
                </a:lnTo>
                <a:lnTo>
                  <a:pt x="1403503" y="116288"/>
                </a:lnTo>
                <a:lnTo>
                  <a:pt x="1260483" y="146919"/>
                </a:lnTo>
                <a:lnTo>
                  <a:pt x="1186392" y="163532"/>
                </a:lnTo>
                <a:lnTo>
                  <a:pt x="1112338" y="178866"/>
                </a:lnTo>
                <a:lnTo>
                  <a:pt x="810895" y="245306"/>
                </a:lnTo>
                <a:lnTo>
                  <a:pt x="736867" y="261929"/>
                </a:lnTo>
                <a:lnTo>
                  <a:pt x="664091" y="277239"/>
                </a:lnTo>
                <a:lnTo>
                  <a:pt x="592545" y="293839"/>
                </a:lnTo>
                <a:lnTo>
                  <a:pt x="522301" y="309173"/>
                </a:lnTo>
                <a:lnTo>
                  <a:pt x="454637" y="323240"/>
                </a:lnTo>
                <a:lnTo>
                  <a:pt x="326932" y="351326"/>
                </a:lnTo>
                <a:lnTo>
                  <a:pt x="266914" y="364114"/>
                </a:lnTo>
                <a:lnTo>
                  <a:pt x="211985" y="376902"/>
                </a:lnTo>
                <a:lnTo>
                  <a:pt x="68965" y="407546"/>
                </a:lnTo>
                <a:lnTo>
                  <a:pt x="48537" y="412673"/>
                </a:lnTo>
                <a:lnTo>
                  <a:pt x="12770" y="420334"/>
                </a:lnTo>
                <a:lnTo>
                  <a:pt x="0" y="422880"/>
                </a:lnTo>
                <a:lnTo>
                  <a:pt x="7657" y="456093"/>
                </a:lnTo>
                <a:lnTo>
                  <a:pt x="26807" y="452280"/>
                </a:lnTo>
                <a:lnTo>
                  <a:pt x="62586" y="444608"/>
                </a:lnTo>
                <a:lnTo>
                  <a:pt x="83014" y="439492"/>
                </a:lnTo>
                <a:lnTo>
                  <a:pt x="226034" y="408825"/>
                </a:lnTo>
                <a:lnTo>
                  <a:pt x="280963" y="396061"/>
                </a:lnTo>
                <a:lnTo>
                  <a:pt x="340969" y="383272"/>
                </a:lnTo>
                <a:lnTo>
                  <a:pt x="468674" y="355174"/>
                </a:lnTo>
                <a:lnTo>
                  <a:pt x="536374" y="341119"/>
                </a:lnTo>
                <a:lnTo>
                  <a:pt x="606618" y="325786"/>
                </a:lnTo>
                <a:lnTo>
                  <a:pt x="678128" y="309173"/>
                </a:lnTo>
                <a:lnTo>
                  <a:pt x="750916" y="293839"/>
                </a:lnTo>
                <a:lnTo>
                  <a:pt x="969917" y="245292"/>
                </a:lnTo>
                <a:lnTo>
                  <a:pt x="1126386" y="210800"/>
                </a:lnTo>
                <a:lnTo>
                  <a:pt x="1200441" y="195466"/>
                </a:lnTo>
                <a:lnTo>
                  <a:pt x="1833878" y="57486"/>
                </a:lnTo>
                <a:lnTo>
                  <a:pt x="1878569" y="48547"/>
                </a:lnTo>
                <a:lnTo>
                  <a:pt x="1898997" y="43455"/>
                </a:lnTo>
                <a:lnTo>
                  <a:pt x="1946269" y="34008"/>
                </a:lnTo>
                <a:lnTo>
                  <a:pt x="1946269" y="16612"/>
                </a:lnTo>
                <a:lnTo>
                  <a:pt x="2070871" y="16612"/>
                </a:lnTo>
                <a:lnTo>
                  <a:pt x="2066317" y="10242"/>
                </a:lnTo>
                <a:lnTo>
                  <a:pt x="2059937" y="3848"/>
                </a:lnTo>
                <a:lnTo>
                  <a:pt x="2054824" y="1302"/>
                </a:lnTo>
                <a:lnTo>
                  <a:pt x="2048433" y="0"/>
                </a:lnTo>
                <a:close/>
              </a:path>
              <a:path w="3672204" h="456564">
                <a:moveTo>
                  <a:pt x="3394475" y="309173"/>
                </a:moveTo>
                <a:lnTo>
                  <a:pt x="2941104" y="309173"/>
                </a:lnTo>
                <a:lnTo>
                  <a:pt x="2992186" y="310452"/>
                </a:lnTo>
                <a:lnTo>
                  <a:pt x="3337002" y="310452"/>
                </a:lnTo>
                <a:lnTo>
                  <a:pt x="3394475" y="309173"/>
                </a:lnTo>
                <a:close/>
              </a:path>
              <a:path w="3672204" h="456564">
                <a:moveTo>
                  <a:pt x="2179320" y="187805"/>
                </a:moveTo>
                <a:lnTo>
                  <a:pt x="2151875" y="187805"/>
                </a:lnTo>
                <a:lnTo>
                  <a:pt x="2142220" y="201076"/>
                </a:lnTo>
                <a:lnTo>
                  <a:pt x="2174848" y="227413"/>
                </a:lnTo>
                <a:lnTo>
                  <a:pt x="2217006" y="254268"/>
                </a:lnTo>
                <a:lnTo>
                  <a:pt x="2266810" y="270869"/>
                </a:lnTo>
                <a:lnTo>
                  <a:pt x="2298743" y="277239"/>
                </a:lnTo>
                <a:lnTo>
                  <a:pt x="2306400" y="278542"/>
                </a:lnTo>
                <a:lnTo>
                  <a:pt x="2391947" y="291294"/>
                </a:lnTo>
                <a:lnTo>
                  <a:pt x="2497958" y="298967"/>
                </a:lnTo>
                <a:lnTo>
                  <a:pt x="2623107" y="304082"/>
                </a:lnTo>
                <a:lnTo>
                  <a:pt x="2768696" y="306627"/>
                </a:lnTo>
                <a:lnTo>
                  <a:pt x="2849166" y="309173"/>
                </a:lnTo>
                <a:lnTo>
                  <a:pt x="3671592" y="309173"/>
                </a:lnTo>
                <a:lnTo>
                  <a:pt x="3671592" y="275960"/>
                </a:lnTo>
                <a:lnTo>
                  <a:pt x="2992186" y="275960"/>
                </a:lnTo>
                <a:lnTo>
                  <a:pt x="2941104" y="274693"/>
                </a:lnTo>
                <a:lnTo>
                  <a:pt x="2849166" y="274693"/>
                </a:lnTo>
                <a:lnTo>
                  <a:pt x="2768696" y="272147"/>
                </a:lnTo>
                <a:lnTo>
                  <a:pt x="2623107" y="269566"/>
                </a:lnTo>
                <a:lnTo>
                  <a:pt x="2497958" y="264475"/>
                </a:lnTo>
                <a:lnTo>
                  <a:pt x="2461634" y="261929"/>
                </a:lnTo>
                <a:lnTo>
                  <a:pt x="2306400" y="261929"/>
                </a:lnTo>
                <a:lnTo>
                  <a:pt x="2306400" y="244314"/>
                </a:lnTo>
                <a:lnTo>
                  <a:pt x="2296174" y="242747"/>
                </a:lnTo>
                <a:lnTo>
                  <a:pt x="2280859" y="238934"/>
                </a:lnTo>
                <a:lnTo>
                  <a:pt x="2266810" y="235086"/>
                </a:lnTo>
                <a:lnTo>
                  <a:pt x="2254040" y="231261"/>
                </a:lnTo>
                <a:lnTo>
                  <a:pt x="2231043" y="222322"/>
                </a:lnTo>
                <a:lnTo>
                  <a:pt x="2219089" y="215928"/>
                </a:lnTo>
                <a:lnTo>
                  <a:pt x="2186340" y="215928"/>
                </a:lnTo>
                <a:lnTo>
                  <a:pt x="2193998" y="199315"/>
                </a:lnTo>
                <a:lnTo>
                  <a:pt x="2194143" y="199315"/>
                </a:lnTo>
                <a:lnTo>
                  <a:pt x="2182530" y="190375"/>
                </a:lnTo>
                <a:lnTo>
                  <a:pt x="2179320" y="187805"/>
                </a:lnTo>
                <a:close/>
              </a:path>
              <a:path w="3672204" h="456564">
                <a:moveTo>
                  <a:pt x="3671592" y="274693"/>
                </a:moveTo>
                <a:lnTo>
                  <a:pt x="3394475" y="274693"/>
                </a:lnTo>
                <a:lnTo>
                  <a:pt x="3337002" y="275960"/>
                </a:lnTo>
                <a:lnTo>
                  <a:pt x="3671592" y="275960"/>
                </a:lnTo>
                <a:lnTo>
                  <a:pt x="3671592" y="274693"/>
                </a:lnTo>
                <a:close/>
              </a:path>
              <a:path w="3672204" h="456564">
                <a:moveTo>
                  <a:pt x="2306400" y="244314"/>
                </a:moveTo>
                <a:lnTo>
                  <a:pt x="2306400" y="261929"/>
                </a:lnTo>
                <a:lnTo>
                  <a:pt x="2312774" y="245306"/>
                </a:lnTo>
                <a:lnTo>
                  <a:pt x="2312459" y="245243"/>
                </a:lnTo>
                <a:lnTo>
                  <a:pt x="2306400" y="244314"/>
                </a:lnTo>
                <a:close/>
              </a:path>
              <a:path w="3672204" h="456564">
                <a:moveTo>
                  <a:pt x="2312774" y="245306"/>
                </a:moveTo>
                <a:lnTo>
                  <a:pt x="2306400" y="261929"/>
                </a:lnTo>
                <a:lnTo>
                  <a:pt x="2461634" y="261929"/>
                </a:lnTo>
                <a:lnTo>
                  <a:pt x="2391947" y="256814"/>
                </a:lnTo>
                <a:lnTo>
                  <a:pt x="2348558" y="251686"/>
                </a:lnTo>
                <a:lnTo>
                  <a:pt x="2325550" y="247874"/>
                </a:lnTo>
                <a:lnTo>
                  <a:pt x="2312774" y="245306"/>
                </a:lnTo>
                <a:close/>
              </a:path>
              <a:path w="3672204" h="456564">
                <a:moveTo>
                  <a:pt x="2312459" y="245243"/>
                </a:moveTo>
                <a:lnTo>
                  <a:pt x="2312774" y="245306"/>
                </a:lnTo>
                <a:lnTo>
                  <a:pt x="2312459" y="245243"/>
                </a:lnTo>
                <a:close/>
              </a:path>
              <a:path w="3672204" h="456564">
                <a:moveTo>
                  <a:pt x="2306400" y="244025"/>
                </a:moveTo>
                <a:lnTo>
                  <a:pt x="2306400" y="244314"/>
                </a:lnTo>
                <a:lnTo>
                  <a:pt x="2312459" y="245243"/>
                </a:lnTo>
                <a:lnTo>
                  <a:pt x="2306400" y="244025"/>
                </a:lnTo>
                <a:close/>
              </a:path>
              <a:path w="3672204" h="456564">
                <a:moveTo>
                  <a:pt x="2193998" y="199315"/>
                </a:moveTo>
                <a:lnTo>
                  <a:pt x="2186340" y="215928"/>
                </a:lnTo>
                <a:lnTo>
                  <a:pt x="2199111" y="203139"/>
                </a:lnTo>
                <a:lnTo>
                  <a:pt x="2195971" y="200722"/>
                </a:lnTo>
                <a:lnTo>
                  <a:pt x="2193998" y="199315"/>
                </a:lnTo>
                <a:close/>
              </a:path>
              <a:path w="3672204" h="456564">
                <a:moveTo>
                  <a:pt x="2195971" y="200722"/>
                </a:moveTo>
                <a:lnTo>
                  <a:pt x="2199111" y="203139"/>
                </a:lnTo>
                <a:lnTo>
                  <a:pt x="2186340" y="215928"/>
                </a:lnTo>
                <a:lnTo>
                  <a:pt x="2219089" y="215928"/>
                </a:lnTo>
                <a:lnTo>
                  <a:pt x="2211893" y="212079"/>
                </a:lnTo>
                <a:lnTo>
                  <a:pt x="2195971" y="200722"/>
                </a:lnTo>
                <a:close/>
              </a:path>
              <a:path w="3672204" h="456564">
                <a:moveTo>
                  <a:pt x="2044737" y="38276"/>
                </a:moveTo>
                <a:lnTo>
                  <a:pt x="2044598" y="38340"/>
                </a:lnTo>
                <a:lnTo>
                  <a:pt x="2050977" y="47280"/>
                </a:lnTo>
                <a:lnTo>
                  <a:pt x="2067595" y="80493"/>
                </a:lnTo>
                <a:lnTo>
                  <a:pt x="2079087" y="104766"/>
                </a:lnTo>
                <a:lnTo>
                  <a:pt x="2090567" y="130319"/>
                </a:lnTo>
                <a:lnTo>
                  <a:pt x="2103338" y="154592"/>
                </a:lnTo>
                <a:lnTo>
                  <a:pt x="2107173" y="159708"/>
                </a:lnTo>
                <a:lnTo>
                  <a:pt x="2122488" y="182714"/>
                </a:lnTo>
                <a:lnTo>
                  <a:pt x="2130181" y="191654"/>
                </a:lnTo>
                <a:lnTo>
                  <a:pt x="2141649" y="201860"/>
                </a:lnTo>
                <a:lnTo>
                  <a:pt x="2142220" y="201076"/>
                </a:lnTo>
                <a:lnTo>
                  <a:pt x="2141649" y="200594"/>
                </a:lnTo>
                <a:lnTo>
                  <a:pt x="2151875" y="187805"/>
                </a:lnTo>
                <a:lnTo>
                  <a:pt x="2179320" y="187805"/>
                </a:lnTo>
                <a:lnTo>
                  <a:pt x="2163380" y="175041"/>
                </a:lnTo>
                <a:lnTo>
                  <a:pt x="2154420" y="167380"/>
                </a:lnTo>
                <a:lnTo>
                  <a:pt x="2146762" y="158441"/>
                </a:lnTo>
                <a:lnTo>
                  <a:pt x="2139960" y="148222"/>
                </a:lnTo>
                <a:lnTo>
                  <a:pt x="2119943" y="148222"/>
                </a:lnTo>
                <a:lnTo>
                  <a:pt x="2131447" y="135434"/>
                </a:lnTo>
                <a:lnTo>
                  <a:pt x="2132561" y="135434"/>
                </a:lnTo>
                <a:lnTo>
                  <a:pt x="2122488" y="116288"/>
                </a:lnTo>
                <a:lnTo>
                  <a:pt x="2111019" y="90736"/>
                </a:lnTo>
                <a:lnTo>
                  <a:pt x="2099515" y="66462"/>
                </a:lnTo>
                <a:lnTo>
                  <a:pt x="2088013" y="43455"/>
                </a:lnTo>
                <a:lnTo>
                  <a:pt x="2048433" y="43455"/>
                </a:lnTo>
                <a:lnTo>
                  <a:pt x="2044737" y="38276"/>
                </a:lnTo>
                <a:close/>
              </a:path>
              <a:path w="3672204" h="456564">
                <a:moveTo>
                  <a:pt x="2151875" y="187805"/>
                </a:moveTo>
                <a:lnTo>
                  <a:pt x="2141649" y="200594"/>
                </a:lnTo>
                <a:lnTo>
                  <a:pt x="2142220" y="201076"/>
                </a:lnTo>
                <a:lnTo>
                  <a:pt x="2151875" y="187805"/>
                </a:lnTo>
                <a:close/>
              </a:path>
              <a:path w="3672204" h="456564">
                <a:moveTo>
                  <a:pt x="2194143" y="199315"/>
                </a:moveTo>
                <a:lnTo>
                  <a:pt x="2193998" y="199315"/>
                </a:lnTo>
                <a:lnTo>
                  <a:pt x="2195971" y="200722"/>
                </a:lnTo>
                <a:lnTo>
                  <a:pt x="2194143" y="199315"/>
                </a:lnTo>
                <a:close/>
              </a:path>
              <a:path w="3672204" h="456564">
                <a:moveTo>
                  <a:pt x="2131447" y="135434"/>
                </a:moveTo>
                <a:lnTo>
                  <a:pt x="2119943" y="148222"/>
                </a:lnTo>
                <a:lnTo>
                  <a:pt x="2134960" y="140711"/>
                </a:lnTo>
                <a:lnTo>
                  <a:pt x="2131447" y="135434"/>
                </a:lnTo>
                <a:close/>
              </a:path>
              <a:path w="3672204" h="456564">
                <a:moveTo>
                  <a:pt x="2134960" y="140711"/>
                </a:moveTo>
                <a:lnTo>
                  <a:pt x="2119943" y="148222"/>
                </a:lnTo>
                <a:lnTo>
                  <a:pt x="2139960" y="148222"/>
                </a:lnTo>
                <a:lnTo>
                  <a:pt x="2134960" y="140711"/>
                </a:lnTo>
                <a:close/>
              </a:path>
              <a:path w="3672204" h="456564">
                <a:moveTo>
                  <a:pt x="2132561" y="135434"/>
                </a:moveTo>
                <a:lnTo>
                  <a:pt x="2131447" y="135434"/>
                </a:lnTo>
                <a:lnTo>
                  <a:pt x="2134960" y="140711"/>
                </a:lnTo>
                <a:lnTo>
                  <a:pt x="2135258" y="140561"/>
                </a:lnTo>
                <a:lnTo>
                  <a:pt x="2132561" y="135434"/>
                </a:lnTo>
                <a:close/>
              </a:path>
              <a:path w="3672204" h="456564">
                <a:moveTo>
                  <a:pt x="2061204" y="30667"/>
                </a:moveTo>
                <a:lnTo>
                  <a:pt x="2044737" y="38276"/>
                </a:lnTo>
                <a:lnTo>
                  <a:pt x="2048433" y="43455"/>
                </a:lnTo>
                <a:lnTo>
                  <a:pt x="2061204" y="30667"/>
                </a:lnTo>
                <a:close/>
              </a:path>
              <a:path w="3672204" h="456564">
                <a:moveTo>
                  <a:pt x="2081071" y="30667"/>
                </a:moveTo>
                <a:lnTo>
                  <a:pt x="2061204" y="30667"/>
                </a:lnTo>
                <a:lnTo>
                  <a:pt x="2048433" y="43455"/>
                </a:lnTo>
                <a:lnTo>
                  <a:pt x="2088013" y="43455"/>
                </a:lnTo>
                <a:lnTo>
                  <a:pt x="2082910" y="33249"/>
                </a:lnTo>
                <a:lnTo>
                  <a:pt x="2081071" y="30667"/>
                </a:lnTo>
                <a:close/>
              </a:path>
              <a:path w="3672204" h="456564">
                <a:moveTo>
                  <a:pt x="2038207" y="29400"/>
                </a:moveTo>
                <a:lnTo>
                  <a:pt x="2042054" y="34516"/>
                </a:lnTo>
                <a:lnTo>
                  <a:pt x="2044737" y="38276"/>
                </a:lnTo>
                <a:lnTo>
                  <a:pt x="2052875" y="34516"/>
                </a:lnTo>
                <a:lnTo>
                  <a:pt x="2048433" y="34516"/>
                </a:lnTo>
                <a:lnTo>
                  <a:pt x="2048433" y="33249"/>
                </a:lnTo>
                <a:lnTo>
                  <a:pt x="2042054" y="31946"/>
                </a:lnTo>
                <a:lnTo>
                  <a:pt x="2042449" y="30997"/>
                </a:lnTo>
                <a:lnTo>
                  <a:pt x="2038207" y="29400"/>
                </a:lnTo>
                <a:close/>
              </a:path>
              <a:path w="3672204" h="456564">
                <a:moveTo>
                  <a:pt x="2048433" y="16612"/>
                </a:moveTo>
                <a:lnTo>
                  <a:pt x="1946269" y="16612"/>
                </a:lnTo>
                <a:lnTo>
                  <a:pt x="1950079" y="33249"/>
                </a:lnTo>
                <a:lnTo>
                  <a:pt x="1946269" y="34008"/>
                </a:lnTo>
                <a:lnTo>
                  <a:pt x="1946269" y="34516"/>
                </a:lnTo>
                <a:lnTo>
                  <a:pt x="2042054" y="34516"/>
                </a:lnTo>
                <a:lnTo>
                  <a:pt x="2038207" y="29400"/>
                </a:lnTo>
                <a:lnTo>
                  <a:pt x="2043113" y="29400"/>
                </a:lnTo>
                <a:lnTo>
                  <a:pt x="2048433" y="16612"/>
                </a:lnTo>
                <a:close/>
              </a:path>
              <a:path w="3672204" h="456564">
                <a:moveTo>
                  <a:pt x="2070871" y="16612"/>
                </a:moveTo>
                <a:lnTo>
                  <a:pt x="2048433" y="16612"/>
                </a:lnTo>
                <a:lnTo>
                  <a:pt x="2048433" y="34516"/>
                </a:lnTo>
                <a:lnTo>
                  <a:pt x="2052875" y="34516"/>
                </a:lnTo>
                <a:lnTo>
                  <a:pt x="2061204" y="30667"/>
                </a:lnTo>
                <a:lnTo>
                  <a:pt x="2081071" y="30667"/>
                </a:lnTo>
                <a:lnTo>
                  <a:pt x="2076518" y="24273"/>
                </a:lnTo>
                <a:lnTo>
                  <a:pt x="2072708" y="19182"/>
                </a:lnTo>
                <a:lnTo>
                  <a:pt x="2070871" y="16612"/>
                </a:lnTo>
                <a:close/>
              </a:path>
              <a:path w="3672204" h="456564">
                <a:moveTo>
                  <a:pt x="1946269" y="16612"/>
                </a:moveTo>
                <a:lnTo>
                  <a:pt x="1946269" y="34008"/>
                </a:lnTo>
                <a:lnTo>
                  <a:pt x="1950079" y="33249"/>
                </a:lnTo>
                <a:lnTo>
                  <a:pt x="1946269" y="16612"/>
                </a:lnTo>
                <a:close/>
              </a:path>
              <a:path w="3672204" h="456564">
                <a:moveTo>
                  <a:pt x="2042449" y="30997"/>
                </a:moveTo>
                <a:lnTo>
                  <a:pt x="2042054" y="31946"/>
                </a:lnTo>
                <a:lnTo>
                  <a:pt x="2048433" y="33249"/>
                </a:lnTo>
                <a:lnTo>
                  <a:pt x="2042449" y="30997"/>
                </a:lnTo>
                <a:close/>
              </a:path>
              <a:path w="3672204" h="456564">
                <a:moveTo>
                  <a:pt x="2048433" y="16612"/>
                </a:moveTo>
                <a:lnTo>
                  <a:pt x="2042449" y="30997"/>
                </a:lnTo>
                <a:lnTo>
                  <a:pt x="2048433" y="33249"/>
                </a:lnTo>
                <a:lnTo>
                  <a:pt x="2048433" y="16612"/>
                </a:lnTo>
                <a:close/>
              </a:path>
              <a:path w="3672204" h="456564">
                <a:moveTo>
                  <a:pt x="2043113" y="29400"/>
                </a:moveTo>
                <a:lnTo>
                  <a:pt x="2038207" y="29400"/>
                </a:lnTo>
                <a:lnTo>
                  <a:pt x="2042449" y="30997"/>
                </a:lnTo>
                <a:lnTo>
                  <a:pt x="2043113" y="29400"/>
                </a:lnTo>
                <a:close/>
              </a:path>
            </a:pathLst>
          </a:custGeom>
          <a:solidFill>
            <a:srgbClr val="33CC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 txBox="1"/>
          <p:nvPr/>
        </p:nvSpPr>
        <p:spPr>
          <a:xfrm>
            <a:off x="6251828" y="3141675"/>
            <a:ext cx="4918075" cy="1154430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4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145">
                <a:latin typeface="Arial"/>
                <a:cs typeface="Arial"/>
              </a:rPr>
              <a:t>The </a:t>
            </a:r>
            <a:r>
              <a:rPr dirty="0" sz="2000" spc="-75">
                <a:latin typeface="Arial"/>
                <a:cs typeface="Arial"/>
              </a:rPr>
              <a:t>carbohydrate </a:t>
            </a:r>
            <a:r>
              <a:rPr dirty="0" sz="2000" spc="-80">
                <a:latin typeface="Arial"/>
                <a:cs typeface="Arial"/>
              </a:rPr>
              <a:t>deposits </a:t>
            </a:r>
            <a:r>
              <a:rPr dirty="0" sz="2000" spc="-5">
                <a:latin typeface="Arial"/>
                <a:cs typeface="Arial"/>
              </a:rPr>
              <a:t>of </a:t>
            </a:r>
            <a:r>
              <a:rPr dirty="0" sz="2000" spc="-20">
                <a:latin typeface="Arial"/>
                <a:cs typeface="Arial"/>
              </a:rPr>
              <a:t>the </a:t>
            </a:r>
            <a:r>
              <a:rPr dirty="0" sz="2000" spc="-70">
                <a:latin typeface="Arial"/>
                <a:cs typeface="Arial"/>
              </a:rPr>
              <a:t>body last  </a:t>
            </a:r>
            <a:r>
              <a:rPr dirty="0" sz="2000" spc="-45">
                <a:latin typeface="Arial"/>
                <a:cs typeface="Arial"/>
              </a:rPr>
              <a:t>about </a:t>
            </a:r>
            <a:r>
              <a:rPr dirty="0" sz="2000" spc="-100">
                <a:latin typeface="Arial"/>
                <a:cs typeface="Arial"/>
              </a:rPr>
              <a:t>18 </a:t>
            </a:r>
            <a:r>
              <a:rPr dirty="0" sz="2000" spc="15">
                <a:latin typeface="Arial"/>
                <a:cs typeface="Arial"/>
              </a:rPr>
              <a:t>to </a:t>
            </a:r>
            <a:r>
              <a:rPr dirty="0" sz="2000" spc="-100">
                <a:latin typeface="Arial"/>
                <a:cs typeface="Arial"/>
              </a:rPr>
              <a:t>20 </a:t>
            </a:r>
            <a:r>
              <a:rPr dirty="0" sz="2000" spc="-85">
                <a:latin typeface="Arial"/>
                <a:cs typeface="Arial"/>
              </a:rPr>
              <a:t>hours </a:t>
            </a:r>
            <a:r>
              <a:rPr dirty="0" sz="2000" spc="-95">
                <a:latin typeface="Arial"/>
                <a:cs typeface="Arial"/>
              </a:rPr>
              <a:t>and </a:t>
            </a:r>
            <a:r>
              <a:rPr dirty="0" sz="2000" spc="-70">
                <a:latin typeface="Arial"/>
                <a:cs typeface="Arial"/>
              </a:rPr>
              <a:t>new </a:t>
            </a:r>
            <a:r>
              <a:rPr dirty="0" sz="2000" spc="-114">
                <a:latin typeface="Arial"/>
                <a:cs typeface="Arial"/>
              </a:rPr>
              <a:t>glucose </a:t>
            </a:r>
            <a:r>
              <a:rPr dirty="0" sz="2000" spc="-105">
                <a:latin typeface="Arial"/>
                <a:cs typeface="Arial"/>
              </a:rPr>
              <a:t>is  </a:t>
            </a:r>
            <a:r>
              <a:rPr dirty="0" sz="2000" spc="-75">
                <a:latin typeface="Arial"/>
                <a:cs typeface="Arial"/>
              </a:rPr>
              <a:t>produced </a:t>
            </a:r>
            <a:r>
              <a:rPr dirty="0" sz="2000" spc="-45">
                <a:latin typeface="Arial"/>
                <a:cs typeface="Arial"/>
              </a:rPr>
              <a:t>through </a:t>
            </a:r>
            <a:r>
              <a:rPr dirty="0" sz="2000" spc="-110">
                <a:latin typeface="Arial"/>
                <a:cs typeface="Arial"/>
              </a:rPr>
              <a:t>gluconeogenesis </a:t>
            </a:r>
            <a:r>
              <a:rPr dirty="0" sz="2000" spc="-5">
                <a:latin typeface="Arial"/>
                <a:cs typeface="Arial"/>
              </a:rPr>
              <a:t>of </a:t>
            </a:r>
            <a:r>
              <a:rPr dirty="0" sz="2000" spc="-70">
                <a:latin typeface="Arial"/>
                <a:cs typeface="Arial"/>
              </a:rPr>
              <a:t>amino  </a:t>
            </a:r>
            <a:r>
              <a:rPr dirty="0" sz="2000" spc="-114">
                <a:latin typeface="Arial"/>
                <a:cs typeface="Arial"/>
              </a:rPr>
              <a:t>acids </a:t>
            </a:r>
            <a:r>
              <a:rPr dirty="0" sz="2000" spc="-25">
                <a:latin typeface="Arial"/>
                <a:cs typeface="Arial"/>
              </a:rPr>
              <a:t>from </a:t>
            </a:r>
            <a:r>
              <a:rPr dirty="0" sz="2000" spc="-20">
                <a:latin typeface="Arial"/>
                <a:cs typeface="Arial"/>
              </a:rPr>
              <a:t>the </a:t>
            </a:r>
            <a:r>
              <a:rPr dirty="0" sz="2000" spc="-80">
                <a:latin typeface="Arial"/>
                <a:cs typeface="Arial"/>
              </a:rPr>
              <a:t>lean </a:t>
            </a:r>
            <a:r>
              <a:rPr dirty="0" sz="2000" spc="-70">
                <a:latin typeface="Arial"/>
                <a:cs typeface="Arial"/>
              </a:rPr>
              <a:t>body</a:t>
            </a:r>
            <a:r>
              <a:rPr dirty="0" sz="2000" spc="-320">
                <a:latin typeface="Arial"/>
                <a:cs typeface="Arial"/>
              </a:rPr>
              <a:t> </a:t>
            </a:r>
            <a:r>
              <a:rPr dirty="0" sz="2000" spc="-165">
                <a:latin typeface="Arial"/>
                <a:cs typeface="Arial"/>
              </a:rPr>
              <a:t>mass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27621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20"/>
              <a:t>Starvation </a:t>
            </a:r>
            <a:r>
              <a:rPr dirty="0" spc="575"/>
              <a:t>–</a:t>
            </a:r>
            <a:r>
              <a:rPr dirty="0" spc="-590"/>
              <a:t> </a:t>
            </a:r>
            <a:r>
              <a:rPr dirty="0" spc="-260"/>
              <a:t>Early </a:t>
            </a:r>
            <a:r>
              <a:rPr dirty="0" spc="-229"/>
              <a:t>Stage</a:t>
            </a:r>
          </a:p>
        </p:txBody>
      </p:sp>
      <p:sp>
        <p:nvSpPr>
          <p:cNvPr id="3" name="object 3"/>
          <p:cNvSpPr/>
          <p:nvPr/>
        </p:nvSpPr>
        <p:spPr>
          <a:xfrm>
            <a:off x="838200" y="1345691"/>
            <a:ext cx="10515600" cy="55123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99282" y="5922670"/>
            <a:ext cx="641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4885" y="1871599"/>
            <a:ext cx="5524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Mu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cle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42506" y="4197477"/>
            <a:ext cx="412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Liver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90607" y="2614422"/>
            <a:ext cx="422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Brain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09938" y="5784900"/>
            <a:ext cx="5518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idney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86528" y="3709415"/>
            <a:ext cx="2219325" cy="1905"/>
          </a:xfrm>
          <a:custGeom>
            <a:avLst/>
            <a:gdLst/>
            <a:ahLst/>
            <a:cxnLst/>
            <a:rect l="l" t="t" r="r" b="b"/>
            <a:pathLst>
              <a:path w="2219325" h="1904">
                <a:moveTo>
                  <a:pt x="0" y="0"/>
                </a:moveTo>
                <a:lnTo>
                  <a:pt x="2218944" y="1523"/>
                </a:lnTo>
              </a:path>
            </a:pathLst>
          </a:custGeom>
          <a:ln w="12192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118353" y="3231896"/>
            <a:ext cx="1638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uconeogenesis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10047" y="3783583"/>
            <a:ext cx="11823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toge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nesis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907279" y="4192523"/>
            <a:ext cx="1506220" cy="1905"/>
          </a:xfrm>
          <a:custGeom>
            <a:avLst/>
            <a:gdLst/>
            <a:ahLst/>
            <a:cxnLst/>
            <a:rect l="l" t="t" r="r" b="b"/>
            <a:pathLst>
              <a:path w="1506220" h="1904">
                <a:moveTo>
                  <a:pt x="0" y="0"/>
                </a:moveTo>
                <a:lnTo>
                  <a:pt x="1505712" y="1524"/>
                </a:lnTo>
              </a:path>
            </a:pathLst>
          </a:custGeom>
          <a:ln w="12192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181980" y="4333747"/>
            <a:ext cx="11906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800" spc="-4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eag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nesis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19605" y="2469642"/>
            <a:ext cx="1905" cy="3929379"/>
          </a:xfrm>
          <a:custGeom>
            <a:avLst/>
            <a:gdLst/>
            <a:ahLst/>
            <a:cxnLst/>
            <a:rect l="l" t="t" r="r" b="b"/>
            <a:pathLst>
              <a:path w="1905" h="3929379">
                <a:moveTo>
                  <a:pt x="0" y="0"/>
                </a:moveTo>
                <a:lnTo>
                  <a:pt x="1524" y="3928872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19605" y="6468617"/>
            <a:ext cx="6579234" cy="1905"/>
          </a:xfrm>
          <a:custGeom>
            <a:avLst/>
            <a:gdLst/>
            <a:ahLst/>
            <a:cxnLst/>
            <a:rect l="l" t="t" r="r" b="b"/>
            <a:pathLst>
              <a:path w="6579234" h="1904">
                <a:moveTo>
                  <a:pt x="0" y="0"/>
                </a:moveTo>
                <a:lnTo>
                  <a:pt x="6579108" y="1524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989061" y="6079997"/>
            <a:ext cx="357505" cy="396240"/>
          </a:xfrm>
          <a:custGeom>
            <a:avLst/>
            <a:gdLst/>
            <a:ahLst/>
            <a:cxnLst/>
            <a:rect l="l" t="t" r="r" b="b"/>
            <a:pathLst>
              <a:path w="357504" h="396239">
                <a:moveTo>
                  <a:pt x="305175" y="57836"/>
                </a:moveTo>
                <a:lnTo>
                  <a:pt x="283993" y="62039"/>
                </a:lnTo>
                <a:lnTo>
                  <a:pt x="0" y="378447"/>
                </a:lnTo>
                <a:lnTo>
                  <a:pt x="19304" y="395744"/>
                </a:lnTo>
                <a:lnTo>
                  <a:pt x="303273" y="79375"/>
                </a:lnTo>
                <a:lnTo>
                  <a:pt x="305175" y="57836"/>
                </a:lnTo>
                <a:close/>
              </a:path>
              <a:path w="357504" h="396239">
                <a:moveTo>
                  <a:pt x="329871" y="57835"/>
                </a:moveTo>
                <a:lnTo>
                  <a:pt x="305180" y="57841"/>
                </a:lnTo>
                <a:lnTo>
                  <a:pt x="314833" y="66497"/>
                </a:lnTo>
                <a:lnTo>
                  <a:pt x="303273" y="79375"/>
                </a:lnTo>
                <a:lnTo>
                  <a:pt x="299466" y="122364"/>
                </a:lnTo>
                <a:lnTo>
                  <a:pt x="329871" y="57835"/>
                </a:lnTo>
                <a:close/>
              </a:path>
              <a:path w="357504" h="396239">
                <a:moveTo>
                  <a:pt x="305180" y="57841"/>
                </a:moveTo>
                <a:lnTo>
                  <a:pt x="303273" y="79375"/>
                </a:lnTo>
                <a:lnTo>
                  <a:pt x="314833" y="66497"/>
                </a:lnTo>
                <a:lnTo>
                  <a:pt x="305180" y="57841"/>
                </a:lnTo>
                <a:close/>
              </a:path>
              <a:path w="357504" h="396239">
                <a:moveTo>
                  <a:pt x="357124" y="0"/>
                </a:moveTo>
                <a:lnTo>
                  <a:pt x="241681" y="70434"/>
                </a:lnTo>
                <a:lnTo>
                  <a:pt x="283993" y="62039"/>
                </a:lnTo>
                <a:lnTo>
                  <a:pt x="295529" y="49187"/>
                </a:lnTo>
                <a:lnTo>
                  <a:pt x="333947" y="49187"/>
                </a:lnTo>
                <a:lnTo>
                  <a:pt x="357124" y="0"/>
                </a:lnTo>
                <a:close/>
              </a:path>
              <a:path w="357504" h="396239">
                <a:moveTo>
                  <a:pt x="295529" y="49187"/>
                </a:moveTo>
                <a:lnTo>
                  <a:pt x="283993" y="62039"/>
                </a:lnTo>
                <a:lnTo>
                  <a:pt x="305173" y="57835"/>
                </a:lnTo>
                <a:lnTo>
                  <a:pt x="295529" y="49187"/>
                </a:lnTo>
                <a:close/>
              </a:path>
              <a:path w="357504" h="396239">
                <a:moveTo>
                  <a:pt x="333947" y="49187"/>
                </a:moveTo>
                <a:lnTo>
                  <a:pt x="295529" y="49187"/>
                </a:lnTo>
                <a:lnTo>
                  <a:pt x="305181" y="57835"/>
                </a:lnTo>
                <a:lnTo>
                  <a:pt x="329871" y="57835"/>
                </a:lnTo>
                <a:lnTo>
                  <a:pt x="333947" y="49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08683" y="4384928"/>
            <a:ext cx="407670" cy="291465"/>
          </a:xfrm>
          <a:custGeom>
            <a:avLst/>
            <a:gdLst/>
            <a:ahLst/>
            <a:cxnLst/>
            <a:rect l="l" t="t" r="r" b="b"/>
            <a:pathLst>
              <a:path w="407669" h="291464">
                <a:moveTo>
                  <a:pt x="281650" y="227285"/>
                </a:moveTo>
                <a:lnTo>
                  <a:pt x="218185" y="229489"/>
                </a:lnTo>
                <a:lnTo>
                  <a:pt x="407161" y="291465"/>
                </a:lnTo>
                <a:lnTo>
                  <a:pt x="367711" y="241808"/>
                </a:lnTo>
                <a:lnTo>
                  <a:pt x="302514" y="241808"/>
                </a:lnTo>
                <a:lnTo>
                  <a:pt x="281650" y="227285"/>
                </a:lnTo>
                <a:close/>
              </a:path>
              <a:path w="407669" h="291464">
                <a:moveTo>
                  <a:pt x="303355" y="196029"/>
                </a:moveTo>
                <a:lnTo>
                  <a:pt x="313309" y="226187"/>
                </a:lnTo>
                <a:lnTo>
                  <a:pt x="281650" y="227285"/>
                </a:lnTo>
                <a:lnTo>
                  <a:pt x="302514" y="241808"/>
                </a:lnTo>
                <a:lnTo>
                  <a:pt x="324230" y="210566"/>
                </a:lnTo>
                <a:lnTo>
                  <a:pt x="303355" y="196029"/>
                </a:lnTo>
                <a:close/>
              </a:path>
              <a:path w="407669" h="291464">
                <a:moveTo>
                  <a:pt x="283464" y="135763"/>
                </a:moveTo>
                <a:lnTo>
                  <a:pt x="303355" y="196029"/>
                </a:lnTo>
                <a:lnTo>
                  <a:pt x="324230" y="210566"/>
                </a:lnTo>
                <a:lnTo>
                  <a:pt x="302514" y="241808"/>
                </a:lnTo>
                <a:lnTo>
                  <a:pt x="367711" y="241808"/>
                </a:lnTo>
                <a:lnTo>
                  <a:pt x="283464" y="135763"/>
                </a:lnTo>
                <a:close/>
              </a:path>
              <a:path w="407669" h="291464">
                <a:moveTo>
                  <a:pt x="21843" y="0"/>
                </a:moveTo>
                <a:lnTo>
                  <a:pt x="0" y="31242"/>
                </a:lnTo>
                <a:lnTo>
                  <a:pt x="281650" y="227285"/>
                </a:lnTo>
                <a:lnTo>
                  <a:pt x="313309" y="226187"/>
                </a:lnTo>
                <a:lnTo>
                  <a:pt x="303355" y="196029"/>
                </a:lnTo>
                <a:lnTo>
                  <a:pt x="218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21942" y="3026791"/>
            <a:ext cx="777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Glutamine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839085" y="2377439"/>
            <a:ext cx="2306955" cy="851535"/>
          </a:xfrm>
          <a:custGeom>
            <a:avLst/>
            <a:gdLst/>
            <a:ahLst/>
            <a:cxnLst/>
            <a:rect l="l" t="t" r="r" b="b"/>
            <a:pathLst>
              <a:path w="2306954" h="851535">
                <a:moveTo>
                  <a:pt x="2124685" y="812371"/>
                </a:moveTo>
                <a:lnTo>
                  <a:pt x="2044573" y="836930"/>
                </a:lnTo>
                <a:lnTo>
                  <a:pt x="2306701" y="851154"/>
                </a:lnTo>
                <a:lnTo>
                  <a:pt x="2269634" y="823722"/>
                </a:lnTo>
                <a:lnTo>
                  <a:pt x="2156205" y="823722"/>
                </a:lnTo>
                <a:lnTo>
                  <a:pt x="2124685" y="812371"/>
                </a:lnTo>
                <a:close/>
              </a:path>
              <a:path w="2306954" h="851535">
                <a:moveTo>
                  <a:pt x="2164689" y="800107"/>
                </a:moveTo>
                <a:lnTo>
                  <a:pt x="2124685" y="812371"/>
                </a:lnTo>
                <a:lnTo>
                  <a:pt x="2156205" y="823722"/>
                </a:lnTo>
                <a:lnTo>
                  <a:pt x="2164689" y="800107"/>
                </a:lnTo>
                <a:close/>
              </a:path>
              <a:path w="2306954" h="851535">
                <a:moveTo>
                  <a:pt x="2095627" y="694944"/>
                </a:moveTo>
                <a:lnTo>
                  <a:pt x="2141640" y="764979"/>
                </a:lnTo>
                <a:lnTo>
                  <a:pt x="2173224" y="776351"/>
                </a:lnTo>
                <a:lnTo>
                  <a:pt x="2156205" y="823722"/>
                </a:lnTo>
                <a:lnTo>
                  <a:pt x="2269634" y="823722"/>
                </a:lnTo>
                <a:lnTo>
                  <a:pt x="2095627" y="694944"/>
                </a:lnTo>
                <a:close/>
              </a:path>
              <a:path w="2306954" h="851535">
                <a:moveTo>
                  <a:pt x="17017" y="0"/>
                </a:moveTo>
                <a:lnTo>
                  <a:pt x="0" y="47244"/>
                </a:lnTo>
                <a:lnTo>
                  <a:pt x="2124685" y="812371"/>
                </a:lnTo>
                <a:lnTo>
                  <a:pt x="2164689" y="800107"/>
                </a:lnTo>
                <a:lnTo>
                  <a:pt x="2141640" y="764979"/>
                </a:lnTo>
                <a:lnTo>
                  <a:pt x="17017" y="0"/>
                </a:lnTo>
                <a:close/>
              </a:path>
              <a:path w="2306954" h="851535">
                <a:moveTo>
                  <a:pt x="2141640" y="764979"/>
                </a:moveTo>
                <a:lnTo>
                  <a:pt x="2164700" y="800077"/>
                </a:lnTo>
                <a:lnTo>
                  <a:pt x="2173224" y="776351"/>
                </a:lnTo>
                <a:lnTo>
                  <a:pt x="2141640" y="7649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085335" y="2511044"/>
            <a:ext cx="1358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Alanine /</a:t>
            </a:r>
            <a:r>
              <a:rPr dirty="0" sz="1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Pyruvate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61733" y="2664713"/>
            <a:ext cx="6115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luc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87536" y="3921633"/>
            <a:ext cx="610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eton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797929" y="2753867"/>
            <a:ext cx="1290320" cy="569595"/>
          </a:xfrm>
          <a:custGeom>
            <a:avLst/>
            <a:gdLst/>
            <a:ahLst/>
            <a:cxnLst/>
            <a:rect l="l" t="t" r="r" b="b"/>
            <a:pathLst>
              <a:path w="1290320" h="569595">
                <a:moveTo>
                  <a:pt x="1083147" y="56252"/>
                </a:moveTo>
                <a:lnTo>
                  <a:pt x="0" y="515874"/>
                </a:lnTo>
                <a:lnTo>
                  <a:pt x="22605" y="569214"/>
                </a:lnTo>
                <a:lnTo>
                  <a:pt x="1105774" y="109583"/>
                </a:lnTo>
                <a:lnTo>
                  <a:pt x="1130046" y="67818"/>
                </a:lnTo>
                <a:lnTo>
                  <a:pt x="1083147" y="56252"/>
                </a:lnTo>
                <a:close/>
              </a:path>
              <a:path w="1290320" h="569595">
                <a:moveTo>
                  <a:pt x="1240344" y="41148"/>
                </a:moveTo>
                <a:lnTo>
                  <a:pt x="1118743" y="41148"/>
                </a:lnTo>
                <a:lnTo>
                  <a:pt x="1141349" y="94487"/>
                </a:lnTo>
                <a:lnTo>
                  <a:pt x="1105774" y="109583"/>
                </a:lnTo>
                <a:lnTo>
                  <a:pt x="1057275" y="193040"/>
                </a:lnTo>
                <a:lnTo>
                  <a:pt x="1240344" y="41148"/>
                </a:lnTo>
                <a:close/>
              </a:path>
              <a:path w="1290320" h="569595">
                <a:moveTo>
                  <a:pt x="1130046" y="67818"/>
                </a:moveTo>
                <a:lnTo>
                  <a:pt x="1105774" y="109583"/>
                </a:lnTo>
                <a:lnTo>
                  <a:pt x="1141349" y="94487"/>
                </a:lnTo>
                <a:lnTo>
                  <a:pt x="1130046" y="67818"/>
                </a:lnTo>
                <a:close/>
              </a:path>
              <a:path w="1290320" h="569595">
                <a:moveTo>
                  <a:pt x="1118743" y="41148"/>
                </a:moveTo>
                <a:lnTo>
                  <a:pt x="1083147" y="56252"/>
                </a:lnTo>
                <a:lnTo>
                  <a:pt x="1130046" y="67818"/>
                </a:lnTo>
                <a:lnTo>
                  <a:pt x="1118743" y="41148"/>
                </a:lnTo>
                <a:close/>
              </a:path>
              <a:path w="1290320" h="569595">
                <a:moveTo>
                  <a:pt x="1289939" y="0"/>
                </a:moveTo>
                <a:lnTo>
                  <a:pt x="989456" y="33147"/>
                </a:lnTo>
                <a:lnTo>
                  <a:pt x="1083147" y="56252"/>
                </a:lnTo>
                <a:lnTo>
                  <a:pt x="1118743" y="41148"/>
                </a:lnTo>
                <a:lnTo>
                  <a:pt x="1240344" y="41148"/>
                </a:lnTo>
                <a:lnTo>
                  <a:pt x="12899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040626" y="2941320"/>
            <a:ext cx="1871345" cy="1052195"/>
          </a:xfrm>
          <a:custGeom>
            <a:avLst/>
            <a:gdLst/>
            <a:ahLst/>
            <a:cxnLst/>
            <a:rect l="l" t="t" r="r" b="b"/>
            <a:pathLst>
              <a:path w="1871345" h="1052195">
                <a:moveTo>
                  <a:pt x="1828927" y="75945"/>
                </a:moveTo>
                <a:lnTo>
                  <a:pt x="1822427" y="86282"/>
                </a:lnTo>
                <a:lnTo>
                  <a:pt x="1820297" y="129666"/>
                </a:lnTo>
                <a:lnTo>
                  <a:pt x="1813305" y="178307"/>
                </a:lnTo>
                <a:lnTo>
                  <a:pt x="1801876" y="225932"/>
                </a:lnTo>
                <a:lnTo>
                  <a:pt x="1786001" y="272922"/>
                </a:lnTo>
                <a:lnTo>
                  <a:pt x="1765934" y="319150"/>
                </a:lnTo>
                <a:lnTo>
                  <a:pt x="1741551" y="364489"/>
                </a:lnTo>
                <a:lnTo>
                  <a:pt x="1713102" y="408813"/>
                </a:lnTo>
                <a:lnTo>
                  <a:pt x="1680718" y="452246"/>
                </a:lnTo>
                <a:lnTo>
                  <a:pt x="1644523" y="494664"/>
                </a:lnTo>
                <a:lnTo>
                  <a:pt x="1604518" y="536066"/>
                </a:lnTo>
                <a:lnTo>
                  <a:pt x="1560956" y="576199"/>
                </a:lnTo>
                <a:lnTo>
                  <a:pt x="1513713" y="615060"/>
                </a:lnTo>
                <a:lnTo>
                  <a:pt x="1463167" y="652652"/>
                </a:lnTo>
                <a:lnTo>
                  <a:pt x="1409319" y="688974"/>
                </a:lnTo>
                <a:lnTo>
                  <a:pt x="1352296" y="723899"/>
                </a:lnTo>
                <a:lnTo>
                  <a:pt x="1292098" y="757300"/>
                </a:lnTo>
                <a:lnTo>
                  <a:pt x="1229105" y="789050"/>
                </a:lnTo>
                <a:lnTo>
                  <a:pt x="1163066" y="819403"/>
                </a:lnTo>
                <a:lnTo>
                  <a:pt x="1094485" y="847851"/>
                </a:lnTo>
                <a:lnTo>
                  <a:pt x="1023239" y="874775"/>
                </a:lnTo>
                <a:lnTo>
                  <a:pt x="949451" y="899667"/>
                </a:lnTo>
                <a:lnTo>
                  <a:pt x="873378" y="922908"/>
                </a:lnTo>
                <a:lnTo>
                  <a:pt x="794893" y="944117"/>
                </a:lnTo>
                <a:lnTo>
                  <a:pt x="714375" y="963421"/>
                </a:lnTo>
                <a:lnTo>
                  <a:pt x="631825" y="980693"/>
                </a:lnTo>
                <a:lnTo>
                  <a:pt x="547243" y="995933"/>
                </a:lnTo>
                <a:lnTo>
                  <a:pt x="461009" y="1008760"/>
                </a:lnTo>
                <a:lnTo>
                  <a:pt x="372999" y="1019555"/>
                </a:lnTo>
                <a:lnTo>
                  <a:pt x="283337" y="1027937"/>
                </a:lnTo>
                <a:lnTo>
                  <a:pt x="192277" y="1034160"/>
                </a:lnTo>
                <a:lnTo>
                  <a:pt x="99949" y="1037843"/>
                </a:lnTo>
                <a:lnTo>
                  <a:pt x="6223" y="1039113"/>
                </a:lnTo>
                <a:lnTo>
                  <a:pt x="2794" y="1039113"/>
                </a:lnTo>
                <a:lnTo>
                  <a:pt x="0" y="1042034"/>
                </a:lnTo>
                <a:lnTo>
                  <a:pt x="0" y="1049019"/>
                </a:lnTo>
                <a:lnTo>
                  <a:pt x="2921" y="1051813"/>
                </a:lnTo>
                <a:lnTo>
                  <a:pt x="6476" y="1051813"/>
                </a:lnTo>
                <a:lnTo>
                  <a:pt x="100456" y="1050543"/>
                </a:lnTo>
                <a:lnTo>
                  <a:pt x="193167" y="1046860"/>
                </a:lnTo>
                <a:lnTo>
                  <a:pt x="284479" y="1040637"/>
                </a:lnTo>
                <a:lnTo>
                  <a:pt x="374523" y="1032128"/>
                </a:lnTo>
                <a:lnTo>
                  <a:pt x="462915" y="1021333"/>
                </a:lnTo>
                <a:lnTo>
                  <a:pt x="549528" y="1008379"/>
                </a:lnTo>
                <a:lnTo>
                  <a:pt x="634365" y="993139"/>
                </a:lnTo>
                <a:lnTo>
                  <a:pt x="717296" y="975867"/>
                </a:lnTo>
                <a:lnTo>
                  <a:pt x="798195" y="956436"/>
                </a:lnTo>
                <a:lnTo>
                  <a:pt x="877062" y="935100"/>
                </a:lnTo>
                <a:lnTo>
                  <a:pt x="953516" y="911732"/>
                </a:lnTo>
                <a:lnTo>
                  <a:pt x="1027683" y="886586"/>
                </a:lnTo>
                <a:lnTo>
                  <a:pt x="1099439" y="859535"/>
                </a:lnTo>
                <a:lnTo>
                  <a:pt x="1168400" y="830960"/>
                </a:lnTo>
                <a:lnTo>
                  <a:pt x="1234821" y="800480"/>
                </a:lnTo>
                <a:lnTo>
                  <a:pt x="1298321" y="768349"/>
                </a:lnTo>
                <a:lnTo>
                  <a:pt x="1358900" y="734694"/>
                </a:lnTo>
                <a:lnTo>
                  <a:pt x="1416303" y="699515"/>
                </a:lnTo>
                <a:lnTo>
                  <a:pt x="1470659" y="662939"/>
                </a:lnTo>
                <a:lnTo>
                  <a:pt x="1521841" y="624839"/>
                </a:lnTo>
                <a:lnTo>
                  <a:pt x="1569466" y="585469"/>
                </a:lnTo>
                <a:lnTo>
                  <a:pt x="1613534" y="544829"/>
                </a:lnTo>
                <a:lnTo>
                  <a:pt x="1654175" y="502919"/>
                </a:lnTo>
                <a:lnTo>
                  <a:pt x="1690877" y="459866"/>
                </a:lnTo>
                <a:lnTo>
                  <a:pt x="1723771" y="415670"/>
                </a:lnTo>
                <a:lnTo>
                  <a:pt x="1752727" y="370458"/>
                </a:lnTo>
                <a:lnTo>
                  <a:pt x="1777492" y="324230"/>
                </a:lnTo>
                <a:lnTo>
                  <a:pt x="1798066" y="276987"/>
                </a:lnTo>
                <a:lnTo>
                  <a:pt x="1814322" y="228980"/>
                </a:lnTo>
                <a:lnTo>
                  <a:pt x="1825878" y="180085"/>
                </a:lnTo>
                <a:lnTo>
                  <a:pt x="1832991" y="130428"/>
                </a:lnTo>
                <a:lnTo>
                  <a:pt x="1835273" y="83095"/>
                </a:lnTo>
                <a:lnTo>
                  <a:pt x="1828927" y="75945"/>
                </a:lnTo>
                <a:close/>
              </a:path>
              <a:path w="1871345" h="1052195">
                <a:moveTo>
                  <a:pt x="1822703" y="0"/>
                </a:moveTo>
                <a:lnTo>
                  <a:pt x="1795145" y="129666"/>
                </a:lnTo>
                <a:lnTo>
                  <a:pt x="1822427" y="86282"/>
                </a:lnTo>
                <a:lnTo>
                  <a:pt x="1822583" y="83095"/>
                </a:lnTo>
                <a:lnTo>
                  <a:pt x="1822577" y="72516"/>
                </a:lnTo>
                <a:lnTo>
                  <a:pt x="1825371" y="69595"/>
                </a:lnTo>
                <a:lnTo>
                  <a:pt x="1828800" y="69595"/>
                </a:lnTo>
                <a:lnTo>
                  <a:pt x="1832355" y="69468"/>
                </a:lnTo>
                <a:lnTo>
                  <a:pt x="1849934" y="69468"/>
                </a:lnTo>
                <a:lnTo>
                  <a:pt x="1822703" y="0"/>
                </a:lnTo>
                <a:close/>
              </a:path>
              <a:path w="1871345" h="1052195">
                <a:moveTo>
                  <a:pt x="1849934" y="69468"/>
                </a:moveTo>
                <a:lnTo>
                  <a:pt x="1832355" y="69468"/>
                </a:lnTo>
                <a:lnTo>
                  <a:pt x="1835277" y="72262"/>
                </a:lnTo>
                <a:lnTo>
                  <a:pt x="1835391" y="80644"/>
                </a:lnTo>
                <a:lnTo>
                  <a:pt x="1835273" y="83095"/>
                </a:lnTo>
                <a:lnTo>
                  <a:pt x="1871091" y="123443"/>
                </a:lnTo>
                <a:lnTo>
                  <a:pt x="1849934" y="69468"/>
                </a:lnTo>
                <a:close/>
              </a:path>
              <a:path w="1871345" h="1052195">
                <a:moveTo>
                  <a:pt x="1832355" y="69468"/>
                </a:moveTo>
                <a:lnTo>
                  <a:pt x="1828800" y="69595"/>
                </a:lnTo>
                <a:lnTo>
                  <a:pt x="1825371" y="69595"/>
                </a:lnTo>
                <a:lnTo>
                  <a:pt x="1822577" y="72516"/>
                </a:lnTo>
                <a:lnTo>
                  <a:pt x="1822583" y="83095"/>
                </a:lnTo>
                <a:lnTo>
                  <a:pt x="1822427" y="86282"/>
                </a:lnTo>
                <a:lnTo>
                  <a:pt x="1828927" y="75945"/>
                </a:lnTo>
                <a:lnTo>
                  <a:pt x="1835280" y="75945"/>
                </a:lnTo>
                <a:lnTo>
                  <a:pt x="1835277" y="72262"/>
                </a:lnTo>
                <a:lnTo>
                  <a:pt x="1832355" y="69468"/>
                </a:lnTo>
                <a:close/>
              </a:path>
              <a:path w="1871345" h="1052195">
                <a:moveTo>
                  <a:pt x="1835280" y="75945"/>
                </a:moveTo>
                <a:lnTo>
                  <a:pt x="1828927" y="75945"/>
                </a:lnTo>
                <a:lnTo>
                  <a:pt x="1835273" y="83095"/>
                </a:lnTo>
                <a:lnTo>
                  <a:pt x="1835391" y="80644"/>
                </a:lnTo>
                <a:lnTo>
                  <a:pt x="1835280" y="759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26782" y="4049014"/>
            <a:ext cx="1475105" cy="765810"/>
          </a:xfrm>
          <a:custGeom>
            <a:avLst/>
            <a:gdLst/>
            <a:ahLst/>
            <a:cxnLst/>
            <a:rect l="l" t="t" r="r" b="b"/>
            <a:pathLst>
              <a:path w="1475104" h="765810">
                <a:moveTo>
                  <a:pt x="1399032" y="642112"/>
                </a:moveTo>
                <a:lnTo>
                  <a:pt x="1448181" y="765302"/>
                </a:lnTo>
                <a:lnTo>
                  <a:pt x="1462444" y="696213"/>
                </a:lnTo>
                <a:lnTo>
                  <a:pt x="1439037" y="696213"/>
                </a:lnTo>
                <a:lnTo>
                  <a:pt x="1435735" y="693801"/>
                </a:lnTo>
                <a:lnTo>
                  <a:pt x="1435227" y="690372"/>
                </a:lnTo>
                <a:lnTo>
                  <a:pt x="1434973" y="688975"/>
                </a:lnTo>
                <a:lnTo>
                  <a:pt x="1433184" y="680149"/>
                </a:lnTo>
                <a:lnTo>
                  <a:pt x="1399032" y="642112"/>
                </a:lnTo>
                <a:close/>
              </a:path>
              <a:path w="1475104" h="765810">
                <a:moveTo>
                  <a:pt x="1433184" y="680149"/>
                </a:moveTo>
                <a:lnTo>
                  <a:pt x="1435042" y="689356"/>
                </a:lnTo>
                <a:lnTo>
                  <a:pt x="1435227" y="690372"/>
                </a:lnTo>
                <a:lnTo>
                  <a:pt x="1435735" y="693801"/>
                </a:lnTo>
                <a:lnTo>
                  <a:pt x="1439037" y="696213"/>
                </a:lnTo>
                <a:lnTo>
                  <a:pt x="1442466" y="695706"/>
                </a:lnTo>
                <a:lnTo>
                  <a:pt x="1445895" y="695071"/>
                </a:lnTo>
                <a:lnTo>
                  <a:pt x="1448308" y="691896"/>
                </a:lnTo>
                <a:lnTo>
                  <a:pt x="1447945" y="689356"/>
                </a:lnTo>
                <a:lnTo>
                  <a:pt x="1441450" y="689356"/>
                </a:lnTo>
                <a:lnTo>
                  <a:pt x="1433184" y="680149"/>
                </a:lnTo>
                <a:close/>
              </a:path>
              <a:path w="1475104" h="765810">
                <a:moveTo>
                  <a:pt x="1474977" y="635508"/>
                </a:moveTo>
                <a:lnTo>
                  <a:pt x="1446391" y="681420"/>
                </a:lnTo>
                <a:lnTo>
                  <a:pt x="1447800" y="688340"/>
                </a:lnTo>
                <a:lnTo>
                  <a:pt x="1448308" y="691896"/>
                </a:lnTo>
                <a:lnTo>
                  <a:pt x="1445895" y="695071"/>
                </a:lnTo>
                <a:lnTo>
                  <a:pt x="1442466" y="695706"/>
                </a:lnTo>
                <a:lnTo>
                  <a:pt x="1439037" y="696213"/>
                </a:lnTo>
                <a:lnTo>
                  <a:pt x="1462444" y="696213"/>
                </a:lnTo>
                <a:lnTo>
                  <a:pt x="1474977" y="635508"/>
                </a:lnTo>
                <a:close/>
              </a:path>
              <a:path w="1475104" h="765810">
                <a:moveTo>
                  <a:pt x="345174" y="12700"/>
                </a:moveTo>
                <a:lnTo>
                  <a:pt x="100711" y="12700"/>
                </a:lnTo>
                <a:lnTo>
                  <a:pt x="169799" y="13588"/>
                </a:lnTo>
                <a:lnTo>
                  <a:pt x="238125" y="16637"/>
                </a:lnTo>
                <a:lnTo>
                  <a:pt x="305435" y="21462"/>
                </a:lnTo>
                <a:lnTo>
                  <a:pt x="371475" y="28067"/>
                </a:lnTo>
                <a:lnTo>
                  <a:pt x="436625" y="36575"/>
                </a:lnTo>
                <a:lnTo>
                  <a:pt x="500252" y="46736"/>
                </a:lnTo>
                <a:lnTo>
                  <a:pt x="562737" y="58674"/>
                </a:lnTo>
                <a:lnTo>
                  <a:pt x="623697" y="72136"/>
                </a:lnTo>
                <a:lnTo>
                  <a:pt x="683260" y="87375"/>
                </a:lnTo>
                <a:lnTo>
                  <a:pt x="741172" y="104140"/>
                </a:lnTo>
                <a:lnTo>
                  <a:pt x="797433" y="122300"/>
                </a:lnTo>
                <a:lnTo>
                  <a:pt x="851916" y="141986"/>
                </a:lnTo>
                <a:lnTo>
                  <a:pt x="904494" y="163068"/>
                </a:lnTo>
                <a:lnTo>
                  <a:pt x="955294" y="185547"/>
                </a:lnTo>
                <a:lnTo>
                  <a:pt x="1003935" y="209169"/>
                </a:lnTo>
                <a:lnTo>
                  <a:pt x="1050417" y="234315"/>
                </a:lnTo>
                <a:lnTo>
                  <a:pt x="1094867" y="260477"/>
                </a:lnTo>
                <a:lnTo>
                  <a:pt x="1136903" y="287909"/>
                </a:lnTo>
                <a:lnTo>
                  <a:pt x="1176655" y="316356"/>
                </a:lnTo>
                <a:lnTo>
                  <a:pt x="1214120" y="345948"/>
                </a:lnTo>
                <a:lnTo>
                  <a:pt x="1248918" y="376555"/>
                </a:lnTo>
                <a:lnTo>
                  <a:pt x="1280922" y="408050"/>
                </a:lnTo>
                <a:lnTo>
                  <a:pt x="1310513" y="440563"/>
                </a:lnTo>
                <a:lnTo>
                  <a:pt x="1337183" y="473837"/>
                </a:lnTo>
                <a:lnTo>
                  <a:pt x="1361186" y="508000"/>
                </a:lnTo>
                <a:lnTo>
                  <a:pt x="1382141" y="542798"/>
                </a:lnTo>
                <a:lnTo>
                  <a:pt x="1400048" y="578485"/>
                </a:lnTo>
                <a:lnTo>
                  <a:pt x="1414907" y="614680"/>
                </a:lnTo>
                <a:lnTo>
                  <a:pt x="1426591" y="651510"/>
                </a:lnTo>
                <a:lnTo>
                  <a:pt x="1433184" y="680149"/>
                </a:lnTo>
                <a:lnTo>
                  <a:pt x="1441450" y="689356"/>
                </a:lnTo>
                <a:lnTo>
                  <a:pt x="1446391" y="681420"/>
                </a:lnTo>
                <a:lnTo>
                  <a:pt x="1443482" y="667131"/>
                </a:lnTo>
                <a:lnTo>
                  <a:pt x="1438783" y="647954"/>
                </a:lnTo>
                <a:lnTo>
                  <a:pt x="1426718" y="609981"/>
                </a:lnTo>
                <a:lnTo>
                  <a:pt x="1411477" y="572897"/>
                </a:lnTo>
                <a:lnTo>
                  <a:pt x="1393063" y="536448"/>
                </a:lnTo>
                <a:lnTo>
                  <a:pt x="1371727" y="500888"/>
                </a:lnTo>
                <a:lnTo>
                  <a:pt x="1347343" y="466090"/>
                </a:lnTo>
                <a:lnTo>
                  <a:pt x="1320038" y="432054"/>
                </a:lnTo>
                <a:lnTo>
                  <a:pt x="1290066" y="399034"/>
                </a:lnTo>
                <a:lnTo>
                  <a:pt x="1257300" y="367156"/>
                </a:lnTo>
                <a:lnTo>
                  <a:pt x="1221994" y="336042"/>
                </a:lnTo>
                <a:lnTo>
                  <a:pt x="1184148" y="306197"/>
                </a:lnTo>
                <a:lnTo>
                  <a:pt x="1143889" y="277241"/>
                </a:lnTo>
                <a:lnTo>
                  <a:pt x="1101344" y="249555"/>
                </a:lnTo>
                <a:lnTo>
                  <a:pt x="1056513" y="223012"/>
                </a:lnTo>
                <a:lnTo>
                  <a:pt x="1009523" y="197866"/>
                </a:lnTo>
                <a:lnTo>
                  <a:pt x="960374" y="173862"/>
                </a:lnTo>
                <a:lnTo>
                  <a:pt x="909193" y="151256"/>
                </a:lnTo>
                <a:lnTo>
                  <a:pt x="856107" y="130048"/>
                </a:lnTo>
                <a:lnTo>
                  <a:pt x="801243" y="110236"/>
                </a:lnTo>
                <a:lnTo>
                  <a:pt x="744727" y="91821"/>
                </a:lnTo>
                <a:lnTo>
                  <a:pt x="686435" y="75056"/>
                </a:lnTo>
                <a:lnTo>
                  <a:pt x="626491" y="59817"/>
                </a:lnTo>
                <a:lnTo>
                  <a:pt x="565150" y="46228"/>
                </a:lnTo>
                <a:lnTo>
                  <a:pt x="502285" y="34162"/>
                </a:lnTo>
                <a:lnTo>
                  <a:pt x="438150" y="24003"/>
                </a:lnTo>
                <a:lnTo>
                  <a:pt x="372745" y="15493"/>
                </a:lnTo>
                <a:lnTo>
                  <a:pt x="345174" y="12700"/>
                </a:lnTo>
                <a:close/>
              </a:path>
              <a:path w="1475104" h="765810">
                <a:moveTo>
                  <a:pt x="1446391" y="681420"/>
                </a:moveTo>
                <a:lnTo>
                  <a:pt x="1441450" y="689356"/>
                </a:lnTo>
                <a:lnTo>
                  <a:pt x="1447945" y="689356"/>
                </a:lnTo>
                <a:lnTo>
                  <a:pt x="1447800" y="688340"/>
                </a:lnTo>
                <a:lnTo>
                  <a:pt x="1446391" y="681420"/>
                </a:lnTo>
                <a:close/>
              </a:path>
              <a:path w="1475104" h="765810">
                <a:moveTo>
                  <a:pt x="100457" y="0"/>
                </a:moveTo>
                <a:lnTo>
                  <a:pt x="53340" y="508"/>
                </a:lnTo>
                <a:lnTo>
                  <a:pt x="2794" y="2031"/>
                </a:lnTo>
                <a:lnTo>
                  <a:pt x="0" y="4953"/>
                </a:lnTo>
                <a:lnTo>
                  <a:pt x="253" y="11937"/>
                </a:lnTo>
                <a:lnTo>
                  <a:pt x="3175" y="14731"/>
                </a:lnTo>
                <a:lnTo>
                  <a:pt x="53721" y="13208"/>
                </a:lnTo>
                <a:lnTo>
                  <a:pt x="100711" y="12700"/>
                </a:lnTo>
                <a:lnTo>
                  <a:pt x="345174" y="12700"/>
                </a:lnTo>
                <a:lnTo>
                  <a:pt x="306324" y="8762"/>
                </a:lnTo>
                <a:lnTo>
                  <a:pt x="238633" y="3937"/>
                </a:lnTo>
                <a:lnTo>
                  <a:pt x="170052" y="1016"/>
                </a:lnTo>
                <a:lnTo>
                  <a:pt x="1004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85204" y="4578603"/>
            <a:ext cx="2071370" cy="854710"/>
          </a:xfrm>
          <a:custGeom>
            <a:avLst/>
            <a:gdLst/>
            <a:ahLst/>
            <a:cxnLst/>
            <a:rect l="l" t="t" r="r" b="b"/>
            <a:pathLst>
              <a:path w="2071370" h="854710">
                <a:moveTo>
                  <a:pt x="1863375" y="802188"/>
                </a:moveTo>
                <a:lnTo>
                  <a:pt x="1770126" y="827151"/>
                </a:lnTo>
                <a:lnTo>
                  <a:pt x="2071243" y="854456"/>
                </a:lnTo>
                <a:lnTo>
                  <a:pt x="2023782" y="816610"/>
                </a:lnTo>
                <a:lnTo>
                  <a:pt x="1899285" y="816610"/>
                </a:lnTo>
                <a:lnTo>
                  <a:pt x="1863375" y="802188"/>
                </a:lnTo>
                <a:close/>
              </a:path>
              <a:path w="2071370" h="854710">
                <a:moveTo>
                  <a:pt x="1885045" y="748497"/>
                </a:moveTo>
                <a:lnTo>
                  <a:pt x="1910079" y="789686"/>
                </a:lnTo>
                <a:lnTo>
                  <a:pt x="1863375" y="802188"/>
                </a:lnTo>
                <a:lnTo>
                  <a:pt x="1899285" y="816610"/>
                </a:lnTo>
                <a:lnTo>
                  <a:pt x="1920875" y="762889"/>
                </a:lnTo>
                <a:lnTo>
                  <a:pt x="1885045" y="748497"/>
                </a:lnTo>
                <a:close/>
              </a:path>
              <a:path w="2071370" h="854710">
                <a:moveTo>
                  <a:pt x="1834896" y="665988"/>
                </a:moveTo>
                <a:lnTo>
                  <a:pt x="1885045" y="748497"/>
                </a:lnTo>
                <a:lnTo>
                  <a:pt x="1920875" y="762889"/>
                </a:lnTo>
                <a:lnTo>
                  <a:pt x="1899285" y="816610"/>
                </a:lnTo>
                <a:lnTo>
                  <a:pt x="2023782" y="816610"/>
                </a:lnTo>
                <a:lnTo>
                  <a:pt x="1834896" y="665988"/>
                </a:lnTo>
                <a:close/>
              </a:path>
              <a:path w="2071370" h="854710">
                <a:moveTo>
                  <a:pt x="21590" y="0"/>
                </a:moveTo>
                <a:lnTo>
                  <a:pt x="0" y="53848"/>
                </a:lnTo>
                <a:lnTo>
                  <a:pt x="1863375" y="802188"/>
                </a:lnTo>
                <a:lnTo>
                  <a:pt x="1910079" y="789686"/>
                </a:lnTo>
                <a:lnTo>
                  <a:pt x="1885045" y="748497"/>
                </a:lnTo>
                <a:lnTo>
                  <a:pt x="215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705345" y="5094808"/>
            <a:ext cx="3721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rea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456432" y="4676394"/>
            <a:ext cx="2435860" cy="1058545"/>
          </a:xfrm>
          <a:custGeom>
            <a:avLst/>
            <a:gdLst/>
            <a:ahLst/>
            <a:cxnLst/>
            <a:rect l="l" t="t" r="r" b="b"/>
            <a:pathLst>
              <a:path w="2435860" h="1058545">
                <a:moveTo>
                  <a:pt x="2377693" y="148843"/>
                </a:moveTo>
                <a:lnTo>
                  <a:pt x="2334738" y="189763"/>
                </a:lnTo>
                <a:lnTo>
                  <a:pt x="2331084" y="198627"/>
                </a:lnTo>
                <a:lnTo>
                  <a:pt x="2305557" y="246379"/>
                </a:lnTo>
                <a:lnTo>
                  <a:pt x="2274696" y="293496"/>
                </a:lnTo>
                <a:lnTo>
                  <a:pt x="2238502" y="339851"/>
                </a:lnTo>
                <a:lnTo>
                  <a:pt x="2197227" y="385317"/>
                </a:lnTo>
                <a:lnTo>
                  <a:pt x="2150744" y="429894"/>
                </a:lnTo>
                <a:lnTo>
                  <a:pt x="2099309" y="473328"/>
                </a:lnTo>
                <a:lnTo>
                  <a:pt x="2043176" y="515746"/>
                </a:lnTo>
                <a:lnTo>
                  <a:pt x="1982469" y="556894"/>
                </a:lnTo>
                <a:lnTo>
                  <a:pt x="1917191" y="596772"/>
                </a:lnTo>
                <a:lnTo>
                  <a:pt x="1847468" y="635253"/>
                </a:lnTo>
                <a:lnTo>
                  <a:pt x="1773681" y="672337"/>
                </a:lnTo>
                <a:lnTo>
                  <a:pt x="1695830" y="707770"/>
                </a:lnTo>
                <a:lnTo>
                  <a:pt x="1614042" y="741679"/>
                </a:lnTo>
                <a:lnTo>
                  <a:pt x="1528571" y="773810"/>
                </a:lnTo>
                <a:lnTo>
                  <a:pt x="1439544" y="804163"/>
                </a:lnTo>
                <a:lnTo>
                  <a:pt x="1346962" y="832738"/>
                </a:lnTo>
                <a:lnTo>
                  <a:pt x="1251203" y="859408"/>
                </a:lnTo>
                <a:lnTo>
                  <a:pt x="1152270" y="884173"/>
                </a:lnTo>
                <a:lnTo>
                  <a:pt x="1050416" y="906779"/>
                </a:lnTo>
                <a:lnTo>
                  <a:pt x="945768" y="927353"/>
                </a:lnTo>
                <a:lnTo>
                  <a:pt x="838326" y="945819"/>
                </a:lnTo>
                <a:lnTo>
                  <a:pt x="728471" y="961910"/>
                </a:lnTo>
                <a:lnTo>
                  <a:pt x="616203" y="975740"/>
                </a:lnTo>
                <a:lnTo>
                  <a:pt x="501776" y="987297"/>
                </a:lnTo>
                <a:lnTo>
                  <a:pt x="385190" y="996289"/>
                </a:lnTo>
                <a:lnTo>
                  <a:pt x="266826" y="1002830"/>
                </a:lnTo>
                <a:lnTo>
                  <a:pt x="146557" y="1006805"/>
                </a:lnTo>
                <a:lnTo>
                  <a:pt x="24891" y="1008125"/>
                </a:lnTo>
                <a:lnTo>
                  <a:pt x="15091" y="1010209"/>
                </a:lnTo>
                <a:lnTo>
                  <a:pt x="7159" y="1015685"/>
                </a:lnTo>
                <a:lnTo>
                  <a:pt x="1871" y="1023738"/>
                </a:lnTo>
                <a:lnTo>
                  <a:pt x="0" y="1033551"/>
                </a:lnTo>
                <a:lnTo>
                  <a:pt x="2075" y="1043314"/>
                </a:lnTo>
                <a:lnTo>
                  <a:pt x="7556" y="1051247"/>
                </a:lnTo>
                <a:lnTo>
                  <a:pt x="15609" y="1056548"/>
                </a:lnTo>
                <a:lnTo>
                  <a:pt x="25400" y="1058417"/>
                </a:lnTo>
                <a:lnTo>
                  <a:pt x="148335" y="1057071"/>
                </a:lnTo>
                <a:lnTo>
                  <a:pt x="269620" y="1053045"/>
                </a:lnTo>
                <a:lnTo>
                  <a:pt x="389127" y="1046441"/>
                </a:lnTo>
                <a:lnTo>
                  <a:pt x="506729" y="1037335"/>
                </a:lnTo>
                <a:lnTo>
                  <a:pt x="622426" y="1025651"/>
                </a:lnTo>
                <a:lnTo>
                  <a:pt x="735710" y="1011669"/>
                </a:lnTo>
                <a:lnTo>
                  <a:pt x="846835" y="995375"/>
                </a:lnTo>
                <a:lnTo>
                  <a:pt x="955420" y="976693"/>
                </a:lnTo>
                <a:lnTo>
                  <a:pt x="1061339" y="955903"/>
                </a:lnTo>
                <a:lnTo>
                  <a:pt x="1164463" y="932980"/>
                </a:lnTo>
                <a:lnTo>
                  <a:pt x="1264665" y="907795"/>
                </a:lnTo>
                <a:lnTo>
                  <a:pt x="1361820" y="880744"/>
                </a:lnTo>
                <a:lnTo>
                  <a:pt x="1455673" y="851788"/>
                </a:lnTo>
                <a:lnTo>
                  <a:pt x="1546225" y="820927"/>
                </a:lnTo>
                <a:lnTo>
                  <a:pt x="1633346" y="788034"/>
                </a:lnTo>
                <a:lnTo>
                  <a:pt x="1716658" y="753490"/>
                </a:lnTo>
                <a:lnTo>
                  <a:pt x="1796288" y="717168"/>
                </a:lnTo>
                <a:lnTo>
                  <a:pt x="1871852" y="679195"/>
                </a:lnTo>
                <a:lnTo>
                  <a:pt x="1943353" y="639571"/>
                </a:lnTo>
                <a:lnTo>
                  <a:pt x="2010664" y="598550"/>
                </a:lnTo>
                <a:lnTo>
                  <a:pt x="2073528" y="555878"/>
                </a:lnTo>
                <a:lnTo>
                  <a:pt x="2131821" y="511682"/>
                </a:lnTo>
                <a:lnTo>
                  <a:pt x="2185669" y="466089"/>
                </a:lnTo>
                <a:lnTo>
                  <a:pt x="2234438" y="418972"/>
                </a:lnTo>
                <a:lnTo>
                  <a:pt x="2278126" y="370712"/>
                </a:lnTo>
                <a:lnTo>
                  <a:pt x="2316733" y="321055"/>
                </a:lnTo>
                <a:lnTo>
                  <a:pt x="2349880" y="270001"/>
                </a:lnTo>
                <a:lnTo>
                  <a:pt x="2377566" y="217804"/>
                </a:lnTo>
                <a:lnTo>
                  <a:pt x="2393338" y="179067"/>
                </a:lnTo>
                <a:lnTo>
                  <a:pt x="2377693" y="148843"/>
                </a:lnTo>
                <a:close/>
              </a:path>
              <a:path w="2435860" h="1058545">
                <a:moveTo>
                  <a:pt x="2418224" y="123836"/>
                </a:moveTo>
                <a:lnTo>
                  <a:pt x="2374727" y="123836"/>
                </a:lnTo>
                <a:lnTo>
                  <a:pt x="2384679" y="124713"/>
                </a:lnTo>
                <a:lnTo>
                  <a:pt x="2393519" y="129307"/>
                </a:lnTo>
                <a:lnTo>
                  <a:pt x="2399680" y="136699"/>
                </a:lnTo>
                <a:lnTo>
                  <a:pt x="2402627" y="145877"/>
                </a:lnTo>
                <a:lnTo>
                  <a:pt x="2401823" y="155828"/>
                </a:lnTo>
                <a:lnTo>
                  <a:pt x="2399283" y="164464"/>
                </a:lnTo>
                <a:lnTo>
                  <a:pt x="2393338" y="179067"/>
                </a:lnTo>
                <a:lnTo>
                  <a:pt x="2435479" y="260476"/>
                </a:lnTo>
                <a:lnTo>
                  <a:pt x="2418224" y="123836"/>
                </a:lnTo>
                <a:close/>
              </a:path>
              <a:path w="2435860" h="1058545">
                <a:moveTo>
                  <a:pt x="2402585" y="0"/>
                </a:moveTo>
                <a:lnTo>
                  <a:pt x="2286634" y="235584"/>
                </a:lnTo>
                <a:lnTo>
                  <a:pt x="2334738" y="189763"/>
                </a:lnTo>
                <a:lnTo>
                  <a:pt x="2351023" y="150240"/>
                </a:lnTo>
                <a:lnTo>
                  <a:pt x="2353564" y="141731"/>
                </a:lnTo>
                <a:lnTo>
                  <a:pt x="2358157" y="132893"/>
                </a:lnTo>
                <a:lnTo>
                  <a:pt x="2365549" y="126745"/>
                </a:lnTo>
                <a:lnTo>
                  <a:pt x="2374727" y="123836"/>
                </a:lnTo>
                <a:lnTo>
                  <a:pt x="2418224" y="123836"/>
                </a:lnTo>
                <a:lnTo>
                  <a:pt x="2402585" y="0"/>
                </a:lnTo>
                <a:close/>
              </a:path>
              <a:path w="2435860" h="1058545">
                <a:moveTo>
                  <a:pt x="2374727" y="123836"/>
                </a:moveTo>
                <a:lnTo>
                  <a:pt x="2365549" y="126745"/>
                </a:lnTo>
                <a:lnTo>
                  <a:pt x="2358157" y="132893"/>
                </a:lnTo>
                <a:lnTo>
                  <a:pt x="2353564" y="141731"/>
                </a:lnTo>
                <a:lnTo>
                  <a:pt x="2351023" y="150240"/>
                </a:lnTo>
                <a:lnTo>
                  <a:pt x="2334738" y="189763"/>
                </a:lnTo>
                <a:lnTo>
                  <a:pt x="2377693" y="148843"/>
                </a:lnTo>
                <a:lnTo>
                  <a:pt x="2402388" y="148843"/>
                </a:lnTo>
                <a:lnTo>
                  <a:pt x="2402627" y="145877"/>
                </a:lnTo>
                <a:lnTo>
                  <a:pt x="2399680" y="136699"/>
                </a:lnTo>
                <a:lnTo>
                  <a:pt x="2393519" y="129307"/>
                </a:lnTo>
                <a:lnTo>
                  <a:pt x="2384679" y="124713"/>
                </a:lnTo>
                <a:lnTo>
                  <a:pt x="2374727" y="123836"/>
                </a:lnTo>
                <a:close/>
              </a:path>
              <a:path w="2435860" h="1058545">
                <a:moveTo>
                  <a:pt x="2402388" y="148843"/>
                </a:moveTo>
                <a:lnTo>
                  <a:pt x="2377693" y="148843"/>
                </a:lnTo>
                <a:lnTo>
                  <a:pt x="2393338" y="179067"/>
                </a:lnTo>
                <a:lnTo>
                  <a:pt x="2399283" y="164464"/>
                </a:lnTo>
                <a:lnTo>
                  <a:pt x="2401823" y="155828"/>
                </a:lnTo>
                <a:lnTo>
                  <a:pt x="2402388" y="14884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98340" y="5646826"/>
            <a:ext cx="340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NH</a:t>
            </a:r>
            <a:r>
              <a:rPr dirty="0" baseline="-21604" sz="1350" spc="22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94532" y="4105655"/>
            <a:ext cx="1353820" cy="965200"/>
          </a:xfrm>
          <a:custGeom>
            <a:avLst/>
            <a:gdLst/>
            <a:ahLst/>
            <a:cxnLst/>
            <a:rect l="l" t="t" r="r" b="b"/>
            <a:pathLst>
              <a:path w="1353820" h="965200">
                <a:moveTo>
                  <a:pt x="188340" y="851027"/>
                </a:moveTo>
                <a:lnTo>
                  <a:pt x="0" y="915035"/>
                </a:lnTo>
                <a:lnTo>
                  <a:pt x="192404" y="965200"/>
                </a:lnTo>
                <a:lnTo>
                  <a:pt x="141590" y="929894"/>
                </a:lnTo>
                <a:lnTo>
                  <a:pt x="115315" y="929894"/>
                </a:lnTo>
                <a:lnTo>
                  <a:pt x="107805" y="928846"/>
                </a:lnTo>
                <a:lnTo>
                  <a:pt x="101520" y="925131"/>
                </a:lnTo>
                <a:lnTo>
                  <a:pt x="97117" y="919321"/>
                </a:lnTo>
                <a:lnTo>
                  <a:pt x="95250" y="911987"/>
                </a:lnTo>
                <a:lnTo>
                  <a:pt x="96297" y="904476"/>
                </a:lnTo>
                <a:lnTo>
                  <a:pt x="100012" y="898191"/>
                </a:lnTo>
                <a:lnTo>
                  <a:pt x="105822" y="893788"/>
                </a:lnTo>
                <a:lnTo>
                  <a:pt x="113156" y="891921"/>
                </a:lnTo>
                <a:lnTo>
                  <a:pt x="135000" y="890651"/>
                </a:lnTo>
                <a:lnTo>
                  <a:pt x="139738" y="890225"/>
                </a:lnTo>
                <a:lnTo>
                  <a:pt x="188340" y="851027"/>
                </a:lnTo>
                <a:close/>
              </a:path>
              <a:path w="1353820" h="965200">
                <a:moveTo>
                  <a:pt x="139738" y="890225"/>
                </a:moveTo>
                <a:lnTo>
                  <a:pt x="135000" y="890651"/>
                </a:lnTo>
                <a:lnTo>
                  <a:pt x="113156" y="891921"/>
                </a:lnTo>
                <a:lnTo>
                  <a:pt x="105822" y="893788"/>
                </a:lnTo>
                <a:lnTo>
                  <a:pt x="100012" y="898191"/>
                </a:lnTo>
                <a:lnTo>
                  <a:pt x="96297" y="904476"/>
                </a:lnTo>
                <a:lnTo>
                  <a:pt x="95250" y="911987"/>
                </a:lnTo>
                <a:lnTo>
                  <a:pt x="97117" y="919321"/>
                </a:lnTo>
                <a:lnTo>
                  <a:pt x="101520" y="925131"/>
                </a:lnTo>
                <a:lnTo>
                  <a:pt x="107805" y="928846"/>
                </a:lnTo>
                <a:lnTo>
                  <a:pt x="115315" y="929894"/>
                </a:lnTo>
                <a:lnTo>
                  <a:pt x="138556" y="928624"/>
                </a:lnTo>
                <a:lnTo>
                  <a:pt x="139621" y="928525"/>
                </a:lnTo>
                <a:lnTo>
                  <a:pt x="114172" y="910844"/>
                </a:lnTo>
                <a:lnTo>
                  <a:pt x="139738" y="890225"/>
                </a:lnTo>
                <a:close/>
              </a:path>
              <a:path w="1353820" h="965200">
                <a:moveTo>
                  <a:pt x="139621" y="928525"/>
                </a:moveTo>
                <a:lnTo>
                  <a:pt x="138556" y="928624"/>
                </a:lnTo>
                <a:lnTo>
                  <a:pt x="115315" y="929894"/>
                </a:lnTo>
                <a:lnTo>
                  <a:pt x="141590" y="929894"/>
                </a:lnTo>
                <a:lnTo>
                  <a:pt x="139621" y="928525"/>
                </a:lnTo>
                <a:close/>
              </a:path>
              <a:path w="1353820" h="965200">
                <a:moveTo>
                  <a:pt x="1334642" y="0"/>
                </a:moveTo>
                <a:lnTo>
                  <a:pt x="1314703" y="41656"/>
                </a:lnTo>
                <a:lnTo>
                  <a:pt x="1313560" y="63881"/>
                </a:lnTo>
                <a:lnTo>
                  <a:pt x="1308480" y="107569"/>
                </a:lnTo>
                <a:lnTo>
                  <a:pt x="1300226" y="150622"/>
                </a:lnTo>
                <a:lnTo>
                  <a:pt x="1288922" y="193294"/>
                </a:lnTo>
                <a:lnTo>
                  <a:pt x="1274444" y="235077"/>
                </a:lnTo>
                <a:lnTo>
                  <a:pt x="1257045" y="276098"/>
                </a:lnTo>
                <a:lnTo>
                  <a:pt x="1236726" y="316484"/>
                </a:lnTo>
                <a:lnTo>
                  <a:pt x="1213357" y="355854"/>
                </a:lnTo>
                <a:lnTo>
                  <a:pt x="1187450" y="394335"/>
                </a:lnTo>
                <a:lnTo>
                  <a:pt x="1158747" y="431927"/>
                </a:lnTo>
                <a:lnTo>
                  <a:pt x="1127252" y="468503"/>
                </a:lnTo>
                <a:lnTo>
                  <a:pt x="1093342" y="503936"/>
                </a:lnTo>
                <a:lnTo>
                  <a:pt x="1056893" y="538226"/>
                </a:lnTo>
                <a:lnTo>
                  <a:pt x="1018158" y="571500"/>
                </a:lnTo>
                <a:lnTo>
                  <a:pt x="976883" y="603377"/>
                </a:lnTo>
                <a:lnTo>
                  <a:pt x="933322" y="633984"/>
                </a:lnTo>
                <a:lnTo>
                  <a:pt x="887729" y="663194"/>
                </a:lnTo>
                <a:lnTo>
                  <a:pt x="839977" y="691007"/>
                </a:lnTo>
                <a:lnTo>
                  <a:pt x="790320" y="717169"/>
                </a:lnTo>
                <a:lnTo>
                  <a:pt x="738758" y="741807"/>
                </a:lnTo>
                <a:lnTo>
                  <a:pt x="685291" y="765048"/>
                </a:lnTo>
                <a:lnTo>
                  <a:pt x="630046" y="786384"/>
                </a:lnTo>
                <a:lnTo>
                  <a:pt x="573151" y="806069"/>
                </a:lnTo>
                <a:lnTo>
                  <a:pt x="514730" y="823976"/>
                </a:lnTo>
                <a:lnTo>
                  <a:pt x="454787" y="839978"/>
                </a:lnTo>
                <a:lnTo>
                  <a:pt x="393318" y="854075"/>
                </a:lnTo>
                <a:lnTo>
                  <a:pt x="330580" y="866394"/>
                </a:lnTo>
                <a:lnTo>
                  <a:pt x="266572" y="876554"/>
                </a:lnTo>
                <a:lnTo>
                  <a:pt x="201421" y="884682"/>
                </a:lnTo>
                <a:lnTo>
                  <a:pt x="139738" y="890225"/>
                </a:lnTo>
                <a:lnTo>
                  <a:pt x="114172" y="910844"/>
                </a:lnTo>
                <a:lnTo>
                  <a:pt x="139621" y="928525"/>
                </a:lnTo>
                <a:lnTo>
                  <a:pt x="206120" y="922401"/>
                </a:lnTo>
                <a:lnTo>
                  <a:pt x="272541" y="914146"/>
                </a:lnTo>
                <a:lnTo>
                  <a:pt x="337946" y="903732"/>
                </a:lnTo>
                <a:lnTo>
                  <a:pt x="401827" y="891286"/>
                </a:lnTo>
                <a:lnTo>
                  <a:pt x="464565" y="876808"/>
                </a:lnTo>
                <a:lnTo>
                  <a:pt x="525779" y="860425"/>
                </a:lnTo>
                <a:lnTo>
                  <a:pt x="585723" y="842137"/>
                </a:lnTo>
                <a:lnTo>
                  <a:pt x="643763" y="821817"/>
                </a:lnTo>
                <a:lnTo>
                  <a:pt x="700404" y="799973"/>
                </a:lnTo>
                <a:lnTo>
                  <a:pt x="755141" y="776224"/>
                </a:lnTo>
                <a:lnTo>
                  <a:pt x="808101" y="750824"/>
                </a:lnTo>
                <a:lnTo>
                  <a:pt x="859281" y="723900"/>
                </a:lnTo>
                <a:lnTo>
                  <a:pt x="908303" y="695325"/>
                </a:lnTo>
                <a:lnTo>
                  <a:pt x="955293" y="665226"/>
                </a:lnTo>
                <a:lnTo>
                  <a:pt x="999870" y="633730"/>
                </a:lnTo>
                <a:lnTo>
                  <a:pt x="1042542" y="600710"/>
                </a:lnTo>
                <a:lnTo>
                  <a:pt x="1082802" y="566293"/>
                </a:lnTo>
                <a:lnTo>
                  <a:pt x="1120647" y="530606"/>
                </a:lnTo>
                <a:lnTo>
                  <a:pt x="1155827" y="493649"/>
                </a:lnTo>
                <a:lnTo>
                  <a:pt x="1188592" y="455422"/>
                </a:lnTo>
                <a:lnTo>
                  <a:pt x="1218691" y="416052"/>
                </a:lnTo>
                <a:lnTo>
                  <a:pt x="1245996" y="375666"/>
                </a:lnTo>
                <a:lnTo>
                  <a:pt x="1270507" y="334137"/>
                </a:lnTo>
                <a:lnTo>
                  <a:pt x="1291843" y="291592"/>
                </a:lnTo>
                <a:lnTo>
                  <a:pt x="1310258" y="248031"/>
                </a:lnTo>
                <a:lnTo>
                  <a:pt x="1325498" y="203708"/>
                </a:lnTo>
                <a:lnTo>
                  <a:pt x="1337564" y="158496"/>
                </a:lnTo>
                <a:lnTo>
                  <a:pt x="1346327" y="112522"/>
                </a:lnTo>
                <a:lnTo>
                  <a:pt x="1351533" y="65913"/>
                </a:lnTo>
                <a:lnTo>
                  <a:pt x="1353312" y="19431"/>
                </a:lnTo>
                <a:lnTo>
                  <a:pt x="1351984" y="11983"/>
                </a:lnTo>
                <a:lnTo>
                  <a:pt x="1348025" y="5857"/>
                </a:lnTo>
                <a:lnTo>
                  <a:pt x="1342042" y="1660"/>
                </a:lnTo>
                <a:lnTo>
                  <a:pt x="133464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543680" y="5094808"/>
            <a:ext cx="61087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eton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402329" y="3998848"/>
            <a:ext cx="1584960" cy="114300"/>
          </a:xfrm>
          <a:custGeom>
            <a:avLst/>
            <a:gdLst/>
            <a:ahLst/>
            <a:cxnLst/>
            <a:rect l="l" t="t" r="r" b="b"/>
            <a:pathLst>
              <a:path w="1584960" h="114300">
                <a:moveTo>
                  <a:pt x="1394460" y="0"/>
                </a:moveTo>
                <a:lnTo>
                  <a:pt x="1445227" y="38075"/>
                </a:lnTo>
                <a:lnTo>
                  <a:pt x="1470660" y="38100"/>
                </a:lnTo>
                <a:lnTo>
                  <a:pt x="1470660" y="76200"/>
                </a:lnTo>
                <a:lnTo>
                  <a:pt x="1445259" y="76200"/>
                </a:lnTo>
                <a:lnTo>
                  <a:pt x="1394460" y="114300"/>
                </a:lnTo>
                <a:lnTo>
                  <a:pt x="1521742" y="76200"/>
                </a:lnTo>
                <a:lnTo>
                  <a:pt x="1470660" y="76200"/>
                </a:lnTo>
                <a:lnTo>
                  <a:pt x="1521823" y="76175"/>
                </a:lnTo>
                <a:lnTo>
                  <a:pt x="1584960" y="57276"/>
                </a:lnTo>
                <a:lnTo>
                  <a:pt x="1394460" y="0"/>
                </a:lnTo>
                <a:close/>
              </a:path>
              <a:path w="1584960" h="114300">
                <a:moveTo>
                  <a:pt x="1470660" y="57150"/>
                </a:moveTo>
                <a:lnTo>
                  <a:pt x="1445292" y="76175"/>
                </a:lnTo>
                <a:lnTo>
                  <a:pt x="1470660" y="76200"/>
                </a:lnTo>
                <a:lnTo>
                  <a:pt x="1470660" y="57150"/>
                </a:lnTo>
                <a:close/>
              </a:path>
              <a:path w="1584960" h="114300">
                <a:moveTo>
                  <a:pt x="0" y="36702"/>
                </a:moveTo>
                <a:lnTo>
                  <a:pt x="0" y="74802"/>
                </a:lnTo>
                <a:lnTo>
                  <a:pt x="1445292" y="76175"/>
                </a:lnTo>
                <a:lnTo>
                  <a:pt x="1470660" y="57150"/>
                </a:lnTo>
                <a:lnTo>
                  <a:pt x="1445227" y="38075"/>
                </a:lnTo>
                <a:lnTo>
                  <a:pt x="0" y="36702"/>
                </a:lnTo>
                <a:close/>
              </a:path>
              <a:path w="1584960" h="114300">
                <a:moveTo>
                  <a:pt x="1445227" y="38075"/>
                </a:moveTo>
                <a:lnTo>
                  <a:pt x="1470660" y="57150"/>
                </a:lnTo>
                <a:lnTo>
                  <a:pt x="1470660" y="38100"/>
                </a:lnTo>
                <a:lnTo>
                  <a:pt x="1445227" y="380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67404" y="3423284"/>
            <a:ext cx="1619885" cy="418465"/>
          </a:xfrm>
          <a:custGeom>
            <a:avLst/>
            <a:gdLst/>
            <a:ahLst/>
            <a:cxnLst/>
            <a:rect l="l" t="t" r="r" b="b"/>
            <a:pathLst>
              <a:path w="1619885" h="418464">
                <a:moveTo>
                  <a:pt x="1479621" y="25243"/>
                </a:moveTo>
                <a:lnTo>
                  <a:pt x="0" y="381126"/>
                </a:lnTo>
                <a:lnTo>
                  <a:pt x="8890" y="418210"/>
                </a:lnTo>
                <a:lnTo>
                  <a:pt x="1488600" y="62181"/>
                </a:lnTo>
                <a:lnTo>
                  <a:pt x="1508760" y="37845"/>
                </a:lnTo>
                <a:lnTo>
                  <a:pt x="1479621" y="25243"/>
                </a:lnTo>
                <a:close/>
              </a:path>
              <a:path w="1619885" h="418464">
                <a:moveTo>
                  <a:pt x="1605711" y="19303"/>
                </a:moveTo>
                <a:lnTo>
                  <a:pt x="1504315" y="19303"/>
                </a:lnTo>
                <a:lnTo>
                  <a:pt x="1513205" y="56261"/>
                </a:lnTo>
                <a:lnTo>
                  <a:pt x="1488600" y="62181"/>
                </a:lnTo>
                <a:lnTo>
                  <a:pt x="1448054" y="111125"/>
                </a:lnTo>
                <a:lnTo>
                  <a:pt x="1605711" y="19303"/>
                </a:lnTo>
                <a:close/>
              </a:path>
              <a:path w="1619885" h="418464">
                <a:moveTo>
                  <a:pt x="1504315" y="19303"/>
                </a:moveTo>
                <a:lnTo>
                  <a:pt x="1479621" y="25243"/>
                </a:lnTo>
                <a:lnTo>
                  <a:pt x="1508760" y="37845"/>
                </a:lnTo>
                <a:lnTo>
                  <a:pt x="1488600" y="62181"/>
                </a:lnTo>
                <a:lnTo>
                  <a:pt x="1513205" y="56261"/>
                </a:lnTo>
                <a:lnTo>
                  <a:pt x="1504315" y="19303"/>
                </a:lnTo>
                <a:close/>
              </a:path>
              <a:path w="1619885" h="418464">
                <a:moveTo>
                  <a:pt x="1421257" y="0"/>
                </a:moveTo>
                <a:lnTo>
                  <a:pt x="1479621" y="25243"/>
                </a:lnTo>
                <a:lnTo>
                  <a:pt x="1504315" y="19303"/>
                </a:lnTo>
                <a:lnTo>
                  <a:pt x="1605711" y="19303"/>
                </a:lnTo>
                <a:lnTo>
                  <a:pt x="1619885" y="11049"/>
                </a:lnTo>
                <a:lnTo>
                  <a:pt x="14212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473577" y="3233420"/>
            <a:ext cx="6477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Glycerol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22928" y="4129785"/>
            <a:ext cx="389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AGL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90189" y="3628135"/>
            <a:ext cx="2533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Fat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5736" y="1322830"/>
            <a:ext cx="10418064" cy="55351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80257" y="5860491"/>
            <a:ext cx="641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406111"/>
            <a:ext cx="5135880" cy="1179830"/>
          </a:xfrm>
          <a:prstGeom prst="rect"/>
        </p:spPr>
        <p:txBody>
          <a:bodyPr wrap="square" lIns="0" tIns="2171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710"/>
              </a:spcBef>
            </a:pPr>
            <a:r>
              <a:rPr dirty="0" spc="-220"/>
              <a:t>Starvation </a:t>
            </a:r>
            <a:r>
              <a:rPr dirty="0" spc="575"/>
              <a:t>–</a:t>
            </a:r>
            <a:r>
              <a:rPr dirty="0" spc="-565"/>
              <a:t> </a:t>
            </a:r>
            <a:r>
              <a:rPr dirty="0" spc="-310"/>
              <a:t>Late </a:t>
            </a:r>
            <a:r>
              <a:rPr dirty="0" spc="-225"/>
              <a:t>Stage</a:t>
            </a:r>
          </a:p>
          <a:p>
            <a:pPr algn="ctr" marR="109855">
              <a:lnSpc>
                <a:spcPct val="100000"/>
              </a:lnSpc>
              <a:spcBef>
                <a:spcPts val="51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Muscle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64932" y="3940809"/>
            <a:ext cx="4121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Liver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94669" y="2172081"/>
            <a:ext cx="422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Brain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84281" y="5705957"/>
            <a:ext cx="55181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idney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5523" y="3398520"/>
            <a:ext cx="2516505" cy="1905"/>
          </a:xfrm>
          <a:custGeom>
            <a:avLst/>
            <a:gdLst/>
            <a:ahLst/>
            <a:cxnLst/>
            <a:rect l="l" t="t" r="r" b="b"/>
            <a:pathLst>
              <a:path w="2516504" h="1904">
                <a:moveTo>
                  <a:pt x="0" y="0"/>
                </a:moveTo>
                <a:lnTo>
                  <a:pt x="2516124" y="1524"/>
                </a:lnTo>
              </a:path>
            </a:pathLst>
          </a:custGeom>
          <a:ln w="12192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596254" y="2862453"/>
            <a:ext cx="1638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uconeogenesis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77078" y="3475482"/>
            <a:ext cx="1184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tog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nes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5608" y="3936491"/>
            <a:ext cx="1706880" cy="1905"/>
          </a:xfrm>
          <a:custGeom>
            <a:avLst/>
            <a:gdLst/>
            <a:ahLst/>
            <a:cxnLst/>
            <a:rect l="l" t="t" r="r" b="b"/>
            <a:pathLst>
              <a:path w="1706879" h="1904">
                <a:moveTo>
                  <a:pt x="0" y="0"/>
                </a:moveTo>
                <a:lnTo>
                  <a:pt x="1706880" y="1523"/>
                </a:lnTo>
              </a:path>
            </a:pathLst>
          </a:custGeom>
          <a:ln w="12192">
            <a:solidFill>
              <a:srgbClr val="FFFFFF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47105" y="4093591"/>
            <a:ext cx="11906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800" spc="-40" b="1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eag</a:t>
            </a:r>
            <a:r>
              <a:rPr dirty="0" sz="1800" spc="5" b="1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z="1800" spc="-5" b="1">
                <a:solidFill>
                  <a:srgbClr val="FFFFFF"/>
                </a:solidFill>
                <a:latin typeface="Times New Roman"/>
                <a:cs typeface="Times New Roman"/>
              </a:rPr>
              <a:t>nesis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94638" y="2015489"/>
            <a:ext cx="3175" cy="4381500"/>
          </a:xfrm>
          <a:custGeom>
            <a:avLst/>
            <a:gdLst/>
            <a:ahLst/>
            <a:cxnLst/>
            <a:rect l="l" t="t" r="r" b="b"/>
            <a:pathLst>
              <a:path w="3175" h="4381500">
                <a:moveTo>
                  <a:pt x="0" y="0"/>
                </a:moveTo>
                <a:lnTo>
                  <a:pt x="3048" y="4381500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94638" y="6473190"/>
            <a:ext cx="7455534" cy="1905"/>
          </a:xfrm>
          <a:custGeom>
            <a:avLst/>
            <a:gdLst/>
            <a:ahLst/>
            <a:cxnLst/>
            <a:rect l="l" t="t" r="r" b="b"/>
            <a:pathLst>
              <a:path w="7455534" h="1904">
                <a:moveTo>
                  <a:pt x="0" y="0"/>
                </a:moveTo>
                <a:lnTo>
                  <a:pt x="7455408" y="1524"/>
                </a:lnTo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740520" y="6040373"/>
            <a:ext cx="403225" cy="440055"/>
          </a:xfrm>
          <a:custGeom>
            <a:avLst/>
            <a:gdLst/>
            <a:ahLst/>
            <a:cxnLst/>
            <a:rect l="l" t="t" r="r" b="b"/>
            <a:pathLst>
              <a:path w="403225" h="440054">
                <a:moveTo>
                  <a:pt x="350340" y="57452"/>
                </a:moveTo>
                <a:lnTo>
                  <a:pt x="329096" y="61493"/>
                </a:lnTo>
                <a:lnTo>
                  <a:pt x="0" y="422567"/>
                </a:lnTo>
                <a:lnTo>
                  <a:pt x="19050" y="440016"/>
                </a:lnTo>
                <a:lnTo>
                  <a:pt x="348323" y="78883"/>
                </a:lnTo>
                <a:lnTo>
                  <a:pt x="350387" y="57495"/>
                </a:lnTo>
                <a:close/>
              </a:path>
              <a:path w="403225" h="440054">
                <a:moveTo>
                  <a:pt x="375129" y="57442"/>
                </a:moveTo>
                <a:lnTo>
                  <a:pt x="350393" y="57442"/>
                </a:lnTo>
                <a:lnTo>
                  <a:pt x="359918" y="66166"/>
                </a:lnTo>
                <a:lnTo>
                  <a:pt x="348323" y="78883"/>
                </a:lnTo>
                <a:lnTo>
                  <a:pt x="344170" y="121907"/>
                </a:lnTo>
                <a:lnTo>
                  <a:pt x="375129" y="57442"/>
                </a:lnTo>
                <a:close/>
              </a:path>
              <a:path w="403225" h="440054">
                <a:moveTo>
                  <a:pt x="350387" y="57495"/>
                </a:moveTo>
                <a:lnTo>
                  <a:pt x="348323" y="78883"/>
                </a:lnTo>
                <a:lnTo>
                  <a:pt x="359918" y="66166"/>
                </a:lnTo>
                <a:lnTo>
                  <a:pt x="350387" y="57495"/>
                </a:lnTo>
                <a:close/>
              </a:path>
              <a:path w="403225" h="440054">
                <a:moveTo>
                  <a:pt x="402717" y="0"/>
                </a:moveTo>
                <a:lnTo>
                  <a:pt x="286765" y="69545"/>
                </a:lnTo>
                <a:lnTo>
                  <a:pt x="329096" y="61493"/>
                </a:lnTo>
                <a:lnTo>
                  <a:pt x="340740" y="48717"/>
                </a:lnTo>
                <a:lnTo>
                  <a:pt x="379320" y="48717"/>
                </a:lnTo>
                <a:lnTo>
                  <a:pt x="402717" y="0"/>
                </a:lnTo>
                <a:close/>
              </a:path>
              <a:path w="403225" h="440054">
                <a:moveTo>
                  <a:pt x="340740" y="48717"/>
                </a:moveTo>
                <a:lnTo>
                  <a:pt x="329096" y="61493"/>
                </a:lnTo>
                <a:lnTo>
                  <a:pt x="350340" y="57452"/>
                </a:lnTo>
                <a:lnTo>
                  <a:pt x="340740" y="48717"/>
                </a:lnTo>
                <a:close/>
              </a:path>
              <a:path w="403225" h="440054">
                <a:moveTo>
                  <a:pt x="379320" y="48717"/>
                </a:moveTo>
                <a:lnTo>
                  <a:pt x="340740" y="48717"/>
                </a:lnTo>
                <a:lnTo>
                  <a:pt x="350340" y="57452"/>
                </a:lnTo>
                <a:lnTo>
                  <a:pt x="375129" y="57442"/>
                </a:lnTo>
                <a:lnTo>
                  <a:pt x="379320" y="487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83842" y="4151629"/>
            <a:ext cx="460375" cy="323850"/>
          </a:xfrm>
          <a:custGeom>
            <a:avLst/>
            <a:gdLst/>
            <a:ahLst/>
            <a:cxnLst/>
            <a:rect l="l" t="t" r="r" b="b"/>
            <a:pathLst>
              <a:path w="460375" h="323850">
                <a:moveTo>
                  <a:pt x="334490" y="260426"/>
                </a:moveTo>
                <a:lnTo>
                  <a:pt x="270891" y="263144"/>
                </a:lnTo>
                <a:lnTo>
                  <a:pt x="460375" y="323596"/>
                </a:lnTo>
                <a:lnTo>
                  <a:pt x="420946" y="274701"/>
                </a:lnTo>
                <a:lnTo>
                  <a:pt x="355345" y="274701"/>
                </a:lnTo>
                <a:lnTo>
                  <a:pt x="334490" y="260426"/>
                </a:lnTo>
                <a:close/>
              </a:path>
              <a:path w="460375" h="323850">
                <a:moveTo>
                  <a:pt x="355852" y="228976"/>
                </a:moveTo>
                <a:lnTo>
                  <a:pt x="366013" y="259080"/>
                </a:lnTo>
                <a:lnTo>
                  <a:pt x="334490" y="260426"/>
                </a:lnTo>
                <a:lnTo>
                  <a:pt x="355345" y="274701"/>
                </a:lnTo>
                <a:lnTo>
                  <a:pt x="376808" y="243332"/>
                </a:lnTo>
                <a:lnTo>
                  <a:pt x="355852" y="228976"/>
                </a:lnTo>
                <a:close/>
              </a:path>
              <a:path w="460375" h="323850">
                <a:moveTo>
                  <a:pt x="335534" y="168783"/>
                </a:moveTo>
                <a:lnTo>
                  <a:pt x="355852" y="228976"/>
                </a:lnTo>
                <a:lnTo>
                  <a:pt x="376808" y="243332"/>
                </a:lnTo>
                <a:lnTo>
                  <a:pt x="355345" y="274701"/>
                </a:lnTo>
                <a:lnTo>
                  <a:pt x="420946" y="274701"/>
                </a:lnTo>
                <a:lnTo>
                  <a:pt x="335534" y="168783"/>
                </a:lnTo>
                <a:close/>
              </a:path>
              <a:path w="460375" h="323850">
                <a:moveTo>
                  <a:pt x="21590" y="0"/>
                </a:moveTo>
                <a:lnTo>
                  <a:pt x="0" y="31496"/>
                </a:lnTo>
                <a:lnTo>
                  <a:pt x="334490" y="260426"/>
                </a:lnTo>
                <a:lnTo>
                  <a:pt x="366013" y="259080"/>
                </a:lnTo>
                <a:lnTo>
                  <a:pt x="355852" y="228976"/>
                </a:lnTo>
                <a:lnTo>
                  <a:pt x="215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803907" y="2634488"/>
            <a:ext cx="7772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Glutamine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08680" y="1932558"/>
            <a:ext cx="2606675" cy="928369"/>
          </a:xfrm>
          <a:custGeom>
            <a:avLst/>
            <a:gdLst/>
            <a:ahLst/>
            <a:cxnLst/>
            <a:rect l="l" t="t" r="r" b="b"/>
            <a:pathLst>
              <a:path w="2606675" h="928369">
                <a:moveTo>
                  <a:pt x="2524756" y="905724"/>
                </a:moveTo>
                <a:lnTo>
                  <a:pt x="2474214" y="921512"/>
                </a:lnTo>
                <a:lnTo>
                  <a:pt x="2606674" y="927988"/>
                </a:lnTo>
                <a:lnTo>
                  <a:pt x="2580126" y="908557"/>
                </a:lnTo>
                <a:lnTo>
                  <a:pt x="2532760" y="908557"/>
                </a:lnTo>
                <a:lnTo>
                  <a:pt x="2524756" y="905724"/>
                </a:lnTo>
                <a:close/>
              </a:path>
              <a:path w="2606675" h="928369">
                <a:moveTo>
                  <a:pt x="2528944" y="893785"/>
                </a:moveTo>
                <a:lnTo>
                  <a:pt x="2534793" y="902588"/>
                </a:lnTo>
                <a:lnTo>
                  <a:pt x="2524756" y="905724"/>
                </a:lnTo>
                <a:lnTo>
                  <a:pt x="2532760" y="908557"/>
                </a:lnTo>
                <a:lnTo>
                  <a:pt x="2536952" y="896619"/>
                </a:lnTo>
                <a:lnTo>
                  <a:pt x="2528944" y="893785"/>
                </a:lnTo>
                <a:close/>
              </a:path>
              <a:path w="2606675" h="928369">
                <a:moveTo>
                  <a:pt x="2499614" y="849629"/>
                </a:moveTo>
                <a:lnTo>
                  <a:pt x="2528944" y="893785"/>
                </a:lnTo>
                <a:lnTo>
                  <a:pt x="2536952" y="896619"/>
                </a:lnTo>
                <a:lnTo>
                  <a:pt x="2532760" y="908557"/>
                </a:lnTo>
                <a:lnTo>
                  <a:pt x="2580126" y="908557"/>
                </a:lnTo>
                <a:lnTo>
                  <a:pt x="2499614" y="849629"/>
                </a:lnTo>
                <a:close/>
              </a:path>
              <a:path w="2606675" h="928369">
                <a:moveTo>
                  <a:pt x="4318" y="0"/>
                </a:moveTo>
                <a:lnTo>
                  <a:pt x="0" y="11937"/>
                </a:lnTo>
                <a:lnTo>
                  <a:pt x="2524756" y="905724"/>
                </a:lnTo>
                <a:lnTo>
                  <a:pt x="2534793" y="902588"/>
                </a:lnTo>
                <a:lnTo>
                  <a:pt x="2528944" y="893785"/>
                </a:lnTo>
                <a:lnTo>
                  <a:pt x="43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08678" y="2057526"/>
            <a:ext cx="13589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Alanine /</a:t>
            </a:r>
            <a:r>
              <a:rPr dirty="0" sz="14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Pyruvate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88097" y="2229053"/>
            <a:ext cx="61150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luco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344406" y="3632708"/>
            <a:ext cx="612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Ket</a:t>
            </a:r>
            <a:r>
              <a:rPr dirty="0" sz="1400" spc="5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399655" y="2331720"/>
            <a:ext cx="1450340" cy="612775"/>
          </a:xfrm>
          <a:custGeom>
            <a:avLst/>
            <a:gdLst/>
            <a:ahLst/>
            <a:cxnLst/>
            <a:rect l="l" t="t" r="r" b="b"/>
            <a:pathLst>
              <a:path w="1450340" h="612775">
                <a:moveTo>
                  <a:pt x="1369682" y="26873"/>
                </a:moveTo>
                <a:lnTo>
                  <a:pt x="0" y="600709"/>
                </a:lnTo>
                <a:lnTo>
                  <a:pt x="4825" y="612393"/>
                </a:lnTo>
                <a:lnTo>
                  <a:pt x="1374647" y="38551"/>
                </a:lnTo>
                <a:lnTo>
                  <a:pt x="1379945" y="29526"/>
                </a:lnTo>
                <a:lnTo>
                  <a:pt x="1369682" y="26873"/>
                </a:lnTo>
                <a:close/>
              </a:path>
              <a:path w="1450340" h="612775">
                <a:moveTo>
                  <a:pt x="1421496" y="23621"/>
                </a:moveTo>
                <a:lnTo>
                  <a:pt x="1377442" y="23621"/>
                </a:lnTo>
                <a:lnTo>
                  <a:pt x="1382395" y="35305"/>
                </a:lnTo>
                <a:lnTo>
                  <a:pt x="1374647" y="38551"/>
                </a:lnTo>
                <a:lnTo>
                  <a:pt x="1347851" y="84200"/>
                </a:lnTo>
                <a:lnTo>
                  <a:pt x="1421496" y="23621"/>
                </a:lnTo>
                <a:close/>
              </a:path>
              <a:path w="1450340" h="612775">
                <a:moveTo>
                  <a:pt x="1379945" y="29526"/>
                </a:moveTo>
                <a:lnTo>
                  <a:pt x="1374647" y="38551"/>
                </a:lnTo>
                <a:lnTo>
                  <a:pt x="1382395" y="35305"/>
                </a:lnTo>
                <a:lnTo>
                  <a:pt x="1379945" y="29526"/>
                </a:lnTo>
                <a:close/>
              </a:path>
              <a:path w="1450340" h="612775">
                <a:moveTo>
                  <a:pt x="1377442" y="23621"/>
                </a:moveTo>
                <a:lnTo>
                  <a:pt x="1369682" y="26873"/>
                </a:lnTo>
                <a:lnTo>
                  <a:pt x="1379910" y="29446"/>
                </a:lnTo>
                <a:lnTo>
                  <a:pt x="1377442" y="23621"/>
                </a:lnTo>
                <a:close/>
              </a:path>
              <a:path w="1450340" h="612775">
                <a:moveTo>
                  <a:pt x="1450213" y="0"/>
                </a:moveTo>
                <a:lnTo>
                  <a:pt x="1318387" y="13969"/>
                </a:lnTo>
                <a:lnTo>
                  <a:pt x="1369682" y="26873"/>
                </a:lnTo>
                <a:lnTo>
                  <a:pt x="1377442" y="23621"/>
                </a:lnTo>
                <a:lnTo>
                  <a:pt x="1421496" y="23621"/>
                </a:lnTo>
                <a:lnTo>
                  <a:pt x="14502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642732" y="2540507"/>
            <a:ext cx="2174875" cy="1196340"/>
          </a:xfrm>
          <a:custGeom>
            <a:avLst/>
            <a:gdLst/>
            <a:ahLst/>
            <a:cxnLst/>
            <a:rect l="l" t="t" r="r" b="b"/>
            <a:pathLst>
              <a:path w="2174875" h="1196339">
                <a:moveTo>
                  <a:pt x="2087245" y="173736"/>
                </a:moveTo>
                <a:lnTo>
                  <a:pt x="2046868" y="227847"/>
                </a:lnTo>
                <a:lnTo>
                  <a:pt x="2042160" y="247014"/>
                </a:lnTo>
                <a:lnTo>
                  <a:pt x="2024761" y="297688"/>
                </a:lnTo>
                <a:lnTo>
                  <a:pt x="2002536" y="347344"/>
                </a:lnTo>
                <a:lnTo>
                  <a:pt x="1975739" y="396366"/>
                </a:lnTo>
                <a:lnTo>
                  <a:pt x="1944497" y="444626"/>
                </a:lnTo>
                <a:lnTo>
                  <a:pt x="1908683" y="491870"/>
                </a:lnTo>
                <a:lnTo>
                  <a:pt x="1868551" y="538099"/>
                </a:lnTo>
                <a:lnTo>
                  <a:pt x="1824227" y="583056"/>
                </a:lnTo>
                <a:lnTo>
                  <a:pt x="1775587" y="627126"/>
                </a:lnTo>
                <a:lnTo>
                  <a:pt x="1723136" y="669797"/>
                </a:lnTo>
                <a:lnTo>
                  <a:pt x="1666748" y="711200"/>
                </a:lnTo>
                <a:lnTo>
                  <a:pt x="1606550" y="751077"/>
                </a:lnTo>
                <a:lnTo>
                  <a:pt x="1542669" y="789558"/>
                </a:lnTo>
                <a:lnTo>
                  <a:pt x="1475359" y="826388"/>
                </a:lnTo>
                <a:lnTo>
                  <a:pt x="1404620" y="861567"/>
                </a:lnTo>
                <a:lnTo>
                  <a:pt x="1330706" y="894968"/>
                </a:lnTo>
                <a:lnTo>
                  <a:pt x="1253617" y="926591"/>
                </a:lnTo>
                <a:lnTo>
                  <a:pt x="1173607" y="956182"/>
                </a:lnTo>
                <a:lnTo>
                  <a:pt x="1090676" y="983868"/>
                </a:lnTo>
                <a:lnTo>
                  <a:pt x="1005077" y="1009650"/>
                </a:lnTo>
                <a:lnTo>
                  <a:pt x="916940" y="1033144"/>
                </a:lnTo>
                <a:lnTo>
                  <a:pt x="826262" y="1054480"/>
                </a:lnTo>
                <a:lnTo>
                  <a:pt x="733171" y="1073658"/>
                </a:lnTo>
                <a:lnTo>
                  <a:pt x="638175" y="1090421"/>
                </a:lnTo>
                <a:lnTo>
                  <a:pt x="540893" y="1104772"/>
                </a:lnTo>
                <a:lnTo>
                  <a:pt x="441833" y="1116710"/>
                </a:lnTo>
                <a:lnTo>
                  <a:pt x="340741" y="1126108"/>
                </a:lnTo>
                <a:lnTo>
                  <a:pt x="238251" y="1132966"/>
                </a:lnTo>
                <a:lnTo>
                  <a:pt x="134112" y="1137030"/>
                </a:lnTo>
                <a:lnTo>
                  <a:pt x="28575" y="1138427"/>
                </a:lnTo>
                <a:lnTo>
                  <a:pt x="17341" y="1140868"/>
                </a:lnTo>
                <a:lnTo>
                  <a:pt x="8239" y="1147190"/>
                </a:lnTo>
                <a:lnTo>
                  <a:pt x="2160" y="1156465"/>
                </a:lnTo>
                <a:lnTo>
                  <a:pt x="0" y="1167764"/>
                </a:lnTo>
                <a:lnTo>
                  <a:pt x="2440" y="1179016"/>
                </a:lnTo>
                <a:lnTo>
                  <a:pt x="8763" y="1188148"/>
                </a:lnTo>
                <a:lnTo>
                  <a:pt x="18037" y="1194232"/>
                </a:lnTo>
                <a:lnTo>
                  <a:pt x="29337" y="1196339"/>
                </a:lnTo>
                <a:lnTo>
                  <a:pt x="136398" y="1194942"/>
                </a:lnTo>
                <a:lnTo>
                  <a:pt x="242062" y="1190752"/>
                </a:lnTo>
                <a:lnTo>
                  <a:pt x="346201" y="1183893"/>
                </a:lnTo>
                <a:lnTo>
                  <a:pt x="448691" y="1174241"/>
                </a:lnTo>
                <a:lnTo>
                  <a:pt x="549401" y="1162177"/>
                </a:lnTo>
                <a:lnTo>
                  <a:pt x="648208" y="1147444"/>
                </a:lnTo>
                <a:lnTo>
                  <a:pt x="744982" y="1130427"/>
                </a:lnTo>
                <a:lnTo>
                  <a:pt x="839597" y="1110868"/>
                </a:lnTo>
                <a:lnTo>
                  <a:pt x="931799" y="1089024"/>
                </a:lnTo>
                <a:lnTo>
                  <a:pt x="1021715" y="1065149"/>
                </a:lnTo>
                <a:lnTo>
                  <a:pt x="1109091" y="1038859"/>
                </a:lnTo>
                <a:lnTo>
                  <a:pt x="1193673" y="1010538"/>
                </a:lnTo>
                <a:lnTo>
                  <a:pt x="1275588" y="980186"/>
                </a:lnTo>
                <a:lnTo>
                  <a:pt x="1354582" y="947674"/>
                </a:lnTo>
                <a:lnTo>
                  <a:pt x="1430401" y="913383"/>
                </a:lnTo>
                <a:lnTo>
                  <a:pt x="1503172" y="877188"/>
                </a:lnTo>
                <a:lnTo>
                  <a:pt x="1572641" y="839215"/>
                </a:lnTo>
                <a:lnTo>
                  <a:pt x="1638553" y="799338"/>
                </a:lnTo>
                <a:lnTo>
                  <a:pt x="1701038" y="757936"/>
                </a:lnTo>
                <a:lnTo>
                  <a:pt x="1759712" y="714755"/>
                </a:lnTo>
                <a:lnTo>
                  <a:pt x="1814576" y="670051"/>
                </a:lnTo>
                <a:lnTo>
                  <a:pt x="1865502" y="623696"/>
                </a:lnTo>
                <a:lnTo>
                  <a:pt x="1912366" y="575944"/>
                </a:lnTo>
                <a:lnTo>
                  <a:pt x="1954911" y="526795"/>
                </a:lnTo>
                <a:lnTo>
                  <a:pt x="1993138" y="476122"/>
                </a:lnTo>
                <a:lnTo>
                  <a:pt x="2026666" y="424052"/>
                </a:lnTo>
                <a:lnTo>
                  <a:pt x="2055495" y="370839"/>
                </a:lnTo>
                <a:lnTo>
                  <a:pt x="2079625" y="316356"/>
                </a:lnTo>
                <a:lnTo>
                  <a:pt x="2098421" y="260857"/>
                </a:lnTo>
                <a:lnTo>
                  <a:pt x="2111671" y="206138"/>
                </a:lnTo>
                <a:lnTo>
                  <a:pt x="2087245" y="173736"/>
                </a:lnTo>
                <a:close/>
              </a:path>
              <a:path w="2174875" h="1196339">
                <a:moveTo>
                  <a:pt x="2086864" y="0"/>
                </a:moveTo>
                <a:lnTo>
                  <a:pt x="2000631" y="289813"/>
                </a:lnTo>
                <a:lnTo>
                  <a:pt x="2046868" y="227847"/>
                </a:lnTo>
                <a:lnTo>
                  <a:pt x="2054733" y="195833"/>
                </a:lnTo>
                <a:lnTo>
                  <a:pt x="2058670" y="169544"/>
                </a:lnTo>
                <a:lnTo>
                  <a:pt x="2062539" y="158696"/>
                </a:lnTo>
                <a:lnTo>
                  <a:pt x="2070004" y="150479"/>
                </a:lnTo>
                <a:lnTo>
                  <a:pt x="2079994" y="145667"/>
                </a:lnTo>
                <a:lnTo>
                  <a:pt x="2091436" y="145033"/>
                </a:lnTo>
                <a:lnTo>
                  <a:pt x="2130730" y="145033"/>
                </a:lnTo>
                <a:lnTo>
                  <a:pt x="2086864" y="0"/>
                </a:lnTo>
                <a:close/>
              </a:path>
              <a:path w="2174875" h="1196339">
                <a:moveTo>
                  <a:pt x="2130730" y="145033"/>
                </a:moveTo>
                <a:lnTo>
                  <a:pt x="2091436" y="145033"/>
                </a:lnTo>
                <a:lnTo>
                  <a:pt x="2102284" y="148959"/>
                </a:lnTo>
                <a:lnTo>
                  <a:pt x="2110501" y="156432"/>
                </a:lnTo>
                <a:lnTo>
                  <a:pt x="2115313" y="166429"/>
                </a:lnTo>
                <a:lnTo>
                  <a:pt x="2115947" y="177926"/>
                </a:lnTo>
                <a:lnTo>
                  <a:pt x="2112137" y="204215"/>
                </a:lnTo>
                <a:lnTo>
                  <a:pt x="2111671" y="206138"/>
                </a:lnTo>
                <a:lnTo>
                  <a:pt x="2174367" y="289305"/>
                </a:lnTo>
                <a:lnTo>
                  <a:pt x="2130730" y="145033"/>
                </a:lnTo>
                <a:close/>
              </a:path>
              <a:path w="2174875" h="1196339">
                <a:moveTo>
                  <a:pt x="2091436" y="145033"/>
                </a:moveTo>
                <a:lnTo>
                  <a:pt x="2058670" y="169544"/>
                </a:lnTo>
                <a:lnTo>
                  <a:pt x="2054733" y="195833"/>
                </a:lnTo>
                <a:lnTo>
                  <a:pt x="2046868" y="227847"/>
                </a:lnTo>
                <a:lnTo>
                  <a:pt x="2087245" y="173736"/>
                </a:lnTo>
                <a:lnTo>
                  <a:pt x="2115716" y="173736"/>
                </a:lnTo>
                <a:lnTo>
                  <a:pt x="2115313" y="166429"/>
                </a:lnTo>
                <a:lnTo>
                  <a:pt x="2110501" y="156432"/>
                </a:lnTo>
                <a:lnTo>
                  <a:pt x="2102284" y="148959"/>
                </a:lnTo>
                <a:lnTo>
                  <a:pt x="2091436" y="145033"/>
                </a:lnTo>
                <a:close/>
              </a:path>
              <a:path w="2174875" h="1196339">
                <a:moveTo>
                  <a:pt x="2115716" y="173736"/>
                </a:moveTo>
                <a:lnTo>
                  <a:pt x="2087245" y="173736"/>
                </a:lnTo>
                <a:lnTo>
                  <a:pt x="2111671" y="206138"/>
                </a:lnTo>
                <a:lnTo>
                  <a:pt x="2112137" y="204215"/>
                </a:lnTo>
                <a:lnTo>
                  <a:pt x="2115947" y="177926"/>
                </a:lnTo>
                <a:lnTo>
                  <a:pt x="2115716" y="1737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7627619" y="3756659"/>
            <a:ext cx="1696085" cy="871855"/>
          </a:xfrm>
          <a:custGeom>
            <a:avLst/>
            <a:gdLst/>
            <a:ahLst/>
            <a:cxnLst/>
            <a:rect l="l" t="t" r="r" b="b"/>
            <a:pathLst>
              <a:path w="1696084" h="871854">
                <a:moveTo>
                  <a:pt x="1524761" y="602741"/>
                </a:moveTo>
                <a:lnTo>
                  <a:pt x="1662683" y="871727"/>
                </a:lnTo>
                <a:lnTo>
                  <a:pt x="1678275" y="729849"/>
                </a:lnTo>
                <a:lnTo>
                  <a:pt x="1630552" y="729849"/>
                </a:lnTo>
                <a:lnTo>
                  <a:pt x="1619726" y="727456"/>
                </a:lnTo>
                <a:lnTo>
                  <a:pt x="1610566" y="721157"/>
                </a:lnTo>
                <a:lnTo>
                  <a:pt x="1604263" y="711453"/>
                </a:lnTo>
                <a:lnTo>
                  <a:pt x="1597025" y="693165"/>
                </a:lnTo>
                <a:lnTo>
                  <a:pt x="1588515" y="673862"/>
                </a:lnTo>
                <a:lnTo>
                  <a:pt x="1579245" y="654812"/>
                </a:lnTo>
                <a:lnTo>
                  <a:pt x="1577294" y="651199"/>
                </a:lnTo>
                <a:lnTo>
                  <a:pt x="1524761" y="602741"/>
                </a:lnTo>
                <a:close/>
              </a:path>
              <a:path w="1696084" h="871854">
                <a:moveTo>
                  <a:pt x="1577294" y="651199"/>
                </a:moveTo>
                <a:lnTo>
                  <a:pt x="1579245" y="654812"/>
                </a:lnTo>
                <a:lnTo>
                  <a:pt x="1588515" y="673862"/>
                </a:lnTo>
                <a:lnTo>
                  <a:pt x="1597025" y="693165"/>
                </a:lnTo>
                <a:lnTo>
                  <a:pt x="1604263" y="711453"/>
                </a:lnTo>
                <a:lnTo>
                  <a:pt x="1610566" y="721157"/>
                </a:lnTo>
                <a:lnTo>
                  <a:pt x="1619726" y="727456"/>
                </a:lnTo>
                <a:lnTo>
                  <a:pt x="1630552" y="729849"/>
                </a:lnTo>
                <a:lnTo>
                  <a:pt x="1641855" y="727837"/>
                </a:lnTo>
                <a:lnTo>
                  <a:pt x="1651504" y="721534"/>
                </a:lnTo>
                <a:lnTo>
                  <a:pt x="1657794" y="712374"/>
                </a:lnTo>
                <a:lnTo>
                  <a:pt x="1660179" y="701547"/>
                </a:lnTo>
                <a:lnTo>
                  <a:pt x="1660063" y="700913"/>
                </a:lnTo>
                <a:lnTo>
                  <a:pt x="1631187" y="700913"/>
                </a:lnTo>
                <a:lnTo>
                  <a:pt x="1577294" y="651199"/>
                </a:lnTo>
                <a:close/>
              </a:path>
              <a:path w="1696084" h="871854">
                <a:moveTo>
                  <a:pt x="1695703" y="571245"/>
                </a:moveTo>
                <a:lnTo>
                  <a:pt x="1648452" y="666214"/>
                </a:lnTo>
                <a:lnTo>
                  <a:pt x="1649983" y="669670"/>
                </a:lnTo>
                <a:lnTo>
                  <a:pt x="1658111" y="690244"/>
                </a:lnTo>
                <a:lnTo>
                  <a:pt x="1641855" y="727837"/>
                </a:lnTo>
                <a:lnTo>
                  <a:pt x="1630552" y="729849"/>
                </a:lnTo>
                <a:lnTo>
                  <a:pt x="1678275" y="729849"/>
                </a:lnTo>
                <a:lnTo>
                  <a:pt x="1695703" y="571245"/>
                </a:lnTo>
                <a:close/>
              </a:path>
              <a:path w="1696084" h="871854">
                <a:moveTo>
                  <a:pt x="694854" y="57912"/>
                </a:moveTo>
                <a:lnTo>
                  <a:pt x="135889" y="57912"/>
                </a:lnTo>
                <a:lnTo>
                  <a:pt x="213740" y="59054"/>
                </a:lnTo>
                <a:lnTo>
                  <a:pt x="290575" y="62229"/>
                </a:lnTo>
                <a:lnTo>
                  <a:pt x="366140" y="67563"/>
                </a:lnTo>
                <a:lnTo>
                  <a:pt x="440562" y="74929"/>
                </a:lnTo>
                <a:lnTo>
                  <a:pt x="513587" y="84200"/>
                </a:lnTo>
                <a:lnTo>
                  <a:pt x="585215" y="95503"/>
                </a:lnTo>
                <a:lnTo>
                  <a:pt x="655320" y="108584"/>
                </a:lnTo>
                <a:lnTo>
                  <a:pt x="723900" y="123443"/>
                </a:lnTo>
                <a:lnTo>
                  <a:pt x="790575" y="140207"/>
                </a:lnTo>
                <a:lnTo>
                  <a:pt x="855726" y="158495"/>
                </a:lnTo>
                <a:lnTo>
                  <a:pt x="918718" y="178562"/>
                </a:lnTo>
                <a:lnTo>
                  <a:pt x="979804" y="200151"/>
                </a:lnTo>
                <a:lnTo>
                  <a:pt x="1038732" y="223392"/>
                </a:lnTo>
                <a:lnTo>
                  <a:pt x="1095502" y="248031"/>
                </a:lnTo>
                <a:lnTo>
                  <a:pt x="1149603" y="273938"/>
                </a:lnTo>
                <a:lnTo>
                  <a:pt x="1201547" y="301244"/>
                </a:lnTo>
                <a:lnTo>
                  <a:pt x="1251203" y="329945"/>
                </a:lnTo>
                <a:lnTo>
                  <a:pt x="1298194" y="359917"/>
                </a:lnTo>
                <a:lnTo>
                  <a:pt x="1342389" y="391032"/>
                </a:lnTo>
                <a:lnTo>
                  <a:pt x="1383919" y="423163"/>
                </a:lnTo>
                <a:lnTo>
                  <a:pt x="1422400" y="456438"/>
                </a:lnTo>
                <a:lnTo>
                  <a:pt x="1457959" y="490600"/>
                </a:lnTo>
                <a:lnTo>
                  <a:pt x="1490599" y="525779"/>
                </a:lnTo>
                <a:lnTo>
                  <a:pt x="1519935" y="561720"/>
                </a:lnTo>
                <a:lnTo>
                  <a:pt x="1546098" y="598423"/>
                </a:lnTo>
                <a:lnTo>
                  <a:pt x="1568957" y="635762"/>
                </a:lnTo>
                <a:lnTo>
                  <a:pt x="1577294" y="651199"/>
                </a:lnTo>
                <a:lnTo>
                  <a:pt x="1631187" y="700913"/>
                </a:lnTo>
                <a:lnTo>
                  <a:pt x="1648452" y="666214"/>
                </a:lnTo>
                <a:lnTo>
                  <a:pt x="1640585" y="648462"/>
                </a:lnTo>
                <a:lnTo>
                  <a:pt x="1630299" y="627252"/>
                </a:lnTo>
                <a:lnTo>
                  <a:pt x="1606803" y="585723"/>
                </a:lnTo>
                <a:lnTo>
                  <a:pt x="1580006" y="545464"/>
                </a:lnTo>
                <a:lnTo>
                  <a:pt x="1549907" y="506221"/>
                </a:lnTo>
                <a:lnTo>
                  <a:pt x="1516506" y="467994"/>
                </a:lnTo>
                <a:lnTo>
                  <a:pt x="1480184" y="431038"/>
                </a:lnTo>
                <a:lnTo>
                  <a:pt x="1440687" y="395350"/>
                </a:lnTo>
                <a:lnTo>
                  <a:pt x="1398397" y="360806"/>
                </a:lnTo>
                <a:lnTo>
                  <a:pt x="1353438" y="327532"/>
                </a:lnTo>
                <a:lnTo>
                  <a:pt x="1305559" y="295656"/>
                </a:lnTo>
                <a:lnTo>
                  <a:pt x="1255268" y="265048"/>
                </a:lnTo>
                <a:lnTo>
                  <a:pt x="1202308" y="235838"/>
                </a:lnTo>
                <a:lnTo>
                  <a:pt x="1147190" y="208279"/>
                </a:lnTo>
                <a:lnTo>
                  <a:pt x="1059814" y="169417"/>
                </a:lnTo>
                <a:lnTo>
                  <a:pt x="999108" y="145541"/>
                </a:lnTo>
                <a:lnTo>
                  <a:pt x="936244" y="123316"/>
                </a:lnTo>
                <a:lnTo>
                  <a:pt x="871347" y="102869"/>
                </a:lnTo>
                <a:lnTo>
                  <a:pt x="804672" y="84073"/>
                </a:lnTo>
                <a:lnTo>
                  <a:pt x="736091" y="66801"/>
                </a:lnTo>
                <a:lnTo>
                  <a:pt x="694854" y="57912"/>
                </a:lnTo>
                <a:close/>
              </a:path>
              <a:path w="1696084" h="871854">
                <a:moveTo>
                  <a:pt x="1648452" y="666214"/>
                </a:moveTo>
                <a:lnTo>
                  <a:pt x="1631187" y="700913"/>
                </a:lnTo>
                <a:lnTo>
                  <a:pt x="1660063" y="700913"/>
                </a:lnTo>
                <a:lnTo>
                  <a:pt x="1658111" y="690244"/>
                </a:lnTo>
                <a:lnTo>
                  <a:pt x="1649983" y="669670"/>
                </a:lnTo>
                <a:lnTo>
                  <a:pt x="1648452" y="666214"/>
                </a:lnTo>
                <a:close/>
              </a:path>
              <a:path w="1696084" h="871854">
                <a:moveTo>
                  <a:pt x="135381" y="0"/>
                </a:moveTo>
                <a:lnTo>
                  <a:pt x="81279" y="507"/>
                </a:lnTo>
                <a:lnTo>
                  <a:pt x="28066" y="2158"/>
                </a:lnTo>
                <a:lnTo>
                  <a:pt x="0" y="31876"/>
                </a:lnTo>
                <a:lnTo>
                  <a:pt x="2627" y="43084"/>
                </a:lnTo>
                <a:lnTo>
                  <a:pt x="9112" y="52101"/>
                </a:lnTo>
                <a:lnTo>
                  <a:pt x="18502" y="58023"/>
                </a:lnTo>
                <a:lnTo>
                  <a:pt x="29845" y="59943"/>
                </a:lnTo>
                <a:lnTo>
                  <a:pt x="83057" y="58419"/>
                </a:lnTo>
                <a:lnTo>
                  <a:pt x="694854" y="57912"/>
                </a:lnTo>
                <a:lnTo>
                  <a:pt x="594232" y="38226"/>
                </a:lnTo>
                <a:lnTo>
                  <a:pt x="520953" y="26796"/>
                </a:lnTo>
                <a:lnTo>
                  <a:pt x="446277" y="17271"/>
                </a:lnTo>
                <a:lnTo>
                  <a:pt x="370204" y="9778"/>
                </a:lnTo>
                <a:lnTo>
                  <a:pt x="292988" y="4444"/>
                </a:lnTo>
                <a:lnTo>
                  <a:pt x="214629" y="1142"/>
                </a:lnTo>
                <a:lnTo>
                  <a:pt x="1353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590538" y="4392295"/>
            <a:ext cx="2338705" cy="928369"/>
          </a:xfrm>
          <a:custGeom>
            <a:avLst/>
            <a:gdLst/>
            <a:ahLst/>
            <a:cxnLst/>
            <a:rect l="l" t="t" r="r" b="b"/>
            <a:pathLst>
              <a:path w="2338704" h="928370">
                <a:moveTo>
                  <a:pt x="2257623" y="902811"/>
                </a:moveTo>
                <a:lnTo>
                  <a:pt x="2206497" y="916812"/>
                </a:lnTo>
                <a:lnTo>
                  <a:pt x="2338578" y="927988"/>
                </a:lnTo>
                <a:lnTo>
                  <a:pt x="2310527" y="905890"/>
                </a:lnTo>
                <a:lnTo>
                  <a:pt x="2265426" y="905890"/>
                </a:lnTo>
                <a:lnTo>
                  <a:pt x="2257623" y="902811"/>
                </a:lnTo>
                <a:close/>
              </a:path>
              <a:path w="2338704" h="928370">
                <a:moveTo>
                  <a:pt x="2267684" y="900056"/>
                </a:moveTo>
                <a:lnTo>
                  <a:pt x="2257623" y="902811"/>
                </a:lnTo>
                <a:lnTo>
                  <a:pt x="2265426" y="905890"/>
                </a:lnTo>
                <a:lnTo>
                  <a:pt x="2267684" y="900056"/>
                </a:lnTo>
                <a:close/>
              </a:path>
              <a:path w="2338704" h="928370">
                <a:moveTo>
                  <a:pt x="2234437" y="845946"/>
                </a:moveTo>
                <a:lnTo>
                  <a:pt x="2262131" y="890975"/>
                </a:lnTo>
                <a:lnTo>
                  <a:pt x="2269997" y="894079"/>
                </a:lnTo>
                <a:lnTo>
                  <a:pt x="2265426" y="905890"/>
                </a:lnTo>
                <a:lnTo>
                  <a:pt x="2310527" y="905890"/>
                </a:lnTo>
                <a:lnTo>
                  <a:pt x="2234437" y="845946"/>
                </a:lnTo>
                <a:close/>
              </a:path>
              <a:path w="2338704" h="928370">
                <a:moveTo>
                  <a:pt x="4571" y="0"/>
                </a:moveTo>
                <a:lnTo>
                  <a:pt x="0" y="11810"/>
                </a:lnTo>
                <a:lnTo>
                  <a:pt x="2257623" y="902811"/>
                </a:lnTo>
                <a:lnTo>
                  <a:pt x="2267684" y="900056"/>
                </a:lnTo>
                <a:lnTo>
                  <a:pt x="2262131" y="890975"/>
                </a:lnTo>
                <a:lnTo>
                  <a:pt x="4571" y="0"/>
                </a:lnTo>
                <a:close/>
              </a:path>
              <a:path w="2338704" h="928370">
                <a:moveTo>
                  <a:pt x="2262131" y="890975"/>
                </a:moveTo>
                <a:lnTo>
                  <a:pt x="2267696" y="900024"/>
                </a:lnTo>
                <a:lnTo>
                  <a:pt x="2269997" y="894079"/>
                </a:lnTo>
                <a:lnTo>
                  <a:pt x="2262131" y="8909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7307071" y="4937505"/>
            <a:ext cx="371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rea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605784" y="4475226"/>
            <a:ext cx="2757170" cy="1177290"/>
          </a:xfrm>
          <a:custGeom>
            <a:avLst/>
            <a:gdLst/>
            <a:ahLst/>
            <a:cxnLst/>
            <a:rect l="l" t="t" r="r" b="b"/>
            <a:pathLst>
              <a:path w="2757170" h="1177289">
                <a:moveTo>
                  <a:pt x="2697099" y="149225"/>
                </a:moveTo>
                <a:lnTo>
                  <a:pt x="2656024" y="189716"/>
                </a:lnTo>
                <a:lnTo>
                  <a:pt x="2654045" y="194818"/>
                </a:lnTo>
                <a:lnTo>
                  <a:pt x="2641854" y="221996"/>
                </a:lnTo>
                <a:lnTo>
                  <a:pt x="2612898" y="275463"/>
                </a:lnTo>
                <a:lnTo>
                  <a:pt x="2577845" y="328168"/>
                </a:lnTo>
                <a:lnTo>
                  <a:pt x="2536316" y="380492"/>
                </a:lnTo>
                <a:lnTo>
                  <a:pt x="2489327" y="431546"/>
                </a:lnTo>
                <a:lnTo>
                  <a:pt x="2436621" y="481203"/>
                </a:lnTo>
                <a:lnTo>
                  <a:pt x="2378202" y="529971"/>
                </a:lnTo>
                <a:lnTo>
                  <a:pt x="2314575" y="577215"/>
                </a:lnTo>
                <a:lnTo>
                  <a:pt x="2245487" y="623316"/>
                </a:lnTo>
                <a:lnTo>
                  <a:pt x="2171318" y="667766"/>
                </a:lnTo>
                <a:lnTo>
                  <a:pt x="2092198" y="710819"/>
                </a:lnTo>
                <a:lnTo>
                  <a:pt x="2008504" y="752094"/>
                </a:lnTo>
                <a:lnTo>
                  <a:pt x="1920113" y="791718"/>
                </a:lnTo>
                <a:lnTo>
                  <a:pt x="1827276" y="829564"/>
                </a:lnTo>
                <a:lnTo>
                  <a:pt x="1730375" y="865505"/>
                </a:lnTo>
                <a:lnTo>
                  <a:pt x="1629282" y="899414"/>
                </a:lnTo>
                <a:lnTo>
                  <a:pt x="1524253" y="931291"/>
                </a:lnTo>
                <a:lnTo>
                  <a:pt x="1415668" y="961136"/>
                </a:lnTo>
                <a:lnTo>
                  <a:pt x="1303527" y="988695"/>
                </a:lnTo>
                <a:lnTo>
                  <a:pt x="1187957" y="1013968"/>
                </a:lnTo>
                <a:lnTo>
                  <a:pt x="1069213" y="1036955"/>
                </a:lnTo>
                <a:lnTo>
                  <a:pt x="947419" y="1057402"/>
                </a:lnTo>
                <a:lnTo>
                  <a:pt x="822832" y="1075436"/>
                </a:lnTo>
                <a:lnTo>
                  <a:pt x="695578" y="1090930"/>
                </a:lnTo>
                <a:lnTo>
                  <a:pt x="565657" y="1103630"/>
                </a:lnTo>
                <a:lnTo>
                  <a:pt x="433577" y="1113828"/>
                </a:lnTo>
                <a:lnTo>
                  <a:pt x="299212" y="1121130"/>
                </a:lnTo>
                <a:lnTo>
                  <a:pt x="163067" y="1125486"/>
                </a:lnTo>
                <a:lnTo>
                  <a:pt x="24891" y="1126998"/>
                </a:lnTo>
                <a:lnTo>
                  <a:pt x="15091" y="1129081"/>
                </a:lnTo>
                <a:lnTo>
                  <a:pt x="7159" y="1134557"/>
                </a:lnTo>
                <a:lnTo>
                  <a:pt x="1871" y="1142610"/>
                </a:lnTo>
                <a:lnTo>
                  <a:pt x="0" y="1152423"/>
                </a:lnTo>
                <a:lnTo>
                  <a:pt x="2075" y="1162186"/>
                </a:lnTo>
                <a:lnTo>
                  <a:pt x="7556" y="1170119"/>
                </a:lnTo>
                <a:lnTo>
                  <a:pt x="15609" y="1175420"/>
                </a:lnTo>
                <a:lnTo>
                  <a:pt x="25400" y="1177290"/>
                </a:lnTo>
                <a:lnTo>
                  <a:pt x="164591" y="1175753"/>
                </a:lnTo>
                <a:lnTo>
                  <a:pt x="302005" y="1171346"/>
                </a:lnTo>
                <a:lnTo>
                  <a:pt x="437388" y="1163980"/>
                </a:lnTo>
                <a:lnTo>
                  <a:pt x="570611" y="1153731"/>
                </a:lnTo>
                <a:lnTo>
                  <a:pt x="701548" y="1140815"/>
                </a:lnTo>
                <a:lnTo>
                  <a:pt x="829944" y="1125220"/>
                </a:lnTo>
                <a:lnTo>
                  <a:pt x="955675" y="1107059"/>
                </a:lnTo>
                <a:lnTo>
                  <a:pt x="1078738" y="1086358"/>
                </a:lnTo>
                <a:lnTo>
                  <a:pt x="1198626" y="1063117"/>
                </a:lnTo>
                <a:lnTo>
                  <a:pt x="1315465" y="1037463"/>
                </a:lnTo>
                <a:lnTo>
                  <a:pt x="1428877" y="1009650"/>
                </a:lnTo>
                <a:lnTo>
                  <a:pt x="1538986" y="979424"/>
                </a:lnTo>
                <a:lnTo>
                  <a:pt x="1645285" y="947039"/>
                </a:lnTo>
                <a:lnTo>
                  <a:pt x="1747774" y="912622"/>
                </a:lnTo>
                <a:lnTo>
                  <a:pt x="1846326" y="876173"/>
                </a:lnTo>
                <a:lnTo>
                  <a:pt x="1940687" y="837565"/>
                </a:lnTo>
                <a:lnTo>
                  <a:pt x="2030729" y="797179"/>
                </a:lnTo>
                <a:lnTo>
                  <a:pt x="2116328" y="754888"/>
                </a:lnTo>
                <a:lnTo>
                  <a:pt x="2197227" y="710819"/>
                </a:lnTo>
                <a:lnTo>
                  <a:pt x="2273427" y="665099"/>
                </a:lnTo>
                <a:lnTo>
                  <a:pt x="2344546" y="617601"/>
                </a:lnTo>
                <a:lnTo>
                  <a:pt x="2410587" y="568451"/>
                </a:lnTo>
                <a:lnTo>
                  <a:pt x="2471039" y="517779"/>
                </a:lnTo>
                <a:lnTo>
                  <a:pt x="2526283" y="465581"/>
                </a:lnTo>
                <a:lnTo>
                  <a:pt x="2575687" y="411734"/>
                </a:lnTo>
                <a:lnTo>
                  <a:pt x="2618993" y="356997"/>
                </a:lnTo>
                <a:lnTo>
                  <a:pt x="2656458" y="300481"/>
                </a:lnTo>
                <a:lnTo>
                  <a:pt x="2687701" y="242443"/>
                </a:lnTo>
                <a:lnTo>
                  <a:pt x="2712466" y="183261"/>
                </a:lnTo>
                <a:lnTo>
                  <a:pt x="2713604" y="179812"/>
                </a:lnTo>
                <a:lnTo>
                  <a:pt x="2697099" y="149225"/>
                </a:lnTo>
                <a:close/>
              </a:path>
              <a:path w="2757170" h="1177289">
                <a:moveTo>
                  <a:pt x="2737359" y="124170"/>
                </a:moveTo>
                <a:lnTo>
                  <a:pt x="2695065" y="124170"/>
                </a:lnTo>
                <a:lnTo>
                  <a:pt x="2704973" y="125349"/>
                </a:lnTo>
                <a:lnTo>
                  <a:pt x="2713672" y="130274"/>
                </a:lnTo>
                <a:lnTo>
                  <a:pt x="2719609" y="137890"/>
                </a:lnTo>
                <a:lnTo>
                  <a:pt x="2722260" y="147173"/>
                </a:lnTo>
                <a:lnTo>
                  <a:pt x="2721102" y="157099"/>
                </a:lnTo>
                <a:lnTo>
                  <a:pt x="2713604" y="179812"/>
                </a:lnTo>
                <a:lnTo>
                  <a:pt x="2756789" y="259842"/>
                </a:lnTo>
                <a:lnTo>
                  <a:pt x="2737359" y="124170"/>
                </a:lnTo>
                <a:close/>
              </a:path>
              <a:path w="2757170" h="1177289">
                <a:moveTo>
                  <a:pt x="2719578" y="0"/>
                </a:moveTo>
                <a:lnTo>
                  <a:pt x="2607564" y="237490"/>
                </a:lnTo>
                <a:lnTo>
                  <a:pt x="2656024" y="189716"/>
                </a:lnTo>
                <a:lnTo>
                  <a:pt x="2664587" y="167640"/>
                </a:lnTo>
                <a:lnTo>
                  <a:pt x="2673223" y="141350"/>
                </a:lnTo>
                <a:lnTo>
                  <a:pt x="2678201" y="132671"/>
                </a:lnTo>
                <a:lnTo>
                  <a:pt x="2685811" y="126777"/>
                </a:lnTo>
                <a:lnTo>
                  <a:pt x="2695065" y="124170"/>
                </a:lnTo>
                <a:lnTo>
                  <a:pt x="2737359" y="124170"/>
                </a:lnTo>
                <a:lnTo>
                  <a:pt x="2719578" y="0"/>
                </a:lnTo>
                <a:close/>
              </a:path>
              <a:path w="2757170" h="1177289">
                <a:moveTo>
                  <a:pt x="2695065" y="124170"/>
                </a:moveTo>
                <a:lnTo>
                  <a:pt x="2685811" y="126777"/>
                </a:lnTo>
                <a:lnTo>
                  <a:pt x="2678201" y="132671"/>
                </a:lnTo>
                <a:lnTo>
                  <a:pt x="2673223" y="141350"/>
                </a:lnTo>
                <a:lnTo>
                  <a:pt x="2664587" y="167640"/>
                </a:lnTo>
                <a:lnTo>
                  <a:pt x="2656024" y="189716"/>
                </a:lnTo>
                <a:lnTo>
                  <a:pt x="2697099" y="149225"/>
                </a:lnTo>
                <a:lnTo>
                  <a:pt x="2722021" y="149225"/>
                </a:lnTo>
                <a:lnTo>
                  <a:pt x="2722260" y="147173"/>
                </a:lnTo>
                <a:lnTo>
                  <a:pt x="2719609" y="137890"/>
                </a:lnTo>
                <a:lnTo>
                  <a:pt x="2713672" y="130274"/>
                </a:lnTo>
                <a:lnTo>
                  <a:pt x="2704973" y="125349"/>
                </a:lnTo>
                <a:lnTo>
                  <a:pt x="2695065" y="124170"/>
                </a:lnTo>
                <a:close/>
              </a:path>
              <a:path w="2757170" h="1177289">
                <a:moveTo>
                  <a:pt x="2722021" y="149225"/>
                </a:moveTo>
                <a:lnTo>
                  <a:pt x="2697099" y="149225"/>
                </a:lnTo>
                <a:lnTo>
                  <a:pt x="2713604" y="179812"/>
                </a:lnTo>
                <a:lnTo>
                  <a:pt x="2721102" y="157099"/>
                </a:lnTo>
                <a:lnTo>
                  <a:pt x="2722021" y="14922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807077" y="5555691"/>
            <a:ext cx="3409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NH</a:t>
            </a:r>
            <a:r>
              <a:rPr dirty="0" baseline="-21604" sz="1350" spc="22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baseline="-21604"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645153" y="3831335"/>
            <a:ext cx="1541145" cy="1101090"/>
          </a:xfrm>
          <a:custGeom>
            <a:avLst/>
            <a:gdLst/>
            <a:ahLst/>
            <a:cxnLst/>
            <a:rect l="l" t="t" r="r" b="b"/>
            <a:pathLst>
              <a:path w="1541145" h="1101089">
                <a:moveTo>
                  <a:pt x="285496" y="927481"/>
                </a:moveTo>
                <a:lnTo>
                  <a:pt x="0" y="1026794"/>
                </a:lnTo>
                <a:lnTo>
                  <a:pt x="292988" y="1101089"/>
                </a:lnTo>
                <a:lnTo>
                  <a:pt x="215606" y="1048131"/>
                </a:lnTo>
                <a:lnTo>
                  <a:pt x="175895" y="1048131"/>
                </a:lnTo>
                <a:lnTo>
                  <a:pt x="164441" y="1046769"/>
                </a:lnTo>
                <a:lnTo>
                  <a:pt x="154749" y="1041336"/>
                </a:lnTo>
                <a:lnTo>
                  <a:pt x="147820" y="1032664"/>
                </a:lnTo>
                <a:lnTo>
                  <a:pt x="144653" y="1021588"/>
                </a:lnTo>
                <a:lnTo>
                  <a:pt x="146032" y="1010207"/>
                </a:lnTo>
                <a:lnTo>
                  <a:pt x="151495" y="1000553"/>
                </a:lnTo>
                <a:lnTo>
                  <a:pt x="160172" y="993638"/>
                </a:lnTo>
                <a:lnTo>
                  <a:pt x="171196" y="990472"/>
                </a:lnTo>
                <a:lnTo>
                  <a:pt x="190246" y="988949"/>
                </a:lnTo>
                <a:lnTo>
                  <a:pt x="213282" y="986676"/>
                </a:lnTo>
                <a:lnTo>
                  <a:pt x="285496" y="927481"/>
                </a:lnTo>
                <a:close/>
              </a:path>
              <a:path w="1541145" h="1101089">
                <a:moveTo>
                  <a:pt x="213282" y="986676"/>
                </a:moveTo>
                <a:lnTo>
                  <a:pt x="190246" y="988949"/>
                </a:lnTo>
                <a:lnTo>
                  <a:pt x="171196" y="990472"/>
                </a:lnTo>
                <a:lnTo>
                  <a:pt x="160172" y="993638"/>
                </a:lnTo>
                <a:lnTo>
                  <a:pt x="151495" y="1000553"/>
                </a:lnTo>
                <a:lnTo>
                  <a:pt x="146032" y="1010207"/>
                </a:lnTo>
                <a:lnTo>
                  <a:pt x="144653" y="1021588"/>
                </a:lnTo>
                <a:lnTo>
                  <a:pt x="147820" y="1032664"/>
                </a:lnTo>
                <a:lnTo>
                  <a:pt x="154749" y="1041336"/>
                </a:lnTo>
                <a:lnTo>
                  <a:pt x="164441" y="1046769"/>
                </a:lnTo>
                <a:lnTo>
                  <a:pt x="175895" y="1048131"/>
                </a:lnTo>
                <a:lnTo>
                  <a:pt x="195834" y="1046607"/>
                </a:lnTo>
                <a:lnTo>
                  <a:pt x="211142" y="1045076"/>
                </a:lnTo>
                <a:lnTo>
                  <a:pt x="173482" y="1019301"/>
                </a:lnTo>
                <a:lnTo>
                  <a:pt x="213282" y="986676"/>
                </a:lnTo>
                <a:close/>
              </a:path>
              <a:path w="1541145" h="1101089">
                <a:moveTo>
                  <a:pt x="211142" y="1045076"/>
                </a:moveTo>
                <a:lnTo>
                  <a:pt x="195834" y="1046607"/>
                </a:lnTo>
                <a:lnTo>
                  <a:pt x="175895" y="1048131"/>
                </a:lnTo>
                <a:lnTo>
                  <a:pt x="215606" y="1048131"/>
                </a:lnTo>
                <a:lnTo>
                  <a:pt x="211142" y="1045076"/>
                </a:lnTo>
                <a:close/>
              </a:path>
              <a:path w="1541145" h="1101089">
                <a:moveTo>
                  <a:pt x="1512570" y="0"/>
                </a:moveTo>
                <a:lnTo>
                  <a:pt x="1483106" y="28447"/>
                </a:lnTo>
                <a:lnTo>
                  <a:pt x="1482598" y="54101"/>
                </a:lnTo>
                <a:lnTo>
                  <a:pt x="1481201" y="78231"/>
                </a:lnTo>
                <a:lnTo>
                  <a:pt x="1475613" y="126364"/>
                </a:lnTo>
                <a:lnTo>
                  <a:pt x="1466342" y="173862"/>
                </a:lnTo>
                <a:lnTo>
                  <a:pt x="1453642" y="220725"/>
                </a:lnTo>
                <a:lnTo>
                  <a:pt x="1437513" y="266700"/>
                </a:lnTo>
                <a:lnTo>
                  <a:pt x="1417828" y="311912"/>
                </a:lnTo>
                <a:lnTo>
                  <a:pt x="1395095" y="356488"/>
                </a:lnTo>
                <a:lnTo>
                  <a:pt x="1368933" y="399795"/>
                </a:lnTo>
                <a:lnTo>
                  <a:pt x="1339723" y="442340"/>
                </a:lnTo>
                <a:lnTo>
                  <a:pt x="1307465" y="483869"/>
                </a:lnTo>
                <a:lnTo>
                  <a:pt x="1272159" y="524256"/>
                </a:lnTo>
                <a:lnTo>
                  <a:pt x="1233932" y="563499"/>
                </a:lnTo>
                <a:lnTo>
                  <a:pt x="1192911" y="601471"/>
                </a:lnTo>
                <a:lnTo>
                  <a:pt x="1149223" y="638175"/>
                </a:lnTo>
                <a:lnTo>
                  <a:pt x="1102741" y="673481"/>
                </a:lnTo>
                <a:lnTo>
                  <a:pt x="1053846" y="707389"/>
                </a:lnTo>
                <a:lnTo>
                  <a:pt x="1002411" y="739775"/>
                </a:lnTo>
                <a:lnTo>
                  <a:pt x="948690" y="770382"/>
                </a:lnTo>
                <a:lnTo>
                  <a:pt x="892429" y="799591"/>
                </a:lnTo>
                <a:lnTo>
                  <a:pt x="834136" y="827024"/>
                </a:lnTo>
                <a:lnTo>
                  <a:pt x="773811" y="852551"/>
                </a:lnTo>
                <a:lnTo>
                  <a:pt x="711454" y="876426"/>
                </a:lnTo>
                <a:lnTo>
                  <a:pt x="647192" y="898270"/>
                </a:lnTo>
                <a:lnTo>
                  <a:pt x="581279" y="917956"/>
                </a:lnTo>
                <a:lnTo>
                  <a:pt x="513461" y="935863"/>
                </a:lnTo>
                <a:lnTo>
                  <a:pt x="444119" y="951483"/>
                </a:lnTo>
                <a:lnTo>
                  <a:pt x="373253" y="965072"/>
                </a:lnTo>
                <a:lnTo>
                  <a:pt x="301117" y="976376"/>
                </a:lnTo>
                <a:lnTo>
                  <a:pt x="227584" y="985265"/>
                </a:lnTo>
                <a:lnTo>
                  <a:pt x="213282" y="986676"/>
                </a:lnTo>
                <a:lnTo>
                  <a:pt x="173482" y="1019301"/>
                </a:lnTo>
                <a:lnTo>
                  <a:pt x="211142" y="1045076"/>
                </a:lnTo>
                <a:lnTo>
                  <a:pt x="272034" y="1038606"/>
                </a:lnTo>
                <a:lnTo>
                  <a:pt x="309499" y="1033652"/>
                </a:lnTo>
                <a:lnTo>
                  <a:pt x="384175" y="1021841"/>
                </a:lnTo>
                <a:lnTo>
                  <a:pt x="456946" y="1007999"/>
                </a:lnTo>
                <a:lnTo>
                  <a:pt x="528193" y="991869"/>
                </a:lnTo>
                <a:lnTo>
                  <a:pt x="597916" y="973455"/>
                </a:lnTo>
                <a:lnTo>
                  <a:pt x="665861" y="953007"/>
                </a:lnTo>
                <a:lnTo>
                  <a:pt x="732155" y="930528"/>
                </a:lnTo>
                <a:lnTo>
                  <a:pt x="796417" y="905890"/>
                </a:lnTo>
                <a:lnTo>
                  <a:pt x="858774" y="879475"/>
                </a:lnTo>
                <a:lnTo>
                  <a:pt x="918972" y="851026"/>
                </a:lnTo>
                <a:lnTo>
                  <a:pt x="977011" y="821055"/>
                </a:lnTo>
                <a:lnTo>
                  <a:pt x="1032763" y="789051"/>
                </a:lnTo>
                <a:lnTo>
                  <a:pt x="1086358" y="755269"/>
                </a:lnTo>
                <a:lnTo>
                  <a:pt x="1137412" y="719963"/>
                </a:lnTo>
                <a:lnTo>
                  <a:pt x="1185799" y="683006"/>
                </a:lnTo>
                <a:lnTo>
                  <a:pt x="1231900" y="644397"/>
                </a:lnTo>
                <a:lnTo>
                  <a:pt x="1275080" y="604393"/>
                </a:lnTo>
                <a:lnTo>
                  <a:pt x="1315339" y="562863"/>
                </a:lnTo>
                <a:lnTo>
                  <a:pt x="1352677" y="520064"/>
                </a:lnTo>
                <a:lnTo>
                  <a:pt x="1386967" y="475869"/>
                </a:lnTo>
                <a:lnTo>
                  <a:pt x="1418209" y="430402"/>
                </a:lnTo>
                <a:lnTo>
                  <a:pt x="1446149" y="383666"/>
                </a:lnTo>
                <a:lnTo>
                  <a:pt x="1470660" y="335914"/>
                </a:lnTo>
                <a:lnTo>
                  <a:pt x="1491742" y="286893"/>
                </a:lnTo>
                <a:lnTo>
                  <a:pt x="1509268" y="236855"/>
                </a:lnTo>
                <a:lnTo>
                  <a:pt x="1523111" y="185927"/>
                </a:lnTo>
                <a:lnTo>
                  <a:pt x="1532890" y="134238"/>
                </a:lnTo>
                <a:lnTo>
                  <a:pt x="1538986" y="81787"/>
                </a:lnTo>
                <a:lnTo>
                  <a:pt x="1541018" y="29463"/>
                </a:lnTo>
                <a:lnTo>
                  <a:pt x="1538930" y="18145"/>
                </a:lnTo>
                <a:lnTo>
                  <a:pt x="1532889" y="8826"/>
                </a:lnTo>
                <a:lnTo>
                  <a:pt x="1523801" y="2460"/>
                </a:lnTo>
                <a:lnTo>
                  <a:pt x="15125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690873" y="4937505"/>
            <a:ext cx="6108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eton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40252" y="3698494"/>
            <a:ext cx="1795780" cy="173990"/>
          </a:xfrm>
          <a:custGeom>
            <a:avLst/>
            <a:gdLst/>
            <a:ahLst/>
            <a:cxnLst/>
            <a:rect l="l" t="t" r="r" b="b"/>
            <a:pathLst>
              <a:path w="1795779" h="173989">
                <a:moveTo>
                  <a:pt x="1505839" y="0"/>
                </a:moveTo>
                <a:lnTo>
                  <a:pt x="1582982" y="58005"/>
                </a:lnTo>
                <a:lnTo>
                  <a:pt x="1621536" y="58038"/>
                </a:lnTo>
                <a:lnTo>
                  <a:pt x="1621536" y="115950"/>
                </a:lnTo>
                <a:lnTo>
                  <a:pt x="1582829" y="115950"/>
                </a:lnTo>
                <a:lnTo>
                  <a:pt x="1505585" y="173735"/>
                </a:lnTo>
                <a:lnTo>
                  <a:pt x="1698851" y="115950"/>
                </a:lnTo>
                <a:lnTo>
                  <a:pt x="1621536" y="115950"/>
                </a:lnTo>
                <a:lnTo>
                  <a:pt x="1698962" y="115917"/>
                </a:lnTo>
                <a:lnTo>
                  <a:pt x="1795272" y="87121"/>
                </a:lnTo>
                <a:lnTo>
                  <a:pt x="1505839" y="0"/>
                </a:lnTo>
                <a:close/>
              </a:path>
              <a:path w="1795779" h="173989">
                <a:moveTo>
                  <a:pt x="1621536" y="86994"/>
                </a:moveTo>
                <a:lnTo>
                  <a:pt x="1582873" y="115917"/>
                </a:lnTo>
                <a:lnTo>
                  <a:pt x="1621536" y="115950"/>
                </a:lnTo>
                <a:lnTo>
                  <a:pt x="1621536" y="86994"/>
                </a:lnTo>
                <a:close/>
              </a:path>
              <a:path w="1795779" h="173989">
                <a:moveTo>
                  <a:pt x="0" y="56641"/>
                </a:moveTo>
                <a:lnTo>
                  <a:pt x="0" y="114553"/>
                </a:lnTo>
                <a:lnTo>
                  <a:pt x="1582873" y="115917"/>
                </a:lnTo>
                <a:lnTo>
                  <a:pt x="1621536" y="86994"/>
                </a:lnTo>
                <a:lnTo>
                  <a:pt x="1582982" y="58005"/>
                </a:lnTo>
                <a:lnTo>
                  <a:pt x="0" y="56641"/>
                </a:lnTo>
                <a:close/>
              </a:path>
              <a:path w="1795779" h="173989">
                <a:moveTo>
                  <a:pt x="1582982" y="58005"/>
                </a:moveTo>
                <a:lnTo>
                  <a:pt x="1621536" y="86994"/>
                </a:lnTo>
                <a:lnTo>
                  <a:pt x="1621536" y="58038"/>
                </a:lnTo>
                <a:lnTo>
                  <a:pt x="1582982" y="580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00120" y="3074161"/>
            <a:ext cx="1835785" cy="477520"/>
          </a:xfrm>
          <a:custGeom>
            <a:avLst/>
            <a:gdLst/>
            <a:ahLst/>
            <a:cxnLst/>
            <a:rect l="l" t="t" r="r" b="b"/>
            <a:pathLst>
              <a:path w="1835785" h="477520">
                <a:moveTo>
                  <a:pt x="1622062" y="38579"/>
                </a:moveTo>
                <a:lnTo>
                  <a:pt x="0" y="421132"/>
                </a:lnTo>
                <a:lnTo>
                  <a:pt x="13207" y="477520"/>
                </a:lnTo>
                <a:lnTo>
                  <a:pt x="1635413" y="94962"/>
                </a:lnTo>
                <a:lnTo>
                  <a:pt x="1666317" y="57971"/>
                </a:lnTo>
                <a:lnTo>
                  <a:pt x="1622062" y="38579"/>
                </a:lnTo>
                <a:close/>
              </a:path>
              <a:path w="1835785" h="477520">
                <a:moveTo>
                  <a:pt x="1815141" y="29717"/>
                </a:moveTo>
                <a:lnTo>
                  <a:pt x="1659635" y="29717"/>
                </a:lnTo>
                <a:lnTo>
                  <a:pt x="1672970" y="86105"/>
                </a:lnTo>
                <a:lnTo>
                  <a:pt x="1635413" y="94962"/>
                </a:lnTo>
                <a:lnTo>
                  <a:pt x="1573529" y="169037"/>
                </a:lnTo>
                <a:lnTo>
                  <a:pt x="1815141" y="29717"/>
                </a:lnTo>
                <a:close/>
              </a:path>
              <a:path w="1835785" h="477520">
                <a:moveTo>
                  <a:pt x="1666317" y="57971"/>
                </a:moveTo>
                <a:lnTo>
                  <a:pt x="1635413" y="94962"/>
                </a:lnTo>
                <a:lnTo>
                  <a:pt x="1672970" y="86105"/>
                </a:lnTo>
                <a:lnTo>
                  <a:pt x="1666317" y="57971"/>
                </a:lnTo>
                <a:close/>
              </a:path>
              <a:path w="1835785" h="477520">
                <a:moveTo>
                  <a:pt x="1659635" y="29717"/>
                </a:moveTo>
                <a:lnTo>
                  <a:pt x="1622062" y="38579"/>
                </a:lnTo>
                <a:lnTo>
                  <a:pt x="1666296" y="57881"/>
                </a:lnTo>
                <a:lnTo>
                  <a:pt x="1659635" y="29717"/>
                </a:lnTo>
                <a:close/>
              </a:path>
              <a:path w="1835785" h="477520">
                <a:moveTo>
                  <a:pt x="1533652" y="0"/>
                </a:moveTo>
                <a:lnTo>
                  <a:pt x="1622062" y="38579"/>
                </a:lnTo>
                <a:lnTo>
                  <a:pt x="1659635" y="29717"/>
                </a:lnTo>
                <a:lnTo>
                  <a:pt x="1815141" y="29717"/>
                </a:lnTo>
                <a:lnTo>
                  <a:pt x="1835403" y="18034"/>
                </a:lnTo>
                <a:lnTo>
                  <a:pt x="1533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665346" y="2863976"/>
            <a:ext cx="6477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FFFFFF"/>
                </a:solidFill>
                <a:latin typeface="Times New Roman"/>
                <a:cs typeface="Times New Roman"/>
              </a:rPr>
              <a:t>Glycerol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780535" y="3863721"/>
            <a:ext cx="3898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AGL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08351" y="3599129"/>
            <a:ext cx="2540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Fat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55777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04"/>
              <a:t>to</a:t>
            </a:r>
            <a:r>
              <a:rPr dirty="0" spc="-730"/>
              <a:t> </a:t>
            </a:r>
            <a:r>
              <a:rPr dirty="0" spc="-220"/>
              <a:t>Starvation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49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9575" y="2266950"/>
            <a:ext cx="2930525" cy="2603500"/>
          </a:xfrm>
          <a:custGeom>
            <a:avLst/>
            <a:gdLst/>
            <a:ahLst/>
            <a:cxnLst/>
            <a:rect l="l" t="t" r="r" b="b"/>
            <a:pathLst>
              <a:path w="2930525" h="2603500">
                <a:moveTo>
                  <a:pt x="0" y="2603500"/>
                </a:moveTo>
                <a:lnTo>
                  <a:pt x="2930525" y="2603500"/>
                </a:lnTo>
                <a:lnTo>
                  <a:pt x="2930525" y="0"/>
                </a:lnTo>
                <a:lnTo>
                  <a:pt x="0" y="0"/>
                </a:lnTo>
                <a:lnTo>
                  <a:pt x="0" y="260350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10100" y="2266950"/>
            <a:ext cx="3375025" cy="2603500"/>
          </a:xfrm>
          <a:custGeom>
            <a:avLst/>
            <a:gdLst/>
            <a:ahLst/>
            <a:cxnLst/>
            <a:rect l="l" t="t" r="r" b="b"/>
            <a:pathLst>
              <a:path w="3375025" h="2603500">
                <a:moveTo>
                  <a:pt x="0" y="2603500"/>
                </a:moveTo>
                <a:lnTo>
                  <a:pt x="3375025" y="2603500"/>
                </a:lnTo>
                <a:lnTo>
                  <a:pt x="3375025" y="0"/>
                </a:lnTo>
                <a:lnTo>
                  <a:pt x="0" y="0"/>
                </a:lnTo>
                <a:lnTo>
                  <a:pt x="0" y="260350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985125" y="2266950"/>
            <a:ext cx="2438400" cy="2603500"/>
          </a:xfrm>
          <a:custGeom>
            <a:avLst/>
            <a:gdLst/>
            <a:ahLst/>
            <a:cxnLst/>
            <a:rect l="l" t="t" r="r" b="b"/>
            <a:pathLst>
              <a:path w="2438400" h="2603500">
                <a:moveTo>
                  <a:pt x="0" y="2603500"/>
                </a:moveTo>
                <a:lnTo>
                  <a:pt x="2438400" y="2603500"/>
                </a:lnTo>
                <a:lnTo>
                  <a:pt x="2438400" y="0"/>
                </a:lnTo>
                <a:lnTo>
                  <a:pt x="0" y="0"/>
                </a:lnTo>
                <a:lnTo>
                  <a:pt x="0" y="2603500"/>
                </a:lnTo>
                <a:close/>
              </a:path>
            </a:pathLst>
          </a:custGeom>
          <a:solidFill>
            <a:srgbClr val="336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79575" y="2260600"/>
            <a:ext cx="0" cy="2616200"/>
          </a:xfrm>
          <a:custGeom>
            <a:avLst/>
            <a:gdLst/>
            <a:ahLst/>
            <a:cxnLst/>
            <a:rect l="l" t="t" r="r" b="b"/>
            <a:pathLst>
              <a:path w="0" h="2616200">
                <a:moveTo>
                  <a:pt x="0" y="0"/>
                </a:moveTo>
                <a:lnTo>
                  <a:pt x="0" y="26162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423525" y="2260600"/>
            <a:ext cx="0" cy="2616200"/>
          </a:xfrm>
          <a:custGeom>
            <a:avLst/>
            <a:gdLst/>
            <a:ahLst/>
            <a:cxnLst/>
            <a:rect l="l" t="t" r="r" b="b"/>
            <a:pathLst>
              <a:path w="0" h="2616200">
                <a:moveTo>
                  <a:pt x="0" y="0"/>
                </a:moveTo>
                <a:lnTo>
                  <a:pt x="0" y="26162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73225" y="2266950"/>
            <a:ext cx="8756650" cy="0"/>
          </a:xfrm>
          <a:custGeom>
            <a:avLst/>
            <a:gdLst/>
            <a:ahLst/>
            <a:cxnLst/>
            <a:rect l="l" t="t" r="r" b="b"/>
            <a:pathLst>
              <a:path w="8756650" h="0">
                <a:moveTo>
                  <a:pt x="0" y="0"/>
                </a:moveTo>
                <a:lnTo>
                  <a:pt x="87566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73225" y="4870450"/>
            <a:ext cx="8756650" cy="0"/>
          </a:xfrm>
          <a:custGeom>
            <a:avLst/>
            <a:gdLst/>
            <a:ahLst/>
            <a:cxnLst/>
            <a:rect l="l" t="t" r="r" b="b"/>
            <a:pathLst>
              <a:path w="8756650" h="0">
                <a:moveTo>
                  <a:pt x="0" y="0"/>
                </a:moveTo>
                <a:lnTo>
                  <a:pt x="87566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771142" y="2193603"/>
            <a:ext cx="2104390" cy="210439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marR="539115">
              <a:lnSpc>
                <a:spcPct val="123400"/>
              </a:lnSpc>
              <a:spcBef>
                <a:spcPts val="270"/>
              </a:spcBef>
            </a:pPr>
            <a:r>
              <a:rPr dirty="0" u="heavy" sz="22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Hormone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o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Liberation Sans Narrow"/>
                <a:cs typeface="Liberation Sans Narrow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i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n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h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ri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n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e 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N</a:t>
            </a:r>
            <a:r>
              <a:rPr dirty="0" sz="2200" spc="-15">
                <a:solidFill>
                  <a:srgbClr val="FFFFFF"/>
                </a:solidFill>
                <a:latin typeface="Liberation Sans Narrow"/>
                <a:cs typeface="Liberation Sans Narrow"/>
              </a:rPr>
              <a:t>o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re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p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i</a:t>
            </a:r>
            <a:r>
              <a:rPr dirty="0" sz="2200" spc="-15">
                <a:solidFill>
                  <a:srgbClr val="FFFFFF"/>
                </a:solidFill>
                <a:latin typeface="Liberation Sans Narrow"/>
                <a:cs typeface="Liberation Sans Narrow"/>
              </a:rPr>
              <a:t>n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e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p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hr</a:t>
            </a:r>
            <a:r>
              <a:rPr dirty="0" sz="2200" spc="-15">
                <a:solidFill>
                  <a:srgbClr val="FFFFFF"/>
                </a:solidFill>
                <a:latin typeface="Liberation Sans Narrow"/>
                <a:cs typeface="Liberation Sans Narrow"/>
              </a:rPr>
              <a:t>i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ne 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Epinephrine</a:t>
            </a:r>
            <a:endParaRPr sz="22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Thyroid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Hormone</a:t>
            </a:r>
            <a:r>
              <a:rPr dirty="0" sz="2200" spc="-7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T4</a:t>
            </a:r>
            <a:endParaRPr sz="2200">
              <a:latin typeface="Liberation Sans Narrow"/>
              <a:cs typeface="Liberation Sans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02175" y="2193603"/>
            <a:ext cx="3032125" cy="243967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90"/>
              </a:spcBef>
            </a:pPr>
            <a:r>
              <a:rPr dirty="0" u="heavy" sz="22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Source</a:t>
            </a:r>
            <a:endParaRPr sz="22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  <a:spcBef>
                <a:spcPts val="790"/>
              </a:spcBef>
            </a:pP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Sympathetic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Nervous</a:t>
            </a:r>
            <a:r>
              <a:rPr dirty="0" sz="2200" spc="-20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System</a:t>
            </a:r>
            <a:endParaRPr sz="2200">
              <a:latin typeface="Liberation Sans Narrow"/>
              <a:cs typeface="Liberation Sans Narrow"/>
            </a:endParaRPr>
          </a:p>
          <a:p>
            <a:pPr marR="1565275">
              <a:lnSpc>
                <a:spcPct val="120000"/>
              </a:lnSpc>
            </a:pP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Adrenal</a:t>
            </a:r>
            <a:r>
              <a:rPr dirty="0" sz="2200" spc="-55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Gland  Adrenal</a:t>
            </a:r>
            <a:r>
              <a:rPr dirty="0" sz="2200" spc="-55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Gland</a:t>
            </a:r>
            <a:endParaRPr sz="22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Thyroid </a:t>
            </a: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Gland (changes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to</a:t>
            </a:r>
            <a:r>
              <a:rPr dirty="0" sz="2200" spc="-45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T3</a:t>
            </a:r>
            <a:endParaRPr sz="22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</a:pPr>
            <a:r>
              <a:rPr dirty="0" sz="2200" spc="-10">
                <a:solidFill>
                  <a:srgbClr val="FFFFFF"/>
                </a:solidFill>
                <a:latin typeface="Liberation Sans Narrow"/>
                <a:cs typeface="Liberation Sans Narrow"/>
              </a:rPr>
              <a:t>peripherally)</a:t>
            </a:r>
            <a:endParaRPr sz="2200">
              <a:latin typeface="Liberation Sans Narrow"/>
              <a:cs typeface="Liberation Sans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77454" y="2193603"/>
            <a:ext cx="2082164" cy="2104390"/>
          </a:xfrm>
          <a:prstGeom prst="rect">
            <a:avLst/>
          </a:prstGeom>
        </p:spPr>
        <p:txBody>
          <a:bodyPr wrap="square" lIns="0" tIns="11303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890"/>
              </a:spcBef>
            </a:pPr>
            <a:r>
              <a:rPr dirty="0" u="heavy" sz="22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Change </a:t>
            </a:r>
            <a:r>
              <a:rPr dirty="0" u="heavy" sz="22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in</a:t>
            </a:r>
            <a:r>
              <a:rPr dirty="0" u="heavy" sz="2200" spc="-7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 </a:t>
            </a:r>
            <a:r>
              <a:rPr dirty="0" u="heavy" sz="22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Liberation Sans Narrow"/>
                <a:cs typeface="Liberation Sans Narrow"/>
              </a:rPr>
              <a:t>Secretion</a:t>
            </a:r>
            <a:endParaRPr sz="2200">
              <a:latin typeface="Liberation Sans Narrow"/>
              <a:cs typeface="Liberation Sans Narrow"/>
            </a:endParaRPr>
          </a:p>
          <a:p>
            <a:pPr algn="ctr" marR="45720">
              <a:lnSpc>
                <a:spcPct val="100000"/>
              </a:lnSpc>
              <a:spcBef>
                <a:spcPts val="790"/>
              </a:spcBef>
            </a:pP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dirty="0" sz="2200" spc="-1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endParaRPr sz="22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endParaRPr sz="22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</a:t>
            </a:r>
            <a:endParaRPr sz="2200">
              <a:latin typeface="Symbol"/>
              <a:cs typeface="Symbol"/>
            </a:endParaRPr>
          </a:p>
          <a:p>
            <a:pPr algn="ctr" marR="45720">
              <a:lnSpc>
                <a:spcPct val="100000"/>
              </a:lnSpc>
              <a:spcBef>
                <a:spcPts val="525"/>
              </a:spcBef>
            </a:pP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dirty="0" sz="22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r>
              <a:rPr dirty="0" sz="2200" spc="-2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FFFF"/>
                </a:solidFill>
                <a:latin typeface="Symbol"/>
                <a:cs typeface="Symbol"/>
              </a:rPr>
              <a:t></a:t>
            </a:r>
            <a:endParaRPr sz="22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34885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95"/>
              <a:t>Energy </a:t>
            </a:r>
            <a:r>
              <a:rPr dirty="0" spc="-220"/>
              <a:t>Expenditure </a:t>
            </a:r>
            <a:r>
              <a:rPr dirty="0" spc="-200"/>
              <a:t>in</a:t>
            </a:r>
            <a:r>
              <a:rPr dirty="0" spc="-675"/>
              <a:t> </a:t>
            </a:r>
            <a:r>
              <a:rPr dirty="0" spc="-220"/>
              <a:t>Starvation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49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34767" y="1322832"/>
            <a:ext cx="6490970" cy="897890"/>
          </a:xfrm>
          <a:custGeom>
            <a:avLst/>
            <a:gdLst/>
            <a:ahLst/>
            <a:cxnLst/>
            <a:rect l="l" t="t" r="r" b="b"/>
            <a:pathLst>
              <a:path w="6490970" h="897889">
                <a:moveTo>
                  <a:pt x="0" y="897635"/>
                </a:moveTo>
                <a:lnTo>
                  <a:pt x="6490715" y="897635"/>
                </a:lnTo>
                <a:lnTo>
                  <a:pt x="6490715" y="0"/>
                </a:lnTo>
                <a:lnTo>
                  <a:pt x="0" y="0"/>
                </a:lnTo>
                <a:lnTo>
                  <a:pt x="0" y="897635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34767" y="3410203"/>
            <a:ext cx="6490970" cy="2247265"/>
          </a:xfrm>
          <a:custGeom>
            <a:avLst/>
            <a:gdLst/>
            <a:ahLst/>
            <a:cxnLst/>
            <a:rect l="l" t="t" r="r" b="b"/>
            <a:pathLst>
              <a:path w="6490970" h="2247265">
                <a:moveTo>
                  <a:pt x="0" y="2246884"/>
                </a:moveTo>
                <a:lnTo>
                  <a:pt x="6490715" y="2246884"/>
                </a:lnTo>
                <a:lnTo>
                  <a:pt x="6490715" y="0"/>
                </a:lnTo>
                <a:lnTo>
                  <a:pt x="0" y="0"/>
                </a:lnTo>
                <a:lnTo>
                  <a:pt x="0" y="2246884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34767" y="1322832"/>
            <a:ext cx="6490970" cy="4334510"/>
          </a:xfrm>
          <a:custGeom>
            <a:avLst/>
            <a:gdLst/>
            <a:ahLst/>
            <a:cxnLst/>
            <a:rect l="l" t="t" r="r" b="b"/>
            <a:pathLst>
              <a:path w="6490970" h="4334510">
                <a:moveTo>
                  <a:pt x="0" y="4334256"/>
                </a:moveTo>
                <a:lnTo>
                  <a:pt x="6490715" y="4334256"/>
                </a:lnTo>
                <a:lnTo>
                  <a:pt x="6490715" y="0"/>
                </a:lnTo>
                <a:lnTo>
                  <a:pt x="0" y="0"/>
                </a:lnTo>
                <a:lnTo>
                  <a:pt x="0" y="43342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835267" y="4160265"/>
            <a:ext cx="13925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Partial</a:t>
            </a:r>
            <a:r>
              <a:rPr dirty="0" sz="1600" spc="-45" b="1">
                <a:latin typeface="Liberation Sans Narrow"/>
                <a:cs typeface="Liberation Sans Narrow"/>
              </a:rPr>
              <a:t> </a:t>
            </a:r>
            <a:r>
              <a:rPr dirty="0" sz="1600" spc="-5" b="1">
                <a:latin typeface="Liberation Sans Narrow"/>
                <a:cs typeface="Liberation Sans Narrow"/>
              </a:rPr>
              <a:t>Starvation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25623" y="1714500"/>
            <a:ext cx="4960620" cy="3949700"/>
          </a:xfrm>
          <a:custGeom>
            <a:avLst/>
            <a:gdLst/>
            <a:ahLst/>
            <a:cxnLst/>
            <a:rect l="l" t="t" r="r" b="b"/>
            <a:pathLst>
              <a:path w="4960620" h="3949700">
                <a:moveTo>
                  <a:pt x="0" y="0"/>
                </a:moveTo>
                <a:lnTo>
                  <a:pt x="0" y="3949649"/>
                </a:lnTo>
                <a:lnTo>
                  <a:pt x="4960111" y="394964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75303" y="5489447"/>
            <a:ext cx="1905" cy="167640"/>
          </a:xfrm>
          <a:custGeom>
            <a:avLst/>
            <a:gdLst/>
            <a:ahLst/>
            <a:cxnLst/>
            <a:rect l="l" t="t" r="r" b="b"/>
            <a:pathLst>
              <a:path w="1904" h="167639">
                <a:moveTo>
                  <a:pt x="0" y="16763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09744" y="5489447"/>
            <a:ext cx="1905" cy="167640"/>
          </a:xfrm>
          <a:custGeom>
            <a:avLst/>
            <a:gdLst/>
            <a:ahLst/>
            <a:cxnLst/>
            <a:rect l="l" t="t" r="r" b="b"/>
            <a:pathLst>
              <a:path w="1904" h="167639">
                <a:moveTo>
                  <a:pt x="0" y="167639"/>
                </a:moveTo>
                <a:lnTo>
                  <a:pt x="1523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47232" y="5494020"/>
            <a:ext cx="3175" cy="166370"/>
          </a:xfrm>
          <a:custGeom>
            <a:avLst/>
            <a:gdLst/>
            <a:ahLst/>
            <a:cxnLst/>
            <a:rect l="l" t="t" r="r" b="b"/>
            <a:pathLst>
              <a:path w="3175" h="166370">
                <a:moveTo>
                  <a:pt x="0" y="166115"/>
                </a:moveTo>
                <a:lnTo>
                  <a:pt x="3047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286243" y="5489447"/>
            <a:ext cx="1905" cy="167640"/>
          </a:xfrm>
          <a:custGeom>
            <a:avLst/>
            <a:gdLst/>
            <a:ahLst/>
            <a:cxnLst/>
            <a:rect l="l" t="t" r="r" b="b"/>
            <a:pathLst>
              <a:path w="1904" h="167639">
                <a:moveTo>
                  <a:pt x="0" y="16763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42388" y="2220467"/>
            <a:ext cx="6478270" cy="1189990"/>
          </a:xfrm>
          <a:custGeom>
            <a:avLst/>
            <a:gdLst/>
            <a:ahLst/>
            <a:cxnLst/>
            <a:rect l="l" t="t" r="r" b="b"/>
            <a:pathLst>
              <a:path w="6478270" h="1189989">
                <a:moveTo>
                  <a:pt x="6478016" y="0"/>
                </a:moveTo>
                <a:lnTo>
                  <a:pt x="0" y="0"/>
                </a:lnTo>
                <a:lnTo>
                  <a:pt x="0" y="1189736"/>
                </a:lnTo>
                <a:lnTo>
                  <a:pt x="6478016" y="1189736"/>
                </a:lnTo>
                <a:lnTo>
                  <a:pt x="6478016" y="0"/>
                </a:lnTo>
                <a:close/>
              </a:path>
            </a:pathLst>
          </a:custGeom>
          <a:solidFill>
            <a:srgbClr val="3366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42388" y="2220467"/>
            <a:ext cx="6478270" cy="1189990"/>
          </a:xfrm>
          <a:custGeom>
            <a:avLst/>
            <a:gdLst/>
            <a:ahLst/>
            <a:cxnLst/>
            <a:rect l="l" t="t" r="r" b="b"/>
            <a:pathLst>
              <a:path w="6478270" h="1189989">
                <a:moveTo>
                  <a:pt x="6478016" y="0"/>
                </a:moveTo>
                <a:lnTo>
                  <a:pt x="0" y="0"/>
                </a:lnTo>
                <a:lnTo>
                  <a:pt x="0" y="1189736"/>
                </a:lnTo>
                <a:lnTo>
                  <a:pt x="6478016" y="1189736"/>
                </a:lnTo>
                <a:lnTo>
                  <a:pt x="6478016" y="0"/>
                </a:lnTo>
              </a:path>
            </a:pathLst>
          </a:custGeom>
          <a:ln w="12192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93773" y="1148334"/>
            <a:ext cx="21145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12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70532" y="4163567"/>
            <a:ext cx="364985" cy="454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085848" y="4215460"/>
            <a:ext cx="118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4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69895" y="5081142"/>
            <a:ext cx="5716270" cy="14922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latin typeface="Liberation Sans Narrow"/>
                <a:cs typeface="Liberation Sans Narrow"/>
              </a:rPr>
              <a:t>Total</a:t>
            </a:r>
            <a:r>
              <a:rPr dirty="0" sz="1600" spc="-60" b="1">
                <a:latin typeface="Liberation Sans Narrow"/>
                <a:cs typeface="Liberation Sans Narrow"/>
              </a:rPr>
              <a:t> </a:t>
            </a:r>
            <a:r>
              <a:rPr dirty="0" sz="1600" spc="-5" b="1">
                <a:latin typeface="Liberation Sans Narrow"/>
                <a:cs typeface="Liberation Sans Narrow"/>
              </a:rPr>
              <a:t>Starvation</a:t>
            </a:r>
            <a:endParaRPr sz="16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imes New Roman"/>
              <a:cs typeface="Times New Roman"/>
            </a:endParaRPr>
          </a:p>
          <a:p>
            <a:pPr marL="3493135">
              <a:lnSpc>
                <a:spcPct val="100000"/>
              </a:lnSpc>
            </a:pPr>
            <a:r>
              <a:rPr dirty="0" sz="2200" spc="-10" b="1">
                <a:latin typeface="Liberation Sans Narrow"/>
                <a:cs typeface="Liberation Sans Narrow"/>
              </a:rPr>
              <a:t>Days</a:t>
            </a:r>
            <a:endParaRPr sz="22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z="1800" spc="-5">
                <a:latin typeface="Liberation Sans Narrow"/>
                <a:cs typeface="Liberation Sans Narrow"/>
              </a:rPr>
              <a:t>Long </a:t>
            </a:r>
            <a:r>
              <a:rPr dirty="0" sz="1800">
                <a:latin typeface="Liberation Sans Narrow"/>
                <a:cs typeface="Liberation Sans Narrow"/>
              </a:rPr>
              <a:t>CL </a:t>
            </a:r>
            <a:r>
              <a:rPr dirty="0" sz="1800" spc="-5">
                <a:latin typeface="Liberation Sans Narrow"/>
                <a:cs typeface="Liberation Sans Narrow"/>
              </a:rPr>
              <a:t>et al. </a:t>
            </a:r>
            <a:r>
              <a:rPr dirty="0" sz="1800" i="1">
                <a:latin typeface="Liberation Sans Narrow"/>
                <a:cs typeface="Liberation Sans Narrow"/>
              </a:rPr>
              <a:t>JPEN</a:t>
            </a:r>
            <a:r>
              <a:rPr dirty="0" sz="1800" spc="-5" i="1">
                <a:latin typeface="Liberation Sans Narrow"/>
                <a:cs typeface="Liberation Sans Narrow"/>
              </a:rPr>
              <a:t> </a:t>
            </a:r>
            <a:r>
              <a:rPr dirty="0" sz="1800" spc="-5">
                <a:latin typeface="Liberation Sans Narrow"/>
                <a:cs typeface="Liberation Sans Narrow"/>
              </a:rPr>
              <a:t>1979;3:452-456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34767" y="2845307"/>
            <a:ext cx="158750" cy="5080"/>
          </a:xfrm>
          <a:custGeom>
            <a:avLst/>
            <a:gdLst/>
            <a:ahLst/>
            <a:cxnLst/>
            <a:rect l="l" t="t" r="r" b="b"/>
            <a:pathLst>
              <a:path w="158750" h="5080">
                <a:moveTo>
                  <a:pt x="0" y="0"/>
                </a:moveTo>
                <a:lnTo>
                  <a:pt x="158495" y="4571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34767" y="4378452"/>
            <a:ext cx="158750" cy="3175"/>
          </a:xfrm>
          <a:custGeom>
            <a:avLst/>
            <a:gdLst/>
            <a:ahLst/>
            <a:cxnLst/>
            <a:rect l="l" t="t" r="r" b="b"/>
            <a:pathLst>
              <a:path w="158750" h="3175">
                <a:moveTo>
                  <a:pt x="0" y="0"/>
                </a:moveTo>
                <a:lnTo>
                  <a:pt x="158495" y="3048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178805" y="2644902"/>
            <a:ext cx="12833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Normal</a:t>
            </a:r>
            <a:r>
              <a:rPr dirty="0" sz="1800" spc="-45" b="1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Range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46960" y="2324100"/>
            <a:ext cx="4431665" cy="2078355"/>
          </a:xfrm>
          <a:custGeom>
            <a:avLst/>
            <a:gdLst/>
            <a:ahLst/>
            <a:cxnLst/>
            <a:rect l="l" t="t" r="r" b="b"/>
            <a:pathLst>
              <a:path w="4431665" h="2078354">
                <a:moveTo>
                  <a:pt x="13842" y="0"/>
                </a:moveTo>
                <a:lnTo>
                  <a:pt x="0" y="95758"/>
                </a:lnTo>
                <a:lnTo>
                  <a:pt x="75056" y="241553"/>
                </a:lnTo>
                <a:lnTo>
                  <a:pt x="150113" y="372745"/>
                </a:lnTo>
                <a:lnTo>
                  <a:pt x="229234" y="501903"/>
                </a:lnTo>
                <a:lnTo>
                  <a:pt x="318134" y="630936"/>
                </a:lnTo>
                <a:lnTo>
                  <a:pt x="407034" y="749680"/>
                </a:lnTo>
                <a:lnTo>
                  <a:pt x="505713" y="868299"/>
                </a:lnTo>
                <a:lnTo>
                  <a:pt x="604519" y="980821"/>
                </a:lnTo>
                <a:lnTo>
                  <a:pt x="711200" y="1076578"/>
                </a:lnTo>
                <a:lnTo>
                  <a:pt x="815975" y="1172337"/>
                </a:lnTo>
                <a:lnTo>
                  <a:pt x="930528" y="1268095"/>
                </a:lnTo>
                <a:lnTo>
                  <a:pt x="1047114" y="1357630"/>
                </a:lnTo>
                <a:lnTo>
                  <a:pt x="1297939" y="1503426"/>
                </a:lnTo>
                <a:lnTo>
                  <a:pt x="1426464" y="1582547"/>
                </a:lnTo>
                <a:lnTo>
                  <a:pt x="1562735" y="1645031"/>
                </a:lnTo>
                <a:lnTo>
                  <a:pt x="1699005" y="1701292"/>
                </a:lnTo>
                <a:lnTo>
                  <a:pt x="1841245" y="1763776"/>
                </a:lnTo>
                <a:lnTo>
                  <a:pt x="1985517" y="1807464"/>
                </a:lnTo>
                <a:lnTo>
                  <a:pt x="2137664" y="1863725"/>
                </a:lnTo>
                <a:lnTo>
                  <a:pt x="2291715" y="1903222"/>
                </a:lnTo>
                <a:lnTo>
                  <a:pt x="2609850" y="1971929"/>
                </a:lnTo>
                <a:lnTo>
                  <a:pt x="2943732" y="2021967"/>
                </a:lnTo>
                <a:lnTo>
                  <a:pt x="3291459" y="2055241"/>
                </a:lnTo>
                <a:lnTo>
                  <a:pt x="3654932" y="2078227"/>
                </a:lnTo>
                <a:lnTo>
                  <a:pt x="4030344" y="2078227"/>
                </a:lnTo>
                <a:lnTo>
                  <a:pt x="4419472" y="2067814"/>
                </a:lnTo>
                <a:lnTo>
                  <a:pt x="4426098" y="2038604"/>
                </a:lnTo>
                <a:lnTo>
                  <a:pt x="3664839" y="2038604"/>
                </a:lnTo>
                <a:lnTo>
                  <a:pt x="3301238" y="2005330"/>
                </a:lnTo>
                <a:lnTo>
                  <a:pt x="2953512" y="1982343"/>
                </a:lnTo>
                <a:lnTo>
                  <a:pt x="2621661" y="1915795"/>
                </a:lnTo>
                <a:lnTo>
                  <a:pt x="2297684" y="1863725"/>
                </a:lnTo>
                <a:lnTo>
                  <a:pt x="2147569" y="1813687"/>
                </a:lnTo>
                <a:lnTo>
                  <a:pt x="1997328" y="1751202"/>
                </a:lnTo>
                <a:lnTo>
                  <a:pt x="1847214" y="1717929"/>
                </a:lnTo>
                <a:lnTo>
                  <a:pt x="1704975" y="1649222"/>
                </a:lnTo>
                <a:lnTo>
                  <a:pt x="1570609" y="1599183"/>
                </a:lnTo>
                <a:lnTo>
                  <a:pt x="1436242" y="1532636"/>
                </a:lnTo>
                <a:lnTo>
                  <a:pt x="1302003" y="1447164"/>
                </a:lnTo>
                <a:lnTo>
                  <a:pt x="1183386" y="1374394"/>
                </a:lnTo>
                <a:lnTo>
                  <a:pt x="1057020" y="1301495"/>
                </a:lnTo>
                <a:lnTo>
                  <a:pt x="946276" y="1216025"/>
                </a:lnTo>
                <a:lnTo>
                  <a:pt x="827785" y="1132839"/>
                </a:lnTo>
                <a:lnTo>
                  <a:pt x="725042" y="1007872"/>
                </a:lnTo>
                <a:lnTo>
                  <a:pt x="598677" y="884936"/>
                </a:lnTo>
                <a:lnTo>
                  <a:pt x="519556" y="799591"/>
                </a:lnTo>
                <a:lnTo>
                  <a:pt x="424814" y="676783"/>
                </a:lnTo>
                <a:lnTo>
                  <a:pt x="314070" y="541401"/>
                </a:lnTo>
                <a:lnTo>
                  <a:pt x="227202" y="406019"/>
                </a:lnTo>
                <a:lnTo>
                  <a:pt x="156082" y="281177"/>
                </a:lnTo>
                <a:lnTo>
                  <a:pt x="61213" y="124967"/>
                </a:lnTo>
                <a:lnTo>
                  <a:pt x="13842" y="0"/>
                </a:lnTo>
                <a:close/>
              </a:path>
              <a:path w="4431665" h="2078354">
                <a:moveTo>
                  <a:pt x="4431284" y="2015744"/>
                </a:moveTo>
                <a:lnTo>
                  <a:pt x="4044061" y="2032381"/>
                </a:lnTo>
                <a:lnTo>
                  <a:pt x="3664839" y="2038604"/>
                </a:lnTo>
                <a:lnTo>
                  <a:pt x="4426098" y="2038604"/>
                </a:lnTo>
                <a:lnTo>
                  <a:pt x="4431284" y="2015744"/>
                </a:lnTo>
                <a:close/>
              </a:path>
            </a:pathLst>
          </a:custGeom>
          <a:solidFill>
            <a:srgbClr val="9D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36292" y="2511551"/>
            <a:ext cx="4406900" cy="2957830"/>
          </a:xfrm>
          <a:custGeom>
            <a:avLst/>
            <a:gdLst/>
            <a:ahLst/>
            <a:cxnLst/>
            <a:rect l="l" t="t" r="r" b="b"/>
            <a:pathLst>
              <a:path w="4406900" h="2957829">
                <a:moveTo>
                  <a:pt x="33527" y="0"/>
                </a:moveTo>
                <a:lnTo>
                  <a:pt x="0" y="50037"/>
                </a:lnTo>
                <a:lnTo>
                  <a:pt x="67056" y="281432"/>
                </a:lnTo>
                <a:lnTo>
                  <a:pt x="144018" y="508508"/>
                </a:lnTo>
                <a:lnTo>
                  <a:pt x="223012" y="710692"/>
                </a:lnTo>
                <a:lnTo>
                  <a:pt x="305943" y="919099"/>
                </a:lnTo>
                <a:lnTo>
                  <a:pt x="396747" y="1110869"/>
                </a:lnTo>
                <a:lnTo>
                  <a:pt x="487425" y="1286002"/>
                </a:lnTo>
                <a:lnTo>
                  <a:pt x="590041" y="1456817"/>
                </a:lnTo>
                <a:lnTo>
                  <a:pt x="690752" y="1608963"/>
                </a:lnTo>
                <a:lnTo>
                  <a:pt x="801243" y="1761236"/>
                </a:lnTo>
                <a:lnTo>
                  <a:pt x="909827" y="1902841"/>
                </a:lnTo>
                <a:lnTo>
                  <a:pt x="1028192" y="2032127"/>
                </a:lnTo>
                <a:lnTo>
                  <a:pt x="1148587" y="2161286"/>
                </a:lnTo>
                <a:lnTo>
                  <a:pt x="1276858" y="2269744"/>
                </a:lnTo>
                <a:lnTo>
                  <a:pt x="1405128" y="2365629"/>
                </a:lnTo>
                <a:lnTo>
                  <a:pt x="1541398" y="2461514"/>
                </a:lnTo>
                <a:lnTo>
                  <a:pt x="1681480" y="2551049"/>
                </a:lnTo>
                <a:lnTo>
                  <a:pt x="1821560" y="2624074"/>
                </a:lnTo>
                <a:lnTo>
                  <a:pt x="1969643" y="2696972"/>
                </a:lnTo>
                <a:lnTo>
                  <a:pt x="2119630" y="2755392"/>
                </a:lnTo>
                <a:lnTo>
                  <a:pt x="2275459" y="2811653"/>
                </a:lnTo>
                <a:lnTo>
                  <a:pt x="2433447" y="2851277"/>
                </a:lnTo>
                <a:lnTo>
                  <a:pt x="2597149" y="2894965"/>
                </a:lnTo>
                <a:lnTo>
                  <a:pt x="2928747" y="2940812"/>
                </a:lnTo>
                <a:lnTo>
                  <a:pt x="3102483" y="2957576"/>
                </a:lnTo>
                <a:lnTo>
                  <a:pt x="3643249" y="2957576"/>
                </a:lnTo>
                <a:lnTo>
                  <a:pt x="3828669" y="2951226"/>
                </a:lnTo>
                <a:lnTo>
                  <a:pt x="4018153" y="2928366"/>
                </a:lnTo>
                <a:lnTo>
                  <a:pt x="4114863" y="2917952"/>
                </a:lnTo>
                <a:lnTo>
                  <a:pt x="3285998" y="2917952"/>
                </a:lnTo>
                <a:lnTo>
                  <a:pt x="3112261" y="2911729"/>
                </a:lnTo>
                <a:lnTo>
                  <a:pt x="2938653" y="2894965"/>
                </a:lnTo>
                <a:lnTo>
                  <a:pt x="2764917" y="2884551"/>
                </a:lnTo>
                <a:lnTo>
                  <a:pt x="2607056" y="2861691"/>
                </a:lnTo>
                <a:lnTo>
                  <a:pt x="2441321" y="2811653"/>
                </a:lnTo>
                <a:lnTo>
                  <a:pt x="2283460" y="2772029"/>
                </a:lnTo>
                <a:lnTo>
                  <a:pt x="2133472" y="2719959"/>
                </a:lnTo>
                <a:lnTo>
                  <a:pt x="1983485" y="2646934"/>
                </a:lnTo>
                <a:lnTo>
                  <a:pt x="1833498" y="2580259"/>
                </a:lnTo>
                <a:lnTo>
                  <a:pt x="1691385" y="2494788"/>
                </a:lnTo>
                <a:lnTo>
                  <a:pt x="1557146" y="2409317"/>
                </a:lnTo>
                <a:lnTo>
                  <a:pt x="1422908" y="2319782"/>
                </a:lnTo>
                <a:lnTo>
                  <a:pt x="1288795" y="2217674"/>
                </a:lnTo>
                <a:lnTo>
                  <a:pt x="1170305" y="2111375"/>
                </a:lnTo>
                <a:lnTo>
                  <a:pt x="1051941" y="1986280"/>
                </a:lnTo>
                <a:lnTo>
                  <a:pt x="933449" y="1863344"/>
                </a:lnTo>
                <a:lnTo>
                  <a:pt x="822959" y="1704848"/>
                </a:lnTo>
                <a:lnTo>
                  <a:pt x="720344" y="1563116"/>
                </a:lnTo>
                <a:lnTo>
                  <a:pt x="617727" y="1410970"/>
                </a:lnTo>
                <a:lnTo>
                  <a:pt x="515112" y="1242187"/>
                </a:lnTo>
                <a:lnTo>
                  <a:pt x="428244" y="1067181"/>
                </a:lnTo>
                <a:lnTo>
                  <a:pt x="341375" y="885825"/>
                </a:lnTo>
                <a:lnTo>
                  <a:pt x="254634" y="683640"/>
                </a:lnTo>
                <a:lnTo>
                  <a:pt x="112521" y="241808"/>
                </a:lnTo>
                <a:lnTo>
                  <a:pt x="33527" y="0"/>
                </a:lnTo>
                <a:close/>
              </a:path>
              <a:path w="4406900" h="2957829">
                <a:moveTo>
                  <a:pt x="4406900" y="2822067"/>
                </a:moveTo>
                <a:lnTo>
                  <a:pt x="4217542" y="2861691"/>
                </a:lnTo>
                <a:lnTo>
                  <a:pt x="4028058" y="2884551"/>
                </a:lnTo>
                <a:lnTo>
                  <a:pt x="3838575" y="2901188"/>
                </a:lnTo>
                <a:lnTo>
                  <a:pt x="3649091" y="2911729"/>
                </a:lnTo>
                <a:lnTo>
                  <a:pt x="3467480" y="2911729"/>
                </a:lnTo>
                <a:lnTo>
                  <a:pt x="3285998" y="2917952"/>
                </a:lnTo>
                <a:lnTo>
                  <a:pt x="4114863" y="2917952"/>
                </a:lnTo>
                <a:lnTo>
                  <a:pt x="4211574" y="2907538"/>
                </a:lnTo>
                <a:lnTo>
                  <a:pt x="4406900" y="2872105"/>
                </a:lnTo>
                <a:lnTo>
                  <a:pt x="4406900" y="2822067"/>
                </a:lnTo>
                <a:close/>
              </a:path>
            </a:pathLst>
          </a:custGeom>
          <a:solidFill>
            <a:srgbClr val="9DFBFB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639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04"/>
              <a:t>to</a:t>
            </a:r>
            <a:r>
              <a:rPr dirty="0" spc="-750"/>
              <a:t> </a:t>
            </a:r>
            <a:r>
              <a:rPr dirty="0" spc="-235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802638"/>
            <a:ext cx="1327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10839" y="2061972"/>
            <a:ext cx="6586727" cy="4037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06267" y="2057400"/>
            <a:ext cx="6448044" cy="3898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810000" y="5017008"/>
            <a:ext cx="835660" cy="848994"/>
          </a:xfrm>
          <a:custGeom>
            <a:avLst/>
            <a:gdLst/>
            <a:ahLst/>
            <a:cxnLst/>
            <a:rect l="l" t="t" r="r" b="b"/>
            <a:pathLst>
              <a:path w="835660" h="848995">
                <a:moveTo>
                  <a:pt x="24002" y="0"/>
                </a:moveTo>
                <a:lnTo>
                  <a:pt x="97409" y="187198"/>
                </a:lnTo>
                <a:lnTo>
                  <a:pt x="197485" y="341122"/>
                </a:lnTo>
                <a:lnTo>
                  <a:pt x="248285" y="415671"/>
                </a:lnTo>
                <a:lnTo>
                  <a:pt x="352678" y="545719"/>
                </a:lnTo>
                <a:lnTo>
                  <a:pt x="404875" y="604481"/>
                </a:lnTo>
                <a:lnTo>
                  <a:pt x="457200" y="660006"/>
                </a:lnTo>
                <a:lnTo>
                  <a:pt x="506475" y="706018"/>
                </a:lnTo>
                <a:lnTo>
                  <a:pt x="558673" y="747268"/>
                </a:lnTo>
                <a:lnTo>
                  <a:pt x="615188" y="782167"/>
                </a:lnTo>
                <a:lnTo>
                  <a:pt x="670178" y="809142"/>
                </a:lnTo>
                <a:lnTo>
                  <a:pt x="725170" y="832942"/>
                </a:lnTo>
                <a:lnTo>
                  <a:pt x="781685" y="845629"/>
                </a:lnTo>
                <a:lnTo>
                  <a:pt x="835278" y="848804"/>
                </a:lnTo>
                <a:lnTo>
                  <a:pt x="835278" y="817079"/>
                </a:lnTo>
                <a:lnTo>
                  <a:pt x="784478" y="813904"/>
                </a:lnTo>
                <a:lnTo>
                  <a:pt x="732282" y="798029"/>
                </a:lnTo>
                <a:lnTo>
                  <a:pt x="680085" y="778992"/>
                </a:lnTo>
                <a:lnTo>
                  <a:pt x="629285" y="755192"/>
                </a:lnTo>
                <a:lnTo>
                  <a:pt x="577088" y="720293"/>
                </a:lnTo>
                <a:lnTo>
                  <a:pt x="524890" y="679043"/>
                </a:lnTo>
                <a:lnTo>
                  <a:pt x="474090" y="636206"/>
                </a:lnTo>
                <a:lnTo>
                  <a:pt x="421894" y="582269"/>
                </a:lnTo>
                <a:lnTo>
                  <a:pt x="321690" y="460121"/>
                </a:lnTo>
                <a:lnTo>
                  <a:pt x="272288" y="391922"/>
                </a:lnTo>
                <a:lnTo>
                  <a:pt x="220090" y="322072"/>
                </a:lnTo>
                <a:lnTo>
                  <a:pt x="121285" y="168148"/>
                </a:lnTo>
                <a:lnTo>
                  <a:pt x="24002" y="0"/>
                </a:lnTo>
                <a:close/>
              </a:path>
            </a:pathLst>
          </a:custGeom>
          <a:solidFill>
            <a:srgbClr val="9DFB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45152" y="3040379"/>
            <a:ext cx="2291080" cy="2825750"/>
          </a:xfrm>
          <a:custGeom>
            <a:avLst/>
            <a:gdLst/>
            <a:ahLst/>
            <a:cxnLst/>
            <a:rect l="l" t="t" r="r" b="b"/>
            <a:pathLst>
              <a:path w="2291079" h="2825750">
                <a:moveTo>
                  <a:pt x="2290699" y="0"/>
                </a:moveTo>
                <a:lnTo>
                  <a:pt x="2248280" y="3175"/>
                </a:lnTo>
                <a:lnTo>
                  <a:pt x="2207387" y="7874"/>
                </a:lnTo>
                <a:lnTo>
                  <a:pt x="2126996" y="31750"/>
                </a:lnTo>
                <a:lnTo>
                  <a:pt x="2050796" y="69850"/>
                </a:lnTo>
                <a:lnTo>
                  <a:pt x="2014093" y="92075"/>
                </a:lnTo>
                <a:lnTo>
                  <a:pt x="1975993" y="118999"/>
                </a:lnTo>
                <a:lnTo>
                  <a:pt x="1937893" y="150749"/>
                </a:lnTo>
                <a:lnTo>
                  <a:pt x="1861566" y="220599"/>
                </a:lnTo>
                <a:lnTo>
                  <a:pt x="1826387" y="260350"/>
                </a:lnTo>
                <a:lnTo>
                  <a:pt x="1754377" y="344424"/>
                </a:lnTo>
                <a:lnTo>
                  <a:pt x="1682369" y="441325"/>
                </a:lnTo>
                <a:lnTo>
                  <a:pt x="1610360" y="542925"/>
                </a:lnTo>
                <a:lnTo>
                  <a:pt x="1539875" y="650748"/>
                </a:lnTo>
                <a:lnTo>
                  <a:pt x="1467865" y="766699"/>
                </a:lnTo>
                <a:lnTo>
                  <a:pt x="1400048" y="885698"/>
                </a:lnTo>
                <a:lnTo>
                  <a:pt x="1260348" y="1138047"/>
                </a:lnTo>
                <a:lnTo>
                  <a:pt x="1127760" y="1401572"/>
                </a:lnTo>
                <a:lnTo>
                  <a:pt x="987933" y="1661922"/>
                </a:lnTo>
                <a:lnTo>
                  <a:pt x="849630" y="1914271"/>
                </a:lnTo>
                <a:lnTo>
                  <a:pt x="781938" y="2034921"/>
                </a:lnTo>
                <a:lnTo>
                  <a:pt x="711326" y="2152396"/>
                </a:lnTo>
                <a:lnTo>
                  <a:pt x="642238" y="2258822"/>
                </a:lnTo>
                <a:lnTo>
                  <a:pt x="573024" y="2360295"/>
                </a:lnTo>
                <a:lnTo>
                  <a:pt x="505333" y="2452370"/>
                </a:lnTo>
                <a:lnTo>
                  <a:pt x="436118" y="2538095"/>
                </a:lnTo>
                <a:lnTo>
                  <a:pt x="398018" y="2577807"/>
                </a:lnTo>
                <a:lnTo>
                  <a:pt x="362712" y="2612732"/>
                </a:lnTo>
                <a:lnTo>
                  <a:pt x="328802" y="2647657"/>
                </a:lnTo>
                <a:lnTo>
                  <a:pt x="289306" y="2674632"/>
                </a:lnTo>
                <a:lnTo>
                  <a:pt x="256921" y="2700032"/>
                </a:lnTo>
                <a:lnTo>
                  <a:pt x="223012" y="2723845"/>
                </a:lnTo>
                <a:lnTo>
                  <a:pt x="183514" y="2742895"/>
                </a:lnTo>
                <a:lnTo>
                  <a:pt x="149606" y="2763532"/>
                </a:lnTo>
                <a:lnTo>
                  <a:pt x="111506" y="2774632"/>
                </a:lnTo>
                <a:lnTo>
                  <a:pt x="76200" y="2785745"/>
                </a:lnTo>
                <a:lnTo>
                  <a:pt x="38100" y="2790507"/>
                </a:lnTo>
                <a:lnTo>
                  <a:pt x="0" y="2793682"/>
                </a:lnTo>
                <a:lnTo>
                  <a:pt x="0" y="2825432"/>
                </a:lnTo>
                <a:lnTo>
                  <a:pt x="42290" y="2822257"/>
                </a:lnTo>
                <a:lnTo>
                  <a:pt x="80390" y="2817495"/>
                </a:lnTo>
                <a:lnTo>
                  <a:pt x="121412" y="2806382"/>
                </a:lnTo>
                <a:lnTo>
                  <a:pt x="159512" y="2793682"/>
                </a:lnTo>
                <a:lnTo>
                  <a:pt x="197612" y="2774632"/>
                </a:lnTo>
                <a:lnTo>
                  <a:pt x="235712" y="2750832"/>
                </a:lnTo>
                <a:lnTo>
                  <a:pt x="307721" y="2700032"/>
                </a:lnTo>
                <a:lnTo>
                  <a:pt x="345821" y="2671457"/>
                </a:lnTo>
                <a:lnTo>
                  <a:pt x="383921" y="2636545"/>
                </a:lnTo>
                <a:lnTo>
                  <a:pt x="419226" y="2601620"/>
                </a:lnTo>
                <a:lnTo>
                  <a:pt x="457326" y="2561932"/>
                </a:lnTo>
                <a:lnTo>
                  <a:pt x="526414" y="2476246"/>
                </a:lnTo>
                <a:lnTo>
                  <a:pt x="597026" y="2380996"/>
                </a:lnTo>
                <a:lnTo>
                  <a:pt x="667638" y="2279396"/>
                </a:lnTo>
                <a:lnTo>
                  <a:pt x="805942" y="2053971"/>
                </a:lnTo>
                <a:lnTo>
                  <a:pt x="873633" y="1928622"/>
                </a:lnTo>
                <a:lnTo>
                  <a:pt x="1011936" y="1677797"/>
                </a:lnTo>
                <a:lnTo>
                  <a:pt x="1150239" y="1417447"/>
                </a:lnTo>
                <a:lnTo>
                  <a:pt x="1285748" y="1157097"/>
                </a:lnTo>
                <a:lnTo>
                  <a:pt x="1424051" y="906399"/>
                </a:lnTo>
                <a:lnTo>
                  <a:pt x="1491869" y="787273"/>
                </a:lnTo>
                <a:lnTo>
                  <a:pt x="1560957" y="669798"/>
                </a:lnTo>
                <a:lnTo>
                  <a:pt x="1703577" y="460375"/>
                </a:lnTo>
                <a:lnTo>
                  <a:pt x="1775587" y="366649"/>
                </a:lnTo>
                <a:lnTo>
                  <a:pt x="1847469" y="282575"/>
                </a:lnTo>
                <a:lnTo>
                  <a:pt x="1882775" y="244475"/>
                </a:lnTo>
                <a:lnTo>
                  <a:pt x="1916683" y="209550"/>
                </a:lnTo>
                <a:lnTo>
                  <a:pt x="1956180" y="177800"/>
                </a:lnTo>
                <a:lnTo>
                  <a:pt x="1990090" y="146050"/>
                </a:lnTo>
                <a:lnTo>
                  <a:pt x="2026793" y="118999"/>
                </a:lnTo>
                <a:lnTo>
                  <a:pt x="2064893" y="95250"/>
                </a:lnTo>
                <a:lnTo>
                  <a:pt x="2100199" y="76200"/>
                </a:lnTo>
                <a:lnTo>
                  <a:pt x="2138299" y="61849"/>
                </a:lnTo>
                <a:lnTo>
                  <a:pt x="2214499" y="39624"/>
                </a:lnTo>
                <a:lnTo>
                  <a:pt x="2252599" y="34925"/>
                </a:lnTo>
                <a:lnTo>
                  <a:pt x="2290699" y="31750"/>
                </a:lnTo>
                <a:lnTo>
                  <a:pt x="2290699" y="0"/>
                </a:lnTo>
                <a:close/>
              </a:path>
            </a:pathLst>
          </a:custGeom>
          <a:solidFill>
            <a:srgbClr val="9DFB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35723" y="3040379"/>
            <a:ext cx="1466215" cy="1984375"/>
          </a:xfrm>
          <a:custGeom>
            <a:avLst/>
            <a:gdLst/>
            <a:ahLst/>
            <a:cxnLst/>
            <a:rect l="l" t="t" r="r" b="b"/>
            <a:pathLst>
              <a:path w="1466215" h="1984375">
                <a:moveTo>
                  <a:pt x="0" y="0"/>
                </a:moveTo>
                <a:lnTo>
                  <a:pt x="0" y="31750"/>
                </a:lnTo>
                <a:lnTo>
                  <a:pt x="46608" y="34925"/>
                </a:lnTo>
                <a:lnTo>
                  <a:pt x="91694" y="42799"/>
                </a:lnTo>
                <a:lnTo>
                  <a:pt x="141097" y="58674"/>
                </a:lnTo>
                <a:lnTo>
                  <a:pt x="189102" y="79375"/>
                </a:lnTo>
                <a:lnTo>
                  <a:pt x="237108" y="107950"/>
                </a:lnTo>
                <a:lnTo>
                  <a:pt x="282194" y="138049"/>
                </a:lnTo>
                <a:lnTo>
                  <a:pt x="330200" y="172974"/>
                </a:lnTo>
                <a:lnTo>
                  <a:pt x="375411" y="217424"/>
                </a:lnTo>
                <a:lnTo>
                  <a:pt x="420497" y="263525"/>
                </a:lnTo>
                <a:lnTo>
                  <a:pt x="468502" y="314325"/>
                </a:lnTo>
                <a:lnTo>
                  <a:pt x="513715" y="366649"/>
                </a:lnTo>
                <a:lnTo>
                  <a:pt x="558800" y="425450"/>
                </a:lnTo>
                <a:lnTo>
                  <a:pt x="647700" y="553974"/>
                </a:lnTo>
                <a:lnTo>
                  <a:pt x="737997" y="693674"/>
                </a:lnTo>
                <a:lnTo>
                  <a:pt x="828294" y="846074"/>
                </a:lnTo>
                <a:lnTo>
                  <a:pt x="915797" y="999998"/>
                </a:lnTo>
                <a:lnTo>
                  <a:pt x="1003300" y="1161923"/>
                </a:lnTo>
                <a:lnTo>
                  <a:pt x="1089405" y="1330198"/>
                </a:lnTo>
                <a:lnTo>
                  <a:pt x="1264411" y="1661922"/>
                </a:lnTo>
                <a:lnTo>
                  <a:pt x="1442211" y="1984248"/>
                </a:lnTo>
                <a:lnTo>
                  <a:pt x="1466215" y="1968373"/>
                </a:lnTo>
                <a:lnTo>
                  <a:pt x="1289811" y="1646047"/>
                </a:lnTo>
                <a:lnTo>
                  <a:pt x="1117600" y="1314323"/>
                </a:lnTo>
                <a:lnTo>
                  <a:pt x="1027302" y="1146048"/>
                </a:lnTo>
                <a:lnTo>
                  <a:pt x="939800" y="984123"/>
                </a:lnTo>
                <a:lnTo>
                  <a:pt x="852297" y="825373"/>
                </a:lnTo>
                <a:lnTo>
                  <a:pt x="762000" y="677799"/>
                </a:lnTo>
                <a:lnTo>
                  <a:pt x="671702" y="534924"/>
                </a:lnTo>
                <a:lnTo>
                  <a:pt x="582802" y="406400"/>
                </a:lnTo>
                <a:lnTo>
                  <a:pt x="534797" y="347599"/>
                </a:lnTo>
                <a:lnTo>
                  <a:pt x="489711" y="290449"/>
                </a:lnTo>
                <a:lnTo>
                  <a:pt x="440308" y="239649"/>
                </a:lnTo>
                <a:lnTo>
                  <a:pt x="347091" y="150749"/>
                </a:lnTo>
                <a:lnTo>
                  <a:pt x="300608" y="111125"/>
                </a:lnTo>
                <a:lnTo>
                  <a:pt x="251205" y="76200"/>
                </a:lnTo>
                <a:lnTo>
                  <a:pt x="199008" y="50800"/>
                </a:lnTo>
                <a:lnTo>
                  <a:pt x="98805" y="11049"/>
                </a:lnTo>
                <a:lnTo>
                  <a:pt x="50800" y="3175"/>
                </a:lnTo>
                <a:lnTo>
                  <a:pt x="0" y="0"/>
                </a:lnTo>
                <a:close/>
              </a:path>
            </a:pathLst>
          </a:custGeom>
          <a:solidFill>
            <a:srgbClr val="9DFB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906267" y="2057400"/>
            <a:ext cx="6448425" cy="389890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350">
              <a:latin typeface="Times New Roman"/>
              <a:cs typeface="Times New Roman"/>
            </a:endParaRPr>
          </a:p>
          <a:p>
            <a:pPr algn="ctr" marL="1301115">
              <a:lnSpc>
                <a:spcPct val="100000"/>
              </a:lnSpc>
            </a:pPr>
            <a:r>
              <a:rPr dirty="0" sz="2000" spc="-10" b="1">
                <a:latin typeface="Liberation Sans Narrow"/>
                <a:cs typeface="Liberation Sans Narrow"/>
              </a:rPr>
              <a:t>Time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06495" y="5032247"/>
            <a:ext cx="5971540" cy="0"/>
          </a:xfrm>
          <a:custGeom>
            <a:avLst/>
            <a:gdLst/>
            <a:ahLst/>
            <a:cxnLst/>
            <a:rect l="l" t="t" r="r" b="b"/>
            <a:pathLst>
              <a:path w="5971540" h="0">
                <a:moveTo>
                  <a:pt x="0" y="0"/>
                </a:moveTo>
                <a:lnTo>
                  <a:pt x="597103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03903" y="2548127"/>
            <a:ext cx="0" cy="3061970"/>
          </a:xfrm>
          <a:custGeom>
            <a:avLst/>
            <a:gdLst/>
            <a:ahLst/>
            <a:cxnLst/>
            <a:rect l="l" t="t" r="r" b="b"/>
            <a:pathLst>
              <a:path w="0" h="3061970">
                <a:moveTo>
                  <a:pt x="0" y="0"/>
                </a:moveTo>
                <a:lnTo>
                  <a:pt x="0" y="30617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236742" y="2760725"/>
            <a:ext cx="317500" cy="199643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75"/>
              </a:lnSpc>
            </a:pPr>
            <a:r>
              <a:rPr dirty="0" sz="2000" b="1">
                <a:latin typeface="Liberation Sans Narrow"/>
                <a:cs typeface="Liberation Sans Narrow"/>
              </a:rPr>
              <a:t>Energy</a:t>
            </a:r>
            <a:r>
              <a:rPr dirty="0" sz="2000" spc="-75" b="1">
                <a:latin typeface="Liberation Sans Narrow"/>
                <a:cs typeface="Liberation Sans Narrow"/>
              </a:rPr>
              <a:t> </a:t>
            </a:r>
            <a:r>
              <a:rPr dirty="0" sz="2000" b="1">
                <a:latin typeface="Liberation Sans Narrow"/>
                <a:cs typeface="Liberation Sans Narrow"/>
              </a:rPr>
              <a:t>Expenditure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04715" y="2342400"/>
            <a:ext cx="1680972" cy="545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80332" y="2317978"/>
            <a:ext cx="1731264" cy="6599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26052" y="2363723"/>
            <a:ext cx="1542288" cy="4069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226052" y="2363723"/>
            <a:ext cx="1542415" cy="40703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21920">
              <a:lnSpc>
                <a:spcPct val="100000"/>
              </a:lnSpc>
              <a:spcBef>
                <a:spcPts val="295"/>
              </a:spcBef>
            </a:pPr>
            <a:r>
              <a:rPr dirty="0" sz="2000" b="1">
                <a:latin typeface="Arial"/>
                <a:cs typeface="Arial"/>
              </a:rPr>
              <a:t>Ebb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Phase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426708" y="2342400"/>
            <a:ext cx="1766315" cy="545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94703" y="2317978"/>
            <a:ext cx="1828800" cy="65991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48044" y="2363723"/>
            <a:ext cx="1627631" cy="4069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6448044" y="2363723"/>
            <a:ext cx="1628139" cy="407034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marL="115570">
              <a:lnSpc>
                <a:spcPct val="100000"/>
              </a:lnSpc>
              <a:spcBef>
                <a:spcPts val="295"/>
              </a:spcBef>
            </a:pPr>
            <a:r>
              <a:rPr dirty="0" sz="2000" spc="-5" b="1">
                <a:latin typeface="Arial"/>
                <a:cs typeface="Arial"/>
              </a:rPr>
              <a:t>Flow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Phase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42997" y="6235395"/>
            <a:ext cx="44773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Liberation Sans Narrow"/>
                <a:cs typeface="Liberation Sans Narrow"/>
              </a:rPr>
              <a:t>Cutherbertson </a:t>
            </a:r>
            <a:r>
              <a:rPr dirty="0" sz="1800" spc="-65">
                <a:latin typeface="Liberation Sans Narrow"/>
                <a:cs typeface="Liberation Sans Narrow"/>
              </a:rPr>
              <a:t>DP, </a:t>
            </a:r>
            <a:r>
              <a:rPr dirty="0" sz="1800" spc="-5">
                <a:latin typeface="Liberation Sans Narrow"/>
                <a:cs typeface="Liberation Sans Narrow"/>
              </a:rPr>
              <a:t>et al. </a:t>
            </a:r>
            <a:r>
              <a:rPr dirty="0" sz="1800" i="1">
                <a:latin typeface="Liberation Sans Narrow"/>
                <a:cs typeface="Liberation Sans Narrow"/>
              </a:rPr>
              <a:t>Adv Clin Chem</a:t>
            </a:r>
            <a:r>
              <a:rPr dirty="0" sz="1800" spc="85" i="1">
                <a:latin typeface="Liberation Sans Narrow"/>
                <a:cs typeface="Liberation Sans Narrow"/>
              </a:rPr>
              <a:t> </a:t>
            </a:r>
            <a:r>
              <a:rPr dirty="0" sz="1800" spc="-5">
                <a:latin typeface="Liberation Sans Narrow"/>
                <a:cs typeface="Liberation Sans Narrow"/>
              </a:rPr>
              <a:t>1969;12:1-55</a:t>
            </a:r>
            <a:endParaRPr sz="18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34747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9883" y="2656459"/>
            <a:ext cx="306324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dirty="0" sz="3600" spc="-105">
                <a:latin typeface="Arial"/>
                <a:cs typeface="Arial"/>
              </a:rPr>
              <a:t>What </a:t>
            </a:r>
            <a:r>
              <a:rPr dirty="0" sz="3600" spc="-185">
                <a:latin typeface="Arial"/>
                <a:cs typeface="Arial"/>
              </a:rPr>
              <a:t>is</a:t>
            </a:r>
            <a:r>
              <a:rPr dirty="0" sz="3600" spc="-355">
                <a:latin typeface="Arial"/>
                <a:cs typeface="Arial"/>
              </a:rPr>
              <a:t> </a:t>
            </a:r>
            <a:r>
              <a:rPr dirty="0" sz="3600" spc="-295">
                <a:latin typeface="Arial"/>
                <a:cs typeface="Arial"/>
              </a:rPr>
              <a:t>Shock?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6713220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10"/>
              <a:t>to</a:t>
            </a:r>
            <a:r>
              <a:rPr dirty="0" spc="-745"/>
              <a:t> </a:t>
            </a:r>
            <a:r>
              <a:rPr dirty="0" spc="-265"/>
              <a:t>Injury:  </a:t>
            </a:r>
            <a:r>
              <a:rPr dirty="0" spc="-180"/>
              <a:t>Ebb</a:t>
            </a:r>
            <a:r>
              <a:rPr dirty="0" spc="-335"/>
              <a:t> </a:t>
            </a:r>
            <a:r>
              <a:rPr dirty="0" spc="-175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5809615" cy="104965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935" algn="l"/>
              </a:tabLst>
            </a:pPr>
            <a:r>
              <a:rPr dirty="0" sz="2800" spc="-150">
                <a:latin typeface="Arial"/>
                <a:cs typeface="Arial"/>
              </a:rPr>
              <a:t>Characterized </a:t>
            </a:r>
            <a:r>
              <a:rPr dirty="0" sz="2800" spc="-125">
                <a:latin typeface="Arial"/>
                <a:cs typeface="Arial"/>
              </a:rPr>
              <a:t>by </a:t>
            </a:r>
            <a:r>
              <a:rPr dirty="0" sz="2800" spc="-110">
                <a:latin typeface="Arial"/>
                <a:cs typeface="Arial"/>
              </a:rPr>
              <a:t>hypovolemic</a:t>
            </a:r>
            <a:r>
              <a:rPr dirty="0" sz="2800" spc="-145">
                <a:latin typeface="Arial"/>
                <a:cs typeface="Arial"/>
              </a:rPr>
              <a:t> </a:t>
            </a:r>
            <a:r>
              <a:rPr dirty="0" sz="2800" spc="-170">
                <a:latin typeface="Arial"/>
                <a:cs typeface="Arial"/>
              </a:rPr>
              <a:t>shock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50">
                <a:latin typeface="Arial"/>
                <a:cs typeface="Arial"/>
              </a:rPr>
              <a:t>Priority </a:t>
            </a:r>
            <a:r>
              <a:rPr dirty="0" sz="2800" spc="-145">
                <a:latin typeface="Arial"/>
                <a:cs typeface="Arial"/>
              </a:rPr>
              <a:t>is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75">
                <a:latin typeface="Arial"/>
                <a:cs typeface="Arial"/>
              </a:rPr>
              <a:t>maintain</a:t>
            </a:r>
            <a:r>
              <a:rPr dirty="0" sz="2800" spc="-395">
                <a:latin typeface="Arial"/>
                <a:cs typeface="Arial"/>
              </a:rPr>
              <a:t> </a:t>
            </a:r>
            <a:r>
              <a:rPr dirty="0" sz="2800" spc="-90">
                <a:latin typeface="Arial"/>
                <a:cs typeface="Arial"/>
              </a:rPr>
              <a:t>life/homeostasis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736621"/>
            <a:ext cx="149860" cy="309054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5994" y="2736621"/>
            <a:ext cx="3360420" cy="3090545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0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85">
                <a:latin typeface="Arial"/>
                <a:cs typeface="Arial"/>
              </a:rPr>
              <a:t>Cardiac</a:t>
            </a:r>
            <a:r>
              <a:rPr dirty="0" sz="2800" spc="-21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output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10">
                <a:latin typeface="Arial"/>
                <a:cs typeface="Arial"/>
              </a:rPr>
              <a:t>Oxygen</a:t>
            </a:r>
            <a:r>
              <a:rPr dirty="0" sz="2800" spc="-254">
                <a:latin typeface="Arial"/>
                <a:cs typeface="Arial"/>
              </a:rPr>
              <a:t> </a:t>
            </a:r>
            <a:r>
              <a:rPr dirty="0" sz="2800" spc="-95">
                <a:latin typeface="Arial"/>
                <a:cs typeface="Arial"/>
              </a:rPr>
              <a:t>consumption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20">
                <a:latin typeface="Arial"/>
                <a:cs typeface="Arial"/>
              </a:rPr>
              <a:t>Blood</a:t>
            </a:r>
            <a:r>
              <a:rPr dirty="0" sz="2800" spc="-204">
                <a:latin typeface="Arial"/>
                <a:cs typeface="Arial"/>
              </a:rPr>
              <a:t> </a:t>
            </a:r>
            <a:r>
              <a:rPr dirty="0" sz="2800" spc="-145">
                <a:latin typeface="Arial"/>
                <a:cs typeface="Arial"/>
              </a:rPr>
              <a:t>pressure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204">
                <a:latin typeface="Arial"/>
                <a:cs typeface="Arial"/>
              </a:rPr>
              <a:t>Tissue</a:t>
            </a:r>
            <a:r>
              <a:rPr dirty="0" sz="2800" spc="-215">
                <a:latin typeface="Arial"/>
                <a:cs typeface="Arial"/>
              </a:rPr>
              <a:t> </a:t>
            </a:r>
            <a:r>
              <a:rPr dirty="0" sz="2800" spc="-85">
                <a:latin typeface="Arial"/>
                <a:cs typeface="Arial"/>
              </a:rPr>
              <a:t>perfusion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65">
                <a:latin typeface="Arial"/>
                <a:cs typeface="Arial"/>
              </a:rPr>
              <a:t>Body</a:t>
            </a:r>
            <a:r>
              <a:rPr dirty="0" sz="2800" spc="-220">
                <a:latin typeface="Arial"/>
                <a:cs typeface="Arial"/>
              </a:rPr>
              <a:t> </a:t>
            </a:r>
            <a:r>
              <a:rPr dirty="0" sz="2800" spc="-70">
                <a:latin typeface="Arial"/>
                <a:cs typeface="Arial"/>
              </a:rPr>
              <a:t>temperature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2800" spc="-5">
                <a:latin typeface="Symbol"/>
                <a:cs typeface="Symbol"/>
              </a:rPr>
              <a:t>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70">
                <a:latin typeface="Arial"/>
                <a:cs typeface="Arial"/>
              </a:rPr>
              <a:t>Metabolic</a:t>
            </a:r>
            <a:r>
              <a:rPr dirty="0" sz="2800" spc="-195">
                <a:latin typeface="Arial"/>
                <a:cs typeface="Arial"/>
              </a:rPr>
              <a:t> </a:t>
            </a:r>
            <a:r>
              <a:rPr dirty="0" sz="2800" spc="-75">
                <a:latin typeface="Arial"/>
                <a:cs typeface="Arial"/>
              </a:rPr>
              <a:t>rate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6713220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10"/>
              <a:t>to</a:t>
            </a:r>
            <a:r>
              <a:rPr dirty="0" spc="-745"/>
              <a:t> </a:t>
            </a:r>
            <a:r>
              <a:rPr dirty="0" spc="-265"/>
              <a:t>Injury:  </a:t>
            </a:r>
            <a:r>
              <a:rPr dirty="0" spc="-225"/>
              <a:t>Flow</a:t>
            </a:r>
            <a:r>
              <a:rPr dirty="0" spc="-335"/>
              <a:t> </a:t>
            </a:r>
            <a:r>
              <a:rPr dirty="0" spc="-175"/>
              <a:t>Phase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4013"/>
            <a:ext cx="5502275" cy="2576830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Symbol"/>
                <a:cs typeface="Symbol"/>
              </a:rPr>
              <a:t>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50">
                <a:latin typeface="Arial"/>
                <a:cs typeface="Arial"/>
              </a:rPr>
              <a:t>Catecholamines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Symbol"/>
                <a:cs typeface="Symbol"/>
              </a:rPr>
              <a:t>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14">
                <a:latin typeface="Arial"/>
                <a:cs typeface="Arial"/>
              </a:rPr>
              <a:t>Glucocorticoids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5">
                <a:latin typeface="Symbol"/>
                <a:cs typeface="Symbol"/>
              </a:rPr>
              <a:t>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175">
                <a:latin typeface="Arial"/>
                <a:cs typeface="Arial"/>
              </a:rPr>
              <a:t>Glucagon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Char char="•"/>
              <a:tabLst>
                <a:tab pos="241935" algn="l"/>
              </a:tabLst>
            </a:pPr>
            <a:r>
              <a:rPr dirty="0" sz="2800" spc="-225">
                <a:latin typeface="Arial"/>
                <a:cs typeface="Arial"/>
              </a:rPr>
              <a:t>Release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110">
                <a:latin typeface="Arial"/>
                <a:cs typeface="Arial"/>
              </a:rPr>
              <a:t>cytokines, </a:t>
            </a:r>
            <a:r>
              <a:rPr dirty="0" sz="2800" spc="-35">
                <a:latin typeface="Arial"/>
                <a:cs typeface="Arial"/>
              </a:rPr>
              <a:t>lipid</a:t>
            </a:r>
            <a:r>
              <a:rPr dirty="0" sz="2800" spc="-185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mediators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120">
                <a:latin typeface="Arial"/>
                <a:cs typeface="Arial"/>
              </a:rPr>
              <a:t>Acute </a:t>
            </a:r>
            <a:r>
              <a:rPr dirty="0" sz="2800" spc="-180">
                <a:latin typeface="Arial"/>
                <a:cs typeface="Arial"/>
              </a:rPr>
              <a:t>phase </a:t>
            </a:r>
            <a:r>
              <a:rPr dirty="0" sz="2800" spc="-45">
                <a:latin typeface="Arial"/>
                <a:cs typeface="Arial"/>
              </a:rPr>
              <a:t>protein</a:t>
            </a:r>
            <a:r>
              <a:rPr dirty="0" sz="2800" spc="-114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production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639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04"/>
              <a:t>to</a:t>
            </a:r>
            <a:r>
              <a:rPr dirty="0" spc="-750"/>
              <a:t> </a:t>
            </a:r>
            <a:r>
              <a:rPr dirty="0" spc="-235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87111" y="2724911"/>
            <a:ext cx="2019300" cy="2441575"/>
          </a:xfrm>
          <a:prstGeom prst="rect">
            <a:avLst/>
          </a:prstGeom>
          <a:solidFill>
            <a:srgbClr val="0000FF"/>
          </a:solidFill>
          <a:ln w="12192">
            <a:solidFill>
              <a:srgbClr val="FF99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10"/>
              </a:spcBef>
            </a:pP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Fatty</a:t>
            </a:r>
            <a:r>
              <a:rPr dirty="0" sz="2400" spc="-25" b="1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Deposits</a:t>
            </a:r>
            <a:endParaRPr sz="2400">
              <a:latin typeface="Liberation Sans Narrow"/>
              <a:cs typeface="Liberation Sans Narrow"/>
            </a:endParaRPr>
          </a:p>
          <a:p>
            <a:pPr marL="90805" marR="154305">
              <a:lnSpc>
                <a:spcPct val="100000"/>
              </a:lnSpc>
              <a:spcBef>
                <a:spcPts val="2014"/>
              </a:spcBef>
            </a:pP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Liver &amp;</a:t>
            </a:r>
            <a:r>
              <a:rPr dirty="0" sz="2400" spc="-90" b="1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Muscle  (glycogen)</a:t>
            </a:r>
            <a:endParaRPr sz="2400">
              <a:latin typeface="Liberation Sans Narrow"/>
              <a:cs typeface="Liberation Sans Narrow"/>
            </a:endParaRPr>
          </a:p>
          <a:p>
            <a:pPr marL="90805" marR="309245">
              <a:lnSpc>
                <a:spcPct val="100000"/>
              </a:lnSpc>
              <a:spcBef>
                <a:spcPts val="2020"/>
              </a:spcBef>
            </a:pP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Muscle  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(amino</a:t>
            </a:r>
            <a:r>
              <a:rPr dirty="0" sz="2400" spc="-105" b="1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acids)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23909" y="2657983"/>
            <a:ext cx="13652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Liberation Sans Narrow"/>
                <a:cs typeface="Liberation Sans Narrow"/>
              </a:rPr>
              <a:t>Fatty</a:t>
            </a:r>
            <a:r>
              <a:rPr dirty="0" sz="2400" spc="-150" b="1">
                <a:latin typeface="Liberation Sans Narrow"/>
                <a:cs typeface="Liberation Sans Narrow"/>
              </a:rPr>
              <a:t> </a:t>
            </a:r>
            <a:r>
              <a:rPr dirty="0" sz="2400" b="1">
                <a:latin typeface="Liberation Sans Narrow"/>
                <a:cs typeface="Liberation Sans Narrow"/>
              </a:rPr>
              <a:t>Acids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23909" y="3839336"/>
            <a:ext cx="10115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Liberation Sans Narrow"/>
                <a:cs typeface="Liberation Sans Narrow"/>
              </a:rPr>
              <a:t>G</a:t>
            </a:r>
            <a:r>
              <a:rPr dirty="0" sz="2400" spc="5" b="1">
                <a:latin typeface="Liberation Sans Narrow"/>
                <a:cs typeface="Liberation Sans Narrow"/>
              </a:rPr>
              <a:t>l</a:t>
            </a:r>
            <a:r>
              <a:rPr dirty="0" sz="2400" b="1">
                <a:latin typeface="Liberation Sans Narrow"/>
                <a:cs typeface="Liberation Sans Narrow"/>
              </a:rPr>
              <a:t>uco</a:t>
            </a:r>
            <a:r>
              <a:rPr dirty="0" sz="2400" spc="-10" b="1">
                <a:latin typeface="Liberation Sans Narrow"/>
                <a:cs typeface="Liberation Sans Narrow"/>
              </a:rPr>
              <a:t>s</a:t>
            </a:r>
            <a:r>
              <a:rPr dirty="0" sz="2400" b="1">
                <a:latin typeface="Liberation Sans Narrow"/>
                <a:cs typeface="Liberation Sans Narrow"/>
              </a:rPr>
              <a:t>e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23909" y="4899736"/>
            <a:ext cx="154432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Liberation Sans Narrow"/>
                <a:cs typeface="Liberation Sans Narrow"/>
              </a:rPr>
              <a:t>Amino</a:t>
            </a:r>
            <a:r>
              <a:rPr dirty="0" sz="2400" spc="-150" b="1">
                <a:latin typeface="Liberation Sans Narrow"/>
                <a:cs typeface="Liberation Sans Narrow"/>
              </a:rPr>
              <a:t> </a:t>
            </a:r>
            <a:r>
              <a:rPr dirty="0" sz="2400" spc="-5" b="1">
                <a:latin typeface="Liberation Sans Narrow"/>
                <a:cs typeface="Liberation Sans Narrow"/>
              </a:rPr>
              <a:t>Acids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26564" y="2950464"/>
            <a:ext cx="2598419" cy="1973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7900" y="2977895"/>
            <a:ext cx="2455545" cy="1823085"/>
          </a:xfrm>
          <a:custGeom>
            <a:avLst/>
            <a:gdLst/>
            <a:ahLst/>
            <a:cxnLst/>
            <a:rect l="l" t="t" r="r" b="b"/>
            <a:pathLst>
              <a:path w="2455545" h="1823085">
                <a:moveTo>
                  <a:pt x="1226947" y="0"/>
                </a:moveTo>
                <a:lnTo>
                  <a:pt x="1226947" y="455675"/>
                </a:lnTo>
                <a:lnTo>
                  <a:pt x="0" y="455675"/>
                </a:lnTo>
                <a:lnTo>
                  <a:pt x="0" y="1367027"/>
                </a:lnTo>
                <a:lnTo>
                  <a:pt x="1226947" y="1367027"/>
                </a:lnTo>
                <a:lnTo>
                  <a:pt x="1226947" y="1822703"/>
                </a:lnTo>
                <a:lnTo>
                  <a:pt x="2455164" y="911351"/>
                </a:lnTo>
                <a:lnTo>
                  <a:pt x="122694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47900" y="2977895"/>
            <a:ext cx="2455545" cy="1823085"/>
          </a:xfrm>
          <a:custGeom>
            <a:avLst/>
            <a:gdLst/>
            <a:ahLst/>
            <a:cxnLst/>
            <a:rect l="l" t="t" r="r" b="b"/>
            <a:pathLst>
              <a:path w="2455545" h="1823085">
                <a:moveTo>
                  <a:pt x="0" y="455675"/>
                </a:moveTo>
                <a:lnTo>
                  <a:pt x="1226947" y="455675"/>
                </a:lnTo>
                <a:lnTo>
                  <a:pt x="1226947" y="0"/>
                </a:lnTo>
                <a:lnTo>
                  <a:pt x="2455164" y="911351"/>
                </a:lnTo>
                <a:lnTo>
                  <a:pt x="1226947" y="1822703"/>
                </a:lnTo>
                <a:lnTo>
                  <a:pt x="1226947" y="1367027"/>
                </a:lnTo>
                <a:lnTo>
                  <a:pt x="0" y="1367027"/>
                </a:lnTo>
                <a:lnTo>
                  <a:pt x="0" y="4556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27035" y="2706649"/>
            <a:ext cx="827531" cy="5105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48371" y="2731007"/>
            <a:ext cx="681355" cy="364490"/>
          </a:xfrm>
          <a:custGeom>
            <a:avLst/>
            <a:gdLst/>
            <a:ahLst/>
            <a:cxnLst/>
            <a:rect l="l" t="t" r="r" b="b"/>
            <a:pathLst>
              <a:path w="681354" h="364489">
                <a:moveTo>
                  <a:pt x="341502" y="0"/>
                </a:moveTo>
                <a:lnTo>
                  <a:pt x="341502" y="91058"/>
                </a:lnTo>
                <a:lnTo>
                  <a:pt x="0" y="91058"/>
                </a:lnTo>
                <a:lnTo>
                  <a:pt x="0" y="273176"/>
                </a:lnTo>
                <a:lnTo>
                  <a:pt x="341502" y="273176"/>
                </a:lnTo>
                <a:lnTo>
                  <a:pt x="341502" y="364236"/>
                </a:lnTo>
                <a:lnTo>
                  <a:pt x="681227" y="182117"/>
                </a:lnTo>
                <a:lnTo>
                  <a:pt x="34150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48371" y="2731007"/>
            <a:ext cx="681355" cy="364490"/>
          </a:xfrm>
          <a:custGeom>
            <a:avLst/>
            <a:gdLst/>
            <a:ahLst/>
            <a:cxnLst/>
            <a:rect l="l" t="t" r="r" b="b"/>
            <a:pathLst>
              <a:path w="681354" h="364489">
                <a:moveTo>
                  <a:pt x="0" y="91058"/>
                </a:moveTo>
                <a:lnTo>
                  <a:pt x="341502" y="91058"/>
                </a:lnTo>
                <a:lnTo>
                  <a:pt x="341502" y="0"/>
                </a:lnTo>
                <a:lnTo>
                  <a:pt x="681227" y="182117"/>
                </a:lnTo>
                <a:lnTo>
                  <a:pt x="341502" y="364236"/>
                </a:lnTo>
                <a:lnTo>
                  <a:pt x="341502" y="273176"/>
                </a:lnTo>
                <a:lnTo>
                  <a:pt x="0" y="273176"/>
                </a:lnTo>
                <a:lnTo>
                  <a:pt x="0" y="91058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08747" y="3749001"/>
            <a:ext cx="827531" cy="5121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30083" y="3773423"/>
            <a:ext cx="681355" cy="365760"/>
          </a:xfrm>
          <a:custGeom>
            <a:avLst/>
            <a:gdLst/>
            <a:ahLst/>
            <a:cxnLst/>
            <a:rect l="l" t="t" r="r" b="b"/>
            <a:pathLst>
              <a:path w="681354" h="365760">
                <a:moveTo>
                  <a:pt x="340106" y="0"/>
                </a:moveTo>
                <a:lnTo>
                  <a:pt x="340106" y="91439"/>
                </a:lnTo>
                <a:lnTo>
                  <a:pt x="0" y="91439"/>
                </a:lnTo>
                <a:lnTo>
                  <a:pt x="0" y="274319"/>
                </a:lnTo>
                <a:lnTo>
                  <a:pt x="340106" y="274319"/>
                </a:lnTo>
                <a:lnTo>
                  <a:pt x="340106" y="365759"/>
                </a:lnTo>
                <a:lnTo>
                  <a:pt x="681227" y="182880"/>
                </a:lnTo>
                <a:lnTo>
                  <a:pt x="34010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30083" y="3773423"/>
            <a:ext cx="681355" cy="365760"/>
          </a:xfrm>
          <a:custGeom>
            <a:avLst/>
            <a:gdLst/>
            <a:ahLst/>
            <a:cxnLst/>
            <a:rect l="l" t="t" r="r" b="b"/>
            <a:pathLst>
              <a:path w="681354" h="365760">
                <a:moveTo>
                  <a:pt x="0" y="91439"/>
                </a:moveTo>
                <a:lnTo>
                  <a:pt x="340106" y="91439"/>
                </a:lnTo>
                <a:lnTo>
                  <a:pt x="340106" y="0"/>
                </a:lnTo>
                <a:lnTo>
                  <a:pt x="681227" y="182880"/>
                </a:lnTo>
                <a:lnTo>
                  <a:pt x="340106" y="365759"/>
                </a:lnTo>
                <a:lnTo>
                  <a:pt x="340106" y="274319"/>
                </a:lnTo>
                <a:lnTo>
                  <a:pt x="0" y="274319"/>
                </a:lnTo>
                <a:lnTo>
                  <a:pt x="0" y="9143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27035" y="4809769"/>
            <a:ext cx="827531" cy="5105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548371" y="4834128"/>
            <a:ext cx="681355" cy="364490"/>
          </a:xfrm>
          <a:custGeom>
            <a:avLst/>
            <a:gdLst/>
            <a:ahLst/>
            <a:cxnLst/>
            <a:rect l="l" t="t" r="r" b="b"/>
            <a:pathLst>
              <a:path w="681354" h="364489">
                <a:moveTo>
                  <a:pt x="341502" y="0"/>
                </a:moveTo>
                <a:lnTo>
                  <a:pt x="341502" y="91059"/>
                </a:lnTo>
                <a:lnTo>
                  <a:pt x="0" y="91059"/>
                </a:lnTo>
                <a:lnTo>
                  <a:pt x="0" y="273177"/>
                </a:lnTo>
                <a:lnTo>
                  <a:pt x="341502" y="273177"/>
                </a:lnTo>
                <a:lnTo>
                  <a:pt x="341502" y="364236"/>
                </a:lnTo>
                <a:lnTo>
                  <a:pt x="681227" y="182118"/>
                </a:lnTo>
                <a:lnTo>
                  <a:pt x="34150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48371" y="4834128"/>
            <a:ext cx="681355" cy="364490"/>
          </a:xfrm>
          <a:custGeom>
            <a:avLst/>
            <a:gdLst/>
            <a:ahLst/>
            <a:cxnLst/>
            <a:rect l="l" t="t" r="r" b="b"/>
            <a:pathLst>
              <a:path w="681354" h="364489">
                <a:moveTo>
                  <a:pt x="0" y="91059"/>
                </a:moveTo>
                <a:lnTo>
                  <a:pt x="341502" y="91059"/>
                </a:lnTo>
                <a:lnTo>
                  <a:pt x="341502" y="0"/>
                </a:lnTo>
                <a:lnTo>
                  <a:pt x="681227" y="182118"/>
                </a:lnTo>
                <a:lnTo>
                  <a:pt x="341502" y="364236"/>
                </a:lnTo>
                <a:lnTo>
                  <a:pt x="341502" y="273177"/>
                </a:lnTo>
                <a:lnTo>
                  <a:pt x="0" y="273177"/>
                </a:lnTo>
                <a:lnTo>
                  <a:pt x="0" y="91059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819145" y="3532454"/>
            <a:ext cx="104775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Liberation Sans Narrow"/>
                <a:cs typeface="Liberation Sans Narrow"/>
              </a:rPr>
              <a:t>Endocrine</a:t>
            </a:r>
            <a:endParaRPr sz="20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Liberation Sans Narrow"/>
                <a:cs typeface="Liberation Sans Narrow"/>
              </a:rPr>
              <a:t>Response</a:t>
            </a:r>
            <a:endParaRPr sz="20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56399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55"/>
              <a:t>Metabolic </a:t>
            </a:r>
            <a:r>
              <a:rPr dirty="0" spc="-160"/>
              <a:t>Response </a:t>
            </a:r>
            <a:r>
              <a:rPr dirty="0" spc="-204"/>
              <a:t>to</a:t>
            </a:r>
            <a:r>
              <a:rPr dirty="0" spc="-750"/>
              <a:t> </a:t>
            </a:r>
            <a:r>
              <a:rPr dirty="0" spc="-235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49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375" y="5844641"/>
            <a:ext cx="2571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10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6463" y="5844641"/>
            <a:ext cx="2578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>
                <a:latin typeface="Liberation Sans Narrow"/>
                <a:cs typeface="Liberation Sans Narrow"/>
              </a:rPr>
              <a:t>20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21805" y="5844641"/>
            <a:ext cx="2571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30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8417" y="5844641"/>
            <a:ext cx="25717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40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54502" y="2072106"/>
            <a:ext cx="257810" cy="3805554"/>
          </a:xfrm>
          <a:prstGeom prst="rect">
            <a:avLst/>
          </a:prstGeom>
        </p:spPr>
        <p:txBody>
          <a:bodyPr wrap="square" lIns="0" tIns="180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42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28</a:t>
            </a:r>
            <a:endParaRPr sz="20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24</a:t>
            </a:r>
            <a:endParaRPr sz="20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20</a:t>
            </a:r>
            <a:endParaRPr sz="20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16</a:t>
            </a:r>
            <a:endParaRPr sz="2000">
              <a:latin typeface="Liberation Sans Narrow"/>
              <a:cs typeface="Liberation Sans Narrow"/>
            </a:endParaRPr>
          </a:p>
          <a:p>
            <a:pPr algn="ctr">
              <a:lnSpc>
                <a:spcPct val="100000"/>
              </a:lnSpc>
              <a:spcBef>
                <a:spcPts val="132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12</a:t>
            </a:r>
            <a:endParaRPr sz="2000">
              <a:latin typeface="Liberation Sans Narrow"/>
              <a:cs typeface="Liberation Sans Narrow"/>
            </a:endParaRPr>
          </a:p>
          <a:p>
            <a:pPr algn="ctr" marL="115570">
              <a:lnSpc>
                <a:spcPct val="100000"/>
              </a:lnSpc>
              <a:spcBef>
                <a:spcPts val="1320"/>
              </a:spcBef>
            </a:pPr>
            <a:r>
              <a:rPr dirty="0" sz="2000">
                <a:latin typeface="Liberation Sans Narrow"/>
                <a:cs typeface="Liberation Sans Narrow"/>
              </a:rPr>
              <a:t>8</a:t>
            </a:r>
            <a:endParaRPr sz="2000">
              <a:latin typeface="Liberation Sans Narrow"/>
              <a:cs typeface="Liberation Sans Narrow"/>
            </a:endParaRPr>
          </a:p>
          <a:p>
            <a:pPr algn="ctr" marL="115570">
              <a:lnSpc>
                <a:spcPct val="100000"/>
              </a:lnSpc>
              <a:spcBef>
                <a:spcPts val="1325"/>
              </a:spcBef>
            </a:pPr>
            <a:r>
              <a:rPr dirty="0" sz="2000">
                <a:latin typeface="Liberation Sans Narrow"/>
                <a:cs typeface="Liberation Sans Narrow"/>
              </a:rPr>
              <a:t>4</a:t>
            </a:r>
            <a:endParaRPr sz="2000">
              <a:latin typeface="Liberation Sans Narrow"/>
              <a:cs typeface="Liberation Sans Narrow"/>
            </a:endParaRPr>
          </a:p>
          <a:p>
            <a:pPr algn="ctr" marL="115570">
              <a:lnSpc>
                <a:spcPct val="100000"/>
              </a:lnSpc>
              <a:spcBef>
                <a:spcPts val="1320"/>
              </a:spcBef>
            </a:pPr>
            <a:r>
              <a:rPr dirty="0" sz="2000">
                <a:latin typeface="Liberation Sans Narrow"/>
                <a:cs typeface="Liberation Sans Narrow"/>
              </a:rPr>
              <a:t>0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17033" y="2728626"/>
            <a:ext cx="317500" cy="245300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375"/>
              </a:lnSpc>
            </a:pPr>
            <a:r>
              <a:rPr dirty="0" sz="2000">
                <a:latin typeface="Liberation Sans Narrow"/>
                <a:cs typeface="Liberation Sans Narrow"/>
              </a:rPr>
              <a:t>Nitrogen </a:t>
            </a:r>
            <a:r>
              <a:rPr dirty="0" sz="2000" spc="-5">
                <a:latin typeface="Liberation Sans Narrow"/>
                <a:cs typeface="Liberation Sans Narrow"/>
              </a:rPr>
              <a:t>Excretion</a:t>
            </a:r>
            <a:r>
              <a:rPr dirty="0" sz="2000" spc="-30">
                <a:latin typeface="Liberation Sans Narrow"/>
                <a:cs typeface="Liberation Sans Narrow"/>
              </a:rPr>
              <a:t> </a:t>
            </a:r>
            <a:r>
              <a:rPr dirty="0" sz="2000" spc="-5">
                <a:latin typeface="Liberation Sans Narrow"/>
                <a:cs typeface="Liberation Sans Narrow"/>
              </a:rPr>
              <a:t>(g/day)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3094" y="6071158"/>
            <a:ext cx="4350385" cy="718185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570"/>
              </a:spcBef>
            </a:pPr>
            <a:r>
              <a:rPr dirty="0" sz="2000">
                <a:latin typeface="Liberation Sans Narrow"/>
                <a:cs typeface="Liberation Sans Narrow"/>
              </a:rPr>
              <a:t>Days</a:t>
            </a:r>
            <a:endParaRPr sz="20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800" spc="-5">
                <a:latin typeface="Liberation Sans Narrow"/>
                <a:cs typeface="Liberation Sans Narrow"/>
              </a:rPr>
              <a:t>Long </a:t>
            </a:r>
            <a:r>
              <a:rPr dirty="0" sz="1800">
                <a:latin typeface="Liberation Sans Narrow"/>
                <a:cs typeface="Liberation Sans Narrow"/>
              </a:rPr>
              <a:t>CL, </a:t>
            </a:r>
            <a:r>
              <a:rPr dirty="0" sz="1800" spc="-5">
                <a:latin typeface="Liberation Sans Narrow"/>
                <a:cs typeface="Liberation Sans Narrow"/>
              </a:rPr>
              <a:t>et al. </a:t>
            </a:r>
            <a:r>
              <a:rPr dirty="0" sz="1800" i="1">
                <a:latin typeface="Liberation Sans Narrow"/>
                <a:cs typeface="Liberation Sans Narrow"/>
              </a:rPr>
              <a:t>JPEN</a:t>
            </a:r>
            <a:r>
              <a:rPr dirty="0" sz="1800" spc="45" i="1">
                <a:latin typeface="Liberation Sans Narrow"/>
                <a:cs typeface="Liberation Sans Narrow"/>
              </a:rPr>
              <a:t> </a:t>
            </a:r>
            <a:r>
              <a:rPr dirty="0" sz="1800" spc="-5">
                <a:latin typeface="Liberation Sans Narrow"/>
                <a:cs typeface="Liberation Sans Narrow"/>
              </a:rPr>
              <a:t>1979;3:452-456</a:t>
            </a:r>
            <a:endParaRPr sz="1800">
              <a:latin typeface="Liberation Sans Narrow"/>
              <a:cs typeface="Liberation Sans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93591" y="2099662"/>
            <a:ext cx="5804890" cy="37217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240"/>
              <a:t>Severity </a:t>
            </a:r>
            <a:r>
              <a:rPr dirty="0" spc="-190"/>
              <a:t>of </a:t>
            </a:r>
            <a:r>
              <a:rPr dirty="0" spc="-265"/>
              <a:t>Injury: </a:t>
            </a:r>
            <a:r>
              <a:rPr dirty="0" spc="-300"/>
              <a:t>Effects </a:t>
            </a:r>
            <a:r>
              <a:rPr dirty="0" spc="-95"/>
              <a:t>on </a:t>
            </a:r>
            <a:r>
              <a:rPr dirty="0" spc="-185"/>
              <a:t>Nitrogen</a:t>
            </a:r>
            <a:r>
              <a:rPr dirty="0" spc="-969"/>
              <a:t> </a:t>
            </a:r>
            <a:r>
              <a:rPr dirty="0" spc="-155"/>
              <a:t>Losses  </a:t>
            </a:r>
            <a:r>
              <a:rPr dirty="0" spc="-175"/>
              <a:t>and </a:t>
            </a:r>
            <a:r>
              <a:rPr dirty="0" spc="-155"/>
              <a:t>Metabolic</a:t>
            </a:r>
            <a:r>
              <a:rPr dirty="0" spc="-480"/>
              <a:t> </a:t>
            </a:r>
            <a:r>
              <a:rPr dirty="0" spc="-270"/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49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80203" y="4500371"/>
            <a:ext cx="76200" cy="165100"/>
          </a:xfrm>
          <a:custGeom>
            <a:avLst/>
            <a:gdLst/>
            <a:ahLst/>
            <a:cxnLst/>
            <a:rect l="l" t="t" r="r" b="b"/>
            <a:pathLst>
              <a:path w="76200" h="165100">
                <a:moveTo>
                  <a:pt x="76200" y="0"/>
                </a:moveTo>
                <a:lnTo>
                  <a:pt x="0" y="0"/>
                </a:lnTo>
                <a:lnTo>
                  <a:pt x="36449" y="164591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07152" y="4123944"/>
            <a:ext cx="74930" cy="165100"/>
          </a:xfrm>
          <a:custGeom>
            <a:avLst/>
            <a:gdLst/>
            <a:ahLst/>
            <a:cxnLst/>
            <a:rect l="l" t="t" r="r" b="b"/>
            <a:pathLst>
              <a:path w="74929" h="165100">
                <a:moveTo>
                  <a:pt x="74675" y="0"/>
                </a:moveTo>
                <a:lnTo>
                  <a:pt x="0" y="0"/>
                </a:lnTo>
                <a:lnTo>
                  <a:pt x="38100" y="164591"/>
                </a:lnTo>
                <a:lnTo>
                  <a:pt x="74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71615" y="3802379"/>
            <a:ext cx="73660" cy="163195"/>
          </a:xfrm>
          <a:custGeom>
            <a:avLst/>
            <a:gdLst/>
            <a:ahLst/>
            <a:cxnLst/>
            <a:rect l="l" t="t" r="r" b="b"/>
            <a:pathLst>
              <a:path w="73660" h="163195">
                <a:moveTo>
                  <a:pt x="73151" y="0"/>
                </a:moveTo>
                <a:lnTo>
                  <a:pt x="0" y="0"/>
                </a:lnTo>
                <a:lnTo>
                  <a:pt x="36575" y="163068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16011" y="2849879"/>
            <a:ext cx="85344" cy="176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51120" y="3869435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8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51120" y="3774947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51120" y="3680459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20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51120" y="3585971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20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51120" y="3489959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51120" y="3393947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51120" y="3297935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151120" y="3203448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51120" y="3108960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51120" y="3014472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151120" y="2918460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151120" y="2822448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51120" y="2729483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151120" y="2631948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151120" y="2537460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51120" y="2442972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003035" y="3360420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003035" y="3264408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003035" y="3169920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003035" y="3075432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003035" y="2980944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03035" y="2884932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03035" y="2788920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03035" y="2695955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20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03035" y="2601467"/>
            <a:ext cx="1905" cy="44450"/>
          </a:xfrm>
          <a:custGeom>
            <a:avLst/>
            <a:gdLst/>
            <a:ahLst/>
            <a:cxnLst/>
            <a:rect l="l" t="t" r="r" b="b"/>
            <a:pathLst>
              <a:path w="1904" h="44450">
                <a:moveTo>
                  <a:pt x="0" y="44196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03035" y="2503932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03035" y="2409444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198364" y="2689860"/>
            <a:ext cx="152400" cy="82550"/>
          </a:xfrm>
          <a:custGeom>
            <a:avLst/>
            <a:gdLst/>
            <a:ahLst/>
            <a:cxnLst/>
            <a:rect l="l" t="t" r="r" b="b"/>
            <a:pathLst>
              <a:path w="152400" h="82550">
                <a:moveTo>
                  <a:pt x="152400" y="0"/>
                </a:moveTo>
                <a:lnTo>
                  <a:pt x="0" y="39624"/>
                </a:lnTo>
                <a:lnTo>
                  <a:pt x="152400" y="82295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750052" y="2689860"/>
            <a:ext cx="152400" cy="82550"/>
          </a:xfrm>
          <a:custGeom>
            <a:avLst/>
            <a:gdLst/>
            <a:ahLst/>
            <a:cxnLst/>
            <a:rect l="l" t="t" r="r" b="b"/>
            <a:pathLst>
              <a:path w="152400" h="82550">
                <a:moveTo>
                  <a:pt x="0" y="0"/>
                </a:moveTo>
                <a:lnTo>
                  <a:pt x="0" y="82295"/>
                </a:lnTo>
                <a:lnTo>
                  <a:pt x="152400" y="396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47515" y="2150364"/>
            <a:ext cx="4512945" cy="2560320"/>
          </a:xfrm>
          <a:custGeom>
            <a:avLst/>
            <a:gdLst/>
            <a:ahLst/>
            <a:cxnLst/>
            <a:rect l="l" t="t" r="r" b="b"/>
            <a:pathLst>
              <a:path w="4512945" h="2560320">
                <a:moveTo>
                  <a:pt x="4499864" y="0"/>
                </a:moveTo>
                <a:lnTo>
                  <a:pt x="0" y="2539619"/>
                </a:lnTo>
                <a:lnTo>
                  <a:pt x="12700" y="2560320"/>
                </a:lnTo>
                <a:lnTo>
                  <a:pt x="4512564" y="22225"/>
                </a:lnTo>
                <a:lnTo>
                  <a:pt x="4506214" y="12700"/>
                </a:lnTo>
                <a:lnTo>
                  <a:pt x="4499864" y="0"/>
                </a:lnTo>
                <a:close/>
              </a:path>
            </a:pathLst>
          </a:custGeom>
          <a:solidFill>
            <a:srgbClr val="99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74108" y="4494276"/>
            <a:ext cx="88392" cy="1767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401055" y="4117847"/>
            <a:ext cx="86868" cy="176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065520" y="3796284"/>
            <a:ext cx="85344" cy="175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192267" y="2683764"/>
            <a:ext cx="164592" cy="944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743955" y="2683764"/>
            <a:ext cx="164592" cy="94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971910" y="3185759"/>
            <a:ext cx="258445" cy="18072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914"/>
              </a:lnSpc>
            </a:pPr>
            <a:r>
              <a:rPr dirty="0" sz="1600" spc="-5" b="1">
                <a:latin typeface="Liberation Sans Narrow"/>
                <a:cs typeface="Liberation Sans Narrow"/>
              </a:rPr>
              <a:t>Nitrogen Loss in</a:t>
            </a:r>
            <a:r>
              <a:rPr dirty="0" sz="1600" spc="-65" b="1">
                <a:latin typeface="Liberation Sans Narrow"/>
                <a:cs typeface="Liberation Sans Narrow"/>
              </a:rPr>
              <a:t> </a:t>
            </a:r>
            <a:r>
              <a:rPr dirty="0" sz="1600" spc="-5" b="1">
                <a:latin typeface="Liberation Sans Narrow"/>
                <a:cs typeface="Liberation Sans Narrow"/>
              </a:rPr>
              <a:t>Urine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735323" y="2074164"/>
            <a:ext cx="5576570" cy="3317875"/>
          </a:xfrm>
          <a:custGeom>
            <a:avLst/>
            <a:gdLst/>
            <a:ahLst/>
            <a:cxnLst/>
            <a:rect l="l" t="t" r="r" b="b"/>
            <a:pathLst>
              <a:path w="5576570" h="3317875">
                <a:moveTo>
                  <a:pt x="0" y="3317748"/>
                </a:moveTo>
                <a:lnTo>
                  <a:pt x="5576316" y="3317748"/>
                </a:lnTo>
                <a:lnTo>
                  <a:pt x="5576316" y="0"/>
                </a:lnTo>
                <a:lnTo>
                  <a:pt x="0" y="0"/>
                </a:lnTo>
                <a:lnTo>
                  <a:pt x="0" y="331774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16779" y="4157471"/>
            <a:ext cx="1905" cy="504825"/>
          </a:xfrm>
          <a:custGeom>
            <a:avLst/>
            <a:gdLst/>
            <a:ahLst/>
            <a:cxnLst/>
            <a:rect l="l" t="t" r="r" b="b"/>
            <a:pathLst>
              <a:path w="1904" h="504825">
                <a:moveTo>
                  <a:pt x="0" y="0"/>
                </a:moveTo>
                <a:lnTo>
                  <a:pt x="1524" y="504444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680203" y="4500371"/>
            <a:ext cx="76200" cy="165100"/>
          </a:xfrm>
          <a:custGeom>
            <a:avLst/>
            <a:gdLst/>
            <a:ahLst/>
            <a:cxnLst/>
            <a:rect l="l" t="t" r="r" b="b"/>
            <a:pathLst>
              <a:path w="76200" h="165100">
                <a:moveTo>
                  <a:pt x="76200" y="0"/>
                </a:moveTo>
                <a:lnTo>
                  <a:pt x="0" y="0"/>
                </a:lnTo>
                <a:lnTo>
                  <a:pt x="36449" y="164591"/>
                </a:lnTo>
                <a:lnTo>
                  <a:pt x="76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407152" y="4123944"/>
            <a:ext cx="74930" cy="165100"/>
          </a:xfrm>
          <a:custGeom>
            <a:avLst/>
            <a:gdLst/>
            <a:ahLst/>
            <a:cxnLst/>
            <a:rect l="l" t="t" r="r" b="b"/>
            <a:pathLst>
              <a:path w="74929" h="165100">
                <a:moveTo>
                  <a:pt x="74675" y="0"/>
                </a:moveTo>
                <a:lnTo>
                  <a:pt x="0" y="0"/>
                </a:lnTo>
                <a:lnTo>
                  <a:pt x="38100" y="164591"/>
                </a:lnTo>
                <a:lnTo>
                  <a:pt x="746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071615" y="3802379"/>
            <a:ext cx="73660" cy="163195"/>
          </a:xfrm>
          <a:custGeom>
            <a:avLst/>
            <a:gdLst/>
            <a:ahLst/>
            <a:cxnLst/>
            <a:rect l="l" t="t" r="r" b="b"/>
            <a:pathLst>
              <a:path w="73660" h="163195">
                <a:moveTo>
                  <a:pt x="73151" y="0"/>
                </a:moveTo>
                <a:lnTo>
                  <a:pt x="0" y="0"/>
                </a:lnTo>
                <a:lnTo>
                  <a:pt x="36575" y="163068"/>
                </a:lnTo>
                <a:lnTo>
                  <a:pt x="73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716011" y="2849879"/>
            <a:ext cx="85344" cy="1767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51120" y="3869435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8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51120" y="3774947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51120" y="3680459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20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151120" y="3585971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20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151120" y="3489959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151120" y="3393947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151120" y="3297935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51120" y="3203448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151120" y="3108960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151120" y="3014472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51120" y="2918460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51120" y="2822448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51120" y="2729483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51120" y="2631948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51120" y="2537460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151120" y="2442972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003035" y="3360420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003035" y="3264408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5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003035" y="3169920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003035" y="3075432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003035" y="2980944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19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003035" y="2884932"/>
            <a:ext cx="1905" cy="47625"/>
          </a:xfrm>
          <a:custGeom>
            <a:avLst/>
            <a:gdLst/>
            <a:ahLst/>
            <a:cxnLst/>
            <a:rect l="l" t="t" r="r" b="b"/>
            <a:pathLst>
              <a:path w="1904" h="47625">
                <a:moveTo>
                  <a:pt x="0" y="47243"/>
                </a:moveTo>
                <a:lnTo>
                  <a:pt x="1524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003035" y="2788920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003035" y="2695955"/>
            <a:ext cx="1905" cy="45720"/>
          </a:xfrm>
          <a:custGeom>
            <a:avLst/>
            <a:gdLst/>
            <a:ahLst/>
            <a:cxnLst/>
            <a:rect l="l" t="t" r="r" b="b"/>
            <a:pathLst>
              <a:path w="1904" h="45719">
                <a:moveTo>
                  <a:pt x="0" y="45720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003035" y="2601467"/>
            <a:ext cx="1905" cy="44450"/>
          </a:xfrm>
          <a:custGeom>
            <a:avLst/>
            <a:gdLst/>
            <a:ahLst/>
            <a:cxnLst/>
            <a:rect l="l" t="t" r="r" b="b"/>
            <a:pathLst>
              <a:path w="1904" h="44450">
                <a:moveTo>
                  <a:pt x="0" y="44196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003035" y="2503932"/>
            <a:ext cx="1905" cy="48895"/>
          </a:xfrm>
          <a:custGeom>
            <a:avLst/>
            <a:gdLst/>
            <a:ahLst/>
            <a:cxnLst/>
            <a:rect l="l" t="t" r="r" b="b"/>
            <a:pathLst>
              <a:path w="1904" h="48894">
                <a:moveTo>
                  <a:pt x="0" y="48767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03035" y="2409444"/>
            <a:ext cx="1905" cy="50800"/>
          </a:xfrm>
          <a:custGeom>
            <a:avLst/>
            <a:gdLst/>
            <a:ahLst/>
            <a:cxnLst/>
            <a:rect l="l" t="t" r="r" b="b"/>
            <a:pathLst>
              <a:path w="1904" h="50800">
                <a:moveTo>
                  <a:pt x="0" y="50291"/>
                </a:moveTo>
                <a:lnTo>
                  <a:pt x="1524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98364" y="2689860"/>
            <a:ext cx="152400" cy="82550"/>
          </a:xfrm>
          <a:custGeom>
            <a:avLst/>
            <a:gdLst/>
            <a:ahLst/>
            <a:cxnLst/>
            <a:rect l="l" t="t" r="r" b="b"/>
            <a:pathLst>
              <a:path w="152400" h="82550">
                <a:moveTo>
                  <a:pt x="152400" y="0"/>
                </a:moveTo>
                <a:lnTo>
                  <a:pt x="0" y="39624"/>
                </a:lnTo>
                <a:lnTo>
                  <a:pt x="152400" y="82295"/>
                </a:lnTo>
                <a:lnTo>
                  <a:pt x="15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750052" y="2689860"/>
            <a:ext cx="152400" cy="82550"/>
          </a:xfrm>
          <a:custGeom>
            <a:avLst/>
            <a:gdLst/>
            <a:ahLst/>
            <a:cxnLst/>
            <a:rect l="l" t="t" r="r" b="b"/>
            <a:pathLst>
              <a:path w="152400" h="82550">
                <a:moveTo>
                  <a:pt x="0" y="0"/>
                </a:moveTo>
                <a:lnTo>
                  <a:pt x="0" y="82295"/>
                </a:lnTo>
                <a:lnTo>
                  <a:pt x="152400" y="396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263260" y="2129408"/>
            <a:ext cx="64135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R="5080" indent="9271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Major  </a:t>
            </a:r>
            <a:r>
              <a:rPr dirty="0" sz="1600" spc="-5" b="1">
                <a:latin typeface="Liberation Sans Narrow"/>
                <a:cs typeface="Liberation Sans Narrow"/>
              </a:rPr>
              <a:t>S</a:t>
            </a:r>
            <a:r>
              <a:rPr dirty="0" sz="1600" b="1">
                <a:latin typeface="Liberation Sans Narrow"/>
                <a:cs typeface="Liberation Sans Narrow"/>
              </a:rPr>
              <a:t>u</a:t>
            </a:r>
            <a:r>
              <a:rPr dirty="0" sz="1600" spc="-10" b="1">
                <a:latin typeface="Liberation Sans Narrow"/>
                <a:cs typeface="Liberation Sans Narrow"/>
              </a:rPr>
              <a:t>r</a:t>
            </a:r>
            <a:r>
              <a:rPr dirty="0" sz="1600" spc="-5" b="1">
                <a:latin typeface="Liberation Sans Narrow"/>
                <a:cs typeface="Liberation Sans Narrow"/>
              </a:rPr>
              <a:t>g</a:t>
            </a:r>
            <a:r>
              <a:rPr dirty="0" sz="1600" b="1">
                <a:latin typeface="Liberation Sans Narrow"/>
                <a:cs typeface="Liberation Sans Narrow"/>
              </a:rPr>
              <a:t>e</a:t>
            </a:r>
            <a:r>
              <a:rPr dirty="0" sz="1600" spc="-10" b="1">
                <a:latin typeface="Liberation Sans Narrow"/>
                <a:cs typeface="Liberation Sans Narrow"/>
              </a:rPr>
              <a:t>r</a:t>
            </a:r>
            <a:r>
              <a:rPr dirty="0" sz="1600" spc="-5" b="1">
                <a:latin typeface="Liberation Sans Narrow"/>
                <a:cs typeface="Liberation Sans Narrow"/>
              </a:rPr>
              <a:t>y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593594" y="4776342"/>
            <a:ext cx="4436745" cy="175831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algn="ctr" marL="1814830" marR="1984375" indent="-635">
              <a:lnSpc>
                <a:spcPts val="1900"/>
              </a:lnSpc>
              <a:spcBef>
                <a:spcPts val="17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Ele</a:t>
            </a:r>
            <a:r>
              <a:rPr dirty="0" sz="1600" b="1">
                <a:latin typeface="Liberation Sans Narrow"/>
                <a:cs typeface="Liberation Sans Narrow"/>
              </a:rPr>
              <a:t>c</a:t>
            </a:r>
            <a:r>
              <a:rPr dirty="0" sz="1600" spc="-5" b="1">
                <a:latin typeface="Liberation Sans Narrow"/>
                <a:cs typeface="Liberation Sans Narrow"/>
              </a:rPr>
              <a:t>t</a:t>
            </a:r>
            <a:r>
              <a:rPr dirty="0" sz="1600" spc="-15" b="1">
                <a:latin typeface="Liberation Sans Narrow"/>
                <a:cs typeface="Liberation Sans Narrow"/>
              </a:rPr>
              <a:t>i</a:t>
            </a:r>
            <a:r>
              <a:rPr dirty="0" sz="1600" spc="-10" b="1">
                <a:latin typeface="Liberation Sans Narrow"/>
                <a:cs typeface="Liberation Sans Narrow"/>
              </a:rPr>
              <a:t>ve  </a:t>
            </a:r>
            <a:r>
              <a:rPr dirty="0" sz="1600" spc="-5" b="1">
                <a:latin typeface="Liberation Sans Narrow"/>
                <a:cs typeface="Liberation Sans Narrow"/>
              </a:rPr>
              <a:t>S</a:t>
            </a:r>
            <a:r>
              <a:rPr dirty="0" sz="1600" b="1">
                <a:latin typeface="Liberation Sans Narrow"/>
                <a:cs typeface="Liberation Sans Narrow"/>
              </a:rPr>
              <a:t>u</a:t>
            </a:r>
            <a:r>
              <a:rPr dirty="0" sz="1600" spc="-10" b="1">
                <a:latin typeface="Liberation Sans Narrow"/>
                <a:cs typeface="Liberation Sans Narrow"/>
              </a:rPr>
              <a:t>r</a:t>
            </a:r>
            <a:r>
              <a:rPr dirty="0" sz="1600" spc="-5" b="1">
                <a:latin typeface="Liberation Sans Narrow"/>
                <a:cs typeface="Liberation Sans Narrow"/>
              </a:rPr>
              <a:t>g</a:t>
            </a:r>
            <a:r>
              <a:rPr dirty="0" sz="1600" b="1">
                <a:latin typeface="Liberation Sans Narrow"/>
                <a:cs typeface="Liberation Sans Narrow"/>
              </a:rPr>
              <a:t>e</a:t>
            </a:r>
            <a:r>
              <a:rPr dirty="0" sz="1600" spc="-10" b="1">
                <a:latin typeface="Liberation Sans Narrow"/>
                <a:cs typeface="Liberation Sans Narrow"/>
              </a:rPr>
              <a:t>r</a:t>
            </a:r>
            <a:r>
              <a:rPr dirty="0" sz="1600" spc="-5" b="1">
                <a:latin typeface="Liberation Sans Narrow"/>
                <a:cs typeface="Liberation Sans Narrow"/>
              </a:rPr>
              <a:t>y</a:t>
            </a:r>
            <a:endParaRPr sz="1600">
              <a:latin typeface="Liberation Sans Narrow"/>
              <a:cs typeface="Liberation Sans Narrow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050">
              <a:latin typeface="Times New Roman"/>
              <a:cs typeface="Times New Roman"/>
            </a:endParaRPr>
          </a:p>
          <a:p>
            <a:pPr marL="2762885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Basal Metabolic</a:t>
            </a:r>
            <a:r>
              <a:rPr dirty="0" sz="1600" spc="-100" b="1">
                <a:latin typeface="Liberation Sans Narrow"/>
                <a:cs typeface="Liberation Sans Narrow"/>
              </a:rPr>
              <a:t> </a:t>
            </a:r>
            <a:r>
              <a:rPr dirty="0" sz="1600" spc="-5" b="1">
                <a:latin typeface="Liberation Sans Narrow"/>
                <a:cs typeface="Liberation Sans Narrow"/>
              </a:rPr>
              <a:t>Rate</a:t>
            </a:r>
            <a:endParaRPr sz="16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dirty="0" sz="1600" spc="-5">
                <a:latin typeface="Liberation Sans Narrow"/>
                <a:cs typeface="Liberation Sans Narrow"/>
              </a:rPr>
              <a:t>Adapted </a:t>
            </a:r>
            <a:r>
              <a:rPr dirty="0" sz="1600" spc="-10">
                <a:latin typeface="Liberation Sans Narrow"/>
                <a:cs typeface="Liberation Sans Narrow"/>
              </a:rPr>
              <a:t>from </a:t>
            </a:r>
            <a:r>
              <a:rPr dirty="0" sz="1600" spc="-5">
                <a:latin typeface="Liberation Sans Narrow"/>
                <a:cs typeface="Liberation Sans Narrow"/>
              </a:rPr>
              <a:t>Long </a:t>
            </a:r>
            <a:r>
              <a:rPr dirty="0" sz="1600">
                <a:latin typeface="Liberation Sans Narrow"/>
                <a:cs typeface="Liberation Sans Narrow"/>
              </a:rPr>
              <a:t>CL, </a:t>
            </a:r>
            <a:r>
              <a:rPr dirty="0" sz="1600" spc="-5">
                <a:latin typeface="Liberation Sans Narrow"/>
                <a:cs typeface="Liberation Sans Narrow"/>
              </a:rPr>
              <a:t>et al. JPEN</a:t>
            </a:r>
            <a:r>
              <a:rPr dirty="0" sz="1600" spc="-75">
                <a:latin typeface="Liberation Sans Narrow"/>
                <a:cs typeface="Liberation Sans Narrow"/>
              </a:rPr>
              <a:t> </a:t>
            </a:r>
            <a:r>
              <a:rPr dirty="0" sz="1600" spc="-5">
                <a:latin typeface="Liberation Sans Narrow"/>
                <a:cs typeface="Liberation Sans Narrow"/>
              </a:rPr>
              <a:t>1979;3:452-456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15433" y="4327016"/>
            <a:ext cx="7061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Infect</a:t>
            </a:r>
            <a:r>
              <a:rPr dirty="0" sz="1600" spc="-15" b="1">
                <a:latin typeface="Liberation Sans Narrow"/>
                <a:cs typeface="Liberation Sans Narrow"/>
              </a:rPr>
              <a:t>i</a:t>
            </a:r>
            <a:r>
              <a:rPr dirty="0" sz="1600" spc="-5" b="1">
                <a:latin typeface="Liberation Sans Narrow"/>
                <a:cs typeface="Liberation Sans Narrow"/>
              </a:rPr>
              <a:t>on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6041135" y="4025265"/>
            <a:ext cx="559435" cy="509905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R="5080">
              <a:lnSpc>
                <a:spcPts val="1900"/>
              </a:lnSpc>
              <a:spcBef>
                <a:spcPts val="17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S</a:t>
            </a:r>
            <a:r>
              <a:rPr dirty="0" sz="1600" b="1">
                <a:latin typeface="Liberation Sans Narrow"/>
                <a:cs typeface="Liberation Sans Narrow"/>
              </a:rPr>
              <a:t>e</a:t>
            </a:r>
            <a:r>
              <a:rPr dirty="0" sz="1600" spc="-10" b="1">
                <a:latin typeface="Liberation Sans Narrow"/>
                <a:cs typeface="Liberation Sans Narrow"/>
              </a:rPr>
              <a:t>v</a:t>
            </a:r>
            <a:r>
              <a:rPr dirty="0" sz="1600" b="1">
                <a:latin typeface="Liberation Sans Narrow"/>
                <a:cs typeface="Liberation Sans Narrow"/>
              </a:rPr>
              <a:t>e</a:t>
            </a:r>
            <a:r>
              <a:rPr dirty="0" sz="1600" spc="-10" b="1">
                <a:latin typeface="Liberation Sans Narrow"/>
                <a:cs typeface="Liberation Sans Narrow"/>
              </a:rPr>
              <a:t>r</a:t>
            </a:r>
            <a:r>
              <a:rPr dirty="0" sz="1600" spc="-5" b="1">
                <a:latin typeface="Liberation Sans Narrow"/>
                <a:cs typeface="Liberation Sans Narrow"/>
              </a:rPr>
              <a:t>e  S</a:t>
            </a:r>
            <a:r>
              <a:rPr dirty="0" sz="1600" b="1">
                <a:latin typeface="Liberation Sans Narrow"/>
                <a:cs typeface="Liberation Sans Narrow"/>
              </a:rPr>
              <a:t>e</a:t>
            </a:r>
            <a:r>
              <a:rPr dirty="0" sz="1600" spc="-5" b="1">
                <a:latin typeface="Liberation Sans Narrow"/>
                <a:cs typeface="Liberation Sans Narrow"/>
              </a:rPr>
              <a:t>p</a:t>
            </a:r>
            <a:r>
              <a:rPr dirty="0" sz="1600" b="1">
                <a:latin typeface="Liberation Sans Narrow"/>
                <a:cs typeface="Liberation Sans Narrow"/>
              </a:rPr>
              <a:t>s</a:t>
            </a:r>
            <a:r>
              <a:rPr dirty="0" sz="1600" spc="-5" b="1">
                <a:latin typeface="Liberation Sans Narrow"/>
                <a:cs typeface="Liberation Sans Narrow"/>
              </a:rPr>
              <a:t>is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119239" y="3075812"/>
            <a:ext cx="154686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2770" marR="5080" indent="-57340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Liberation Sans Narrow"/>
                <a:cs typeface="Liberation Sans Narrow"/>
              </a:rPr>
              <a:t>Moderate to</a:t>
            </a:r>
            <a:r>
              <a:rPr dirty="0" sz="1600" spc="-85" b="1">
                <a:latin typeface="Liberation Sans Narrow"/>
                <a:cs typeface="Liberation Sans Narrow"/>
              </a:rPr>
              <a:t> </a:t>
            </a:r>
            <a:r>
              <a:rPr dirty="0" sz="1600" spc="-5" b="1">
                <a:latin typeface="Liberation Sans Narrow"/>
                <a:cs typeface="Liberation Sans Narrow"/>
              </a:rPr>
              <a:t>Severe  Burn</a:t>
            </a:r>
            <a:endParaRPr sz="1600">
              <a:latin typeface="Liberation Sans Narrow"/>
              <a:cs typeface="Liberation Sans Narrow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747515" y="2150364"/>
            <a:ext cx="4512945" cy="2560320"/>
          </a:xfrm>
          <a:custGeom>
            <a:avLst/>
            <a:gdLst/>
            <a:ahLst/>
            <a:cxnLst/>
            <a:rect l="l" t="t" r="r" b="b"/>
            <a:pathLst>
              <a:path w="4512945" h="2560320">
                <a:moveTo>
                  <a:pt x="4499864" y="0"/>
                </a:moveTo>
                <a:lnTo>
                  <a:pt x="0" y="2539619"/>
                </a:lnTo>
                <a:lnTo>
                  <a:pt x="12700" y="2560320"/>
                </a:lnTo>
                <a:lnTo>
                  <a:pt x="4512564" y="22225"/>
                </a:lnTo>
                <a:lnTo>
                  <a:pt x="4506214" y="12700"/>
                </a:lnTo>
                <a:lnTo>
                  <a:pt x="4499864" y="0"/>
                </a:lnTo>
                <a:close/>
              </a:path>
            </a:pathLst>
          </a:custGeom>
          <a:solidFill>
            <a:srgbClr val="99FF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445252" y="3762755"/>
            <a:ext cx="1905" cy="525780"/>
          </a:xfrm>
          <a:custGeom>
            <a:avLst/>
            <a:gdLst/>
            <a:ahLst/>
            <a:cxnLst/>
            <a:rect l="l" t="t" r="r" b="b"/>
            <a:pathLst>
              <a:path w="1904" h="525779">
                <a:moveTo>
                  <a:pt x="0" y="0"/>
                </a:moveTo>
                <a:lnTo>
                  <a:pt x="1524" y="52578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108191" y="3383279"/>
            <a:ext cx="1905" cy="582295"/>
          </a:xfrm>
          <a:custGeom>
            <a:avLst/>
            <a:gdLst/>
            <a:ahLst/>
            <a:cxnLst/>
            <a:rect l="l" t="t" r="r" b="b"/>
            <a:pathLst>
              <a:path w="1904" h="582295">
                <a:moveTo>
                  <a:pt x="0" y="0"/>
                </a:moveTo>
                <a:lnTo>
                  <a:pt x="1524" y="58216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7758683" y="2452116"/>
            <a:ext cx="1905" cy="565785"/>
          </a:xfrm>
          <a:custGeom>
            <a:avLst/>
            <a:gdLst/>
            <a:ahLst/>
            <a:cxnLst/>
            <a:rect l="l" t="t" r="r" b="b"/>
            <a:pathLst>
              <a:path w="1904" h="565785">
                <a:moveTo>
                  <a:pt x="0" y="0"/>
                </a:moveTo>
                <a:lnTo>
                  <a:pt x="1524" y="565404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202935" y="2731007"/>
            <a:ext cx="715010" cy="20320"/>
          </a:xfrm>
          <a:custGeom>
            <a:avLst/>
            <a:gdLst/>
            <a:ahLst/>
            <a:cxnLst/>
            <a:rect l="l" t="t" r="r" b="b"/>
            <a:pathLst>
              <a:path w="715010" h="20319">
                <a:moveTo>
                  <a:pt x="714755" y="19812"/>
                </a:moveTo>
                <a:lnTo>
                  <a:pt x="0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674108" y="4494276"/>
            <a:ext cx="88392" cy="1767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401055" y="4117847"/>
            <a:ext cx="86868" cy="1767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065520" y="3796284"/>
            <a:ext cx="85344" cy="1752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192267" y="2683764"/>
            <a:ext cx="164592" cy="9448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743955" y="2683764"/>
            <a:ext cx="164592" cy="944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271384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90"/>
              <a:t>Comparing </a:t>
            </a:r>
            <a:r>
              <a:rPr dirty="0" spc="-220"/>
              <a:t>Starvation </a:t>
            </a:r>
            <a:r>
              <a:rPr dirty="0" spc="-175"/>
              <a:t>and</a:t>
            </a:r>
            <a:r>
              <a:rPr dirty="0" spc="-650"/>
              <a:t> </a:t>
            </a:r>
            <a:r>
              <a:rPr dirty="0" spc="-235"/>
              <a:t>Injury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4986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9300" y="2159000"/>
            <a:ext cx="8229600" cy="2651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19300" y="2144776"/>
            <a:ext cx="0" cy="2680335"/>
          </a:xfrm>
          <a:custGeom>
            <a:avLst/>
            <a:gdLst/>
            <a:ahLst/>
            <a:cxnLst/>
            <a:rect l="l" t="t" r="r" b="b"/>
            <a:pathLst>
              <a:path w="0" h="2680335">
                <a:moveTo>
                  <a:pt x="0" y="0"/>
                </a:moveTo>
                <a:lnTo>
                  <a:pt x="0" y="268020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248900" y="2144776"/>
            <a:ext cx="0" cy="2680335"/>
          </a:xfrm>
          <a:custGeom>
            <a:avLst/>
            <a:gdLst/>
            <a:ahLst/>
            <a:cxnLst/>
            <a:rect l="l" t="t" r="r" b="b"/>
            <a:pathLst>
              <a:path w="0" h="2680335">
                <a:moveTo>
                  <a:pt x="0" y="0"/>
                </a:moveTo>
                <a:lnTo>
                  <a:pt x="0" y="268020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05076" y="2159000"/>
            <a:ext cx="8258175" cy="0"/>
          </a:xfrm>
          <a:custGeom>
            <a:avLst/>
            <a:gdLst/>
            <a:ahLst/>
            <a:cxnLst/>
            <a:rect l="l" t="t" r="r" b="b"/>
            <a:pathLst>
              <a:path w="8258175" h="0">
                <a:moveTo>
                  <a:pt x="0" y="0"/>
                </a:moveTo>
                <a:lnTo>
                  <a:pt x="825804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05076" y="4810759"/>
            <a:ext cx="8258175" cy="0"/>
          </a:xfrm>
          <a:custGeom>
            <a:avLst/>
            <a:gdLst/>
            <a:ahLst/>
            <a:cxnLst/>
            <a:rect l="l" t="t" r="r" b="b"/>
            <a:pathLst>
              <a:path w="8258175" h="0">
                <a:moveTo>
                  <a:pt x="0" y="0"/>
                </a:moveTo>
                <a:lnTo>
                  <a:pt x="8258048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10994" y="2551938"/>
            <a:ext cx="196024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2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Metabolic 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rate 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Body 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fuels 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Body 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protein  Urinary</a:t>
            </a:r>
            <a:r>
              <a:rPr dirty="0" sz="2400" spc="-90" b="1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nitrogen  </a:t>
            </a:r>
            <a:r>
              <a:rPr dirty="0" sz="24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Weight 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loss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7222" y="2184908"/>
            <a:ext cx="11385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Liberation Sans Narrow"/>
                <a:cs typeface="Liberation Sans Narrow"/>
              </a:rPr>
              <a:t>Starvation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66460" y="2534666"/>
            <a:ext cx="1125220" cy="0"/>
          </a:xfrm>
          <a:custGeom>
            <a:avLst/>
            <a:gdLst/>
            <a:ahLst/>
            <a:cxnLst/>
            <a:rect l="l" t="t" r="r" b="b"/>
            <a:pathLst>
              <a:path w="1125220" h="0">
                <a:moveTo>
                  <a:pt x="0" y="0"/>
                </a:moveTo>
                <a:lnTo>
                  <a:pt x="1124712" y="0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06263" y="2991357"/>
            <a:ext cx="1261745" cy="903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2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con</a:t>
            </a:r>
            <a:r>
              <a:rPr dirty="0" sz="24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s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erved  con</a:t>
            </a:r>
            <a:r>
              <a:rPr dirty="0" sz="2400" spc="-10" b="1">
                <a:solidFill>
                  <a:srgbClr val="FFFFFF"/>
                </a:solidFill>
                <a:latin typeface="Liberation Sans Narrow"/>
                <a:cs typeface="Liberation Sans Narrow"/>
              </a:rPr>
              <a:t>s</a:t>
            </a: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erved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572756" y="2184908"/>
            <a:ext cx="21285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solidFill>
                  <a:srgbClr val="FFFFFF"/>
                </a:solidFill>
                <a:latin typeface="Liberation Sans Narrow"/>
                <a:cs typeface="Liberation Sans Narrow"/>
              </a:rPr>
              <a:t>Trauma </a:t>
            </a:r>
            <a:r>
              <a:rPr dirty="0" sz="24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or</a:t>
            </a:r>
            <a:r>
              <a:rPr dirty="0" sz="2400" spc="-55">
                <a:solidFill>
                  <a:srgbClr val="FFFFFF"/>
                </a:solidFill>
                <a:latin typeface="Liberation Sans Narrow"/>
                <a:cs typeface="Liberation Sans Narrow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Liberation Sans Narrow"/>
                <a:cs typeface="Liberation Sans Narrow"/>
              </a:rPr>
              <a:t>Disease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71867" y="2540000"/>
            <a:ext cx="2115820" cy="0"/>
          </a:xfrm>
          <a:custGeom>
            <a:avLst/>
            <a:gdLst/>
            <a:ahLst/>
            <a:cxnLst/>
            <a:rect l="l" t="t" r="r" b="b"/>
            <a:pathLst>
              <a:path w="2115820" h="0">
                <a:moveTo>
                  <a:pt x="0" y="0"/>
                </a:moveTo>
                <a:lnTo>
                  <a:pt x="2115311" y="0"/>
                </a:lnTo>
              </a:path>
            </a:pathLst>
          </a:custGeom>
          <a:ln w="1524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206993" y="2991357"/>
            <a:ext cx="859790" cy="903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2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wasted  wasted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52210" y="4380941"/>
            <a:ext cx="319722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571750" algn="l"/>
              </a:tabLst>
            </a:pPr>
            <a:r>
              <a:rPr dirty="0" sz="2400" spc="-5" b="1">
                <a:solidFill>
                  <a:srgbClr val="FFFFFF"/>
                </a:solidFill>
                <a:latin typeface="Liberation Sans Narrow"/>
                <a:cs typeface="Liberation Sans Narrow"/>
              </a:rPr>
              <a:t>slo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w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	</a:t>
            </a:r>
            <a:r>
              <a:rPr dirty="0" sz="2400" b="1">
                <a:solidFill>
                  <a:srgbClr val="FFFFFF"/>
                </a:solidFill>
                <a:latin typeface="Liberation Sans Narrow"/>
                <a:cs typeface="Liberation Sans Narrow"/>
              </a:rPr>
              <a:t>rapid</a:t>
            </a:r>
            <a:endParaRPr sz="2400">
              <a:latin typeface="Liberation Sans Narrow"/>
              <a:cs typeface="Liberation Sans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50694" y="5112765"/>
            <a:ext cx="6728459" cy="1437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17650" marR="5080" indent="-486409">
              <a:lnSpc>
                <a:spcPct val="100000"/>
              </a:lnSpc>
              <a:spcBef>
                <a:spcPts val="95"/>
              </a:spcBef>
            </a:pPr>
            <a:r>
              <a:rPr dirty="0" sz="2800" spc="-5" i="1">
                <a:latin typeface="Liberation Sans Narrow"/>
                <a:cs typeface="Liberation Sans Narrow"/>
              </a:rPr>
              <a:t>The </a:t>
            </a:r>
            <a:r>
              <a:rPr dirty="0" sz="2800" spc="-10" i="1">
                <a:latin typeface="Liberation Sans Narrow"/>
                <a:cs typeface="Liberation Sans Narrow"/>
              </a:rPr>
              <a:t>body adapts </a:t>
            </a:r>
            <a:r>
              <a:rPr dirty="0" sz="2800" spc="-5" i="1">
                <a:latin typeface="Liberation Sans Narrow"/>
                <a:cs typeface="Liberation Sans Narrow"/>
              </a:rPr>
              <a:t>to </a:t>
            </a:r>
            <a:r>
              <a:rPr dirty="0" sz="2800" spc="-10" i="1">
                <a:latin typeface="Liberation Sans Narrow"/>
                <a:cs typeface="Liberation Sans Narrow"/>
              </a:rPr>
              <a:t>starvation, </a:t>
            </a:r>
            <a:r>
              <a:rPr dirty="0" sz="2800" spc="-5" i="1">
                <a:latin typeface="Liberation Sans Narrow"/>
                <a:cs typeface="Liberation Sans Narrow"/>
              </a:rPr>
              <a:t>but not in </a:t>
            </a:r>
            <a:r>
              <a:rPr dirty="0" sz="2800" spc="-10" i="1">
                <a:latin typeface="Liberation Sans Narrow"/>
                <a:cs typeface="Liberation Sans Narrow"/>
              </a:rPr>
              <a:t>the  </a:t>
            </a:r>
            <a:r>
              <a:rPr dirty="0" sz="2800" spc="-5" i="1">
                <a:latin typeface="Liberation Sans Narrow"/>
                <a:cs typeface="Liberation Sans Narrow"/>
              </a:rPr>
              <a:t>presence of </a:t>
            </a:r>
            <a:r>
              <a:rPr dirty="0" sz="2800" spc="-10" i="1">
                <a:latin typeface="Liberation Sans Narrow"/>
                <a:cs typeface="Liberation Sans Narrow"/>
              </a:rPr>
              <a:t>critical injury </a:t>
            </a:r>
            <a:r>
              <a:rPr dirty="0" sz="2800" spc="-5" i="1">
                <a:latin typeface="Liberation Sans Narrow"/>
                <a:cs typeface="Liberation Sans Narrow"/>
              </a:rPr>
              <a:t>or</a:t>
            </a:r>
            <a:r>
              <a:rPr dirty="0" sz="2800" spc="30" i="1">
                <a:latin typeface="Liberation Sans Narrow"/>
                <a:cs typeface="Liberation Sans Narrow"/>
              </a:rPr>
              <a:t> </a:t>
            </a:r>
            <a:r>
              <a:rPr dirty="0" sz="2800" spc="-10" i="1">
                <a:latin typeface="Liberation Sans Narrow"/>
                <a:cs typeface="Liberation Sans Narrow"/>
              </a:rPr>
              <a:t>disease.</a:t>
            </a:r>
            <a:endParaRPr sz="2800">
              <a:latin typeface="Liberation Sans Narrow"/>
              <a:cs typeface="Liberation Sans Narrow"/>
            </a:endParaRPr>
          </a:p>
          <a:p>
            <a:pPr marL="12700">
              <a:lnSpc>
                <a:spcPct val="100000"/>
              </a:lnSpc>
              <a:spcBef>
                <a:spcPts val="2000"/>
              </a:spcBef>
            </a:pPr>
            <a:r>
              <a:rPr dirty="0" sz="2000" spc="-5">
                <a:latin typeface="Liberation Sans Narrow"/>
                <a:cs typeface="Liberation Sans Narrow"/>
              </a:rPr>
              <a:t>Popp MB, et </a:t>
            </a:r>
            <a:r>
              <a:rPr dirty="0" sz="2000" spc="-10">
                <a:latin typeface="Liberation Sans Narrow"/>
                <a:cs typeface="Liberation Sans Narrow"/>
              </a:rPr>
              <a:t>al. </a:t>
            </a:r>
            <a:r>
              <a:rPr dirty="0" sz="2000" spc="-5">
                <a:latin typeface="Liberation Sans Narrow"/>
                <a:cs typeface="Liberation Sans Narrow"/>
              </a:rPr>
              <a:t>In: Fischer </a:t>
            </a:r>
            <a:r>
              <a:rPr dirty="0" sz="2000" spc="-65">
                <a:latin typeface="Liberation Sans Narrow"/>
                <a:cs typeface="Liberation Sans Narrow"/>
              </a:rPr>
              <a:t>JF, </a:t>
            </a:r>
            <a:r>
              <a:rPr dirty="0" sz="2000" spc="-5">
                <a:latin typeface="Liberation Sans Narrow"/>
                <a:cs typeface="Liberation Sans Narrow"/>
              </a:rPr>
              <a:t>ed. </a:t>
            </a:r>
            <a:r>
              <a:rPr dirty="0" sz="2000" spc="-5" i="1">
                <a:latin typeface="Liberation Sans Narrow"/>
                <a:cs typeface="Liberation Sans Narrow"/>
              </a:rPr>
              <a:t>Surgical Nutrition</a:t>
            </a:r>
            <a:r>
              <a:rPr dirty="0" sz="2000" spc="-5">
                <a:latin typeface="Liberation Sans Narrow"/>
                <a:cs typeface="Liberation Sans Narrow"/>
              </a:rPr>
              <a:t>.</a:t>
            </a:r>
            <a:r>
              <a:rPr dirty="0" sz="2000" spc="20">
                <a:latin typeface="Liberation Sans Narrow"/>
                <a:cs typeface="Liberation Sans Narrow"/>
              </a:rPr>
              <a:t> </a:t>
            </a:r>
            <a:r>
              <a:rPr dirty="0" sz="2000" spc="-5">
                <a:latin typeface="Liberation Sans Narrow"/>
                <a:cs typeface="Liberation Sans Narrow"/>
              </a:rPr>
              <a:t>1983.</a:t>
            </a:r>
            <a:endParaRPr sz="2000">
              <a:latin typeface="Liberation Sans Narrow"/>
              <a:cs typeface="Liberation Sans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534400" y="2657855"/>
            <a:ext cx="76200" cy="334010"/>
          </a:xfrm>
          <a:custGeom>
            <a:avLst/>
            <a:gdLst/>
            <a:ahLst/>
            <a:cxnLst/>
            <a:rect l="l" t="t" r="r" b="b"/>
            <a:pathLst>
              <a:path w="76200" h="334010">
                <a:moveTo>
                  <a:pt x="44450" y="63500"/>
                </a:moveTo>
                <a:lnTo>
                  <a:pt x="31750" y="63500"/>
                </a:lnTo>
                <a:lnTo>
                  <a:pt x="31750" y="333756"/>
                </a:lnTo>
                <a:lnTo>
                  <a:pt x="44450" y="333756"/>
                </a:lnTo>
                <a:lnTo>
                  <a:pt x="44450" y="63500"/>
                </a:lnTo>
                <a:close/>
              </a:path>
              <a:path w="76200" h="33401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3401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734043" y="2657855"/>
            <a:ext cx="76200" cy="334010"/>
          </a:xfrm>
          <a:custGeom>
            <a:avLst/>
            <a:gdLst/>
            <a:ahLst/>
            <a:cxnLst/>
            <a:rect l="l" t="t" r="r" b="b"/>
            <a:pathLst>
              <a:path w="76200" h="334010">
                <a:moveTo>
                  <a:pt x="44450" y="63500"/>
                </a:moveTo>
                <a:lnTo>
                  <a:pt x="31750" y="63500"/>
                </a:lnTo>
                <a:lnTo>
                  <a:pt x="31750" y="333756"/>
                </a:lnTo>
                <a:lnTo>
                  <a:pt x="44450" y="333756"/>
                </a:lnTo>
                <a:lnTo>
                  <a:pt x="44450" y="63500"/>
                </a:lnTo>
                <a:close/>
              </a:path>
              <a:path w="76200" h="33401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3401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534400" y="4000500"/>
            <a:ext cx="76200" cy="334010"/>
          </a:xfrm>
          <a:custGeom>
            <a:avLst/>
            <a:gdLst/>
            <a:ahLst/>
            <a:cxnLst/>
            <a:rect l="l" t="t" r="r" b="b"/>
            <a:pathLst>
              <a:path w="76200" h="334010">
                <a:moveTo>
                  <a:pt x="44450" y="63500"/>
                </a:moveTo>
                <a:lnTo>
                  <a:pt x="31750" y="63500"/>
                </a:lnTo>
                <a:lnTo>
                  <a:pt x="31750" y="333756"/>
                </a:lnTo>
                <a:lnTo>
                  <a:pt x="44450" y="333756"/>
                </a:lnTo>
                <a:lnTo>
                  <a:pt x="44450" y="63500"/>
                </a:lnTo>
                <a:close/>
              </a:path>
              <a:path w="76200" h="33401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3401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734043" y="4000500"/>
            <a:ext cx="76200" cy="334010"/>
          </a:xfrm>
          <a:custGeom>
            <a:avLst/>
            <a:gdLst/>
            <a:ahLst/>
            <a:cxnLst/>
            <a:rect l="l" t="t" r="r" b="b"/>
            <a:pathLst>
              <a:path w="76200" h="334010">
                <a:moveTo>
                  <a:pt x="44450" y="63500"/>
                </a:moveTo>
                <a:lnTo>
                  <a:pt x="31750" y="63500"/>
                </a:lnTo>
                <a:lnTo>
                  <a:pt x="31750" y="333756"/>
                </a:lnTo>
                <a:lnTo>
                  <a:pt x="44450" y="333756"/>
                </a:lnTo>
                <a:lnTo>
                  <a:pt x="44450" y="63500"/>
                </a:lnTo>
                <a:close/>
              </a:path>
              <a:path w="76200" h="33401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3401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10655" y="2648711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750" y="266700"/>
                </a:moveTo>
                <a:lnTo>
                  <a:pt x="0" y="266700"/>
                </a:lnTo>
                <a:lnTo>
                  <a:pt x="38100" y="342900"/>
                </a:lnTo>
                <a:lnTo>
                  <a:pt x="69850" y="279400"/>
                </a:lnTo>
                <a:lnTo>
                  <a:pt x="31750" y="279400"/>
                </a:lnTo>
                <a:lnTo>
                  <a:pt x="31750" y="266700"/>
                </a:lnTo>
                <a:close/>
              </a:path>
              <a:path w="76200" h="342900">
                <a:moveTo>
                  <a:pt x="44450" y="0"/>
                </a:moveTo>
                <a:lnTo>
                  <a:pt x="31750" y="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0"/>
                </a:lnTo>
                <a:close/>
              </a:path>
              <a:path w="76200" h="342900">
                <a:moveTo>
                  <a:pt x="76200" y="266700"/>
                </a:moveTo>
                <a:lnTo>
                  <a:pt x="44450" y="266700"/>
                </a:lnTo>
                <a:lnTo>
                  <a:pt x="44450" y="279400"/>
                </a:lnTo>
                <a:lnTo>
                  <a:pt x="69850" y="279400"/>
                </a:lnTo>
                <a:lnTo>
                  <a:pt x="7620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10655" y="3991355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750" y="266700"/>
                </a:moveTo>
                <a:lnTo>
                  <a:pt x="0" y="266700"/>
                </a:lnTo>
                <a:lnTo>
                  <a:pt x="38100" y="342900"/>
                </a:lnTo>
                <a:lnTo>
                  <a:pt x="69850" y="279400"/>
                </a:lnTo>
                <a:lnTo>
                  <a:pt x="31750" y="279400"/>
                </a:lnTo>
                <a:lnTo>
                  <a:pt x="31750" y="266700"/>
                </a:lnTo>
                <a:close/>
              </a:path>
              <a:path w="76200" h="342900">
                <a:moveTo>
                  <a:pt x="44450" y="0"/>
                </a:moveTo>
                <a:lnTo>
                  <a:pt x="31750" y="0"/>
                </a:lnTo>
                <a:lnTo>
                  <a:pt x="31750" y="279400"/>
                </a:lnTo>
                <a:lnTo>
                  <a:pt x="44450" y="279400"/>
                </a:lnTo>
                <a:lnTo>
                  <a:pt x="44450" y="0"/>
                </a:lnTo>
                <a:close/>
              </a:path>
              <a:path w="76200" h="342900">
                <a:moveTo>
                  <a:pt x="76200" y="266700"/>
                </a:moveTo>
                <a:lnTo>
                  <a:pt x="44450" y="266700"/>
                </a:lnTo>
                <a:lnTo>
                  <a:pt x="44450" y="279400"/>
                </a:lnTo>
                <a:lnTo>
                  <a:pt x="69850" y="279400"/>
                </a:lnTo>
                <a:lnTo>
                  <a:pt x="7620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44957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10"/>
              <a:t>Modifying </a:t>
            </a:r>
            <a:r>
              <a:rPr dirty="0" spc="-215"/>
              <a:t>the</a:t>
            </a:r>
            <a:r>
              <a:rPr dirty="0" spc="-610"/>
              <a:t> </a:t>
            </a:r>
            <a:r>
              <a:rPr dirty="0" spc="-160"/>
              <a:t>Response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5199380" cy="258318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935" algn="l"/>
              </a:tabLst>
            </a:pPr>
            <a:r>
              <a:rPr dirty="0" sz="2800" spc="-70">
                <a:latin typeface="Arial"/>
                <a:cs typeface="Arial"/>
              </a:rPr>
              <a:t>Medication </a:t>
            </a:r>
            <a:r>
              <a:rPr dirty="0" sz="2800" spc="-90">
                <a:latin typeface="Arial"/>
                <a:cs typeface="Arial"/>
              </a:rPr>
              <a:t>(before </a:t>
            </a:r>
            <a:r>
              <a:rPr dirty="0" sz="2800" spc="-25">
                <a:latin typeface="Arial"/>
                <a:cs typeface="Arial"/>
              </a:rPr>
              <a:t>or </a:t>
            </a:r>
            <a:r>
              <a:rPr dirty="0" sz="2800" spc="-30">
                <a:latin typeface="Arial"/>
                <a:cs typeface="Arial"/>
              </a:rPr>
              <a:t>after</a:t>
            </a:r>
            <a:r>
              <a:rPr dirty="0" sz="2800" spc="-400">
                <a:latin typeface="Arial"/>
                <a:cs typeface="Arial"/>
              </a:rPr>
              <a:t> </a:t>
            </a:r>
            <a:r>
              <a:rPr dirty="0" sz="2800" spc="-50">
                <a:latin typeface="Arial"/>
                <a:cs typeface="Arial"/>
              </a:rPr>
              <a:t>injury)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30">
                <a:latin typeface="Arial"/>
                <a:cs typeface="Arial"/>
              </a:rPr>
              <a:t>Nutritional</a:t>
            </a:r>
            <a:r>
              <a:rPr dirty="0" sz="2800" spc="-125">
                <a:latin typeface="Arial"/>
                <a:cs typeface="Arial"/>
              </a:rPr>
              <a:t> </a:t>
            </a:r>
            <a:r>
              <a:rPr dirty="0" sz="2800" spc="-120">
                <a:latin typeface="Arial"/>
                <a:cs typeface="Arial"/>
              </a:rPr>
              <a:t>status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935" algn="l"/>
              </a:tabLst>
            </a:pPr>
            <a:r>
              <a:rPr dirty="0" sz="2800" spc="-130">
                <a:latin typeface="Arial"/>
                <a:cs typeface="Arial"/>
              </a:rPr>
              <a:t>Severity </a:t>
            </a:r>
            <a:r>
              <a:rPr dirty="0" sz="2800" spc="-10">
                <a:latin typeface="Arial"/>
                <a:cs typeface="Arial"/>
              </a:rPr>
              <a:t>of</a:t>
            </a:r>
            <a:r>
              <a:rPr dirty="0" sz="2800" spc="-175">
                <a:latin typeface="Arial"/>
                <a:cs typeface="Arial"/>
              </a:rPr>
              <a:t> </a:t>
            </a:r>
            <a:r>
              <a:rPr dirty="0" sz="2800" spc="-40">
                <a:latin typeface="Arial"/>
                <a:cs typeface="Arial"/>
              </a:rPr>
              <a:t>injury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935" algn="l"/>
              </a:tabLst>
            </a:pPr>
            <a:r>
              <a:rPr dirty="0" sz="2800" spc="-135">
                <a:latin typeface="Arial"/>
                <a:cs typeface="Arial"/>
              </a:rPr>
              <a:t>Temperature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105">
                <a:latin typeface="Arial"/>
                <a:cs typeface="Arial"/>
              </a:rPr>
              <a:t>Anesthetic</a:t>
            </a:r>
            <a:r>
              <a:rPr dirty="0" sz="2800" spc="-110">
                <a:latin typeface="Arial"/>
                <a:cs typeface="Arial"/>
              </a:rPr>
              <a:t> </a:t>
            </a:r>
            <a:r>
              <a:rPr dirty="0" sz="2800" spc="-90">
                <a:latin typeface="Arial"/>
                <a:cs typeface="Arial"/>
              </a:rPr>
              <a:t>technique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21621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Summa</a:t>
            </a:r>
            <a:r>
              <a:rPr dirty="0" spc="-90"/>
              <a:t>r</a:t>
            </a:r>
            <a:r>
              <a:rPr dirty="0" spc="-229"/>
              <a:t>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7918"/>
            <a:ext cx="10218420" cy="283908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har char="•"/>
              <a:tabLst>
                <a:tab pos="241935" algn="l"/>
              </a:tabLst>
            </a:pPr>
            <a:r>
              <a:rPr dirty="0" sz="2800" spc="-50">
                <a:latin typeface="Arial"/>
                <a:cs typeface="Arial"/>
              </a:rPr>
              <a:t>Injury </a:t>
            </a:r>
            <a:r>
              <a:rPr dirty="0" sz="2800" spc="-180">
                <a:latin typeface="Arial"/>
                <a:cs typeface="Arial"/>
              </a:rPr>
              <a:t>(Trauma </a:t>
            </a:r>
            <a:r>
              <a:rPr dirty="0" sz="2800" spc="-20">
                <a:latin typeface="Arial"/>
                <a:cs typeface="Arial"/>
              </a:rPr>
              <a:t>or </a:t>
            </a:r>
            <a:r>
              <a:rPr dirty="0" sz="2800" spc="-165">
                <a:latin typeface="Arial"/>
                <a:cs typeface="Arial"/>
              </a:rPr>
              <a:t>Surgery) </a:t>
            </a:r>
            <a:r>
              <a:rPr dirty="0" sz="2800" spc="-155">
                <a:latin typeface="Arial"/>
                <a:cs typeface="Arial"/>
              </a:rPr>
              <a:t>leads </a:t>
            </a:r>
            <a:r>
              <a:rPr dirty="0" sz="2800" spc="25">
                <a:latin typeface="Arial"/>
                <a:cs typeface="Arial"/>
              </a:rPr>
              <a:t>to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85">
                <a:latin typeface="Arial"/>
                <a:cs typeface="Arial"/>
              </a:rPr>
              <a:t>metabolic</a:t>
            </a:r>
            <a:r>
              <a:rPr dirty="0" sz="2800" spc="-340">
                <a:latin typeface="Arial"/>
                <a:cs typeface="Arial"/>
              </a:rPr>
              <a:t> </a:t>
            </a:r>
            <a:r>
              <a:rPr dirty="0" sz="2800" spc="-155">
                <a:latin typeface="Arial"/>
                <a:cs typeface="Arial"/>
              </a:rPr>
              <a:t>response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935" algn="l"/>
              </a:tabLst>
            </a:pPr>
            <a:r>
              <a:rPr dirty="0" sz="2800" spc="-70">
                <a:latin typeface="Arial"/>
                <a:cs typeface="Arial"/>
              </a:rPr>
              <a:t>Metabolic </a:t>
            </a:r>
            <a:r>
              <a:rPr dirty="0" sz="2800" spc="-155">
                <a:latin typeface="Arial"/>
                <a:cs typeface="Arial"/>
              </a:rPr>
              <a:t>response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35">
                <a:latin typeface="Arial"/>
                <a:cs typeface="Arial"/>
              </a:rPr>
              <a:t>injury </a:t>
            </a:r>
            <a:r>
              <a:rPr dirty="0" sz="2800" spc="-145">
                <a:latin typeface="Arial"/>
                <a:cs typeface="Arial"/>
              </a:rPr>
              <a:t>is </a:t>
            </a:r>
            <a:r>
              <a:rPr dirty="0" sz="2800" spc="-155">
                <a:latin typeface="Arial"/>
                <a:cs typeface="Arial"/>
              </a:rPr>
              <a:t>an </a:t>
            </a:r>
            <a:r>
              <a:rPr dirty="0" sz="2800" spc="-100">
                <a:latin typeface="Arial"/>
                <a:cs typeface="Arial"/>
              </a:rPr>
              <a:t>adaptive</a:t>
            </a:r>
            <a:r>
              <a:rPr dirty="0" sz="2800" spc="-400">
                <a:latin typeface="Arial"/>
                <a:cs typeface="Arial"/>
              </a:rPr>
              <a:t> </a:t>
            </a:r>
            <a:r>
              <a:rPr dirty="0" sz="2800" spc="-155">
                <a:latin typeface="Arial"/>
                <a:cs typeface="Arial"/>
              </a:rPr>
              <a:t>response</a:t>
            </a:r>
            <a:endParaRPr sz="2800">
              <a:latin typeface="Arial"/>
              <a:cs typeface="Arial"/>
            </a:endParaRPr>
          </a:p>
          <a:p>
            <a:pPr marL="241300" marR="5080" indent="-228600">
              <a:lnSpc>
                <a:spcPts val="3020"/>
              </a:lnSpc>
              <a:spcBef>
                <a:spcPts val="1045"/>
              </a:spcBef>
              <a:buChar char="•"/>
              <a:tabLst>
                <a:tab pos="241935" algn="l"/>
              </a:tabLst>
            </a:pPr>
            <a:r>
              <a:rPr dirty="0" sz="2800" spc="-70">
                <a:latin typeface="Arial"/>
                <a:cs typeface="Arial"/>
              </a:rPr>
              <a:t>Metabolic </a:t>
            </a:r>
            <a:r>
              <a:rPr dirty="0" sz="2800" spc="-155">
                <a:latin typeface="Arial"/>
                <a:cs typeface="Arial"/>
              </a:rPr>
              <a:t>response </a:t>
            </a:r>
            <a:r>
              <a:rPr dirty="0" sz="2800" spc="-100">
                <a:latin typeface="Arial"/>
                <a:cs typeface="Arial"/>
              </a:rPr>
              <a:t>could </a:t>
            </a:r>
            <a:r>
              <a:rPr dirty="0" sz="2800" spc="-85">
                <a:latin typeface="Arial"/>
                <a:cs typeface="Arial"/>
              </a:rPr>
              <a:t>overwhelm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105">
                <a:latin typeface="Arial"/>
                <a:cs typeface="Arial"/>
              </a:rPr>
              <a:t>body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114">
                <a:latin typeface="Arial"/>
                <a:cs typeface="Arial"/>
              </a:rPr>
              <a:t>lead </a:t>
            </a:r>
            <a:r>
              <a:rPr dirty="0" sz="2800" spc="20">
                <a:latin typeface="Arial"/>
                <a:cs typeface="Arial"/>
              </a:rPr>
              <a:t>to</a:t>
            </a:r>
            <a:r>
              <a:rPr dirty="0" sz="2800" spc="-355">
                <a:latin typeface="Arial"/>
                <a:cs typeface="Arial"/>
              </a:rPr>
              <a:t> </a:t>
            </a:r>
            <a:r>
              <a:rPr dirty="0" sz="2800" spc="-140">
                <a:latin typeface="Arial"/>
                <a:cs typeface="Arial"/>
              </a:rPr>
              <a:t>increased  </a:t>
            </a:r>
            <a:r>
              <a:rPr dirty="0" sz="2800" spc="-35">
                <a:latin typeface="Arial"/>
                <a:cs typeface="Arial"/>
              </a:rPr>
              <a:t>morbidity </a:t>
            </a:r>
            <a:r>
              <a:rPr dirty="0" sz="2800" spc="-135">
                <a:latin typeface="Arial"/>
                <a:cs typeface="Arial"/>
              </a:rPr>
              <a:t>and</a:t>
            </a:r>
            <a:r>
              <a:rPr dirty="0" sz="2800" spc="-21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mortality</a:t>
            </a:r>
            <a:endParaRPr sz="2800">
              <a:latin typeface="Arial"/>
              <a:cs typeface="Arial"/>
            </a:endParaRPr>
          </a:p>
          <a:p>
            <a:pPr marL="241300" marR="254000" indent="-228600">
              <a:lnSpc>
                <a:spcPts val="3020"/>
              </a:lnSpc>
              <a:spcBef>
                <a:spcPts val="1005"/>
              </a:spcBef>
              <a:buChar char="•"/>
              <a:tabLst>
                <a:tab pos="241935" algn="l"/>
              </a:tabLst>
            </a:pPr>
            <a:r>
              <a:rPr dirty="0" sz="2800" spc="-220">
                <a:latin typeface="Arial"/>
                <a:cs typeface="Arial"/>
              </a:rPr>
              <a:t>We </a:t>
            </a:r>
            <a:r>
              <a:rPr dirty="0" sz="2800" spc="-180">
                <a:latin typeface="Arial"/>
                <a:cs typeface="Arial"/>
              </a:rPr>
              <a:t>can </a:t>
            </a:r>
            <a:r>
              <a:rPr dirty="0" sz="2800" spc="-55">
                <a:latin typeface="Arial"/>
                <a:cs typeface="Arial"/>
              </a:rPr>
              <a:t>modify </a:t>
            </a:r>
            <a:r>
              <a:rPr dirty="0" sz="2800" spc="-35">
                <a:latin typeface="Arial"/>
                <a:cs typeface="Arial"/>
              </a:rPr>
              <a:t>the </a:t>
            </a:r>
            <a:r>
              <a:rPr dirty="0" sz="2800" spc="-85">
                <a:latin typeface="Arial"/>
                <a:cs typeface="Arial"/>
              </a:rPr>
              <a:t>metabolic </a:t>
            </a:r>
            <a:r>
              <a:rPr dirty="0" sz="2800" spc="-155">
                <a:latin typeface="Arial"/>
                <a:cs typeface="Arial"/>
              </a:rPr>
              <a:t>response </a:t>
            </a:r>
            <a:r>
              <a:rPr dirty="0" sz="2800" spc="-90">
                <a:latin typeface="Arial"/>
                <a:cs typeface="Arial"/>
              </a:rPr>
              <a:t>before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125">
                <a:latin typeface="Arial"/>
                <a:cs typeface="Arial"/>
              </a:rPr>
              <a:t>sometimes </a:t>
            </a:r>
            <a:r>
              <a:rPr dirty="0" sz="2800" spc="-30">
                <a:latin typeface="Arial"/>
                <a:cs typeface="Arial"/>
              </a:rPr>
              <a:t>after  </a:t>
            </a:r>
            <a:r>
              <a:rPr dirty="0" sz="2800" spc="-40">
                <a:latin typeface="Arial"/>
                <a:cs typeface="Arial"/>
              </a:rPr>
              <a:t>injury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2585" y="2049335"/>
            <a:ext cx="8924290" cy="1921510"/>
          </a:xfrm>
          <a:prstGeom prst="rect"/>
        </p:spPr>
        <p:txBody>
          <a:bodyPr wrap="square" lIns="0" tIns="4521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60"/>
              </a:spcBef>
            </a:pPr>
            <a:r>
              <a:rPr dirty="0" sz="6000" spc="-215"/>
              <a:t>Metabolic </a:t>
            </a:r>
            <a:r>
              <a:rPr dirty="0" sz="6000" spc="-225"/>
              <a:t>Response </a:t>
            </a:r>
            <a:r>
              <a:rPr dirty="0" sz="6000" spc="-285"/>
              <a:t>to</a:t>
            </a:r>
            <a:r>
              <a:rPr dirty="0" sz="6000" spc="-980"/>
              <a:t> </a:t>
            </a:r>
            <a:r>
              <a:rPr dirty="0" sz="6000" spc="-320"/>
              <a:t>Injury</a:t>
            </a:r>
            <a:endParaRPr sz="6000"/>
          </a:p>
          <a:p>
            <a:pPr algn="ctr" marL="4445">
              <a:lnSpc>
                <a:spcPct val="100000"/>
              </a:lnSpc>
              <a:spcBef>
                <a:spcPts val="1385"/>
              </a:spcBef>
            </a:pPr>
            <a:r>
              <a:rPr dirty="0" sz="2400" spc="-114">
                <a:latin typeface="Arial"/>
                <a:cs typeface="Arial"/>
              </a:rPr>
              <a:t>Questions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34747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60940" cy="25006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800" spc="-145" b="1">
                <a:latin typeface="Trebuchet MS"/>
                <a:cs typeface="Trebuchet MS"/>
              </a:rPr>
              <a:t>Inadequate </a:t>
            </a:r>
            <a:r>
              <a:rPr dirty="0" sz="2800" spc="-185" b="1">
                <a:latin typeface="Trebuchet MS"/>
                <a:cs typeface="Trebuchet MS"/>
              </a:rPr>
              <a:t>oxygen </a:t>
            </a:r>
            <a:r>
              <a:rPr dirty="0" sz="2800" spc="-175" b="1">
                <a:latin typeface="Trebuchet MS"/>
                <a:cs typeface="Trebuchet MS"/>
              </a:rPr>
              <a:t>delivery </a:t>
            </a:r>
            <a:r>
              <a:rPr dirty="0" sz="2800" spc="-125" b="1">
                <a:latin typeface="Trebuchet MS"/>
                <a:cs typeface="Trebuchet MS"/>
              </a:rPr>
              <a:t>to </a:t>
            </a:r>
            <a:r>
              <a:rPr dirty="0" sz="2800" spc="-180" b="1">
                <a:latin typeface="Trebuchet MS"/>
                <a:cs typeface="Trebuchet MS"/>
              </a:rPr>
              <a:t>meet </a:t>
            </a:r>
            <a:r>
              <a:rPr dirty="0" sz="2800" spc="-160" b="1">
                <a:latin typeface="Trebuchet MS"/>
                <a:cs typeface="Trebuchet MS"/>
              </a:rPr>
              <a:t>metabolic</a:t>
            </a:r>
            <a:r>
              <a:rPr dirty="0" sz="2800" spc="-335" b="1">
                <a:latin typeface="Trebuchet MS"/>
                <a:cs typeface="Trebuchet MS"/>
              </a:rPr>
              <a:t> </a:t>
            </a:r>
            <a:r>
              <a:rPr dirty="0" sz="2800" spc="-130" b="1">
                <a:latin typeface="Trebuchet MS"/>
                <a:cs typeface="Trebuchet MS"/>
              </a:rPr>
              <a:t>demand</a:t>
            </a:r>
            <a:r>
              <a:rPr dirty="0" sz="2800" spc="-13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241935" algn="l"/>
              </a:tabLst>
            </a:pPr>
            <a:r>
              <a:rPr dirty="0" sz="2800" spc="-180">
                <a:latin typeface="Arial"/>
                <a:cs typeface="Arial"/>
              </a:rPr>
              <a:t>Results </a:t>
            </a:r>
            <a:r>
              <a:rPr dirty="0" sz="2800" spc="-35">
                <a:latin typeface="Arial"/>
                <a:cs typeface="Arial"/>
              </a:rPr>
              <a:t>in </a:t>
            </a:r>
            <a:r>
              <a:rPr dirty="0" sz="2800" spc="-100">
                <a:latin typeface="Arial"/>
                <a:cs typeface="Arial"/>
              </a:rPr>
              <a:t>global </a:t>
            </a:r>
            <a:r>
              <a:rPr dirty="0" sz="2800" spc="-120">
                <a:latin typeface="Arial"/>
                <a:cs typeface="Arial"/>
              </a:rPr>
              <a:t>tissue </a:t>
            </a:r>
            <a:r>
              <a:rPr dirty="0" sz="2800" spc="-95">
                <a:latin typeface="Arial"/>
                <a:cs typeface="Arial"/>
              </a:rPr>
              <a:t>hypoperfusion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85">
                <a:latin typeface="Arial"/>
                <a:cs typeface="Arial"/>
              </a:rPr>
              <a:t>metabolic</a:t>
            </a:r>
            <a:r>
              <a:rPr dirty="0" sz="2800" spc="-225">
                <a:latin typeface="Arial"/>
                <a:cs typeface="Arial"/>
              </a:rPr>
              <a:t> </a:t>
            </a:r>
            <a:r>
              <a:rPr dirty="0" sz="2800" spc="-150">
                <a:latin typeface="Arial"/>
                <a:cs typeface="Arial"/>
              </a:rPr>
              <a:t>acidosis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20"/>
              </a:lnSpc>
              <a:buChar char="•"/>
              <a:tabLst>
                <a:tab pos="241935" algn="l"/>
              </a:tabLst>
            </a:pPr>
            <a:r>
              <a:rPr dirty="0" sz="2800" spc="-225">
                <a:latin typeface="Arial"/>
                <a:cs typeface="Arial"/>
              </a:rPr>
              <a:t>Shock </a:t>
            </a:r>
            <a:r>
              <a:rPr dirty="0" sz="2800" spc="-185">
                <a:latin typeface="Arial"/>
                <a:cs typeface="Arial"/>
              </a:rPr>
              <a:t>can </a:t>
            </a:r>
            <a:r>
              <a:rPr dirty="0" sz="2800" spc="-114">
                <a:latin typeface="Arial"/>
                <a:cs typeface="Arial"/>
              </a:rPr>
              <a:t>occur </a:t>
            </a:r>
            <a:r>
              <a:rPr dirty="0" sz="2800" spc="15">
                <a:latin typeface="Arial"/>
                <a:cs typeface="Arial"/>
              </a:rPr>
              <a:t>with </a:t>
            </a:r>
            <a:r>
              <a:rPr dirty="0" sz="2800" spc="-220">
                <a:latin typeface="Arial"/>
                <a:cs typeface="Arial"/>
              </a:rPr>
              <a:t>a </a:t>
            </a:r>
            <a:r>
              <a:rPr dirty="0" sz="2800" spc="-80">
                <a:latin typeface="Arial"/>
                <a:cs typeface="Arial"/>
              </a:rPr>
              <a:t>normal </a:t>
            </a:r>
            <a:r>
              <a:rPr dirty="0" sz="2800" spc="-75">
                <a:latin typeface="Arial"/>
                <a:cs typeface="Arial"/>
              </a:rPr>
              <a:t>blood </a:t>
            </a:r>
            <a:r>
              <a:rPr dirty="0" sz="2800" spc="-140">
                <a:latin typeface="Arial"/>
                <a:cs typeface="Arial"/>
              </a:rPr>
              <a:t>pressure, </a:t>
            </a:r>
            <a:r>
              <a:rPr dirty="0" sz="2800" spc="-135">
                <a:latin typeface="Arial"/>
                <a:cs typeface="Arial"/>
              </a:rPr>
              <a:t>and </a:t>
            </a:r>
            <a:r>
              <a:rPr dirty="0" sz="2800" spc="-100">
                <a:latin typeface="Arial"/>
                <a:cs typeface="Arial"/>
              </a:rPr>
              <a:t>hypotension </a:t>
            </a:r>
            <a:r>
              <a:rPr dirty="0" sz="2800" spc="-185">
                <a:latin typeface="Arial"/>
                <a:cs typeface="Arial"/>
              </a:rPr>
              <a:t>can  </a:t>
            </a:r>
            <a:r>
              <a:rPr dirty="0" sz="2800" spc="-114">
                <a:latin typeface="Arial"/>
                <a:cs typeface="Arial"/>
              </a:rPr>
              <a:t>occur </a:t>
            </a:r>
            <a:r>
              <a:rPr dirty="0" sz="2800" spc="5">
                <a:latin typeface="Arial"/>
                <a:cs typeface="Arial"/>
              </a:rPr>
              <a:t>without</a:t>
            </a:r>
            <a:r>
              <a:rPr dirty="0" sz="2800" spc="-165">
                <a:latin typeface="Arial"/>
                <a:cs typeface="Arial"/>
              </a:rPr>
              <a:t> </a:t>
            </a:r>
            <a:r>
              <a:rPr dirty="0" sz="2800" spc="-170">
                <a:latin typeface="Arial"/>
                <a:cs typeface="Arial"/>
              </a:rPr>
              <a:t>shock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7659" y="1049782"/>
            <a:ext cx="134683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7659" y="2424811"/>
            <a:ext cx="6103620" cy="3415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0665" indent="-240665">
              <a:lnSpc>
                <a:spcPct val="100000"/>
              </a:lnSpc>
              <a:spcBef>
                <a:spcPts val="105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140">
                <a:latin typeface="Arial"/>
                <a:cs typeface="Arial"/>
              </a:rPr>
              <a:t>Oxygen</a:t>
            </a:r>
            <a:r>
              <a:rPr dirty="0" sz="2000" spc="-150">
                <a:latin typeface="Arial"/>
                <a:cs typeface="Arial"/>
              </a:rPr>
              <a:t> </a:t>
            </a:r>
            <a:r>
              <a:rPr dirty="0" sz="2000" spc="-60">
                <a:latin typeface="Arial"/>
                <a:cs typeface="Arial"/>
              </a:rPr>
              <a:t>delivery</a:t>
            </a:r>
            <a:r>
              <a:rPr dirty="0" sz="2000" spc="-85">
                <a:latin typeface="Arial"/>
                <a:cs typeface="Arial"/>
              </a:rPr>
              <a:t> </a:t>
            </a:r>
            <a:r>
              <a:rPr dirty="0" sz="2000" spc="-105">
                <a:latin typeface="Arial"/>
                <a:cs typeface="Arial"/>
              </a:rPr>
              <a:t>is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the</a:t>
            </a:r>
            <a:r>
              <a:rPr dirty="0" sz="2000" spc="-100">
                <a:latin typeface="Arial"/>
                <a:cs typeface="Arial"/>
              </a:rPr>
              <a:t> </a:t>
            </a:r>
            <a:r>
              <a:rPr dirty="0" sz="2000" spc="-25">
                <a:latin typeface="Arial"/>
                <a:cs typeface="Arial"/>
              </a:rPr>
              <a:t>function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of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the</a:t>
            </a:r>
            <a:r>
              <a:rPr dirty="0" sz="2000" spc="-95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circulatory</a:t>
            </a:r>
            <a:r>
              <a:rPr dirty="0" sz="2000" spc="-110">
                <a:latin typeface="Arial"/>
                <a:cs typeface="Arial"/>
              </a:rPr>
              <a:t> system.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400">
              <a:latin typeface="Times New Roman"/>
              <a:cs typeface="Times New Roman"/>
            </a:endParaRPr>
          </a:p>
          <a:p>
            <a:pPr marL="240665" indent="-240665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dirty="0" sz="2000" spc="-130">
                <a:latin typeface="Arial"/>
                <a:cs typeface="Arial"/>
              </a:rPr>
              <a:t>This </a:t>
            </a:r>
            <a:r>
              <a:rPr dirty="0" sz="2000" spc="-120">
                <a:latin typeface="Arial"/>
                <a:cs typeface="Arial"/>
              </a:rPr>
              <a:t>system </a:t>
            </a:r>
            <a:r>
              <a:rPr dirty="0" sz="2000" spc="-105">
                <a:latin typeface="Arial"/>
                <a:cs typeface="Arial"/>
              </a:rPr>
              <a:t>is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85">
                <a:latin typeface="Arial"/>
                <a:cs typeface="Arial"/>
              </a:rPr>
              <a:t>basically:</a:t>
            </a:r>
            <a:endParaRPr sz="2000">
              <a:latin typeface="Arial"/>
              <a:cs typeface="Arial"/>
            </a:endParaRPr>
          </a:p>
          <a:p>
            <a:pPr lvl="1" marL="1062990" indent="-135890">
              <a:lnSpc>
                <a:spcPct val="100000"/>
              </a:lnSpc>
              <a:spcBef>
                <a:spcPts val="760"/>
              </a:spcBef>
              <a:buChar char="-"/>
              <a:tabLst>
                <a:tab pos="1063625" algn="l"/>
              </a:tabLst>
            </a:pPr>
            <a:r>
              <a:rPr dirty="0" sz="2000" spc="-125">
                <a:latin typeface="Arial"/>
                <a:cs typeface="Arial"/>
              </a:rPr>
              <a:t>Pump</a:t>
            </a:r>
            <a:r>
              <a:rPr dirty="0" sz="2000" spc="-120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(heart)</a:t>
            </a:r>
            <a:endParaRPr sz="2000">
              <a:latin typeface="Arial"/>
              <a:cs typeface="Arial"/>
            </a:endParaRPr>
          </a:p>
          <a:p>
            <a:pPr lvl="1" marL="1062990" indent="-135890">
              <a:lnSpc>
                <a:spcPct val="100000"/>
              </a:lnSpc>
              <a:spcBef>
                <a:spcPts val="755"/>
              </a:spcBef>
              <a:buChar char="-"/>
              <a:tabLst>
                <a:tab pos="1063625" algn="l"/>
              </a:tabLst>
            </a:pPr>
            <a:r>
              <a:rPr dirty="0" sz="2000" spc="-140">
                <a:latin typeface="Arial"/>
                <a:cs typeface="Arial"/>
              </a:rPr>
              <a:t>Pipes</a:t>
            </a:r>
            <a:r>
              <a:rPr dirty="0" sz="2000" spc="-110">
                <a:latin typeface="Arial"/>
                <a:cs typeface="Arial"/>
              </a:rPr>
              <a:t> </a:t>
            </a:r>
            <a:r>
              <a:rPr dirty="0" sz="2000" spc="-130">
                <a:latin typeface="Arial"/>
                <a:cs typeface="Arial"/>
              </a:rPr>
              <a:t>(vessels)</a:t>
            </a:r>
            <a:endParaRPr sz="2000">
              <a:latin typeface="Arial"/>
              <a:cs typeface="Arial"/>
            </a:endParaRPr>
          </a:p>
          <a:p>
            <a:pPr lvl="1" marL="1062990" indent="-135890">
              <a:lnSpc>
                <a:spcPct val="100000"/>
              </a:lnSpc>
              <a:spcBef>
                <a:spcPts val="770"/>
              </a:spcBef>
              <a:buChar char="-"/>
              <a:tabLst>
                <a:tab pos="1063625" algn="l"/>
              </a:tabLst>
            </a:pPr>
            <a:r>
              <a:rPr dirty="0" sz="2000" spc="-70">
                <a:latin typeface="Arial"/>
                <a:cs typeface="Arial"/>
              </a:rPr>
              <a:t>Solution</a:t>
            </a:r>
            <a:r>
              <a:rPr dirty="0" sz="2000" spc="-130">
                <a:latin typeface="Arial"/>
                <a:cs typeface="Arial"/>
              </a:rPr>
              <a:t> </a:t>
            </a:r>
            <a:r>
              <a:rPr dirty="0" sz="2000" spc="-50">
                <a:latin typeface="Arial"/>
                <a:cs typeface="Arial"/>
              </a:rPr>
              <a:t>(blood)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-"/>
            </a:pP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-"/>
            </a:pPr>
            <a:endParaRPr sz="1600">
              <a:latin typeface="Times New Roman"/>
              <a:cs typeface="Times New Roman"/>
            </a:endParaRPr>
          </a:p>
          <a:p>
            <a:pPr marL="355600" marR="311785" indent="-342900">
              <a:lnSpc>
                <a:spcPts val="216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000" spc="-135">
                <a:latin typeface="Arial"/>
                <a:cs typeface="Arial"/>
              </a:rPr>
              <a:t>Needs </a:t>
            </a:r>
            <a:r>
              <a:rPr dirty="0" sz="2000" spc="15">
                <a:latin typeface="Arial"/>
                <a:cs typeface="Arial"/>
              </a:rPr>
              <a:t>to </a:t>
            </a:r>
            <a:r>
              <a:rPr dirty="0" sz="2000" spc="-30">
                <a:latin typeface="Arial"/>
                <a:cs typeface="Arial"/>
              </a:rPr>
              <a:t>function </a:t>
            </a:r>
            <a:r>
              <a:rPr dirty="0" sz="2000" spc="-35">
                <a:latin typeface="Arial"/>
                <a:cs typeface="Arial"/>
              </a:rPr>
              <a:t>at </a:t>
            </a:r>
            <a:r>
              <a:rPr dirty="0" sz="2000" spc="-85">
                <a:latin typeface="Arial"/>
                <a:cs typeface="Arial"/>
              </a:rPr>
              <a:t>adequate </a:t>
            </a:r>
            <a:r>
              <a:rPr dirty="0" sz="2000" spc="-95">
                <a:latin typeface="Arial"/>
                <a:cs typeface="Arial"/>
              </a:rPr>
              <a:t>pressure, </a:t>
            </a:r>
            <a:r>
              <a:rPr dirty="0" sz="2000" spc="-75">
                <a:latin typeface="Arial"/>
                <a:cs typeface="Arial"/>
              </a:rPr>
              <a:t>volume</a:t>
            </a:r>
            <a:r>
              <a:rPr dirty="0" sz="2000" spc="-340">
                <a:latin typeface="Arial"/>
                <a:cs typeface="Arial"/>
              </a:rPr>
              <a:t> </a:t>
            </a:r>
            <a:r>
              <a:rPr dirty="0" sz="2000" spc="-95">
                <a:latin typeface="Arial"/>
                <a:cs typeface="Arial"/>
              </a:rPr>
              <a:t>and  </a:t>
            </a:r>
            <a:r>
              <a:rPr dirty="0" sz="2000" spc="-70">
                <a:latin typeface="Arial"/>
                <a:cs typeface="Arial"/>
              </a:rPr>
              <a:t>carrying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 spc="-95">
                <a:latin typeface="Arial"/>
                <a:cs typeface="Arial"/>
              </a:rPr>
              <a:t>capacity.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55992" y="0"/>
            <a:ext cx="4636135" cy="6858000"/>
          </a:xfrm>
          <a:custGeom>
            <a:avLst/>
            <a:gdLst/>
            <a:ahLst/>
            <a:cxnLst/>
            <a:rect l="l" t="t" r="r" b="b"/>
            <a:pathLst>
              <a:path w="4636134" h="6858000">
                <a:moveTo>
                  <a:pt x="0" y="6858000"/>
                </a:moveTo>
                <a:lnTo>
                  <a:pt x="4636008" y="6858000"/>
                </a:lnTo>
                <a:lnTo>
                  <a:pt x="463600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647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76616" y="440436"/>
            <a:ext cx="3790187" cy="5861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40623" y="484631"/>
            <a:ext cx="3667125" cy="5739765"/>
          </a:xfrm>
          <a:custGeom>
            <a:avLst/>
            <a:gdLst/>
            <a:ahLst/>
            <a:cxnLst/>
            <a:rect l="l" t="t" r="r" b="b"/>
            <a:pathLst>
              <a:path w="3667125" h="5739765">
                <a:moveTo>
                  <a:pt x="0" y="5739384"/>
                </a:moveTo>
                <a:lnTo>
                  <a:pt x="3666744" y="5739384"/>
                </a:lnTo>
                <a:lnTo>
                  <a:pt x="3666744" y="0"/>
                </a:lnTo>
                <a:lnTo>
                  <a:pt x="0" y="0"/>
                </a:lnTo>
                <a:lnTo>
                  <a:pt x="0" y="5739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40623" y="484631"/>
            <a:ext cx="3667125" cy="5739765"/>
          </a:xfrm>
          <a:custGeom>
            <a:avLst/>
            <a:gdLst/>
            <a:ahLst/>
            <a:cxnLst/>
            <a:rect l="l" t="t" r="r" b="b"/>
            <a:pathLst>
              <a:path w="3667125" h="5739765">
                <a:moveTo>
                  <a:pt x="0" y="5739384"/>
                </a:moveTo>
                <a:lnTo>
                  <a:pt x="3666744" y="5739384"/>
                </a:lnTo>
                <a:lnTo>
                  <a:pt x="3666744" y="0"/>
                </a:lnTo>
                <a:lnTo>
                  <a:pt x="0" y="0"/>
                </a:lnTo>
                <a:lnTo>
                  <a:pt x="0" y="5739384"/>
                </a:lnTo>
                <a:close/>
              </a:path>
            </a:pathLst>
          </a:custGeom>
          <a:ln w="9144">
            <a:solidFill>
              <a:srgbClr val="C7C9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644128" y="629412"/>
            <a:ext cx="2589276" cy="53660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783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5"/>
              <a:t>Understanding</a:t>
            </a:r>
            <a:r>
              <a:rPr dirty="0" spc="-390"/>
              <a:t> </a:t>
            </a: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93493"/>
            <a:ext cx="10048875" cy="343598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80"/>
              </a:spcBef>
              <a:buChar char="•"/>
              <a:tabLst>
                <a:tab pos="241935" algn="l"/>
              </a:tabLst>
            </a:pPr>
            <a:r>
              <a:rPr dirty="0" sz="2800" spc="-110">
                <a:latin typeface="Arial"/>
                <a:cs typeface="Arial"/>
              </a:rPr>
              <a:t>Inadequate </a:t>
            </a:r>
            <a:r>
              <a:rPr dirty="0" sz="2800" spc="-155">
                <a:latin typeface="Arial"/>
                <a:cs typeface="Arial"/>
              </a:rPr>
              <a:t>systemic </a:t>
            </a:r>
            <a:r>
              <a:rPr dirty="0" sz="2800" spc="-175">
                <a:latin typeface="Arial"/>
                <a:cs typeface="Arial"/>
              </a:rPr>
              <a:t>oxygen </a:t>
            </a:r>
            <a:r>
              <a:rPr dirty="0" sz="2800" spc="-85">
                <a:latin typeface="Arial"/>
                <a:cs typeface="Arial"/>
              </a:rPr>
              <a:t>delivery </a:t>
            </a:r>
            <a:r>
              <a:rPr dirty="0" sz="2800" spc="-114">
                <a:latin typeface="Arial"/>
                <a:cs typeface="Arial"/>
              </a:rPr>
              <a:t>activates </a:t>
            </a:r>
            <a:r>
              <a:rPr dirty="0" sz="2800" spc="-85">
                <a:latin typeface="Arial"/>
                <a:cs typeface="Arial"/>
              </a:rPr>
              <a:t>autonomic </a:t>
            </a:r>
            <a:r>
              <a:rPr dirty="0" sz="2800" spc="-170">
                <a:latin typeface="Arial"/>
                <a:cs typeface="Arial"/>
              </a:rPr>
              <a:t>responses  </a:t>
            </a:r>
            <a:r>
              <a:rPr dirty="0" sz="2800" spc="20">
                <a:latin typeface="Arial"/>
                <a:cs typeface="Arial"/>
              </a:rPr>
              <a:t>to </a:t>
            </a:r>
            <a:r>
              <a:rPr dirty="0" sz="2800" spc="-75">
                <a:latin typeface="Arial"/>
                <a:cs typeface="Arial"/>
              </a:rPr>
              <a:t>maintain </a:t>
            </a:r>
            <a:r>
              <a:rPr dirty="0" sz="2800" spc="-155">
                <a:latin typeface="Arial"/>
                <a:cs typeface="Arial"/>
              </a:rPr>
              <a:t>systemic </a:t>
            </a:r>
            <a:r>
              <a:rPr dirty="0" sz="2800" spc="-175">
                <a:latin typeface="Arial"/>
                <a:cs typeface="Arial"/>
              </a:rPr>
              <a:t>oxygen</a:t>
            </a:r>
            <a:r>
              <a:rPr dirty="0" sz="2800" spc="-345">
                <a:latin typeface="Arial"/>
                <a:cs typeface="Arial"/>
              </a:rPr>
              <a:t> </a:t>
            </a:r>
            <a:r>
              <a:rPr dirty="0" sz="2800" spc="-85">
                <a:latin typeface="Arial"/>
                <a:cs typeface="Arial"/>
              </a:rPr>
              <a:t>delivery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65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699135" algn="l"/>
              </a:tabLst>
            </a:pPr>
            <a:r>
              <a:rPr dirty="0" sz="2400" spc="-105">
                <a:latin typeface="Arial"/>
                <a:cs typeface="Arial"/>
              </a:rPr>
              <a:t>Sympathetic nervous</a:t>
            </a:r>
            <a:r>
              <a:rPr dirty="0" sz="2400" spc="-190">
                <a:latin typeface="Arial"/>
                <a:cs typeface="Arial"/>
              </a:rPr>
              <a:t> </a:t>
            </a:r>
            <a:r>
              <a:rPr dirty="0" sz="2400" spc="-145"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90"/>
              </a:spcBef>
              <a:buChar char="•"/>
              <a:tabLst>
                <a:tab pos="1156335" algn="l"/>
              </a:tabLst>
            </a:pPr>
            <a:r>
              <a:rPr dirty="0" sz="2000" spc="-190">
                <a:latin typeface="Arial"/>
                <a:cs typeface="Arial"/>
              </a:rPr>
              <a:t>NE, </a:t>
            </a:r>
            <a:r>
              <a:rPr dirty="0" sz="2000" spc="-55">
                <a:latin typeface="Arial"/>
                <a:cs typeface="Arial"/>
              </a:rPr>
              <a:t>epinephrine, </a:t>
            </a:r>
            <a:r>
              <a:rPr dirty="0" sz="2000" spc="-75">
                <a:latin typeface="Arial"/>
                <a:cs typeface="Arial"/>
              </a:rPr>
              <a:t>dopamine, </a:t>
            </a:r>
            <a:r>
              <a:rPr dirty="0" sz="2000" spc="-95">
                <a:latin typeface="Arial"/>
                <a:cs typeface="Arial"/>
              </a:rPr>
              <a:t>and </a:t>
            </a:r>
            <a:r>
              <a:rPr dirty="0" sz="2000" spc="-45">
                <a:latin typeface="Arial"/>
                <a:cs typeface="Arial"/>
              </a:rPr>
              <a:t>cortisol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 spc="-105">
                <a:latin typeface="Arial"/>
                <a:cs typeface="Arial"/>
              </a:rPr>
              <a:t>release</a:t>
            </a:r>
            <a:endParaRPr sz="2000">
              <a:latin typeface="Arial"/>
              <a:cs typeface="Arial"/>
            </a:endParaRPr>
          </a:p>
          <a:p>
            <a:pPr lvl="3" marL="1612900" indent="-228600">
              <a:lnSpc>
                <a:spcPct val="100000"/>
              </a:lnSpc>
              <a:spcBef>
                <a:spcPts val="330"/>
              </a:spcBef>
              <a:buChar char="•"/>
              <a:tabLst>
                <a:tab pos="1612900" algn="l"/>
                <a:tab pos="1613535" algn="l"/>
              </a:tabLst>
            </a:pPr>
            <a:r>
              <a:rPr dirty="0" sz="1600" spc="-160">
                <a:latin typeface="Arial"/>
                <a:cs typeface="Arial"/>
              </a:rPr>
              <a:t>Causes </a:t>
            </a:r>
            <a:r>
              <a:rPr dirty="0" sz="1600" spc="-60">
                <a:latin typeface="Arial"/>
                <a:cs typeface="Arial"/>
              </a:rPr>
              <a:t>vasoconstriction, </a:t>
            </a:r>
            <a:r>
              <a:rPr dirty="0" sz="1600" spc="-85">
                <a:latin typeface="Arial"/>
                <a:cs typeface="Arial"/>
              </a:rPr>
              <a:t>increase </a:t>
            </a:r>
            <a:r>
              <a:rPr dirty="0" sz="1600" spc="-25">
                <a:latin typeface="Arial"/>
                <a:cs typeface="Arial"/>
              </a:rPr>
              <a:t>in </a:t>
            </a:r>
            <a:r>
              <a:rPr dirty="0" sz="1600" spc="-170">
                <a:latin typeface="Arial"/>
                <a:cs typeface="Arial"/>
              </a:rPr>
              <a:t>HR, </a:t>
            </a:r>
            <a:r>
              <a:rPr dirty="0" sz="1600" spc="-80">
                <a:latin typeface="Arial"/>
                <a:cs typeface="Arial"/>
              </a:rPr>
              <a:t>and </a:t>
            </a:r>
            <a:r>
              <a:rPr dirty="0" sz="1600" spc="-85">
                <a:latin typeface="Arial"/>
                <a:cs typeface="Arial"/>
              </a:rPr>
              <a:t>increase </a:t>
            </a:r>
            <a:r>
              <a:rPr dirty="0" sz="1600" spc="-10">
                <a:latin typeface="Arial"/>
                <a:cs typeface="Arial"/>
              </a:rPr>
              <a:t>of </a:t>
            </a:r>
            <a:r>
              <a:rPr dirty="0" sz="1600" spc="-85">
                <a:latin typeface="Arial"/>
                <a:cs typeface="Arial"/>
              </a:rPr>
              <a:t>cardiac </a:t>
            </a:r>
            <a:r>
              <a:rPr dirty="0" sz="1600" spc="-25">
                <a:latin typeface="Arial"/>
                <a:cs typeface="Arial"/>
              </a:rPr>
              <a:t>contractility </a:t>
            </a:r>
            <a:r>
              <a:rPr dirty="0" sz="1600" spc="-80">
                <a:latin typeface="Arial"/>
                <a:cs typeface="Arial"/>
              </a:rPr>
              <a:t>(cardiac</a:t>
            </a:r>
            <a:r>
              <a:rPr dirty="0" sz="1600" spc="-100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output)</a:t>
            </a:r>
            <a:endParaRPr sz="16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160"/>
              </a:spcBef>
              <a:buChar char="•"/>
              <a:tabLst>
                <a:tab pos="699135" algn="l"/>
              </a:tabLst>
            </a:pPr>
            <a:r>
              <a:rPr dirty="0" sz="2400" spc="-105">
                <a:latin typeface="Arial"/>
                <a:cs typeface="Arial"/>
              </a:rPr>
              <a:t>Renin-angiotensin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60">
                <a:latin typeface="Arial"/>
                <a:cs typeface="Arial"/>
              </a:rPr>
              <a:t>axis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90"/>
              </a:spcBef>
              <a:buChar char="•"/>
              <a:tabLst>
                <a:tab pos="1156335" algn="l"/>
              </a:tabLst>
            </a:pPr>
            <a:r>
              <a:rPr dirty="0" sz="2000" spc="-70">
                <a:latin typeface="Arial"/>
                <a:cs typeface="Arial"/>
              </a:rPr>
              <a:t>Water </a:t>
            </a:r>
            <a:r>
              <a:rPr dirty="0" sz="2000" spc="-95">
                <a:latin typeface="Arial"/>
                <a:cs typeface="Arial"/>
              </a:rPr>
              <a:t>and </a:t>
            </a:r>
            <a:r>
              <a:rPr dirty="0" sz="2000" spc="-80">
                <a:latin typeface="Arial"/>
                <a:cs typeface="Arial"/>
              </a:rPr>
              <a:t>sodium </a:t>
            </a:r>
            <a:r>
              <a:rPr dirty="0" sz="2000" spc="-75">
                <a:latin typeface="Arial"/>
                <a:cs typeface="Arial"/>
              </a:rPr>
              <a:t>conservation </a:t>
            </a:r>
            <a:r>
              <a:rPr dirty="0" sz="2000" spc="-95">
                <a:latin typeface="Arial"/>
                <a:cs typeface="Arial"/>
              </a:rPr>
              <a:t>and</a:t>
            </a:r>
            <a:r>
              <a:rPr dirty="0" sz="2000" spc="-225">
                <a:latin typeface="Arial"/>
                <a:cs typeface="Arial"/>
              </a:rPr>
              <a:t> </a:t>
            </a:r>
            <a:r>
              <a:rPr dirty="0" sz="2000" spc="-70">
                <a:latin typeface="Arial"/>
                <a:cs typeface="Arial"/>
              </a:rPr>
              <a:t>vasoconstriction</a:t>
            </a:r>
            <a:endParaRPr sz="20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54"/>
              </a:spcBef>
              <a:buChar char="•"/>
              <a:tabLst>
                <a:tab pos="1156335" algn="l"/>
              </a:tabLst>
            </a:pPr>
            <a:r>
              <a:rPr dirty="0" sz="2000" spc="-110">
                <a:latin typeface="Arial"/>
                <a:cs typeface="Arial"/>
              </a:rPr>
              <a:t>Increase </a:t>
            </a:r>
            <a:r>
              <a:rPr dirty="0" sz="2000" spc="-25">
                <a:latin typeface="Arial"/>
                <a:cs typeface="Arial"/>
              </a:rPr>
              <a:t>in </a:t>
            </a:r>
            <a:r>
              <a:rPr dirty="0" sz="2000" spc="-45">
                <a:latin typeface="Arial"/>
                <a:cs typeface="Arial"/>
              </a:rPr>
              <a:t>blood </a:t>
            </a:r>
            <a:r>
              <a:rPr dirty="0" sz="2000" spc="-75">
                <a:latin typeface="Arial"/>
                <a:cs typeface="Arial"/>
              </a:rPr>
              <a:t>volume </a:t>
            </a:r>
            <a:r>
              <a:rPr dirty="0" sz="2000" spc="-95">
                <a:latin typeface="Arial"/>
                <a:cs typeface="Arial"/>
              </a:rPr>
              <a:t>and </a:t>
            </a:r>
            <a:r>
              <a:rPr dirty="0" sz="2000" spc="-50">
                <a:latin typeface="Arial"/>
                <a:cs typeface="Arial"/>
              </a:rPr>
              <a:t>blood</a:t>
            </a:r>
            <a:r>
              <a:rPr dirty="0" sz="2000" spc="-325">
                <a:latin typeface="Arial"/>
                <a:cs typeface="Arial"/>
              </a:rPr>
              <a:t> </a:t>
            </a:r>
            <a:r>
              <a:rPr dirty="0" sz="2000" spc="-100">
                <a:latin typeface="Arial"/>
                <a:cs typeface="Arial"/>
              </a:rPr>
              <a:t>pressure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77837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85"/>
              <a:t>Understanding</a:t>
            </a:r>
            <a:r>
              <a:rPr dirty="0" spc="-390"/>
              <a:t> </a:t>
            </a:r>
            <a:r>
              <a:rPr dirty="0" spc="-180"/>
              <a:t>Shock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3682"/>
            <a:ext cx="10031730" cy="4206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2845"/>
              </a:lnSpc>
              <a:spcBef>
                <a:spcPts val="100"/>
              </a:spcBef>
              <a:buChar char="•"/>
              <a:tabLst>
                <a:tab pos="241935" algn="l"/>
              </a:tabLst>
            </a:pPr>
            <a:r>
              <a:rPr dirty="0" sz="2400" spc="-100">
                <a:latin typeface="Arial"/>
                <a:cs typeface="Arial"/>
              </a:rPr>
              <a:t>Cellular </a:t>
            </a:r>
            <a:r>
              <a:rPr dirty="0" sz="2400" spc="-145">
                <a:latin typeface="Arial"/>
                <a:cs typeface="Arial"/>
              </a:rPr>
              <a:t>responses </a:t>
            </a:r>
            <a:r>
              <a:rPr dirty="0" sz="2400" spc="20">
                <a:latin typeface="Arial"/>
                <a:cs typeface="Arial"/>
              </a:rPr>
              <a:t>to </a:t>
            </a:r>
            <a:r>
              <a:rPr dirty="0" sz="2400" spc="-135">
                <a:latin typeface="Arial"/>
                <a:cs typeface="Arial"/>
              </a:rPr>
              <a:t>decreased </a:t>
            </a:r>
            <a:r>
              <a:rPr dirty="0" sz="2400" spc="-130">
                <a:latin typeface="Arial"/>
                <a:cs typeface="Arial"/>
              </a:rPr>
              <a:t>systemic </a:t>
            </a:r>
            <a:r>
              <a:rPr dirty="0" sz="2400" spc="-150">
                <a:latin typeface="Arial"/>
                <a:cs typeface="Arial"/>
              </a:rPr>
              <a:t>oxygen</a:t>
            </a:r>
            <a:r>
              <a:rPr dirty="0" sz="2400" spc="-305">
                <a:latin typeface="Arial"/>
                <a:cs typeface="Arial"/>
              </a:rPr>
              <a:t> </a:t>
            </a:r>
            <a:r>
              <a:rPr dirty="0" sz="2400" spc="-70">
                <a:latin typeface="Arial"/>
                <a:cs typeface="Arial"/>
              </a:rPr>
              <a:t>delivery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ts val="2800"/>
              </a:lnSpc>
              <a:buChar char="•"/>
              <a:tabLst>
                <a:tab pos="699135" algn="l"/>
              </a:tabLst>
            </a:pPr>
            <a:r>
              <a:rPr dirty="0" sz="2400" spc="-355">
                <a:latin typeface="Arial"/>
                <a:cs typeface="Arial"/>
              </a:rPr>
              <a:t>ATP </a:t>
            </a:r>
            <a:r>
              <a:rPr dirty="0" sz="2400" spc="-50">
                <a:latin typeface="Arial"/>
                <a:cs typeface="Arial"/>
              </a:rPr>
              <a:t>depletion </a:t>
            </a:r>
            <a:r>
              <a:rPr dirty="0" sz="2400" spc="-229">
                <a:latin typeface="Arial"/>
                <a:cs typeface="Arial"/>
              </a:rPr>
              <a:t>→ </a:t>
            </a:r>
            <a:r>
              <a:rPr dirty="0" sz="2400" spc="-45">
                <a:latin typeface="Arial"/>
                <a:cs typeface="Arial"/>
              </a:rPr>
              <a:t>ion </a:t>
            </a:r>
            <a:r>
              <a:rPr dirty="0" sz="2400" spc="-80">
                <a:latin typeface="Arial"/>
                <a:cs typeface="Arial"/>
              </a:rPr>
              <a:t>pump</a:t>
            </a:r>
            <a:r>
              <a:rPr dirty="0" sz="2400" spc="-270">
                <a:latin typeface="Arial"/>
                <a:cs typeface="Arial"/>
              </a:rPr>
              <a:t> </a:t>
            </a:r>
            <a:r>
              <a:rPr dirty="0" sz="2400" spc="-70">
                <a:latin typeface="Arial"/>
                <a:cs typeface="Arial"/>
              </a:rPr>
              <a:t>dysfunction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ts val="2805"/>
              </a:lnSpc>
              <a:buChar char="•"/>
              <a:tabLst>
                <a:tab pos="699135" algn="l"/>
              </a:tabLst>
            </a:pPr>
            <a:r>
              <a:rPr dirty="0" sz="2400" spc="-100">
                <a:latin typeface="Arial"/>
                <a:cs typeface="Arial"/>
              </a:rPr>
              <a:t>Cellular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edema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ts val="2845"/>
              </a:lnSpc>
              <a:buChar char="•"/>
              <a:tabLst>
                <a:tab pos="699135" algn="l"/>
              </a:tabLst>
            </a:pPr>
            <a:r>
              <a:rPr dirty="0" sz="2400" spc="-120">
                <a:latin typeface="Arial"/>
                <a:cs typeface="Arial"/>
              </a:rPr>
              <a:t>Hydrolysis </a:t>
            </a:r>
            <a:r>
              <a:rPr dirty="0" sz="2400" spc="-5">
                <a:latin typeface="Arial"/>
                <a:cs typeface="Arial"/>
              </a:rPr>
              <a:t>of </a:t>
            </a:r>
            <a:r>
              <a:rPr dirty="0" sz="2400" spc="-65">
                <a:latin typeface="Arial"/>
                <a:cs typeface="Arial"/>
              </a:rPr>
              <a:t>cellular </a:t>
            </a:r>
            <a:r>
              <a:rPr dirty="0" sz="2400" spc="-120">
                <a:latin typeface="Arial"/>
                <a:cs typeface="Arial"/>
              </a:rPr>
              <a:t>membranes </a:t>
            </a:r>
            <a:r>
              <a:rPr dirty="0" sz="2400" spc="-114">
                <a:latin typeface="Arial"/>
                <a:cs typeface="Arial"/>
              </a:rPr>
              <a:t>and </a:t>
            </a:r>
            <a:r>
              <a:rPr dirty="0" sz="2400" spc="-65">
                <a:latin typeface="Arial"/>
                <a:cs typeface="Arial"/>
              </a:rPr>
              <a:t>cellular</a:t>
            </a:r>
            <a:r>
              <a:rPr dirty="0" sz="2400" spc="-400">
                <a:latin typeface="Arial"/>
                <a:cs typeface="Arial"/>
              </a:rPr>
              <a:t> </a:t>
            </a:r>
            <a:r>
              <a:rPr dirty="0" sz="2400" spc="-75">
                <a:latin typeface="Arial"/>
                <a:cs typeface="Arial"/>
              </a:rPr>
              <a:t>death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ts val="2845"/>
              </a:lnSpc>
              <a:buChar char="•"/>
              <a:tabLst>
                <a:tab pos="241935" algn="l"/>
              </a:tabLst>
            </a:pPr>
            <a:r>
              <a:rPr dirty="0" sz="2400" spc="-175">
                <a:latin typeface="Arial"/>
                <a:cs typeface="Arial"/>
              </a:rPr>
              <a:t>The </a:t>
            </a:r>
            <a:r>
              <a:rPr dirty="0" sz="2400" spc="-90">
                <a:latin typeface="Arial"/>
                <a:cs typeface="Arial"/>
              </a:rPr>
              <a:t>body </a:t>
            </a:r>
            <a:r>
              <a:rPr dirty="0" sz="2400" spc="-45">
                <a:latin typeface="Arial"/>
                <a:cs typeface="Arial"/>
              </a:rPr>
              <a:t>tries </a:t>
            </a:r>
            <a:r>
              <a:rPr dirty="0" sz="2400" spc="20">
                <a:latin typeface="Arial"/>
                <a:cs typeface="Arial"/>
              </a:rPr>
              <a:t>to </a:t>
            </a:r>
            <a:r>
              <a:rPr dirty="0" sz="2400" spc="-60">
                <a:latin typeface="Arial"/>
                <a:cs typeface="Arial"/>
              </a:rPr>
              <a:t>maintain </a:t>
            </a:r>
            <a:r>
              <a:rPr dirty="0" sz="2400" spc="-90">
                <a:latin typeface="Arial"/>
                <a:cs typeface="Arial"/>
              </a:rPr>
              <a:t>cerebral</a:t>
            </a:r>
            <a:r>
              <a:rPr dirty="0" sz="2400" spc="-490">
                <a:latin typeface="Arial"/>
                <a:cs typeface="Arial"/>
              </a:rPr>
              <a:t> </a:t>
            </a:r>
            <a:r>
              <a:rPr dirty="0" sz="2400" spc="-114">
                <a:latin typeface="Arial"/>
                <a:cs typeface="Arial"/>
              </a:rPr>
              <a:t>and </a:t>
            </a:r>
            <a:r>
              <a:rPr dirty="0" sz="2400" spc="-120">
                <a:latin typeface="Arial"/>
                <a:cs typeface="Arial"/>
              </a:rPr>
              <a:t>cardiac </a:t>
            </a:r>
            <a:r>
              <a:rPr dirty="0" sz="2400" spc="-70">
                <a:latin typeface="Arial"/>
                <a:cs typeface="Arial"/>
              </a:rPr>
              <a:t>perfusion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ts val="2845"/>
              </a:lnSpc>
              <a:buChar char="•"/>
              <a:tabLst>
                <a:tab pos="699135" algn="l"/>
              </a:tabLst>
            </a:pPr>
            <a:r>
              <a:rPr dirty="0" sz="2400" spc="-100">
                <a:latin typeface="Arial"/>
                <a:cs typeface="Arial"/>
              </a:rPr>
              <a:t>Vasoconstriction </a:t>
            </a:r>
            <a:r>
              <a:rPr dirty="0" sz="2400" spc="-5">
                <a:latin typeface="Arial"/>
                <a:cs typeface="Arial"/>
              </a:rPr>
              <a:t>of </a:t>
            </a:r>
            <a:r>
              <a:rPr dirty="0" sz="2400" spc="-110">
                <a:latin typeface="Arial"/>
                <a:cs typeface="Arial"/>
              </a:rPr>
              <a:t>splanchnic, </a:t>
            </a:r>
            <a:r>
              <a:rPr dirty="0" sz="2400" spc="-100">
                <a:latin typeface="Arial"/>
                <a:cs typeface="Arial"/>
              </a:rPr>
              <a:t>musculoskeletal, </a:t>
            </a:r>
            <a:r>
              <a:rPr dirty="0" sz="2400" spc="-110">
                <a:latin typeface="Arial"/>
                <a:cs typeface="Arial"/>
              </a:rPr>
              <a:t>and </a:t>
            </a:r>
            <a:r>
              <a:rPr dirty="0" sz="2400" spc="-75">
                <a:latin typeface="Arial"/>
                <a:cs typeface="Arial"/>
              </a:rPr>
              <a:t>renal </a:t>
            </a:r>
            <a:r>
              <a:rPr dirty="0" sz="2400" spc="-60">
                <a:latin typeface="Arial"/>
                <a:cs typeface="Arial"/>
              </a:rPr>
              <a:t>blood</a:t>
            </a:r>
            <a:r>
              <a:rPr dirty="0" sz="2400" spc="-459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flow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1935" algn="l"/>
              </a:tabLst>
            </a:pPr>
            <a:r>
              <a:rPr dirty="0" sz="2400" spc="-114">
                <a:latin typeface="Arial"/>
                <a:cs typeface="Arial"/>
              </a:rPr>
              <a:t>Global </a:t>
            </a:r>
            <a:r>
              <a:rPr dirty="0" sz="2400" spc="-65">
                <a:latin typeface="Arial"/>
                <a:cs typeface="Arial"/>
              </a:rPr>
              <a:t>cellular </a:t>
            </a:r>
            <a:r>
              <a:rPr dirty="0" sz="2400" spc="-90">
                <a:latin typeface="Arial"/>
                <a:cs typeface="Arial"/>
              </a:rPr>
              <a:t>reliance </a:t>
            </a:r>
            <a:r>
              <a:rPr dirty="0" sz="2400" spc="-75">
                <a:latin typeface="Arial"/>
                <a:cs typeface="Arial"/>
              </a:rPr>
              <a:t>on </a:t>
            </a:r>
            <a:r>
              <a:rPr dirty="0" sz="2400" spc="-95">
                <a:latin typeface="Arial"/>
                <a:cs typeface="Arial"/>
              </a:rPr>
              <a:t>anerobic </a:t>
            </a:r>
            <a:r>
              <a:rPr dirty="0" sz="2400" spc="-130">
                <a:latin typeface="Arial"/>
                <a:cs typeface="Arial"/>
              </a:rPr>
              <a:t>glycolysis </a:t>
            </a:r>
            <a:r>
              <a:rPr dirty="0" sz="2400" spc="-114">
                <a:latin typeface="Arial"/>
                <a:cs typeface="Arial"/>
              </a:rPr>
              <a:t>and </a:t>
            </a:r>
            <a:r>
              <a:rPr dirty="0" sz="2400" spc="-120">
                <a:latin typeface="Arial"/>
                <a:cs typeface="Arial"/>
              </a:rPr>
              <a:t>increased </a:t>
            </a:r>
            <a:r>
              <a:rPr dirty="0" sz="2400" spc="-70">
                <a:latin typeface="Arial"/>
                <a:cs typeface="Arial"/>
              </a:rPr>
              <a:t>lactate</a:t>
            </a:r>
            <a:r>
              <a:rPr dirty="0" sz="2400" spc="-285">
                <a:latin typeface="Arial"/>
                <a:cs typeface="Arial"/>
              </a:rPr>
              <a:t> </a:t>
            </a:r>
            <a:r>
              <a:rPr dirty="0" sz="2400" spc="-55">
                <a:latin typeface="Arial"/>
                <a:cs typeface="Arial"/>
              </a:rPr>
              <a:t>production.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241935" algn="l"/>
              </a:tabLst>
            </a:pPr>
            <a:r>
              <a:rPr dirty="0" sz="2400" spc="-155">
                <a:latin typeface="Arial"/>
                <a:cs typeface="Arial"/>
              </a:rPr>
              <a:t>Systemic </a:t>
            </a:r>
            <a:r>
              <a:rPr dirty="0" sz="2400" spc="-70">
                <a:latin typeface="Arial"/>
                <a:cs typeface="Arial"/>
              </a:rPr>
              <a:t>metabolic </a:t>
            </a:r>
            <a:r>
              <a:rPr dirty="0" sz="2400" spc="-65">
                <a:latin typeface="Arial"/>
                <a:cs typeface="Arial"/>
              </a:rPr>
              <a:t>lactic</a:t>
            </a:r>
            <a:r>
              <a:rPr dirty="0" sz="2400" spc="-254">
                <a:latin typeface="Arial"/>
                <a:cs typeface="Arial"/>
              </a:rPr>
              <a:t> </a:t>
            </a:r>
            <a:r>
              <a:rPr dirty="0" sz="2400" spc="-125">
                <a:latin typeface="Arial"/>
                <a:cs typeface="Arial"/>
              </a:rPr>
              <a:t>acidosis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5299075" cy="1300480"/>
          </a:xfrm>
          <a:prstGeom prst="rect"/>
        </p:spPr>
        <p:txBody>
          <a:bodyPr wrap="square" lIns="0" tIns="88900" rIns="0" bIns="0" rtlCol="0" vert="horz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700"/>
              </a:spcBef>
            </a:pPr>
            <a:r>
              <a:rPr dirty="0" spc="-135"/>
              <a:t>Multiorgan</a:t>
            </a:r>
            <a:r>
              <a:rPr dirty="0" spc="-400"/>
              <a:t> </a:t>
            </a:r>
            <a:r>
              <a:rPr dirty="0" spc="-185"/>
              <a:t>Dysfunction  </a:t>
            </a:r>
            <a:r>
              <a:rPr dirty="0" spc="-180"/>
              <a:t>Syndrome</a:t>
            </a:r>
            <a:r>
              <a:rPr dirty="0" spc="-370"/>
              <a:t> </a:t>
            </a:r>
            <a:r>
              <a:rPr dirty="0" spc="-40"/>
              <a:t>(MODS)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57274"/>
            <a:ext cx="7421245" cy="296354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Char char="•"/>
              <a:tabLst>
                <a:tab pos="241935" algn="l"/>
              </a:tabLst>
            </a:pPr>
            <a:r>
              <a:rPr dirty="0" sz="2800" spc="-160">
                <a:latin typeface="Arial"/>
                <a:cs typeface="Arial"/>
              </a:rPr>
              <a:t>Progression </a:t>
            </a:r>
            <a:r>
              <a:rPr dirty="0" sz="2800" spc="-10">
                <a:latin typeface="Arial"/>
                <a:cs typeface="Arial"/>
              </a:rPr>
              <a:t>of </a:t>
            </a:r>
            <a:r>
              <a:rPr dirty="0" sz="2800" spc="-120">
                <a:latin typeface="Arial"/>
                <a:cs typeface="Arial"/>
              </a:rPr>
              <a:t>physiologic </a:t>
            </a:r>
            <a:r>
              <a:rPr dirty="0" sz="2800" spc="-100">
                <a:latin typeface="Arial"/>
                <a:cs typeface="Arial"/>
              </a:rPr>
              <a:t>effects </a:t>
            </a:r>
            <a:r>
              <a:rPr dirty="0" sz="2800" spc="-265">
                <a:latin typeface="Arial"/>
                <a:cs typeface="Arial"/>
              </a:rPr>
              <a:t>as </a:t>
            </a:r>
            <a:r>
              <a:rPr dirty="0" sz="2800" spc="-170">
                <a:latin typeface="Arial"/>
                <a:cs typeface="Arial"/>
              </a:rPr>
              <a:t>shock</a:t>
            </a:r>
            <a:r>
              <a:rPr dirty="0" sz="2800" spc="-140">
                <a:latin typeface="Arial"/>
                <a:cs typeface="Arial"/>
              </a:rPr>
              <a:t> </a:t>
            </a:r>
            <a:r>
              <a:rPr dirty="0" sz="2800" spc="-190">
                <a:latin typeface="Arial"/>
                <a:cs typeface="Arial"/>
              </a:rPr>
              <a:t>ensues</a:t>
            </a:r>
            <a:endParaRPr sz="2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45"/>
              </a:spcBef>
              <a:buChar char="•"/>
              <a:tabLst>
                <a:tab pos="699135" algn="l"/>
              </a:tabLst>
            </a:pPr>
            <a:r>
              <a:rPr dirty="0" sz="2400" spc="-155">
                <a:latin typeface="Arial"/>
                <a:cs typeface="Arial"/>
              </a:rPr>
              <a:t>Cardiac </a:t>
            </a:r>
            <a:r>
              <a:rPr dirty="0" sz="2400" spc="-110">
                <a:latin typeface="Arial"/>
                <a:cs typeface="Arial"/>
              </a:rPr>
              <a:t>depression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110">
                <a:latin typeface="Arial"/>
                <a:cs typeface="Arial"/>
              </a:rPr>
              <a:t>Respiratory</a:t>
            </a:r>
            <a:r>
              <a:rPr dirty="0" sz="2400" spc="-150">
                <a:latin typeface="Arial"/>
                <a:cs typeface="Arial"/>
              </a:rPr>
              <a:t> </a:t>
            </a:r>
            <a:r>
              <a:rPr dirty="0" sz="2400" spc="-114">
                <a:latin typeface="Arial"/>
                <a:cs typeface="Arial"/>
              </a:rPr>
              <a:t>distress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699135" algn="l"/>
              </a:tabLst>
            </a:pPr>
            <a:r>
              <a:rPr dirty="0" sz="2400" spc="-170">
                <a:latin typeface="Arial"/>
                <a:cs typeface="Arial"/>
              </a:rPr>
              <a:t>Renal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failure</a:t>
            </a:r>
            <a:endParaRPr sz="24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219"/>
              </a:spcBef>
              <a:buChar char="•"/>
              <a:tabLst>
                <a:tab pos="699135" algn="l"/>
              </a:tabLst>
            </a:pPr>
            <a:r>
              <a:rPr dirty="0" sz="2400" spc="-265">
                <a:latin typeface="Arial"/>
                <a:cs typeface="Arial"/>
              </a:rPr>
              <a:t>DIC</a:t>
            </a: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241935" algn="l"/>
              </a:tabLst>
            </a:pPr>
            <a:r>
              <a:rPr dirty="0" sz="2800" spc="-160">
                <a:latin typeface="Arial"/>
                <a:cs typeface="Arial"/>
              </a:rPr>
              <a:t>Result </a:t>
            </a:r>
            <a:r>
              <a:rPr dirty="0" sz="2800" spc="-145">
                <a:latin typeface="Arial"/>
                <a:cs typeface="Arial"/>
              </a:rPr>
              <a:t>is </a:t>
            </a:r>
            <a:r>
              <a:rPr dirty="0" sz="2800" spc="-120">
                <a:latin typeface="Arial"/>
                <a:cs typeface="Arial"/>
              </a:rPr>
              <a:t>end </a:t>
            </a:r>
            <a:r>
              <a:rPr dirty="0" sz="2800" spc="-140">
                <a:latin typeface="Arial"/>
                <a:cs typeface="Arial"/>
              </a:rPr>
              <a:t>organ</a:t>
            </a:r>
            <a:r>
              <a:rPr dirty="0" sz="2800" spc="-130">
                <a:latin typeface="Arial"/>
                <a:cs typeface="Arial"/>
              </a:rPr>
              <a:t> </a:t>
            </a:r>
            <a:r>
              <a:rPr dirty="0" sz="2800" spc="-65"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4036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75"/>
              <a:t>Types </a:t>
            </a:r>
            <a:r>
              <a:rPr dirty="0" spc="-200"/>
              <a:t>Of</a:t>
            </a:r>
            <a:r>
              <a:rPr dirty="0" spc="-450"/>
              <a:t> </a:t>
            </a:r>
            <a:r>
              <a:rPr dirty="0" spc="-180"/>
              <a:t>Shock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4000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241935" algn="l"/>
              </a:tabLst>
            </a:pPr>
            <a:r>
              <a:rPr dirty="0" spc="-160"/>
              <a:t>Low </a:t>
            </a:r>
            <a:r>
              <a:rPr dirty="0" spc="-155"/>
              <a:t>Cardiac </a:t>
            </a:r>
            <a:r>
              <a:rPr dirty="0" spc="-120"/>
              <a:t>Output</a:t>
            </a:r>
            <a:r>
              <a:rPr dirty="0" spc="-254"/>
              <a:t> </a:t>
            </a:r>
            <a:r>
              <a:rPr dirty="0" spc="-130"/>
              <a:t>states</a:t>
            </a:r>
          </a:p>
          <a:p>
            <a:pPr lvl="1" marL="6985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699135" algn="l"/>
              </a:tabLst>
            </a:pPr>
            <a:r>
              <a:rPr dirty="0" sz="2400" spc="-105">
                <a:latin typeface="Arial"/>
                <a:cs typeface="Arial"/>
              </a:rPr>
              <a:t>Hypovolemic </a:t>
            </a:r>
            <a:r>
              <a:rPr dirty="0" sz="2400" spc="-145">
                <a:latin typeface="Arial"/>
                <a:cs typeface="Arial"/>
              </a:rPr>
              <a:t>shock </a:t>
            </a:r>
            <a:r>
              <a:rPr dirty="0" sz="1800" spc="459">
                <a:latin typeface="Arial"/>
                <a:cs typeface="Arial"/>
              </a:rPr>
              <a:t>(↓↓</a:t>
            </a:r>
            <a:r>
              <a:rPr dirty="0" sz="1800" spc="-130">
                <a:latin typeface="Arial"/>
                <a:cs typeface="Arial"/>
              </a:rPr>
              <a:t> </a:t>
            </a:r>
            <a:r>
              <a:rPr dirty="0" sz="1800" spc="-45">
                <a:latin typeface="Arial"/>
                <a:cs typeface="Arial"/>
              </a:rPr>
              <a:t>solution)</a:t>
            </a:r>
            <a:endParaRPr sz="18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1156335" algn="l"/>
              </a:tabLst>
            </a:pPr>
            <a:r>
              <a:rPr dirty="0" sz="2400" spc="-90">
                <a:latin typeface="Arial"/>
                <a:cs typeface="Arial"/>
              </a:rPr>
              <a:t>bleeding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10"/>
              </a:spcBef>
              <a:buChar char="•"/>
              <a:tabLst>
                <a:tab pos="1156335" algn="l"/>
              </a:tabLst>
            </a:pPr>
            <a:r>
              <a:rPr dirty="0" sz="2400" spc="-90">
                <a:latin typeface="Arial"/>
                <a:cs typeface="Arial"/>
              </a:rPr>
              <a:t>Dehydration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spcBef>
                <a:spcPts val="5"/>
              </a:spcBef>
              <a:buChar char="•"/>
              <a:tabLst>
                <a:tab pos="699135" algn="l"/>
              </a:tabLst>
            </a:pPr>
            <a:r>
              <a:rPr dirty="0" sz="2400" spc="-130">
                <a:latin typeface="Arial"/>
                <a:cs typeface="Arial"/>
              </a:rPr>
              <a:t>Cardiogenic </a:t>
            </a:r>
            <a:r>
              <a:rPr dirty="0" sz="2400" spc="-145">
                <a:latin typeface="Arial"/>
                <a:cs typeface="Arial"/>
              </a:rPr>
              <a:t>shock </a:t>
            </a:r>
            <a:r>
              <a:rPr dirty="0" sz="1800" spc="459">
                <a:latin typeface="Arial"/>
                <a:cs typeface="Arial"/>
              </a:rPr>
              <a:t>(↓↓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60">
                <a:latin typeface="Arial"/>
                <a:cs typeface="Arial"/>
              </a:rPr>
              <a:t>pump)</a:t>
            </a:r>
            <a:endParaRPr sz="18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00"/>
              </a:spcBef>
              <a:buChar char="•"/>
              <a:tabLst>
                <a:tab pos="1156335" algn="l"/>
              </a:tabLst>
            </a:pPr>
            <a:r>
              <a:rPr dirty="0" sz="2400" spc="-75">
                <a:latin typeface="Arial"/>
                <a:cs typeface="Arial"/>
              </a:rPr>
              <a:t>Impaired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inflow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20"/>
              </a:spcBef>
              <a:buChar char="•"/>
              <a:tabLst>
                <a:tab pos="1156335" algn="l"/>
              </a:tabLst>
            </a:pPr>
            <a:r>
              <a:rPr dirty="0" sz="2400" spc="-95">
                <a:latin typeface="Arial"/>
                <a:cs typeface="Arial"/>
              </a:rPr>
              <a:t>Primary </a:t>
            </a:r>
            <a:r>
              <a:rPr dirty="0" sz="2400" spc="-80">
                <a:latin typeface="Arial"/>
                <a:cs typeface="Arial"/>
              </a:rPr>
              <a:t>pump</a:t>
            </a:r>
            <a:r>
              <a:rPr dirty="0" sz="2400" spc="-210">
                <a:latin typeface="Arial"/>
                <a:cs typeface="Arial"/>
              </a:rPr>
              <a:t> </a:t>
            </a:r>
            <a:r>
              <a:rPr dirty="0" sz="2400" spc="-75">
                <a:latin typeface="Arial"/>
                <a:cs typeface="Arial"/>
              </a:rPr>
              <a:t>dysfunction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1156335" algn="l"/>
              </a:tabLst>
            </a:pPr>
            <a:r>
              <a:rPr dirty="0" sz="2400" spc="-75">
                <a:latin typeface="Arial"/>
                <a:cs typeface="Arial"/>
              </a:rPr>
              <a:t>Impaired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outflow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09029" y="1802638"/>
            <a:ext cx="4304665" cy="2995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ts val="279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60" b="1">
                <a:latin typeface="Trebuchet MS"/>
                <a:cs typeface="Trebuchet MS"/>
              </a:rPr>
              <a:t>Low </a:t>
            </a:r>
            <a:r>
              <a:rPr dirty="0" sz="2400" spc="-145" b="1">
                <a:latin typeface="Trebuchet MS"/>
                <a:cs typeface="Trebuchet MS"/>
              </a:rPr>
              <a:t>peripheral </a:t>
            </a:r>
            <a:r>
              <a:rPr dirty="0" sz="2400" spc="-150" b="1">
                <a:latin typeface="Trebuchet MS"/>
                <a:cs typeface="Trebuchet MS"/>
              </a:rPr>
              <a:t>resistance</a:t>
            </a:r>
            <a:r>
              <a:rPr dirty="0" sz="2400" spc="-290" b="1">
                <a:latin typeface="Trebuchet MS"/>
                <a:cs typeface="Trebuchet MS"/>
              </a:rPr>
              <a:t> </a:t>
            </a:r>
            <a:r>
              <a:rPr dirty="0" sz="2400" spc="-130" b="1">
                <a:latin typeface="Trebuchet MS"/>
                <a:cs typeface="Trebuchet MS"/>
              </a:rPr>
              <a:t>states</a:t>
            </a:r>
            <a:endParaRPr sz="2400">
              <a:latin typeface="Trebuchet MS"/>
              <a:cs typeface="Trebuchet MS"/>
            </a:endParaRPr>
          </a:p>
          <a:p>
            <a:pPr marL="241300">
              <a:lnSpc>
                <a:spcPts val="2070"/>
              </a:lnSpc>
            </a:pPr>
            <a:r>
              <a:rPr dirty="0" sz="1800" spc="100">
                <a:latin typeface="Arial"/>
                <a:cs typeface="Arial"/>
              </a:rPr>
              <a:t>(↑↑pipes)</a:t>
            </a:r>
            <a:endParaRPr sz="1800">
              <a:latin typeface="Arial"/>
              <a:cs typeface="Arial"/>
            </a:endParaRPr>
          </a:p>
          <a:p>
            <a:pPr lvl="1" marL="698500" indent="-228600">
              <a:lnSpc>
                <a:spcPct val="100000"/>
              </a:lnSpc>
              <a:spcBef>
                <a:spcPts val="180"/>
              </a:spcBef>
              <a:buChar char="•"/>
              <a:tabLst>
                <a:tab pos="698500" algn="l"/>
              </a:tabLst>
            </a:pPr>
            <a:r>
              <a:rPr dirty="0" sz="2400" spc="-110">
                <a:latin typeface="Arial"/>
                <a:cs typeface="Arial"/>
              </a:rPr>
              <a:t>Neurogenic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45">
                <a:latin typeface="Arial"/>
                <a:cs typeface="Arial"/>
              </a:rPr>
              <a:t>shock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1155700" algn="l"/>
              </a:tabLst>
            </a:pPr>
            <a:r>
              <a:rPr dirty="0" sz="2400" spc="-235">
                <a:latin typeface="Arial"/>
                <a:cs typeface="Arial"/>
              </a:rPr>
              <a:t>Loss </a:t>
            </a:r>
            <a:r>
              <a:rPr dirty="0" sz="2400" spc="-5">
                <a:latin typeface="Arial"/>
                <a:cs typeface="Arial"/>
              </a:rPr>
              <a:t>of </a:t>
            </a:r>
            <a:r>
              <a:rPr dirty="0" sz="2400" spc="-85">
                <a:latin typeface="Arial"/>
                <a:cs typeface="Arial"/>
              </a:rPr>
              <a:t>sympathetic</a:t>
            </a:r>
            <a:r>
              <a:rPr dirty="0" sz="2400" spc="-210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tone</a:t>
            </a:r>
            <a:endParaRPr sz="240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buChar char="•"/>
              <a:tabLst>
                <a:tab pos="698500" algn="l"/>
              </a:tabLst>
            </a:pPr>
            <a:r>
              <a:rPr dirty="0" sz="2400" spc="-170">
                <a:latin typeface="Arial"/>
                <a:cs typeface="Arial"/>
              </a:rPr>
              <a:t>Vasogenic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195">
                <a:latin typeface="Arial"/>
                <a:cs typeface="Arial"/>
              </a:rPr>
              <a:t>Shock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15"/>
              </a:spcBef>
              <a:buChar char="•"/>
              <a:tabLst>
                <a:tab pos="1155700" algn="l"/>
              </a:tabLst>
            </a:pPr>
            <a:r>
              <a:rPr dirty="0" sz="2400" spc="-130">
                <a:latin typeface="Arial"/>
                <a:cs typeface="Arial"/>
              </a:rPr>
              <a:t>Septic</a:t>
            </a:r>
            <a:endParaRPr sz="2400">
              <a:latin typeface="Arial"/>
              <a:cs typeface="Arial"/>
            </a:endParaRPr>
          </a:p>
          <a:p>
            <a:pPr lvl="2" marL="1155700" indent="-228600">
              <a:lnSpc>
                <a:spcPct val="100000"/>
              </a:lnSpc>
              <a:spcBef>
                <a:spcPts val="204"/>
              </a:spcBef>
              <a:buChar char="•"/>
              <a:tabLst>
                <a:tab pos="1155700" algn="l"/>
              </a:tabLst>
            </a:pPr>
            <a:r>
              <a:rPr dirty="0" sz="2400" spc="-100">
                <a:latin typeface="Arial"/>
                <a:cs typeface="Arial"/>
              </a:rPr>
              <a:t>Anaphylactic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Med 436</dc:creator>
  <dc:title>Shock and metabolic response</dc:title>
  <dcterms:created xsi:type="dcterms:W3CDTF">2018-09-26T01:25:17Z</dcterms:created>
  <dcterms:modified xsi:type="dcterms:W3CDTF">2018-09-26T01:25:17Z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2018-09-26T00:00:00Z</vt:filetime>
  </property>
</Properties>
</file>