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6" r:id="rId2"/>
    <p:sldId id="303" r:id="rId3"/>
    <p:sldId id="257" r:id="rId4"/>
    <p:sldId id="258" r:id="rId5"/>
    <p:sldId id="262" r:id="rId6"/>
    <p:sldId id="260" r:id="rId7"/>
    <p:sldId id="261" r:id="rId8"/>
    <p:sldId id="263" r:id="rId9"/>
    <p:sldId id="266" r:id="rId10"/>
    <p:sldId id="287" r:id="rId11"/>
    <p:sldId id="268" r:id="rId12"/>
    <p:sldId id="269" r:id="rId13"/>
    <p:sldId id="264" r:id="rId14"/>
    <p:sldId id="265" r:id="rId15"/>
    <p:sldId id="267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2" r:id="rId25"/>
    <p:sldId id="281" r:id="rId26"/>
    <p:sldId id="283" r:id="rId27"/>
    <p:sldId id="279" r:id="rId28"/>
    <p:sldId id="284" r:id="rId29"/>
    <p:sldId id="286" r:id="rId30"/>
    <p:sldId id="285" r:id="rId31"/>
    <p:sldId id="290" r:id="rId32"/>
    <p:sldId id="289" r:id="rId33"/>
    <p:sldId id="291" r:id="rId34"/>
    <p:sldId id="292" r:id="rId35"/>
    <p:sldId id="293" r:id="rId36"/>
    <p:sldId id="295" r:id="rId37"/>
    <p:sldId id="294" r:id="rId38"/>
    <p:sldId id="297" r:id="rId39"/>
    <p:sldId id="298" r:id="rId40"/>
    <p:sldId id="296" r:id="rId41"/>
    <p:sldId id="302" r:id="rId42"/>
    <p:sldId id="301" r:id="rId43"/>
    <p:sldId id="299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1"/>
    <p:restoredTop sz="94729"/>
  </p:normalViewPr>
  <p:slideViewPr>
    <p:cSldViewPr>
      <p:cViewPr varScale="1">
        <p:scale>
          <a:sx n="109" d="100"/>
          <a:sy n="109" d="100"/>
        </p:scale>
        <p:origin x="72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F717722-B7D1-4A5F-ADCC-48AB53FBB60E}" type="datetimeFigureOut">
              <a:rPr lang="en-US"/>
              <a:pPr>
                <a:defRPr/>
              </a:pPr>
              <a:t>10/20/18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ABF0778-4D07-40BC-9F09-38A0F29405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24EFB4-AED5-4D07-A2A7-4E900DECFDC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E5DC19-0740-418A-A787-003D87C6D92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2A3045-A01E-4EB7-B019-CEF74749E2C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8FB6A9-2BBA-44E6-AF13-79D004AFA7A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FC5FB4-1916-42FD-9D86-D9FAB639BBC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33D5FC-D798-4375-8B14-D4913E84E8B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8DBC4F-E8CA-4FB6-B93C-A8738863F34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1F9A1F-AC81-43A8-BF18-9D196B8F127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4188D7-7A1B-4BB2-B38E-3F1DA51C76F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C6B6D4-8201-429E-81C2-17A3624B084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D0E65D-5AF9-488D-98F8-B4F540B1EA0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452C1C-0F97-441C-9E50-A512F9E1D24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DB56DD-7891-421A-8FEE-A75EB132014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1B7CEE-94B0-4A80-ABB8-CF7B32201F7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59B464-4F8C-49F1-B486-0E1137D2671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F9C44A-1E25-4995-ABEC-D4A84B76FFE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7462D9-286F-4C1C-9088-4041C1AB3B3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9A2D0F-A130-4E2A-8412-9808A47D0BB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71F95C-F549-448D-A9F6-E2C2769A9FE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DA2353-B67F-42A6-AB64-900D3FF1207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C0B3E5-41FD-4861-B40D-FA9EE4937C2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46C386-DEE5-498A-9AEF-8839C936FB9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F7EE58-CE56-4B10-8EA9-AFB615D4212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BF7E61-C5BF-489A-89E3-45F56AE979A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A42F9B-97A3-4369-B7F5-602BA79743F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72914D-1AA3-4BB4-90C9-844B2D44559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3A7F66-65FC-4A7C-AB5F-58A5ADA50DA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5A16C4-6E1D-46DE-ABD7-45D8E6EE2C1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06493A-EB4E-42B2-A798-5461798E106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C515CD-B089-4430-B0E7-3F728E606E0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514DFD-2DE5-4F53-A4DB-9CAC222AA94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54E516-8E57-42C5-A853-2AD0EC6617D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10BEB2-06B8-41A2-8C14-30EF2C287E2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58A721-075F-4875-AE57-4804FD71B80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9A4C65-CA07-4AF2-8C86-D0EA0309466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99D4AD-BC01-4430-9499-556114328DD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C2D5DF-5A33-4EA2-9080-4BF7BDD3274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B1956F-2208-46D1-9475-EE2773ED88B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5CB1F3-22C2-4665-8AA2-657F0AEBF70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68EF91-1FBE-41B7-B3A4-6BB78323681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833819-F638-4748-A5F9-FDE82F7C3B4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C48E43-B19A-46AF-9CEF-EB7519E1FDD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823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23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F068D-8314-473E-9E52-BB558A0E71E5}" type="datetimeFigureOut">
              <a:rPr lang="en-US"/>
              <a:pPr>
                <a:defRPr/>
              </a:pPr>
              <a:t>10/20/18</a:t>
            </a:fld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DB7D7-B955-4547-B7D7-26D86CE227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D8477-34D2-4264-83AD-47E172ED6B8D}" type="datetimeFigureOut">
              <a:rPr lang="en-US"/>
              <a:pPr>
                <a:defRPr/>
              </a:pPr>
              <a:t>10/20/18</a:t>
            </a:fld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B20A4-40B0-4828-B6A4-79E8DB9FBF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8BD54-E384-4465-856C-DCD906ECCC1B}" type="datetimeFigureOut">
              <a:rPr lang="en-US"/>
              <a:pPr>
                <a:defRPr/>
              </a:pPr>
              <a:t>10/20/18</a:t>
            </a:fld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B38AD-071C-4FD3-B711-68F19D4590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64117-5767-4EC5-A0AC-203CE8058A5C}" type="datetimeFigureOut">
              <a:rPr lang="en-US"/>
              <a:pPr>
                <a:defRPr/>
              </a:pPr>
              <a:t>10/20/18</a:t>
            </a:fld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97182-1E86-4E81-ABF6-CB1460D06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F5D4B-2EAD-4B0D-A0FC-D194F68464A2}" type="datetimeFigureOut">
              <a:rPr lang="en-US"/>
              <a:pPr>
                <a:defRPr/>
              </a:pPr>
              <a:t>10/20/18</a:t>
            </a:fld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1B5E0-7903-49C2-875B-7A9B256F2F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CDB06-53D6-4B5A-AF0D-2646CD174B4B}" type="datetimeFigureOut">
              <a:rPr lang="en-US"/>
              <a:pPr>
                <a:defRPr/>
              </a:pPr>
              <a:t>10/20/18</a:t>
            </a:fld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42388-B634-45FA-8EF3-B239420ACE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00F3D-D899-4457-BE5D-CA705BA0C17D}" type="datetimeFigureOut">
              <a:rPr lang="en-US"/>
              <a:pPr>
                <a:defRPr/>
              </a:pPr>
              <a:t>10/20/18</a:t>
            </a:fld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A4A49-ECCE-4BBD-8139-61C4159BD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00184-FECD-4DF1-AD70-26722E82AE96}" type="datetimeFigureOut">
              <a:rPr lang="en-US"/>
              <a:pPr>
                <a:defRPr/>
              </a:pPr>
              <a:t>10/20/18</a:t>
            </a:fld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79589-F145-471E-9093-540F229D65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FB48F-1849-4CFD-BB1C-FB502012A14C}" type="datetimeFigureOut">
              <a:rPr lang="en-US"/>
              <a:pPr>
                <a:defRPr/>
              </a:pPr>
              <a:t>10/20/18</a:t>
            </a:fld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11F44-67DE-4DA9-9026-03846A86B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1899C-C32C-41E2-BCEE-53934B061FCD}" type="datetimeFigureOut">
              <a:rPr lang="en-US"/>
              <a:pPr>
                <a:defRPr/>
              </a:pPr>
              <a:t>10/20/18</a:t>
            </a:fld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56197-9559-4F2F-878F-EB2CEEB9F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48B70-E8AA-4827-8133-AA06218CC0DC}" type="datetimeFigureOut">
              <a:rPr lang="en-US"/>
              <a:pPr>
                <a:defRPr/>
              </a:pPr>
              <a:t>10/20/18</a:t>
            </a:fld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78495-C789-407B-9E0B-F97F5B5BE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B28CE-7C1A-468C-B768-C1C41AF21E44}" type="datetimeFigureOut">
              <a:rPr lang="en-US"/>
              <a:pPr>
                <a:defRPr/>
              </a:pPr>
              <a:t>10/20/18</a:t>
            </a:fld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56F67-A50D-4DE7-83B5-CAEFD7399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485FA-C270-490C-9B57-82356E14266A}" type="datetimeFigureOut">
              <a:rPr lang="en-US"/>
              <a:pPr>
                <a:defRPr/>
              </a:pPr>
              <a:t>10/20/18</a:t>
            </a:fld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EE99E-AB93-499B-87A9-9035CE2065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717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7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7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7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8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8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8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8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8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8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9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9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9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9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9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9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9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9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9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9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20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20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20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20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20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20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20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720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720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721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21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21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157EAFB6-BD1C-44F6-8381-DBBF3962C120}" type="datetimeFigureOut">
              <a:rPr lang="en-US"/>
              <a:pPr>
                <a:defRPr/>
              </a:pPr>
              <a:t>10/20/18</a:t>
            </a:fld>
            <a:endParaRPr lang="en-US"/>
          </a:p>
        </p:txBody>
      </p:sp>
      <p:sp>
        <p:nvSpPr>
          <p:cNvPr id="721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1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B7320809-BC09-4021-975D-20F4F57967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1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6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0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1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2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Benign Esophageal Diseases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  </a:t>
            </a:r>
            <a:r>
              <a:rPr lang="en-US" dirty="0" err="1" smtClean="0"/>
              <a:t>Dr.Sami</a:t>
            </a:r>
            <a:r>
              <a:rPr lang="en-US" dirty="0" smtClean="0"/>
              <a:t> Alnassar MD</a:t>
            </a:r>
            <a:r>
              <a:rPr lang="en-US" smtClean="0"/>
              <a:t>, FRCSC.FCCP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2291" name="Content Placeholder 3" descr="types of hiatal herni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2938" y="785813"/>
            <a:ext cx="8072437" cy="5429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3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/>
              </a:rPr>
              <a:t>Esophageal pH Monitoring</a:t>
            </a:r>
            <a:r>
              <a:rPr lang="en-US" sz="360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3600" dirty="0" smtClean="0">
                <a:solidFill>
                  <a:schemeClr val="tx1"/>
                </a:solidFill>
                <a:effectLst/>
              </a:rPr>
            </a:b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3317" name="Picture 102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70313" t="44263" r="14844" b="22917"/>
          <a:stretch>
            <a:fillRect/>
          </a:stretch>
        </p:blipFill>
        <p:spPr>
          <a:xfrm>
            <a:off x="714375" y="1643063"/>
            <a:ext cx="3357563" cy="4643437"/>
          </a:xfrm>
          <a:noFill/>
        </p:spPr>
      </p:pic>
      <p:pic>
        <p:nvPicPr>
          <p:cNvPr id="13318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 l="53125" t="61458" r="27344" b="13542"/>
          <a:stretch>
            <a:fillRect/>
          </a:stretch>
        </p:blipFill>
        <p:spPr>
          <a:xfrm>
            <a:off x="4643438" y="1857375"/>
            <a:ext cx="2476500" cy="2286000"/>
          </a:xfrm>
          <a:noFill/>
        </p:spPr>
      </p:pic>
      <p:pic>
        <p:nvPicPr>
          <p:cNvPr id="13319" name="Picture 5"/>
          <p:cNvPicPr>
            <a:picLocks noChangeAspect="1" noChangeArrowheads="1"/>
          </p:cNvPicPr>
          <p:nvPr/>
        </p:nvPicPr>
        <p:blipFill>
          <a:blip r:embed="rId5" cstate="print"/>
          <a:srcRect l="66406" t="42708" r="9375" b="19792"/>
          <a:stretch>
            <a:fillRect/>
          </a:stretch>
        </p:blipFill>
        <p:spPr bwMode="auto">
          <a:xfrm>
            <a:off x="4714875" y="4286250"/>
            <a:ext cx="23622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Esophageal </a:t>
            </a:r>
            <a:r>
              <a:rPr lang="en-US" dirty="0" err="1" smtClean="0"/>
              <a:t>Manometry</a:t>
            </a:r>
            <a:endParaRPr lang="en-US" dirty="0"/>
          </a:p>
        </p:txBody>
      </p:sp>
      <p:pic>
        <p:nvPicPr>
          <p:cNvPr id="14339" name="Picture 3076" descr="D:\pic\09\09016.pic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549" t="606" b="2058"/>
          <a:stretch>
            <a:fillRect/>
          </a:stretch>
        </p:blipFill>
        <p:spPr>
          <a:xfrm>
            <a:off x="1201738" y="1600200"/>
            <a:ext cx="6740525" cy="45307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Endoscopy</a:t>
            </a:r>
            <a:endParaRPr lang="en-US" dirty="0"/>
          </a:p>
        </p:txBody>
      </p:sp>
      <p:pic>
        <p:nvPicPr>
          <p:cNvPr id="15363" name="Content Placeholder 8" descr="Barrett's Esophagus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063" y="1428750"/>
            <a:ext cx="3286125" cy="4714875"/>
          </a:xfrm>
        </p:spPr>
      </p:pic>
      <p:pic>
        <p:nvPicPr>
          <p:cNvPr id="15364" name="Content Placeholder 9" descr="Examples-of-Barrett's-Esophagus--3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357688" y="1428750"/>
            <a:ext cx="3714750" cy="47863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Biopsy was done </a:t>
            </a:r>
          </a:p>
          <a:p>
            <a:pPr eaLnBrk="1" hangingPunct="1">
              <a:defRPr/>
            </a:pPr>
            <a:r>
              <a:rPr lang="en-US" dirty="0" smtClean="0"/>
              <a:t>Pathology report :</a:t>
            </a:r>
          </a:p>
          <a:p>
            <a:pPr lvl="2" eaLnBrk="1" hangingPunct="1">
              <a:defRPr/>
            </a:pPr>
            <a:r>
              <a:rPr lang="en-CA" b="1" dirty="0" smtClean="0"/>
              <a:t>  </a:t>
            </a:r>
            <a:r>
              <a:rPr lang="en-CA" b="1" dirty="0" err="1" smtClean="0"/>
              <a:t>esophagitis</a:t>
            </a:r>
            <a:r>
              <a:rPr lang="en-CA" b="1" dirty="0" smtClean="0"/>
              <a:t> with intestinal, columnar epithelium replaces the stratified </a:t>
            </a:r>
            <a:r>
              <a:rPr lang="en-CA" b="1" dirty="0" err="1" smtClean="0"/>
              <a:t>squamous</a:t>
            </a:r>
            <a:r>
              <a:rPr lang="en-CA" b="1" dirty="0" smtClean="0"/>
              <a:t> epithelium ( </a:t>
            </a:r>
            <a:r>
              <a:rPr lang="en-CA" b="1" dirty="0" err="1" smtClean="0"/>
              <a:t>metaplasia</a:t>
            </a:r>
            <a:r>
              <a:rPr lang="en-CA" b="1" dirty="0" smtClean="0"/>
              <a:t>) consistent with </a:t>
            </a:r>
            <a:r>
              <a:rPr lang="en-US" b="1" dirty="0" smtClean="0"/>
              <a:t>Barrett's Esophagus, </a:t>
            </a:r>
          </a:p>
          <a:p>
            <a:pPr lvl="2" eaLnBrk="1" hangingPunct="1">
              <a:defRPr/>
            </a:pPr>
            <a:r>
              <a:rPr lang="en-US" b="1" dirty="0" smtClean="0"/>
              <a:t>No evidence of dysplasia</a:t>
            </a:r>
          </a:p>
          <a:p>
            <a:pPr lvl="2" eaLnBrk="1" hangingPunct="1">
              <a:defRPr/>
            </a:pPr>
            <a:endParaRPr lang="en-US" b="1" dirty="0" smtClean="0"/>
          </a:p>
          <a:p>
            <a:pPr eaLnBrk="1" hangingPunct="1">
              <a:defRPr/>
            </a:pPr>
            <a:r>
              <a:rPr lang="en-US" dirty="0" smtClean="0"/>
              <a:t>What is next  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Lifestyle Modifications</a:t>
            </a:r>
          </a:p>
          <a:p>
            <a:pPr lvl="2" eaLnBrk="1" hangingPunct="1">
              <a:defRPr/>
            </a:pPr>
            <a:r>
              <a:rPr lang="en-US" dirty="0" smtClean="0"/>
              <a:t>Elevate head of bed 4-6 inches </a:t>
            </a:r>
          </a:p>
          <a:p>
            <a:pPr lvl="2" eaLnBrk="1" hangingPunct="1">
              <a:defRPr/>
            </a:pPr>
            <a:r>
              <a:rPr lang="en-US" dirty="0" smtClean="0"/>
              <a:t>Avoid eating within 2-3 hours of bedtime</a:t>
            </a:r>
          </a:p>
          <a:p>
            <a:pPr lvl="2" eaLnBrk="1" hangingPunct="1">
              <a:defRPr/>
            </a:pPr>
            <a:r>
              <a:rPr lang="en-US" dirty="0" smtClean="0"/>
              <a:t>Lose weight if overweight</a:t>
            </a:r>
          </a:p>
          <a:p>
            <a:pPr lvl="2" eaLnBrk="1" hangingPunct="1">
              <a:defRPr/>
            </a:pPr>
            <a:r>
              <a:rPr lang="en-US" dirty="0" smtClean="0"/>
              <a:t>Stop smoking</a:t>
            </a:r>
          </a:p>
          <a:p>
            <a:pPr lvl="2" eaLnBrk="1" hangingPunct="1">
              <a:defRPr/>
            </a:pPr>
            <a:r>
              <a:rPr lang="en-US" dirty="0" smtClean="0"/>
              <a:t>Modify diet</a:t>
            </a:r>
          </a:p>
          <a:p>
            <a:pPr lvl="3" eaLnBrk="1" hangingPunct="1">
              <a:defRPr/>
            </a:pPr>
            <a:r>
              <a:rPr lang="en-US" sz="2400" dirty="0" smtClean="0"/>
              <a:t>Eat more frequent but smaller meals</a:t>
            </a:r>
          </a:p>
          <a:p>
            <a:pPr lvl="3" eaLnBrk="1" hangingPunct="1">
              <a:defRPr/>
            </a:pPr>
            <a:r>
              <a:rPr lang="en-US" sz="2400" dirty="0" smtClean="0"/>
              <a:t>Avoid fatty/fried food, peppermint, chocolate, alcohol, carbonated beverages, coffee and tea</a:t>
            </a:r>
          </a:p>
          <a:p>
            <a:pPr lvl="2" eaLnBrk="1" hangingPunct="1">
              <a:defRPr/>
            </a:pPr>
            <a:r>
              <a:rPr lang="en-US" dirty="0" smtClean="0"/>
              <a:t>OTC medications </a:t>
            </a:r>
            <a:r>
              <a:rPr lang="en-US" dirty="0" err="1" smtClean="0"/>
              <a:t>prn</a:t>
            </a: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Acid Suppression Therapy for GERD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dirty="0" smtClean="0"/>
              <a:t> 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-Receptor Antagonists</a:t>
            </a:r>
          </a:p>
          <a:p>
            <a:pPr eaLnBrk="1" hangingPunct="1">
              <a:buFontTx/>
              <a:buNone/>
              <a:defRPr/>
            </a:pPr>
            <a:r>
              <a:rPr lang="en-US" sz="2400" dirty="0" smtClean="0"/>
              <a:t>		   (H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RAs)</a:t>
            </a:r>
          </a:p>
          <a:p>
            <a:pPr eaLnBrk="1" hangingPunct="1">
              <a:buFontTx/>
              <a:buNone/>
              <a:defRPr/>
            </a:pPr>
            <a:endParaRPr lang="en-US" sz="2400" dirty="0" smtClean="0"/>
          </a:p>
          <a:p>
            <a:pPr eaLnBrk="1" hangingPunct="1">
              <a:buFontTx/>
              <a:buNone/>
              <a:defRPr/>
            </a:pPr>
            <a:r>
              <a:rPr lang="en-US" sz="2400" dirty="0" smtClean="0"/>
              <a:t>	</a:t>
            </a:r>
            <a:r>
              <a:rPr lang="en-US" sz="2400" dirty="0" err="1" smtClean="0"/>
              <a:t>Cimetidine</a:t>
            </a:r>
            <a:r>
              <a:rPr lang="en-US" sz="2400" dirty="0" smtClean="0"/>
              <a:t> (</a:t>
            </a:r>
            <a:r>
              <a:rPr lang="en-US" sz="2400" dirty="0" err="1" smtClean="0"/>
              <a:t>Tagamet</a:t>
            </a:r>
            <a:r>
              <a:rPr lang="en-US" sz="2400" dirty="0" smtClean="0">
                <a:cs typeface="Times New Roman" pitchFamily="18" charset="0"/>
              </a:rPr>
              <a:t>®</a:t>
            </a:r>
            <a:r>
              <a:rPr lang="en-US" sz="2400" dirty="0" smtClean="0"/>
              <a:t>)</a:t>
            </a:r>
          </a:p>
          <a:p>
            <a:pPr eaLnBrk="1" hangingPunct="1">
              <a:buFontTx/>
              <a:buNone/>
              <a:defRPr/>
            </a:pPr>
            <a:r>
              <a:rPr lang="en-US" sz="2400" dirty="0" smtClean="0"/>
              <a:t>	Ranitidine (Zantac</a:t>
            </a:r>
            <a:r>
              <a:rPr lang="en-US" sz="2400" dirty="0" smtClean="0">
                <a:cs typeface="Times New Roman" pitchFamily="18" charset="0"/>
              </a:rPr>
              <a:t>®</a:t>
            </a:r>
            <a:r>
              <a:rPr lang="en-US" sz="2400" dirty="0" smtClean="0"/>
              <a:t>)</a:t>
            </a:r>
          </a:p>
          <a:p>
            <a:pPr eaLnBrk="1" hangingPunct="1">
              <a:buFontTx/>
              <a:buNone/>
              <a:defRPr/>
            </a:pPr>
            <a:r>
              <a:rPr lang="en-US" sz="2400" dirty="0" smtClean="0"/>
              <a:t>	</a:t>
            </a:r>
            <a:r>
              <a:rPr lang="en-US" sz="2400" dirty="0" err="1" smtClean="0"/>
              <a:t>Famotidine</a:t>
            </a:r>
            <a:r>
              <a:rPr lang="en-US" sz="2400" dirty="0" smtClean="0"/>
              <a:t> (</a:t>
            </a:r>
            <a:r>
              <a:rPr lang="en-US" sz="2400" dirty="0" err="1" smtClean="0"/>
              <a:t>Pepcid</a:t>
            </a:r>
            <a:r>
              <a:rPr lang="en-US" sz="2400" dirty="0" smtClean="0">
                <a:cs typeface="Times New Roman" pitchFamily="18" charset="0"/>
              </a:rPr>
              <a:t>®</a:t>
            </a:r>
            <a:r>
              <a:rPr lang="en-US" sz="2400" dirty="0" smtClean="0"/>
              <a:t>)</a:t>
            </a:r>
          </a:p>
          <a:p>
            <a:pPr eaLnBrk="1" hangingPunct="1">
              <a:buFontTx/>
              <a:buNone/>
              <a:defRPr/>
            </a:pPr>
            <a:r>
              <a:rPr lang="en-US" sz="2400" dirty="0" smtClean="0"/>
              <a:t>	</a:t>
            </a:r>
            <a:r>
              <a:rPr lang="en-US" sz="2400" dirty="0" err="1" smtClean="0"/>
              <a:t>Nizatidine</a:t>
            </a:r>
            <a:r>
              <a:rPr lang="en-US" sz="2400" dirty="0" smtClean="0"/>
              <a:t>	 (</a:t>
            </a:r>
            <a:r>
              <a:rPr lang="en-US" sz="2400" dirty="0" err="1" smtClean="0"/>
              <a:t>Axid</a:t>
            </a:r>
            <a:r>
              <a:rPr lang="en-US" sz="2400" dirty="0" smtClean="0">
                <a:cs typeface="Times New Roman" pitchFamily="18" charset="0"/>
              </a:rPr>
              <a:t>®</a:t>
            </a:r>
            <a:r>
              <a:rPr lang="en-US" sz="2400" dirty="0" smtClean="0"/>
              <a:t>)</a:t>
            </a:r>
          </a:p>
          <a:p>
            <a:pPr lvl="1" eaLnBrk="1" hangingPunct="1">
              <a:defRPr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/>
              <a:t>Proton Pump Inhibitors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/>
              <a:t>		      (PPIs)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/>
              <a:t>	</a:t>
            </a:r>
            <a:r>
              <a:rPr lang="en-US" sz="2400" dirty="0" err="1" smtClean="0"/>
              <a:t>Omeprazole</a:t>
            </a:r>
            <a:r>
              <a:rPr lang="en-US" sz="2400" dirty="0" smtClean="0"/>
              <a:t> (</a:t>
            </a:r>
            <a:r>
              <a:rPr lang="en-US" sz="2400" dirty="0" err="1" smtClean="0"/>
              <a:t>Prilosec</a:t>
            </a:r>
            <a:r>
              <a:rPr lang="en-US" sz="2400" dirty="0" smtClean="0">
                <a:cs typeface="Times New Roman" pitchFamily="18" charset="0"/>
              </a:rPr>
              <a:t>®</a:t>
            </a:r>
            <a:r>
              <a:rPr lang="en-US" sz="2400" dirty="0" smtClean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/>
              <a:t>	</a:t>
            </a:r>
            <a:r>
              <a:rPr lang="en-US" sz="2400" dirty="0" err="1" smtClean="0"/>
              <a:t>Lansoprazole</a:t>
            </a:r>
            <a:r>
              <a:rPr lang="en-US" sz="2400" dirty="0" smtClean="0"/>
              <a:t> (</a:t>
            </a:r>
            <a:r>
              <a:rPr lang="en-US" sz="2400" dirty="0" err="1" smtClean="0"/>
              <a:t>Prevacid</a:t>
            </a:r>
            <a:r>
              <a:rPr lang="en-US" sz="2400" dirty="0" smtClean="0">
                <a:cs typeface="Times New Roman" pitchFamily="18" charset="0"/>
              </a:rPr>
              <a:t>®</a:t>
            </a:r>
            <a:r>
              <a:rPr lang="en-US" sz="2400" dirty="0" smtClean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/>
              <a:t>	</a:t>
            </a:r>
            <a:r>
              <a:rPr lang="en-US" sz="2400" dirty="0" err="1" smtClean="0"/>
              <a:t>Rabeprazole</a:t>
            </a:r>
            <a:r>
              <a:rPr lang="en-US" sz="2400" dirty="0" smtClean="0"/>
              <a:t> (</a:t>
            </a:r>
            <a:r>
              <a:rPr lang="en-US" sz="2400" dirty="0" err="1" smtClean="0"/>
              <a:t>Aciphex</a:t>
            </a:r>
            <a:r>
              <a:rPr lang="en-US" sz="2400" dirty="0" smtClean="0">
                <a:cs typeface="Times New Roman" pitchFamily="18" charset="0"/>
              </a:rPr>
              <a:t>®</a:t>
            </a:r>
            <a:r>
              <a:rPr lang="en-US" sz="2400" dirty="0" smtClean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/>
              <a:t>	</a:t>
            </a:r>
            <a:r>
              <a:rPr lang="en-US" sz="2400" dirty="0" err="1" smtClean="0"/>
              <a:t>Pantoprazole</a:t>
            </a:r>
            <a:r>
              <a:rPr lang="en-US" sz="2400" dirty="0" smtClean="0"/>
              <a:t> (</a:t>
            </a:r>
            <a:r>
              <a:rPr lang="en-US" sz="2400" dirty="0" err="1" smtClean="0"/>
              <a:t>Protonix</a:t>
            </a:r>
            <a:r>
              <a:rPr lang="en-US" sz="2400" dirty="0" smtClean="0">
                <a:cs typeface="Times New Roman" pitchFamily="18" charset="0"/>
              </a:rPr>
              <a:t>®</a:t>
            </a:r>
            <a:r>
              <a:rPr lang="en-US" sz="2400" dirty="0" smtClean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/>
              <a:t>	</a:t>
            </a:r>
            <a:r>
              <a:rPr lang="en-US" sz="2400" dirty="0" err="1" smtClean="0"/>
              <a:t>Esomeprazole</a:t>
            </a:r>
            <a:r>
              <a:rPr lang="en-US" sz="2400" dirty="0" smtClean="0"/>
              <a:t> (</a:t>
            </a:r>
            <a:r>
              <a:rPr lang="en-US" sz="2400" dirty="0" err="1" smtClean="0"/>
              <a:t>Nexium</a:t>
            </a:r>
            <a:r>
              <a:rPr lang="en-US" sz="2400" dirty="0" smtClean="0"/>
              <a:t>) </a:t>
            </a:r>
            <a:r>
              <a:rPr lang="en-US" sz="2400" dirty="0" smtClean="0">
                <a:cs typeface="Times New Roman" pitchFamily="18" charset="0"/>
              </a:rPr>
              <a:t>®</a:t>
            </a:r>
            <a:r>
              <a:rPr lang="en-US" sz="2400" dirty="0" smtClean="0"/>
              <a:t>) 	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Anti-Reflux Surgery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52863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Indication for Surgery :</a:t>
            </a:r>
          </a:p>
          <a:p>
            <a:pPr lvl="2" eaLnBrk="1" hangingPunct="1">
              <a:defRPr/>
            </a:pPr>
            <a:r>
              <a:rPr lang="en-US" dirty="0" smtClean="0"/>
              <a:t>have failed medical management</a:t>
            </a:r>
          </a:p>
          <a:p>
            <a:pPr lvl="2" eaLnBrk="1" hangingPunct="1">
              <a:defRPr/>
            </a:pPr>
            <a:r>
              <a:rPr lang="en-CA" dirty="0" smtClean="0"/>
              <a:t>opt for surgery despite successful medical management (due to life style considerations including age, time or expense of medications, etc)</a:t>
            </a:r>
          </a:p>
          <a:p>
            <a:pPr lvl="2" eaLnBrk="1" hangingPunct="1">
              <a:defRPr/>
            </a:pPr>
            <a:r>
              <a:rPr lang="en-CA" dirty="0" smtClean="0"/>
              <a:t>have complications of GERD (e.g. Barrett's </a:t>
            </a:r>
            <a:r>
              <a:rPr lang="en-CA" dirty="0" err="1" smtClean="0"/>
              <a:t>esophagus</a:t>
            </a:r>
            <a:r>
              <a:rPr lang="en-CA" dirty="0" smtClean="0"/>
              <a:t>; grade III or IV </a:t>
            </a:r>
            <a:r>
              <a:rPr lang="en-CA" dirty="0" err="1" smtClean="0"/>
              <a:t>esophagitis</a:t>
            </a:r>
            <a:r>
              <a:rPr lang="en-CA" dirty="0" smtClean="0"/>
              <a:t>)</a:t>
            </a:r>
          </a:p>
          <a:p>
            <a:pPr lvl="2" eaLnBrk="1" hangingPunct="1">
              <a:defRPr/>
            </a:pPr>
            <a:r>
              <a:rPr lang="en-CA" dirty="0" smtClean="0"/>
              <a:t>have medical complications attributable to a large </a:t>
            </a:r>
            <a:r>
              <a:rPr lang="en-CA" dirty="0" err="1" smtClean="0"/>
              <a:t>hiatal</a:t>
            </a:r>
            <a:r>
              <a:rPr lang="en-CA" dirty="0" smtClean="0"/>
              <a:t> hernia. (e.g. bleeding, </a:t>
            </a:r>
            <a:r>
              <a:rPr lang="en-CA" dirty="0" err="1" smtClean="0"/>
              <a:t>dysphagia</a:t>
            </a:r>
            <a:r>
              <a:rPr lang="en-CA" dirty="0" smtClean="0"/>
              <a:t>)</a:t>
            </a:r>
          </a:p>
          <a:p>
            <a:pPr lvl="2" eaLnBrk="1" hangingPunct="1">
              <a:defRPr/>
            </a:pPr>
            <a:r>
              <a:rPr lang="en-CA" dirty="0" smtClean="0"/>
              <a:t>have "atypical" symptoms (asthma, hoarseness, cough, chest pain, aspiration) and reflux documented on 24 hour pH monitoring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 you advise the patient t:</a:t>
            </a:r>
          </a:p>
          <a:p>
            <a:pPr lvl="2" eaLnBrk="1" hangingPunct="1">
              <a:defRPr/>
            </a:pPr>
            <a:r>
              <a:rPr lang="en-US" dirty="0" smtClean="0"/>
              <a:t>Reduce </a:t>
            </a:r>
            <a:r>
              <a:rPr lang="en-US" dirty="0" err="1" smtClean="0"/>
              <a:t>wieght</a:t>
            </a:r>
            <a:endParaRPr lang="en-US" dirty="0" smtClean="0"/>
          </a:p>
          <a:p>
            <a:pPr lvl="2" eaLnBrk="1" hangingPunct="1">
              <a:defRPr/>
            </a:pPr>
            <a:r>
              <a:rPr lang="en-US" dirty="0" smtClean="0"/>
              <a:t>Quit smoking</a:t>
            </a:r>
          </a:p>
          <a:p>
            <a:pPr lvl="2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Started the patient on</a:t>
            </a:r>
          </a:p>
          <a:p>
            <a:pPr lvl="2" eaLnBrk="1" hangingPunct="1">
              <a:defRPr/>
            </a:pPr>
            <a:r>
              <a:rPr lang="en-US" dirty="0" err="1" smtClean="0"/>
              <a:t>Nexium</a:t>
            </a:r>
            <a:r>
              <a:rPr lang="en-US" dirty="0" smtClean="0"/>
              <a:t> 40 mg </a:t>
            </a:r>
            <a:r>
              <a:rPr lang="en-US" dirty="0" err="1" smtClean="0"/>
              <a:t>od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Advise patient to have </a:t>
            </a:r>
          </a:p>
          <a:p>
            <a:pPr lvl="2" eaLnBrk="1" hangingPunct="1">
              <a:defRPr/>
            </a:pPr>
            <a:r>
              <a:rPr lang="en-US" dirty="0" smtClean="0"/>
              <a:t>Follow up endoscopy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3 months later , you did endoscopy for the patient , 6 hour post endoscopy patient start to complain of :</a:t>
            </a:r>
          </a:p>
          <a:p>
            <a:pPr lvl="2" eaLnBrk="1" hangingPunct="1">
              <a:defRPr/>
            </a:pPr>
            <a:r>
              <a:rPr lang="en-US" dirty="0" smtClean="0"/>
              <a:t>Chest pain</a:t>
            </a:r>
          </a:p>
          <a:p>
            <a:pPr lvl="2" eaLnBrk="1" hangingPunct="1">
              <a:defRPr/>
            </a:pPr>
            <a:r>
              <a:rPr lang="en-US" dirty="0" smtClean="0"/>
              <a:t>Fever</a:t>
            </a:r>
          </a:p>
          <a:p>
            <a:pPr lvl="2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What else in the history ?</a:t>
            </a:r>
          </a:p>
          <a:p>
            <a:pPr eaLnBrk="1" hangingPunct="1">
              <a:defRPr/>
            </a:pPr>
            <a:r>
              <a:rPr lang="en-US" dirty="0" smtClean="0"/>
              <a:t>What is your management 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At the end of this Presentation , you will be able to :</a:t>
            </a:r>
          </a:p>
          <a:p>
            <a:pPr lvl="1" eaLnBrk="1" hangingPunct="1">
              <a:defRPr/>
            </a:pPr>
            <a:r>
              <a:rPr lang="en-US" dirty="0" smtClean="0"/>
              <a:t>Understand the history related to common esophageal diseases such as GERD</a:t>
            </a:r>
          </a:p>
          <a:p>
            <a:pPr lvl="1" eaLnBrk="1" hangingPunct="1">
              <a:defRPr/>
            </a:pPr>
            <a:r>
              <a:rPr lang="en-US" dirty="0" smtClean="0"/>
              <a:t>Understand the symptoms and signs of esophageal perforation</a:t>
            </a:r>
          </a:p>
          <a:p>
            <a:pPr lvl="1" eaLnBrk="1" hangingPunct="1">
              <a:defRPr/>
            </a:pPr>
            <a:r>
              <a:rPr lang="en-US" dirty="0" smtClean="0"/>
              <a:t>Understand the symptoms and signs of esophageal motility disorder 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22531" name="Content Placeholder 5" descr="pict 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28813" y="214313"/>
            <a:ext cx="5357812" cy="66436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23555" name="Content Placeholder 3" descr="Pneumomediastinum 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85813" y="0"/>
            <a:ext cx="6713537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24579" name="Content Placeholder 3" descr="esophageal perforation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14563" y="0"/>
            <a:ext cx="428625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25603" name="Content Placeholder 3" descr="esophageal perforation tabl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85813" y="285750"/>
            <a:ext cx="7429500" cy="6286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b="1" dirty="0" smtClean="0"/>
              <a:t>IV fluids and broad-spectrum antibiotics are started immediately, and the patient is monitored in an ICU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CA" b="1" dirty="0" smtClean="0"/>
          </a:p>
          <a:p>
            <a:pPr eaLnBrk="1" hangingPunct="1">
              <a:defRPr/>
            </a:pPr>
            <a:r>
              <a:rPr lang="en-CA" b="1" dirty="0" smtClean="0"/>
              <a:t>The patient is kept NPO, and nutritional access needs are assessed</a:t>
            </a:r>
          </a:p>
          <a:p>
            <a:pPr eaLnBrk="1" hangingPunct="1">
              <a:defRPr/>
            </a:pPr>
            <a:r>
              <a:rPr lang="en-CA" b="1" dirty="0" smtClean="0"/>
              <a:t>Patient improved and he was discharged home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6 years later , he presented to your clinic complaining of :</a:t>
            </a:r>
          </a:p>
          <a:p>
            <a:pPr eaLnBrk="1" hangingPunct="1">
              <a:defRPr/>
            </a:pPr>
            <a:r>
              <a:rPr lang="en-US" dirty="0" err="1" smtClean="0"/>
              <a:t>Dysphagia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Weight loss</a:t>
            </a:r>
          </a:p>
          <a:p>
            <a:pPr eaLnBrk="1" hangingPunct="1">
              <a:defRPr/>
            </a:pPr>
            <a:r>
              <a:rPr lang="en-US" dirty="0" smtClean="0"/>
              <a:t>What else in the history ?</a:t>
            </a:r>
          </a:p>
          <a:p>
            <a:pPr eaLnBrk="1" hangingPunct="1">
              <a:defRPr/>
            </a:pPr>
            <a:r>
              <a:rPr lang="en-US" dirty="0" smtClean="0"/>
              <a:t>What is your differentials?</a:t>
            </a:r>
          </a:p>
          <a:p>
            <a:pPr eaLnBrk="1" hangingPunct="1">
              <a:defRPr/>
            </a:pPr>
            <a:r>
              <a:rPr lang="en-US" dirty="0" smtClean="0"/>
              <a:t>How you going to manage this patient?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28675" name="Content Placeholder 3" descr="esophageal cance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0313" y="285750"/>
            <a:ext cx="4286250" cy="6572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29699" name="Content Placeholder 3" descr="endoscopy and cance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00250" y="285750"/>
            <a:ext cx="5000625" cy="6572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biopsy from the endoscopy revealed :</a:t>
            </a:r>
          </a:p>
          <a:p>
            <a:pPr lvl="2" eaLnBrk="1" hangingPunct="1">
              <a:defRPr/>
            </a:pPr>
            <a:r>
              <a:rPr lang="en-US" dirty="0" err="1" smtClean="0"/>
              <a:t>Adenocarcinoma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What is your treatment options 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Chemotherpay</a:t>
            </a: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Radiation </a:t>
            </a:r>
            <a:r>
              <a:rPr lang="en-US" dirty="0" err="1" smtClean="0"/>
              <a:t>therap</a:t>
            </a: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Chemo-</a:t>
            </a:r>
            <a:r>
              <a:rPr lang="en-US" dirty="0" err="1" smtClean="0"/>
              <a:t>radiotherap</a:t>
            </a: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Surgical resection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50 years old  Male Presented to you in the clinic  with history of Heartburn and Hoarseness.</a:t>
            </a:r>
          </a:p>
          <a:p>
            <a:pPr eaLnBrk="1" hangingPunct="1">
              <a:defRPr/>
            </a:pPr>
            <a:r>
              <a:rPr lang="en-US" dirty="0" smtClean="0"/>
              <a:t>He is obese </a:t>
            </a:r>
          </a:p>
          <a:p>
            <a:pPr eaLnBrk="1" hangingPunct="1">
              <a:defRPr/>
            </a:pPr>
            <a:r>
              <a:rPr lang="en-US" dirty="0" smtClean="0"/>
              <a:t>smoker</a:t>
            </a:r>
          </a:p>
          <a:p>
            <a:pPr eaLnBrk="1" hangingPunct="1">
              <a:defRPr/>
            </a:pPr>
            <a:r>
              <a:rPr lang="en-US" dirty="0" smtClean="0"/>
              <a:t>What  else in the history ?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Case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24 years old , healthy presented to your clinic complaining of :</a:t>
            </a:r>
          </a:p>
          <a:p>
            <a:pPr lvl="2" eaLnBrk="1" hangingPunct="1">
              <a:defRPr/>
            </a:pPr>
            <a:r>
              <a:rPr lang="en-US" dirty="0" err="1" smtClean="0"/>
              <a:t>Dysphagia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How you going to manage this patient?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pic>
        <p:nvPicPr>
          <p:cNvPr id="33796" name="Content Placeholder 3" descr="Achalasis 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41888" y="285750"/>
            <a:ext cx="3451225" cy="5773738"/>
          </a:xfrm>
        </p:spPr>
      </p:pic>
      <p:pic>
        <p:nvPicPr>
          <p:cNvPr id="33797" name="Picture 6" descr="Achalasia 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3" y="285750"/>
            <a:ext cx="2714625" cy="574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34819" name="Content Placeholder 3" descr="manometr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14438" y="285750"/>
            <a:ext cx="6286500" cy="59293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Case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His </a:t>
            </a:r>
            <a:r>
              <a:rPr lang="en-US" dirty="0" err="1" smtClean="0"/>
              <a:t>manometry</a:t>
            </a:r>
            <a:r>
              <a:rPr lang="en-US" dirty="0" smtClean="0"/>
              <a:t> consistent with </a:t>
            </a:r>
            <a:r>
              <a:rPr lang="en-US" dirty="0" err="1" smtClean="0"/>
              <a:t>Achalasia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Endoscopy showed  :</a:t>
            </a:r>
          </a:p>
          <a:p>
            <a:pPr lvl="2" eaLnBrk="1" hangingPunct="1">
              <a:defRPr/>
            </a:pPr>
            <a:r>
              <a:rPr lang="en-US" dirty="0" smtClean="0"/>
              <a:t>Dilated esophagus</a:t>
            </a:r>
          </a:p>
          <a:p>
            <a:pPr lvl="2" eaLnBrk="1" hangingPunct="1">
              <a:defRPr/>
            </a:pPr>
            <a:r>
              <a:rPr lang="en-US" dirty="0" smtClean="0"/>
              <a:t>Retained food particles</a:t>
            </a:r>
          </a:p>
          <a:p>
            <a:pPr lvl="2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How you going to treat this patient 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Case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Treatment options 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lvl="2" eaLnBrk="1" hangingPunct="1">
              <a:defRPr/>
            </a:pPr>
            <a:r>
              <a:rPr lang="en-CA" b="1" dirty="0" smtClean="0"/>
              <a:t> Medical therapy</a:t>
            </a:r>
          </a:p>
          <a:p>
            <a:pPr lvl="2" eaLnBrk="1" hangingPunct="1">
              <a:defRPr/>
            </a:pPr>
            <a:r>
              <a:rPr lang="en-CA" b="1" dirty="0" smtClean="0"/>
              <a:t> </a:t>
            </a:r>
            <a:r>
              <a:rPr lang="en-CA" b="1" dirty="0" err="1" smtClean="0"/>
              <a:t>Botulinum</a:t>
            </a:r>
            <a:r>
              <a:rPr lang="en-CA" b="1" dirty="0" smtClean="0"/>
              <a:t> toxin injection</a:t>
            </a:r>
          </a:p>
          <a:p>
            <a:pPr lvl="2" eaLnBrk="1" hangingPunct="1">
              <a:defRPr/>
            </a:pPr>
            <a:r>
              <a:rPr lang="en-CA" b="1" dirty="0" smtClean="0"/>
              <a:t> </a:t>
            </a:r>
            <a:r>
              <a:rPr lang="en-CA" b="1" dirty="0" err="1" smtClean="0"/>
              <a:t>Bneumatic</a:t>
            </a:r>
            <a:r>
              <a:rPr lang="en-CA" b="1" dirty="0" smtClean="0"/>
              <a:t> dilation</a:t>
            </a:r>
          </a:p>
          <a:p>
            <a:pPr lvl="2" eaLnBrk="1" hangingPunct="1">
              <a:defRPr/>
            </a:pPr>
            <a:r>
              <a:rPr lang="en-CA" b="1" dirty="0" smtClean="0"/>
              <a:t>Surgical </a:t>
            </a:r>
            <a:r>
              <a:rPr lang="en-CA" b="1" dirty="0" err="1" smtClean="0"/>
              <a:t>myotomy</a:t>
            </a:r>
            <a:endParaRPr lang="en-CA" b="1" dirty="0" smtClean="0"/>
          </a:p>
          <a:p>
            <a:pPr lvl="2" eaLnBrk="1" hangingPunct="1">
              <a:defRPr/>
            </a:pPr>
            <a:r>
              <a:rPr lang="en-CA" b="1" dirty="0" smtClean="0"/>
              <a:t>Which option you will advice the patient to choose ?</a:t>
            </a:r>
          </a:p>
          <a:p>
            <a:pPr lvl="2" eaLnBrk="1" hangingPunct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Case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70 years old male , his wife bring him to your clinic Because :</a:t>
            </a:r>
          </a:p>
          <a:p>
            <a:pPr lvl="2" eaLnBrk="1" hangingPunct="1">
              <a:defRPr/>
            </a:pPr>
            <a:r>
              <a:rPr lang="en-US" dirty="0" smtClean="0"/>
              <a:t>Bad breath</a:t>
            </a:r>
          </a:p>
          <a:p>
            <a:pPr lvl="2" eaLnBrk="1" hangingPunct="1">
              <a:defRPr/>
            </a:pPr>
            <a:r>
              <a:rPr lang="en-US" dirty="0" smtClean="0"/>
              <a:t>Chronic cough especially after eating</a:t>
            </a:r>
          </a:p>
          <a:p>
            <a:pPr lvl="2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How you going to manage this patient ?</a:t>
            </a:r>
          </a:p>
          <a:p>
            <a:pPr lvl="2" eaLnBrk="1" hangingPunct="1">
              <a:defRPr/>
            </a:pPr>
            <a:endParaRPr lang="en-US" dirty="0" smtClean="0"/>
          </a:p>
          <a:p>
            <a:pPr lvl="2" eaLnBrk="1" hangingPunct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38915" name="Content Placeholder 3" descr="Zinckers Divertuculu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00188" y="214313"/>
            <a:ext cx="5500687" cy="66436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39939" name="Content Placeholder 3" descr="Zinkers diverticulum endoscop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71625" y="285750"/>
            <a:ext cx="5572125" cy="59293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b="1" dirty="0" smtClean="0"/>
              <a:t>Surgical or endoscopic repair of a </a:t>
            </a:r>
            <a:r>
              <a:rPr lang="en-CA" b="1" dirty="0" err="1" smtClean="0"/>
              <a:t>Zenker's</a:t>
            </a:r>
            <a:r>
              <a:rPr lang="en-CA" b="1" dirty="0" smtClean="0"/>
              <a:t> </a:t>
            </a:r>
            <a:r>
              <a:rPr lang="en-CA" b="1" dirty="0" err="1" smtClean="0"/>
              <a:t>diverticulum</a:t>
            </a:r>
            <a:r>
              <a:rPr lang="en-CA" b="1" dirty="0" smtClean="0"/>
              <a:t> is the gold standard of treatment</a:t>
            </a:r>
          </a:p>
          <a:p>
            <a:pPr eaLnBrk="1" hangingPunct="1">
              <a:defRPr/>
            </a:pPr>
            <a:r>
              <a:rPr lang="en-CA" b="1" dirty="0" smtClean="0"/>
              <a:t>Open repair involve :</a:t>
            </a:r>
          </a:p>
          <a:p>
            <a:pPr lvl="2" eaLnBrk="1" hangingPunct="1">
              <a:defRPr/>
            </a:pPr>
            <a:r>
              <a:rPr lang="en-CA" b="1" dirty="0" smtClean="0"/>
              <a:t> </a:t>
            </a:r>
            <a:r>
              <a:rPr lang="en-CA" b="1" dirty="0" err="1" smtClean="0"/>
              <a:t>myotomy</a:t>
            </a:r>
            <a:r>
              <a:rPr lang="en-CA" b="1" dirty="0" smtClean="0"/>
              <a:t>  of the proximal and distal </a:t>
            </a:r>
            <a:r>
              <a:rPr lang="en-CA" b="1" dirty="0" err="1" smtClean="0"/>
              <a:t>thyropharyngeus</a:t>
            </a:r>
            <a:r>
              <a:rPr lang="en-CA" b="1" dirty="0" smtClean="0"/>
              <a:t> and </a:t>
            </a:r>
            <a:r>
              <a:rPr lang="en-CA" b="1" dirty="0" err="1" smtClean="0"/>
              <a:t>cricopharyngeus</a:t>
            </a:r>
            <a:r>
              <a:rPr lang="en-CA" b="1" dirty="0" smtClean="0"/>
              <a:t> muscles</a:t>
            </a:r>
          </a:p>
          <a:p>
            <a:pPr lvl="2" eaLnBrk="1" hangingPunct="1">
              <a:defRPr/>
            </a:pPr>
            <a:r>
              <a:rPr lang="en-CA" b="1" dirty="0" err="1" smtClean="0"/>
              <a:t>diverticulectomy</a:t>
            </a:r>
            <a:r>
              <a:rPr lang="en-CA" b="1" dirty="0" smtClean="0"/>
              <a:t> or </a:t>
            </a:r>
            <a:r>
              <a:rPr lang="en-CA" b="1" dirty="0" err="1" smtClean="0"/>
              <a:t>diverticulopexy</a:t>
            </a:r>
            <a:r>
              <a:rPr lang="en-CA" b="1" dirty="0" smtClean="0"/>
              <a:t> are performed through an incision in the left neck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b="1" dirty="0" smtClean="0"/>
              <a:t>An alternative to open surgical repair is the endoscopic </a:t>
            </a:r>
            <a:r>
              <a:rPr lang="en-CA" b="1" dirty="0" err="1" smtClean="0"/>
              <a:t>Dohlman</a:t>
            </a:r>
            <a:r>
              <a:rPr lang="en-CA" b="1" dirty="0" smtClean="0"/>
              <a:t> procedure</a:t>
            </a:r>
          </a:p>
          <a:p>
            <a:pPr eaLnBrk="1" hangingPunct="1">
              <a:defRPr/>
            </a:pPr>
            <a:r>
              <a:rPr lang="en-CA" b="1" dirty="0" smtClean="0"/>
              <a:t>Endoscopic division of the common wall between the </a:t>
            </a:r>
            <a:r>
              <a:rPr lang="en-CA" b="1" dirty="0" err="1" smtClean="0"/>
              <a:t>esophagus</a:t>
            </a:r>
            <a:r>
              <a:rPr lang="en-CA" b="1" dirty="0" smtClean="0"/>
              <a:t> and the </a:t>
            </a:r>
            <a:r>
              <a:rPr lang="en-CA" b="1" dirty="0" err="1" smtClean="0"/>
              <a:t>diverticulum</a:t>
            </a:r>
            <a:r>
              <a:rPr lang="en-CA" b="1" dirty="0" smtClean="0"/>
              <a:t> using a laser or stapler has also been successful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Clinical Presentations of GERD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Classic GERD</a:t>
            </a:r>
          </a:p>
          <a:p>
            <a:pPr lvl="2" eaLnBrk="1" hangingPunct="1">
              <a:defRPr/>
            </a:pPr>
            <a:r>
              <a:rPr lang="en-US" dirty="0" err="1" smtClean="0"/>
              <a:t>Substernal</a:t>
            </a:r>
            <a:r>
              <a:rPr lang="en-US" dirty="0" smtClean="0"/>
              <a:t> burning and or regurgitation</a:t>
            </a:r>
          </a:p>
          <a:p>
            <a:pPr lvl="2"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lvl="2" eaLnBrk="1" hangingPunct="1">
              <a:defRPr/>
            </a:pPr>
            <a:r>
              <a:rPr lang="en-US" dirty="0" smtClean="0"/>
              <a:t>Postprandial</a:t>
            </a:r>
          </a:p>
          <a:p>
            <a:pPr lvl="2"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lvl="2" eaLnBrk="1" hangingPunct="1">
              <a:defRPr/>
            </a:pPr>
            <a:r>
              <a:rPr lang="en-US" dirty="0" smtClean="0"/>
              <a:t>Aggravated by change of position</a:t>
            </a:r>
          </a:p>
          <a:p>
            <a:pPr lvl="2"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lvl="2" eaLnBrk="1" hangingPunct="1">
              <a:defRPr/>
            </a:pPr>
            <a:r>
              <a:rPr lang="en-US" dirty="0" smtClean="0"/>
              <a:t>Prompt relief by antacid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Case 3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What is the cause of the  Esophageal </a:t>
            </a:r>
            <a:r>
              <a:rPr lang="en-US" b="1" dirty="0" err="1" smtClean="0"/>
              <a:t>Diverticula</a:t>
            </a:r>
            <a:r>
              <a:rPr lang="en-US" b="1" dirty="0" smtClean="0"/>
              <a:t> ?</a:t>
            </a:r>
          </a:p>
          <a:p>
            <a:pPr eaLnBrk="1" hangingPunct="1">
              <a:defRPr/>
            </a:pPr>
            <a:r>
              <a:rPr lang="en-US" b="1" dirty="0" smtClean="0"/>
              <a:t>What is the different types of the</a:t>
            </a:r>
            <a:r>
              <a:rPr lang="en-US" dirty="0" smtClean="0"/>
              <a:t> Esophageal </a:t>
            </a:r>
            <a:r>
              <a:rPr lang="en-US" b="1" dirty="0" err="1" smtClean="0"/>
              <a:t>Diverticula</a:t>
            </a:r>
            <a:r>
              <a:rPr lang="en-US" b="1" dirty="0" smtClean="0"/>
              <a:t> ? </a:t>
            </a:r>
          </a:p>
          <a:p>
            <a:pPr eaLnBrk="1" hangingPunct="1">
              <a:defRPr/>
            </a:pPr>
            <a:r>
              <a:rPr lang="en-US" b="1" dirty="0" smtClean="0"/>
              <a:t>And what is the most common sites ?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Esophageal </a:t>
            </a:r>
            <a:r>
              <a:rPr lang="en-US" b="1" dirty="0" err="1" smtClean="0"/>
              <a:t>Diverticula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b="1" dirty="0" smtClean="0"/>
              <a:t>most </a:t>
            </a:r>
            <a:r>
              <a:rPr lang="en-CA" b="1" dirty="0" err="1" smtClean="0"/>
              <a:t>diverticula</a:t>
            </a:r>
            <a:r>
              <a:rPr lang="en-CA" b="1" dirty="0" smtClean="0"/>
              <a:t> are a result of a primary motor disturbance or an abnormality of the UES or LES</a:t>
            </a:r>
          </a:p>
          <a:p>
            <a:pPr eaLnBrk="1" hangingPunct="1">
              <a:defRPr/>
            </a:pPr>
            <a:r>
              <a:rPr lang="en-CA" b="1" dirty="0" smtClean="0"/>
              <a:t>can occur in several places along the </a:t>
            </a:r>
            <a:r>
              <a:rPr lang="en-CA" b="1" dirty="0" err="1" smtClean="0"/>
              <a:t>esophagus</a:t>
            </a:r>
            <a:endParaRPr lang="en-CA" b="1" dirty="0" smtClean="0"/>
          </a:p>
          <a:p>
            <a:pPr eaLnBrk="1" hangingPunct="1">
              <a:defRPr/>
            </a:pPr>
            <a:r>
              <a:rPr lang="en-US" b="1" dirty="0" smtClean="0"/>
              <a:t>The three most common sites of occurrence are </a:t>
            </a:r>
            <a:r>
              <a:rPr lang="en-US" b="1" dirty="0" err="1" smtClean="0"/>
              <a:t>pharyngoesophageal</a:t>
            </a:r>
            <a:r>
              <a:rPr lang="en-US" b="1" dirty="0" smtClean="0"/>
              <a:t> (</a:t>
            </a:r>
            <a:r>
              <a:rPr lang="en-US" b="1" dirty="0" err="1" smtClean="0"/>
              <a:t>Zenker's</a:t>
            </a:r>
            <a:r>
              <a:rPr lang="en-US" b="1" dirty="0" smtClean="0"/>
              <a:t>), </a:t>
            </a:r>
            <a:r>
              <a:rPr lang="en-US" b="1" dirty="0" err="1" smtClean="0"/>
              <a:t>parabronchial</a:t>
            </a:r>
            <a:r>
              <a:rPr lang="en-US" b="1" dirty="0" smtClean="0"/>
              <a:t> (</a:t>
            </a:r>
            <a:r>
              <a:rPr lang="en-US" b="1" dirty="0" err="1" smtClean="0"/>
              <a:t>midesophageal</a:t>
            </a:r>
            <a:r>
              <a:rPr lang="en-US" b="1" dirty="0" smtClean="0"/>
              <a:t>), and </a:t>
            </a:r>
            <a:r>
              <a:rPr lang="en-US" b="1" dirty="0" err="1" smtClean="0"/>
              <a:t>epiphrenic</a:t>
            </a:r>
            <a:r>
              <a:rPr lang="en-US" b="1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Esophageal </a:t>
            </a:r>
            <a:r>
              <a:rPr lang="en-US" b="1" dirty="0" err="1" smtClean="0"/>
              <a:t>Diverticula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b="1" dirty="0" err="1" smtClean="0"/>
              <a:t>Zenker's</a:t>
            </a:r>
            <a:r>
              <a:rPr lang="en-CA" b="1" dirty="0" smtClean="0"/>
              <a:t> </a:t>
            </a:r>
            <a:r>
              <a:rPr lang="en-CA" b="1" dirty="0" err="1" smtClean="0"/>
              <a:t>diverticulum</a:t>
            </a:r>
            <a:r>
              <a:rPr lang="en-CA" b="1" dirty="0" smtClean="0"/>
              <a:t> and an </a:t>
            </a:r>
            <a:r>
              <a:rPr lang="en-CA" b="1" dirty="0" err="1" smtClean="0"/>
              <a:t>epiphrenic</a:t>
            </a:r>
            <a:r>
              <a:rPr lang="en-CA" b="1" dirty="0" smtClean="0"/>
              <a:t> </a:t>
            </a:r>
            <a:r>
              <a:rPr lang="en-CA" b="1" dirty="0" err="1" smtClean="0"/>
              <a:t>diverticulum</a:t>
            </a:r>
            <a:r>
              <a:rPr lang="en-CA" b="1" dirty="0" smtClean="0"/>
              <a:t> fall under the category of false, </a:t>
            </a:r>
            <a:r>
              <a:rPr lang="en-CA" b="1" dirty="0" err="1" smtClean="0"/>
              <a:t>pulsion</a:t>
            </a:r>
            <a:r>
              <a:rPr lang="en-CA" b="1" dirty="0" smtClean="0"/>
              <a:t> </a:t>
            </a:r>
            <a:r>
              <a:rPr lang="en-CA" b="1" dirty="0" err="1" smtClean="0"/>
              <a:t>diverticula</a:t>
            </a:r>
            <a:r>
              <a:rPr lang="en-CA" b="1" dirty="0" smtClean="0"/>
              <a:t>.</a:t>
            </a:r>
          </a:p>
          <a:p>
            <a:pPr eaLnBrk="1" hangingPunct="1">
              <a:defRPr/>
            </a:pPr>
            <a:r>
              <a:rPr lang="en-CA" b="1" dirty="0" smtClean="0"/>
              <a:t>Traction, or true, </a:t>
            </a:r>
            <a:r>
              <a:rPr lang="en-CA" b="1" dirty="0" err="1" smtClean="0"/>
              <a:t>diverticula</a:t>
            </a:r>
            <a:r>
              <a:rPr lang="en-CA" b="1" dirty="0" smtClean="0"/>
              <a:t> result from external inflammatory </a:t>
            </a:r>
            <a:r>
              <a:rPr lang="en-CA" b="1" dirty="0" err="1" smtClean="0"/>
              <a:t>mediastinal</a:t>
            </a:r>
            <a:r>
              <a:rPr lang="en-CA" b="1" dirty="0" smtClean="0"/>
              <a:t> lymph nodes adhering to the </a:t>
            </a:r>
            <a:r>
              <a:rPr lang="en-CA" b="1" dirty="0" err="1" smtClean="0"/>
              <a:t>esophagus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Extraesophageal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Manifestations of GERD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u="sng" dirty="0" smtClean="0"/>
              <a:t>Pulmonary</a:t>
            </a:r>
            <a:r>
              <a:rPr lang="en-US" sz="2400" dirty="0" smtClean="0"/>
              <a:t>	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Asthma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Aspiration pneumonia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Chronic bronchitis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Pulmonary fibrosis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		</a:t>
            </a:r>
            <a:r>
              <a:rPr lang="en-US" sz="2400" b="1" u="sng" dirty="0" smtClean="0"/>
              <a:t>Other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  Chest pain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  Dental erosion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u="sng" dirty="0" smtClean="0"/>
              <a:t>ENT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Hoarseness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Laryngitis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err="1" smtClean="0"/>
              <a:t>Pharyngitis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Chronic cough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err="1" smtClean="0"/>
              <a:t>Globus</a:t>
            </a:r>
            <a:r>
              <a:rPr lang="en-US" dirty="0" smtClean="0"/>
              <a:t> sensation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err="1" smtClean="0"/>
              <a:t>Dysphonia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Sinusitis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err="1" smtClean="0"/>
              <a:t>Subglottic</a:t>
            </a:r>
            <a:r>
              <a:rPr lang="en-US" dirty="0" smtClean="0"/>
              <a:t> </a:t>
            </a:r>
            <a:r>
              <a:rPr lang="en-US" dirty="0" err="1" smtClean="0"/>
              <a:t>stenosis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Laryngeal cancer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Clinical Presentations of GERD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Symptoms of Complicated GERD :</a:t>
            </a:r>
          </a:p>
          <a:p>
            <a:pPr lvl="2" eaLnBrk="1" hangingPunct="1">
              <a:defRPr/>
            </a:pPr>
            <a:r>
              <a:rPr lang="en-US" dirty="0" err="1" smtClean="0"/>
              <a:t>Dysphagia</a:t>
            </a:r>
            <a:endParaRPr lang="en-US" dirty="0" smtClean="0"/>
          </a:p>
          <a:p>
            <a:pPr lvl="3" eaLnBrk="1" hangingPunct="1">
              <a:defRPr/>
            </a:pPr>
            <a:r>
              <a:rPr lang="en-US" dirty="0" smtClean="0"/>
              <a:t>Difficulty swallowing: food sticks or hangs up</a:t>
            </a:r>
          </a:p>
          <a:p>
            <a:pPr lvl="3" eaLnBrk="1" hangingPunct="1">
              <a:buFontTx/>
              <a:buNone/>
              <a:defRPr/>
            </a:pPr>
            <a:endParaRPr lang="en-US" dirty="0" smtClean="0"/>
          </a:p>
          <a:p>
            <a:pPr lvl="2" eaLnBrk="1" hangingPunct="1">
              <a:defRPr/>
            </a:pPr>
            <a:r>
              <a:rPr lang="en-US" dirty="0" err="1" smtClean="0"/>
              <a:t>Odynophagia</a:t>
            </a:r>
            <a:endParaRPr lang="en-US" dirty="0" smtClean="0"/>
          </a:p>
          <a:p>
            <a:pPr lvl="3" eaLnBrk="1" hangingPunct="1">
              <a:defRPr/>
            </a:pPr>
            <a:r>
              <a:rPr lang="en-US" dirty="0" err="1" smtClean="0"/>
              <a:t>Retrosternal</a:t>
            </a:r>
            <a:r>
              <a:rPr lang="en-US" dirty="0" smtClean="0"/>
              <a:t> pain with swallowing</a:t>
            </a:r>
          </a:p>
          <a:p>
            <a:pPr lvl="2" eaLnBrk="1" hangingPunct="1">
              <a:defRPr/>
            </a:pPr>
            <a:endParaRPr lang="en-US" dirty="0" smtClean="0"/>
          </a:p>
          <a:p>
            <a:pPr lvl="2" eaLnBrk="1" hangingPunct="1">
              <a:defRPr/>
            </a:pPr>
            <a:r>
              <a:rPr lang="en-US" dirty="0" smtClean="0"/>
              <a:t>Bleeding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Examination was unremarkable</a:t>
            </a:r>
          </a:p>
          <a:p>
            <a:pPr eaLnBrk="1" hangingPunct="1">
              <a:defRPr/>
            </a:pPr>
            <a:r>
              <a:rPr lang="en-US" dirty="0" smtClean="0"/>
              <a:t>What is your next step in the management of this patient 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0243" name="Content Placeholder 3" descr="68--11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57375" y="0"/>
            <a:ext cx="4714875" cy="65008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Barium Swallow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Barium swallow report :</a:t>
            </a:r>
          </a:p>
          <a:p>
            <a:pPr lvl="2" eaLnBrk="1" hangingPunct="1">
              <a:defRPr/>
            </a:pPr>
            <a:r>
              <a:rPr lang="en-US" dirty="0" smtClean="0"/>
              <a:t>No stricture or tumor</a:t>
            </a:r>
          </a:p>
          <a:p>
            <a:pPr lvl="2" eaLnBrk="1" hangingPunct="1">
              <a:defRPr/>
            </a:pPr>
            <a:r>
              <a:rPr lang="en-US" dirty="0" smtClean="0"/>
              <a:t>Small hiatus hernia</a:t>
            </a:r>
          </a:p>
          <a:p>
            <a:pPr lvl="2" eaLnBrk="1" hangingPunct="1">
              <a:defRPr/>
            </a:pPr>
            <a:r>
              <a:rPr lang="en-US" dirty="0" smtClean="0"/>
              <a:t>Evidence of reflux of the contrast</a:t>
            </a:r>
          </a:p>
          <a:p>
            <a:pPr lvl="2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What is the types of the hiatus hernia 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1417</TotalTime>
  <Words>877</Words>
  <Application>Microsoft Macintosh PowerPoint</Application>
  <PresentationFormat>On-screen Show (4:3)</PresentationFormat>
  <Paragraphs>232</Paragraphs>
  <Slides>43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Calibri</vt:lpstr>
      <vt:lpstr>Times New Roman</vt:lpstr>
      <vt:lpstr>Wingdings</vt:lpstr>
      <vt:lpstr>Arial</vt:lpstr>
      <vt:lpstr>Theme1</vt:lpstr>
      <vt:lpstr>Benign Esophageal Diseases</vt:lpstr>
      <vt:lpstr>Introduction</vt:lpstr>
      <vt:lpstr>Case 1</vt:lpstr>
      <vt:lpstr>Clinical Presentations of GERD</vt:lpstr>
      <vt:lpstr>Extraesophageal Manifestations of GERD</vt:lpstr>
      <vt:lpstr>Clinical Presentations of GERD</vt:lpstr>
      <vt:lpstr>Case 1</vt:lpstr>
      <vt:lpstr>PowerPoint Presentation</vt:lpstr>
      <vt:lpstr>Barium Swallow</vt:lpstr>
      <vt:lpstr>  </vt:lpstr>
      <vt:lpstr>Esophageal pH Monitoring </vt:lpstr>
      <vt:lpstr>Esophageal Manometry</vt:lpstr>
      <vt:lpstr>Endoscopy</vt:lpstr>
      <vt:lpstr>Case 1</vt:lpstr>
      <vt:lpstr>Treatment</vt:lpstr>
      <vt:lpstr>Acid Suppression Therapy for GERD</vt:lpstr>
      <vt:lpstr>Anti-Reflux Surgery </vt:lpstr>
      <vt:lpstr>Case 1</vt:lpstr>
      <vt:lpstr>Case 1</vt:lpstr>
      <vt:lpstr>PowerPoint Presentation</vt:lpstr>
      <vt:lpstr>PowerPoint Presentation</vt:lpstr>
      <vt:lpstr>PowerPoint Presentation</vt:lpstr>
      <vt:lpstr>PowerPoint Presentation</vt:lpstr>
      <vt:lpstr>Treatment</vt:lpstr>
      <vt:lpstr>Case 1</vt:lpstr>
      <vt:lpstr>PowerPoint Presentation</vt:lpstr>
      <vt:lpstr>PowerPoint Presentation</vt:lpstr>
      <vt:lpstr>Case 1</vt:lpstr>
      <vt:lpstr>Treatment</vt:lpstr>
      <vt:lpstr>Case 2</vt:lpstr>
      <vt:lpstr> </vt:lpstr>
      <vt:lpstr>PowerPoint Presentation</vt:lpstr>
      <vt:lpstr>Case 2</vt:lpstr>
      <vt:lpstr>Case 2</vt:lpstr>
      <vt:lpstr>Case 3</vt:lpstr>
      <vt:lpstr>PowerPoint Presentation</vt:lpstr>
      <vt:lpstr>PowerPoint Presentation</vt:lpstr>
      <vt:lpstr>Treatment</vt:lpstr>
      <vt:lpstr>Treatment</vt:lpstr>
      <vt:lpstr>Case 3 </vt:lpstr>
      <vt:lpstr>Esophageal Diverticula</vt:lpstr>
      <vt:lpstr>Esophageal Diverticula</vt:lpstr>
      <vt:lpstr>PowerPoint Presentation</vt:lpstr>
    </vt:vector>
  </TitlesOfParts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Benign Esophageal Diseases</dc:title>
  <dc:creator>Sami Alnassar</dc:creator>
  <cp:lastModifiedBy>abdulaziz alnassar</cp:lastModifiedBy>
  <cp:revision>78</cp:revision>
  <dcterms:created xsi:type="dcterms:W3CDTF">2009-03-12T03:00:21Z</dcterms:created>
  <dcterms:modified xsi:type="dcterms:W3CDTF">2018-10-20T18:43:02Z</dcterms:modified>
</cp:coreProperties>
</file>