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9144000" cy="6858000" type="screen4x3"/>
  <p:notesSz cx="9144000" cy="6858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18" Type="http://schemas.openxmlformats.org/officeDocument/2006/relationships/image" Target="../media/image12.png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5.png"/><Relationship Id="rId34" Type="http://schemas.openxmlformats.org/officeDocument/2006/relationships/image" Target="../media/image28.png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image" Target="../media/image4.png"/><Relationship Id="rId19" Type="http://schemas.openxmlformats.org/officeDocument/2006/relationships/image" Target="../media/image13.png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Relationship Id="rId22" Type="http://schemas.openxmlformats.org/officeDocument/2006/relationships/image" Target="../media/image16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9050"/>
            <a:ext cx="9140825" cy="51958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36537" y="0"/>
            <a:ext cx="8904287" cy="5148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5449951"/>
            <a:ext cx="6410325" cy="30314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410325" y="5678487"/>
            <a:ext cx="2730500" cy="1031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0" y="5915025"/>
            <a:ext cx="7594600" cy="5222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594600" y="5876925"/>
            <a:ext cx="1546225" cy="160655"/>
          </a:xfrm>
          <a:custGeom>
            <a:avLst/>
            <a:gdLst/>
            <a:ahLst/>
            <a:cxnLst/>
            <a:rect l="l" t="t" r="r" b="b"/>
            <a:pathLst>
              <a:path w="1546225" h="160654">
                <a:moveTo>
                  <a:pt x="1546225" y="0"/>
                </a:moveTo>
                <a:lnTo>
                  <a:pt x="0" y="38100"/>
                </a:lnTo>
                <a:lnTo>
                  <a:pt x="0" y="160337"/>
                </a:lnTo>
                <a:lnTo>
                  <a:pt x="1546225" y="76200"/>
                </a:lnTo>
                <a:lnTo>
                  <a:pt x="1546225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745226" y="6056312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599" y="0"/>
                </a:moveTo>
                <a:lnTo>
                  <a:pt x="0" y="247650"/>
                </a:lnTo>
                <a:lnTo>
                  <a:pt x="0" y="314325"/>
                </a:lnTo>
                <a:lnTo>
                  <a:pt x="3395599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0" y="6303962"/>
            <a:ext cx="5745226" cy="55245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329051" y="6418262"/>
            <a:ext cx="3990975" cy="438150"/>
          </a:xfrm>
          <a:custGeom>
            <a:avLst/>
            <a:gdLst/>
            <a:ahLst/>
            <a:cxnLst/>
            <a:rect l="l" t="t" r="r" b="b"/>
            <a:pathLst>
              <a:path w="3990975" h="438150">
                <a:moveTo>
                  <a:pt x="3583431" y="0"/>
                </a:moveTo>
                <a:lnTo>
                  <a:pt x="0" y="438150"/>
                </a:lnTo>
                <a:lnTo>
                  <a:pt x="3459733" y="438150"/>
                </a:lnTo>
                <a:lnTo>
                  <a:pt x="3990975" y="323850"/>
                </a:lnTo>
                <a:lnTo>
                  <a:pt x="3583431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6911975" y="6142037"/>
            <a:ext cx="2228850" cy="6000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985125" y="5002148"/>
            <a:ext cx="1155700" cy="381635"/>
          </a:xfrm>
          <a:custGeom>
            <a:avLst/>
            <a:gdLst/>
            <a:ahLst/>
            <a:cxnLst/>
            <a:rect l="l" t="t" r="r" b="b"/>
            <a:pathLst>
              <a:path w="1155700" h="381635">
                <a:moveTo>
                  <a:pt x="0" y="0"/>
                </a:moveTo>
                <a:lnTo>
                  <a:pt x="0" y="9525"/>
                </a:lnTo>
                <a:lnTo>
                  <a:pt x="1155700" y="381126"/>
                </a:lnTo>
                <a:lnTo>
                  <a:pt x="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2359025"/>
            <a:ext cx="7985125" cy="265264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7985125" y="4840351"/>
            <a:ext cx="1155700" cy="50482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0" y="1454150"/>
            <a:ext cx="7985125" cy="3471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641725" y="0"/>
            <a:ext cx="5014976" cy="43258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8628126" y="4289425"/>
            <a:ext cx="512699" cy="4745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8694801" y="4108450"/>
            <a:ext cx="446405" cy="532130"/>
          </a:xfrm>
          <a:custGeom>
            <a:avLst/>
            <a:gdLst/>
            <a:ahLst/>
            <a:cxnLst/>
            <a:rect l="l" t="t" r="r" b="b"/>
            <a:pathLst>
              <a:path w="446404" h="532129">
                <a:moveTo>
                  <a:pt x="152400" y="0"/>
                </a:moveTo>
                <a:lnTo>
                  <a:pt x="0" y="142875"/>
                </a:lnTo>
                <a:lnTo>
                  <a:pt x="446024" y="531749"/>
                </a:lnTo>
                <a:lnTo>
                  <a:pt x="446024" y="274574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95725" y="0"/>
            <a:ext cx="4951476" cy="42513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940300" y="0"/>
            <a:ext cx="3990975" cy="402272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537200" y="0"/>
            <a:ext cx="3489325" cy="39370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9007475" y="3927475"/>
            <a:ext cx="133350" cy="1524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8894826" y="1349375"/>
            <a:ext cx="246379" cy="819150"/>
          </a:xfrm>
          <a:custGeom>
            <a:avLst/>
            <a:gdLst/>
            <a:ahLst/>
            <a:cxnLst/>
            <a:rect l="l" t="t" r="r" b="b"/>
            <a:pathLst>
              <a:path w="246379" h="819150">
                <a:moveTo>
                  <a:pt x="122174" y="0"/>
                </a:moveTo>
                <a:lnTo>
                  <a:pt x="0" y="304800"/>
                </a:lnTo>
                <a:lnTo>
                  <a:pt x="245999" y="819150"/>
                </a:lnTo>
                <a:lnTo>
                  <a:pt x="245999" y="323850"/>
                </a:lnTo>
                <a:lnTo>
                  <a:pt x="122174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8107426" y="0"/>
            <a:ext cx="909574" cy="16541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8590026" y="0"/>
            <a:ext cx="541274" cy="12636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9045575" y="1036700"/>
            <a:ext cx="95250" cy="494030"/>
          </a:xfrm>
          <a:custGeom>
            <a:avLst/>
            <a:gdLst/>
            <a:ahLst/>
            <a:cxnLst/>
            <a:rect l="l" t="t" r="r" b="b"/>
            <a:pathLst>
              <a:path w="95250" h="494030">
                <a:moveTo>
                  <a:pt x="85725" y="0"/>
                </a:moveTo>
                <a:lnTo>
                  <a:pt x="0" y="227837"/>
                </a:lnTo>
                <a:lnTo>
                  <a:pt x="95250" y="493649"/>
                </a:lnTo>
                <a:lnTo>
                  <a:pt x="95250" y="9398"/>
                </a:lnTo>
                <a:lnTo>
                  <a:pt x="85725" y="0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175" y="2541523"/>
            <a:ext cx="9131300" cy="29592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175" y="3416300"/>
            <a:ext cx="9131300" cy="2122551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175" y="5043423"/>
            <a:ext cx="9131300" cy="6572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2059051" y="0"/>
            <a:ext cx="7075424" cy="50434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5272151" y="0"/>
            <a:ext cx="3862324" cy="414972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270625" y="0"/>
            <a:ext cx="2863850" cy="39116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173976" y="0"/>
            <a:ext cx="1960499" cy="329247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7451725" y="0"/>
            <a:ext cx="1682750" cy="307340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7907401" y="0"/>
            <a:ext cx="1227074" cy="2360676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0" y="2590800"/>
            <a:ext cx="5826125" cy="208432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5788025" y="4437126"/>
            <a:ext cx="3352800" cy="110324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1626" y="213486"/>
            <a:ext cx="7600746" cy="216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1185" y="1621282"/>
            <a:ext cx="7961629" cy="392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hyperlink" Target="http://www.who.int/tb/dots/whatisdots/en/index1.html" TargetMode="External"/><Relationship Id="rId3" Type="http://schemas.openxmlformats.org/officeDocument/2006/relationships/image" Target="../media/image42.png"/><Relationship Id="rId21" Type="http://schemas.openxmlformats.org/officeDocument/2006/relationships/hyperlink" Target="http://www.who.int/tb/dots/whatisdots/en/index4.html" TargetMode="External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17" Type="http://schemas.openxmlformats.org/officeDocument/2006/relationships/image" Target="../media/image44.png"/><Relationship Id="rId2" Type="http://schemas.openxmlformats.org/officeDocument/2006/relationships/image" Target="../media/image78.png"/><Relationship Id="rId16" Type="http://schemas.openxmlformats.org/officeDocument/2006/relationships/image" Target="../media/image91.png"/><Relationship Id="rId20" Type="http://schemas.openxmlformats.org/officeDocument/2006/relationships/hyperlink" Target="http://www.who.int/tb/dots/whatisdots/en/index3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png"/><Relationship Id="rId19" Type="http://schemas.openxmlformats.org/officeDocument/2006/relationships/hyperlink" Target="http://www.who.int/tb/dots/whatisdots/en/index2.html" TargetMode="External"/><Relationship Id="rId4" Type="http://schemas.openxmlformats.org/officeDocument/2006/relationships/image" Target="../media/image79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4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10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image" Target="../media/image48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8.png"/><Relationship Id="rId11" Type="http://schemas.openxmlformats.org/officeDocument/2006/relationships/image" Target="../media/image56.png"/><Relationship Id="rId5" Type="http://schemas.openxmlformats.org/officeDocument/2006/relationships/image" Target="../media/image51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19" Type="http://schemas.openxmlformats.org/officeDocument/2006/relationships/image" Target="../media/image63.jp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0404" y="1955292"/>
            <a:ext cx="4244340" cy="13411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22264" y="1955292"/>
            <a:ext cx="961643" cy="13411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33877" y="2119706"/>
            <a:ext cx="34810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Tuberculosis</a:t>
            </a:r>
            <a:endParaRPr sz="4800"/>
          </a:p>
        </p:txBody>
      </p:sp>
      <p:sp>
        <p:nvSpPr>
          <p:cNvPr id="5" name="object 5"/>
          <p:cNvSpPr/>
          <p:nvPr/>
        </p:nvSpPr>
        <p:spPr>
          <a:xfrm>
            <a:off x="1674876" y="3817620"/>
            <a:ext cx="1399032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04516" y="3817620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03576" y="3817620"/>
            <a:ext cx="1597152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1335" y="3817620"/>
            <a:ext cx="3589019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50964" y="3817620"/>
            <a:ext cx="568451" cy="7894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88564" y="4332732"/>
            <a:ext cx="3200400" cy="6797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3579" y="4332732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4711" y="4771644"/>
            <a:ext cx="6931152" cy="6797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50480" y="4771644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30979" y="5210555"/>
            <a:ext cx="1030224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55820" y="5210555"/>
            <a:ext cx="490727" cy="6797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301877" y="3823257"/>
            <a:ext cx="6469380" cy="185864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593090">
              <a:lnSpc>
                <a:spcPct val="100000"/>
              </a:lnSpc>
              <a:spcBef>
                <a:spcPts val="78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Hafsa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Raheel,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MD, MCPS,</a:t>
            </a:r>
            <a:r>
              <a:rPr sz="2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FCPS</a:t>
            </a:r>
            <a:endParaRPr sz="2800">
              <a:latin typeface="Arial"/>
              <a:cs typeface="Arial"/>
            </a:endParaRPr>
          </a:p>
          <a:p>
            <a:pPr marL="1876425">
              <a:lnSpc>
                <a:spcPct val="100000"/>
              </a:lnSpc>
              <a:spcBef>
                <a:spcPts val="59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Associate</a:t>
            </a:r>
            <a:r>
              <a:rPr sz="24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Professor</a:t>
            </a:r>
            <a:endParaRPr sz="2400">
              <a:latin typeface="Arial"/>
              <a:cs typeface="Arial"/>
            </a:endParaRPr>
          </a:p>
          <a:p>
            <a:pPr marL="12065" marR="5080" algn="ctr">
              <a:lnSpc>
                <a:spcPts val="3460"/>
              </a:lnSpc>
              <a:spcBef>
                <a:spcPts val="210"/>
              </a:spcBef>
            </a:pP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Department of </a:t>
            </a:r>
            <a:r>
              <a:rPr sz="2400" i="1" spc="-10" dirty="0">
                <a:solidFill>
                  <a:srgbClr val="FFFFFF"/>
                </a:solidFill>
                <a:latin typeface="Arial"/>
                <a:cs typeface="Arial"/>
              </a:rPr>
              <a:t>Family </a:t>
            </a:r>
            <a:r>
              <a:rPr sz="2400" i="1" spc="-5" dirty="0">
                <a:solidFill>
                  <a:srgbClr val="FFFFFF"/>
                </a:solidFill>
                <a:latin typeface="Arial"/>
                <a:cs typeface="Arial"/>
              </a:rPr>
              <a:t>and Community Medicine  KSU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237" y="213486"/>
            <a:ext cx="773175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Probability TB Will Be</a:t>
            </a:r>
            <a:r>
              <a:rPr spc="20" dirty="0"/>
              <a:t> </a:t>
            </a:r>
            <a:r>
              <a:rPr spc="-5" dirty="0"/>
              <a:t>Transmitted</a:t>
            </a:r>
          </a:p>
        </p:txBody>
      </p:sp>
      <p:sp>
        <p:nvSpPr>
          <p:cNvPr id="3" name="object 3"/>
          <p:cNvSpPr/>
          <p:nvPr/>
        </p:nvSpPr>
        <p:spPr>
          <a:xfrm>
            <a:off x="891539" y="1787651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958083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4128515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5298947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5176" y="1621282"/>
            <a:ext cx="7360284" cy="40265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Infectiousness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person with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240099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Environment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which exposure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occurred  Duration of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exposure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Virulence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organism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6144" rIns="0" bIns="0" rtlCol="0">
            <a:spAutoFit/>
          </a:bodyPr>
          <a:lstStyle/>
          <a:p>
            <a:pPr marL="1384935" marR="5080" indent="-856615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Conditions That Increase </a:t>
            </a:r>
            <a:r>
              <a:rPr sz="3200" dirty="0"/>
              <a:t>the Risk</a:t>
            </a:r>
            <a:r>
              <a:rPr sz="3200" spc="-65" dirty="0"/>
              <a:t> </a:t>
            </a:r>
            <a:r>
              <a:rPr sz="3200" dirty="0"/>
              <a:t>of  Progression to TB</a:t>
            </a:r>
            <a:r>
              <a:rPr sz="3200" spc="-85" dirty="0"/>
              <a:t> </a:t>
            </a:r>
            <a:r>
              <a:rPr sz="3200" dirty="0"/>
              <a:t>Disease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91539" y="1673351"/>
            <a:ext cx="152400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282951"/>
            <a:ext cx="152400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2892551"/>
            <a:ext cx="152400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3502152"/>
            <a:ext cx="152400" cy="160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4111752"/>
            <a:ext cx="152400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4721352"/>
            <a:ext cx="152400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5330952"/>
            <a:ext cx="152400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1539" y="5940552"/>
            <a:ext cx="152400" cy="1600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38860" y="1564894"/>
            <a:ext cx="590867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HIV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Substance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abuse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Recent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4800"/>
              </a:lnSpc>
              <a:spcBef>
                <a:spcPts val="56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Chest radiograph findings suggestive of previous</a:t>
            </a:r>
            <a:r>
              <a:rPr sz="2000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TB  Diabetes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mellitus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Silicosis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Prolonged corticosteriod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Other immunosuppressive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486282"/>
            <a:ext cx="736409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Common Sites of TB</a:t>
            </a:r>
            <a:r>
              <a:rPr sz="4400" spc="-40" dirty="0"/>
              <a:t> </a:t>
            </a:r>
            <a:r>
              <a:rPr sz="4400" dirty="0"/>
              <a:t>Disease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91539" y="167944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410967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14248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387400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460552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5337047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91539" y="6068567"/>
            <a:ext cx="190500" cy="1920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1168" y="1552702"/>
            <a:ext cx="351726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Lungs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Pleura</a:t>
            </a:r>
            <a:endParaRPr sz="2400">
              <a:latin typeface="Arial"/>
              <a:cs typeface="Arial"/>
            </a:endParaRPr>
          </a:p>
          <a:p>
            <a:pPr marL="12700" marR="292735">
              <a:lnSpc>
                <a:spcPct val="2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Central nervous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Lymphatic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Genitourinary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Bones and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joints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Disseminated (miliary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TB)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969" y="336931"/>
            <a:ext cx="659892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00" marR="5080" indent="-1321435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Persons at </a:t>
            </a:r>
            <a:r>
              <a:rPr sz="3200" spc="-5" dirty="0"/>
              <a:t>Higher </a:t>
            </a:r>
            <a:r>
              <a:rPr sz="3200" dirty="0"/>
              <a:t>Risk </a:t>
            </a:r>
            <a:r>
              <a:rPr sz="3200" spc="-5" dirty="0"/>
              <a:t>for</a:t>
            </a:r>
            <a:r>
              <a:rPr sz="3200" spc="-65" dirty="0"/>
              <a:t> </a:t>
            </a:r>
            <a:r>
              <a:rPr sz="3200" dirty="0"/>
              <a:t>Exposure  to </a:t>
            </a:r>
            <a:r>
              <a:rPr sz="3200" spc="-10" dirty="0"/>
              <a:t>or </a:t>
            </a:r>
            <a:r>
              <a:rPr sz="3200" spc="-5" dirty="0"/>
              <a:t>Infection </a:t>
            </a:r>
            <a:r>
              <a:rPr sz="3200" dirty="0"/>
              <a:t>with</a:t>
            </a:r>
            <a:r>
              <a:rPr sz="3200" spc="-30" dirty="0"/>
              <a:t> </a:t>
            </a:r>
            <a:r>
              <a:rPr sz="3200" dirty="0"/>
              <a:t>TB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91539" y="1752600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557272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361944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166615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460552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5044440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5080" indent="2286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Close </a:t>
            </a:r>
            <a:r>
              <a:rPr sz="2400" dirty="0"/>
              <a:t>contacts of </a:t>
            </a:r>
            <a:r>
              <a:rPr sz="2400" spc="-5" dirty="0"/>
              <a:t>persons known or suspected </a:t>
            </a:r>
            <a:r>
              <a:rPr sz="2400" dirty="0"/>
              <a:t>to </a:t>
            </a:r>
            <a:r>
              <a:rPr sz="2400" spc="-5" dirty="0"/>
              <a:t>have  TB</a:t>
            </a:r>
            <a:endParaRPr sz="2400"/>
          </a:p>
          <a:p>
            <a:pPr marL="299720" marR="695960" indent="228600">
              <a:lnSpc>
                <a:spcPct val="100000"/>
              </a:lnSpc>
              <a:spcBef>
                <a:spcPts val="580"/>
              </a:spcBef>
            </a:pPr>
            <a:r>
              <a:rPr sz="2400" spc="-5" dirty="0"/>
              <a:t>Residents and employees </a:t>
            </a:r>
            <a:r>
              <a:rPr sz="2400" dirty="0"/>
              <a:t>of </a:t>
            </a:r>
            <a:r>
              <a:rPr sz="2400" spc="-5" dirty="0"/>
              <a:t>high-risk congregate  settings</a:t>
            </a:r>
            <a:endParaRPr sz="2400"/>
          </a:p>
          <a:p>
            <a:pPr marL="299720" marR="800735" indent="228600">
              <a:lnSpc>
                <a:spcPct val="100000"/>
              </a:lnSpc>
              <a:spcBef>
                <a:spcPts val="575"/>
              </a:spcBef>
            </a:pPr>
            <a:r>
              <a:rPr sz="2400" spc="-5" dirty="0"/>
              <a:t>Health care workers </a:t>
            </a:r>
            <a:r>
              <a:rPr sz="2400" dirty="0"/>
              <a:t>(HCWs) </a:t>
            </a:r>
            <a:r>
              <a:rPr sz="2400" spc="-5" dirty="0"/>
              <a:t>who serve </a:t>
            </a:r>
            <a:r>
              <a:rPr sz="2400" dirty="0"/>
              <a:t>high-risk  </a:t>
            </a:r>
            <a:r>
              <a:rPr sz="2400" spc="-5" dirty="0"/>
              <a:t>Clients</a:t>
            </a:r>
            <a:endParaRPr sz="2400"/>
          </a:p>
          <a:p>
            <a:pPr marL="528320" marR="728980">
              <a:lnSpc>
                <a:spcPct val="120000"/>
              </a:lnSpc>
            </a:pPr>
            <a:r>
              <a:rPr sz="2400" spc="-5" dirty="0"/>
              <a:t>Medically underserved, low-income populations  Children exposed </a:t>
            </a:r>
            <a:r>
              <a:rPr sz="2400" dirty="0"/>
              <a:t>to </a:t>
            </a:r>
            <a:r>
              <a:rPr sz="2400" spc="-5" dirty="0"/>
              <a:t>adults in high-risk categories  Persons who inject illicit</a:t>
            </a:r>
            <a:r>
              <a:rPr sz="2400" spc="70" dirty="0"/>
              <a:t> </a:t>
            </a:r>
            <a:r>
              <a:rPr sz="2400" spc="-5" dirty="0"/>
              <a:t>drugs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A46D0"/>
                </a:solidFill>
              </a:rPr>
              <a:t>Testing</a:t>
            </a:r>
            <a:r>
              <a:rPr spc="-15" dirty="0">
                <a:solidFill>
                  <a:srgbClr val="7A46D0"/>
                </a:solidFill>
              </a:rPr>
              <a:t> </a:t>
            </a:r>
            <a:r>
              <a:rPr dirty="0">
                <a:solidFill>
                  <a:srgbClr val="7A46D0"/>
                </a:solidFill>
              </a:rPr>
              <a:t>for</a:t>
            </a:r>
          </a:p>
          <a:p>
            <a:pPr marL="2540" algn="ctr">
              <a:lnSpc>
                <a:spcPct val="100000"/>
              </a:lnSpc>
            </a:pPr>
            <a:r>
              <a:rPr spc="-5" dirty="0">
                <a:solidFill>
                  <a:srgbClr val="7A46D0"/>
                </a:solidFill>
              </a:rPr>
              <a:t>TB Disease and</a:t>
            </a:r>
            <a:r>
              <a:rPr spc="-20" dirty="0">
                <a:solidFill>
                  <a:srgbClr val="7A46D0"/>
                </a:solidFill>
              </a:rPr>
              <a:t> </a:t>
            </a:r>
            <a:r>
              <a:rPr dirty="0">
                <a:solidFill>
                  <a:srgbClr val="7A46D0"/>
                </a:solidFill>
              </a:rPr>
              <a:t>Infection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51050" y="1600200"/>
            <a:ext cx="6040374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0204" y="93090"/>
            <a:ext cx="58629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All </a:t>
            </a:r>
            <a:r>
              <a:rPr sz="3200" b="1" spc="-5" dirty="0">
                <a:latin typeface="Arial"/>
                <a:cs typeface="Arial"/>
              </a:rPr>
              <a:t>testing activities </a:t>
            </a:r>
            <a:r>
              <a:rPr sz="3200" b="1" dirty="0">
                <a:latin typeface="Arial"/>
                <a:cs typeface="Arial"/>
              </a:rPr>
              <a:t>should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be  </a:t>
            </a:r>
            <a:r>
              <a:rPr sz="3200" b="1" spc="-5" dirty="0">
                <a:latin typeface="Arial"/>
                <a:cs typeface="Arial"/>
              </a:rPr>
              <a:t>accompanied</a:t>
            </a:r>
            <a:endParaRPr sz="32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latin typeface="Arial"/>
                <a:cs typeface="Arial"/>
              </a:rPr>
              <a:t>by a </a:t>
            </a:r>
            <a:r>
              <a:rPr sz="3200" b="1" spc="-5" dirty="0">
                <a:latin typeface="Arial"/>
                <a:cs typeface="Arial"/>
              </a:rPr>
              <a:t>plan </a:t>
            </a:r>
            <a:r>
              <a:rPr sz="3200" b="1" dirty="0">
                <a:latin typeface="Arial"/>
                <a:cs typeface="Arial"/>
              </a:rPr>
              <a:t>for follow-up</a:t>
            </a:r>
            <a:r>
              <a:rPr sz="3200" b="1" spc="-12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care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84275" y="1981200"/>
            <a:ext cx="677379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43600" y="1790700"/>
            <a:ext cx="3200399" cy="243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1790700"/>
            <a:ext cx="3200400" cy="2438400"/>
          </a:xfrm>
          <a:custGeom>
            <a:avLst/>
            <a:gdLst/>
            <a:ahLst/>
            <a:cxnLst/>
            <a:rect l="l" t="t" r="r" b="b"/>
            <a:pathLst>
              <a:path w="3200400" h="2438400">
                <a:moveTo>
                  <a:pt x="0" y="2438400"/>
                </a:moveTo>
                <a:lnTo>
                  <a:pt x="3200400" y="2438400"/>
                </a:lnTo>
                <a:lnTo>
                  <a:pt x="3200400" y="0"/>
                </a:lnTo>
                <a:lnTo>
                  <a:pt x="0" y="0"/>
                </a:lnTo>
                <a:lnTo>
                  <a:pt x="0" y="2438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1716023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5810" marR="5080" indent="-3291204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Administering the Tuberculin Skin  Test</a:t>
            </a:r>
          </a:p>
          <a:p>
            <a:pPr marL="403225" marR="3293110" indent="-169545">
              <a:lnSpc>
                <a:spcPct val="110000"/>
              </a:lnSpc>
              <a:spcBef>
                <a:spcPts val="950"/>
              </a:spcBef>
            </a:pPr>
            <a:r>
              <a:rPr sz="2400" dirty="0"/>
              <a:t>Inject </a:t>
            </a:r>
            <a:r>
              <a:rPr sz="2400" spc="-5" dirty="0"/>
              <a:t>intradermally </a:t>
            </a:r>
            <a:r>
              <a:rPr sz="2400" dirty="0"/>
              <a:t>0.1 ml of</a:t>
            </a:r>
            <a:r>
              <a:rPr sz="2400" spc="-55" dirty="0"/>
              <a:t> </a:t>
            </a:r>
            <a:r>
              <a:rPr sz="2400" spc="-5" dirty="0"/>
              <a:t>5  </a:t>
            </a:r>
            <a:r>
              <a:rPr sz="2400" dirty="0"/>
              <a:t>TU </a:t>
            </a:r>
            <a:r>
              <a:rPr sz="2400" spc="-5" dirty="0"/>
              <a:t>PPD</a:t>
            </a:r>
            <a:r>
              <a:rPr sz="2400" spc="-15" dirty="0"/>
              <a:t> </a:t>
            </a:r>
            <a:r>
              <a:rPr sz="2400" spc="-5" dirty="0"/>
              <a:t>tuberculin</a:t>
            </a:r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48640" y="2923032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130040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5337047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93139" y="2760090"/>
            <a:ext cx="6536055" cy="2842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96795">
              <a:lnSpc>
                <a:spcPct val="11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Produce wheal 6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mm to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10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mm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diameter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Do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recap, bend, or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break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needles, or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remove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needles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syringes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Follow universal precautions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infection</a:t>
            </a:r>
            <a:r>
              <a:rPr sz="2400" spc="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control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3554" y="213486"/>
            <a:ext cx="75406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Reading the Tuberculin Skin</a:t>
            </a:r>
            <a:r>
              <a:rPr spc="65" dirty="0"/>
              <a:t> </a:t>
            </a:r>
            <a:r>
              <a:rPr spc="-5" dirty="0"/>
              <a:t>Test</a:t>
            </a:r>
          </a:p>
        </p:txBody>
      </p:sp>
      <p:sp>
        <p:nvSpPr>
          <p:cNvPr id="3" name="object 3"/>
          <p:cNvSpPr/>
          <p:nvPr/>
        </p:nvSpPr>
        <p:spPr>
          <a:xfrm>
            <a:off x="6019800" y="2197100"/>
            <a:ext cx="3124200" cy="2362200"/>
          </a:xfrm>
          <a:custGeom>
            <a:avLst/>
            <a:gdLst/>
            <a:ahLst/>
            <a:cxnLst/>
            <a:rect l="l" t="t" r="r" b="b"/>
            <a:pathLst>
              <a:path w="3124200" h="2362200">
                <a:moveTo>
                  <a:pt x="0" y="2362200"/>
                </a:moveTo>
                <a:lnTo>
                  <a:pt x="3124200" y="2362200"/>
                </a:lnTo>
                <a:lnTo>
                  <a:pt x="31242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15000" y="2209814"/>
            <a:ext cx="3141224" cy="23144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1787651"/>
            <a:ext cx="254508" cy="256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543300"/>
            <a:ext cx="254508" cy="25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713732"/>
            <a:ext cx="254508" cy="256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139" y="1524352"/>
            <a:ext cx="5754370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Read reaction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48-72 hours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after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injection</a:t>
            </a:r>
            <a:endParaRPr sz="3200">
              <a:latin typeface="Arial"/>
              <a:cs typeface="Arial"/>
            </a:endParaRPr>
          </a:p>
          <a:p>
            <a:pPr marL="12700" marR="389890">
              <a:lnSpc>
                <a:spcPts val="9220"/>
              </a:lnSpc>
              <a:spcBef>
                <a:spcPts val="12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Measure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only induration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Record reaction in</a:t>
            </a:r>
            <a:r>
              <a:rPr sz="3200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millimeters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6441" y="213486"/>
            <a:ext cx="36099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A46D0"/>
                </a:solidFill>
              </a:rPr>
              <a:t>Diagnosis of</a:t>
            </a:r>
            <a:r>
              <a:rPr spc="-50" dirty="0">
                <a:solidFill>
                  <a:srgbClr val="7A46D0"/>
                </a:solidFill>
              </a:rPr>
              <a:t> </a:t>
            </a:r>
            <a:r>
              <a:rPr spc="-5" dirty="0">
                <a:solidFill>
                  <a:srgbClr val="7A46D0"/>
                </a:solidFill>
              </a:rPr>
              <a:t>TB</a:t>
            </a:r>
          </a:p>
        </p:txBody>
      </p:sp>
      <p:sp>
        <p:nvSpPr>
          <p:cNvPr id="3" name="object 3"/>
          <p:cNvSpPr/>
          <p:nvPr/>
        </p:nvSpPr>
        <p:spPr>
          <a:xfrm>
            <a:off x="1551050" y="1600200"/>
            <a:ext cx="6040374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4397" y="486282"/>
            <a:ext cx="43186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Evaluation for</a:t>
            </a:r>
            <a:r>
              <a:rPr sz="4400" spc="-60" dirty="0"/>
              <a:t> </a:t>
            </a:r>
            <a:r>
              <a:rPr sz="4400" dirty="0"/>
              <a:t>TB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91539" y="1726692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665476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604259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543044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5481828"/>
            <a:ext cx="216408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3172" y="1581658"/>
            <a:ext cx="5031740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Medical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12700" marR="598805">
              <a:lnSpc>
                <a:spcPct val="220000"/>
              </a:lnSpc>
              <a:spcBef>
                <a:spcPts val="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Physical examination  Mantoux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tuberculin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skin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test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Chest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radiograph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Bacteriologic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histologic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exam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9983" y="338327"/>
            <a:ext cx="349453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6044" y="338327"/>
            <a:ext cx="8839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52978" y="486282"/>
            <a:ext cx="26390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Objectives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638555" y="4928615"/>
            <a:ext cx="649224" cy="9022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1716023"/>
            <a:ext cx="126492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2008632"/>
            <a:ext cx="126492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2545079"/>
            <a:ext cx="126492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8640" y="2839211"/>
            <a:ext cx="126492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" y="3131820"/>
            <a:ext cx="126492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8640" y="3424428"/>
            <a:ext cx="126492" cy="128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8640" y="3960876"/>
            <a:ext cx="126492" cy="12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4253484"/>
            <a:ext cx="126492" cy="1280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8839" y="1578000"/>
            <a:ext cx="7655559" cy="310007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Understand the epidemiology and global burden of</a:t>
            </a:r>
            <a:r>
              <a:rPr sz="1600" spc="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TB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List the sign and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symptoms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and risk factors of different types of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TB,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particular</a:t>
            </a:r>
            <a:r>
              <a:rPr sz="160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emphasis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pulmonary</a:t>
            </a:r>
            <a:r>
              <a:rPr sz="16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TB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Describe trends and state reasons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resurgence of pulmonary</a:t>
            </a:r>
            <a:r>
              <a:rPr sz="1600" spc="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TB</a:t>
            </a:r>
            <a:endParaRPr sz="1600">
              <a:latin typeface="Times New Roman"/>
              <a:cs typeface="Times New Roman"/>
            </a:endParaRPr>
          </a:p>
          <a:p>
            <a:pPr marL="12700" marR="3107690">
              <a:lnSpc>
                <a:spcPct val="120000"/>
              </a:lnSpc>
              <a:spcBef>
                <a:spcPts val="1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List population subgroups at risk for pulmonary TB  Draw the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cycle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of infection of pulmonary</a:t>
            </a:r>
            <a:r>
              <a:rPr sz="160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1600">
              <a:latin typeface="Arial"/>
              <a:cs typeface="Arial"/>
            </a:endParaRPr>
          </a:p>
          <a:p>
            <a:pPr marL="12700" marR="16383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Outline procedures for community diagnosis of pulmonary TB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emphasis on the  limitation of each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procedure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Describe measures for prevention and control for pulmonary</a:t>
            </a:r>
            <a:r>
              <a:rPr sz="16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1600">
              <a:latin typeface="Arial"/>
              <a:cs typeface="Arial"/>
            </a:endParaRPr>
          </a:p>
          <a:p>
            <a:pPr marL="12700" marR="351790">
              <a:lnSpc>
                <a:spcPct val="100000"/>
              </a:lnSpc>
              <a:spcBef>
                <a:spcPts val="38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Describe the role of WHO to address the global burden of TB, particularly directly  observed therapy short course (DOTS) for pulmonary</a:t>
            </a:r>
            <a:r>
              <a:rPr sz="16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9398" y="486282"/>
            <a:ext cx="69881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Symptoms of Pulmonary</a:t>
            </a:r>
            <a:r>
              <a:rPr sz="4400" spc="-60" dirty="0"/>
              <a:t> </a:t>
            </a:r>
            <a:r>
              <a:rPr sz="4400" spc="-5" dirty="0"/>
              <a:t>TB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8640" y="1787651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543300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713732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839" y="1524352"/>
            <a:ext cx="5193665" cy="3537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3679" marR="5080" indent="-221615">
              <a:lnSpc>
                <a:spcPct val="120100"/>
              </a:lnSpc>
              <a:spcBef>
                <a:spcPts val="9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Productive,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prolonged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cough  (duration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&gt;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weeks)</a:t>
            </a:r>
            <a:endParaRPr sz="3200">
              <a:latin typeface="Arial"/>
              <a:cs typeface="Arial"/>
            </a:endParaRPr>
          </a:p>
          <a:p>
            <a:pPr marL="12700" marR="3049270">
              <a:lnSpc>
                <a:spcPts val="9220"/>
              </a:lnSpc>
              <a:spcBef>
                <a:spcPts val="1200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Chest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pain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Hem</a:t>
            </a:r>
            <a:r>
              <a:rPr sz="3200" spc="-1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ptysis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0769" y="213486"/>
            <a:ext cx="5982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Systemic Symptoms of</a:t>
            </a:r>
            <a:r>
              <a:rPr spc="10" dirty="0"/>
              <a:t> </a:t>
            </a:r>
            <a:r>
              <a:rPr spc="-5" dirty="0"/>
              <a:t>TB</a:t>
            </a:r>
          </a:p>
        </p:txBody>
      </p:sp>
      <p:sp>
        <p:nvSpPr>
          <p:cNvPr id="3" name="object 3"/>
          <p:cNvSpPr/>
          <p:nvPr/>
        </p:nvSpPr>
        <p:spPr>
          <a:xfrm>
            <a:off x="891539" y="1716023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520695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325367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130040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4934711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1539" y="5739384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071168" y="1589278"/>
            <a:ext cx="214058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Fever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Chills</a:t>
            </a:r>
            <a:endParaRPr sz="2400">
              <a:latin typeface="Arial"/>
              <a:cs typeface="Arial"/>
            </a:endParaRPr>
          </a:p>
          <a:p>
            <a:pPr marL="12700" marR="375285" algn="just">
              <a:lnSpc>
                <a:spcPct val="22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Night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sweats  Appetite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loss  Weight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loss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Easy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fatigability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7569" y="486282"/>
            <a:ext cx="385000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Medical</a:t>
            </a:r>
            <a:r>
              <a:rPr sz="4400" spc="-70" dirty="0"/>
              <a:t> </a:t>
            </a:r>
            <a:r>
              <a:rPr sz="4400" dirty="0"/>
              <a:t>History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91539" y="1684020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537460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390900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244340"/>
            <a:ext cx="216408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1539" y="5097779"/>
            <a:ext cx="216408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07744" y="1538986"/>
            <a:ext cx="700532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Symptoms of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800">
              <a:latin typeface="Arial"/>
              <a:cs typeface="Arial"/>
            </a:endParaRPr>
          </a:p>
          <a:p>
            <a:pPr marL="12700" marR="5080">
              <a:lnSpc>
                <a:spcPct val="2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History of TB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exposure,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infection, or disease  Past TB treatment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Demographic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risk factors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12700" marR="201295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Medical conditions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increase risk for TB  disease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685" marR="5080" indent="-90678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Factors </a:t>
            </a:r>
            <a:r>
              <a:rPr dirty="0"/>
              <a:t>that </a:t>
            </a:r>
            <a:r>
              <a:rPr spc="-5" dirty="0"/>
              <a:t>May </a:t>
            </a:r>
            <a:r>
              <a:rPr dirty="0"/>
              <a:t>Affect </a:t>
            </a:r>
            <a:r>
              <a:rPr spc="-5" dirty="0"/>
              <a:t>the  Skin Test</a:t>
            </a:r>
            <a:r>
              <a:rPr spc="10" dirty="0"/>
              <a:t> </a:t>
            </a:r>
            <a:r>
              <a:rPr spc="-5" dirty="0"/>
              <a:t>Reaction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4267" y="1589278"/>
            <a:ext cx="52336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71165" algn="l"/>
              </a:tabLst>
            </a:pP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Type</a:t>
            </a:r>
            <a:r>
              <a:rPr sz="2400" b="1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Reaction	Possible</a:t>
            </a:r>
            <a:r>
              <a:rPr sz="24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Cause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394330"/>
            <a:ext cx="1903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False-positive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85742" y="2357755"/>
            <a:ext cx="4059554" cy="830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" marR="5080" indent="-32384">
              <a:lnSpc>
                <a:spcPct val="11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Nontuberculous mycobacteria  BCG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vaccination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601288"/>
            <a:ext cx="20231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False-negative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0942" y="3564736"/>
            <a:ext cx="4453890" cy="1635125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3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Recent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infection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1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Very young age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(&lt;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6 months old)  Live-virus vaccination  Overwhelming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4773" y="213486"/>
            <a:ext cx="43980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5" dirty="0">
                <a:latin typeface="Arial"/>
                <a:cs typeface="Arial"/>
              </a:rPr>
              <a:t>Chest</a:t>
            </a:r>
            <a:r>
              <a:rPr b="1" spc="-45" dirty="0">
                <a:latin typeface="Arial"/>
                <a:cs typeface="Arial"/>
              </a:rPr>
              <a:t> </a:t>
            </a:r>
            <a:r>
              <a:rPr b="1" spc="-5" dirty="0">
                <a:latin typeface="Arial"/>
                <a:cs typeface="Arial"/>
              </a:rPr>
              <a:t>Radiograph</a:t>
            </a:r>
          </a:p>
        </p:txBody>
      </p:sp>
      <p:sp>
        <p:nvSpPr>
          <p:cNvPr id="3" name="object 3"/>
          <p:cNvSpPr/>
          <p:nvPr/>
        </p:nvSpPr>
        <p:spPr>
          <a:xfrm>
            <a:off x="6553200" y="1295400"/>
            <a:ext cx="2255901" cy="290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28028" y="4371213"/>
            <a:ext cx="2580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Arrow points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cavity in  patient's right upper</a:t>
            </a:r>
            <a:r>
              <a:rPr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lobe.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629562"/>
            <a:ext cx="5862320" cy="190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4984">
              <a:lnSpc>
                <a:spcPct val="105400"/>
              </a:lnSpc>
              <a:spcBef>
                <a:spcPts val="100"/>
              </a:spcBef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Abnormalities often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seen in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apical  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posterior segments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upper</a:t>
            </a:r>
            <a:endParaRPr sz="2800">
              <a:latin typeface="Arial"/>
              <a:cs typeface="Arial"/>
            </a:endParaRPr>
          </a:p>
          <a:p>
            <a:pPr marL="527685" marR="813435">
              <a:lnSpc>
                <a:spcPct val="114999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lobe or superior segments</a:t>
            </a:r>
            <a:r>
              <a:rPr sz="28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lower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lobe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955557"/>
            <a:ext cx="5788025" cy="925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 marR="5080" indent="-514984">
              <a:lnSpc>
                <a:spcPct val="105400"/>
              </a:lnSpc>
              <a:spcBef>
                <a:spcPts val="100"/>
              </a:spcBef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May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have unusual appearance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2800" spc="-15" dirty="0">
                <a:solidFill>
                  <a:srgbClr val="FFFFFF"/>
                </a:solidFill>
                <a:latin typeface="Arial"/>
                <a:cs typeface="Arial"/>
              </a:rPr>
              <a:t>HIV-positive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persons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5323433"/>
            <a:ext cx="54991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Char char="•"/>
              <a:tabLst>
                <a:tab pos="527685" algn="l"/>
                <a:tab pos="528320" algn="l"/>
              </a:tabLst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Cannot confirm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441" y="245490"/>
            <a:ext cx="5895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Sputum </a:t>
            </a:r>
            <a:r>
              <a:rPr sz="3600" dirty="0"/>
              <a:t>Specimen</a:t>
            </a:r>
            <a:r>
              <a:rPr sz="3600" spc="-80" dirty="0"/>
              <a:t> </a:t>
            </a:r>
            <a:r>
              <a:rPr sz="3600" dirty="0"/>
              <a:t>Collection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91539" y="1769364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3220211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4756403"/>
            <a:ext cx="216408" cy="2240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839" y="1624329"/>
            <a:ext cx="7313295" cy="3952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936625" indent="3429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Obtain 3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sputum specimens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for smear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examination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culture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5080">
              <a:lnSpc>
                <a:spcPct val="1201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Persons unable to cough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up sputum,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induce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sputum, bronchoscopy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or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gastric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aspiration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marR="299085">
              <a:lnSpc>
                <a:spcPct val="1201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Follow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infection control precautions during 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specimen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4292" y="213486"/>
            <a:ext cx="44589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Smear</a:t>
            </a:r>
            <a:r>
              <a:rPr spc="-15" dirty="0"/>
              <a:t> </a:t>
            </a:r>
            <a:r>
              <a:rPr spc="-5" dirty="0"/>
              <a:t>Examination</a:t>
            </a:r>
          </a:p>
        </p:txBody>
      </p:sp>
      <p:sp>
        <p:nvSpPr>
          <p:cNvPr id="3" name="object 3"/>
          <p:cNvSpPr/>
          <p:nvPr/>
        </p:nvSpPr>
        <p:spPr>
          <a:xfrm>
            <a:off x="891539" y="1769364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3305555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4841747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65656" y="1538373"/>
            <a:ext cx="7247890" cy="36106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07645">
              <a:lnSpc>
                <a:spcPct val="1201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Strongly consider TB in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patients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 smears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containing acid-fast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bacilli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(AFB)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ct val="1201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Results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should be available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within 24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hours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specimen</a:t>
            </a:r>
            <a:r>
              <a:rPr sz="2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Presumptive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8153" y="486282"/>
            <a:ext cx="21088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Cult</a:t>
            </a:r>
            <a:r>
              <a:rPr sz="4400" spc="5" dirty="0"/>
              <a:t>u</a:t>
            </a:r>
            <a:r>
              <a:rPr sz="4400" dirty="0"/>
              <a:t>res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891539" y="1787651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958083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4616196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839" y="1621282"/>
            <a:ext cx="6855459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 to confirm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diagnosis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 marR="5080" indent="286385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Culture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all specimens, even if</a:t>
            </a:r>
            <a:r>
              <a:rPr sz="32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smear  negative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12700" marR="299085" indent="286385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Results in 4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14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days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when</a:t>
            </a:r>
            <a:r>
              <a:rPr sz="32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liquid  medium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systems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used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825500"/>
            <a:ext cx="8763000" cy="519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3985" y="486282"/>
            <a:ext cx="63404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7A46D0"/>
                </a:solidFill>
              </a:rPr>
              <a:t>Treatment of TB</a:t>
            </a:r>
            <a:r>
              <a:rPr sz="4400" spc="-35" dirty="0">
                <a:solidFill>
                  <a:srgbClr val="7A46D0"/>
                </a:solidFill>
              </a:rPr>
              <a:t> </a:t>
            </a:r>
            <a:r>
              <a:rPr sz="4400" dirty="0">
                <a:solidFill>
                  <a:srgbClr val="7A46D0"/>
                </a:solidFill>
              </a:rPr>
              <a:t>Infection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51050" y="1600200"/>
            <a:ext cx="6040374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87" y="1676400"/>
            <a:ext cx="8678799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5609" y="518286"/>
            <a:ext cx="7878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Directly </a:t>
            </a:r>
            <a:r>
              <a:rPr spc="-5" dirty="0"/>
              <a:t>Observed Therapy</a:t>
            </a:r>
            <a:r>
              <a:rPr spc="40" dirty="0"/>
              <a:t> </a:t>
            </a:r>
            <a:r>
              <a:rPr spc="-5" dirty="0"/>
              <a:t>(DOTs)</a:t>
            </a:r>
          </a:p>
        </p:txBody>
      </p:sp>
      <p:sp>
        <p:nvSpPr>
          <p:cNvPr id="3" name="object 3"/>
          <p:cNvSpPr/>
          <p:nvPr/>
        </p:nvSpPr>
        <p:spPr>
          <a:xfrm>
            <a:off x="891539" y="1716023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923032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727703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934711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1356" y="1552702"/>
            <a:ext cx="7209155" cy="364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6095" indent="19685">
              <a:lnSpc>
                <a:spcPct val="11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Health care worker watches patient swallow each  dose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medication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Consider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DOT 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DOT can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lead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reductions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relapse and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acquired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drug resistance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2384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 other measures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promote</a:t>
            </a:r>
            <a:r>
              <a:rPr sz="240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adherence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963" y="338327"/>
            <a:ext cx="7627620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54111" y="338327"/>
            <a:ext cx="8839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87602" y="486282"/>
            <a:ext cx="67741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The five elements of</a:t>
            </a:r>
            <a:r>
              <a:rPr sz="4400" spc="-35" dirty="0"/>
              <a:t> </a:t>
            </a:r>
            <a:r>
              <a:rPr sz="4400" dirty="0"/>
              <a:t>DOTS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41019" y="1665732"/>
            <a:ext cx="18897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1519" y="1501139"/>
            <a:ext cx="7104888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5031" y="1501139"/>
            <a:ext cx="411479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519" y="1744979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519" y="1988820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019" y="2458211"/>
            <a:ext cx="18897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519" y="2293620"/>
            <a:ext cx="3770376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0520" y="2293620"/>
            <a:ext cx="426720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45864" y="2293620"/>
            <a:ext cx="2686812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3919" y="2293620"/>
            <a:ext cx="6118859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519" y="2537460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1519" y="2781300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1019" y="3250692"/>
            <a:ext cx="188976" cy="1965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519" y="3086100"/>
            <a:ext cx="7171944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3919" y="3086100"/>
            <a:ext cx="7089648" cy="5699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1519" y="3329940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519" y="3573779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1019" y="4043171"/>
            <a:ext cx="188976" cy="196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519" y="3878579"/>
            <a:ext cx="5971032" cy="56997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3919" y="3878579"/>
            <a:ext cx="5888735" cy="5699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1519" y="4122420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1519" y="4366259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1019" y="4835652"/>
            <a:ext cx="188976" cy="1965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519" y="4671059"/>
            <a:ext cx="7129272" cy="56997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3919" y="4671059"/>
            <a:ext cx="7046976" cy="5699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19" y="4914900"/>
            <a:ext cx="411480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8640" y="1673351"/>
            <a:ext cx="152400" cy="1600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640" y="2465832"/>
            <a:ext cx="152400" cy="1600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8640" y="3258311"/>
            <a:ext cx="152400" cy="16002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8640" y="4050791"/>
            <a:ext cx="152400" cy="160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8640" y="4843271"/>
            <a:ext cx="152400" cy="160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8839" y="1564894"/>
            <a:ext cx="6854825" cy="3501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Political commitment with increased and sustained</a:t>
            </a:r>
            <a:r>
              <a:rPr sz="2000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financing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260000"/>
              </a:lnSpc>
            </a:pP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8"/>
              </a:rPr>
              <a:t>Case detection through quality-assured bacteriology </a:t>
            </a:r>
            <a:r>
              <a:rPr sz="2000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9"/>
              </a:rPr>
              <a:t>Standardized treatment, with supervision and patient</a:t>
            </a:r>
            <a:r>
              <a:rPr sz="2000" u="heavy" spc="-17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9"/>
              </a:rPr>
              <a:t> </a:t>
            </a: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19"/>
              </a:rPr>
              <a:t>support </a:t>
            </a:r>
            <a:r>
              <a:rPr sz="2000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20"/>
              </a:rPr>
              <a:t>An </a:t>
            </a:r>
            <a:r>
              <a:rPr sz="2000" u="heavy" spc="-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20"/>
              </a:rPr>
              <a:t>effective </a:t>
            </a: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20"/>
              </a:rPr>
              <a:t>drug supply and management system </a:t>
            </a:r>
            <a:r>
              <a:rPr sz="2000" dirty="0">
                <a:solidFill>
                  <a:srgbClr val="85D1EB"/>
                </a:solidFill>
                <a:latin typeface="Arial"/>
                <a:cs typeface="Arial"/>
              </a:rPr>
              <a:t> </a:t>
            </a: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21"/>
              </a:rPr>
              <a:t>Monitoring and evaluation system, and impact</a:t>
            </a:r>
            <a:r>
              <a:rPr sz="2000" u="heavy" spc="-155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21"/>
              </a:rPr>
              <a:t> </a:t>
            </a:r>
            <a:r>
              <a:rPr sz="2000" u="heavy" dirty="0">
                <a:solidFill>
                  <a:srgbClr val="85D1EB"/>
                </a:solidFill>
                <a:uFill>
                  <a:solidFill>
                    <a:srgbClr val="85D1EB"/>
                  </a:solidFill>
                </a:uFill>
                <a:latin typeface="Arial"/>
                <a:cs typeface="Arial"/>
                <a:hlinkClick r:id="rId21"/>
              </a:rPr>
              <a:t>measurement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4669" y="275970"/>
            <a:ext cx="7676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Treatment </a:t>
            </a:r>
            <a:r>
              <a:rPr sz="3200" dirty="0"/>
              <a:t>of TB </a:t>
            </a:r>
            <a:r>
              <a:rPr sz="3200" spc="-5" dirty="0"/>
              <a:t>for </a:t>
            </a:r>
            <a:r>
              <a:rPr sz="3200" dirty="0"/>
              <a:t>HIV-Negative</a:t>
            </a:r>
            <a:r>
              <a:rPr sz="3200" spc="-95" dirty="0"/>
              <a:t> </a:t>
            </a:r>
            <a:r>
              <a:rPr sz="3200" dirty="0"/>
              <a:t>Persons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891539" y="167944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5093208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139" y="1552702"/>
            <a:ext cx="6969759" cy="417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Include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four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drugs in initial</a:t>
            </a:r>
            <a:r>
              <a:rPr sz="24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regimen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marL="453390" indent="-212090">
              <a:lnSpc>
                <a:spcPct val="100000"/>
              </a:lnSpc>
              <a:buChar char="–"/>
              <a:tabLst>
                <a:tab pos="4533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Isoniazid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(INH)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453390" indent="-212090">
              <a:lnSpc>
                <a:spcPct val="100000"/>
              </a:lnSpc>
              <a:buChar char="–"/>
              <a:tabLst>
                <a:tab pos="4533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Rifampin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(RIF)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453390" indent="-212090">
              <a:lnSpc>
                <a:spcPct val="100000"/>
              </a:lnSpc>
              <a:spcBef>
                <a:spcPts val="5"/>
              </a:spcBef>
              <a:buChar char="–"/>
              <a:tabLst>
                <a:tab pos="4533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Pyrazinamide</a:t>
            </a:r>
            <a:r>
              <a:rPr sz="20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(PZA)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FFFFFF"/>
              </a:buClr>
              <a:buFont typeface="Arial"/>
              <a:buChar char="–"/>
            </a:pPr>
            <a:endParaRPr sz="2500">
              <a:latin typeface="Times New Roman"/>
              <a:cs typeface="Times New Roman"/>
            </a:endParaRPr>
          </a:p>
          <a:p>
            <a:pPr marL="453390" indent="-212090">
              <a:lnSpc>
                <a:spcPct val="100000"/>
              </a:lnSpc>
              <a:buChar char="–"/>
              <a:tabLst>
                <a:tab pos="453390" algn="l"/>
              </a:tabLst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Ethambutol (EMB) or streptomycin</a:t>
            </a:r>
            <a:r>
              <a:rPr sz="20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(SM)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12700" marR="5080" indent="7747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Adjust regimen when drug susceptibility results are  known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1539" y="1787651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8839" y="580770"/>
            <a:ext cx="7632065" cy="4969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55164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66"/>
                </a:solidFill>
                <a:latin typeface="Arial"/>
                <a:cs typeface="Arial"/>
              </a:rPr>
              <a:t>Extrapulmonary</a:t>
            </a:r>
            <a:r>
              <a:rPr sz="3200" spc="-2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TB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100">
              <a:latin typeface="Times New Roman"/>
              <a:cs typeface="Times New Roman"/>
            </a:endParaRPr>
          </a:p>
          <a:p>
            <a:pPr marL="355600" marR="5080">
              <a:lnSpc>
                <a:spcPct val="1201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cases,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 same</a:t>
            </a:r>
            <a:r>
              <a:rPr sz="32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regimens 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used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for pulmonary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1542415" marR="846455" indent="-248920">
              <a:lnSpc>
                <a:spcPct val="120100"/>
              </a:lnSpc>
            </a:pPr>
            <a:r>
              <a:rPr sz="3200" spc="-5" dirty="0">
                <a:solidFill>
                  <a:srgbClr val="FFFF66"/>
                </a:solidFill>
                <a:latin typeface="Arial"/>
                <a:cs typeface="Arial"/>
              </a:rPr>
              <a:t>Bone and Joint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TB, </a:t>
            </a:r>
            <a:r>
              <a:rPr sz="3200" spc="-5" dirty="0">
                <a:solidFill>
                  <a:srgbClr val="FFFF66"/>
                </a:solidFill>
                <a:latin typeface="Arial"/>
                <a:cs typeface="Arial"/>
              </a:rPr>
              <a:t>Miliary</a:t>
            </a:r>
            <a:r>
              <a:rPr sz="3200" spc="-5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TB,  or TB </a:t>
            </a:r>
            <a:r>
              <a:rPr sz="3200" spc="-5" dirty="0">
                <a:solidFill>
                  <a:srgbClr val="FFFF66"/>
                </a:solidFill>
                <a:latin typeface="Arial"/>
                <a:cs typeface="Arial"/>
              </a:rPr>
              <a:t>Meningitis </a:t>
            </a:r>
            <a:r>
              <a:rPr sz="3200" dirty="0">
                <a:solidFill>
                  <a:srgbClr val="FFFF66"/>
                </a:solidFill>
                <a:latin typeface="Arial"/>
                <a:cs typeface="Arial"/>
              </a:rPr>
              <a:t>in</a:t>
            </a:r>
            <a:r>
              <a:rPr sz="3200" spc="-55" dirty="0">
                <a:solidFill>
                  <a:srgbClr val="FFFF66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66"/>
                </a:solidFill>
                <a:latin typeface="Arial"/>
                <a:cs typeface="Arial"/>
              </a:rPr>
              <a:t>Children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 for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minimum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months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101" y="518286"/>
            <a:ext cx="7622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Multidrug-Resistant TB </a:t>
            </a:r>
            <a:r>
              <a:rPr spc="-10" dirty="0"/>
              <a:t>(MDR</a:t>
            </a:r>
            <a:r>
              <a:rPr spc="85" dirty="0"/>
              <a:t> </a:t>
            </a:r>
            <a:r>
              <a:rPr spc="-5" dirty="0"/>
              <a:t>TB)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738883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811779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3884676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396484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8839" y="1572513"/>
            <a:ext cx="7382509" cy="4172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Presents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difficult treatment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problems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Treatment must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individualized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5080">
              <a:lnSpc>
                <a:spcPts val="3460"/>
              </a:lnSpc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Clinicians unfamiliar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treatment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of  MDR TB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should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seek expert</a:t>
            </a:r>
            <a:r>
              <a:rPr sz="32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consultation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Always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use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DOT to ensure</a:t>
            </a:r>
            <a:r>
              <a:rPr sz="32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adherence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465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1032" y="338327"/>
            <a:ext cx="5012436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44996" y="338327"/>
            <a:ext cx="8839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3645" y="486282"/>
            <a:ext cx="4158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WHO</a:t>
            </a:r>
            <a:r>
              <a:rPr sz="4400" spc="-65" dirty="0"/>
              <a:t> </a:t>
            </a:r>
            <a:r>
              <a:rPr sz="4400" dirty="0"/>
              <a:t>EFFORTS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1898650" y="1420875"/>
            <a:ext cx="5264150" cy="52815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9500" y="584200"/>
            <a:ext cx="6985000" cy="5676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1645" y="486282"/>
            <a:ext cx="56826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7A46D0"/>
                </a:solidFill>
              </a:rPr>
              <a:t>Community TB</a:t>
            </a:r>
            <a:r>
              <a:rPr sz="4400" spc="-70" dirty="0">
                <a:solidFill>
                  <a:srgbClr val="7A46D0"/>
                </a:solidFill>
              </a:rPr>
              <a:t> </a:t>
            </a:r>
            <a:r>
              <a:rPr sz="4400" dirty="0">
                <a:solidFill>
                  <a:srgbClr val="7A46D0"/>
                </a:solidFill>
              </a:rPr>
              <a:t>Control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554225" y="1600200"/>
            <a:ext cx="6035675" cy="4530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9462" y="486282"/>
            <a:ext cx="74891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Preventing and Controlling</a:t>
            </a:r>
            <a:r>
              <a:rPr sz="4400" spc="-60" dirty="0"/>
              <a:t> </a:t>
            </a:r>
            <a:r>
              <a:rPr sz="4400" dirty="0"/>
              <a:t>TB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01040" y="5850635"/>
            <a:ext cx="490728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1769364"/>
            <a:ext cx="216408" cy="2240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39" y="1624329"/>
            <a:ext cx="6489700" cy="4246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Three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priority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strategies: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000">
              <a:latin typeface="Times New Roman"/>
              <a:cs typeface="Times New Roman"/>
            </a:endParaRPr>
          </a:p>
          <a:p>
            <a:pPr marL="414020" indent="-414020">
              <a:lnSpc>
                <a:spcPct val="100000"/>
              </a:lnSpc>
              <a:buChar char="–"/>
              <a:tabLst>
                <a:tab pos="414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treat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all persons with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–"/>
            </a:pPr>
            <a:endParaRPr sz="3050">
              <a:latin typeface="Times New Roman"/>
              <a:cs typeface="Times New Roman"/>
            </a:endParaRPr>
          </a:p>
          <a:p>
            <a:pPr marL="414020" marR="361315" indent="-414020">
              <a:lnSpc>
                <a:spcPct val="136700"/>
              </a:lnSpc>
              <a:buChar char="–"/>
              <a:tabLst>
                <a:tab pos="414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Identify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contacts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persons with infectious  TB; evaluate and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therapy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Arial"/>
              <a:buChar char="–"/>
            </a:pPr>
            <a:endParaRPr sz="2650">
              <a:latin typeface="Times New Roman"/>
              <a:cs typeface="Times New Roman"/>
            </a:endParaRPr>
          </a:p>
          <a:p>
            <a:pPr marL="414020" marR="175260" indent="-414020">
              <a:lnSpc>
                <a:spcPct val="136800"/>
              </a:lnSpc>
              <a:buChar char="–"/>
              <a:tabLst>
                <a:tab pos="41402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high-risk groups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LTBI;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offer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therapy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as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appropriate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0" y="2286000"/>
            <a:ext cx="4571999" cy="4571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512308"/>
            <a:ext cx="411480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456641"/>
            <a:ext cx="7563484" cy="90424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355600" marR="5080" indent="-342900">
              <a:lnSpc>
                <a:spcPts val="3070"/>
              </a:lnSpc>
              <a:spcBef>
                <a:spcPts val="850"/>
              </a:spcBef>
            </a:pPr>
            <a:r>
              <a:rPr sz="3200" dirty="0"/>
              <a:t>Health care </a:t>
            </a:r>
            <a:r>
              <a:rPr sz="3200" spc="-5" dirty="0"/>
              <a:t>providers should </a:t>
            </a:r>
            <a:r>
              <a:rPr sz="3200" dirty="0"/>
              <a:t>work with  </a:t>
            </a:r>
            <a:r>
              <a:rPr sz="3200" spc="-5" dirty="0"/>
              <a:t>health department </a:t>
            </a:r>
            <a:r>
              <a:rPr sz="3200" dirty="0"/>
              <a:t>in the </a:t>
            </a:r>
            <a:r>
              <a:rPr sz="3200" spc="-5" dirty="0"/>
              <a:t>following</a:t>
            </a:r>
            <a:r>
              <a:rPr sz="3200" spc="-65" dirty="0"/>
              <a:t> </a:t>
            </a:r>
            <a:r>
              <a:rPr sz="3200" spc="-5" dirty="0"/>
              <a:t>areas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93139" y="1828546"/>
            <a:ext cx="5682615" cy="377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Overall planning and policy</a:t>
            </a:r>
            <a:r>
              <a:rPr sz="18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development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Identification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persons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clinically active</a:t>
            </a:r>
            <a:r>
              <a:rPr sz="18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Management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persons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disease or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suspects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Identification and management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persons 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18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Char char="–"/>
              <a:tabLst>
                <a:tab pos="299085" algn="l"/>
                <a:tab pos="299720" algn="l"/>
              </a:tabLst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Laboratory and diagnostic</a:t>
            </a:r>
            <a:r>
              <a:rPr sz="1800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services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FFFF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Data collection and</a:t>
            </a:r>
            <a:r>
              <a:rPr sz="1800" i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FFFFFF"/>
              </a:buClr>
              <a:buFont typeface="Arial"/>
              <a:buChar char="–"/>
            </a:pPr>
            <a:endParaRPr sz="2050">
              <a:latin typeface="Times New Roman"/>
              <a:cs typeface="Times New Roman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–"/>
              <a:tabLst>
                <a:tab pos="299085" algn="l"/>
                <a:tab pos="299720" algn="l"/>
              </a:tabLst>
            </a:pP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Training </a:t>
            </a:r>
            <a:r>
              <a:rPr sz="1800" i="1" spc="-1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i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education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8626" y="486282"/>
            <a:ext cx="71526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Data Collection and</a:t>
            </a:r>
            <a:r>
              <a:rPr sz="4400" spc="-55" dirty="0"/>
              <a:t> </a:t>
            </a:r>
            <a:r>
              <a:rPr sz="4400" dirty="0"/>
              <a:t>Analysis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548640" y="1787651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958083"/>
            <a:ext cx="254508" cy="2560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616196"/>
            <a:ext cx="254508" cy="25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05"/>
              </a:spcBef>
            </a:pPr>
            <a:r>
              <a:rPr dirty="0"/>
              <a:t>TB </a:t>
            </a:r>
            <a:r>
              <a:rPr spc="-5" dirty="0"/>
              <a:t>reporting required </a:t>
            </a:r>
            <a:r>
              <a:rPr dirty="0"/>
              <a:t>in every</a:t>
            </a:r>
            <a:r>
              <a:rPr spc="-80" dirty="0"/>
              <a:t> </a:t>
            </a:r>
            <a:r>
              <a:rPr dirty="0"/>
              <a:t>state</a:t>
            </a:r>
          </a:p>
          <a:p>
            <a:pPr marL="287020">
              <a:lnSpc>
                <a:spcPct val="100000"/>
              </a:lnSpc>
              <a:spcBef>
                <a:spcPts val="30"/>
              </a:spcBef>
            </a:pPr>
            <a:endParaRPr sz="4650">
              <a:latin typeface="Times New Roman"/>
              <a:cs typeface="Times New Roman"/>
            </a:endParaRPr>
          </a:p>
          <a:p>
            <a:pPr marL="299720" marR="640080">
              <a:lnSpc>
                <a:spcPct val="100000"/>
              </a:lnSpc>
            </a:pPr>
            <a:r>
              <a:rPr dirty="0"/>
              <a:t>All new cases </a:t>
            </a:r>
            <a:r>
              <a:rPr spc="-5" dirty="0"/>
              <a:t>and </a:t>
            </a:r>
            <a:r>
              <a:rPr dirty="0"/>
              <a:t>suspected cases  </a:t>
            </a:r>
            <a:r>
              <a:rPr spc="-5" dirty="0"/>
              <a:t>promptly reported </a:t>
            </a:r>
            <a:r>
              <a:rPr dirty="0"/>
              <a:t>to </a:t>
            </a:r>
            <a:r>
              <a:rPr spc="-5" dirty="0"/>
              <a:t>health</a:t>
            </a:r>
            <a:r>
              <a:rPr spc="-55" dirty="0"/>
              <a:t> </a:t>
            </a:r>
            <a:r>
              <a:rPr spc="-5" dirty="0"/>
              <a:t>department</a:t>
            </a:r>
          </a:p>
          <a:p>
            <a:pPr marL="287020">
              <a:lnSpc>
                <a:spcPct val="100000"/>
              </a:lnSpc>
              <a:spcBef>
                <a:spcPts val="5"/>
              </a:spcBef>
            </a:pPr>
            <a:endParaRPr sz="4000">
              <a:latin typeface="Times New Roman"/>
              <a:cs typeface="Times New Roman"/>
            </a:endParaRPr>
          </a:p>
          <a:p>
            <a:pPr marL="407670" marR="5080" indent="-108585">
              <a:lnSpc>
                <a:spcPct val="120100"/>
              </a:lnSpc>
            </a:pPr>
            <a:r>
              <a:rPr dirty="0"/>
              <a:t>All drug </a:t>
            </a:r>
            <a:r>
              <a:rPr spc="-5" dirty="0"/>
              <a:t>susceptibility </a:t>
            </a:r>
            <a:r>
              <a:rPr dirty="0"/>
              <a:t>results </a:t>
            </a:r>
            <a:r>
              <a:rPr spc="-5" dirty="0"/>
              <a:t>sent </a:t>
            </a:r>
            <a:r>
              <a:rPr dirty="0"/>
              <a:t>to</a:t>
            </a:r>
            <a:r>
              <a:rPr spc="-75" dirty="0"/>
              <a:t> </a:t>
            </a:r>
            <a:r>
              <a:rPr spc="-5" dirty="0"/>
              <a:t>health  department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55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876" y="486282"/>
            <a:ext cx="578167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Training and</a:t>
            </a:r>
            <a:r>
              <a:rPr sz="4400" spc="-45" dirty="0"/>
              <a:t> </a:t>
            </a:r>
            <a:r>
              <a:rPr sz="4400" dirty="0"/>
              <a:t>Education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701040" y="5533644"/>
            <a:ext cx="490728" cy="6797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1716023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520695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3325367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4130040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" y="5337047"/>
            <a:ext cx="190500" cy="192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78839" y="1589278"/>
            <a:ext cx="7160895" cy="4013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control programs</a:t>
            </a:r>
            <a:r>
              <a:rPr sz="2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should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Provide training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program</a:t>
            </a: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6340"/>
              </a:lnSpc>
              <a:spcBef>
                <a:spcPts val="78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Provide leadership in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education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 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community  Ensure community leaders, clinicians,</a:t>
            </a:r>
            <a:r>
              <a:rPr sz="24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marL="257810">
              <a:lnSpc>
                <a:spcPts val="238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policymakers are knowledgeable about</a:t>
            </a:r>
            <a:r>
              <a:rPr sz="2400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Educate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public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1310639"/>
            <a:ext cx="6414516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3555" y="1310639"/>
            <a:ext cx="2314955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62884" y="1981200"/>
            <a:ext cx="2656332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90744" y="1981200"/>
            <a:ext cx="883920" cy="1231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00150" y="1460119"/>
            <a:ext cx="714248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07945" marR="5080" indent="-259588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Why is it a concern for</a:t>
            </a:r>
            <a:r>
              <a:rPr sz="4400" spc="-80" dirty="0"/>
              <a:t> </a:t>
            </a:r>
            <a:r>
              <a:rPr sz="4400" dirty="0"/>
              <a:t>Saudi  Arabia?</a:t>
            </a:r>
            <a:endParaRPr sz="4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81000"/>
            <a:ext cx="9144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38200"/>
            <a:ext cx="91440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914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85800"/>
            <a:ext cx="91440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11296" y="338327"/>
            <a:ext cx="2313431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96255" y="338327"/>
            <a:ext cx="8839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844290" y="486282"/>
            <a:ext cx="14554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Quizz</a:t>
            </a:r>
            <a:endParaRPr sz="4400"/>
          </a:p>
        </p:txBody>
      </p:sp>
      <p:sp>
        <p:nvSpPr>
          <p:cNvPr id="5" name="object 5"/>
          <p:cNvSpPr/>
          <p:nvPr/>
        </p:nvSpPr>
        <p:spPr>
          <a:xfrm>
            <a:off x="539495" y="1778507"/>
            <a:ext cx="303276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8555" y="1514855"/>
            <a:ext cx="6333744" cy="90220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5852" y="1514855"/>
            <a:ext cx="64922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8555" y="2100072"/>
            <a:ext cx="64922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8555" y="2685288"/>
            <a:ext cx="64922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9495" y="3534155"/>
            <a:ext cx="303276" cy="30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555" y="3270503"/>
            <a:ext cx="3785616" cy="902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87723" y="3270503"/>
            <a:ext cx="649224" cy="9022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8640" y="1787651"/>
            <a:ext cx="254508" cy="256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8839" y="1621282"/>
            <a:ext cx="58248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Enlist the drugs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used to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treat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TB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8640" y="3543300"/>
            <a:ext cx="254508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78839" y="3377310"/>
            <a:ext cx="32766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DOTS </a:t>
            </a:r>
            <a:r>
              <a:rPr sz="3200" spc="-5" dirty="0">
                <a:solidFill>
                  <a:srgbClr val="FFFFFF"/>
                </a:solidFill>
                <a:latin typeface="Arial"/>
                <a:cs typeface="Arial"/>
              </a:rPr>
              <a:t>stands</a:t>
            </a:r>
            <a:r>
              <a:rPr sz="32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for?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3144" y="77723"/>
            <a:ext cx="6256020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17876" y="687323"/>
            <a:ext cx="3685031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38444" y="687323"/>
            <a:ext cx="806196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8140" y="1473708"/>
            <a:ext cx="5141976" cy="6797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94732" y="1473708"/>
            <a:ext cx="490727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140" y="1839467"/>
            <a:ext cx="490728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1019" y="2403348"/>
            <a:ext cx="230123" cy="23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1040" y="2205227"/>
            <a:ext cx="6982968" cy="6797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1040" y="2497835"/>
            <a:ext cx="1691639" cy="6797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87295" y="2497835"/>
            <a:ext cx="490728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1019" y="3061716"/>
            <a:ext cx="230123" cy="23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040" y="2863595"/>
            <a:ext cx="7897368" cy="6797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3023" y="2863595"/>
            <a:ext cx="490727" cy="6797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1040" y="3156204"/>
            <a:ext cx="48920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4859" y="3156204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0203" y="3156204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1019" y="3720084"/>
            <a:ext cx="230123" cy="23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040" y="3521964"/>
            <a:ext cx="7339583" cy="6797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35240" y="3521964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1040" y="3814571"/>
            <a:ext cx="3285744" cy="6797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81400" y="3814571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01040" y="4107179"/>
            <a:ext cx="48920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4859" y="4107179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0203" y="4107179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1019" y="4671059"/>
            <a:ext cx="230123" cy="2316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01040" y="4472940"/>
            <a:ext cx="5827776" cy="6797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3432" y="4472940"/>
            <a:ext cx="507491" cy="6797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25540" y="4472940"/>
            <a:ext cx="2423160" cy="679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01040" y="4765547"/>
            <a:ext cx="1842516" cy="67970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38172" y="4765547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01040" y="5058155"/>
            <a:ext cx="489203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859" y="5058155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70203" y="5058155"/>
            <a:ext cx="490728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41019" y="5622035"/>
            <a:ext cx="230123" cy="231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01040" y="5423915"/>
            <a:ext cx="7728204" cy="67970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23859" y="5423915"/>
            <a:ext cx="490727" cy="679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48640" y="2410967"/>
            <a:ext cx="190500" cy="192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8640" y="3069335"/>
            <a:ext cx="190500" cy="192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8640" y="3727703"/>
            <a:ext cx="190500" cy="192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8640" y="4678679"/>
            <a:ext cx="190500" cy="192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8640" y="5629655"/>
            <a:ext cx="190500" cy="1920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48640" y="274259"/>
            <a:ext cx="7835265" cy="5612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9210">
              <a:lnSpc>
                <a:spcPts val="4415"/>
              </a:lnSpc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A Global Perspective</a:t>
            </a:r>
            <a:r>
              <a:rPr sz="4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on</a:t>
            </a:r>
            <a:endParaRPr sz="4000">
              <a:latin typeface="Arial"/>
              <a:cs typeface="Arial"/>
            </a:endParaRPr>
          </a:p>
          <a:p>
            <a:pPr marL="258445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Tuberculosis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Elimination: Now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is the</a:t>
            </a:r>
            <a:r>
              <a:rPr sz="2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Time!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42900" marR="997585">
              <a:lnSpc>
                <a:spcPct val="8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Tuberculosis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(TB)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is one 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world’s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deadliest 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diseases:</a:t>
            </a:r>
            <a:endParaRPr sz="2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One third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world’s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population are infected with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TB.</a:t>
            </a:r>
            <a:endParaRPr sz="2400">
              <a:latin typeface="Arial"/>
              <a:cs typeface="Arial"/>
            </a:endParaRPr>
          </a:p>
          <a:p>
            <a:pPr marL="342900">
              <a:lnSpc>
                <a:spcPts val="2590"/>
              </a:lnSpc>
              <a:spcBef>
                <a:spcPts val="231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Each year, nearly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9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million people around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world</a:t>
            </a:r>
            <a:endParaRPr sz="2400">
              <a:latin typeface="Arial"/>
              <a:cs typeface="Arial"/>
            </a:endParaRPr>
          </a:p>
          <a:p>
            <a:pPr marL="342900">
              <a:lnSpc>
                <a:spcPts val="259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become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sick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TB.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42900" marR="26670">
              <a:lnSpc>
                <a:spcPct val="8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Each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year,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there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are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almost 2 million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TB-related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deaths  worldwide.</a:t>
            </a:r>
            <a:endParaRPr sz="2400">
              <a:latin typeface="Arial"/>
              <a:cs typeface="Arial"/>
            </a:endParaRPr>
          </a:p>
          <a:p>
            <a:pPr marL="342900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leading killer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people who are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HIV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867775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3127" y="321563"/>
            <a:ext cx="7891272" cy="11216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869935" y="321563"/>
            <a:ext cx="806196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56532" y="931163"/>
            <a:ext cx="806196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5286" y="457022"/>
            <a:ext cx="725550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rgbClr val="7A46D0"/>
                </a:solidFill>
              </a:rPr>
              <a:t>Transmission and</a:t>
            </a:r>
            <a:r>
              <a:rPr spc="40" dirty="0">
                <a:solidFill>
                  <a:srgbClr val="7A46D0"/>
                </a:solidFill>
              </a:rPr>
              <a:t> </a:t>
            </a:r>
            <a:r>
              <a:rPr spc="-5" dirty="0">
                <a:solidFill>
                  <a:srgbClr val="7A46D0"/>
                </a:solidFill>
              </a:rPr>
              <a:t>Pathogenesis</a:t>
            </a:r>
          </a:p>
        </p:txBody>
      </p:sp>
      <p:sp>
        <p:nvSpPr>
          <p:cNvPr id="6" name="object 6"/>
          <p:cNvSpPr/>
          <p:nvPr/>
        </p:nvSpPr>
        <p:spPr>
          <a:xfrm>
            <a:off x="1143000" y="1976437"/>
            <a:ext cx="7086600" cy="3902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465" y="486282"/>
            <a:ext cx="78911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14165" algn="l"/>
              </a:tabLst>
            </a:pPr>
            <a:r>
              <a:rPr sz="4400" dirty="0"/>
              <a:t>Transmission</a:t>
            </a:r>
            <a:r>
              <a:rPr sz="4400" spc="-10" dirty="0"/>
              <a:t> </a:t>
            </a:r>
            <a:r>
              <a:rPr sz="4400" dirty="0"/>
              <a:t>of	</a:t>
            </a:r>
            <a:r>
              <a:rPr sz="4400" i="1" dirty="0">
                <a:latin typeface="Arial"/>
                <a:cs typeface="Arial"/>
              </a:rPr>
              <a:t>M.</a:t>
            </a:r>
            <a:r>
              <a:rPr sz="4400" i="1" spc="-55" dirty="0">
                <a:latin typeface="Arial"/>
                <a:cs typeface="Arial"/>
              </a:rPr>
              <a:t> </a:t>
            </a:r>
            <a:r>
              <a:rPr sz="4400" i="1" dirty="0">
                <a:latin typeface="Arial"/>
                <a:cs typeface="Arial"/>
              </a:rPr>
              <a:t>tuberculosis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1539" y="1716023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1539" y="2520695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39" y="3727703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1539" y="4532376"/>
            <a:ext cx="190500" cy="192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71168" y="1589278"/>
            <a:ext cx="6887845" cy="3610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Spread by droplet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nuclei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04139" marR="241300" indent="-91440">
              <a:lnSpc>
                <a:spcPct val="11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Expelled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when person with infectious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coughs,  sneezes, speaks, or</a:t>
            </a:r>
            <a:r>
              <a:rPr sz="2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sings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Close contacts at highest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risk of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becoming</a:t>
            </a:r>
            <a:r>
              <a:rPr sz="24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18415" marR="362585" indent="-6350">
              <a:lnSpc>
                <a:spcPct val="110000"/>
              </a:lnSpc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Transmission occurs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from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person with infectious 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disease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(not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latent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TB 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infection)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5360" y="163068"/>
            <a:ext cx="7569708" cy="818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31235" y="605027"/>
            <a:ext cx="3355848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9403" y="605027"/>
            <a:ext cx="589788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89200" marR="5080" indent="-2056764">
              <a:lnSpc>
                <a:spcPct val="100000"/>
              </a:lnSpc>
              <a:spcBef>
                <a:spcPts val="100"/>
              </a:spcBef>
            </a:pPr>
            <a:r>
              <a:rPr sz="2900" dirty="0"/>
              <a:t>CYCLE OF INFECTION OF</a:t>
            </a:r>
            <a:r>
              <a:rPr sz="2900" spc="-90" dirty="0"/>
              <a:t> </a:t>
            </a:r>
            <a:r>
              <a:rPr sz="2900" dirty="0"/>
              <a:t>PULMONARY  TUBERCULOSIS</a:t>
            </a:r>
            <a:endParaRPr sz="2900"/>
          </a:p>
        </p:txBody>
      </p:sp>
      <p:sp>
        <p:nvSpPr>
          <p:cNvPr id="6" name="object 6"/>
          <p:cNvSpPr txBox="1"/>
          <p:nvPr/>
        </p:nvSpPr>
        <p:spPr>
          <a:xfrm>
            <a:off x="5464809" y="2041397"/>
            <a:ext cx="1572895" cy="77724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065" marR="5080" indent="-4445" algn="ctr">
              <a:lnSpc>
                <a:spcPct val="86900"/>
              </a:lnSpc>
              <a:spcBef>
                <a:spcPts val="38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Agent: 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Myco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act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sz="1800" i="1" spc="-15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1800" i="1" dirty="0">
                <a:solidFill>
                  <a:srgbClr val="FFFFFF"/>
                </a:solidFill>
                <a:latin typeface="Arial"/>
                <a:cs typeface="Arial"/>
              </a:rPr>
              <a:t>m  </a:t>
            </a:r>
            <a:r>
              <a:rPr sz="1800" i="1" spc="-5" dirty="0">
                <a:solidFill>
                  <a:srgbClr val="FFFFFF"/>
                </a:solidFill>
                <a:latin typeface="Arial"/>
                <a:cs typeface="Arial"/>
              </a:rPr>
              <a:t>tuberculosis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79488" y="3135757"/>
            <a:ext cx="527050" cy="878205"/>
          </a:xfrm>
          <a:custGeom>
            <a:avLst/>
            <a:gdLst/>
            <a:ahLst/>
            <a:cxnLst/>
            <a:rect l="l" t="t" r="r" b="b"/>
            <a:pathLst>
              <a:path w="527050" h="878204">
                <a:moveTo>
                  <a:pt x="0" y="604773"/>
                </a:moveTo>
                <a:lnTo>
                  <a:pt x="231901" y="878204"/>
                </a:lnTo>
                <a:lnTo>
                  <a:pt x="526668" y="764793"/>
                </a:lnTo>
                <a:lnTo>
                  <a:pt x="377951" y="719581"/>
                </a:lnTo>
                <a:lnTo>
                  <a:pt x="383669" y="668082"/>
                </a:lnTo>
                <a:lnTo>
                  <a:pt x="385247" y="649858"/>
                </a:lnTo>
                <a:lnTo>
                  <a:pt x="148462" y="649858"/>
                </a:lnTo>
                <a:lnTo>
                  <a:pt x="0" y="604773"/>
                </a:lnTo>
                <a:close/>
              </a:path>
              <a:path w="527050" h="878204">
                <a:moveTo>
                  <a:pt x="345058" y="0"/>
                </a:moveTo>
                <a:lnTo>
                  <a:pt x="118744" y="68706"/>
                </a:lnTo>
                <a:lnTo>
                  <a:pt x="127949" y="116315"/>
                </a:lnTo>
                <a:lnTo>
                  <a:pt x="135939" y="164186"/>
                </a:lnTo>
                <a:lnTo>
                  <a:pt x="142712" y="212286"/>
                </a:lnTo>
                <a:lnTo>
                  <a:pt x="148265" y="260580"/>
                </a:lnTo>
                <a:lnTo>
                  <a:pt x="152596" y="309035"/>
                </a:lnTo>
                <a:lnTo>
                  <a:pt x="155712" y="357885"/>
                </a:lnTo>
                <a:lnTo>
                  <a:pt x="157580" y="406289"/>
                </a:lnTo>
                <a:lnTo>
                  <a:pt x="158227" y="455022"/>
                </a:lnTo>
                <a:lnTo>
                  <a:pt x="157642" y="503779"/>
                </a:lnTo>
                <a:lnTo>
                  <a:pt x="155821" y="552527"/>
                </a:lnTo>
                <a:lnTo>
                  <a:pt x="152762" y="601231"/>
                </a:lnTo>
                <a:lnTo>
                  <a:pt x="148462" y="649858"/>
                </a:lnTo>
                <a:lnTo>
                  <a:pt x="385247" y="649858"/>
                </a:lnTo>
                <a:lnTo>
                  <a:pt x="388139" y="616473"/>
                </a:lnTo>
                <a:lnTo>
                  <a:pt x="391365" y="564787"/>
                </a:lnTo>
                <a:lnTo>
                  <a:pt x="393346" y="513054"/>
                </a:lnTo>
                <a:lnTo>
                  <a:pt x="394085" y="461305"/>
                </a:lnTo>
                <a:lnTo>
                  <a:pt x="393584" y="409572"/>
                </a:lnTo>
                <a:lnTo>
                  <a:pt x="391827" y="357616"/>
                </a:lnTo>
                <a:lnTo>
                  <a:pt x="388862" y="306277"/>
                </a:lnTo>
                <a:lnTo>
                  <a:pt x="384646" y="254777"/>
                </a:lnTo>
                <a:lnTo>
                  <a:pt x="379194" y="203417"/>
                </a:lnTo>
                <a:lnTo>
                  <a:pt x="372508" y="152228"/>
                </a:lnTo>
                <a:lnTo>
                  <a:pt x="364589" y="101242"/>
                </a:lnTo>
                <a:lnTo>
                  <a:pt x="355439" y="50488"/>
                </a:lnTo>
                <a:lnTo>
                  <a:pt x="345058" y="0"/>
                </a:lnTo>
                <a:close/>
              </a:path>
            </a:pathLst>
          </a:custGeom>
          <a:solidFill>
            <a:srgbClr val="7A46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79488" y="3135757"/>
            <a:ext cx="527050" cy="878205"/>
          </a:xfrm>
          <a:custGeom>
            <a:avLst/>
            <a:gdLst/>
            <a:ahLst/>
            <a:cxnLst/>
            <a:rect l="l" t="t" r="r" b="b"/>
            <a:pathLst>
              <a:path w="527050" h="878204">
                <a:moveTo>
                  <a:pt x="345058" y="0"/>
                </a:moveTo>
                <a:lnTo>
                  <a:pt x="355439" y="50488"/>
                </a:lnTo>
                <a:lnTo>
                  <a:pt x="364589" y="101242"/>
                </a:lnTo>
                <a:lnTo>
                  <a:pt x="372508" y="152228"/>
                </a:lnTo>
                <a:lnTo>
                  <a:pt x="379194" y="203417"/>
                </a:lnTo>
                <a:lnTo>
                  <a:pt x="384646" y="254777"/>
                </a:lnTo>
                <a:lnTo>
                  <a:pt x="388862" y="306277"/>
                </a:lnTo>
                <a:lnTo>
                  <a:pt x="391842" y="357885"/>
                </a:lnTo>
                <a:lnTo>
                  <a:pt x="393584" y="409572"/>
                </a:lnTo>
                <a:lnTo>
                  <a:pt x="394085" y="461305"/>
                </a:lnTo>
                <a:lnTo>
                  <a:pt x="393346" y="513054"/>
                </a:lnTo>
                <a:lnTo>
                  <a:pt x="391365" y="564787"/>
                </a:lnTo>
                <a:lnTo>
                  <a:pt x="388139" y="616473"/>
                </a:lnTo>
                <a:lnTo>
                  <a:pt x="383669" y="668082"/>
                </a:lnTo>
                <a:lnTo>
                  <a:pt x="377951" y="719581"/>
                </a:lnTo>
                <a:lnTo>
                  <a:pt x="526668" y="764793"/>
                </a:lnTo>
                <a:lnTo>
                  <a:pt x="231901" y="878204"/>
                </a:lnTo>
                <a:lnTo>
                  <a:pt x="0" y="604773"/>
                </a:lnTo>
                <a:lnTo>
                  <a:pt x="148462" y="649858"/>
                </a:lnTo>
                <a:lnTo>
                  <a:pt x="152762" y="601231"/>
                </a:lnTo>
                <a:lnTo>
                  <a:pt x="155821" y="552527"/>
                </a:lnTo>
                <a:lnTo>
                  <a:pt x="157642" y="503779"/>
                </a:lnTo>
                <a:lnTo>
                  <a:pt x="158227" y="455022"/>
                </a:lnTo>
                <a:lnTo>
                  <a:pt x="157580" y="406289"/>
                </a:lnTo>
                <a:lnTo>
                  <a:pt x="155701" y="357616"/>
                </a:lnTo>
                <a:lnTo>
                  <a:pt x="152596" y="309035"/>
                </a:lnTo>
                <a:lnTo>
                  <a:pt x="148265" y="260580"/>
                </a:lnTo>
                <a:lnTo>
                  <a:pt x="142712" y="212286"/>
                </a:lnTo>
                <a:lnTo>
                  <a:pt x="135939" y="164186"/>
                </a:lnTo>
                <a:lnTo>
                  <a:pt x="127949" y="116315"/>
                </a:lnTo>
                <a:lnTo>
                  <a:pt x="118744" y="68706"/>
                </a:lnTo>
                <a:lnTo>
                  <a:pt x="345058" y="0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86707" y="5649264"/>
            <a:ext cx="726440" cy="537210"/>
          </a:xfrm>
          <a:custGeom>
            <a:avLst/>
            <a:gdLst/>
            <a:ahLst/>
            <a:cxnLst/>
            <a:rect l="l" t="t" r="r" b="b"/>
            <a:pathLst>
              <a:path w="726439" h="537210">
                <a:moveTo>
                  <a:pt x="222630" y="0"/>
                </a:moveTo>
                <a:lnTo>
                  <a:pt x="0" y="247802"/>
                </a:lnTo>
                <a:lnTo>
                  <a:pt x="158622" y="537057"/>
                </a:lnTo>
                <a:lnTo>
                  <a:pt x="176910" y="383628"/>
                </a:lnTo>
                <a:lnTo>
                  <a:pt x="633910" y="383628"/>
                </a:lnTo>
                <a:lnTo>
                  <a:pt x="676962" y="379954"/>
                </a:lnTo>
                <a:lnTo>
                  <a:pt x="725931" y="374903"/>
                </a:lnTo>
                <a:lnTo>
                  <a:pt x="647609" y="161296"/>
                </a:lnTo>
                <a:lnTo>
                  <a:pt x="401405" y="161296"/>
                </a:lnTo>
                <a:lnTo>
                  <a:pt x="352312" y="160638"/>
                </a:lnTo>
                <a:lnTo>
                  <a:pt x="303087" y="159108"/>
                </a:lnTo>
                <a:lnTo>
                  <a:pt x="253755" y="156704"/>
                </a:lnTo>
                <a:lnTo>
                  <a:pt x="204342" y="153428"/>
                </a:lnTo>
                <a:lnTo>
                  <a:pt x="222630" y="0"/>
                </a:lnTo>
                <a:close/>
              </a:path>
              <a:path w="726439" h="537210">
                <a:moveTo>
                  <a:pt x="633910" y="383628"/>
                </a:moveTo>
                <a:lnTo>
                  <a:pt x="176910" y="383628"/>
                </a:lnTo>
                <a:lnTo>
                  <a:pt x="227454" y="387098"/>
                </a:lnTo>
                <a:lnTo>
                  <a:pt x="277933" y="389714"/>
                </a:lnTo>
                <a:lnTo>
                  <a:pt x="328327" y="391477"/>
                </a:lnTo>
                <a:lnTo>
                  <a:pt x="378614" y="392387"/>
                </a:lnTo>
                <a:lnTo>
                  <a:pt x="428776" y="392444"/>
                </a:lnTo>
                <a:lnTo>
                  <a:pt x="478790" y="391649"/>
                </a:lnTo>
                <a:lnTo>
                  <a:pt x="528636" y="390003"/>
                </a:lnTo>
                <a:lnTo>
                  <a:pt x="578294" y="387504"/>
                </a:lnTo>
                <a:lnTo>
                  <a:pt x="627743" y="384155"/>
                </a:lnTo>
                <a:lnTo>
                  <a:pt x="633910" y="383628"/>
                </a:lnTo>
                <a:close/>
              </a:path>
              <a:path w="726439" h="537210">
                <a:moveTo>
                  <a:pt x="644016" y="151498"/>
                </a:moveTo>
                <a:lnTo>
                  <a:pt x="595958" y="155202"/>
                </a:lnTo>
                <a:lnTo>
                  <a:pt x="547643" y="158034"/>
                </a:lnTo>
                <a:lnTo>
                  <a:pt x="499095" y="159994"/>
                </a:lnTo>
                <a:lnTo>
                  <a:pt x="450341" y="161081"/>
                </a:lnTo>
                <a:lnTo>
                  <a:pt x="401405" y="161296"/>
                </a:lnTo>
                <a:lnTo>
                  <a:pt x="647609" y="161296"/>
                </a:lnTo>
                <a:lnTo>
                  <a:pt x="644016" y="151498"/>
                </a:lnTo>
                <a:close/>
              </a:path>
            </a:pathLst>
          </a:custGeom>
          <a:solidFill>
            <a:srgbClr val="AAAA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86707" y="5649264"/>
            <a:ext cx="726440" cy="537210"/>
          </a:xfrm>
          <a:custGeom>
            <a:avLst/>
            <a:gdLst/>
            <a:ahLst/>
            <a:cxnLst/>
            <a:rect l="l" t="t" r="r" b="b"/>
            <a:pathLst>
              <a:path w="726439" h="537210">
                <a:moveTo>
                  <a:pt x="725931" y="374903"/>
                </a:moveTo>
                <a:lnTo>
                  <a:pt x="676962" y="379954"/>
                </a:lnTo>
                <a:lnTo>
                  <a:pt x="627743" y="384155"/>
                </a:lnTo>
                <a:lnTo>
                  <a:pt x="578294" y="387504"/>
                </a:lnTo>
                <a:lnTo>
                  <a:pt x="528636" y="390003"/>
                </a:lnTo>
                <a:lnTo>
                  <a:pt x="478790" y="391649"/>
                </a:lnTo>
                <a:lnTo>
                  <a:pt x="428776" y="392444"/>
                </a:lnTo>
                <a:lnTo>
                  <a:pt x="378614" y="392387"/>
                </a:lnTo>
                <a:lnTo>
                  <a:pt x="328327" y="391477"/>
                </a:lnTo>
                <a:lnTo>
                  <a:pt x="277933" y="389714"/>
                </a:lnTo>
                <a:lnTo>
                  <a:pt x="227454" y="387098"/>
                </a:lnTo>
                <a:lnTo>
                  <a:pt x="176910" y="383628"/>
                </a:lnTo>
                <a:lnTo>
                  <a:pt x="158622" y="537057"/>
                </a:lnTo>
                <a:lnTo>
                  <a:pt x="0" y="247802"/>
                </a:lnTo>
                <a:lnTo>
                  <a:pt x="222630" y="0"/>
                </a:lnTo>
                <a:lnTo>
                  <a:pt x="204342" y="153428"/>
                </a:lnTo>
                <a:lnTo>
                  <a:pt x="253755" y="156704"/>
                </a:lnTo>
                <a:lnTo>
                  <a:pt x="303087" y="159108"/>
                </a:lnTo>
                <a:lnTo>
                  <a:pt x="352312" y="160638"/>
                </a:lnTo>
                <a:lnTo>
                  <a:pt x="401405" y="161296"/>
                </a:lnTo>
                <a:lnTo>
                  <a:pt x="450341" y="161081"/>
                </a:lnTo>
                <a:lnTo>
                  <a:pt x="499095" y="159994"/>
                </a:lnTo>
                <a:lnTo>
                  <a:pt x="547643" y="158034"/>
                </a:lnTo>
                <a:lnTo>
                  <a:pt x="595958" y="155202"/>
                </a:lnTo>
                <a:lnTo>
                  <a:pt x="644016" y="151498"/>
                </a:lnTo>
                <a:lnTo>
                  <a:pt x="725931" y="374903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44242" y="4558983"/>
            <a:ext cx="1776730" cy="178625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Transmission:</a:t>
            </a:r>
            <a:endParaRPr sz="1800">
              <a:latin typeface="Arial"/>
              <a:cs typeface="Arial"/>
            </a:endParaRPr>
          </a:p>
          <a:p>
            <a:pPr marL="12700" marR="107314">
              <a:lnSpc>
                <a:spcPts val="1860"/>
              </a:lnSpc>
              <a:spcBef>
                <a:spcPts val="74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Contact: Direct,  indirect&amp;</a:t>
            </a:r>
            <a:r>
              <a:rPr sz="1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droplet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ts val="1860"/>
              </a:lnSpc>
              <a:spcBef>
                <a:spcPts val="73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Air borne:</a:t>
            </a:r>
            <a:r>
              <a:rPr sz="1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droplet  nuclei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 dust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transmission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39036" y="4017645"/>
            <a:ext cx="335280" cy="831850"/>
          </a:xfrm>
          <a:custGeom>
            <a:avLst/>
            <a:gdLst/>
            <a:ahLst/>
            <a:cxnLst/>
            <a:rect l="l" t="t" r="r" b="b"/>
            <a:pathLst>
              <a:path w="335280" h="831850">
                <a:moveTo>
                  <a:pt x="199898" y="0"/>
                </a:moveTo>
                <a:lnTo>
                  <a:pt x="0" y="53466"/>
                </a:lnTo>
                <a:lnTo>
                  <a:pt x="94106" y="96138"/>
                </a:lnTo>
                <a:lnTo>
                  <a:pt x="84634" y="144919"/>
                </a:lnTo>
                <a:lnTo>
                  <a:pt x="76788" y="193989"/>
                </a:lnTo>
                <a:lnTo>
                  <a:pt x="70567" y="243291"/>
                </a:lnTo>
                <a:lnTo>
                  <a:pt x="65969" y="292765"/>
                </a:lnTo>
                <a:lnTo>
                  <a:pt x="62991" y="342354"/>
                </a:lnTo>
                <a:lnTo>
                  <a:pt x="61633" y="391998"/>
                </a:lnTo>
                <a:lnTo>
                  <a:pt x="61892" y="441638"/>
                </a:lnTo>
                <a:lnTo>
                  <a:pt x="63765" y="491216"/>
                </a:lnTo>
                <a:lnTo>
                  <a:pt x="67251" y="540674"/>
                </a:lnTo>
                <a:lnTo>
                  <a:pt x="72347" y="589952"/>
                </a:lnTo>
                <a:lnTo>
                  <a:pt x="79052" y="638992"/>
                </a:lnTo>
                <a:lnTo>
                  <a:pt x="87364" y="687735"/>
                </a:lnTo>
                <a:lnTo>
                  <a:pt x="97281" y="736122"/>
                </a:lnTo>
                <a:lnTo>
                  <a:pt x="108800" y="784095"/>
                </a:lnTo>
                <a:lnTo>
                  <a:pt x="121919" y="831595"/>
                </a:lnTo>
                <a:lnTo>
                  <a:pt x="267715" y="768476"/>
                </a:lnTo>
                <a:lnTo>
                  <a:pt x="255188" y="719503"/>
                </a:lnTo>
                <a:lnTo>
                  <a:pt x="244532" y="669983"/>
                </a:lnTo>
                <a:lnTo>
                  <a:pt x="235749" y="620002"/>
                </a:lnTo>
                <a:lnTo>
                  <a:pt x="228844" y="569642"/>
                </a:lnTo>
                <a:lnTo>
                  <a:pt x="223819" y="518987"/>
                </a:lnTo>
                <a:lnTo>
                  <a:pt x="220678" y="468121"/>
                </a:lnTo>
                <a:lnTo>
                  <a:pt x="219423" y="417129"/>
                </a:lnTo>
                <a:lnTo>
                  <a:pt x="220058" y="366093"/>
                </a:lnTo>
                <a:lnTo>
                  <a:pt x="222585" y="315098"/>
                </a:lnTo>
                <a:lnTo>
                  <a:pt x="227008" y="264228"/>
                </a:lnTo>
                <a:lnTo>
                  <a:pt x="233330" y="213565"/>
                </a:lnTo>
                <a:lnTo>
                  <a:pt x="241554" y="163194"/>
                </a:lnTo>
                <a:lnTo>
                  <a:pt x="307284" y="163194"/>
                </a:lnTo>
                <a:lnTo>
                  <a:pt x="199898" y="0"/>
                </a:lnTo>
                <a:close/>
              </a:path>
              <a:path w="335280" h="831850">
                <a:moveTo>
                  <a:pt x="307284" y="163194"/>
                </a:moveTo>
                <a:lnTo>
                  <a:pt x="241554" y="163194"/>
                </a:lnTo>
                <a:lnTo>
                  <a:pt x="335280" y="205739"/>
                </a:lnTo>
                <a:lnTo>
                  <a:pt x="307284" y="163194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9036" y="4017645"/>
            <a:ext cx="335280" cy="831850"/>
          </a:xfrm>
          <a:custGeom>
            <a:avLst/>
            <a:gdLst/>
            <a:ahLst/>
            <a:cxnLst/>
            <a:rect l="l" t="t" r="r" b="b"/>
            <a:pathLst>
              <a:path w="335280" h="831850">
                <a:moveTo>
                  <a:pt x="121919" y="831595"/>
                </a:moveTo>
                <a:lnTo>
                  <a:pt x="108800" y="784095"/>
                </a:lnTo>
                <a:lnTo>
                  <a:pt x="97281" y="736122"/>
                </a:lnTo>
                <a:lnTo>
                  <a:pt x="87364" y="687735"/>
                </a:lnTo>
                <a:lnTo>
                  <a:pt x="79052" y="638992"/>
                </a:lnTo>
                <a:lnTo>
                  <a:pt x="72347" y="589952"/>
                </a:lnTo>
                <a:lnTo>
                  <a:pt x="67251" y="540674"/>
                </a:lnTo>
                <a:lnTo>
                  <a:pt x="63765" y="491216"/>
                </a:lnTo>
                <a:lnTo>
                  <a:pt x="61892" y="441638"/>
                </a:lnTo>
                <a:lnTo>
                  <a:pt x="61633" y="391998"/>
                </a:lnTo>
                <a:lnTo>
                  <a:pt x="62991" y="342354"/>
                </a:lnTo>
                <a:lnTo>
                  <a:pt x="65969" y="292765"/>
                </a:lnTo>
                <a:lnTo>
                  <a:pt x="70567" y="243291"/>
                </a:lnTo>
                <a:lnTo>
                  <a:pt x="76788" y="193989"/>
                </a:lnTo>
                <a:lnTo>
                  <a:pt x="84634" y="144919"/>
                </a:lnTo>
                <a:lnTo>
                  <a:pt x="94106" y="96138"/>
                </a:lnTo>
                <a:lnTo>
                  <a:pt x="0" y="53466"/>
                </a:lnTo>
                <a:lnTo>
                  <a:pt x="199898" y="0"/>
                </a:lnTo>
                <a:lnTo>
                  <a:pt x="335280" y="205739"/>
                </a:lnTo>
                <a:lnTo>
                  <a:pt x="241554" y="163194"/>
                </a:lnTo>
                <a:lnTo>
                  <a:pt x="233330" y="213565"/>
                </a:lnTo>
                <a:lnTo>
                  <a:pt x="227008" y="264228"/>
                </a:lnTo>
                <a:lnTo>
                  <a:pt x="222585" y="315098"/>
                </a:lnTo>
                <a:lnTo>
                  <a:pt x="220058" y="366093"/>
                </a:lnTo>
                <a:lnTo>
                  <a:pt x="219423" y="417129"/>
                </a:lnTo>
                <a:lnTo>
                  <a:pt x="220678" y="468121"/>
                </a:lnTo>
                <a:lnTo>
                  <a:pt x="223819" y="518987"/>
                </a:lnTo>
                <a:lnTo>
                  <a:pt x="228844" y="569642"/>
                </a:lnTo>
                <a:lnTo>
                  <a:pt x="235749" y="620002"/>
                </a:lnTo>
                <a:lnTo>
                  <a:pt x="244532" y="669983"/>
                </a:lnTo>
                <a:lnTo>
                  <a:pt x="255188" y="719503"/>
                </a:lnTo>
                <a:lnTo>
                  <a:pt x="267715" y="768476"/>
                </a:lnTo>
                <a:lnTo>
                  <a:pt x="121919" y="831595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40051" y="1699640"/>
            <a:ext cx="2029460" cy="13944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Susceptible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host: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86300"/>
              </a:lnSpc>
              <a:spcBef>
                <a:spcPts val="73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Low standard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livings,</a:t>
            </a:r>
            <a:r>
              <a:rPr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malnutrition,  alcoholism, 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HIV/AIDS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86808" y="1792604"/>
            <a:ext cx="714375" cy="536575"/>
          </a:xfrm>
          <a:custGeom>
            <a:avLst/>
            <a:gdLst/>
            <a:ahLst/>
            <a:cxnLst/>
            <a:rect l="l" t="t" r="r" b="b"/>
            <a:pathLst>
              <a:path w="714375" h="536575">
                <a:moveTo>
                  <a:pt x="637061" y="371832"/>
                </a:moveTo>
                <a:lnTo>
                  <a:pt x="288261" y="371832"/>
                </a:lnTo>
                <a:lnTo>
                  <a:pt x="337387" y="372660"/>
                </a:lnTo>
                <a:lnTo>
                  <a:pt x="386478" y="375078"/>
                </a:lnTo>
                <a:lnTo>
                  <a:pt x="435490" y="379085"/>
                </a:lnTo>
                <a:lnTo>
                  <a:pt x="484377" y="384683"/>
                </a:lnTo>
                <a:lnTo>
                  <a:pt x="438276" y="536448"/>
                </a:lnTo>
                <a:lnTo>
                  <a:pt x="637061" y="371832"/>
                </a:lnTo>
                <a:close/>
              </a:path>
              <a:path w="714375" h="536575">
                <a:moveTo>
                  <a:pt x="302667" y="131650"/>
                </a:moveTo>
                <a:lnTo>
                  <a:pt x="252039" y="131953"/>
                </a:lnTo>
                <a:lnTo>
                  <a:pt x="201437" y="133714"/>
                </a:lnTo>
                <a:lnTo>
                  <a:pt x="150898" y="136931"/>
                </a:lnTo>
                <a:lnTo>
                  <a:pt x="100455" y="141605"/>
                </a:lnTo>
                <a:lnTo>
                  <a:pt x="50144" y="147735"/>
                </a:lnTo>
                <a:lnTo>
                  <a:pt x="0" y="155321"/>
                </a:lnTo>
                <a:lnTo>
                  <a:pt x="43687" y="391541"/>
                </a:lnTo>
                <a:lnTo>
                  <a:pt x="92312" y="384419"/>
                </a:lnTo>
                <a:lnTo>
                  <a:pt x="141126" y="378888"/>
                </a:lnTo>
                <a:lnTo>
                  <a:pt x="190086" y="374946"/>
                </a:lnTo>
                <a:lnTo>
                  <a:pt x="239146" y="372594"/>
                </a:lnTo>
                <a:lnTo>
                  <a:pt x="288261" y="371832"/>
                </a:lnTo>
                <a:lnTo>
                  <a:pt x="637061" y="371832"/>
                </a:lnTo>
                <a:lnTo>
                  <a:pt x="713866" y="308229"/>
                </a:lnTo>
                <a:lnTo>
                  <a:pt x="656776" y="152019"/>
                </a:lnTo>
                <a:lnTo>
                  <a:pt x="554989" y="152019"/>
                </a:lnTo>
                <a:lnTo>
                  <a:pt x="504751" y="145025"/>
                </a:lnTo>
                <a:lnTo>
                  <a:pt x="454364" y="139492"/>
                </a:lnTo>
                <a:lnTo>
                  <a:pt x="403864" y="135419"/>
                </a:lnTo>
                <a:lnTo>
                  <a:pt x="353287" y="132805"/>
                </a:lnTo>
                <a:lnTo>
                  <a:pt x="302667" y="131650"/>
                </a:lnTo>
                <a:close/>
              </a:path>
              <a:path w="714375" h="536575">
                <a:moveTo>
                  <a:pt x="601217" y="0"/>
                </a:moveTo>
                <a:lnTo>
                  <a:pt x="554989" y="152019"/>
                </a:lnTo>
                <a:lnTo>
                  <a:pt x="656776" y="152019"/>
                </a:lnTo>
                <a:lnTo>
                  <a:pt x="601217" y="0"/>
                </a:lnTo>
                <a:close/>
              </a:path>
            </a:pathLst>
          </a:custGeom>
          <a:solidFill>
            <a:srgbClr val="ACB8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86808" y="1792604"/>
            <a:ext cx="714375" cy="536575"/>
          </a:xfrm>
          <a:custGeom>
            <a:avLst/>
            <a:gdLst/>
            <a:ahLst/>
            <a:cxnLst/>
            <a:rect l="l" t="t" r="r" b="b"/>
            <a:pathLst>
              <a:path w="714375" h="536575">
                <a:moveTo>
                  <a:pt x="0" y="155321"/>
                </a:moveTo>
                <a:lnTo>
                  <a:pt x="50144" y="147735"/>
                </a:lnTo>
                <a:lnTo>
                  <a:pt x="100455" y="141605"/>
                </a:lnTo>
                <a:lnTo>
                  <a:pt x="150898" y="136931"/>
                </a:lnTo>
                <a:lnTo>
                  <a:pt x="201437" y="133714"/>
                </a:lnTo>
                <a:lnTo>
                  <a:pt x="252039" y="131953"/>
                </a:lnTo>
                <a:lnTo>
                  <a:pt x="302667" y="131650"/>
                </a:lnTo>
                <a:lnTo>
                  <a:pt x="353287" y="132805"/>
                </a:lnTo>
                <a:lnTo>
                  <a:pt x="403864" y="135419"/>
                </a:lnTo>
                <a:lnTo>
                  <a:pt x="454364" y="139492"/>
                </a:lnTo>
                <a:lnTo>
                  <a:pt x="504751" y="145025"/>
                </a:lnTo>
                <a:lnTo>
                  <a:pt x="554989" y="152019"/>
                </a:lnTo>
                <a:lnTo>
                  <a:pt x="601217" y="0"/>
                </a:lnTo>
                <a:lnTo>
                  <a:pt x="713866" y="308229"/>
                </a:lnTo>
                <a:lnTo>
                  <a:pt x="438276" y="536448"/>
                </a:lnTo>
                <a:lnTo>
                  <a:pt x="484377" y="384683"/>
                </a:lnTo>
                <a:lnTo>
                  <a:pt x="435490" y="379085"/>
                </a:lnTo>
                <a:lnTo>
                  <a:pt x="386478" y="375078"/>
                </a:lnTo>
                <a:lnTo>
                  <a:pt x="337387" y="372660"/>
                </a:lnTo>
                <a:lnTo>
                  <a:pt x="288261" y="371832"/>
                </a:lnTo>
                <a:lnTo>
                  <a:pt x="239146" y="372594"/>
                </a:lnTo>
                <a:lnTo>
                  <a:pt x="190086" y="374946"/>
                </a:lnTo>
                <a:lnTo>
                  <a:pt x="141126" y="378888"/>
                </a:lnTo>
                <a:lnTo>
                  <a:pt x="92312" y="384419"/>
                </a:lnTo>
                <a:lnTo>
                  <a:pt x="43687" y="391541"/>
                </a:lnTo>
                <a:lnTo>
                  <a:pt x="0" y="15532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443473" y="4721859"/>
            <a:ext cx="3652520" cy="1835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43430" indent="306070">
              <a:lnSpc>
                <a:spcPct val="1201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Reservoir  Man in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form</a:t>
            </a:r>
            <a:endParaRPr sz="1800">
              <a:latin typeface="Arial"/>
              <a:cs typeface="Arial"/>
            </a:endParaRPr>
          </a:p>
          <a:p>
            <a:pPr marL="342900">
              <a:lnSpc>
                <a:spcPts val="1860"/>
              </a:lnSpc>
            </a:pP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 case</a:t>
            </a:r>
            <a:endParaRPr sz="1800">
              <a:latin typeface="Arial"/>
              <a:cs typeface="Arial"/>
            </a:endParaRPr>
          </a:p>
          <a:p>
            <a:pPr marL="515620" marR="5080" algn="just">
              <a:lnSpc>
                <a:spcPct val="100000"/>
              </a:lnSpc>
              <a:spcBef>
                <a:spcPts val="715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Portal of exit: Respiratory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tract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Source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infection: Sputum an  contaminated articles,</a:t>
            </a:r>
            <a:r>
              <a:rPr sz="18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dust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9740" y="2974085"/>
            <a:ext cx="21443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Portal of entry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(inlet):  Respiratory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 tract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534020" y="5041792"/>
            <a:ext cx="755015" cy="437515"/>
          </a:xfrm>
          <a:custGeom>
            <a:avLst/>
            <a:gdLst/>
            <a:ahLst/>
            <a:cxnLst/>
            <a:rect l="l" t="t" r="r" b="b"/>
            <a:pathLst>
              <a:path w="755015" h="437514">
                <a:moveTo>
                  <a:pt x="67507" y="0"/>
                </a:moveTo>
                <a:lnTo>
                  <a:pt x="33069" y="449"/>
                </a:lnTo>
                <a:lnTo>
                  <a:pt x="0" y="4298"/>
                </a:lnTo>
                <a:lnTo>
                  <a:pt x="37076" y="7641"/>
                </a:lnTo>
                <a:lnTo>
                  <a:pt x="74675" y="13763"/>
                </a:lnTo>
                <a:lnTo>
                  <a:pt x="112798" y="22665"/>
                </a:lnTo>
                <a:lnTo>
                  <a:pt x="151443" y="34347"/>
                </a:lnTo>
                <a:lnTo>
                  <a:pt x="190611" y="48809"/>
                </a:lnTo>
                <a:lnTo>
                  <a:pt x="230301" y="66049"/>
                </a:lnTo>
                <a:lnTo>
                  <a:pt x="270512" y="86068"/>
                </a:lnTo>
                <a:lnTo>
                  <a:pt x="311245" y="108867"/>
                </a:lnTo>
                <a:lnTo>
                  <a:pt x="352498" y="134443"/>
                </a:lnTo>
                <a:lnTo>
                  <a:pt x="394272" y="162799"/>
                </a:lnTo>
                <a:lnTo>
                  <a:pt x="436567" y="193932"/>
                </a:lnTo>
                <a:lnTo>
                  <a:pt x="479381" y="227844"/>
                </a:lnTo>
                <a:lnTo>
                  <a:pt x="522714" y="264533"/>
                </a:lnTo>
                <a:lnTo>
                  <a:pt x="566567" y="304000"/>
                </a:lnTo>
                <a:lnTo>
                  <a:pt x="610938" y="346245"/>
                </a:lnTo>
                <a:lnTo>
                  <a:pt x="655827" y="391267"/>
                </a:lnTo>
                <a:lnTo>
                  <a:pt x="627379" y="422509"/>
                </a:lnTo>
                <a:lnTo>
                  <a:pt x="754633" y="436987"/>
                </a:lnTo>
                <a:lnTo>
                  <a:pt x="730469" y="350500"/>
                </a:lnTo>
                <a:lnTo>
                  <a:pt x="693165" y="350500"/>
                </a:lnTo>
                <a:lnTo>
                  <a:pt x="639602" y="303382"/>
                </a:lnTo>
                <a:lnTo>
                  <a:pt x="587403" y="259661"/>
                </a:lnTo>
                <a:lnTo>
                  <a:pt x="536567" y="219337"/>
                </a:lnTo>
                <a:lnTo>
                  <a:pt x="487096" y="182409"/>
                </a:lnTo>
                <a:lnTo>
                  <a:pt x="438990" y="148879"/>
                </a:lnTo>
                <a:lnTo>
                  <a:pt x="392248" y="118745"/>
                </a:lnTo>
                <a:lnTo>
                  <a:pt x="346873" y="92009"/>
                </a:lnTo>
                <a:lnTo>
                  <a:pt x="302863" y="68671"/>
                </a:lnTo>
                <a:lnTo>
                  <a:pt x="260219" y="48730"/>
                </a:lnTo>
                <a:lnTo>
                  <a:pt x="218942" y="32188"/>
                </a:lnTo>
                <a:lnTo>
                  <a:pt x="179032" y="19043"/>
                </a:lnTo>
                <a:lnTo>
                  <a:pt x="140489" y="9297"/>
                </a:lnTo>
                <a:lnTo>
                  <a:pt x="103314" y="2949"/>
                </a:lnTo>
                <a:lnTo>
                  <a:pt x="67507" y="0"/>
                </a:lnTo>
                <a:close/>
              </a:path>
              <a:path w="755015" h="437514">
                <a:moveTo>
                  <a:pt x="721740" y="319258"/>
                </a:moveTo>
                <a:lnTo>
                  <a:pt x="693165" y="350500"/>
                </a:lnTo>
                <a:lnTo>
                  <a:pt x="730469" y="350500"/>
                </a:lnTo>
                <a:lnTo>
                  <a:pt x="721740" y="319258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34020" y="5041792"/>
            <a:ext cx="755015" cy="437515"/>
          </a:xfrm>
          <a:custGeom>
            <a:avLst/>
            <a:gdLst/>
            <a:ahLst/>
            <a:cxnLst/>
            <a:rect l="l" t="t" r="r" b="b"/>
            <a:pathLst>
              <a:path w="755015" h="437514">
                <a:moveTo>
                  <a:pt x="0" y="4298"/>
                </a:moveTo>
                <a:lnTo>
                  <a:pt x="33069" y="449"/>
                </a:lnTo>
                <a:lnTo>
                  <a:pt x="67507" y="0"/>
                </a:lnTo>
                <a:lnTo>
                  <a:pt x="103314" y="2949"/>
                </a:lnTo>
                <a:lnTo>
                  <a:pt x="179032" y="19043"/>
                </a:lnTo>
                <a:lnTo>
                  <a:pt x="218942" y="32188"/>
                </a:lnTo>
                <a:lnTo>
                  <a:pt x="260219" y="48730"/>
                </a:lnTo>
                <a:lnTo>
                  <a:pt x="302863" y="68671"/>
                </a:lnTo>
                <a:lnTo>
                  <a:pt x="346873" y="92009"/>
                </a:lnTo>
                <a:lnTo>
                  <a:pt x="392248" y="118745"/>
                </a:lnTo>
                <a:lnTo>
                  <a:pt x="438990" y="148879"/>
                </a:lnTo>
                <a:lnTo>
                  <a:pt x="487096" y="182409"/>
                </a:lnTo>
                <a:lnTo>
                  <a:pt x="536567" y="219337"/>
                </a:lnTo>
                <a:lnTo>
                  <a:pt x="587403" y="259661"/>
                </a:lnTo>
                <a:lnTo>
                  <a:pt x="639602" y="303382"/>
                </a:lnTo>
                <a:lnTo>
                  <a:pt x="693165" y="350500"/>
                </a:lnTo>
                <a:lnTo>
                  <a:pt x="721740" y="319258"/>
                </a:lnTo>
                <a:lnTo>
                  <a:pt x="754633" y="436987"/>
                </a:lnTo>
                <a:lnTo>
                  <a:pt x="627379" y="422509"/>
                </a:lnTo>
                <a:lnTo>
                  <a:pt x="655827" y="391267"/>
                </a:lnTo>
                <a:lnTo>
                  <a:pt x="610938" y="346245"/>
                </a:lnTo>
                <a:lnTo>
                  <a:pt x="566567" y="304000"/>
                </a:lnTo>
                <a:lnTo>
                  <a:pt x="522714" y="264533"/>
                </a:lnTo>
                <a:lnTo>
                  <a:pt x="479381" y="227844"/>
                </a:lnTo>
                <a:lnTo>
                  <a:pt x="436567" y="193932"/>
                </a:lnTo>
                <a:lnTo>
                  <a:pt x="394272" y="162799"/>
                </a:lnTo>
                <a:lnTo>
                  <a:pt x="352498" y="134443"/>
                </a:lnTo>
                <a:lnTo>
                  <a:pt x="311245" y="108867"/>
                </a:lnTo>
                <a:lnTo>
                  <a:pt x="270512" y="86068"/>
                </a:lnTo>
                <a:lnTo>
                  <a:pt x="230301" y="66049"/>
                </a:lnTo>
                <a:lnTo>
                  <a:pt x="190611" y="48809"/>
                </a:lnTo>
                <a:lnTo>
                  <a:pt x="151443" y="34347"/>
                </a:lnTo>
                <a:lnTo>
                  <a:pt x="112798" y="22665"/>
                </a:lnTo>
                <a:lnTo>
                  <a:pt x="74675" y="13763"/>
                </a:lnTo>
                <a:lnTo>
                  <a:pt x="37076" y="7641"/>
                </a:lnTo>
                <a:lnTo>
                  <a:pt x="0" y="4298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61936" y="2496566"/>
            <a:ext cx="546100" cy="523240"/>
          </a:xfrm>
          <a:custGeom>
            <a:avLst/>
            <a:gdLst/>
            <a:ahLst/>
            <a:cxnLst/>
            <a:rect l="l" t="t" r="r" b="b"/>
            <a:pathLst>
              <a:path w="546100" h="523239">
                <a:moveTo>
                  <a:pt x="388416" y="0"/>
                </a:moveTo>
                <a:lnTo>
                  <a:pt x="404215" y="54229"/>
                </a:lnTo>
                <a:lnTo>
                  <a:pt x="351613" y="79185"/>
                </a:lnTo>
                <a:lnTo>
                  <a:pt x="302595" y="105991"/>
                </a:lnTo>
                <a:lnTo>
                  <a:pt x="257162" y="134647"/>
                </a:lnTo>
                <a:lnTo>
                  <a:pt x="215314" y="165154"/>
                </a:lnTo>
                <a:lnTo>
                  <a:pt x="177052" y="197512"/>
                </a:lnTo>
                <a:lnTo>
                  <a:pt x="142374" y="231723"/>
                </a:lnTo>
                <a:lnTo>
                  <a:pt x="111280" y="267786"/>
                </a:lnTo>
                <a:lnTo>
                  <a:pt x="83772" y="305703"/>
                </a:lnTo>
                <a:lnTo>
                  <a:pt x="59848" y="345473"/>
                </a:lnTo>
                <a:lnTo>
                  <a:pt x="39509" y="387099"/>
                </a:lnTo>
                <a:lnTo>
                  <a:pt x="22754" y="430580"/>
                </a:lnTo>
                <a:lnTo>
                  <a:pt x="9585" y="475918"/>
                </a:lnTo>
                <a:lnTo>
                  <a:pt x="0" y="523113"/>
                </a:lnTo>
                <a:lnTo>
                  <a:pt x="18902" y="473810"/>
                </a:lnTo>
                <a:lnTo>
                  <a:pt x="40804" y="427440"/>
                </a:lnTo>
                <a:lnTo>
                  <a:pt x="65706" y="384002"/>
                </a:lnTo>
                <a:lnTo>
                  <a:pt x="93608" y="343497"/>
                </a:lnTo>
                <a:lnTo>
                  <a:pt x="124510" y="305925"/>
                </a:lnTo>
                <a:lnTo>
                  <a:pt x="158413" y="271287"/>
                </a:lnTo>
                <a:lnTo>
                  <a:pt x="195316" y="239584"/>
                </a:lnTo>
                <a:lnTo>
                  <a:pt x="235219" y="210815"/>
                </a:lnTo>
                <a:lnTo>
                  <a:pt x="278124" y="184981"/>
                </a:lnTo>
                <a:lnTo>
                  <a:pt x="324028" y="162083"/>
                </a:lnTo>
                <a:lnTo>
                  <a:pt x="372934" y="142120"/>
                </a:lnTo>
                <a:lnTo>
                  <a:pt x="424840" y="125095"/>
                </a:lnTo>
                <a:lnTo>
                  <a:pt x="482740" y="125095"/>
                </a:lnTo>
                <a:lnTo>
                  <a:pt x="545528" y="44196"/>
                </a:lnTo>
                <a:lnTo>
                  <a:pt x="388416" y="0"/>
                </a:lnTo>
                <a:close/>
              </a:path>
              <a:path w="546100" h="523239">
                <a:moveTo>
                  <a:pt x="482740" y="125095"/>
                </a:moveTo>
                <a:lnTo>
                  <a:pt x="424840" y="125095"/>
                </a:lnTo>
                <a:lnTo>
                  <a:pt x="440651" y="179324"/>
                </a:lnTo>
                <a:lnTo>
                  <a:pt x="482740" y="125095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1936" y="2496566"/>
            <a:ext cx="546100" cy="523240"/>
          </a:xfrm>
          <a:custGeom>
            <a:avLst/>
            <a:gdLst/>
            <a:ahLst/>
            <a:cxnLst/>
            <a:rect l="l" t="t" r="r" b="b"/>
            <a:pathLst>
              <a:path w="546100" h="523239">
                <a:moveTo>
                  <a:pt x="0" y="523113"/>
                </a:moveTo>
                <a:lnTo>
                  <a:pt x="9585" y="475918"/>
                </a:lnTo>
                <a:lnTo>
                  <a:pt x="22754" y="430580"/>
                </a:lnTo>
                <a:lnTo>
                  <a:pt x="39509" y="387099"/>
                </a:lnTo>
                <a:lnTo>
                  <a:pt x="59848" y="345473"/>
                </a:lnTo>
                <a:lnTo>
                  <a:pt x="83772" y="305703"/>
                </a:lnTo>
                <a:lnTo>
                  <a:pt x="111280" y="267786"/>
                </a:lnTo>
                <a:lnTo>
                  <a:pt x="142374" y="231723"/>
                </a:lnTo>
                <a:lnTo>
                  <a:pt x="177052" y="197512"/>
                </a:lnTo>
                <a:lnTo>
                  <a:pt x="215314" y="165154"/>
                </a:lnTo>
                <a:lnTo>
                  <a:pt x="257162" y="134647"/>
                </a:lnTo>
                <a:lnTo>
                  <a:pt x="302595" y="105991"/>
                </a:lnTo>
                <a:lnTo>
                  <a:pt x="351613" y="79185"/>
                </a:lnTo>
                <a:lnTo>
                  <a:pt x="404215" y="54229"/>
                </a:lnTo>
                <a:lnTo>
                  <a:pt x="388416" y="0"/>
                </a:lnTo>
                <a:lnTo>
                  <a:pt x="545528" y="44196"/>
                </a:lnTo>
                <a:lnTo>
                  <a:pt x="440651" y="179324"/>
                </a:lnTo>
                <a:lnTo>
                  <a:pt x="424840" y="125095"/>
                </a:lnTo>
                <a:lnTo>
                  <a:pt x="372934" y="142120"/>
                </a:lnTo>
                <a:lnTo>
                  <a:pt x="324028" y="162083"/>
                </a:lnTo>
                <a:lnTo>
                  <a:pt x="278124" y="184981"/>
                </a:lnTo>
                <a:lnTo>
                  <a:pt x="235219" y="210815"/>
                </a:lnTo>
                <a:lnTo>
                  <a:pt x="195316" y="239584"/>
                </a:lnTo>
                <a:lnTo>
                  <a:pt x="158413" y="271287"/>
                </a:lnTo>
                <a:lnTo>
                  <a:pt x="124510" y="305925"/>
                </a:lnTo>
                <a:lnTo>
                  <a:pt x="93608" y="343497"/>
                </a:lnTo>
                <a:lnTo>
                  <a:pt x="65706" y="384002"/>
                </a:lnTo>
                <a:lnTo>
                  <a:pt x="40804" y="427440"/>
                </a:lnTo>
                <a:lnTo>
                  <a:pt x="18902" y="473810"/>
                </a:lnTo>
                <a:lnTo>
                  <a:pt x="0" y="523113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236722" y="3453510"/>
            <a:ext cx="27393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Incubation period=4-12</a:t>
            </a:r>
            <a:r>
              <a:rPr sz="16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weeks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D1E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1141</Words>
  <Application>Microsoft Office PowerPoint</Application>
  <PresentationFormat>عرض على الشاشة (3:4)‏</PresentationFormat>
  <Paragraphs>228</Paragraphs>
  <Slides>49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49</vt:i4>
      </vt:variant>
    </vt:vector>
  </HeadingPairs>
  <TitlesOfParts>
    <vt:vector size="53" baseType="lpstr">
      <vt:lpstr>Arial</vt:lpstr>
      <vt:lpstr>Calibri</vt:lpstr>
      <vt:lpstr>Times New Roman</vt:lpstr>
      <vt:lpstr>Office Theme</vt:lpstr>
      <vt:lpstr>Tuberculosis</vt:lpstr>
      <vt:lpstr>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Transmission and Pathogenesis</vt:lpstr>
      <vt:lpstr>Transmission of M. tuberculosis</vt:lpstr>
      <vt:lpstr>CYCLE OF INFECTION OF PULMONARY  TUBERCULOSIS</vt:lpstr>
      <vt:lpstr>Probability TB Will Be Transmitted</vt:lpstr>
      <vt:lpstr>Conditions That Increase the Risk of  Progression to TB Disease</vt:lpstr>
      <vt:lpstr>Common Sites of TB Disease</vt:lpstr>
      <vt:lpstr>Persons at Higher Risk for Exposure  to or Infection with TB</vt:lpstr>
      <vt:lpstr>Testing for TB Disease and Infection</vt:lpstr>
      <vt:lpstr>All testing activities should be  accompanied by a plan for follow-up care</vt:lpstr>
      <vt:lpstr>Administering the Tuberculin Skin  Test Inject intradermally 0.1 ml of 5  TU PPD tuberculin</vt:lpstr>
      <vt:lpstr>Reading the Tuberculin Skin Test</vt:lpstr>
      <vt:lpstr>Diagnosis of TB</vt:lpstr>
      <vt:lpstr>Evaluation for TB</vt:lpstr>
      <vt:lpstr>Symptoms of Pulmonary TB</vt:lpstr>
      <vt:lpstr>Systemic Symptoms of TB</vt:lpstr>
      <vt:lpstr>Medical History</vt:lpstr>
      <vt:lpstr>Factors that May Affect the  Skin Test Reaction</vt:lpstr>
      <vt:lpstr>Chest Radiograph</vt:lpstr>
      <vt:lpstr>Sputum Specimen Collection</vt:lpstr>
      <vt:lpstr>Smear Examination</vt:lpstr>
      <vt:lpstr>Cultures</vt:lpstr>
      <vt:lpstr>عرض تقديمي في PowerPoint</vt:lpstr>
      <vt:lpstr>Treatment of TB Infection</vt:lpstr>
      <vt:lpstr>Directly Observed Therapy (DOTs)</vt:lpstr>
      <vt:lpstr>The five elements of DOTS</vt:lpstr>
      <vt:lpstr>Treatment of TB for HIV-Negative Persons</vt:lpstr>
      <vt:lpstr>عرض تقديمي في PowerPoint</vt:lpstr>
      <vt:lpstr>Multidrug-Resistant TB (MDR TB)</vt:lpstr>
      <vt:lpstr>عرض تقديمي في PowerPoint</vt:lpstr>
      <vt:lpstr>WHO EFFORTS</vt:lpstr>
      <vt:lpstr>عرض تقديمي في PowerPoint</vt:lpstr>
      <vt:lpstr>Community TB Control</vt:lpstr>
      <vt:lpstr>Preventing and Controlling TB</vt:lpstr>
      <vt:lpstr>Health care providers should work with  health department in the following areas</vt:lpstr>
      <vt:lpstr>Data Collection and Analysis</vt:lpstr>
      <vt:lpstr>عرض تقديمي في PowerPoint</vt:lpstr>
      <vt:lpstr>Training and Education</vt:lpstr>
      <vt:lpstr>Why is it a concern for Saudi  Arabia?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Quizz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Dr.Hafsa</dc:creator>
  <cp:lastModifiedBy>Star</cp:lastModifiedBy>
  <cp:revision>1</cp:revision>
  <dcterms:created xsi:type="dcterms:W3CDTF">2019-01-04T14:15:47Z</dcterms:created>
  <dcterms:modified xsi:type="dcterms:W3CDTF">2019-01-04T14:16:47Z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2019-01-04T00:00:00Z</vt:filetime>
  </property>
</Properties>
</file>