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57" r:id="rId3"/>
    <p:sldId id="271" r:id="rId4"/>
    <p:sldId id="260" r:id="rId5"/>
    <p:sldId id="269" r:id="rId6"/>
    <p:sldId id="268" r:id="rId7"/>
    <p:sldId id="259" r:id="rId8"/>
    <p:sldId id="274" r:id="rId9"/>
    <p:sldId id="270" r:id="rId10"/>
    <p:sldId id="273" r:id="rId11"/>
    <p:sldId id="275" r:id="rId12"/>
    <p:sldId id="276" r:id="rId13"/>
    <p:sldId id="277" r:id="rId14"/>
    <p:sldId id="278" r:id="rId15"/>
    <p:sldId id="279" r:id="rId16"/>
    <p:sldId id="280" r:id="rId17"/>
    <p:sldId id="261" r:id="rId18"/>
    <p:sldId id="262" r:id="rId19"/>
    <p:sldId id="281" r:id="rId20"/>
    <p:sldId id="284" r:id="rId21"/>
    <p:sldId id="282" r:id="rId22"/>
    <p:sldId id="296" r:id="rId23"/>
    <p:sldId id="283" r:id="rId24"/>
    <p:sldId id="286" r:id="rId25"/>
    <p:sldId id="293" r:id="rId26"/>
    <p:sldId id="297" r:id="rId27"/>
    <p:sldId id="298" r:id="rId28"/>
    <p:sldId id="305" r:id="rId29"/>
    <p:sldId id="306" r:id="rId30"/>
    <p:sldId id="307" r:id="rId31"/>
    <p:sldId id="308" r:id="rId32"/>
    <p:sldId id="299" r:id="rId33"/>
    <p:sldId id="287" r:id="rId34"/>
    <p:sldId id="288" r:id="rId35"/>
    <p:sldId id="289" r:id="rId36"/>
    <p:sldId id="294" r:id="rId37"/>
    <p:sldId id="263" r:id="rId38"/>
    <p:sldId id="266" r:id="rId39"/>
    <p:sldId id="26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1538" autoAdjust="0"/>
  </p:normalViewPr>
  <p:slideViewPr>
    <p:cSldViewPr snapToGrid="0">
      <p:cViewPr varScale="1">
        <p:scale>
          <a:sx n="31" d="100"/>
          <a:sy n="31" d="100"/>
        </p:scale>
        <p:origin x="2196"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3F485-A466-4CD6-B55B-1D8FA9D7592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8F00B62-E5E3-41B1-BFD0-116E60D5824B}">
      <dgm:prSet phldrT="[Text]"/>
      <dgm:spPr/>
      <dgm:t>
        <a:bodyPr/>
        <a:lstStyle/>
        <a:p>
          <a:r>
            <a:rPr lang="en-US" dirty="0" smtClean="0"/>
            <a:t>Wellbeing</a:t>
          </a:r>
          <a:endParaRPr lang="en-US" dirty="0"/>
        </a:p>
      </dgm:t>
    </dgm:pt>
    <dgm:pt modelId="{8D50CD85-9B36-4139-BAA0-D626C5AD1FC7}" type="parTrans" cxnId="{3B022F00-71C2-474E-A280-7A742F05746E}">
      <dgm:prSet/>
      <dgm:spPr/>
      <dgm:t>
        <a:bodyPr/>
        <a:lstStyle/>
        <a:p>
          <a:endParaRPr lang="en-US"/>
        </a:p>
      </dgm:t>
    </dgm:pt>
    <dgm:pt modelId="{5E3DD5FF-DC07-4AE3-82B0-3387E65875E6}" type="sibTrans" cxnId="{3B022F00-71C2-474E-A280-7A742F05746E}">
      <dgm:prSet/>
      <dgm:spPr/>
      <dgm:t>
        <a:bodyPr/>
        <a:lstStyle/>
        <a:p>
          <a:endParaRPr lang="en-US"/>
        </a:p>
      </dgm:t>
    </dgm:pt>
    <dgm:pt modelId="{BB8937AA-F459-4E0C-A801-45566F4935A2}" type="asst">
      <dgm:prSet phldrT="[Text]"/>
      <dgm:spPr/>
      <dgm:t>
        <a:bodyPr/>
        <a:lstStyle/>
        <a:p>
          <a:r>
            <a:rPr lang="en-US" dirty="0" smtClean="0"/>
            <a:t>Objectives components</a:t>
          </a:r>
          <a:endParaRPr lang="en-US" dirty="0"/>
        </a:p>
      </dgm:t>
    </dgm:pt>
    <dgm:pt modelId="{5F592FEA-5D23-4408-B7CD-B70459D546B2}" type="parTrans" cxnId="{55823014-CD90-45E0-83B2-7577E1754A84}">
      <dgm:prSet/>
      <dgm:spPr/>
      <dgm:t>
        <a:bodyPr/>
        <a:lstStyle/>
        <a:p>
          <a:endParaRPr lang="en-US"/>
        </a:p>
      </dgm:t>
    </dgm:pt>
    <dgm:pt modelId="{0C48F804-1886-4A64-8E8B-CFDC1DB5D5D8}" type="sibTrans" cxnId="{55823014-CD90-45E0-83B2-7577E1754A84}">
      <dgm:prSet/>
      <dgm:spPr/>
      <dgm:t>
        <a:bodyPr/>
        <a:lstStyle/>
        <a:p>
          <a:endParaRPr lang="en-US"/>
        </a:p>
      </dgm:t>
    </dgm:pt>
    <dgm:pt modelId="{862136A5-0702-444D-8565-884E7A1813F8}" type="asst">
      <dgm:prSet/>
      <dgm:spPr/>
      <dgm:t>
        <a:bodyPr/>
        <a:lstStyle/>
        <a:p>
          <a:r>
            <a:rPr lang="en-US" dirty="0" smtClean="0"/>
            <a:t>Subjective components</a:t>
          </a:r>
          <a:endParaRPr lang="en-US" dirty="0"/>
        </a:p>
      </dgm:t>
    </dgm:pt>
    <dgm:pt modelId="{951890ED-F52D-4F32-A0E4-425EFBB38247}" type="parTrans" cxnId="{DD503ACA-8BBE-4524-8187-857842D8C4C4}">
      <dgm:prSet/>
      <dgm:spPr/>
      <dgm:t>
        <a:bodyPr/>
        <a:lstStyle/>
        <a:p>
          <a:endParaRPr lang="en-US"/>
        </a:p>
      </dgm:t>
    </dgm:pt>
    <dgm:pt modelId="{7AFB01DE-B5F8-4145-A95A-FFDB66588DB2}" type="sibTrans" cxnId="{DD503ACA-8BBE-4524-8187-857842D8C4C4}">
      <dgm:prSet/>
      <dgm:spPr/>
      <dgm:t>
        <a:bodyPr/>
        <a:lstStyle/>
        <a:p>
          <a:endParaRPr lang="en-US"/>
        </a:p>
      </dgm:t>
    </dgm:pt>
    <dgm:pt modelId="{A91020BC-FAAF-43B7-9C94-D2E9B87EFD75}">
      <dgm:prSet/>
      <dgm:spPr/>
      <dgm:t>
        <a:bodyPr/>
        <a:lstStyle/>
        <a:p>
          <a:r>
            <a:rPr lang="en-US" dirty="0" smtClean="0"/>
            <a:t>Standard of living</a:t>
          </a:r>
          <a:endParaRPr lang="en-US" dirty="0"/>
        </a:p>
      </dgm:t>
    </dgm:pt>
    <dgm:pt modelId="{670C645E-C4BB-40E8-8860-BEAA3B6F68D0}" type="parTrans" cxnId="{1EE658EF-9436-4D96-B8B0-98C42E4E0B60}">
      <dgm:prSet/>
      <dgm:spPr/>
      <dgm:t>
        <a:bodyPr/>
        <a:lstStyle/>
        <a:p>
          <a:endParaRPr lang="en-US"/>
        </a:p>
      </dgm:t>
    </dgm:pt>
    <dgm:pt modelId="{1BB332C9-4A49-40C1-9BB0-C6DA9A294B79}" type="sibTrans" cxnId="{1EE658EF-9436-4D96-B8B0-98C42E4E0B60}">
      <dgm:prSet/>
      <dgm:spPr/>
      <dgm:t>
        <a:bodyPr/>
        <a:lstStyle/>
        <a:p>
          <a:endParaRPr lang="en-US"/>
        </a:p>
      </dgm:t>
    </dgm:pt>
    <dgm:pt modelId="{A3BA3415-FF5A-4B61-9BE0-03EF68B18229}">
      <dgm:prSet/>
      <dgm:spPr/>
      <dgm:t>
        <a:bodyPr/>
        <a:lstStyle/>
        <a:p>
          <a:r>
            <a:rPr lang="en-US" dirty="0" smtClean="0"/>
            <a:t>Level of living</a:t>
          </a:r>
          <a:endParaRPr lang="en-US" dirty="0"/>
        </a:p>
      </dgm:t>
    </dgm:pt>
    <dgm:pt modelId="{B47065A1-569C-4EB6-B072-639331BD1295}" type="parTrans" cxnId="{DCEFF11F-9E2B-4BA4-A39F-C2111587C096}">
      <dgm:prSet/>
      <dgm:spPr/>
      <dgm:t>
        <a:bodyPr/>
        <a:lstStyle/>
        <a:p>
          <a:endParaRPr lang="en-US"/>
        </a:p>
      </dgm:t>
    </dgm:pt>
    <dgm:pt modelId="{59313A0A-30AD-4416-B811-ECF3C1B8E14D}" type="sibTrans" cxnId="{DCEFF11F-9E2B-4BA4-A39F-C2111587C096}">
      <dgm:prSet/>
      <dgm:spPr/>
      <dgm:t>
        <a:bodyPr/>
        <a:lstStyle/>
        <a:p>
          <a:endParaRPr lang="en-US"/>
        </a:p>
      </dgm:t>
    </dgm:pt>
    <dgm:pt modelId="{B3583520-5E39-4582-92E3-0FAF444A346C}">
      <dgm:prSet/>
      <dgm:spPr/>
      <dgm:t>
        <a:bodyPr/>
        <a:lstStyle/>
        <a:p>
          <a:r>
            <a:rPr lang="en-US" dirty="0" smtClean="0"/>
            <a:t>Quality of life</a:t>
          </a:r>
          <a:endParaRPr lang="en-US" dirty="0"/>
        </a:p>
      </dgm:t>
    </dgm:pt>
    <dgm:pt modelId="{1B0536EC-04C8-476A-8E66-8AA0BB89C464}" type="parTrans" cxnId="{B1A1D324-F400-47A7-940B-94EE5EBB0090}">
      <dgm:prSet/>
      <dgm:spPr/>
      <dgm:t>
        <a:bodyPr/>
        <a:lstStyle/>
        <a:p>
          <a:endParaRPr lang="en-US"/>
        </a:p>
      </dgm:t>
    </dgm:pt>
    <dgm:pt modelId="{DC2EC423-F75D-49F5-A5B5-DA97D9B2224E}" type="sibTrans" cxnId="{B1A1D324-F400-47A7-940B-94EE5EBB0090}">
      <dgm:prSet/>
      <dgm:spPr/>
      <dgm:t>
        <a:bodyPr/>
        <a:lstStyle/>
        <a:p>
          <a:endParaRPr lang="en-US"/>
        </a:p>
      </dgm:t>
    </dgm:pt>
    <dgm:pt modelId="{9D5E4CEA-6135-4657-A173-D7EB40357DC8}">
      <dgm:prSet/>
      <dgm:spPr/>
      <dgm:t>
        <a:bodyPr/>
        <a:lstStyle/>
        <a:p>
          <a:r>
            <a:rPr lang="en-US" dirty="0" smtClean="0"/>
            <a:t>PQLI</a:t>
          </a:r>
          <a:endParaRPr lang="en-US" dirty="0"/>
        </a:p>
      </dgm:t>
    </dgm:pt>
    <dgm:pt modelId="{B3E5037C-6E79-4F25-B843-9964A2EBFEB7}" type="parTrans" cxnId="{A0B9E2D4-B46F-4D72-97C5-B1213460DA2C}">
      <dgm:prSet/>
      <dgm:spPr/>
      <dgm:t>
        <a:bodyPr/>
        <a:lstStyle/>
        <a:p>
          <a:endParaRPr lang="en-US"/>
        </a:p>
      </dgm:t>
    </dgm:pt>
    <dgm:pt modelId="{DCFFA1F4-0F8B-466A-A6DA-75B08DEB23AC}" type="sibTrans" cxnId="{A0B9E2D4-B46F-4D72-97C5-B1213460DA2C}">
      <dgm:prSet/>
      <dgm:spPr/>
      <dgm:t>
        <a:bodyPr/>
        <a:lstStyle/>
        <a:p>
          <a:endParaRPr lang="en-US"/>
        </a:p>
      </dgm:t>
    </dgm:pt>
    <dgm:pt modelId="{DCBC1EC6-FACC-4E36-B78F-C75709BE1E39}">
      <dgm:prSet/>
      <dgm:spPr/>
      <dgm:t>
        <a:bodyPr/>
        <a:lstStyle/>
        <a:p>
          <a:r>
            <a:rPr lang="en-US" dirty="0" smtClean="0"/>
            <a:t>HDI</a:t>
          </a:r>
          <a:endParaRPr lang="en-US" dirty="0"/>
        </a:p>
      </dgm:t>
    </dgm:pt>
    <dgm:pt modelId="{DAAF9ED2-3D19-42B0-821F-523E8C82ABAD}" type="parTrans" cxnId="{17AD9EB7-18CB-481A-94A9-174F21CBDCDB}">
      <dgm:prSet/>
      <dgm:spPr/>
      <dgm:t>
        <a:bodyPr/>
        <a:lstStyle/>
        <a:p>
          <a:endParaRPr lang="en-US"/>
        </a:p>
      </dgm:t>
    </dgm:pt>
    <dgm:pt modelId="{25FB1A64-B170-4021-B27D-CDFC3ECD68DD}" type="sibTrans" cxnId="{17AD9EB7-18CB-481A-94A9-174F21CBDCDB}">
      <dgm:prSet/>
      <dgm:spPr/>
      <dgm:t>
        <a:bodyPr/>
        <a:lstStyle/>
        <a:p>
          <a:endParaRPr lang="en-US"/>
        </a:p>
      </dgm:t>
    </dgm:pt>
    <dgm:pt modelId="{3793EC06-20A0-4A55-9E0A-B70060D55BB4}" type="pres">
      <dgm:prSet presAssocID="{F7C3F485-A466-4CD6-B55B-1D8FA9D7592C}" presName="diagram" presStyleCnt="0">
        <dgm:presLayoutVars>
          <dgm:chPref val="1"/>
          <dgm:dir/>
          <dgm:animOne val="branch"/>
          <dgm:animLvl val="lvl"/>
          <dgm:resizeHandles val="exact"/>
        </dgm:presLayoutVars>
      </dgm:prSet>
      <dgm:spPr/>
      <dgm:t>
        <a:bodyPr/>
        <a:lstStyle/>
        <a:p>
          <a:endParaRPr lang="en-US"/>
        </a:p>
      </dgm:t>
    </dgm:pt>
    <dgm:pt modelId="{4B1C43DF-6D6F-44A7-8C50-11AA8621FEA8}" type="pres">
      <dgm:prSet presAssocID="{08F00B62-E5E3-41B1-BFD0-116E60D5824B}" presName="root1" presStyleCnt="0"/>
      <dgm:spPr/>
    </dgm:pt>
    <dgm:pt modelId="{931F1F05-5154-4BBF-BA48-C21AA2C24B0B}" type="pres">
      <dgm:prSet presAssocID="{08F00B62-E5E3-41B1-BFD0-116E60D5824B}" presName="LevelOneTextNode" presStyleLbl="node0" presStyleIdx="0" presStyleCnt="1">
        <dgm:presLayoutVars>
          <dgm:chPref val="3"/>
        </dgm:presLayoutVars>
      </dgm:prSet>
      <dgm:spPr/>
      <dgm:t>
        <a:bodyPr/>
        <a:lstStyle/>
        <a:p>
          <a:endParaRPr lang="en-US"/>
        </a:p>
      </dgm:t>
    </dgm:pt>
    <dgm:pt modelId="{829E86F6-9D71-4693-9601-5D6758E4BB56}" type="pres">
      <dgm:prSet presAssocID="{08F00B62-E5E3-41B1-BFD0-116E60D5824B}" presName="level2hierChild" presStyleCnt="0"/>
      <dgm:spPr/>
    </dgm:pt>
    <dgm:pt modelId="{05A8AB3A-B017-4A65-ABB1-25A473F8EE16}" type="pres">
      <dgm:prSet presAssocID="{5F592FEA-5D23-4408-B7CD-B70459D546B2}" presName="conn2-1" presStyleLbl="parChTrans1D2" presStyleIdx="0" presStyleCnt="2"/>
      <dgm:spPr/>
      <dgm:t>
        <a:bodyPr/>
        <a:lstStyle/>
        <a:p>
          <a:endParaRPr lang="en-US"/>
        </a:p>
      </dgm:t>
    </dgm:pt>
    <dgm:pt modelId="{43BDF657-3C3D-4166-9FC3-E5FDB2355B0E}" type="pres">
      <dgm:prSet presAssocID="{5F592FEA-5D23-4408-B7CD-B70459D546B2}" presName="connTx" presStyleLbl="parChTrans1D2" presStyleIdx="0" presStyleCnt="2"/>
      <dgm:spPr/>
      <dgm:t>
        <a:bodyPr/>
        <a:lstStyle/>
        <a:p>
          <a:endParaRPr lang="en-US"/>
        </a:p>
      </dgm:t>
    </dgm:pt>
    <dgm:pt modelId="{D480A7F7-D972-4A49-ADE9-92534297F283}" type="pres">
      <dgm:prSet presAssocID="{BB8937AA-F459-4E0C-A801-45566F4935A2}" presName="root2" presStyleCnt="0"/>
      <dgm:spPr/>
    </dgm:pt>
    <dgm:pt modelId="{403FC2E6-021B-44ED-89D6-A4AFC7835CCB}" type="pres">
      <dgm:prSet presAssocID="{BB8937AA-F459-4E0C-A801-45566F4935A2}" presName="LevelTwoTextNode" presStyleLbl="asst1" presStyleIdx="0" presStyleCnt="2">
        <dgm:presLayoutVars>
          <dgm:chPref val="3"/>
        </dgm:presLayoutVars>
      </dgm:prSet>
      <dgm:spPr/>
      <dgm:t>
        <a:bodyPr/>
        <a:lstStyle/>
        <a:p>
          <a:endParaRPr lang="en-US"/>
        </a:p>
      </dgm:t>
    </dgm:pt>
    <dgm:pt modelId="{7FBC4D0C-367D-457B-80FB-835DE51D9F5D}" type="pres">
      <dgm:prSet presAssocID="{BB8937AA-F459-4E0C-A801-45566F4935A2}" presName="level3hierChild" presStyleCnt="0"/>
      <dgm:spPr/>
    </dgm:pt>
    <dgm:pt modelId="{3D33C97B-A56E-4DE2-8D73-7D0847BD87DF}" type="pres">
      <dgm:prSet presAssocID="{670C645E-C4BB-40E8-8860-BEAA3B6F68D0}" presName="conn2-1" presStyleLbl="parChTrans1D3" presStyleIdx="0" presStyleCnt="3"/>
      <dgm:spPr/>
      <dgm:t>
        <a:bodyPr/>
        <a:lstStyle/>
        <a:p>
          <a:endParaRPr lang="en-US"/>
        </a:p>
      </dgm:t>
    </dgm:pt>
    <dgm:pt modelId="{5D653764-D539-4E28-A085-022E3B750BF9}" type="pres">
      <dgm:prSet presAssocID="{670C645E-C4BB-40E8-8860-BEAA3B6F68D0}" presName="connTx" presStyleLbl="parChTrans1D3" presStyleIdx="0" presStyleCnt="3"/>
      <dgm:spPr/>
      <dgm:t>
        <a:bodyPr/>
        <a:lstStyle/>
        <a:p>
          <a:endParaRPr lang="en-US"/>
        </a:p>
      </dgm:t>
    </dgm:pt>
    <dgm:pt modelId="{18278092-0978-4CA8-9F1A-D7DB2FD5F440}" type="pres">
      <dgm:prSet presAssocID="{A91020BC-FAAF-43B7-9C94-D2E9B87EFD75}" presName="root2" presStyleCnt="0"/>
      <dgm:spPr/>
    </dgm:pt>
    <dgm:pt modelId="{9BCF9B6D-0711-4BD8-9E34-021C6BC9EFD6}" type="pres">
      <dgm:prSet presAssocID="{A91020BC-FAAF-43B7-9C94-D2E9B87EFD75}" presName="LevelTwoTextNode" presStyleLbl="node3" presStyleIdx="0" presStyleCnt="3">
        <dgm:presLayoutVars>
          <dgm:chPref val="3"/>
        </dgm:presLayoutVars>
      </dgm:prSet>
      <dgm:spPr/>
      <dgm:t>
        <a:bodyPr/>
        <a:lstStyle/>
        <a:p>
          <a:endParaRPr lang="en-US"/>
        </a:p>
      </dgm:t>
    </dgm:pt>
    <dgm:pt modelId="{7710EF86-F5C4-4228-BFEB-F940A508572E}" type="pres">
      <dgm:prSet presAssocID="{A91020BC-FAAF-43B7-9C94-D2E9B87EFD75}" presName="level3hierChild" presStyleCnt="0"/>
      <dgm:spPr/>
    </dgm:pt>
    <dgm:pt modelId="{1FDEC4B7-70C7-4780-AFBB-F54563298122}" type="pres">
      <dgm:prSet presAssocID="{B47065A1-569C-4EB6-B072-639331BD1295}" presName="conn2-1" presStyleLbl="parChTrans1D3" presStyleIdx="1" presStyleCnt="3"/>
      <dgm:spPr/>
      <dgm:t>
        <a:bodyPr/>
        <a:lstStyle/>
        <a:p>
          <a:endParaRPr lang="en-US"/>
        </a:p>
      </dgm:t>
    </dgm:pt>
    <dgm:pt modelId="{5469AE7C-BEB4-4F01-BA17-7AE52171E732}" type="pres">
      <dgm:prSet presAssocID="{B47065A1-569C-4EB6-B072-639331BD1295}" presName="connTx" presStyleLbl="parChTrans1D3" presStyleIdx="1" presStyleCnt="3"/>
      <dgm:spPr/>
      <dgm:t>
        <a:bodyPr/>
        <a:lstStyle/>
        <a:p>
          <a:endParaRPr lang="en-US"/>
        </a:p>
      </dgm:t>
    </dgm:pt>
    <dgm:pt modelId="{41EAFD49-7B9C-498D-9809-E582101FDFD3}" type="pres">
      <dgm:prSet presAssocID="{A3BA3415-FF5A-4B61-9BE0-03EF68B18229}" presName="root2" presStyleCnt="0"/>
      <dgm:spPr/>
    </dgm:pt>
    <dgm:pt modelId="{CF453661-9243-4EA5-92E3-8FB967901AFC}" type="pres">
      <dgm:prSet presAssocID="{A3BA3415-FF5A-4B61-9BE0-03EF68B18229}" presName="LevelTwoTextNode" presStyleLbl="node3" presStyleIdx="1" presStyleCnt="3">
        <dgm:presLayoutVars>
          <dgm:chPref val="3"/>
        </dgm:presLayoutVars>
      </dgm:prSet>
      <dgm:spPr/>
      <dgm:t>
        <a:bodyPr/>
        <a:lstStyle/>
        <a:p>
          <a:endParaRPr lang="en-US"/>
        </a:p>
      </dgm:t>
    </dgm:pt>
    <dgm:pt modelId="{6708E454-6B02-4EE5-8B0E-4745374E283A}" type="pres">
      <dgm:prSet presAssocID="{A3BA3415-FF5A-4B61-9BE0-03EF68B18229}" presName="level3hierChild" presStyleCnt="0"/>
      <dgm:spPr/>
    </dgm:pt>
    <dgm:pt modelId="{9B9C9475-644A-4E77-B391-4611B759B957}" type="pres">
      <dgm:prSet presAssocID="{951890ED-F52D-4F32-A0E4-425EFBB38247}" presName="conn2-1" presStyleLbl="parChTrans1D2" presStyleIdx="1" presStyleCnt="2"/>
      <dgm:spPr/>
      <dgm:t>
        <a:bodyPr/>
        <a:lstStyle/>
        <a:p>
          <a:endParaRPr lang="en-US"/>
        </a:p>
      </dgm:t>
    </dgm:pt>
    <dgm:pt modelId="{FD9C0CB0-7A90-4F8B-8435-F5BB72ED702E}" type="pres">
      <dgm:prSet presAssocID="{951890ED-F52D-4F32-A0E4-425EFBB38247}" presName="connTx" presStyleLbl="parChTrans1D2" presStyleIdx="1" presStyleCnt="2"/>
      <dgm:spPr/>
      <dgm:t>
        <a:bodyPr/>
        <a:lstStyle/>
        <a:p>
          <a:endParaRPr lang="en-US"/>
        </a:p>
      </dgm:t>
    </dgm:pt>
    <dgm:pt modelId="{CF35DF99-44EE-45D3-90CC-E9C07B41C974}" type="pres">
      <dgm:prSet presAssocID="{862136A5-0702-444D-8565-884E7A1813F8}" presName="root2" presStyleCnt="0"/>
      <dgm:spPr/>
    </dgm:pt>
    <dgm:pt modelId="{D47FA29D-3637-4254-854D-90EEE2DA5134}" type="pres">
      <dgm:prSet presAssocID="{862136A5-0702-444D-8565-884E7A1813F8}" presName="LevelTwoTextNode" presStyleLbl="asst1" presStyleIdx="1" presStyleCnt="2">
        <dgm:presLayoutVars>
          <dgm:chPref val="3"/>
        </dgm:presLayoutVars>
      </dgm:prSet>
      <dgm:spPr/>
      <dgm:t>
        <a:bodyPr/>
        <a:lstStyle/>
        <a:p>
          <a:endParaRPr lang="en-US"/>
        </a:p>
      </dgm:t>
    </dgm:pt>
    <dgm:pt modelId="{D91D473E-7986-4426-AB82-D448E2AA80EE}" type="pres">
      <dgm:prSet presAssocID="{862136A5-0702-444D-8565-884E7A1813F8}" presName="level3hierChild" presStyleCnt="0"/>
      <dgm:spPr/>
    </dgm:pt>
    <dgm:pt modelId="{E4029678-E163-4F6B-B24F-BB7958188147}" type="pres">
      <dgm:prSet presAssocID="{1B0536EC-04C8-476A-8E66-8AA0BB89C464}" presName="conn2-1" presStyleLbl="parChTrans1D3" presStyleIdx="2" presStyleCnt="3"/>
      <dgm:spPr/>
      <dgm:t>
        <a:bodyPr/>
        <a:lstStyle/>
        <a:p>
          <a:endParaRPr lang="en-US"/>
        </a:p>
      </dgm:t>
    </dgm:pt>
    <dgm:pt modelId="{FBE4F549-1A62-407C-A3CD-EBF6436C9B58}" type="pres">
      <dgm:prSet presAssocID="{1B0536EC-04C8-476A-8E66-8AA0BB89C464}" presName="connTx" presStyleLbl="parChTrans1D3" presStyleIdx="2" presStyleCnt="3"/>
      <dgm:spPr/>
      <dgm:t>
        <a:bodyPr/>
        <a:lstStyle/>
        <a:p>
          <a:endParaRPr lang="en-US"/>
        </a:p>
      </dgm:t>
    </dgm:pt>
    <dgm:pt modelId="{2871BDA8-C6FA-4FA8-BA58-36D8E1E66628}" type="pres">
      <dgm:prSet presAssocID="{B3583520-5E39-4582-92E3-0FAF444A346C}" presName="root2" presStyleCnt="0"/>
      <dgm:spPr/>
    </dgm:pt>
    <dgm:pt modelId="{E71FD658-75B3-401B-904F-B94AC663D3DE}" type="pres">
      <dgm:prSet presAssocID="{B3583520-5E39-4582-92E3-0FAF444A346C}" presName="LevelTwoTextNode" presStyleLbl="node3" presStyleIdx="2" presStyleCnt="3">
        <dgm:presLayoutVars>
          <dgm:chPref val="3"/>
        </dgm:presLayoutVars>
      </dgm:prSet>
      <dgm:spPr/>
      <dgm:t>
        <a:bodyPr/>
        <a:lstStyle/>
        <a:p>
          <a:endParaRPr lang="en-US"/>
        </a:p>
      </dgm:t>
    </dgm:pt>
    <dgm:pt modelId="{7A9BBE1C-2042-4143-9487-5EC486A1C9E9}" type="pres">
      <dgm:prSet presAssocID="{B3583520-5E39-4582-92E3-0FAF444A346C}" presName="level3hierChild" presStyleCnt="0"/>
      <dgm:spPr/>
    </dgm:pt>
    <dgm:pt modelId="{42BF51D8-3D01-4139-9837-B2AE1EB38842}" type="pres">
      <dgm:prSet presAssocID="{B3E5037C-6E79-4F25-B843-9964A2EBFEB7}" presName="conn2-1" presStyleLbl="parChTrans1D4" presStyleIdx="0" presStyleCnt="2"/>
      <dgm:spPr/>
      <dgm:t>
        <a:bodyPr/>
        <a:lstStyle/>
        <a:p>
          <a:endParaRPr lang="en-US"/>
        </a:p>
      </dgm:t>
    </dgm:pt>
    <dgm:pt modelId="{19C458C2-BB7E-4572-88F5-BD125A8C6262}" type="pres">
      <dgm:prSet presAssocID="{B3E5037C-6E79-4F25-B843-9964A2EBFEB7}" presName="connTx" presStyleLbl="parChTrans1D4" presStyleIdx="0" presStyleCnt="2"/>
      <dgm:spPr/>
      <dgm:t>
        <a:bodyPr/>
        <a:lstStyle/>
        <a:p>
          <a:endParaRPr lang="en-US"/>
        </a:p>
      </dgm:t>
    </dgm:pt>
    <dgm:pt modelId="{0EA1D7FF-0E90-478E-87E1-631DDBE4EF18}" type="pres">
      <dgm:prSet presAssocID="{9D5E4CEA-6135-4657-A173-D7EB40357DC8}" presName="root2" presStyleCnt="0"/>
      <dgm:spPr/>
    </dgm:pt>
    <dgm:pt modelId="{69F0A3CA-8A75-4E12-84D1-1859BFA7C274}" type="pres">
      <dgm:prSet presAssocID="{9D5E4CEA-6135-4657-A173-D7EB40357DC8}" presName="LevelTwoTextNode" presStyleLbl="node4" presStyleIdx="0" presStyleCnt="2">
        <dgm:presLayoutVars>
          <dgm:chPref val="3"/>
        </dgm:presLayoutVars>
      </dgm:prSet>
      <dgm:spPr/>
      <dgm:t>
        <a:bodyPr/>
        <a:lstStyle/>
        <a:p>
          <a:endParaRPr lang="en-US"/>
        </a:p>
      </dgm:t>
    </dgm:pt>
    <dgm:pt modelId="{DD3B7F7C-F81D-453B-BC06-A80BD0B5A4BB}" type="pres">
      <dgm:prSet presAssocID="{9D5E4CEA-6135-4657-A173-D7EB40357DC8}" presName="level3hierChild" presStyleCnt="0"/>
      <dgm:spPr/>
    </dgm:pt>
    <dgm:pt modelId="{FC555CB9-C606-4B64-A0D4-D1997AF054A3}" type="pres">
      <dgm:prSet presAssocID="{DAAF9ED2-3D19-42B0-821F-523E8C82ABAD}" presName="conn2-1" presStyleLbl="parChTrans1D4" presStyleIdx="1" presStyleCnt="2"/>
      <dgm:spPr/>
      <dgm:t>
        <a:bodyPr/>
        <a:lstStyle/>
        <a:p>
          <a:endParaRPr lang="en-US"/>
        </a:p>
      </dgm:t>
    </dgm:pt>
    <dgm:pt modelId="{C4B369A6-FC02-4CD8-A850-4B1F0CDFBA32}" type="pres">
      <dgm:prSet presAssocID="{DAAF9ED2-3D19-42B0-821F-523E8C82ABAD}" presName="connTx" presStyleLbl="parChTrans1D4" presStyleIdx="1" presStyleCnt="2"/>
      <dgm:spPr/>
      <dgm:t>
        <a:bodyPr/>
        <a:lstStyle/>
        <a:p>
          <a:endParaRPr lang="en-US"/>
        </a:p>
      </dgm:t>
    </dgm:pt>
    <dgm:pt modelId="{D26EDB82-7134-4623-8EBF-17DB4401C6E2}" type="pres">
      <dgm:prSet presAssocID="{DCBC1EC6-FACC-4E36-B78F-C75709BE1E39}" presName="root2" presStyleCnt="0"/>
      <dgm:spPr/>
    </dgm:pt>
    <dgm:pt modelId="{9B5B8B97-3374-46EE-9B88-FAAE14025B51}" type="pres">
      <dgm:prSet presAssocID="{DCBC1EC6-FACC-4E36-B78F-C75709BE1E39}" presName="LevelTwoTextNode" presStyleLbl="node4" presStyleIdx="1" presStyleCnt="2">
        <dgm:presLayoutVars>
          <dgm:chPref val="3"/>
        </dgm:presLayoutVars>
      </dgm:prSet>
      <dgm:spPr/>
      <dgm:t>
        <a:bodyPr/>
        <a:lstStyle/>
        <a:p>
          <a:endParaRPr lang="en-US"/>
        </a:p>
      </dgm:t>
    </dgm:pt>
    <dgm:pt modelId="{B3D036DC-CE93-4C4A-B3AC-4B5DEF96CAA0}" type="pres">
      <dgm:prSet presAssocID="{DCBC1EC6-FACC-4E36-B78F-C75709BE1E39}" presName="level3hierChild" presStyleCnt="0"/>
      <dgm:spPr/>
    </dgm:pt>
  </dgm:ptLst>
  <dgm:cxnLst>
    <dgm:cxn modelId="{17AD9EB7-18CB-481A-94A9-174F21CBDCDB}" srcId="{B3583520-5E39-4582-92E3-0FAF444A346C}" destId="{DCBC1EC6-FACC-4E36-B78F-C75709BE1E39}" srcOrd="1" destOrd="0" parTransId="{DAAF9ED2-3D19-42B0-821F-523E8C82ABAD}" sibTransId="{25FB1A64-B170-4021-B27D-CDFC3ECD68DD}"/>
    <dgm:cxn modelId="{3B97F2CA-993A-41FF-8FAA-97059181AEA6}" type="presOf" srcId="{B3E5037C-6E79-4F25-B843-9964A2EBFEB7}" destId="{42BF51D8-3D01-4139-9837-B2AE1EB38842}" srcOrd="0" destOrd="0" presId="urn:microsoft.com/office/officeart/2005/8/layout/hierarchy2"/>
    <dgm:cxn modelId="{974369D6-3B48-4744-8A18-F2CB20B054A7}" type="presOf" srcId="{A91020BC-FAAF-43B7-9C94-D2E9B87EFD75}" destId="{9BCF9B6D-0711-4BD8-9E34-021C6BC9EFD6}" srcOrd="0" destOrd="0" presId="urn:microsoft.com/office/officeart/2005/8/layout/hierarchy2"/>
    <dgm:cxn modelId="{55823014-CD90-45E0-83B2-7577E1754A84}" srcId="{08F00B62-E5E3-41B1-BFD0-116E60D5824B}" destId="{BB8937AA-F459-4E0C-A801-45566F4935A2}" srcOrd="0" destOrd="0" parTransId="{5F592FEA-5D23-4408-B7CD-B70459D546B2}" sibTransId="{0C48F804-1886-4A64-8E8B-CFDC1DB5D5D8}"/>
    <dgm:cxn modelId="{AE9E3D1B-8A56-4A3E-AEA9-4BD801893176}" type="presOf" srcId="{08F00B62-E5E3-41B1-BFD0-116E60D5824B}" destId="{931F1F05-5154-4BBF-BA48-C21AA2C24B0B}" srcOrd="0" destOrd="0" presId="urn:microsoft.com/office/officeart/2005/8/layout/hierarchy2"/>
    <dgm:cxn modelId="{9B2E6CBE-7EE7-4706-AA9D-BC3FD728B15A}" type="presOf" srcId="{A3BA3415-FF5A-4B61-9BE0-03EF68B18229}" destId="{CF453661-9243-4EA5-92E3-8FB967901AFC}" srcOrd="0" destOrd="0" presId="urn:microsoft.com/office/officeart/2005/8/layout/hierarchy2"/>
    <dgm:cxn modelId="{FEA75982-E767-46E4-9E88-67BE7790BF56}" type="presOf" srcId="{9D5E4CEA-6135-4657-A173-D7EB40357DC8}" destId="{69F0A3CA-8A75-4E12-84D1-1859BFA7C274}" srcOrd="0" destOrd="0" presId="urn:microsoft.com/office/officeart/2005/8/layout/hierarchy2"/>
    <dgm:cxn modelId="{A1091E37-FE7F-42C5-A2F3-E259FC301F7C}" type="presOf" srcId="{5F592FEA-5D23-4408-B7CD-B70459D546B2}" destId="{43BDF657-3C3D-4166-9FC3-E5FDB2355B0E}" srcOrd="1" destOrd="0" presId="urn:microsoft.com/office/officeart/2005/8/layout/hierarchy2"/>
    <dgm:cxn modelId="{DCEFF11F-9E2B-4BA4-A39F-C2111587C096}" srcId="{BB8937AA-F459-4E0C-A801-45566F4935A2}" destId="{A3BA3415-FF5A-4B61-9BE0-03EF68B18229}" srcOrd="1" destOrd="0" parTransId="{B47065A1-569C-4EB6-B072-639331BD1295}" sibTransId="{59313A0A-30AD-4416-B811-ECF3C1B8E14D}"/>
    <dgm:cxn modelId="{B7F4F749-B0D4-4A2E-A781-112CD617880B}" type="presOf" srcId="{B3583520-5E39-4582-92E3-0FAF444A346C}" destId="{E71FD658-75B3-401B-904F-B94AC663D3DE}" srcOrd="0" destOrd="0" presId="urn:microsoft.com/office/officeart/2005/8/layout/hierarchy2"/>
    <dgm:cxn modelId="{9BD6A9B9-5140-42EB-AC40-4DE1EDABEF57}" type="presOf" srcId="{DAAF9ED2-3D19-42B0-821F-523E8C82ABAD}" destId="{FC555CB9-C606-4B64-A0D4-D1997AF054A3}" srcOrd="0" destOrd="0" presId="urn:microsoft.com/office/officeart/2005/8/layout/hierarchy2"/>
    <dgm:cxn modelId="{1E1686A6-9B76-456B-8E87-FE27C7527F70}" type="presOf" srcId="{B47065A1-569C-4EB6-B072-639331BD1295}" destId="{1FDEC4B7-70C7-4780-AFBB-F54563298122}" srcOrd="0" destOrd="0" presId="urn:microsoft.com/office/officeart/2005/8/layout/hierarchy2"/>
    <dgm:cxn modelId="{3C7C60E6-1AA3-44AD-9753-54F8E23910A3}" type="presOf" srcId="{DCBC1EC6-FACC-4E36-B78F-C75709BE1E39}" destId="{9B5B8B97-3374-46EE-9B88-FAAE14025B51}" srcOrd="0" destOrd="0" presId="urn:microsoft.com/office/officeart/2005/8/layout/hierarchy2"/>
    <dgm:cxn modelId="{28A58929-9837-4741-B1CC-024F32C6EAEA}" type="presOf" srcId="{670C645E-C4BB-40E8-8860-BEAA3B6F68D0}" destId="{5D653764-D539-4E28-A085-022E3B750BF9}" srcOrd="1" destOrd="0" presId="urn:microsoft.com/office/officeart/2005/8/layout/hierarchy2"/>
    <dgm:cxn modelId="{A0B9E2D4-B46F-4D72-97C5-B1213460DA2C}" srcId="{B3583520-5E39-4582-92E3-0FAF444A346C}" destId="{9D5E4CEA-6135-4657-A173-D7EB40357DC8}" srcOrd="0" destOrd="0" parTransId="{B3E5037C-6E79-4F25-B843-9964A2EBFEB7}" sibTransId="{DCFFA1F4-0F8B-466A-A6DA-75B08DEB23AC}"/>
    <dgm:cxn modelId="{6C154690-A57F-4F45-B5FF-1E68E3477DEE}" type="presOf" srcId="{951890ED-F52D-4F32-A0E4-425EFBB38247}" destId="{FD9C0CB0-7A90-4F8B-8435-F5BB72ED702E}" srcOrd="1" destOrd="0" presId="urn:microsoft.com/office/officeart/2005/8/layout/hierarchy2"/>
    <dgm:cxn modelId="{5AD95D74-55F9-4BA0-A746-69E378FE010D}" type="presOf" srcId="{DAAF9ED2-3D19-42B0-821F-523E8C82ABAD}" destId="{C4B369A6-FC02-4CD8-A850-4B1F0CDFBA32}" srcOrd="1" destOrd="0" presId="urn:microsoft.com/office/officeart/2005/8/layout/hierarchy2"/>
    <dgm:cxn modelId="{17AF54CA-FA0B-467A-9F4B-FE4D40841107}" type="presOf" srcId="{BB8937AA-F459-4E0C-A801-45566F4935A2}" destId="{403FC2E6-021B-44ED-89D6-A4AFC7835CCB}" srcOrd="0" destOrd="0" presId="urn:microsoft.com/office/officeart/2005/8/layout/hierarchy2"/>
    <dgm:cxn modelId="{1EE658EF-9436-4D96-B8B0-98C42E4E0B60}" srcId="{BB8937AA-F459-4E0C-A801-45566F4935A2}" destId="{A91020BC-FAAF-43B7-9C94-D2E9B87EFD75}" srcOrd="0" destOrd="0" parTransId="{670C645E-C4BB-40E8-8860-BEAA3B6F68D0}" sibTransId="{1BB332C9-4A49-40C1-9BB0-C6DA9A294B79}"/>
    <dgm:cxn modelId="{A55DB577-ED7E-42B3-813F-BA976390F342}" type="presOf" srcId="{862136A5-0702-444D-8565-884E7A1813F8}" destId="{D47FA29D-3637-4254-854D-90EEE2DA5134}" srcOrd="0" destOrd="0" presId="urn:microsoft.com/office/officeart/2005/8/layout/hierarchy2"/>
    <dgm:cxn modelId="{22A0DA3B-2FED-42CC-93E8-E4E604EF1269}" type="presOf" srcId="{951890ED-F52D-4F32-A0E4-425EFBB38247}" destId="{9B9C9475-644A-4E77-B391-4611B759B957}" srcOrd="0" destOrd="0" presId="urn:microsoft.com/office/officeart/2005/8/layout/hierarchy2"/>
    <dgm:cxn modelId="{DD503ACA-8BBE-4524-8187-857842D8C4C4}" srcId="{08F00B62-E5E3-41B1-BFD0-116E60D5824B}" destId="{862136A5-0702-444D-8565-884E7A1813F8}" srcOrd="1" destOrd="0" parTransId="{951890ED-F52D-4F32-A0E4-425EFBB38247}" sibTransId="{7AFB01DE-B5F8-4145-A95A-FFDB66588DB2}"/>
    <dgm:cxn modelId="{B1A1D324-F400-47A7-940B-94EE5EBB0090}" srcId="{862136A5-0702-444D-8565-884E7A1813F8}" destId="{B3583520-5E39-4582-92E3-0FAF444A346C}" srcOrd="0" destOrd="0" parTransId="{1B0536EC-04C8-476A-8E66-8AA0BB89C464}" sibTransId="{DC2EC423-F75D-49F5-A5B5-DA97D9B2224E}"/>
    <dgm:cxn modelId="{04B92CCD-9042-41D4-B0F0-26A4E467D062}" type="presOf" srcId="{B3E5037C-6E79-4F25-B843-9964A2EBFEB7}" destId="{19C458C2-BB7E-4572-88F5-BD125A8C6262}" srcOrd="1" destOrd="0" presId="urn:microsoft.com/office/officeart/2005/8/layout/hierarchy2"/>
    <dgm:cxn modelId="{C0140F29-B1F5-42F2-B28F-A5EE0D0726FD}" type="presOf" srcId="{B47065A1-569C-4EB6-B072-639331BD1295}" destId="{5469AE7C-BEB4-4F01-BA17-7AE52171E732}" srcOrd="1" destOrd="0" presId="urn:microsoft.com/office/officeart/2005/8/layout/hierarchy2"/>
    <dgm:cxn modelId="{3B022F00-71C2-474E-A280-7A742F05746E}" srcId="{F7C3F485-A466-4CD6-B55B-1D8FA9D7592C}" destId="{08F00B62-E5E3-41B1-BFD0-116E60D5824B}" srcOrd="0" destOrd="0" parTransId="{8D50CD85-9B36-4139-BAA0-D626C5AD1FC7}" sibTransId="{5E3DD5FF-DC07-4AE3-82B0-3387E65875E6}"/>
    <dgm:cxn modelId="{84CCDA2A-333A-42C5-B460-A59275DC55AB}" type="presOf" srcId="{F7C3F485-A466-4CD6-B55B-1D8FA9D7592C}" destId="{3793EC06-20A0-4A55-9E0A-B70060D55BB4}" srcOrd="0" destOrd="0" presId="urn:microsoft.com/office/officeart/2005/8/layout/hierarchy2"/>
    <dgm:cxn modelId="{D1E9341C-41A8-488B-9C41-90B477C7D0DA}" type="presOf" srcId="{1B0536EC-04C8-476A-8E66-8AA0BB89C464}" destId="{FBE4F549-1A62-407C-A3CD-EBF6436C9B58}" srcOrd="1" destOrd="0" presId="urn:microsoft.com/office/officeart/2005/8/layout/hierarchy2"/>
    <dgm:cxn modelId="{DC8E0D7B-EE06-406A-9C87-016885A223F1}" type="presOf" srcId="{670C645E-C4BB-40E8-8860-BEAA3B6F68D0}" destId="{3D33C97B-A56E-4DE2-8D73-7D0847BD87DF}" srcOrd="0" destOrd="0" presId="urn:microsoft.com/office/officeart/2005/8/layout/hierarchy2"/>
    <dgm:cxn modelId="{6E936A56-5A1E-455B-89AC-E726EED09156}" type="presOf" srcId="{5F592FEA-5D23-4408-B7CD-B70459D546B2}" destId="{05A8AB3A-B017-4A65-ABB1-25A473F8EE16}" srcOrd="0" destOrd="0" presId="urn:microsoft.com/office/officeart/2005/8/layout/hierarchy2"/>
    <dgm:cxn modelId="{B27888F4-A41B-4AB0-9ECB-85037A3161AA}" type="presOf" srcId="{1B0536EC-04C8-476A-8E66-8AA0BB89C464}" destId="{E4029678-E163-4F6B-B24F-BB7958188147}" srcOrd="0" destOrd="0" presId="urn:microsoft.com/office/officeart/2005/8/layout/hierarchy2"/>
    <dgm:cxn modelId="{3FDDB63B-281C-4C86-9FFF-0F89D7878077}" type="presParOf" srcId="{3793EC06-20A0-4A55-9E0A-B70060D55BB4}" destId="{4B1C43DF-6D6F-44A7-8C50-11AA8621FEA8}" srcOrd="0" destOrd="0" presId="urn:microsoft.com/office/officeart/2005/8/layout/hierarchy2"/>
    <dgm:cxn modelId="{21EE1F28-48C2-4D6D-8D1E-0897C83599C3}" type="presParOf" srcId="{4B1C43DF-6D6F-44A7-8C50-11AA8621FEA8}" destId="{931F1F05-5154-4BBF-BA48-C21AA2C24B0B}" srcOrd="0" destOrd="0" presId="urn:microsoft.com/office/officeart/2005/8/layout/hierarchy2"/>
    <dgm:cxn modelId="{2E74461E-AABF-4F05-86D5-0664463962C1}" type="presParOf" srcId="{4B1C43DF-6D6F-44A7-8C50-11AA8621FEA8}" destId="{829E86F6-9D71-4693-9601-5D6758E4BB56}" srcOrd="1" destOrd="0" presId="urn:microsoft.com/office/officeart/2005/8/layout/hierarchy2"/>
    <dgm:cxn modelId="{17EB3700-3A27-4A8D-ABF0-C4289A8EC976}" type="presParOf" srcId="{829E86F6-9D71-4693-9601-5D6758E4BB56}" destId="{05A8AB3A-B017-4A65-ABB1-25A473F8EE16}" srcOrd="0" destOrd="0" presId="urn:microsoft.com/office/officeart/2005/8/layout/hierarchy2"/>
    <dgm:cxn modelId="{55390808-A65D-47D2-93FE-E9258450159E}" type="presParOf" srcId="{05A8AB3A-B017-4A65-ABB1-25A473F8EE16}" destId="{43BDF657-3C3D-4166-9FC3-E5FDB2355B0E}" srcOrd="0" destOrd="0" presId="urn:microsoft.com/office/officeart/2005/8/layout/hierarchy2"/>
    <dgm:cxn modelId="{677F8F2B-B780-4E3D-838F-F72383545F83}" type="presParOf" srcId="{829E86F6-9D71-4693-9601-5D6758E4BB56}" destId="{D480A7F7-D972-4A49-ADE9-92534297F283}" srcOrd="1" destOrd="0" presId="urn:microsoft.com/office/officeart/2005/8/layout/hierarchy2"/>
    <dgm:cxn modelId="{6B21F6AA-D1B1-4E80-B6F0-6413F3B254D8}" type="presParOf" srcId="{D480A7F7-D972-4A49-ADE9-92534297F283}" destId="{403FC2E6-021B-44ED-89D6-A4AFC7835CCB}" srcOrd="0" destOrd="0" presId="urn:microsoft.com/office/officeart/2005/8/layout/hierarchy2"/>
    <dgm:cxn modelId="{96D8E78C-496C-4C9D-973E-1244D474C870}" type="presParOf" srcId="{D480A7F7-D972-4A49-ADE9-92534297F283}" destId="{7FBC4D0C-367D-457B-80FB-835DE51D9F5D}" srcOrd="1" destOrd="0" presId="urn:microsoft.com/office/officeart/2005/8/layout/hierarchy2"/>
    <dgm:cxn modelId="{3089A368-836B-45A1-9064-CCB4B8C0E7B1}" type="presParOf" srcId="{7FBC4D0C-367D-457B-80FB-835DE51D9F5D}" destId="{3D33C97B-A56E-4DE2-8D73-7D0847BD87DF}" srcOrd="0" destOrd="0" presId="urn:microsoft.com/office/officeart/2005/8/layout/hierarchy2"/>
    <dgm:cxn modelId="{4A2F7DD0-CE3E-441B-B0B3-49FAF08EACB5}" type="presParOf" srcId="{3D33C97B-A56E-4DE2-8D73-7D0847BD87DF}" destId="{5D653764-D539-4E28-A085-022E3B750BF9}" srcOrd="0" destOrd="0" presId="urn:microsoft.com/office/officeart/2005/8/layout/hierarchy2"/>
    <dgm:cxn modelId="{915B584E-51E5-46F4-8FE4-309793AF70BC}" type="presParOf" srcId="{7FBC4D0C-367D-457B-80FB-835DE51D9F5D}" destId="{18278092-0978-4CA8-9F1A-D7DB2FD5F440}" srcOrd="1" destOrd="0" presId="urn:microsoft.com/office/officeart/2005/8/layout/hierarchy2"/>
    <dgm:cxn modelId="{BFF381D7-5007-4EAF-858C-19B91C16FA92}" type="presParOf" srcId="{18278092-0978-4CA8-9F1A-D7DB2FD5F440}" destId="{9BCF9B6D-0711-4BD8-9E34-021C6BC9EFD6}" srcOrd="0" destOrd="0" presId="urn:microsoft.com/office/officeart/2005/8/layout/hierarchy2"/>
    <dgm:cxn modelId="{5D84C974-7D12-41E3-A294-4E320F7C1267}" type="presParOf" srcId="{18278092-0978-4CA8-9F1A-D7DB2FD5F440}" destId="{7710EF86-F5C4-4228-BFEB-F940A508572E}" srcOrd="1" destOrd="0" presId="urn:microsoft.com/office/officeart/2005/8/layout/hierarchy2"/>
    <dgm:cxn modelId="{CAA8E0C6-A209-4D60-B07A-10A417B65B93}" type="presParOf" srcId="{7FBC4D0C-367D-457B-80FB-835DE51D9F5D}" destId="{1FDEC4B7-70C7-4780-AFBB-F54563298122}" srcOrd="2" destOrd="0" presId="urn:microsoft.com/office/officeart/2005/8/layout/hierarchy2"/>
    <dgm:cxn modelId="{E2F319E4-ADB2-41CC-A933-E340DBD90AF5}" type="presParOf" srcId="{1FDEC4B7-70C7-4780-AFBB-F54563298122}" destId="{5469AE7C-BEB4-4F01-BA17-7AE52171E732}" srcOrd="0" destOrd="0" presId="urn:microsoft.com/office/officeart/2005/8/layout/hierarchy2"/>
    <dgm:cxn modelId="{6B6DA0C4-ECBF-4DEC-A2B4-CB8164B4C7BC}" type="presParOf" srcId="{7FBC4D0C-367D-457B-80FB-835DE51D9F5D}" destId="{41EAFD49-7B9C-498D-9809-E582101FDFD3}" srcOrd="3" destOrd="0" presId="urn:microsoft.com/office/officeart/2005/8/layout/hierarchy2"/>
    <dgm:cxn modelId="{43F063CD-9275-43E3-9869-D1A414C99CDA}" type="presParOf" srcId="{41EAFD49-7B9C-498D-9809-E582101FDFD3}" destId="{CF453661-9243-4EA5-92E3-8FB967901AFC}" srcOrd="0" destOrd="0" presId="urn:microsoft.com/office/officeart/2005/8/layout/hierarchy2"/>
    <dgm:cxn modelId="{D41A92B6-3609-4A49-BD2E-61AB5E1C8138}" type="presParOf" srcId="{41EAFD49-7B9C-498D-9809-E582101FDFD3}" destId="{6708E454-6B02-4EE5-8B0E-4745374E283A}" srcOrd="1" destOrd="0" presId="urn:microsoft.com/office/officeart/2005/8/layout/hierarchy2"/>
    <dgm:cxn modelId="{B272C248-8EA1-4F64-A99C-5312E13CEDAE}" type="presParOf" srcId="{829E86F6-9D71-4693-9601-5D6758E4BB56}" destId="{9B9C9475-644A-4E77-B391-4611B759B957}" srcOrd="2" destOrd="0" presId="urn:microsoft.com/office/officeart/2005/8/layout/hierarchy2"/>
    <dgm:cxn modelId="{032B8441-3F9C-4753-9DFB-0681D2539538}" type="presParOf" srcId="{9B9C9475-644A-4E77-B391-4611B759B957}" destId="{FD9C0CB0-7A90-4F8B-8435-F5BB72ED702E}" srcOrd="0" destOrd="0" presId="urn:microsoft.com/office/officeart/2005/8/layout/hierarchy2"/>
    <dgm:cxn modelId="{A6B6ABCC-C547-40A0-99B7-7D5CD284E182}" type="presParOf" srcId="{829E86F6-9D71-4693-9601-5D6758E4BB56}" destId="{CF35DF99-44EE-45D3-90CC-E9C07B41C974}" srcOrd="3" destOrd="0" presId="urn:microsoft.com/office/officeart/2005/8/layout/hierarchy2"/>
    <dgm:cxn modelId="{E215B230-B8D9-43FF-8375-71A86304723E}" type="presParOf" srcId="{CF35DF99-44EE-45D3-90CC-E9C07B41C974}" destId="{D47FA29D-3637-4254-854D-90EEE2DA5134}" srcOrd="0" destOrd="0" presId="urn:microsoft.com/office/officeart/2005/8/layout/hierarchy2"/>
    <dgm:cxn modelId="{09E566A2-76EF-48E2-B184-E3AB0C759CA4}" type="presParOf" srcId="{CF35DF99-44EE-45D3-90CC-E9C07B41C974}" destId="{D91D473E-7986-4426-AB82-D448E2AA80EE}" srcOrd="1" destOrd="0" presId="urn:microsoft.com/office/officeart/2005/8/layout/hierarchy2"/>
    <dgm:cxn modelId="{7247B8C3-EEA3-49C3-B1CD-FF8F0D6E8FA5}" type="presParOf" srcId="{D91D473E-7986-4426-AB82-D448E2AA80EE}" destId="{E4029678-E163-4F6B-B24F-BB7958188147}" srcOrd="0" destOrd="0" presId="urn:microsoft.com/office/officeart/2005/8/layout/hierarchy2"/>
    <dgm:cxn modelId="{69E862B9-5AD4-4DA1-A476-DA2460A93786}" type="presParOf" srcId="{E4029678-E163-4F6B-B24F-BB7958188147}" destId="{FBE4F549-1A62-407C-A3CD-EBF6436C9B58}" srcOrd="0" destOrd="0" presId="urn:microsoft.com/office/officeart/2005/8/layout/hierarchy2"/>
    <dgm:cxn modelId="{A6ED2832-F00E-47D9-9DD0-F4554E59519B}" type="presParOf" srcId="{D91D473E-7986-4426-AB82-D448E2AA80EE}" destId="{2871BDA8-C6FA-4FA8-BA58-36D8E1E66628}" srcOrd="1" destOrd="0" presId="urn:microsoft.com/office/officeart/2005/8/layout/hierarchy2"/>
    <dgm:cxn modelId="{763417B2-18E4-405B-8CCD-464DCA121A86}" type="presParOf" srcId="{2871BDA8-C6FA-4FA8-BA58-36D8E1E66628}" destId="{E71FD658-75B3-401B-904F-B94AC663D3DE}" srcOrd="0" destOrd="0" presId="urn:microsoft.com/office/officeart/2005/8/layout/hierarchy2"/>
    <dgm:cxn modelId="{C0EB98FC-93E3-478C-88E8-9775CD0B7EEB}" type="presParOf" srcId="{2871BDA8-C6FA-4FA8-BA58-36D8E1E66628}" destId="{7A9BBE1C-2042-4143-9487-5EC486A1C9E9}" srcOrd="1" destOrd="0" presId="urn:microsoft.com/office/officeart/2005/8/layout/hierarchy2"/>
    <dgm:cxn modelId="{E73ABEC5-1399-4EC8-B4DE-619139E1477C}" type="presParOf" srcId="{7A9BBE1C-2042-4143-9487-5EC486A1C9E9}" destId="{42BF51D8-3D01-4139-9837-B2AE1EB38842}" srcOrd="0" destOrd="0" presId="urn:microsoft.com/office/officeart/2005/8/layout/hierarchy2"/>
    <dgm:cxn modelId="{CF3FB2CB-F0A7-4453-B394-06D8CF41E5D3}" type="presParOf" srcId="{42BF51D8-3D01-4139-9837-B2AE1EB38842}" destId="{19C458C2-BB7E-4572-88F5-BD125A8C6262}" srcOrd="0" destOrd="0" presId="urn:microsoft.com/office/officeart/2005/8/layout/hierarchy2"/>
    <dgm:cxn modelId="{8F7B6A7F-D0CA-436D-8147-2450A321A716}" type="presParOf" srcId="{7A9BBE1C-2042-4143-9487-5EC486A1C9E9}" destId="{0EA1D7FF-0E90-478E-87E1-631DDBE4EF18}" srcOrd="1" destOrd="0" presId="urn:microsoft.com/office/officeart/2005/8/layout/hierarchy2"/>
    <dgm:cxn modelId="{1F8BF222-5904-41E5-9514-25F80A0AA5C5}" type="presParOf" srcId="{0EA1D7FF-0E90-478E-87E1-631DDBE4EF18}" destId="{69F0A3CA-8A75-4E12-84D1-1859BFA7C274}" srcOrd="0" destOrd="0" presId="urn:microsoft.com/office/officeart/2005/8/layout/hierarchy2"/>
    <dgm:cxn modelId="{A5594140-20FE-43F8-B1E2-D8226ED4B1F3}" type="presParOf" srcId="{0EA1D7FF-0E90-478E-87E1-631DDBE4EF18}" destId="{DD3B7F7C-F81D-453B-BC06-A80BD0B5A4BB}" srcOrd="1" destOrd="0" presId="urn:microsoft.com/office/officeart/2005/8/layout/hierarchy2"/>
    <dgm:cxn modelId="{B4B749A4-0DC9-4212-B748-ED691A9E3C83}" type="presParOf" srcId="{7A9BBE1C-2042-4143-9487-5EC486A1C9E9}" destId="{FC555CB9-C606-4B64-A0D4-D1997AF054A3}" srcOrd="2" destOrd="0" presId="urn:microsoft.com/office/officeart/2005/8/layout/hierarchy2"/>
    <dgm:cxn modelId="{B1F6A2E5-9E9C-4A55-9D11-A73214713855}" type="presParOf" srcId="{FC555CB9-C606-4B64-A0D4-D1997AF054A3}" destId="{C4B369A6-FC02-4CD8-A850-4B1F0CDFBA32}" srcOrd="0" destOrd="0" presId="urn:microsoft.com/office/officeart/2005/8/layout/hierarchy2"/>
    <dgm:cxn modelId="{FDA06C20-B5A1-433D-94CD-00D844A6AADB}" type="presParOf" srcId="{7A9BBE1C-2042-4143-9487-5EC486A1C9E9}" destId="{D26EDB82-7134-4623-8EBF-17DB4401C6E2}" srcOrd="3" destOrd="0" presId="urn:microsoft.com/office/officeart/2005/8/layout/hierarchy2"/>
    <dgm:cxn modelId="{EE802C0E-0AFF-496A-A85C-6F8F00E74BB8}" type="presParOf" srcId="{D26EDB82-7134-4623-8EBF-17DB4401C6E2}" destId="{9B5B8B97-3374-46EE-9B88-FAAE14025B51}" srcOrd="0" destOrd="0" presId="urn:microsoft.com/office/officeart/2005/8/layout/hierarchy2"/>
    <dgm:cxn modelId="{53EB81F2-F09F-44F6-BC45-01F3209E6589}" type="presParOf" srcId="{D26EDB82-7134-4623-8EBF-17DB4401C6E2}" destId="{B3D036DC-CE93-4C4A-B3AC-4B5DEF96CAA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613E8-D4F9-4754-A897-6FB436D76641}" type="datetimeFigureOut">
              <a:rPr lang="en-US" smtClean="0"/>
              <a:t>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80094-D88B-4055-B0C7-E78B25521C1C}" type="slidenum">
              <a:rPr lang="en-US" smtClean="0"/>
              <a:t>‹#›</a:t>
            </a:fld>
            <a:endParaRPr lang="en-US"/>
          </a:p>
        </p:txBody>
      </p:sp>
    </p:spTree>
    <p:extLst>
      <p:ext uri="{BB962C8B-B14F-4D97-AF65-F5344CB8AC3E}">
        <p14:creationId xmlns:p14="http://schemas.microsoft.com/office/powerpoint/2010/main" val="1735609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Salam </a:t>
            </a:r>
          </a:p>
          <a:p>
            <a:r>
              <a:rPr lang="en-US" dirty="0" smtClean="0"/>
              <a:t>Excited to teach this </a:t>
            </a:r>
            <a:r>
              <a:rPr lang="en-US" dirty="0" err="1" smtClean="0"/>
              <a:t>lct</a:t>
            </a:r>
            <a:r>
              <a:rPr lang="en-US" dirty="0" smtClean="0"/>
              <a:t>, first time to be taught in the course. </a:t>
            </a:r>
          </a:p>
          <a:p>
            <a:r>
              <a:rPr lang="en-US" dirty="0" smtClean="0"/>
              <a:t>It is</a:t>
            </a:r>
            <a:r>
              <a:rPr lang="en-US" baseline="0" dirty="0" smtClean="0"/>
              <a:t> very relevant as we enter the era of vision 2030 and health care reform, </a:t>
            </a:r>
          </a:p>
          <a:p>
            <a:r>
              <a:rPr lang="en-US" baseline="0" dirty="0" smtClean="0"/>
              <a:t>it is important for you to be able to be part of the global conversation on health </a:t>
            </a:r>
          </a:p>
          <a:p>
            <a:r>
              <a:rPr lang="en-US" baseline="0" dirty="0" smtClean="0"/>
              <a:t>And it is important because it makes you better physicians as you adopt a </a:t>
            </a:r>
            <a:r>
              <a:rPr lang="en-US" baseline="0" dirty="0" err="1" smtClean="0"/>
              <a:t>wholistic</a:t>
            </a:r>
            <a:r>
              <a:rPr lang="en-US" baseline="0" dirty="0" smtClean="0"/>
              <a:t> approach to your patients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CC80094-D88B-4055-B0C7-E78B25521C1C}" type="slidenum">
              <a:rPr lang="en-US" smtClean="0"/>
              <a:t>1</a:t>
            </a:fld>
            <a:endParaRPr lang="en-US"/>
          </a:p>
        </p:txBody>
      </p:sp>
    </p:spTree>
    <p:extLst>
      <p:ext uri="{BB962C8B-B14F-4D97-AF65-F5344CB8AC3E}">
        <p14:creationId xmlns:p14="http://schemas.microsoft.com/office/powerpoint/2010/main" val="3464965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recap</a:t>
            </a:r>
            <a:endParaRPr lang="en-US" dirty="0"/>
          </a:p>
        </p:txBody>
      </p:sp>
      <p:sp>
        <p:nvSpPr>
          <p:cNvPr id="4" name="Slide Number Placeholder 3"/>
          <p:cNvSpPr>
            <a:spLocks noGrp="1"/>
          </p:cNvSpPr>
          <p:nvPr>
            <p:ph type="sldNum" sz="quarter" idx="10"/>
          </p:nvPr>
        </p:nvSpPr>
        <p:spPr/>
        <p:txBody>
          <a:bodyPr/>
          <a:lstStyle/>
          <a:p>
            <a:fld id="{FCC80094-D88B-4055-B0C7-E78B25521C1C}" type="slidenum">
              <a:rPr lang="en-US" smtClean="0"/>
              <a:t>14</a:t>
            </a:fld>
            <a:endParaRPr lang="en-US"/>
          </a:p>
        </p:txBody>
      </p:sp>
    </p:spTree>
    <p:extLst>
      <p:ext uri="{BB962C8B-B14F-4D97-AF65-F5344CB8AC3E}">
        <p14:creationId xmlns:p14="http://schemas.microsoft.com/office/powerpoint/2010/main" val="345698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FCC80094-D88B-4055-B0C7-E78B25521C1C}" type="slidenum">
              <a:rPr lang="en-US" smtClean="0"/>
              <a:t>15</a:t>
            </a:fld>
            <a:endParaRPr lang="en-US"/>
          </a:p>
        </p:txBody>
      </p:sp>
    </p:spTree>
    <p:extLst>
      <p:ext uri="{BB962C8B-B14F-4D97-AF65-F5344CB8AC3E}">
        <p14:creationId xmlns:p14="http://schemas.microsoft.com/office/powerpoint/2010/main" val="3343596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class Stretching break!!!!!</a:t>
            </a:r>
            <a:endParaRPr lang="en-US" dirty="0"/>
          </a:p>
        </p:txBody>
      </p:sp>
      <p:sp>
        <p:nvSpPr>
          <p:cNvPr id="4" name="Slide Number Placeholder 3"/>
          <p:cNvSpPr>
            <a:spLocks noGrp="1"/>
          </p:cNvSpPr>
          <p:nvPr>
            <p:ph type="sldNum" sz="quarter" idx="10"/>
          </p:nvPr>
        </p:nvSpPr>
        <p:spPr/>
        <p:txBody>
          <a:bodyPr/>
          <a:lstStyle/>
          <a:p>
            <a:fld id="{FCC80094-D88B-4055-B0C7-E78B25521C1C}" type="slidenum">
              <a:rPr lang="en-US" smtClean="0"/>
              <a:t>17</a:t>
            </a:fld>
            <a:endParaRPr lang="en-US"/>
          </a:p>
        </p:txBody>
      </p:sp>
    </p:spTree>
    <p:extLst>
      <p:ext uri="{BB962C8B-B14F-4D97-AF65-F5344CB8AC3E}">
        <p14:creationId xmlns:p14="http://schemas.microsoft.com/office/powerpoint/2010/main" val="361827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listen well</a:t>
            </a:r>
          </a:p>
          <a:p>
            <a:r>
              <a:rPr lang="en-US" dirty="0" smtClean="0"/>
              <a:t>The</a:t>
            </a:r>
            <a:r>
              <a:rPr lang="en-US" baseline="0" dirty="0" smtClean="0"/>
              <a:t> core of det. Of </a:t>
            </a:r>
            <a:r>
              <a:rPr lang="en-US" baseline="0" dirty="0" err="1" smtClean="0"/>
              <a:t>hx</a:t>
            </a:r>
            <a:r>
              <a:rPr lang="en-US" baseline="0" dirty="0" smtClean="0"/>
              <a:t> is that </a:t>
            </a:r>
            <a:r>
              <a:rPr lang="en-US" baseline="0" dirty="0" err="1" smtClean="0"/>
              <a:t>hx</a:t>
            </a:r>
            <a:r>
              <a:rPr lang="en-US" baseline="0" dirty="0" smtClean="0"/>
              <a:t> is multifactorial.</a:t>
            </a:r>
            <a:endParaRPr lang="en-US" dirty="0"/>
          </a:p>
        </p:txBody>
      </p:sp>
      <p:sp>
        <p:nvSpPr>
          <p:cNvPr id="4" name="Slide Number Placeholder 3"/>
          <p:cNvSpPr>
            <a:spLocks noGrp="1"/>
          </p:cNvSpPr>
          <p:nvPr>
            <p:ph type="sldNum" sz="quarter" idx="10"/>
          </p:nvPr>
        </p:nvSpPr>
        <p:spPr/>
        <p:txBody>
          <a:bodyPr/>
          <a:lstStyle/>
          <a:p>
            <a:fld id="{FCC80094-D88B-4055-B0C7-E78B25521C1C}" type="slidenum">
              <a:rPr lang="en-US" smtClean="0"/>
              <a:t>18</a:t>
            </a:fld>
            <a:endParaRPr lang="en-US"/>
          </a:p>
        </p:txBody>
      </p:sp>
    </p:spTree>
    <p:extLst>
      <p:ext uri="{BB962C8B-B14F-4D97-AF65-F5344CB8AC3E}">
        <p14:creationId xmlns:p14="http://schemas.microsoft.com/office/powerpoint/2010/main" val="338332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Environment: exposed to could be medications</a:t>
            </a:r>
            <a:r>
              <a:rPr lang="en-US" baseline="0" dirty="0" smtClean="0"/>
              <a:t> in your mom’s womb, could be chemicals in something you eat or drink, and so on.  </a:t>
            </a:r>
            <a:r>
              <a:rPr lang="en-US" baseline="0" dirty="0" err="1" smtClean="0"/>
              <a:t>Env</a:t>
            </a:r>
            <a:r>
              <a:rPr lang="en-US" baseline="0" dirty="0" smtClean="0"/>
              <a:t>. could be your built environment, what you live in, the pavements on the street, so on.</a:t>
            </a:r>
          </a:p>
          <a:p>
            <a:endParaRPr lang="en-US" baseline="0" dirty="0" smtClean="0"/>
          </a:p>
          <a:p>
            <a:endParaRPr lang="en-US" baseline="0" dirty="0" smtClean="0"/>
          </a:p>
          <a:p>
            <a:endParaRPr lang="en-US" baseline="0" dirty="0" smtClean="0"/>
          </a:p>
          <a:p>
            <a:r>
              <a:rPr lang="en-US" b="1" baseline="0" dirty="0" smtClean="0"/>
              <a:t>SE status: </a:t>
            </a:r>
          </a:p>
          <a:p>
            <a:r>
              <a:rPr lang="en-US" baseline="0" dirty="0" smtClean="0"/>
              <a:t>a)Economic status: imp. Factor in seeking health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b)illiteracy goes hand in hand with poverty, malnutrition, high infant and child mortality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d)Political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-Decisions concerning resource allocation, manpower policy, choice of technology and the degree to which health services are made available and accessible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percentage of GNP spent on health is a quantitative indicator of political commitment. The WHO has set the target of at least 5 per cent expenditure of each country's GNP on health care</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CC80094-D88B-4055-B0C7-E78B25521C1C}" type="slidenum">
              <a:rPr lang="en-US" smtClean="0"/>
              <a:t>21</a:t>
            </a:fld>
            <a:endParaRPr lang="en-US"/>
          </a:p>
        </p:txBody>
      </p:sp>
    </p:spTree>
    <p:extLst>
      <p:ext uri="{BB962C8B-B14F-4D97-AF65-F5344CB8AC3E}">
        <p14:creationId xmlns:p14="http://schemas.microsoft.com/office/powerpoint/2010/main" val="1737146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For example, immunization of children,</a:t>
            </a:r>
            <a:r>
              <a:rPr lang="en-US" baseline="0" dirty="0" smtClean="0"/>
              <a:t> provision of safe water , the care of pregnant women. </a:t>
            </a:r>
          </a:p>
          <a:p>
            <a:endParaRPr lang="en-US" dirty="0" smtClean="0"/>
          </a:p>
          <a:p>
            <a:r>
              <a:rPr lang="en-US" dirty="0" smtClean="0"/>
              <a:t>6.Aging</a:t>
            </a:r>
            <a:r>
              <a:rPr lang="en-US" baseline="0" dirty="0" smtClean="0"/>
              <a:t> of the population: older people are living longer due to advances in medicine and other factors. For that there is an increased prevalence of chronic diseases and disabilities, both being conditions that tend to accompany the ageing process and deserve special attention. </a:t>
            </a:r>
          </a:p>
          <a:p>
            <a:endParaRPr lang="en-US" baseline="0" dirty="0" smtClean="0"/>
          </a:p>
          <a:p>
            <a:r>
              <a:rPr lang="en-US" baseline="0" dirty="0" smtClean="0"/>
              <a:t>7. gender:</a:t>
            </a:r>
          </a:p>
          <a:p>
            <a:r>
              <a:rPr lang="en-US" baseline="0" dirty="0" smtClean="0"/>
              <a:t>-The 1990s have witnessed an increased concentration on women's issues</a:t>
            </a:r>
          </a:p>
          <a:p>
            <a:r>
              <a:rPr lang="en-US" baseline="0" dirty="0" smtClean="0"/>
              <a:t>-women's health covering nutrition, reproductive health, the health consequences of violence, ageing, lifestyle related conditions and the occupational environment.</a:t>
            </a:r>
          </a:p>
          <a:p>
            <a:endParaRPr lang="en-US" baseline="0" dirty="0" smtClean="0"/>
          </a:p>
          <a:p>
            <a:endParaRPr lang="en-US" baseline="0" dirty="0" smtClean="0"/>
          </a:p>
          <a:p>
            <a:r>
              <a:rPr lang="en-US" baseline="0" dirty="0" smtClean="0"/>
              <a:t>8. </a:t>
            </a:r>
          </a:p>
          <a:p>
            <a:r>
              <a:rPr lang="en-US" baseline="0" dirty="0" smtClean="0"/>
              <a:t>-revolutions, in information and in communication. offers tremendous opportunities in providing an easy and instant access to medical information once difficult to retrieve. </a:t>
            </a:r>
          </a:p>
          <a:p>
            <a:r>
              <a:rPr lang="en-US" baseline="0" dirty="0" smtClean="0"/>
              <a:t>-Other contributions to the health of population derive from systems outside the formal health care system, i.e., health related systems (e.g., food and agriculture, education, industry, social welfare, rural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FCC80094-D88B-4055-B0C7-E78B25521C1C}" type="slidenum">
              <a:rPr lang="en-US" smtClean="0"/>
              <a:t>22</a:t>
            </a:fld>
            <a:endParaRPr lang="en-US"/>
          </a:p>
        </p:txBody>
      </p:sp>
    </p:spTree>
    <p:extLst>
      <p:ext uri="{BB962C8B-B14F-4D97-AF65-F5344CB8AC3E}">
        <p14:creationId xmlns:p14="http://schemas.microsoft.com/office/powerpoint/2010/main" val="1725141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 </a:t>
            </a:r>
            <a:r>
              <a:rPr lang="en-US" dirty="0" err="1" smtClean="0"/>
              <a:t>leen</a:t>
            </a:r>
            <a:r>
              <a:rPr lang="en-US" dirty="0" smtClean="0"/>
              <a:t>. </a:t>
            </a:r>
          </a:p>
          <a:p>
            <a:r>
              <a:rPr lang="en-US" dirty="0" err="1" smtClean="0"/>
              <a:t>Leen</a:t>
            </a:r>
            <a:r>
              <a:rPr lang="en-US" dirty="0" smtClean="0"/>
              <a:t> is a 22 year old medical student . She has</a:t>
            </a:r>
            <a:r>
              <a:rPr lang="en-US" baseline="0" dirty="0" smtClean="0"/>
              <a:t> top grades and helps in preparing studying material for her colleagues. Sounds familiar?!</a:t>
            </a:r>
          </a:p>
          <a:p>
            <a:r>
              <a:rPr lang="en-US" baseline="0" dirty="0" smtClean="0"/>
              <a:t>But don’t be deceived by this smile. </a:t>
            </a:r>
            <a:r>
              <a:rPr lang="en-US" baseline="0" dirty="0" err="1" smtClean="0"/>
              <a:t>Leen</a:t>
            </a:r>
            <a:r>
              <a:rPr lang="en-US" baseline="0" dirty="0" smtClean="0"/>
              <a:t> has a secret. </a:t>
            </a:r>
            <a:r>
              <a:rPr lang="en-US" baseline="0" dirty="0" err="1" smtClean="0"/>
              <a:t>Leen</a:t>
            </a:r>
            <a:r>
              <a:rPr lang="en-US" baseline="0" dirty="0" smtClean="0"/>
              <a:t> is diagnosed with depression. She has been working hard to hide it but it is exhausting her. </a:t>
            </a:r>
          </a:p>
          <a:p>
            <a:r>
              <a:rPr lang="en-US" baseline="0" dirty="0" smtClean="0"/>
              <a:t>Let’s look at the different types of determinants of health and see how they contributed in this diagnosis.</a:t>
            </a:r>
          </a:p>
          <a:p>
            <a:endParaRPr lang="en-US" dirty="0"/>
          </a:p>
        </p:txBody>
      </p:sp>
      <p:sp>
        <p:nvSpPr>
          <p:cNvPr id="4" name="Slide Number Placeholder 3"/>
          <p:cNvSpPr>
            <a:spLocks noGrp="1"/>
          </p:cNvSpPr>
          <p:nvPr>
            <p:ph type="sldNum" sz="quarter" idx="10"/>
          </p:nvPr>
        </p:nvSpPr>
        <p:spPr/>
        <p:txBody>
          <a:bodyPr/>
          <a:lstStyle/>
          <a:p>
            <a:fld id="{FCC80094-D88B-4055-B0C7-E78B25521C1C}" type="slidenum">
              <a:rPr lang="en-US" smtClean="0"/>
              <a:t>23</a:t>
            </a:fld>
            <a:endParaRPr lang="en-US"/>
          </a:p>
        </p:txBody>
      </p:sp>
    </p:spTree>
    <p:extLst>
      <p:ext uri="{BB962C8B-B14F-4D97-AF65-F5344CB8AC3E}">
        <p14:creationId xmlns:p14="http://schemas.microsoft.com/office/powerpoint/2010/main" val="3980357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Mental illness runs in the family [genetic predisposition], has chronic illness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Lack of sleep</a:t>
            </a:r>
            <a:r>
              <a:rPr lang="en-US" baseline="0" dirty="0" smtClean="0"/>
              <a:t> and physical activity </a:t>
            </a:r>
            <a:r>
              <a:rPr lang="en-US" dirty="0" smtClean="0"/>
              <a:t>[lifestyle] </a:t>
            </a:r>
          </a:p>
          <a:p>
            <a:pPr marL="228600" indent="-228600">
              <a:buFont typeface="+mj-lt"/>
              <a:buAutoNum type="arabicPeriod"/>
            </a:pPr>
            <a:endParaRPr lang="en-US" baseline="0" dirty="0" smtClean="0"/>
          </a:p>
          <a:p>
            <a:pPr marL="228600" indent="-228600">
              <a:buFont typeface="+mj-lt"/>
              <a:buAutoNum type="arabicPeriod"/>
            </a:pPr>
            <a:r>
              <a:rPr lang="en-US" baseline="0" dirty="0" smtClean="0"/>
              <a:t>Maybe she lives in a place where it is always raining, </a:t>
            </a:r>
          </a:p>
          <a:p>
            <a:pPr marL="228600" indent="-228600">
              <a:buFont typeface="+mj-lt"/>
              <a:buAutoNum type="arabicPeriod"/>
            </a:pPr>
            <a:r>
              <a:rPr lang="en-US" baseline="0" dirty="0" smtClean="0"/>
              <a:t>Maybe she lives in a crowded low income neighborhood where there isn’t space to walk outside or it is not safe to do so alone.</a:t>
            </a:r>
          </a:p>
          <a:p>
            <a:pPr marL="228600" indent="-228600">
              <a:buFont typeface="+mj-lt"/>
              <a:buAutoNum type="arabicPeriod"/>
            </a:pPr>
            <a:r>
              <a:rPr lang="en-US" baseline="0" dirty="0" smtClean="0"/>
              <a:t>Lack of student psychologist or mental health services for students</a:t>
            </a:r>
          </a:p>
          <a:p>
            <a:pPr marL="228600" indent="-228600">
              <a:buFont typeface="+mj-lt"/>
              <a:buAutoNum type="arabicPeriod"/>
            </a:pPr>
            <a:r>
              <a:rPr lang="en-US" baseline="0" dirty="0" smtClean="0"/>
              <a:t>N/A</a:t>
            </a:r>
          </a:p>
          <a:p>
            <a:pPr marL="228600" indent="-228600">
              <a:buFont typeface="+mj-lt"/>
              <a:buAutoNum type="arabicPeriod"/>
            </a:pPr>
            <a:r>
              <a:rPr lang="en-US" baseline="0" dirty="0" smtClean="0"/>
              <a:t>Females are more predisposed to depression, also being a female in  the medical field in Saudi </a:t>
            </a:r>
            <a:r>
              <a:rPr lang="en-US" baseline="0" dirty="0" err="1" smtClean="0"/>
              <a:t>arabia</a:t>
            </a:r>
            <a:r>
              <a:rPr lang="en-US" baseline="0" dirty="0" smtClean="0"/>
              <a:t> might feel </a:t>
            </a:r>
            <a:r>
              <a:rPr lang="en-US" baseline="0" dirty="0" err="1" smtClean="0"/>
              <a:t>lke</a:t>
            </a:r>
            <a:r>
              <a:rPr lang="en-US" baseline="0" dirty="0" smtClean="0"/>
              <a:t> a lot of pressure to prove yourself in a male dominant field. </a:t>
            </a:r>
          </a:p>
          <a:p>
            <a:pPr marL="228600" indent="-228600">
              <a:buFont typeface="+mj-lt"/>
              <a:buAutoNum type="arabicPeriod"/>
            </a:pPr>
            <a:endParaRPr lang="en-US" baseline="0" dirty="0" smtClean="0"/>
          </a:p>
          <a:p>
            <a:pPr marL="0" indent="0">
              <a:buFont typeface="+mj-lt"/>
              <a:buNone/>
            </a:pPr>
            <a:r>
              <a:rPr lang="en-US" baseline="0" dirty="0" smtClean="0"/>
              <a:t>This is at an individual level, let’s see another example at the community level and try to understand that community’s </a:t>
            </a:r>
            <a:r>
              <a:rPr lang="en-US" baseline="0" dirty="0" err="1" smtClean="0"/>
              <a:t>detemrinants</a:t>
            </a:r>
            <a:r>
              <a:rPr lang="en-US" baseline="0" dirty="0" smtClean="0"/>
              <a:t> of health. </a:t>
            </a:r>
          </a:p>
          <a:p>
            <a:pPr marL="228600" indent="-228600">
              <a:buFont typeface="+mj-lt"/>
              <a:buAutoNum type="arabicPeriod"/>
            </a:pPr>
            <a:endParaRPr lang="en-US" baseline="0"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CC80094-D88B-4055-B0C7-E78B25521C1C}" type="slidenum">
              <a:rPr lang="en-US" smtClean="0"/>
              <a:t>24</a:t>
            </a:fld>
            <a:endParaRPr lang="en-US"/>
          </a:p>
        </p:txBody>
      </p:sp>
    </p:spTree>
    <p:extLst>
      <p:ext uri="{BB962C8B-B14F-4D97-AF65-F5344CB8AC3E}">
        <p14:creationId xmlns:p14="http://schemas.microsoft.com/office/powerpoint/2010/main" val="850989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about the story</a:t>
            </a:r>
            <a:endParaRPr lang="en-US" dirty="0"/>
          </a:p>
        </p:txBody>
      </p:sp>
      <p:sp>
        <p:nvSpPr>
          <p:cNvPr id="4" name="Slide Number Placeholder 3"/>
          <p:cNvSpPr>
            <a:spLocks noGrp="1"/>
          </p:cNvSpPr>
          <p:nvPr>
            <p:ph type="sldNum" sz="quarter" idx="10"/>
          </p:nvPr>
        </p:nvSpPr>
        <p:spPr/>
        <p:txBody>
          <a:bodyPr/>
          <a:lstStyle/>
          <a:p>
            <a:fld id="{FCC80094-D88B-4055-B0C7-E78B25521C1C}" type="slidenum">
              <a:rPr lang="en-US" smtClean="0"/>
              <a:t>25</a:t>
            </a:fld>
            <a:endParaRPr lang="en-US"/>
          </a:p>
        </p:txBody>
      </p:sp>
    </p:spTree>
    <p:extLst>
      <p:ext uri="{BB962C8B-B14F-4D97-AF65-F5344CB8AC3E}">
        <p14:creationId xmlns:p14="http://schemas.microsoft.com/office/powerpoint/2010/main" val="1528204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list of problems that people of el-</a:t>
            </a:r>
            <a:r>
              <a:rPr lang="en-US" baseline="0" dirty="0" err="1" smtClean="0"/>
              <a:t>tal</a:t>
            </a:r>
            <a:r>
              <a:rPr lang="en-US" baseline="0" dirty="0" smtClean="0"/>
              <a:t> el-</a:t>
            </a:r>
            <a:r>
              <a:rPr lang="en-US" baseline="0" dirty="0" err="1" smtClean="0"/>
              <a:t>kebir</a:t>
            </a:r>
            <a:r>
              <a:rPr lang="en-US" baseline="0" dirty="0" smtClean="0"/>
              <a:t> where initially suffering from. This is a prioritized list that they finalized with input from the community, the MOH, and college.</a:t>
            </a:r>
            <a:endParaRPr lang="en-US" dirty="0" smtClean="0"/>
          </a:p>
          <a:p>
            <a:endParaRPr lang="en-US" dirty="0" smtClean="0"/>
          </a:p>
          <a:p>
            <a:r>
              <a:rPr lang="en-US" dirty="0" smtClean="0"/>
              <a:t>Go through the list, notice the problems.</a:t>
            </a:r>
          </a:p>
          <a:p>
            <a:r>
              <a:rPr lang="en-US" dirty="0" smtClean="0"/>
              <a:t>Schistosomiasis </a:t>
            </a:r>
            <a:r>
              <a:rPr lang="ar-SA" dirty="0" smtClean="0"/>
              <a:t>بلهارسيا</a:t>
            </a:r>
          </a:p>
          <a:p>
            <a:r>
              <a:rPr lang="en-US" dirty="0" smtClean="0"/>
              <a:t>http://www.who.int/news-room/fact-sheets/detail/schistosomiasis</a:t>
            </a:r>
          </a:p>
          <a:p>
            <a:endParaRPr lang="en-US" dirty="0" smtClean="0"/>
          </a:p>
          <a:p>
            <a:r>
              <a:rPr lang="en-US" dirty="0" smtClean="0"/>
              <a:t>Image is part of a table</a:t>
            </a:r>
            <a:r>
              <a:rPr lang="en-US" baseline="0" dirty="0" smtClean="0"/>
              <a:t> in the article ( reference 4)</a:t>
            </a:r>
            <a:endParaRPr lang="ar-SA" dirty="0" smtClean="0"/>
          </a:p>
          <a:p>
            <a:endParaRPr lang="ar-SA" dirty="0" smtClean="0"/>
          </a:p>
          <a:p>
            <a:endParaRPr lang="en-US" dirty="0"/>
          </a:p>
        </p:txBody>
      </p:sp>
      <p:sp>
        <p:nvSpPr>
          <p:cNvPr id="4" name="Slide Number Placeholder 3"/>
          <p:cNvSpPr>
            <a:spLocks noGrp="1"/>
          </p:cNvSpPr>
          <p:nvPr>
            <p:ph type="sldNum" sz="quarter" idx="10"/>
          </p:nvPr>
        </p:nvSpPr>
        <p:spPr/>
        <p:txBody>
          <a:bodyPr/>
          <a:lstStyle/>
          <a:p>
            <a:fld id="{FCC80094-D88B-4055-B0C7-E78B25521C1C}" type="slidenum">
              <a:rPr lang="en-US" smtClean="0"/>
              <a:t>26</a:t>
            </a:fld>
            <a:endParaRPr lang="en-US"/>
          </a:p>
        </p:txBody>
      </p:sp>
    </p:spTree>
    <p:extLst>
      <p:ext uri="{BB962C8B-B14F-4D97-AF65-F5344CB8AC3E}">
        <p14:creationId xmlns:p14="http://schemas.microsoft.com/office/powerpoint/2010/main" val="46504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has a headache right now?</a:t>
            </a:r>
          </a:p>
          <a:p>
            <a:r>
              <a:rPr lang="en-US" dirty="0" smtClean="0"/>
              <a:t>Can we have a quick interview with you?</a:t>
            </a:r>
          </a:p>
          <a:p>
            <a:endParaRPr lang="en-US" dirty="0" smtClean="0"/>
          </a:p>
          <a:p>
            <a:r>
              <a:rPr lang="en-US" dirty="0" smtClean="0"/>
              <a:t>Since</a:t>
            </a:r>
            <a:r>
              <a:rPr lang="en-US" baseline="0" dirty="0" smtClean="0"/>
              <a:t> when did your headache start?</a:t>
            </a:r>
            <a:endParaRPr lang="en-US" dirty="0" smtClean="0"/>
          </a:p>
        </p:txBody>
      </p:sp>
      <p:sp>
        <p:nvSpPr>
          <p:cNvPr id="4" name="Slide Number Placeholder 3"/>
          <p:cNvSpPr>
            <a:spLocks noGrp="1"/>
          </p:cNvSpPr>
          <p:nvPr>
            <p:ph type="sldNum" sz="quarter" idx="10"/>
          </p:nvPr>
        </p:nvSpPr>
        <p:spPr/>
        <p:txBody>
          <a:bodyPr/>
          <a:lstStyle/>
          <a:p>
            <a:fld id="{FCC80094-D88B-4055-B0C7-E78B25521C1C}" type="slidenum">
              <a:rPr lang="en-US" smtClean="0"/>
              <a:t>3</a:t>
            </a:fld>
            <a:endParaRPr lang="en-US"/>
          </a:p>
        </p:txBody>
      </p:sp>
    </p:spTree>
    <p:extLst>
      <p:ext uri="{BB962C8B-B14F-4D97-AF65-F5344CB8AC3E}">
        <p14:creationId xmlns:p14="http://schemas.microsoft.com/office/powerpoint/2010/main" val="3979824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a:t>
            </a:r>
            <a:r>
              <a:rPr lang="en-US" baseline="0" dirty="0" smtClean="0"/>
              <a:t> of what they did to address the </a:t>
            </a:r>
            <a:r>
              <a:rPr lang="en-US" baseline="0" dirty="0" err="1" smtClean="0"/>
              <a:t>determinanats</a:t>
            </a:r>
            <a:r>
              <a:rPr lang="en-US" baseline="0" dirty="0" smtClean="0"/>
              <a:t> of health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ex: </a:t>
            </a:r>
            <a:r>
              <a:rPr lang="en-US" dirty="0" err="1" smtClean="0"/>
              <a:t>veterenarians</a:t>
            </a:r>
            <a:r>
              <a:rPr lang="en-US" dirty="0" smtClean="0"/>
              <a:t>, MOH, including the community itself, etc. </a:t>
            </a:r>
          </a:p>
        </p:txBody>
      </p:sp>
      <p:sp>
        <p:nvSpPr>
          <p:cNvPr id="4" name="Slide Number Placeholder 3"/>
          <p:cNvSpPr>
            <a:spLocks noGrp="1"/>
          </p:cNvSpPr>
          <p:nvPr>
            <p:ph type="sldNum" sz="quarter" idx="10"/>
          </p:nvPr>
        </p:nvSpPr>
        <p:spPr/>
        <p:txBody>
          <a:bodyPr/>
          <a:lstStyle/>
          <a:p>
            <a:fld id="{FCC80094-D88B-4055-B0C7-E78B25521C1C}" type="slidenum">
              <a:rPr lang="en-US" smtClean="0"/>
              <a:t>27</a:t>
            </a:fld>
            <a:endParaRPr lang="en-US"/>
          </a:p>
        </p:txBody>
      </p:sp>
    </p:spTree>
    <p:extLst>
      <p:ext uri="{BB962C8B-B14F-4D97-AF65-F5344CB8AC3E}">
        <p14:creationId xmlns:p14="http://schemas.microsoft.com/office/powerpoint/2010/main" val="1987902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CHW are well documented as</a:t>
            </a:r>
            <a:r>
              <a:rPr lang="en-US" baseline="0" dirty="0" smtClean="0"/>
              <a:t> an effective method in enhancing health in rural and underserved communities. </a:t>
            </a:r>
            <a:endParaRPr lang="en-US" dirty="0" smtClean="0"/>
          </a:p>
        </p:txBody>
      </p:sp>
      <p:sp>
        <p:nvSpPr>
          <p:cNvPr id="4" name="Slide Number Placeholder 3"/>
          <p:cNvSpPr>
            <a:spLocks noGrp="1"/>
          </p:cNvSpPr>
          <p:nvPr>
            <p:ph type="sldNum" sz="quarter" idx="10"/>
          </p:nvPr>
        </p:nvSpPr>
        <p:spPr/>
        <p:txBody>
          <a:bodyPr/>
          <a:lstStyle/>
          <a:p>
            <a:fld id="{FCC80094-D88B-4055-B0C7-E78B25521C1C}" type="slidenum">
              <a:rPr lang="en-US" smtClean="0"/>
              <a:t>28</a:t>
            </a:fld>
            <a:endParaRPr lang="en-US"/>
          </a:p>
        </p:txBody>
      </p:sp>
    </p:spTree>
    <p:extLst>
      <p:ext uri="{BB962C8B-B14F-4D97-AF65-F5344CB8AC3E}">
        <p14:creationId xmlns:p14="http://schemas.microsoft.com/office/powerpoint/2010/main" val="3988358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CC80094-D88B-4055-B0C7-E78B25521C1C}" type="slidenum">
              <a:rPr lang="en-US" smtClean="0"/>
              <a:t>29</a:t>
            </a:fld>
            <a:endParaRPr lang="en-US"/>
          </a:p>
        </p:txBody>
      </p:sp>
    </p:spTree>
    <p:extLst>
      <p:ext uri="{BB962C8B-B14F-4D97-AF65-F5344CB8AC3E}">
        <p14:creationId xmlns:p14="http://schemas.microsoft.com/office/powerpoint/2010/main" val="1513479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CC80094-D88B-4055-B0C7-E78B25521C1C}" type="slidenum">
              <a:rPr lang="en-US" smtClean="0"/>
              <a:t>30</a:t>
            </a:fld>
            <a:endParaRPr lang="en-US"/>
          </a:p>
        </p:txBody>
      </p:sp>
    </p:spTree>
    <p:extLst>
      <p:ext uri="{BB962C8B-B14F-4D97-AF65-F5344CB8AC3E}">
        <p14:creationId xmlns:p14="http://schemas.microsoft.com/office/powerpoint/2010/main" val="2681151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r>
              <a:rPr lang="en-US" dirty="0" smtClean="0"/>
              <a:t>You might think, that some of these things are not exactly</a:t>
            </a:r>
            <a:r>
              <a:rPr lang="en-US" baseline="0" dirty="0" smtClean="0"/>
              <a:t> </a:t>
            </a:r>
            <a:r>
              <a:rPr lang="en-US" dirty="0" smtClean="0"/>
              <a:t>the concern of a health practitioner. You don’t see the</a:t>
            </a:r>
            <a:r>
              <a:rPr lang="en-US" baseline="0" dirty="0" smtClean="0"/>
              <a:t> grand opening of a primary care center. This is because they worked with the community to understand their true needs and to find feasible and sustainable solutions. These are determinants of health. Waste management, representation, income, health services,, etc.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CC80094-D88B-4055-B0C7-E78B25521C1C}" type="slidenum">
              <a:rPr lang="en-US" smtClean="0"/>
              <a:t>31</a:t>
            </a:fld>
            <a:endParaRPr lang="en-US"/>
          </a:p>
        </p:txBody>
      </p:sp>
    </p:spTree>
    <p:extLst>
      <p:ext uri="{BB962C8B-B14F-4D97-AF65-F5344CB8AC3E}">
        <p14:creationId xmlns:p14="http://schemas.microsoft.com/office/powerpoint/2010/main" val="849402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see that list of health issues 15 years later, in 2011. what</a:t>
            </a:r>
            <a:r>
              <a:rPr lang="en-US" baseline="0" dirty="0" smtClean="0"/>
              <a:t> are the health priorities of the community, have they changed. </a:t>
            </a:r>
          </a:p>
          <a:p>
            <a:endParaRPr lang="en-US" baseline="0" dirty="0" smtClean="0"/>
          </a:p>
          <a:p>
            <a:r>
              <a:rPr lang="en-US" baseline="0" dirty="0" smtClean="0"/>
              <a:t>1-Notice that the no. one concern has gone down to 9</a:t>
            </a:r>
          </a:p>
          <a:p>
            <a:r>
              <a:rPr lang="en-US" baseline="0" dirty="0" smtClean="0"/>
              <a:t>2-Notice how more of the non-communicable illnesses have shifted up the list</a:t>
            </a:r>
          </a:p>
          <a:p>
            <a:r>
              <a:rPr lang="en-US" baseline="0" dirty="0" smtClean="0"/>
              <a:t>3-Some of the determinants of </a:t>
            </a:r>
            <a:r>
              <a:rPr lang="en-US" baseline="0" dirty="0" err="1" smtClean="0"/>
              <a:t>Hx</a:t>
            </a:r>
            <a:r>
              <a:rPr lang="en-US" baseline="0" dirty="0" smtClean="0"/>
              <a:t> haven’t changed much. Like water sanitation and sewage. </a:t>
            </a:r>
          </a:p>
          <a:p>
            <a:endParaRPr lang="en-US" baseline="0" dirty="0" smtClean="0"/>
          </a:p>
          <a:p>
            <a:r>
              <a:rPr lang="en-US" baseline="0" dirty="0" smtClean="0"/>
              <a:t>This is an amazing case study, I love it a lot. It inspired me when I was a student when I first read it, and it still does till this day, and I use it frequently for different topics. I really hope you will read it and see the student’s experience and how they where able to b=make some change in their neighboring community.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CC80094-D88B-4055-B0C7-E78B25521C1C}" type="slidenum">
              <a:rPr lang="en-US" smtClean="0"/>
              <a:t>32</a:t>
            </a:fld>
            <a:endParaRPr lang="en-US"/>
          </a:p>
        </p:txBody>
      </p:sp>
    </p:spTree>
    <p:extLst>
      <p:ext uri="{BB962C8B-B14F-4D97-AF65-F5344CB8AC3E}">
        <p14:creationId xmlns:p14="http://schemas.microsoft.com/office/powerpoint/2010/main" val="3744077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C80094-D88B-4055-B0C7-E78B25521C1C}" type="slidenum">
              <a:rPr lang="en-US" smtClean="0"/>
              <a:t>37</a:t>
            </a:fld>
            <a:endParaRPr lang="en-US"/>
          </a:p>
        </p:txBody>
      </p:sp>
    </p:spTree>
    <p:extLst>
      <p:ext uri="{BB962C8B-B14F-4D97-AF65-F5344CB8AC3E}">
        <p14:creationId xmlns:p14="http://schemas.microsoft.com/office/powerpoint/2010/main" val="3981424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FCC80094-D88B-4055-B0C7-E78B25521C1C}" type="slidenum">
              <a:rPr lang="en-US" smtClean="0"/>
              <a:t>4</a:t>
            </a:fld>
            <a:endParaRPr lang="en-US"/>
          </a:p>
        </p:txBody>
      </p:sp>
    </p:spTree>
    <p:extLst>
      <p:ext uri="{BB962C8B-B14F-4D97-AF65-F5344CB8AC3E}">
        <p14:creationId xmlns:p14="http://schemas.microsoft.com/office/powerpoint/2010/main" val="225798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FCC80094-D88B-4055-B0C7-E78B25521C1C}" type="slidenum">
              <a:rPr lang="en-US" smtClean="0"/>
              <a:t>5</a:t>
            </a:fld>
            <a:endParaRPr lang="en-US"/>
          </a:p>
        </p:txBody>
      </p:sp>
    </p:spTree>
    <p:extLst>
      <p:ext uri="{BB962C8B-B14F-4D97-AF65-F5344CB8AC3E}">
        <p14:creationId xmlns:p14="http://schemas.microsoft.com/office/powerpoint/2010/main" val="652816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Am</a:t>
            </a:r>
            <a:r>
              <a:rPr lang="en-US" baseline="0" dirty="0" smtClean="0"/>
              <a:t> Mohammad. He is sitting in the renal hemodialysis unit- </a:t>
            </a:r>
            <a:r>
              <a:rPr lang="ar-SA" baseline="0" dirty="0" smtClean="0"/>
              <a:t>غسيل كلى </a:t>
            </a:r>
            <a:endParaRPr lang="en-US" baseline="0" dirty="0" smtClean="0"/>
          </a:p>
          <a:p>
            <a:r>
              <a:rPr lang="en-US" baseline="0" dirty="0" smtClean="0"/>
              <a:t> is he in good health?</a:t>
            </a:r>
          </a:p>
          <a:p>
            <a:r>
              <a:rPr lang="en-US" baseline="0" dirty="0" smtClean="0"/>
              <a:t>No</a:t>
            </a:r>
          </a:p>
          <a:p>
            <a:r>
              <a:rPr lang="en-US" baseline="0" dirty="0" smtClean="0"/>
              <a:t>What if I say it depends?</a:t>
            </a:r>
          </a:p>
          <a:p>
            <a:r>
              <a:rPr lang="en-US" baseline="0" dirty="0" smtClean="0"/>
              <a:t>Can you give me an example in which this person being on dialysis is considered good health?</a:t>
            </a:r>
          </a:p>
          <a:p>
            <a:r>
              <a:rPr lang="en-US" baseline="0" dirty="0" smtClean="0"/>
              <a:t> -maybe he was deteriorating, becoming disoriented and his body is full of fluids ( edema) and he just recently got a chance to get dialysis.</a:t>
            </a:r>
          </a:p>
          <a:p>
            <a:endParaRPr lang="en-US" baseline="0" dirty="0" smtClean="0"/>
          </a:p>
          <a:p>
            <a:endParaRPr lang="en-US" baseline="0" dirty="0" smtClean="0"/>
          </a:p>
          <a:p>
            <a:r>
              <a:rPr lang="en-US" baseline="0" dirty="0" smtClean="0"/>
              <a:t>Image credit: FELESTEEN [ website] 5 November 2013. [ Accessed 13 September 2018] URL: http://felesteen.ps/details/news/103380/%D8%A7%D9%86%D9%82%D8%B7%D8%A7%D8%B9-%D8%A7%D9%84%D8%AA%D9%8A%D8%A7%D8%B1-%D8%A7%D9%84%D9%83%D9%87%D8%B1%D8%A8%D8%A7%D8%A6%D9%8A-%D9%8A%D9%87%D8%AF%D8%AF-%D9%85%D8%B1%D8%B6%D9%89-%D8%BA%D8%B2%D8%A9-%D8%A8%D9%80%D8%A7%D9%84%D9%85%D9%88%D8%AA.html</a:t>
            </a:r>
          </a:p>
          <a:p>
            <a:endParaRPr lang="en-US" baseline="0" dirty="0" smtClean="0"/>
          </a:p>
        </p:txBody>
      </p:sp>
      <p:sp>
        <p:nvSpPr>
          <p:cNvPr id="4" name="Slide Number Placeholder 3"/>
          <p:cNvSpPr>
            <a:spLocks noGrp="1"/>
          </p:cNvSpPr>
          <p:nvPr>
            <p:ph type="sldNum" sz="quarter" idx="10"/>
          </p:nvPr>
        </p:nvSpPr>
        <p:spPr/>
        <p:txBody>
          <a:bodyPr/>
          <a:lstStyle/>
          <a:p>
            <a:fld id="{FCC80094-D88B-4055-B0C7-E78B25521C1C}" type="slidenum">
              <a:rPr lang="en-US" smtClean="0"/>
              <a:t>7</a:t>
            </a:fld>
            <a:endParaRPr lang="en-US"/>
          </a:p>
        </p:txBody>
      </p:sp>
    </p:spTree>
    <p:extLst>
      <p:ext uri="{BB962C8B-B14F-4D97-AF65-F5344CB8AC3E}">
        <p14:creationId xmlns:p14="http://schemas.microsoft.com/office/powerpoint/2010/main" val="2226717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dirty="0" smtClean="0"/>
              <a:t>نسبي ، يعني ‘الصحة‘ نقدر نقول إنها كويسة أولا نسبة لعوامل أخرى و هي ليست عبارة مطلقة</a:t>
            </a:r>
            <a:endParaRPr lang="en-US" dirty="0" smtClean="0"/>
          </a:p>
          <a:p>
            <a:endParaRPr lang="en-US" dirty="0"/>
          </a:p>
        </p:txBody>
      </p:sp>
      <p:sp>
        <p:nvSpPr>
          <p:cNvPr id="4" name="Slide Number Placeholder 3"/>
          <p:cNvSpPr>
            <a:spLocks noGrp="1"/>
          </p:cNvSpPr>
          <p:nvPr>
            <p:ph type="sldNum" sz="quarter" idx="10"/>
          </p:nvPr>
        </p:nvSpPr>
        <p:spPr/>
        <p:txBody>
          <a:bodyPr/>
          <a:lstStyle/>
          <a:p>
            <a:fld id="{FCC80094-D88B-4055-B0C7-E78B25521C1C}" type="slidenum">
              <a:rPr lang="en-US" smtClean="0"/>
              <a:t>8</a:t>
            </a:fld>
            <a:endParaRPr lang="en-US"/>
          </a:p>
        </p:txBody>
      </p:sp>
    </p:spTree>
    <p:extLst>
      <p:ext uri="{BB962C8B-B14F-4D97-AF65-F5344CB8AC3E}">
        <p14:creationId xmlns:p14="http://schemas.microsoft.com/office/powerpoint/2010/main" val="1302783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 ex: in Saudi a chubby baby is considered a healthy baby. A chubby</a:t>
            </a:r>
            <a:r>
              <a:rPr lang="en-US" baseline="0" dirty="0" smtClean="0"/>
              <a:t> adult is </a:t>
            </a:r>
            <a:r>
              <a:rPr lang="en-US" baseline="0" dirty="0" err="1" smtClean="0"/>
              <a:t>malyana</a:t>
            </a:r>
            <a:r>
              <a:rPr lang="en-US" baseline="0" dirty="0" smtClean="0"/>
              <a:t> or </a:t>
            </a:r>
            <a:r>
              <a:rPr lang="en-US" baseline="0" dirty="0" err="1" smtClean="0"/>
              <a:t>mateen</a:t>
            </a:r>
            <a:r>
              <a:rPr lang="en-US" baseline="0" dirty="0" smtClean="0"/>
              <a:t> but not obese or sick.</a:t>
            </a:r>
          </a:p>
          <a:p>
            <a:pPr marL="171450" indent="-171450">
              <a:buFont typeface="Arial" panose="020B0604020202020204" pitchFamily="34" charset="0"/>
              <a:buChar char="•"/>
            </a:pPr>
            <a:r>
              <a:rPr lang="en-US" baseline="0" dirty="0" smtClean="0"/>
              <a:t>---</a:t>
            </a:r>
          </a:p>
          <a:p>
            <a:pPr marL="171450" indent="-171450">
              <a:buFont typeface="Arial" panose="020B0604020202020204" pitchFamily="34" charset="0"/>
              <a:buChar char="•"/>
            </a:pPr>
            <a:r>
              <a:rPr lang="en-US" dirty="0" smtClean="0"/>
              <a:t> The widely accepted definition of health. / The</a:t>
            </a:r>
            <a:r>
              <a:rPr lang="en-US" baseline="0" dirty="0" smtClean="0"/>
              <a:t> WHO has an operational definition that can be used more practically in research for example, you can find it in the book. </a:t>
            </a:r>
            <a:endParaRPr lang="en-US" dirty="0"/>
          </a:p>
        </p:txBody>
      </p:sp>
      <p:sp>
        <p:nvSpPr>
          <p:cNvPr id="4" name="Slide Number Placeholder 3"/>
          <p:cNvSpPr>
            <a:spLocks noGrp="1"/>
          </p:cNvSpPr>
          <p:nvPr>
            <p:ph type="sldNum" sz="quarter" idx="10"/>
          </p:nvPr>
        </p:nvSpPr>
        <p:spPr/>
        <p:txBody>
          <a:bodyPr/>
          <a:lstStyle/>
          <a:p>
            <a:fld id="{FCC80094-D88B-4055-B0C7-E78B25521C1C}" type="slidenum">
              <a:rPr lang="en-US" smtClean="0"/>
              <a:t>9</a:t>
            </a:fld>
            <a:endParaRPr lang="en-US"/>
          </a:p>
        </p:txBody>
      </p:sp>
    </p:spTree>
    <p:extLst>
      <p:ext uri="{BB962C8B-B14F-4D97-AF65-F5344CB8AC3E}">
        <p14:creationId xmlns:p14="http://schemas.microsoft.com/office/powerpoint/2010/main" val="408562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searched google images</a:t>
            </a:r>
            <a:r>
              <a:rPr lang="en-US" baseline="0" dirty="0" smtClean="0"/>
              <a:t> for the word well-being and a this </a:t>
            </a:r>
            <a:r>
              <a:rPr lang="en-US" baseline="0" dirty="0" err="1" smtClean="0"/>
              <a:t>si</a:t>
            </a:r>
            <a:r>
              <a:rPr lang="en-US" baseline="0" dirty="0" smtClean="0"/>
              <a:t> a screenshot of what I got.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you can see these top images are about </a:t>
            </a:r>
            <a:r>
              <a:rPr lang="en-US" b="1" baseline="0" dirty="0" smtClean="0"/>
              <a:t>you</a:t>
            </a:r>
            <a:r>
              <a:rPr lang="en-US" baseline="0" dirty="0" smtClean="0"/>
              <a:t> doing something: read a book, be active,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this is how p</a:t>
            </a:r>
            <a:r>
              <a:rPr lang="en-US" b="1" baseline="0" dirty="0" smtClean="0"/>
              <a:t>sychologists </a:t>
            </a:r>
            <a:r>
              <a:rPr lang="en-US" baseline="0" dirty="0" smtClean="0"/>
              <a:t>define wellbeing.  It is the presence of positive attributes like active pursuit of well-being, pro social behavior and so on. </a:t>
            </a:r>
            <a:r>
              <a:rPr lang="en-US" b="1" u="sng" baseline="0" dirty="0" smtClean="0">
                <a:solidFill>
                  <a:srgbClr val="FF0000"/>
                </a:solidFill>
                <a:effectLst>
                  <a:outerShdw blurRad="38100" dist="38100" dir="2700000" algn="tl">
                    <a:srgbClr val="000000">
                      <a:alpha val="43137"/>
                    </a:srgbClr>
                  </a:outerShdw>
                </a:effectLst>
              </a:rPr>
              <a:t>(reference 2)</a:t>
            </a:r>
            <a:endParaRPr lang="en-US" b="1" u="sng" dirty="0">
              <a:solidFill>
                <a:srgbClr val="FF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FCC80094-D88B-4055-B0C7-E78B25521C1C}" type="slidenum">
              <a:rPr lang="en-US" smtClean="0"/>
              <a:t>12</a:t>
            </a:fld>
            <a:endParaRPr lang="en-US"/>
          </a:p>
        </p:txBody>
      </p:sp>
    </p:spTree>
    <p:extLst>
      <p:ext uri="{BB962C8B-B14F-4D97-AF65-F5344CB8AC3E}">
        <p14:creationId xmlns:p14="http://schemas.microsoft.com/office/powerpoint/2010/main" val="20880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Standard of living: Includes level of education, employment status, food, dress, house,</a:t>
            </a:r>
            <a:r>
              <a:rPr lang="en-US" baseline="0" dirty="0" smtClean="0"/>
              <a:t> amusements</a:t>
            </a:r>
          </a:p>
          <a:p>
            <a:endParaRPr lang="en-US" dirty="0" smtClean="0"/>
          </a:p>
          <a:p>
            <a:r>
              <a:rPr lang="en-US" dirty="0" smtClean="0"/>
              <a:t>GNP: economic indicator- it is the </a:t>
            </a:r>
            <a:r>
              <a:rPr lang="en-US" sz="1200" b="0" i="0" kern="1200" dirty="0" smtClean="0">
                <a:solidFill>
                  <a:schemeClr val="tx1"/>
                </a:solidFill>
                <a:effectLst/>
                <a:latin typeface="+mn-lt"/>
                <a:ea typeface="+mn-ea"/>
                <a:cs typeface="+mn-cs"/>
              </a:rPr>
              <a:t>total value of all the goods and services produced by a country in a year including income from foreign investments, divided by the number of people living there</a:t>
            </a:r>
            <a:endParaRPr lang="en-US" dirty="0"/>
          </a:p>
        </p:txBody>
      </p:sp>
      <p:sp>
        <p:nvSpPr>
          <p:cNvPr id="4" name="Slide Number Placeholder 3"/>
          <p:cNvSpPr>
            <a:spLocks noGrp="1"/>
          </p:cNvSpPr>
          <p:nvPr>
            <p:ph type="sldNum" sz="quarter" idx="10"/>
          </p:nvPr>
        </p:nvSpPr>
        <p:spPr/>
        <p:txBody>
          <a:bodyPr/>
          <a:lstStyle/>
          <a:p>
            <a:fld id="{FCC80094-D88B-4055-B0C7-E78B25521C1C}" type="slidenum">
              <a:rPr lang="en-US" smtClean="0"/>
              <a:t>13</a:t>
            </a:fld>
            <a:endParaRPr lang="en-US"/>
          </a:p>
        </p:txBody>
      </p:sp>
    </p:spTree>
    <p:extLst>
      <p:ext uri="{BB962C8B-B14F-4D97-AF65-F5344CB8AC3E}">
        <p14:creationId xmlns:p14="http://schemas.microsoft.com/office/powerpoint/2010/main" val="3590796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0EDE54-9479-4BBC-821B-C216519F6870}" type="datetime1">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C9F5-F327-4322-AF33-8A03A6F7A7F7}" type="slidenum">
              <a:rPr lang="en-US" smtClean="0"/>
              <a:t>‹#›</a:t>
            </a:fld>
            <a:endParaRPr lang="en-US"/>
          </a:p>
        </p:txBody>
      </p:sp>
    </p:spTree>
    <p:extLst>
      <p:ext uri="{BB962C8B-B14F-4D97-AF65-F5344CB8AC3E}">
        <p14:creationId xmlns:p14="http://schemas.microsoft.com/office/powerpoint/2010/main" val="238637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BF996-B35A-4720-A212-15B470821495}" type="datetime1">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C9F5-F327-4322-AF33-8A03A6F7A7F7}" type="slidenum">
              <a:rPr lang="en-US" smtClean="0"/>
              <a:t>‹#›</a:t>
            </a:fld>
            <a:endParaRPr lang="en-US"/>
          </a:p>
        </p:txBody>
      </p:sp>
    </p:spTree>
    <p:extLst>
      <p:ext uri="{BB962C8B-B14F-4D97-AF65-F5344CB8AC3E}">
        <p14:creationId xmlns:p14="http://schemas.microsoft.com/office/powerpoint/2010/main" val="203967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90968-0BDF-4B28-8152-921AE26CA118}" type="datetime1">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C9F5-F327-4322-AF33-8A03A6F7A7F7}" type="slidenum">
              <a:rPr lang="en-US" smtClean="0"/>
              <a:t>‹#›</a:t>
            </a:fld>
            <a:endParaRPr lang="en-US"/>
          </a:p>
        </p:txBody>
      </p:sp>
    </p:spTree>
    <p:extLst>
      <p:ext uri="{BB962C8B-B14F-4D97-AF65-F5344CB8AC3E}">
        <p14:creationId xmlns:p14="http://schemas.microsoft.com/office/powerpoint/2010/main" val="3277707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29A99-0C01-49CB-AFD6-61D090AB518D}" type="datetime1">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C9F5-F327-4322-AF33-8A03A6F7A7F7}" type="slidenum">
              <a:rPr lang="en-US" smtClean="0"/>
              <a:t>‹#›</a:t>
            </a:fld>
            <a:endParaRPr lang="en-US"/>
          </a:p>
        </p:txBody>
      </p:sp>
    </p:spTree>
    <p:extLst>
      <p:ext uri="{BB962C8B-B14F-4D97-AF65-F5344CB8AC3E}">
        <p14:creationId xmlns:p14="http://schemas.microsoft.com/office/powerpoint/2010/main" val="417764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82D670-7E53-47C1-8805-26D53C7E1C15}" type="datetime1">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C9F5-F327-4322-AF33-8A03A6F7A7F7}" type="slidenum">
              <a:rPr lang="en-US" smtClean="0"/>
              <a:t>‹#›</a:t>
            </a:fld>
            <a:endParaRPr lang="en-US"/>
          </a:p>
        </p:txBody>
      </p:sp>
    </p:spTree>
    <p:extLst>
      <p:ext uri="{BB962C8B-B14F-4D97-AF65-F5344CB8AC3E}">
        <p14:creationId xmlns:p14="http://schemas.microsoft.com/office/powerpoint/2010/main" val="112400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E89739-55C5-4F69-8A96-47D9F2B83EA5}" type="datetime1">
              <a:rPr lang="en-US" smtClean="0"/>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C9F5-F327-4322-AF33-8A03A6F7A7F7}" type="slidenum">
              <a:rPr lang="en-US" smtClean="0"/>
              <a:t>‹#›</a:t>
            </a:fld>
            <a:endParaRPr lang="en-US"/>
          </a:p>
        </p:txBody>
      </p:sp>
    </p:spTree>
    <p:extLst>
      <p:ext uri="{BB962C8B-B14F-4D97-AF65-F5344CB8AC3E}">
        <p14:creationId xmlns:p14="http://schemas.microsoft.com/office/powerpoint/2010/main" val="186556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CFB776-6A9F-41E2-85C6-2EC7EB28B7E5}" type="datetime1">
              <a:rPr lang="en-US" smtClean="0"/>
              <a:t>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C9F5-F327-4322-AF33-8A03A6F7A7F7}" type="slidenum">
              <a:rPr lang="en-US" smtClean="0"/>
              <a:t>‹#›</a:t>
            </a:fld>
            <a:endParaRPr lang="en-US"/>
          </a:p>
        </p:txBody>
      </p:sp>
    </p:spTree>
    <p:extLst>
      <p:ext uri="{BB962C8B-B14F-4D97-AF65-F5344CB8AC3E}">
        <p14:creationId xmlns:p14="http://schemas.microsoft.com/office/powerpoint/2010/main" val="129213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200766-1536-4F05-AD80-41F8B69BCA01}" type="datetime1">
              <a:rPr lang="en-US" smtClean="0"/>
              <a:t>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C9F5-F327-4322-AF33-8A03A6F7A7F7}" type="slidenum">
              <a:rPr lang="en-US" smtClean="0"/>
              <a:t>‹#›</a:t>
            </a:fld>
            <a:endParaRPr lang="en-US"/>
          </a:p>
        </p:txBody>
      </p:sp>
    </p:spTree>
    <p:extLst>
      <p:ext uri="{BB962C8B-B14F-4D97-AF65-F5344CB8AC3E}">
        <p14:creationId xmlns:p14="http://schemas.microsoft.com/office/powerpoint/2010/main" val="209250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F906B-86FC-41AC-8009-34EF1A7F1EC9}" type="datetime1">
              <a:rPr lang="en-US" smtClean="0"/>
              <a:t>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5C9F5-F327-4322-AF33-8A03A6F7A7F7}" type="slidenum">
              <a:rPr lang="en-US" smtClean="0"/>
              <a:t>‹#›</a:t>
            </a:fld>
            <a:endParaRPr lang="en-US"/>
          </a:p>
        </p:txBody>
      </p:sp>
    </p:spTree>
    <p:extLst>
      <p:ext uri="{BB962C8B-B14F-4D97-AF65-F5344CB8AC3E}">
        <p14:creationId xmlns:p14="http://schemas.microsoft.com/office/powerpoint/2010/main" val="951111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3211F-3BE4-4002-B944-9AF48FCC4009}" type="datetime1">
              <a:rPr lang="en-US" smtClean="0"/>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C9F5-F327-4322-AF33-8A03A6F7A7F7}" type="slidenum">
              <a:rPr lang="en-US" smtClean="0"/>
              <a:t>‹#›</a:t>
            </a:fld>
            <a:endParaRPr lang="en-US"/>
          </a:p>
        </p:txBody>
      </p:sp>
    </p:spTree>
    <p:extLst>
      <p:ext uri="{BB962C8B-B14F-4D97-AF65-F5344CB8AC3E}">
        <p14:creationId xmlns:p14="http://schemas.microsoft.com/office/powerpoint/2010/main" val="332853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257AA-FAF6-406D-B143-9E8F00338267}" type="datetime1">
              <a:rPr lang="en-US" smtClean="0"/>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C9F5-F327-4322-AF33-8A03A6F7A7F7}" type="slidenum">
              <a:rPr lang="en-US" smtClean="0"/>
              <a:t>‹#›</a:t>
            </a:fld>
            <a:endParaRPr lang="en-US"/>
          </a:p>
        </p:txBody>
      </p:sp>
    </p:spTree>
    <p:extLst>
      <p:ext uri="{BB962C8B-B14F-4D97-AF65-F5344CB8AC3E}">
        <p14:creationId xmlns:p14="http://schemas.microsoft.com/office/powerpoint/2010/main" val="2296925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698A2-C815-4A03-BB5A-DCF85F44B95A}" type="datetime1">
              <a:rPr lang="en-US" smtClean="0"/>
              <a:t>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5C9F5-F327-4322-AF33-8A03A6F7A7F7}" type="slidenum">
              <a:rPr lang="en-US" smtClean="0"/>
              <a:t>‹#›</a:t>
            </a:fld>
            <a:endParaRPr lang="en-US"/>
          </a:p>
        </p:txBody>
      </p:sp>
    </p:spTree>
    <p:extLst>
      <p:ext uri="{BB962C8B-B14F-4D97-AF65-F5344CB8AC3E}">
        <p14:creationId xmlns:p14="http://schemas.microsoft.com/office/powerpoint/2010/main" val="119681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who.int/hia/evidence/doh/e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mailto:Marwah.m.i.h@gmail.com" TargetMode="Externa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493519"/>
            <a:ext cx="9144000" cy="1244283"/>
          </a:xfrm>
          <a:solidFill>
            <a:schemeClr val="tx1"/>
          </a:solidFill>
        </p:spPr>
        <p:txBody>
          <a:bodyPr>
            <a:normAutofit/>
          </a:bodyPr>
          <a:lstStyle/>
          <a:p>
            <a:r>
              <a:rPr lang="en-US" sz="7200" dirty="0" smtClean="0">
                <a:solidFill>
                  <a:schemeClr val="bg1"/>
                </a:solidFill>
              </a:rPr>
              <a:t>Determinants of Health</a:t>
            </a:r>
            <a:endParaRPr lang="en-US" sz="7200" dirty="0">
              <a:solidFill>
                <a:schemeClr val="bg1"/>
              </a:solidFill>
            </a:endParaRPr>
          </a:p>
        </p:txBody>
      </p:sp>
      <p:sp>
        <p:nvSpPr>
          <p:cNvPr id="3" name="Subtitle 2"/>
          <p:cNvSpPr>
            <a:spLocks noGrp="1"/>
          </p:cNvSpPr>
          <p:nvPr>
            <p:ph type="subTitle" idx="1"/>
          </p:nvPr>
        </p:nvSpPr>
        <p:spPr>
          <a:xfrm>
            <a:off x="1676400" y="3918017"/>
            <a:ext cx="9144000" cy="2367814"/>
          </a:xfrm>
          <a:solidFill>
            <a:schemeClr val="bg1"/>
          </a:solidFill>
        </p:spPr>
        <p:txBody>
          <a:bodyPr>
            <a:normAutofit fontScale="92500" lnSpcReduction="20000"/>
          </a:bodyPr>
          <a:lstStyle/>
          <a:p>
            <a:r>
              <a:rPr lang="en-US" sz="2900" b="1" dirty="0"/>
              <a:t>Marwah Hassounah MPH-HCOM, MBBS</a:t>
            </a:r>
          </a:p>
          <a:p>
            <a:r>
              <a:rPr lang="en-US" sz="2900" b="1" dirty="0"/>
              <a:t>Community Medicine Unit Faculty </a:t>
            </a:r>
          </a:p>
          <a:p>
            <a:r>
              <a:rPr lang="en-US" sz="2900" b="1" dirty="0"/>
              <a:t>Family and Community Medicine Department- King Saud University</a:t>
            </a:r>
          </a:p>
          <a:p>
            <a:r>
              <a:rPr lang="en-US" sz="2900" b="1" dirty="0" smtClean="0"/>
              <a:t>COMM 311 - Community Medicine Course</a:t>
            </a:r>
            <a:endParaRPr lang="en-US" sz="2900" b="1" dirty="0"/>
          </a:p>
          <a:p>
            <a:r>
              <a:rPr lang="en-US" sz="2900" b="1" dirty="0" smtClean="0"/>
              <a:t>September 16th, </a:t>
            </a:r>
            <a:r>
              <a:rPr lang="en-US" sz="2900" b="1" dirty="0"/>
              <a:t>2018    </a:t>
            </a:r>
            <a:r>
              <a:rPr lang="en-US" sz="2900" b="1" dirty="0" smtClean="0"/>
              <a:t>1-2 </a:t>
            </a:r>
            <a:r>
              <a:rPr lang="en-US" sz="2900" b="1" dirty="0"/>
              <a:t>p.m</a:t>
            </a:r>
            <a:r>
              <a:rPr lang="en-US" b="1" dirty="0"/>
              <a:t>.</a:t>
            </a:r>
          </a:p>
          <a:p>
            <a:endParaRPr lang="en-US" dirty="0" smtClean="0"/>
          </a:p>
        </p:txBody>
      </p:sp>
    </p:spTree>
    <p:extLst>
      <p:ext uri="{BB962C8B-B14F-4D97-AF65-F5344CB8AC3E}">
        <p14:creationId xmlns:p14="http://schemas.microsoft.com/office/powerpoint/2010/main" val="2386763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99"/>
          </a:solidFill>
        </p:spPr>
        <p:txBody>
          <a:bodyPr/>
          <a:lstStyle/>
          <a:p>
            <a:pPr algn="ctr"/>
            <a:r>
              <a:rPr lang="en-US" dirty="0" smtClean="0"/>
              <a:t>Defining Disease and Illness </a:t>
            </a:r>
            <a:r>
              <a:rPr lang="en-US" sz="2000" dirty="0" smtClean="0"/>
              <a:t>(2)</a:t>
            </a:r>
            <a:endParaRPr lang="en-US" dirty="0"/>
          </a:p>
        </p:txBody>
      </p:sp>
      <p:sp>
        <p:nvSpPr>
          <p:cNvPr id="3" name="Content Placeholder 2"/>
          <p:cNvSpPr>
            <a:spLocks noGrp="1"/>
          </p:cNvSpPr>
          <p:nvPr>
            <p:ph idx="1"/>
          </p:nvPr>
        </p:nvSpPr>
        <p:spPr>
          <a:xfrm>
            <a:off x="838200" y="1825625"/>
            <a:ext cx="10515600" cy="4895850"/>
          </a:xfrm>
        </p:spPr>
        <p:txBody>
          <a:bodyPr>
            <a:normAutofit lnSpcReduction="10000"/>
          </a:bodyPr>
          <a:lstStyle/>
          <a:p>
            <a:pPr marL="0" indent="0">
              <a:buNone/>
            </a:pPr>
            <a:endParaRPr lang="en-US" dirty="0" smtClean="0"/>
          </a:p>
          <a:p>
            <a:pPr marL="0" indent="0">
              <a:buNone/>
            </a:pPr>
            <a:r>
              <a:rPr lang="en-US" sz="3200" b="1" i="1" dirty="0" smtClean="0"/>
              <a:t>Disease</a:t>
            </a:r>
          </a:p>
          <a:p>
            <a:pPr marL="0" indent="0">
              <a:buNone/>
            </a:pPr>
            <a:r>
              <a:rPr lang="en-US" dirty="0" smtClean="0"/>
              <a:t>“A condition in which the body health is impaired”</a:t>
            </a:r>
          </a:p>
          <a:p>
            <a:pPr marL="0" indent="0">
              <a:buNone/>
            </a:pPr>
            <a:endParaRPr lang="en-US" dirty="0"/>
          </a:p>
          <a:p>
            <a:pPr marL="0" indent="0">
              <a:buNone/>
            </a:pPr>
            <a:r>
              <a:rPr lang="en-US" sz="3200" b="1" i="1" dirty="0" smtClean="0"/>
              <a:t>Illness</a:t>
            </a:r>
          </a:p>
          <a:p>
            <a:pPr marL="0" indent="0">
              <a:buNone/>
            </a:pPr>
            <a:r>
              <a:rPr lang="en-US" dirty="0" smtClean="0"/>
              <a:t>“A phenomenon in which one or more natural functions of the body are so disturbed that the affected individual cannot meet the natural requirements of everyday life.”</a:t>
            </a:r>
          </a:p>
          <a:p>
            <a:pPr marL="0" indent="0">
              <a:buNone/>
            </a:pPr>
            <a:endParaRPr lang="en-US" dirty="0" smtClean="0"/>
          </a:p>
          <a:p>
            <a:pPr lvl="1"/>
            <a:r>
              <a:rPr lang="en-US" dirty="0" smtClean="0"/>
              <a:t>if disturbance is severe+ short duration &gt;&gt; acute illness</a:t>
            </a:r>
          </a:p>
          <a:p>
            <a:pPr lvl="1"/>
            <a:r>
              <a:rPr lang="en-US" dirty="0" smtClean="0"/>
              <a:t>Long duration+ without disability &gt;&gt; chronic illness</a:t>
            </a:r>
            <a:endParaRPr lang="en-US" dirty="0"/>
          </a:p>
        </p:txBody>
      </p:sp>
      <p:sp>
        <p:nvSpPr>
          <p:cNvPr id="4" name="Slide Number Placeholder 3"/>
          <p:cNvSpPr>
            <a:spLocks noGrp="1"/>
          </p:cNvSpPr>
          <p:nvPr>
            <p:ph type="sldNum" sz="quarter" idx="12"/>
          </p:nvPr>
        </p:nvSpPr>
        <p:spPr/>
        <p:txBody>
          <a:bodyPr/>
          <a:lstStyle/>
          <a:p>
            <a:fld id="{0FF5C9F5-F327-4322-AF33-8A03A6F7A7F7}" type="slidenum">
              <a:rPr lang="en-US" smtClean="0"/>
              <a:t>10</a:t>
            </a:fld>
            <a:endParaRPr lang="en-US"/>
          </a:p>
        </p:txBody>
      </p:sp>
    </p:spTree>
    <p:extLst>
      <p:ext uri="{BB962C8B-B14F-4D97-AF65-F5344CB8AC3E}">
        <p14:creationId xmlns:p14="http://schemas.microsoft.com/office/powerpoint/2010/main" val="3690413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99"/>
          </a:solidFill>
        </p:spPr>
        <p:txBody>
          <a:bodyPr/>
          <a:lstStyle/>
          <a:p>
            <a:pPr algn="ctr"/>
            <a:r>
              <a:rPr lang="en-US" dirty="0" smtClean="0"/>
              <a:t>Defining Wellbeing</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6600" b="1" dirty="0" smtClean="0">
                <a:solidFill>
                  <a:schemeClr val="bg1"/>
                </a:solidFill>
              </a:rPr>
              <a:t>   There </a:t>
            </a:r>
            <a:r>
              <a:rPr lang="en-US" sz="6600" b="1" dirty="0">
                <a:solidFill>
                  <a:schemeClr val="bg1"/>
                </a:solidFill>
              </a:rPr>
              <a:t>is no satisfactory definition of the term </a:t>
            </a:r>
            <a:endParaRPr lang="en-US" sz="6600" b="1" dirty="0" smtClean="0">
              <a:solidFill>
                <a:schemeClr val="bg1"/>
              </a:solidFill>
            </a:endParaRPr>
          </a:p>
          <a:p>
            <a:pPr marL="0" indent="0" algn="ctr">
              <a:buNone/>
            </a:pPr>
            <a:r>
              <a:rPr lang="en-US" sz="6600" b="1" dirty="0" smtClean="0">
                <a:solidFill>
                  <a:schemeClr val="bg1"/>
                </a:solidFill>
              </a:rPr>
              <a:t>well-being!</a:t>
            </a:r>
            <a:endParaRPr lang="en-US" sz="6600" b="1" dirty="0">
              <a:solidFill>
                <a:schemeClr val="bg1"/>
              </a:solidFill>
            </a:endParaRPr>
          </a:p>
        </p:txBody>
      </p:sp>
      <p:sp>
        <p:nvSpPr>
          <p:cNvPr id="4" name="Slide Number Placeholder 3"/>
          <p:cNvSpPr>
            <a:spLocks noGrp="1"/>
          </p:cNvSpPr>
          <p:nvPr>
            <p:ph type="sldNum" sz="quarter" idx="12"/>
          </p:nvPr>
        </p:nvSpPr>
        <p:spPr/>
        <p:txBody>
          <a:bodyPr/>
          <a:lstStyle/>
          <a:p>
            <a:fld id="{0FF5C9F5-F327-4322-AF33-8A03A6F7A7F7}" type="slidenum">
              <a:rPr lang="en-US" smtClean="0"/>
              <a:t>11</a:t>
            </a:fld>
            <a:endParaRPr lang="en-US"/>
          </a:p>
        </p:txBody>
      </p:sp>
    </p:spTree>
    <p:extLst>
      <p:ext uri="{BB962C8B-B14F-4D97-AF65-F5344CB8AC3E}">
        <p14:creationId xmlns:p14="http://schemas.microsoft.com/office/powerpoint/2010/main" val="3165028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5C9F5-F327-4322-AF33-8A03A6F7A7F7}" type="slidenum">
              <a:rPr lang="en-US" smtClean="0"/>
              <a:t>12</a:t>
            </a:fld>
            <a:endParaRPr lang="en-US"/>
          </a:p>
        </p:txBody>
      </p:sp>
    </p:spTree>
    <p:extLst>
      <p:ext uri="{BB962C8B-B14F-4D97-AF65-F5344CB8AC3E}">
        <p14:creationId xmlns:p14="http://schemas.microsoft.com/office/powerpoint/2010/main" val="2470189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6699"/>
          </a:solidFill>
        </p:spPr>
        <p:txBody>
          <a:bodyPr/>
          <a:lstStyle/>
          <a:p>
            <a:pPr algn="ctr"/>
            <a:r>
              <a:rPr lang="en-US" dirty="0" smtClean="0"/>
              <a:t>Well being components</a:t>
            </a:r>
            <a:endParaRPr lang="en-US" dirty="0"/>
          </a:p>
        </p:txBody>
      </p:sp>
      <p:sp>
        <p:nvSpPr>
          <p:cNvPr id="2" name="Slide Number Placeholder 1"/>
          <p:cNvSpPr>
            <a:spLocks noGrp="1"/>
          </p:cNvSpPr>
          <p:nvPr>
            <p:ph type="sldNum" sz="quarter" idx="12"/>
          </p:nvPr>
        </p:nvSpPr>
        <p:spPr/>
        <p:txBody>
          <a:bodyPr/>
          <a:lstStyle/>
          <a:p>
            <a:fld id="{0FF5C9F5-F327-4322-AF33-8A03A6F7A7F7}" type="slidenum">
              <a:rPr lang="en-US" smtClean="0"/>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96258297"/>
              </p:ext>
            </p:extLst>
          </p:nvPr>
        </p:nvGraphicFramePr>
        <p:xfrm>
          <a:off x="838200" y="1870074"/>
          <a:ext cx="10515600" cy="4775245"/>
        </p:xfrm>
        <a:graphic>
          <a:graphicData uri="http://schemas.openxmlformats.org/drawingml/2006/table">
            <a:tbl>
              <a:tblPr firstRow="1" bandRow="1">
                <a:tableStyleId>{5C22544A-7EE6-4342-B048-85BDC9FD1C3A}</a:tableStyleId>
              </a:tblPr>
              <a:tblGrid>
                <a:gridCol w="5257800"/>
                <a:gridCol w="5257800"/>
              </a:tblGrid>
              <a:tr h="856716">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 Objective components</a:t>
                      </a:r>
                    </a:p>
                    <a:p>
                      <a:endParaRPr lang="en-US" dirty="0"/>
                    </a:p>
                  </a:txBody>
                  <a:tcPr/>
                </a:tc>
                <a:tc>
                  <a:txBody>
                    <a:bodyPr/>
                    <a:lstStyle/>
                    <a:p>
                      <a:pPr algn="ctr"/>
                      <a:r>
                        <a:rPr lang="en-US" sz="2800" b="0" dirty="0" smtClean="0">
                          <a:solidFill>
                            <a:schemeClr val="tx1"/>
                          </a:solidFill>
                        </a:rPr>
                        <a:t>Subjective components</a:t>
                      </a:r>
                      <a:endParaRPr lang="en-US" sz="2800" b="0" dirty="0">
                        <a:solidFill>
                          <a:schemeClr val="tx1"/>
                        </a:solidFill>
                      </a:endParaRPr>
                    </a:p>
                  </a:txBody>
                  <a:tcPr/>
                </a:tc>
              </a:tr>
              <a:tr h="1985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1- Standard of living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scale of our expenditure, the goods we consume,  and the services we enjoy.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comparison can</a:t>
                      </a:r>
                      <a:r>
                        <a:rPr lang="en-US" baseline="0" dirty="0" smtClean="0"/>
                        <a:t> be made using the </a:t>
                      </a:r>
                      <a:r>
                        <a:rPr lang="en-US" dirty="0" smtClean="0"/>
                        <a:t> per capita GNP (gross national product)</a:t>
                      </a:r>
                    </a:p>
                  </a:txBody>
                  <a:tcPr/>
                </a:tc>
                <a:tc>
                  <a:txBody>
                    <a:bodyPr/>
                    <a:lstStyle/>
                    <a:p>
                      <a:r>
                        <a:rPr lang="en-US" b="1" dirty="0" smtClean="0"/>
                        <a:t>Quality of life</a:t>
                      </a:r>
                    </a:p>
                    <a:p>
                      <a:endParaRPr lang="en-US" b="1" dirty="0" smtClean="0"/>
                    </a:p>
                    <a:p>
                      <a:pPr marL="285750" indent="-285750">
                        <a:buFont typeface="Arial" panose="020B0604020202020204" pitchFamily="34" charset="0"/>
                        <a:buChar char="•"/>
                      </a:pPr>
                      <a:r>
                        <a:rPr lang="en-US" b="0" dirty="0" smtClean="0"/>
                        <a:t>A composite measure of physical,</a:t>
                      </a:r>
                      <a:r>
                        <a:rPr lang="en-US" b="0" baseline="0" dirty="0" smtClean="0"/>
                        <a:t> mental, and social well-being </a:t>
                      </a:r>
                      <a:r>
                        <a:rPr lang="en-US" b="0" u="sng" baseline="0" dirty="0" smtClean="0"/>
                        <a:t>as perceived </a:t>
                      </a:r>
                      <a:r>
                        <a:rPr lang="en-US" b="0" baseline="0" dirty="0" smtClean="0"/>
                        <a:t>by each individual or by a group of individuals.</a:t>
                      </a:r>
                    </a:p>
                    <a:p>
                      <a:pPr marL="285750" indent="-285750">
                        <a:buFont typeface="Arial" panose="020B0604020202020204" pitchFamily="34" charset="0"/>
                        <a:buChar char="•"/>
                      </a:pPr>
                      <a:r>
                        <a:rPr lang="en-US" b="0" baseline="0" dirty="0" smtClean="0"/>
                        <a:t>Difficult to measure. Possible measures are the physical quality of life index </a:t>
                      </a:r>
                      <a:r>
                        <a:rPr lang="en-US" b="0" u="sng" baseline="0" dirty="0" smtClean="0"/>
                        <a:t>(PQLI) </a:t>
                      </a:r>
                      <a:r>
                        <a:rPr lang="en-US" b="0" baseline="0" dirty="0" smtClean="0"/>
                        <a:t>and  the Human development  Index </a:t>
                      </a:r>
                      <a:r>
                        <a:rPr lang="en-US" b="0" u="sng" baseline="0" dirty="0" smtClean="0"/>
                        <a:t>(HDI)</a:t>
                      </a:r>
                    </a:p>
                    <a:p>
                      <a:pPr marL="285750" indent="-285750">
                        <a:buFont typeface="Arial" panose="020B0604020202020204" pitchFamily="34" charset="0"/>
                        <a:buChar char="•"/>
                      </a:pPr>
                      <a:endParaRPr lang="en-US" b="0" dirty="0"/>
                    </a:p>
                  </a:txBody>
                  <a:tcPr/>
                </a:tc>
              </a:tr>
              <a:tr h="1358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2- Level of living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Parallel term used by the United</a:t>
                      </a:r>
                      <a:r>
                        <a:rPr lang="en-US" baseline="0" dirty="0" smtClean="0"/>
                        <a:t> Nations</a:t>
                      </a:r>
                      <a:endParaRPr lang="en-US" dirty="0" smtClean="0"/>
                    </a:p>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574820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99"/>
          </a:solidFill>
        </p:spPr>
        <p:txBody>
          <a:bodyPr/>
          <a:lstStyle/>
          <a:p>
            <a:pPr algn="ctr"/>
            <a:r>
              <a:rPr lang="en-US" dirty="0" smtClean="0"/>
              <a:t>Recap</a:t>
            </a:r>
            <a:endParaRPr lang="en-US" dirty="0"/>
          </a:p>
        </p:txBody>
      </p:sp>
      <p:sp>
        <p:nvSpPr>
          <p:cNvPr id="4" name="Slide Number Placeholder 3"/>
          <p:cNvSpPr>
            <a:spLocks noGrp="1"/>
          </p:cNvSpPr>
          <p:nvPr>
            <p:ph type="sldNum" sz="quarter" idx="12"/>
          </p:nvPr>
        </p:nvSpPr>
        <p:spPr/>
        <p:txBody>
          <a:bodyPr/>
          <a:lstStyle/>
          <a:p>
            <a:fld id="{0FF5C9F5-F327-4322-AF33-8A03A6F7A7F7}" type="slidenum">
              <a:rPr lang="en-US" smtClean="0"/>
              <a:t>14</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326009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703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FF6699"/>
          </a:solidFill>
        </p:spPr>
        <p:txBody>
          <a:bodyPr/>
          <a:lstStyle/>
          <a:p>
            <a:pPr algn="ctr"/>
            <a:r>
              <a:rPr lang="en-US" dirty="0"/>
              <a:t>Measures of Quality of Life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64214058"/>
              </p:ext>
            </p:extLst>
          </p:nvPr>
        </p:nvGraphicFramePr>
        <p:xfrm>
          <a:off x="838200" y="1825625"/>
          <a:ext cx="10515600" cy="5059680"/>
        </p:xfrm>
        <a:graphic>
          <a:graphicData uri="http://schemas.openxmlformats.org/drawingml/2006/table">
            <a:tbl>
              <a:tblPr firstRow="1" bandRow="1">
                <a:tableStyleId>{5C22544A-7EE6-4342-B048-85BDC9FD1C3A}</a:tableStyleId>
              </a:tblPr>
              <a:tblGrid>
                <a:gridCol w="2362200"/>
                <a:gridCol w="3863340"/>
                <a:gridCol w="4290060"/>
              </a:tblGrid>
              <a:tr h="370840">
                <a:tc>
                  <a:txBody>
                    <a:bodyPr/>
                    <a:lstStyle/>
                    <a:p>
                      <a:endParaRPr lang="en-US" sz="2800" u="none" dirty="0"/>
                    </a:p>
                  </a:txBody>
                  <a:tcPr>
                    <a:solidFill>
                      <a:schemeClr val="accent1">
                        <a:lumMod val="75000"/>
                      </a:schemeClr>
                    </a:solidFill>
                  </a:tcPr>
                </a:tc>
                <a:tc>
                  <a:txBody>
                    <a:bodyPr/>
                    <a:lstStyle/>
                    <a:p>
                      <a:r>
                        <a:rPr lang="en-US" sz="2000" b="1" baseline="0" dirty="0" smtClean="0"/>
                        <a:t>physical quality of life</a:t>
                      </a:r>
                      <a:r>
                        <a:rPr lang="en-US" sz="3200" b="1" baseline="0" dirty="0" smtClean="0"/>
                        <a:t> </a:t>
                      </a:r>
                      <a:r>
                        <a:rPr lang="en-US" sz="2000" b="1" baseline="0" dirty="0" smtClean="0"/>
                        <a:t>index </a:t>
                      </a:r>
                      <a:r>
                        <a:rPr lang="en-US" sz="2000" b="1" u="none" baseline="0" dirty="0" smtClean="0"/>
                        <a:t>(PQLI) </a:t>
                      </a:r>
                      <a:endParaRPr lang="en-US" sz="2000" b="1" u="none" dirty="0"/>
                    </a:p>
                  </a:txBody>
                  <a:tcPr/>
                </a:tc>
                <a:tc>
                  <a:txBody>
                    <a:bodyPr/>
                    <a:lstStyle/>
                    <a:p>
                      <a:r>
                        <a:rPr lang="en-US" sz="2000" b="1" dirty="0" smtClean="0"/>
                        <a:t>Human development  Index </a:t>
                      </a:r>
                      <a:r>
                        <a:rPr lang="en-US" sz="2000" b="1" u="none" dirty="0" smtClean="0"/>
                        <a:t>(HDI)</a:t>
                      </a:r>
                      <a:endParaRPr lang="en-US" sz="2000" b="1" u="none" dirty="0"/>
                    </a:p>
                  </a:txBody>
                  <a:tcPr/>
                </a:tc>
              </a:tr>
              <a:tr h="370840">
                <a:tc>
                  <a:txBody>
                    <a:bodyPr/>
                    <a:lstStyle/>
                    <a:p>
                      <a:r>
                        <a:rPr lang="en-US" dirty="0" smtClean="0">
                          <a:solidFill>
                            <a:schemeClr val="bg1"/>
                          </a:solidFill>
                        </a:rPr>
                        <a:t>Indicators used</a:t>
                      </a:r>
                      <a:r>
                        <a:rPr lang="en-US" baseline="0" dirty="0" smtClean="0">
                          <a:solidFill>
                            <a:schemeClr val="bg1"/>
                          </a:solidFill>
                        </a:rPr>
                        <a:t> in calculating this index</a:t>
                      </a:r>
                      <a:endParaRPr lang="en-US" dirty="0">
                        <a:solidFill>
                          <a:schemeClr val="bg1"/>
                        </a:solidFill>
                      </a:endParaRPr>
                    </a:p>
                  </a:txBody>
                  <a:tcPr>
                    <a:solidFill>
                      <a:schemeClr val="accent1">
                        <a:lumMod val="75000"/>
                      </a:schemeClr>
                    </a:solidFill>
                  </a:tcPr>
                </a:tc>
                <a:tc>
                  <a:txBody>
                    <a:bodyPr/>
                    <a:lstStyle/>
                    <a:p>
                      <a:pPr marL="342900" indent="-342900">
                        <a:buFont typeface="+mj-lt"/>
                        <a:buAutoNum type="arabicPeriod"/>
                      </a:pPr>
                      <a:r>
                        <a:rPr lang="en-US" dirty="0" smtClean="0"/>
                        <a:t>Infant mortality</a:t>
                      </a:r>
                    </a:p>
                    <a:p>
                      <a:pPr marL="342900" indent="-342900">
                        <a:buFont typeface="+mj-lt"/>
                        <a:buAutoNum type="arabicPeriod"/>
                      </a:pPr>
                      <a:r>
                        <a:rPr lang="en-US" dirty="0" smtClean="0"/>
                        <a:t>Life expectancy </a:t>
                      </a:r>
                      <a:r>
                        <a:rPr lang="en-US" u="sng" dirty="0" smtClean="0"/>
                        <a:t>at age one</a:t>
                      </a:r>
                    </a:p>
                    <a:p>
                      <a:pPr marL="342900" indent="-342900">
                        <a:buFont typeface="+mj-lt"/>
                        <a:buAutoNum type="arabicPeriod"/>
                      </a:pPr>
                      <a:r>
                        <a:rPr lang="en-US" u="none" dirty="0" smtClean="0"/>
                        <a:t>literacy</a:t>
                      </a:r>
                      <a:endParaRPr lang="en-US" u="none" dirty="0"/>
                    </a:p>
                  </a:txBody>
                  <a:tcPr/>
                </a:tc>
                <a:tc>
                  <a:txBody>
                    <a:bodyPr/>
                    <a:lstStyle/>
                    <a:p>
                      <a:pPr marL="342900" indent="-342900">
                        <a:buFont typeface="+mj-lt"/>
                        <a:buAutoNum type="arabicPeriod"/>
                      </a:pPr>
                      <a:r>
                        <a:rPr lang="en-US" dirty="0" smtClean="0"/>
                        <a:t>Life</a:t>
                      </a:r>
                      <a:r>
                        <a:rPr lang="en-US" baseline="0" dirty="0" smtClean="0"/>
                        <a:t> expectancy </a:t>
                      </a:r>
                      <a:r>
                        <a:rPr lang="en-US" u="sng" baseline="0" dirty="0" smtClean="0"/>
                        <a:t>at birth </a:t>
                      </a:r>
                      <a:r>
                        <a:rPr lang="en-US" u="none" baseline="0" dirty="0" smtClean="0"/>
                        <a:t>(longevity)</a:t>
                      </a:r>
                    </a:p>
                    <a:p>
                      <a:pPr marL="342900" indent="-342900">
                        <a:buFont typeface="+mj-lt"/>
                        <a:buAutoNum type="arabicPeriod"/>
                      </a:pPr>
                      <a:r>
                        <a:rPr lang="en-US" u="none" baseline="0" dirty="0" smtClean="0"/>
                        <a:t>Mean years of schooling (knowledge)</a:t>
                      </a:r>
                    </a:p>
                    <a:p>
                      <a:pPr marL="342900" indent="-342900">
                        <a:buFont typeface="+mj-lt"/>
                        <a:buAutoNum type="arabicPeriod"/>
                      </a:pPr>
                      <a:r>
                        <a:rPr lang="en-US" u="none" baseline="0" dirty="0" smtClean="0"/>
                        <a:t>Expected years of schooling (knowledge)</a:t>
                      </a:r>
                    </a:p>
                    <a:p>
                      <a:pPr marL="342900" indent="-342900">
                        <a:buFont typeface="+mj-lt"/>
                        <a:buAutoNum type="arabicPeriod"/>
                      </a:pPr>
                      <a:r>
                        <a:rPr lang="en-US" u="none" baseline="0" dirty="0" smtClean="0"/>
                        <a:t>GNI, gross national income,  per capita (income/ decent standard of living)</a:t>
                      </a:r>
                    </a:p>
                  </a:txBody>
                  <a:tcPr/>
                </a:tc>
              </a:tr>
              <a:tr h="370840">
                <a:tc>
                  <a:txBody>
                    <a:bodyPr/>
                    <a:lstStyle/>
                    <a:p>
                      <a:r>
                        <a:rPr lang="en-US" dirty="0" smtClean="0">
                          <a:solidFill>
                            <a:schemeClr val="bg1"/>
                          </a:solidFill>
                        </a:rPr>
                        <a:t>scale</a:t>
                      </a:r>
                      <a:endParaRPr lang="en-US" dirty="0">
                        <a:solidFill>
                          <a:schemeClr val="bg1"/>
                        </a:solidFill>
                      </a:endParaRPr>
                    </a:p>
                  </a:txBody>
                  <a:tcPr>
                    <a:solidFill>
                      <a:schemeClr val="accent1">
                        <a:lumMod val="75000"/>
                      </a:schemeClr>
                    </a:solidFill>
                  </a:tcPr>
                </a:tc>
                <a:tc>
                  <a:txBody>
                    <a:bodyPr/>
                    <a:lstStyle/>
                    <a:p>
                      <a:r>
                        <a:rPr lang="en-US" dirty="0" smtClean="0"/>
                        <a:t>From 0-100</a:t>
                      </a:r>
                    </a:p>
                    <a:p>
                      <a:r>
                        <a:rPr lang="en-US" dirty="0" smtClean="0"/>
                        <a:t>0 is worst performance and 100 is best performance</a:t>
                      </a:r>
                      <a:endParaRPr lang="en-US" dirty="0"/>
                    </a:p>
                  </a:txBody>
                  <a:tcPr/>
                </a:tc>
                <a:tc>
                  <a:txBody>
                    <a:bodyPr/>
                    <a:lstStyle/>
                    <a:p>
                      <a:r>
                        <a:rPr lang="en-US" dirty="0" smtClean="0"/>
                        <a:t>Values from 0 to 1</a:t>
                      </a:r>
                      <a:endParaRPr lang="en-US" dirty="0"/>
                    </a:p>
                  </a:txBody>
                  <a:tcPr/>
                </a:tc>
              </a:tr>
              <a:tr h="370840">
                <a:tc>
                  <a:txBody>
                    <a:bodyPr/>
                    <a:lstStyle/>
                    <a:p>
                      <a:r>
                        <a:rPr lang="en-US" dirty="0" smtClean="0">
                          <a:solidFill>
                            <a:schemeClr val="bg1"/>
                          </a:solidFill>
                        </a:rPr>
                        <a:t>It measures</a:t>
                      </a:r>
                      <a:endParaRPr lang="en-US" dirty="0">
                        <a:solidFill>
                          <a:schemeClr val="bg1"/>
                        </a:solidFill>
                      </a:endParaRPr>
                    </a:p>
                  </a:txBody>
                  <a:tcPr>
                    <a:solidFill>
                      <a:schemeClr val="accent1">
                        <a:lumMod val="75000"/>
                      </a:schemeClr>
                    </a:solidFill>
                  </a:tcPr>
                </a:tc>
                <a:tc>
                  <a:txBody>
                    <a:bodyPr/>
                    <a:lstStyle/>
                    <a:p>
                      <a:pPr marL="285750" indent="-285750">
                        <a:buFont typeface="Arial" panose="020B0604020202020204" pitchFamily="34" charset="0"/>
                        <a:buChar char="•"/>
                      </a:pPr>
                      <a:r>
                        <a:rPr lang="en-US" dirty="0" smtClean="0"/>
                        <a:t>The results of social, economic, and political policies. </a:t>
                      </a:r>
                    </a:p>
                    <a:p>
                      <a:pPr marL="285750" indent="-285750">
                        <a:buFont typeface="Arial" panose="020B0604020202020204" pitchFamily="34" charset="0"/>
                        <a:buChar char="•"/>
                      </a:pPr>
                      <a:r>
                        <a:rPr lang="en-US" dirty="0" smtClean="0"/>
                        <a:t>Does NOT  measure economic growth </a:t>
                      </a:r>
                      <a:endParaRPr lang="en-US" dirty="0"/>
                    </a:p>
                  </a:txBody>
                  <a:tcPr/>
                </a:tc>
                <a:tc>
                  <a:txBody>
                    <a:bodyPr/>
                    <a:lstStyle/>
                    <a:p>
                      <a:r>
                        <a:rPr lang="en-US" dirty="0" smtClean="0"/>
                        <a:t>It reflects achievements in the most basic human capabilities</a:t>
                      </a:r>
                      <a:endParaRPr lang="en-US" dirty="0"/>
                    </a:p>
                  </a:txBody>
                  <a:tcPr/>
                </a:tc>
              </a:tr>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Both</a:t>
                      </a:r>
                      <a:r>
                        <a:rPr lang="en-US" baseline="0" dirty="0" smtClean="0">
                          <a:solidFill>
                            <a:schemeClr val="bg1"/>
                          </a:solidFill>
                        </a:rPr>
                        <a:t> a</a:t>
                      </a:r>
                      <a:r>
                        <a:rPr lang="en-US" dirty="0" smtClean="0">
                          <a:solidFill>
                            <a:schemeClr val="bg1"/>
                          </a:solidFill>
                        </a:rPr>
                        <a:t>llow</a:t>
                      </a:r>
                      <a:r>
                        <a:rPr lang="en-US" baseline="0" dirty="0" smtClean="0">
                          <a:solidFill>
                            <a:schemeClr val="bg1"/>
                          </a:solidFill>
                        </a:rPr>
                        <a:t> </a:t>
                      </a:r>
                      <a:r>
                        <a:rPr lang="en-US" dirty="0" smtClean="0">
                          <a:solidFill>
                            <a:schemeClr val="bg1"/>
                          </a:solidFill>
                        </a:rPr>
                        <a:t>for national and international comparison</a:t>
                      </a:r>
                    </a:p>
                    <a:p>
                      <a:endParaRPr lang="en-US" dirty="0"/>
                    </a:p>
                  </a:txBody>
                  <a:tcPr>
                    <a:solidFill>
                      <a:schemeClr val="accent1">
                        <a:lumMod val="75000"/>
                      </a:schemeClr>
                    </a:solidFill>
                  </a:tcPr>
                </a:tc>
                <a:tc hMerge="1">
                  <a:txBody>
                    <a:bodyPr/>
                    <a:lstStyle/>
                    <a:p>
                      <a:pPr marL="0" indent="0">
                        <a:buFont typeface="Arial" panose="020B0604020202020204" pitchFamily="34" charset="0"/>
                        <a:buNone/>
                      </a:pPr>
                      <a:endParaRPr lang="en-US" dirty="0"/>
                    </a:p>
                  </a:txBody>
                  <a:tcPr/>
                </a:tc>
                <a:tc hMerge="1">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0FF5C9F5-F327-4322-AF33-8A03A6F7A7F7}" type="slidenum">
              <a:rPr lang="en-US" smtClean="0"/>
              <a:t>15</a:t>
            </a:fld>
            <a:endParaRPr lang="en-US"/>
          </a:p>
        </p:txBody>
      </p:sp>
    </p:spTree>
    <p:extLst>
      <p:ext uri="{BB962C8B-B14F-4D97-AF65-F5344CB8AC3E}">
        <p14:creationId xmlns:p14="http://schemas.microsoft.com/office/powerpoint/2010/main" val="3123879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a:solidFill>
                  <a:schemeClr val="bg1"/>
                </a:solidFill>
              </a:rPr>
              <a:t>O</a:t>
            </a:r>
            <a:r>
              <a:rPr lang="en-US" b="1" dirty="0" smtClean="0">
                <a:solidFill>
                  <a:schemeClr val="bg1"/>
                </a:solidFill>
              </a:rPr>
              <a:t>bjectives</a:t>
            </a:r>
            <a:endParaRPr lang="en-US" b="1" dirty="0">
              <a:solidFill>
                <a:schemeClr val="bg1"/>
              </a:solidFill>
            </a:endParaRPr>
          </a:p>
        </p:txBody>
      </p:sp>
      <p:sp>
        <p:nvSpPr>
          <p:cNvPr id="3" name="Content Placeholder 2"/>
          <p:cNvSpPr>
            <a:spLocks noGrp="1"/>
          </p:cNvSpPr>
          <p:nvPr>
            <p:ph idx="1"/>
          </p:nvPr>
        </p:nvSpPr>
        <p:spPr>
          <a:solidFill>
            <a:schemeClr val="bg1"/>
          </a:solidFill>
        </p:spPr>
        <p:txBody>
          <a:bodyPr/>
          <a:lstStyle/>
          <a:p>
            <a:pPr marL="0" indent="0">
              <a:buNone/>
            </a:pPr>
            <a:r>
              <a:rPr lang="en-US" dirty="0" smtClean="0"/>
              <a:t>By the end of this lecture, students should be able to:</a:t>
            </a:r>
          </a:p>
          <a:p>
            <a:endParaRPr lang="en-US" dirty="0"/>
          </a:p>
          <a:p>
            <a:pPr marL="514350" indent="-514350">
              <a:buFont typeface="+mj-lt"/>
              <a:buAutoNum type="arabicPeriod"/>
            </a:pPr>
            <a:r>
              <a:rPr lang="en-US" strike="sngStrike" dirty="0" smtClean="0"/>
              <a:t>Explain the </a:t>
            </a:r>
            <a:r>
              <a:rPr lang="en-US" strike="sngStrike" dirty="0"/>
              <a:t>spectrum of health in relation to health and sickness </a:t>
            </a:r>
            <a:endParaRPr lang="en-US" strike="sngStrike" dirty="0" smtClean="0"/>
          </a:p>
          <a:p>
            <a:pPr marL="514350" indent="-514350">
              <a:buFont typeface="+mj-lt"/>
              <a:buAutoNum type="arabicPeriod"/>
            </a:pPr>
            <a:r>
              <a:rPr lang="en-US" strike="sngStrike" dirty="0" smtClean="0"/>
              <a:t>Define</a:t>
            </a:r>
            <a:r>
              <a:rPr lang="en-US" strike="sngStrike" dirty="0"/>
              <a:t>:</a:t>
            </a:r>
            <a:r>
              <a:rPr lang="en-US" strike="sngStrike" dirty="0" smtClean="0"/>
              <a:t> </a:t>
            </a:r>
            <a:r>
              <a:rPr lang="en-US" strike="sngStrike" dirty="0"/>
              <a:t>health, disease, </a:t>
            </a:r>
            <a:r>
              <a:rPr lang="en-US" strike="sngStrike" dirty="0" smtClean="0"/>
              <a:t>illness, </a:t>
            </a:r>
            <a:r>
              <a:rPr lang="en-US" strike="sngStrike" dirty="0"/>
              <a:t>and </a:t>
            </a:r>
            <a:r>
              <a:rPr lang="en-US" strike="sngStrike" dirty="0" smtClean="0"/>
              <a:t>wellbeing</a:t>
            </a:r>
          </a:p>
          <a:p>
            <a:pPr marL="514350" indent="-514350">
              <a:buFont typeface="+mj-lt"/>
              <a:buAutoNum type="arabicPeriod"/>
            </a:pPr>
            <a:r>
              <a:rPr lang="en-US" dirty="0" smtClean="0"/>
              <a:t>Define the term “ determinants of health”</a:t>
            </a:r>
          </a:p>
          <a:p>
            <a:pPr marL="514350" indent="-514350">
              <a:buFont typeface="+mj-lt"/>
              <a:buAutoNum type="arabicPeriod"/>
            </a:pPr>
            <a:r>
              <a:rPr lang="en-US" dirty="0"/>
              <a:t>R</a:t>
            </a:r>
            <a:r>
              <a:rPr lang="en-US" dirty="0" smtClean="0"/>
              <a:t>ecognize different types of determinants </a:t>
            </a:r>
            <a:r>
              <a:rPr lang="en-US" dirty="0"/>
              <a:t>of </a:t>
            </a:r>
            <a:r>
              <a:rPr lang="en-US" dirty="0" smtClean="0"/>
              <a:t>health [ </a:t>
            </a:r>
            <a:r>
              <a:rPr lang="en-US" dirty="0"/>
              <a:t>biological, behavioral, socio and cultural, environmental, socioeconomic, health </a:t>
            </a:r>
            <a:r>
              <a:rPr lang="en-US" dirty="0" smtClean="0"/>
              <a:t>services, aging, </a:t>
            </a:r>
            <a:r>
              <a:rPr lang="en-US" dirty="0"/>
              <a:t>and </a:t>
            </a:r>
            <a:r>
              <a:rPr lang="en-US" dirty="0" smtClean="0"/>
              <a:t>gender]</a:t>
            </a:r>
          </a:p>
          <a:p>
            <a:pPr marL="514350" indent="-514350">
              <a:buFont typeface="+mj-lt"/>
              <a:buAutoNum type="arabicPeriod"/>
            </a:pPr>
            <a:r>
              <a:rPr lang="en-US" dirty="0" smtClean="0"/>
              <a:t>Recognize </a:t>
            </a:r>
            <a:r>
              <a:rPr lang="en-US" dirty="0"/>
              <a:t>the </a:t>
            </a:r>
            <a:r>
              <a:rPr lang="en-US" dirty="0" smtClean="0"/>
              <a:t>terms “right </a:t>
            </a:r>
            <a:r>
              <a:rPr lang="en-US" dirty="0"/>
              <a:t>to health “ and “health for all” </a:t>
            </a:r>
          </a:p>
        </p:txBody>
      </p:sp>
      <p:sp>
        <p:nvSpPr>
          <p:cNvPr id="4" name="Slide Number Placeholder 3"/>
          <p:cNvSpPr>
            <a:spLocks noGrp="1"/>
          </p:cNvSpPr>
          <p:nvPr>
            <p:ph type="sldNum" sz="quarter" idx="12"/>
          </p:nvPr>
        </p:nvSpPr>
        <p:spPr/>
        <p:txBody>
          <a:bodyPr/>
          <a:lstStyle/>
          <a:p>
            <a:fld id="{0FF5C9F5-F327-4322-AF33-8A03A6F7A7F7}"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488214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5C9F5-F327-4322-AF33-8A03A6F7A7F7}" type="slidenum">
              <a:rPr lang="en-US" smtClean="0"/>
              <a:t>17</a:t>
            </a:fld>
            <a:endParaRPr lang="en-US"/>
          </a:p>
        </p:txBody>
      </p:sp>
    </p:spTree>
    <p:extLst>
      <p:ext uri="{BB962C8B-B14F-4D97-AF65-F5344CB8AC3E}">
        <p14:creationId xmlns:p14="http://schemas.microsoft.com/office/powerpoint/2010/main" val="2737498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90">
          <a:fgClr>
            <a:schemeClr val="tx1"/>
          </a:fgClr>
          <a:bgClr>
            <a:schemeClr val="bg1"/>
          </a:bgClr>
        </a:patt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94360" y="1122362"/>
            <a:ext cx="11338560" cy="4626927"/>
          </a:xfrm>
          <a:scene3d>
            <a:camera prst="perspectiveFront"/>
            <a:lightRig rig="threePt" dir="t"/>
          </a:scene3d>
        </p:spPr>
        <p:txBody>
          <a:bodyPr>
            <a:noAutofit/>
          </a:bodyPr>
          <a:lstStyle/>
          <a:p>
            <a:r>
              <a:rPr lang="en-US" sz="13800" b="1" dirty="0" smtClean="0">
                <a:ln w="9525">
                  <a:solidFill>
                    <a:schemeClr val="bg1"/>
                  </a:solidFill>
                  <a:prstDash val="solid"/>
                </a:ln>
                <a:solidFill>
                  <a:srgbClr val="FF0066"/>
                </a:solidFill>
                <a:effectLst>
                  <a:outerShdw blurRad="12700" dist="38100" dir="2700000" algn="tl" rotWithShape="0">
                    <a:schemeClr val="accent5">
                      <a:lumMod val="60000"/>
                      <a:lumOff val="40000"/>
                    </a:schemeClr>
                  </a:outerShdw>
                </a:effectLst>
              </a:rPr>
              <a:t>Determinants of Health </a:t>
            </a:r>
            <a:endParaRPr lang="en-US" sz="13800" b="1" dirty="0">
              <a:ln w="9525">
                <a:solidFill>
                  <a:schemeClr val="bg1"/>
                </a:solidFill>
                <a:prstDash val="solid"/>
              </a:ln>
              <a:solidFill>
                <a:srgbClr val="FF0066"/>
              </a:solidFill>
              <a:effectLst>
                <a:outerShdw blurRad="12700" dist="38100" dir="2700000" algn="tl" rotWithShape="0">
                  <a:schemeClr val="accent5">
                    <a:lumMod val="60000"/>
                    <a:lumOff val="40000"/>
                  </a:schemeClr>
                </a:outerShdw>
              </a:effectLst>
            </a:endParaRPr>
          </a:p>
        </p:txBody>
      </p:sp>
      <p:sp>
        <p:nvSpPr>
          <p:cNvPr id="4" name="Slide Number Placeholder 3"/>
          <p:cNvSpPr>
            <a:spLocks noGrp="1"/>
          </p:cNvSpPr>
          <p:nvPr>
            <p:ph type="sldNum" sz="quarter" idx="12"/>
          </p:nvPr>
        </p:nvSpPr>
        <p:spPr/>
        <p:txBody>
          <a:bodyPr/>
          <a:lstStyle/>
          <a:p>
            <a:fld id="{0FF5C9F5-F327-4322-AF33-8A03A6F7A7F7}" type="slidenum">
              <a:rPr lang="en-US" smtClean="0"/>
              <a:t>18</a:t>
            </a:fld>
            <a:endParaRPr lang="en-US"/>
          </a:p>
        </p:txBody>
      </p:sp>
    </p:spTree>
    <p:extLst>
      <p:ext uri="{BB962C8B-B14F-4D97-AF65-F5344CB8AC3E}">
        <p14:creationId xmlns:p14="http://schemas.microsoft.com/office/powerpoint/2010/main" val="48300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5C9F5-F327-4322-AF33-8A03A6F7A7F7}" type="slidenum">
              <a:rPr lang="en-US" smtClean="0"/>
              <a:t>19</a:t>
            </a:fld>
            <a:endParaRPr lang="en-US"/>
          </a:p>
        </p:txBody>
      </p:sp>
      <p:sp>
        <p:nvSpPr>
          <p:cNvPr id="5" name="Rectangle 4"/>
          <p:cNvSpPr/>
          <p:nvPr/>
        </p:nvSpPr>
        <p:spPr>
          <a:xfrm>
            <a:off x="-243840" y="2557194"/>
            <a:ext cx="12435840" cy="1569660"/>
          </a:xfrm>
          <a:prstGeom prst="rect">
            <a:avLst/>
          </a:prstGeom>
          <a:solidFill>
            <a:schemeClr val="bg1"/>
          </a:solidFill>
        </p:spPr>
        <p:txBody>
          <a:bodyPr wrap="square">
            <a:spAutoFit/>
          </a:bodyPr>
          <a:lstStyle/>
          <a:p>
            <a:pPr algn="ctr"/>
            <a:r>
              <a:rPr lang="en-US" sz="4800" dirty="0" smtClean="0">
                <a:solidFill>
                  <a:srgbClr val="FF0066"/>
                </a:solidFill>
                <a:effectLst>
                  <a:outerShdw blurRad="38100" dist="38100" dir="2700000" algn="tl">
                    <a:srgbClr val="000000">
                      <a:alpha val="43137"/>
                    </a:srgbClr>
                  </a:outerShdw>
                </a:effectLst>
                <a:latin typeface="Helvetica" panose="020B0604020202020204" pitchFamily="34" charset="0"/>
              </a:rPr>
              <a:t>“Many </a:t>
            </a:r>
            <a:r>
              <a:rPr lang="en-US" sz="4800" dirty="0">
                <a:solidFill>
                  <a:srgbClr val="FF0066"/>
                </a:solidFill>
                <a:effectLst>
                  <a:outerShdw blurRad="38100" dist="38100" dir="2700000" algn="tl">
                    <a:srgbClr val="000000">
                      <a:alpha val="43137"/>
                    </a:srgbClr>
                  </a:outerShdw>
                </a:effectLst>
                <a:latin typeface="Helvetica" panose="020B0604020202020204" pitchFamily="34" charset="0"/>
              </a:rPr>
              <a:t>factors combine together to affect the health of individuals and communities</a:t>
            </a:r>
            <a:r>
              <a:rPr lang="en-US" sz="4800" dirty="0" smtClean="0">
                <a:solidFill>
                  <a:srgbClr val="FF0066"/>
                </a:solidFill>
                <a:effectLst>
                  <a:outerShdw blurRad="38100" dist="38100" dir="2700000" algn="tl">
                    <a:srgbClr val="000000">
                      <a:alpha val="43137"/>
                    </a:srgbClr>
                  </a:outerShdw>
                </a:effectLst>
                <a:latin typeface="Helvetica" panose="020B0604020202020204" pitchFamily="34" charset="0"/>
              </a:rPr>
              <a:t>.” </a:t>
            </a:r>
            <a:r>
              <a:rPr lang="en-US" sz="2800" dirty="0" smtClean="0">
                <a:solidFill>
                  <a:srgbClr val="FF0066"/>
                </a:solidFill>
                <a:effectLst>
                  <a:outerShdw blurRad="38100" dist="38100" dir="2700000" algn="tl">
                    <a:srgbClr val="000000">
                      <a:alpha val="43137"/>
                    </a:srgbClr>
                  </a:outerShdw>
                </a:effectLst>
                <a:latin typeface="Helvetica" panose="020B0604020202020204" pitchFamily="34" charset="0"/>
              </a:rPr>
              <a:t>(3)</a:t>
            </a:r>
            <a:r>
              <a:rPr lang="en-US" sz="4800" dirty="0">
                <a:solidFill>
                  <a:srgbClr val="FF0066"/>
                </a:solidFill>
                <a:effectLst>
                  <a:outerShdw blurRad="38100" dist="38100" dir="2700000" algn="tl">
                    <a:srgbClr val="000000">
                      <a:alpha val="43137"/>
                    </a:srgbClr>
                  </a:outerShdw>
                </a:effectLst>
                <a:latin typeface="Helvetica" panose="020B0604020202020204" pitchFamily="34" charset="0"/>
              </a:rPr>
              <a:t> </a:t>
            </a:r>
            <a:endParaRPr lang="en-US" sz="4800" dirty="0">
              <a:solidFill>
                <a:srgbClr val="FF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9441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a:solidFill>
                  <a:schemeClr val="bg1"/>
                </a:solidFill>
              </a:rPr>
              <a:t>O</a:t>
            </a:r>
            <a:r>
              <a:rPr lang="en-US" b="1" dirty="0" smtClean="0">
                <a:solidFill>
                  <a:schemeClr val="bg1"/>
                </a:solidFill>
              </a:rPr>
              <a:t>bjectives</a:t>
            </a:r>
            <a:endParaRPr lang="en-US" b="1" dirty="0">
              <a:solidFill>
                <a:schemeClr val="bg1"/>
              </a:solidFill>
            </a:endParaRPr>
          </a:p>
        </p:txBody>
      </p:sp>
      <p:sp>
        <p:nvSpPr>
          <p:cNvPr id="3" name="Content Placeholder 2"/>
          <p:cNvSpPr>
            <a:spLocks noGrp="1"/>
          </p:cNvSpPr>
          <p:nvPr>
            <p:ph idx="1"/>
          </p:nvPr>
        </p:nvSpPr>
        <p:spPr>
          <a:solidFill>
            <a:schemeClr val="bg1"/>
          </a:solidFill>
        </p:spPr>
        <p:txBody>
          <a:bodyPr/>
          <a:lstStyle/>
          <a:p>
            <a:pPr marL="0" indent="0">
              <a:buNone/>
            </a:pPr>
            <a:r>
              <a:rPr lang="en-US" dirty="0" smtClean="0"/>
              <a:t>By the end of this lecture, students should be able to:</a:t>
            </a:r>
          </a:p>
          <a:p>
            <a:endParaRPr lang="en-US" dirty="0"/>
          </a:p>
          <a:p>
            <a:pPr marL="514350" indent="-514350">
              <a:buFont typeface="+mj-lt"/>
              <a:buAutoNum type="arabicPeriod"/>
            </a:pPr>
            <a:r>
              <a:rPr lang="en-US" dirty="0" smtClean="0"/>
              <a:t>Explain the </a:t>
            </a:r>
            <a:r>
              <a:rPr lang="en-US" dirty="0"/>
              <a:t>spectrum of health in relation to health and sickness </a:t>
            </a:r>
            <a:endParaRPr lang="en-US" dirty="0" smtClean="0"/>
          </a:p>
          <a:p>
            <a:pPr marL="514350" indent="-514350">
              <a:buFont typeface="+mj-lt"/>
              <a:buAutoNum type="arabicPeriod"/>
            </a:pPr>
            <a:r>
              <a:rPr lang="en-US" dirty="0" smtClean="0"/>
              <a:t>Define</a:t>
            </a:r>
            <a:r>
              <a:rPr lang="en-US" dirty="0"/>
              <a:t>:</a:t>
            </a:r>
            <a:r>
              <a:rPr lang="en-US" dirty="0" smtClean="0"/>
              <a:t> </a:t>
            </a:r>
            <a:r>
              <a:rPr lang="en-US" dirty="0"/>
              <a:t>health, disease, </a:t>
            </a:r>
            <a:r>
              <a:rPr lang="en-US" dirty="0" smtClean="0"/>
              <a:t>illness, </a:t>
            </a:r>
            <a:r>
              <a:rPr lang="en-US" dirty="0"/>
              <a:t>and </a:t>
            </a:r>
            <a:r>
              <a:rPr lang="en-US" dirty="0" smtClean="0"/>
              <a:t>wellbeing</a:t>
            </a:r>
          </a:p>
          <a:p>
            <a:pPr marL="514350" indent="-514350">
              <a:buFont typeface="+mj-lt"/>
              <a:buAutoNum type="arabicPeriod"/>
            </a:pPr>
            <a:r>
              <a:rPr lang="en-US" dirty="0" smtClean="0"/>
              <a:t>Define the term “ determinants of health”</a:t>
            </a:r>
          </a:p>
          <a:p>
            <a:pPr marL="514350" indent="-514350">
              <a:buFont typeface="+mj-lt"/>
              <a:buAutoNum type="arabicPeriod"/>
            </a:pPr>
            <a:r>
              <a:rPr lang="en-US" dirty="0" smtClean="0"/>
              <a:t>Recognize different types of determinants </a:t>
            </a:r>
            <a:r>
              <a:rPr lang="en-US" dirty="0"/>
              <a:t>of </a:t>
            </a:r>
            <a:r>
              <a:rPr lang="en-US" dirty="0" smtClean="0"/>
              <a:t>health [ </a:t>
            </a:r>
            <a:r>
              <a:rPr lang="en-US" dirty="0"/>
              <a:t>biological, behavioral, socio and cultural, environmental, socioeconomic, health </a:t>
            </a:r>
            <a:r>
              <a:rPr lang="en-US" dirty="0" smtClean="0"/>
              <a:t>services, aging, </a:t>
            </a:r>
            <a:r>
              <a:rPr lang="en-US" dirty="0"/>
              <a:t>and </a:t>
            </a:r>
            <a:r>
              <a:rPr lang="en-US" dirty="0" smtClean="0"/>
              <a:t>gender]</a:t>
            </a:r>
          </a:p>
          <a:p>
            <a:pPr marL="514350" indent="-514350">
              <a:buFont typeface="+mj-lt"/>
              <a:buAutoNum type="arabicPeriod"/>
            </a:pPr>
            <a:r>
              <a:rPr lang="en-US" dirty="0" smtClean="0"/>
              <a:t>Recognize </a:t>
            </a:r>
            <a:r>
              <a:rPr lang="en-US" dirty="0"/>
              <a:t>the </a:t>
            </a:r>
            <a:r>
              <a:rPr lang="en-US" dirty="0" smtClean="0"/>
              <a:t>terms </a:t>
            </a:r>
            <a:r>
              <a:rPr lang="en-US" dirty="0"/>
              <a:t>“right to health “ and “health for all” </a:t>
            </a:r>
          </a:p>
        </p:txBody>
      </p:sp>
      <p:sp>
        <p:nvSpPr>
          <p:cNvPr id="4" name="Slide Number Placeholder 3"/>
          <p:cNvSpPr>
            <a:spLocks noGrp="1"/>
          </p:cNvSpPr>
          <p:nvPr>
            <p:ph type="sldNum" sz="quarter" idx="12"/>
          </p:nvPr>
        </p:nvSpPr>
        <p:spPr/>
        <p:txBody>
          <a:bodyPr/>
          <a:lstStyle/>
          <a:p>
            <a:fld id="{0FF5C9F5-F327-4322-AF33-8A03A6F7A7F7}" type="slidenum">
              <a:rPr lang="en-US" smtClean="0"/>
              <a:t>2</a:t>
            </a:fld>
            <a:endParaRPr lang="en-US"/>
          </a:p>
        </p:txBody>
      </p:sp>
    </p:spTree>
    <p:extLst>
      <p:ext uri="{BB962C8B-B14F-4D97-AF65-F5344CB8AC3E}">
        <p14:creationId xmlns:p14="http://schemas.microsoft.com/office/powerpoint/2010/main" val="989446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a:solidFill>
                  <a:schemeClr val="bg1"/>
                </a:solidFill>
              </a:rPr>
              <a:t>O</a:t>
            </a:r>
            <a:r>
              <a:rPr lang="en-US" b="1" dirty="0" smtClean="0">
                <a:solidFill>
                  <a:schemeClr val="bg1"/>
                </a:solidFill>
              </a:rPr>
              <a:t>bjectives</a:t>
            </a:r>
            <a:endParaRPr lang="en-US" b="1" dirty="0">
              <a:solidFill>
                <a:schemeClr val="bg1"/>
              </a:solidFill>
            </a:endParaRPr>
          </a:p>
        </p:txBody>
      </p:sp>
      <p:sp>
        <p:nvSpPr>
          <p:cNvPr id="3" name="Content Placeholder 2"/>
          <p:cNvSpPr>
            <a:spLocks noGrp="1"/>
          </p:cNvSpPr>
          <p:nvPr>
            <p:ph idx="1"/>
          </p:nvPr>
        </p:nvSpPr>
        <p:spPr>
          <a:solidFill>
            <a:schemeClr val="bg1"/>
          </a:solidFill>
        </p:spPr>
        <p:txBody>
          <a:bodyPr/>
          <a:lstStyle/>
          <a:p>
            <a:pPr marL="0" indent="0">
              <a:buNone/>
            </a:pPr>
            <a:r>
              <a:rPr lang="en-US" dirty="0" smtClean="0"/>
              <a:t>By the end of this lecture, students should be able to:</a:t>
            </a:r>
          </a:p>
          <a:p>
            <a:endParaRPr lang="en-US" dirty="0"/>
          </a:p>
          <a:p>
            <a:pPr marL="514350" indent="-514350">
              <a:buFont typeface="+mj-lt"/>
              <a:buAutoNum type="arabicPeriod"/>
            </a:pPr>
            <a:r>
              <a:rPr lang="en-US" strike="sngStrike" dirty="0" smtClean="0"/>
              <a:t>Explain the </a:t>
            </a:r>
            <a:r>
              <a:rPr lang="en-US" strike="sngStrike" dirty="0"/>
              <a:t>spectrum of health in relation to health and sickness </a:t>
            </a:r>
            <a:endParaRPr lang="en-US" strike="sngStrike" dirty="0" smtClean="0"/>
          </a:p>
          <a:p>
            <a:pPr marL="514350" indent="-514350">
              <a:buFont typeface="+mj-lt"/>
              <a:buAutoNum type="arabicPeriod"/>
            </a:pPr>
            <a:r>
              <a:rPr lang="en-US" strike="sngStrike" dirty="0" smtClean="0"/>
              <a:t>Define</a:t>
            </a:r>
            <a:r>
              <a:rPr lang="en-US" strike="sngStrike" dirty="0"/>
              <a:t>:</a:t>
            </a:r>
            <a:r>
              <a:rPr lang="en-US" strike="sngStrike" dirty="0" smtClean="0"/>
              <a:t> </a:t>
            </a:r>
            <a:r>
              <a:rPr lang="en-US" strike="sngStrike" dirty="0"/>
              <a:t>health, disease, </a:t>
            </a:r>
            <a:r>
              <a:rPr lang="en-US" strike="sngStrike" dirty="0" smtClean="0"/>
              <a:t>illness, </a:t>
            </a:r>
            <a:r>
              <a:rPr lang="en-US" strike="sngStrike" dirty="0"/>
              <a:t>and </a:t>
            </a:r>
            <a:r>
              <a:rPr lang="en-US" strike="sngStrike" dirty="0" smtClean="0"/>
              <a:t>wellbeing</a:t>
            </a:r>
          </a:p>
          <a:p>
            <a:pPr marL="514350" indent="-514350">
              <a:buFont typeface="+mj-lt"/>
              <a:buAutoNum type="arabicPeriod"/>
            </a:pPr>
            <a:r>
              <a:rPr lang="en-US" strike="sngStrike" dirty="0" smtClean="0"/>
              <a:t>Define the term “ determinants of health”</a:t>
            </a:r>
          </a:p>
          <a:p>
            <a:pPr marL="514350" indent="-514350">
              <a:buFont typeface="+mj-lt"/>
              <a:buAutoNum type="arabicPeriod"/>
            </a:pPr>
            <a:r>
              <a:rPr lang="en-US" dirty="0" smtClean="0"/>
              <a:t>Recognize different types of determinants </a:t>
            </a:r>
            <a:r>
              <a:rPr lang="en-US" dirty="0"/>
              <a:t>of </a:t>
            </a:r>
            <a:r>
              <a:rPr lang="en-US" dirty="0" smtClean="0"/>
              <a:t>health [ </a:t>
            </a:r>
            <a:r>
              <a:rPr lang="en-US" dirty="0"/>
              <a:t>biological, behavioral, socio and cultural, environmental, socioeconomic, health </a:t>
            </a:r>
            <a:r>
              <a:rPr lang="en-US" dirty="0" smtClean="0"/>
              <a:t>services, aging, </a:t>
            </a:r>
            <a:r>
              <a:rPr lang="en-US" dirty="0"/>
              <a:t>and </a:t>
            </a:r>
            <a:r>
              <a:rPr lang="en-US" dirty="0" smtClean="0"/>
              <a:t>gender]</a:t>
            </a:r>
          </a:p>
          <a:p>
            <a:pPr marL="514350" indent="-514350">
              <a:buFont typeface="+mj-lt"/>
              <a:buAutoNum type="arabicPeriod"/>
            </a:pPr>
            <a:r>
              <a:rPr lang="en-US" dirty="0" smtClean="0"/>
              <a:t>Recognize </a:t>
            </a:r>
            <a:r>
              <a:rPr lang="en-US" dirty="0"/>
              <a:t>the </a:t>
            </a:r>
            <a:r>
              <a:rPr lang="en-US" dirty="0" smtClean="0"/>
              <a:t>terms </a:t>
            </a:r>
            <a:r>
              <a:rPr lang="en-US" dirty="0"/>
              <a:t>“right to health “ and “health for all” </a:t>
            </a:r>
          </a:p>
        </p:txBody>
      </p:sp>
      <p:sp>
        <p:nvSpPr>
          <p:cNvPr id="4" name="Slide Number Placeholder 3"/>
          <p:cNvSpPr>
            <a:spLocks noGrp="1"/>
          </p:cNvSpPr>
          <p:nvPr>
            <p:ph type="sldNum" sz="quarter" idx="12"/>
          </p:nvPr>
        </p:nvSpPr>
        <p:spPr/>
        <p:txBody>
          <a:bodyPr/>
          <a:lstStyle/>
          <a:p>
            <a:fld id="{0FF5C9F5-F327-4322-AF33-8A03A6F7A7F7}"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746488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99"/>
          </a:solidFill>
        </p:spPr>
        <p:txBody>
          <a:bodyPr/>
          <a:lstStyle/>
          <a:p>
            <a:pPr algn="ctr"/>
            <a:r>
              <a:rPr lang="en-US" dirty="0" smtClean="0"/>
              <a:t>Types of determinants of health</a:t>
            </a:r>
            <a:endParaRPr lang="en-US" dirty="0"/>
          </a:p>
        </p:txBody>
      </p:sp>
      <p:sp>
        <p:nvSpPr>
          <p:cNvPr id="3" name="Content Placeholder 2"/>
          <p:cNvSpPr>
            <a:spLocks noGrp="1"/>
          </p:cNvSpPr>
          <p:nvPr>
            <p:ph idx="1"/>
          </p:nvPr>
        </p:nvSpPr>
        <p:spPr>
          <a:xfrm>
            <a:off x="838200" y="1825624"/>
            <a:ext cx="10515600" cy="4675383"/>
          </a:xfrm>
        </p:spPr>
        <p:txBody>
          <a:bodyPr>
            <a:normAutofit lnSpcReduction="10000"/>
          </a:bodyPr>
          <a:lstStyle/>
          <a:p>
            <a:pPr marL="514350" indent="-514350">
              <a:buFont typeface="+mj-lt"/>
              <a:buAutoNum type="arabicPeriod"/>
            </a:pPr>
            <a:endParaRPr lang="en-US" b="1" dirty="0" smtClean="0"/>
          </a:p>
          <a:p>
            <a:pPr marL="514350" indent="-514350">
              <a:buFont typeface="+mj-lt"/>
              <a:buAutoNum type="arabicPeriod"/>
            </a:pPr>
            <a:r>
              <a:rPr lang="en-US" b="1" dirty="0" smtClean="0"/>
              <a:t>Biological: </a:t>
            </a:r>
            <a:r>
              <a:rPr lang="en-US" dirty="0" smtClean="0"/>
              <a:t>genetic predisposition</a:t>
            </a:r>
          </a:p>
          <a:p>
            <a:pPr marL="514350" indent="-514350">
              <a:buFont typeface="+mj-lt"/>
              <a:buAutoNum type="arabicPeriod"/>
            </a:pPr>
            <a:r>
              <a:rPr lang="en-US" b="1" dirty="0" smtClean="0"/>
              <a:t>Behavioral and socio-cultural: </a:t>
            </a:r>
            <a:r>
              <a:rPr lang="en-US" dirty="0" smtClean="0"/>
              <a:t>cultural and behavior patterns, life long habits developed from socialization (</a:t>
            </a:r>
            <a:r>
              <a:rPr lang="en-US" dirty="0" err="1" smtClean="0"/>
              <a:t>eg</a:t>
            </a:r>
            <a:r>
              <a:rPr lang="en-US" dirty="0" smtClean="0"/>
              <a:t>: smoking), lifestyle</a:t>
            </a:r>
          </a:p>
          <a:p>
            <a:pPr marL="514350" indent="-514350">
              <a:buFont typeface="+mj-lt"/>
              <a:buAutoNum type="arabicPeriod"/>
            </a:pPr>
            <a:r>
              <a:rPr lang="en-US" b="1" dirty="0" smtClean="0"/>
              <a:t>Environment: </a:t>
            </a:r>
            <a:r>
              <a:rPr lang="en-US" dirty="0" smtClean="0"/>
              <a:t>internal, external (macro-environment: things you’re exposed to after conception.)</a:t>
            </a:r>
          </a:p>
          <a:p>
            <a:pPr marL="514350" indent="-514350">
              <a:buFont typeface="+mj-lt"/>
              <a:buAutoNum type="arabicPeriod"/>
            </a:pPr>
            <a:r>
              <a:rPr lang="en-US" b="1" dirty="0" smtClean="0"/>
              <a:t>Socio-economic</a:t>
            </a:r>
            <a:r>
              <a:rPr lang="en-US" dirty="0" smtClean="0"/>
              <a:t>: this determinant encompasses</a:t>
            </a:r>
          </a:p>
          <a:p>
            <a:pPr marL="914400" lvl="1" indent="-457200">
              <a:buFont typeface="+mj-lt"/>
              <a:buAutoNum type="alphaLcParenR"/>
            </a:pPr>
            <a:r>
              <a:rPr lang="en-US" dirty="0" smtClean="0"/>
              <a:t>Economic status: per capita GNP </a:t>
            </a:r>
          </a:p>
          <a:p>
            <a:pPr marL="914400" lvl="1" indent="-457200">
              <a:buFont typeface="+mj-lt"/>
              <a:buAutoNum type="alphaLcParenR"/>
            </a:pPr>
            <a:r>
              <a:rPr lang="en-US" dirty="0" smtClean="0"/>
              <a:t>Education</a:t>
            </a:r>
          </a:p>
          <a:p>
            <a:pPr marL="914400" lvl="1" indent="-457200">
              <a:buFont typeface="+mj-lt"/>
              <a:buAutoNum type="alphaLcParenR"/>
            </a:pPr>
            <a:r>
              <a:rPr lang="en-US" dirty="0" smtClean="0"/>
              <a:t>Occupation</a:t>
            </a:r>
          </a:p>
          <a:p>
            <a:pPr marL="914400" lvl="1" indent="-457200">
              <a:buFont typeface="+mj-lt"/>
              <a:buAutoNum type="alphaLcParenR"/>
            </a:pPr>
            <a:r>
              <a:rPr lang="en-US" dirty="0" smtClean="0"/>
              <a:t>Political system</a:t>
            </a:r>
          </a:p>
        </p:txBody>
      </p:sp>
      <p:sp>
        <p:nvSpPr>
          <p:cNvPr id="4" name="Slide Number Placeholder 3"/>
          <p:cNvSpPr>
            <a:spLocks noGrp="1"/>
          </p:cNvSpPr>
          <p:nvPr>
            <p:ph type="sldNum" sz="quarter" idx="12"/>
          </p:nvPr>
        </p:nvSpPr>
        <p:spPr/>
        <p:txBody>
          <a:bodyPr/>
          <a:lstStyle/>
          <a:p>
            <a:fld id="{0FF5C9F5-F327-4322-AF33-8A03A6F7A7F7}" type="slidenum">
              <a:rPr lang="en-US" smtClean="0"/>
              <a:t>21</a:t>
            </a:fld>
            <a:endParaRPr lang="en-US"/>
          </a:p>
        </p:txBody>
      </p:sp>
    </p:spTree>
    <p:extLst>
      <p:ext uri="{BB962C8B-B14F-4D97-AF65-F5344CB8AC3E}">
        <p14:creationId xmlns:p14="http://schemas.microsoft.com/office/powerpoint/2010/main" val="3760624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99"/>
          </a:solidFill>
        </p:spPr>
        <p:txBody>
          <a:bodyPr/>
          <a:lstStyle/>
          <a:p>
            <a:pPr algn="ctr"/>
            <a:r>
              <a:rPr lang="en-US" dirty="0" smtClean="0"/>
              <a:t>Types of determinants of health </a:t>
            </a:r>
            <a:r>
              <a:rPr lang="en-US" dirty="0" err="1" smtClean="0"/>
              <a:t>cnt</a:t>
            </a:r>
            <a:r>
              <a:rPr lang="en-US" dirty="0" smtClean="0"/>
              <a:t>’</a:t>
            </a:r>
            <a:endParaRPr lang="en-US" dirty="0"/>
          </a:p>
        </p:txBody>
      </p:sp>
      <p:sp>
        <p:nvSpPr>
          <p:cNvPr id="3" name="Content Placeholder 2"/>
          <p:cNvSpPr>
            <a:spLocks noGrp="1"/>
          </p:cNvSpPr>
          <p:nvPr>
            <p:ph idx="1"/>
          </p:nvPr>
        </p:nvSpPr>
        <p:spPr>
          <a:xfrm>
            <a:off x="838200" y="1825624"/>
            <a:ext cx="10515600" cy="4725487"/>
          </a:xfrm>
        </p:spPr>
        <p:txBody>
          <a:bodyPr>
            <a:normAutofit fontScale="92500" lnSpcReduction="10000"/>
          </a:bodyPr>
          <a:lstStyle/>
          <a:p>
            <a:pPr marL="0" indent="0">
              <a:buNone/>
            </a:pPr>
            <a:endParaRPr lang="en-US" b="1" dirty="0" smtClean="0"/>
          </a:p>
          <a:p>
            <a:pPr marL="0" indent="0">
              <a:buNone/>
            </a:pPr>
            <a:r>
              <a:rPr lang="en-US" b="1" dirty="0" smtClean="0"/>
              <a:t>5. </a:t>
            </a:r>
            <a:r>
              <a:rPr lang="en-US" b="1" dirty="0"/>
              <a:t>Health services: </a:t>
            </a:r>
            <a:r>
              <a:rPr lang="en-US" dirty="0"/>
              <a:t>services for treatment of disease, prevention of illness and promotion of health</a:t>
            </a:r>
            <a:r>
              <a:rPr lang="en-US" dirty="0" smtClean="0"/>
              <a:t>.</a:t>
            </a:r>
          </a:p>
          <a:p>
            <a:pPr marL="0" indent="0">
              <a:buNone/>
            </a:pPr>
            <a:r>
              <a:rPr lang="en-US" dirty="0"/>
              <a:t>To be effective, the health services </a:t>
            </a:r>
            <a:r>
              <a:rPr lang="en-US" dirty="0" smtClean="0"/>
              <a:t>must:</a:t>
            </a:r>
          </a:p>
          <a:p>
            <a:pPr lvl="1"/>
            <a:r>
              <a:rPr lang="en-US" dirty="0" smtClean="0"/>
              <a:t> </a:t>
            </a:r>
            <a:r>
              <a:rPr lang="en-US" dirty="0"/>
              <a:t>reach the social periphery</a:t>
            </a:r>
            <a:r>
              <a:rPr lang="en-US" dirty="0" smtClean="0"/>
              <a:t>,</a:t>
            </a:r>
          </a:p>
          <a:p>
            <a:pPr lvl="1"/>
            <a:r>
              <a:rPr lang="en-US" dirty="0" smtClean="0"/>
              <a:t> </a:t>
            </a:r>
            <a:r>
              <a:rPr lang="en-US" dirty="0"/>
              <a:t>equitably distributed, </a:t>
            </a:r>
            <a:endParaRPr lang="en-US" dirty="0" smtClean="0"/>
          </a:p>
          <a:p>
            <a:pPr lvl="1"/>
            <a:r>
              <a:rPr lang="en-US" dirty="0" smtClean="0"/>
              <a:t>accessible </a:t>
            </a:r>
            <a:r>
              <a:rPr lang="en-US" dirty="0"/>
              <a:t>at a cost the country and community can afford, </a:t>
            </a:r>
            <a:endParaRPr lang="en-US" dirty="0" smtClean="0"/>
          </a:p>
          <a:p>
            <a:pPr lvl="1"/>
            <a:r>
              <a:rPr lang="en-US" dirty="0" smtClean="0"/>
              <a:t>and </a:t>
            </a:r>
            <a:r>
              <a:rPr lang="en-US" dirty="0"/>
              <a:t>socially acceptable </a:t>
            </a:r>
          </a:p>
          <a:p>
            <a:pPr marL="0" indent="0">
              <a:buNone/>
            </a:pPr>
            <a:r>
              <a:rPr lang="en-US" b="1" dirty="0" smtClean="0"/>
              <a:t>6. Aging </a:t>
            </a:r>
            <a:endParaRPr lang="en-US" b="1" dirty="0"/>
          </a:p>
          <a:p>
            <a:pPr marL="0" indent="0">
              <a:buNone/>
            </a:pPr>
            <a:r>
              <a:rPr lang="en-US" b="1" dirty="0" smtClean="0"/>
              <a:t>7. Gender</a:t>
            </a:r>
            <a:endParaRPr lang="en-US" b="1" dirty="0"/>
          </a:p>
          <a:p>
            <a:pPr marL="0" indent="0">
              <a:buNone/>
            </a:pPr>
            <a:r>
              <a:rPr lang="en-US" b="1" dirty="0" smtClean="0"/>
              <a:t>8. Other</a:t>
            </a:r>
            <a:r>
              <a:rPr lang="en-US" b="1" dirty="0"/>
              <a:t>: </a:t>
            </a:r>
            <a:r>
              <a:rPr lang="en-US" dirty="0"/>
              <a:t>information technology, health related systems like agriculture and food</a:t>
            </a:r>
          </a:p>
        </p:txBody>
      </p:sp>
      <p:sp>
        <p:nvSpPr>
          <p:cNvPr id="4" name="Slide Number Placeholder 3"/>
          <p:cNvSpPr>
            <a:spLocks noGrp="1"/>
          </p:cNvSpPr>
          <p:nvPr>
            <p:ph type="sldNum" sz="quarter" idx="12"/>
          </p:nvPr>
        </p:nvSpPr>
        <p:spPr/>
        <p:txBody>
          <a:bodyPr/>
          <a:lstStyle/>
          <a:p>
            <a:fld id="{0FF5C9F5-F327-4322-AF33-8A03A6F7A7F7}" type="slidenum">
              <a:rPr lang="en-US" smtClean="0"/>
              <a:t>22</a:t>
            </a:fld>
            <a:endParaRPr lang="en-US"/>
          </a:p>
        </p:txBody>
      </p:sp>
    </p:spTree>
    <p:extLst>
      <p:ext uri="{BB962C8B-B14F-4D97-AF65-F5344CB8AC3E}">
        <p14:creationId xmlns:p14="http://schemas.microsoft.com/office/powerpoint/2010/main" val="1155640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Explosion 1 5"/>
          <p:cNvSpPr/>
          <p:nvPr/>
        </p:nvSpPr>
        <p:spPr>
          <a:xfrm>
            <a:off x="228600" y="-1177290"/>
            <a:ext cx="11830050" cy="9726930"/>
          </a:xfrm>
          <a:prstGeom prst="irregularSeal1">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8986" r="41069" b="20861"/>
          <a:stretch/>
        </p:blipFill>
        <p:spPr>
          <a:xfrm>
            <a:off x="4455105" y="1298146"/>
            <a:ext cx="2907137" cy="4451144"/>
          </a:xfrm>
        </p:spPr>
      </p:pic>
      <p:sp>
        <p:nvSpPr>
          <p:cNvPr id="4" name="Slide Number Placeholder 3"/>
          <p:cNvSpPr>
            <a:spLocks noGrp="1"/>
          </p:cNvSpPr>
          <p:nvPr>
            <p:ph type="sldNum" sz="quarter" idx="12"/>
          </p:nvPr>
        </p:nvSpPr>
        <p:spPr/>
        <p:txBody>
          <a:bodyPr/>
          <a:lstStyle/>
          <a:p>
            <a:fld id="{0FF5C9F5-F327-4322-AF33-8A03A6F7A7F7}" type="slidenum">
              <a:rPr lang="en-US" smtClean="0"/>
              <a:t>23</a:t>
            </a:fld>
            <a:endParaRPr lang="en-US"/>
          </a:p>
        </p:txBody>
      </p:sp>
    </p:spTree>
    <p:extLst>
      <p:ext uri="{BB962C8B-B14F-4D97-AF65-F5344CB8AC3E}">
        <p14:creationId xmlns:p14="http://schemas.microsoft.com/office/powerpoint/2010/main" val="335949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99"/>
          </a:solidFill>
        </p:spPr>
        <p:txBody>
          <a:bodyPr/>
          <a:lstStyle/>
          <a:p>
            <a:pPr algn="ctr"/>
            <a:r>
              <a:rPr lang="en-US" dirty="0" smtClean="0"/>
              <a:t>Types of determinants of health</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Biological					</a:t>
            </a:r>
          </a:p>
          <a:p>
            <a:pPr marL="514350" indent="-514350">
              <a:buFont typeface="+mj-lt"/>
              <a:buAutoNum type="arabicPeriod"/>
            </a:pPr>
            <a:r>
              <a:rPr lang="en-US" dirty="0" smtClean="0"/>
              <a:t>Behavioral and socio-cultural  		</a:t>
            </a:r>
          </a:p>
          <a:p>
            <a:pPr marL="514350" indent="-514350">
              <a:buFont typeface="+mj-lt"/>
              <a:buAutoNum type="arabicPeriod"/>
            </a:pPr>
            <a:r>
              <a:rPr lang="en-US" dirty="0" smtClean="0"/>
              <a:t>Environment 						</a:t>
            </a:r>
          </a:p>
          <a:p>
            <a:pPr marL="514350" indent="-514350">
              <a:buFont typeface="+mj-lt"/>
              <a:buAutoNum type="arabicPeriod"/>
            </a:pPr>
            <a:r>
              <a:rPr lang="en-US" dirty="0" smtClean="0"/>
              <a:t>Socio-economic </a:t>
            </a:r>
          </a:p>
          <a:p>
            <a:pPr marL="514350" indent="-514350">
              <a:buFont typeface="+mj-lt"/>
              <a:buAutoNum type="arabicPeriod"/>
            </a:pPr>
            <a:r>
              <a:rPr lang="en-US" dirty="0" smtClean="0"/>
              <a:t>Health services	</a:t>
            </a:r>
          </a:p>
          <a:p>
            <a:pPr marL="514350" indent="-514350">
              <a:buFont typeface="+mj-lt"/>
              <a:buAutoNum type="arabicPeriod"/>
            </a:pPr>
            <a:r>
              <a:rPr lang="en-US" dirty="0" smtClean="0"/>
              <a:t>Aging							</a:t>
            </a:r>
          </a:p>
          <a:p>
            <a:pPr marL="514350" indent="-514350">
              <a:buFont typeface="+mj-lt"/>
              <a:buAutoNum type="arabicPeriod"/>
            </a:pPr>
            <a:r>
              <a:rPr lang="en-US" dirty="0" smtClean="0"/>
              <a:t>Gender								</a:t>
            </a:r>
          </a:p>
          <a:p>
            <a:pPr marL="514350" indent="-514350">
              <a:buFont typeface="+mj-lt"/>
              <a:buAutoNum type="arabicPeriod"/>
            </a:pPr>
            <a:r>
              <a:rPr lang="en-US" dirty="0" smtClean="0"/>
              <a:t>Other: information technology, health related systems like agriculture and food</a:t>
            </a:r>
          </a:p>
        </p:txBody>
      </p:sp>
      <p:sp>
        <p:nvSpPr>
          <p:cNvPr id="4" name="Slide Number Placeholder 3"/>
          <p:cNvSpPr>
            <a:spLocks noGrp="1"/>
          </p:cNvSpPr>
          <p:nvPr>
            <p:ph type="sldNum" sz="quarter" idx="12"/>
          </p:nvPr>
        </p:nvSpPr>
        <p:spPr/>
        <p:txBody>
          <a:bodyPr/>
          <a:lstStyle/>
          <a:p>
            <a:fld id="{0FF5C9F5-F327-4322-AF33-8A03A6F7A7F7}"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102654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5C9F5-F327-4322-AF33-8A03A6F7A7F7}" type="slidenum">
              <a:rPr lang="en-US" smtClean="0"/>
              <a:t>25</a:t>
            </a:fld>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080" y="-142240"/>
            <a:ext cx="10859193" cy="7094436"/>
          </a:xfrm>
        </p:spPr>
      </p:pic>
    </p:spTree>
    <p:extLst>
      <p:ext uri="{BB962C8B-B14F-4D97-AF65-F5344CB8AC3E}">
        <p14:creationId xmlns:p14="http://schemas.microsoft.com/office/powerpoint/2010/main" val="2067186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0748" y="412631"/>
            <a:ext cx="5077192" cy="6126281"/>
          </a:xfrm>
        </p:spPr>
      </p:pic>
      <p:sp>
        <p:nvSpPr>
          <p:cNvPr id="4" name="Slide Number Placeholder 3"/>
          <p:cNvSpPr>
            <a:spLocks noGrp="1"/>
          </p:cNvSpPr>
          <p:nvPr>
            <p:ph type="sldNum" sz="quarter" idx="12"/>
          </p:nvPr>
        </p:nvSpPr>
        <p:spPr/>
        <p:txBody>
          <a:bodyPr/>
          <a:lstStyle/>
          <a:p>
            <a:fld id="{0FF5C9F5-F327-4322-AF33-8A03A6F7A7F7}" type="slidenum">
              <a:rPr lang="en-US" smtClean="0"/>
              <a:t>26</a:t>
            </a:fld>
            <a:endParaRPr lang="en-US"/>
          </a:p>
        </p:txBody>
      </p:sp>
    </p:spTree>
    <p:extLst>
      <p:ext uri="{BB962C8B-B14F-4D97-AF65-F5344CB8AC3E}">
        <p14:creationId xmlns:p14="http://schemas.microsoft.com/office/powerpoint/2010/main" val="3927571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99"/>
          </a:solidFill>
        </p:spPr>
        <p:txBody>
          <a:bodyPr/>
          <a:lstStyle/>
          <a:p>
            <a:r>
              <a:rPr lang="en-US" dirty="0" smtClean="0"/>
              <a:t>Some of what they did with this community </a:t>
            </a:r>
            <a:r>
              <a:rPr lang="en-US" sz="1200" dirty="0" smtClean="0"/>
              <a:t>(4)</a:t>
            </a:r>
            <a:endParaRPr lang="en-US" sz="1200"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7667" r="7667"/>
          <a:stretch>
            <a:fillRect/>
          </a:stretch>
        </p:blipFill>
        <p:spPr/>
      </p:pic>
      <p:sp>
        <p:nvSpPr>
          <p:cNvPr id="3" name="Content Placeholder 2"/>
          <p:cNvSpPr>
            <a:spLocks noGrp="1"/>
          </p:cNvSpPr>
          <p:nvPr>
            <p:ph type="body" sz="half" idx="2"/>
          </p:nvPr>
        </p:nvSpPr>
        <p:spPr>
          <a:xfrm>
            <a:off x="839787" y="2295785"/>
            <a:ext cx="3932237" cy="3811588"/>
          </a:xfrm>
          <a:ln>
            <a:solidFill>
              <a:schemeClr val="tx1"/>
            </a:solidFill>
          </a:ln>
        </p:spPr>
        <p:txBody>
          <a:bodyPr/>
          <a:lstStyle/>
          <a:p>
            <a:endParaRPr lang="en-US" dirty="0" smtClean="0"/>
          </a:p>
          <a:p>
            <a:r>
              <a:rPr lang="en-US" sz="2800" dirty="0" smtClean="0"/>
              <a:t>Created inter-sectoral sustainable partnerships </a:t>
            </a:r>
          </a:p>
          <a:p>
            <a:pPr marL="0" indent="0">
              <a:buNone/>
            </a:pPr>
            <a:endParaRPr lang="en-US" dirty="0"/>
          </a:p>
        </p:txBody>
      </p:sp>
      <p:sp>
        <p:nvSpPr>
          <p:cNvPr id="4" name="Slide Number Placeholder 3"/>
          <p:cNvSpPr>
            <a:spLocks noGrp="1"/>
          </p:cNvSpPr>
          <p:nvPr>
            <p:ph type="sldNum" sz="quarter" idx="12"/>
          </p:nvPr>
        </p:nvSpPr>
        <p:spPr/>
        <p:txBody>
          <a:bodyPr/>
          <a:lstStyle/>
          <a:p>
            <a:fld id="{0FF5C9F5-F327-4322-AF33-8A03A6F7A7F7}" type="slidenum">
              <a:rPr lang="en-US" smtClean="0"/>
              <a:t>27</a:t>
            </a:fld>
            <a:endParaRPr lang="en-US"/>
          </a:p>
        </p:txBody>
      </p:sp>
    </p:spTree>
    <p:extLst>
      <p:ext uri="{BB962C8B-B14F-4D97-AF65-F5344CB8AC3E}">
        <p14:creationId xmlns:p14="http://schemas.microsoft.com/office/powerpoint/2010/main" val="1775351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99"/>
          </a:solidFill>
        </p:spPr>
        <p:txBody>
          <a:bodyPr/>
          <a:lstStyle/>
          <a:p>
            <a:r>
              <a:rPr lang="en-US" dirty="0" smtClean="0"/>
              <a:t>Some of what they did with this community </a:t>
            </a:r>
            <a:r>
              <a:rPr lang="en-US" sz="1200" dirty="0" smtClean="0"/>
              <a:t>(4)</a:t>
            </a:r>
            <a:endParaRPr lang="en-US" sz="1200" dirty="0"/>
          </a:p>
        </p:txBody>
      </p:sp>
      <p:sp>
        <p:nvSpPr>
          <p:cNvPr id="3" name="Content Placeholder 2"/>
          <p:cNvSpPr>
            <a:spLocks noGrp="1"/>
          </p:cNvSpPr>
          <p:nvPr>
            <p:ph type="body" sz="half" idx="2"/>
          </p:nvPr>
        </p:nvSpPr>
        <p:spPr>
          <a:xfrm>
            <a:off x="839787" y="2295785"/>
            <a:ext cx="3932237" cy="3811588"/>
          </a:xfrm>
          <a:ln>
            <a:solidFill>
              <a:schemeClr val="tx1"/>
            </a:solidFill>
          </a:ln>
        </p:spPr>
        <p:txBody>
          <a:bodyPr/>
          <a:lstStyle/>
          <a:p>
            <a:endParaRPr lang="en-US" dirty="0" smtClean="0"/>
          </a:p>
          <a:p>
            <a:r>
              <a:rPr lang="en-US" sz="2800" dirty="0"/>
              <a:t>Training of community health workers (CHW)</a:t>
            </a:r>
          </a:p>
          <a:p>
            <a:pPr marL="0" indent="0">
              <a:buNone/>
            </a:pPr>
            <a:endParaRPr lang="en-US" dirty="0"/>
          </a:p>
        </p:txBody>
      </p:sp>
      <p:sp>
        <p:nvSpPr>
          <p:cNvPr id="4" name="Slide Number Placeholder 3"/>
          <p:cNvSpPr>
            <a:spLocks noGrp="1"/>
          </p:cNvSpPr>
          <p:nvPr>
            <p:ph type="sldNum" sz="quarter" idx="12"/>
          </p:nvPr>
        </p:nvSpPr>
        <p:spPr/>
        <p:txBody>
          <a:bodyPr/>
          <a:lstStyle/>
          <a:p>
            <a:fld id="{0FF5C9F5-F327-4322-AF33-8A03A6F7A7F7}" type="slidenum">
              <a:rPr lang="en-US" smtClean="0"/>
              <a:t>28</a:t>
            </a:fld>
            <a:endParaRPr lang="en-US"/>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7900" r="7900"/>
          <a:stretch>
            <a:fillRect/>
          </a:stretch>
        </p:blipFill>
        <p:spPr/>
      </p:pic>
    </p:spTree>
    <p:extLst>
      <p:ext uri="{BB962C8B-B14F-4D97-AF65-F5344CB8AC3E}">
        <p14:creationId xmlns:p14="http://schemas.microsoft.com/office/powerpoint/2010/main" val="893837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99"/>
          </a:solidFill>
        </p:spPr>
        <p:txBody>
          <a:bodyPr/>
          <a:lstStyle/>
          <a:p>
            <a:r>
              <a:rPr lang="en-US" dirty="0" smtClean="0"/>
              <a:t>Some of what they did with this community </a:t>
            </a:r>
            <a:r>
              <a:rPr lang="en-US" sz="1200" dirty="0" smtClean="0"/>
              <a:t>(4)</a:t>
            </a:r>
            <a:endParaRPr lang="en-US" sz="1200" dirty="0"/>
          </a:p>
        </p:txBody>
      </p:sp>
      <p:sp>
        <p:nvSpPr>
          <p:cNvPr id="3" name="Content Placeholder 2"/>
          <p:cNvSpPr>
            <a:spLocks noGrp="1"/>
          </p:cNvSpPr>
          <p:nvPr>
            <p:ph type="body" sz="half" idx="2"/>
          </p:nvPr>
        </p:nvSpPr>
        <p:spPr>
          <a:xfrm>
            <a:off x="839787" y="2295785"/>
            <a:ext cx="3932237" cy="3811588"/>
          </a:xfrm>
          <a:ln>
            <a:solidFill>
              <a:schemeClr val="tx1"/>
            </a:solidFill>
          </a:ln>
        </p:spPr>
        <p:txBody>
          <a:bodyPr/>
          <a:lstStyle/>
          <a:p>
            <a:endParaRPr lang="en-US" dirty="0" smtClean="0"/>
          </a:p>
          <a:p>
            <a:endParaRPr lang="en-US" sz="28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0FF5C9F5-F327-4322-AF33-8A03A6F7A7F7}" type="slidenum">
              <a:rPr lang="en-US" smtClean="0"/>
              <a:t>29</a:t>
            </a:fld>
            <a:endParaRPr lang="en-US"/>
          </a:p>
        </p:txBody>
      </p:sp>
      <p:sp>
        <p:nvSpPr>
          <p:cNvPr id="8" name="Rectangle 7"/>
          <p:cNvSpPr/>
          <p:nvPr/>
        </p:nvSpPr>
        <p:spPr>
          <a:xfrm>
            <a:off x="839788" y="2712071"/>
            <a:ext cx="3814100" cy="954107"/>
          </a:xfrm>
          <a:prstGeom prst="rect">
            <a:avLst/>
          </a:prstGeom>
        </p:spPr>
        <p:txBody>
          <a:bodyPr wrap="square">
            <a:spAutoFit/>
          </a:bodyPr>
          <a:lstStyle/>
          <a:p>
            <a:r>
              <a:rPr lang="en-US" sz="2800" dirty="0"/>
              <a:t>Involving women in small industries </a:t>
            </a:r>
          </a:p>
        </p:txBody>
      </p:sp>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rcRect l="8049" r="8049"/>
          <a:stretch>
            <a:fillRect/>
          </a:stretch>
        </p:blipFill>
        <p:spPr/>
      </p:pic>
    </p:spTree>
    <p:extLst>
      <p:ext uri="{BB962C8B-B14F-4D97-AF65-F5344CB8AC3E}">
        <p14:creationId xmlns:p14="http://schemas.microsoft.com/office/powerpoint/2010/main" val="3795752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5C9F5-F327-4322-AF33-8A03A6F7A7F7}" type="slidenum">
              <a:rPr lang="en-US" smtClean="0"/>
              <a:t>3</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1023" y="328684"/>
            <a:ext cx="4553985" cy="5692481"/>
          </a:xfrm>
          <a:prstGeom prst="rect">
            <a:avLst/>
          </a:prstGeom>
        </p:spPr>
      </p:pic>
    </p:spTree>
    <p:extLst>
      <p:ext uri="{BB962C8B-B14F-4D97-AF65-F5344CB8AC3E}">
        <p14:creationId xmlns:p14="http://schemas.microsoft.com/office/powerpoint/2010/main" val="26025432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99"/>
          </a:solidFill>
        </p:spPr>
        <p:txBody>
          <a:bodyPr/>
          <a:lstStyle/>
          <a:p>
            <a:r>
              <a:rPr lang="en-US" dirty="0" smtClean="0"/>
              <a:t>Some of what they did with this community </a:t>
            </a:r>
            <a:r>
              <a:rPr lang="en-US" sz="1200" dirty="0" smtClean="0"/>
              <a:t>(4)</a:t>
            </a:r>
            <a:endParaRPr lang="en-US" sz="1200" dirty="0"/>
          </a:p>
        </p:txBody>
      </p:sp>
      <p:sp>
        <p:nvSpPr>
          <p:cNvPr id="3" name="Content Placeholder 2"/>
          <p:cNvSpPr>
            <a:spLocks noGrp="1"/>
          </p:cNvSpPr>
          <p:nvPr>
            <p:ph type="body" sz="half" idx="2"/>
          </p:nvPr>
        </p:nvSpPr>
        <p:spPr>
          <a:xfrm>
            <a:off x="839787" y="2295785"/>
            <a:ext cx="3932237" cy="3811588"/>
          </a:xfrm>
          <a:ln>
            <a:solidFill>
              <a:schemeClr val="tx1"/>
            </a:solidFill>
          </a:ln>
        </p:spPr>
        <p:txBody>
          <a:bodyPr/>
          <a:lstStyle/>
          <a:p>
            <a:endParaRPr lang="en-US" dirty="0" smtClean="0"/>
          </a:p>
          <a:p>
            <a:endParaRPr lang="en-US" sz="28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0FF5C9F5-F327-4322-AF33-8A03A6F7A7F7}" type="slidenum">
              <a:rPr lang="en-US" smtClean="0"/>
              <a:t>30</a:t>
            </a:fld>
            <a:endParaRPr lang="en-US"/>
          </a:p>
        </p:txBody>
      </p:sp>
      <p:sp>
        <p:nvSpPr>
          <p:cNvPr id="8" name="Rectangle 7"/>
          <p:cNvSpPr/>
          <p:nvPr/>
        </p:nvSpPr>
        <p:spPr>
          <a:xfrm>
            <a:off x="839788" y="2712071"/>
            <a:ext cx="3814100" cy="2677656"/>
          </a:xfrm>
          <a:prstGeom prst="rect">
            <a:avLst/>
          </a:prstGeom>
        </p:spPr>
        <p:txBody>
          <a:bodyPr wrap="square">
            <a:spAutoFit/>
          </a:bodyPr>
          <a:lstStyle/>
          <a:p>
            <a:r>
              <a:rPr lang="en-US" sz="2800" dirty="0"/>
              <a:t>communication skills training for informal leaders and CHW &gt;&gt; lead to acquiring a large water pump for clean water</a:t>
            </a:r>
            <a:endParaRPr lang="ar-SA" sz="2800" dirty="0"/>
          </a:p>
        </p:txBody>
      </p:sp>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508" r="2508"/>
          <a:stretch>
            <a:fillRect/>
          </a:stretch>
        </p:blipFill>
        <p:spPr/>
      </p:pic>
    </p:spTree>
    <p:extLst>
      <p:ext uri="{BB962C8B-B14F-4D97-AF65-F5344CB8AC3E}">
        <p14:creationId xmlns:p14="http://schemas.microsoft.com/office/powerpoint/2010/main" val="2368103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99"/>
          </a:solidFill>
        </p:spPr>
        <p:txBody>
          <a:bodyPr/>
          <a:lstStyle/>
          <a:p>
            <a:r>
              <a:rPr lang="en-US" dirty="0" smtClean="0"/>
              <a:t>Some of what they did with this community </a:t>
            </a:r>
            <a:r>
              <a:rPr lang="en-US" sz="1200" dirty="0" smtClean="0"/>
              <a:t>(4)</a:t>
            </a:r>
            <a:endParaRPr lang="en-US" sz="1200" dirty="0"/>
          </a:p>
        </p:txBody>
      </p:sp>
      <p:sp>
        <p:nvSpPr>
          <p:cNvPr id="3" name="Content Placeholder 2"/>
          <p:cNvSpPr>
            <a:spLocks noGrp="1"/>
          </p:cNvSpPr>
          <p:nvPr>
            <p:ph type="body" sz="half" idx="2"/>
          </p:nvPr>
        </p:nvSpPr>
        <p:spPr>
          <a:xfrm>
            <a:off x="839787" y="2295785"/>
            <a:ext cx="3932237" cy="3811588"/>
          </a:xfrm>
          <a:ln>
            <a:solidFill>
              <a:schemeClr val="tx1"/>
            </a:solidFill>
          </a:ln>
        </p:spPr>
        <p:txBody>
          <a:bodyPr/>
          <a:lstStyle/>
          <a:p>
            <a:endParaRPr lang="en-US" dirty="0" smtClean="0"/>
          </a:p>
          <a:p>
            <a:endParaRPr lang="en-US" sz="28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0FF5C9F5-F327-4322-AF33-8A03A6F7A7F7}" type="slidenum">
              <a:rPr lang="en-US" smtClean="0"/>
              <a:t>31</a:t>
            </a:fld>
            <a:endParaRPr lang="en-US"/>
          </a:p>
        </p:txBody>
      </p:sp>
      <p:sp>
        <p:nvSpPr>
          <p:cNvPr id="8" name="Rectangle 7"/>
          <p:cNvSpPr/>
          <p:nvPr/>
        </p:nvSpPr>
        <p:spPr>
          <a:xfrm>
            <a:off x="839788" y="2712071"/>
            <a:ext cx="3814100" cy="2246769"/>
          </a:xfrm>
          <a:prstGeom prst="rect">
            <a:avLst/>
          </a:prstGeom>
        </p:spPr>
        <p:txBody>
          <a:bodyPr wrap="square">
            <a:spAutoFit/>
          </a:bodyPr>
          <a:lstStyle/>
          <a:p>
            <a:r>
              <a:rPr lang="en-US" sz="2800" dirty="0"/>
              <a:t>waste collection and sorting &gt;&gt;organic waste was turned into fertilizer and sold to nearby farmers.</a:t>
            </a: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2508" r="2508"/>
          <a:stretch>
            <a:fillRect/>
          </a:stretch>
        </p:blipFill>
        <p:spPr/>
      </p:pic>
    </p:spTree>
    <p:extLst>
      <p:ext uri="{BB962C8B-B14F-4D97-AF65-F5344CB8AC3E}">
        <p14:creationId xmlns:p14="http://schemas.microsoft.com/office/powerpoint/2010/main" val="3356985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983" y="641445"/>
            <a:ext cx="11777871" cy="5373904"/>
          </a:xfrm>
        </p:spPr>
      </p:pic>
      <p:sp>
        <p:nvSpPr>
          <p:cNvPr id="4" name="Slide Number Placeholder 3"/>
          <p:cNvSpPr>
            <a:spLocks noGrp="1"/>
          </p:cNvSpPr>
          <p:nvPr>
            <p:ph type="sldNum" sz="quarter" idx="12"/>
          </p:nvPr>
        </p:nvSpPr>
        <p:spPr/>
        <p:txBody>
          <a:bodyPr/>
          <a:lstStyle/>
          <a:p>
            <a:fld id="{0FF5C9F5-F327-4322-AF33-8A03A6F7A7F7}" type="slidenum">
              <a:rPr lang="en-US" smtClean="0"/>
              <a:t>32</a:t>
            </a:fld>
            <a:endParaRPr lang="en-US"/>
          </a:p>
        </p:txBody>
      </p:sp>
    </p:spTree>
    <p:extLst>
      <p:ext uri="{BB962C8B-B14F-4D97-AF65-F5344CB8AC3E}">
        <p14:creationId xmlns:p14="http://schemas.microsoft.com/office/powerpoint/2010/main" val="1375715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a:solidFill>
                  <a:schemeClr val="bg1"/>
                </a:solidFill>
              </a:rPr>
              <a:t>O</a:t>
            </a:r>
            <a:r>
              <a:rPr lang="en-US" b="1" dirty="0" smtClean="0">
                <a:solidFill>
                  <a:schemeClr val="bg1"/>
                </a:solidFill>
              </a:rPr>
              <a:t>bjectives</a:t>
            </a:r>
            <a:endParaRPr lang="en-US" b="1" dirty="0">
              <a:solidFill>
                <a:schemeClr val="bg1"/>
              </a:solidFill>
            </a:endParaRPr>
          </a:p>
        </p:txBody>
      </p:sp>
      <p:sp>
        <p:nvSpPr>
          <p:cNvPr id="3" name="Content Placeholder 2"/>
          <p:cNvSpPr>
            <a:spLocks noGrp="1"/>
          </p:cNvSpPr>
          <p:nvPr>
            <p:ph idx="1"/>
          </p:nvPr>
        </p:nvSpPr>
        <p:spPr>
          <a:solidFill>
            <a:schemeClr val="bg1"/>
          </a:solidFill>
        </p:spPr>
        <p:txBody>
          <a:bodyPr/>
          <a:lstStyle/>
          <a:p>
            <a:pPr marL="0" indent="0">
              <a:buNone/>
            </a:pPr>
            <a:r>
              <a:rPr lang="en-US" dirty="0" smtClean="0"/>
              <a:t>By the end of this lecture, students should be able to:</a:t>
            </a:r>
          </a:p>
          <a:p>
            <a:endParaRPr lang="en-US" dirty="0"/>
          </a:p>
          <a:p>
            <a:pPr marL="514350" indent="-514350">
              <a:buFont typeface="+mj-lt"/>
              <a:buAutoNum type="arabicPeriod"/>
            </a:pPr>
            <a:r>
              <a:rPr lang="en-US" strike="sngStrike" dirty="0" smtClean="0"/>
              <a:t>Explain the </a:t>
            </a:r>
            <a:r>
              <a:rPr lang="en-US" strike="sngStrike" dirty="0"/>
              <a:t>spectrum of health in relation to health and sickness </a:t>
            </a:r>
            <a:endParaRPr lang="en-US" strike="sngStrike" dirty="0" smtClean="0"/>
          </a:p>
          <a:p>
            <a:pPr marL="514350" indent="-514350">
              <a:buFont typeface="+mj-lt"/>
              <a:buAutoNum type="arabicPeriod"/>
            </a:pPr>
            <a:r>
              <a:rPr lang="en-US" strike="sngStrike" dirty="0" smtClean="0"/>
              <a:t>Define</a:t>
            </a:r>
            <a:r>
              <a:rPr lang="en-US" strike="sngStrike" dirty="0"/>
              <a:t>:</a:t>
            </a:r>
            <a:r>
              <a:rPr lang="en-US" strike="sngStrike" dirty="0" smtClean="0"/>
              <a:t> </a:t>
            </a:r>
            <a:r>
              <a:rPr lang="en-US" strike="sngStrike" dirty="0"/>
              <a:t>health, disease, </a:t>
            </a:r>
            <a:r>
              <a:rPr lang="en-US" strike="sngStrike" dirty="0" smtClean="0"/>
              <a:t>illness, </a:t>
            </a:r>
            <a:r>
              <a:rPr lang="en-US" strike="sngStrike" dirty="0"/>
              <a:t>and </a:t>
            </a:r>
            <a:r>
              <a:rPr lang="en-US" strike="sngStrike" dirty="0" smtClean="0"/>
              <a:t>wellbeing</a:t>
            </a:r>
          </a:p>
          <a:p>
            <a:pPr marL="514350" indent="-514350">
              <a:buFont typeface="+mj-lt"/>
              <a:buAutoNum type="arabicPeriod"/>
            </a:pPr>
            <a:r>
              <a:rPr lang="en-US" strike="sngStrike" dirty="0" smtClean="0"/>
              <a:t>Define the term “ determinants of health”</a:t>
            </a:r>
          </a:p>
          <a:p>
            <a:pPr marL="514350" indent="-514350">
              <a:buFont typeface="+mj-lt"/>
              <a:buAutoNum type="arabicPeriod"/>
            </a:pPr>
            <a:r>
              <a:rPr lang="en-US" strike="sngStrike" dirty="0" smtClean="0"/>
              <a:t>Recognize different types of determinants </a:t>
            </a:r>
            <a:r>
              <a:rPr lang="en-US" strike="sngStrike" dirty="0"/>
              <a:t>of </a:t>
            </a:r>
            <a:r>
              <a:rPr lang="en-US" strike="sngStrike" dirty="0" smtClean="0"/>
              <a:t>health [ </a:t>
            </a:r>
            <a:r>
              <a:rPr lang="en-US" strike="sngStrike" dirty="0"/>
              <a:t>biological, behavioral, socio and cultural, environmental, socioeconomic, health </a:t>
            </a:r>
            <a:r>
              <a:rPr lang="en-US" strike="sngStrike" dirty="0" smtClean="0"/>
              <a:t>services, aging, </a:t>
            </a:r>
            <a:r>
              <a:rPr lang="en-US" strike="sngStrike" dirty="0"/>
              <a:t>and </a:t>
            </a:r>
            <a:r>
              <a:rPr lang="en-US" strike="sngStrike" dirty="0" smtClean="0"/>
              <a:t>gender]</a:t>
            </a:r>
          </a:p>
          <a:p>
            <a:pPr marL="514350" indent="-514350">
              <a:buFont typeface="+mj-lt"/>
              <a:buAutoNum type="arabicPeriod"/>
            </a:pPr>
            <a:r>
              <a:rPr lang="en-US" dirty="0" smtClean="0"/>
              <a:t>Recognize </a:t>
            </a:r>
            <a:r>
              <a:rPr lang="en-US" dirty="0"/>
              <a:t>the </a:t>
            </a:r>
            <a:r>
              <a:rPr lang="en-US" dirty="0" smtClean="0"/>
              <a:t>terms </a:t>
            </a:r>
            <a:r>
              <a:rPr lang="en-US" dirty="0"/>
              <a:t>“right to health “ and “health for all” </a:t>
            </a:r>
          </a:p>
        </p:txBody>
      </p:sp>
      <p:sp>
        <p:nvSpPr>
          <p:cNvPr id="4" name="Slide Number Placeholder 3"/>
          <p:cNvSpPr>
            <a:spLocks noGrp="1"/>
          </p:cNvSpPr>
          <p:nvPr>
            <p:ph type="sldNum" sz="quarter" idx="12"/>
          </p:nvPr>
        </p:nvSpPr>
        <p:spPr/>
        <p:txBody>
          <a:bodyPr/>
          <a:lstStyle/>
          <a:p>
            <a:fld id="{0FF5C9F5-F327-4322-AF33-8A03A6F7A7F7}"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3103176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99"/>
          </a:solidFill>
        </p:spPr>
        <p:txBody>
          <a:bodyPr/>
          <a:lstStyle/>
          <a:p>
            <a:pPr algn="ctr"/>
            <a:r>
              <a:rPr lang="en-US" dirty="0" smtClean="0"/>
              <a:t>Right to Health</a:t>
            </a:r>
            <a:endParaRPr lang="en-US" dirty="0"/>
          </a:p>
        </p:txBody>
      </p:sp>
      <p:sp>
        <p:nvSpPr>
          <p:cNvPr id="3" name="Content Placeholder 2"/>
          <p:cNvSpPr>
            <a:spLocks noGrp="1"/>
          </p:cNvSpPr>
          <p:nvPr>
            <p:ph idx="1"/>
          </p:nvPr>
        </p:nvSpPr>
        <p:spPr/>
        <p:txBody>
          <a:bodyPr/>
          <a:lstStyle/>
          <a:p>
            <a:endParaRPr lang="en-US" dirty="0" smtClean="0"/>
          </a:p>
          <a:p>
            <a:r>
              <a:rPr lang="en-US" dirty="0" smtClean="0"/>
              <a:t>Historically, the </a:t>
            </a:r>
            <a:r>
              <a:rPr lang="en-US" dirty="0"/>
              <a:t>right to health was one of the last to be proclaimed in the Constitutions of most countries </a:t>
            </a:r>
            <a:endParaRPr lang="en-US" dirty="0" smtClean="0"/>
          </a:p>
          <a:p>
            <a:r>
              <a:rPr lang="en-US" dirty="0"/>
              <a:t> Universal Declaration of Human Rights  1948:  </a:t>
            </a:r>
            <a:r>
              <a:rPr lang="en-US" u="sng" dirty="0"/>
              <a:t>"Everyone has the right to a standard of living adequate for the health and well-being of himself and his family ..... ". </a:t>
            </a:r>
            <a:endParaRPr lang="en-US" u="sng" dirty="0" smtClean="0"/>
          </a:p>
          <a:p>
            <a:r>
              <a:rPr lang="en-US" dirty="0"/>
              <a:t>WHO Constitution introduction affirms that </a:t>
            </a:r>
            <a:r>
              <a:rPr lang="en-US" dirty="0" smtClean="0"/>
              <a:t>it </a:t>
            </a:r>
            <a:r>
              <a:rPr lang="en-US" dirty="0"/>
              <a:t>is one of the fundamental rights of </a:t>
            </a:r>
            <a:r>
              <a:rPr lang="en-US" u="sng" dirty="0"/>
              <a:t>every human being to enjoy "the highest attainable standard of health". </a:t>
            </a:r>
            <a:endParaRPr lang="en-US" u="sng"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0FF5C9F5-F327-4322-AF33-8A03A6F7A7F7}" type="slidenum">
              <a:rPr lang="en-US" smtClean="0"/>
              <a:t>34</a:t>
            </a:fld>
            <a:endParaRPr lang="en-US"/>
          </a:p>
        </p:txBody>
      </p:sp>
    </p:spTree>
    <p:extLst>
      <p:ext uri="{BB962C8B-B14F-4D97-AF65-F5344CB8AC3E}">
        <p14:creationId xmlns:p14="http://schemas.microsoft.com/office/powerpoint/2010/main" val="3893305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99"/>
          </a:solidFill>
        </p:spPr>
        <p:txBody>
          <a:bodyPr/>
          <a:lstStyle/>
          <a:p>
            <a:pPr algn="ctr"/>
            <a:r>
              <a:rPr lang="en-US" dirty="0" smtClean="0"/>
              <a:t>Health for all</a:t>
            </a:r>
            <a:endParaRPr lang="en-US" dirty="0"/>
          </a:p>
        </p:txBody>
      </p:sp>
      <p:sp>
        <p:nvSpPr>
          <p:cNvPr id="3" name="Content Placeholder 2"/>
          <p:cNvSpPr>
            <a:spLocks noGrp="1"/>
          </p:cNvSpPr>
          <p:nvPr>
            <p:ph idx="1"/>
          </p:nvPr>
        </p:nvSpPr>
        <p:spPr/>
        <p:txBody>
          <a:bodyPr/>
          <a:lstStyle/>
          <a:p>
            <a:endParaRPr lang="en-US" dirty="0" smtClean="0"/>
          </a:p>
          <a:p>
            <a:r>
              <a:rPr lang="en-US" dirty="0" smtClean="0"/>
              <a:t>Decided by the 30</a:t>
            </a:r>
            <a:r>
              <a:rPr lang="en-US" baseline="30000" dirty="0" smtClean="0"/>
              <a:t>th</a:t>
            </a:r>
            <a:r>
              <a:rPr lang="en-US" dirty="0" smtClean="0"/>
              <a:t> World </a:t>
            </a:r>
            <a:r>
              <a:rPr lang="en-US" dirty="0"/>
              <a:t>Health Assembly </a:t>
            </a:r>
            <a:r>
              <a:rPr lang="en-US" dirty="0" smtClean="0"/>
              <a:t>in year 1977</a:t>
            </a:r>
          </a:p>
          <a:p>
            <a:r>
              <a:rPr lang="en-US" dirty="0" smtClean="0"/>
              <a:t>They decided that the main </a:t>
            </a:r>
            <a:r>
              <a:rPr lang="en-US" dirty="0"/>
              <a:t>social target of governments and WHO in the coming decades should be </a:t>
            </a:r>
            <a:r>
              <a:rPr lang="en-US" u="sng" dirty="0"/>
              <a:t>"the attainment by all citizens of the world by the year 2000 of a level of health that will permit them to lead a socially and economically productive life"</a:t>
            </a:r>
          </a:p>
        </p:txBody>
      </p:sp>
      <p:sp>
        <p:nvSpPr>
          <p:cNvPr id="4" name="Slide Number Placeholder 3"/>
          <p:cNvSpPr>
            <a:spLocks noGrp="1"/>
          </p:cNvSpPr>
          <p:nvPr>
            <p:ph type="sldNum" sz="quarter" idx="12"/>
          </p:nvPr>
        </p:nvSpPr>
        <p:spPr/>
        <p:txBody>
          <a:bodyPr/>
          <a:lstStyle/>
          <a:p>
            <a:fld id="{0FF5C9F5-F327-4322-AF33-8A03A6F7A7F7}" type="slidenum">
              <a:rPr lang="en-US" smtClean="0"/>
              <a:t>35</a:t>
            </a:fld>
            <a:endParaRPr lang="en-US"/>
          </a:p>
        </p:txBody>
      </p:sp>
    </p:spTree>
    <p:extLst>
      <p:ext uri="{BB962C8B-B14F-4D97-AF65-F5344CB8AC3E}">
        <p14:creationId xmlns:p14="http://schemas.microsoft.com/office/powerpoint/2010/main" val="3194327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a:solidFill>
                  <a:schemeClr val="bg1"/>
                </a:solidFill>
              </a:rPr>
              <a:t>O</a:t>
            </a:r>
            <a:r>
              <a:rPr lang="en-US" b="1" dirty="0" smtClean="0">
                <a:solidFill>
                  <a:schemeClr val="bg1"/>
                </a:solidFill>
              </a:rPr>
              <a:t>bjectives</a:t>
            </a:r>
            <a:endParaRPr lang="en-US" b="1" dirty="0">
              <a:solidFill>
                <a:schemeClr val="bg1"/>
              </a:solidFill>
            </a:endParaRPr>
          </a:p>
        </p:txBody>
      </p:sp>
      <p:sp>
        <p:nvSpPr>
          <p:cNvPr id="3" name="Content Placeholder 2"/>
          <p:cNvSpPr>
            <a:spLocks noGrp="1"/>
          </p:cNvSpPr>
          <p:nvPr>
            <p:ph idx="1"/>
          </p:nvPr>
        </p:nvSpPr>
        <p:spPr>
          <a:solidFill>
            <a:schemeClr val="bg1"/>
          </a:solidFill>
        </p:spPr>
        <p:txBody>
          <a:bodyPr/>
          <a:lstStyle/>
          <a:p>
            <a:pPr marL="0" indent="0">
              <a:buNone/>
            </a:pPr>
            <a:r>
              <a:rPr lang="en-US" dirty="0" smtClean="0"/>
              <a:t>By the end of this lecture, students should be able to:</a:t>
            </a:r>
          </a:p>
          <a:p>
            <a:endParaRPr lang="en-US" dirty="0"/>
          </a:p>
          <a:p>
            <a:pPr marL="514350" indent="-514350">
              <a:buFont typeface="+mj-lt"/>
              <a:buAutoNum type="arabicPeriod"/>
            </a:pPr>
            <a:r>
              <a:rPr lang="en-US" strike="sngStrike" dirty="0" smtClean="0"/>
              <a:t>Explain the </a:t>
            </a:r>
            <a:r>
              <a:rPr lang="en-US" strike="sngStrike" dirty="0"/>
              <a:t>spectrum of health in relation to health and sickness </a:t>
            </a:r>
            <a:endParaRPr lang="en-US" strike="sngStrike" dirty="0" smtClean="0"/>
          </a:p>
          <a:p>
            <a:pPr marL="514350" indent="-514350">
              <a:buFont typeface="+mj-lt"/>
              <a:buAutoNum type="arabicPeriod"/>
            </a:pPr>
            <a:r>
              <a:rPr lang="en-US" strike="sngStrike" dirty="0" smtClean="0"/>
              <a:t>Define</a:t>
            </a:r>
            <a:r>
              <a:rPr lang="en-US" strike="sngStrike" dirty="0"/>
              <a:t>:</a:t>
            </a:r>
            <a:r>
              <a:rPr lang="en-US" strike="sngStrike" dirty="0" smtClean="0"/>
              <a:t> </a:t>
            </a:r>
            <a:r>
              <a:rPr lang="en-US" strike="sngStrike" dirty="0"/>
              <a:t>health, disease, </a:t>
            </a:r>
            <a:r>
              <a:rPr lang="en-US" strike="sngStrike" dirty="0" smtClean="0"/>
              <a:t>illness, </a:t>
            </a:r>
            <a:r>
              <a:rPr lang="en-US" strike="sngStrike" dirty="0"/>
              <a:t>and </a:t>
            </a:r>
            <a:r>
              <a:rPr lang="en-US" strike="sngStrike" dirty="0" smtClean="0"/>
              <a:t>wellbeing</a:t>
            </a:r>
          </a:p>
          <a:p>
            <a:pPr marL="514350" indent="-514350">
              <a:buFont typeface="+mj-lt"/>
              <a:buAutoNum type="arabicPeriod"/>
            </a:pPr>
            <a:r>
              <a:rPr lang="en-US" strike="sngStrike" dirty="0" smtClean="0"/>
              <a:t>Define the term “ determinants of health”</a:t>
            </a:r>
          </a:p>
          <a:p>
            <a:pPr marL="514350" indent="-514350">
              <a:buFont typeface="+mj-lt"/>
              <a:buAutoNum type="arabicPeriod"/>
            </a:pPr>
            <a:r>
              <a:rPr lang="en-US" strike="sngStrike" dirty="0" smtClean="0"/>
              <a:t>Recognize different types of determinants </a:t>
            </a:r>
            <a:r>
              <a:rPr lang="en-US" strike="sngStrike" dirty="0"/>
              <a:t>of </a:t>
            </a:r>
            <a:r>
              <a:rPr lang="en-US" strike="sngStrike" dirty="0" smtClean="0"/>
              <a:t>health [ </a:t>
            </a:r>
            <a:r>
              <a:rPr lang="en-US" strike="sngStrike" dirty="0"/>
              <a:t>biological, behavioral, socio and cultural, environmental, socioeconomic, health </a:t>
            </a:r>
            <a:r>
              <a:rPr lang="en-US" strike="sngStrike" dirty="0" smtClean="0"/>
              <a:t>services, aging, </a:t>
            </a:r>
            <a:r>
              <a:rPr lang="en-US" strike="sngStrike" dirty="0"/>
              <a:t>and </a:t>
            </a:r>
            <a:r>
              <a:rPr lang="en-US" strike="sngStrike" dirty="0" smtClean="0"/>
              <a:t>gender]</a:t>
            </a:r>
          </a:p>
          <a:p>
            <a:pPr marL="514350" indent="-514350">
              <a:buFont typeface="+mj-lt"/>
              <a:buAutoNum type="arabicPeriod"/>
            </a:pPr>
            <a:r>
              <a:rPr lang="en-US" strike="sngStrike" dirty="0" smtClean="0"/>
              <a:t>Recognize the terms “right </a:t>
            </a:r>
            <a:r>
              <a:rPr lang="en-US" strike="sngStrike" dirty="0"/>
              <a:t>to health “ and “health for all” </a:t>
            </a:r>
          </a:p>
        </p:txBody>
      </p:sp>
      <p:sp>
        <p:nvSpPr>
          <p:cNvPr id="4" name="Slide Number Placeholder 3"/>
          <p:cNvSpPr>
            <a:spLocks noGrp="1"/>
          </p:cNvSpPr>
          <p:nvPr>
            <p:ph type="sldNum" sz="quarter" idx="12"/>
          </p:nvPr>
        </p:nvSpPr>
        <p:spPr/>
        <p:txBody>
          <a:bodyPr/>
          <a:lstStyle/>
          <a:p>
            <a:fld id="{0FF5C9F5-F327-4322-AF33-8A03A6F7A7F7}"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3902891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smtClean="0">
                <a:solidFill>
                  <a:schemeClr val="bg1"/>
                </a:solidFill>
              </a:rPr>
              <a:t>References</a:t>
            </a:r>
            <a:endParaRPr lang="en-US" b="1" dirty="0">
              <a:solidFill>
                <a:schemeClr val="bg1"/>
              </a:solidFill>
            </a:endParaRPr>
          </a:p>
        </p:txBody>
      </p:sp>
      <p:sp>
        <p:nvSpPr>
          <p:cNvPr id="3" name="Content Placeholder 2"/>
          <p:cNvSpPr>
            <a:spLocks noGrp="1"/>
          </p:cNvSpPr>
          <p:nvPr>
            <p:ph idx="1"/>
          </p:nvPr>
        </p:nvSpPr>
        <p:spPr>
          <a:xfrm>
            <a:off x="838200" y="1911888"/>
            <a:ext cx="10515600" cy="4351338"/>
          </a:xfrm>
          <a:solidFill>
            <a:schemeClr val="bg1"/>
          </a:solidFill>
        </p:spPr>
        <p:txBody>
          <a:bodyPr>
            <a:normAutofit fontScale="92500" lnSpcReduction="20000"/>
          </a:bodyPr>
          <a:lstStyle/>
          <a:p>
            <a:endParaRPr lang="en-US" dirty="0" smtClean="0"/>
          </a:p>
          <a:p>
            <a:pPr marL="514350" indent="-514350">
              <a:buFont typeface="+mj-lt"/>
              <a:buAutoNum type="arabicPeriod"/>
            </a:pPr>
            <a:r>
              <a:rPr lang="en-US" dirty="0" smtClean="0"/>
              <a:t>Park’s Textbook of Preventive and Social Medicine. 23</a:t>
            </a:r>
            <a:r>
              <a:rPr lang="en-US" baseline="30000" dirty="0" smtClean="0"/>
              <a:t>rd</a:t>
            </a:r>
            <a:r>
              <a:rPr lang="en-US" dirty="0" smtClean="0"/>
              <a:t> edition. CH2 (p 13-21).*</a:t>
            </a:r>
          </a:p>
          <a:p>
            <a:pPr marL="514350" indent="-514350">
              <a:buFont typeface="+mj-lt"/>
              <a:buAutoNum type="arabicPeriod"/>
            </a:pPr>
            <a:r>
              <a:rPr lang="en-US" dirty="0" smtClean="0"/>
              <a:t>Public Health and Community Medicine [textbook]. 8</a:t>
            </a:r>
            <a:r>
              <a:rPr lang="en-US" baseline="30000" dirty="0" smtClean="0"/>
              <a:t>th</a:t>
            </a:r>
            <a:r>
              <a:rPr lang="en-US" dirty="0" smtClean="0"/>
              <a:t> edition. (p.4). Muhammad </a:t>
            </a:r>
            <a:r>
              <a:rPr lang="en-US" dirty="0" err="1" smtClean="0"/>
              <a:t>Irfanullah</a:t>
            </a:r>
            <a:r>
              <a:rPr lang="en-US" dirty="0" smtClean="0"/>
              <a:t> Siddiqui</a:t>
            </a:r>
          </a:p>
          <a:p>
            <a:pPr marL="514350" indent="-514350" fontAlgn="base">
              <a:buFont typeface="+mj-lt"/>
              <a:buAutoNum type="arabicPeriod"/>
            </a:pPr>
            <a:r>
              <a:rPr lang="en-US" dirty="0"/>
              <a:t>The determinants of </a:t>
            </a:r>
            <a:r>
              <a:rPr lang="en-US" dirty="0" smtClean="0"/>
              <a:t>health [webpage]. World Health Organization. [Accessed 13. sept. </a:t>
            </a:r>
            <a:r>
              <a:rPr lang="en-US" dirty="0"/>
              <a:t>2018] URL: </a:t>
            </a:r>
            <a:r>
              <a:rPr lang="en-US" dirty="0">
                <a:hlinkClick r:id="rId3"/>
              </a:rPr>
              <a:t>http://www.who.int/hia/evidence/doh/en</a:t>
            </a:r>
            <a:r>
              <a:rPr lang="en-US" dirty="0" smtClean="0">
                <a:hlinkClick r:id="rId3"/>
              </a:rPr>
              <a:t>/</a:t>
            </a:r>
            <a:endParaRPr lang="en-US" dirty="0" smtClean="0"/>
          </a:p>
          <a:p>
            <a:pPr marL="514350" indent="-514350" fontAlgn="base">
              <a:buFont typeface="+mj-lt"/>
              <a:buAutoNum type="arabicPeriod"/>
            </a:pPr>
            <a:r>
              <a:rPr lang="en-US" dirty="0" err="1"/>
              <a:t>Talaat</a:t>
            </a:r>
            <a:r>
              <a:rPr lang="en-US" dirty="0"/>
              <a:t> W, El-Wazir Y. The El-Tal El-</a:t>
            </a:r>
            <a:r>
              <a:rPr lang="en-US" dirty="0" err="1"/>
              <a:t>Kebir</a:t>
            </a:r>
            <a:r>
              <a:rPr lang="en-US" dirty="0"/>
              <a:t> story: an example of social accountability from Egypt. Medical teacher. 2012 May 1;34(5):354-60.</a:t>
            </a:r>
          </a:p>
          <a:p>
            <a:pPr marL="0" indent="0">
              <a:buNone/>
            </a:pPr>
            <a:r>
              <a:rPr lang="en-US" dirty="0"/>
              <a:t/>
            </a:r>
            <a:br>
              <a:rPr lang="en-US" dirty="0"/>
            </a:b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0FF5C9F5-F327-4322-AF33-8A03A6F7A7F7}" type="slidenum">
              <a:rPr lang="en-US" smtClean="0"/>
              <a:t>37</a:t>
            </a:fld>
            <a:endParaRPr lang="en-US" dirty="0"/>
          </a:p>
        </p:txBody>
      </p:sp>
      <p:sp>
        <p:nvSpPr>
          <p:cNvPr id="5" name="Footer Placeholder 4"/>
          <p:cNvSpPr>
            <a:spLocks noGrp="1"/>
          </p:cNvSpPr>
          <p:nvPr>
            <p:ph type="ftr" sz="quarter" idx="11"/>
          </p:nvPr>
        </p:nvSpPr>
        <p:spPr>
          <a:xfrm>
            <a:off x="838201" y="5762102"/>
            <a:ext cx="10382572" cy="375228"/>
          </a:xfrm>
        </p:spPr>
        <p:txBody>
          <a:bodyPr/>
          <a:lstStyle/>
          <a:p>
            <a:pPr algn="l"/>
            <a:r>
              <a:rPr lang="en-US" sz="1800" dirty="0" smtClean="0"/>
              <a:t>*The </a:t>
            </a:r>
            <a:r>
              <a:rPr lang="en-US" sz="1800" dirty="0"/>
              <a:t>lecture mainly depends on this reference, hence it will not be specifically denoted on the slides.</a:t>
            </a:r>
          </a:p>
        </p:txBody>
      </p:sp>
    </p:spTree>
    <p:extLst>
      <p:ext uri="{BB962C8B-B14F-4D97-AF65-F5344CB8AC3E}">
        <p14:creationId xmlns:p14="http://schemas.microsoft.com/office/powerpoint/2010/main" val="930579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77B1F2-D808-4B68-9746-FE06075EAC21}" type="slidenum">
              <a:rPr lang="en-US" smtClean="0"/>
              <a:t>38</a:t>
            </a:fld>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7666" y="2348660"/>
            <a:ext cx="739868" cy="7398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328" y="3345420"/>
            <a:ext cx="802159" cy="80215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328" y="4385771"/>
            <a:ext cx="790832" cy="790832"/>
          </a:xfrm>
          <a:prstGeom prst="rect">
            <a:avLst/>
          </a:prstGeom>
        </p:spPr>
      </p:pic>
      <p:sp>
        <p:nvSpPr>
          <p:cNvPr id="8" name="TextBox 7"/>
          <p:cNvSpPr txBox="1"/>
          <p:nvPr/>
        </p:nvSpPr>
        <p:spPr>
          <a:xfrm>
            <a:off x="1968500" y="2348660"/>
            <a:ext cx="4927600" cy="2554545"/>
          </a:xfrm>
          <a:prstGeom prst="rect">
            <a:avLst/>
          </a:prstGeom>
          <a:noFill/>
        </p:spPr>
        <p:txBody>
          <a:bodyPr wrap="square" rtlCol="0">
            <a:spAutoFit/>
          </a:bodyPr>
          <a:lstStyle/>
          <a:p>
            <a:r>
              <a:rPr lang="en-US" sz="3200" dirty="0">
                <a:hlinkClick r:id="rId5"/>
              </a:rPr>
              <a:t>Marwah.m.i.h@gmail.com</a:t>
            </a:r>
            <a:endParaRPr lang="en-US" sz="3200" dirty="0"/>
          </a:p>
          <a:p>
            <a:endParaRPr lang="en-US" sz="3200" dirty="0"/>
          </a:p>
          <a:p>
            <a:r>
              <a:rPr lang="en-US" sz="3200" dirty="0"/>
              <a:t>Marwah Hassounah</a:t>
            </a:r>
          </a:p>
          <a:p>
            <a:endParaRPr lang="en-US" sz="3200" dirty="0"/>
          </a:p>
          <a:p>
            <a:r>
              <a:rPr lang="en-US" sz="3200" dirty="0"/>
              <a:t>Marwah Hassounah</a:t>
            </a:r>
          </a:p>
        </p:txBody>
      </p:sp>
      <p:pic>
        <p:nvPicPr>
          <p:cNvPr id="9"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2087" y="1570642"/>
            <a:ext cx="4351713" cy="4351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2456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8000" b="1" dirty="0" smtClean="0">
                <a:solidFill>
                  <a:schemeClr val="bg1"/>
                </a:solidFill>
                <a:effectLst>
                  <a:outerShdw blurRad="38100" dist="38100" dir="2700000" algn="tl">
                    <a:srgbClr val="000000">
                      <a:alpha val="43137"/>
                    </a:srgbClr>
                  </a:outerShdw>
                </a:effectLst>
              </a:rPr>
              <a:t>Thank You</a:t>
            </a:r>
            <a:endParaRPr lang="en-US" sz="8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4014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99"/>
          </a:solidFill>
        </p:spPr>
        <p:txBody>
          <a:bodyPr/>
          <a:lstStyle/>
          <a:p>
            <a:pPr algn="ctr"/>
            <a:r>
              <a:rPr lang="en-US" dirty="0" smtClean="0"/>
              <a:t>Spectrum of Health </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Health </a:t>
            </a:r>
            <a:r>
              <a:rPr lang="en-US" dirty="0"/>
              <a:t>and disease lie along a</a:t>
            </a:r>
            <a:r>
              <a:rPr lang="en-US" u="sng" dirty="0"/>
              <a:t> continuum</a:t>
            </a:r>
            <a:r>
              <a:rPr lang="en-US" dirty="0"/>
              <a:t>, and there is no single cut-off </a:t>
            </a:r>
            <a:r>
              <a:rPr lang="en-US" dirty="0" smtClean="0"/>
              <a:t>point</a:t>
            </a:r>
          </a:p>
          <a:p>
            <a:r>
              <a:rPr lang="en-US" dirty="0"/>
              <a:t>The lowest point on the health-disease spectrum is </a:t>
            </a:r>
            <a:r>
              <a:rPr lang="en-US" u="sng" dirty="0"/>
              <a:t>death</a:t>
            </a:r>
            <a:r>
              <a:rPr lang="en-US" dirty="0"/>
              <a:t> and the highest point corresponds to the WHO definition of </a:t>
            </a:r>
            <a:r>
              <a:rPr lang="en-US" u="sng" dirty="0"/>
              <a:t>positive health </a:t>
            </a:r>
            <a:endParaRPr lang="en-US" u="sng" dirty="0" smtClean="0"/>
          </a:p>
          <a:p>
            <a:r>
              <a:rPr lang="en-US" dirty="0"/>
              <a:t>T</a:t>
            </a:r>
            <a:r>
              <a:rPr lang="en-US" dirty="0" smtClean="0"/>
              <a:t>he </a:t>
            </a:r>
            <a:r>
              <a:rPr lang="en-US" u="sng" dirty="0"/>
              <a:t>health </a:t>
            </a:r>
            <a:r>
              <a:rPr lang="en-US" dirty="0"/>
              <a:t>of an individual is not static; it </a:t>
            </a:r>
            <a:r>
              <a:rPr lang="en-US" u="sng" dirty="0"/>
              <a:t>is a dynamic phenomenon </a:t>
            </a:r>
            <a:r>
              <a:rPr lang="en-US" dirty="0"/>
              <a:t>and a process of continuous </a:t>
            </a:r>
            <a:r>
              <a:rPr lang="en-US" dirty="0" smtClean="0"/>
              <a:t>change</a:t>
            </a:r>
          </a:p>
          <a:p>
            <a:r>
              <a:rPr lang="en-US" dirty="0"/>
              <a:t>There are degrees or </a:t>
            </a:r>
            <a:r>
              <a:rPr lang="en-US" u="sng" dirty="0"/>
              <a:t>"levels of health" </a:t>
            </a:r>
            <a:r>
              <a:rPr lang="en-US" dirty="0"/>
              <a:t>as there are degrees or severity of illness. As long as we are alive there is some degree of health in us. </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0FF5C9F5-F327-4322-AF33-8A03A6F7A7F7}" type="slidenum">
              <a:rPr lang="en-US" smtClean="0"/>
              <a:t>4</a:t>
            </a:fld>
            <a:endParaRPr lang="en-US"/>
          </a:p>
        </p:txBody>
      </p:sp>
    </p:spTree>
    <p:extLst>
      <p:ext uri="{BB962C8B-B14F-4D97-AF65-F5344CB8AC3E}">
        <p14:creationId xmlns:p14="http://schemas.microsoft.com/office/powerpoint/2010/main" val="29925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051125" cy="893928"/>
          </a:xfrm>
          <a:solidFill>
            <a:srgbClr val="FF6699"/>
          </a:solidFill>
        </p:spPr>
        <p:txBody>
          <a:bodyPr>
            <a:normAutofit/>
          </a:bodyPr>
          <a:lstStyle/>
          <a:p>
            <a:pPr algn="ctr"/>
            <a:r>
              <a:rPr lang="en-US" sz="4400" dirty="0">
                <a:solidFill>
                  <a:prstClr val="black"/>
                </a:solidFill>
              </a:rPr>
              <a:t>Spectrum of Health </a:t>
            </a:r>
            <a:r>
              <a:rPr lang="en-US" sz="4400" dirty="0" err="1" smtClean="0">
                <a:solidFill>
                  <a:prstClr val="black"/>
                </a:solidFill>
              </a:rPr>
              <a:t>cnt</a:t>
            </a:r>
            <a:r>
              <a:rPr lang="en-US" sz="4400" dirty="0" smtClean="0">
                <a:solidFill>
                  <a:prstClr val="black"/>
                </a:solidFill>
              </a:rPr>
              <a:t>’</a:t>
            </a:r>
            <a:endParaRPr lang="en-US" sz="4400" dirty="0"/>
          </a:p>
        </p:txBody>
      </p:sp>
      <p:sp>
        <p:nvSpPr>
          <p:cNvPr id="4" name="Slide Number Placeholder 3"/>
          <p:cNvSpPr>
            <a:spLocks noGrp="1"/>
          </p:cNvSpPr>
          <p:nvPr>
            <p:ph type="sldNum" sz="quarter" idx="12"/>
          </p:nvPr>
        </p:nvSpPr>
        <p:spPr/>
        <p:txBody>
          <a:bodyPr/>
          <a:lstStyle/>
          <a:p>
            <a:fld id="{0FF5C9F5-F327-4322-AF33-8A03A6F7A7F7}" type="slidenum">
              <a:rPr lang="en-US" smtClean="0"/>
              <a:t>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526" y="1836897"/>
            <a:ext cx="5028571" cy="4782267"/>
          </a:xfrm>
          <a:prstGeom prst="rect">
            <a:avLst/>
          </a:prstGeom>
        </p:spPr>
      </p:pic>
      <p:sp>
        <p:nvSpPr>
          <p:cNvPr id="7" name="Text Placeholder 6"/>
          <p:cNvSpPr>
            <a:spLocks noGrp="1"/>
          </p:cNvSpPr>
          <p:nvPr>
            <p:ph type="body" sz="half" idx="2"/>
          </p:nvPr>
        </p:nvSpPr>
        <p:spPr>
          <a:xfrm>
            <a:off x="226252" y="6285099"/>
            <a:ext cx="5134642" cy="436376"/>
          </a:xfrm>
        </p:spPr>
        <p:txBody>
          <a:bodyPr>
            <a:normAutofit/>
          </a:bodyPr>
          <a:lstStyle/>
          <a:p>
            <a:r>
              <a:rPr lang="en-US" dirty="0"/>
              <a:t>[Fig.2 The health sickness </a:t>
            </a:r>
            <a:r>
              <a:rPr lang="en-US" dirty="0" smtClean="0"/>
              <a:t>spectrum. Park’s textbook. </a:t>
            </a:r>
            <a:r>
              <a:rPr lang="en-US" dirty="0"/>
              <a:t>pg:18]</a:t>
            </a:r>
          </a:p>
          <a:p>
            <a:endParaRPr lang="en-US" dirty="0"/>
          </a:p>
        </p:txBody>
      </p:sp>
    </p:spTree>
    <p:extLst>
      <p:ext uri="{BB962C8B-B14F-4D97-AF65-F5344CB8AC3E}">
        <p14:creationId xmlns:p14="http://schemas.microsoft.com/office/powerpoint/2010/main" val="1990890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a:solidFill>
                  <a:schemeClr val="bg1"/>
                </a:solidFill>
              </a:rPr>
              <a:t>O</a:t>
            </a:r>
            <a:r>
              <a:rPr lang="en-US" b="1" dirty="0" smtClean="0">
                <a:solidFill>
                  <a:schemeClr val="bg1"/>
                </a:solidFill>
              </a:rPr>
              <a:t>bjectives</a:t>
            </a:r>
            <a:endParaRPr lang="en-US" b="1" dirty="0">
              <a:solidFill>
                <a:schemeClr val="bg1"/>
              </a:solidFill>
            </a:endParaRPr>
          </a:p>
        </p:txBody>
      </p:sp>
      <p:sp>
        <p:nvSpPr>
          <p:cNvPr id="3" name="Content Placeholder 2"/>
          <p:cNvSpPr>
            <a:spLocks noGrp="1"/>
          </p:cNvSpPr>
          <p:nvPr>
            <p:ph idx="1"/>
          </p:nvPr>
        </p:nvSpPr>
        <p:spPr>
          <a:solidFill>
            <a:schemeClr val="bg1"/>
          </a:solidFill>
        </p:spPr>
        <p:txBody>
          <a:bodyPr/>
          <a:lstStyle/>
          <a:p>
            <a:pPr marL="0" indent="0">
              <a:buNone/>
            </a:pPr>
            <a:r>
              <a:rPr lang="en-US" dirty="0" smtClean="0"/>
              <a:t>By the end of this lecture, students should be able to:</a:t>
            </a:r>
          </a:p>
          <a:p>
            <a:endParaRPr lang="en-US" dirty="0"/>
          </a:p>
          <a:p>
            <a:pPr marL="514350" indent="-514350">
              <a:buFont typeface="+mj-lt"/>
              <a:buAutoNum type="arabicPeriod"/>
            </a:pPr>
            <a:r>
              <a:rPr lang="en-US" strike="sngStrike" dirty="0" smtClean="0"/>
              <a:t>Explain the </a:t>
            </a:r>
            <a:r>
              <a:rPr lang="en-US" strike="sngStrike" dirty="0"/>
              <a:t>spectrum of health in relation to health and sickness </a:t>
            </a:r>
            <a:endParaRPr lang="en-US" strike="sngStrike" dirty="0" smtClean="0"/>
          </a:p>
          <a:p>
            <a:pPr marL="514350" indent="-514350">
              <a:buFont typeface="+mj-lt"/>
              <a:buAutoNum type="arabicPeriod"/>
            </a:pPr>
            <a:r>
              <a:rPr lang="en-US" dirty="0" smtClean="0"/>
              <a:t>Define</a:t>
            </a:r>
            <a:r>
              <a:rPr lang="en-US" dirty="0"/>
              <a:t>:</a:t>
            </a:r>
            <a:r>
              <a:rPr lang="en-US" dirty="0" smtClean="0"/>
              <a:t> </a:t>
            </a:r>
            <a:r>
              <a:rPr lang="en-US" dirty="0"/>
              <a:t>health, disease, </a:t>
            </a:r>
            <a:r>
              <a:rPr lang="en-US" dirty="0" smtClean="0"/>
              <a:t>illness, </a:t>
            </a:r>
            <a:r>
              <a:rPr lang="en-US" dirty="0"/>
              <a:t>and </a:t>
            </a:r>
            <a:r>
              <a:rPr lang="en-US" dirty="0" smtClean="0"/>
              <a:t>wellbeing</a:t>
            </a:r>
          </a:p>
          <a:p>
            <a:pPr marL="514350" indent="-514350">
              <a:buFont typeface="+mj-lt"/>
              <a:buAutoNum type="arabicPeriod"/>
            </a:pPr>
            <a:r>
              <a:rPr lang="en-US" dirty="0" smtClean="0"/>
              <a:t>Define the term “ determinants of health”</a:t>
            </a:r>
          </a:p>
          <a:p>
            <a:pPr marL="514350" indent="-514350">
              <a:buFont typeface="+mj-lt"/>
              <a:buAutoNum type="arabicPeriod"/>
            </a:pPr>
            <a:r>
              <a:rPr lang="en-US" dirty="0" smtClean="0"/>
              <a:t>Recognize different types of determinants </a:t>
            </a:r>
            <a:r>
              <a:rPr lang="en-US" dirty="0"/>
              <a:t>of </a:t>
            </a:r>
            <a:r>
              <a:rPr lang="en-US" dirty="0" smtClean="0"/>
              <a:t>health [ </a:t>
            </a:r>
            <a:r>
              <a:rPr lang="en-US" dirty="0"/>
              <a:t>biological, behavioral, socio and cultural, environmental, socioeconomic, health </a:t>
            </a:r>
            <a:r>
              <a:rPr lang="en-US" dirty="0" smtClean="0"/>
              <a:t>services, aging, </a:t>
            </a:r>
            <a:r>
              <a:rPr lang="en-US" dirty="0"/>
              <a:t>and </a:t>
            </a:r>
            <a:r>
              <a:rPr lang="en-US" dirty="0" smtClean="0"/>
              <a:t>gender]</a:t>
            </a:r>
          </a:p>
          <a:p>
            <a:pPr marL="514350" indent="-514350">
              <a:buFont typeface="+mj-lt"/>
              <a:buAutoNum type="arabicPeriod"/>
            </a:pPr>
            <a:r>
              <a:rPr lang="en-US" dirty="0" smtClean="0"/>
              <a:t>Recognize </a:t>
            </a:r>
            <a:r>
              <a:rPr lang="en-US" dirty="0"/>
              <a:t>the </a:t>
            </a:r>
            <a:r>
              <a:rPr lang="en-US" dirty="0" smtClean="0"/>
              <a:t>terms </a:t>
            </a:r>
            <a:r>
              <a:rPr lang="en-US" dirty="0"/>
              <a:t>“right to health “ and “health for all” </a:t>
            </a:r>
          </a:p>
        </p:txBody>
      </p:sp>
      <p:sp>
        <p:nvSpPr>
          <p:cNvPr id="4" name="Slide Number Placeholder 3"/>
          <p:cNvSpPr>
            <a:spLocks noGrp="1"/>
          </p:cNvSpPr>
          <p:nvPr>
            <p:ph type="sldNum" sz="quarter" idx="12"/>
          </p:nvPr>
        </p:nvSpPr>
        <p:spPr/>
        <p:txBody>
          <a:bodyPr/>
          <a:lstStyle/>
          <a:p>
            <a:fld id="{0FF5C9F5-F327-4322-AF33-8A03A6F7A7F7}"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2578335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77672"/>
            <a:ext cx="10530385" cy="1213016"/>
          </a:xfrm>
          <a:solidFill>
            <a:srgbClr val="FF6699"/>
          </a:solidFill>
        </p:spPr>
        <p:txBody>
          <a:bodyPr/>
          <a:lstStyle/>
          <a:p>
            <a:pPr algn="ctr"/>
            <a:r>
              <a:rPr lang="en-US" b="1" dirty="0" smtClean="0"/>
              <a:t>Is this person in good health?</a:t>
            </a:r>
            <a:endParaRPr lang="en-US"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80340" y="1690688"/>
            <a:ext cx="7741833" cy="4918447"/>
          </a:xfrm>
        </p:spPr>
      </p:pic>
      <p:sp>
        <p:nvSpPr>
          <p:cNvPr id="5" name="Slide Number Placeholder 4"/>
          <p:cNvSpPr>
            <a:spLocks noGrp="1"/>
          </p:cNvSpPr>
          <p:nvPr>
            <p:ph type="sldNum" sz="quarter" idx="12"/>
          </p:nvPr>
        </p:nvSpPr>
        <p:spPr/>
        <p:txBody>
          <a:bodyPr/>
          <a:lstStyle/>
          <a:p>
            <a:fld id="{0FF5C9F5-F327-4322-AF33-8A03A6F7A7F7}" type="slidenum">
              <a:rPr lang="en-US" smtClean="0"/>
              <a:t>7</a:t>
            </a:fld>
            <a:endParaRPr lang="en-US"/>
          </a:p>
        </p:txBody>
      </p:sp>
    </p:spTree>
    <p:extLst>
      <p:ext uri="{BB962C8B-B14F-4D97-AF65-F5344CB8AC3E}">
        <p14:creationId xmlns:p14="http://schemas.microsoft.com/office/powerpoint/2010/main" val="2256555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99"/>
          </a:solidFill>
        </p:spPr>
        <p:txBody>
          <a:bodyPr/>
          <a:lstStyle/>
          <a:p>
            <a:pPr algn="ctr"/>
            <a:r>
              <a:rPr lang="en-US" dirty="0" smtClean="0"/>
              <a:t>Health- A relative concept</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sz="3200" b="1" i="1" dirty="0" smtClean="0"/>
              <a:t>It </a:t>
            </a:r>
            <a:r>
              <a:rPr lang="en-US" sz="3200" b="1" i="1" dirty="0"/>
              <a:t>is</a:t>
            </a:r>
            <a:r>
              <a:rPr lang="en-US" sz="3200" b="1" i="1" u="sng" dirty="0"/>
              <a:t> relative </a:t>
            </a:r>
            <a:r>
              <a:rPr lang="en-US" sz="3200" b="1" i="1" dirty="0"/>
              <a:t>to </a:t>
            </a:r>
            <a:endParaRPr lang="en-US" sz="3200" b="1" i="1" dirty="0" smtClean="0"/>
          </a:p>
          <a:p>
            <a:pPr lvl="1"/>
            <a:r>
              <a:rPr lang="en-US" sz="2800" dirty="0" smtClean="0"/>
              <a:t>where </a:t>
            </a:r>
            <a:r>
              <a:rPr lang="en-US" sz="2800" dirty="0"/>
              <a:t>on the spectrum of health this patient is.</a:t>
            </a:r>
          </a:p>
          <a:p>
            <a:pPr lvl="1"/>
            <a:r>
              <a:rPr lang="en-US" sz="2800" dirty="0" smtClean="0"/>
              <a:t>the </a:t>
            </a:r>
            <a:r>
              <a:rPr lang="en-US" sz="2800" u="sng" dirty="0" smtClean="0"/>
              <a:t>health </a:t>
            </a:r>
            <a:r>
              <a:rPr lang="en-US" sz="2800" u="sng" dirty="0"/>
              <a:t>dimensions (physical</a:t>
            </a:r>
            <a:r>
              <a:rPr lang="en-US" sz="2800" u="sng" dirty="0" smtClean="0"/>
              <a:t>, mental</a:t>
            </a:r>
            <a:r>
              <a:rPr lang="en-US" sz="2800" u="sng" dirty="0"/>
              <a:t>, social, spiritual</a:t>
            </a:r>
            <a:r>
              <a:rPr lang="en-US" sz="2800" u="sng" dirty="0" smtClean="0"/>
              <a:t>, emotional, vocational </a:t>
            </a:r>
            <a:r>
              <a:rPr lang="en-US" sz="2800" u="sng" dirty="0"/>
              <a:t>dimensions)</a:t>
            </a:r>
            <a:endParaRPr lang="ar-SA" sz="2800" u="sng" dirty="0"/>
          </a:p>
          <a:p>
            <a:pPr lvl="1"/>
            <a:r>
              <a:rPr lang="en-US" sz="2800" dirty="0" smtClean="0"/>
              <a:t>local </a:t>
            </a:r>
            <a:r>
              <a:rPr lang="en-US" sz="2800" dirty="0"/>
              <a:t>conditions and health standards. </a:t>
            </a:r>
            <a:endParaRPr lang="en-US" sz="2800" dirty="0" smtClean="0"/>
          </a:p>
          <a:p>
            <a:pPr marL="457200" lvl="1" indent="0">
              <a:buNone/>
            </a:pPr>
            <a:r>
              <a:rPr lang="en-US" sz="2800" dirty="0" smtClean="0"/>
              <a:t>For </a:t>
            </a:r>
            <a:r>
              <a:rPr lang="en-US" sz="2800" dirty="0"/>
              <a:t>ex: a newborn baby in India weighs 2.8 kg on an average compared to 3.5 kg in the developed countries, and yet compares </a:t>
            </a:r>
            <a:r>
              <a:rPr lang="en-US" sz="2800" dirty="0" smtClean="0"/>
              <a:t>favorably </a:t>
            </a:r>
            <a:r>
              <a:rPr lang="en-US" sz="2800" dirty="0"/>
              <a:t>in health.</a:t>
            </a:r>
          </a:p>
          <a:p>
            <a:endParaRPr lang="en-US" dirty="0"/>
          </a:p>
        </p:txBody>
      </p:sp>
      <p:sp>
        <p:nvSpPr>
          <p:cNvPr id="4" name="Slide Number Placeholder 3"/>
          <p:cNvSpPr>
            <a:spLocks noGrp="1"/>
          </p:cNvSpPr>
          <p:nvPr>
            <p:ph type="sldNum" sz="quarter" idx="12"/>
          </p:nvPr>
        </p:nvSpPr>
        <p:spPr/>
        <p:txBody>
          <a:bodyPr/>
          <a:lstStyle/>
          <a:p>
            <a:fld id="{0FF5C9F5-F327-4322-AF33-8A03A6F7A7F7}" type="slidenum">
              <a:rPr lang="en-US" smtClean="0"/>
              <a:t>8</a:t>
            </a:fld>
            <a:endParaRPr lang="en-US"/>
          </a:p>
        </p:txBody>
      </p:sp>
    </p:spTree>
    <p:extLst>
      <p:ext uri="{BB962C8B-B14F-4D97-AF65-F5344CB8AC3E}">
        <p14:creationId xmlns:p14="http://schemas.microsoft.com/office/powerpoint/2010/main" val="1176514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99"/>
          </a:solidFill>
        </p:spPr>
        <p:txBody>
          <a:bodyPr/>
          <a:lstStyle/>
          <a:p>
            <a:pPr algn="ctr"/>
            <a:r>
              <a:rPr lang="en-US" dirty="0" smtClean="0"/>
              <a:t>Defining Health</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lvl="1"/>
            <a:r>
              <a:rPr lang="en-US" sz="2800" dirty="0"/>
              <a:t>C</a:t>
            </a:r>
            <a:r>
              <a:rPr lang="en-US" sz="2800" dirty="0" smtClean="0"/>
              <a:t>ommunities </a:t>
            </a:r>
            <a:r>
              <a:rPr lang="en-US" sz="2800" dirty="0"/>
              <a:t>have their concepts of health, as part of their culture</a:t>
            </a:r>
            <a:r>
              <a:rPr lang="en-US" sz="2800" dirty="0" smtClean="0"/>
              <a:t>.</a:t>
            </a:r>
          </a:p>
          <a:p>
            <a:pPr lvl="1"/>
            <a:r>
              <a:rPr lang="en-US" sz="2800" dirty="0"/>
              <a:t>T</a:t>
            </a:r>
            <a:r>
              <a:rPr lang="en-US" sz="2800" dirty="0" smtClean="0"/>
              <a:t>he </a:t>
            </a:r>
            <a:r>
              <a:rPr lang="en-US" sz="2800" dirty="0"/>
              <a:t>oldest </a:t>
            </a:r>
            <a:r>
              <a:rPr lang="en-US" sz="2800" dirty="0" smtClean="0"/>
              <a:t>definition is </a:t>
            </a:r>
            <a:r>
              <a:rPr lang="en-US" sz="2800" dirty="0"/>
              <a:t>that health is the "absence of disease". </a:t>
            </a:r>
            <a:endParaRPr lang="en-US" sz="2800" dirty="0" smtClean="0"/>
          </a:p>
          <a:p>
            <a:pPr lvl="1"/>
            <a:r>
              <a:rPr lang="en-US" sz="2800" dirty="0"/>
              <a:t>World Health Organization ( </a:t>
            </a:r>
            <a:r>
              <a:rPr lang="en-US" sz="2800" dirty="0" smtClean="0"/>
              <a:t>1948)</a:t>
            </a:r>
          </a:p>
          <a:p>
            <a:pPr marL="457200" lvl="1" indent="0">
              <a:buNone/>
            </a:pPr>
            <a:endParaRPr lang="en-US" sz="2800" dirty="0" smtClean="0"/>
          </a:p>
          <a:p>
            <a:pPr marL="457200" lvl="1" indent="0">
              <a:buNone/>
            </a:pPr>
            <a:r>
              <a:rPr lang="en-US" sz="2800" i="1" dirty="0" smtClean="0"/>
              <a:t>	"</a:t>
            </a:r>
            <a:r>
              <a:rPr lang="en-US" sz="2800" i="1" dirty="0"/>
              <a:t>Health is a state of complete </a:t>
            </a:r>
            <a:r>
              <a:rPr lang="en-US" sz="2800" i="1" u="sng" dirty="0"/>
              <a:t>physical</a:t>
            </a:r>
            <a:r>
              <a:rPr lang="en-US" sz="2800" i="1" dirty="0"/>
              <a:t>, </a:t>
            </a:r>
            <a:r>
              <a:rPr lang="en-US" sz="2800" i="1" u="sng" dirty="0"/>
              <a:t>mental</a:t>
            </a:r>
            <a:r>
              <a:rPr lang="en-US" sz="2800" i="1" dirty="0"/>
              <a:t> and </a:t>
            </a:r>
            <a:r>
              <a:rPr lang="en-US" sz="2800" i="1" u="sng" dirty="0"/>
              <a:t>social well-being </a:t>
            </a:r>
            <a:r>
              <a:rPr lang="en-US" sz="2800" i="1" dirty="0"/>
              <a:t>and not merely an absence of disease or infirmity" </a:t>
            </a:r>
            <a:endParaRPr lang="en-US" sz="2800" i="1" dirty="0" smtClean="0"/>
          </a:p>
          <a:p>
            <a:pPr marL="457200" lvl="1" indent="0">
              <a:buNone/>
            </a:pPr>
            <a:endParaRPr lang="en-US" sz="2800" i="1" dirty="0" smtClean="0"/>
          </a:p>
          <a:p>
            <a:pPr lvl="1"/>
            <a:r>
              <a:rPr lang="en-US" sz="2800" dirty="0" smtClean="0"/>
              <a:t>In </a:t>
            </a:r>
            <a:r>
              <a:rPr lang="en-US" sz="2800" dirty="0"/>
              <a:t>recent years, this statement has been amplified to include the </a:t>
            </a:r>
            <a:r>
              <a:rPr lang="en-US" sz="2800" i="1" u="sng" dirty="0"/>
              <a:t>ability to lead a "socially and economically productive life"</a:t>
            </a:r>
          </a:p>
          <a:p>
            <a:pPr marL="457200" lvl="1" indent="0">
              <a:buNone/>
            </a:pPr>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0FF5C9F5-F327-4322-AF33-8A03A6F7A7F7}" type="slidenum">
              <a:rPr lang="en-US" smtClean="0"/>
              <a:t>9</a:t>
            </a:fld>
            <a:endParaRPr lang="en-US"/>
          </a:p>
        </p:txBody>
      </p:sp>
    </p:spTree>
    <p:extLst>
      <p:ext uri="{BB962C8B-B14F-4D97-AF65-F5344CB8AC3E}">
        <p14:creationId xmlns:p14="http://schemas.microsoft.com/office/powerpoint/2010/main" val="477940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5614</TotalTime>
  <Words>2965</Words>
  <Application>Microsoft Office PowerPoint</Application>
  <PresentationFormat>ملء الشاشة</PresentationFormat>
  <Paragraphs>367</Paragraphs>
  <Slides>39</Slides>
  <Notes>26</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39</vt:i4>
      </vt:variant>
    </vt:vector>
  </HeadingPairs>
  <TitlesOfParts>
    <vt:vector size="44" baseType="lpstr">
      <vt:lpstr>Arial</vt:lpstr>
      <vt:lpstr>Calibri</vt:lpstr>
      <vt:lpstr>Calibri Light</vt:lpstr>
      <vt:lpstr>Helvetica</vt:lpstr>
      <vt:lpstr>Office Theme</vt:lpstr>
      <vt:lpstr>Determinants of Health</vt:lpstr>
      <vt:lpstr>Objectives</vt:lpstr>
      <vt:lpstr>عرض تقديمي في PowerPoint</vt:lpstr>
      <vt:lpstr>Spectrum of Health </vt:lpstr>
      <vt:lpstr>Spectrum of Health cnt’</vt:lpstr>
      <vt:lpstr>Objectives</vt:lpstr>
      <vt:lpstr>Is this person in good health?</vt:lpstr>
      <vt:lpstr>Health- A relative concept</vt:lpstr>
      <vt:lpstr>Defining Health</vt:lpstr>
      <vt:lpstr>Defining Disease and Illness (2)</vt:lpstr>
      <vt:lpstr>Defining Wellbeing</vt:lpstr>
      <vt:lpstr>عرض تقديمي في PowerPoint</vt:lpstr>
      <vt:lpstr>Well being components</vt:lpstr>
      <vt:lpstr>Recap</vt:lpstr>
      <vt:lpstr>Measures of Quality of Life</vt:lpstr>
      <vt:lpstr>Objectives</vt:lpstr>
      <vt:lpstr>عرض تقديمي في PowerPoint</vt:lpstr>
      <vt:lpstr>Determinants of Health </vt:lpstr>
      <vt:lpstr>عرض تقديمي في PowerPoint</vt:lpstr>
      <vt:lpstr>Objectives</vt:lpstr>
      <vt:lpstr>Types of determinants of health</vt:lpstr>
      <vt:lpstr>Types of determinants of health cnt’</vt:lpstr>
      <vt:lpstr>عرض تقديمي في PowerPoint</vt:lpstr>
      <vt:lpstr>Types of determinants of health</vt:lpstr>
      <vt:lpstr>عرض تقديمي في PowerPoint</vt:lpstr>
      <vt:lpstr>عرض تقديمي في PowerPoint</vt:lpstr>
      <vt:lpstr>Some of what they did with this community (4)</vt:lpstr>
      <vt:lpstr>Some of what they did with this community (4)</vt:lpstr>
      <vt:lpstr>Some of what they did with this community (4)</vt:lpstr>
      <vt:lpstr>Some of what they did with this community (4)</vt:lpstr>
      <vt:lpstr>Some of what they did with this community (4)</vt:lpstr>
      <vt:lpstr>عرض تقديمي في PowerPoint</vt:lpstr>
      <vt:lpstr>Objectives</vt:lpstr>
      <vt:lpstr>Right to Health</vt:lpstr>
      <vt:lpstr>Health for all</vt:lpstr>
      <vt:lpstr>Objectives</vt:lpstr>
      <vt:lpstr>References</vt:lpstr>
      <vt:lpstr>عرض تقديمي في PowerPoint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Determinants of health</dc:title>
  <dc:creator>Marwah Hassounah</dc:creator>
  <cp:lastModifiedBy>Star</cp:lastModifiedBy>
  <cp:revision>159</cp:revision>
  <dcterms:created xsi:type="dcterms:W3CDTF">2018-09-09T09:24:08Z</dcterms:created>
  <dcterms:modified xsi:type="dcterms:W3CDTF">2019-01-04T12:56:37Z</dcterms:modified>
</cp:coreProperties>
</file>