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</p:sldIdLst>
  <p:sldSz cx="9144000" cy="6858000" type="screen4x3"/>
  <p:notesSz cx="9144000" cy="6858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rgbClr val="C00000"/>
                </a:solidFill>
                <a:latin typeface="Franklin Gothic Book"/>
                <a:cs typeface="Franklin Gothic Boo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1/4/2019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1/4/2019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1/4/2019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7662" y="274637"/>
            <a:ext cx="8448675" cy="1143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64489" y="1604568"/>
            <a:ext cx="8415020" cy="4542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rgbClr val="C00000"/>
                </a:solidFill>
                <a:latin typeface="Franklin Gothic Book"/>
                <a:cs typeface="Franklin Gothic Boo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salduraywish@ksu.edu.s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00713" y="3963696"/>
            <a:ext cx="5419725" cy="2489200"/>
          </a:xfrm>
          <a:prstGeom prst="rect">
            <a:avLst/>
          </a:prstGeom>
        </p:spPr>
        <p:txBody>
          <a:bodyPr vert="horz" wrap="square" lIns="0" tIns="1841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0"/>
              </a:spcBef>
            </a:pPr>
            <a:r>
              <a:rPr sz="2350" spc="-30" dirty="0">
                <a:solidFill>
                  <a:srgbClr val="000090"/>
                </a:solidFill>
                <a:latin typeface="Franklin Gothic Book"/>
                <a:cs typeface="Franklin Gothic Book"/>
              </a:rPr>
              <a:t>Dr. </a:t>
            </a:r>
            <a:r>
              <a:rPr sz="2350" spc="20" dirty="0">
                <a:solidFill>
                  <a:srgbClr val="000090"/>
                </a:solidFill>
                <a:latin typeface="Franklin Gothic Book"/>
                <a:cs typeface="Franklin Gothic Book"/>
              </a:rPr>
              <a:t>Shatha </a:t>
            </a:r>
            <a:r>
              <a:rPr sz="2350" spc="15" dirty="0">
                <a:solidFill>
                  <a:srgbClr val="000090"/>
                </a:solidFill>
                <a:latin typeface="Franklin Gothic Book"/>
                <a:cs typeface="Franklin Gothic Book"/>
              </a:rPr>
              <a:t>Alduraywish, </a:t>
            </a:r>
            <a:r>
              <a:rPr sz="2350" i="1" spc="25" dirty="0">
                <a:solidFill>
                  <a:srgbClr val="000090"/>
                </a:solidFill>
                <a:latin typeface="Franklin Gothic Book"/>
                <a:cs typeface="Franklin Gothic Book"/>
              </a:rPr>
              <a:t>MBBS; </a:t>
            </a:r>
            <a:r>
              <a:rPr sz="2350" i="1" spc="20" dirty="0">
                <a:solidFill>
                  <a:srgbClr val="000090"/>
                </a:solidFill>
                <a:latin typeface="Franklin Gothic Book"/>
                <a:cs typeface="Franklin Gothic Book"/>
              </a:rPr>
              <a:t>MEpi;</a:t>
            </a:r>
            <a:r>
              <a:rPr sz="2350" i="1" spc="15" dirty="0">
                <a:solidFill>
                  <a:srgbClr val="000090"/>
                </a:solidFill>
                <a:latin typeface="Franklin Gothic Book"/>
                <a:cs typeface="Franklin Gothic Book"/>
              </a:rPr>
              <a:t> </a:t>
            </a:r>
            <a:r>
              <a:rPr sz="2350" i="1" spc="30" dirty="0">
                <a:solidFill>
                  <a:srgbClr val="000090"/>
                </a:solidFill>
                <a:latin typeface="Franklin Gothic Book"/>
                <a:cs typeface="Franklin Gothic Book"/>
              </a:rPr>
              <a:t>PhD</a:t>
            </a:r>
            <a:endParaRPr sz="2350">
              <a:latin typeface="Franklin Gothic Book"/>
              <a:cs typeface="Franklin Gothic Book"/>
            </a:endParaRPr>
          </a:p>
          <a:p>
            <a:pPr marL="414655" marR="405765" indent="615315">
              <a:lnSpc>
                <a:spcPct val="144000"/>
              </a:lnSpc>
              <a:spcBef>
                <a:spcPts val="100"/>
              </a:spcBef>
            </a:pPr>
            <a:r>
              <a:rPr sz="1750" spc="15" dirty="0">
                <a:solidFill>
                  <a:srgbClr val="17375E"/>
                </a:solidFill>
                <a:latin typeface="Franklin Gothic Book"/>
                <a:cs typeface="Franklin Gothic Book"/>
              </a:rPr>
              <a:t>Assistant </a:t>
            </a:r>
            <a:r>
              <a:rPr sz="1750" dirty="0">
                <a:solidFill>
                  <a:srgbClr val="17375E"/>
                </a:solidFill>
                <a:latin typeface="Franklin Gothic Book"/>
                <a:cs typeface="Franklin Gothic Book"/>
              </a:rPr>
              <a:t>Professor, </a:t>
            </a:r>
            <a:r>
              <a:rPr sz="1750" spc="20" dirty="0">
                <a:solidFill>
                  <a:srgbClr val="17375E"/>
                </a:solidFill>
                <a:latin typeface="Franklin Gothic Book"/>
                <a:cs typeface="Franklin Gothic Book"/>
              </a:rPr>
              <a:t>Epidemiologist  </a:t>
            </a:r>
            <a:r>
              <a:rPr sz="1750" spc="25" dirty="0">
                <a:solidFill>
                  <a:srgbClr val="17375E"/>
                </a:solidFill>
                <a:latin typeface="Franklin Gothic Book"/>
                <a:cs typeface="Franklin Gothic Book"/>
              </a:rPr>
              <a:t>Department </a:t>
            </a:r>
            <a:r>
              <a:rPr sz="1750" spc="20" dirty="0">
                <a:solidFill>
                  <a:srgbClr val="17375E"/>
                </a:solidFill>
                <a:latin typeface="Franklin Gothic Book"/>
                <a:cs typeface="Franklin Gothic Book"/>
              </a:rPr>
              <a:t>of </a:t>
            </a:r>
            <a:r>
              <a:rPr sz="1750" spc="10" dirty="0">
                <a:solidFill>
                  <a:srgbClr val="17375E"/>
                </a:solidFill>
                <a:latin typeface="Franklin Gothic Book"/>
                <a:cs typeface="Franklin Gothic Book"/>
              </a:rPr>
              <a:t>Family </a:t>
            </a:r>
            <a:r>
              <a:rPr sz="1750" spc="20" dirty="0">
                <a:solidFill>
                  <a:srgbClr val="17375E"/>
                </a:solidFill>
                <a:latin typeface="Franklin Gothic Book"/>
                <a:cs typeface="Franklin Gothic Book"/>
              </a:rPr>
              <a:t>and Community</a:t>
            </a:r>
            <a:r>
              <a:rPr sz="1750" dirty="0">
                <a:solidFill>
                  <a:srgbClr val="17375E"/>
                </a:solidFill>
                <a:latin typeface="Franklin Gothic Book"/>
                <a:cs typeface="Franklin Gothic Book"/>
              </a:rPr>
              <a:t> </a:t>
            </a:r>
            <a:r>
              <a:rPr sz="1750" spc="20" dirty="0">
                <a:solidFill>
                  <a:srgbClr val="17375E"/>
                </a:solidFill>
                <a:latin typeface="Franklin Gothic Book"/>
                <a:cs typeface="Franklin Gothic Book"/>
              </a:rPr>
              <a:t>Medicine</a:t>
            </a:r>
            <a:endParaRPr sz="1750">
              <a:latin typeface="Franklin Gothic Book"/>
              <a:cs typeface="Franklin Gothic Book"/>
            </a:endParaRPr>
          </a:p>
          <a:p>
            <a:pPr marL="688975" marR="680720" algn="ctr">
              <a:lnSpc>
                <a:spcPct val="144000"/>
              </a:lnSpc>
            </a:pPr>
            <a:r>
              <a:rPr sz="1750" spc="15" dirty="0">
                <a:solidFill>
                  <a:srgbClr val="17375E"/>
                </a:solidFill>
                <a:latin typeface="Franklin Gothic Book"/>
                <a:cs typeface="Franklin Gothic Book"/>
              </a:rPr>
              <a:t>College </a:t>
            </a:r>
            <a:r>
              <a:rPr sz="1750" spc="20" dirty="0">
                <a:solidFill>
                  <a:srgbClr val="17375E"/>
                </a:solidFill>
                <a:latin typeface="Franklin Gothic Book"/>
                <a:cs typeface="Franklin Gothic Book"/>
              </a:rPr>
              <a:t>of Medicine </a:t>
            </a:r>
            <a:r>
              <a:rPr sz="1750" spc="10" dirty="0">
                <a:solidFill>
                  <a:srgbClr val="17375E"/>
                </a:solidFill>
                <a:latin typeface="Franklin Gothic Book"/>
                <a:cs typeface="Franklin Gothic Book"/>
              </a:rPr>
              <a:t>- </a:t>
            </a:r>
            <a:r>
              <a:rPr sz="1750" spc="20" dirty="0">
                <a:solidFill>
                  <a:srgbClr val="17375E"/>
                </a:solidFill>
                <a:latin typeface="Franklin Gothic Book"/>
                <a:cs typeface="Franklin Gothic Book"/>
              </a:rPr>
              <a:t>King </a:t>
            </a:r>
            <a:r>
              <a:rPr sz="1750" spc="25" dirty="0">
                <a:solidFill>
                  <a:srgbClr val="17375E"/>
                </a:solidFill>
                <a:latin typeface="Franklin Gothic Book"/>
                <a:cs typeface="Franklin Gothic Book"/>
              </a:rPr>
              <a:t>Saud</a:t>
            </a:r>
            <a:r>
              <a:rPr sz="1750" spc="-40" dirty="0">
                <a:solidFill>
                  <a:srgbClr val="17375E"/>
                </a:solidFill>
                <a:latin typeface="Franklin Gothic Book"/>
                <a:cs typeface="Franklin Gothic Book"/>
              </a:rPr>
              <a:t> </a:t>
            </a:r>
            <a:r>
              <a:rPr sz="1750" spc="15" dirty="0">
                <a:solidFill>
                  <a:srgbClr val="17375E"/>
                </a:solidFill>
                <a:latin typeface="Franklin Gothic Book"/>
                <a:cs typeface="Franklin Gothic Book"/>
              </a:rPr>
              <a:t>University  </a:t>
            </a:r>
            <a:r>
              <a:rPr sz="1750" i="1" spc="20" dirty="0">
                <a:solidFill>
                  <a:srgbClr val="0070C0"/>
                </a:solidFill>
                <a:latin typeface="Franklin Gothic Book"/>
                <a:cs typeface="Franklin Gothic Book"/>
              </a:rPr>
              <a:t>Email: </a:t>
            </a:r>
            <a:r>
              <a:rPr sz="1750" i="1" u="sng" spc="20" dirty="0">
                <a:solidFill>
                  <a:srgbClr val="0070C0"/>
                </a:solidFill>
                <a:uFill>
                  <a:solidFill>
                    <a:srgbClr val="0070C0"/>
                  </a:solidFill>
                </a:uFill>
                <a:latin typeface="Franklin Gothic Book"/>
                <a:cs typeface="Franklin Gothic Book"/>
                <a:hlinkClick r:id="rId2"/>
              </a:rPr>
              <a:t>salduraywish@ksu.edu.sa </a:t>
            </a:r>
            <a:r>
              <a:rPr sz="1750" i="1" spc="20" dirty="0">
                <a:solidFill>
                  <a:srgbClr val="0070C0"/>
                </a:solidFill>
                <a:latin typeface="Franklin Gothic Book"/>
                <a:cs typeface="Franklin Gothic Book"/>
              </a:rPr>
              <a:t> </a:t>
            </a:r>
            <a:r>
              <a:rPr sz="1750" spc="20" dirty="0">
                <a:solidFill>
                  <a:srgbClr val="0000FF"/>
                </a:solidFill>
                <a:latin typeface="Franklin Gothic Book"/>
                <a:cs typeface="Franklin Gothic Book"/>
              </a:rPr>
              <a:t>September</a:t>
            </a:r>
            <a:r>
              <a:rPr sz="1750" spc="10" dirty="0">
                <a:solidFill>
                  <a:srgbClr val="0000FF"/>
                </a:solidFill>
                <a:latin typeface="Franklin Gothic Book"/>
                <a:cs typeface="Franklin Gothic Book"/>
              </a:rPr>
              <a:t> 2018</a:t>
            </a:r>
            <a:endParaRPr sz="1750">
              <a:latin typeface="Franklin Gothic Book"/>
              <a:cs typeface="Franklin Gothic Boo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318247" y="262127"/>
            <a:ext cx="1207007" cy="13075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8662" y="1708150"/>
            <a:ext cx="7794625" cy="19399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28662" y="1708150"/>
            <a:ext cx="7794625" cy="1939925"/>
          </a:xfrm>
          <a:prstGeom prst="rect">
            <a:avLst/>
          </a:prstGeom>
          <a:ln w="9525">
            <a:solidFill>
              <a:srgbClr val="10253F"/>
            </a:solidFill>
          </a:ln>
        </p:spPr>
        <p:txBody>
          <a:bodyPr vert="horz" wrap="square" lIns="0" tIns="8255" rIns="0" bIns="0" rtlCol="0">
            <a:spAutoFit/>
          </a:bodyPr>
          <a:lstStyle/>
          <a:p>
            <a:pPr marL="449580" marR="442595" indent="471170">
              <a:lnSpc>
                <a:spcPts val="6480"/>
              </a:lnSpc>
              <a:spcBef>
                <a:spcPts val="65"/>
              </a:spcBef>
            </a:pPr>
            <a:r>
              <a:rPr sz="3500" spc="45" dirty="0">
                <a:solidFill>
                  <a:srgbClr val="000090"/>
                </a:solidFill>
              </a:rPr>
              <a:t>Natural History </a:t>
            </a:r>
            <a:r>
              <a:rPr sz="3500" spc="35" dirty="0">
                <a:solidFill>
                  <a:srgbClr val="000090"/>
                </a:solidFill>
              </a:rPr>
              <a:t>of </a:t>
            </a:r>
            <a:r>
              <a:rPr sz="3500" spc="45" dirty="0">
                <a:solidFill>
                  <a:srgbClr val="000090"/>
                </a:solidFill>
              </a:rPr>
              <a:t>Disease </a:t>
            </a:r>
            <a:r>
              <a:rPr sz="3500" spc="50" dirty="0">
                <a:solidFill>
                  <a:srgbClr val="000090"/>
                </a:solidFill>
              </a:rPr>
              <a:t>and  </a:t>
            </a:r>
            <a:r>
              <a:rPr sz="3500" spc="45" dirty="0">
                <a:solidFill>
                  <a:srgbClr val="000090"/>
                </a:solidFill>
              </a:rPr>
              <a:t>Concepts </a:t>
            </a:r>
            <a:r>
              <a:rPr sz="3500" spc="35" dirty="0">
                <a:solidFill>
                  <a:srgbClr val="000090"/>
                </a:solidFill>
              </a:rPr>
              <a:t>of Prevention </a:t>
            </a:r>
            <a:r>
              <a:rPr sz="3500" spc="50" dirty="0">
                <a:solidFill>
                  <a:srgbClr val="000090"/>
                </a:solidFill>
              </a:rPr>
              <a:t>and  </a:t>
            </a:r>
            <a:r>
              <a:rPr sz="3500" spc="40" dirty="0">
                <a:solidFill>
                  <a:srgbClr val="000090"/>
                </a:solidFill>
              </a:rPr>
              <a:t>Control</a:t>
            </a:r>
            <a:endParaRPr sz="35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2080707"/>
            <a:ext cx="8062595" cy="28746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550" u="heavy" spc="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Franklin Gothic Medium"/>
                <a:cs typeface="Franklin Gothic Medium"/>
              </a:rPr>
              <a:t>Example</a:t>
            </a:r>
            <a:endParaRPr sz="2550">
              <a:latin typeface="Franklin Gothic Medium"/>
              <a:cs typeface="Franklin Gothic Medium"/>
            </a:endParaRPr>
          </a:p>
          <a:p>
            <a:pPr marL="12700" marR="5080">
              <a:lnSpc>
                <a:spcPct val="150000"/>
              </a:lnSpc>
              <a:spcBef>
                <a:spcPts val="665"/>
              </a:spcBef>
            </a:pPr>
            <a:r>
              <a:rPr sz="2600" spc="-10" dirty="0">
                <a:latin typeface="Franklin Gothic Book"/>
                <a:cs typeface="Franklin Gothic Book"/>
              </a:rPr>
              <a:t>Not everyone </a:t>
            </a:r>
            <a:r>
              <a:rPr sz="2600" spc="-15" dirty="0">
                <a:latin typeface="Franklin Gothic Book"/>
                <a:cs typeface="Franklin Gothic Book"/>
              </a:rPr>
              <a:t>exposed </a:t>
            </a:r>
            <a:r>
              <a:rPr sz="2600" spc="-25" dirty="0">
                <a:latin typeface="Franklin Gothic Book"/>
                <a:cs typeface="Franklin Gothic Book"/>
              </a:rPr>
              <a:t>to </a:t>
            </a:r>
            <a:r>
              <a:rPr sz="2600" spc="-10" dirty="0">
                <a:latin typeface="Franklin Gothic Book"/>
                <a:cs typeface="Franklin Gothic Book"/>
              </a:rPr>
              <a:t>tubercle bacteria </a:t>
            </a:r>
            <a:r>
              <a:rPr sz="2600" spc="-15" dirty="0">
                <a:latin typeface="Franklin Gothic Book"/>
                <a:cs typeface="Franklin Gothic Book"/>
              </a:rPr>
              <a:t>develops  </a:t>
            </a:r>
            <a:r>
              <a:rPr sz="2600" spc="-10" dirty="0">
                <a:latin typeface="Franklin Gothic Book"/>
                <a:cs typeface="Franklin Gothic Book"/>
              </a:rPr>
              <a:t>tuberculosis </a:t>
            </a:r>
            <a:r>
              <a:rPr sz="2600" spc="-5" dirty="0">
                <a:latin typeface="Franklin Gothic Book"/>
                <a:cs typeface="Franklin Gothic Book"/>
              </a:rPr>
              <a:t>but the </a:t>
            </a:r>
            <a:r>
              <a:rPr sz="2600" spc="-10" dirty="0">
                <a:latin typeface="Franklin Gothic Book"/>
                <a:cs typeface="Franklin Gothic Book"/>
              </a:rPr>
              <a:t>same exposure </a:t>
            </a:r>
            <a:r>
              <a:rPr sz="2600" spc="-5" dirty="0">
                <a:latin typeface="Franklin Gothic Book"/>
                <a:cs typeface="Franklin Gothic Book"/>
              </a:rPr>
              <a:t>in an undernourished  or </a:t>
            </a:r>
            <a:r>
              <a:rPr sz="2600" spc="-10" dirty="0">
                <a:latin typeface="Franklin Gothic Book"/>
                <a:cs typeface="Franklin Gothic Book"/>
              </a:rPr>
              <a:t>immunocompromised </a:t>
            </a:r>
            <a:r>
              <a:rPr sz="2600" spc="-5" dirty="0">
                <a:latin typeface="Franklin Gothic Book"/>
                <a:cs typeface="Franklin Gothic Book"/>
              </a:rPr>
              <a:t>person </a:t>
            </a:r>
            <a:r>
              <a:rPr sz="2600" spc="-25" dirty="0">
                <a:latin typeface="Franklin Gothic Book"/>
                <a:cs typeface="Franklin Gothic Book"/>
              </a:rPr>
              <a:t>may </a:t>
            </a:r>
            <a:r>
              <a:rPr sz="2600" spc="-5" dirty="0">
                <a:latin typeface="Franklin Gothic Book"/>
                <a:cs typeface="Franklin Gothic Book"/>
              </a:rPr>
              <a:t>result in </a:t>
            </a:r>
            <a:r>
              <a:rPr sz="2600" dirty="0">
                <a:latin typeface="Franklin Gothic Book"/>
                <a:cs typeface="Franklin Gothic Book"/>
              </a:rPr>
              <a:t>clinical  </a:t>
            </a:r>
            <a:r>
              <a:rPr sz="2600" spc="-5" dirty="0">
                <a:latin typeface="Franklin Gothic Book"/>
                <a:cs typeface="Franklin Gothic Book"/>
              </a:rPr>
              <a:t>disease and </a:t>
            </a:r>
            <a:r>
              <a:rPr sz="2600" spc="-10" dirty="0">
                <a:latin typeface="Franklin Gothic Book"/>
                <a:cs typeface="Franklin Gothic Book"/>
              </a:rPr>
              <a:t>exposure </a:t>
            </a:r>
            <a:r>
              <a:rPr sz="2600" dirty="0">
                <a:latin typeface="Franklin Gothic Book"/>
                <a:cs typeface="Franklin Gothic Book"/>
              </a:rPr>
              <a:t>occurs </a:t>
            </a:r>
            <a:r>
              <a:rPr sz="2600" spc="-5" dirty="0">
                <a:latin typeface="Franklin Gothic Book"/>
                <a:cs typeface="Franklin Gothic Book"/>
              </a:rPr>
              <a:t>more in</a:t>
            </a:r>
            <a:r>
              <a:rPr sz="2600" spc="10" dirty="0">
                <a:latin typeface="Franklin Gothic Book"/>
                <a:cs typeface="Franklin Gothic Book"/>
              </a:rPr>
              <a:t> </a:t>
            </a:r>
            <a:r>
              <a:rPr sz="2600" spc="-20" dirty="0">
                <a:solidFill>
                  <a:srgbClr val="00B050"/>
                </a:solidFill>
                <a:latin typeface="Franklin Gothic Book"/>
                <a:cs typeface="Franklin Gothic Book"/>
              </a:rPr>
              <a:t>overcrowding</a:t>
            </a:r>
            <a:r>
              <a:rPr sz="2600" spc="-20" dirty="0">
                <a:latin typeface="Franklin Gothic Book"/>
                <a:cs typeface="Franklin Gothic Book"/>
              </a:rPr>
              <a:t>.</a:t>
            </a:r>
            <a:endParaRPr sz="2600">
              <a:latin typeface="Franklin Gothic Book"/>
              <a:cs typeface="Franklin Gothic Book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6737" y="274637"/>
            <a:ext cx="8229600" cy="1143000"/>
          </a:xfrm>
          <a:prstGeom prst="rect">
            <a:avLst/>
          </a:prstGeom>
          <a:solidFill>
            <a:srgbClr val="BFBFBF"/>
          </a:solidFill>
        </p:spPr>
        <p:txBody>
          <a:bodyPr vert="horz" wrap="square" lIns="0" tIns="220979" rIns="0" bIns="0" rtlCol="0">
            <a:spAutoFit/>
          </a:bodyPr>
          <a:lstStyle/>
          <a:p>
            <a:pPr marL="1054735">
              <a:lnSpc>
                <a:spcPct val="100000"/>
              </a:lnSpc>
              <a:spcBef>
                <a:spcPts val="1739"/>
              </a:spcBef>
            </a:pPr>
            <a:r>
              <a:rPr sz="4400" spc="-5" dirty="0"/>
              <a:t>The Epidemiological </a:t>
            </a:r>
            <a:r>
              <a:rPr sz="4400" spc="-50" dirty="0"/>
              <a:t>Triad</a:t>
            </a:r>
            <a:endParaRPr sz="4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6437" y="1857375"/>
            <a:ext cx="7950200" cy="43576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66737" y="274637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8229600" h="1143000">
                <a:moveTo>
                  <a:pt x="0" y="1143000"/>
                </a:moveTo>
                <a:lnTo>
                  <a:pt x="8229600" y="1143000"/>
                </a:lnTo>
                <a:lnTo>
                  <a:pt x="8229600" y="0"/>
                </a:lnTo>
                <a:lnTo>
                  <a:pt x="0" y="0"/>
                </a:lnTo>
                <a:lnTo>
                  <a:pt x="0" y="114300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08836" y="484124"/>
            <a:ext cx="6144260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spc="-5" dirty="0"/>
              <a:t>The Epidemiological</a:t>
            </a:r>
            <a:r>
              <a:rPr sz="4400" spc="-40" dirty="0"/>
              <a:t> </a:t>
            </a:r>
            <a:r>
              <a:rPr sz="4400" spc="-50" dirty="0"/>
              <a:t>Triad</a:t>
            </a:r>
            <a:endParaRPr sz="4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95B3D7"/>
          </a:solidFill>
          <a:ln w="9525">
            <a:solidFill>
              <a:srgbClr val="8EB4E3"/>
            </a:solidFill>
          </a:ln>
        </p:spPr>
        <p:txBody>
          <a:bodyPr vert="horz" wrap="square" lIns="0" tIns="205740" rIns="0" bIns="0" rtlCol="0">
            <a:spAutoFit/>
          </a:bodyPr>
          <a:lstStyle/>
          <a:p>
            <a:pPr marL="1391920">
              <a:lnSpc>
                <a:spcPct val="100000"/>
              </a:lnSpc>
              <a:spcBef>
                <a:spcPts val="1620"/>
              </a:spcBef>
            </a:pPr>
            <a:r>
              <a:rPr sz="4400" spc="-5" dirty="0"/>
              <a:t>Epidemiological </a:t>
            </a:r>
            <a:r>
              <a:rPr sz="4400" spc="-50" dirty="0"/>
              <a:t>Tetrad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35940" y="1580184"/>
            <a:ext cx="7767320" cy="2482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125730" indent="-342900">
              <a:lnSpc>
                <a:spcPct val="120000"/>
              </a:lnSpc>
              <a:spcBef>
                <a:spcPts val="10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600" spc="-5" dirty="0">
                <a:latin typeface="Franklin Gothic Book"/>
                <a:cs typeface="Franklin Gothic Book"/>
              </a:rPr>
              <a:t>In addition </a:t>
            </a:r>
            <a:r>
              <a:rPr sz="2600" spc="-25" dirty="0">
                <a:latin typeface="Franklin Gothic Book"/>
                <a:cs typeface="Franklin Gothic Book"/>
              </a:rPr>
              <a:t>to </a:t>
            </a:r>
            <a:r>
              <a:rPr sz="3825" spc="15" baseline="1089" dirty="0">
                <a:solidFill>
                  <a:srgbClr val="C00000"/>
                </a:solidFill>
                <a:latin typeface="Franklin Gothic Book"/>
                <a:cs typeface="Franklin Gothic Book"/>
              </a:rPr>
              <a:t>HOST</a:t>
            </a:r>
            <a:r>
              <a:rPr sz="2600" spc="10" dirty="0">
                <a:latin typeface="Franklin Gothic Book"/>
                <a:cs typeface="Franklin Gothic Book"/>
              </a:rPr>
              <a:t>, </a:t>
            </a:r>
            <a:r>
              <a:rPr sz="3825" spc="22" baseline="1089" dirty="0">
                <a:solidFill>
                  <a:srgbClr val="C00000"/>
                </a:solidFill>
                <a:latin typeface="Franklin Gothic Book"/>
                <a:cs typeface="Franklin Gothic Book"/>
              </a:rPr>
              <a:t>AGENT </a:t>
            </a:r>
            <a:r>
              <a:rPr sz="2600" spc="-5" dirty="0">
                <a:latin typeface="Franklin Gothic Book"/>
                <a:cs typeface="Franklin Gothic Book"/>
              </a:rPr>
              <a:t>and </a:t>
            </a:r>
            <a:r>
              <a:rPr sz="3825" spc="30" baseline="1089" dirty="0">
                <a:solidFill>
                  <a:srgbClr val="C00000"/>
                </a:solidFill>
                <a:latin typeface="Franklin Gothic Book"/>
                <a:cs typeface="Franklin Gothic Book"/>
              </a:rPr>
              <a:t>ENVIRONMENT</a:t>
            </a:r>
            <a:r>
              <a:rPr sz="2600" spc="20" dirty="0">
                <a:latin typeface="Franklin Gothic Book"/>
                <a:cs typeface="Franklin Gothic Book"/>
              </a:rPr>
              <a:t>, </a:t>
            </a:r>
            <a:r>
              <a:rPr sz="2600" spc="-5" dirty="0">
                <a:latin typeface="Franklin Gothic Book"/>
                <a:cs typeface="Franklin Gothic Book"/>
              </a:rPr>
              <a:t>one  more </a:t>
            </a:r>
            <a:r>
              <a:rPr sz="2600" spc="-15" dirty="0">
                <a:latin typeface="Franklin Gothic Book"/>
                <a:cs typeface="Franklin Gothic Book"/>
              </a:rPr>
              <a:t>factor </a:t>
            </a:r>
            <a:r>
              <a:rPr sz="3825" spc="30" baseline="1089" dirty="0">
                <a:solidFill>
                  <a:srgbClr val="0432FF"/>
                </a:solidFill>
                <a:latin typeface="Franklin Gothic Book"/>
                <a:cs typeface="Franklin Gothic Book"/>
              </a:rPr>
              <a:t>TIME </a:t>
            </a:r>
            <a:r>
              <a:rPr sz="2600" spc="-15" dirty="0">
                <a:latin typeface="Franklin Gothic Book"/>
                <a:cs typeface="Franklin Gothic Book"/>
              </a:rPr>
              <a:t>factor </a:t>
            </a:r>
            <a:r>
              <a:rPr sz="2600" spc="-5" dirty="0">
                <a:latin typeface="Franklin Gothic Book"/>
                <a:cs typeface="Franklin Gothic Book"/>
              </a:rPr>
              <a:t>is</a:t>
            </a:r>
            <a:r>
              <a:rPr sz="2600" spc="20" dirty="0">
                <a:latin typeface="Franklin Gothic Book"/>
                <a:cs typeface="Franklin Gothic Book"/>
              </a:rPr>
              <a:t> </a:t>
            </a:r>
            <a:r>
              <a:rPr sz="2600" spc="-5" dirty="0">
                <a:latin typeface="Franklin Gothic Book"/>
                <a:cs typeface="Franklin Gothic Book"/>
              </a:rPr>
              <a:t>added.</a:t>
            </a:r>
            <a:endParaRPr sz="2600">
              <a:latin typeface="Franklin Gothic Book"/>
              <a:cs typeface="Franklin Gothic Book"/>
            </a:endParaRPr>
          </a:p>
          <a:p>
            <a:pPr marL="355600" marR="5080" indent="-342900">
              <a:lnSpc>
                <a:spcPct val="120000"/>
              </a:lnSpc>
              <a:spcBef>
                <a:spcPts val="62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600" i="1" u="heavy" dirty="0">
                <a:uFill>
                  <a:solidFill>
                    <a:srgbClr val="000000"/>
                  </a:solidFill>
                </a:uFill>
                <a:latin typeface="Franklin Gothic Book"/>
                <a:cs typeface="Franklin Gothic Book"/>
              </a:rPr>
              <a:t>TIME </a:t>
            </a:r>
            <a:r>
              <a:rPr sz="2600" i="1" u="heavy" spc="-5" dirty="0">
                <a:uFill>
                  <a:solidFill>
                    <a:srgbClr val="000000"/>
                  </a:solidFill>
                </a:uFill>
                <a:latin typeface="Franklin Gothic Book"/>
                <a:cs typeface="Franklin Gothic Book"/>
              </a:rPr>
              <a:t>accounts</a:t>
            </a:r>
            <a:r>
              <a:rPr sz="2600" i="1" spc="-5" dirty="0">
                <a:latin typeface="Franklin Gothic Book"/>
                <a:cs typeface="Franklin Gothic Book"/>
              </a:rPr>
              <a:t> </a:t>
            </a:r>
            <a:r>
              <a:rPr sz="2600" spc="-25" dirty="0">
                <a:latin typeface="Franklin Gothic Book"/>
                <a:cs typeface="Franklin Gothic Book"/>
              </a:rPr>
              <a:t>for </a:t>
            </a:r>
            <a:r>
              <a:rPr sz="3825" spc="30" baseline="1089" dirty="0">
                <a:solidFill>
                  <a:srgbClr val="00B050"/>
                </a:solidFill>
                <a:latin typeface="Franklin Gothic Book"/>
                <a:cs typeface="Franklin Gothic Book"/>
              </a:rPr>
              <a:t>incubation periods</a:t>
            </a:r>
            <a:r>
              <a:rPr sz="2600" spc="20" dirty="0">
                <a:latin typeface="Franklin Gothic Book"/>
                <a:cs typeface="Franklin Gothic Book"/>
              </a:rPr>
              <a:t>, </a:t>
            </a:r>
            <a:r>
              <a:rPr sz="3825" spc="-7" baseline="1089" dirty="0">
                <a:solidFill>
                  <a:srgbClr val="00B050"/>
                </a:solidFill>
                <a:latin typeface="Franklin Gothic Book"/>
                <a:cs typeface="Franklin Gothic Book"/>
              </a:rPr>
              <a:t>life </a:t>
            </a:r>
            <a:r>
              <a:rPr sz="3825" spc="22" baseline="1089" dirty="0">
                <a:solidFill>
                  <a:srgbClr val="00B050"/>
                </a:solidFill>
                <a:latin typeface="Franklin Gothic Book"/>
                <a:cs typeface="Franklin Gothic Book"/>
              </a:rPr>
              <a:t>expectancy  of the </a:t>
            </a:r>
            <a:r>
              <a:rPr sz="3825" spc="30" baseline="1089" dirty="0">
                <a:solidFill>
                  <a:srgbClr val="00B050"/>
                </a:solidFill>
                <a:latin typeface="Franklin Gothic Book"/>
                <a:cs typeface="Franklin Gothic Book"/>
              </a:rPr>
              <a:t>host </a:t>
            </a:r>
            <a:r>
              <a:rPr sz="3825" spc="22" baseline="1089" dirty="0">
                <a:solidFill>
                  <a:srgbClr val="00B050"/>
                </a:solidFill>
                <a:latin typeface="Franklin Gothic Book"/>
                <a:cs typeface="Franklin Gothic Book"/>
              </a:rPr>
              <a:t>or pathogen</a:t>
            </a:r>
            <a:r>
              <a:rPr sz="2600" spc="15" dirty="0">
                <a:latin typeface="Franklin Gothic Book"/>
                <a:cs typeface="Franklin Gothic Book"/>
              </a:rPr>
              <a:t>, </a:t>
            </a:r>
            <a:r>
              <a:rPr sz="3825" spc="22" baseline="1089" dirty="0">
                <a:solidFill>
                  <a:srgbClr val="00B050"/>
                </a:solidFill>
                <a:latin typeface="Franklin Gothic Book"/>
                <a:cs typeface="Franklin Gothic Book"/>
              </a:rPr>
              <a:t>duration of the </a:t>
            </a:r>
            <a:r>
              <a:rPr sz="3825" spc="37" baseline="1089" dirty="0">
                <a:solidFill>
                  <a:srgbClr val="00B050"/>
                </a:solidFill>
                <a:latin typeface="Franklin Gothic Book"/>
                <a:cs typeface="Franklin Gothic Book"/>
              </a:rPr>
              <a:t>course </a:t>
            </a:r>
            <a:r>
              <a:rPr sz="3825" spc="22" baseline="1089" dirty="0">
                <a:solidFill>
                  <a:srgbClr val="00B050"/>
                </a:solidFill>
                <a:latin typeface="Franklin Gothic Book"/>
                <a:cs typeface="Franklin Gothic Book"/>
              </a:rPr>
              <a:t>of  illness</a:t>
            </a:r>
            <a:r>
              <a:rPr sz="3825" spc="30" baseline="1089" dirty="0">
                <a:solidFill>
                  <a:srgbClr val="00B050"/>
                </a:solidFill>
                <a:latin typeface="Franklin Gothic Book"/>
                <a:cs typeface="Franklin Gothic Book"/>
              </a:rPr>
              <a:t> </a:t>
            </a:r>
            <a:r>
              <a:rPr sz="2600" spc="-5" dirty="0">
                <a:latin typeface="Franklin Gothic Book"/>
                <a:cs typeface="Franklin Gothic Book"/>
              </a:rPr>
              <a:t>.</a:t>
            </a:r>
            <a:endParaRPr sz="2600">
              <a:latin typeface="Franklin Gothic Book"/>
              <a:cs typeface="Franklin Gothic Boo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51125" y="3776662"/>
            <a:ext cx="3694112" cy="29606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46362" y="3771900"/>
            <a:ext cx="3703954" cy="2970530"/>
          </a:xfrm>
          <a:custGeom>
            <a:avLst/>
            <a:gdLst/>
            <a:ahLst/>
            <a:cxnLst/>
            <a:rect l="l" t="t" r="r" b="b"/>
            <a:pathLst>
              <a:path w="3703954" h="2970529">
                <a:moveTo>
                  <a:pt x="0" y="0"/>
                </a:moveTo>
                <a:lnTo>
                  <a:pt x="3703638" y="0"/>
                </a:lnTo>
                <a:lnTo>
                  <a:pt x="3703638" y="2970212"/>
                </a:lnTo>
                <a:lnTo>
                  <a:pt x="0" y="2970212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9888" y="241299"/>
            <a:ext cx="8564880" cy="919480"/>
          </a:xfrm>
          <a:prstGeom prst="rect">
            <a:avLst/>
          </a:prstGeom>
          <a:solidFill>
            <a:srgbClr val="FDEADA"/>
          </a:solidFill>
        </p:spPr>
        <p:txBody>
          <a:bodyPr vert="horz" wrap="square" lIns="0" tIns="173355" rIns="0" bIns="0" rtlCol="0">
            <a:spAutoFit/>
          </a:bodyPr>
          <a:lstStyle/>
          <a:p>
            <a:pPr marL="167640">
              <a:lnSpc>
                <a:spcPct val="100000"/>
              </a:lnSpc>
              <a:spcBef>
                <a:spcPts val="1365"/>
              </a:spcBef>
            </a:pPr>
            <a:r>
              <a:rPr sz="3600" spc="-5" dirty="0"/>
              <a:t>The </a:t>
            </a:r>
            <a:r>
              <a:rPr sz="3600" dirty="0"/>
              <a:t>“BEINGS” </a:t>
            </a:r>
            <a:r>
              <a:rPr sz="3600" spc="-5" dirty="0"/>
              <a:t>Model of Disease</a:t>
            </a:r>
            <a:r>
              <a:rPr sz="3600" spc="-35" dirty="0"/>
              <a:t> </a:t>
            </a:r>
            <a:r>
              <a:rPr sz="3600" spc="-5" dirty="0"/>
              <a:t>Causation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358140" y="1352134"/>
            <a:ext cx="8042909" cy="5169535"/>
          </a:xfrm>
          <a:prstGeom prst="rect">
            <a:avLst/>
          </a:prstGeom>
        </p:spPr>
        <p:txBody>
          <a:bodyPr vert="horz" wrap="square" lIns="0" tIns="128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0"/>
              </a:spcBef>
            </a:pPr>
            <a:r>
              <a:rPr sz="2350" spc="30" dirty="0">
                <a:solidFill>
                  <a:srgbClr val="0432FF"/>
                </a:solidFill>
                <a:latin typeface="Franklin Gothic Medium"/>
                <a:cs typeface="Franklin Gothic Medium"/>
              </a:rPr>
              <a:t>A </a:t>
            </a:r>
            <a:r>
              <a:rPr sz="2350" spc="20" dirty="0">
                <a:solidFill>
                  <a:srgbClr val="0432FF"/>
                </a:solidFill>
                <a:latin typeface="Franklin Gothic Medium"/>
                <a:cs typeface="Franklin Gothic Medium"/>
              </a:rPr>
              <a:t>complex </a:t>
            </a:r>
            <a:r>
              <a:rPr sz="2350" spc="10" dirty="0">
                <a:solidFill>
                  <a:srgbClr val="0432FF"/>
                </a:solidFill>
                <a:latin typeface="Franklin Gothic Medium"/>
                <a:cs typeface="Franklin Gothic Medium"/>
              </a:rPr>
              <a:t>interplay </a:t>
            </a:r>
            <a:r>
              <a:rPr sz="2350" spc="20" dirty="0">
                <a:solidFill>
                  <a:srgbClr val="0432FF"/>
                </a:solidFill>
                <a:latin typeface="Franklin Gothic Medium"/>
                <a:cs typeface="Franklin Gothic Medium"/>
              </a:rPr>
              <a:t>of nine different</a:t>
            </a:r>
            <a:r>
              <a:rPr sz="2350" spc="-20" dirty="0">
                <a:solidFill>
                  <a:srgbClr val="0432FF"/>
                </a:solidFill>
                <a:latin typeface="Franklin Gothic Medium"/>
                <a:cs typeface="Franklin Gothic Medium"/>
              </a:rPr>
              <a:t> </a:t>
            </a:r>
            <a:r>
              <a:rPr sz="2350" spc="20" dirty="0">
                <a:solidFill>
                  <a:srgbClr val="0432FF"/>
                </a:solidFill>
                <a:latin typeface="Franklin Gothic Medium"/>
                <a:cs typeface="Franklin Gothic Medium"/>
              </a:rPr>
              <a:t>factors</a:t>
            </a:r>
            <a:endParaRPr sz="2350">
              <a:latin typeface="Franklin Gothic Medium"/>
              <a:cs typeface="Franklin Gothic Medium"/>
            </a:endParaRPr>
          </a:p>
          <a:p>
            <a:pPr marL="755650" indent="-285750">
              <a:lnSpc>
                <a:spcPct val="100000"/>
              </a:lnSpc>
              <a:spcBef>
                <a:spcPts val="865"/>
              </a:spcBef>
              <a:buSzPct val="102325"/>
              <a:buFont typeface="Wingdings"/>
              <a:buChar char=""/>
              <a:tabLst>
                <a:tab pos="755015" algn="l"/>
                <a:tab pos="755650" algn="l"/>
              </a:tabLst>
            </a:pPr>
            <a:r>
              <a:rPr sz="3225" baseline="1291" dirty="0">
                <a:solidFill>
                  <a:srgbClr val="C00000"/>
                </a:solidFill>
                <a:latin typeface="Franklin Gothic Medium"/>
                <a:cs typeface="Franklin Gothic Medium"/>
              </a:rPr>
              <a:t>B</a:t>
            </a:r>
            <a:r>
              <a:rPr sz="2200" dirty="0">
                <a:latin typeface="Franklin Gothic Medium"/>
                <a:cs typeface="Franklin Gothic Medium"/>
              </a:rPr>
              <a:t>iological </a:t>
            </a:r>
            <a:r>
              <a:rPr sz="2200" spc="-5" dirty="0">
                <a:latin typeface="Franklin Gothic Medium"/>
                <a:cs typeface="Franklin Gothic Medium"/>
              </a:rPr>
              <a:t>factors </a:t>
            </a:r>
            <a:r>
              <a:rPr sz="2200" spc="-10" dirty="0">
                <a:latin typeface="Franklin Gothic Medium"/>
                <a:cs typeface="Franklin Gothic Medium"/>
              </a:rPr>
              <a:t>innate </a:t>
            </a:r>
            <a:r>
              <a:rPr sz="2200" dirty="0">
                <a:latin typeface="Franklin Gothic Medium"/>
                <a:cs typeface="Franklin Gothic Medium"/>
              </a:rPr>
              <a:t>in a </a:t>
            </a:r>
            <a:r>
              <a:rPr sz="2200" spc="-5" dirty="0">
                <a:latin typeface="Franklin Gothic Medium"/>
                <a:cs typeface="Franklin Gothic Medium"/>
              </a:rPr>
              <a:t>human</a:t>
            </a:r>
            <a:r>
              <a:rPr sz="2200" spc="-45" dirty="0">
                <a:latin typeface="Franklin Gothic Medium"/>
                <a:cs typeface="Franklin Gothic Medium"/>
              </a:rPr>
              <a:t> </a:t>
            </a:r>
            <a:r>
              <a:rPr sz="2200" spc="-5" dirty="0">
                <a:latin typeface="Franklin Gothic Medium"/>
                <a:cs typeface="Franklin Gothic Medium"/>
              </a:rPr>
              <a:t>being,</a:t>
            </a:r>
            <a:endParaRPr sz="2200">
              <a:latin typeface="Franklin Gothic Medium"/>
              <a:cs typeface="Franklin Gothic Medium"/>
            </a:endParaRPr>
          </a:p>
          <a:p>
            <a:pPr marL="755650" indent="-285750">
              <a:lnSpc>
                <a:spcPct val="100000"/>
              </a:lnSpc>
              <a:spcBef>
                <a:spcPts val="795"/>
              </a:spcBef>
              <a:buSzPct val="102325"/>
              <a:buFont typeface="Wingdings"/>
              <a:buChar char=""/>
              <a:tabLst>
                <a:tab pos="755015" algn="l"/>
                <a:tab pos="755650" algn="l"/>
              </a:tabLst>
            </a:pPr>
            <a:r>
              <a:rPr sz="3225" spc="-7" baseline="1291" dirty="0">
                <a:solidFill>
                  <a:srgbClr val="C00000"/>
                </a:solidFill>
                <a:latin typeface="Franklin Gothic Medium"/>
                <a:cs typeface="Franklin Gothic Medium"/>
              </a:rPr>
              <a:t>B</a:t>
            </a:r>
            <a:r>
              <a:rPr sz="2200" spc="-5" dirty="0">
                <a:latin typeface="Franklin Gothic Medium"/>
                <a:cs typeface="Franklin Gothic Medium"/>
              </a:rPr>
              <a:t>ehavioural factors concerned </a:t>
            </a:r>
            <a:r>
              <a:rPr sz="2200" dirty="0">
                <a:latin typeface="Franklin Gothic Medium"/>
                <a:cs typeface="Franklin Gothic Medium"/>
              </a:rPr>
              <a:t>with </a:t>
            </a:r>
            <a:r>
              <a:rPr sz="2200" spc="-5" dirty="0">
                <a:latin typeface="Franklin Gothic Medium"/>
                <a:cs typeface="Franklin Gothic Medium"/>
              </a:rPr>
              <a:t>individual</a:t>
            </a:r>
            <a:r>
              <a:rPr sz="2200" spc="-20" dirty="0">
                <a:latin typeface="Franklin Gothic Medium"/>
                <a:cs typeface="Franklin Gothic Medium"/>
              </a:rPr>
              <a:t> </a:t>
            </a:r>
            <a:r>
              <a:rPr sz="2200" spc="-5" dirty="0">
                <a:latin typeface="Franklin Gothic Medium"/>
                <a:cs typeface="Franklin Gothic Medium"/>
              </a:rPr>
              <a:t>lifestyles,</a:t>
            </a:r>
            <a:endParaRPr sz="2200">
              <a:latin typeface="Franklin Gothic Medium"/>
              <a:cs typeface="Franklin Gothic Medium"/>
            </a:endParaRPr>
          </a:p>
          <a:p>
            <a:pPr marL="755650" marR="309880" indent="-285750">
              <a:lnSpc>
                <a:spcPct val="110000"/>
              </a:lnSpc>
              <a:spcBef>
                <a:spcPts val="525"/>
              </a:spcBef>
              <a:buSzPct val="102325"/>
              <a:buFont typeface="Wingdings"/>
              <a:buChar char=""/>
              <a:tabLst>
                <a:tab pos="755015" algn="l"/>
                <a:tab pos="755650" algn="l"/>
              </a:tabLst>
            </a:pPr>
            <a:r>
              <a:rPr sz="3225" spc="-7" baseline="1291" dirty="0">
                <a:solidFill>
                  <a:srgbClr val="C00000"/>
                </a:solidFill>
                <a:latin typeface="Franklin Gothic Medium"/>
                <a:cs typeface="Franklin Gothic Medium"/>
              </a:rPr>
              <a:t>E</a:t>
            </a:r>
            <a:r>
              <a:rPr sz="2200" spc="-5" dirty="0">
                <a:latin typeface="Franklin Gothic Medium"/>
                <a:cs typeface="Franklin Gothic Medium"/>
              </a:rPr>
              <a:t>nvironmental factors as </a:t>
            </a:r>
            <a:r>
              <a:rPr sz="2200" spc="-10" dirty="0">
                <a:latin typeface="Franklin Gothic Medium"/>
                <a:cs typeface="Franklin Gothic Medium"/>
              </a:rPr>
              <a:t>physical, </a:t>
            </a:r>
            <a:r>
              <a:rPr sz="2200" spc="-5" dirty="0">
                <a:latin typeface="Franklin Gothic Medium"/>
                <a:cs typeface="Franklin Gothic Medium"/>
              </a:rPr>
              <a:t>chemical and biological  aspects </a:t>
            </a:r>
            <a:r>
              <a:rPr sz="2200" dirty="0">
                <a:latin typeface="Franklin Gothic Medium"/>
                <a:cs typeface="Franklin Gothic Medium"/>
              </a:rPr>
              <a:t>of</a:t>
            </a:r>
            <a:r>
              <a:rPr sz="2200" spc="-5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environment,</a:t>
            </a:r>
            <a:endParaRPr sz="2200">
              <a:latin typeface="Franklin Gothic Medium"/>
              <a:cs typeface="Franklin Gothic Medium"/>
            </a:endParaRPr>
          </a:p>
          <a:p>
            <a:pPr marL="755650" indent="-285750">
              <a:lnSpc>
                <a:spcPct val="100000"/>
              </a:lnSpc>
              <a:spcBef>
                <a:spcPts val="795"/>
              </a:spcBef>
              <a:buSzPct val="102325"/>
              <a:buFont typeface="Wingdings"/>
              <a:buChar char=""/>
              <a:tabLst>
                <a:tab pos="755015" algn="l"/>
                <a:tab pos="755650" algn="l"/>
              </a:tabLst>
            </a:pPr>
            <a:r>
              <a:rPr sz="3225" spc="-7" baseline="1291" dirty="0">
                <a:solidFill>
                  <a:srgbClr val="C00000"/>
                </a:solidFill>
                <a:latin typeface="Franklin Gothic Medium"/>
                <a:cs typeface="Franklin Gothic Medium"/>
              </a:rPr>
              <a:t>I</a:t>
            </a:r>
            <a:r>
              <a:rPr sz="2200" spc="-5" dirty="0">
                <a:latin typeface="Franklin Gothic Medium"/>
                <a:cs typeface="Franklin Gothic Medium"/>
              </a:rPr>
              <a:t>mmunological</a:t>
            </a:r>
            <a:r>
              <a:rPr sz="2200" spc="-10" dirty="0">
                <a:latin typeface="Franklin Gothic Medium"/>
                <a:cs typeface="Franklin Gothic Medium"/>
              </a:rPr>
              <a:t> </a:t>
            </a:r>
            <a:r>
              <a:rPr sz="2200" spc="-5" dirty="0">
                <a:latin typeface="Franklin Gothic Medium"/>
                <a:cs typeface="Franklin Gothic Medium"/>
              </a:rPr>
              <a:t>factors,</a:t>
            </a:r>
            <a:endParaRPr sz="2200">
              <a:latin typeface="Franklin Gothic Medium"/>
              <a:cs typeface="Franklin Gothic Medium"/>
            </a:endParaRPr>
          </a:p>
          <a:p>
            <a:pPr marL="755650" indent="-285750">
              <a:lnSpc>
                <a:spcPct val="100000"/>
              </a:lnSpc>
              <a:spcBef>
                <a:spcPts val="790"/>
              </a:spcBef>
              <a:buSzPct val="102325"/>
              <a:buFont typeface="Wingdings"/>
              <a:buChar char=""/>
              <a:tabLst>
                <a:tab pos="755015" algn="l"/>
                <a:tab pos="755650" algn="l"/>
              </a:tabLst>
            </a:pPr>
            <a:r>
              <a:rPr sz="3225" baseline="1291" dirty="0">
                <a:solidFill>
                  <a:srgbClr val="C00000"/>
                </a:solidFill>
                <a:latin typeface="Franklin Gothic Medium"/>
                <a:cs typeface="Franklin Gothic Medium"/>
              </a:rPr>
              <a:t>N</a:t>
            </a:r>
            <a:r>
              <a:rPr sz="2200" dirty="0">
                <a:latin typeface="Franklin Gothic Medium"/>
                <a:cs typeface="Franklin Gothic Medium"/>
              </a:rPr>
              <a:t>utritional</a:t>
            </a:r>
            <a:r>
              <a:rPr sz="2200" spc="-10" dirty="0">
                <a:latin typeface="Franklin Gothic Medium"/>
                <a:cs typeface="Franklin Gothic Medium"/>
              </a:rPr>
              <a:t> </a:t>
            </a:r>
            <a:r>
              <a:rPr sz="2200" spc="-5" dirty="0">
                <a:latin typeface="Franklin Gothic Medium"/>
                <a:cs typeface="Franklin Gothic Medium"/>
              </a:rPr>
              <a:t>factors,</a:t>
            </a:r>
            <a:endParaRPr sz="2200">
              <a:latin typeface="Franklin Gothic Medium"/>
              <a:cs typeface="Franklin Gothic Medium"/>
            </a:endParaRPr>
          </a:p>
          <a:p>
            <a:pPr marL="755650" indent="-285750">
              <a:lnSpc>
                <a:spcPct val="100000"/>
              </a:lnSpc>
              <a:spcBef>
                <a:spcPts val="790"/>
              </a:spcBef>
              <a:buSzPct val="102325"/>
              <a:buFont typeface="Wingdings"/>
              <a:buChar char=""/>
              <a:tabLst>
                <a:tab pos="755015" algn="l"/>
                <a:tab pos="755650" algn="l"/>
              </a:tabLst>
            </a:pPr>
            <a:r>
              <a:rPr sz="3225" spc="-7" baseline="1291" dirty="0">
                <a:solidFill>
                  <a:srgbClr val="C00000"/>
                </a:solidFill>
                <a:latin typeface="Franklin Gothic Medium"/>
                <a:cs typeface="Franklin Gothic Medium"/>
              </a:rPr>
              <a:t>G</a:t>
            </a:r>
            <a:r>
              <a:rPr sz="2200" spc="-5" dirty="0">
                <a:latin typeface="Franklin Gothic Medium"/>
                <a:cs typeface="Franklin Gothic Medium"/>
              </a:rPr>
              <a:t>enetic</a:t>
            </a:r>
            <a:r>
              <a:rPr sz="2200" spc="-15" dirty="0">
                <a:latin typeface="Franklin Gothic Medium"/>
                <a:cs typeface="Franklin Gothic Medium"/>
              </a:rPr>
              <a:t> </a:t>
            </a:r>
            <a:r>
              <a:rPr sz="2200" spc="-5" dirty="0">
                <a:latin typeface="Franklin Gothic Medium"/>
                <a:cs typeface="Franklin Gothic Medium"/>
              </a:rPr>
              <a:t>factors,</a:t>
            </a:r>
            <a:endParaRPr sz="2200">
              <a:latin typeface="Franklin Gothic Medium"/>
              <a:cs typeface="Franklin Gothic Medium"/>
            </a:endParaRPr>
          </a:p>
          <a:p>
            <a:pPr marL="755650" indent="-285750">
              <a:lnSpc>
                <a:spcPct val="100000"/>
              </a:lnSpc>
              <a:spcBef>
                <a:spcPts val="795"/>
              </a:spcBef>
              <a:buSzPct val="102325"/>
              <a:buFont typeface="Wingdings"/>
              <a:buChar char=""/>
              <a:tabLst>
                <a:tab pos="755015" algn="l"/>
                <a:tab pos="755650" algn="l"/>
              </a:tabLst>
            </a:pPr>
            <a:r>
              <a:rPr sz="3225" baseline="1291" dirty="0">
                <a:solidFill>
                  <a:srgbClr val="C00000"/>
                </a:solidFill>
                <a:latin typeface="Franklin Gothic Medium"/>
                <a:cs typeface="Franklin Gothic Medium"/>
              </a:rPr>
              <a:t>S</a:t>
            </a:r>
            <a:r>
              <a:rPr sz="2200" dirty="0">
                <a:latin typeface="Franklin Gothic Medium"/>
                <a:cs typeface="Franklin Gothic Medium"/>
              </a:rPr>
              <a:t>ocial</a:t>
            </a:r>
            <a:r>
              <a:rPr sz="2200" spc="-10" dirty="0">
                <a:latin typeface="Franklin Gothic Medium"/>
                <a:cs typeface="Franklin Gothic Medium"/>
              </a:rPr>
              <a:t> </a:t>
            </a:r>
            <a:r>
              <a:rPr sz="2200" spc="-5" dirty="0">
                <a:latin typeface="Franklin Gothic Medium"/>
                <a:cs typeface="Franklin Gothic Medium"/>
              </a:rPr>
              <a:t>factors,</a:t>
            </a:r>
            <a:endParaRPr sz="2200">
              <a:latin typeface="Franklin Gothic Medium"/>
              <a:cs typeface="Franklin Gothic Medium"/>
            </a:endParaRPr>
          </a:p>
          <a:p>
            <a:pPr marL="755650" indent="-285750">
              <a:lnSpc>
                <a:spcPct val="100000"/>
              </a:lnSpc>
              <a:spcBef>
                <a:spcPts val="790"/>
              </a:spcBef>
              <a:buSzPct val="102325"/>
              <a:buFont typeface="Wingdings"/>
              <a:buChar char=""/>
              <a:tabLst>
                <a:tab pos="755015" algn="l"/>
                <a:tab pos="755650" algn="l"/>
              </a:tabLst>
            </a:pPr>
            <a:r>
              <a:rPr sz="3225" baseline="1291" dirty="0">
                <a:solidFill>
                  <a:srgbClr val="C00000"/>
                </a:solidFill>
                <a:latin typeface="Franklin Gothic Medium"/>
                <a:cs typeface="Franklin Gothic Medium"/>
              </a:rPr>
              <a:t>S</a:t>
            </a:r>
            <a:r>
              <a:rPr sz="2200" dirty="0">
                <a:latin typeface="Franklin Gothic Medium"/>
                <a:cs typeface="Franklin Gothic Medium"/>
              </a:rPr>
              <a:t>piritual </a:t>
            </a:r>
            <a:r>
              <a:rPr sz="2200" spc="-5" dirty="0">
                <a:latin typeface="Franklin Gothic Medium"/>
                <a:cs typeface="Franklin Gothic Medium"/>
              </a:rPr>
              <a:t>factors</a:t>
            </a:r>
            <a:r>
              <a:rPr sz="2200" spc="-15" dirty="0">
                <a:latin typeface="Franklin Gothic Medium"/>
                <a:cs typeface="Franklin Gothic Medium"/>
              </a:rPr>
              <a:t> </a:t>
            </a:r>
            <a:r>
              <a:rPr sz="2200" spc="-5" dirty="0">
                <a:latin typeface="Franklin Gothic Medium"/>
                <a:cs typeface="Franklin Gothic Medium"/>
              </a:rPr>
              <a:t>and</a:t>
            </a:r>
            <a:endParaRPr sz="2200">
              <a:latin typeface="Franklin Gothic Medium"/>
              <a:cs typeface="Franklin Gothic Medium"/>
            </a:endParaRPr>
          </a:p>
          <a:p>
            <a:pPr marL="755650" marR="5080" indent="-285750">
              <a:lnSpc>
                <a:spcPct val="110000"/>
              </a:lnSpc>
              <a:spcBef>
                <a:spcPts val="530"/>
              </a:spcBef>
              <a:buSzPct val="102325"/>
              <a:buFont typeface="Wingdings"/>
              <a:buChar char=""/>
              <a:tabLst>
                <a:tab pos="755015" algn="l"/>
                <a:tab pos="755650" algn="l"/>
              </a:tabLst>
            </a:pPr>
            <a:r>
              <a:rPr sz="3225" spc="7" baseline="1291" dirty="0">
                <a:solidFill>
                  <a:srgbClr val="C00000"/>
                </a:solidFill>
                <a:latin typeface="Franklin Gothic Medium"/>
                <a:cs typeface="Franklin Gothic Medium"/>
              </a:rPr>
              <a:t>S</a:t>
            </a:r>
            <a:r>
              <a:rPr sz="2200" spc="5" dirty="0">
                <a:latin typeface="Franklin Gothic Medium"/>
                <a:cs typeface="Franklin Gothic Medium"/>
              </a:rPr>
              <a:t>ervices </a:t>
            </a:r>
            <a:r>
              <a:rPr sz="2200" spc="-5" dirty="0">
                <a:latin typeface="Franklin Gothic Medium"/>
                <a:cs typeface="Franklin Gothic Medium"/>
              </a:rPr>
              <a:t>factors, </a:t>
            </a:r>
            <a:r>
              <a:rPr sz="2200" spc="-10" dirty="0">
                <a:latin typeface="Franklin Gothic Medium"/>
                <a:cs typeface="Franklin Gothic Medium"/>
              </a:rPr>
              <a:t>related </a:t>
            </a:r>
            <a:r>
              <a:rPr sz="2200" spc="-20" dirty="0">
                <a:latin typeface="Franklin Gothic Medium"/>
                <a:cs typeface="Franklin Gothic Medium"/>
              </a:rPr>
              <a:t>to </a:t>
            </a:r>
            <a:r>
              <a:rPr sz="2200" dirty="0">
                <a:latin typeface="Franklin Gothic Medium"/>
                <a:cs typeface="Franklin Gothic Medium"/>
              </a:rPr>
              <a:t>the </a:t>
            </a:r>
            <a:r>
              <a:rPr sz="2200" spc="-10" dirty="0">
                <a:latin typeface="Franklin Gothic Medium"/>
                <a:cs typeface="Franklin Gothic Medium"/>
              </a:rPr>
              <a:t>various </a:t>
            </a:r>
            <a:r>
              <a:rPr sz="2200" spc="-5" dirty="0">
                <a:latin typeface="Franklin Gothic Medium"/>
                <a:cs typeface="Franklin Gothic Medium"/>
              </a:rPr>
              <a:t>aspects </a:t>
            </a:r>
            <a:r>
              <a:rPr sz="2200" dirty="0">
                <a:latin typeface="Franklin Gothic Medium"/>
                <a:cs typeface="Franklin Gothic Medium"/>
              </a:rPr>
              <a:t>of </a:t>
            </a:r>
            <a:r>
              <a:rPr sz="2200" spc="-5" dirty="0">
                <a:latin typeface="Franklin Gothic Medium"/>
                <a:cs typeface="Franklin Gothic Medium"/>
              </a:rPr>
              <a:t>health care  </a:t>
            </a:r>
            <a:r>
              <a:rPr sz="2200" dirty="0">
                <a:latin typeface="Franklin Gothic Medium"/>
                <a:cs typeface="Franklin Gothic Medium"/>
              </a:rPr>
              <a:t>services.</a:t>
            </a:r>
            <a:endParaRPr sz="22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231775"/>
            <a:ext cx="8229600" cy="1012825"/>
          </a:xfrm>
          <a:prstGeom prst="rect">
            <a:avLst/>
          </a:prstGeom>
          <a:solidFill>
            <a:srgbClr val="E6E0EC"/>
          </a:solidFill>
        </p:spPr>
        <p:txBody>
          <a:bodyPr vert="horz" wrap="square" lIns="0" tIns="186690" rIns="0" bIns="0" rtlCol="0">
            <a:spAutoFit/>
          </a:bodyPr>
          <a:lstStyle/>
          <a:p>
            <a:pPr marL="473075">
              <a:lnSpc>
                <a:spcPct val="100000"/>
              </a:lnSpc>
              <a:spcBef>
                <a:spcPts val="1470"/>
              </a:spcBef>
            </a:pPr>
            <a:r>
              <a:rPr sz="4000" dirty="0"/>
              <a:t>The </a:t>
            </a:r>
            <a:r>
              <a:rPr sz="4000" spc="10" dirty="0"/>
              <a:t>Theory </a:t>
            </a:r>
            <a:r>
              <a:rPr sz="4000" spc="-5" dirty="0"/>
              <a:t>of </a:t>
            </a:r>
            <a:r>
              <a:rPr sz="4000" spc="-10" dirty="0"/>
              <a:t>“Web </a:t>
            </a:r>
            <a:r>
              <a:rPr sz="4000" spc="-5" dirty="0"/>
              <a:t>of</a:t>
            </a:r>
            <a:r>
              <a:rPr sz="4000" spc="-60" dirty="0"/>
              <a:t> </a:t>
            </a:r>
            <a:r>
              <a:rPr sz="4000" spc="-5" dirty="0"/>
              <a:t>Causation”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535940" y="1491183"/>
            <a:ext cx="7888605" cy="4378325"/>
          </a:xfrm>
          <a:prstGeom prst="rect">
            <a:avLst/>
          </a:prstGeom>
        </p:spPr>
        <p:txBody>
          <a:bodyPr vert="horz" wrap="square" lIns="0" tIns="18288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44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800" spc="-5" dirty="0">
                <a:latin typeface="Franklin Gothic Book"/>
                <a:cs typeface="Franklin Gothic Book"/>
              </a:rPr>
              <a:t>Suggested </a:t>
            </a:r>
            <a:r>
              <a:rPr sz="2800" spc="-25" dirty="0">
                <a:latin typeface="Franklin Gothic Book"/>
                <a:cs typeface="Franklin Gothic Book"/>
              </a:rPr>
              <a:t>by </a:t>
            </a:r>
            <a:r>
              <a:rPr sz="2800" spc="-5" dirty="0">
                <a:solidFill>
                  <a:srgbClr val="00B050"/>
                </a:solidFill>
                <a:latin typeface="Franklin Gothic Book"/>
                <a:cs typeface="Franklin Gothic Book"/>
              </a:rPr>
              <a:t>MacMohan </a:t>
            </a:r>
            <a:r>
              <a:rPr sz="2800" spc="-5" dirty="0">
                <a:latin typeface="Franklin Gothic Book"/>
                <a:cs typeface="Franklin Gothic Book"/>
              </a:rPr>
              <a:t>and</a:t>
            </a:r>
            <a:r>
              <a:rPr sz="2800" spc="5" dirty="0">
                <a:latin typeface="Franklin Gothic Book"/>
                <a:cs typeface="Franklin Gothic Book"/>
              </a:rPr>
              <a:t> </a:t>
            </a:r>
            <a:r>
              <a:rPr sz="2800" spc="-5" dirty="0">
                <a:solidFill>
                  <a:srgbClr val="00B050"/>
                </a:solidFill>
                <a:latin typeface="Franklin Gothic Book"/>
                <a:cs typeface="Franklin Gothic Book"/>
              </a:rPr>
              <a:t>Pugh</a:t>
            </a:r>
            <a:r>
              <a:rPr sz="2800" spc="-5" dirty="0">
                <a:latin typeface="Franklin Gothic Book"/>
                <a:cs typeface="Franklin Gothic Book"/>
              </a:rPr>
              <a:t>.</a:t>
            </a:r>
            <a:endParaRPr sz="2800">
              <a:latin typeface="Franklin Gothic Book"/>
              <a:cs typeface="Franklin Gothic Book"/>
            </a:endParaRPr>
          </a:p>
          <a:p>
            <a:pPr marL="355600" marR="5080" indent="-342900">
              <a:lnSpc>
                <a:spcPct val="120000"/>
              </a:lnSpc>
              <a:spcBef>
                <a:spcPts val="67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800" spc="-5" dirty="0">
                <a:latin typeface="Franklin Gothic Book"/>
                <a:cs typeface="Franklin Gothic Book"/>
              </a:rPr>
              <a:t>The </a:t>
            </a:r>
            <a:r>
              <a:rPr sz="2800" spc="-10" dirty="0">
                <a:latin typeface="Franklin Gothic Book"/>
                <a:cs typeface="Franklin Gothic Book"/>
              </a:rPr>
              <a:t>various </a:t>
            </a:r>
            <a:r>
              <a:rPr sz="2800" spc="-15" dirty="0">
                <a:latin typeface="Franklin Gothic Book"/>
                <a:cs typeface="Franklin Gothic Book"/>
              </a:rPr>
              <a:t>factors </a:t>
            </a:r>
            <a:r>
              <a:rPr sz="2800" spc="-5" dirty="0">
                <a:latin typeface="Franklin Gothic Book"/>
                <a:cs typeface="Franklin Gothic Book"/>
              </a:rPr>
              <a:t>(e.g. </a:t>
            </a:r>
            <a:r>
              <a:rPr sz="2800" spc="-15" dirty="0">
                <a:latin typeface="Franklin Gothic Book"/>
                <a:cs typeface="Franklin Gothic Book"/>
              </a:rPr>
              <a:t>hypercholesterolemia,  </a:t>
            </a:r>
            <a:r>
              <a:rPr sz="2800" spc="-5" dirty="0">
                <a:latin typeface="Franklin Gothic Book"/>
                <a:cs typeface="Franklin Gothic Book"/>
              </a:rPr>
              <a:t>smoking, hypertension) are </a:t>
            </a:r>
            <a:r>
              <a:rPr sz="2800" spc="-20" dirty="0">
                <a:latin typeface="Franklin Gothic Book"/>
                <a:cs typeface="Franklin Gothic Book"/>
              </a:rPr>
              <a:t>like </a:t>
            </a:r>
            <a:r>
              <a:rPr sz="2800" spc="-5" dirty="0">
                <a:latin typeface="Franklin Gothic Book"/>
                <a:cs typeface="Franklin Gothic Book"/>
              </a:rPr>
              <a:t>an </a:t>
            </a:r>
            <a:r>
              <a:rPr sz="2800" spc="-10" dirty="0">
                <a:solidFill>
                  <a:srgbClr val="C00000"/>
                </a:solidFill>
                <a:latin typeface="Franklin Gothic Book"/>
                <a:cs typeface="Franklin Gothic Book"/>
              </a:rPr>
              <a:t>interacting </a:t>
            </a:r>
            <a:r>
              <a:rPr sz="2800" spc="-10" dirty="0">
                <a:latin typeface="Franklin Gothic Book"/>
                <a:cs typeface="Franklin Gothic Book"/>
              </a:rPr>
              <a:t>web  </a:t>
            </a:r>
            <a:r>
              <a:rPr sz="2800" spc="-5" dirty="0">
                <a:latin typeface="Franklin Gothic Book"/>
                <a:cs typeface="Franklin Gothic Book"/>
              </a:rPr>
              <a:t>of </a:t>
            </a:r>
            <a:r>
              <a:rPr sz="2800" dirty="0">
                <a:latin typeface="Franklin Gothic Book"/>
                <a:cs typeface="Franklin Gothic Book"/>
              </a:rPr>
              <a:t>a</a:t>
            </a:r>
            <a:r>
              <a:rPr sz="2800" spc="-15" dirty="0">
                <a:latin typeface="Franklin Gothic Book"/>
                <a:cs typeface="Franklin Gothic Book"/>
              </a:rPr>
              <a:t> </a:t>
            </a:r>
            <a:r>
              <a:rPr sz="2800" spc="-25" dirty="0">
                <a:latin typeface="Franklin Gothic Book"/>
                <a:cs typeface="Franklin Gothic Book"/>
              </a:rPr>
              <a:t>spider.</a:t>
            </a:r>
            <a:endParaRPr sz="2800">
              <a:latin typeface="Franklin Gothic Book"/>
              <a:cs typeface="Franklin Gothic Book"/>
            </a:endParaRPr>
          </a:p>
          <a:p>
            <a:pPr marL="355600" marR="151765" indent="-342900">
              <a:lnSpc>
                <a:spcPct val="120000"/>
              </a:lnSpc>
              <a:spcBef>
                <a:spcPts val="670"/>
              </a:spcBef>
              <a:buSzPct val="101818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4125" spc="37" baseline="1010" dirty="0">
                <a:solidFill>
                  <a:srgbClr val="0432FF"/>
                </a:solidFill>
                <a:latin typeface="Franklin Gothic Book"/>
                <a:cs typeface="Franklin Gothic Book"/>
              </a:rPr>
              <a:t>Each </a:t>
            </a:r>
            <a:r>
              <a:rPr sz="4125" spc="7" baseline="1010" dirty="0">
                <a:solidFill>
                  <a:srgbClr val="0432FF"/>
                </a:solidFill>
                <a:latin typeface="Franklin Gothic Book"/>
                <a:cs typeface="Franklin Gothic Book"/>
              </a:rPr>
              <a:t>factor </a:t>
            </a:r>
            <a:r>
              <a:rPr sz="2800" spc="-5" dirty="0">
                <a:latin typeface="Franklin Gothic Book"/>
                <a:cs typeface="Franklin Gothic Book"/>
              </a:rPr>
              <a:t>has its </a:t>
            </a:r>
            <a:r>
              <a:rPr sz="2800" spc="-15" dirty="0">
                <a:latin typeface="Franklin Gothic Book"/>
                <a:cs typeface="Franklin Gothic Book"/>
              </a:rPr>
              <a:t>own </a:t>
            </a:r>
            <a:r>
              <a:rPr sz="2800" spc="-5" dirty="0">
                <a:latin typeface="Franklin Gothic Book"/>
                <a:cs typeface="Franklin Gothic Book"/>
              </a:rPr>
              <a:t>relative </a:t>
            </a:r>
            <a:r>
              <a:rPr sz="2800" dirty="0">
                <a:latin typeface="Franklin Gothic Book"/>
                <a:cs typeface="Franklin Gothic Book"/>
              </a:rPr>
              <a:t>importance </a:t>
            </a:r>
            <a:r>
              <a:rPr sz="2800" spc="-5" dirty="0">
                <a:latin typeface="Franklin Gothic Book"/>
                <a:cs typeface="Franklin Gothic Book"/>
              </a:rPr>
              <a:t>in </a:t>
            </a:r>
            <a:r>
              <a:rPr sz="2800" spc="-5" dirty="0">
                <a:solidFill>
                  <a:srgbClr val="0432FF"/>
                </a:solidFill>
                <a:latin typeface="Franklin Gothic Book"/>
                <a:cs typeface="Franklin Gothic Book"/>
              </a:rPr>
              <a:t> </a:t>
            </a:r>
            <a:r>
              <a:rPr sz="4125" spc="30" baseline="1010" dirty="0">
                <a:solidFill>
                  <a:srgbClr val="0432FF"/>
                </a:solidFill>
                <a:latin typeface="Franklin Gothic Book"/>
                <a:cs typeface="Franklin Gothic Book"/>
              </a:rPr>
              <a:t>causing </a:t>
            </a:r>
            <a:r>
              <a:rPr sz="2800" dirty="0">
                <a:latin typeface="Franklin Gothic Book"/>
                <a:cs typeface="Franklin Gothic Book"/>
              </a:rPr>
              <a:t>the </a:t>
            </a:r>
            <a:r>
              <a:rPr sz="2800" spc="-5" dirty="0">
                <a:latin typeface="Franklin Gothic Book"/>
                <a:cs typeface="Franklin Gothic Book"/>
              </a:rPr>
              <a:t>final </a:t>
            </a:r>
            <a:r>
              <a:rPr sz="2800" spc="5" dirty="0">
                <a:latin typeface="Franklin Gothic Book"/>
                <a:cs typeface="Franklin Gothic Book"/>
              </a:rPr>
              <a:t>departure </a:t>
            </a:r>
            <a:r>
              <a:rPr sz="2800" spc="-15" dirty="0">
                <a:latin typeface="Franklin Gothic Book"/>
                <a:cs typeface="Franklin Gothic Book"/>
              </a:rPr>
              <a:t>from </a:t>
            </a:r>
            <a:r>
              <a:rPr sz="2800" dirty="0">
                <a:latin typeface="Franklin Gothic Book"/>
                <a:cs typeface="Franklin Gothic Book"/>
              </a:rPr>
              <a:t>the </a:t>
            </a:r>
            <a:r>
              <a:rPr sz="2800" spc="-15" dirty="0">
                <a:latin typeface="Franklin Gothic Book"/>
                <a:cs typeface="Franklin Gothic Book"/>
              </a:rPr>
              <a:t>state </a:t>
            </a:r>
            <a:r>
              <a:rPr sz="2800" spc="-5" dirty="0">
                <a:latin typeface="Franklin Gothic Book"/>
                <a:cs typeface="Franklin Gothic Book"/>
              </a:rPr>
              <a:t>of  health, as </a:t>
            </a:r>
            <a:r>
              <a:rPr sz="2800" spc="-10" dirty="0">
                <a:latin typeface="Franklin Gothic Book"/>
                <a:cs typeface="Franklin Gothic Book"/>
              </a:rPr>
              <a:t>well </a:t>
            </a:r>
            <a:r>
              <a:rPr sz="2800" spc="-5" dirty="0">
                <a:latin typeface="Franklin Gothic Book"/>
                <a:cs typeface="Franklin Gothic Book"/>
              </a:rPr>
              <a:t>as </a:t>
            </a:r>
            <a:r>
              <a:rPr sz="4125" spc="22" baseline="1010" dirty="0">
                <a:solidFill>
                  <a:srgbClr val="0432FF"/>
                </a:solidFill>
                <a:latin typeface="Franklin Gothic Book"/>
                <a:cs typeface="Franklin Gothic Book"/>
              </a:rPr>
              <a:t>interacts </a:t>
            </a:r>
            <a:r>
              <a:rPr sz="2800" spc="-5" dirty="0">
                <a:latin typeface="Franklin Gothic Book"/>
                <a:cs typeface="Franklin Gothic Book"/>
              </a:rPr>
              <a:t>with others, </a:t>
            </a:r>
            <a:r>
              <a:rPr sz="4125" spc="30" baseline="1010" dirty="0">
                <a:solidFill>
                  <a:srgbClr val="0432FF"/>
                </a:solidFill>
                <a:latin typeface="Franklin Gothic Book"/>
                <a:cs typeface="Franklin Gothic Book"/>
              </a:rPr>
              <a:t>modifying </a:t>
            </a:r>
            <a:r>
              <a:rPr sz="2750" spc="20" dirty="0">
                <a:latin typeface="Franklin Gothic Book"/>
                <a:cs typeface="Franklin Gothic Book"/>
              </a:rPr>
              <a:t> </a:t>
            </a:r>
            <a:r>
              <a:rPr sz="2800" dirty="0">
                <a:latin typeface="Franklin Gothic Book"/>
                <a:cs typeface="Franklin Gothic Book"/>
              </a:rPr>
              <a:t>the </a:t>
            </a:r>
            <a:r>
              <a:rPr sz="2800" spc="-5" dirty="0">
                <a:latin typeface="Franklin Gothic Book"/>
                <a:cs typeface="Franklin Gothic Book"/>
              </a:rPr>
              <a:t>effect of each</a:t>
            </a:r>
            <a:r>
              <a:rPr sz="2800" spc="-15" dirty="0">
                <a:latin typeface="Franklin Gothic Book"/>
                <a:cs typeface="Franklin Gothic Book"/>
              </a:rPr>
              <a:t> </a:t>
            </a:r>
            <a:r>
              <a:rPr sz="2800" spc="-30" dirty="0">
                <a:latin typeface="Franklin Gothic Book"/>
                <a:cs typeface="Franklin Gothic Book"/>
              </a:rPr>
              <a:t>other.</a:t>
            </a:r>
            <a:endParaRPr sz="280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231775"/>
            <a:ext cx="8229600" cy="1012825"/>
          </a:xfrm>
          <a:prstGeom prst="rect">
            <a:avLst/>
          </a:prstGeom>
          <a:solidFill>
            <a:srgbClr val="E6E0EC"/>
          </a:solidFill>
        </p:spPr>
        <p:txBody>
          <a:bodyPr vert="horz" wrap="square" lIns="0" tIns="186690" rIns="0" bIns="0" rtlCol="0">
            <a:spAutoFit/>
          </a:bodyPr>
          <a:lstStyle/>
          <a:p>
            <a:pPr marL="473075">
              <a:lnSpc>
                <a:spcPct val="100000"/>
              </a:lnSpc>
              <a:spcBef>
                <a:spcPts val="1470"/>
              </a:spcBef>
            </a:pPr>
            <a:r>
              <a:rPr sz="4000" dirty="0"/>
              <a:t>The </a:t>
            </a:r>
            <a:r>
              <a:rPr sz="4000" spc="10" dirty="0"/>
              <a:t>Theory </a:t>
            </a:r>
            <a:r>
              <a:rPr sz="4000" spc="-5" dirty="0"/>
              <a:t>of </a:t>
            </a:r>
            <a:r>
              <a:rPr sz="4000" spc="-10" dirty="0"/>
              <a:t>“Web </a:t>
            </a:r>
            <a:r>
              <a:rPr sz="4000" spc="-5" dirty="0"/>
              <a:t>of</a:t>
            </a:r>
            <a:r>
              <a:rPr sz="4000" spc="-60" dirty="0"/>
              <a:t> </a:t>
            </a:r>
            <a:r>
              <a:rPr sz="4000" spc="-5" dirty="0"/>
              <a:t>Causation”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535940" y="1576527"/>
            <a:ext cx="7891780" cy="384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lnSpc>
                <a:spcPct val="120000"/>
              </a:lnSpc>
              <a:spcBef>
                <a:spcPts val="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800" spc="-5" dirty="0">
                <a:latin typeface="Franklin Gothic Book"/>
                <a:cs typeface="Franklin Gothic Book"/>
              </a:rPr>
              <a:t>Ideally </a:t>
            </a:r>
            <a:r>
              <a:rPr sz="2800" spc="-10" dirty="0">
                <a:latin typeface="Franklin Gothic Book"/>
                <a:cs typeface="Franklin Gothic Book"/>
              </a:rPr>
              <a:t>suited </a:t>
            </a:r>
            <a:r>
              <a:rPr sz="2800" spc="-5" dirty="0">
                <a:latin typeface="Franklin Gothic Book"/>
                <a:cs typeface="Franklin Gothic Book"/>
              </a:rPr>
              <a:t>in </a:t>
            </a:r>
            <a:r>
              <a:rPr sz="2800" dirty="0">
                <a:latin typeface="Franklin Gothic Book"/>
                <a:cs typeface="Franklin Gothic Book"/>
              </a:rPr>
              <a:t>the </a:t>
            </a:r>
            <a:r>
              <a:rPr sz="2800" spc="-5" dirty="0">
                <a:latin typeface="Franklin Gothic Book"/>
                <a:cs typeface="Franklin Gothic Book"/>
              </a:rPr>
              <a:t>study of </a:t>
            </a:r>
            <a:r>
              <a:rPr sz="2800" spc="-15" dirty="0">
                <a:solidFill>
                  <a:srgbClr val="0432FF"/>
                </a:solidFill>
                <a:latin typeface="Franklin Gothic Book"/>
                <a:cs typeface="Franklin Gothic Book"/>
              </a:rPr>
              <a:t>chronic </a:t>
            </a:r>
            <a:r>
              <a:rPr sz="2800" spc="-5" dirty="0">
                <a:solidFill>
                  <a:srgbClr val="0432FF"/>
                </a:solidFill>
                <a:latin typeface="Franklin Gothic Book"/>
                <a:cs typeface="Franklin Gothic Book"/>
              </a:rPr>
              <a:t>disease</a:t>
            </a:r>
            <a:r>
              <a:rPr sz="2800" spc="-5" dirty="0">
                <a:latin typeface="Franklin Gothic Book"/>
                <a:cs typeface="Franklin Gothic Book"/>
              </a:rPr>
              <a:t>,  </a:t>
            </a:r>
            <a:r>
              <a:rPr sz="2800" dirty="0">
                <a:latin typeface="Franklin Gothic Book"/>
                <a:cs typeface="Franklin Gothic Book"/>
              </a:rPr>
              <a:t>where the </a:t>
            </a:r>
            <a:r>
              <a:rPr sz="2800" spc="-5" dirty="0">
                <a:solidFill>
                  <a:srgbClr val="00B050"/>
                </a:solidFill>
                <a:latin typeface="Franklin Gothic Book"/>
                <a:cs typeface="Franklin Gothic Book"/>
              </a:rPr>
              <a:t>agent is </a:t>
            </a:r>
            <a:r>
              <a:rPr sz="2800" spc="5" dirty="0">
                <a:solidFill>
                  <a:srgbClr val="00B050"/>
                </a:solidFill>
                <a:latin typeface="Franklin Gothic Book"/>
                <a:cs typeface="Franklin Gothic Book"/>
              </a:rPr>
              <a:t>often </a:t>
            </a:r>
            <a:r>
              <a:rPr sz="2800" spc="-15" dirty="0">
                <a:solidFill>
                  <a:srgbClr val="00B050"/>
                </a:solidFill>
                <a:latin typeface="Franklin Gothic Book"/>
                <a:cs typeface="Franklin Gothic Book"/>
              </a:rPr>
              <a:t>not known </a:t>
            </a:r>
            <a:r>
              <a:rPr sz="2800" spc="-5" dirty="0">
                <a:latin typeface="Franklin Gothic Book"/>
                <a:cs typeface="Franklin Gothic Book"/>
              </a:rPr>
              <a:t>and disease is  </a:t>
            </a:r>
            <a:r>
              <a:rPr sz="2800" dirty="0">
                <a:latin typeface="Franklin Gothic Book"/>
                <a:cs typeface="Franklin Gothic Book"/>
              </a:rPr>
              <a:t>the </a:t>
            </a:r>
            <a:r>
              <a:rPr sz="2800" spc="-5" dirty="0">
                <a:latin typeface="Franklin Gothic Book"/>
                <a:cs typeface="Franklin Gothic Book"/>
              </a:rPr>
              <a:t>outcome of </a:t>
            </a:r>
            <a:r>
              <a:rPr sz="2800" spc="-10" dirty="0">
                <a:solidFill>
                  <a:srgbClr val="C00000"/>
                </a:solidFill>
                <a:latin typeface="Franklin Gothic Book"/>
                <a:cs typeface="Franklin Gothic Book"/>
              </a:rPr>
              <a:t>interaction </a:t>
            </a:r>
            <a:r>
              <a:rPr sz="2800" spc="-5" dirty="0">
                <a:solidFill>
                  <a:srgbClr val="C00000"/>
                </a:solidFill>
                <a:latin typeface="Franklin Gothic Book"/>
                <a:cs typeface="Franklin Gothic Book"/>
              </a:rPr>
              <a:t>of multiple</a:t>
            </a:r>
            <a:r>
              <a:rPr sz="2800" spc="-10" dirty="0">
                <a:solidFill>
                  <a:srgbClr val="C00000"/>
                </a:solidFill>
                <a:latin typeface="Franklin Gothic Book"/>
                <a:cs typeface="Franklin Gothic Book"/>
              </a:rPr>
              <a:t> factors</a:t>
            </a:r>
            <a:r>
              <a:rPr sz="2800" spc="-10" dirty="0">
                <a:latin typeface="Franklin Gothic Book"/>
                <a:cs typeface="Franklin Gothic Book"/>
              </a:rPr>
              <a:t>.</a:t>
            </a:r>
            <a:endParaRPr sz="28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"/>
            </a:pPr>
            <a:endParaRPr sz="4650">
              <a:latin typeface="Times New Roman"/>
              <a:cs typeface="Times New Roman"/>
            </a:endParaRPr>
          </a:p>
          <a:p>
            <a:pPr marL="355600" marR="17780" indent="-342900">
              <a:lnSpc>
                <a:spcPct val="1205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800" spc="-5" dirty="0">
                <a:latin typeface="Franklin Gothic Book"/>
                <a:cs typeface="Franklin Gothic Book"/>
              </a:rPr>
              <a:t>This model of disease </a:t>
            </a:r>
            <a:r>
              <a:rPr sz="2800" spc="-10" dirty="0">
                <a:latin typeface="Franklin Gothic Book"/>
                <a:cs typeface="Franklin Gothic Book"/>
              </a:rPr>
              <a:t>causation </a:t>
            </a:r>
            <a:r>
              <a:rPr sz="2800" spc="-5" dirty="0">
                <a:latin typeface="Franklin Gothic Book"/>
                <a:cs typeface="Franklin Gothic Book"/>
              </a:rPr>
              <a:t>considers </a:t>
            </a:r>
            <a:r>
              <a:rPr sz="2800" spc="-5" dirty="0">
                <a:solidFill>
                  <a:srgbClr val="C00000"/>
                </a:solidFill>
                <a:latin typeface="Franklin Gothic Book"/>
                <a:cs typeface="Franklin Gothic Book"/>
              </a:rPr>
              <a:t>all  predisposing </a:t>
            </a:r>
            <a:r>
              <a:rPr sz="2800" spc="-15" dirty="0">
                <a:solidFill>
                  <a:srgbClr val="C00000"/>
                </a:solidFill>
                <a:latin typeface="Franklin Gothic Book"/>
                <a:cs typeface="Franklin Gothic Book"/>
              </a:rPr>
              <a:t>factors </a:t>
            </a:r>
            <a:r>
              <a:rPr sz="2800" spc="-5" dirty="0">
                <a:latin typeface="Franklin Gothic Book"/>
                <a:cs typeface="Franklin Gothic Book"/>
              </a:rPr>
              <a:t>of </a:t>
            </a:r>
            <a:r>
              <a:rPr sz="2800" spc="-25" dirty="0">
                <a:latin typeface="Franklin Gothic Book"/>
                <a:cs typeface="Franklin Gothic Book"/>
              </a:rPr>
              <a:t>any </a:t>
            </a:r>
            <a:r>
              <a:rPr sz="2800" dirty="0">
                <a:latin typeface="Franklin Gothic Book"/>
                <a:cs typeface="Franklin Gothic Book"/>
              </a:rPr>
              <a:t>type </a:t>
            </a:r>
            <a:r>
              <a:rPr sz="2800" spc="-5" dirty="0">
                <a:latin typeface="Franklin Gothic Book"/>
                <a:cs typeface="Franklin Gothic Book"/>
              </a:rPr>
              <a:t>and </a:t>
            </a:r>
            <a:r>
              <a:rPr sz="2800" spc="-5" dirty="0">
                <a:solidFill>
                  <a:srgbClr val="0432FF"/>
                </a:solidFill>
                <a:latin typeface="Franklin Gothic Book"/>
                <a:cs typeface="Franklin Gothic Book"/>
              </a:rPr>
              <a:t>their </a:t>
            </a:r>
            <a:r>
              <a:rPr sz="2800" spc="-15" dirty="0">
                <a:solidFill>
                  <a:srgbClr val="0432FF"/>
                </a:solidFill>
                <a:latin typeface="Franklin Gothic Book"/>
                <a:cs typeface="Franklin Gothic Book"/>
              </a:rPr>
              <a:t>complex  </a:t>
            </a:r>
            <a:r>
              <a:rPr sz="2800" spc="-10" dirty="0">
                <a:solidFill>
                  <a:srgbClr val="0432FF"/>
                </a:solidFill>
                <a:latin typeface="Franklin Gothic Book"/>
                <a:cs typeface="Franklin Gothic Book"/>
              </a:rPr>
              <a:t>interrelationship </a:t>
            </a:r>
            <a:r>
              <a:rPr sz="2800" spc="-5" dirty="0">
                <a:latin typeface="Franklin Gothic Book"/>
                <a:cs typeface="Franklin Gothic Book"/>
              </a:rPr>
              <a:t>with each</a:t>
            </a:r>
            <a:r>
              <a:rPr sz="2800" dirty="0">
                <a:latin typeface="Franklin Gothic Book"/>
                <a:cs typeface="Franklin Gothic Book"/>
              </a:rPr>
              <a:t> </a:t>
            </a:r>
            <a:r>
              <a:rPr sz="2800" spc="-10" dirty="0">
                <a:latin typeface="Franklin Gothic Book"/>
                <a:cs typeface="Franklin Gothic Book"/>
              </a:rPr>
              <a:t>other</a:t>
            </a:r>
            <a:r>
              <a:rPr sz="3200" spc="-10" dirty="0">
                <a:latin typeface="Franklin Gothic Book"/>
                <a:cs typeface="Franklin Gothic Book"/>
              </a:rPr>
              <a:t>.</a:t>
            </a:r>
            <a:endParaRPr sz="320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2300" y="1368425"/>
            <a:ext cx="7899400" cy="523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" y="231775"/>
            <a:ext cx="8229600" cy="1012825"/>
          </a:xfrm>
          <a:custGeom>
            <a:avLst/>
            <a:gdLst/>
            <a:ahLst/>
            <a:cxnLst/>
            <a:rect l="l" t="t" r="r" b="b"/>
            <a:pathLst>
              <a:path w="8229600" h="1012825">
                <a:moveTo>
                  <a:pt x="0" y="1012825"/>
                </a:moveTo>
                <a:lnTo>
                  <a:pt x="8229600" y="1012825"/>
                </a:lnTo>
                <a:lnTo>
                  <a:pt x="8229600" y="0"/>
                </a:lnTo>
                <a:lnTo>
                  <a:pt x="0" y="0"/>
                </a:lnTo>
                <a:lnTo>
                  <a:pt x="0" y="1012825"/>
                </a:lnTo>
                <a:close/>
              </a:path>
            </a:pathLst>
          </a:custGeom>
          <a:solidFill>
            <a:srgbClr val="E6E0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7955" y="404875"/>
            <a:ext cx="730821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000" dirty="0"/>
              <a:t>The </a:t>
            </a:r>
            <a:r>
              <a:rPr sz="4000" spc="10" dirty="0"/>
              <a:t>Theory </a:t>
            </a:r>
            <a:r>
              <a:rPr sz="4000" spc="-5" dirty="0"/>
              <a:t>of </a:t>
            </a:r>
            <a:r>
              <a:rPr sz="4000" spc="-10" dirty="0"/>
              <a:t>“Web </a:t>
            </a:r>
            <a:r>
              <a:rPr sz="4000" spc="-5" dirty="0"/>
              <a:t>of</a:t>
            </a:r>
            <a:r>
              <a:rPr sz="4000" spc="-70" dirty="0"/>
              <a:t> </a:t>
            </a:r>
            <a:r>
              <a:rPr sz="4000" spc="-5" dirty="0"/>
              <a:t>Causation”</a:t>
            </a:r>
            <a:endParaRPr sz="4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257175"/>
            <a:ext cx="8145780" cy="987425"/>
          </a:xfrm>
          <a:prstGeom prst="rect">
            <a:avLst/>
          </a:prstGeom>
          <a:solidFill>
            <a:srgbClr val="EBF1DE"/>
          </a:solidFill>
        </p:spPr>
        <p:txBody>
          <a:bodyPr vert="horz" wrap="square" lIns="0" tIns="140970" rIns="0" bIns="0" rtlCol="0">
            <a:spAutoFit/>
          </a:bodyPr>
          <a:lstStyle/>
          <a:p>
            <a:pPr marL="2482850">
              <a:lnSpc>
                <a:spcPct val="100000"/>
              </a:lnSpc>
              <a:spcBef>
                <a:spcPts val="1110"/>
              </a:spcBef>
            </a:pPr>
            <a:r>
              <a:rPr sz="4400" spc="-5" dirty="0"/>
              <a:t>Wheel</a:t>
            </a:r>
            <a:r>
              <a:rPr sz="4400" spc="-10" dirty="0"/>
              <a:t> </a:t>
            </a:r>
            <a:r>
              <a:rPr sz="4400" spc="10" dirty="0"/>
              <a:t>theory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35940" y="1446072"/>
            <a:ext cx="7890509" cy="4939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20000"/>
              </a:lnSpc>
              <a:spcBef>
                <a:spcPts val="10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600" spc="-5" dirty="0">
                <a:latin typeface="Franklin Gothic Book"/>
                <a:cs typeface="Franklin Gothic Book"/>
              </a:rPr>
              <a:t>As medical </a:t>
            </a:r>
            <a:r>
              <a:rPr sz="2600" spc="-10" dirty="0">
                <a:latin typeface="Franklin Gothic Book"/>
                <a:cs typeface="Franklin Gothic Book"/>
              </a:rPr>
              <a:t>knowledge advanced, </a:t>
            </a:r>
            <a:r>
              <a:rPr sz="2600" spc="-5" dirty="0">
                <a:latin typeface="Franklin Gothic Book"/>
                <a:cs typeface="Franklin Gothic Book"/>
              </a:rPr>
              <a:t>an additional aspect  of </a:t>
            </a:r>
            <a:r>
              <a:rPr sz="2600" spc="-10" dirty="0">
                <a:latin typeface="Franklin Gothic Book"/>
                <a:cs typeface="Franklin Gothic Book"/>
              </a:rPr>
              <a:t>interest </a:t>
            </a:r>
            <a:r>
              <a:rPr sz="2600" spc="-5" dirty="0">
                <a:latin typeface="Franklin Gothic Book"/>
                <a:cs typeface="Franklin Gothic Book"/>
              </a:rPr>
              <a:t>that came </a:t>
            </a:r>
            <a:r>
              <a:rPr sz="2600" spc="-15" dirty="0">
                <a:latin typeface="Franklin Gothic Book"/>
                <a:cs typeface="Franklin Gothic Book"/>
              </a:rPr>
              <a:t>into </a:t>
            </a:r>
            <a:r>
              <a:rPr sz="2600" spc="-20" dirty="0">
                <a:latin typeface="Franklin Gothic Book"/>
                <a:cs typeface="Franklin Gothic Book"/>
              </a:rPr>
              <a:t>play </a:t>
            </a:r>
            <a:r>
              <a:rPr sz="2600" spc="-5" dirty="0">
                <a:latin typeface="Franklin Gothic Book"/>
                <a:cs typeface="Franklin Gothic Book"/>
              </a:rPr>
              <a:t>is the </a:t>
            </a:r>
            <a:r>
              <a:rPr sz="2600" spc="-10" dirty="0">
                <a:latin typeface="Franklin Gothic Book"/>
                <a:cs typeface="Franklin Gothic Book"/>
              </a:rPr>
              <a:t>comparative </a:t>
            </a:r>
            <a:r>
              <a:rPr sz="2600" spc="-15" dirty="0">
                <a:latin typeface="Franklin Gothic Book"/>
                <a:cs typeface="Franklin Gothic Book"/>
              </a:rPr>
              <a:t>role  </a:t>
            </a:r>
            <a:r>
              <a:rPr sz="2600" spc="-5" dirty="0">
                <a:latin typeface="Franklin Gothic Book"/>
                <a:cs typeface="Franklin Gothic Book"/>
              </a:rPr>
              <a:t>of </a:t>
            </a:r>
            <a:r>
              <a:rPr sz="2600" spc="-10" dirty="0">
                <a:solidFill>
                  <a:srgbClr val="FF0000"/>
                </a:solidFill>
                <a:latin typeface="Franklin Gothic Book"/>
                <a:cs typeface="Franklin Gothic Book"/>
              </a:rPr>
              <a:t>“genetic” </a:t>
            </a:r>
            <a:r>
              <a:rPr sz="2600" spc="-5" dirty="0">
                <a:latin typeface="Franklin Gothic Book"/>
                <a:cs typeface="Franklin Gothic Book"/>
              </a:rPr>
              <a:t>and the </a:t>
            </a:r>
            <a:r>
              <a:rPr sz="2600" spc="-10" dirty="0">
                <a:solidFill>
                  <a:srgbClr val="FF0000"/>
                </a:solidFill>
                <a:latin typeface="Franklin Gothic Book"/>
                <a:cs typeface="Franklin Gothic Book"/>
              </a:rPr>
              <a:t>“environmental</a:t>
            </a:r>
            <a:r>
              <a:rPr sz="2600" spc="-10" dirty="0">
                <a:latin typeface="Franklin Gothic Book"/>
                <a:cs typeface="Franklin Gothic Book"/>
              </a:rPr>
              <a:t>” </a:t>
            </a:r>
            <a:r>
              <a:rPr sz="2600" spc="-5" dirty="0">
                <a:latin typeface="Franklin Gothic Book"/>
                <a:cs typeface="Franklin Gothic Book"/>
              </a:rPr>
              <a:t>(i.e. </a:t>
            </a:r>
            <a:r>
              <a:rPr sz="2600" spc="-10" dirty="0">
                <a:latin typeface="Franklin Gothic Book"/>
                <a:cs typeface="Franklin Gothic Book"/>
              </a:rPr>
              <a:t>extrinsic  factors </a:t>
            </a:r>
            <a:r>
              <a:rPr sz="2600" spc="-5" dirty="0">
                <a:latin typeface="Franklin Gothic Book"/>
                <a:cs typeface="Franklin Gothic Book"/>
              </a:rPr>
              <a:t>outside the host) </a:t>
            </a:r>
            <a:r>
              <a:rPr sz="2600" spc="-10" dirty="0">
                <a:latin typeface="Franklin Gothic Book"/>
                <a:cs typeface="Franklin Gothic Book"/>
              </a:rPr>
              <a:t>factors </a:t>
            </a:r>
            <a:r>
              <a:rPr sz="2600" spc="-5" dirty="0">
                <a:latin typeface="Franklin Gothic Book"/>
                <a:cs typeface="Franklin Gothic Book"/>
              </a:rPr>
              <a:t>in causation of  disease.</a:t>
            </a:r>
            <a:endParaRPr sz="2600">
              <a:latin typeface="Franklin Gothic Book"/>
              <a:cs typeface="Franklin Gothic Book"/>
            </a:endParaRPr>
          </a:p>
          <a:p>
            <a:pPr marL="355600" marR="898525" indent="-342900">
              <a:lnSpc>
                <a:spcPct val="120000"/>
              </a:lnSpc>
              <a:spcBef>
                <a:spcPts val="62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600" spc="-10" dirty="0">
                <a:latin typeface="Franklin Gothic Book"/>
                <a:cs typeface="Franklin Gothic Book"/>
              </a:rPr>
              <a:t>The </a:t>
            </a:r>
            <a:r>
              <a:rPr sz="2600" spc="-5" dirty="0">
                <a:latin typeface="Franklin Gothic Book"/>
                <a:cs typeface="Franklin Gothic Book"/>
              </a:rPr>
              <a:t>“triad” as </a:t>
            </a:r>
            <a:r>
              <a:rPr sz="2600" spc="-15" dirty="0">
                <a:latin typeface="Franklin Gothic Book"/>
                <a:cs typeface="Franklin Gothic Book"/>
              </a:rPr>
              <a:t>well </a:t>
            </a:r>
            <a:r>
              <a:rPr sz="2600" spc="-5" dirty="0">
                <a:latin typeface="Franklin Gothic Book"/>
                <a:cs typeface="Franklin Gothic Book"/>
              </a:rPr>
              <a:t>as the </a:t>
            </a:r>
            <a:r>
              <a:rPr sz="2600" spc="-15" dirty="0">
                <a:latin typeface="Franklin Gothic Book"/>
                <a:cs typeface="Franklin Gothic Book"/>
              </a:rPr>
              <a:t>“web” </a:t>
            </a:r>
            <a:r>
              <a:rPr sz="2600" spc="10" dirty="0">
                <a:latin typeface="Franklin Gothic Book"/>
                <a:cs typeface="Franklin Gothic Book"/>
              </a:rPr>
              <a:t>theory </a:t>
            </a:r>
            <a:r>
              <a:rPr sz="2600" spc="-5" dirty="0">
                <a:latin typeface="Franklin Gothic Book"/>
                <a:cs typeface="Franklin Gothic Book"/>
              </a:rPr>
              <a:t>does </a:t>
            </a:r>
            <a:r>
              <a:rPr sz="2600" spc="-10" dirty="0">
                <a:latin typeface="Franklin Gothic Book"/>
                <a:cs typeface="Franklin Gothic Book"/>
              </a:rPr>
              <a:t>not  </a:t>
            </a:r>
            <a:r>
              <a:rPr sz="2600" spc="-15" dirty="0">
                <a:latin typeface="Franklin Gothic Book"/>
                <a:cs typeface="Franklin Gothic Book"/>
              </a:rPr>
              <a:t>adequately </a:t>
            </a:r>
            <a:r>
              <a:rPr sz="2600" spc="-20" dirty="0">
                <a:latin typeface="Franklin Gothic Book"/>
                <a:cs typeface="Franklin Gothic Book"/>
              </a:rPr>
              <a:t>cover </a:t>
            </a:r>
            <a:r>
              <a:rPr sz="2600" spc="-5" dirty="0">
                <a:latin typeface="Franklin Gothic Book"/>
                <a:cs typeface="Franklin Gothic Book"/>
              </a:rPr>
              <a:t>up this</a:t>
            </a:r>
            <a:r>
              <a:rPr sz="2600" spc="35" dirty="0">
                <a:latin typeface="Franklin Gothic Book"/>
                <a:cs typeface="Franklin Gothic Book"/>
              </a:rPr>
              <a:t> </a:t>
            </a:r>
            <a:r>
              <a:rPr sz="2600" spc="-5" dirty="0">
                <a:latin typeface="Franklin Gothic Book"/>
                <a:cs typeface="Franklin Gothic Book"/>
              </a:rPr>
              <a:t>differential.</a:t>
            </a:r>
            <a:endParaRPr sz="2600">
              <a:latin typeface="Franklin Gothic Book"/>
              <a:cs typeface="Franklin Gothic Book"/>
            </a:endParaRPr>
          </a:p>
          <a:p>
            <a:pPr marL="355600" marR="384810" indent="-342900" algn="just">
              <a:lnSpc>
                <a:spcPct val="120000"/>
              </a:lnSpc>
              <a:spcBef>
                <a:spcPts val="625"/>
              </a:spcBef>
              <a:buFont typeface="Wingdings"/>
              <a:buChar char=""/>
              <a:tabLst>
                <a:tab pos="355600" algn="l"/>
              </a:tabLst>
            </a:pPr>
            <a:r>
              <a:rPr sz="2600" spc="-90" dirty="0">
                <a:latin typeface="Franklin Gothic Book"/>
                <a:cs typeface="Franklin Gothic Book"/>
              </a:rPr>
              <a:t>To </a:t>
            </a:r>
            <a:r>
              <a:rPr sz="2600" spc="-10" dirty="0">
                <a:latin typeface="Franklin Gothic Book"/>
                <a:cs typeface="Franklin Gothic Book"/>
              </a:rPr>
              <a:t>explain </a:t>
            </a:r>
            <a:r>
              <a:rPr sz="2600" spc="-5" dirty="0">
                <a:latin typeface="Franklin Gothic Book"/>
                <a:cs typeface="Franklin Gothic Book"/>
              </a:rPr>
              <a:t>such </a:t>
            </a:r>
            <a:r>
              <a:rPr sz="2600" spc="-10" dirty="0">
                <a:latin typeface="Franklin Gothic Book"/>
                <a:cs typeface="Franklin Gothic Book"/>
              </a:rPr>
              <a:t>relative </a:t>
            </a:r>
            <a:r>
              <a:rPr sz="2600" spc="-5" dirty="0">
                <a:latin typeface="Franklin Gothic Book"/>
                <a:cs typeface="Franklin Gothic Book"/>
              </a:rPr>
              <a:t>contribution of genetic and  </a:t>
            </a:r>
            <a:r>
              <a:rPr sz="2600" spc="-10" dirty="0">
                <a:latin typeface="Franklin Gothic Book"/>
                <a:cs typeface="Franklin Gothic Book"/>
              </a:rPr>
              <a:t>environmental factors, the </a:t>
            </a:r>
            <a:r>
              <a:rPr sz="3825" spc="22" baseline="1089" dirty="0">
                <a:solidFill>
                  <a:srgbClr val="0432FF"/>
                </a:solidFill>
                <a:latin typeface="Franklin Gothic Book"/>
                <a:cs typeface="Franklin Gothic Book"/>
              </a:rPr>
              <a:t>“wheel” </a:t>
            </a:r>
            <a:r>
              <a:rPr sz="3825" spc="44" baseline="1089" dirty="0">
                <a:solidFill>
                  <a:srgbClr val="0432FF"/>
                </a:solidFill>
                <a:latin typeface="Franklin Gothic Book"/>
                <a:cs typeface="Franklin Gothic Book"/>
              </a:rPr>
              <a:t>theory </a:t>
            </a:r>
            <a:r>
              <a:rPr sz="2600" spc="-5" dirty="0">
                <a:latin typeface="Franklin Gothic Book"/>
                <a:cs typeface="Franklin Gothic Book"/>
              </a:rPr>
              <a:t>has been  </a:t>
            </a:r>
            <a:r>
              <a:rPr sz="2600" spc="-10" dirty="0">
                <a:latin typeface="Franklin Gothic Book"/>
                <a:cs typeface="Franklin Gothic Book"/>
              </a:rPr>
              <a:t>postulated.</a:t>
            </a:r>
            <a:endParaRPr sz="260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93264" y="1719072"/>
            <a:ext cx="4459224" cy="4456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" y="257175"/>
            <a:ext cx="8145780" cy="987425"/>
          </a:xfrm>
          <a:custGeom>
            <a:avLst/>
            <a:gdLst/>
            <a:ahLst/>
            <a:cxnLst/>
            <a:rect l="l" t="t" r="r" b="b"/>
            <a:pathLst>
              <a:path w="8145780" h="987425">
                <a:moveTo>
                  <a:pt x="0" y="987425"/>
                </a:moveTo>
                <a:lnTo>
                  <a:pt x="8145462" y="987425"/>
                </a:lnTo>
                <a:lnTo>
                  <a:pt x="8145462" y="0"/>
                </a:lnTo>
                <a:lnTo>
                  <a:pt x="0" y="0"/>
                </a:lnTo>
                <a:lnTo>
                  <a:pt x="0" y="987425"/>
                </a:lnTo>
                <a:close/>
              </a:path>
            </a:pathLst>
          </a:custGeom>
          <a:solidFill>
            <a:srgbClr val="EBF1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27794" y="386587"/>
            <a:ext cx="3201035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spc="-5" dirty="0"/>
              <a:t>Wheel</a:t>
            </a:r>
            <a:r>
              <a:rPr sz="4400" spc="-65" dirty="0"/>
              <a:t> </a:t>
            </a:r>
            <a:r>
              <a:rPr sz="4400" spc="10" dirty="0"/>
              <a:t>theory</a:t>
            </a:r>
            <a:endParaRPr sz="4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9737" y="1511300"/>
            <a:ext cx="8474075" cy="4991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" y="257175"/>
            <a:ext cx="8145780" cy="987425"/>
          </a:xfrm>
          <a:custGeom>
            <a:avLst/>
            <a:gdLst/>
            <a:ahLst/>
            <a:cxnLst/>
            <a:rect l="l" t="t" r="r" b="b"/>
            <a:pathLst>
              <a:path w="8145780" h="987425">
                <a:moveTo>
                  <a:pt x="0" y="987425"/>
                </a:moveTo>
                <a:lnTo>
                  <a:pt x="8145462" y="987425"/>
                </a:lnTo>
                <a:lnTo>
                  <a:pt x="8145462" y="0"/>
                </a:lnTo>
                <a:lnTo>
                  <a:pt x="0" y="0"/>
                </a:lnTo>
                <a:lnTo>
                  <a:pt x="0" y="987425"/>
                </a:lnTo>
                <a:close/>
              </a:path>
            </a:pathLst>
          </a:custGeom>
          <a:solidFill>
            <a:srgbClr val="EBF1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27794" y="386587"/>
            <a:ext cx="3201035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spc="-5" dirty="0"/>
              <a:t>Wheel</a:t>
            </a:r>
            <a:r>
              <a:rPr sz="4400" spc="-65" dirty="0"/>
              <a:t> </a:t>
            </a:r>
            <a:r>
              <a:rPr sz="4400" spc="10" dirty="0"/>
              <a:t>theory</a:t>
            </a:r>
            <a:endParaRPr sz="4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96837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8229600" h="1143000">
                <a:moveTo>
                  <a:pt x="0" y="1143000"/>
                </a:moveTo>
                <a:lnTo>
                  <a:pt x="8229600" y="1143000"/>
                </a:lnTo>
                <a:lnTo>
                  <a:pt x="8229600" y="0"/>
                </a:lnTo>
                <a:lnTo>
                  <a:pt x="0" y="0"/>
                </a:lnTo>
                <a:lnTo>
                  <a:pt x="0" y="1143000"/>
                </a:lnTo>
                <a:close/>
              </a:path>
            </a:pathLst>
          </a:custGeom>
          <a:solidFill>
            <a:srgbClr val="F2DC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32101" y="304292"/>
            <a:ext cx="4479290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spc="-5" dirty="0"/>
              <a:t>Session</a:t>
            </a:r>
            <a:r>
              <a:rPr sz="4400" spc="-75" dirty="0"/>
              <a:t> </a:t>
            </a:r>
            <a:r>
              <a:rPr sz="4400" spc="-5" dirty="0"/>
              <a:t>Objectives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535940" y="1226617"/>
            <a:ext cx="7770495" cy="5389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050" marR="5080" indent="-514350">
              <a:lnSpc>
                <a:spcPct val="113799"/>
              </a:lnSpc>
              <a:spcBef>
                <a:spcPts val="100"/>
              </a:spcBef>
              <a:buAutoNum type="arabicPeriod"/>
              <a:tabLst>
                <a:tab pos="526415" algn="l"/>
                <a:tab pos="527050" algn="l"/>
              </a:tabLst>
            </a:pPr>
            <a:r>
              <a:rPr sz="2600" spc="-90" dirty="0">
                <a:latin typeface="Franklin Gothic Book"/>
                <a:cs typeface="Franklin Gothic Book"/>
              </a:rPr>
              <a:t>To </a:t>
            </a:r>
            <a:r>
              <a:rPr sz="2600" spc="-5" dirty="0">
                <a:latin typeface="Franklin Gothic Book"/>
                <a:cs typeface="Franklin Gothic Book"/>
              </a:rPr>
              <a:t>describe </a:t>
            </a:r>
            <a:r>
              <a:rPr sz="3825" spc="22" baseline="1089" dirty="0">
                <a:solidFill>
                  <a:srgbClr val="C00000"/>
                </a:solidFill>
                <a:latin typeface="Franklin Gothic Book"/>
                <a:cs typeface="Franklin Gothic Book"/>
              </a:rPr>
              <a:t>theories </a:t>
            </a:r>
            <a:r>
              <a:rPr sz="2600" spc="-10" dirty="0">
                <a:latin typeface="Franklin Gothic Book"/>
                <a:cs typeface="Franklin Gothic Book"/>
              </a:rPr>
              <a:t>postulated </a:t>
            </a:r>
            <a:r>
              <a:rPr sz="2600" spc="-25" dirty="0">
                <a:latin typeface="Franklin Gothic Book"/>
                <a:cs typeface="Franklin Gothic Book"/>
              </a:rPr>
              <a:t>for </a:t>
            </a:r>
            <a:r>
              <a:rPr sz="2600" spc="-5" dirty="0">
                <a:latin typeface="Franklin Gothic Book"/>
                <a:cs typeface="Franklin Gothic Book"/>
              </a:rPr>
              <a:t>the </a:t>
            </a:r>
            <a:r>
              <a:rPr sz="2600" spc="-15" dirty="0">
                <a:latin typeface="Franklin Gothic Book"/>
                <a:cs typeface="Franklin Gothic Book"/>
              </a:rPr>
              <a:t>development  </a:t>
            </a:r>
            <a:r>
              <a:rPr sz="2600" spc="-5" dirty="0">
                <a:latin typeface="Franklin Gothic Book"/>
                <a:cs typeface="Franklin Gothic Book"/>
              </a:rPr>
              <a:t>of</a:t>
            </a:r>
            <a:r>
              <a:rPr sz="2600" spc="-10" dirty="0">
                <a:latin typeface="Franklin Gothic Book"/>
                <a:cs typeface="Franklin Gothic Book"/>
              </a:rPr>
              <a:t> </a:t>
            </a:r>
            <a:r>
              <a:rPr sz="2600" spc="-5" dirty="0">
                <a:latin typeface="Franklin Gothic Book"/>
                <a:cs typeface="Franklin Gothic Book"/>
              </a:rPr>
              <a:t>diseases</a:t>
            </a:r>
            <a:endParaRPr sz="2600">
              <a:latin typeface="Franklin Gothic Book"/>
              <a:cs typeface="Franklin Gothic Book"/>
            </a:endParaRPr>
          </a:p>
          <a:p>
            <a:pPr marL="527050" marR="616585" indent="-514350">
              <a:lnSpc>
                <a:spcPct val="113799"/>
              </a:lnSpc>
              <a:spcBef>
                <a:spcPts val="650"/>
              </a:spcBef>
              <a:buAutoNum type="arabicPeriod"/>
              <a:tabLst>
                <a:tab pos="526415" algn="l"/>
                <a:tab pos="527050" algn="l"/>
              </a:tabLst>
            </a:pPr>
            <a:r>
              <a:rPr sz="2600" spc="-5" dirty="0">
                <a:latin typeface="Franklin Gothic Book"/>
                <a:cs typeface="Franklin Gothic Book"/>
              </a:rPr>
              <a:t>Explain </a:t>
            </a:r>
            <a:r>
              <a:rPr sz="2600" spc="-10" dirty="0">
                <a:latin typeface="Franklin Gothic Book"/>
                <a:cs typeface="Franklin Gothic Book"/>
              </a:rPr>
              <a:t>the </a:t>
            </a:r>
            <a:r>
              <a:rPr sz="2600" spc="-5" dirty="0">
                <a:latin typeface="Franklin Gothic Book"/>
                <a:cs typeface="Franklin Gothic Book"/>
              </a:rPr>
              <a:t>concepts of </a:t>
            </a:r>
            <a:r>
              <a:rPr sz="3825" spc="30" baseline="1089" dirty="0">
                <a:solidFill>
                  <a:srgbClr val="C00000"/>
                </a:solidFill>
                <a:latin typeface="Franklin Gothic Book"/>
                <a:cs typeface="Franklin Gothic Book"/>
              </a:rPr>
              <a:t>iceberg phenomenon </a:t>
            </a:r>
            <a:r>
              <a:rPr sz="2600" spc="-5" dirty="0">
                <a:latin typeface="Franklin Gothic Book"/>
                <a:cs typeface="Franklin Gothic Book"/>
              </a:rPr>
              <a:t>of  diseases</a:t>
            </a:r>
            <a:endParaRPr sz="2600">
              <a:latin typeface="Franklin Gothic Book"/>
              <a:cs typeface="Franklin Gothic Book"/>
            </a:endParaRPr>
          </a:p>
          <a:p>
            <a:pPr marL="527050" marR="1065530" indent="-514350">
              <a:lnSpc>
                <a:spcPct val="113799"/>
              </a:lnSpc>
              <a:spcBef>
                <a:spcPts val="625"/>
              </a:spcBef>
              <a:buAutoNum type="arabicPeriod"/>
              <a:tabLst>
                <a:tab pos="526415" algn="l"/>
                <a:tab pos="527050" algn="l"/>
              </a:tabLst>
            </a:pPr>
            <a:r>
              <a:rPr sz="2600" spc="-5" dirty="0">
                <a:latin typeface="Franklin Gothic Book"/>
                <a:cs typeface="Franklin Gothic Book"/>
              </a:rPr>
              <a:t>Understand </a:t>
            </a:r>
            <a:r>
              <a:rPr sz="2600" spc="-10" dirty="0">
                <a:latin typeface="Franklin Gothic Book"/>
                <a:cs typeface="Franklin Gothic Book"/>
              </a:rPr>
              <a:t>the </a:t>
            </a:r>
            <a:r>
              <a:rPr sz="3825" spc="22" baseline="1089" dirty="0">
                <a:solidFill>
                  <a:srgbClr val="C00000"/>
                </a:solidFill>
                <a:latin typeface="Franklin Gothic Book"/>
                <a:cs typeface="Franklin Gothic Book"/>
              </a:rPr>
              <a:t>relationship between host,  </a:t>
            </a:r>
            <a:r>
              <a:rPr sz="3825" spc="15" baseline="1089" dirty="0">
                <a:solidFill>
                  <a:srgbClr val="C00000"/>
                </a:solidFill>
                <a:latin typeface="Franklin Gothic Book"/>
                <a:cs typeface="Franklin Gothic Book"/>
              </a:rPr>
              <a:t>environment </a:t>
            </a:r>
            <a:r>
              <a:rPr sz="3825" spc="37" baseline="1089" dirty="0">
                <a:solidFill>
                  <a:srgbClr val="C00000"/>
                </a:solidFill>
                <a:latin typeface="Franklin Gothic Book"/>
                <a:cs typeface="Franklin Gothic Book"/>
              </a:rPr>
              <a:t>and </a:t>
            </a:r>
            <a:r>
              <a:rPr sz="3825" spc="30" baseline="1089" dirty="0">
                <a:solidFill>
                  <a:srgbClr val="C00000"/>
                </a:solidFill>
                <a:latin typeface="Franklin Gothic Book"/>
                <a:cs typeface="Franklin Gothic Book"/>
              </a:rPr>
              <a:t>agent </a:t>
            </a:r>
            <a:r>
              <a:rPr sz="2600" spc="-5" dirty="0">
                <a:latin typeface="Franklin Gothic Book"/>
                <a:cs typeface="Franklin Gothic Book"/>
              </a:rPr>
              <a:t>in disease</a:t>
            </a:r>
            <a:r>
              <a:rPr sz="2600" spc="-35" dirty="0">
                <a:latin typeface="Franklin Gothic Book"/>
                <a:cs typeface="Franklin Gothic Book"/>
              </a:rPr>
              <a:t> </a:t>
            </a:r>
            <a:r>
              <a:rPr sz="2600" spc="-5" dirty="0">
                <a:latin typeface="Franklin Gothic Book"/>
                <a:cs typeface="Franklin Gothic Book"/>
              </a:rPr>
              <a:t>causation</a:t>
            </a:r>
            <a:endParaRPr sz="2600">
              <a:latin typeface="Franklin Gothic Book"/>
              <a:cs typeface="Franklin Gothic Book"/>
            </a:endParaRPr>
          </a:p>
          <a:p>
            <a:pPr marL="527050" indent="-514350">
              <a:lnSpc>
                <a:spcPct val="100000"/>
              </a:lnSpc>
              <a:spcBef>
                <a:spcPts val="1055"/>
              </a:spcBef>
              <a:buAutoNum type="arabicPeriod"/>
              <a:tabLst>
                <a:tab pos="526415" algn="l"/>
                <a:tab pos="527050" algn="l"/>
              </a:tabLst>
            </a:pPr>
            <a:r>
              <a:rPr sz="2600" dirty="0">
                <a:latin typeface="Franklin Gothic Book"/>
                <a:cs typeface="Franklin Gothic Book"/>
              </a:rPr>
              <a:t>Define </a:t>
            </a:r>
            <a:r>
              <a:rPr sz="2600" spc="-10" dirty="0">
                <a:latin typeface="Franklin Gothic Book"/>
                <a:cs typeface="Franklin Gothic Book"/>
              </a:rPr>
              <a:t>the </a:t>
            </a:r>
            <a:r>
              <a:rPr sz="2600" spc="-15" dirty="0">
                <a:latin typeface="Franklin Gothic Book"/>
                <a:cs typeface="Franklin Gothic Book"/>
              </a:rPr>
              <a:t>term</a:t>
            </a:r>
            <a:r>
              <a:rPr sz="2600" dirty="0">
                <a:latin typeface="Franklin Gothic Book"/>
                <a:cs typeface="Franklin Gothic Book"/>
              </a:rPr>
              <a:t> </a:t>
            </a:r>
            <a:r>
              <a:rPr sz="3825" spc="15" baseline="1089" dirty="0">
                <a:solidFill>
                  <a:srgbClr val="C00000"/>
                </a:solidFill>
                <a:latin typeface="Franklin Gothic Book"/>
                <a:cs typeface="Franklin Gothic Book"/>
              </a:rPr>
              <a:t>prevention</a:t>
            </a:r>
            <a:endParaRPr sz="3825" baseline="1089">
              <a:latin typeface="Franklin Gothic Book"/>
              <a:cs typeface="Franklin Gothic Book"/>
            </a:endParaRPr>
          </a:p>
          <a:p>
            <a:pPr marL="527050" marR="25400" indent="-514350">
              <a:lnSpc>
                <a:spcPct val="113799"/>
              </a:lnSpc>
              <a:spcBef>
                <a:spcPts val="650"/>
              </a:spcBef>
              <a:buAutoNum type="arabicPeriod"/>
              <a:tabLst>
                <a:tab pos="526415" algn="l"/>
                <a:tab pos="527050" algn="l"/>
              </a:tabLst>
            </a:pPr>
            <a:r>
              <a:rPr sz="2600" spc="-5" dirty="0">
                <a:latin typeface="Franklin Gothic Book"/>
                <a:cs typeface="Franklin Gothic Book"/>
              </a:rPr>
              <a:t>Identify the </a:t>
            </a:r>
            <a:r>
              <a:rPr sz="3825" spc="-7" baseline="1089" dirty="0">
                <a:solidFill>
                  <a:srgbClr val="C00000"/>
                </a:solidFill>
                <a:latin typeface="Franklin Gothic Book"/>
                <a:cs typeface="Franklin Gothic Book"/>
              </a:rPr>
              <a:t>level </a:t>
            </a:r>
            <a:r>
              <a:rPr sz="3825" spc="22" baseline="1089" dirty="0">
                <a:solidFill>
                  <a:srgbClr val="C00000"/>
                </a:solidFill>
                <a:latin typeface="Franklin Gothic Book"/>
                <a:cs typeface="Franklin Gothic Book"/>
              </a:rPr>
              <a:t>of </a:t>
            </a:r>
            <a:r>
              <a:rPr sz="3825" spc="15" baseline="1089" dirty="0">
                <a:solidFill>
                  <a:srgbClr val="C00000"/>
                </a:solidFill>
                <a:latin typeface="Franklin Gothic Book"/>
                <a:cs typeface="Franklin Gothic Book"/>
              </a:rPr>
              <a:t>prevention </a:t>
            </a:r>
            <a:r>
              <a:rPr sz="2600" spc="-5" dirty="0">
                <a:latin typeface="Franklin Gothic Book"/>
                <a:cs typeface="Franklin Gothic Book"/>
              </a:rPr>
              <a:t>in relation </a:t>
            </a:r>
            <a:r>
              <a:rPr sz="2600" spc="-25" dirty="0">
                <a:latin typeface="Franklin Gothic Book"/>
                <a:cs typeface="Franklin Gothic Book"/>
              </a:rPr>
              <a:t>to </a:t>
            </a:r>
            <a:r>
              <a:rPr sz="2600" spc="-5" dirty="0">
                <a:latin typeface="Franklin Gothic Book"/>
                <a:cs typeface="Franklin Gothic Book"/>
              </a:rPr>
              <a:t>stage of  disease </a:t>
            </a:r>
            <a:r>
              <a:rPr sz="2600" spc="-15" dirty="0">
                <a:latin typeface="Franklin Gothic Book"/>
                <a:cs typeface="Franklin Gothic Book"/>
              </a:rPr>
              <a:t>development</a:t>
            </a:r>
            <a:endParaRPr sz="2600">
              <a:latin typeface="Franklin Gothic Book"/>
              <a:cs typeface="Franklin Gothic Book"/>
            </a:endParaRPr>
          </a:p>
          <a:p>
            <a:pPr marL="527050" marR="913765" indent="-514350">
              <a:lnSpc>
                <a:spcPct val="113799"/>
              </a:lnSpc>
              <a:spcBef>
                <a:spcPts val="625"/>
              </a:spcBef>
              <a:buAutoNum type="arabicPeriod"/>
              <a:tabLst>
                <a:tab pos="526415" algn="l"/>
                <a:tab pos="527050" algn="l"/>
              </a:tabLst>
            </a:pPr>
            <a:r>
              <a:rPr sz="2600" spc="-5" dirty="0">
                <a:latin typeface="Franklin Gothic Book"/>
                <a:cs typeface="Franklin Gothic Book"/>
              </a:rPr>
              <a:t>Identify the </a:t>
            </a:r>
            <a:r>
              <a:rPr sz="3825" spc="37" baseline="1089" dirty="0">
                <a:solidFill>
                  <a:srgbClr val="C00000"/>
                </a:solidFill>
                <a:latin typeface="Franklin Gothic Book"/>
                <a:cs typeface="Franklin Gothic Book"/>
              </a:rPr>
              <a:t>measures </a:t>
            </a:r>
            <a:r>
              <a:rPr sz="2600" spc="-5" dirty="0">
                <a:latin typeface="Franklin Gothic Book"/>
                <a:cs typeface="Franklin Gothic Book"/>
              </a:rPr>
              <a:t>applied at each </a:t>
            </a:r>
            <a:r>
              <a:rPr sz="2600" spc="-25" dirty="0">
                <a:latin typeface="Franklin Gothic Book"/>
                <a:cs typeface="Franklin Gothic Book"/>
              </a:rPr>
              <a:t>level </a:t>
            </a:r>
            <a:r>
              <a:rPr sz="2600" spc="-5" dirty="0">
                <a:latin typeface="Franklin Gothic Book"/>
                <a:cs typeface="Franklin Gothic Book"/>
              </a:rPr>
              <a:t>of  </a:t>
            </a:r>
            <a:r>
              <a:rPr sz="2600" spc="-15" dirty="0">
                <a:latin typeface="Franklin Gothic Book"/>
                <a:cs typeface="Franklin Gothic Book"/>
              </a:rPr>
              <a:t>prevention.</a:t>
            </a:r>
            <a:endParaRPr sz="260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0537" y="1892300"/>
            <a:ext cx="8229600" cy="1714500"/>
          </a:xfrm>
          <a:custGeom>
            <a:avLst/>
            <a:gdLst/>
            <a:ahLst/>
            <a:cxnLst/>
            <a:rect l="l" t="t" r="r" b="b"/>
            <a:pathLst>
              <a:path w="8229600" h="1714500">
                <a:moveTo>
                  <a:pt x="0" y="1714500"/>
                </a:moveTo>
                <a:lnTo>
                  <a:pt x="8229600" y="1714500"/>
                </a:lnTo>
                <a:lnTo>
                  <a:pt x="8229600" y="0"/>
                </a:lnTo>
                <a:lnTo>
                  <a:pt x="0" y="0"/>
                </a:lnTo>
                <a:lnTo>
                  <a:pt x="0" y="1714500"/>
                </a:lnTo>
                <a:close/>
              </a:path>
            </a:pathLst>
          </a:custGeom>
          <a:solidFill>
            <a:srgbClr val="D9969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82661" y="2386075"/>
            <a:ext cx="6247130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spc="-5" dirty="0"/>
              <a:t>Natural </a:t>
            </a:r>
            <a:r>
              <a:rPr sz="4400" dirty="0"/>
              <a:t>History </a:t>
            </a:r>
            <a:r>
              <a:rPr sz="4400" spc="-5" dirty="0"/>
              <a:t>of</a:t>
            </a:r>
            <a:r>
              <a:rPr sz="4400" spc="-30" dirty="0"/>
              <a:t> </a:t>
            </a:r>
            <a:r>
              <a:rPr sz="4400" spc="-5" dirty="0"/>
              <a:t>Disease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2115311" y="3931920"/>
            <a:ext cx="4431792" cy="19080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5000" y="282575"/>
            <a:ext cx="7823200" cy="1143000"/>
          </a:xfrm>
          <a:prstGeom prst="rect">
            <a:avLst/>
          </a:prstGeom>
          <a:solidFill>
            <a:srgbClr val="E6B9B8"/>
          </a:solidFill>
        </p:spPr>
        <p:txBody>
          <a:bodyPr vert="horz" wrap="square" lIns="0" tIns="2038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05"/>
              </a:spcBef>
            </a:pPr>
            <a:r>
              <a:rPr sz="4400" spc="-10" dirty="0"/>
              <a:t>Definition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35940" y="1621027"/>
            <a:ext cx="7727950" cy="41211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5600" marR="801370" indent="-342900">
              <a:lnSpc>
                <a:spcPct val="100000"/>
              </a:lnSpc>
              <a:spcBef>
                <a:spcPts val="9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3200" spc="-5" dirty="0">
                <a:latin typeface="Franklin Gothic Book"/>
                <a:cs typeface="Franklin Gothic Book"/>
              </a:rPr>
              <a:t>Natural </a:t>
            </a:r>
            <a:r>
              <a:rPr sz="3200" dirty="0">
                <a:latin typeface="Franklin Gothic Book"/>
                <a:cs typeface="Franklin Gothic Book"/>
              </a:rPr>
              <a:t>history </a:t>
            </a:r>
            <a:r>
              <a:rPr sz="3200" spc="-5" dirty="0">
                <a:latin typeface="Franklin Gothic Book"/>
                <a:cs typeface="Franklin Gothic Book"/>
              </a:rPr>
              <a:t>of disease </a:t>
            </a:r>
            <a:r>
              <a:rPr sz="3200" spc="-15" dirty="0">
                <a:latin typeface="Franklin Gothic Book"/>
                <a:cs typeface="Franklin Gothic Book"/>
              </a:rPr>
              <a:t>refers </a:t>
            </a:r>
            <a:r>
              <a:rPr sz="3200" spc="-30" dirty="0">
                <a:latin typeface="Franklin Gothic Book"/>
                <a:cs typeface="Franklin Gothic Book"/>
              </a:rPr>
              <a:t>to </a:t>
            </a:r>
            <a:r>
              <a:rPr sz="3200" spc="-5" dirty="0">
                <a:latin typeface="Franklin Gothic Book"/>
                <a:cs typeface="Franklin Gothic Book"/>
              </a:rPr>
              <a:t>the </a:t>
            </a:r>
            <a:r>
              <a:rPr sz="3200" spc="-5" dirty="0">
                <a:solidFill>
                  <a:srgbClr val="FF0000"/>
                </a:solidFill>
                <a:latin typeface="Franklin Gothic Book"/>
                <a:cs typeface="Franklin Gothic Book"/>
              </a:rPr>
              <a:t> </a:t>
            </a:r>
            <a:r>
              <a:rPr sz="3200" spc="-15" dirty="0">
                <a:solidFill>
                  <a:srgbClr val="FF0000"/>
                </a:solidFill>
                <a:latin typeface="Franklin Gothic Book"/>
                <a:cs typeface="Franklin Gothic Book"/>
              </a:rPr>
              <a:t>progress </a:t>
            </a:r>
            <a:r>
              <a:rPr sz="3200" spc="-5" dirty="0">
                <a:latin typeface="Franklin Gothic Book"/>
                <a:cs typeface="Franklin Gothic Book"/>
              </a:rPr>
              <a:t>of a </a:t>
            </a:r>
            <a:r>
              <a:rPr sz="3200" spc="-5" dirty="0">
                <a:solidFill>
                  <a:srgbClr val="0432FF"/>
                </a:solidFill>
                <a:latin typeface="Franklin Gothic Book"/>
                <a:cs typeface="Franklin Gothic Book"/>
              </a:rPr>
              <a:t>disease </a:t>
            </a:r>
            <a:r>
              <a:rPr sz="3200" spc="-15" dirty="0">
                <a:solidFill>
                  <a:srgbClr val="0432FF"/>
                </a:solidFill>
                <a:latin typeface="Franklin Gothic Book"/>
                <a:cs typeface="Franklin Gothic Book"/>
              </a:rPr>
              <a:t>process </a:t>
            </a:r>
            <a:r>
              <a:rPr sz="3200" spc="-5" dirty="0">
                <a:latin typeface="Franklin Gothic Book"/>
                <a:cs typeface="Franklin Gothic Book"/>
              </a:rPr>
              <a:t>in an  individual </a:t>
            </a:r>
            <a:r>
              <a:rPr sz="3200" spc="-30" dirty="0">
                <a:solidFill>
                  <a:srgbClr val="00B050"/>
                </a:solidFill>
                <a:latin typeface="Franklin Gothic Book"/>
                <a:cs typeface="Franklin Gothic Book"/>
              </a:rPr>
              <a:t>over </a:t>
            </a:r>
            <a:r>
              <a:rPr sz="3200" spc="-5" dirty="0">
                <a:solidFill>
                  <a:srgbClr val="00B050"/>
                </a:solidFill>
                <a:latin typeface="Franklin Gothic Book"/>
                <a:cs typeface="Franklin Gothic Book"/>
              </a:rPr>
              <a:t>time</a:t>
            </a:r>
            <a:r>
              <a:rPr sz="3200" spc="-5" dirty="0">
                <a:latin typeface="Franklin Gothic Book"/>
                <a:cs typeface="Franklin Gothic Book"/>
              </a:rPr>
              <a:t>, in the </a:t>
            </a:r>
            <a:r>
              <a:rPr sz="3100" spc="50" dirty="0">
                <a:solidFill>
                  <a:srgbClr val="FF0000"/>
                </a:solidFill>
                <a:latin typeface="Franklin Gothic Book"/>
                <a:cs typeface="Franklin Gothic Book"/>
              </a:rPr>
              <a:t>absence </a:t>
            </a:r>
            <a:r>
              <a:rPr sz="3200" spc="-5" dirty="0">
                <a:latin typeface="Franklin Gothic Book"/>
                <a:cs typeface="Franklin Gothic Book"/>
              </a:rPr>
              <a:t>of  intervention.</a:t>
            </a:r>
            <a:endParaRPr sz="32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Wingdings"/>
              <a:buChar char=""/>
            </a:pPr>
            <a:endParaRPr sz="465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0000"/>
              </a:lnSpc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3200" spc="-5" dirty="0">
                <a:latin typeface="Franklin Gothic Book"/>
                <a:cs typeface="Franklin Gothic Book"/>
              </a:rPr>
              <a:t>The </a:t>
            </a:r>
            <a:r>
              <a:rPr sz="3200" spc="-15" dirty="0">
                <a:latin typeface="Franklin Gothic Book"/>
                <a:cs typeface="Franklin Gothic Book"/>
              </a:rPr>
              <a:t>process </a:t>
            </a:r>
            <a:r>
              <a:rPr sz="3200" spc="-5" dirty="0">
                <a:latin typeface="Franklin Gothic Book"/>
                <a:cs typeface="Franklin Gothic Book"/>
              </a:rPr>
              <a:t>begins with </a:t>
            </a:r>
            <a:r>
              <a:rPr sz="3100" i="1" spc="40" dirty="0">
                <a:latin typeface="Franklin Gothic Book"/>
                <a:cs typeface="Franklin Gothic Book"/>
              </a:rPr>
              <a:t>exposure </a:t>
            </a:r>
            <a:r>
              <a:rPr sz="3100" i="1" dirty="0">
                <a:latin typeface="Franklin Gothic Book"/>
                <a:cs typeface="Franklin Gothic Book"/>
              </a:rPr>
              <a:t>to </a:t>
            </a:r>
            <a:r>
              <a:rPr sz="3200" spc="-5" dirty="0">
                <a:latin typeface="Franklin Gothic Book"/>
                <a:cs typeface="Franklin Gothic Book"/>
              </a:rPr>
              <a:t>or  accumulation of </a:t>
            </a:r>
            <a:r>
              <a:rPr sz="3200" spc="-15" dirty="0">
                <a:solidFill>
                  <a:srgbClr val="FF0000"/>
                </a:solidFill>
                <a:latin typeface="Franklin Gothic Book"/>
                <a:cs typeface="Franklin Gothic Book"/>
              </a:rPr>
              <a:t>factors </a:t>
            </a:r>
            <a:r>
              <a:rPr sz="3200" spc="-5" dirty="0">
                <a:latin typeface="Franklin Gothic Book"/>
                <a:cs typeface="Franklin Gothic Book"/>
              </a:rPr>
              <a:t>capable of causing  disease</a:t>
            </a:r>
            <a:endParaRPr sz="320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6400" y="320675"/>
            <a:ext cx="8229600" cy="2667000"/>
          </a:xfrm>
          <a:custGeom>
            <a:avLst/>
            <a:gdLst/>
            <a:ahLst/>
            <a:cxnLst/>
            <a:rect l="l" t="t" r="r" b="b"/>
            <a:pathLst>
              <a:path w="8229600" h="2667000">
                <a:moveTo>
                  <a:pt x="0" y="2667000"/>
                </a:moveTo>
                <a:lnTo>
                  <a:pt x="8229600" y="2667000"/>
                </a:lnTo>
                <a:lnTo>
                  <a:pt x="8229600" y="0"/>
                </a:lnTo>
                <a:lnTo>
                  <a:pt x="0" y="0"/>
                </a:lnTo>
                <a:lnTo>
                  <a:pt x="0" y="2667000"/>
                </a:lnTo>
                <a:close/>
              </a:path>
            </a:pathLst>
          </a:custGeom>
          <a:solidFill>
            <a:srgbClr val="DCE6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7840" y="340868"/>
            <a:ext cx="7132955" cy="1000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90"/>
              </a:spcBef>
            </a:pPr>
            <a:r>
              <a:rPr spc="-5" dirty="0">
                <a:solidFill>
                  <a:srgbClr val="C00000"/>
                </a:solidFill>
                <a:latin typeface="Franklin Gothic Book"/>
                <a:cs typeface="Franklin Gothic Book"/>
              </a:rPr>
              <a:t>Without medical intervention, the </a:t>
            </a:r>
            <a:r>
              <a:rPr spc="-15" dirty="0">
                <a:solidFill>
                  <a:srgbClr val="C00000"/>
                </a:solidFill>
                <a:latin typeface="Franklin Gothic Book"/>
                <a:cs typeface="Franklin Gothic Book"/>
              </a:rPr>
              <a:t>process  </a:t>
            </a:r>
            <a:r>
              <a:rPr spc="-5" dirty="0">
                <a:solidFill>
                  <a:srgbClr val="C00000"/>
                </a:solidFill>
                <a:latin typeface="Franklin Gothic Book"/>
                <a:cs typeface="Franklin Gothic Book"/>
              </a:rPr>
              <a:t>ends</a:t>
            </a:r>
            <a:r>
              <a:rPr dirty="0">
                <a:solidFill>
                  <a:srgbClr val="C00000"/>
                </a:solidFill>
                <a:latin typeface="Franklin Gothic Book"/>
                <a:cs typeface="Franklin Gothic Book"/>
              </a:rPr>
              <a:t> </a:t>
            </a:r>
            <a:r>
              <a:rPr spc="-5" dirty="0">
                <a:solidFill>
                  <a:srgbClr val="C00000"/>
                </a:solidFill>
                <a:latin typeface="Franklin Gothic Book"/>
                <a:cs typeface="Franklin Gothic Book"/>
              </a:rPr>
              <a:t>with: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97889" y="1317447"/>
            <a:ext cx="1826895" cy="156210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456565" indent="-456565">
              <a:lnSpc>
                <a:spcPct val="100000"/>
              </a:lnSpc>
              <a:spcBef>
                <a:spcPts val="770"/>
              </a:spcBef>
              <a:buFont typeface="Wingdings"/>
              <a:buChar char=""/>
              <a:tabLst>
                <a:tab pos="456565" algn="l"/>
                <a:tab pos="457200" algn="l"/>
              </a:tabLst>
            </a:pPr>
            <a:r>
              <a:rPr sz="2800" spc="-60" dirty="0">
                <a:latin typeface="Franklin Gothic Book"/>
                <a:cs typeface="Franklin Gothic Book"/>
              </a:rPr>
              <a:t>R</a:t>
            </a:r>
            <a:r>
              <a:rPr sz="2800" dirty="0">
                <a:latin typeface="Franklin Gothic Book"/>
                <a:cs typeface="Franklin Gothic Book"/>
              </a:rPr>
              <a:t>e</a:t>
            </a:r>
            <a:r>
              <a:rPr sz="2800" spc="-10" dirty="0">
                <a:latin typeface="Franklin Gothic Book"/>
                <a:cs typeface="Franklin Gothic Book"/>
              </a:rPr>
              <a:t>c</a:t>
            </a:r>
            <a:r>
              <a:rPr sz="2800" spc="-60" dirty="0">
                <a:latin typeface="Franklin Gothic Book"/>
                <a:cs typeface="Franklin Gothic Book"/>
              </a:rPr>
              <a:t>o</a:t>
            </a:r>
            <a:r>
              <a:rPr sz="2800" spc="-45" dirty="0">
                <a:latin typeface="Franklin Gothic Book"/>
                <a:cs typeface="Franklin Gothic Book"/>
              </a:rPr>
              <a:t>v</a:t>
            </a:r>
            <a:r>
              <a:rPr sz="2800" dirty="0">
                <a:latin typeface="Franklin Gothic Book"/>
                <a:cs typeface="Franklin Gothic Book"/>
              </a:rPr>
              <a:t>e</a:t>
            </a:r>
            <a:r>
              <a:rPr sz="2800" spc="80" dirty="0">
                <a:latin typeface="Franklin Gothic Book"/>
                <a:cs typeface="Franklin Gothic Book"/>
              </a:rPr>
              <a:t>r</a:t>
            </a:r>
            <a:r>
              <a:rPr sz="2800" dirty="0">
                <a:latin typeface="Franklin Gothic Book"/>
                <a:cs typeface="Franklin Gothic Book"/>
              </a:rPr>
              <a:t>y</a:t>
            </a:r>
            <a:endParaRPr sz="2800">
              <a:latin typeface="Franklin Gothic Book"/>
              <a:cs typeface="Franklin Gothic Book"/>
            </a:endParaRPr>
          </a:p>
          <a:p>
            <a:pPr marL="456565" indent="-456565">
              <a:lnSpc>
                <a:spcPct val="100000"/>
              </a:lnSpc>
              <a:spcBef>
                <a:spcPts val="670"/>
              </a:spcBef>
              <a:buFont typeface="Wingdings"/>
              <a:buChar char=""/>
              <a:tabLst>
                <a:tab pos="456565" algn="l"/>
                <a:tab pos="457200" algn="l"/>
              </a:tabLst>
            </a:pPr>
            <a:r>
              <a:rPr sz="2800" spc="-5" dirty="0">
                <a:latin typeface="Franklin Gothic Book"/>
                <a:cs typeface="Franklin Gothic Book"/>
              </a:rPr>
              <a:t>Disability</a:t>
            </a:r>
            <a:endParaRPr sz="2800">
              <a:latin typeface="Franklin Gothic Book"/>
              <a:cs typeface="Franklin Gothic Book"/>
            </a:endParaRPr>
          </a:p>
          <a:p>
            <a:pPr marL="456565" indent="-456565">
              <a:lnSpc>
                <a:spcPct val="100000"/>
              </a:lnSpc>
              <a:spcBef>
                <a:spcPts val="675"/>
              </a:spcBef>
              <a:buFont typeface="Wingdings"/>
              <a:buChar char=""/>
              <a:tabLst>
                <a:tab pos="456565" algn="l"/>
                <a:tab pos="457200" algn="l"/>
              </a:tabLst>
            </a:pPr>
            <a:r>
              <a:rPr sz="2800" spc="-5" dirty="0">
                <a:latin typeface="Franklin Gothic Book"/>
                <a:cs typeface="Franklin Gothic Book"/>
              </a:rPr>
              <a:t>Death</a:t>
            </a:r>
            <a:endParaRPr sz="2800">
              <a:latin typeface="Franklin Gothic Book"/>
              <a:cs typeface="Franklin Gothic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2475" y="4191000"/>
            <a:ext cx="1522730" cy="523875"/>
          </a:xfrm>
          <a:prstGeom prst="rect">
            <a:avLst/>
          </a:prstGeom>
          <a:solidFill>
            <a:srgbClr val="F2DCDB"/>
          </a:solidFill>
          <a:ln w="9525">
            <a:solidFill>
              <a:srgbClr val="000000"/>
            </a:solidFill>
          </a:ln>
        </p:spPr>
        <p:txBody>
          <a:bodyPr vert="horz" wrap="square" lIns="0" tIns="2222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75"/>
              </a:spcBef>
            </a:pPr>
            <a:r>
              <a:rPr sz="2800" spc="-10" dirty="0">
                <a:latin typeface="Calibri"/>
                <a:cs typeface="Calibri"/>
              </a:rPr>
              <a:t>Exposure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94062" y="4191000"/>
            <a:ext cx="855980" cy="523875"/>
          </a:xfrm>
          <a:prstGeom prst="rect">
            <a:avLst/>
          </a:prstGeom>
          <a:solidFill>
            <a:srgbClr val="EBF1DE"/>
          </a:solidFill>
          <a:ln w="9525">
            <a:solidFill>
              <a:srgbClr val="000000"/>
            </a:solidFill>
          </a:ln>
        </p:spPr>
        <p:txBody>
          <a:bodyPr vert="horz" wrap="square" lIns="0" tIns="2222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75"/>
              </a:spcBef>
            </a:pPr>
            <a:r>
              <a:rPr sz="2800" spc="-10" dirty="0">
                <a:latin typeface="Calibri"/>
                <a:cs typeface="Calibri"/>
              </a:rPr>
              <a:t>Host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029200" y="4191000"/>
            <a:ext cx="1297305" cy="523875"/>
          </a:xfrm>
          <a:custGeom>
            <a:avLst/>
            <a:gdLst/>
            <a:ahLst/>
            <a:cxnLst/>
            <a:rect l="l" t="t" r="r" b="b"/>
            <a:pathLst>
              <a:path w="1297304" h="523875">
                <a:moveTo>
                  <a:pt x="0" y="523875"/>
                </a:moveTo>
                <a:lnTo>
                  <a:pt x="1296987" y="523875"/>
                </a:lnTo>
                <a:lnTo>
                  <a:pt x="1296987" y="0"/>
                </a:lnTo>
                <a:lnTo>
                  <a:pt x="0" y="0"/>
                </a:lnTo>
                <a:lnTo>
                  <a:pt x="0" y="523875"/>
                </a:lnTo>
                <a:close/>
              </a:path>
            </a:pathLst>
          </a:custGeom>
          <a:solidFill>
            <a:srgbClr val="F2DC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29200" y="4191000"/>
            <a:ext cx="1297305" cy="523875"/>
          </a:xfrm>
          <a:custGeom>
            <a:avLst/>
            <a:gdLst/>
            <a:ahLst/>
            <a:cxnLst/>
            <a:rect l="l" t="t" r="r" b="b"/>
            <a:pathLst>
              <a:path w="1297304" h="523875">
                <a:moveTo>
                  <a:pt x="0" y="0"/>
                </a:moveTo>
                <a:lnTo>
                  <a:pt x="1296988" y="0"/>
                </a:lnTo>
                <a:lnTo>
                  <a:pt x="1296988" y="523875"/>
                </a:lnTo>
                <a:lnTo>
                  <a:pt x="0" y="523875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107940" y="4199635"/>
            <a:ext cx="112839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spc="-5" dirty="0">
                <a:latin typeface="Calibri"/>
                <a:cs typeface="Calibri"/>
              </a:rPr>
              <a:t>D</a:t>
            </a:r>
            <a:r>
              <a:rPr sz="2800" spc="-10" dirty="0">
                <a:latin typeface="Calibri"/>
                <a:cs typeface="Calibri"/>
              </a:rPr>
              <a:t>i</a:t>
            </a:r>
            <a:r>
              <a:rPr sz="2800" dirty="0">
                <a:latin typeface="Calibri"/>
                <a:cs typeface="Calibri"/>
              </a:rPr>
              <a:t>s</a:t>
            </a:r>
            <a:r>
              <a:rPr sz="2800" spc="-10" dirty="0">
                <a:latin typeface="Calibri"/>
                <a:cs typeface="Calibri"/>
              </a:rPr>
              <a:t>ea</a:t>
            </a:r>
            <a:r>
              <a:rPr sz="2800" dirty="0">
                <a:latin typeface="Calibri"/>
                <a:cs typeface="Calibri"/>
              </a:rPr>
              <a:t>se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239000" y="3216274"/>
            <a:ext cx="1514475" cy="522605"/>
          </a:xfrm>
          <a:custGeom>
            <a:avLst/>
            <a:gdLst/>
            <a:ahLst/>
            <a:cxnLst/>
            <a:rect l="l" t="t" r="r" b="b"/>
            <a:pathLst>
              <a:path w="1514475" h="522604">
                <a:moveTo>
                  <a:pt x="0" y="522288"/>
                </a:moveTo>
                <a:lnTo>
                  <a:pt x="1514475" y="522288"/>
                </a:lnTo>
                <a:lnTo>
                  <a:pt x="1514475" y="0"/>
                </a:lnTo>
                <a:lnTo>
                  <a:pt x="0" y="0"/>
                </a:lnTo>
                <a:lnTo>
                  <a:pt x="0" y="522288"/>
                </a:lnTo>
                <a:close/>
              </a:path>
            </a:pathLst>
          </a:custGeom>
          <a:solidFill>
            <a:srgbClr val="FDE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239000" y="3216275"/>
            <a:ext cx="1514475" cy="52260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2159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70"/>
              </a:spcBef>
            </a:pPr>
            <a:r>
              <a:rPr sz="2800" spc="-20" dirty="0">
                <a:latin typeface="Calibri"/>
                <a:cs typeface="Calibri"/>
              </a:rPr>
              <a:t>Recovery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235825" y="4191000"/>
            <a:ext cx="1517650" cy="523875"/>
          </a:xfrm>
          <a:custGeom>
            <a:avLst/>
            <a:gdLst/>
            <a:ahLst/>
            <a:cxnLst/>
            <a:rect l="l" t="t" r="r" b="b"/>
            <a:pathLst>
              <a:path w="1517650" h="523875">
                <a:moveTo>
                  <a:pt x="0" y="523875"/>
                </a:moveTo>
                <a:lnTo>
                  <a:pt x="1517650" y="523875"/>
                </a:lnTo>
                <a:lnTo>
                  <a:pt x="1517650" y="0"/>
                </a:lnTo>
                <a:lnTo>
                  <a:pt x="0" y="0"/>
                </a:lnTo>
                <a:lnTo>
                  <a:pt x="0" y="523875"/>
                </a:lnTo>
                <a:close/>
              </a:path>
            </a:pathLst>
          </a:custGeom>
          <a:solidFill>
            <a:srgbClr val="FDE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235825" y="4191000"/>
            <a:ext cx="1517650" cy="523875"/>
          </a:xfrm>
          <a:custGeom>
            <a:avLst/>
            <a:gdLst/>
            <a:ahLst/>
            <a:cxnLst/>
            <a:rect l="l" t="t" r="r" b="b"/>
            <a:pathLst>
              <a:path w="1517650" h="523875">
                <a:moveTo>
                  <a:pt x="0" y="0"/>
                </a:moveTo>
                <a:lnTo>
                  <a:pt x="1517650" y="0"/>
                </a:lnTo>
                <a:lnTo>
                  <a:pt x="1517650" y="523875"/>
                </a:lnTo>
                <a:lnTo>
                  <a:pt x="0" y="523875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314565" y="4199635"/>
            <a:ext cx="134620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spc="-5" dirty="0">
                <a:latin typeface="Calibri"/>
                <a:cs typeface="Calibri"/>
              </a:rPr>
              <a:t>D</a:t>
            </a:r>
            <a:r>
              <a:rPr sz="2800" spc="-10" dirty="0">
                <a:latin typeface="Calibri"/>
                <a:cs typeface="Calibri"/>
              </a:rPr>
              <a:t>i</a:t>
            </a:r>
            <a:r>
              <a:rPr sz="2800" dirty="0">
                <a:latin typeface="Calibri"/>
                <a:cs typeface="Calibri"/>
              </a:rPr>
              <a:t>s</a:t>
            </a:r>
            <a:r>
              <a:rPr sz="2800" spc="-10" dirty="0">
                <a:latin typeface="Calibri"/>
                <a:cs typeface="Calibri"/>
              </a:rPr>
              <a:t>a</a:t>
            </a:r>
            <a:r>
              <a:rPr sz="2800" spc="-5" dirty="0">
                <a:latin typeface="Calibri"/>
                <a:cs typeface="Calibri"/>
              </a:rPr>
              <a:t>b</a:t>
            </a:r>
            <a:r>
              <a:rPr sz="2800" spc="-10" dirty="0">
                <a:latin typeface="Calibri"/>
                <a:cs typeface="Calibri"/>
              </a:rPr>
              <a:t>ili</a:t>
            </a:r>
            <a:r>
              <a:rPr sz="2800" spc="-5" dirty="0">
                <a:latin typeface="Calibri"/>
                <a:cs typeface="Calibri"/>
              </a:rPr>
              <a:t>ty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235825" y="5167312"/>
            <a:ext cx="1062355" cy="522605"/>
          </a:xfrm>
          <a:custGeom>
            <a:avLst/>
            <a:gdLst/>
            <a:ahLst/>
            <a:cxnLst/>
            <a:rect l="l" t="t" r="r" b="b"/>
            <a:pathLst>
              <a:path w="1062354" h="522604">
                <a:moveTo>
                  <a:pt x="0" y="522286"/>
                </a:moveTo>
                <a:lnTo>
                  <a:pt x="1062038" y="522286"/>
                </a:lnTo>
                <a:lnTo>
                  <a:pt x="1062038" y="0"/>
                </a:lnTo>
                <a:lnTo>
                  <a:pt x="0" y="0"/>
                </a:lnTo>
                <a:lnTo>
                  <a:pt x="0" y="522286"/>
                </a:lnTo>
                <a:close/>
              </a:path>
            </a:pathLst>
          </a:custGeom>
          <a:solidFill>
            <a:srgbClr val="FDE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235825" y="5167312"/>
            <a:ext cx="1062355" cy="52260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2095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65"/>
              </a:spcBef>
            </a:pPr>
            <a:r>
              <a:rPr sz="2800" spc="-10" dirty="0">
                <a:latin typeface="Calibri"/>
                <a:cs typeface="Calibri"/>
              </a:rPr>
              <a:t>Death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269735" y="3343655"/>
            <a:ext cx="1121664" cy="1185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312250" y="3476625"/>
            <a:ext cx="923925" cy="989330"/>
          </a:xfrm>
          <a:custGeom>
            <a:avLst/>
            <a:gdLst/>
            <a:ahLst/>
            <a:cxnLst/>
            <a:rect l="l" t="t" r="r" b="b"/>
            <a:pathLst>
              <a:path w="923925" h="989329">
                <a:moveTo>
                  <a:pt x="831719" y="70641"/>
                </a:moveTo>
                <a:lnTo>
                  <a:pt x="0" y="963326"/>
                </a:lnTo>
                <a:lnTo>
                  <a:pt x="27875" y="989299"/>
                </a:lnTo>
                <a:lnTo>
                  <a:pt x="859596" y="96613"/>
                </a:lnTo>
                <a:lnTo>
                  <a:pt x="831719" y="70641"/>
                </a:lnTo>
                <a:close/>
              </a:path>
              <a:path w="923925" h="989329">
                <a:moveTo>
                  <a:pt x="906874" y="56704"/>
                </a:moveTo>
                <a:lnTo>
                  <a:pt x="844704" y="56704"/>
                </a:lnTo>
                <a:lnTo>
                  <a:pt x="872581" y="82676"/>
                </a:lnTo>
                <a:lnTo>
                  <a:pt x="859596" y="96613"/>
                </a:lnTo>
                <a:lnTo>
                  <a:pt x="887472" y="122585"/>
                </a:lnTo>
                <a:lnTo>
                  <a:pt x="906874" y="56704"/>
                </a:lnTo>
                <a:close/>
              </a:path>
              <a:path w="923925" h="989329">
                <a:moveTo>
                  <a:pt x="844704" y="56704"/>
                </a:moveTo>
                <a:lnTo>
                  <a:pt x="831719" y="70641"/>
                </a:lnTo>
                <a:lnTo>
                  <a:pt x="859596" y="96613"/>
                </a:lnTo>
                <a:lnTo>
                  <a:pt x="872581" y="82676"/>
                </a:lnTo>
                <a:lnTo>
                  <a:pt x="844704" y="56704"/>
                </a:lnTo>
                <a:close/>
              </a:path>
              <a:path w="923925" h="989329">
                <a:moveTo>
                  <a:pt x="923574" y="0"/>
                </a:moveTo>
                <a:lnTo>
                  <a:pt x="803843" y="44669"/>
                </a:lnTo>
                <a:lnTo>
                  <a:pt x="831719" y="70641"/>
                </a:lnTo>
                <a:lnTo>
                  <a:pt x="844704" y="56704"/>
                </a:lnTo>
                <a:lnTo>
                  <a:pt x="906874" y="56704"/>
                </a:lnTo>
                <a:lnTo>
                  <a:pt x="923574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84976" y="4319015"/>
            <a:ext cx="1106424" cy="3139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326187" y="4395788"/>
            <a:ext cx="909955" cy="114300"/>
          </a:xfrm>
          <a:custGeom>
            <a:avLst/>
            <a:gdLst/>
            <a:ahLst/>
            <a:cxnLst/>
            <a:rect l="l" t="t" r="r" b="b"/>
            <a:pathLst>
              <a:path w="909954" h="114300">
                <a:moveTo>
                  <a:pt x="795337" y="76199"/>
                </a:moveTo>
                <a:lnTo>
                  <a:pt x="795337" y="114300"/>
                </a:lnTo>
                <a:lnTo>
                  <a:pt x="871537" y="76200"/>
                </a:lnTo>
                <a:lnTo>
                  <a:pt x="795337" y="76199"/>
                </a:lnTo>
                <a:close/>
              </a:path>
              <a:path w="909954" h="114300">
                <a:moveTo>
                  <a:pt x="795337" y="38099"/>
                </a:moveTo>
                <a:lnTo>
                  <a:pt x="795337" y="76199"/>
                </a:lnTo>
                <a:lnTo>
                  <a:pt x="814387" y="76200"/>
                </a:lnTo>
                <a:lnTo>
                  <a:pt x="814387" y="38100"/>
                </a:lnTo>
                <a:lnTo>
                  <a:pt x="795337" y="38099"/>
                </a:lnTo>
                <a:close/>
              </a:path>
              <a:path w="909954" h="114300">
                <a:moveTo>
                  <a:pt x="795337" y="0"/>
                </a:moveTo>
                <a:lnTo>
                  <a:pt x="795337" y="38099"/>
                </a:lnTo>
                <a:lnTo>
                  <a:pt x="814387" y="38100"/>
                </a:lnTo>
                <a:lnTo>
                  <a:pt x="814387" y="76200"/>
                </a:lnTo>
                <a:lnTo>
                  <a:pt x="871540" y="76198"/>
                </a:lnTo>
                <a:lnTo>
                  <a:pt x="909637" y="57150"/>
                </a:lnTo>
                <a:lnTo>
                  <a:pt x="795337" y="0"/>
                </a:lnTo>
                <a:close/>
              </a:path>
              <a:path w="909954" h="114300">
                <a:moveTo>
                  <a:pt x="0" y="38098"/>
                </a:moveTo>
                <a:lnTo>
                  <a:pt x="0" y="76198"/>
                </a:lnTo>
                <a:lnTo>
                  <a:pt x="795337" y="76199"/>
                </a:lnTo>
                <a:lnTo>
                  <a:pt x="795337" y="38099"/>
                </a:lnTo>
                <a:lnTo>
                  <a:pt x="0" y="38098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269735" y="4422647"/>
            <a:ext cx="1121664" cy="11856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312260" y="4439940"/>
            <a:ext cx="923925" cy="988060"/>
          </a:xfrm>
          <a:custGeom>
            <a:avLst/>
            <a:gdLst/>
            <a:ahLst/>
            <a:cxnLst/>
            <a:rect l="l" t="t" r="r" b="b"/>
            <a:pathLst>
              <a:path w="923925" h="988060">
                <a:moveTo>
                  <a:pt x="831652" y="917155"/>
                </a:moveTo>
                <a:lnTo>
                  <a:pt x="803798" y="943150"/>
                </a:lnTo>
                <a:lnTo>
                  <a:pt x="923564" y="987722"/>
                </a:lnTo>
                <a:lnTo>
                  <a:pt x="906833" y="931082"/>
                </a:lnTo>
                <a:lnTo>
                  <a:pt x="844650" y="931082"/>
                </a:lnTo>
                <a:lnTo>
                  <a:pt x="831652" y="917155"/>
                </a:lnTo>
                <a:close/>
              </a:path>
              <a:path w="923925" h="988060">
                <a:moveTo>
                  <a:pt x="859507" y="891160"/>
                </a:moveTo>
                <a:lnTo>
                  <a:pt x="831652" y="917155"/>
                </a:lnTo>
                <a:lnTo>
                  <a:pt x="844650" y="931082"/>
                </a:lnTo>
                <a:lnTo>
                  <a:pt x="872505" y="905088"/>
                </a:lnTo>
                <a:lnTo>
                  <a:pt x="859507" y="891160"/>
                </a:lnTo>
                <a:close/>
              </a:path>
              <a:path w="923925" h="988060">
                <a:moveTo>
                  <a:pt x="887361" y="865165"/>
                </a:moveTo>
                <a:lnTo>
                  <a:pt x="859507" y="891160"/>
                </a:lnTo>
                <a:lnTo>
                  <a:pt x="872505" y="905088"/>
                </a:lnTo>
                <a:lnTo>
                  <a:pt x="844650" y="931082"/>
                </a:lnTo>
                <a:lnTo>
                  <a:pt x="906833" y="931082"/>
                </a:lnTo>
                <a:lnTo>
                  <a:pt x="887361" y="865165"/>
                </a:lnTo>
                <a:close/>
              </a:path>
              <a:path w="923925" h="988060">
                <a:moveTo>
                  <a:pt x="27854" y="0"/>
                </a:moveTo>
                <a:lnTo>
                  <a:pt x="0" y="25994"/>
                </a:lnTo>
                <a:lnTo>
                  <a:pt x="831652" y="917155"/>
                </a:lnTo>
                <a:lnTo>
                  <a:pt x="859507" y="891160"/>
                </a:lnTo>
                <a:lnTo>
                  <a:pt x="27854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322576" y="4236720"/>
            <a:ext cx="966215" cy="4785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370137" y="4265612"/>
            <a:ext cx="871537" cy="3730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370137" y="4265612"/>
            <a:ext cx="871855" cy="373380"/>
          </a:xfrm>
          <a:custGeom>
            <a:avLst/>
            <a:gdLst/>
            <a:ahLst/>
            <a:cxnLst/>
            <a:rect l="l" t="t" r="r" b="b"/>
            <a:pathLst>
              <a:path w="871855" h="373379">
                <a:moveTo>
                  <a:pt x="0" y="93265"/>
                </a:moveTo>
                <a:lnTo>
                  <a:pt x="685002" y="93265"/>
                </a:lnTo>
                <a:lnTo>
                  <a:pt x="685002" y="0"/>
                </a:lnTo>
                <a:lnTo>
                  <a:pt x="871537" y="186531"/>
                </a:lnTo>
                <a:lnTo>
                  <a:pt x="685002" y="373062"/>
                </a:lnTo>
                <a:lnTo>
                  <a:pt x="685002" y="279796"/>
                </a:lnTo>
                <a:lnTo>
                  <a:pt x="0" y="279796"/>
                </a:lnTo>
                <a:lnTo>
                  <a:pt x="0" y="9326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154423" y="4236720"/>
            <a:ext cx="905255" cy="4785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200525" y="4265612"/>
            <a:ext cx="809625" cy="37306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200525" y="4265612"/>
            <a:ext cx="809625" cy="373380"/>
          </a:xfrm>
          <a:custGeom>
            <a:avLst/>
            <a:gdLst/>
            <a:ahLst/>
            <a:cxnLst/>
            <a:rect l="l" t="t" r="r" b="b"/>
            <a:pathLst>
              <a:path w="809625" h="373379">
                <a:moveTo>
                  <a:pt x="0" y="93265"/>
                </a:moveTo>
                <a:lnTo>
                  <a:pt x="622736" y="93265"/>
                </a:lnTo>
                <a:lnTo>
                  <a:pt x="622736" y="0"/>
                </a:lnTo>
                <a:lnTo>
                  <a:pt x="809625" y="186531"/>
                </a:lnTo>
                <a:lnTo>
                  <a:pt x="622736" y="373062"/>
                </a:lnTo>
                <a:lnTo>
                  <a:pt x="622736" y="279796"/>
                </a:lnTo>
                <a:lnTo>
                  <a:pt x="0" y="279796"/>
                </a:lnTo>
                <a:lnTo>
                  <a:pt x="0" y="9326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01737" y="681037"/>
            <a:ext cx="6629400" cy="1143000"/>
          </a:xfrm>
          <a:custGeom>
            <a:avLst/>
            <a:gdLst/>
            <a:ahLst/>
            <a:cxnLst/>
            <a:rect l="l" t="t" r="r" b="b"/>
            <a:pathLst>
              <a:path w="6629400" h="1143000">
                <a:moveTo>
                  <a:pt x="0" y="1143000"/>
                </a:moveTo>
                <a:lnTo>
                  <a:pt x="6629400" y="1143000"/>
                </a:lnTo>
                <a:lnTo>
                  <a:pt x="6629400" y="0"/>
                </a:lnTo>
                <a:lnTo>
                  <a:pt x="0" y="0"/>
                </a:lnTo>
                <a:lnTo>
                  <a:pt x="0" y="1143000"/>
                </a:lnTo>
                <a:close/>
              </a:path>
            </a:pathLst>
          </a:custGeom>
          <a:solidFill>
            <a:srgbClr val="E6B9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92293" y="889507"/>
            <a:ext cx="4846320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spc="-25" dirty="0"/>
              <a:t>Why </a:t>
            </a:r>
            <a:r>
              <a:rPr sz="4400" spc="-5" dirty="0"/>
              <a:t>it is</a:t>
            </a:r>
            <a:r>
              <a:rPr sz="4400" spc="-15" dirty="0"/>
              <a:t> </a:t>
            </a:r>
            <a:r>
              <a:rPr sz="4400" dirty="0"/>
              <a:t>important?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1530096" y="2124455"/>
            <a:ext cx="5504687" cy="36758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5337" y="223837"/>
            <a:ext cx="7713980" cy="1104900"/>
          </a:xfrm>
          <a:prstGeom prst="rect">
            <a:avLst/>
          </a:prstGeom>
          <a:solidFill>
            <a:srgbClr val="E6B9B8"/>
          </a:solidFill>
        </p:spPr>
        <p:txBody>
          <a:bodyPr vert="horz" wrap="square" lIns="0" tIns="201930" rIns="0" bIns="0" rtlCol="0">
            <a:spAutoFit/>
          </a:bodyPr>
          <a:lstStyle/>
          <a:p>
            <a:pPr marL="1445260">
              <a:lnSpc>
                <a:spcPct val="100000"/>
              </a:lnSpc>
              <a:spcBef>
                <a:spcPts val="1590"/>
              </a:spcBef>
            </a:pPr>
            <a:r>
              <a:rPr sz="4400" spc="-25" dirty="0"/>
              <a:t>Why </a:t>
            </a:r>
            <a:r>
              <a:rPr sz="4400" spc="-5" dirty="0"/>
              <a:t>it is</a:t>
            </a:r>
            <a:r>
              <a:rPr sz="4400" spc="15" dirty="0"/>
              <a:t> </a:t>
            </a:r>
            <a:r>
              <a:rPr sz="4400" dirty="0"/>
              <a:t>important?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35940" y="1555801"/>
            <a:ext cx="8004175" cy="465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17780" indent="-342900">
              <a:lnSpc>
                <a:spcPct val="130000"/>
              </a:lnSpc>
              <a:spcBef>
                <a:spcPts val="10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3200" spc="-5" dirty="0">
                <a:latin typeface="Franklin Gothic Book"/>
                <a:cs typeface="Franklin Gothic Book"/>
              </a:rPr>
              <a:t>It is one of the major elements of </a:t>
            </a:r>
            <a:r>
              <a:rPr sz="3100" spc="35" dirty="0">
                <a:solidFill>
                  <a:srgbClr val="C00000"/>
                </a:solidFill>
                <a:latin typeface="Franklin Gothic Book"/>
                <a:cs typeface="Franklin Gothic Book"/>
              </a:rPr>
              <a:t>descriptive  </a:t>
            </a:r>
            <a:r>
              <a:rPr sz="3100" spc="40" dirty="0">
                <a:solidFill>
                  <a:srgbClr val="C00000"/>
                </a:solidFill>
                <a:latin typeface="Franklin Gothic Book"/>
                <a:cs typeface="Franklin Gothic Book"/>
              </a:rPr>
              <a:t>epidemiology</a:t>
            </a:r>
            <a:r>
              <a:rPr sz="3200" spc="40" dirty="0">
                <a:latin typeface="Franklin Gothic Book"/>
                <a:cs typeface="Franklin Gothic Book"/>
              </a:rPr>
              <a:t>.</a:t>
            </a:r>
            <a:endParaRPr sz="32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buFont typeface="Wingdings"/>
              <a:buChar char=""/>
            </a:pPr>
            <a:endParaRPr sz="36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30000"/>
              </a:lnSpc>
              <a:spcBef>
                <a:spcPts val="239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3200" spc="-5" dirty="0">
                <a:latin typeface="Franklin Gothic Book"/>
                <a:cs typeface="Franklin Gothic Book"/>
              </a:rPr>
              <a:t>Understanding the </a:t>
            </a:r>
            <a:r>
              <a:rPr sz="3200" spc="-10" dirty="0">
                <a:latin typeface="Franklin Gothic Book"/>
                <a:cs typeface="Franklin Gothic Book"/>
              </a:rPr>
              <a:t>progress </a:t>
            </a:r>
            <a:r>
              <a:rPr sz="3200" spc="-5" dirty="0">
                <a:latin typeface="Franklin Gothic Book"/>
                <a:cs typeface="Franklin Gothic Book"/>
              </a:rPr>
              <a:t>of disease  </a:t>
            </a:r>
            <a:r>
              <a:rPr sz="3200" spc="-15" dirty="0">
                <a:latin typeface="Franklin Gothic Book"/>
                <a:cs typeface="Franklin Gothic Book"/>
              </a:rPr>
              <a:t>process </a:t>
            </a:r>
            <a:r>
              <a:rPr sz="3200" spc="-5" dirty="0">
                <a:latin typeface="Franklin Gothic Book"/>
                <a:cs typeface="Franklin Gothic Book"/>
              </a:rPr>
              <a:t>and its pathogenetic chain of </a:t>
            </a:r>
            <a:r>
              <a:rPr sz="3200" spc="-25" dirty="0">
                <a:latin typeface="Franklin Gothic Book"/>
                <a:cs typeface="Franklin Gothic Book"/>
              </a:rPr>
              <a:t>events  </a:t>
            </a:r>
            <a:r>
              <a:rPr sz="3200" spc="-5" dirty="0">
                <a:latin typeface="Franklin Gothic Book"/>
                <a:cs typeface="Franklin Gothic Book"/>
              </a:rPr>
              <a:t>is must </a:t>
            </a:r>
            <a:r>
              <a:rPr sz="3200" spc="-30" dirty="0">
                <a:latin typeface="Franklin Gothic Book"/>
                <a:cs typeface="Franklin Gothic Book"/>
              </a:rPr>
              <a:t>for </a:t>
            </a:r>
            <a:r>
              <a:rPr sz="3200" spc="-10" dirty="0">
                <a:latin typeface="Franklin Gothic Book"/>
                <a:cs typeface="Franklin Gothic Book"/>
              </a:rPr>
              <a:t>the </a:t>
            </a:r>
            <a:r>
              <a:rPr sz="3100" spc="40" dirty="0">
                <a:solidFill>
                  <a:srgbClr val="7030A0"/>
                </a:solidFill>
                <a:latin typeface="Franklin Gothic Book"/>
                <a:cs typeface="Franklin Gothic Book"/>
              </a:rPr>
              <a:t>application </a:t>
            </a:r>
            <a:r>
              <a:rPr sz="3100" spc="35" dirty="0">
                <a:solidFill>
                  <a:srgbClr val="7030A0"/>
                </a:solidFill>
                <a:latin typeface="Franklin Gothic Book"/>
                <a:cs typeface="Franklin Gothic Book"/>
              </a:rPr>
              <a:t>of </a:t>
            </a:r>
            <a:r>
              <a:rPr sz="3100" spc="25" dirty="0">
                <a:solidFill>
                  <a:srgbClr val="7030A0"/>
                </a:solidFill>
                <a:latin typeface="Franklin Gothic Book"/>
                <a:cs typeface="Franklin Gothic Book"/>
              </a:rPr>
              <a:t>preventive  </a:t>
            </a:r>
            <a:r>
              <a:rPr sz="3100" spc="45" dirty="0">
                <a:solidFill>
                  <a:srgbClr val="7030A0"/>
                </a:solidFill>
                <a:latin typeface="Franklin Gothic Book"/>
                <a:cs typeface="Franklin Gothic Book"/>
              </a:rPr>
              <a:t>measures</a:t>
            </a:r>
            <a:r>
              <a:rPr sz="3200" spc="45" dirty="0">
                <a:latin typeface="Franklin Gothic Book"/>
                <a:cs typeface="Franklin Gothic Book"/>
              </a:rPr>
              <a:t>.</a:t>
            </a:r>
            <a:endParaRPr sz="320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0200" y="449262"/>
            <a:ext cx="6129655" cy="5984875"/>
          </a:xfrm>
          <a:custGeom>
            <a:avLst/>
            <a:gdLst/>
            <a:ahLst/>
            <a:cxnLst/>
            <a:rect l="l" t="t" r="r" b="b"/>
            <a:pathLst>
              <a:path w="6129655" h="5984875">
                <a:moveTo>
                  <a:pt x="0" y="0"/>
                </a:moveTo>
                <a:lnTo>
                  <a:pt x="6129338" y="0"/>
                </a:lnTo>
                <a:lnTo>
                  <a:pt x="6129338" y="5984875"/>
                </a:lnTo>
                <a:lnTo>
                  <a:pt x="0" y="5984875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8940" y="554407"/>
            <a:ext cx="427164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u="heavy" spc="4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Franklin Gothic Book"/>
                <a:cs typeface="Franklin Gothic Book"/>
              </a:rPr>
              <a:t>Which Design </a:t>
            </a:r>
            <a:r>
              <a:rPr sz="3100" u="heavy" spc="3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Franklin Gothic Book"/>
                <a:cs typeface="Franklin Gothic Book"/>
              </a:rPr>
              <a:t>is </a:t>
            </a:r>
            <a:r>
              <a:rPr sz="3100" u="heavy" spc="4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Franklin Gothic Book"/>
                <a:cs typeface="Franklin Gothic Book"/>
              </a:rPr>
              <a:t>the</a:t>
            </a:r>
            <a:r>
              <a:rPr sz="3100" u="heavy" spc="-6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3100" u="heavy" spc="4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Franklin Gothic Book"/>
                <a:cs typeface="Franklin Gothic Book"/>
              </a:rPr>
              <a:t>Best</a:t>
            </a:r>
            <a:endParaRPr sz="3100">
              <a:latin typeface="Franklin Gothic Book"/>
              <a:cs typeface="Franklin Gothic 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8940" y="1134567"/>
            <a:ext cx="5873750" cy="51034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lnSpc>
                <a:spcPct val="130000"/>
              </a:lnSpc>
              <a:spcBef>
                <a:spcPts val="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800" spc="-5" dirty="0">
                <a:latin typeface="Franklin Gothic Book"/>
                <a:cs typeface="Franklin Gothic Book"/>
              </a:rPr>
              <a:t>The </a:t>
            </a:r>
            <a:r>
              <a:rPr sz="2800" spc="-10" dirty="0">
                <a:latin typeface="Franklin Gothic Book"/>
                <a:cs typeface="Franklin Gothic Book"/>
              </a:rPr>
              <a:t>natural </a:t>
            </a:r>
            <a:r>
              <a:rPr sz="2800" dirty="0">
                <a:latin typeface="Franklin Gothic Book"/>
                <a:cs typeface="Franklin Gothic Book"/>
              </a:rPr>
              <a:t>history </a:t>
            </a:r>
            <a:r>
              <a:rPr sz="2800" spc="-5" dirty="0">
                <a:latin typeface="Franklin Gothic Book"/>
                <a:cs typeface="Franklin Gothic Book"/>
              </a:rPr>
              <a:t>of disease is best  established </a:t>
            </a:r>
            <a:r>
              <a:rPr sz="2800" spc="-25" dirty="0">
                <a:latin typeface="Franklin Gothic Book"/>
                <a:cs typeface="Franklin Gothic Book"/>
              </a:rPr>
              <a:t>by </a:t>
            </a:r>
            <a:r>
              <a:rPr sz="4125" spc="52" baseline="1010" dirty="0">
                <a:solidFill>
                  <a:srgbClr val="0432FF"/>
                </a:solidFill>
                <a:latin typeface="Franklin Gothic Book"/>
                <a:cs typeface="Franklin Gothic Book"/>
              </a:rPr>
              <a:t>cohort</a:t>
            </a:r>
            <a:r>
              <a:rPr sz="4125" spc="44" baseline="1010" dirty="0">
                <a:solidFill>
                  <a:srgbClr val="0432FF"/>
                </a:solidFill>
                <a:latin typeface="Franklin Gothic Book"/>
                <a:cs typeface="Franklin Gothic Book"/>
              </a:rPr>
              <a:t> </a:t>
            </a:r>
            <a:r>
              <a:rPr sz="4125" spc="22" baseline="1010" dirty="0">
                <a:solidFill>
                  <a:srgbClr val="0432FF"/>
                </a:solidFill>
                <a:latin typeface="Franklin Gothic Book"/>
                <a:cs typeface="Franklin Gothic Book"/>
              </a:rPr>
              <a:t>studies</a:t>
            </a:r>
            <a:r>
              <a:rPr sz="2800" spc="15" dirty="0">
                <a:latin typeface="Franklin Gothic Book"/>
                <a:cs typeface="Franklin Gothic Book"/>
              </a:rPr>
              <a:t>.</a:t>
            </a:r>
            <a:endParaRPr sz="2800">
              <a:latin typeface="Franklin Gothic Book"/>
              <a:cs typeface="Franklin Gothic Book"/>
            </a:endParaRPr>
          </a:p>
          <a:p>
            <a:pPr marL="355600" marR="128905" indent="-342900">
              <a:lnSpc>
                <a:spcPct val="130000"/>
              </a:lnSpc>
              <a:spcBef>
                <a:spcPts val="67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800" dirty="0">
                <a:latin typeface="Franklin Gothic Book"/>
                <a:cs typeface="Franklin Gothic Book"/>
              </a:rPr>
              <a:t>As </a:t>
            </a:r>
            <a:r>
              <a:rPr sz="2800" spc="-5" dirty="0">
                <a:latin typeface="Franklin Gothic Book"/>
                <a:cs typeface="Franklin Gothic Book"/>
              </a:rPr>
              <a:t>these studies are </a:t>
            </a:r>
            <a:r>
              <a:rPr sz="2800" spc="-20" dirty="0">
                <a:latin typeface="Franklin Gothic Book"/>
                <a:cs typeface="Franklin Gothic Book"/>
              </a:rPr>
              <a:t>costly,  </a:t>
            </a:r>
            <a:r>
              <a:rPr sz="2800" spc="-5" dirty="0">
                <a:latin typeface="Franklin Gothic Book"/>
                <a:cs typeface="Franklin Gothic Book"/>
              </a:rPr>
              <a:t>understanding of </a:t>
            </a:r>
            <a:r>
              <a:rPr sz="2800" dirty="0">
                <a:latin typeface="Franklin Gothic Book"/>
                <a:cs typeface="Franklin Gothic Book"/>
              </a:rPr>
              <a:t>the </a:t>
            </a:r>
            <a:r>
              <a:rPr sz="2800" spc="-5" dirty="0">
                <a:latin typeface="Franklin Gothic Book"/>
                <a:cs typeface="Franklin Gothic Book"/>
              </a:rPr>
              <a:t>natural </a:t>
            </a:r>
            <a:r>
              <a:rPr sz="2800" dirty="0">
                <a:latin typeface="Franklin Gothic Book"/>
                <a:cs typeface="Franklin Gothic Book"/>
              </a:rPr>
              <a:t>history  </a:t>
            </a:r>
            <a:r>
              <a:rPr sz="2800" spc="-5" dirty="0">
                <a:latin typeface="Franklin Gothic Book"/>
                <a:cs typeface="Franklin Gothic Book"/>
              </a:rPr>
              <a:t>of disease is largely based on </a:t>
            </a:r>
            <a:r>
              <a:rPr sz="2800" spc="-10" dirty="0">
                <a:latin typeface="Franklin Gothic Book"/>
                <a:cs typeface="Franklin Gothic Book"/>
              </a:rPr>
              <a:t>other  </a:t>
            </a:r>
            <a:r>
              <a:rPr sz="2800" spc="-5" dirty="0">
                <a:latin typeface="Franklin Gothic Book"/>
                <a:cs typeface="Franklin Gothic Book"/>
              </a:rPr>
              <a:t>epidemiological studies, such as </a:t>
            </a:r>
            <a:r>
              <a:rPr sz="2800" spc="-5" dirty="0">
                <a:solidFill>
                  <a:srgbClr val="0070C0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0070C0"/>
                </a:solidFill>
                <a:latin typeface="Franklin Gothic Book"/>
                <a:cs typeface="Franklin Gothic Book"/>
              </a:rPr>
              <a:t>cross-sectional </a:t>
            </a:r>
            <a:r>
              <a:rPr sz="2800" spc="-5" dirty="0">
                <a:latin typeface="Franklin Gothic Book"/>
                <a:cs typeface="Franklin Gothic Book"/>
              </a:rPr>
              <a:t>and </a:t>
            </a:r>
            <a:r>
              <a:rPr sz="2800" spc="-10" dirty="0">
                <a:solidFill>
                  <a:srgbClr val="00B050"/>
                </a:solidFill>
                <a:latin typeface="Franklin Gothic Book"/>
                <a:cs typeface="Franklin Gothic Book"/>
              </a:rPr>
              <a:t>retrospective  </a:t>
            </a:r>
            <a:r>
              <a:rPr sz="2800" spc="-5" dirty="0">
                <a:solidFill>
                  <a:srgbClr val="00B050"/>
                </a:solidFill>
                <a:latin typeface="Franklin Gothic Book"/>
                <a:cs typeface="Franklin Gothic Book"/>
              </a:rPr>
              <a:t>studies</a:t>
            </a:r>
            <a:r>
              <a:rPr sz="2800" spc="-5" dirty="0">
                <a:latin typeface="Franklin Gothic Book"/>
                <a:cs typeface="Franklin Gothic Book"/>
              </a:rPr>
              <a:t>, </a:t>
            </a:r>
            <a:r>
              <a:rPr sz="2800" dirty="0">
                <a:latin typeface="Franklin Gothic Book"/>
                <a:cs typeface="Franklin Gothic Book"/>
              </a:rPr>
              <a:t>undertaken </a:t>
            </a:r>
            <a:r>
              <a:rPr sz="2800" spc="-5" dirty="0">
                <a:latin typeface="Franklin Gothic Book"/>
                <a:cs typeface="Franklin Gothic Book"/>
              </a:rPr>
              <a:t>in different  population</a:t>
            </a:r>
            <a:r>
              <a:rPr sz="2800" spc="-20" dirty="0">
                <a:latin typeface="Franklin Gothic Book"/>
                <a:cs typeface="Franklin Gothic Book"/>
              </a:rPr>
              <a:t> </a:t>
            </a:r>
            <a:r>
              <a:rPr sz="2800" spc="-5" dirty="0">
                <a:latin typeface="Franklin Gothic Book"/>
                <a:cs typeface="Franklin Gothic Book"/>
              </a:rPr>
              <a:t>settings.</a:t>
            </a:r>
            <a:endParaRPr sz="2800">
              <a:latin typeface="Franklin Gothic Book"/>
              <a:cs typeface="Franklin Gothic Boo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928104" y="972311"/>
            <a:ext cx="1792224" cy="22372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3077" y="420116"/>
            <a:ext cx="3821429" cy="2160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800" spc="-5" dirty="0">
                <a:latin typeface="Franklin Gothic Book"/>
                <a:cs typeface="Franklin Gothic Book"/>
              </a:rPr>
              <a:t>What </a:t>
            </a:r>
            <a:r>
              <a:rPr sz="2800" dirty="0">
                <a:latin typeface="Franklin Gothic Book"/>
                <a:cs typeface="Franklin Gothic Book"/>
              </a:rPr>
              <a:t>the </a:t>
            </a:r>
            <a:r>
              <a:rPr sz="4125" spc="22" baseline="1010" dirty="0">
                <a:solidFill>
                  <a:srgbClr val="0432FF"/>
                </a:solidFill>
                <a:latin typeface="Franklin Gothic Book"/>
                <a:cs typeface="Franklin Gothic Book"/>
              </a:rPr>
              <a:t>physician </a:t>
            </a:r>
            <a:r>
              <a:rPr sz="2750" spc="15" dirty="0">
                <a:latin typeface="Franklin Gothic Book"/>
                <a:cs typeface="Franklin Gothic Book"/>
              </a:rPr>
              <a:t> </a:t>
            </a:r>
            <a:r>
              <a:rPr sz="2800" dirty="0">
                <a:latin typeface="Franklin Gothic Book"/>
                <a:cs typeface="Franklin Gothic Book"/>
              </a:rPr>
              <a:t>sees </a:t>
            </a:r>
            <a:r>
              <a:rPr sz="2800" spc="-5" dirty="0">
                <a:latin typeface="Franklin Gothic Book"/>
                <a:cs typeface="Franklin Gothic Book"/>
              </a:rPr>
              <a:t>in </a:t>
            </a:r>
            <a:r>
              <a:rPr sz="2800" dirty="0">
                <a:latin typeface="Franklin Gothic Book"/>
                <a:cs typeface="Franklin Gothic Book"/>
              </a:rPr>
              <a:t>the </a:t>
            </a:r>
            <a:r>
              <a:rPr sz="2800" spc="-5" dirty="0">
                <a:latin typeface="Franklin Gothic Book"/>
                <a:cs typeface="Franklin Gothic Book"/>
              </a:rPr>
              <a:t>hospital is  just an </a:t>
            </a:r>
            <a:r>
              <a:rPr sz="2800" dirty="0">
                <a:solidFill>
                  <a:srgbClr val="FF0000"/>
                </a:solidFill>
                <a:latin typeface="Franklin Gothic Book"/>
                <a:cs typeface="Franklin Gothic Book"/>
              </a:rPr>
              <a:t>"episode" </a:t>
            </a:r>
            <a:r>
              <a:rPr sz="2800" spc="-5" dirty="0">
                <a:latin typeface="Franklin Gothic Book"/>
                <a:cs typeface="Franklin Gothic Book"/>
              </a:rPr>
              <a:t>in</a:t>
            </a:r>
            <a:r>
              <a:rPr sz="2800" spc="-100" dirty="0">
                <a:latin typeface="Franklin Gothic Book"/>
                <a:cs typeface="Franklin Gothic Book"/>
              </a:rPr>
              <a:t> </a:t>
            </a:r>
            <a:r>
              <a:rPr sz="2800" dirty="0">
                <a:latin typeface="Franklin Gothic Book"/>
                <a:cs typeface="Franklin Gothic Book"/>
              </a:rPr>
              <a:t>the  </a:t>
            </a:r>
            <a:r>
              <a:rPr sz="2800" spc="-5" dirty="0">
                <a:latin typeface="Franklin Gothic Book"/>
                <a:cs typeface="Franklin Gothic Book"/>
              </a:rPr>
              <a:t>natural </a:t>
            </a:r>
            <a:r>
              <a:rPr sz="2800" dirty="0">
                <a:latin typeface="Franklin Gothic Book"/>
                <a:cs typeface="Franklin Gothic Book"/>
              </a:rPr>
              <a:t>history </a:t>
            </a:r>
            <a:r>
              <a:rPr sz="2800" spc="-10" dirty="0">
                <a:latin typeface="Franklin Gothic Book"/>
                <a:cs typeface="Franklin Gothic Book"/>
              </a:rPr>
              <a:t>of  </a:t>
            </a:r>
            <a:r>
              <a:rPr sz="2800" spc="-5" dirty="0">
                <a:latin typeface="Franklin Gothic Book"/>
                <a:cs typeface="Franklin Gothic Book"/>
              </a:rPr>
              <a:t>disease.</a:t>
            </a:r>
            <a:endParaRPr sz="2800">
              <a:latin typeface="Franklin Gothic Book"/>
              <a:cs typeface="Franklin Gothic Boo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20602" y="420116"/>
            <a:ext cx="3710304" cy="3867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800" spc="-5" dirty="0">
                <a:latin typeface="Franklin Gothic Book"/>
                <a:cs typeface="Franklin Gothic Book"/>
              </a:rPr>
              <a:t>The </a:t>
            </a:r>
            <a:r>
              <a:rPr sz="4125" spc="30" baseline="1010" dirty="0">
                <a:solidFill>
                  <a:srgbClr val="0432FF"/>
                </a:solidFill>
                <a:latin typeface="Franklin Gothic Book"/>
                <a:cs typeface="Franklin Gothic Book"/>
              </a:rPr>
              <a:t>epidemiologist</a:t>
            </a:r>
            <a:r>
              <a:rPr sz="2800" spc="20" dirty="0">
                <a:latin typeface="Franklin Gothic Book"/>
                <a:cs typeface="Franklin Gothic Book"/>
              </a:rPr>
              <a:t>,</a:t>
            </a:r>
            <a:r>
              <a:rPr sz="2800" spc="-60" dirty="0">
                <a:latin typeface="Franklin Gothic Book"/>
                <a:cs typeface="Franklin Gothic Book"/>
              </a:rPr>
              <a:t> </a:t>
            </a:r>
            <a:r>
              <a:rPr sz="2800" spc="-25" dirty="0">
                <a:latin typeface="Franklin Gothic Book"/>
                <a:cs typeface="Franklin Gothic Book"/>
              </a:rPr>
              <a:t>by  </a:t>
            </a:r>
            <a:r>
              <a:rPr sz="2800" spc="-5" dirty="0">
                <a:latin typeface="Franklin Gothic Book"/>
                <a:cs typeface="Franklin Gothic Book"/>
              </a:rPr>
              <a:t>studying </a:t>
            </a:r>
            <a:r>
              <a:rPr sz="2800" dirty="0">
                <a:latin typeface="Franklin Gothic Book"/>
                <a:cs typeface="Franklin Gothic Book"/>
              </a:rPr>
              <a:t>the </a:t>
            </a:r>
            <a:r>
              <a:rPr sz="2800" spc="-10" dirty="0">
                <a:latin typeface="Franklin Gothic Book"/>
                <a:cs typeface="Franklin Gothic Book"/>
              </a:rPr>
              <a:t>natural  </a:t>
            </a:r>
            <a:r>
              <a:rPr sz="2800" dirty="0">
                <a:latin typeface="Franklin Gothic Book"/>
                <a:cs typeface="Franklin Gothic Book"/>
              </a:rPr>
              <a:t>history </a:t>
            </a:r>
            <a:r>
              <a:rPr sz="2800" spc="-5" dirty="0">
                <a:latin typeface="Franklin Gothic Book"/>
                <a:cs typeface="Franklin Gothic Book"/>
              </a:rPr>
              <a:t>of disease in  </a:t>
            </a:r>
            <a:r>
              <a:rPr sz="2800" dirty="0">
                <a:latin typeface="Franklin Gothic Book"/>
                <a:cs typeface="Franklin Gothic Book"/>
              </a:rPr>
              <a:t>the </a:t>
            </a:r>
            <a:r>
              <a:rPr sz="2800" spc="-10" dirty="0">
                <a:solidFill>
                  <a:srgbClr val="FF0000"/>
                </a:solidFill>
                <a:latin typeface="Franklin Gothic Book"/>
                <a:cs typeface="Franklin Gothic Book"/>
              </a:rPr>
              <a:t>community setting </a:t>
            </a:r>
            <a:r>
              <a:rPr sz="2800" spc="-10" dirty="0">
                <a:latin typeface="Franklin Gothic Book"/>
                <a:cs typeface="Franklin Gothic Book"/>
              </a:rPr>
              <a:t> </a:t>
            </a:r>
            <a:r>
              <a:rPr sz="2800" spc="-5" dirty="0">
                <a:latin typeface="Franklin Gothic Book"/>
                <a:cs typeface="Franklin Gothic Book"/>
              </a:rPr>
              <a:t>is in </a:t>
            </a:r>
            <a:r>
              <a:rPr sz="2800" dirty="0">
                <a:latin typeface="Franklin Gothic Book"/>
                <a:cs typeface="Franklin Gothic Book"/>
              </a:rPr>
              <a:t>a </a:t>
            </a:r>
            <a:r>
              <a:rPr sz="2800" spc="-10" dirty="0">
                <a:latin typeface="Franklin Gothic Book"/>
                <a:cs typeface="Franklin Gothic Book"/>
              </a:rPr>
              <a:t>unique </a:t>
            </a:r>
            <a:r>
              <a:rPr sz="2800" spc="-5" dirty="0">
                <a:latin typeface="Franklin Gothic Book"/>
                <a:cs typeface="Franklin Gothic Book"/>
              </a:rPr>
              <a:t>position  </a:t>
            </a:r>
            <a:r>
              <a:rPr sz="2800" spc="-20" dirty="0">
                <a:latin typeface="Franklin Gothic Book"/>
                <a:cs typeface="Franklin Gothic Book"/>
              </a:rPr>
              <a:t>to </a:t>
            </a:r>
            <a:r>
              <a:rPr sz="2800" i="1" u="heavy" spc="-5" dirty="0">
                <a:uFill>
                  <a:solidFill>
                    <a:srgbClr val="000000"/>
                  </a:solidFill>
                </a:uFill>
                <a:latin typeface="Franklin Gothic Book"/>
                <a:cs typeface="Franklin Gothic Book"/>
              </a:rPr>
              <a:t>fill </a:t>
            </a:r>
            <a:r>
              <a:rPr sz="2800" i="1" u="heavy" dirty="0">
                <a:uFill>
                  <a:solidFill>
                    <a:srgbClr val="000000"/>
                  </a:solidFill>
                </a:uFill>
                <a:latin typeface="Franklin Gothic Book"/>
                <a:cs typeface="Franklin Gothic Book"/>
              </a:rPr>
              <a:t>the gaps </a:t>
            </a:r>
            <a:r>
              <a:rPr sz="2800" i="1" u="heavy" spc="-5" dirty="0">
                <a:uFill>
                  <a:solidFill>
                    <a:srgbClr val="000000"/>
                  </a:solidFill>
                </a:uFill>
                <a:latin typeface="Franklin Gothic Book"/>
                <a:cs typeface="Franklin Gothic Book"/>
              </a:rPr>
              <a:t>in </a:t>
            </a:r>
            <a:r>
              <a:rPr sz="2800" i="1" u="heavy" dirty="0">
                <a:uFill>
                  <a:solidFill>
                    <a:srgbClr val="000000"/>
                  </a:solidFill>
                </a:uFill>
                <a:latin typeface="Franklin Gothic Book"/>
                <a:cs typeface="Franklin Gothic Book"/>
              </a:rPr>
              <a:t>the  </a:t>
            </a:r>
            <a:r>
              <a:rPr sz="2800" i="1" u="heavy" spc="-10" dirty="0">
                <a:uFill>
                  <a:solidFill>
                    <a:srgbClr val="000000"/>
                  </a:solidFill>
                </a:uFill>
                <a:latin typeface="Franklin Gothic Book"/>
                <a:cs typeface="Franklin Gothic Book"/>
              </a:rPr>
              <a:t>knowledge</a:t>
            </a:r>
            <a:r>
              <a:rPr sz="2800" i="1" spc="-10" dirty="0">
                <a:latin typeface="Franklin Gothic Book"/>
                <a:cs typeface="Franklin Gothic Book"/>
              </a:rPr>
              <a:t> </a:t>
            </a:r>
            <a:r>
              <a:rPr sz="2800" spc="-5" dirty="0">
                <a:latin typeface="Franklin Gothic Book"/>
                <a:cs typeface="Franklin Gothic Book"/>
              </a:rPr>
              <a:t>about </a:t>
            </a:r>
            <a:r>
              <a:rPr sz="2800" dirty="0">
                <a:latin typeface="Franklin Gothic Book"/>
                <a:cs typeface="Franklin Gothic Book"/>
              </a:rPr>
              <a:t>the  </a:t>
            </a:r>
            <a:r>
              <a:rPr sz="2800" spc="-5" dirty="0">
                <a:latin typeface="Franklin Gothic Book"/>
                <a:cs typeface="Franklin Gothic Book"/>
              </a:rPr>
              <a:t>natural </a:t>
            </a:r>
            <a:r>
              <a:rPr sz="2800" dirty="0">
                <a:latin typeface="Franklin Gothic Book"/>
                <a:cs typeface="Franklin Gothic Book"/>
              </a:rPr>
              <a:t>history </a:t>
            </a:r>
            <a:r>
              <a:rPr sz="2800" spc="-10" dirty="0">
                <a:latin typeface="Franklin Gothic Book"/>
                <a:cs typeface="Franklin Gothic Book"/>
              </a:rPr>
              <a:t>of  </a:t>
            </a:r>
            <a:r>
              <a:rPr sz="2800" spc="-5" dirty="0">
                <a:latin typeface="Franklin Gothic Book"/>
                <a:cs typeface="Franklin Gothic Book"/>
              </a:rPr>
              <a:t>disease.</a:t>
            </a:r>
            <a:endParaRPr sz="2800">
              <a:latin typeface="Franklin Gothic Book"/>
              <a:cs typeface="Franklin Gothic Boo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29639" y="3371088"/>
            <a:ext cx="3142488" cy="2093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17720" y="4623815"/>
            <a:ext cx="3776472" cy="16794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071880"/>
          </a:xfrm>
          <a:prstGeom prst="rect">
            <a:avLst/>
          </a:prstGeom>
          <a:solidFill>
            <a:srgbClr val="E6B9B8"/>
          </a:solidFill>
        </p:spPr>
        <p:txBody>
          <a:bodyPr vert="horz" wrap="square" lIns="0" tIns="31750" rIns="0" bIns="0" rtlCol="0">
            <a:spAutoFit/>
          </a:bodyPr>
          <a:lstStyle/>
          <a:p>
            <a:pPr marL="2408555" marR="239395" indent="-2162175">
              <a:lnSpc>
                <a:spcPct val="100000"/>
              </a:lnSpc>
              <a:spcBef>
                <a:spcPts val="250"/>
              </a:spcBef>
            </a:pPr>
            <a:r>
              <a:rPr spc="-5" dirty="0"/>
              <a:t>Schematic Diagram </a:t>
            </a:r>
            <a:r>
              <a:rPr spc="-10" dirty="0"/>
              <a:t>of </a:t>
            </a:r>
            <a:r>
              <a:rPr spc="-5" dirty="0"/>
              <a:t>The Natural </a:t>
            </a:r>
            <a:r>
              <a:rPr dirty="0"/>
              <a:t>history </a:t>
            </a:r>
            <a:r>
              <a:rPr spc="-10" dirty="0"/>
              <a:t>of  </a:t>
            </a:r>
            <a:r>
              <a:rPr spc="-5" dirty="0"/>
              <a:t>disease in a patient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779703"/>
            <a:ext cx="7723505" cy="280098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spc="30" dirty="0">
                <a:solidFill>
                  <a:srgbClr val="FF0000"/>
                </a:solidFill>
                <a:latin typeface="Franklin Gothic Book"/>
                <a:cs typeface="Franklin Gothic Book"/>
              </a:rPr>
              <a:t>Why</a:t>
            </a:r>
            <a:r>
              <a:rPr sz="3100" spc="20" dirty="0">
                <a:solidFill>
                  <a:srgbClr val="FF0000"/>
                </a:solidFill>
                <a:latin typeface="Franklin Gothic Book"/>
                <a:cs typeface="Franklin Gothic Book"/>
              </a:rPr>
              <a:t> </a:t>
            </a:r>
            <a:r>
              <a:rPr sz="3100" spc="45" dirty="0">
                <a:solidFill>
                  <a:srgbClr val="FF0000"/>
                </a:solidFill>
                <a:latin typeface="Franklin Gothic Book"/>
                <a:cs typeface="Franklin Gothic Book"/>
              </a:rPr>
              <a:t>?</a:t>
            </a:r>
            <a:endParaRPr sz="3100">
              <a:latin typeface="Franklin Gothic Book"/>
              <a:cs typeface="Franklin Gothic Book"/>
            </a:endParaRPr>
          </a:p>
          <a:p>
            <a:pPr marL="12700" marR="5080">
              <a:lnSpc>
                <a:spcPct val="150000"/>
              </a:lnSpc>
              <a:spcBef>
                <a:spcPts val="825"/>
              </a:spcBef>
            </a:pPr>
            <a:r>
              <a:rPr sz="3200" spc="-5" dirty="0">
                <a:latin typeface="Franklin Gothic Book"/>
                <a:cs typeface="Franklin Gothic Book"/>
              </a:rPr>
              <a:t>It is </a:t>
            </a:r>
            <a:r>
              <a:rPr sz="3200" spc="-20" dirty="0">
                <a:latin typeface="Franklin Gothic Book"/>
                <a:cs typeface="Franklin Gothic Book"/>
              </a:rPr>
              <a:t>framework </a:t>
            </a:r>
            <a:r>
              <a:rPr sz="3200" spc="-30" dirty="0">
                <a:latin typeface="Franklin Gothic Book"/>
                <a:cs typeface="Franklin Gothic Book"/>
              </a:rPr>
              <a:t>to </a:t>
            </a:r>
            <a:r>
              <a:rPr sz="3200" dirty="0">
                <a:solidFill>
                  <a:srgbClr val="0432FF"/>
                </a:solidFill>
                <a:latin typeface="Franklin Gothic Book"/>
                <a:cs typeface="Franklin Gothic Book"/>
              </a:rPr>
              <a:t>understand </a:t>
            </a:r>
            <a:r>
              <a:rPr sz="3200" spc="-5" dirty="0">
                <a:solidFill>
                  <a:srgbClr val="0432FF"/>
                </a:solidFill>
                <a:latin typeface="Franklin Gothic Book"/>
                <a:cs typeface="Franklin Gothic Book"/>
              </a:rPr>
              <a:t>the pathogenic  chain </a:t>
            </a:r>
            <a:r>
              <a:rPr sz="3200" spc="-5" dirty="0">
                <a:latin typeface="Franklin Gothic Book"/>
                <a:cs typeface="Franklin Gothic Book"/>
              </a:rPr>
              <a:t>of </a:t>
            </a:r>
            <a:r>
              <a:rPr sz="3200" spc="-25" dirty="0">
                <a:latin typeface="Franklin Gothic Book"/>
                <a:cs typeface="Franklin Gothic Book"/>
              </a:rPr>
              <a:t>events </a:t>
            </a:r>
            <a:r>
              <a:rPr sz="3200" spc="-30" dirty="0">
                <a:latin typeface="Franklin Gothic Book"/>
                <a:cs typeface="Franklin Gothic Book"/>
              </a:rPr>
              <a:t>for </a:t>
            </a:r>
            <a:r>
              <a:rPr sz="3200" spc="-5" dirty="0">
                <a:latin typeface="Franklin Gothic Book"/>
                <a:cs typeface="Franklin Gothic Book"/>
              </a:rPr>
              <a:t>a </a:t>
            </a:r>
            <a:r>
              <a:rPr sz="3200" spc="5" dirty="0">
                <a:latin typeface="Franklin Gothic Book"/>
                <a:cs typeface="Franklin Gothic Book"/>
              </a:rPr>
              <a:t>particular </a:t>
            </a:r>
            <a:r>
              <a:rPr sz="3200" spc="-5" dirty="0">
                <a:latin typeface="Franklin Gothic Book"/>
                <a:cs typeface="Franklin Gothic Book"/>
              </a:rPr>
              <a:t>disease, and  </a:t>
            </a:r>
            <a:r>
              <a:rPr sz="3200" spc="-30" dirty="0">
                <a:latin typeface="Franklin Gothic Book"/>
                <a:cs typeface="Franklin Gothic Book"/>
              </a:rPr>
              <a:t>for </a:t>
            </a:r>
            <a:r>
              <a:rPr sz="3200" spc="-5" dirty="0">
                <a:latin typeface="Franklin Gothic Book"/>
                <a:cs typeface="Franklin Gothic Book"/>
              </a:rPr>
              <a:t>the </a:t>
            </a:r>
            <a:r>
              <a:rPr sz="3200" spc="-5" dirty="0">
                <a:solidFill>
                  <a:srgbClr val="0432FF"/>
                </a:solidFill>
                <a:latin typeface="Franklin Gothic Book"/>
                <a:cs typeface="Franklin Gothic Book"/>
              </a:rPr>
              <a:t>application of </a:t>
            </a:r>
            <a:r>
              <a:rPr sz="3200" spc="-20" dirty="0">
                <a:solidFill>
                  <a:srgbClr val="0432FF"/>
                </a:solidFill>
                <a:latin typeface="Franklin Gothic Book"/>
                <a:cs typeface="Franklin Gothic Book"/>
              </a:rPr>
              <a:t>preventive</a:t>
            </a:r>
            <a:r>
              <a:rPr sz="3200" spc="30" dirty="0">
                <a:solidFill>
                  <a:srgbClr val="0432FF"/>
                </a:solidFill>
                <a:latin typeface="Franklin Gothic Book"/>
                <a:cs typeface="Franklin Gothic Book"/>
              </a:rPr>
              <a:t> </a:t>
            </a:r>
            <a:r>
              <a:rPr sz="3200" spc="-5" dirty="0">
                <a:latin typeface="Franklin Gothic Book"/>
                <a:cs typeface="Franklin Gothic Book"/>
              </a:rPr>
              <a:t>measures.</a:t>
            </a:r>
            <a:endParaRPr sz="320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8138" y="274638"/>
            <a:ext cx="8593137" cy="64817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3240" y="1730457"/>
            <a:ext cx="3468370" cy="445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50" spc="20" dirty="0">
                <a:solidFill>
                  <a:srgbClr val="C00000"/>
                </a:solidFill>
                <a:latin typeface="Franklin Gothic Book"/>
                <a:cs typeface="Franklin Gothic Book"/>
              </a:rPr>
              <a:t>Consists </a:t>
            </a:r>
            <a:r>
              <a:rPr sz="2750" spc="15" dirty="0">
                <a:solidFill>
                  <a:srgbClr val="C00000"/>
                </a:solidFill>
                <a:latin typeface="Franklin Gothic Book"/>
                <a:cs typeface="Franklin Gothic Book"/>
              </a:rPr>
              <a:t>of </a:t>
            </a:r>
            <a:r>
              <a:rPr sz="2750" spc="10" dirty="0">
                <a:solidFill>
                  <a:srgbClr val="C00000"/>
                </a:solidFill>
                <a:latin typeface="Franklin Gothic Book"/>
                <a:cs typeface="Franklin Gothic Book"/>
              </a:rPr>
              <a:t>two</a:t>
            </a:r>
            <a:r>
              <a:rPr sz="2750" spc="-50" dirty="0">
                <a:solidFill>
                  <a:srgbClr val="C00000"/>
                </a:solidFill>
                <a:latin typeface="Franklin Gothic Book"/>
                <a:cs typeface="Franklin Gothic Book"/>
              </a:rPr>
              <a:t> </a:t>
            </a:r>
            <a:r>
              <a:rPr sz="2750" spc="25" dirty="0">
                <a:solidFill>
                  <a:srgbClr val="C00000"/>
                </a:solidFill>
                <a:latin typeface="Franklin Gothic Book"/>
                <a:cs typeface="Franklin Gothic Book"/>
              </a:rPr>
              <a:t>phases</a:t>
            </a:r>
            <a:endParaRPr sz="2750">
              <a:latin typeface="Franklin Gothic Book"/>
              <a:cs typeface="Franklin Gothic Boo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545137" y="2819400"/>
            <a:ext cx="2532380" cy="561975"/>
          </a:xfrm>
          <a:custGeom>
            <a:avLst/>
            <a:gdLst/>
            <a:ahLst/>
            <a:cxnLst/>
            <a:rect l="l" t="t" r="r" b="b"/>
            <a:pathLst>
              <a:path w="2532379" h="561975">
                <a:moveTo>
                  <a:pt x="0" y="561975"/>
                </a:moveTo>
                <a:lnTo>
                  <a:pt x="2532062" y="561975"/>
                </a:lnTo>
                <a:lnTo>
                  <a:pt x="2532062" y="0"/>
                </a:lnTo>
                <a:lnTo>
                  <a:pt x="0" y="0"/>
                </a:lnTo>
                <a:lnTo>
                  <a:pt x="0" y="561975"/>
                </a:lnTo>
                <a:close/>
              </a:path>
            </a:pathLst>
          </a:custGeom>
          <a:solidFill>
            <a:srgbClr val="DDD9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545137" y="2819400"/>
            <a:ext cx="2532380" cy="56197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7366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580"/>
              </a:spcBef>
            </a:pPr>
            <a:r>
              <a:rPr sz="2800" spc="-30" dirty="0">
                <a:latin typeface="Franklin Gothic Book"/>
                <a:cs typeface="Franklin Gothic Book"/>
              </a:rPr>
              <a:t>PATHOGENESIS</a:t>
            </a:r>
            <a:endParaRPr sz="2800">
              <a:latin typeface="Franklin Gothic Book"/>
              <a:cs typeface="Franklin Gothic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5300" y="4106862"/>
            <a:ext cx="4259580" cy="462280"/>
          </a:xfrm>
          <a:prstGeom prst="rect">
            <a:avLst/>
          </a:prstGeom>
          <a:solidFill>
            <a:srgbClr val="DBEEF4"/>
          </a:solidFill>
          <a:ln w="9525">
            <a:solidFill>
              <a:srgbClr val="000000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75"/>
              </a:spcBef>
            </a:pPr>
            <a:r>
              <a:rPr sz="2400" spc="-5" dirty="0">
                <a:latin typeface="Franklin Gothic Book"/>
                <a:cs typeface="Franklin Gothic Book"/>
              </a:rPr>
              <a:t>The </a:t>
            </a:r>
            <a:r>
              <a:rPr sz="2400" spc="-10" dirty="0">
                <a:latin typeface="Franklin Gothic Book"/>
                <a:cs typeface="Franklin Gothic Book"/>
              </a:rPr>
              <a:t>process </a:t>
            </a:r>
            <a:r>
              <a:rPr sz="2400" spc="-5" dirty="0">
                <a:latin typeface="Franklin Gothic Book"/>
                <a:cs typeface="Franklin Gothic Book"/>
              </a:rPr>
              <a:t>in the</a:t>
            </a:r>
            <a:r>
              <a:rPr sz="2400" spc="-15" dirty="0">
                <a:latin typeface="Franklin Gothic Book"/>
                <a:cs typeface="Franklin Gothic Book"/>
              </a:rPr>
              <a:t> </a:t>
            </a:r>
            <a:r>
              <a:rPr sz="2400" spc="-15" dirty="0">
                <a:solidFill>
                  <a:srgbClr val="C00000"/>
                </a:solidFill>
                <a:latin typeface="Franklin Gothic Book"/>
                <a:cs typeface="Franklin Gothic Book"/>
              </a:rPr>
              <a:t>environment</a:t>
            </a:r>
            <a:endParaRPr sz="2400">
              <a:latin typeface="Franklin Gothic Book"/>
              <a:cs typeface="Franklin Gothic Boo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49875" y="4106862"/>
            <a:ext cx="3216275" cy="462280"/>
          </a:xfrm>
          <a:custGeom>
            <a:avLst/>
            <a:gdLst/>
            <a:ahLst/>
            <a:cxnLst/>
            <a:rect l="l" t="t" r="r" b="b"/>
            <a:pathLst>
              <a:path w="3216275" h="462279">
                <a:moveTo>
                  <a:pt x="0" y="461961"/>
                </a:moveTo>
                <a:lnTo>
                  <a:pt x="3216275" y="461961"/>
                </a:lnTo>
                <a:lnTo>
                  <a:pt x="3216275" y="0"/>
                </a:lnTo>
                <a:lnTo>
                  <a:pt x="0" y="0"/>
                </a:lnTo>
                <a:lnTo>
                  <a:pt x="0" y="461961"/>
                </a:lnTo>
                <a:close/>
              </a:path>
            </a:pathLst>
          </a:custGeom>
          <a:solidFill>
            <a:srgbClr val="DDD9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49875" y="4106862"/>
            <a:ext cx="3216275" cy="46228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75"/>
              </a:spcBef>
            </a:pPr>
            <a:r>
              <a:rPr sz="2400" spc="-5" dirty="0">
                <a:latin typeface="Franklin Gothic Book"/>
                <a:cs typeface="Franklin Gothic Book"/>
              </a:rPr>
              <a:t>The </a:t>
            </a:r>
            <a:r>
              <a:rPr sz="2400" spc="-10" dirty="0">
                <a:latin typeface="Franklin Gothic Book"/>
                <a:cs typeface="Franklin Gothic Book"/>
              </a:rPr>
              <a:t>process </a:t>
            </a:r>
            <a:r>
              <a:rPr sz="2400" spc="-5" dirty="0">
                <a:latin typeface="Franklin Gothic Book"/>
                <a:cs typeface="Franklin Gothic Book"/>
              </a:rPr>
              <a:t>in the</a:t>
            </a:r>
            <a:r>
              <a:rPr sz="2400" spc="-40" dirty="0"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C00000"/>
                </a:solidFill>
                <a:latin typeface="Franklin Gothic Book"/>
                <a:cs typeface="Franklin Gothic Book"/>
              </a:rPr>
              <a:t>man</a:t>
            </a:r>
            <a:endParaRPr sz="2400">
              <a:latin typeface="Franklin Gothic Book"/>
              <a:cs typeface="Franklin Gothic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0900" y="2819400"/>
            <a:ext cx="3240405" cy="523875"/>
          </a:xfrm>
          <a:prstGeom prst="rect">
            <a:avLst/>
          </a:prstGeom>
          <a:solidFill>
            <a:srgbClr val="DBEEF4"/>
          </a:solidFill>
          <a:ln w="9525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70"/>
              </a:spcBef>
            </a:pPr>
            <a:r>
              <a:rPr sz="2800" spc="-25" dirty="0">
                <a:latin typeface="Franklin Gothic Book"/>
                <a:cs typeface="Franklin Gothic Book"/>
              </a:rPr>
              <a:t>PRE-PATHOGENESIS</a:t>
            </a:r>
            <a:endParaRPr sz="2800">
              <a:latin typeface="Franklin Gothic Book"/>
              <a:cs typeface="Franklin Gothic Book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282951" y="3371088"/>
            <a:ext cx="335280" cy="7406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35212" y="3394075"/>
            <a:ext cx="228600" cy="647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35212" y="3394075"/>
            <a:ext cx="228600" cy="647700"/>
          </a:xfrm>
          <a:custGeom>
            <a:avLst/>
            <a:gdLst/>
            <a:ahLst/>
            <a:cxnLst/>
            <a:rect l="l" t="t" r="r" b="b"/>
            <a:pathLst>
              <a:path w="228600" h="647700">
                <a:moveTo>
                  <a:pt x="171450" y="0"/>
                </a:moveTo>
                <a:lnTo>
                  <a:pt x="171450" y="533873"/>
                </a:lnTo>
                <a:lnTo>
                  <a:pt x="228600" y="533873"/>
                </a:lnTo>
                <a:lnTo>
                  <a:pt x="114299" y="647700"/>
                </a:lnTo>
                <a:lnTo>
                  <a:pt x="0" y="533873"/>
                </a:lnTo>
                <a:lnTo>
                  <a:pt x="57149" y="533873"/>
                </a:lnTo>
                <a:lnTo>
                  <a:pt x="57149" y="0"/>
                </a:lnTo>
                <a:lnTo>
                  <a:pt x="17145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78223" y="2974848"/>
            <a:ext cx="1499615" cy="268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124325" y="3003550"/>
            <a:ext cx="1406525" cy="163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124325" y="3003550"/>
            <a:ext cx="1406525" cy="163830"/>
          </a:xfrm>
          <a:custGeom>
            <a:avLst/>
            <a:gdLst/>
            <a:ahLst/>
            <a:cxnLst/>
            <a:rect l="l" t="t" r="r" b="b"/>
            <a:pathLst>
              <a:path w="1406525" h="163830">
                <a:moveTo>
                  <a:pt x="0" y="28456"/>
                </a:moveTo>
                <a:lnTo>
                  <a:pt x="1324804" y="28456"/>
                </a:lnTo>
                <a:lnTo>
                  <a:pt x="1324804" y="0"/>
                </a:lnTo>
                <a:lnTo>
                  <a:pt x="1406525" y="81757"/>
                </a:lnTo>
                <a:lnTo>
                  <a:pt x="1324804" y="163513"/>
                </a:lnTo>
                <a:lnTo>
                  <a:pt x="1324804" y="135056"/>
                </a:lnTo>
                <a:lnTo>
                  <a:pt x="0" y="135056"/>
                </a:lnTo>
                <a:lnTo>
                  <a:pt x="0" y="28456"/>
                </a:lnTo>
                <a:close/>
              </a:path>
            </a:pathLst>
          </a:custGeom>
          <a:ln w="9525">
            <a:solidFill>
              <a:srgbClr val="BE4B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723888" y="3401567"/>
            <a:ext cx="335279" cy="7437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777039" y="3425825"/>
            <a:ext cx="228600" cy="6492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777039" y="3425825"/>
            <a:ext cx="228600" cy="649605"/>
          </a:xfrm>
          <a:custGeom>
            <a:avLst/>
            <a:gdLst/>
            <a:ahLst/>
            <a:cxnLst/>
            <a:rect l="l" t="t" r="r" b="b"/>
            <a:pathLst>
              <a:path w="228600" h="649604">
                <a:moveTo>
                  <a:pt x="171450" y="0"/>
                </a:moveTo>
                <a:lnTo>
                  <a:pt x="171450" y="535182"/>
                </a:lnTo>
                <a:lnTo>
                  <a:pt x="228600" y="535182"/>
                </a:lnTo>
                <a:lnTo>
                  <a:pt x="114300" y="649288"/>
                </a:lnTo>
                <a:lnTo>
                  <a:pt x="0" y="535182"/>
                </a:lnTo>
                <a:lnTo>
                  <a:pt x="57150" y="535182"/>
                </a:lnTo>
                <a:lnTo>
                  <a:pt x="57150" y="0"/>
                </a:lnTo>
                <a:lnTo>
                  <a:pt x="17145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071880"/>
          </a:xfrm>
          <a:prstGeom prst="rect">
            <a:avLst/>
          </a:prstGeom>
          <a:solidFill>
            <a:srgbClr val="E6B9B8"/>
          </a:solidFill>
        </p:spPr>
        <p:txBody>
          <a:bodyPr vert="horz" wrap="square" lIns="0" tIns="31750" rIns="0" bIns="0" rtlCol="0">
            <a:spAutoFit/>
          </a:bodyPr>
          <a:lstStyle/>
          <a:p>
            <a:pPr marL="2408555" marR="239395" indent="-2162175">
              <a:lnSpc>
                <a:spcPct val="100000"/>
              </a:lnSpc>
              <a:spcBef>
                <a:spcPts val="250"/>
              </a:spcBef>
            </a:pPr>
            <a:r>
              <a:rPr spc="-5" dirty="0"/>
              <a:t>Schematic Diagram </a:t>
            </a:r>
            <a:r>
              <a:rPr spc="-10" dirty="0"/>
              <a:t>of </a:t>
            </a:r>
            <a:r>
              <a:rPr spc="-5" dirty="0"/>
              <a:t>The Natural </a:t>
            </a:r>
            <a:r>
              <a:rPr dirty="0"/>
              <a:t>history </a:t>
            </a:r>
            <a:r>
              <a:rPr spc="-10" dirty="0"/>
              <a:t>of  </a:t>
            </a:r>
            <a:r>
              <a:rPr spc="-5" dirty="0"/>
              <a:t>disease in a patient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D7E4BD"/>
          </a:solidFill>
        </p:spPr>
        <p:txBody>
          <a:bodyPr vert="horz" wrap="square" lIns="0" tIns="220979" rIns="0" bIns="0" rtlCol="0">
            <a:spAutoFit/>
          </a:bodyPr>
          <a:lstStyle/>
          <a:p>
            <a:pPr marL="2037714">
              <a:lnSpc>
                <a:spcPct val="100000"/>
              </a:lnSpc>
              <a:spcBef>
                <a:spcPts val="1739"/>
              </a:spcBef>
            </a:pPr>
            <a:r>
              <a:rPr sz="4400" spc="-5" dirty="0"/>
              <a:t>Session</a:t>
            </a:r>
            <a:r>
              <a:rPr sz="4400" dirty="0"/>
              <a:t> Overview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35940" y="1936801"/>
            <a:ext cx="5667375" cy="3536950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7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3200" spc="-5" dirty="0">
                <a:latin typeface="Franklin Gothic Book"/>
                <a:cs typeface="Franklin Gothic Book"/>
              </a:rPr>
              <a:t>Theories of Disease</a:t>
            </a:r>
            <a:r>
              <a:rPr sz="3200" spc="-30" dirty="0">
                <a:latin typeface="Franklin Gothic Book"/>
                <a:cs typeface="Franklin Gothic Book"/>
              </a:rPr>
              <a:t> </a:t>
            </a:r>
            <a:r>
              <a:rPr sz="3200" spc="-5" dirty="0">
                <a:latin typeface="Franklin Gothic Book"/>
                <a:cs typeface="Franklin Gothic Book"/>
              </a:rPr>
              <a:t>Causation.</a:t>
            </a:r>
            <a:endParaRPr sz="3200">
              <a:latin typeface="Franklin Gothic Book"/>
              <a:cs typeface="Franklin Gothic Book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3200" spc="-5" dirty="0">
                <a:latin typeface="Franklin Gothic Book"/>
                <a:cs typeface="Franklin Gothic Book"/>
              </a:rPr>
              <a:t>Natural </a:t>
            </a:r>
            <a:r>
              <a:rPr sz="3200" spc="5" dirty="0">
                <a:latin typeface="Franklin Gothic Book"/>
                <a:cs typeface="Franklin Gothic Book"/>
              </a:rPr>
              <a:t>History </a:t>
            </a:r>
            <a:r>
              <a:rPr sz="3200" spc="-5" dirty="0">
                <a:latin typeface="Franklin Gothic Book"/>
                <a:cs typeface="Franklin Gothic Book"/>
              </a:rPr>
              <a:t>of</a:t>
            </a:r>
            <a:r>
              <a:rPr sz="3200" spc="-15" dirty="0">
                <a:latin typeface="Franklin Gothic Book"/>
                <a:cs typeface="Franklin Gothic Book"/>
              </a:rPr>
              <a:t> </a:t>
            </a:r>
            <a:r>
              <a:rPr sz="3200" spc="-5" dirty="0">
                <a:latin typeface="Franklin Gothic Book"/>
                <a:cs typeface="Franklin Gothic Book"/>
              </a:rPr>
              <a:t>Disease</a:t>
            </a:r>
            <a:endParaRPr sz="3200">
              <a:latin typeface="Franklin Gothic Book"/>
              <a:cs typeface="Franklin Gothic Book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3200" spc="-5" dirty="0">
                <a:latin typeface="Franklin Gothic Book"/>
                <a:cs typeface="Franklin Gothic Book"/>
              </a:rPr>
              <a:t>Spectrum of</a:t>
            </a:r>
            <a:r>
              <a:rPr sz="3200" dirty="0">
                <a:latin typeface="Franklin Gothic Book"/>
                <a:cs typeface="Franklin Gothic Book"/>
              </a:rPr>
              <a:t> </a:t>
            </a:r>
            <a:r>
              <a:rPr sz="3200" spc="-5" dirty="0">
                <a:latin typeface="Franklin Gothic Book"/>
                <a:cs typeface="Franklin Gothic Book"/>
              </a:rPr>
              <a:t>Disease</a:t>
            </a:r>
            <a:endParaRPr sz="3200">
              <a:latin typeface="Franklin Gothic Book"/>
              <a:cs typeface="Franklin Gothic Book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3200" spc="-5" dirty="0">
                <a:latin typeface="Franklin Gothic Book"/>
                <a:cs typeface="Franklin Gothic Book"/>
              </a:rPr>
              <a:t>Iceberg of</a:t>
            </a:r>
            <a:r>
              <a:rPr sz="3200" spc="5" dirty="0">
                <a:latin typeface="Franklin Gothic Book"/>
                <a:cs typeface="Franklin Gothic Book"/>
              </a:rPr>
              <a:t> </a:t>
            </a:r>
            <a:r>
              <a:rPr sz="3200" spc="-5" dirty="0">
                <a:latin typeface="Franklin Gothic Book"/>
                <a:cs typeface="Franklin Gothic Book"/>
              </a:rPr>
              <a:t>Disease</a:t>
            </a:r>
            <a:endParaRPr sz="3200">
              <a:latin typeface="Franklin Gothic Book"/>
              <a:cs typeface="Franklin Gothic Book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3200" spc="-5" dirty="0">
                <a:latin typeface="Franklin Gothic Book"/>
                <a:cs typeface="Franklin Gothic Book"/>
              </a:rPr>
              <a:t>Concept of</a:t>
            </a:r>
            <a:r>
              <a:rPr sz="3200" spc="-65" dirty="0">
                <a:latin typeface="Franklin Gothic Book"/>
                <a:cs typeface="Franklin Gothic Book"/>
              </a:rPr>
              <a:t> </a:t>
            </a:r>
            <a:r>
              <a:rPr sz="3200" spc="-15" dirty="0">
                <a:latin typeface="Franklin Gothic Book"/>
                <a:cs typeface="Franklin Gothic Book"/>
              </a:rPr>
              <a:t>Prevention</a:t>
            </a:r>
            <a:endParaRPr sz="3200">
              <a:latin typeface="Franklin Gothic Book"/>
              <a:cs typeface="Franklin Gothic Book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3200" spc="-5" dirty="0">
                <a:latin typeface="Franklin Gothic Book"/>
                <a:cs typeface="Franklin Gothic Book"/>
              </a:rPr>
              <a:t>Modes of</a:t>
            </a:r>
            <a:r>
              <a:rPr sz="3200" spc="-70" dirty="0">
                <a:latin typeface="Franklin Gothic Book"/>
                <a:cs typeface="Franklin Gothic Book"/>
              </a:rPr>
              <a:t> </a:t>
            </a:r>
            <a:r>
              <a:rPr sz="3200" spc="-5" dirty="0">
                <a:latin typeface="Franklin Gothic Book"/>
                <a:cs typeface="Franklin Gothic Book"/>
              </a:rPr>
              <a:t>Intervention</a:t>
            </a:r>
            <a:endParaRPr sz="320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6863" y="1531937"/>
            <a:ext cx="8737600" cy="48101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" y="274638"/>
            <a:ext cx="8229600" cy="1071880"/>
          </a:xfrm>
          <a:custGeom>
            <a:avLst/>
            <a:gdLst/>
            <a:ahLst/>
            <a:cxnLst/>
            <a:rect l="l" t="t" r="r" b="b"/>
            <a:pathLst>
              <a:path w="8229600" h="1071880">
                <a:moveTo>
                  <a:pt x="0" y="1071561"/>
                </a:moveTo>
                <a:lnTo>
                  <a:pt x="8229600" y="1071561"/>
                </a:lnTo>
                <a:lnTo>
                  <a:pt x="8229600" y="0"/>
                </a:lnTo>
                <a:lnTo>
                  <a:pt x="0" y="0"/>
                </a:lnTo>
                <a:lnTo>
                  <a:pt x="0" y="1071561"/>
                </a:lnTo>
                <a:close/>
              </a:path>
            </a:pathLst>
          </a:custGeom>
          <a:solidFill>
            <a:srgbClr val="E6B9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517775" marR="5080" indent="-2162175">
              <a:lnSpc>
                <a:spcPct val="100000"/>
              </a:lnSpc>
              <a:spcBef>
                <a:spcPts val="90"/>
              </a:spcBef>
            </a:pPr>
            <a:r>
              <a:rPr spc="-5" dirty="0"/>
              <a:t>Schematic Diagram </a:t>
            </a:r>
            <a:r>
              <a:rPr spc="-10" dirty="0"/>
              <a:t>of </a:t>
            </a:r>
            <a:r>
              <a:rPr spc="-5" dirty="0"/>
              <a:t>The Natural </a:t>
            </a:r>
            <a:r>
              <a:rPr dirty="0"/>
              <a:t>history </a:t>
            </a:r>
            <a:r>
              <a:rPr spc="-10" dirty="0"/>
              <a:t>of  </a:t>
            </a:r>
            <a:r>
              <a:rPr spc="-5" dirty="0"/>
              <a:t>disease in a patient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223837"/>
            <a:ext cx="8102600" cy="1012825"/>
          </a:xfrm>
          <a:prstGeom prst="rect">
            <a:avLst/>
          </a:prstGeom>
          <a:solidFill>
            <a:srgbClr val="E6B9B8"/>
          </a:solidFill>
        </p:spPr>
        <p:txBody>
          <a:bodyPr vert="horz" wrap="square" lIns="0" tIns="156210" rIns="0" bIns="0" rtlCol="0">
            <a:spAutoFit/>
          </a:bodyPr>
          <a:lstStyle/>
          <a:p>
            <a:pPr marL="1176655">
              <a:lnSpc>
                <a:spcPct val="100000"/>
              </a:lnSpc>
              <a:spcBef>
                <a:spcPts val="1230"/>
              </a:spcBef>
            </a:pPr>
            <a:r>
              <a:rPr sz="4400" spc="-5" dirty="0"/>
              <a:t>Pre-pathogenesis</a:t>
            </a:r>
            <a:r>
              <a:rPr sz="4400" dirty="0"/>
              <a:t> </a:t>
            </a:r>
            <a:r>
              <a:rPr sz="4400" spc="-5" dirty="0"/>
              <a:t>phase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35940" y="1576527"/>
            <a:ext cx="7966709" cy="429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lnSpc>
                <a:spcPct val="120000"/>
              </a:lnSpc>
              <a:spcBef>
                <a:spcPts val="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800" spc="-5" dirty="0">
                <a:latin typeface="Franklin Gothic Book"/>
                <a:cs typeface="Franklin Gothic Book"/>
              </a:rPr>
              <a:t>This </a:t>
            </a:r>
            <a:r>
              <a:rPr sz="2800" spc="-10" dirty="0">
                <a:latin typeface="Franklin Gothic Book"/>
                <a:cs typeface="Franklin Gothic Book"/>
              </a:rPr>
              <a:t>refers </a:t>
            </a:r>
            <a:r>
              <a:rPr sz="2800" spc="-20" dirty="0">
                <a:latin typeface="Franklin Gothic Book"/>
                <a:cs typeface="Franklin Gothic Book"/>
              </a:rPr>
              <a:t>to </a:t>
            </a:r>
            <a:r>
              <a:rPr sz="2800" spc="-5" dirty="0">
                <a:latin typeface="Franklin Gothic Book"/>
                <a:cs typeface="Franklin Gothic Book"/>
              </a:rPr>
              <a:t>the period </a:t>
            </a:r>
            <a:r>
              <a:rPr sz="4125" spc="44" baseline="1010" dirty="0">
                <a:solidFill>
                  <a:srgbClr val="0432FF"/>
                </a:solidFill>
                <a:latin typeface="Franklin Gothic Book"/>
                <a:cs typeface="Franklin Gothic Book"/>
              </a:rPr>
              <a:t>preliminary </a:t>
            </a:r>
            <a:r>
              <a:rPr sz="2800" spc="-20" dirty="0">
                <a:solidFill>
                  <a:srgbClr val="0432FF"/>
                </a:solidFill>
                <a:latin typeface="Franklin Gothic Book"/>
                <a:cs typeface="Franklin Gothic Book"/>
              </a:rPr>
              <a:t>to </a:t>
            </a:r>
            <a:r>
              <a:rPr sz="2800" dirty="0">
                <a:solidFill>
                  <a:srgbClr val="0432FF"/>
                </a:solidFill>
                <a:latin typeface="Franklin Gothic Book"/>
                <a:cs typeface="Franklin Gothic Book"/>
              </a:rPr>
              <a:t>the </a:t>
            </a:r>
            <a:r>
              <a:rPr sz="2800" spc="-5" dirty="0">
                <a:solidFill>
                  <a:srgbClr val="0432FF"/>
                </a:solidFill>
                <a:latin typeface="Franklin Gothic Book"/>
                <a:cs typeface="Franklin Gothic Book"/>
              </a:rPr>
              <a:t>onset </a:t>
            </a:r>
            <a:r>
              <a:rPr sz="2800" spc="-10" dirty="0">
                <a:latin typeface="Franklin Gothic Book"/>
                <a:cs typeface="Franklin Gothic Book"/>
              </a:rPr>
              <a:t>of  </a:t>
            </a:r>
            <a:r>
              <a:rPr sz="2800" spc="-5" dirty="0">
                <a:latin typeface="Franklin Gothic Book"/>
                <a:cs typeface="Franklin Gothic Book"/>
              </a:rPr>
              <a:t>disease in</a:t>
            </a:r>
            <a:r>
              <a:rPr sz="2800" spc="-10" dirty="0">
                <a:latin typeface="Franklin Gothic Book"/>
                <a:cs typeface="Franklin Gothic Book"/>
              </a:rPr>
              <a:t> </a:t>
            </a:r>
            <a:r>
              <a:rPr sz="2800" spc="-5" dirty="0">
                <a:latin typeface="Franklin Gothic Book"/>
                <a:cs typeface="Franklin Gothic Book"/>
              </a:rPr>
              <a:t>man.</a:t>
            </a:r>
            <a:endParaRPr sz="2800">
              <a:latin typeface="Franklin Gothic Book"/>
              <a:cs typeface="Franklin Gothic Book"/>
            </a:endParaRPr>
          </a:p>
          <a:p>
            <a:pPr marL="355600" marR="454659" indent="-342900">
              <a:lnSpc>
                <a:spcPct val="120000"/>
              </a:lnSpc>
              <a:spcBef>
                <a:spcPts val="67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800" spc="-5" dirty="0">
                <a:latin typeface="Franklin Gothic Book"/>
                <a:cs typeface="Franklin Gothic Book"/>
              </a:rPr>
              <a:t>The disease </a:t>
            </a:r>
            <a:r>
              <a:rPr sz="2800" spc="-5" dirty="0">
                <a:solidFill>
                  <a:srgbClr val="0432FF"/>
                </a:solidFill>
                <a:latin typeface="Franklin Gothic Book"/>
                <a:cs typeface="Franklin Gothic Book"/>
              </a:rPr>
              <a:t>agent </a:t>
            </a:r>
            <a:r>
              <a:rPr sz="2800" spc="-5" dirty="0">
                <a:latin typeface="Franklin Gothic Book"/>
                <a:cs typeface="Franklin Gothic Book"/>
              </a:rPr>
              <a:t>has </a:t>
            </a:r>
            <a:r>
              <a:rPr sz="2800" spc="-15" dirty="0">
                <a:solidFill>
                  <a:srgbClr val="FF0000"/>
                </a:solidFill>
                <a:latin typeface="Franklin Gothic Book"/>
                <a:cs typeface="Franklin Gothic Book"/>
              </a:rPr>
              <a:t>not </a:t>
            </a:r>
            <a:r>
              <a:rPr sz="2800" spc="-20" dirty="0">
                <a:latin typeface="Franklin Gothic Book"/>
                <a:cs typeface="Franklin Gothic Book"/>
              </a:rPr>
              <a:t>yet </a:t>
            </a:r>
            <a:r>
              <a:rPr sz="2800" spc="-5" dirty="0">
                <a:latin typeface="Franklin Gothic Book"/>
                <a:cs typeface="Franklin Gothic Book"/>
              </a:rPr>
              <a:t>entered </a:t>
            </a:r>
            <a:r>
              <a:rPr sz="2800" spc="-10" dirty="0">
                <a:latin typeface="Franklin Gothic Book"/>
                <a:cs typeface="Franklin Gothic Book"/>
              </a:rPr>
              <a:t>man, </a:t>
            </a:r>
            <a:r>
              <a:rPr sz="2800" spc="-5" dirty="0">
                <a:latin typeface="Franklin Gothic Book"/>
                <a:cs typeface="Franklin Gothic Book"/>
              </a:rPr>
              <a:t>but  </a:t>
            </a:r>
            <a:r>
              <a:rPr sz="2800" dirty="0">
                <a:latin typeface="Franklin Gothic Book"/>
                <a:cs typeface="Franklin Gothic Book"/>
              </a:rPr>
              <a:t>the </a:t>
            </a:r>
            <a:r>
              <a:rPr sz="2800" spc="-15" dirty="0">
                <a:solidFill>
                  <a:srgbClr val="0432FF"/>
                </a:solidFill>
                <a:latin typeface="Franklin Gothic Book"/>
                <a:cs typeface="Franklin Gothic Book"/>
              </a:rPr>
              <a:t>factors </a:t>
            </a:r>
            <a:r>
              <a:rPr sz="2800" spc="-5" dirty="0">
                <a:latin typeface="Franklin Gothic Book"/>
                <a:cs typeface="Franklin Gothic Book"/>
              </a:rPr>
              <a:t>which </a:t>
            </a:r>
            <a:r>
              <a:rPr sz="2800" spc="-30" dirty="0">
                <a:latin typeface="Franklin Gothic Book"/>
                <a:cs typeface="Franklin Gothic Book"/>
              </a:rPr>
              <a:t>favor </a:t>
            </a:r>
            <a:r>
              <a:rPr sz="2800" spc="-5" dirty="0">
                <a:latin typeface="Franklin Gothic Book"/>
                <a:cs typeface="Franklin Gothic Book"/>
              </a:rPr>
              <a:t>its </a:t>
            </a:r>
            <a:r>
              <a:rPr sz="2800" spc="-10" dirty="0">
                <a:latin typeface="Franklin Gothic Book"/>
                <a:cs typeface="Franklin Gothic Book"/>
              </a:rPr>
              <a:t>interaction </a:t>
            </a:r>
            <a:r>
              <a:rPr sz="2800" spc="-5" dirty="0">
                <a:latin typeface="Franklin Gothic Book"/>
                <a:cs typeface="Franklin Gothic Book"/>
              </a:rPr>
              <a:t>with </a:t>
            </a:r>
            <a:r>
              <a:rPr sz="2800" dirty="0">
                <a:latin typeface="Franklin Gothic Book"/>
                <a:cs typeface="Franklin Gothic Book"/>
              </a:rPr>
              <a:t>the  </a:t>
            </a:r>
            <a:r>
              <a:rPr sz="2800" spc="-5" dirty="0">
                <a:latin typeface="Franklin Gothic Book"/>
                <a:cs typeface="Franklin Gothic Book"/>
              </a:rPr>
              <a:t>human host </a:t>
            </a:r>
            <a:r>
              <a:rPr sz="2800" dirty="0">
                <a:latin typeface="Franklin Gothic Book"/>
                <a:cs typeface="Franklin Gothic Book"/>
              </a:rPr>
              <a:t>are already </a:t>
            </a:r>
            <a:r>
              <a:rPr sz="2800" spc="-10" dirty="0">
                <a:latin typeface="Franklin Gothic Book"/>
                <a:cs typeface="Franklin Gothic Book"/>
              </a:rPr>
              <a:t>existing </a:t>
            </a:r>
            <a:r>
              <a:rPr sz="2800" spc="-5" dirty="0">
                <a:latin typeface="Franklin Gothic Book"/>
                <a:cs typeface="Franklin Gothic Book"/>
              </a:rPr>
              <a:t>in </a:t>
            </a:r>
            <a:r>
              <a:rPr sz="2800" dirty="0">
                <a:latin typeface="Franklin Gothic Book"/>
                <a:cs typeface="Franklin Gothic Book"/>
              </a:rPr>
              <a:t>the  </a:t>
            </a:r>
            <a:r>
              <a:rPr sz="2800" spc="-15" dirty="0">
                <a:latin typeface="Franklin Gothic Book"/>
                <a:cs typeface="Franklin Gothic Book"/>
              </a:rPr>
              <a:t>environment.</a:t>
            </a:r>
            <a:endParaRPr sz="2800">
              <a:latin typeface="Franklin Gothic Book"/>
              <a:cs typeface="Franklin Gothic Book"/>
            </a:endParaRPr>
          </a:p>
          <a:p>
            <a:pPr marL="355600" marR="661035" indent="-342900">
              <a:lnSpc>
                <a:spcPct val="120000"/>
              </a:lnSpc>
              <a:spcBef>
                <a:spcPts val="67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800" spc="-5" dirty="0">
                <a:latin typeface="Franklin Gothic Book"/>
                <a:cs typeface="Franklin Gothic Book"/>
              </a:rPr>
              <a:t>This situation is frequently </a:t>
            </a:r>
            <a:r>
              <a:rPr sz="2800" spc="-10" dirty="0">
                <a:latin typeface="Franklin Gothic Book"/>
                <a:cs typeface="Franklin Gothic Book"/>
              </a:rPr>
              <a:t>referred </a:t>
            </a:r>
            <a:r>
              <a:rPr sz="2800" spc="-20" dirty="0">
                <a:latin typeface="Franklin Gothic Book"/>
                <a:cs typeface="Franklin Gothic Book"/>
              </a:rPr>
              <a:t>to </a:t>
            </a:r>
            <a:r>
              <a:rPr sz="2800" spc="-5" dirty="0">
                <a:latin typeface="Franklin Gothic Book"/>
                <a:cs typeface="Franklin Gothic Book"/>
              </a:rPr>
              <a:t>as </a:t>
            </a:r>
            <a:r>
              <a:rPr sz="2800" spc="20" dirty="0">
                <a:latin typeface="Franklin Gothic Book"/>
                <a:cs typeface="Franklin Gothic Book"/>
              </a:rPr>
              <a:t>“</a:t>
            </a:r>
            <a:r>
              <a:rPr sz="4125" spc="30" baseline="1010" dirty="0">
                <a:solidFill>
                  <a:srgbClr val="00B050"/>
                </a:solidFill>
                <a:latin typeface="Franklin Gothic Book"/>
                <a:cs typeface="Franklin Gothic Book"/>
              </a:rPr>
              <a:t>man  </a:t>
            </a:r>
            <a:r>
              <a:rPr sz="4125" spc="22" baseline="1010" dirty="0">
                <a:solidFill>
                  <a:srgbClr val="00B050"/>
                </a:solidFill>
                <a:latin typeface="Franklin Gothic Book"/>
                <a:cs typeface="Franklin Gothic Book"/>
              </a:rPr>
              <a:t>exposed </a:t>
            </a:r>
            <a:r>
              <a:rPr sz="4125" baseline="1010" dirty="0">
                <a:solidFill>
                  <a:srgbClr val="00B050"/>
                </a:solidFill>
                <a:latin typeface="Franklin Gothic Book"/>
                <a:cs typeface="Franklin Gothic Book"/>
              </a:rPr>
              <a:t>to </a:t>
            </a:r>
            <a:r>
              <a:rPr sz="4125" spc="30" baseline="1010" dirty="0">
                <a:solidFill>
                  <a:srgbClr val="00B050"/>
                </a:solidFill>
                <a:latin typeface="Franklin Gothic Book"/>
                <a:cs typeface="Franklin Gothic Book"/>
              </a:rPr>
              <a:t>the risk </a:t>
            </a:r>
            <a:r>
              <a:rPr sz="4125" spc="22" baseline="1010" dirty="0">
                <a:solidFill>
                  <a:srgbClr val="00B050"/>
                </a:solidFill>
                <a:latin typeface="Franklin Gothic Book"/>
                <a:cs typeface="Franklin Gothic Book"/>
              </a:rPr>
              <a:t>of</a:t>
            </a:r>
            <a:r>
              <a:rPr sz="4125" spc="-30" baseline="1010" dirty="0">
                <a:solidFill>
                  <a:srgbClr val="00B050"/>
                </a:solidFill>
                <a:latin typeface="Franklin Gothic Book"/>
                <a:cs typeface="Franklin Gothic Book"/>
              </a:rPr>
              <a:t> </a:t>
            </a:r>
            <a:r>
              <a:rPr sz="4125" spc="22" baseline="1010" dirty="0">
                <a:solidFill>
                  <a:srgbClr val="00B050"/>
                </a:solidFill>
                <a:latin typeface="Franklin Gothic Book"/>
                <a:cs typeface="Franklin Gothic Book"/>
              </a:rPr>
              <a:t>disease</a:t>
            </a:r>
            <a:r>
              <a:rPr sz="2800" spc="15" dirty="0">
                <a:latin typeface="Franklin Gothic Book"/>
                <a:cs typeface="Franklin Gothic Book"/>
              </a:rPr>
              <a:t>”.</a:t>
            </a:r>
            <a:endParaRPr sz="280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576527"/>
            <a:ext cx="8058784" cy="429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lnSpc>
                <a:spcPct val="120000"/>
              </a:lnSpc>
              <a:spcBef>
                <a:spcPts val="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800" spc="-5" dirty="0">
                <a:latin typeface="Franklin Gothic Book"/>
                <a:cs typeface="Franklin Gothic Book"/>
              </a:rPr>
              <a:t>This phase begins with </a:t>
            </a:r>
            <a:r>
              <a:rPr sz="2800" spc="15" dirty="0">
                <a:solidFill>
                  <a:srgbClr val="7030A0"/>
                </a:solidFill>
                <a:latin typeface="Franklin Gothic Book"/>
                <a:cs typeface="Franklin Gothic Book"/>
              </a:rPr>
              <a:t>entry </a:t>
            </a:r>
            <a:r>
              <a:rPr sz="2800" spc="-5" dirty="0">
                <a:solidFill>
                  <a:srgbClr val="7030A0"/>
                </a:solidFill>
                <a:latin typeface="Franklin Gothic Book"/>
                <a:cs typeface="Franklin Gothic Book"/>
              </a:rPr>
              <a:t>of </a:t>
            </a:r>
            <a:r>
              <a:rPr sz="2800" dirty="0">
                <a:solidFill>
                  <a:srgbClr val="7030A0"/>
                </a:solidFill>
                <a:latin typeface="Franklin Gothic Book"/>
                <a:cs typeface="Franklin Gothic Book"/>
              </a:rPr>
              <a:t>the </a:t>
            </a:r>
            <a:r>
              <a:rPr sz="2800" spc="-5" dirty="0">
                <a:solidFill>
                  <a:srgbClr val="7030A0"/>
                </a:solidFill>
                <a:latin typeface="Franklin Gothic Book"/>
                <a:cs typeface="Franklin Gothic Book"/>
              </a:rPr>
              <a:t>disease “agent” </a:t>
            </a:r>
            <a:r>
              <a:rPr sz="2800" spc="-5" dirty="0">
                <a:latin typeface="Franklin Gothic Book"/>
                <a:cs typeface="Franklin Gothic Book"/>
              </a:rPr>
              <a:t> in </a:t>
            </a:r>
            <a:r>
              <a:rPr sz="2800" dirty="0">
                <a:latin typeface="Franklin Gothic Book"/>
                <a:cs typeface="Franklin Gothic Book"/>
              </a:rPr>
              <a:t>the </a:t>
            </a:r>
            <a:r>
              <a:rPr sz="2800" spc="-5" dirty="0">
                <a:latin typeface="Franklin Gothic Book"/>
                <a:cs typeface="Franklin Gothic Book"/>
              </a:rPr>
              <a:t>susceptible human</a:t>
            </a:r>
            <a:r>
              <a:rPr sz="2800" spc="-15" dirty="0">
                <a:latin typeface="Franklin Gothic Book"/>
                <a:cs typeface="Franklin Gothic Book"/>
              </a:rPr>
              <a:t> </a:t>
            </a:r>
            <a:r>
              <a:rPr sz="2800" spc="-5" dirty="0">
                <a:latin typeface="Franklin Gothic Book"/>
                <a:cs typeface="Franklin Gothic Book"/>
              </a:rPr>
              <a:t>host.</a:t>
            </a:r>
            <a:endParaRPr sz="2800">
              <a:latin typeface="Franklin Gothic Book"/>
              <a:cs typeface="Franklin Gothic Book"/>
            </a:endParaRPr>
          </a:p>
          <a:p>
            <a:pPr marL="355600" marR="85090" indent="-342900">
              <a:lnSpc>
                <a:spcPct val="120000"/>
              </a:lnSpc>
              <a:spcBef>
                <a:spcPts val="67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800" spc="5" dirty="0">
                <a:latin typeface="Franklin Gothic Book"/>
                <a:cs typeface="Franklin Gothic Book"/>
              </a:rPr>
              <a:t>After </a:t>
            </a:r>
            <a:r>
              <a:rPr sz="2800" spc="-5" dirty="0">
                <a:latin typeface="Franklin Gothic Book"/>
                <a:cs typeface="Franklin Gothic Book"/>
              </a:rPr>
              <a:t>the </a:t>
            </a:r>
            <a:r>
              <a:rPr sz="2800" spc="-10" dirty="0">
                <a:latin typeface="Franklin Gothic Book"/>
                <a:cs typeface="Franklin Gothic Book"/>
              </a:rPr>
              <a:t>entry, </a:t>
            </a:r>
            <a:r>
              <a:rPr sz="2800" spc="-5" dirty="0">
                <a:latin typeface="Franklin Gothic Book"/>
                <a:cs typeface="Franklin Gothic Book"/>
              </a:rPr>
              <a:t>agent </a:t>
            </a: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Franklin Gothic Book"/>
                <a:cs typeface="Franklin Gothic Book"/>
              </a:rPr>
              <a:t>multiplies</a:t>
            </a:r>
            <a:r>
              <a:rPr sz="2800" spc="-5" dirty="0">
                <a:latin typeface="Franklin Gothic Book"/>
                <a:cs typeface="Franklin Gothic Book"/>
              </a:rPr>
              <a:t> and induces tissue  and </a:t>
            </a:r>
            <a:r>
              <a:rPr sz="4125" spc="22" baseline="1010" dirty="0">
                <a:latin typeface="Franklin Gothic Book"/>
                <a:cs typeface="Franklin Gothic Book"/>
              </a:rPr>
              <a:t>physiological </a:t>
            </a:r>
            <a:r>
              <a:rPr sz="4125" spc="30" baseline="1010" dirty="0">
                <a:latin typeface="Franklin Gothic Book"/>
                <a:cs typeface="Franklin Gothic Book"/>
              </a:rPr>
              <a:t>changes</a:t>
            </a:r>
            <a:r>
              <a:rPr sz="2800" spc="20" dirty="0">
                <a:latin typeface="Franklin Gothic Book"/>
                <a:cs typeface="Franklin Gothic Book"/>
              </a:rPr>
              <a:t>, </a:t>
            </a:r>
            <a:r>
              <a:rPr sz="2800" dirty="0">
                <a:latin typeface="Franklin Gothic Book"/>
                <a:cs typeface="Franklin Gothic Book"/>
              </a:rPr>
              <a:t>the </a:t>
            </a:r>
            <a:r>
              <a:rPr sz="2800" spc="-5" dirty="0">
                <a:latin typeface="Franklin Gothic Book"/>
                <a:cs typeface="Franklin Gothic Book"/>
              </a:rPr>
              <a:t>disease progresses  </a:t>
            </a:r>
            <a:r>
              <a:rPr sz="2800" spc="-10" dirty="0">
                <a:latin typeface="Franklin Gothic Book"/>
                <a:cs typeface="Franklin Gothic Book"/>
              </a:rPr>
              <a:t>through </a:t>
            </a:r>
            <a:r>
              <a:rPr sz="2800" dirty="0">
                <a:latin typeface="Franklin Gothic Book"/>
                <a:cs typeface="Franklin Gothic Book"/>
              </a:rPr>
              <a:t>the period </a:t>
            </a:r>
            <a:r>
              <a:rPr sz="2800" spc="-5" dirty="0">
                <a:latin typeface="Franklin Gothic Book"/>
                <a:cs typeface="Franklin Gothic Book"/>
              </a:rPr>
              <a:t>of </a:t>
            </a:r>
            <a:r>
              <a:rPr sz="2800" spc="-10" dirty="0">
                <a:solidFill>
                  <a:srgbClr val="00B050"/>
                </a:solidFill>
                <a:latin typeface="Franklin Gothic Book"/>
                <a:cs typeface="Franklin Gothic Book"/>
              </a:rPr>
              <a:t>incubation </a:t>
            </a:r>
            <a:r>
              <a:rPr sz="2800" spc="-5" dirty="0">
                <a:latin typeface="Franklin Gothic Book"/>
                <a:cs typeface="Franklin Gothic Book"/>
              </a:rPr>
              <a:t>and </a:t>
            </a:r>
            <a:r>
              <a:rPr sz="2800" spc="-10" dirty="0">
                <a:latin typeface="Franklin Gothic Book"/>
                <a:cs typeface="Franklin Gothic Book"/>
              </a:rPr>
              <a:t>later through  </a:t>
            </a:r>
            <a:r>
              <a:rPr sz="2800" dirty="0">
                <a:latin typeface="Franklin Gothic Book"/>
                <a:cs typeface="Franklin Gothic Book"/>
              </a:rPr>
              <a:t>the period </a:t>
            </a:r>
            <a:r>
              <a:rPr sz="2800" spc="-5" dirty="0">
                <a:latin typeface="Franklin Gothic Book"/>
                <a:cs typeface="Franklin Gothic Book"/>
              </a:rPr>
              <a:t>of </a:t>
            </a:r>
            <a:r>
              <a:rPr sz="2800" dirty="0">
                <a:solidFill>
                  <a:srgbClr val="00B050"/>
                </a:solidFill>
                <a:latin typeface="Franklin Gothic Book"/>
                <a:cs typeface="Franklin Gothic Book"/>
              </a:rPr>
              <a:t>early </a:t>
            </a:r>
            <a:r>
              <a:rPr sz="2800" spc="-5" dirty="0">
                <a:latin typeface="Franklin Gothic Book"/>
                <a:cs typeface="Franklin Gothic Book"/>
              </a:rPr>
              <a:t>and </a:t>
            </a:r>
            <a:r>
              <a:rPr sz="2800" spc="-15" dirty="0">
                <a:solidFill>
                  <a:srgbClr val="00B050"/>
                </a:solidFill>
                <a:latin typeface="Franklin Gothic Book"/>
                <a:cs typeface="Franklin Gothic Book"/>
              </a:rPr>
              <a:t>late</a:t>
            </a:r>
            <a:r>
              <a:rPr sz="2800" spc="-30" dirty="0">
                <a:solidFill>
                  <a:srgbClr val="00B050"/>
                </a:solidFill>
                <a:latin typeface="Franklin Gothic Book"/>
                <a:cs typeface="Franklin Gothic Book"/>
              </a:rPr>
              <a:t> </a:t>
            </a:r>
            <a:r>
              <a:rPr sz="2800" spc="-5" dirty="0">
                <a:latin typeface="Franklin Gothic Book"/>
                <a:cs typeface="Franklin Gothic Book"/>
              </a:rPr>
              <a:t>pathogenesis.</a:t>
            </a:r>
            <a:endParaRPr sz="2800">
              <a:latin typeface="Franklin Gothic Book"/>
              <a:cs typeface="Franklin Gothic Book"/>
            </a:endParaRPr>
          </a:p>
          <a:p>
            <a:pPr marL="355600" marR="203200" indent="-342900">
              <a:lnSpc>
                <a:spcPct val="120000"/>
              </a:lnSpc>
              <a:spcBef>
                <a:spcPts val="67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800" spc="-5" dirty="0">
                <a:latin typeface="Franklin Gothic Book"/>
                <a:cs typeface="Franklin Gothic Book"/>
              </a:rPr>
              <a:t>The final outcome of the disease </a:t>
            </a:r>
            <a:r>
              <a:rPr sz="2800" spc="-30" dirty="0">
                <a:latin typeface="Franklin Gothic Book"/>
                <a:cs typeface="Franklin Gothic Book"/>
              </a:rPr>
              <a:t>may </a:t>
            </a:r>
            <a:r>
              <a:rPr sz="2800" spc="-5" dirty="0">
                <a:latin typeface="Franklin Gothic Book"/>
                <a:cs typeface="Franklin Gothic Book"/>
              </a:rPr>
              <a:t>be </a:t>
            </a:r>
            <a:r>
              <a:rPr sz="2800" spc="-20" dirty="0">
                <a:solidFill>
                  <a:srgbClr val="0432FF"/>
                </a:solidFill>
                <a:latin typeface="Franklin Gothic Book"/>
                <a:cs typeface="Franklin Gothic Book"/>
              </a:rPr>
              <a:t>recovery</a:t>
            </a:r>
            <a:r>
              <a:rPr sz="2800" spc="-20" dirty="0">
                <a:latin typeface="Franklin Gothic Book"/>
                <a:cs typeface="Franklin Gothic Book"/>
              </a:rPr>
              <a:t>, </a:t>
            </a:r>
            <a:r>
              <a:rPr sz="2800" spc="-20" dirty="0">
                <a:solidFill>
                  <a:srgbClr val="0432FF"/>
                </a:solidFill>
                <a:latin typeface="Franklin Gothic Book"/>
                <a:cs typeface="Franklin Gothic Book"/>
              </a:rPr>
              <a:t> </a:t>
            </a:r>
            <a:r>
              <a:rPr sz="2800" spc="-5" dirty="0">
                <a:solidFill>
                  <a:srgbClr val="0432FF"/>
                </a:solidFill>
                <a:latin typeface="Franklin Gothic Book"/>
                <a:cs typeface="Franklin Gothic Book"/>
              </a:rPr>
              <a:t>disability </a:t>
            </a:r>
            <a:r>
              <a:rPr sz="2800" spc="-5" dirty="0">
                <a:latin typeface="Franklin Gothic Book"/>
                <a:cs typeface="Franklin Gothic Book"/>
              </a:rPr>
              <a:t>or</a:t>
            </a:r>
            <a:r>
              <a:rPr sz="2800" spc="-10" dirty="0"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0432FF"/>
                </a:solidFill>
                <a:latin typeface="Franklin Gothic Book"/>
                <a:cs typeface="Franklin Gothic Book"/>
              </a:rPr>
              <a:t>death</a:t>
            </a:r>
            <a:r>
              <a:rPr sz="2800" dirty="0">
                <a:latin typeface="Franklin Gothic Book"/>
                <a:cs typeface="Franklin Gothic Book"/>
              </a:rPr>
              <a:t>.</a:t>
            </a:r>
            <a:endParaRPr sz="2800">
              <a:latin typeface="Franklin Gothic Book"/>
              <a:cs typeface="Franklin Gothic Book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223837"/>
            <a:ext cx="8102600" cy="1012825"/>
          </a:xfrm>
          <a:prstGeom prst="rect">
            <a:avLst/>
          </a:prstGeom>
          <a:solidFill>
            <a:srgbClr val="E6B9B8"/>
          </a:solidFill>
        </p:spPr>
        <p:txBody>
          <a:bodyPr vert="horz" wrap="square" lIns="0" tIns="156210" rIns="0" bIns="0" rtlCol="0">
            <a:spAutoFit/>
          </a:bodyPr>
          <a:lstStyle/>
          <a:p>
            <a:pPr marL="1637030">
              <a:lnSpc>
                <a:spcPct val="100000"/>
              </a:lnSpc>
              <a:spcBef>
                <a:spcPts val="1230"/>
              </a:spcBef>
            </a:pPr>
            <a:r>
              <a:rPr sz="4400" spc="-10" dirty="0"/>
              <a:t>Pathogenesis</a:t>
            </a:r>
            <a:r>
              <a:rPr sz="4400" dirty="0"/>
              <a:t> </a:t>
            </a:r>
            <a:r>
              <a:rPr sz="4400" spc="-5" dirty="0"/>
              <a:t>phase</a:t>
            </a:r>
            <a:endParaRPr sz="44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380235"/>
            <a:ext cx="8037195" cy="5182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393700" indent="-342900">
              <a:lnSpc>
                <a:spcPct val="150000"/>
              </a:lnSpc>
              <a:spcBef>
                <a:spcPts val="10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dirty="0">
                <a:latin typeface="Franklin Gothic Book"/>
                <a:cs typeface="Franklin Gothic Book"/>
              </a:rPr>
              <a:t>In </a:t>
            </a:r>
            <a:r>
              <a:rPr sz="3525" spc="15" baseline="1182" dirty="0">
                <a:latin typeface="Franklin Gothic Book"/>
                <a:cs typeface="Franklin Gothic Book"/>
              </a:rPr>
              <a:t>chronic </a:t>
            </a:r>
            <a:r>
              <a:rPr sz="3525" spc="22" baseline="1182" dirty="0">
                <a:latin typeface="Franklin Gothic Book"/>
                <a:cs typeface="Franklin Gothic Book"/>
              </a:rPr>
              <a:t>diseases</a:t>
            </a:r>
            <a:r>
              <a:rPr sz="2400" spc="15" dirty="0">
                <a:latin typeface="Franklin Gothic Book"/>
                <a:cs typeface="Franklin Gothic Book"/>
              </a:rPr>
              <a:t>, </a:t>
            </a:r>
            <a:r>
              <a:rPr sz="2400" spc="-5" dirty="0">
                <a:latin typeface="Franklin Gothic Book"/>
                <a:cs typeface="Franklin Gothic Book"/>
              </a:rPr>
              <a:t>the early pathogenesis </a:t>
            </a:r>
            <a:r>
              <a:rPr sz="2400" dirty="0">
                <a:latin typeface="Franklin Gothic Book"/>
                <a:cs typeface="Franklin Gothic Book"/>
              </a:rPr>
              <a:t>phase </a:t>
            </a:r>
            <a:r>
              <a:rPr sz="2400" spc="-5" dirty="0">
                <a:latin typeface="Franklin Gothic Book"/>
                <a:cs typeface="Franklin Gothic Book"/>
              </a:rPr>
              <a:t>is </a:t>
            </a:r>
            <a:r>
              <a:rPr sz="2400" spc="-5" dirty="0">
                <a:solidFill>
                  <a:srgbClr val="0432FF"/>
                </a:solidFill>
                <a:latin typeface="Franklin Gothic Book"/>
                <a:cs typeface="Franklin Gothic Book"/>
              </a:rPr>
              <a:t>less  dramatic </a:t>
            </a:r>
            <a:r>
              <a:rPr sz="2400" dirty="0">
                <a:latin typeface="Franklin Gothic Book"/>
                <a:cs typeface="Franklin Gothic Book"/>
              </a:rPr>
              <a:t>and </a:t>
            </a:r>
            <a:r>
              <a:rPr sz="2400" spc="-5" dirty="0">
                <a:latin typeface="Franklin Gothic Book"/>
                <a:cs typeface="Franklin Gothic Book"/>
              </a:rPr>
              <a:t>is also called </a:t>
            </a:r>
            <a:r>
              <a:rPr sz="2400" dirty="0">
                <a:latin typeface="Franklin Gothic Book"/>
                <a:cs typeface="Franklin Gothic Book"/>
              </a:rPr>
              <a:t>as </a:t>
            </a:r>
            <a:r>
              <a:rPr sz="3525" spc="22" baseline="1182" dirty="0">
                <a:solidFill>
                  <a:srgbClr val="FF0000"/>
                </a:solidFill>
                <a:latin typeface="Franklin Gothic Book"/>
                <a:cs typeface="Franklin Gothic Book"/>
              </a:rPr>
              <a:t>pre-symptomatic</a:t>
            </a:r>
            <a:r>
              <a:rPr sz="3525" spc="30" baseline="1182" dirty="0">
                <a:solidFill>
                  <a:srgbClr val="FF0000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latin typeface="Franklin Gothic Book"/>
                <a:cs typeface="Franklin Gothic Book"/>
              </a:rPr>
              <a:t>phase.</a:t>
            </a:r>
            <a:endParaRPr sz="2400">
              <a:latin typeface="Franklin Gothic Book"/>
              <a:cs typeface="Franklin Gothic Book"/>
            </a:endParaRPr>
          </a:p>
          <a:p>
            <a:pPr marL="355600" marR="5080" indent="-342900">
              <a:lnSpc>
                <a:spcPct val="150000"/>
              </a:lnSpc>
              <a:spcBef>
                <a:spcPts val="57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spc="-5" dirty="0">
                <a:latin typeface="Franklin Gothic Book"/>
                <a:cs typeface="Franklin Gothic Book"/>
              </a:rPr>
              <a:t>During pre-symptomatic stage, there is </a:t>
            </a:r>
            <a:r>
              <a:rPr sz="2400" spc="-5" dirty="0">
                <a:solidFill>
                  <a:srgbClr val="0432FF"/>
                </a:solidFill>
                <a:latin typeface="Franklin Gothic Book"/>
                <a:cs typeface="Franklin Gothic Book"/>
              </a:rPr>
              <a:t>no </a:t>
            </a:r>
            <a:r>
              <a:rPr sz="2400" spc="-10" dirty="0">
                <a:solidFill>
                  <a:srgbClr val="0432FF"/>
                </a:solidFill>
                <a:latin typeface="Franklin Gothic Book"/>
                <a:cs typeface="Franklin Gothic Book"/>
              </a:rPr>
              <a:t>manifest  </a:t>
            </a:r>
            <a:r>
              <a:rPr sz="2400" spc="-5" dirty="0">
                <a:solidFill>
                  <a:srgbClr val="0432FF"/>
                </a:solidFill>
                <a:latin typeface="Franklin Gothic Book"/>
                <a:cs typeface="Franklin Gothic Book"/>
              </a:rPr>
              <a:t>disease. </a:t>
            </a:r>
            <a:r>
              <a:rPr sz="2400" spc="-5" dirty="0">
                <a:latin typeface="Franklin Gothic Book"/>
                <a:cs typeface="Franklin Gothic Book"/>
              </a:rPr>
              <a:t>The </a:t>
            </a:r>
            <a:r>
              <a:rPr sz="2400" spc="-5" dirty="0">
                <a:solidFill>
                  <a:srgbClr val="C00000"/>
                </a:solidFill>
                <a:latin typeface="Franklin Gothic Book"/>
                <a:cs typeface="Franklin Gothic Book"/>
              </a:rPr>
              <a:t>pathological changes </a:t>
            </a:r>
            <a:r>
              <a:rPr sz="2400" dirty="0">
                <a:latin typeface="Franklin Gothic Book"/>
                <a:cs typeface="Franklin Gothic Book"/>
              </a:rPr>
              <a:t>are </a:t>
            </a:r>
            <a:r>
              <a:rPr sz="2400" spc="-5" dirty="0">
                <a:latin typeface="Franklin Gothic Book"/>
                <a:cs typeface="Franklin Gothic Book"/>
              </a:rPr>
              <a:t>essentially </a:t>
            </a:r>
            <a:r>
              <a:rPr sz="2400" spc="-10" dirty="0">
                <a:latin typeface="Franklin Gothic Book"/>
                <a:cs typeface="Franklin Gothic Book"/>
              </a:rPr>
              <a:t>below </a:t>
            </a:r>
            <a:r>
              <a:rPr sz="2400" spc="-5" dirty="0">
                <a:latin typeface="Franklin Gothic Book"/>
                <a:cs typeface="Franklin Gothic Book"/>
              </a:rPr>
              <a:t>the  </a:t>
            </a:r>
            <a:r>
              <a:rPr sz="2400" spc="-20" dirty="0">
                <a:latin typeface="Franklin Gothic Book"/>
                <a:cs typeface="Franklin Gothic Book"/>
              </a:rPr>
              <a:t>level </a:t>
            </a:r>
            <a:r>
              <a:rPr sz="2400" dirty="0">
                <a:latin typeface="Franklin Gothic Book"/>
                <a:cs typeface="Franklin Gothic Book"/>
              </a:rPr>
              <a:t>of </a:t>
            </a:r>
            <a:r>
              <a:rPr sz="2400" spc="-5" dirty="0">
                <a:latin typeface="Franklin Gothic Book"/>
                <a:cs typeface="Franklin Gothic Book"/>
              </a:rPr>
              <a:t>the “clinical</a:t>
            </a:r>
            <a:r>
              <a:rPr sz="2400" spc="15" dirty="0">
                <a:latin typeface="Franklin Gothic Book"/>
                <a:cs typeface="Franklin Gothic Book"/>
              </a:rPr>
              <a:t> </a:t>
            </a:r>
            <a:r>
              <a:rPr sz="2400" spc="-5" dirty="0">
                <a:latin typeface="Franklin Gothic Book"/>
                <a:cs typeface="Franklin Gothic Book"/>
              </a:rPr>
              <a:t>horizon”.</a:t>
            </a:r>
            <a:endParaRPr sz="2400">
              <a:latin typeface="Franklin Gothic Book"/>
              <a:cs typeface="Franklin Gothic Book"/>
            </a:endParaRPr>
          </a:p>
          <a:p>
            <a:pPr marL="355600" marR="979805" indent="-342900">
              <a:lnSpc>
                <a:spcPct val="150000"/>
              </a:lnSpc>
              <a:spcBef>
                <a:spcPts val="57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spc="-5" dirty="0">
                <a:latin typeface="Franklin Gothic Book"/>
                <a:cs typeface="Franklin Gothic Book"/>
              </a:rPr>
              <a:t>The </a:t>
            </a:r>
            <a:r>
              <a:rPr sz="3525" spc="22" baseline="1182" dirty="0">
                <a:latin typeface="Franklin Gothic Book"/>
                <a:cs typeface="Franklin Gothic Book"/>
              </a:rPr>
              <a:t>clinical </a:t>
            </a:r>
            <a:r>
              <a:rPr sz="3525" spc="30" baseline="1182" dirty="0">
                <a:latin typeface="Franklin Gothic Book"/>
                <a:cs typeface="Franklin Gothic Book"/>
              </a:rPr>
              <a:t>stage </a:t>
            </a:r>
            <a:r>
              <a:rPr sz="2400" spc="-5" dirty="0">
                <a:latin typeface="Franklin Gothic Book"/>
                <a:cs typeface="Franklin Gothic Book"/>
              </a:rPr>
              <a:t>begins </a:t>
            </a:r>
            <a:r>
              <a:rPr sz="2400" dirty="0">
                <a:latin typeface="Franklin Gothic Book"/>
                <a:cs typeface="Franklin Gothic Book"/>
              </a:rPr>
              <a:t>when </a:t>
            </a:r>
            <a:r>
              <a:rPr sz="2400" spc="-5" dirty="0">
                <a:solidFill>
                  <a:srgbClr val="7030A0"/>
                </a:solidFill>
                <a:latin typeface="Franklin Gothic Book"/>
                <a:cs typeface="Franklin Gothic Book"/>
              </a:rPr>
              <a:t>recognizable signs </a:t>
            </a:r>
            <a:r>
              <a:rPr sz="2400" dirty="0">
                <a:solidFill>
                  <a:srgbClr val="7030A0"/>
                </a:solidFill>
                <a:latin typeface="Franklin Gothic Book"/>
                <a:cs typeface="Franklin Gothic Book"/>
              </a:rPr>
              <a:t>or  </a:t>
            </a:r>
            <a:r>
              <a:rPr sz="2400" spc="-10" dirty="0">
                <a:solidFill>
                  <a:srgbClr val="7030A0"/>
                </a:solidFill>
                <a:latin typeface="Franklin Gothic Book"/>
                <a:cs typeface="Franklin Gothic Book"/>
              </a:rPr>
              <a:t>symptoms </a:t>
            </a:r>
            <a:r>
              <a:rPr sz="2400" spc="-20" dirty="0">
                <a:solidFill>
                  <a:srgbClr val="7030A0"/>
                </a:solidFill>
                <a:latin typeface="Franklin Gothic Book"/>
                <a:cs typeface="Franklin Gothic Book"/>
              </a:rPr>
              <a:t>appear</a:t>
            </a:r>
            <a:r>
              <a:rPr sz="2400" spc="-20" dirty="0">
                <a:latin typeface="Franklin Gothic Book"/>
                <a:cs typeface="Franklin Gothic Book"/>
              </a:rPr>
              <a:t>.</a:t>
            </a:r>
            <a:endParaRPr sz="2400">
              <a:latin typeface="Franklin Gothic Book"/>
              <a:cs typeface="Franklin Gothic Book"/>
            </a:endParaRPr>
          </a:p>
          <a:p>
            <a:pPr marL="355600" marR="45085" indent="-342900">
              <a:lnSpc>
                <a:spcPct val="150000"/>
              </a:lnSpc>
              <a:spcBef>
                <a:spcPts val="57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spc="-5" dirty="0">
                <a:latin typeface="Franklin Gothic Book"/>
                <a:cs typeface="Franklin Gothic Book"/>
              </a:rPr>
              <a:t>By the time signs </a:t>
            </a:r>
            <a:r>
              <a:rPr sz="2400" dirty="0">
                <a:latin typeface="Franklin Gothic Book"/>
                <a:cs typeface="Franklin Gothic Book"/>
              </a:rPr>
              <a:t>and </a:t>
            </a:r>
            <a:r>
              <a:rPr sz="2400" spc="-10" dirty="0">
                <a:latin typeface="Franklin Gothic Book"/>
                <a:cs typeface="Franklin Gothic Book"/>
              </a:rPr>
              <a:t>symptoms </a:t>
            </a:r>
            <a:r>
              <a:rPr sz="2400" spc="-20" dirty="0">
                <a:latin typeface="Franklin Gothic Book"/>
                <a:cs typeface="Franklin Gothic Book"/>
              </a:rPr>
              <a:t>appear, </a:t>
            </a:r>
            <a:r>
              <a:rPr sz="2400" spc="-5" dirty="0">
                <a:latin typeface="Franklin Gothic Book"/>
                <a:cs typeface="Franklin Gothic Book"/>
              </a:rPr>
              <a:t>the disease </a:t>
            </a:r>
            <a:r>
              <a:rPr sz="2400" dirty="0">
                <a:latin typeface="Franklin Gothic Book"/>
                <a:cs typeface="Franklin Gothic Book"/>
              </a:rPr>
              <a:t>phase  </a:t>
            </a:r>
            <a:r>
              <a:rPr sz="2400" spc="-5" dirty="0">
                <a:latin typeface="Franklin Gothic Book"/>
                <a:cs typeface="Franklin Gothic Book"/>
              </a:rPr>
              <a:t>is already </a:t>
            </a:r>
            <a:r>
              <a:rPr sz="2400" spc="-10" dirty="0">
                <a:latin typeface="Franklin Gothic Book"/>
                <a:cs typeface="Franklin Gothic Book"/>
              </a:rPr>
              <a:t>well </a:t>
            </a:r>
            <a:r>
              <a:rPr sz="2400" spc="-5" dirty="0">
                <a:latin typeface="Franklin Gothic Book"/>
                <a:cs typeface="Franklin Gothic Book"/>
              </a:rPr>
              <a:t>advanced </a:t>
            </a:r>
            <a:r>
              <a:rPr sz="2400" spc="-15" dirty="0">
                <a:latin typeface="Franklin Gothic Book"/>
                <a:cs typeface="Franklin Gothic Book"/>
              </a:rPr>
              <a:t>into </a:t>
            </a:r>
            <a:r>
              <a:rPr sz="2400" spc="-5" dirty="0">
                <a:latin typeface="Franklin Gothic Book"/>
                <a:cs typeface="Franklin Gothic Book"/>
              </a:rPr>
              <a:t>the </a:t>
            </a:r>
            <a:r>
              <a:rPr sz="3525" spc="7" baseline="1182" dirty="0">
                <a:solidFill>
                  <a:srgbClr val="FF0000"/>
                </a:solidFill>
                <a:latin typeface="Franklin Gothic Book"/>
                <a:cs typeface="Franklin Gothic Book"/>
              </a:rPr>
              <a:t>late </a:t>
            </a:r>
            <a:r>
              <a:rPr sz="2400" spc="-5" dirty="0">
                <a:latin typeface="Franklin Gothic Book"/>
                <a:cs typeface="Franklin Gothic Book"/>
              </a:rPr>
              <a:t>pathogenesis</a:t>
            </a:r>
            <a:r>
              <a:rPr sz="2400" spc="45" dirty="0">
                <a:latin typeface="Franklin Gothic Book"/>
                <a:cs typeface="Franklin Gothic Book"/>
              </a:rPr>
              <a:t> </a:t>
            </a:r>
            <a:r>
              <a:rPr sz="2400" dirty="0">
                <a:latin typeface="Franklin Gothic Book"/>
                <a:cs typeface="Franklin Gothic Book"/>
              </a:rPr>
              <a:t>phase.</a:t>
            </a:r>
            <a:endParaRPr sz="2400">
              <a:latin typeface="Franklin Gothic Book"/>
              <a:cs typeface="Franklin Gothic Book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223837"/>
            <a:ext cx="8102600" cy="1012825"/>
          </a:xfrm>
          <a:prstGeom prst="rect">
            <a:avLst/>
          </a:prstGeom>
          <a:solidFill>
            <a:srgbClr val="E6B9B8"/>
          </a:solidFill>
        </p:spPr>
        <p:txBody>
          <a:bodyPr vert="horz" wrap="square" lIns="0" tIns="156210" rIns="0" bIns="0" rtlCol="0">
            <a:spAutoFit/>
          </a:bodyPr>
          <a:lstStyle/>
          <a:p>
            <a:pPr marL="1637030">
              <a:lnSpc>
                <a:spcPct val="100000"/>
              </a:lnSpc>
              <a:spcBef>
                <a:spcPts val="1230"/>
              </a:spcBef>
            </a:pPr>
            <a:r>
              <a:rPr sz="4400" spc="-10" dirty="0"/>
              <a:t>Pathogenesis</a:t>
            </a:r>
            <a:r>
              <a:rPr sz="4400" dirty="0"/>
              <a:t> </a:t>
            </a:r>
            <a:r>
              <a:rPr sz="4400" spc="-5" dirty="0"/>
              <a:t>phase</a:t>
            </a:r>
            <a:endParaRPr sz="44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8000" y="1409700"/>
            <a:ext cx="8229600" cy="1824355"/>
          </a:xfrm>
          <a:custGeom>
            <a:avLst/>
            <a:gdLst/>
            <a:ahLst/>
            <a:cxnLst/>
            <a:rect l="l" t="t" r="r" b="b"/>
            <a:pathLst>
              <a:path w="8229600" h="1824355">
                <a:moveTo>
                  <a:pt x="0" y="1824037"/>
                </a:moveTo>
                <a:lnTo>
                  <a:pt x="8229600" y="1824037"/>
                </a:lnTo>
                <a:lnTo>
                  <a:pt x="8229600" y="0"/>
                </a:lnTo>
                <a:lnTo>
                  <a:pt x="0" y="0"/>
                </a:lnTo>
                <a:lnTo>
                  <a:pt x="0" y="1824037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42143" y="1624075"/>
            <a:ext cx="7962265" cy="1365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374900" marR="5080" indent="-2362200">
              <a:lnSpc>
                <a:spcPct val="100000"/>
              </a:lnSpc>
              <a:spcBef>
                <a:spcPts val="90"/>
              </a:spcBef>
            </a:pPr>
            <a:r>
              <a:rPr sz="4400" spc="-5" dirty="0"/>
              <a:t>Spectrum of Disease and Iceberg  Phenomenon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2721864" y="3608832"/>
            <a:ext cx="3483864" cy="24414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4200" y="188912"/>
            <a:ext cx="8094980" cy="1143000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218440" rIns="0" bIns="0" rtlCol="0">
            <a:spAutoFit/>
          </a:bodyPr>
          <a:lstStyle/>
          <a:p>
            <a:pPr marL="1590675">
              <a:lnSpc>
                <a:spcPct val="100000"/>
              </a:lnSpc>
              <a:spcBef>
                <a:spcPts val="1720"/>
              </a:spcBef>
            </a:pPr>
            <a:r>
              <a:rPr sz="4400" spc="-5" dirty="0"/>
              <a:t>Spectrum of disease</a:t>
            </a:r>
            <a:endParaRPr sz="44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050" marR="1202055" indent="-342900">
              <a:lnSpc>
                <a:spcPct val="120000"/>
              </a:lnSpc>
              <a:spcBef>
                <a:spcPts val="100"/>
              </a:spcBef>
              <a:buFont typeface="Wingdings"/>
              <a:buChar char=""/>
              <a:tabLst>
                <a:tab pos="526415" algn="l"/>
                <a:tab pos="527050" algn="l"/>
              </a:tabLst>
            </a:pPr>
            <a:r>
              <a:rPr spc="-5" dirty="0">
                <a:solidFill>
                  <a:srgbClr val="000000"/>
                </a:solidFill>
              </a:rPr>
              <a:t>It is a </a:t>
            </a:r>
            <a:r>
              <a:rPr sz="3825" i="1" spc="30" baseline="1089" dirty="0">
                <a:solidFill>
                  <a:srgbClr val="000000"/>
                </a:solidFill>
                <a:latin typeface="Franklin Gothic Book"/>
                <a:cs typeface="Franklin Gothic Book"/>
              </a:rPr>
              <a:t>graphic </a:t>
            </a:r>
            <a:r>
              <a:rPr sz="2600" spc="-5" dirty="0">
                <a:solidFill>
                  <a:srgbClr val="000000"/>
                </a:solidFill>
              </a:rPr>
              <a:t>representation of </a:t>
            </a:r>
            <a:r>
              <a:rPr sz="2600" spc="-5" dirty="0"/>
              <a:t>variations in the  </a:t>
            </a:r>
            <a:r>
              <a:rPr sz="2600" spc="-10" dirty="0"/>
              <a:t>manifestations </a:t>
            </a:r>
            <a:r>
              <a:rPr sz="2600" spc="-5" dirty="0"/>
              <a:t>of </a:t>
            </a:r>
            <a:r>
              <a:rPr sz="2600" spc="-10" dirty="0"/>
              <a:t>disease</a:t>
            </a:r>
            <a:r>
              <a:rPr sz="2600" spc="-10" dirty="0">
                <a:solidFill>
                  <a:srgbClr val="000000"/>
                </a:solidFill>
              </a:rPr>
              <a:t>.</a:t>
            </a:r>
            <a:endParaRPr sz="2600">
              <a:latin typeface="Franklin Gothic Book"/>
              <a:cs typeface="Franklin Gothic Book"/>
            </a:endParaRPr>
          </a:p>
          <a:p>
            <a:pPr marL="527050" marR="221615" indent="-342900">
              <a:lnSpc>
                <a:spcPct val="120000"/>
              </a:lnSpc>
              <a:spcBef>
                <a:spcPts val="625"/>
              </a:spcBef>
              <a:buFont typeface="Wingdings"/>
              <a:buChar char=""/>
              <a:tabLst>
                <a:tab pos="526415" algn="l"/>
                <a:tab pos="527050" algn="l"/>
              </a:tabLst>
            </a:pPr>
            <a:r>
              <a:rPr spc="-30" dirty="0">
                <a:solidFill>
                  <a:srgbClr val="000000"/>
                </a:solidFill>
              </a:rPr>
              <a:t>At </a:t>
            </a:r>
            <a:r>
              <a:rPr spc="-5" dirty="0">
                <a:solidFill>
                  <a:srgbClr val="000000"/>
                </a:solidFill>
              </a:rPr>
              <a:t>the one end of </a:t>
            </a:r>
            <a:r>
              <a:rPr spc="-10" dirty="0">
                <a:solidFill>
                  <a:srgbClr val="000000"/>
                </a:solidFill>
              </a:rPr>
              <a:t>disease </a:t>
            </a:r>
            <a:r>
              <a:rPr spc="-5" dirty="0">
                <a:solidFill>
                  <a:srgbClr val="000000"/>
                </a:solidFill>
              </a:rPr>
              <a:t>spectrum are </a:t>
            </a:r>
            <a:r>
              <a:rPr sz="3825" spc="30" baseline="1089" dirty="0">
                <a:solidFill>
                  <a:srgbClr val="0432FF"/>
                </a:solidFill>
              </a:rPr>
              <a:t>sub-clinical  </a:t>
            </a:r>
            <a:r>
              <a:rPr sz="3825" spc="15" baseline="1089" dirty="0">
                <a:solidFill>
                  <a:srgbClr val="0432FF"/>
                </a:solidFill>
              </a:rPr>
              <a:t>infections </a:t>
            </a:r>
            <a:r>
              <a:rPr sz="2600" spc="-5" dirty="0">
                <a:solidFill>
                  <a:srgbClr val="000000"/>
                </a:solidFill>
              </a:rPr>
              <a:t>which are </a:t>
            </a:r>
            <a:r>
              <a:rPr sz="260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not</a:t>
            </a:r>
            <a:r>
              <a:rPr sz="2600" spc="-10" dirty="0">
                <a:solidFill>
                  <a:srgbClr val="000000"/>
                </a:solidFill>
              </a:rPr>
              <a:t> </a:t>
            </a:r>
            <a:r>
              <a:rPr sz="2600" spc="-5" dirty="0">
                <a:solidFill>
                  <a:srgbClr val="000000"/>
                </a:solidFill>
              </a:rPr>
              <a:t>ordinarily identified, and at the  </a:t>
            </a:r>
            <a:r>
              <a:rPr sz="2600" spc="-10" dirty="0">
                <a:solidFill>
                  <a:srgbClr val="000000"/>
                </a:solidFill>
              </a:rPr>
              <a:t>other </a:t>
            </a:r>
            <a:r>
              <a:rPr sz="2600" spc="-5" dirty="0">
                <a:solidFill>
                  <a:srgbClr val="000000"/>
                </a:solidFill>
              </a:rPr>
              <a:t>end are </a:t>
            </a:r>
            <a:r>
              <a:rPr sz="3825" spc="7" baseline="1089" dirty="0">
                <a:solidFill>
                  <a:srgbClr val="0432FF"/>
                </a:solidFill>
              </a:rPr>
              <a:t>fatal</a:t>
            </a:r>
            <a:r>
              <a:rPr sz="3825" spc="44" baseline="1089" dirty="0">
                <a:solidFill>
                  <a:srgbClr val="0432FF"/>
                </a:solidFill>
              </a:rPr>
              <a:t> </a:t>
            </a:r>
            <a:r>
              <a:rPr sz="3825" spc="22" baseline="1089" dirty="0">
                <a:solidFill>
                  <a:srgbClr val="0432FF"/>
                </a:solidFill>
              </a:rPr>
              <a:t>illnesses</a:t>
            </a:r>
            <a:r>
              <a:rPr sz="2600" spc="15" dirty="0">
                <a:solidFill>
                  <a:srgbClr val="000000"/>
                </a:solidFill>
              </a:rPr>
              <a:t>.</a:t>
            </a:r>
            <a:endParaRPr sz="2600"/>
          </a:p>
          <a:p>
            <a:pPr marL="527050" marR="5080" indent="-342900">
              <a:lnSpc>
                <a:spcPct val="120000"/>
              </a:lnSpc>
              <a:spcBef>
                <a:spcPts val="625"/>
              </a:spcBef>
              <a:buFont typeface="Wingdings"/>
              <a:buChar char=""/>
              <a:tabLst>
                <a:tab pos="526415" algn="l"/>
                <a:tab pos="527050" algn="l"/>
              </a:tabLst>
            </a:pPr>
            <a:r>
              <a:rPr spc="-5" dirty="0">
                <a:solidFill>
                  <a:srgbClr val="000000"/>
                </a:solidFill>
              </a:rPr>
              <a:t>In the </a:t>
            </a:r>
            <a:r>
              <a:rPr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middle</a:t>
            </a:r>
            <a:r>
              <a:rPr spc="-5" dirty="0">
                <a:solidFill>
                  <a:srgbClr val="000000"/>
                </a:solidFill>
              </a:rPr>
              <a:t> of spectrum lie illnesses </a:t>
            </a:r>
            <a:r>
              <a:rPr dirty="0">
                <a:solidFill>
                  <a:srgbClr val="000000"/>
                </a:solidFill>
              </a:rPr>
              <a:t>ranging </a:t>
            </a:r>
            <a:r>
              <a:rPr spc="-5" dirty="0">
                <a:solidFill>
                  <a:srgbClr val="000000"/>
                </a:solidFill>
              </a:rPr>
              <a:t>in </a:t>
            </a:r>
            <a:r>
              <a:rPr spc="-15" dirty="0">
                <a:solidFill>
                  <a:srgbClr val="000000"/>
                </a:solidFill>
              </a:rPr>
              <a:t>severity  </a:t>
            </a:r>
            <a:r>
              <a:rPr spc="-20" dirty="0">
                <a:solidFill>
                  <a:srgbClr val="000000"/>
                </a:solidFill>
              </a:rPr>
              <a:t>from </a:t>
            </a:r>
            <a:r>
              <a:rPr spc="-5" dirty="0">
                <a:solidFill>
                  <a:srgbClr val="00B050"/>
                </a:solidFill>
              </a:rPr>
              <a:t>mild </a:t>
            </a:r>
            <a:r>
              <a:rPr spc="-25" dirty="0">
                <a:solidFill>
                  <a:srgbClr val="00B050"/>
                </a:solidFill>
              </a:rPr>
              <a:t>to</a:t>
            </a:r>
            <a:r>
              <a:rPr spc="20" dirty="0">
                <a:solidFill>
                  <a:srgbClr val="00B050"/>
                </a:solidFill>
              </a:rPr>
              <a:t> </a:t>
            </a:r>
            <a:r>
              <a:rPr spc="-20" dirty="0">
                <a:solidFill>
                  <a:srgbClr val="00B050"/>
                </a:solidFill>
              </a:rPr>
              <a:t>severe</a:t>
            </a:r>
            <a:r>
              <a:rPr spc="-20" dirty="0">
                <a:solidFill>
                  <a:srgbClr val="000000"/>
                </a:solidFill>
              </a:rPr>
              <a:t>.</a:t>
            </a:r>
          </a:p>
          <a:p>
            <a:pPr marL="527050" marR="197485" indent="-342900">
              <a:lnSpc>
                <a:spcPct val="120000"/>
              </a:lnSpc>
              <a:spcBef>
                <a:spcPts val="620"/>
              </a:spcBef>
              <a:buFont typeface="Wingdings"/>
              <a:buChar char=""/>
              <a:tabLst>
                <a:tab pos="526415" algn="l"/>
                <a:tab pos="527050" algn="l"/>
              </a:tabLst>
            </a:pPr>
            <a:r>
              <a:rPr spc="-10" dirty="0">
                <a:solidFill>
                  <a:srgbClr val="000000"/>
                </a:solidFill>
              </a:rPr>
              <a:t>These </a:t>
            </a:r>
            <a:r>
              <a:rPr spc="-5" dirty="0">
                <a:solidFill>
                  <a:srgbClr val="000000"/>
                </a:solidFill>
              </a:rPr>
              <a:t>different </a:t>
            </a:r>
            <a:r>
              <a:rPr spc="-10" dirty="0">
                <a:solidFill>
                  <a:srgbClr val="000000"/>
                </a:solidFill>
              </a:rPr>
              <a:t>manifestations </a:t>
            </a:r>
            <a:r>
              <a:rPr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are the result of </a:t>
            </a:r>
            <a:r>
              <a:rPr spc="-5" dirty="0">
                <a:solidFill>
                  <a:srgbClr val="0070C0"/>
                </a:solidFill>
              </a:rPr>
              <a:t> individuals’ different </a:t>
            </a:r>
            <a:r>
              <a:rPr spc="-15" dirty="0">
                <a:solidFill>
                  <a:srgbClr val="0070C0"/>
                </a:solidFill>
              </a:rPr>
              <a:t>states </a:t>
            </a:r>
            <a:r>
              <a:rPr spc="-5" dirty="0">
                <a:solidFill>
                  <a:srgbClr val="0070C0"/>
                </a:solidFill>
              </a:rPr>
              <a:t>of immunity and</a:t>
            </a:r>
            <a:r>
              <a:rPr spc="95" dirty="0">
                <a:solidFill>
                  <a:srgbClr val="0070C0"/>
                </a:solidFill>
              </a:rPr>
              <a:t> </a:t>
            </a:r>
            <a:r>
              <a:rPr spc="-15" dirty="0">
                <a:solidFill>
                  <a:srgbClr val="0070C0"/>
                </a:solidFill>
              </a:rPr>
              <a:t>receptivity.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BFBFBF"/>
          </a:solidFill>
        </p:spPr>
        <p:txBody>
          <a:bodyPr vert="horz" wrap="square" lIns="0" tIns="220979" rIns="0" bIns="0" rtlCol="0">
            <a:spAutoFit/>
          </a:bodyPr>
          <a:lstStyle/>
          <a:p>
            <a:pPr marL="1934845">
              <a:lnSpc>
                <a:spcPct val="100000"/>
              </a:lnSpc>
              <a:spcBef>
                <a:spcPts val="1739"/>
              </a:spcBef>
            </a:pPr>
            <a:r>
              <a:rPr sz="4400" spc="-5" dirty="0"/>
              <a:t>Iceberg of disease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2944367" y="1700783"/>
            <a:ext cx="3627120" cy="45750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733800" y="1905000"/>
            <a:ext cx="2157730" cy="462280"/>
          </a:xfrm>
          <a:prstGeom prst="rect">
            <a:avLst/>
          </a:prstGeom>
          <a:solidFill>
            <a:srgbClr val="F2F2F2"/>
          </a:solidFill>
          <a:ln w="9525">
            <a:solidFill>
              <a:srgbClr val="000000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85"/>
              </a:spcBef>
            </a:pPr>
            <a:r>
              <a:rPr sz="2400" spc="-5" dirty="0">
                <a:latin typeface="Franklin Gothic Medium"/>
                <a:cs typeface="Franklin Gothic Medium"/>
              </a:rPr>
              <a:t>The floating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tip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65337" y="2898775"/>
            <a:ext cx="1454150" cy="462280"/>
          </a:xfrm>
          <a:prstGeom prst="rect">
            <a:avLst/>
          </a:prstGeom>
          <a:solidFill>
            <a:srgbClr val="F2F2F2"/>
          </a:solidFill>
          <a:ln w="9525">
            <a:solidFill>
              <a:srgbClr val="000000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85"/>
              </a:spcBef>
            </a:pPr>
            <a:r>
              <a:rPr sz="2400" spc="-15" dirty="0">
                <a:latin typeface="Franklin Gothic Medium"/>
                <a:cs typeface="Franklin Gothic Medium"/>
              </a:rPr>
              <a:t>Waterline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0300" y="5105400"/>
            <a:ext cx="3326129" cy="462280"/>
          </a:xfrm>
          <a:prstGeom prst="rect">
            <a:avLst/>
          </a:prstGeom>
          <a:solidFill>
            <a:srgbClr val="F2F2F2"/>
          </a:solidFill>
          <a:ln w="9525">
            <a:solidFill>
              <a:srgbClr val="000000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85"/>
              </a:spcBef>
            </a:pPr>
            <a:r>
              <a:rPr sz="2400" spc="-5" dirty="0">
                <a:latin typeface="Franklin Gothic Medium"/>
                <a:cs typeface="Franklin Gothic Medium"/>
              </a:rPr>
              <a:t>The submerged</a:t>
            </a:r>
            <a:r>
              <a:rPr sz="2400" spc="-20" dirty="0">
                <a:latin typeface="Franklin Gothic Medium"/>
                <a:cs typeface="Franklin Gothic Medium"/>
              </a:rPr>
              <a:t> </a:t>
            </a:r>
            <a:r>
              <a:rPr sz="2400" spc="5" dirty="0">
                <a:latin typeface="Franklin Gothic Medium"/>
                <a:cs typeface="Franklin Gothic Medium"/>
              </a:rPr>
              <a:t>portion</a:t>
            </a:r>
            <a:endParaRPr sz="24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8000" y="571500"/>
            <a:ext cx="8501062" cy="5816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479600"/>
            <a:ext cx="8218170" cy="4754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50520">
              <a:lnSpc>
                <a:spcPct val="120000"/>
              </a:lnSpc>
              <a:spcBef>
                <a:spcPts val="100"/>
              </a:spcBef>
            </a:pPr>
            <a:r>
              <a:rPr sz="2600" spc="-5" dirty="0">
                <a:latin typeface="Franklin Gothic Book"/>
                <a:cs typeface="Franklin Gothic Book"/>
              </a:rPr>
              <a:t>Spectrum of </a:t>
            </a:r>
            <a:r>
              <a:rPr sz="2600" spc="-10" dirty="0">
                <a:latin typeface="Franklin Gothic Book"/>
                <a:cs typeface="Franklin Gothic Book"/>
              </a:rPr>
              <a:t>disease </a:t>
            </a:r>
            <a:r>
              <a:rPr sz="2600" spc="-5" dirty="0">
                <a:latin typeface="Franklin Gothic Book"/>
                <a:cs typeface="Franklin Gothic Book"/>
              </a:rPr>
              <a:t>presents </a:t>
            </a:r>
            <a:r>
              <a:rPr sz="3825" spc="30" baseline="1089" dirty="0">
                <a:solidFill>
                  <a:srgbClr val="FF0000"/>
                </a:solidFill>
                <a:latin typeface="Franklin Gothic Book"/>
                <a:cs typeface="Franklin Gothic Book"/>
              </a:rPr>
              <a:t>challenges </a:t>
            </a:r>
            <a:r>
              <a:rPr sz="2600" spc="-25" dirty="0">
                <a:latin typeface="Franklin Gothic Book"/>
                <a:cs typeface="Franklin Gothic Book"/>
              </a:rPr>
              <a:t>to </a:t>
            </a:r>
            <a:r>
              <a:rPr sz="2600" spc="-5" dirty="0">
                <a:latin typeface="Franklin Gothic Book"/>
                <a:cs typeface="Franklin Gothic Book"/>
              </a:rPr>
              <a:t>the clinician  and </a:t>
            </a:r>
            <a:r>
              <a:rPr sz="2600" spc="-25" dirty="0">
                <a:latin typeface="Franklin Gothic Book"/>
                <a:cs typeface="Franklin Gothic Book"/>
              </a:rPr>
              <a:t>to </a:t>
            </a:r>
            <a:r>
              <a:rPr sz="2600" spc="-5" dirty="0">
                <a:latin typeface="Franklin Gothic Book"/>
                <a:cs typeface="Franklin Gothic Book"/>
              </a:rPr>
              <a:t>the public health</a:t>
            </a:r>
            <a:r>
              <a:rPr sz="2600" spc="35" dirty="0">
                <a:latin typeface="Franklin Gothic Book"/>
                <a:cs typeface="Franklin Gothic Book"/>
              </a:rPr>
              <a:t> </a:t>
            </a:r>
            <a:r>
              <a:rPr sz="2600" spc="-40" dirty="0">
                <a:latin typeface="Franklin Gothic Book"/>
                <a:cs typeface="Franklin Gothic Book"/>
              </a:rPr>
              <a:t>worker.</a:t>
            </a:r>
            <a:endParaRPr sz="2600">
              <a:latin typeface="Franklin Gothic Book"/>
              <a:cs typeface="Franklin Gothic Book"/>
            </a:endParaRPr>
          </a:p>
          <a:p>
            <a:pPr marL="12700">
              <a:lnSpc>
                <a:spcPct val="100000"/>
              </a:lnSpc>
              <a:spcBef>
                <a:spcPts val="1265"/>
              </a:spcBef>
            </a:pPr>
            <a:r>
              <a:rPr sz="2550" spc="25" dirty="0">
                <a:solidFill>
                  <a:srgbClr val="C00000"/>
                </a:solidFill>
                <a:latin typeface="Franklin Gothic Book"/>
                <a:cs typeface="Franklin Gothic Book"/>
              </a:rPr>
              <a:t>WHY?</a:t>
            </a:r>
            <a:endParaRPr sz="2550">
              <a:latin typeface="Franklin Gothic Book"/>
              <a:cs typeface="Franklin Gothic Book"/>
            </a:endParaRPr>
          </a:p>
          <a:p>
            <a:pPr marL="755650" marR="127635" indent="-285750">
              <a:lnSpc>
                <a:spcPct val="120000"/>
              </a:lnSpc>
              <a:spcBef>
                <a:spcPts val="650"/>
              </a:spcBef>
              <a:buFont typeface="Wingdings"/>
              <a:buChar char=""/>
              <a:tabLst>
                <a:tab pos="755015" algn="l"/>
                <a:tab pos="755650" algn="l"/>
              </a:tabLst>
            </a:pPr>
            <a:r>
              <a:rPr sz="2400" spc="-5" dirty="0">
                <a:latin typeface="Franklin Gothic Book"/>
                <a:cs typeface="Franklin Gothic Book"/>
              </a:rPr>
              <a:t>Because </a:t>
            </a:r>
            <a:r>
              <a:rPr sz="2400" dirty="0">
                <a:latin typeface="Franklin Gothic Book"/>
                <a:cs typeface="Franklin Gothic Book"/>
              </a:rPr>
              <a:t>of </a:t>
            </a:r>
            <a:r>
              <a:rPr sz="2400" spc="-5" dirty="0">
                <a:latin typeface="Franklin Gothic Book"/>
                <a:cs typeface="Franklin Gothic Book"/>
              </a:rPr>
              <a:t>the clinical spectrum, cases </a:t>
            </a:r>
            <a:r>
              <a:rPr sz="2400" dirty="0">
                <a:latin typeface="Franklin Gothic Book"/>
                <a:cs typeface="Franklin Gothic Book"/>
              </a:rPr>
              <a:t>of </a:t>
            </a:r>
            <a:r>
              <a:rPr sz="2400" spc="-5" dirty="0">
                <a:latin typeface="Franklin Gothic Book"/>
                <a:cs typeface="Franklin Gothic Book"/>
              </a:rPr>
              <a:t>illness </a:t>
            </a:r>
            <a:r>
              <a:rPr sz="2400" u="heavy" spc="-5" dirty="0">
                <a:solidFill>
                  <a:srgbClr val="0432FF"/>
                </a:solidFill>
                <a:uFill>
                  <a:solidFill>
                    <a:srgbClr val="0432FF"/>
                  </a:solidFill>
                </a:uFill>
                <a:latin typeface="Franklin Gothic Book"/>
                <a:cs typeface="Franklin Gothic Book"/>
              </a:rPr>
              <a:t> diagnosed</a:t>
            </a:r>
            <a:r>
              <a:rPr sz="2400" spc="-5" dirty="0">
                <a:solidFill>
                  <a:srgbClr val="0432FF"/>
                </a:solidFill>
                <a:latin typeface="Franklin Gothic Book"/>
                <a:cs typeface="Franklin Gothic Book"/>
              </a:rPr>
              <a:t> </a:t>
            </a:r>
            <a:r>
              <a:rPr sz="2400" spc="-20" dirty="0">
                <a:latin typeface="Franklin Gothic Book"/>
                <a:cs typeface="Franklin Gothic Book"/>
              </a:rPr>
              <a:t>by </a:t>
            </a:r>
            <a:r>
              <a:rPr sz="2400" spc="-5" dirty="0">
                <a:latin typeface="Franklin Gothic Book"/>
                <a:cs typeface="Franklin Gothic Book"/>
              </a:rPr>
              <a:t>clinicians in the community </a:t>
            </a:r>
            <a:r>
              <a:rPr sz="2400" spc="5" dirty="0">
                <a:latin typeface="Franklin Gothic Book"/>
                <a:cs typeface="Franklin Gothic Book"/>
              </a:rPr>
              <a:t>often </a:t>
            </a:r>
            <a:r>
              <a:rPr sz="2400" spc="-5" dirty="0">
                <a:latin typeface="Franklin Gothic Book"/>
                <a:cs typeface="Franklin Gothic Book"/>
              </a:rPr>
              <a:t>represent  only the </a:t>
            </a:r>
            <a:r>
              <a:rPr sz="2400" spc="-5" dirty="0">
                <a:solidFill>
                  <a:srgbClr val="0432FF"/>
                </a:solidFill>
                <a:latin typeface="Franklin Gothic Book"/>
                <a:cs typeface="Franklin Gothic Book"/>
              </a:rPr>
              <a:t>“tip </a:t>
            </a:r>
            <a:r>
              <a:rPr sz="2400" dirty="0">
                <a:solidFill>
                  <a:srgbClr val="0432FF"/>
                </a:solidFill>
                <a:latin typeface="Franklin Gothic Book"/>
                <a:cs typeface="Franklin Gothic Book"/>
              </a:rPr>
              <a:t>of </a:t>
            </a:r>
            <a:r>
              <a:rPr sz="2400" spc="-5" dirty="0">
                <a:solidFill>
                  <a:srgbClr val="0432FF"/>
                </a:solidFill>
                <a:latin typeface="Franklin Gothic Book"/>
                <a:cs typeface="Franklin Gothic Book"/>
              </a:rPr>
              <a:t>the iceberg</a:t>
            </a:r>
            <a:r>
              <a:rPr sz="2400" spc="-5" dirty="0">
                <a:latin typeface="Franklin Gothic Book"/>
                <a:cs typeface="Franklin Gothic Book"/>
              </a:rPr>
              <a:t>.” </a:t>
            </a:r>
            <a:r>
              <a:rPr sz="2400" spc="-10" dirty="0">
                <a:latin typeface="Franklin Gothic Book"/>
                <a:cs typeface="Franklin Gothic Book"/>
              </a:rPr>
              <a:t>Many </a:t>
            </a:r>
            <a:r>
              <a:rPr sz="2400" spc="-5" dirty="0">
                <a:latin typeface="Franklin Gothic Book"/>
                <a:cs typeface="Franklin Gothic Book"/>
              </a:rPr>
              <a:t>additional cases </a:t>
            </a:r>
            <a:r>
              <a:rPr sz="2400" spc="-20" dirty="0">
                <a:latin typeface="Franklin Gothic Book"/>
                <a:cs typeface="Franklin Gothic Book"/>
              </a:rPr>
              <a:t>may  </a:t>
            </a:r>
            <a:r>
              <a:rPr sz="2400" spc="-5" dirty="0">
                <a:latin typeface="Franklin Gothic Book"/>
                <a:cs typeface="Franklin Gothic Book"/>
              </a:rPr>
              <a:t>be </a:t>
            </a:r>
            <a:r>
              <a:rPr sz="3525" spc="7" baseline="1182" dirty="0">
                <a:solidFill>
                  <a:srgbClr val="00B050"/>
                </a:solidFill>
                <a:latin typeface="Franklin Gothic Book"/>
                <a:cs typeface="Franklin Gothic Book"/>
              </a:rPr>
              <a:t>too </a:t>
            </a:r>
            <a:r>
              <a:rPr sz="3525" spc="22" baseline="1182" dirty="0">
                <a:solidFill>
                  <a:srgbClr val="00B050"/>
                </a:solidFill>
                <a:latin typeface="Franklin Gothic Book"/>
                <a:cs typeface="Franklin Gothic Book"/>
              </a:rPr>
              <a:t>early </a:t>
            </a:r>
            <a:r>
              <a:rPr sz="3525" baseline="1182" dirty="0">
                <a:solidFill>
                  <a:srgbClr val="00B050"/>
                </a:solidFill>
                <a:latin typeface="Franklin Gothic Book"/>
                <a:cs typeface="Franklin Gothic Book"/>
              </a:rPr>
              <a:t>to </a:t>
            </a:r>
            <a:r>
              <a:rPr sz="3525" spc="30" baseline="1182" dirty="0">
                <a:solidFill>
                  <a:srgbClr val="00B050"/>
                </a:solidFill>
                <a:latin typeface="Franklin Gothic Book"/>
                <a:cs typeface="Franklin Gothic Book"/>
              </a:rPr>
              <a:t>diagnose or </a:t>
            </a:r>
            <a:r>
              <a:rPr sz="3525" spc="15" baseline="1182" dirty="0">
                <a:solidFill>
                  <a:srgbClr val="00B050"/>
                </a:solidFill>
                <a:latin typeface="Franklin Gothic Book"/>
                <a:cs typeface="Franklin Gothic Book"/>
              </a:rPr>
              <a:t>may </a:t>
            </a:r>
            <a:r>
              <a:rPr sz="3525" spc="30" baseline="1182" dirty="0">
                <a:solidFill>
                  <a:srgbClr val="00B050"/>
                </a:solidFill>
                <a:latin typeface="Franklin Gothic Book"/>
                <a:cs typeface="Franklin Gothic Book"/>
              </a:rPr>
              <a:t>remain</a:t>
            </a:r>
            <a:r>
              <a:rPr sz="3525" spc="44" baseline="1182" dirty="0">
                <a:solidFill>
                  <a:srgbClr val="00B050"/>
                </a:solidFill>
                <a:latin typeface="Franklin Gothic Book"/>
                <a:cs typeface="Franklin Gothic Book"/>
              </a:rPr>
              <a:t> </a:t>
            </a:r>
            <a:r>
              <a:rPr sz="3525" spc="22" baseline="1182" dirty="0">
                <a:solidFill>
                  <a:srgbClr val="00B050"/>
                </a:solidFill>
                <a:latin typeface="Franklin Gothic Book"/>
                <a:cs typeface="Franklin Gothic Book"/>
              </a:rPr>
              <a:t>asymptomatic</a:t>
            </a:r>
            <a:r>
              <a:rPr sz="2400" spc="15" dirty="0">
                <a:latin typeface="Franklin Gothic Book"/>
                <a:cs typeface="Franklin Gothic Book"/>
              </a:rPr>
              <a:t>.</a:t>
            </a:r>
            <a:endParaRPr sz="2400">
              <a:latin typeface="Franklin Gothic Book"/>
              <a:cs typeface="Franklin Gothic Book"/>
            </a:endParaRPr>
          </a:p>
          <a:p>
            <a:pPr marL="755650" marR="5080" indent="-285750" algn="just">
              <a:lnSpc>
                <a:spcPct val="120000"/>
              </a:lnSpc>
              <a:spcBef>
                <a:spcPts val="575"/>
              </a:spcBef>
              <a:buFont typeface="Wingdings"/>
              <a:buChar char=""/>
              <a:tabLst>
                <a:tab pos="755650" algn="l"/>
              </a:tabLst>
            </a:pPr>
            <a:r>
              <a:rPr sz="2400" spc="-15" dirty="0">
                <a:latin typeface="Franklin Gothic Book"/>
                <a:cs typeface="Franklin Gothic Book"/>
              </a:rPr>
              <a:t>For </a:t>
            </a:r>
            <a:r>
              <a:rPr sz="2400" spc="-5" dirty="0">
                <a:latin typeface="Franklin Gothic Book"/>
                <a:cs typeface="Franklin Gothic Book"/>
              </a:rPr>
              <a:t>the public health </a:t>
            </a:r>
            <a:r>
              <a:rPr sz="2400" spc="-35" dirty="0">
                <a:latin typeface="Franklin Gothic Book"/>
                <a:cs typeface="Franklin Gothic Book"/>
              </a:rPr>
              <a:t>worker, </a:t>
            </a:r>
            <a:r>
              <a:rPr sz="2400" spc="-5" dirty="0">
                <a:latin typeface="Franklin Gothic Book"/>
                <a:cs typeface="Franklin Gothic Book"/>
              </a:rPr>
              <a:t>the challenge is </a:t>
            </a:r>
            <a:r>
              <a:rPr sz="2400" dirty="0">
                <a:latin typeface="Franklin Gothic Book"/>
                <a:cs typeface="Franklin Gothic Book"/>
              </a:rPr>
              <a:t>that persons  with </a:t>
            </a:r>
            <a:r>
              <a:rPr sz="3525" spc="30" baseline="1182" dirty="0">
                <a:solidFill>
                  <a:srgbClr val="0432FF"/>
                </a:solidFill>
                <a:latin typeface="Franklin Gothic Book"/>
                <a:cs typeface="Franklin Gothic Book"/>
              </a:rPr>
              <a:t>undiagnosed </a:t>
            </a:r>
            <a:r>
              <a:rPr sz="3525" spc="15" baseline="1182" dirty="0">
                <a:solidFill>
                  <a:srgbClr val="0432FF"/>
                </a:solidFill>
                <a:latin typeface="Franklin Gothic Book"/>
                <a:cs typeface="Franklin Gothic Book"/>
              </a:rPr>
              <a:t>infections may </a:t>
            </a:r>
            <a:r>
              <a:rPr sz="3525" spc="30" baseline="1182" dirty="0">
                <a:solidFill>
                  <a:srgbClr val="0432FF"/>
                </a:solidFill>
                <a:latin typeface="Franklin Gothic Book"/>
                <a:cs typeface="Franklin Gothic Book"/>
              </a:rPr>
              <a:t>be able </a:t>
            </a:r>
            <a:r>
              <a:rPr sz="3525" baseline="1182" dirty="0">
                <a:solidFill>
                  <a:srgbClr val="0432FF"/>
                </a:solidFill>
                <a:latin typeface="Franklin Gothic Book"/>
                <a:cs typeface="Franklin Gothic Book"/>
              </a:rPr>
              <a:t>to </a:t>
            </a:r>
            <a:r>
              <a:rPr sz="3525" spc="22" baseline="1182" dirty="0">
                <a:solidFill>
                  <a:srgbClr val="0432FF"/>
                </a:solidFill>
                <a:latin typeface="Franklin Gothic Book"/>
                <a:cs typeface="Franklin Gothic Book"/>
              </a:rPr>
              <a:t>transmit </a:t>
            </a:r>
            <a:r>
              <a:rPr sz="3525" spc="37" baseline="1182" dirty="0">
                <a:solidFill>
                  <a:srgbClr val="0432FF"/>
                </a:solidFill>
                <a:latin typeface="Franklin Gothic Book"/>
                <a:cs typeface="Franklin Gothic Book"/>
              </a:rPr>
              <a:t>them  </a:t>
            </a:r>
            <a:r>
              <a:rPr sz="3525" baseline="1182" dirty="0">
                <a:solidFill>
                  <a:srgbClr val="0432FF"/>
                </a:solidFill>
                <a:latin typeface="Franklin Gothic Book"/>
                <a:cs typeface="Franklin Gothic Book"/>
              </a:rPr>
              <a:t>to</a:t>
            </a:r>
            <a:r>
              <a:rPr sz="3525" spc="15" baseline="1182" dirty="0">
                <a:solidFill>
                  <a:srgbClr val="0432FF"/>
                </a:solidFill>
                <a:latin typeface="Franklin Gothic Book"/>
                <a:cs typeface="Franklin Gothic Book"/>
              </a:rPr>
              <a:t> </a:t>
            </a:r>
            <a:r>
              <a:rPr sz="3525" spc="22" baseline="1182" dirty="0">
                <a:solidFill>
                  <a:srgbClr val="0432FF"/>
                </a:solidFill>
                <a:latin typeface="Franklin Gothic Book"/>
                <a:cs typeface="Franklin Gothic Book"/>
              </a:rPr>
              <a:t>others</a:t>
            </a:r>
            <a:r>
              <a:rPr sz="2400" spc="15" dirty="0">
                <a:latin typeface="Franklin Gothic Book"/>
                <a:cs typeface="Franklin Gothic Book"/>
              </a:rPr>
              <a:t>.</a:t>
            </a:r>
            <a:endParaRPr sz="2400">
              <a:latin typeface="Franklin Gothic Book"/>
              <a:cs typeface="Franklin Gothic Book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84200" y="188912"/>
            <a:ext cx="8094980" cy="1143000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218440" rIns="0" bIns="0" rtlCol="0">
            <a:spAutoFit/>
          </a:bodyPr>
          <a:lstStyle/>
          <a:p>
            <a:pPr marL="1590675">
              <a:lnSpc>
                <a:spcPct val="100000"/>
              </a:lnSpc>
              <a:spcBef>
                <a:spcPts val="1720"/>
              </a:spcBef>
            </a:pPr>
            <a:r>
              <a:rPr sz="4400" spc="-5" dirty="0"/>
              <a:t>Spectrum of disease</a:t>
            </a:r>
            <a:endParaRPr sz="44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1646237"/>
            <a:ext cx="8229600" cy="1393825"/>
          </a:xfrm>
          <a:custGeom>
            <a:avLst/>
            <a:gdLst/>
            <a:ahLst/>
            <a:cxnLst/>
            <a:rect l="l" t="t" r="r" b="b"/>
            <a:pathLst>
              <a:path w="8229600" h="1393825">
                <a:moveTo>
                  <a:pt x="0" y="1393825"/>
                </a:moveTo>
                <a:lnTo>
                  <a:pt x="8229600" y="1393825"/>
                </a:lnTo>
                <a:lnTo>
                  <a:pt x="8229600" y="0"/>
                </a:lnTo>
                <a:lnTo>
                  <a:pt x="0" y="0"/>
                </a:lnTo>
                <a:lnTo>
                  <a:pt x="0" y="1393825"/>
                </a:lnTo>
                <a:close/>
              </a:path>
            </a:pathLst>
          </a:custGeom>
          <a:solidFill>
            <a:srgbClr val="CCC1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24335" y="1980692"/>
            <a:ext cx="5295265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spc="-5" dirty="0"/>
              <a:t>Concept of</a:t>
            </a:r>
            <a:r>
              <a:rPr sz="4400" spc="-30" dirty="0"/>
              <a:t> </a:t>
            </a:r>
            <a:r>
              <a:rPr sz="4400" spc="-15" dirty="0"/>
              <a:t>Prevention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1950720" y="3108960"/>
            <a:ext cx="4620767" cy="29626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22320" y="1514855"/>
            <a:ext cx="1932431" cy="40538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5800" y="1717675"/>
            <a:ext cx="1668780" cy="584200"/>
          </a:xfrm>
          <a:custGeom>
            <a:avLst/>
            <a:gdLst/>
            <a:ahLst/>
            <a:cxnLst/>
            <a:rect l="l" t="t" r="r" b="b"/>
            <a:pathLst>
              <a:path w="1668780" h="584200">
                <a:moveTo>
                  <a:pt x="0" y="584200"/>
                </a:moveTo>
                <a:lnTo>
                  <a:pt x="1668462" y="584200"/>
                </a:lnTo>
                <a:lnTo>
                  <a:pt x="1668462" y="0"/>
                </a:lnTo>
                <a:lnTo>
                  <a:pt x="0" y="0"/>
                </a:lnTo>
                <a:lnTo>
                  <a:pt x="0" y="584200"/>
                </a:lnTo>
                <a:close/>
              </a:path>
            </a:pathLst>
          </a:custGeom>
          <a:solidFill>
            <a:srgbClr val="EBF1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85800" y="1717675"/>
            <a:ext cx="1668780" cy="58420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65"/>
              </a:spcBef>
            </a:pPr>
            <a:r>
              <a:rPr sz="3200" spc="-5" dirty="0">
                <a:latin typeface="Franklin Gothic Medium"/>
                <a:cs typeface="Franklin Gothic Medium"/>
              </a:rPr>
              <a:t>Etiology</a:t>
            </a:r>
            <a:endParaRPr sz="32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7200" y="3614737"/>
            <a:ext cx="2338705" cy="584200"/>
          </a:xfrm>
          <a:custGeom>
            <a:avLst/>
            <a:gdLst/>
            <a:ahLst/>
            <a:cxnLst/>
            <a:rect l="l" t="t" r="r" b="b"/>
            <a:pathLst>
              <a:path w="2338705" h="584200">
                <a:moveTo>
                  <a:pt x="0" y="584200"/>
                </a:moveTo>
                <a:lnTo>
                  <a:pt x="2338387" y="584200"/>
                </a:lnTo>
                <a:lnTo>
                  <a:pt x="2338387" y="0"/>
                </a:lnTo>
                <a:lnTo>
                  <a:pt x="0" y="0"/>
                </a:lnTo>
                <a:lnTo>
                  <a:pt x="0" y="584200"/>
                </a:lnTo>
                <a:close/>
              </a:path>
            </a:pathLst>
          </a:custGeom>
          <a:solidFill>
            <a:srgbClr val="FDE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57200" y="3614737"/>
            <a:ext cx="2338705" cy="58420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54"/>
              </a:spcBef>
            </a:pPr>
            <a:r>
              <a:rPr sz="3200" dirty="0">
                <a:latin typeface="Franklin Gothic Medium"/>
                <a:cs typeface="Franklin Gothic Medium"/>
              </a:rPr>
              <a:t>Risk</a:t>
            </a:r>
            <a:r>
              <a:rPr sz="3200" spc="-415" dirty="0">
                <a:latin typeface="Franklin Gothic Medium"/>
                <a:cs typeface="Franklin Gothic Medium"/>
              </a:rPr>
              <a:t> </a:t>
            </a:r>
            <a:r>
              <a:rPr sz="3200" spc="-20" dirty="0">
                <a:latin typeface="Franklin Gothic Medium"/>
                <a:cs typeface="Franklin Gothic Medium"/>
              </a:rPr>
              <a:t>Factors</a:t>
            </a:r>
            <a:endParaRPr sz="3200">
              <a:latin typeface="Franklin Gothic Medium"/>
              <a:cs typeface="Franklin Gothic Medium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42050" y="4883150"/>
            <a:ext cx="2073275" cy="1078230"/>
          </a:xfrm>
          <a:custGeom>
            <a:avLst/>
            <a:gdLst/>
            <a:ahLst/>
            <a:cxnLst/>
            <a:rect l="l" t="t" r="r" b="b"/>
            <a:pathLst>
              <a:path w="2073275" h="1078229">
                <a:moveTo>
                  <a:pt x="0" y="1077913"/>
                </a:moveTo>
                <a:lnTo>
                  <a:pt x="2073275" y="1077913"/>
                </a:lnTo>
                <a:lnTo>
                  <a:pt x="2073275" y="0"/>
                </a:lnTo>
                <a:lnTo>
                  <a:pt x="0" y="0"/>
                </a:lnTo>
                <a:lnTo>
                  <a:pt x="0" y="1077913"/>
                </a:lnTo>
                <a:close/>
              </a:path>
            </a:pathLst>
          </a:custGeom>
          <a:solidFill>
            <a:srgbClr val="DDD9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242050" y="4883150"/>
            <a:ext cx="2073275" cy="107823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90805" marR="156845">
              <a:lnSpc>
                <a:spcPct val="100000"/>
              </a:lnSpc>
              <a:spcBef>
                <a:spcPts val="254"/>
              </a:spcBef>
            </a:pPr>
            <a:r>
              <a:rPr sz="3200" spc="-5" dirty="0">
                <a:latin typeface="Franklin Gothic Medium"/>
                <a:cs typeface="Franklin Gothic Medium"/>
              </a:rPr>
              <a:t>Pr</a:t>
            </a:r>
            <a:r>
              <a:rPr sz="3200" spc="-45" dirty="0">
                <a:latin typeface="Franklin Gothic Medium"/>
                <a:cs typeface="Franklin Gothic Medium"/>
              </a:rPr>
              <a:t>e</a:t>
            </a:r>
            <a:r>
              <a:rPr sz="3200" spc="-30" dirty="0">
                <a:latin typeface="Franklin Gothic Medium"/>
                <a:cs typeface="Franklin Gothic Medium"/>
              </a:rPr>
              <a:t>v</a:t>
            </a:r>
            <a:r>
              <a:rPr sz="3200" spc="-10" dirty="0">
                <a:latin typeface="Franklin Gothic Medium"/>
                <a:cs typeface="Franklin Gothic Medium"/>
              </a:rPr>
              <a:t>e</a:t>
            </a:r>
            <a:r>
              <a:rPr sz="3200" dirty="0">
                <a:latin typeface="Franklin Gothic Medium"/>
                <a:cs typeface="Franklin Gothic Medium"/>
              </a:rPr>
              <a:t>nti</a:t>
            </a:r>
            <a:r>
              <a:rPr sz="3200" spc="-30" dirty="0">
                <a:latin typeface="Franklin Gothic Medium"/>
                <a:cs typeface="Franklin Gothic Medium"/>
              </a:rPr>
              <a:t>v</a:t>
            </a:r>
            <a:r>
              <a:rPr sz="3200" spc="-5" dirty="0">
                <a:latin typeface="Franklin Gothic Medium"/>
                <a:cs typeface="Franklin Gothic Medium"/>
              </a:rPr>
              <a:t>e </a:t>
            </a:r>
            <a:r>
              <a:rPr sz="3200" dirty="0">
                <a:latin typeface="Franklin Gothic Medium"/>
                <a:cs typeface="Franklin Gothic Medium"/>
              </a:rPr>
              <a:t>m</a:t>
            </a:r>
            <a:r>
              <a:rPr sz="3200" spc="-5" dirty="0">
                <a:latin typeface="Franklin Gothic Medium"/>
                <a:cs typeface="Franklin Gothic Medium"/>
              </a:rPr>
              <a:t>e</a:t>
            </a:r>
            <a:r>
              <a:rPr sz="3200" spc="-10" dirty="0">
                <a:latin typeface="Franklin Gothic Medium"/>
                <a:cs typeface="Franklin Gothic Medium"/>
              </a:rPr>
              <a:t>a</a:t>
            </a:r>
            <a:r>
              <a:rPr sz="3200" spc="-5" dirty="0">
                <a:latin typeface="Franklin Gothic Medium"/>
                <a:cs typeface="Franklin Gothic Medium"/>
              </a:rPr>
              <a:t>su</a:t>
            </a:r>
            <a:r>
              <a:rPr sz="3200" dirty="0">
                <a:latin typeface="Franklin Gothic Medium"/>
                <a:cs typeface="Franklin Gothic Medium"/>
              </a:rPr>
              <a:t>r</a:t>
            </a:r>
            <a:r>
              <a:rPr sz="3200" spc="-10" dirty="0">
                <a:latin typeface="Franklin Gothic Medium"/>
                <a:cs typeface="Franklin Gothic Medium"/>
              </a:rPr>
              <a:t>e</a:t>
            </a:r>
            <a:r>
              <a:rPr sz="3200" spc="-5" dirty="0">
                <a:latin typeface="Franklin Gothic Medium"/>
                <a:cs typeface="Franklin Gothic Medium"/>
              </a:rPr>
              <a:t>s</a:t>
            </a:r>
            <a:endParaRPr sz="3200">
              <a:latin typeface="Franklin Gothic Medium"/>
              <a:cs typeface="Franklin Gothic Medium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23000" y="698500"/>
            <a:ext cx="2092325" cy="1076325"/>
          </a:xfrm>
          <a:custGeom>
            <a:avLst/>
            <a:gdLst/>
            <a:ahLst/>
            <a:cxnLst/>
            <a:rect l="l" t="t" r="r" b="b"/>
            <a:pathLst>
              <a:path w="2092325" h="1076325">
                <a:moveTo>
                  <a:pt x="0" y="1076325"/>
                </a:moveTo>
                <a:lnTo>
                  <a:pt x="2092325" y="1076325"/>
                </a:lnTo>
                <a:lnTo>
                  <a:pt x="2092325" y="0"/>
                </a:lnTo>
                <a:lnTo>
                  <a:pt x="0" y="0"/>
                </a:lnTo>
                <a:lnTo>
                  <a:pt x="0" y="1076325"/>
                </a:lnTo>
                <a:close/>
              </a:path>
            </a:pathLst>
          </a:custGeom>
          <a:solidFill>
            <a:srgbClr val="F2DC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223000" y="698500"/>
            <a:ext cx="2092325" cy="107632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90805" marR="156845">
              <a:lnSpc>
                <a:spcPct val="100000"/>
              </a:lnSpc>
              <a:spcBef>
                <a:spcPts val="250"/>
              </a:spcBef>
            </a:pPr>
            <a:r>
              <a:rPr dirty="0"/>
              <a:t>Di</a:t>
            </a:r>
            <a:r>
              <a:rPr spc="-10" dirty="0"/>
              <a:t>a</a:t>
            </a:r>
            <a:r>
              <a:rPr dirty="0"/>
              <a:t>gn</a:t>
            </a:r>
            <a:r>
              <a:rPr spc="-5" dirty="0"/>
              <a:t>o</a:t>
            </a:r>
            <a:r>
              <a:rPr spc="-10" dirty="0"/>
              <a:t>s</a:t>
            </a:r>
            <a:r>
              <a:rPr dirty="0"/>
              <a:t>ti</a:t>
            </a:r>
            <a:r>
              <a:rPr spc="-5" dirty="0"/>
              <a:t>c </a:t>
            </a:r>
            <a:r>
              <a:rPr dirty="0"/>
              <a:t>m</a:t>
            </a:r>
            <a:r>
              <a:rPr spc="-5" dirty="0"/>
              <a:t>e</a:t>
            </a:r>
            <a:r>
              <a:rPr spc="-10" dirty="0"/>
              <a:t>a</a:t>
            </a:r>
            <a:r>
              <a:rPr spc="-5" dirty="0"/>
              <a:t>su</a:t>
            </a:r>
            <a:r>
              <a:rPr dirty="0"/>
              <a:t>r</a:t>
            </a:r>
            <a:r>
              <a:rPr spc="-10" dirty="0"/>
              <a:t>e</a:t>
            </a:r>
            <a:r>
              <a:rPr spc="-5" dirty="0"/>
              <a:t>s</a:t>
            </a:r>
          </a:p>
        </p:txBody>
      </p:sp>
      <p:sp>
        <p:nvSpPr>
          <p:cNvPr id="11" name="object 11"/>
          <p:cNvSpPr/>
          <p:nvPr/>
        </p:nvSpPr>
        <p:spPr>
          <a:xfrm>
            <a:off x="6111875" y="2690812"/>
            <a:ext cx="2314575" cy="1076325"/>
          </a:xfrm>
          <a:custGeom>
            <a:avLst/>
            <a:gdLst/>
            <a:ahLst/>
            <a:cxnLst/>
            <a:rect l="l" t="t" r="r" b="b"/>
            <a:pathLst>
              <a:path w="2314575" h="1076325">
                <a:moveTo>
                  <a:pt x="0" y="1076325"/>
                </a:moveTo>
                <a:lnTo>
                  <a:pt x="2314575" y="1076325"/>
                </a:lnTo>
                <a:lnTo>
                  <a:pt x="2314575" y="0"/>
                </a:lnTo>
                <a:lnTo>
                  <a:pt x="0" y="0"/>
                </a:lnTo>
                <a:lnTo>
                  <a:pt x="0" y="1076325"/>
                </a:lnTo>
                <a:close/>
              </a:path>
            </a:pathLst>
          </a:custGeom>
          <a:solidFill>
            <a:srgbClr val="DCE6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111875" y="2690812"/>
            <a:ext cx="2314575" cy="107632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90805" marR="160020">
              <a:lnSpc>
                <a:spcPct val="100000"/>
              </a:lnSpc>
              <a:spcBef>
                <a:spcPts val="260"/>
              </a:spcBef>
            </a:pPr>
            <a:r>
              <a:rPr sz="3200" dirty="0">
                <a:latin typeface="Franklin Gothic Medium"/>
                <a:cs typeface="Franklin Gothic Medium"/>
              </a:rPr>
              <a:t>Th</a:t>
            </a:r>
            <a:r>
              <a:rPr sz="3200" spc="-5" dirty="0">
                <a:latin typeface="Franklin Gothic Medium"/>
                <a:cs typeface="Franklin Gothic Medium"/>
              </a:rPr>
              <a:t>era</a:t>
            </a:r>
            <a:r>
              <a:rPr sz="3200" dirty="0">
                <a:latin typeface="Franklin Gothic Medium"/>
                <a:cs typeface="Franklin Gothic Medium"/>
              </a:rPr>
              <a:t>p</a:t>
            </a:r>
            <a:r>
              <a:rPr sz="3200" spc="-5" dirty="0">
                <a:latin typeface="Franklin Gothic Medium"/>
                <a:cs typeface="Franklin Gothic Medium"/>
              </a:rPr>
              <a:t>eu</a:t>
            </a:r>
            <a:r>
              <a:rPr sz="3200" dirty="0">
                <a:latin typeface="Franklin Gothic Medium"/>
                <a:cs typeface="Franklin Gothic Medium"/>
              </a:rPr>
              <a:t>t</a:t>
            </a:r>
            <a:r>
              <a:rPr sz="3200" spc="-5" dirty="0">
                <a:latin typeface="Franklin Gothic Medium"/>
                <a:cs typeface="Franklin Gothic Medium"/>
              </a:rPr>
              <a:t>ic </a:t>
            </a:r>
            <a:r>
              <a:rPr sz="3200" dirty="0">
                <a:latin typeface="Franklin Gothic Medium"/>
                <a:cs typeface="Franklin Gothic Medium"/>
              </a:rPr>
              <a:t>m</a:t>
            </a:r>
            <a:r>
              <a:rPr sz="3200" spc="-5" dirty="0">
                <a:latin typeface="Franklin Gothic Medium"/>
                <a:cs typeface="Franklin Gothic Medium"/>
              </a:rPr>
              <a:t>e</a:t>
            </a:r>
            <a:r>
              <a:rPr sz="3200" spc="-10" dirty="0">
                <a:latin typeface="Franklin Gothic Medium"/>
                <a:cs typeface="Franklin Gothic Medium"/>
              </a:rPr>
              <a:t>a</a:t>
            </a:r>
            <a:r>
              <a:rPr sz="3200" spc="-5" dirty="0">
                <a:latin typeface="Franklin Gothic Medium"/>
                <a:cs typeface="Franklin Gothic Medium"/>
              </a:rPr>
              <a:t>su</a:t>
            </a:r>
            <a:r>
              <a:rPr sz="3200" dirty="0">
                <a:latin typeface="Franklin Gothic Medium"/>
                <a:cs typeface="Franklin Gothic Medium"/>
              </a:rPr>
              <a:t>r</a:t>
            </a:r>
            <a:r>
              <a:rPr sz="3200" spc="-10" dirty="0">
                <a:latin typeface="Franklin Gothic Medium"/>
                <a:cs typeface="Franklin Gothic Medium"/>
              </a:rPr>
              <a:t>e</a:t>
            </a:r>
            <a:r>
              <a:rPr sz="3200" spc="-5" dirty="0">
                <a:latin typeface="Franklin Gothic Medium"/>
                <a:cs typeface="Franklin Gothic Medium"/>
              </a:rPr>
              <a:t>s</a:t>
            </a:r>
            <a:endParaRPr sz="3200">
              <a:latin typeface="Franklin Gothic Medium"/>
              <a:cs typeface="Franklin Gothic Medium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313432" y="1975104"/>
            <a:ext cx="1063752" cy="1097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354262" y="2009774"/>
            <a:ext cx="968375" cy="0"/>
          </a:xfrm>
          <a:custGeom>
            <a:avLst/>
            <a:gdLst/>
            <a:ahLst/>
            <a:cxnLst/>
            <a:rect l="l" t="t" r="r" b="b"/>
            <a:pathLst>
              <a:path w="968375">
                <a:moveTo>
                  <a:pt x="0" y="1"/>
                </a:moveTo>
                <a:lnTo>
                  <a:pt x="968375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212079" y="3194304"/>
            <a:ext cx="954024" cy="1097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53037" y="3228975"/>
            <a:ext cx="859155" cy="0"/>
          </a:xfrm>
          <a:custGeom>
            <a:avLst/>
            <a:gdLst/>
            <a:ahLst/>
            <a:cxnLst/>
            <a:rect l="l" t="t" r="r" b="b"/>
            <a:pathLst>
              <a:path w="859154">
                <a:moveTo>
                  <a:pt x="0" y="0"/>
                </a:moveTo>
                <a:lnTo>
                  <a:pt x="858837" y="1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151120" y="1213103"/>
            <a:ext cx="1124712" cy="8808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199062" y="1246187"/>
            <a:ext cx="1024255" cy="774700"/>
          </a:xfrm>
          <a:custGeom>
            <a:avLst/>
            <a:gdLst/>
            <a:ahLst/>
            <a:cxnLst/>
            <a:rect l="l" t="t" r="r" b="b"/>
            <a:pathLst>
              <a:path w="1024254" h="774700">
                <a:moveTo>
                  <a:pt x="0" y="774700"/>
                </a:moveTo>
                <a:lnTo>
                  <a:pt x="1023937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160264" y="5199888"/>
            <a:ext cx="1124712" cy="4389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07000" y="5232400"/>
            <a:ext cx="1024255" cy="333375"/>
          </a:xfrm>
          <a:custGeom>
            <a:avLst/>
            <a:gdLst/>
            <a:ahLst/>
            <a:cxnLst/>
            <a:rect l="l" t="t" r="r" b="b"/>
            <a:pathLst>
              <a:path w="1024254" h="333375">
                <a:moveTo>
                  <a:pt x="0" y="0"/>
                </a:moveTo>
                <a:lnTo>
                  <a:pt x="1023938" y="333375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755392" y="3880103"/>
            <a:ext cx="621792" cy="1066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795587" y="3913187"/>
            <a:ext cx="528955" cy="0"/>
          </a:xfrm>
          <a:custGeom>
            <a:avLst/>
            <a:gdLst/>
            <a:ahLst/>
            <a:cxnLst/>
            <a:rect l="l" t="t" r="r" b="b"/>
            <a:pathLst>
              <a:path w="528954">
                <a:moveTo>
                  <a:pt x="0" y="0"/>
                </a:moveTo>
                <a:lnTo>
                  <a:pt x="528637" y="1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5000" y="249237"/>
            <a:ext cx="7721600" cy="1038225"/>
          </a:xfrm>
          <a:prstGeom prst="rect">
            <a:avLst/>
          </a:prstGeom>
          <a:solidFill>
            <a:srgbClr val="CCC1DA"/>
          </a:solidFill>
        </p:spPr>
        <p:txBody>
          <a:bodyPr vert="horz" wrap="square" lIns="0" tIns="167005" rIns="0" bIns="0" rtlCol="0">
            <a:spAutoFit/>
          </a:bodyPr>
          <a:lstStyle/>
          <a:p>
            <a:pPr marL="1286510">
              <a:lnSpc>
                <a:spcPct val="100000"/>
              </a:lnSpc>
              <a:spcBef>
                <a:spcPts val="1315"/>
              </a:spcBef>
            </a:pPr>
            <a:r>
              <a:rPr sz="4400" spc="-15" dirty="0"/>
              <a:t>Prevention </a:t>
            </a:r>
            <a:r>
              <a:rPr sz="4400" spc="-5" dirty="0"/>
              <a:t>of</a:t>
            </a:r>
            <a:r>
              <a:rPr sz="4400" spc="10" dirty="0"/>
              <a:t> </a:t>
            </a:r>
            <a:r>
              <a:rPr sz="4400" spc="-5" dirty="0"/>
              <a:t>disease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35940" y="1586280"/>
            <a:ext cx="7874634" cy="208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799"/>
              </a:lnSpc>
              <a:spcBef>
                <a:spcPts val="100"/>
              </a:spcBef>
            </a:pPr>
            <a:r>
              <a:rPr sz="2600" i="1" spc="-15" dirty="0">
                <a:latin typeface="Franklin Gothic Book"/>
                <a:cs typeface="Franklin Gothic Book"/>
              </a:rPr>
              <a:t>Prevention </a:t>
            </a:r>
            <a:r>
              <a:rPr sz="2600" i="1" spc="-5" dirty="0">
                <a:latin typeface="Franklin Gothic Book"/>
                <a:cs typeface="Franklin Gothic Book"/>
              </a:rPr>
              <a:t>is </a:t>
            </a:r>
            <a:r>
              <a:rPr sz="2600" i="1" spc="-10" dirty="0">
                <a:latin typeface="Franklin Gothic Book"/>
                <a:cs typeface="Franklin Gothic Book"/>
              </a:rPr>
              <a:t>the process of intercepting or opposing the  </a:t>
            </a:r>
            <a:r>
              <a:rPr sz="2600" i="1" spc="-5" dirty="0">
                <a:latin typeface="Franklin Gothic Book"/>
                <a:cs typeface="Franklin Gothic Book"/>
              </a:rPr>
              <a:t>“cause” of a disease and </a:t>
            </a:r>
            <a:r>
              <a:rPr sz="2600" i="1" spc="-10" dirty="0">
                <a:latin typeface="Franklin Gothic Book"/>
                <a:cs typeface="Franklin Gothic Book"/>
              </a:rPr>
              <a:t>thereby </a:t>
            </a:r>
            <a:r>
              <a:rPr sz="2600" i="1" spc="-5" dirty="0">
                <a:latin typeface="Franklin Gothic Book"/>
                <a:cs typeface="Franklin Gothic Book"/>
              </a:rPr>
              <a:t>the disease</a:t>
            </a:r>
            <a:r>
              <a:rPr sz="2600" i="1" spc="55" dirty="0">
                <a:latin typeface="Franklin Gothic Book"/>
                <a:cs typeface="Franklin Gothic Book"/>
              </a:rPr>
              <a:t> </a:t>
            </a:r>
            <a:r>
              <a:rPr sz="2600" i="1" spc="-10" dirty="0">
                <a:latin typeface="Franklin Gothic Book"/>
                <a:cs typeface="Franklin Gothic Book"/>
              </a:rPr>
              <a:t>process.</a:t>
            </a:r>
            <a:endParaRPr sz="26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</a:pPr>
            <a:endParaRPr sz="2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900"/>
              </a:spcBef>
            </a:pPr>
            <a:r>
              <a:rPr sz="3200" spc="-5" dirty="0">
                <a:solidFill>
                  <a:srgbClr val="C00000"/>
                </a:solidFill>
                <a:latin typeface="Franklin Gothic Medium"/>
                <a:cs typeface="Franklin Gothic Medium"/>
              </a:rPr>
              <a:t>Successful </a:t>
            </a:r>
            <a:r>
              <a:rPr sz="3200" spc="-10" dirty="0">
                <a:solidFill>
                  <a:srgbClr val="C00000"/>
                </a:solidFill>
                <a:latin typeface="Franklin Gothic Medium"/>
                <a:cs typeface="Franklin Gothic Medium"/>
              </a:rPr>
              <a:t>prevention </a:t>
            </a:r>
            <a:r>
              <a:rPr sz="3200" spc="-5" dirty="0">
                <a:solidFill>
                  <a:srgbClr val="C00000"/>
                </a:solidFill>
                <a:latin typeface="Franklin Gothic Medium"/>
                <a:cs typeface="Franklin Gothic Medium"/>
              </a:rPr>
              <a:t>depends</a:t>
            </a:r>
            <a:r>
              <a:rPr sz="3200" spc="15" dirty="0">
                <a:solidFill>
                  <a:srgbClr val="C00000"/>
                </a:solidFill>
                <a:latin typeface="Franklin Gothic Medium"/>
                <a:cs typeface="Franklin Gothic Medium"/>
              </a:rPr>
              <a:t> </a:t>
            </a:r>
            <a:r>
              <a:rPr sz="3200" spc="-5" dirty="0">
                <a:solidFill>
                  <a:srgbClr val="C00000"/>
                </a:solidFill>
                <a:latin typeface="Franklin Gothic Medium"/>
                <a:cs typeface="Franklin Gothic Medium"/>
              </a:rPr>
              <a:t>on:</a:t>
            </a:r>
            <a:endParaRPr sz="3200">
              <a:latin typeface="Franklin Gothic Medium"/>
              <a:cs typeface="Franklin Gothic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0889" y="3646118"/>
            <a:ext cx="3522345" cy="2037080"/>
          </a:xfrm>
          <a:prstGeom prst="rect">
            <a:avLst/>
          </a:prstGeom>
        </p:spPr>
        <p:txBody>
          <a:bodyPr vert="horz" wrap="square" lIns="0" tIns="17970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415"/>
              </a:spcBef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2200" spc="-5" dirty="0">
                <a:latin typeface="Franklin Gothic Book"/>
                <a:cs typeface="Franklin Gothic Book"/>
              </a:rPr>
              <a:t>Knowledge of</a:t>
            </a:r>
            <a:r>
              <a:rPr sz="2200" spc="-15" dirty="0">
                <a:latin typeface="Franklin Gothic Book"/>
                <a:cs typeface="Franklin Gothic Book"/>
              </a:rPr>
              <a:t> </a:t>
            </a:r>
            <a:r>
              <a:rPr sz="2200" spc="-5" dirty="0">
                <a:latin typeface="Franklin Gothic Book"/>
                <a:cs typeface="Franklin Gothic Book"/>
              </a:rPr>
              <a:t>causation</a:t>
            </a:r>
            <a:endParaRPr sz="2200">
              <a:latin typeface="Franklin Gothic Book"/>
              <a:cs typeface="Franklin Gothic Book"/>
            </a:endParaRPr>
          </a:p>
          <a:p>
            <a:pPr marL="298450" indent="-285750">
              <a:lnSpc>
                <a:spcPct val="100000"/>
              </a:lnSpc>
              <a:spcBef>
                <a:spcPts val="1320"/>
              </a:spcBef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2200" spc="-5" dirty="0">
                <a:latin typeface="Franklin Gothic Book"/>
                <a:cs typeface="Franklin Gothic Book"/>
              </a:rPr>
              <a:t>Dynamics of</a:t>
            </a:r>
            <a:r>
              <a:rPr sz="2200" spc="-15" dirty="0">
                <a:latin typeface="Franklin Gothic Book"/>
                <a:cs typeface="Franklin Gothic Book"/>
              </a:rPr>
              <a:t> </a:t>
            </a:r>
            <a:r>
              <a:rPr sz="2200" spc="-5" dirty="0">
                <a:latin typeface="Franklin Gothic Book"/>
                <a:cs typeface="Franklin Gothic Book"/>
              </a:rPr>
              <a:t>transmission</a:t>
            </a:r>
            <a:endParaRPr sz="2200">
              <a:latin typeface="Franklin Gothic Book"/>
              <a:cs typeface="Franklin Gothic Book"/>
            </a:endParaRPr>
          </a:p>
          <a:p>
            <a:pPr marL="298450" marR="5080" indent="-285750">
              <a:lnSpc>
                <a:spcPct val="150000"/>
              </a:lnSpc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2200" spc="-5" dirty="0">
                <a:latin typeface="Franklin Gothic Book"/>
                <a:cs typeface="Franklin Gothic Book"/>
              </a:rPr>
              <a:t>Identification of risk </a:t>
            </a:r>
            <a:r>
              <a:rPr sz="2200" spc="-10" dirty="0">
                <a:latin typeface="Franklin Gothic Book"/>
                <a:cs typeface="Franklin Gothic Book"/>
              </a:rPr>
              <a:t>factors  </a:t>
            </a:r>
            <a:r>
              <a:rPr sz="2200" spc="-5" dirty="0">
                <a:latin typeface="Franklin Gothic Book"/>
                <a:cs typeface="Franklin Gothic Book"/>
              </a:rPr>
              <a:t>and risk</a:t>
            </a:r>
            <a:r>
              <a:rPr sz="2200" spc="-10" dirty="0">
                <a:latin typeface="Franklin Gothic Book"/>
                <a:cs typeface="Franklin Gothic Book"/>
              </a:rPr>
              <a:t> </a:t>
            </a:r>
            <a:r>
              <a:rPr sz="2200" spc="-15" dirty="0">
                <a:latin typeface="Franklin Gothic Book"/>
                <a:cs typeface="Franklin Gothic Book"/>
              </a:rPr>
              <a:t>groups</a:t>
            </a:r>
            <a:endParaRPr sz="2200">
              <a:latin typeface="Franklin Gothic Book"/>
              <a:cs typeface="Franklin Gothic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74528" y="3646118"/>
            <a:ext cx="3509010" cy="3042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8450" marR="191770" indent="-285750">
              <a:lnSpc>
                <a:spcPct val="150000"/>
              </a:lnSpc>
              <a:spcBef>
                <a:spcPts val="95"/>
              </a:spcBef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2200" spc="-15" dirty="0">
                <a:latin typeface="Franklin Gothic Book"/>
                <a:cs typeface="Franklin Gothic Book"/>
              </a:rPr>
              <a:t>Availability </a:t>
            </a:r>
            <a:r>
              <a:rPr sz="2200" spc="-5" dirty="0">
                <a:latin typeface="Franklin Gothic Book"/>
                <a:cs typeface="Franklin Gothic Book"/>
              </a:rPr>
              <a:t>of </a:t>
            </a:r>
            <a:r>
              <a:rPr sz="2200" spc="-10" dirty="0">
                <a:latin typeface="Franklin Gothic Book"/>
                <a:cs typeface="Franklin Gothic Book"/>
              </a:rPr>
              <a:t>prophylactic  </a:t>
            </a:r>
            <a:r>
              <a:rPr sz="2200" spc="-5" dirty="0">
                <a:latin typeface="Franklin Gothic Book"/>
                <a:cs typeface="Franklin Gothic Book"/>
              </a:rPr>
              <a:t>or early </a:t>
            </a:r>
            <a:r>
              <a:rPr sz="2200" spc="-10" dirty="0">
                <a:latin typeface="Franklin Gothic Book"/>
                <a:cs typeface="Franklin Gothic Book"/>
              </a:rPr>
              <a:t>detection </a:t>
            </a:r>
            <a:r>
              <a:rPr sz="2200" spc="-5" dirty="0">
                <a:latin typeface="Franklin Gothic Book"/>
                <a:cs typeface="Franklin Gothic Book"/>
              </a:rPr>
              <a:t>and  treatment</a:t>
            </a:r>
            <a:r>
              <a:rPr sz="2200" spc="-15" dirty="0">
                <a:latin typeface="Franklin Gothic Book"/>
                <a:cs typeface="Franklin Gothic Book"/>
              </a:rPr>
              <a:t> </a:t>
            </a:r>
            <a:r>
              <a:rPr sz="2200" dirty="0">
                <a:latin typeface="Franklin Gothic Book"/>
                <a:cs typeface="Franklin Gothic Book"/>
              </a:rPr>
              <a:t>measures</a:t>
            </a:r>
            <a:endParaRPr sz="2200">
              <a:latin typeface="Franklin Gothic Book"/>
              <a:cs typeface="Franklin Gothic Book"/>
            </a:endParaRPr>
          </a:p>
          <a:p>
            <a:pPr marL="298450" marR="5080" indent="-285750">
              <a:lnSpc>
                <a:spcPct val="150000"/>
              </a:lnSpc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2200" spc="-5" dirty="0">
                <a:latin typeface="Franklin Gothic Book"/>
                <a:cs typeface="Franklin Gothic Book"/>
              </a:rPr>
              <a:t>Organization </a:t>
            </a:r>
            <a:r>
              <a:rPr sz="2200" spc="-20" dirty="0">
                <a:latin typeface="Franklin Gothic Book"/>
                <a:cs typeface="Franklin Gothic Book"/>
              </a:rPr>
              <a:t>to </a:t>
            </a:r>
            <a:r>
              <a:rPr sz="2200" spc="-5" dirty="0">
                <a:latin typeface="Franklin Gothic Book"/>
                <a:cs typeface="Franklin Gothic Book"/>
              </a:rPr>
              <a:t>apply</a:t>
            </a:r>
            <a:r>
              <a:rPr sz="2200" spc="-70" dirty="0">
                <a:latin typeface="Franklin Gothic Book"/>
                <a:cs typeface="Franklin Gothic Book"/>
              </a:rPr>
              <a:t> </a:t>
            </a:r>
            <a:r>
              <a:rPr sz="2200" dirty="0">
                <a:latin typeface="Franklin Gothic Book"/>
                <a:cs typeface="Franklin Gothic Book"/>
              </a:rPr>
              <a:t>these  </a:t>
            </a:r>
            <a:r>
              <a:rPr sz="2200" spc="-5" dirty="0">
                <a:latin typeface="Franklin Gothic Book"/>
                <a:cs typeface="Franklin Gothic Book"/>
              </a:rPr>
              <a:t>measures</a:t>
            </a:r>
            <a:endParaRPr sz="2200">
              <a:latin typeface="Franklin Gothic Book"/>
              <a:cs typeface="Franklin Gothic Book"/>
            </a:endParaRPr>
          </a:p>
          <a:p>
            <a:pPr marL="298450" indent="-285750">
              <a:lnSpc>
                <a:spcPct val="100000"/>
              </a:lnSpc>
              <a:spcBef>
                <a:spcPts val="1320"/>
              </a:spcBef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2200" spc="-10" dirty="0">
                <a:latin typeface="Franklin Gothic Book"/>
                <a:cs typeface="Franklin Gothic Book"/>
              </a:rPr>
              <a:t>Continuous evaluation</a:t>
            </a:r>
            <a:endParaRPr sz="220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5000" y="249237"/>
            <a:ext cx="7721600" cy="1038225"/>
          </a:xfrm>
          <a:prstGeom prst="rect">
            <a:avLst/>
          </a:prstGeom>
          <a:solidFill>
            <a:srgbClr val="CCC1DA"/>
          </a:solidFill>
        </p:spPr>
        <p:txBody>
          <a:bodyPr vert="horz" wrap="square" lIns="0" tIns="167005" rIns="0" bIns="0" rtlCol="0">
            <a:spAutoFit/>
          </a:bodyPr>
          <a:lstStyle/>
          <a:p>
            <a:pPr marL="1286510">
              <a:lnSpc>
                <a:spcPct val="100000"/>
              </a:lnSpc>
              <a:spcBef>
                <a:spcPts val="1315"/>
              </a:spcBef>
            </a:pPr>
            <a:r>
              <a:rPr sz="4400" spc="-15" dirty="0"/>
              <a:t>Prevention </a:t>
            </a:r>
            <a:r>
              <a:rPr sz="4400" spc="-5" dirty="0"/>
              <a:t>of</a:t>
            </a:r>
            <a:r>
              <a:rPr sz="4400" spc="10" dirty="0"/>
              <a:t> </a:t>
            </a:r>
            <a:r>
              <a:rPr sz="4400" spc="-5" dirty="0"/>
              <a:t>disease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35940" y="1760937"/>
            <a:ext cx="3797935" cy="3148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50" spc="15" dirty="0">
                <a:solidFill>
                  <a:srgbClr val="C00000"/>
                </a:solidFill>
                <a:latin typeface="Franklin Gothic Medium"/>
                <a:cs typeface="Franklin Gothic Medium"/>
              </a:rPr>
              <a:t>Levels </a:t>
            </a:r>
            <a:r>
              <a:rPr sz="2750" spc="20" dirty="0">
                <a:solidFill>
                  <a:srgbClr val="C00000"/>
                </a:solidFill>
                <a:latin typeface="Franklin Gothic Medium"/>
                <a:cs typeface="Franklin Gothic Medium"/>
              </a:rPr>
              <a:t>Of</a:t>
            </a:r>
            <a:r>
              <a:rPr sz="2750" dirty="0">
                <a:solidFill>
                  <a:srgbClr val="C00000"/>
                </a:solidFill>
                <a:latin typeface="Franklin Gothic Medium"/>
                <a:cs typeface="Franklin Gothic Medium"/>
              </a:rPr>
              <a:t> </a:t>
            </a:r>
            <a:r>
              <a:rPr sz="2750" spc="15" dirty="0">
                <a:solidFill>
                  <a:srgbClr val="C00000"/>
                </a:solidFill>
                <a:latin typeface="Franklin Gothic Medium"/>
                <a:cs typeface="Franklin Gothic Medium"/>
              </a:rPr>
              <a:t>Prevention</a:t>
            </a:r>
            <a:endParaRPr sz="2750">
              <a:latin typeface="Franklin Gothic Medium"/>
              <a:cs typeface="Franklin Gothic Medium"/>
            </a:endParaRPr>
          </a:p>
          <a:p>
            <a:pPr marL="755650" indent="-285750">
              <a:lnSpc>
                <a:spcPct val="100000"/>
              </a:lnSpc>
              <a:spcBef>
                <a:spcPts val="2260"/>
              </a:spcBef>
              <a:buFont typeface="Wingdings"/>
              <a:buChar char=""/>
              <a:tabLst>
                <a:tab pos="755015" algn="l"/>
                <a:tab pos="755650" algn="l"/>
              </a:tabLst>
            </a:pPr>
            <a:r>
              <a:rPr sz="2600" spc="-10" dirty="0">
                <a:latin typeface="Franklin Gothic Book"/>
                <a:cs typeface="Franklin Gothic Book"/>
              </a:rPr>
              <a:t>Primordial</a:t>
            </a:r>
            <a:r>
              <a:rPr sz="2600" spc="-30" dirty="0">
                <a:latin typeface="Franklin Gothic Book"/>
                <a:cs typeface="Franklin Gothic Book"/>
              </a:rPr>
              <a:t> </a:t>
            </a:r>
            <a:r>
              <a:rPr sz="2600" spc="-15" dirty="0">
                <a:latin typeface="Franklin Gothic Book"/>
                <a:cs typeface="Franklin Gothic Book"/>
              </a:rPr>
              <a:t>prevention</a:t>
            </a:r>
            <a:endParaRPr sz="2600">
              <a:latin typeface="Franklin Gothic Book"/>
              <a:cs typeface="Franklin Gothic Book"/>
            </a:endParaRPr>
          </a:p>
          <a:p>
            <a:pPr marL="755650" indent="-285750">
              <a:lnSpc>
                <a:spcPct val="100000"/>
              </a:lnSpc>
              <a:spcBef>
                <a:spcPts val="2185"/>
              </a:spcBef>
              <a:buFont typeface="Wingdings"/>
              <a:buChar char=""/>
              <a:tabLst>
                <a:tab pos="755015" algn="l"/>
                <a:tab pos="755650" algn="l"/>
              </a:tabLst>
            </a:pPr>
            <a:r>
              <a:rPr sz="2600" spc="5" dirty="0">
                <a:latin typeface="Franklin Gothic Book"/>
                <a:cs typeface="Franklin Gothic Book"/>
              </a:rPr>
              <a:t>Primary</a:t>
            </a:r>
            <a:r>
              <a:rPr sz="2600" spc="-40" dirty="0">
                <a:latin typeface="Franklin Gothic Book"/>
                <a:cs typeface="Franklin Gothic Book"/>
              </a:rPr>
              <a:t> </a:t>
            </a:r>
            <a:r>
              <a:rPr sz="2600" spc="-15" dirty="0">
                <a:latin typeface="Franklin Gothic Book"/>
                <a:cs typeface="Franklin Gothic Book"/>
              </a:rPr>
              <a:t>prevention</a:t>
            </a:r>
            <a:endParaRPr sz="2600">
              <a:latin typeface="Franklin Gothic Book"/>
              <a:cs typeface="Franklin Gothic Book"/>
            </a:endParaRPr>
          </a:p>
          <a:p>
            <a:pPr marL="755650" indent="-285750">
              <a:lnSpc>
                <a:spcPct val="100000"/>
              </a:lnSpc>
              <a:spcBef>
                <a:spcPts val="2185"/>
              </a:spcBef>
              <a:buFont typeface="Wingdings"/>
              <a:buChar char=""/>
              <a:tabLst>
                <a:tab pos="755015" algn="l"/>
                <a:tab pos="755650" algn="l"/>
              </a:tabLst>
            </a:pPr>
            <a:r>
              <a:rPr sz="2600" dirty="0">
                <a:latin typeface="Franklin Gothic Book"/>
                <a:cs typeface="Franklin Gothic Book"/>
              </a:rPr>
              <a:t>Secondary</a:t>
            </a:r>
            <a:r>
              <a:rPr sz="2600" spc="-20" dirty="0">
                <a:latin typeface="Franklin Gothic Book"/>
                <a:cs typeface="Franklin Gothic Book"/>
              </a:rPr>
              <a:t> </a:t>
            </a:r>
            <a:r>
              <a:rPr sz="2600" spc="-15" dirty="0">
                <a:latin typeface="Franklin Gothic Book"/>
                <a:cs typeface="Franklin Gothic Book"/>
              </a:rPr>
              <a:t>prevention</a:t>
            </a:r>
            <a:endParaRPr sz="2600">
              <a:latin typeface="Franklin Gothic Book"/>
              <a:cs typeface="Franklin Gothic Book"/>
            </a:endParaRPr>
          </a:p>
          <a:p>
            <a:pPr marL="755650" indent="-285750">
              <a:lnSpc>
                <a:spcPct val="100000"/>
              </a:lnSpc>
              <a:spcBef>
                <a:spcPts val="2185"/>
              </a:spcBef>
              <a:buFont typeface="Wingdings"/>
              <a:buChar char=""/>
              <a:tabLst>
                <a:tab pos="755015" algn="l"/>
                <a:tab pos="755650" algn="l"/>
              </a:tabLst>
            </a:pPr>
            <a:r>
              <a:rPr sz="2600" spc="-5" dirty="0">
                <a:latin typeface="Franklin Gothic Book"/>
                <a:cs typeface="Franklin Gothic Book"/>
              </a:rPr>
              <a:t>Tertiary</a:t>
            </a:r>
            <a:r>
              <a:rPr sz="2600" spc="-30" dirty="0">
                <a:latin typeface="Franklin Gothic Book"/>
                <a:cs typeface="Franklin Gothic Book"/>
              </a:rPr>
              <a:t> </a:t>
            </a:r>
            <a:r>
              <a:rPr sz="2600" spc="-15" dirty="0">
                <a:latin typeface="Franklin Gothic Book"/>
                <a:cs typeface="Franklin Gothic Book"/>
              </a:rPr>
              <a:t>prevention</a:t>
            </a:r>
            <a:endParaRPr sz="260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5000" y="249237"/>
            <a:ext cx="7721600" cy="1038225"/>
          </a:xfrm>
          <a:prstGeom prst="rect">
            <a:avLst/>
          </a:prstGeom>
          <a:solidFill>
            <a:srgbClr val="CCC1DA"/>
          </a:solidFill>
        </p:spPr>
        <p:txBody>
          <a:bodyPr vert="horz" wrap="square" lIns="0" tIns="167005" rIns="0" bIns="0" rtlCol="0">
            <a:spAutoFit/>
          </a:bodyPr>
          <a:lstStyle/>
          <a:p>
            <a:pPr marL="1276350">
              <a:lnSpc>
                <a:spcPct val="100000"/>
              </a:lnSpc>
              <a:spcBef>
                <a:spcPts val="1315"/>
              </a:spcBef>
            </a:pPr>
            <a:r>
              <a:rPr sz="4400" spc="-5" dirty="0"/>
              <a:t>Primordial</a:t>
            </a:r>
            <a:r>
              <a:rPr sz="4400" spc="-15" dirty="0"/>
              <a:t> prevention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35940" y="1480819"/>
            <a:ext cx="8038465" cy="4451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30000"/>
              </a:lnSpc>
              <a:spcBef>
                <a:spcPts val="10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dirty="0">
                <a:latin typeface="Franklin Gothic Book"/>
                <a:cs typeface="Franklin Gothic Book"/>
              </a:rPr>
              <a:t>It </a:t>
            </a:r>
            <a:r>
              <a:rPr sz="2400" spc="-5" dirty="0">
                <a:latin typeface="Franklin Gothic Book"/>
                <a:cs typeface="Franklin Gothic Book"/>
              </a:rPr>
              <a:t>is the </a:t>
            </a:r>
            <a:r>
              <a:rPr sz="2400" spc="-15" dirty="0">
                <a:latin typeface="Franklin Gothic Book"/>
                <a:cs typeface="Franklin Gothic Book"/>
              </a:rPr>
              <a:t>prevention </a:t>
            </a:r>
            <a:r>
              <a:rPr sz="2400" dirty="0">
                <a:latin typeface="Franklin Gothic Book"/>
                <a:cs typeface="Franklin Gothic Book"/>
              </a:rPr>
              <a:t>of </a:t>
            </a:r>
            <a:r>
              <a:rPr sz="3525" spc="30" baseline="1182" dirty="0">
                <a:latin typeface="Franklin Gothic Book"/>
                <a:cs typeface="Franklin Gothic Book"/>
              </a:rPr>
              <a:t>the emergence or </a:t>
            </a:r>
            <a:r>
              <a:rPr sz="3525" spc="22" baseline="1182" dirty="0">
                <a:solidFill>
                  <a:srgbClr val="0432FF"/>
                </a:solidFill>
                <a:latin typeface="Franklin Gothic Book"/>
                <a:cs typeface="Franklin Gothic Book"/>
              </a:rPr>
              <a:t>development </a:t>
            </a:r>
            <a:r>
              <a:rPr sz="3525" spc="30" baseline="1182" dirty="0">
                <a:solidFill>
                  <a:srgbClr val="0432FF"/>
                </a:solidFill>
                <a:latin typeface="Franklin Gothic Book"/>
                <a:cs typeface="Franklin Gothic Book"/>
              </a:rPr>
              <a:t>of </a:t>
            </a:r>
            <a:r>
              <a:rPr sz="3525" spc="22" baseline="1182" dirty="0">
                <a:solidFill>
                  <a:srgbClr val="0432FF"/>
                </a:solidFill>
                <a:latin typeface="Franklin Gothic Book"/>
                <a:cs typeface="Franklin Gothic Book"/>
              </a:rPr>
              <a:t>risk  factors in </a:t>
            </a:r>
            <a:r>
              <a:rPr sz="3525" spc="30" baseline="1182" dirty="0">
                <a:solidFill>
                  <a:srgbClr val="0432FF"/>
                </a:solidFill>
                <a:latin typeface="Franklin Gothic Book"/>
                <a:cs typeface="Franklin Gothic Book"/>
              </a:rPr>
              <a:t>population </a:t>
            </a:r>
            <a:r>
              <a:rPr sz="3525" spc="22" baseline="1182" dirty="0">
                <a:solidFill>
                  <a:srgbClr val="0432FF"/>
                </a:solidFill>
                <a:latin typeface="Franklin Gothic Book"/>
                <a:cs typeface="Franklin Gothic Book"/>
              </a:rPr>
              <a:t>groups </a:t>
            </a:r>
            <a:r>
              <a:rPr sz="2400" spc="-5" dirty="0">
                <a:latin typeface="Franklin Gothic Book"/>
                <a:cs typeface="Franklin Gothic Book"/>
              </a:rPr>
              <a:t>in which </a:t>
            </a:r>
            <a:r>
              <a:rPr sz="2400" spc="-15" dirty="0">
                <a:latin typeface="Franklin Gothic Book"/>
                <a:cs typeface="Franklin Gothic Book"/>
              </a:rPr>
              <a:t>they </a:t>
            </a:r>
            <a:r>
              <a:rPr sz="3525" spc="-7" baseline="1182" dirty="0">
                <a:solidFill>
                  <a:srgbClr val="C00000"/>
                </a:solidFill>
                <a:latin typeface="Franklin Gothic Book"/>
                <a:cs typeface="Franklin Gothic Book"/>
              </a:rPr>
              <a:t>HAVE </a:t>
            </a:r>
            <a:r>
              <a:rPr sz="3525" baseline="1182" dirty="0">
                <a:solidFill>
                  <a:srgbClr val="C00000"/>
                </a:solidFill>
                <a:latin typeface="Franklin Gothic Book"/>
                <a:cs typeface="Franklin Gothic Book"/>
              </a:rPr>
              <a:t>NOT </a:t>
            </a:r>
            <a:r>
              <a:rPr sz="2400" spc="-20" dirty="0">
                <a:latin typeface="Franklin Gothic Book"/>
                <a:cs typeface="Franklin Gothic Book"/>
              </a:rPr>
              <a:t>yet  </a:t>
            </a:r>
            <a:r>
              <a:rPr sz="2400" spc="-5" dirty="0">
                <a:latin typeface="Franklin Gothic Book"/>
                <a:cs typeface="Franklin Gothic Book"/>
              </a:rPr>
              <a:t>appeared.</a:t>
            </a:r>
            <a:endParaRPr sz="2400">
              <a:latin typeface="Franklin Gothic Book"/>
              <a:cs typeface="Franklin Gothic Book"/>
            </a:endParaRPr>
          </a:p>
          <a:p>
            <a:pPr marL="355600" marR="62230" indent="-342900" algn="just">
              <a:lnSpc>
                <a:spcPct val="130000"/>
              </a:lnSpc>
              <a:spcBef>
                <a:spcPts val="575"/>
              </a:spcBef>
              <a:buSzPct val="102127"/>
              <a:buFont typeface="Wingdings"/>
              <a:buChar char=""/>
              <a:tabLst>
                <a:tab pos="355600" algn="l"/>
              </a:tabLst>
            </a:pPr>
            <a:r>
              <a:rPr sz="3525" i="1" u="heavy" spc="22" baseline="1182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Franklin Gothic Book"/>
                <a:cs typeface="Franklin Gothic Book"/>
              </a:rPr>
              <a:t>For </a:t>
            </a:r>
            <a:r>
              <a:rPr sz="3525" i="1" u="heavy" spc="15" baseline="1182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Franklin Gothic Book"/>
                <a:cs typeface="Franklin Gothic Book"/>
              </a:rPr>
              <a:t>example</a:t>
            </a:r>
            <a:r>
              <a:rPr sz="2400" spc="10" dirty="0">
                <a:latin typeface="Franklin Gothic Book"/>
                <a:cs typeface="Franklin Gothic Book"/>
              </a:rPr>
              <a:t>, </a:t>
            </a:r>
            <a:r>
              <a:rPr sz="2400" spc="-15" dirty="0">
                <a:latin typeface="Franklin Gothic Book"/>
                <a:cs typeface="Franklin Gothic Book"/>
              </a:rPr>
              <a:t>many </a:t>
            </a:r>
            <a:r>
              <a:rPr sz="2400" spc="-5" dirty="0">
                <a:latin typeface="Franklin Gothic Book"/>
                <a:cs typeface="Franklin Gothic Book"/>
              </a:rPr>
              <a:t>adult health </a:t>
            </a:r>
            <a:r>
              <a:rPr sz="2400" spc="-10" dirty="0">
                <a:latin typeface="Franklin Gothic Book"/>
                <a:cs typeface="Franklin Gothic Book"/>
              </a:rPr>
              <a:t>problems </a:t>
            </a:r>
            <a:r>
              <a:rPr sz="2400" spc="-5" dirty="0">
                <a:latin typeface="Franklin Gothic Book"/>
                <a:cs typeface="Franklin Gothic Book"/>
              </a:rPr>
              <a:t>(e.g., obesity </a:t>
            </a:r>
            <a:r>
              <a:rPr sz="2400" dirty="0">
                <a:latin typeface="Franklin Gothic Book"/>
                <a:cs typeface="Franklin Gothic Book"/>
              </a:rPr>
              <a:t>and  </a:t>
            </a:r>
            <a:r>
              <a:rPr sz="2400" spc="-5" dirty="0">
                <a:latin typeface="Franklin Gothic Book"/>
                <a:cs typeface="Franklin Gothic Book"/>
              </a:rPr>
              <a:t>hypertension) </a:t>
            </a:r>
            <a:r>
              <a:rPr sz="2400" spc="-25" dirty="0">
                <a:latin typeface="Franklin Gothic Book"/>
                <a:cs typeface="Franklin Gothic Book"/>
              </a:rPr>
              <a:t>have </a:t>
            </a:r>
            <a:r>
              <a:rPr sz="2400" spc="-5" dirty="0">
                <a:latin typeface="Franklin Gothic Book"/>
                <a:cs typeface="Franklin Gothic Book"/>
              </a:rPr>
              <a:t>their </a:t>
            </a:r>
            <a:r>
              <a:rPr sz="3525" spc="22" baseline="1182" dirty="0">
                <a:latin typeface="Franklin Gothic Book"/>
                <a:cs typeface="Franklin Gothic Book"/>
              </a:rPr>
              <a:t>early origin in </a:t>
            </a:r>
            <a:r>
              <a:rPr sz="3525" spc="30" baseline="1182" dirty="0">
                <a:latin typeface="Franklin Gothic Book"/>
                <a:cs typeface="Franklin Gothic Book"/>
              </a:rPr>
              <a:t>childhood</a:t>
            </a:r>
            <a:r>
              <a:rPr sz="2400" spc="20" dirty="0">
                <a:latin typeface="Franklin Gothic Book"/>
                <a:cs typeface="Franklin Gothic Book"/>
              </a:rPr>
              <a:t>, </a:t>
            </a:r>
            <a:r>
              <a:rPr sz="2400" spc="-5" dirty="0">
                <a:latin typeface="Franklin Gothic Book"/>
                <a:cs typeface="Franklin Gothic Book"/>
              </a:rPr>
              <a:t>so </a:t>
            </a:r>
            <a:r>
              <a:rPr sz="2400" spc="10" dirty="0">
                <a:latin typeface="Franklin Gothic Book"/>
                <a:cs typeface="Franklin Gothic Book"/>
              </a:rPr>
              <a:t>efforts  </a:t>
            </a:r>
            <a:r>
              <a:rPr sz="2400" dirty="0">
                <a:latin typeface="Franklin Gothic Book"/>
                <a:cs typeface="Franklin Gothic Book"/>
              </a:rPr>
              <a:t>are </a:t>
            </a:r>
            <a:r>
              <a:rPr sz="2400" spc="-10" dirty="0">
                <a:latin typeface="Franklin Gothic Book"/>
                <a:cs typeface="Franklin Gothic Book"/>
              </a:rPr>
              <a:t>directed </a:t>
            </a:r>
            <a:r>
              <a:rPr sz="2400" spc="-20" dirty="0">
                <a:latin typeface="Franklin Gothic Book"/>
                <a:cs typeface="Franklin Gothic Book"/>
              </a:rPr>
              <a:t>towards </a:t>
            </a:r>
            <a:r>
              <a:rPr sz="2400" spc="-5" dirty="0">
                <a:solidFill>
                  <a:srgbClr val="00B050"/>
                </a:solidFill>
                <a:latin typeface="Franklin Gothic Book"/>
                <a:cs typeface="Franklin Gothic Book"/>
              </a:rPr>
              <a:t>encouraging children </a:t>
            </a:r>
            <a:r>
              <a:rPr sz="2400" spc="-20" dirty="0">
                <a:solidFill>
                  <a:srgbClr val="00B050"/>
                </a:solidFill>
                <a:latin typeface="Franklin Gothic Book"/>
                <a:cs typeface="Franklin Gothic Book"/>
              </a:rPr>
              <a:t>to </a:t>
            </a:r>
            <a:r>
              <a:rPr sz="2400" dirty="0">
                <a:solidFill>
                  <a:srgbClr val="00B050"/>
                </a:solidFill>
                <a:latin typeface="Franklin Gothic Book"/>
                <a:cs typeface="Franklin Gothic Book"/>
              </a:rPr>
              <a:t>adopt </a:t>
            </a:r>
            <a:r>
              <a:rPr sz="2400" spc="-10" dirty="0">
                <a:solidFill>
                  <a:srgbClr val="00B050"/>
                </a:solidFill>
                <a:latin typeface="Franklin Gothic Book"/>
                <a:cs typeface="Franklin Gothic Book"/>
              </a:rPr>
              <a:t>healthy  lifestyles </a:t>
            </a:r>
            <a:r>
              <a:rPr sz="2400" dirty="0">
                <a:latin typeface="Franklin Gothic Book"/>
                <a:cs typeface="Franklin Gothic Book"/>
              </a:rPr>
              <a:t>( </a:t>
            </a:r>
            <a:r>
              <a:rPr sz="2400" spc="-5" dirty="0">
                <a:latin typeface="Franklin Gothic Book"/>
                <a:cs typeface="Franklin Gothic Book"/>
              </a:rPr>
              <a:t>e.g, </a:t>
            </a:r>
            <a:r>
              <a:rPr sz="2400" spc="-10" dirty="0">
                <a:latin typeface="Franklin Gothic Book"/>
                <a:cs typeface="Franklin Gothic Book"/>
              </a:rPr>
              <a:t>physical </a:t>
            </a:r>
            <a:r>
              <a:rPr sz="2400" spc="-20" dirty="0">
                <a:latin typeface="Franklin Gothic Book"/>
                <a:cs typeface="Franklin Gothic Book"/>
              </a:rPr>
              <a:t>exercise, </a:t>
            </a:r>
            <a:r>
              <a:rPr sz="2400" spc="-10" dirty="0">
                <a:latin typeface="Franklin Gothic Book"/>
                <a:cs typeface="Franklin Gothic Book"/>
              </a:rPr>
              <a:t>healthy </a:t>
            </a:r>
            <a:r>
              <a:rPr sz="2400" spc="5" dirty="0">
                <a:latin typeface="Franklin Gothic Book"/>
                <a:cs typeface="Franklin Gothic Book"/>
              </a:rPr>
              <a:t>dietary </a:t>
            </a:r>
            <a:r>
              <a:rPr sz="2400" spc="-5" dirty="0">
                <a:latin typeface="Franklin Gothic Book"/>
                <a:cs typeface="Franklin Gothic Book"/>
              </a:rPr>
              <a:t>habits</a:t>
            </a:r>
            <a:r>
              <a:rPr sz="2400" spc="80" dirty="0">
                <a:latin typeface="Franklin Gothic Book"/>
                <a:cs typeface="Franklin Gothic Book"/>
              </a:rPr>
              <a:t> </a:t>
            </a:r>
            <a:r>
              <a:rPr sz="2400" spc="-10" dirty="0">
                <a:latin typeface="Franklin Gothic Book"/>
                <a:cs typeface="Franklin Gothic Book"/>
              </a:rPr>
              <a:t>etc.)</a:t>
            </a:r>
            <a:endParaRPr sz="2400">
              <a:latin typeface="Franklin Gothic Book"/>
              <a:cs typeface="Franklin Gothic Book"/>
            </a:endParaRPr>
          </a:p>
          <a:p>
            <a:pPr marL="355600" indent="-342900">
              <a:lnSpc>
                <a:spcPct val="100000"/>
              </a:lnSpc>
              <a:spcBef>
                <a:spcPts val="144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spc="-5" dirty="0">
                <a:latin typeface="Franklin Gothic Book"/>
                <a:cs typeface="Franklin Gothic Book"/>
              </a:rPr>
              <a:t>The</a:t>
            </a:r>
            <a:r>
              <a:rPr sz="3600" spc="-7" baseline="1157" dirty="0">
                <a:latin typeface="Franklin Gothic Book"/>
                <a:cs typeface="Franklin Gothic Book"/>
              </a:rPr>
              <a:t> </a:t>
            </a:r>
            <a:r>
              <a:rPr sz="3525" u="heavy" spc="37" baseline="1182" dirty="0">
                <a:uFill>
                  <a:solidFill>
                    <a:srgbClr val="000000"/>
                  </a:solidFill>
                </a:uFill>
                <a:latin typeface="Franklin Gothic Book"/>
                <a:cs typeface="Franklin Gothic Book"/>
              </a:rPr>
              <a:t>main </a:t>
            </a:r>
            <a:r>
              <a:rPr sz="3525" u="heavy" spc="22" baseline="1182" dirty="0">
                <a:uFill>
                  <a:solidFill>
                    <a:srgbClr val="000000"/>
                  </a:solidFill>
                </a:uFill>
                <a:latin typeface="Franklin Gothic Book"/>
                <a:cs typeface="Franklin Gothic Book"/>
              </a:rPr>
              <a:t>intervention</a:t>
            </a:r>
            <a:r>
              <a:rPr sz="3525" spc="22" baseline="1182" dirty="0">
                <a:latin typeface="Franklin Gothic Book"/>
                <a:cs typeface="Franklin Gothic Book"/>
              </a:rPr>
              <a:t> </a:t>
            </a:r>
            <a:r>
              <a:rPr sz="2400" spc="-5" dirty="0">
                <a:latin typeface="Franklin Gothic Book"/>
                <a:cs typeface="Franklin Gothic Book"/>
              </a:rPr>
              <a:t>in </a:t>
            </a:r>
            <a:r>
              <a:rPr sz="2400" spc="-10" dirty="0">
                <a:latin typeface="Franklin Gothic Book"/>
                <a:cs typeface="Franklin Gothic Book"/>
              </a:rPr>
              <a:t>primordial </a:t>
            </a:r>
            <a:r>
              <a:rPr sz="2400" spc="-15" dirty="0">
                <a:latin typeface="Franklin Gothic Book"/>
                <a:cs typeface="Franklin Gothic Book"/>
              </a:rPr>
              <a:t>prevention </a:t>
            </a:r>
            <a:r>
              <a:rPr sz="2400" spc="-5" dirty="0">
                <a:latin typeface="Franklin Gothic Book"/>
                <a:cs typeface="Franklin Gothic Book"/>
              </a:rPr>
              <a:t>is</a:t>
            </a:r>
            <a:r>
              <a:rPr sz="2400" spc="10" dirty="0">
                <a:latin typeface="Franklin Gothic Book"/>
                <a:cs typeface="Franklin Gothic Book"/>
              </a:rPr>
              <a:t> </a:t>
            </a:r>
            <a:r>
              <a:rPr sz="2400" spc="-10" dirty="0">
                <a:latin typeface="Franklin Gothic Book"/>
                <a:cs typeface="Franklin Gothic Book"/>
              </a:rPr>
              <a:t>through</a:t>
            </a:r>
            <a:endParaRPr sz="2400">
              <a:latin typeface="Franklin Gothic Book"/>
              <a:cs typeface="Franklin Gothic Book"/>
            </a:endParaRPr>
          </a:p>
          <a:p>
            <a:pPr marL="355600">
              <a:lnSpc>
                <a:spcPct val="100000"/>
              </a:lnSpc>
              <a:spcBef>
                <a:spcPts val="865"/>
              </a:spcBef>
            </a:pPr>
            <a:r>
              <a:rPr sz="3525" spc="30" baseline="1182" dirty="0">
                <a:solidFill>
                  <a:srgbClr val="0070C0"/>
                </a:solidFill>
                <a:latin typeface="Franklin Gothic Book"/>
                <a:cs typeface="Franklin Gothic Book"/>
              </a:rPr>
              <a:t>individual </a:t>
            </a:r>
            <a:r>
              <a:rPr sz="3525" spc="37" baseline="1182" dirty="0">
                <a:solidFill>
                  <a:srgbClr val="0070C0"/>
                </a:solidFill>
                <a:latin typeface="Franklin Gothic Book"/>
                <a:cs typeface="Franklin Gothic Book"/>
              </a:rPr>
              <a:t>and mass</a:t>
            </a:r>
            <a:r>
              <a:rPr sz="3525" spc="-15" baseline="1182" dirty="0">
                <a:solidFill>
                  <a:srgbClr val="0070C0"/>
                </a:solidFill>
                <a:latin typeface="Franklin Gothic Book"/>
                <a:cs typeface="Franklin Gothic Book"/>
              </a:rPr>
              <a:t> </a:t>
            </a:r>
            <a:r>
              <a:rPr sz="3525" spc="30" baseline="1182" dirty="0">
                <a:solidFill>
                  <a:srgbClr val="0070C0"/>
                </a:solidFill>
                <a:latin typeface="Franklin Gothic Book"/>
                <a:cs typeface="Franklin Gothic Book"/>
              </a:rPr>
              <a:t>education</a:t>
            </a:r>
            <a:r>
              <a:rPr sz="2400" spc="20" dirty="0">
                <a:latin typeface="Franklin Gothic Book"/>
                <a:cs typeface="Franklin Gothic Book"/>
              </a:rPr>
              <a:t>.</a:t>
            </a:r>
            <a:endParaRPr sz="240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5000" y="249237"/>
            <a:ext cx="7721600" cy="1038225"/>
          </a:xfrm>
          <a:prstGeom prst="rect">
            <a:avLst/>
          </a:prstGeom>
          <a:solidFill>
            <a:srgbClr val="CCC1DA"/>
          </a:solidFill>
        </p:spPr>
        <p:txBody>
          <a:bodyPr vert="horz" wrap="square" lIns="0" tIns="167005" rIns="0" bIns="0" rtlCol="0">
            <a:spAutoFit/>
          </a:bodyPr>
          <a:lstStyle/>
          <a:p>
            <a:pPr marL="1564005">
              <a:lnSpc>
                <a:spcPct val="100000"/>
              </a:lnSpc>
              <a:spcBef>
                <a:spcPts val="1315"/>
              </a:spcBef>
            </a:pPr>
            <a:r>
              <a:rPr sz="4400" spc="10" dirty="0"/>
              <a:t>Primary</a:t>
            </a:r>
            <a:r>
              <a:rPr sz="4400" spc="5" dirty="0"/>
              <a:t> </a:t>
            </a:r>
            <a:r>
              <a:rPr sz="4400" spc="-15" dirty="0"/>
              <a:t>Prevention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35940" y="1610055"/>
            <a:ext cx="7392670" cy="35248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lnSpc>
                <a:spcPct val="130000"/>
              </a:lnSpc>
              <a:spcBef>
                <a:spcPts val="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800" spc="-5" dirty="0">
                <a:latin typeface="Franklin Gothic Book"/>
                <a:cs typeface="Franklin Gothic Book"/>
              </a:rPr>
              <a:t>It can be </a:t>
            </a:r>
            <a:r>
              <a:rPr sz="2800" dirty="0">
                <a:latin typeface="Franklin Gothic Book"/>
                <a:cs typeface="Franklin Gothic Book"/>
              </a:rPr>
              <a:t>defined </a:t>
            </a:r>
            <a:r>
              <a:rPr sz="2800" spc="-5" dirty="0">
                <a:latin typeface="Franklin Gothic Book"/>
                <a:cs typeface="Franklin Gothic Book"/>
              </a:rPr>
              <a:t>as </a:t>
            </a:r>
            <a:r>
              <a:rPr sz="2800" dirty="0">
                <a:latin typeface="Franklin Gothic Book"/>
                <a:cs typeface="Franklin Gothic Book"/>
              </a:rPr>
              <a:t>“ </a:t>
            </a:r>
            <a:r>
              <a:rPr sz="4125" spc="30" baseline="1010" dirty="0">
                <a:solidFill>
                  <a:srgbClr val="0432FF"/>
                </a:solidFill>
                <a:latin typeface="Franklin Gothic Book"/>
                <a:cs typeface="Franklin Gothic Book"/>
              </a:rPr>
              <a:t>action </a:t>
            </a:r>
            <a:r>
              <a:rPr sz="4125" spc="15" baseline="1010" dirty="0">
                <a:solidFill>
                  <a:srgbClr val="0432FF"/>
                </a:solidFill>
                <a:latin typeface="Franklin Gothic Book"/>
                <a:cs typeface="Franklin Gothic Book"/>
              </a:rPr>
              <a:t>taken </a:t>
            </a:r>
            <a:r>
              <a:rPr sz="4125" spc="30" baseline="1010" dirty="0">
                <a:solidFill>
                  <a:srgbClr val="0432FF"/>
                </a:solidFill>
                <a:latin typeface="Franklin Gothic Book"/>
                <a:cs typeface="Franklin Gothic Book"/>
              </a:rPr>
              <a:t>prior </a:t>
            </a:r>
            <a:r>
              <a:rPr sz="4125" baseline="1010" dirty="0">
                <a:solidFill>
                  <a:srgbClr val="0432FF"/>
                </a:solidFill>
                <a:latin typeface="Franklin Gothic Book"/>
                <a:cs typeface="Franklin Gothic Book"/>
              </a:rPr>
              <a:t>to </a:t>
            </a:r>
            <a:r>
              <a:rPr sz="4125" spc="30" baseline="1010" dirty="0">
                <a:solidFill>
                  <a:srgbClr val="0432FF"/>
                </a:solidFill>
                <a:latin typeface="Franklin Gothic Book"/>
                <a:cs typeface="Franklin Gothic Book"/>
              </a:rPr>
              <a:t>the  onset </a:t>
            </a:r>
            <a:r>
              <a:rPr sz="4125" spc="22" baseline="1010" dirty="0">
                <a:solidFill>
                  <a:srgbClr val="0432FF"/>
                </a:solidFill>
                <a:latin typeface="Franklin Gothic Book"/>
                <a:cs typeface="Franklin Gothic Book"/>
              </a:rPr>
              <a:t>of </a:t>
            </a:r>
            <a:r>
              <a:rPr sz="4125" spc="30" baseline="1010" dirty="0">
                <a:solidFill>
                  <a:srgbClr val="0432FF"/>
                </a:solidFill>
                <a:latin typeface="Franklin Gothic Book"/>
                <a:cs typeface="Franklin Gothic Book"/>
              </a:rPr>
              <a:t>disease</a:t>
            </a:r>
            <a:r>
              <a:rPr sz="2800" spc="20" dirty="0">
                <a:latin typeface="Franklin Gothic Book"/>
                <a:cs typeface="Franklin Gothic Book"/>
              </a:rPr>
              <a:t>, </a:t>
            </a:r>
            <a:r>
              <a:rPr sz="2800" spc="-5" dirty="0">
                <a:latin typeface="Franklin Gothic Book"/>
                <a:cs typeface="Franklin Gothic Book"/>
              </a:rPr>
              <a:t>which </a:t>
            </a:r>
            <a:r>
              <a:rPr sz="2800" spc="-15" dirty="0">
                <a:latin typeface="Franklin Gothic Book"/>
                <a:cs typeface="Franklin Gothic Book"/>
              </a:rPr>
              <a:t>removes </a:t>
            </a:r>
            <a:r>
              <a:rPr sz="2800" dirty="0">
                <a:latin typeface="Franklin Gothic Book"/>
                <a:cs typeface="Franklin Gothic Book"/>
              </a:rPr>
              <a:t>the </a:t>
            </a:r>
            <a:r>
              <a:rPr sz="2800" spc="-5" dirty="0">
                <a:latin typeface="Franklin Gothic Book"/>
                <a:cs typeface="Franklin Gothic Book"/>
              </a:rPr>
              <a:t>possibility  that </a:t>
            </a:r>
            <a:r>
              <a:rPr sz="2800" dirty="0">
                <a:latin typeface="Franklin Gothic Book"/>
                <a:cs typeface="Franklin Gothic Book"/>
              </a:rPr>
              <a:t>a </a:t>
            </a:r>
            <a:r>
              <a:rPr sz="2800" spc="-5" dirty="0">
                <a:latin typeface="Franklin Gothic Book"/>
                <a:cs typeface="Franklin Gothic Book"/>
              </a:rPr>
              <a:t>disease will </a:t>
            </a:r>
            <a:r>
              <a:rPr sz="2800" spc="-25" dirty="0">
                <a:latin typeface="Franklin Gothic Book"/>
                <a:cs typeface="Franklin Gothic Book"/>
              </a:rPr>
              <a:t>ever</a:t>
            </a:r>
            <a:r>
              <a:rPr sz="2800" spc="-15" dirty="0">
                <a:latin typeface="Franklin Gothic Book"/>
                <a:cs typeface="Franklin Gothic Book"/>
              </a:rPr>
              <a:t> </a:t>
            </a:r>
            <a:r>
              <a:rPr sz="2800" spc="-30" dirty="0">
                <a:latin typeface="Franklin Gothic Book"/>
                <a:cs typeface="Franklin Gothic Book"/>
              </a:rPr>
              <a:t>occur.</a:t>
            </a:r>
            <a:endParaRPr sz="28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buFont typeface="Wingdings"/>
              <a:buChar char=""/>
            </a:pPr>
            <a:endParaRPr sz="3200">
              <a:latin typeface="Times New Roman"/>
              <a:cs typeface="Times New Roman"/>
            </a:endParaRPr>
          </a:p>
          <a:p>
            <a:pPr marL="355600" marR="7620" indent="-342900">
              <a:lnSpc>
                <a:spcPct val="130000"/>
              </a:lnSpc>
              <a:spcBef>
                <a:spcPts val="203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800" spc="-5" dirty="0">
                <a:latin typeface="Franklin Gothic Book"/>
                <a:cs typeface="Franklin Gothic Book"/>
              </a:rPr>
              <a:t>It signifies </a:t>
            </a:r>
            <a:r>
              <a:rPr sz="2800" spc="-5" dirty="0">
                <a:solidFill>
                  <a:srgbClr val="00B050"/>
                </a:solidFill>
                <a:latin typeface="Franklin Gothic Book"/>
                <a:cs typeface="Franklin Gothic Book"/>
              </a:rPr>
              <a:t>intervention in </a:t>
            </a:r>
            <a:r>
              <a:rPr sz="2800" dirty="0">
                <a:solidFill>
                  <a:srgbClr val="00B050"/>
                </a:solidFill>
                <a:latin typeface="Franklin Gothic Book"/>
                <a:cs typeface="Franklin Gothic Book"/>
              </a:rPr>
              <a:t>the </a:t>
            </a:r>
            <a:r>
              <a:rPr sz="2800" spc="-5" dirty="0">
                <a:solidFill>
                  <a:srgbClr val="00B050"/>
                </a:solidFill>
                <a:latin typeface="Franklin Gothic Book"/>
                <a:cs typeface="Franklin Gothic Book"/>
              </a:rPr>
              <a:t>pre-pathogenesis </a:t>
            </a:r>
            <a:r>
              <a:rPr sz="2800" spc="-5" dirty="0">
                <a:latin typeface="Franklin Gothic Book"/>
                <a:cs typeface="Franklin Gothic Book"/>
              </a:rPr>
              <a:t> phase of </a:t>
            </a:r>
            <a:r>
              <a:rPr sz="2800" dirty="0">
                <a:latin typeface="Franklin Gothic Book"/>
                <a:cs typeface="Franklin Gothic Book"/>
              </a:rPr>
              <a:t>a</a:t>
            </a:r>
            <a:r>
              <a:rPr sz="2800" spc="-15" dirty="0">
                <a:latin typeface="Franklin Gothic Book"/>
                <a:cs typeface="Franklin Gothic Book"/>
              </a:rPr>
              <a:t> </a:t>
            </a:r>
            <a:r>
              <a:rPr sz="2800" spc="-5" dirty="0">
                <a:latin typeface="Franklin Gothic Book"/>
                <a:cs typeface="Franklin Gothic Book"/>
              </a:rPr>
              <a:t>disease.</a:t>
            </a:r>
            <a:endParaRPr sz="280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000" y="506412"/>
            <a:ext cx="8745537" cy="59642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5823" y="4812791"/>
            <a:ext cx="8589264" cy="16276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7800" y="4851400"/>
            <a:ext cx="8466455" cy="1506855"/>
          </a:xfrm>
          <a:custGeom>
            <a:avLst/>
            <a:gdLst/>
            <a:ahLst/>
            <a:cxnLst/>
            <a:rect l="l" t="t" r="r" b="b"/>
            <a:pathLst>
              <a:path w="8466455" h="1506854">
                <a:moveTo>
                  <a:pt x="0" y="0"/>
                </a:moveTo>
                <a:lnTo>
                  <a:pt x="8466138" y="0"/>
                </a:lnTo>
                <a:lnTo>
                  <a:pt x="8466138" y="1506538"/>
                </a:lnTo>
                <a:lnTo>
                  <a:pt x="0" y="1506538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5140" y="1827554"/>
            <a:ext cx="4258945" cy="1781810"/>
          </a:xfrm>
          <a:prstGeom prst="rect">
            <a:avLst/>
          </a:prstGeom>
        </p:spPr>
        <p:txBody>
          <a:bodyPr vert="horz" wrap="square" lIns="0" tIns="23685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64"/>
              </a:spcBef>
            </a:pPr>
            <a:r>
              <a:rPr sz="2800" spc="-65" dirty="0">
                <a:solidFill>
                  <a:srgbClr val="C00000"/>
                </a:solidFill>
                <a:latin typeface="Franklin Gothic Medium"/>
                <a:cs typeface="Franklin Gothic Medium"/>
              </a:rPr>
              <a:t>Two </a:t>
            </a:r>
            <a:r>
              <a:rPr sz="2800" spc="-5" dirty="0">
                <a:solidFill>
                  <a:srgbClr val="C00000"/>
                </a:solidFill>
                <a:latin typeface="Franklin Gothic Medium"/>
                <a:cs typeface="Franklin Gothic Medium"/>
              </a:rPr>
              <a:t>types of</a:t>
            </a:r>
            <a:r>
              <a:rPr sz="2800" spc="35" dirty="0">
                <a:solidFill>
                  <a:srgbClr val="C00000"/>
                </a:solidFill>
                <a:latin typeface="Franklin Gothic Medium"/>
                <a:cs typeface="Franklin Gothic Medium"/>
              </a:rPr>
              <a:t> </a:t>
            </a:r>
            <a:r>
              <a:rPr sz="2800" spc="-10" dirty="0">
                <a:solidFill>
                  <a:srgbClr val="C00000"/>
                </a:solidFill>
                <a:latin typeface="Franklin Gothic Medium"/>
                <a:cs typeface="Franklin Gothic Medium"/>
              </a:rPr>
              <a:t>strategies</a:t>
            </a:r>
            <a:endParaRPr sz="2800">
              <a:latin typeface="Franklin Gothic Medium"/>
              <a:cs typeface="Franklin Gothic Medium"/>
            </a:endParaRPr>
          </a:p>
          <a:p>
            <a:pPr marL="755650" indent="-285750">
              <a:lnSpc>
                <a:spcPct val="100000"/>
              </a:lnSpc>
              <a:spcBef>
                <a:spcPts val="1505"/>
              </a:spcBef>
              <a:buFont typeface="Wingdings"/>
              <a:buChar char=""/>
              <a:tabLst>
                <a:tab pos="755015" algn="l"/>
                <a:tab pos="755650" algn="l"/>
              </a:tabLst>
            </a:pPr>
            <a:r>
              <a:rPr sz="2400" spc="-5" dirty="0">
                <a:latin typeface="Franklin Gothic Book"/>
                <a:cs typeface="Franklin Gothic Book"/>
              </a:rPr>
              <a:t>Population( mass </a:t>
            </a:r>
            <a:r>
              <a:rPr sz="2400" dirty="0">
                <a:latin typeface="Franklin Gothic Book"/>
                <a:cs typeface="Franklin Gothic Book"/>
              </a:rPr>
              <a:t>)</a:t>
            </a:r>
            <a:r>
              <a:rPr sz="2400" spc="-65" dirty="0">
                <a:latin typeface="Franklin Gothic Book"/>
                <a:cs typeface="Franklin Gothic Book"/>
              </a:rPr>
              <a:t> </a:t>
            </a:r>
            <a:r>
              <a:rPr sz="2400" spc="-10" dirty="0">
                <a:latin typeface="Franklin Gothic Book"/>
                <a:cs typeface="Franklin Gothic Book"/>
              </a:rPr>
              <a:t>strategy</a:t>
            </a:r>
            <a:endParaRPr sz="2400">
              <a:latin typeface="Franklin Gothic Book"/>
              <a:cs typeface="Franklin Gothic Book"/>
            </a:endParaRPr>
          </a:p>
          <a:p>
            <a:pPr marL="755650" indent="-285750">
              <a:lnSpc>
                <a:spcPct val="100000"/>
              </a:lnSpc>
              <a:spcBef>
                <a:spcPts val="1440"/>
              </a:spcBef>
              <a:buFont typeface="Wingdings"/>
              <a:buChar char=""/>
              <a:tabLst>
                <a:tab pos="755015" algn="l"/>
                <a:tab pos="755650" algn="l"/>
              </a:tabLst>
            </a:pPr>
            <a:r>
              <a:rPr sz="2400" spc="-5" dirty="0">
                <a:latin typeface="Franklin Gothic Book"/>
                <a:cs typeface="Franklin Gothic Book"/>
              </a:rPr>
              <a:t>High risk</a:t>
            </a:r>
            <a:r>
              <a:rPr sz="2400" spc="-10" dirty="0">
                <a:latin typeface="Franklin Gothic Book"/>
                <a:cs typeface="Franklin Gothic Book"/>
              </a:rPr>
              <a:t> strategy</a:t>
            </a:r>
            <a:endParaRPr sz="2400">
              <a:latin typeface="Franklin Gothic Book"/>
              <a:cs typeface="Franklin Gothic Book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5000" y="249237"/>
            <a:ext cx="7721600" cy="1038225"/>
          </a:xfrm>
          <a:prstGeom prst="rect">
            <a:avLst/>
          </a:prstGeom>
          <a:solidFill>
            <a:srgbClr val="CCC1DA"/>
          </a:solidFill>
        </p:spPr>
        <p:txBody>
          <a:bodyPr vert="horz" wrap="square" lIns="0" tIns="167005" rIns="0" bIns="0" rtlCol="0">
            <a:spAutoFit/>
          </a:bodyPr>
          <a:lstStyle/>
          <a:p>
            <a:pPr marL="1564005">
              <a:lnSpc>
                <a:spcPct val="100000"/>
              </a:lnSpc>
              <a:spcBef>
                <a:spcPts val="1315"/>
              </a:spcBef>
            </a:pPr>
            <a:r>
              <a:rPr sz="4400" spc="10" dirty="0"/>
              <a:t>Primary</a:t>
            </a:r>
            <a:r>
              <a:rPr sz="4400" spc="5" dirty="0"/>
              <a:t> </a:t>
            </a:r>
            <a:r>
              <a:rPr sz="4400" spc="-15" dirty="0"/>
              <a:t>Prevention</a:t>
            </a:r>
            <a:endParaRPr sz="44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5140" y="1312200"/>
            <a:ext cx="8066405" cy="4946015"/>
          </a:xfrm>
          <a:prstGeom prst="rect">
            <a:avLst/>
          </a:prstGeom>
        </p:spPr>
        <p:txBody>
          <a:bodyPr vert="horz" wrap="square" lIns="0" tIns="1765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90"/>
              </a:spcBef>
            </a:pPr>
            <a:r>
              <a:rPr sz="2550" spc="15" dirty="0">
                <a:solidFill>
                  <a:srgbClr val="C00000"/>
                </a:solidFill>
                <a:latin typeface="Franklin Gothic Book"/>
                <a:cs typeface="Franklin Gothic Book"/>
              </a:rPr>
              <a:t>Population </a:t>
            </a:r>
            <a:r>
              <a:rPr sz="2550" spc="10" dirty="0">
                <a:solidFill>
                  <a:srgbClr val="C00000"/>
                </a:solidFill>
                <a:latin typeface="Franklin Gothic Book"/>
                <a:cs typeface="Franklin Gothic Book"/>
              </a:rPr>
              <a:t>strategy</a:t>
            </a:r>
            <a:endParaRPr sz="2550">
              <a:latin typeface="Franklin Gothic Book"/>
              <a:cs typeface="Franklin Gothic Book"/>
            </a:endParaRPr>
          </a:p>
          <a:p>
            <a:pPr marL="755650" marR="1263650" indent="-285750">
              <a:lnSpc>
                <a:spcPct val="120000"/>
              </a:lnSpc>
              <a:spcBef>
                <a:spcPts val="650"/>
              </a:spcBef>
              <a:buFont typeface="Wingdings"/>
              <a:buChar char=""/>
              <a:tabLst>
                <a:tab pos="755015" algn="l"/>
                <a:tab pos="755650" algn="l"/>
              </a:tabLst>
            </a:pPr>
            <a:r>
              <a:rPr sz="2400" spc="-10" dirty="0">
                <a:latin typeface="Franklin Gothic Book"/>
                <a:cs typeface="Franklin Gothic Book"/>
              </a:rPr>
              <a:t>directed </a:t>
            </a:r>
            <a:r>
              <a:rPr sz="2400" dirty="0">
                <a:latin typeface="Franklin Gothic Book"/>
                <a:cs typeface="Franklin Gothic Book"/>
              </a:rPr>
              <a:t>at </a:t>
            </a:r>
            <a:r>
              <a:rPr sz="2400" dirty="0">
                <a:solidFill>
                  <a:srgbClr val="0432FF"/>
                </a:solidFill>
                <a:latin typeface="Franklin Gothic Book"/>
                <a:cs typeface="Franklin Gothic Book"/>
              </a:rPr>
              <a:t>whole population </a:t>
            </a:r>
            <a:r>
              <a:rPr sz="2400" spc="-10" dirty="0">
                <a:latin typeface="Franklin Gothic Book"/>
                <a:cs typeface="Franklin Gothic Book"/>
              </a:rPr>
              <a:t>irrespective </a:t>
            </a:r>
            <a:r>
              <a:rPr sz="2400" dirty="0">
                <a:latin typeface="Franklin Gothic Book"/>
                <a:cs typeface="Franklin Gothic Book"/>
              </a:rPr>
              <a:t>of </a:t>
            </a:r>
            <a:r>
              <a:rPr sz="2400" spc="-5" dirty="0">
                <a:latin typeface="Franklin Gothic Book"/>
                <a:cs typeface="Franklin Gothic Book"/>
              </a:rPr>
              <a:t>the  individual risk</a:t>
            </a:r>
            <a:r>
              <a:rPr sz="2400" spc="-10" dirty="0">
                <a:latin typeface="Franklin Gothic Book"/>
                <a:cs typeface="Franklin Gothic Book"/>
              </a:rPr>
              <a:t> </a:t>
            </a:r>
            <a:r>
              <a:rPr sz="2400" spc="-15" dirty="0">
                <a:latin typeface="Franklin Gothic Book"/>
                <a:cs typeface="Franklin Gothic Book"/>
              </a:rPr>
              <a:t>levels.</a:t>
            </a:r>
            <a:endParaRPr sz="2400">
              <a:latin typeface="Franklin Gothic Book"/>
              <a:cs typeface="Franklin Gothic Book"/>
            </a:endParaRPr>
          </a:p>
          <a:p>
            <a:pPr marL="755650" marR="5080" indent="-285750">
              <a:lnSpc>
                <a:spcPct val="120000"/>
              </a:lnSpc>
              <a:spcBef>
                <a:spcPts val="575"/>
              </a:spcBef>
              <a:buFont typeface="Wingdings"/>
              <a:buChar char=""/>
              <a:tabLst>
                <a:tab pos="755015" algn="l"/>
                <a:tab pos="755650" algn="l"/>
              </a:tabLst>
            </a:pPr>
            <a:r>
              <a:rPr sz="2400" spc="-10" dirty="0">
                <a:latin typeface="Franklin Gothic Book"/>
                <a:cs typeface="Franklin Gothic Book"/>
              </a:rPr>
              <a:t>directed </a:t>
            </a:r>
            <a:r>
              <a:rPr sz="2400" spc="-20" dirty="0">
                <a:latin typeface="Franklin Gothic Book"/>
                <a:cs typeface="Franklin Gothic Book"/>
              </a:rPr>
              <a:t>towards </a:t>
            </a:r>
            <a:r>
              <a:rPr sz="2400" spc="-5" dirty="0">
                <a:latin typeface="Franklin Gothic Book"/>
                <a:cs typeface="Franklin Gothic Book"/>
              </a:rPr>
              <a:t>socio-economic, </a:t>
            </a:r>
            <a:r>
              <a:rPr sz="2400" spc="-10" dirty="0">
                <a:latin typeface="Franklin Gothic Book"/>
                <a:cs typeface="Franklin Gothic Book"/>
              </a:rPr>
              <a:t>behavioral </a:t>
            </a:r>
            <a:r>
              <a:rPr sz="2400" dirty="0">
                <a:latin typeface="Franklin Gothic Book"/>
                <a:cs typeface="Franklin Gothic Book"/>
              </a:rPr>
              <a:t>and </a:t>
            </a:r>
            <a:r>
              <a:rPr sz="2400" spc="-10" dirty="0">
                <a:latin typeface="Franklin Gothic Book"/>
                <a:cs typeface="Franklin Gothic Book"/>
              </a:rPr>
              <a:t>lifestyle  </a:t>
            </a:r>
            <a:r>
              <a:rPr sz="2400" spc="-5" dirty="0">
                <a:latin typeface="Franklin Gothic Book"/>
                <a:cs typeface="Franklin Gothic Book"/>
              </a:rPr>
              <a:t>changes</a:t>
            </a:r>
            <a:r>
              <a:rPr sz="2200" spc="-5" dirty="0">
                <a:latin typeface="Franklin Gothic Book"/>
                <a:cs typeface="Franklin Gothic Book"/>
              </a:rPr>
              <a:t>.</a:t>
            </a:r>
            <a:endParaRPr sz="2200">
              <a:latin typeface="Franklin Gothic Book"/>
              <a:cs typeface="Franklin Gothic Book"/>
            </a:endParaRPr>
          </a:p>
          <a:p>
            <a:pPr marL="12700">
              <a:lnSpc>
                <a:spcPct val="100000"/>
              </a:lnSpc>
              <a:spcBef>
                <a:spcPts val="1235"/>
              </a:spcBef>
            </a:pPr>
            <a:r>
              <a:rPr sz="2550" spc="20" dirty="0">
                <a:solidFill>
                  <a:srgbClr val="C00000"/>
                </a:solidFill>
                <a:latin typeface="Franklin Gothic Book"/>
                <a:cs typeface="Franklin Gothic Book"/>
              </a:rPr>
              <a:t>High risk</a:t>
            </a:r>
            <a:r>
              <a:rPr sz="2550" spc="-5" dirty="0">
                <a:solidFill>
                  <a:srgbClr val="C00000"/>
                </a:solidFill>
                <a:latin typeface="Franklin Gothic Book"/>
                <a:cs typeface="Franklin Gothic Book"/>
              </a:rPr>
              <a:t> </a:t>
            </a:r>
            <a:r>
              <a:rPr sz="2550" spc="10" dirty="0">
                <a:solidFill>
                  <a:srgbClr val="C00000"/>
                </a:solidFill>
                <a:latin typeface="Franklin Gothic Book"/>
                <a:cs typeface="Franklin Gothic Book"/>
              </a:rPr>
              <a:t>strategy</a:t>
            </a:r>
            <a:endParaRPr sz="2550">
              <a:latin typeface="Franklin Gothic Book"/>
              <a:cs typeface="Franklin Gothic Book"/>
            </a:endParaRPr>
          </a:p>
          <a:p>
            <a:pPr marL="755650" marR="56515" indent="-285750">
              <a:lnSpc>
                <a:spcPct val="120000"/>
              </a:lnSpc>
              <a:spcBef>
                <a:spcPts val="650"/>
              </a:spcBef>
              <a:buFont typeface="Wingdings"/>
              <a:buChar char=""/>
              <a:tabLst>
                <a:tab pos="755015" algn="l"/>
                <a:tab pos="755650" algn="l"/>
              </a:tabLst>
            </a:pPr>
            <a:r>
              <a:rPr sz="2400" spc="-5" dirty="0">
                <a:latin typeface="Franklin Gothic Book"/>
                <a:cs typeface="Franklin Gothic Book"/>
              </a:rPr>
              <a:t>Includes </a:t>
            </a:r>
            <a:r>
              <a:rPr sz="3525" spc="22" baseline="1182" dirty="0">
                <a:latin typeface="Franklin Gothic Book"/>
                <a:cs typeface="Franklin Gothic Book"/>
              </a:rPr>
              <a:t>identification </a:t>
            </a:r>
            <a:r>
              <a:rPr sz="2400" dirty="0">
                <a:latin typeface="Franklin Gothic Book"/>
                <a:cs typeface="Franklin Gothic Book"/>
              </a:rPr>
              <a:t>of </a:t>
            </a:r>
            <a:r>
              <a:rPr sz="2400" spc="-5" dirty="0">
                <a:solidFill>
                  <a:srgbClr val="0432FF"/>
                </a:solidFill>
                <a:latin typeface="Franklin Gothic Book"/>
                <a:cs typeface="Franklin Gothic Book"/>
              </a:rPr>
              <a:t>“High risk </a:t>
            </a:r>
            <a:r>
              <a:rPr sz="2400" spc="-10" dirty="0">
                <a:solidFill>
                  <a:srgbClr val="0432FF"/>
                </a:solidFill>
                <a:latin typeface="Franklin Gothic Book"/>
                <a:cs typeface="Franklin Gothic Book"/>
              </a:rPr>
              <a:t>groups” </a:t>
            </a:r>
            <a:r>
              <a:rPr sz="2400" spc="-5" dirty="0">
                <a:latin typeface="Franklin Gothic Book"/>
                <a:cs typeface="Franklin Gothic Book"/>
              </a:rPr>
              <a:t>in the  </a:t>
            </a:r>
            <a:r>
              <a:rPr sz="2400" dirty="0">
                <a:latin typeface="Franklin Gothic Book"/>
                <a:cs typeface="Franklin Gothic Book"/>
              </a:rPr>
              <a:t>population and </a:t>
            </a:r>
            <a:r>
              <a:rPr sz="2400" spc="-5" dirty="0">
                <a:latin typeface="Franklin Gothic Book"/>
                <a:cs typeface="Franklin Gothic Book"/>
              </a:rPr>
              <a:t>bring </a:t>
            </a:r>
            <a:r>
              <a:rPr sz="3525" spc="7" baseline="1182" dirty="0">
                <a:latin typeface="Franklin Gothic Book"/>
                <a:cs typeface="Franklin Gothic Book"/>
              </a:rPr>
              <a:t>preventive </a:t>
            </a:r>
            <a:r>
              <a:rPr sz="2400" spc="-5" dirty="0">
                <a:latin typeface="Franklin Gothic Book"/>
                <a:cs typeface="Franklin Gothic Book"/>
              </a:rPr>
              <a:t>care </a:t>
            </a:r>
            <a:r>
              <a:rPr sz="2400" spc="-20" dirty="0">
                <a:latin typeface="Franklin Gothic Book"/>
                <a:cs typeface="Franklin Gothic Book"/>
              </a:rPr>
              <a:t>to </a:t>
            </a:r>
            <a:r>
              <a:rPr sz="2400" spc="-5" dirty="0">
                <a:latin typeface="Franklin Gothic Book"/>
                <a:cs typeface="Franklin Gothic Book"/>
              </a:rPr>
              <a:t>these risk</a:t>
            </a:r>
            <a:r>
              <a:rPr sz="2400" spc="15" dirty="0">
                <a:latin typeface="Franklin Gothic Book"/>
                <a:cs typeface="Franklin Gothic Book"/>
              </a:rPr>
              <a:t> </a:t>
            </a:r>
            <a:r>
              <a:rPr sz="2400" spc="-10" dirty="0">
                <a:latin typeface="Franklin Gothic Book"/>
                <a:cs typeface="Franklin Gothic Book"/>
              </a:rPr>
              <a:t>group.</a:t>
            </a:r>
            <a:endParaRPr sz="2400">
              <a:latin typeface="Franklin Gothic Book"/>
              <a:cs typeface="Franklin Gothic Book"/>
            </a:endParaRPr>
          </a:p>
          <a:p>
            <a:pPr marL="755650" marR="444500" indent="-285750">
              <a:lnSpc>
                <a:spcPct val="120000"/>
              </a:lnSpc>
              <a:spcBef>
                <a:spcPts val="575"/>
              </a:spcBef>
              <a:buFont typeface="Wingdings"/>
              <a:buChar char=""/>
              <a:tabLst>
                <a:tab pos="755015" algn="l"/>
                <a:tab pos="755650" algn="l"/>
              </a:tabLst>
            </a:pPr>
            <a:r>
              <a:rPr sz="2400" spc="-5" dirty="0">
                <a:latin typeface="Franklin Gothic Book"/>
                <a:cs typeface="Franklin Gothic Book"/>
              </a:rPr>
              <a:t>e.g., </a:t>
            </a:r>
            <a:r>
              <a:rPr sz="2400" spc="-10" dirty="0">
                <a:latin typeface="Franklin Gothic Book"/>
                <a:cs typeface="Franklin Gothic Book"/>
              </a:rPr>
              <a:t>People </a:t>
            </a:r>
            <a:r>
              <a:rPr sz="2400" spc="-15" dirty="0">
                <a:latin typeface="Franklin Gothic Book"/>
                <a:cs typeface="Franklin Gothic Book"/>
              </a:rPr>
              <a:t>having </a:t>
            </a:r>
            <a:r>
              <a:rPr sz="2400" spc="-5" dirty="0">
                <a:latin typeface="Franklin Gothic Book"/>
                <a:cs typeface="Franklin Gothic Book"/>
              </a:rPr>
              <a:t>the family </a:t>
            </a:r>
            <a:r>
              <a:rPr sz="2400" dirty="0">
                <a:latin typeface="Franklin Gothic Book"/>
                <a:cs typeface="Franklin Gothic Book"/>
              </a:rPr>
              <a:t>history of Hypertension,  </a:t>
            </a:r>
            <a:r>
              <a:rPr sz="2400" spc="-5" dirty="0">
                <a:latin typeface="Franklin Gothic Book"/>
                <a:cs typeface="Franklin Gothic Book"/>
              </a:rPr>
              <a:t>allergic disease, </a:t>
            </a:r>
            <a:r>
              <a:rPr sz="2400" spc="-10" dirty="0">
                <a:latin typeface="Franklin Gothic Book"/>
                <a:cs typeface="Franklin Gothic Book"/>
              </a:rPr>
              <a:t>Diabetes </a:t>
            </a:r>
            <a:r>
              <a:rPr sz="2400" dirty="0">
                <a:latin typeface="Franklin Gothic Book"/>
                <a:cs typeface="Franklin Gothic Book"/>
              </a:rPr>
              <a:t>.</a:t>
            </a:r>
            <a:endParaRPr sz="2400">
              <a:latin typeface="Franklin Gothic Book"/>
              <a:cs typeface="Franklin Gothic Book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5000" y="249237"/>
            <a:ext cx="7721600" cy="1038225"/>
          </a:xfrm>
          <a:prstGeom prst="rect">
            <a:avLst/>
          </a:prstGeom>
          <a:solidFill>
            <a:srgbClr val="CCC1DA"/>
          </a:solidFill>
        </p:spPr>
        <p:txBody>
          <a:bodyPr vert="horz" wrap="square" lIns="0" tIns="167005" rIns="0" bIns="0" rtlCol="0">
            <a:spAutoFit/>
          </a:bodyPr>
          <a:lstStyle/>
          <a:p>
            <a:pPr marL="1564005">
              <a:lnSpc>
                <a:spcPct val="100000"/>
              </a:lnSpc>
              <a:spcBef>
                <a:spcPts val="1315"/>
              </a:spcBef>
            </a:pPr>
            <a:r>
              <a:rPr sz="4400" spc="10" dirty="0"/>
              <a:t>Primary</a:t>
            </a:r>
            <a:r>
              <a:rPr sz="4400" spc="5" dirty="0"/>
              <a:t> </a:t>
            </a:r>
            <a:r>
              <a:rPr sz="4400" spc="-15" dirty="0"/>
              <a:t>Prevention</a:t>
            </a:r>
            <a:endParaRPr sz="44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6400" y="1423987"/>
            <a:ext cx="8161337" cy="51927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5000" y="249237"/>
            <a:ext cx="7721600" cy="1038225"/>
          </a:xfrm>
          <a:custGeom>
            <a:avLst/>
            <a:gdLst/>
            <a:ahLst/>
            <a:cxnLst/>
            <a:rect l="l" t="t" r="r" b="b"/>
            <a:pathLst>
              <a:path w="7721600" h="1038225">
                <a:moveTo>
                  <a:pt x="0" y="1038225"/>
                </a:moveTo>
                <a:lnTo>
                  <a:pt x="7721600" y="1038225"/>
                </a:lnTo>
                <a:lnTo>
                  <a:pt x="7721600" y="0"/>
                </a:lnTo>
                <a:lnTo>
                  <a:pt x="0" y="0"/>
                </a:lnTo>
                <a:lnTo>
                  <a:pt x="0" y="1038225"/>
                </a:lnTo>
                <a:close/>
              </a:path>
            </a:pathLst>
          </a:custGeom>
          <a:solidFill>
            <a:srgbClr val="CCC1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86717" y="404875"/>
            <a:ext cx="4616450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spc="10" dirty="0"/>
              <a:t>Primary</a:t>
            </a:r>
            <a:r>
              <a:rPr sz="4400" spc="-40" dirty="0"/>
              <a:t> </a:t>
            </a:r>
            <a:r>
              <a:rPr sz="4400" spc="-15" dirty="0"/>
              <a:t>Prevention</a:t>
            </a:r>
            <a:endParaRPr sz="44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231775"/>
            <a:ext cx="8229600" cy="1143000"/>
          </a:xfrm>
          <a:prstGeom prst="rect">
            <a:avLst/>
          </a:prstGeom>
          <a:solidFill>
            <a:srgbClr val="CCC1DA"/>
          </a:solidFill>
        </p:spPr>
        <p:txBody>
          <a:bodyPr vert="horz" wrap="square" lIns="0" tIns="220979" rIns="0" bIns="0" rtlCol="0">
            <a:spAutoFit/>
          </a:bodyPr>
          <a:lstStyle/>
          <a:p>
            <a:pPr marL="1519555">
              <a:lnSpc>
                <a:spcPct val="100000"/>
              </a:lnSpc>
              <a:spcBef>
                <a:spcPts val="1739"/>
              </a:spcBef>
            </a:pPr>
            <a:r>
              <a:rPr sz="4400" spc="10" dirty="0"/>
              <a:t>Secondary</a:t>
            </a:r>
            <a:r>
              <a:rPr sz="4400" dirty="0"/>
              <a:t> </a:t>
            </a:r>
            <a:r>
              <a:rPr sz="4400" spc="-15" dirty="0"/>
              <a:t>prevention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35940" y="1479600"/>
            <a:ext cx="8036559" cy="4542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20000"/>
              </a:lnSpc>
              <a:spcBef>
                <a:spcPts val="10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600" spc="-5" dirty="0">
                <a:latin typeface="Franklin Gothic Book"/>
                <a:cs typeface="Franklin Gothic Book"/>
              </a:rPr>
              <a:t>Defined as </a:t>
            </a:r>
            <a:r>
              <a:rPr sz="2600" spc="15" dirty="0">
                <a:latin typeface="Franklin Gothic Book"/>
                <a:cs typeface="Franklin Gothic Book"/>
              </a:rPr>
              <a:t>“</a:t>
            </a:r>
            <a:r>
              <a:rPr sz="3825" spc="22" baseline="1089" dirty="0">
                <a:solidFill>
                  <a:srgbClr val="0432FF"/>
                </a:solidFill>
                <a:latin typeface="Franklin Gothic Book"/>
                <a:cs typeface="Franklin Gothic Book"/>
              </a:rPr>
              <a:t>action </a:t>
            </a:r>
            <a:r>
              <a:rPr sz="3825" spc="30" baseline="1089" dirty="0">
                <a:solidFill>
                  <a:srgbClr val="0432FF"/>
                </a:solidFill>
                <a:latin typeface="Franklin Gothic Book"/>
                <a:cs typeface="Franklin Gothic Book"/>
              </a:rPr>
              <a:t>which </a:t>
            </a:r>
            <a:r>
              <a:rPr sz="3825" spc="15" baseline="1089" dirty="0">
                <a:solidFill>
                  <a:srgbClr val="0432FF"/>
                </a:solidFill>
                <a:latin typeface="Franklin Gothic Book"/>
                <a:cs typeface="Franklin Gothic Book"/>
              </a:rPr>
              <a:t>stop </a:t>
            </a:r>
            <a:r>
              <a:rPr sz="3825" spc="22" baseline="1089" dirty="0">
                <a:solidFill>
                  <a:srgbClr val="0432FF"/>
                </a:solidFill>
                <a:latin typeface="Franklin Gothic Book"/>
                <a:cs typeface="Franklin Gothic Book"/>
              </a:rPr>
              <a:t>the </a:t>
            </a:r>
            <a:r>
              <a:rPr sz="3825" spc="15" baseline="1089" dirty="0">
                <a:solidFill>
                  <a:srgbClr val="0432FF"/>
                </a:solidFill>
                <a:latin typeface="Franklin Gothic Book"/>
                <a:cs typeface="Franklin Gothic Book"/>
              </a:rPr>
              <a:t>progress </a:t>
            </a:r>
            <a:r>
              <a:rPr sz="3825" spc="22" baseline="1089" dirty="0">
                <a:solidFill>
                  <a:srgbClr val="0432FF"/>
                </a:solidFill>
                <a:latin typeface="Franklin Gothic Book"/>
                <a:cs typeface="Franklin Gothic Book"/>
              </a:rPr>
              <a:t>of </a:t>
            </a:r>
            <a:r>
              <a:rPr sz="3825" spc="30" baseline="1089" dirty="0">
                <a:solidFill>
                  <a:srgbClr val="0432FF"/>
                </a:solidFill>
                <a:latin typeface="Franklin Gothic Book"/>
                <a:cs typeface="Franklin Gothic Book"/>
              </a:rPr>
              <a:t>a  disease </a:t>
            </a:r>
            <a:r>
              <a:rPr sz="3825" spc="22" baseline="1089" dirty="0">
                <a:solidFill>
                  <a:srgbClr val="0432FF"/>
                </a:solidFill>
                <a:latin typeface="Franklin Gothic Book"/>
                <a:cs typeface="Franklin Gothic Book"/>
              </a:rPr>
              <a:t>at </a:t>
            </a:r>
            <a:r>
              <a:rPr sz="3825" spc="15" baseline="1089" dirty="0">
                <a:solidFill>
                  <a:srgbClr val="0432FF"/>
                </a:solidFill>
                <a:latin typeface="Franklin Gothic Book"/>
                <a:cs typeface="Franklin Gothic Book"/>
              </a:rPr>
              <a:t>its initial </a:t>
            </a:r>
            <a:r>
              <a:rPr sz="3825" spc="30" baseline="1089" dirty="0">
                <a:solidFill>
                  <a:srgbClr val="0432FF"/>
                </a:solidFill>
                <a:latin typeface="Franklin Gothic Book"/>
                <a:cs typeface="Franklin Gothic Book"/>
              </a:rPr>
              <a:t>stage and </a:t>
            </a:r>
            <a:r>
              <a:rPr sz="3825" spc="7" baseline="1089" dirty="0">
                <a:solidFill>
                  <a:srgbClr val="0432FF"/>
                </a:solidFill>
                <a:latin typeface="Franklin Gothic Book"/>
                <a:cs typeface="Franklin Gothic Book"/>
              </a:rPr>
              <a:t>prevents</a:t>
            </a:r>
            <a:r>
              <a:rPr sz="3825" spc="104" baseline="1089" dirty="0">
                <a:solidFill>
                  <a:srgbClr val="0432FF"/>
                </a:solidFill>
                <a:latin typeface="Franklin Gothic Book"/>
                <a:cs typeface="Franklin Gothic Book"/>
              </a:rPr>
              <a:t> </a:t>
            </a:r>
            <a:r>
              <a:rPr sz="3825" spc="22" baseline="1089" dirty="0">
                <a:solidFill>
                  <a:srgbClr val="0432FF"/>
                </a:solidFill>
                <a:latin typeface="Franklin Gothic Book"/>
                <a:cs typeface="Franklin Gothic Book"/>
              </a:rPr>
              <a:t>complications”</a:t>
            </a:r>
            <a:r>
              <a:rPr sz="2600" spc="15" dirty="0">
                <a:latin typeface="Franklin Gothic Book"/>
                <a:cs typeface="Franklin Gothic Book"/>
              </a:rPr>
              <a:t>.</a:t>
            </a:r>
            <a:endParaRPr sz="2600">
              <a:latin typeface="Franklin Gothic Book"/>
              <a:cs typeface="Franklin Gothic Book"/>
            </a:endParaRPr>
          </a:p>
          <a:p>
            <a:pPr marL="355600" indent="-342900">
              <a:lnSpc>
                <a:spcPct val="100000"/>
              </a:lnSpc>
              <a:spcBef>
                <a:spcPts val="125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600" spc="-5" dirty="0">
                <a:latin typeface="Franklin Gothic Book"/>
                <a:cs typeface="Franklin Gothic Book"/>
              </a:rPr>
              <a:t>It is applied in the </a:t>
            </a:r>
            <a:r>
              <a:rPr sz="3825" spc="22" baseline="1089" dirty="0">
                <a:solidFill>
                  <a:srgbClr val="00B050"/>
                </a:solidFill>
                <a:latin typeface="Franklin Gothic Book"/>
                <a:cs typeface="Franklin Gothic Book"/>
              </a:rPr>
              <a:t>early </a:t>
            </a:r>
            <a:r>
              <a:rPr sz="3825" spc="30" baseline="1089" dirty="0">
                <a:solidFill>
                  <a:srgbClr val="00B050"/>
                </a:solidFill>
                <a:latin typeface="Franklin Gothic Book"/>
                <a:cs typeface="Franklin Gothic Book"/>
              </a:rPr>
              <a:t>pathogenesis </a:t>
            </a:r>
            <a:r>
              <a:rPr sz="2600" spc="-5" dirty="0">
                <a:latin typeface="Franklin Gothic Book"/>
                <a:cs typeface="Franklin Gothic Book"/>
              </a:rPr>
              <a:t>stage of</a:t>
            </a:r>
            <a:r>
              <a:rPr sz="2600" spc="10" dirty="0">
                <a:latin typeface="Franklin Gothic Book"/>
                <a:cs typeface="Franklin Gothic Book"/>
              </a:rPr>
              <a:t> </a:t>
            </a:r>
            <a:r>
              <a:rPr sz="2600" spc="-5" dirty="0">
                <a:latin typeface="Franklin Gothic Book"/>
                <a:cs typeface="Franklin Gothic Book"/>
              </a:rPr>
              <a:t>disease.</a:t>
            </a:r>
            <a:endParaRPr sz="2600">
              <a:latin typeface="Franklin Gothic Book"/>
              <a:cs typeface="Franklin Gothic Book"/>
            </a:endParaRPr>
          </a:p>
          <a:p>
            <a:pPr marL="355600" marR="295910" indent="-342900">
              <a:lnSpc>
                <a:spcPct val="120000"/>
              </a:lnSpc>
              <a:spcBef>
                <a:spcPts val="62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600" spc="-5" dirty="0">
                <a:latin typeface="Franklin Gothic Book"/>
                <a:cs typeface="Franklin Gothic Book"/>
              </a:rPr>
              <a:t>It reduce the </a:t>
            </a:r>
            <a:r>
              <a:rPr sz="2600" spc="-10" dirty="0">
                <a:latin typeface="Franklin Gothic Book"/>
                <a:cs typeface="Franklin Gothic Book"/>
              </a:rPr>
              <a:t>prevalence </a:t>
            </a:r>
            <a:r>
              <a:rPr sz="2600" spc="-5" dirty="0">
                <a:latin typeface="Franklin Gothic Book"/>
                <a:cs typeface="Franklin Gothic Book"/>
              </a:rPr>
              <a:t>of the disease </a:t>
            </a:r>
            <a:r>
              <a:rPr sz="2600" spc="-25" dirty="0">
                <a:latin typeface="Franklin Gothic Book"/>
                <a:cs typeface="Franklin Gothic Book"/>
              </a:rPr>
              <a:t>by </a:t>
            </a:r>
            <a:r>
              <a:rPr sz="2600" dirty="0">
                <a:latin typeface="Franklin Gothic Book"/>
                <a:cs typeface="Franklin Gothic Book"/>
              </a:rPr>
              <a:t>shortening  </a:t>
            </a:r>
            <a:r>
              <a:rPr sz="2600" spc="-5" dirty="0">
                <a:latin typeface="Franklin Gothic Book"/>
                <a:cs typeface="Franklin Gothic Book"/>
              </a:rPr>
              <a:t>its</a:t>
            </a:r>
            <a:r>
              <a:rPr sz="2600" spc="-10" dirty="0">
                <a:latin typeface="Franklin Gothic Book"/>
                <a:cs typeface="Franklin Gothic Book"/>
              </a:rPr>
              <a:t> </a:t>
            </a:r>
            <a:r>
              <a:rPr sz="2600" dirty="0">
                <a:latin typeface="Franklin Gothic Book"/>
                <a:cs typeface="Franklin Gothic Book"/>
              </a:rPr>
              <a:t>duration.</a:t>
            </a:r>
            <a:endParaRPr sz="2600">
              <a:latin typeface="Franklin Gothic Book"/>
              <a:cs typeface="Franklin Gothic Book"/>
            </a:endParaRPr>
          </a:p>
          <a:p>
            <a:pPr marL="355600" marR="299720" indent="-342900">
              <a:lnSpc>
                <a:spcPct val="120000"/>
              </a:lnSpc>
              <a:spcBef>
                <a:spcPts val="62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600" spc="-5" dirty="0">
                <a:latin typeface="Franklin Gothic Book"/>
                <a:cs typeface="Franklin Gothic Book"/>
              </a:rPr>
              <a:t>It </a:t>
            </a:r>
            <a:r>
              <a:rPr sz="2600" spc="-25" dirty="0">
                <a:latin typeface="Franklin Gothic Book"/>
                <a:cs typeface="Franklin Gothic Book"/>
              </a:rPr>
              <a:t>may </a:t>
            </a:r>
            <a:r>
              <a:rPr sz="2600" spc="-5" dirty="0">
                <a:latin typeface="Franklin Gothic Book"/>
                <a:cs typeface="Franklin Gothic Book"/>
              </a:rPr>
              <a:t>also </a:t>
            </a:r>
            <a:r>
              <a:rPr sz="2600" u="heavy" spc="-20" dirty="0">
                <a:uFill>
                  <a:solidFill>
                    <a:srgbClr val="000000"/>
                  </a:solidFill>
                </a:uFill>
                <a:latin typeface="Franklin Gothic Book"/>
                <a:cs typeface="Franklin Gothic Book"/>
              </a:rPr>
              <a:t>protect </a:t>
            </a:r>
            <a:r>
              <a:rPr sz="2600" u="heavy" spc="-5" dirty="0">
                <a:uFill>
                  <a:solidFill>
                    <a:srgbClr val="000000"/>
                  </a:solidFill>
                </a:uFill>
                <a:latin typeface="Franklin Gothic Book"/>
                <a:cs typeface="Franklin Gothic Book"/>
              </a:rPr>
              <a:t>others in the community</a:t>
            </a:r>
            <a:r>
              <a:rPr sz="2600" spc="-5" dirty="0">
                <a:latin typeface="Franklin Gothic Book"/>
                <a:cs typeface="Franklin Gothic Book"/>
              </a:rPr>
              <a:t> </a:t>
            </a:r>
            <a:r>
              <a:rPr sz="2600" spc="-20" dirty="0">
                <a:latin typeface="Franklin Gothic Book"/>
                <a:cs typeface="Franklin Gothic Book"/>
              </a:rPr>
              <a:t>from  </a:t>
            </a:r>
            <a:r>
              <a:rPr sz="2600" spc="-5" dirty="0">
                <a:latin typeface="Franklin Gothic Book"/>
                <a:cs typeface="Franklin Gothic Book"/>
              </a:rPr>
              <a:t>acquiring the </a:t>
            </a:r>
            <a:r>
              <a:rPr sz="2600" spc="-10" dirty="0">
                <a:latin typeface="Franklin Gothic Book"/>
                <a:cs typeface="Franklin Gothic Book"/>
              </a:rPr>
              <a:t>infection </a:t>
            </a:r>
            <a:r>
              <a:rPr sz="2600" spc="-5" dirty="0">
                <a:latin typeface="Franklin Gothic Book"/>
                <a:cs typeface="Franklin Gothic Book"/>
              </a:rPr>
              <a:t>and thus </a:t>
            </a:r>
            <a:r>
              <a:rPr sz="2600" spc="-15" dirty="0">
                <a:latin typeface="Franklin Gothic Book"/>
                <a:cs typeface="Franklin Gothic Book"/>
              </a:rPr>
              <a:t>provide, </a:t>
            </a:r>
            <a:r>
              <a:rPr sz="2600" spc="-5" dirty="0">
                <a:latin typeface="Franklin Gothic Book"/>
                <a:cs typeface="Franklin Gothic Book"/>
              </a:rPr>
              <a:t>at once, </a:t>
            </a:r>
            <a:r>
              <a:rPr sz="2600" spc="-5" dirty="0">
                <a:solidFill>
                  <a:srgbClr val="C00000"/>
                </a:solidFill>
                <a:latin typeface="Franklin Gothic Book"/>
                <a:cs typeface="Franklin Gothic Book"/>
              </a:rPr>
              <a:t> </a:t>
            </a:r>
            <a:r>
              <a:rPr sz="2600" spc="5" dirty="0">
                <a:solidFill>
                  <a:srgbClr val="C00000"/>
                </a:solidFill>
                <a:latin typeface="Franklin Gothic Book"/>
                <a:cs typeface="Franklin Gothic Book"/>
              </a:rPr>
              <a:t>secondary </a:t>
            </a:r>
            <a:r>
              <a:rPr sz="2600" spc="-15" dirty="0">
                <a:solidFill>
                  <a:srgbClr val="C00000"/>
                </a:solidFill>
                <a:latin typeface="Franklin Gothic Book"/>
                <a:cs typeface="Franklin Gothic Book"/>
              </a:rPr>
              <a:t>prevention </a:t>
            </a:r>
            <a:r>
              <a:rPr sz="2600" spc="-25" dirty="0">
                <a:solidFill>
                  <a:srgbClr val="C00000"/>
                </a:solidFill>
                <a:latin typeface="Franklin Gothic Book"/>
                <a:cs typeface="Franklin Gothic Book"/>
              </a:rPr>
              <a:t>for </a:t>
            </a:r>
            <a:r>
              <a:rPr sz="2600" spc="-10" dirty="0">
                <a:solidFill>
                  <a:srgbClr val="C00000"/>
                </a:solidFill>
                <a:latin typeface="Franklin Gothic Book"/>
                <a:cs typeface="Franklin Gothic Book"/>
              </a:rPr>
              <a:t>the </a:t>
            </a:r>
            <a:r>
              <a:rPr sz="2600" spc="-20" dirty="0">
                <a:solidFill>
                  <a:srgbClr val="C00000"/>
                </a:solidFill>
                <a:latin typeface="Franklin Gothic Book"/>
                <a:cs typeface="Franklin Gothic Book"/>
              </a:rPr>
              <a:t>infected </a:t>
            </a:r>
            <a:r>
              <a:rPr sz="2600" dirty="0">
                <a:solidFill>
                  <a:srgbClr val="C00000"/>
                </a:solidFill>
                <a:latin typeface="Franklin Gothic Book"/>
                <a:cs typeface="Franklin Gothic Book"/>
              </a:rPr>
              <a:t>individuals </a:t>
            </a:r>
            <a:r>
              <a:rPr sz="2600" spc="-5" dirty="0">
                <a:latin typeface="Franklin Gothic Book"/>
                <a:cs typeface="Franklin Gothic Book"/>
              </a:rPr>
              <a:t>and </a:t>
            </a:r>
            <a:r>
              <a:rPr sz="2600" spc="-5" dirty="0">
                <a:solidFill>
                  <a:srgbClr val="0070C0"/>
                </a:solidFill>
                <a:latin typeface="Franklin Gothic Book"/>
                <a:cs typeface="Franklin Gothic Book"/>
              </a:rPr>
              <a:t> </a:t>
            </a:r>
            <a:r>
              <a:rPr sz="2600" spc="5" dirty="0">
                <a:solidFill>
                  <a:srgbClr val="0070C0"/>
                </a:solidFill>
                <a:latin typeface="Franklin Gothic Book"/>
                <a:cs typeface="Franklin Gothic Book"/>
              </a:rPr>
              <a:t>primary </a:t>
            </a:r>
            <a:r>
              <a:rPr sz="2600" spc="-15" dirty="0">
                <a:solidFill>
                  <a:srgbClr val="0070C0"/>
                </a:solidFill>
                <a:latin typeface="Franklin Gothic Book"/>
                <a:cs typeface="Franklin Gothic Book"/>
              </a:rPr>
              <a:t>prevention </a:t>
            </a:r>
            <a:r>
              <a:rPr sz="2600" spc="-25" dirty="0">
                <a:solidFill>
                  <a:srgbClr val="0070C0"/>
                </a:solidFill>
                <a:latin typeface="Franklin Gothic Book"/>
                <a:cs typeface="Franklin Gothic Book"/>
              </a:rPr>
              <a:t>for </a:t>
            </a:r>
            <a:r>
              <a:rPr sz="2600" spc="-5" dirty="0">
                <a:solidFill>
                  <a:srgbClr val="0070C0"/>
                </a:solidFill>
                <a:latin typeface="Franklin Gothic Book"/>
                <a:cs typeface="Franklin Gothic Book"/>
              </a:rPr>
              <a:t>their </a:t>
            </a:r>
            <a:r>
              <a:rPr sz="2600" spc="-15" dirty="0">
                <a:solidFill>
                  <a:srgbClr val="0070C0"/>
                </a:solidFill>
                <a:latin typeface="Franklin Gothic Book"/>
                <a:cs typeface="Franklin Gothic Book"/>
              </a:rPr>
              <a:t>potential</a:t>
            </a:r>
            <a:r>
              <a:rPr sz="2600" spc="50" dirty="0">
                <a:solidFill>
                  <a:srgbClr val="0070C0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0070C0"/>
                </a:solidFill>
                <a:latin typeface="Franklin Gothic Book"/>
                <a:cs typeface="Franklin Gothic Book"/>
              </a:rPr>
              <a:t>contacts</a:t>
            </a:r>
            <a:r>
              <a:rPr sz="2600" dirty="0">
                <a:latin typeface="Franklin Gothic Book"/>
                <a:cs typeface="Franklin Gothic Book"/>
              </a:rPr>
              <a:t>.</a:t>
            </a:r>
            <a:endParaRPr sz="260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000" y="506412"/>
            <a:ext cx="8745537" cy="59642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5823" y="4812791"/>
            <a:ext cx="8589264" cy="16276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7800" y="4851400"/>
            <a:ext cx="8466455" cy="1506855"/>
          </a:xfrm>
          <a:custGeom>
            <a:avLst/>
            <a:gdLst/>
            <a:ahLst/>
            <a:cxnLst/>
            <a:rect l="l" t="t" r="r" b="b"/>
            <a:pathLst>
              <a:path w="8466455" h="1506854">
                <a:moveTo>
                  <a:pt x="0" y="0"/>
                </a:moveTo>
                <a:lnTo>
                  <a:pt x="8466138" y="0"/>
                </a:lnTo>
                <a:lnTo>
                  <a:pt x="8466138" y="1506538"/>
                </a:lnTo>
                <a:lnTo>
                  <a:pt x="0" y="1506538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4375" y="1112837"/>
            <a:ext cx="7772400" cy="2003425"/>
          </a:xfrm>
          <a:custGeom>
            <a:avLst/>
            <a:gdLst/>
            <a:ahLst/>
            <a:cxnLst/>
            <a:rect l="l" t="t" r="r" b="b"/>
            <a:pathLst>
              <a:path w="7772400" h="2003425">
                <a:moveTo>
                  <a:pt x="0" y="2003425"/>
                </a:moveTo>
                <a:lnTo>
                  <a:pt x="7772400" y="2003425"/>
                </a:lnTo>
                <a:lnTo>
                  <a:pt x="7772400" y="0"/>
                </a:lnTo>
                <a:lnTo>
                  <a:pt x="0" y="0"/>
                </a:lnTo>
                <a:lnTo>
                  <a:pt x="0" y="2003425"/>
                </a:lnTo>
                <a:close/>
              </a:path>
            </a:pathLst>
          </a:custGeom>
          <a:solidFill>
            <a:srgbClr val="C6D9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79525" y="1739899"/>
            <a:ext cx="664210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000" spc="-5" dirty="0"/>
              <a:t>Theories </a:t>
            </a:r>
            <a:r>
              <a:rPr sz="4000" dirty="0"/>
              <a:t>Of </a:t>
            </a:r>
            <a:r>
              <a:rPr sz="4000" spc="-5" dirty="0"/>
              <a:t>Disease</a:t>
            </a:r>
            <a:r>
              <a:rPr sz="4000" spc="-50" dirty="0"/>
              <a:t> </a:t>
            </a:r>
            <a:r>
              <a:rPr sz="4000" spc="-5" dirty="0"/>
              <a:t>Causation</a:t>
            </a:r>
            <a:endParaRPr sz="4000"/>
          </a:p>
        </p:txBody>
      </p:sp>
      <p:sp>
        <p:nvSpPr>
          <p:cNvPr id="4" name="object 4"/>
          <p:cNvSpPr/>
          <p:nvPr/>
        </p:nvSpPr>
        <p:spPr>
          <a:xfrm>
            <a:off x="2840735" y="3477767"/>
            <a:ext cx="3517391" cy="23865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450604"/>
            <a:ext cx="7729220" cy="4740910"/>
          </a:xfrm>
          <a:prstGeom prst="rect">
            <a:avLst/>
          </a:prstGeom>
        </p:spPr>
        <p:txBody>
          <a:bodyPr vert="horz" wrap="square" lIns="0" tIns="1612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27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spc="-5" dirty="0">
                <a:latin typeface="Franklin Gothic Book"/>
                <a:cs typeface="Franklin Gothic Book"/>
              </a:rPr>
              <a:t>The specific interventions used is</a:t>
            </a:r>
            <a:r>
              <a:rPr sz="2400" spc="-10" dirty="0">
                <a:latin typeface="Franklin Gothic Book"/>
                <a:cs typeface="Franklin Gothic Book"/>
              </a:rPr>
              <a:t> </a:t>
            </a:r>
            <a:r>
              <a:rPr sz="2400" dirty="0">
                <a:latin typeface="Franklin Gothic Book"/>
                <a:cs typeface="Franklin Gothic Book"/>
              </a:rPr>
              <a:t>:</a:t>
            </a:r>
            <a:endParaRPr sz="2400">
              <a:latin typeface="Franklin Gothic Book"/>
              <a:cs typeface="Franklin Gothic Book"/>
            </a:endParaRPr>
          </a:p>
          <a:p>
            <a:pPr marL="755650" lvl="1" indent="-285750">
              <a:lnSpc>
                <a:spcPct val="100000"/>
              </a:lnSpc>
              <a:spcBef>
                <a:spcPts val="1090"/>
              </a:spcBef>
              <a:buFont typeface="Wingdings"/>
              <a:buChar char=""/>
              <a:tabLst>
                <a:tab pos="755015" algn="l"/>
                <a:tab pos="755650" algn="l"/>
              </a:tabLst>
            </a:pPr>
            <a:r>
              <a:rPr sz="2200" spc="-5" dirty="0">
                <a:solidFill>
                  <a:srgbClr val="0070C0"/>
                </a:solidFill>
                <a:latin typeface="Franklin Gothic Book"/>
                <a:cs typeface="Franklin Gothic Book"/>
              </a:rPr>
              <a:t>Early </a:t>
            </a:r>
            <a:r>
              <a:rPr sz="2200" spc="-10" dirty="0">
                <a:solidFill>
                  <a:srgbClr val="0070C0"/>
                </a:solidFill>
                <a:latin typeface="Franklin Gothic Book"/>
                <a:cs typeface="Franklin Gothic Book"/>
              </a:rPr>
              <a:t>diagnosis </a:t>
            </a:r>
            <a:r>
              <a:rPr sz="2200" spc="-5" dirty="0">
                <a:solidFill>
                  <a:srgbClr val="0070C0"/>
                </a:solidFill>
                <a:latin typeface="Franklin Gothic Book"/>
                <a:cs typeface="Franklin Gothic Book"/>
              </a:rPr>
              <a:t>and</a:t>
            </a:r>
            <a:r>
              <a:rPr sz="2200" dirty="0">
                <a:solidFill>
                  <a:srgbClr val="0070C0"/>
                </a:solidFill>
                <a:latin typeface="Franklin Gothic Book"/>
                <a:cs typeface="Franklin Gothic Book"/>
              </a:rPr>
              <a:t> </a:t>
            </a:r>
            <a:r>
              <a:rPr sz="2200" spc="-5" dirty="0">
                <a:solidFill>
                  <a:srgbClr val="0070C0"/>
                </a:solidFill>
                <a:latin typeface="Franklin Gothic Book"/>
                <a:cs typeface="Franklin Gothic Book"/>
              </a:rPr>
              <a:t>treatment.</a:t>
            </a:r>
            <a:endParaRPr sz="2200">
              <a:latin typeface="Franklin Gothic Book"/>
              <a:cs typeface="Franklin Gothic Book"/>
            </a:endParaRPr>
          </a:p>
          <a:p>
            <a:pPr marL="355600" marR="5080" indent="-342900">
              <a:lnSpc>
                <a:spcPct val="120000"/>
              </a:lnSpc>
              <a:spcBef>
                <a:spcPts val="545"/>
              </a:spcBef>
              <a:buSzPct val="102127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3525" spc="22" baseline="1182" dirty="0">
                <a:solidFill>
                  <a:srgbClr val="FF0000"/>
                </a:solidFill>
                <a:latin typeface="Franklin Gothic Book"/>
                <a:cs typeface="Franklin Gothic Book"/>
              </a:rPr>
              <a:t>Early detection </a:t>
            </a:r>
            <a:r>
              <a:rPr sz="3525" spc="30" baseline="1182" dirty="0">
                <a:solidFill>
                  <a:srgbClr val="FF0000"/>
                </a:solidFill>
                <a:latin typeface="Franklin Gothic Book"/>
                <a:cs typeface="Franklin Gothic Book"/>
              </a:rPr>
              <a:t>of health impairment </a:t>
            </a:r>
            <a:r>
              <a:rPr sz="2400" spc="-5" dirty="0">
                <a:latin typeface="Franklin Gothic Book"/>
                <a:cs typeface="Franklin Gothic Book"/>
              </a:rPr>
              <a:t>is </a:t>
            </a:r>
            <a:r>
              <a:rPr sz="2400" dirty="0">
                <a:latin typeface="Franklin Gothic Book"/>
                <a:cs typeface="Franklin Gothic Book"/>
              </a:rPr>
              <a:t>defined as “ </a:t>
            </a:r>
            <a:r>
              <a:rPr sz="2400" spc="-5" dirty="0">
                <a:latin typeface="Franklin Gothic Book"/>
                <a:cs typeface="Franklin Gothic Book"/>
              </a:rPr>
              <a:t>the </a:t>
            </a:r>
            <a:r>
              <a:rPr sz="2400" spc="-5" dirty="0">
                <a:solidFill>
                  <a:srgbClr val="0432FF"/>
                </a:solidFill>
                <a:latin typeface="Franklin Gothic Book"/>
                <a:cs typeface="Franklin Gothic Book"/>
              </a:rPr>
              <a:t> </a:t>
            </a:r>
            <a:r>
              <a:rPr sz="2400" i="1" spc="-10" dirty="0">
                <a:solidFill>
                  <a:srgbClr val="0432FF"/>
                </a:solidFill>
                <a:latin typeface="Franklin Gothic Book"/>
                <a:cs typeface="Franklin Gothic Book"/>
              </a:rPr>
              <a:t>detection </a:t>
            </a:r>
            <a:r>
              <a:rPr sz="2400" i="1" dirty="0">
                <a:solidFill>
                  <a:srgbClr val="0432FF"/>
                </a:solidFill>
                <a:latin typeface="Franklin Gothic Book"/>
                <a:cs typeface="Franklin Gothic Book"/>
              </a:rPr>
              <a:t>of </a:t>
            </a:r>
            <a:r>
              <a:rPr sz="2400" i="1" spc="-10" dirty="0">
                <a:solidFill>
                  <a:srgbClr val="0432FF"/>
                </a:solidFill>
                <a:latin typeface="Franklin Gothic Book"/>
                <a:cs typeface="Franklin Gothic Book"/>
              </a:rPr>
              <a:t>disturbances </a:t>
            </a:r>
            <a:r>
              <a:rPr sz="2400" i="1" dirty="0">
                <a:solidFill>
                  <a:srgbClr val="0432FF"/>
                </a:solidFill>
                <a:latin typeface="Franklin Gothic Book"/>
                <a:cs typeface="Franklin Gothic Book"/>
              </a:rPr>
              <a:t>of </a:t>
            </a:r>
            <a:r>
              <a:rPr sz="2400" i="1" spc="-5" dirty="0">
                <a:solidFill>
                  <a:srgbClr val="0432FF"/>
                </a:solidFill>
                <a:latin typeface="Franklin Gothic Book"/>
                <a:cs typeface="Franklin Gothic Book"/>
              </a:rPr>
              <a:t>homoeostatic and  compensatory mechanism while biochemical,  morphological and functional changes are </a:t>
            </a:r>
            <a:r>
              <a:rPr sz="2400" i="1" spc="-10" dirty="0">
                <a:solidFill>
                  <a:srgbClr val="0432FF"/>
                </a:solidFill>
                <a:latin typeface="Franklin Gothic Book"/>
                <a:cs typeface="Franklin Gothic Book"/>
              </a:rPr>
              <a:t>still</a:t>
            </a:r>
            <a:r>
              <a:rPr sz="2400" i="1" spc="50" dirty="0">
                <a:solidFill>
                  <a:srgbClr val="0432FF"/>
                </a:solidFill>
                <a:latin typeface="Franklin Gothic Book"/>
                <a:cs typeface="Franklin Gothic Book"/>
              </a:rPr>
              <a:t> </a:t>
            </a:r>
            <a:r>
              <a:rPr sz="2400" i="1" spc="-10" dirty="0">
                <a:solidFill>
                  <a:srgbClr val="0432FF"/>
                </a:solidFill>
                <a:latin typeface="Franklin Gothic Book"/>
                <a:cs typeface="Franklin Gothic Book"/>
              </a:rPr>
              <a:t>reversible</a:t>
            </a:r>
            <a:r>
              <a:rPr sz="2400" spc="-10" dirty="0">
                <a:latin typeface="Franklin Gothic Book"/>
                <a:cs typeface="Franklin Gothic Book"/>
              </a:rPr>
              <a:t>.</a:t>
            </a:r>
            <a:endParaRPr sz="2400">
              <a:latin typeface="Franklin Gothic Book"/>
              <a:cs typeface="Franklin Gothic Book"/>
            </a:endParaRPr>
          </a:p>
          <a:p>
            <a:pPr marL="355600" marR="305435" indent="-342900">
              <a:lnSpc>
                <a:spcPct val="120000"/>
              </a:lnSpc>
              <a:spcBef>
                <a:spcPts val="57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spc="-5" dirty="0">
                <a:latin typeface="Franklin Gothic Book"/>
                <a:cs typeface="Franklin Gothic Book"/>
              </a:rPr>
              <a:t>e.g. </a:t>
            </a:r>
            <a:r>
              <a:rPr sz="2400" dirty="0">
                <a:latin typeface="Franklin Gothic Book"/>
                <a:cs typeface="Franklin Gothic Book"/>
              </a:rPr>
              <a:t>, </a:t>
            </a:r>
            <a:r>
              <a:rPr sz="3525" spc="30" baseline="1182" dirty="0">
                <a:solidFill>
                  <a:srgbClr val="00B050"/>
                </a:solidFill>
                <a:latin typeface="Franklin Gothic Book"/>
                <a:cs typeface="Franklin Gothic Book"/>
              </a:rPr>
              <a:t>screening </a:t>
            </a:r>
            <a:r>
              <a:rPr sz="2400" spc="-20" dirty="0">
                <a:latin typeface="Franklin Gothic Book"/>
                <a:cs typeface="Franklin Gothic Book"/>
              </a:rPr>
              <a:t>for </a:t>
            </a:r>
            <a:r>
              <a:rPr sz="2400" spc="-5" dirty="0">
                <a:latin typeface="Franklin Gothic Book"/>
                <a:cs typeface="Franklin Gothic Book"/>
              </a:rPr>
              <a:t>disease </a:t>
            </a:r>
            <a:r>
              <a:rPr sz="2400" spc="-20" dirty="0">
                <a:latin typeface="Franklin Gothic Book"/>
                <a:cs typeface="Franklin Gothic Book"/>
              </a:rPr>
              <a:t>for </a:t>
            </a:r>
            <a:r>
              <a:rPr sz="2400" spc="-5" dirty="0">
                <a:latin typeface="Franklin Gothic Book"/>
                <a:cs typeface="Franklin Gothic Book"/>
              </a:rPr>
              <a:t>breast cancer (using  mammography) </a:t>
            </a:r>
            <a:r>
              <a:rPr sz="2400" dirty="0">
                <a:latin typeface="Franklin Gothic Book"/>
                <a:cs typeface="Franklin Gothic Book"/>
              </a:rPr>
              <a:t>and cervical </a:t>
            </a:r>
            <a:r>
              <a:rPr sz="2400" spc="-5" dirty="0">
                <a:latin typeface="Franklin Gothic Book"/>
                <a:cs typeface="Franklin Gothic Book"/>
              </a:rPr>
              <a:t>cancer (using </a:t>
            </a:r>
            <a:r>
              <a:rPr sz="2400" dirty="0">
                <a:latin typeface="Franklin Gothic Book"/>
                <a:cs typeface="Franklin Gothic Book"/>
              </a:rPr>
              <a:t>pap</a:t>
            </a:r>
            <a:r>
              <a:rPr sz="2400" spc="-25" dirty="0">
                <a:latin typeface="Franklin Gothic Book"/>
                <a:cs typeface="Franklin Gothic Book"/>
              </a:rPr>
              <a:t> </a:t>
            </a:r>
            <a:r>
              <a:rPr sz="2400" spc="-5" dirty="0">
                <a:latin typeface="Franklin Gothic Book"/>
                <a:cs typeface="Franklin Gothic Book"/>
              </a:rPr>
              <a:t>smear).</a:t>
            </a:r>
            <a:endParaRPr sz="2400">
              <a:latin typeface="Franklin Gothic Book"/>
              <a:cs typeface="Franklin Gothic Book"/>
            </a:endParaRPr>
          </a:p>
          <a:p>
            <a:pPr marL="355600" marR="531495" indent="-342900">
              <a:lnSpc>
                <a:spcPct val="120000"/>
              </a:lnSpc>
              <a:spcBef>
                <a:spcPts val="57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400" spc="-5" dirty="0">
                <a:latin typeface="Franklin Gothic Book"/>
                <a:cs typeface="Franklin Gothic Book"/>
              </a:rPr>
              <a:t>Medical </a:t>
            </a:r>
            <a:r>
              <a:rPr sz="2400" spc="-10" dirty="0">
                <a:latin typeface="Franklin Gothic Book"/>
                <a:cs typeface="Franklin Gothic Book"/>
              </a:rPr>
              <a:t>examinations </a:t>
            </a:r>
            <a:r>
              <a:rPr sz="2400" dirty="0">
                <a:latin typeface="Franklin Gothic Book"/>
                <a:cs typeface="Franklin Gothic Book"/>
              </a:rPr>
              <a:t>of </a:t>
            </a:r>
            <a:r>
              <a:rPr sz="2400" spc="-5" dirty="0">
                <a:latin typeface="Franklin Gothic Book"/>
                <a:cs typeface="Franklin Gothic Book"/>
              </a:rPr>
              <a:t>school children, </a:t>
            </a:r>
            <a:r>
              <a:rPr sz="2400" dirty="0">
                <a:latin typeface="Franklin Gothic Book"/>
                <a:cs typeface="Franklin Gothic Book"/>
              </a:rPr>
              <a:t>of </a:t>
            </a:r>
            <a:r>
              <a:rPr sz="2400" spc="-5" dirty="0">
                <a:latin typeface="Franklin Gothic Book"/>
                <a:cs typeface="Franklin Gothic Book"/>
              </a:rPr>
              <a:t>industrial  </a:t>
            </a:r>
            <a:r>
              <a:rPr sz="2400" spc="-15" dirty="0">
                <a:latin typeface="Franklin Gothic Book"/>
                <a:cs typeface="Franklin Gothic Book"/>
              </a:rPr>
              <a:t>workers </a:t>
            </a:r>
            <a:r>
              <a:rPr sz="2400" dirty="0">
                <a:latin typeface="Franklin Gothic Book"/>
                <a:cs typeface="Franklin Gothic Book"/>
              </a:rPr>
              <a:t>and </a:t>
            </a:r>
            <a:r>
              <a:rPr sz="2400" spc="-5" dirty="0">
                <a:latin typeface="Franklin Gothic Book"/>
                <a:cs typeface="Franklin Gothic Book"/>
              </a:rPr>
              <a:t>various disease screening</a:t>
            </a:r>
            <a:r>
              <a:rPr sz="2400" spc="-15" dirty="0">
                <a:latin typeface="Franklin Gothic Book"/>
                <a:cs typeface="Franklin Gothic Book"/>
              </a:rPr>
              <a:t> </a:t>
            </a:r>
            <a:r>
              <a:rPr sz="2400" spc="-5" dirty="0">
                <a:latin typeface="Franklin Gothic Book"/>
                <a:cs typeface="Franklin Gothic Book"/>
              </a:rPr>
              <a:t>camps.</a:t>
            </a:r>
            <a:endParaRPr sz="2400">
              <a:latin typeface="Franklin Gothic Book"/>
              <a:cs typeface="Franklin Gothic Book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CCC1DA"/>
          </a:solidFill>
        </p:spPr>
        <p:txBody>
          <a:bodyPr vert="horz" wrap="square" lIns="0" tIns="220979" rIns="0" bIns="0" rtlCol="0">
            <a:spAutoFit/>
          </a:bodyPr>
          <a:lstStyle/>
          <a:p>
            <a:pPr marL="1519555">
              <a:lnSpc>
                <a:spcPct val="100000"/>
              </a:lnSpc>
              <a:spcBef>
                <a:spcPts val="1739"/>
              </a:spcBef>
            </a:pPr>
            <a:r>
              <a:rPr sz="4400" spc="10" dirty="0"/>
              <a:t>Secondary</a:t>
            </a:r>
            <a:r>
              <a:rPr sz="4400" dirty="0"/>
              <a:t> </a:t>
            </a:r>
            <a:r>
              <a:rPr sz="4400" spc="-15" dirty="0"/>
              <a:t>prevention</a:t>
            </a:r>
            <a:endParaRPr sz="44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136255" cy="1143000"/>
          </a:xfrm>
          <a:prstGeom prst="rect">
            <a:avLst/>
          </a:prstGeom>
          <a:solidFill>
            <a:srgbClr val="CCC1DA"/>
          </a:solidFill>
        </p:spPr>
        <p:txBody>
          <a:bodyPr vert="horz" wrap="square" lIns="0" tIns="219710" rIns="0" bIns="0" rtlCol="0">
            <a:spAutoFit/>
          </a:bodyPr>
          <a:lstStyle/>
          <a:p>
            <a:pPr marL="1836420">
              <a:lnSpc>
                <a:spcPct val="100000"/>
              </a:lnSpc>
              <a:spcBef>
                <a:spcPts val="1730"/>
              </a:spcBef>
            </a:pPr>
            <a:r>
              <a:rPr sz="4400" spc="-10" dirty="0"/>
              <a:t>Tertiary</a:t>
            </a:r>
            <a:r>
              <a:rPr sz="4400" spc="5" dirty="0"/>
              <a:t> </a:t>
            </a:r>
            <a:r>
              <a:rPr sz="4400" spc="-15" dirty="0"/>
              <a:t>prevention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35940" y="1580184"/>
            <a:ext cx="7678420" cy="4831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20000"/>
              </a:lnSpc>
              <a:spcBef>
                <a:spcPts val="10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600" spc="-10" dirty="0">
                <a:latin typeface="Franklin Gothic Book"/>
                <a:cs typeface="Franklin Gothic Book"/>
              </a:rPr>
              <a:t>These </a:t>
            </a:r>
            <a:r>
              <a:rPr sz="2600" spc="-5" dirty="0">
                <a:latin typeface="Franklin Gothic Book"/>
                <a:cs typeface="Franklin Gothic Book"/>
              </a:rPr>
              <a:t>include </a:t>
            </a:r>
            <a:r>
              <a:rPr sz="3825" spc="15" baseline="1089" dirty="0">
                <a:solidFill>
                  <a:srgbClr val="0432FF"/>
                </a:solidFill>
                <a:latin typeface="Franklin Gothic Book"/>
                <a:cs typeface="Franklin Gothic Book"/>
              </a:rPr>
              <a:t>all </a:t>
            </a:r>
            <a:r>
              <a:rPr sz="3825" spc="30" baseline="1089" dirty="0">
                <a:solidFill>
                  <a:srgbClr val="0432FF"/>
                </a:solidFill>
                <a:latin typeface="Franklin Gothic Book"/>
                <a:cs typeface="Franklin Gothic Book"/>
              </a:rPr>
              <a:t>measures </a:t>
            </a:r>
            <a:r>
              <a:rPr sz="3825" spc="37" baseline="1089" dirty="0">
                <a:solidFill>
                  <a:srgbClr val="0432FF"/>
                </a:solidFill>
                <a:latin typeface="Franklin Gothic Book"/>
                <a:cs typeface="Franklin Gothic Book"/>
              </a:rPr>
              <a:t>undertaken </a:t>
            </a:r>
            <a:r>
              <a:rPr sz="3825" spc="30" baseline="1089" dirty="0">
                <a:solidFill>
                  <a:srgbClr val="0432FF"/>
                </a:solidFill>
                <a:latin typeface="Franklin Gothic Book"/>
                <a:cs typeface="Franklin Gothic Book"/>
              </a:rPr>
              <a:t>when </a:t>
            </a:r>
            <a:r>
              <a:rPr sz="3825" spc="22" baseline="1089" dirty="0">
                <a:solidFill>
                  <a:srgbClr val="0432FF"/>
                </a:solidFill>
                <a:latin typeface="Franklin Gothic Book"/>
                <a:cs typeface="Franklin Gothic Book"/>
              </a:rPr>
              <a:t>the  </a:t>
            </a:r>
            <a:r>
              <a:rPr sz="3825" spc="30" baseline="1089" dirty="0">
                <a:solidFill>
                  <a:srgbClr val="0432FF"/>
                </a:solidFill>
                <a:latin typeface="Franklin Gothic Book"/>
                <a:cs typeface="Franklin Gothic Book"/>
              </a:rPr>
              <a:t>disease has </a:t>
            </a:r>
            <a:r>
              <a:rPr sz="3825" spc="37" baseline="1089" dirty="0">
                <a:solidFill>
                  <a:srgbClr val="0432FF"/>
                </a:solidFill>
                <a:latin typeface="Franklin Gothic Book"/>
                <a:cs typeface="Franklin Gothic Book"/>
              </a:rPr>
              <a:t>become </a:t>
            </a:r>
            <a:r>
              <a:rPr sz="3825" spc="22" baseline="1089" dirty="0">
                <a:solidFill>
                  <a:srgbClr val="0432FF"/>
                </a:solidFill>
                <a:latin typeface="Franklin Gothic Book"/>
                <a:cs typeface="Franklin Gothic Book"/>
              </a:rPr>
              <a:t>clinically </a:t>
            </a:r>
            <a:r>
              <a:rPr sz="3825" spc="15" baseline="1089" dirty="0">
                <a:solidFill>
                  <a:srgbClr val="0432FF"/>
                </a:solidFill>
                <a:latin typeface="Franklin Gothic Book"/>
                <a:cs typeface="Franklin Gothic Book"/>
              </a:rPr>
              <a:t>manifest </a:t>
            </a:r>
            <a:r>
              <a:rPr sz="3825" spc="22" baseline="1089" dirty="0">
                <a:solidFill>
                  <a:srgbClr val="0432FF"/>
                </a:solidFill>
                <a:latin typeface="Franklin Gothic Book"/>
                <a:cs typeface="Franklin Gothic Book"/>
              </a:rPr>
              <a:t>or advanced</a:t>
            </a:r>
            <a:r>
              <a:rPr sz="2600" spc="15" dirty="0">
                <a:latin typeface="Franklin Gothic Book"/>
                <a:cs typeface="Franklin Gothic Book"/>
              </a:rPr>
              <a:t>,  </a:t>
            </a:r>
            <a:r>
              <a:rPr sz="2600" spc="-5" dirty="0">
                <a:latin typeface="Franklin Gothic Book"/>
                <a:cs typeface="Franklin Gothic Book"/>
              </a:rPr>
              <a:t>with a </a:t>
            </a:r>
            <a:r>
              <a:rPr sz="2600" spc="-15" dirty="0">
                <a:latin typeface="Franklin Gothic Book"/>
                <a:cs typeface="Franklin Gothic Book"/>
              </a:rPr>
              <a:t>view</a:t>
            </a:r>
            <a:r>
              <a:rPr sz="2600" spc="5" dirty="0">
                <a:latin typeface="Franklin Gothic Book"/>
                <a:cs typeface="Franklin Gothic Book"/>
              </a:rPr>
              <a:t> </a:t>
            </a:r>
            <a:r>
              <a:rPr sz="2600" spc="-25" dirty="0">
                <a:latin typeface="Franklin Gothic Book"/>
                <a:cs typeface="Franklin Gothic Book"/>
              </a:rPr>
              <a:t>to</a:t>
            </a:r>
            <a:endParaRPr sz="2600">
              <a:latin typeface="Franklin Gothic Book"/>
              <a:cs typeface="Franklin Gothic Book"/>
            </a:endParaRPr>
          </a:p>
          <a:p>
            <a:pPr marL="755650" lvl="1" indent="-285750">
              <a:lnSpc>
                <a:spcPct val="100000"/>
              </a:lnSpc>
              <a:spcBef>
                <a:spcPts val="1120"/>
              </a:spcBef>
              <a:buFont typeface="Wingdings"/>
              <a:buChar char=""/>
              <a:tabLst>
                <a:tab pos="755015" algn="l"/>
                <a:tab pos="755650" algn="l"/>
              </a:tabLst>
            </a:pPr>
            <a:r>
              <a:rPr sz="2200" spc="-15" dirty="0">
                <a:latin typeface="Franklin Gothic Book"/>
                <a:cs typeface="Franklin Gothic Book"/>
              </a:rPr>
              <a:t>prevent </a:t>
            </a:r>
            <a:r>
              <a:rPr sz="2200" spc="-5" dirty="0">
                <a:latin typeface="Franklin Gothic Book"/>
                <a:cs typeface="Franklin Gothic Book"/>
              </a:rPr>
              <a:t>or </a:t>
            </a:r>
            <a:r>
              <a:rPr sz="2200" spc="-15" dirty="0">
                <a:latin typeface="Franklin Gothic Book"/>
                <a:cs typeface="Franklin Gothic Book"/>
              </a:rPr>
              <a:t>delay</a:t>
            </a:r>
            <a:r>
              <a:rPr sz="2200" dirty="0">
                <a:latin typeface="Franklin Gothic Book"/>
                <a:cs typeface="Franklin Gothic Book"/>
              </a:rPr>
              <a:t> </a:t>
            </a:r>
            <a:r>
              <a:rPr sz="2200" spc="-5" dirty="0">
                <a:latin typeface="Franklin Gothic Book"/>
                <a:cs typeface="Franklin Gothic Book"/>
              </a:rPr>
              <a:t>death,</a:t>
            </a:r>
            <a:endParaRPr sz="2200">
              <a:latin typeface="Franklin Gothic Book"/>
              <a:cs typeface="Franklin Gothic Book"/>
            </a:endParaRPr>
          </a:p>
          <a:p>
            <a:pPr marL="755650" lvl="1" indent="-285750">
              <a:lnSpc>
                <a:spcPct val="100000"/>
              </a:lnSpc>
              <a:spcBef>
                <a:spcPts val="1055"/>
              </a:spcBef>
              <a:buFont typeface="Wingdings"/>
              <a:buChar char=""/>
              <a:tabLst>
                <a:tab pos="755015" algn="l"/>
                <a:tab pos="755650" algn="l"/>
              </a:tabLst>
            </a:pPr>
            <a:r>
              <a:rPr sz="2200" spc="-5" dirty="0">
                <a:latin typeface="Franklin Gothic Book"/>
                <a:cs typeface="Franklin Gothic Book"/>
              </a:rPr>
              <a:t>reduce or </a:t>
            </a:r>
            <a:r>
              <a:rPr sz="2200" spc="-10" dirty="0">
                <a:latin typeface="Franklin Gothic Book"/>
                <a:cs typeface="Franklin Gothic Book"/>
              </a:rPr>
              <a:t>limit </a:t>
            </a:r>
            <a:r>
              <a:rPr sz="2200" spc="-5" dirty="0">
                <a:latin typeface="Franklin Gothic Book"/>
                <a:cs typeface="Franklin Gothic Book"/>
              </a:rPr>
              <a:t>the </a:t>
            </a:r>
            <a:r>
              <a:rPr sz="2200" spc="-10" dirty="0">
                <a:latin typeface="Franklin Gothic Book"/>
                <a:cs typeface="Franklin Gothic Book"/>
              </a:rPr>
              <a:t>impairments </a:t>
            </a:r>
            <a:r>
              <a:rPr sz="2200" spc="-5" dirty="0">
                <a:latin typeface="Franklin Gothic Book"/>
                <a:cs typeface="Franklin Gothic Book"/>
              </a:rPr>
              <a:t>and</a:t>
            </a:r>
            <a:r>
              <a:rPr sz="2200" spc="25" dirty="0">
                <a:latin typeface="Franklin Gothic Book"/>
                <a:cs typeface="Franklin Gothic Book"/>
              </a:rPr>
              <a:t> </a:t>
            </a:r>
            <a:r>
              <a:rPr sz="2200" spc="-5" dirty="0">
                <a:latin typeface="Franklin Gothic Book"/>
                <a:cs typeface="Franklin Gothic Book"/>
              </a:rPr>
              <a:t>disabilities,</a:t>
            </a:r>
            <a:endParaRPr sz="2200">
              <a:latin typeface="Franklin Gothic Book"/>
              <a:cs typeface="Franklin Gothic Book"/>
            </a:endParaRPr>
          </a:p>
          <a:p>
            <a:pPr marL="755650" lvl="1" indent="-285750">
              <a:lnSpc>
                <a:spcPct val="100000"/>
              </a:lnSpc>
              <a:spcBef>
                <a:spcPts val="1055"/>
              </a:spcBef>
              <a:buFont typeface="Wingdings"/>
              <a:buChar char=""/>
              <a:tabLst>
                <a:tab pos="755015" algn="l"/>
                <a:tab pos="755650" algn="l"/>
              </a:tabLst>
            </a:pPr>
            <a:r>
              <a:rPr sz="2200" spc="-5" dirty="0">
                <a:latin typeface="Franklin Gothic Book"/>
                <a:cs typeface="Franklin Gothic Book"/>
              </a:rPr>
              <a:t>minimize suffering</a:t>
            </a:r>
            <a:r>
              <a:rPr sz="2200" spc="-10" dirty="0">
                <a:latin typeface="Franklin Gothic Book"/>
                <a:cs typeface="Franklin Gothic Book"/>
              </a:rPr>
              <a:t> </a:t>
            </a:r>
            <a:r>
              <a:rPr sz="2200" spc="-5" dirty="0">
                <a:latin typeface="Franklin Gothic Book"/>
                <a:cs typeface="Franklin Gothic Book"/>
              </a:rPr>
              <a:t>and</a:t>
            </a:r>
            <a:endParaRPr sz="2200">
              <a:latin typeface="Franklin Gothic Book"/>
              <a:cs typeface="Franklin Gothic Book"/>
            </a:endParaRPr>
          </a:p>
          <a:p>
            <a:pPr marL="755650" lvl="1" indent="-285750">
              <a:lnSpc>
                <a:spcPct val="100000"/>
              </a:lnSpc>
              <a:spcBef>
                <a:spcPts val="1060"/>
              </a:spcBef>
              <a:buFont typeface="Wingdings"/>
              <a:buChar char=""/>
              <a:tabLst>
                <a:tab pos="755015" algn="l"/>
                <a:tab pos="755650" algn="l"/>
              </a:tabLst>
            </a:pPr>
            <a:r>
              <a:rPr sz="2200" spc="-20" dirty="0">
                <a:latin typeface="Franklin Gothic Book"/>
                <a:cs typeface="Franklin Gothic Book"/>
              </a:rPr>
              <a:t>promote </a:t>
            </a:r>
            <a:r>
              <a:rPr sz="2200" dirty="0">
                <a:latin typeface="Franklin Gothic Book"/>
                <a:cs typeface="Franklin Gothic Book"/>
              </a:rPr>
              <a:t>the </a:t>
            </a:r>
            <a:r>
              <a:rPr sz="2200" spc="-5" dirty="0">
                <a:latin typeface="Franklin Gothic Book"/>
                <a:cs typeface="Franklin Gothic Book"/>
              </a:rPr>
              <a:t>subject’s adjustment </a:t>
            </a:r>
            <a:r>
              <a:rPr sz="2200" spc="-20" dirty="0">
                <a:latin typeface="Franklin Gothic Book"/>
                <a:cs typeface="Franklin Gothic Book"/>
              </a:rPr>
              <a:t>to </a:t>
            </a:r>
            <a:r>
              <a:rPr sz="2200" spc="-5" dirty="0">
                <a:latin typeface="Franklin Gothic Book"/>
                <a:cs typeface="Franklin Gothic Book"/>
              </a:rPr>
              <a:t>incurable</a:t>
            </a:r>
            <a:r>
              <a:rPr sz="2200" spc="50" dirty="0">
                <a:latin typeface="Franklin Gothic Book"/>
                <a:cs typeface="Franklin Gothic Book"/>
              </a:rPr>
              <a:t> </a:t>
            </a:r>
            <a:r>
              <a:rPr sz="2200" spc="-5" dirty="0">
                <a:latin typeface="Franklin Gothic Book"/>
                <a:cs typeface="Franklin Gothic Book"/>
              </a:rPr>
              <a:t>conditions.</a:t>
            </a:r>
            <a:endParaRPr sz="2200">
              <a:latin typeface="Franklin Gothic Book"/>
              <a:cs typeface="Franklin Gothic Book"/>
            </a:endParaRPr>
          </a:p>
          <a:p>
            <a:pPr marL="355600" indent="-342900">
              <a:lnSpc>
                <a:spcPct val="100000"/>
              </a:lnSpc>
              <a:spcBef>
                <a:spcPts val="1230"/>
              </a:spcBef>
              <a:buSzPct val="10196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3825" spc="22" baseline="1089" dirty="0">
                <a:solidFill>
                  <a:srgbClr val="C00000"/>
                </a:solidFill>
                <a:latin typeface="Franklin Gothic Book"/>
                <a:cs typeface="Franklin Gothic Book"/>
              </a:rPr>
              <a:t>Tertiary </a:t>
            </a:r>
            <a:r>
              <a:rPr sz="3825" spc="15" baseline="1089" dirty="0">
                <a:solidFill>
                  <a:srgbClr val="C00000"/>
                </a:solidFill>
                <a:latin typeface="Franklin Gothic Book"/>
                <a:cs typeface="Franklin Gothic Book"/>
              </a:rPr>
              <a:t>prevention </a:t>
            </a:r>
            <a:r>
              <a:rPr sz="3825" spc="30" baseline="1089" dirty="0">
                <a:solidFill>
                  <a:srgbClr val="C00000"/>
                </a:solidFill>
                <a:latin typeface="Franklin Gothic Book"/>
                <a:cs typeface="Franklin Gothic Book"/>
              </a:rPr>
              <a:t>has </a:t>
            </a:r>
            <a:r>
              <a:rPr sz="3825" spc="15" baseline="1089" dirty="0">
                <a:solidFill>
                  <a:srgbClr val="C00000"/>
                </a:solidFill>
                <a:latin typeface="Franklin Gothic Book"/>
                <a:cs typeface="Franklin Gothic Book"/>
              </a:rPr>
              <a:t>two </a:t>
            </a:r>
            <a:r>
              <a:rPr sz="3825" spc="22" baseline="1089" dirty="0">
                <a:solidFill>
                  <a:srgbClr val="C00000"/>
                </a:solidFill>
                <a:latin typeface="Franklin Gothic Book"/>
                <a:cs typeface="Franklin Gothic Book"/>
              </a:rPr>
              <a:t>types of</a:t>
            </a:r>
            <a:r>
              <a:rPr sz="3825" spc="37" baseline="1089" dirty="0">
                <a:solidFill>
                  <a:srgbClr val="C00000"/>
                </a:solidFill>
                <a:latin typeface="Franklin Gothic Book"/>
                <a:cs typeface="Franklin Gothic Book"/>
              </a:rPr>
              <a:t> </a:t>
            </a:r>
            <a:r>
              <a:rPr sz="3825" spc="22" baseline="1089" dirty="0">
                <a:solidFill>
                  <a:srgbClr val="C00000"/>
                </a:solidFill>
                <a:latin typeface="Franklin Gothic Book"/>
                <a:cs typeface="Franklin Gothic Book"/>
              </a:rPr>
              <a:t>approaches</a:t>
            </a:r>
            <a:endParaRPr sz="3825" baseline="1089">
              <a:latin typeface="Franklin Gothic Book"/>
              <a:cs typeface="Franklin Gothic Book"/>
            </a:endParaRPr>
          </a:p>
          <a:p>
            <a:pPr marL="755650" lvl="1" indent="-285750">
              <a:lnSpc>
                <a:spcPct val="100000"/>
              </a:lnSpc>
              <a:spcBef>
                <a:spcPts val="1130"/>
              </a:spcBef>
              <a:buFont typeface="Wingdings"/>
              <a:buChar char=""/>
              <a:tabLst>
                <a:tab pos="755015" algn="l"/>
                <a:tab pos="755650" algn="l"/>
              </a:tabLst>
            </a:pPr>
            <a:r>
              <a:rPr sz="2200" spc="-5" dirty="0">
                <a:latin typeface="Franklin Gothic Book"/>
                <a:cs typeface="Franklin Gothic Book"/>
              </a:rPr>
              <a:t>disability</a:t>
            </a:r>
            <a:r>
              <a:rPr sz="2200" spc="-15" dirty="0">
                <a:latin typeface="Franklin Gothic Book"/>
                <a:cs typeface="Franklin Gothic Book"/>
              </a:rPr>
              <a:t> </a:t>
            </a:r>
            <a:r>
              <a:rPr sz="2200" spc="-5" dirty="0">
                <a:latin typeface="Franklin Gothic Book"/>
                <a:cs typeface="Franklin Gothic Book"/>
              </a:rPr>
              <a:t>limitation</a:t>
            </a:r>
            <a:endParaRPr sz="2200">
              <a:latin typeface="Franklin Gothic Book"/>
              <a:cs typeface="Franklin Gothic Book"/>
            </a:endParaRPr>
          </a:p>
          <a:p>
            <a:pPr marL="755650" lvl="1" indent="-285750">
              <a:lnSpc>
                <a:spcPct val="100000"/>
              </a:lnSpc>
              <a:spcBef>
                <a:spcPts val="1060"/>
              </a:spcBef>
              <a:buFont typeface="Wingdings"/>
              <a:buChar char=""/>
              <a:tabLst>
                <a:tab pos="755015" algn="l"/>
                <a:tab pos="755650" algn="l"/>
              </a:tabLst>
            </a:pPr>
            <a:r>
              <a:rPr sz="2200" spc="-5" dirty="0">
                <a:latin typeface="Franklin Gothic Book"/>
                <a:cs typeface="Franklin Gothic Book"/>
              </a:rPr>
              <a:t>rehabilitation.</a:t>
            </a:r>
            <a:endParaRPr sz="220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000" y="506412"/>
            <a:ext cx="8745537" cy="59642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5823" y="4812791"/>
            <a:ext cx="8589264" cy="16276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7800" y="4851400"/>
            <a:ext cx="8466455" cy="1506855"/>
          </a:xfrm>
          <a:custGeom>
            <a:avLst/>
            <a:gdLst/>
            <a:ahLst/>
            <a:cxnLst/>
            <a:rect l="l" t="t" r="r" b="b"/>
            <a:pathLst>
              <a:path w="8466455" h="1506854">
                <a:moveTo>
                  <a:pt x="0" y="0"/>
                </a:moveTo>
                <a:lnTo>
                  <a:pt x="8466138" y="0"/>
                </a:lnTo>
                <a:lnTo>
                  <a:pt x="8466138" y="1506538"/>
                </a:lnTo>
                <a:lnTo>
                  <a:pt x="0" y="1506538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498128"/>
            <a:ext cx="8060055" cy="5084445"/>
          </a:xfrm>
          <a:prstGeom prst="rect">
            <a:avLst/>
          </a:prstGeom>
        </p:spPr>
        <p:txBody>
          <a:bodyPr vert="horz" wrap="square" lIns="0" tIns="1765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90"/>
              </a:spcBef>
            </a:pPr>
            <a:r>
              <a:rPr sz="2550" spc="15" dirty="0">
                <a:solidFill>
                  <a:srgbClr val="C00000"/>
                </a:solidFill>
                <a:latin typeface="Franklin Gothic Book"/>
                <a:cs typeface="Franklin Gothic Book"/>
              </a:rPr>
              <a:t>Disability</a:t>
            </a:r>
            <a:r>
              <a:rPr sz="2550" spc="5" dirty="0">
                <a:solidFill>
                  <a:srgbClr val="C00000"/>
                </a:solidFill>
                <a:latin typeface="Franklin Gothic Book"/>
                <a:cs typeface="Franklin Gothic Book"/>
              </a:rPr>
              <a:t> </a:t>
            </a:r>
            <a:r>
              <a:rPr sz="2550" spc="15" dirty="0">
                <a:solidFill>
                  <a:srgbClr val="C00000"/>
                </a:solidFill>
                <a:latin typeface="Franklin Gothic Book"/>
                <a:cs typeface="Franklin Gothic Book"/>
              </a:rPr>
              <a:t>Limitation</a:t>
            </a:r>
            <a:endParaRPr sz="2550">
              <a:latin typeface="Franklin Gothic Book"/>
              <a:cs typeface="Franklin Gothic Book"/>
            </a:endParaRPr>
          </a:p>
          <a:p>
            <a:pPr marL="755650" marR="93345" indent="-285750">
              <a:lnSpc>
                <a:spcPct val="120000"/>
              </a:lnSpc>
              <a:spcBef>
                <a:spcPts val="650"/>
              </a:spcBef>
              <a:buFont typeface="Wingdings"/>
              <a:buChar char=""/>
              <a:tabLst>
                <a:tab pos="755015" algn="l"/>
                <a:tab pos="755650" algn="l"/>
              </a:tabLst>
            </a:pPr>
            <a:r>
              <a:rPr sz="2400" spc="-5" dirty="0">
                <a:latin typeface="Franklin Gothic Book"/>
                <a:cs typeface="Franklin Gothic Book"/>
              </a:rPr>
              <a:t>These include </a:t>
            </a:r>
            <a:r>
              <a:rPr sz="2400" dirty="0">
                <a:latin typeface="Franklin Gothic Book"/>
                <a:cs typeface="Franklin Gothic Book"/>
              </a:rPr>
              <a:t>all </a:t>
            </a:r>
            <a:r>
              <a:rPr sz="2400" spc="-5" dirty="0">
                <a:latin typeface="Franklin Gothic Book"/>
                <a:cs typeface="Franklin Gothic Book"/>
              </a:rPr>
              <a:t>measures </a:t>
            </a:r>
            <a:r>
              <a:rPr sz="2400" spc="-20" dirty="0">
                <a:solidFill>
                  <a:srgbClr val="0432FF"/>
                </a:solidFill>
                <a:latin typeface="Franklin Gothic Book"/>
                <a:cs typeface="Franklin Gothic Book"/>
              </a:rPr>
              <a:t>to </a:t>
            </a:r>
            <a:r>
              <a:rPr sz="2400" spc="-15" dirty="0">
                <a:solidFill>
                  <a:srgbClr val="0432FF"/>
                </a:solidFill>
                <a:latin typeface="Franklin Gothic Book"/>
                <a:cs typeface="Franklin Gothic Book"/>
              </a:rPr>
              <a:t>prevent </a:t>
            </a:r>
            <a:r>
              <a:rPr sz="2400" spc="-5" dirty="0">
                <a:solidFill>
                  <a:srgbClr val="0432FF"/>
                </a:solidFill>
                <a:latin typeface="Franklin Gothic Book"/>
                <a:cs typeface="Franklin Gothic Book"/>
              </a:rPr>
              <a:t>the occurrence </a:t>
            </a:r>
            <a:r>
              <a:rPr sz="2400" dirty="0">
                <a:solidFill>
                  <a:srgbClr val="0432FF"/>
                </a:solidFill>
                <a:latin typeface="Franklin Gothic Book"/>
                <a:cs typeface="Franklin Gothic Book"/>
              </a:rPr>
              <a:t>of  </a:t>
            </a:r>
            <a:r>
              <a:rPr sz="2400" spc="10" dirty="0">
                <a:solidFill>
                  <a:srgbClr val="0432FF"/>
                </a:solidFill>
                <a:latin typeface="Franklin Gothic Book"/>
                <a:cs typeface="Franklin Gothic Book"/>
              </a:rPr>
              <a:t>further </a:t>
            </a:r>
            <a:r>
              <a:rPr sz="2400" spc="-5" dirty="0">
                <a:solidFill>
                  <a:srgbClr val="0432FF"/>
                </a:solidFill>
                <a:latin typeface="Franklin Gothic Book"/>
                <a:cs typeface="Franklin Gothic Book"/>
              </a:rPr>
              <a:t>complications</a:t>
            </a:r>
            <a:r>
              <a:rPr sz="2400" spc="-5" dirty="0">
                <a:latin typeface="Franklin Gothic Book"/>
                <a:cs typeface="Franklin Gothic Book"/>
              </a:rPr>
              <a:t>, </a:t>
            </a:r>
            <a:r>
              <a:rPr sz="2400" spc="-5" dirty="0">
                <a:solidFill>
                  <a:srgbClr val="984807"/>
                </a:solidFill>
                <a:latin typeface="Franklin Gothic Book"/>
                <a:cs typeface="Franklin Gothic Book"/>
              </a:rPr>
              <a:t>impairments</a:t>
            </a:r>
            <a:r>
              <a:rPr sz="2400" spc="-5" dirty="0">
                <a:latin typeface="Franklin Gothic Book"/>
                <a:cs typeface="Franklin Gothic Book"/>
              </a:rPr>
              <a:t>, </a:t>
            </a:r>
            <a:r>
              <a:rPr sz="2400" spc="-5" dirty="0">
                <a:solidFill>
                  <a:srgbClr val="984807"/>
                </a:solidFill>
                <a:latin typeface="Franklin Gothic Book"/>
                <a:cs typeface="Franklin Gothic Book"/>
              </a:rPr>
              <a:t>disabilities </a:t>
            </a:r>
            <a:r>
              <a:rPr sz="2400" dirty="0">
                <a:latin typeface="Franklin Gothic Book"/>
                <a:cs typeface="Franklin Gothic Book"/>
              </a:rPr>
              <a:t>and </a:t>
            </a:r>
            <a:r>
              <a:rPr sz="2400" dirty="0">
                <a:solidFill>
                  <a:srgbClr val="984807"/>
                </a:solidFill>
                <a:latin typeface="Franklin Gothic Book"/>
                <a:cs typeface="Franklin Gothic Book"/>
              </a:rPr>
              <a:t> </a:t>
            </a:r>
            <a:r>
              <a:rPr sz="2400" spc="-5" dirty="0">
                <a:solidFill>
                  <a:srgbClr val="984807"/>
                </a:solidFill>
                <a:latin typeface="Franklin Gothic Book"/>
                <a:cs typeface="Franklin Gothic Book"/>
              </a:rPr>
              <a:t>handicaps </a:t>
            </a:r>
            <a:r>
              <a:rPr sz="2400" dirty="0">
                <a:latin typeface="Franklin Gothic Book"/>
                <a:cs typeface="Franklin Gothic Book"/>
              </a:rPr>
              <a:t>or </a:t>
            </a:r>
            <a:r>
              <a:rPr sz="2400" spc="-25" dirty="0">
                <a:latin typeface="Franklin Gothic Book"/>
                <a:cs typeface="Franklin Gothic Book"/>
              </a:rPr>
              <a:t>even</a:t>
            </a:r>
            <a:r>
              <a:rPr sz="2400" spc="-15" dirty="0">
                <a:latin typeface="Franklin Gothic Book"/>
                <a:cs typeface="Franklin Gothic Book"/>
              </a:rPr>
              <a:t> </a:t>
            </a:r>
            <a:r>
              <a:rPr sz="2400" spc="-5" dirty="0">
                <a:latin typeface="Franklin Gothic Book"/>
                <a:cs typeface="Franklin Gothic Book"/>
              </a:rPr>
              <a:t>death.</a:t>
            </a:r>
            <a:endParaRPr sz="2400">
              <a:latin typeface="Franklin Gothic Book"/>
              <a:cs typeface="Franklin Gothic Book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2600" spc="-10" dirty="0">
                <a:solidFill>
                  <a:srgbClr val="FF0000"/>
                </a:solidFill>
                <a:latin typeface="Franklin Gothic Book"/>
                <a:cs typeface="Franklin Gothic Book"/>
              </a:rPr>
              <a:t>Examples</a:t>
            </a:r>
            <a:endParaRPr sz="2600">
              <a:latin typeface="Franklin Gothic Book"/>
              <a:cs typeface="Franklin Gothic Book"/>
            </a:endParaRPr>
          </a:p>
          <a:p>
            <a:pPr marL="755650" marR="5080" indent="-285750">
              <a:lnSpc>
                <a:spcPct val="120000"/>
              </a:lnSpc>
              <a:spcBef>
                <a:spcPts val="590"/>
              </a:spcBef>
              <a:buFont typeface="Wingdings"/>
              <a:buChar char=""/>
              <a:tabLst>
                <a:tab pos="755015" algn="l"/>
                <a:tab pos="755650" algn="l"/>
              </a:tabLst>
            </a:pPr>
            <a:r>
              <a:rPr sz="2200" spc="-15" dirty="0">
                <a:latin typeface="Franklin Gothic Book"/>
                <a:cs typeface="Franklin Gothic Book"/>
              </a:rPr>
              <a:t>Complete </a:t>
            </a:r>
            <a:r>
              <a:rPr sz="2200" dirty="0">
                <a:latin typeface="Franklin Gothic Book"/>
                <a:cs typeface="Franklin Gothic Book"/>
              </a:rPr>
              <a:t>rest, </a:t>
            </a:r>
            <a:r>
              <a:rPr sz="2200" spc="-10" dirty="0">
                <a:latin typeface="Franklin Gothic Book"/>
                <a:cs typeface="Franklin Gothic Book"/>
              </a:rPr>
              <a:t>morphine, oxygen </a:t>
            </a:r>
            <a:r>
              <a:rPr sz="2200" spc="-5" dirty="0">
                <a:latin typeface="Franklin Gothic Book"/>
                <a:cs typeface="Franklin Gothic Book"/>
              </a:rPr>
              <a:t>and </a:t>
            </a:r>
            <a:r>
              <a:rPr sz="2200" spc="-10" dirty="0">
                <a:latin typeface="Franklin Gothic Book"/>
                <a:cs typeface="Franklin Gothic Book"/>
              </a:rPr>
              <a:t>streptokinase </a:t>
            </a:r>
            <a:r>
              <a:rPr sz="2200" spc="-5" dirty="0">
                <a:latin typeface="Franklin Gothic Book"/>
                <a:cs typeface="Franklin Gothic Book"/>
              </a:rPr>
              <a:t>is </a:t>
            </a:r>
            <a:r>
              <a:rPr sz="2200" spc="-10" dirty="0">
                <a:latin typeface="Franklin Gothic Book"/>
                <a:cs typeface="Franklin Gothic Book"/>
              </a:rPr>
              <a:t>given </a:t>
            </a:r>
            <a:r>
              <a:rPr sz="2200" spc="-20" dirty="0">
                <a:latin typeface="Franklin Gothic Book"/>
                <a:cs typeface="Franklin Gothic Book"/>
              </a:rPr>
              <a:t>to  </a:t>
            </a:r>
            <a:r>
              <a:rPr sz="2200" dirty="0">
                <a:latin typeface="Franklin Gothic Book"/>
                <a:cs typeface="Franklin Gothic Book"/>
              </a:rPr>
              <a:t>a </a:t>
            </a:r>
            <a:r>
              <a:rPr sz="2200" spc="-5" dirty="0">
                <a:latin typeface="Franklin Gothic Book"/>
                <a:cs typeface="Franklin Gothic Book"/>
              </a:rPr>
              <a:t>patient of </a:t>
            </a:r>
            <a:r>
              <a:rPr sz="3225" spc="7" baseline="1291" dirty="0">
                <a:solidFill>
                  <a:srgbClr val="00B050"/>
                </a:solidFill>
                <a:latin typeface="Franklin Gothic Book"/>
                <a:cs typeface="Franklin Gothic Book"/>
              </a:rPr>
              <a:t>Acute </a:t>
            </a:r>
            <a:r>
              <a:rPr sz="3225" spc="22" baseline="1291" dirty="0">
                <a:solidFill>
                  <a:srgbClr val="00B050"/>
                </a:solidFill>
                <a:latin typeface="Franklin Gothic Book"/>
                <a:cs typeface="Franklin Gothic Book"/>
              </a:rPr>
              <a:t>MI</a:t>
            </a:r>
            <a:r>
              <a:rPr sz="2200" spc="15" dirty="0">
                <a:latin typeface="Franklin Gothic Book"/>
                <a:cs typeface="Franklin Gothic Book"/>
              </a:rPr>
              <a:t>, </a:t>
            </a:r>
            <a:r>
              <a:rPr sz="2200" spc="-20" dirty="0">
                <a:latin typeface="Franklin Gothic Book"/>
                <a:cs typeface="Franklin Gothic Book"/>
              </a:rPr>
              <a:t>to </a:t>
            </a:r>
            <a:r>
              <a:rPr sz="2200" spc="-15" dirty="0">
                <a:latin typeface="Franklin Gothic Book"/>
                <a:cs typeface="Franklin Gothic Book"/>
              </a:rPr>
              <a:t>prevent </a:t>
            </a:r>
            <a:r>
              <a:rPr sz="2200" spc="-5" dirty="0">
                <a:latin typeface="Franklin Gothic Book"/>
                <a:cs typeface="Franklin Gothic Book"/>
              </a:rPr>
              <a:t>death or </a:t>
            </a:r>
            <a:r>
              <a:rPr sz="2200" spc="-10" dirty="0">
                <a:latin typeface="Franklin Gothic Book"/>
                <a:cs typeface="Franklin Gothic Book"/>
              </a:rPr>
              <a:t>complications </a:t>
            </a:r>
            <a:r>
              <a:rPr sz="2200" spc="-20" dirty="0">
                <a:latin typeface="Franklin Gothic Book"/>
                <a:cs typeface="Franklin Gothic Book"/>
              </a:rPr>
              <a:t>like  </a:t>
            </a:r>
            <a:r>
              <a:rPr sz="2200" spc="-10" dirty="0">
                <a:latin typeface="Franklin Gothic Book"/>
                <a:cs typeface="Franklin Gothic Book"/>
              </a:rPr>
              <a:t>arrhythmias </a:t>
            </a:r>
            <a:r>
              <a:rPr sz="2200" dirty="0">
                <a:latin typeface="Franklin Gothic Book"/>
                <a:cs typeface="Franklin Gothic Book"/>
              </a:rPr>
              <a:t>/ </a:t>
            </a:r>
            <a:r>
              <a:rPr sz="2200" spc="-55" dirty="0">
                <a:latin typeface="Franklin Gothic Book"/>
                <a:cs typeface="Franklin Gothic Book"/>
              </a:rPr>
              <a:t>CHF.</a:t>
            </a:r>
            <a:endParaRPr sz="2200">
              <a:latin typeface="Franklin Gothic Book"/>
              <a:cs typeface="Franklin Gothic Book"/>
            </a:endParaRPr>
          </a:p>
          <a:p>
            <a:pPr marL="755650" marR="168275" indent="-285750">
              <a:lnSpc>
                <a:spcPct val="120000"/>
              </a:lnSpc>
              <a:spcBef>
                <a:spcPts val="530"/>
              </a:spcBef>
              <a:buFont typeface="Wingdings"/>
              <a:buChar char=""/>
              <a:tabLst>
                <a:tab pos="755015" algn="l"/>
                <a:tab pos="755650" algn="l"/>
              </a:tabLst>
            </a:pPr>
            <a:r>
              <a:rPr sz="2200" spc="-5" dirty="0">
                <a:latin typeface="Franklin Gothic Book"/>
                <a:cs typeface="Franklin Gothic Book"/>
              </a:rPr>
              <a:t>Application of </a:t>
            </a:r>
            <a:r>
              <a:rPr sz="2200" spc="-10" dirty="0">
                <a:latin typeface="Franklin Gothic Book"/>
                <a:cs typeface="Franklin Gothic Book"/>
              </a:rPr>
              <a:t>plaster </a:t>
            </a:r>
            <a:r>
              <a:rPr sz="2200" spc="-5" dirty="0">
                <a:latin typeface="Franklin Gothic Book"/>
                <a:cs typeface="Franklin Gothic Book"/>
              </a:rPr>
              <a:t>cast </a:t>
            </a:r>
            <a:r>
              <a:rPr sz="2200" spc="-20" dirty="0">
                <a:latin typeface="Franklin Gothic Book"/>
                <a:cs typeface="Franklin Gothic Book"/>
              </a:rPr>
              <a:t>to </a:t>
            </a:r>
            <a:r>
              <a:rPr sz="2200" dirty="0">
                <a:latin typeface="Franklin Gothic Book"/>
                <a:cs typeface="Franklin Gothic Book"/>
              </a:rPr>
              <a:t>a </a:t>
            </a:r>
            <a:r>
              <a:rPr sz="2200" spc="-5" dirty="0">
                <a:latin typeface="Franklin Gothic Book"/>
                <a:cs typeface="Franklin Gothic Book"/>
              </a:rPr>
              <a:t>patient </a:t>
            </a:r>
            <a:r>
              <a:rPr sz="2200" dirty="0">
                <a:latin typeface="Franklin Gothic Book"/>
                <a:cs typeface="Franklin Gothic Book"/>
              </a:rPr>
              <a:t>who </a:t>
            </a:r>
            <a:r>
              <a:rPr sz="2200" spc="-5" dirty="0">
                <a:latin typeface="Franklin Gothic Book"/>
                <a:cs typeface="Franklin Gothic Book"/>
              </a:rPr>
              <a:t>has </a:t>
            </a:r>
            <a:r>
              <a:rPr sz="2200" dirty="0">
                <a:latin typeface="Franklin Gothic Book"/>
                <a:cs typeface="Franklin Gothic Book"/>
              </a:rPr>
              <a:t>suffered </a:t>
            </a:r>
            <a:r>
              <a:rPr sz="3300" baseline="1262" dirty="0">
                <a:solidFill>
                  <a:srgbClr val="00B050"/>
                </a:solidFill>
                <a:latin typeface="Franklin Gothic Book"/>
                <a:cs typeface="Franklin Gothic Book"/>
              </a:rPr>
              <a:t> </a:t>
            </a:r>
            <a:r>
              <a:rPr sz="3225" spc="30" baseline="1291" dirty="0">
                <a:solidFill>
                  <a:srgbClr val="00B050"/>
                </a:solidFill>
                <a:latin typeface="Franklin Gothic Book"/>
                <a:cs typeface="Franklin Gothic Book"/>
              </a:rPr>
              <a:t>Colle’s </a:t>
            </a:r>
            <a:r>
              <a:rPr sz="3225" spc="22" baseline="1291" dirty="0">
                <a:solidFill>
                  <a:srgbClr val="00B050"/>
                </a:solidFill>
                <a:latin typeface="Franklin Gothic Book"/>
                <a:cs typeface="Franklin Gothic Book"/>
              </a:rPr>
              <a:t>fracture</a:t>
            </a:r>
            <a:r>
              <a:rPr sz="2200" spc="15" dirty="0">
                <a:latin typeface="Franklin Gothic Book"/>
                <a:cs typeface="Franklin Gothic Book"/>
              </a:rPr>
              <a:t>, </a:t>
            </a:r>
            <a:r>
              <a:rPr sz="2200" spc="-5" dirty="0">
                <a:latin typeface="Franklin Gothic Book"/>
                <a:cs typeface="Franklin Gothic Book"/>
              </a:rPr>
              <a:t>is done </a:t>
            </a:r>
            <a:r>
              <a:rPr sz="2200" spc="-20" dirty="0">
                <a:latin typeface="Franklin Gothic Book"/>
                <a:cs typeface="Franklin Gothic Book"/>
              </a:rPr>
              <a:t>to </a:t>
            </a:r>
            <a:r>
              <a:rPr sz="2200" spc="-15" dirty="0">
                <a:latin typeface="Franklin Gothic Book"/>
                <a:cs typeface="Franklin Gothic Book"/>
              </a:rPr>
              <a:t>prevent </a:t>
            </a:r>
            <a:r>
              <a:rPr sz="2200" spc="-10" dirty="0">
                <a:latin typeface="Franklin Gothic Book"/>
                <a:cs typeface="Franklin Gothic Book"/>
              </a:rPr>
              <a:t>complications </a:t>
            </a:r>
            <a:r>
              <a:rPr sz="2200" spc="-5" dirty="0">
                <a:latin typeface="Franklin Gothic Book"/>
                <a:cs typeface="Franklin Gothic Book"/>
              </a:rPr>
              <a:t>and </a:t>
            </a:r>
            <a:r>
              <a:rPr sz="2200" spc="10" dirty="0">
                <a:latin typeface="Franklin Gothic Book"/>
                <a:cs typeface="Franklin Gothic Book"/>
              </a:rPr>
              <a:t>further  </a:t>
            </a:r>
            <a:r>
              <a:rPr sz="2200" spc="-5" dirty="0">
                <a:latin typeface="Franklin Gothic Book"/>
                <a:cs typeface="Franklin Gothic Book"/>
              </a:rPr>
              <a:t>disability </a:t>
            </a:r>
            <a:r>
              <a:rPr sz="2200" spc="-20" dirty="0">
                <a:latin typeface="Franklin Gothic Book"/>
                <a:cs typeface="Franklin Gothic Book"/>
              </a:rPr>
              <a:t>like </a:t>
            </a:r>
            <a:r>
              <a:rPr sz="2200" spc="-5" dirty="0">
                <a:latin typeface="Franklin Gothic Book"/>
                <a:cs typeface="Franklin Gothic Book"/>
              </a:rPr>
              <a:t>mal-union or</a:t>
            </a:r>
            <a:r>
              <a:rPr sz="2200" dirty="0">
                <a:latin typeface="Franklin Gothic Book"/>
                <a:cs typeface="Franklin Gothic Book"/>
              </a:rPr>
              <a:t> </a:t>
            </a:r>
            <a:r>
              <a:rPr sz="2200" spc="-10" dirty="0">
                <a:latin typeface="Franklin Gothic Book"/>
                <a:cs typeface="Franklin Gothic Book"/>
              </a:rPr>
              <a:t>non-union.</a:t>
            </a:r>
            <a:endParaRPr sz="2200">
              <a:latin typeface="Franklin Gothic Book"/>
              <a:cs typeface="Franklin Gothic Book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136255" cy="1143000"/>
          </a:xfrm>
          <a:prstGeom prst="rect">
            <a:avLst/>
          </a:prstGeom>
          <a:solidFill>
            <a:srgbClr val="CCC1DA"/>
          </a:solidFill>
        </p:spPr>
        <p:txBody>
          <a:bodyPr vert="horz" wrap="square" lIns="0" tIns="219710" rIns="0" bIns="0" rtlCol="0">
            <a:spAutoFit/>
          </a:bodyPr>
          <a:lstStyle/>
          <a:p>
            <a:pPr marL="1836420">
              <a:lnSpc>
                <a:spcPct val="100000"/>
              </a:lnSpc>
              <a:spcBef>
                <a:spcPts val="1730"/>
              </a:spcBef>
            </a:pPr>
            <a:r>
              <a:rPr sz="4400" spc="-10" dirty="0"/>
              <a:t>Tertiary</a:t>
            </a:r>
            <a:r>
              <a:rPr sz="4400" spc="5" dirty="0"/>
              <a:t> </a:t>
            </a:r>
            <a:r>
              <a:rPr sz="4400" spc="-15" dirty="0"/>
              <a:t>prevention</a:t>
            </a:r>
            <a:endParaRPr sz="44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4200" y="1765300"/>
            <a:ext cx="8204200" cy="45513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" y="342900"/>
            <a:ext cx="8136255" cy="1143000"/>
          </a:xfrm>
          <a:custGeom>
            <a:avLst/>
            <a:gdLst/>
            <a:ahLst/>
            <a:cxnLst/>
            <a:rect l="l" t="t" r="r" b="b"/>
            <a:pathLst>
              <a:path w="8136255" h="1143000">
                <a:moveTo>
                  <a:pt x="0" y="1143000"/>
                </a:moveTo>
                <a:lnTo>
                  <a:pt x="8135937" y="1143000"/>
                </a:lnTo>
                <a:lnTo>
                  <a:pt x="8135937" y="0"/>
                </a:lnTo>
                <a:lnTo>
                  <a:pt x="0" y="0"/>
                </a:lnTo>
                <a:lnTo>
                  <a:pt x="0" y="1143000"/>
                </a:lnTo>
                <a:close/>
              </a:path>
            </a:pathLst>
          </a:custGeom>
          <a:solidFill>
            <a:srgbClr val="CCC1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81205" y="551180"/>
            <a:ext cx="4487545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spc="-10" dirty="0"/>
              <a:t>Tertiary</a:t>
            </a:r>
            <a:r>
              <a:rPr sz="4400" spc="-40" dirty="0"/>
              <a:t> </a:t>
            </a:r>
            <a:r>
              <a:rPr sz="4400" spc="-15" dirty="0"/>
              <a:t>prevention</a:t>
            </a:r>
            <a:endParaRPr sz="44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498128"/>
            <a:ext cx="7983855" cy="2416175"/>
          </a:xfrm>
          <a:prstGeom prst="rect">
            <a:avLst/>
          </a:prstGeom>
        </p:spPr>
        <p:txBody>
          <a:bodyPr vert="horz" wrap="square" lIns="0" tIns="1765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90"/>
              </a:spcBef>
            </a:pPr>
            <a:r>
              <a:rPr sz="2550" spc="15" dirty="0">
                <a:solidFill>
                  <a:srgbClr val="C00000"/>
                </a:solidFill>
                <a:latin typeface="Franklin Gothic Book"/>
                <a:cs typeface="Franklin Gothic Book"/>
              </a:rPr>
              <a:t>Rehabilitation</a:t>
            </a:r>
            <a:endParaRPr sz="2550">
              <a:latin typeface="Franklin Gothic Book"/>
              <a:cs typeface="Franklin Gothic Book"/>
            </a:endParaRPr>
          </a:p>
          <a:p>
            <a:pPr marL="755650" marR="5080" indent="-285750">
              <a:lnSpc>
                <a:spcPct val="120000"/>
              </a:lnSpc>
              <a:spcBef>
                <a:spcPts val="650"/>
              </a:spcBef>
              <a:buFont typeface="Wingdings"/>
              <a:buChar char=""/>
              <a:tabLst>
                <a:tab pos="755015" algn="l"/>
                <a:tab pos="755650" algn="l"/>
              </a:tabLst>
            </a:pPr>
            <a:r>
              <a:rPr sz="2400" dirty="0">
                <a:latin typeface="Franklin Gothic Book"/>
                <a:cs typeface="Franklin Gothic Book"/>
              </a:rPr>
              <a:t>It </a:t>
            </a:r>
            <a:r>
              <a:rPr sz="2400" spc="-5" dirty="0">
                <a:latin typeface="Franklin Gothic Book"/>
                <a:cs typeface="Franklin Gothic Book"/>
              </a:rPr>
              <a:t>is </a:t>
            </a:r>
            <a:r>
              <a:rPr sz="2400" dirty="0">
                <a:latin typeface="Franklin Gothic Book"/>
                <a:cs typeface="Franklin Gothic Book"/>
              </a:rPr>
              <a:t>defined as </a:t>
            </a:r>
            <a:r>
              <a:rPr sz="2400" spc="-5" dirty="0">
                <a:latin typeface="Franklin Gothic Book"/>
                <a:cs typeface="Franklin Gothic Book"/>
              </a:rPr>
              <a:t>the </a:t>
            </a:r>
            <a:r>
              <a:rPr sz="2400" spc="-5" dirty="0">
                <a:solidFill>
                  <a:srgbClr val="0432FF"/>
                </a:solidFill>
                <a:latin typeface="Franklin Gothic Book"/>
                <a:cs typeface="Franklin Gothic Book"/>
              </a:rPr>
              <a:t>combined </a:t>
            </a:r>
            <a:r>
              <a:rPr sz="2400" dirty="0">
                <a:solidFill>
                  <a:srgbClr val="0432FF"/>
                </a:solidFill>
                <a:latin typeface="Franklin Gothic Book"/>
                <a:cs typeface="Franklin Gothic Book"/>
              </a:rPr>
              <a:t>and </a:t>
            </a:r>
            <a:r>
              <a:rPr sz="2400" spc="-10" dirty="0">
                <a:solidFill>
                  <a:srgbClr val="0432FF"/>
                </a:solidFill>
                <a:latin typeface="Franklin Gothic Book"/>
                <a:cs typeface="Franklin Gothic Book"/>
              </a:rPr>
              <a:t>coordinated </a:t>
            </a:r>
            <a:r>
              <a:rPr sz="2400" spc="-5" dirty="0">
                <a:latin typeface="Franklin Gothic Book"/>
                <a:cs typeface="Franklin Gothic Book"/>
              </a:rPr>
              <a:t>use </a:t>
            </a:r>
            <a:r>
              <a:rPr sz="2400" dirty="0">
                <a:latin typeface="Franklin Gothic Book"/>
                <a:cs typeface="Franklin Gothic Book"/>
              </a:rPr>
              <a:t>of  </a:t>
            </a:r>
            <a:r>
              <a:rPr sz="2400" spc="-5" dirty="0">
                <a:latin typeface="Franklin Gothic Book"/>
                <a:cs typeface="Franklin Gothic Book"/>
              </a:rPr>
              <a:t>medical, social, educational </a:t>
            </a:r>
            <a:r>
              <a:rPr sz="2400" dirty="0">
                <a:latin typeface="Franklin Gothic Book"/>
                <a:cs typeface="Franklin Gothic Book"/>
              </a:rPr>
              <a:t>and </a:t>
            </a:r>
            <a:r>
              <a:rPr sz="2400" spc="-5" dirty="0">
                <a:latin typeface="Franklin Gothic Book"/>
                <a:cs typeface="Franklin Gothic Book"/>
              </a:rPr>
              <a:t>occupational measures  </a:t>
            </a:r>
            <a:r>
              <a:rPr sz="2400" spc="-20" dirty="0">
                <a:latin typeface="Franklin Gothic Book"/>
                <a:cs typeface="Franklin Gothic Book"/>
              </a:rPr>
              <a:t>for </a:t>
            </a:r>
            <a:r>
              <a:rPr sz="2400" spc="-5" dirty="0">
                <a:latin typeface="Franklin Gothic Book"/>
                <a:cs typeface="Franklin Gothic Book"/>
              </a:rPr>
              <a:t>training </a:t>
            </a:r>
            <a:r>
              <a:rPr sz="2400" dirty="0">
                <a:latin typeface="Franklin Gothic Book"/>
                <a:cs typeface="Franklin Gothic Book"/>
              </a:rPr>
              <a:t>and </a:t>
            </a:r>
            <a:r>
              <a:rPr sz="2400" spc="-5" dirty="0">
                <a:latin typeface="Franklin Gothic Book"/>
                <a:cs typeface="Franklin Gothic Book"/>
              </a:rPr>
              <a:t>retraining the individual </a:t>
            </a:r>
            <a:r>
              <a:rPr sz="2400" spc="-20" dirty="0">
                <a:latin typeface="Franklin Gothic Book"/>
                <a:cs typeface="Franklin Gothic Book"/>
              </a:rPr>
              <a:t>to </a:t>
            </a:r>
            <a:r>
              <a:rPr sz="2400" spc="-5" dirty="0">
                <a:latin typeface="Franklin Gothic Book"/>
                <a:cs typeface="Franklin Gothic Book"/>
              </a:rPr>
              <a:t>the </a:t>
            </a:r>
            <a:r>
              <a:rPr sz="2400" spc="-5" dirty="0">
                <a:solidFill>
                  <a:srgbClr val="00B050"/>
                </a:solidFill>
                <a:latin typeface="Franklin Gothic Book"/>
                <a:cs typeface="Franklin Gothic Book"/>
              </a:rPr>
              <a:t>highest  possible </a:t>
            </a:r>
            <a:r>
              <a:rPr sz="2400" spc="-20" dirty="0">
                <a:solidFill>
                  <a:srgbClr val="00B050"/>
                </a:solidFill>
                <a:latin typeface="Franklin Gothic Book"/>
                <a:cs typeface="Franklin Gothic Book"/>
              </a:rPr>
              <a:t>level </a:t>
            </a:r>
            <a:r>
              <a:rPr sz="2400" dirty="0">
                <a:solidFill>
                  <a:srgbClr val="00B050"/>
                </a:solidFill>
                <a:latin typeface="Franklin Gothic Book"/>
                <a:cs typeface="Franklin Gothic Book"/>
              </a:rPr>
              <a:t>of </a:t>
            </a:r>
            <a:r>
              <a:rPr sz="2400" spc="-5" dirty="0">
                <a:solidFill>
                  <a:srgbClr val="00B050"/>
                </a:solidFill>
                <a:latin typeface="Franklin Gothic Book"/>
                <a:cs typeface="Franklin Gothic Book"/>
              </a:rPr>
              <a:t>functional</a:t>
            </a:r>
            <a:r>
              <a:rPr sz="2400" spc="15" dirty="0">
                <a:solidFill>
                  <a:srgbClr val="00B050"/>
                </a:solidFill>
                <a:latin typeface="Franklin Gothic Book"/>
                <a:cs typeface="Franklin Gothic Book"/>
              </a:rPr>
              <a:t> </a:t>
            </a:r>
            <a:r>
              <a:rPr sz="2400" spc="-15" dirty="0">
                <a:solidFill>
                  <a:srgbClr val="00B050"/>
                </a:solidFill>
                <a:latin typeface="Franklin Gothic Book"/>
                <a:cs typeface="Franklin Gothic Book"/>
              </a:rPr>
              <a:t>ability</a:t>
            </a:r>
            <a:r>
              <a:rPr sz="2400" spc="-15" dirty="0">
                <a:latin typeface="Franklin Gothic Book"/>
                <a:cs typeface="Franklin Gothic Book"/>
              </a:rPr>
              <a:t>.</a:t>
            </a:r>
            <a:endParaRPr sz="2400">
              <a:latin typeface="Franklin Gothic Book"/>
              <a:cs typeface="Franklin Gothic Boo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8463" y="4165600"/>
            <a:ext cx="8474075" cy="25590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136255" cy="1143000"/>
          </a:xfrm>
          <a:prstGeom prst="rect">
            <a:avLst/>
          </a:prstGeom>
          <a:solidFill>
            <a:srgbClr val="CCC1DA"/>
          </a:solidFill>
        </p:spPr>
        <p:txBody>
          <a:bodyPr vert="horz" wrap="square" lIns="0" tIns="219710" rIns="0" bIns="0" rtlCol="0">
            <a:spAutoFit/>
          </a:bodyPr>
          <a:lstStyle/>
          <a:p>
            <a:pPr marL="1836420">
              <a:lnSpc>
                <a:spcPct val="100000"/>
              </a:lnSpc>
              <a:spcBef>
                <a:spcPts val="1730"/>
              </a:spcBef>
            </a:pPr>
            <a:r>
              <a:rPr sz="4400" spc="-10" dirty="0"/>
              <a:t>Tertiary</a:t>
            </a:r>
            <a:r>
              <a:rPr sz="4400" spc="5" dirty="0"/>
              <a:t> </a:t>
            </a:r>
            <a:r>
              <a:rPr sz="4400" spc="-15" dirty="0"/>
              <a:t>prevention</a:t>
            </a:r>
            <a:endParaRPr sz="44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731652"/>
            <a:ext cx="6972934" cy="3543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SzPct val="101818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4125" spc="30" baseline="1010" dirty="0">
                <a:solidFill>
                  <a:srgbClr val="C00000"/>
                </a:solidFill>
                <a:latin typeface="Franklin Gothic Book"/>
                <a:cs typeface="Franklin Gothic Book"/>
              </a:rPr>
              <a:t>Examples </a:t>
            </a:r>
            <a:r>
              <a:rPr sz="4125" spc="22" baseline="1010" dirty="0">
                <a:solidFill>
                  <a:srgbClr val="C00000"/>
                </a:solidFill>
                <a:latin typeface="Franklin Gothic Book"/>
                <a:cs typeface="Franklin Gothic Book"/>
              </a:rPr>
              <a:t>of</a:t>
            </a:r>
            <a:r>
              <a:rPr sz="4125" spc="-15" baseline="1010" dirty="0">
                <a:solidFill>
                  <a:srgbClr val="C00000"/>
                </a:solidFill>
                <a:latin typeface="Franklin Gothic Book"/>
                <a:cs typeface="Franklin Gothic Book"/>
              </a:rPr>
              <a:t> </a:t>
            </a:r>
            <a:r>
              <a:rPr sz="4125" spc="22" baseline="1010" dirty="0">
                <a:solidFill>
                  <a:srgbClr val="C00000"/>
                </a:solidFill>
                <a:latin typeface="Franklin Gothic Book"/>
                <a:cs typeface="Franklin Gothic Book"/>
              </a:rPr>
              <a:t>Rehabilitation</a:t>
            </a:r>
            <a:endParaRPr sz="4125" baseline="1010">
              <a:latin typeface="Franklin Gothic Book"/>
              <a:cs typeface="Franklin Gothic Book"/>
            </a:endParaRPr>
          </a:p>
          <a:p>
            <a:pPr marL="755650" lvl="1" indent="-285750">
              <a:lnSpc>
                <a:spcPct val="100000"/>
              </a:lnSpc>
              <a:spcBef>
                <a:spcPts val="1939"/>
              </a:spcBef>
              <a:buFont typeface="Wingdings"/>
              <a:buChar char=""/>
              <a:tabLst>
                <a:tab pos="755015" algn="l"/>
                <a:tab pos="755650" algn="l"/>
              </a:tabLst>
            </a:pPr>
            <a:r>
              <a:rPr sz="2600" spc="-5" dirty="0">
                <a:latin typeface="Franklin Gothic Book"/>
                <a:cs typeface="Franklin Gothic Book"/>
              </a:rPr>
              <a:t>Establishing schools </a:t>
            </a:r>
            <a:r>
              <a:rPr sz="2600" spc="-25" dirty="0">
                <a:latin typeface="Franklin Gothic Book"/>
                <a:cs typeface="Franklin Gothic Book"/>
              </a:rPr>
              <a:t>for</a:t>
            </a:r>
            <a:r>
              <a:rPr sz="2600" spc="5" dirty="0">
                <a:latin typeface="Franklin Gothic Book"/>
                <a:cs typeface="Franklin Gothic Book"/>
              </a:rPr>
              <a:t> </a:t>
            </a:r>
            <a:r>
              <a:rPr sz="2600" spc="-5" dirty="0">
                <a:latin typeface="Franklin Gothic Book"/>
                <a:cs typeface="Franklin Gothic Book"/>
              </a:rPr>
              <a:t>blinds</a:t>
            </a:r>
            <a:endParaRPr sz="2600">
              <a:latin typeface="Franklin Gothic Book"/>
              <a:cs typeface="Franklin Gothic Book"/>
            </a:endParaRPr>
          </a:p>
          <a:p>
            <a:pPr marL="755650" lvl="1" indent="-285750">
              <a:lnSpc>
                <a:spcPct val="100000"/>
              </a:lnSpc>
              <a:spcBef>
                <a:spcPts val="1870"/>
              </a:spcBef>
              <a:buFont typeface="Wingdings"/>
              <a:buChar char=""/>
              <a:tabLst>
                <a:tab pos="755015" algn="l"/>
                <a:tab pos="755650" algn="l"/>
              </a:tabLst>
            </a:pPr>
            <a:r>
              <a:rPr sz="2600" spc="-15" dirty="0">
                <a:latin typeface="Franklin Gothic Book"/>
                <a:cs typeface="Franklin Gothic Book"/>
              </a:rPr>
              <a:t>Provision </a:t>
            </a:r>
            <a:r>
              <a:rPr sz="2600" spc="-5" dirty="0">
                <a:latin typeface="Franklin Gothic Book"/>
                <a:cs typeface="Franklin Gothic Book"/>
              </a:rPr>
              <a:t>of aids </a:t>
            </a:r>
            <a:r>
              <a:rPr sz="2600" spc="-25" dirty="0">
                <a:latin typeface="Franklin Gothic Book"/>
                <a:cs typeface="Franklin Gothic Book"/>
              </a:rPr>
              <a:t>for </a:t>
            </a:r>
            <a:r>
              <a:rPr sz="2600" spc="-5" dirty="0">
                <a:latin typeface="Franklin Gothic Book"/>
                <a:cs typeface="Franklin Gothic Book"/>
              </a:rPr>
              <a:t>the</a:t>
            </a:r>
            <a:r>
              <a:rPr sz="2600" spc="25" dirty="0">
                <a:latin typeface="Franklin Gothic Book"/>
                <a:cs typeface="Franklin Gothic Book"/>
              </a:rPr>
              <a:t> </a:t>
            </a:r>
            <a:r>
              <a:rPr sz="2600" spc="-5" dirty="0">
                <a:latin typeface="Franklin Gothic Book"/>
                <a:cs typeface="Franklin Gothic Book"/>
              </a:rPr>
              <a:t>handicapped</a:t>
            </a:r>
            <a:endParaRPr sz="2600">
              <a:latin typeface="Franklin Gothic Book"/>
              <a:cs typeface="Franklin Gothic Book"/>
            </a:endParaRPr>
          </a:p>
          <a:p>
            <a:pPr marL="755650" lvl="1" indent="-285750">
              <a:lnSpc>
                <a:spcPct val="100000"/>
              </a:lnSpc>
              <a:spcBef>
                <a:spcPts val="1875"/>
              </a:spcBef>
              <a:buFont typeface="Wingdings"/>
              <a:buChar char=""/>
              <a:tabLst>
                <a:tab pos="755015" algn="l"/>
                <a:tab pos="755650" algn="l"/>
              </a:tabLst>
            </a:pPr>
            <a:r>
              <a:rPr sz="2600" spc="-10" dirty="0">
                <a:latin typeface="Franklin Gothic Book"/>
                <a:cs typeface="Franklin Gothic Book"/>
              </a:rPr>
              <a:t>Reconstructive </a:t>
            </a:r>
            <a:r>
              <a:rPr sz="2600" spc="5" dirty="0">
                <a:latin typeface="Franklin Gothic Book"/>
                <a:cs typeface="Franklin Gothic Book"/>
              </a:rPr>
              <a:t>surgery </a:t>
            </a:r>
            <a:r>
              <a:rPr sz="2600" spc="-5" dirty="0">
                <a:latin typeface="Franklin Gothic Book"/>
                <a:cs typeface="Franklin Gothic Book"/>
              </a:rPr>
              <a:t>in </a:t>
            </a:r>
            <a:r>
              <a:rPr sz="2600" spc="-10" dirty="0">
                <a:latin typeface="Franklin Gothic Book"/>
                <a:cs typeface="Franklin Gothic Book"/>
              </a:rPr>
              <a:t>leprosy</a:t>
            </a:r>
            <a:endParaRPr sz="2600">
              <a:latin typeface="Franklin Gothic Book"/>
              <a:cs typeface="Franklin Gothic Book"/>
            </a:endParaRPr>
          </a:p>
          <a:p>
            <a:pPr marL="755650" marR="5080" lvl="1" indent="-285750">
              <a:lnSpc>
                <a:spcPct val="140000"/>
              </a:lnSpc>
              <a:spcBef>
                <a:spcPts val="620"/>
              </a:spcBef>
              <a:buFont typeface="Wingdings"/>
              <a:buChar char=""/>
              <a:tabLst>
                <a:tab pos="755015" algn="l"/>
                <a:tab pos="755650" algn="l"/>
              </a:tabLst>
            </a:pPr>
            <a:r>
              <a:rPr sz="2600" spc="-5" dirty="0">
                <a:latin typeface="Franklin Gothic Book"/>
                <a:cs typeface="Franklin Gothic Book"/>
              </a:rPr>
              <a:t>Muscle re-education and graded </a:t>
            </a:r>
            <a:r>
              <a:rPr sz="2600" spc="-20" dirty="0">
                <a:latin typeface="Franklin Gothic Book"/>
                <a:cs typeface="Franklin Gothic Book"/>
              </a:rPr>
              <a:t>exercises </a:t>
            </a:r>
            <a:r>
              <a:rPr sz="2600" spc="-5" dirty="0">
                <a:latin typeface="Franklin Gothic Book"/>
                <a:cs typeface="Franklin Gothic Book"/>
              </a:rPr>
              <a:t>in  </a:t>
            </a:r>
            <a:r>
              <a:rPr sz="2600" spc="-10" dirty="0">
                <a:latin typeface="Franklin Gothic Book"/>
                <a:cs typeface="Franklin Gothic Book"/>
              </a:rPr>
              <a:t>neurological</a:t>
            </a:r>
            <a:r>
              <a:rPr sz="2600" spc="5" dirty="0">
                <a:latin typeface="Franklin Gothic Book"/>
                <a:cs typeface="Franklin Gothic Book"/>
              </a:rPr>
              <a:t> </a:t>
            </a:r>
            <a:r>
              <a:rPr sz="2600" spc="-10" dirty="0">
                <a:latin typeface="Franklin Gothic Book"/>
                <a:cs typeface="Franklin Gothic Book"/>
              </a:rPr>
              <a:t>disorders</a:t>
            </a:r>
            <a:endParaRPr sz="2600">
              <a:latin typeface="Franklin Gothic Book"/>
              <a:cs typeface="Franklin Gothic Book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136255" cy="1143000"/>
          </a:xfrm>
          <a:prstGeom prst="rect">
            <a:avLst/>
          </a:prstGeom>
          <a:solidFill>
            <a:srgbClr val="CCC1DA"/>
          </a:solidFill>
        </p:spPr>
        <p:txBody>
          <a:bodyPr vert="horz" wrap="square" lIns="0" tIns="219710" rIns="0" bIns="0" rtlCol="0">
            <a:spAutoFit/>
          </a:bodyPr>
          <a:lstStyle/>
          <a:p>
            <a:pPr marL="1836420">
              <a:lnSpc>
                <a:spcPct val="100000"/>
              </a:lnSpc>
              <a:spcBef>
                <a:spcPts val="1730"/>
              </a:spcBef>
            </a:pPr>
            <a:r>
              <a:rPr sz="4400" spc="-10" dirty="0"/>
              <a:t>Tertiary</a:t>
            </a:r>
            <a:r>
              <a:rPr sz="4400" spc="5" dirty="0"/>
              <a:t> </a:t>
            </a:r>
            <a:r>
              <a:rPr sz="4400" spc="-15" dirty="0"/>
              <a:t>prevention</a:t>
            </a:r>
            <a:endParaRPr sz="44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4963" y="257175"/>
            <a:ext cx="8524875" cy="1143000"/>
          </a:xfrm>
          <a:custGeom>
            <a:avLst/>
            <a:gdLst/>
            <a:ahLst/>
            <a:cxnLst/>
            <a:rect l="l" t="t" r="r" b="b"/>
            <a:pathLst>
              <a:path w="8524875" h="1143000">
                <a:moveTo>
                  <a:pt x="0" y="1143000"/>
                </a:moveTo>
                <a:lnTo>
                  <a:pt x="8524875" y="1143000"/>
                </a:lnTo>
                <a:lnTo>
                  <a:pt x="8524875" y="0"/>
                </a:lnTo>
                <a:lnTo>
                  <a:pt x="0" y="0"/>
                </a:lnTo>
                <a:lnTo>
                  <a:pt x="0" y="1143000"/>
                </a:lnTo>
                <a:close/>
              </a:path>
            </a:pathLst>
          </a:custGeom>
          <a:solidFill>
            <a:srgbClr val="CCC1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99258" y="465836"/>
            <a:ext cx="4795520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spc="-20" dirty="0"/>
              <a:t>Levels </a:t>
            </a:r>
            <a:r>
              <a:rPr sz="4400" spc="-5" dirty="0"/>
              <a:t>of</a:t>
            </a:r>
            <a:r>
              <a:rPr sz="4400" spc="-30" dirty="0"/>
              <a:t> </a:t>
            </a:r>
            <a:r>
              <a:rPr sz="4400" spc="-15" dirty="0"/>
              <a:t>prevention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271463" y="1668462"/>
            <a:ext cx="8651875" cy="4775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8055" y="1039367"/>
            <a:ext cx="8324088" cy="48432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274637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8229600" h="1143000">
                <a:moveTo>
                  <a:pt x="0" y="1143000"/>
                </a:moveTo>
                <a:lnTo>
                  <a:pt x="8229600" y="1143000"/>
                </a:lnTo>
                <a:lnTo>
                  <a:pt x="8229600" y="0"/>
                </a:lnTo>
                <a:lnTo>
                  <a:pt x="0" y="0"/>
                </a:lnTo>
                <a:lnTo>
                  <a:pt x="0" y="1143000"/>
                </a:lnTo>
                <a:close/>
              </a:path>
            </a:pathLst>
          </a:custGeom>
          <a:solidFill>
            <a:srgbClr val="DDD9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484124"/>
            <a:ext cx="8229600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578100">
              <a:lnSpc>
                <a:spcPct val="100000"/>
              </a:lnSpc>
              <a:spcBef>
                <a:spcPts val="90"/>
              </a:spcBef>
            </a:pPr>
            <a:r>
              <a:rPr sz="4400" spc="-5" dirty="0"/>
              <a:t>Germ</a:t>
            </a:r>
            <a:r>
              <a:rPr sz="4400" dirty="0"/>
              <a:t> </a:t>
            </a:r>
            <a:r>
              <a:rPr sz="4400" spc="15" dirty="0"/>
              <a:t>Theory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535940" y="1506423"/>
            <a:ext cx="6929755" cy="1640839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80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800" dirty="0">
                <a:latin typeface="Franklin Gothic Book"/>
                <a:cs typeface="Franklin Gothic Book"/>
              </a:rPr>
              <a:t>In the </a:t>
            </a:r>
            <a:r>
              <a:rPr sz="2800" spc="-5" dirty="0">
                <a:latin typeface="Franklin Gothic Book"/>
                <a:cs typeface="Franklin Gothic Book"/>
              </a:rPr>
              <a:t>second half of </a:t>
            </a:r>
            <a:r>
              <a:rPr sz="2800" spc="-10" dirty="0">
                <a:latin typeface="Franklin Gothic Book"/>
                <a:cs typeface="Franklin Gothic Book"/>
              </a:rPr>
              <a:t>19</a:t>
            </a:r>
            <a:r>
              <a:rPr sz="2775" spc="-15" baseline="25525" dirty="0">
                <a:latin typeface="Franklin Gothic Book"/>
                <a:cs typeface="Franklin Gothic Book"/>
              </a:rPr>
              <a:t>th</a:t>
            </a:r>
            <a:r>
              <a:rPr sz="2775" spc="315" baseline="25525" dirty="0">
                <a:latin typeface="Franklin Gothic Book"/>
                <a:cs typeface="Franklin Gothic Book"/>
              </a:rPr>
              <a:t> </a:t>
            </a:r>
            <a:r>
              <a:rPr sz="2800" spc="10" dirty="0">
                <a:latin typeface="Franklin Gothic Book"/>
                <a:cs typeface="Franklin Gothic Book"/>
              </a:rPr>
              <a:t>century</a:t>
            </a:r>
            <a:endParaRPr sz="2800">
              <a:latin typeface="Franklin Gothic Book"/>
              <a:cs typeface="Franklin Gothic Book"/>
            </a:endParaRPr>
          </a:p>
          <a:p>
            <a:pPr marL="355600" marR="5080" indent="-342900">
              <a:lnSpc>
                <a:spcPct val="120000"/>
              </a:lnSpc>
              <a:spcBef>
                <a:spcPts val="31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800" spc="-10" dirty="0">
                <a:latin typeface="Franklin Gothic Book"/>
                <a:cs typeface="Franklin Gothic Book"/>
              </a:rPr>
              <a:t>Proposed </a:t>
            </a:r>
            <a:r>
              <a:rPr sz="2800" spc="-25" dirty="0">
                <a:latin typeface="Franklin Gothic Book"/>
                <a:cs typeface="Franklin Gothic Book"/>
              </a:rPr>
              <a:t>by </a:t>
            </a:r>
            <a:r>
              <a:rPr sz="2800" spc="5" dirty="0">
                <a:latin typeface="Franklin Gothic Book"/>
                <a:cs typeface="Franklin Gothic Book"/>
              </a:rPr>
              <a:t>Robert </a:t>
            </a:r>
            <a:r>
              <a:rPr sz="2800" spc="-20" dirty="0">
                <a:latin typeface="Franklin Gothic Book"/>
                <a:cs typeface="Franklin Gothic Book"/>
              </a:rPr>
              <a:t>Koch </a:t>
            </a:r>
            <a:r>
              <a:rPr sz="2800" spc="-5" dirty="0">
                <a:latin typeface="Franklin Gothic Book"/>
                <a:cs typeface="Franklin Gothic Book"/>
              </a:rPr>
              <a:t>and Louis </a:t>
            </a:r>
            <a:r>
              <a:rPr sz="2800" spc="-15" dirty="0">
                <a:latin typeface="Franklin Gothic Book"/>
                <a:cs typeface="Franklin Gothic Book"/>
              </a:rPr>
              <a:t>Pasteur  </a:t>
            </a:r>
            <a:r>
              <a:rPr sz="2800" spc="-5" dirty="0">
                <a:latin typeface="Franklin Gothic Book"/>
                <a:cs typeface="Franklin Gothic Book"/>
              </a:rPr>
              <a:t>(discovery of</a:t>
            </a:r>
            <a:r>
              <a:rPr sz="2800" spc="-15" dirty="0">
                <a:latin typeface="Franklin Gothic Book"/>
                <a:cs typeface="Franklin Gothic Book"/>
              </a:rPr>
              <a:t> </a:t>
            </a:r>
            <a:r>
              <a:rPr sz="2800" spc="-10" dirty="0">
                <a:latin typeface="Franklin Gothic Book"/>
                <a:cs typeface="Franklin Gothic Book"/>
              </a:rPr>
              <a:t>bacteria).</a:t>
            </a:r>
            <a:endParaRPr sz="2800">
              <a:latin typeface="Franklin Gothic Book"/>
              <a:cs typeface="Franklin Gothic Boo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49425" y="3513138"/>
            <a:ext cx="2309812" cy="26987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80000" y="3513138"/>
            <a:ext cx="2268537" cy="26987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48856" y="118871"/>
            <a:ext cx="1426463" cy="14264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2184400"/>
            <a:ext cx="8450580" cy="3157855"/>
          </a:xfrm>
          <a:custGeom>
            <a:avLst/>
            <a:gdLst/>
            <a:ahLst/>
            <a:cxnLst/>
            <a:rect l="l" t="t" r="r" b="b"/>
            <a:pathLst>
              <a:path w="8450580" h="3157854">
                <a:moveTo>
                  <a:pt x="0" y="3157537"/>
                </a:moveTo>
                <a:lnTo>
                  <a:pt x="8450262" y="3157537"/>
                </a:lnTo>
                <a:lnTo>
                  <a:pt x="8450262" y="0"/>
                </a:lnTo>
                <a:lnTo>
                  <a:pt x="0" y="0"/>
                </a:lnTo>
                <a:lnTo>
                  <a:pt x="0" y="3157537"/>
                </a:lnTo>
                <a:close/>
              </a:path>
            </a:pathLst>
          </a:custGeom>
          <a:solidFill>
            <a:srgbClr val="EBF1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524763" rIns="0" bIns="0" rtlCol="0">
            <a:spAutoFit/>
          </a:bodyPr>
          <a:lstStyle/>
          <a:p>
            <a:pPr marL="184150" marR="5080">
              <a:lnSpc>
                <a:spcPct val="150000"/>
              </a:lnSpc>
              <a:spcBef>
                <a:spcPts val="100"/>
              </a:spcBef>
            </a:pPr>
            <a:r>
              <a:rPr sz="3200" dirty="0">
                <a:solidFill>
                  <a:srgbClr val="000000"/>
                </a:solidFill>
              </a:rPr>
              <a:t>Every </a:t>
            </a:r>
            <a:r>
              <a:rPr sz="3200" spc="-5" dirty="0">
                <a:solidFill>
                  <a:srgbClr val="000000"/>
                </a:solidFill>
              </a:rPr>
              <a:t>human disease is caused </a:t>
            </a:r>
            <a:r>
              <a:rPr sz="3200" spc="-25" dirty="0">
                <a:solidFill>
                  <a:srgbClr val="000000"/>
                </a:solidFill>
              </a:rPr>
              <a:t>by </a:t>
            </a:r>
            <a:r>
              <a:rPr sz="3200" spc="-5" dirty="0">
                <a:solidFill>
                  <a:srgbClr val="000000"/>
                </a:solidFill>
              </a:rPr>
              <a:t>a </a:t>
            </a:r>
            <a:r>
              <a:rPr sz="3200" spc="-15" dirty="0">
                <a:solidFill>
                  <a:srgbClr val="000000"/>
                </a:solidFill>
              </a:rPr>
              <a:t>microbe </a:t>
            </a:r>
            <a:r>
              <a:rPr sz="3200" spc="-5" dirty="0">
                <a:solidFill>
                  <a:srgbClr val="000000"/>
                </a:solidFill>
              </a:rPr>
              <a:t>or  germ, which is </a:t>
            </a:r>
            <a:r>
              <a:rPr sz="3200" dirty="0">
                <a:solidFill>
                  <a:srgbClr val="000000"/>
                </a:solidFill>
              </a:rPr>
              <a:t>specific </a:t>
            </a:r>
            <a:r>
              <a:rPr sz="3200" spc="-30" dirty="0">
                <a:solidFill>
                  <a:srgbClr val="000000"/>
                </a:solidFill>
              </a:rPr>
              <a:t>for </a:t>
            </a:r>
            <a:r>
              <a:rPr sz="3200" spc="-5" dirty="0">
                <a:solidFill>
                  <a:srgbClr val="000000"/>
                </a:solidFill>
              </a:rPr>
              <a:t>that disease and one  must </a:t>
            </a:r>
            <a:r>
              <a:rPr sz="3200" dirty="0">
                <a:solidFill>
                  <a:srgbClr val="000000"/>
                </a:solidFill>
              </a:rPr>
              <a:t>be </a:t>
            </a:r>
            <a:r>
              <a:rPr sz="3200" spc="-5" dirty="0">
                <a:solidFill>
                  <a:srgbClr val="000000"/>
                </a:solidFill>
              </a:rPr>
              <a:t>able </a:t>
            </a:r>
            <a:r>
              <a:rPr sz="3200" spc="-30" dirty="0">
                <a:solidFill>
                  <a:srgbClr val="000000"/>
                </a:solidFill>
              </a:rPr>
              <a:t>to </a:t>
            </a:r>
            <a:r>
              <a:rPr sz="3200" spc="-15" dirty="0">
                <a:solidFill>
                  <a:srgbClr val="000000"/>
                </a:solidFill>
              </a:rPr>
              <a:t>isolate </a:t>
            </a:r>
            <a:r>
              <a:rPr sz="3200" spc="-5" dirty="0">
                <a:solidFill>
                  <a:srgbClr val="000000"/>
                </a:solidFill>
              </a:rPr>
              <a:t>the </a:t>
            </a:r>
            <a:r>
              <a:rPr sz="3200" spc="-15" dirty="0">
                <a:solidFill>
                  <a:srgbClr val="000000"/>
                </a:solidFill>
              </a:rPr>
              <a:t>microbe </a:t>
            </a:r>
            <a:r>
              <a:rPr sz="3200" spc="-20" dirty="0">
                <a:solidFill>
                  <a:srgbClr val="000000"/>
                </a:solidFill>
              </a:rPr>
              <a:t>from </a:t>
            </a:r>
            <a:r>
              <a:rPr sz="3200" spc="-5" dirty="0">
                <a:solidFill>
                  <a:srgbClr val="000000"/>
                </a:solidFill>
              </a:rPr>
              <a:t>the  diseased human</a:t>
            </a:r>
            <a:r>
              <a:rPr sz="3200" spc="10" dirty="0">
                <a:solidFill>
                  <a:srgbClr val="000000"/>
                </a:solidFill>
              </a:rPr>
              <a:t> </a:t>
            </a:r>
            <a:r>
              <a:rPr sz="3200" spc="-5" dirty="0">
                <a:solidFill>
                  <a:srgbClr val="000000"/>
                </a:solidFill>
              </a:rPr>
              <a:t>being.</a:t>
            </a:r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566737" y="274637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8229600" h="1143000">
                <a:moveTo>
                  <a:pt x="0" y="1143000"/>
                </a:moveTo>
                <a:lnTo>
                  <a:pt x="8229600" y="1143000"/>
                </a:lnTo>
                <a:lnTo>
                  <a:pt x="8229600" y="0"/>
                </a:lnTo>
                <a:lnTo>
                  <a:pt x="0" y="0"/>
                </a:lnTo>
                <a:lnTo>
                  <a:pt x="0" y="1143000"/>
                </a:lnTo>
                <a:close/>
              </a:path>
            </a:pathLst>
          </a:custGeom>
          <a:solidFill>
            <a:srgbClr val="DDD9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0916" rIns="0" bIns="0" rtlCol="0">
            <a:spAutoFit/>
          </a:bodyPr>
          <a:lstStyle/>
          <a:p>
            <a:pPr marL="2797175">
              <a:lnSpc>
                <a:spcPct val="100000"/>
              </a:lnSpc>
              <a:spcBef>
                <a:spcPts val="90"/>
              </a:spcBef>
            </a:pPr>
            <a:r>
              <a:rPr sz="4400" spc="-5" dirty="0"/>
              <a:t>Germ</a:t>
            </a:r>
            <a:r>
              <a:rPr sz="4400" dirty="0"/>
              <a:t> </a:t>
            </a:r>
            <a:r>
              <a:rPr sz="4400" spc="15" dirty="0"/>
              <a:t>Theory</a:t>
            </a:r>
            <a:endParaRPr sz="4400"/>
          </a:p>
        </p:txBody>
      </p:sp>
      <p:sp>
        <p:nvSpPr>
          <p:cNvPr id="6" name="object 6"/>
          <p:cNvSpPr/>
          <p:nvPr/>
        </p:nvSpPr>
        <p:spPr>
          <a:xfrm>
            <a:off x="6845807" y="128015"/>
            <a:ext cx="1426463" cy="1423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3115" y="1792935"/>
            <a:ext cx="7550150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95"/>
              </a:spcBef>
            </a:pPr>
            <a:r>
              <a:rPr sz="2800" spc="-5" dirty="0">
                <a:latin typeface="Franklin Gothic Book"/>
                <a:cs typeface="Franklin Gothic Book"/>
              </a:rPr>
              <a:t>One </a:t>
            </a:r>
            <a:r>
              <a:rPr sz="2800" spc="-20" dirty="0">
                <a:latin typeface="Franklin Gothic Book"/>
                <a:cs typeface="Franklin Gothic Book"/>
              </a:rPr>
              <a:t>to </a:t>
            </a:r>
            <a:r>
              <a:rPr sz="2800" spc="-5" dirty="0">
                <a:latin typeface="Franklin Gothic Book"/>
                <a:cs typeface="Franklin Gothic Book"/>
              </a:rPr>
              <a:t>one relationship </a:t>
            </a:r>
            <a:r>
              <a:rPr sz="2800" spc="-10" dirty="0">
                <a:latin typeface="Franklin Gothic Book"/>
                <a:cs typeface="Franklin Gothic Book"/>
              </a:rPr>
              <a:t>between </a:t>
            </a:r>
            <a:r>
              <a:rPr sz="2800" spc="-5" dirty="0">
                <a:latin typeface="Franklin Gothic Book"/>
                <a:cs typeface="Franklin Gothic Book"/>
              </a:rPr>
              <a:t>causal agent </a:t>
            </a:r>
            <a:r>
              <a:rPr sz="2800" spc="-10" dirty="0">
                <a:latin typeface="Franklin Gothic Book"/>
                <a:cs typeface="Franklin Gothic Book"/>
              </a:rPr>
              <a:t>and  </a:t>
            </a:r>
            <a:r>
              <a:rPr sz="2800" spc="-5" dirty="0">
                <a:latin typeface="Franklin Gothic Book"/>
                <a:cs typeface="Franklin Gothic Book"/>
              </a:rPr>
              <a:t>disease.</a:t>
            </a:r>
            <a:endParaRPr sz="2800">
              <a:latin typeface="Franklin Gothic Book"/>
              <a:cs typeface="Franklin Gothic Boo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66737" y="274637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8229600" h="1143000">
                <a:moveTo>
                  <a:pt x="0" y="1143000"/>
                </a:moveTo>
                <a:lnTo>
                  <a:pt x="8229600" y="1143000"/>
                </a:lnTo>
                <a:lnTo>
                  <a:pt x="8229600" y="0"/>
                </a:lnTo>
                <a:lnTo>
                  <a:pt x="0" y="0"/>
                </a:lnTo>
                <a:lnTo>
                  <a:pt x="0" y="1143000"/>
                </a:lnTo>
                <a:close/>
              </a:path>
            </a:pathLst>
          </a:custGeom>
          <a:solidFill>
            <a:srgbClr val="DDD9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0916" rIns="0" bIns="0" rtlCol="0">
            <a:spAutoFit/>
          </a:bodyPr>
          <a:lstStyle/>
          <a:p>
            <a:pPr marL="2797175">
              <a:lnSpc>
                <a:spcPct val="100000"/>
              </a:lnSpc>
              <a:spcBef>
                <a:spcPts val="90"/>
              </a:spcBef>
            </a:pPr>
            <a:r>
              <a:rPr sz="4400" spc="-5" dirty="0"/>
              <a:t>Germ</a:t>
            </a:r>
            <a:r>
              <a:rPr sz="4400" dirty="0"/>
              <a:t> </a:t>
            </a:r>
            <a:r>
              <a:rPr sz="4400" spc="15" dirty="0"/>
              <a:t>Theory</a:t>
            </a:r>
            <a:endParaRPr sz="4400"/>
          </a:p>
        </p:txBody>
      </p:sp>
      <p:sp>
        <p:nvSpPr>
          <p:cNvPr id="5" name="object 5"/>
          <p:cNvSpPr/>
          <p:nvPr/>
        </p:nvSpPr>
        <p:spPr>
          <a:xfrm>
            <a:off x="6845807" y="128015"/>
            <a:ext cx="1426463" cy="1423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14375" y="4013199"/>
            <a:ext cx="2371725" cy="617855"/>
          </a:xfrm>
          <a:custGeom>
            <a:avLst/>
            <a:gdLst/>
            <a:ahLst/>
            <a:cxnLst/>
            <a:rect l="l" t="t" r="r" b="b"/>
            <a:pathLst>
              <a:path w="2371725" h="617854">
                <a:moveTo>
                  <a:pt x="0" y="617538"/>
                </a:moveTo>
                <a:lnTo>
                  <a:pt x="2371725" y="617538"/>
                </a:lnTo>
                <a:lnTo>
                  <a:pt x="2371725" y="0"/>
                </a:lnTo>
                <a:lnTo>
                  <a:pt x="0" y="0"/>
                </a:lnTo>
                <a:lnTo>
                  <a:pt x="0" y="617538"/>
                </a:lnTo>
                <a:close/>
              </a:path>
            </a:pathLst>
          </a:custGeom>
          <a:solidFill>
            <a:srgbClr val="F2DC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14375" y="4035044"/>
            <a:ext cx="237172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05"/>
              </a:spcBef>
            </a:pPr>
            <a:r>
              <a:rPr sz="2800" spc="-5" dirty="0">
                <a:latin typeface="Franklin Gothic Medium"/>
                <a:cs typeface="Franklin Gothic Medium"/>
              </a:rPr>
              <a:t>Disease</a:t>
            </a:r>
            <a:r>
              <a:rPr sz="2800" spc="-45" dirty="0">
                <a:latin typeface="Franklin Gothic Medium"/>
                <a:cs typeface="Franklin Gothic Medium"/>
              </a:rPr>
              <a:t> </a:t>
            </a:r>
            <a:r>
              <a:rPr sz="2800" spc="-5" dirty="0">
                <a:latin typeface="Franklin Gothic Medium"/>
                <a:cs typeface="Franklin Gothic Medium"/>
              </a:rPr>
              <a:t>agent</a:t>
            </a:r>
            <a:endParaRPr sz="2800">
              <a:latin typeface="Franklin Gothic Medium"/>
              <a:cs typeface="Franklin Gothic Medium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68837" y="4013199"/>
            <a:ext cx="859155" cy="617855"/>
          </a:xfrm>
          <a:custGeom>
            <a:avLst/>
            <a:gdLst/>
            <a:ahLst/>
            <a:cxnLst/>
            <a:rect l="l" t="t" r="r" b="b"/>
            <a:pathLst>
              <a:path w="859154" h="617854">
                <a:moveTo>
                  <a:pt x="0" y="617538"/>
                </a:moveTo>
                <a:lnTo>
                  <a:pt x="858836" y="617538"/>
                </a:lnTo>
                <a:lnTo>
                  <a:pt x="858836" y="0"/>
                </a:lnTo>
                <a:lnTo>
                  <a:pt x="0" y="0"/>
                </a:lnTo>
                <a:lnTo>
                  <a:pt x="0" y="617538"/>
                </a:lnTo>
                <a:close/>
              </a:path>
            </a:pathLst>
          </a:custGeom>
          <a:solidFill>
            <a:srgbClr val="E6E0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747577" y="4035044"/>
            <a:ext cx="69532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spc="-10" dirty="0">
                <a:latin typeface="Franklin Gothic Medium"/>
                <a:cs typeface="Franklin Gothic Medium"/>
              </a:rPr>
              <a:t>Ma</a:t>
            </a:r>
            <a:r>
              <a:rPr sz="2800" dirty="0">
                <a:latin typeface="Franklin Gothic Medium"/>
                <a:cs typeface="Franklin Gothic Medium"/>
              </a:rPr>
              <a:t>n</a:t>
            </a:r>
            <a:endParaRPr sz="2800">
              <a:latin typeface="Franklin Gothic Medium"/>
              <a:cs typeface="Franklin Gothic Medium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10414" y="4013199"/>
            <a:ext cx="1405255" cy="617855"/>
          </a:xfrm>
          <a:custGeom>
            <a:avLst/>
            <a:gdLst/>
            <a:ahLst/>
            <a:cxnLst/>
            <a:rect l="l" t="t" r="r" b="b"/>
            <a:pathLst>
              <a:path w="1405254" h="617854">
                <a:moveTo>
                  <a:pt x="0" y="617538"/>
                </a:moveTo>
                <a:lnTo>
                  <a:pt x="1404937" y="617538"/>
                </a:lnTo>
                <a:lnTo>
                  <a:pt x="1404937" y="0"/>
                </a:lnTo>
                <a:lnTo>
                  <a:pt x="0" y="0"/>
                </a:lnTo>
                <a:lnTo>
                  <a:pt x="0" y="617538"/>
                </a:lnTo>
                <a:close/>
              </a:path>
            </a:pathLst>
          </a:custGeom>
          <a:solidFill>
            <a:srgbClr val="EBF1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110414" y="4035044"/>
            <a:ext cx="140525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05"/>
              </a:spcBef>
            </a:pPr>
            <a:r>
              <a:rPr sz="2800" spc="-5" dirty="0">
                <a:latin typeface="Franklin Gothic Medium"/>
                <a:cs typeface="Franklin Gothic Medium"/>
              </a:rPr>
              <a:t>Disease</a:t>
            </a:r>
            <a:endParaRPr sz="2800">
              <a:latin typeface="Franklin Gothic Medium"/>
              <a:cs typeface="Franklin Gothic Medium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480303" y="4154423"/>
            <a:ext cx="1679448" cy="3718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27675" y="4183062"/>
            <a:ext cx="1582737" cy="266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27675" y="4183062"/>
            <a:ext cx="1583055" cy="266700"/>
          </a:xfrm>
          <a:custGeom>
            <a:avLst/>
            <a:gdLst/>
            <a:ahLst/>
            <a:cxnLst/>
            <a:rect l="l" t="t" r="r" b="b"/>
            <a:pathLst>
              <a:path w="1583054" h="266700">
                <a:moveTo>
                  <a:pt x="0" y="66674"/>
                </a:moveTo>
                <a:lnTo>
                  <a:pt x="1449389" y="66674"/>
                </a:lnTo>
                <a:lnTo>
                  <a:pt x="1449389" y="0"/>
                </a:lnTo>
                <a:lnTo>
                  <a:pt x="1582738" y="133350"/>
                </a:lnTo>
                <a:lnTo>
                  <a:pt x="1449389" y="266700"/>
                </a:lnTo>
                <a:lnTo>
                  <a:pt x="1449389" y="200025"/>
                </a:lnTo>
                <a:lnTo>
                  <a:pt x="0" y="200025"/>
                </a:lnTo>
                <a:lnTo>
                  <a:pt x="0" y="66674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38855" y="4154423"/>
            <a:ext cx="1679447" cy="3718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86100" y="4183062"/>
            <a:ext cx="1582737" cy="2667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86100" y="4183062"/>
            <a:ext cx="1583055" cy="266700"/>
          </a:xfrm>
          <a:custGeom>
            <a:avLst/>
            <a:gdLst/>
            <a:ahLst/>
            <a:cxnLst/>
            <a:rect l="l" t="t" r="r" b="b"/>
            <a:pathLst>
              <a:path w="1583054" h="266700">
                <a:moveTo>
                  <a:pt x="0" y="66674"/>
                </a:moveTo>
                <a:lnTo>
                  <a:pt x="1449389" y="66674"/>
                </a:lnTo>
                <a:lnTo>
                  <a:pt x="1449389" y="0"/>
                </a:lnTo>
                <a:lnTo>
                  <a:pt x="1582738" y="133350"/>
                </a:lnTo>
                <a:lnTo>
                  <a:pt x="1449389" y="266700"/>
                </a:lnTo>
                <a:lnTo>
                  <a:pt x="1449389" y="200025"/>
                </a:lnTo>
                <a:lnTo>
                  <a:pt x="0" y="200025"/>
                </a:lnTo>
                <a:lnTo>
                  <a:pt x="0" y="66674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6737" y="274637"/>
            <a:ext cx="8229600" cy="1143000"/>
          </a:xfrm>
          <a:custGeom>
            <a:avLst/>
            <a:gdLst/>
            <a:ahLst/>
            <a:cxnLst/>
            <a:rect l="l" t="t" r="r" b="b"/>
            <a:pathLst>
              <a:path w="8229600" h="1143000">
                <a:moveTo>
                  <a:pt x="0" y="1143000"/>
                </a:moveTo>
                <a:lnTo>
                  <a:pt x="8229600" y="1143000"/>
                </a:lnTo>
                <a:lnTo>
                  <a:pt x="8229600" y="0"/>
                </a:lnTo>
                <a:lnTo>
                  <a:pt x="0" y="0"/>
                </a:lnTo>
                <a:lnTo>
                  <a:pt x="0" y="114300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08836" y="484124"/>
            <a:ext cx="6144260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spc="-5" dirty="0"/>
              <a:t>The Epidemiological</a:t>
            </a:r>
            <a:r>
              <a:rPr sz="4400" spc="-40" dirty="0"/>
              <a:t> </a:t>
            </a:r>
            <a:r>
              <a:rPr sz="4400" spc="-50" dirty="0"/>
              <a:t>Triad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1551432" y="1600200"/>
            <a:ext cx="6041136" cy="45262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0C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1857</Words>
  <Application>Microsoft Office PowerPoint</Application>
  <PresentationFormat>عرض على الشاشة (3:4)‏</PresentationFormat>
  <Paragraphs>206</Paragraphs>
  <Slides>58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58</vt:i4>
      </vt:variant>
    </vt:vector>
  </HeadingPairs>
  <TitlesOfParts>
    <vt:vector size="64" baseType="lpstr">
      <vt:lpstr>Calibri</vt:lpstr>
      <vt:lpstr>Franklin Gothic Book</vt:lpstr>
      <vt:lpstr>Franklin Gothic Medium</vt:lpstr>
      <vt:lpstr>Times New Roman</vt:lpstr>
      <vt:lpstr>Wingdings</vt:lpstr>
      <vt:lpstr>Office Theme</vt:lpstr>
      <vt:lpstr>Natural History of Disease and  Concepts of Prevention and  Control</vt:lpstr>
      <vt:lpstr>Session Objectives</vt:lpstr>
      <vt:lpstr>Session Overview</vt:lpstr>
      <vt:lpstr>Diagnostic measures</vt:lpstr>
      <vt:lpstr>Theories Of Disease Causation</vt:lpstr>
      <vt:lpstr>Germ Theory</vt:lpstr>
      <vt:lpstr>Germ Theory</vt:lpstr>
      <vt:lpstr>Germ Theory</vt:lpstr>
      <vt:lpstr>The Epidemiological Triad</vt:lpstr>
      <vt:lpstr>The Epidemiological Triad</vt:lpstr>
      <vt:lpstr>The Epidemiological Triad</vt:lpstr>
      <vt:lpstr>Epidemiological Tetrad</vt:lpstr>
      <vt:lpstr>The “BEINGS” Model of Disease Causation</vt:lpstr>
      <vt:lpstr>The Theory of “Web of Causation”</vt:lpstr>
      <vt:lpstr>The Theory of “Web of Causation”</vt:lpstr>
      <vt:lpstr>The Theory of “Web of Causation”</vt:lpstr>
      <vt:lpstr>Wheel theory</vt:lpstr>
      <vt:lpstr>Wheel theory</vt:lpstr>
      <vt:lpstr>Wheel theory</vt:lpstr>
      <vt:lpstr>Natural History of Disease</vt:lpstr>
      <vt:lpstr>Definition</vt:lpstr>
      <vt:lpstr>Without medical intervention, the process  ends with:</vt:lpstr>
      <vt:lpstr>Why it is important?</vt:lpstr>
      <vt:lpstr>Why it is important?</vt:lpstr>
      <vt:lpstr>Which Design is the Best</vt:lpstr>
      <vt:lpstr>عرض تقديمي في PowerPoint</vt:lpstr>
      <vt:lpstr>Schematic Diagram of The Natural history of  disease in a patient</vt:lpstr>
      <vt:lpstr>عرض تقديمي في PowerPoint</vt:lpstr>
      <vt:lpstr>Schematic Diagram of The Natural history of  disease in a patient</vt:lpstr>
      <vt:lpstr>Schematic Diagram of The Natural history of  disease in a patient</vt:lpstr>
      <vt:lpstr>Pre-pathogenesis phase</vt:lpstr>
      <vt:lpstr>Pathogenesis phase</vt:lpstr>
      <vt:lpstr>Pathogenesis phase</vt:lpstr>
      <vt:lpstr>Spectrum of Disease and Iceberg  Phenomenon</vt:lpstr>
      <vt:lpstr>Spectrum of disease</vt:lpstr>
      <vt:lpstr>Iceberg of disease</vt:lpstr>
      <vt:lpstr>عرض تقديمي في PowerPoint</vt:lpstr>
      <vt:lpstr>Spectrum of disease</vt:lpstr>
      <vt:lpstr>Concept of Prevention</vt:lpstr>
      <vt:lpstr>Prevention of disease</vt:lpstr>
      <vt:lpstr>Prevention of disease</vt:lpstr>
      <vt:lpstr>Primordial prevention</vt:lpstr>
      <vt:lpstr>Primary Prevention</vt:lpstr>
      <vt:lpstr>عرض تقديمي في PowerPoint</vt:lpstr>
      <vt:lpstr>Primary Prevention</vt:lpstr>
      <vt:lpstr>Primary Prevention</vt:lpstr>
      <vt:lpstr>Primary Prevention</vt:lpstr>
      <vt:lpstr>Secondary prevention</vt:lpstr>
      <vt:lpstr>عرض تقديمي في PowerPoint</vt:lpstr>
      <vt:lpstr>Secondary prevention</vt:lpstr>
      <vt:lpstr>Tertiary prevention</vt:lpstr>
      <vt:lpstr>عرض تقديمي في PowerPoint</vt:lpstr>
      <vt:lpstr>Tertiary prevention</vt:lpstr>
      <vt:lpstr>Tertiary prevention</vt:lpstr>
      <vt:lpstr>Tertiary prevention</vt:lpstr>
      <vt:lpstr>Tertiary prevention</vt:lpstr>
      <vt:lpstr>Levels of prevention</vt:lpstr>
      <vt:lpstr>عرض تقديمي في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Natural History of Disease and  Concepts of Prevention and  Control</dc:title>
  <dc:creator>Star</dc:creator>
  <cp:lastModifiedBy>Star</cp:lastModifiedBy>
  <cp:revision>1</cp:revision>
  <dcterms:created xsi:type="dcterms:W3CDTF">2019-01-04T13:39:01Z</dcterms:created>
  <dcterms:modified xsi:type="dcterms:W3CDTF">2019-01-04T13:40:22Z</dcterms:modified>
</cp:coreProperties>
</file>