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7" r:id="rId2"/>
    <p:sldId id="347" r:id="rId3"/>
    <p:sldId id="258" r:id="rId4"/>
    <p:sldId id="259" r:id="rId5"/>
    <p:sldId id="262" r:id="rId6"/>
    <p:sldId id="260" r:id="rId7"/>
    <p:sldId id="263" r:id="rId8"/>
    <p:sldId id="264" r:id="rId9"/>
    <p:sldId id="310" r:id="rId10"/>
    <p:sldId id="312" r:id="rId11"/>
    <p:sldId id="313" r:id="rId12"/>
    <p:sldId id="316" r:id="rId13"/>
    <p:sldId id="314" r:id="rId14"/>
    <p:sldId id="322" r:id="rId15"/>
    <p:sldId id="324" r:id="rId16"/>
    <p:sldId id="326" r:id="rId17"/>
    <p:sldId id="346" r:id="rId18"/>
    <p:sldId id="325" r:id="rId19"/>
    <p:sldId id="327" r:id="rId20"/>
    <p:sldId id="328" r:id="rId21"/>
    <p:sldId id="344" r:id="rId22"/>
    <p:sldId id="321" r:id="rId23"/>
    <p:sldId id="329" r:id="rId24"/>
    <p:sldId id="266" r:id="rId25"/>
    <p:sldId id="336" r:id="rId26"/>
    <p:sldId id="267" r:id="rId27"/>
    <p:sldId id="330" r:id="rId28"/>
    <p:sldId id="287" r:id="rId29"/>
    <p:sldId id="288" r:id="rId30"/>
    <p:sldId id="332" r:id="rId31"/>
    <p:sldId id="270" r:id="rId32"/>
    <p:sldId id="333" r:id="rId33"/>
    <p:sldId id="282" r:id="rId34"/>
    <p:sldId id="334" r:id="rId35"/>
    <p:sldId id="284" r:id="rId36"/>
    <p:sldId id="286" r:id="rId37"/>
    <p:sldId id="285" r:id="rId38"/>
    <p:sldId id="335" r:id="rId39"/>
    <p:sldId id="271" r:id="rId40"/>
    <p:sldId id="273" r:id="rId41"/>
    <p:sldId id="274" r:id="rId42"/>
    <p:sldId id="275" r:id="rId43"/>
    <p:sldId id="277" r:id="rId44"/>
    <p:sldId id="337" r:id="rId45"/>
    <p:sldId id="279" r:id="rId46"/>
    <p:sldId id="280" r:id="rId47"/>
    <p:sldId id="331" r:id="rId48"/>
    <p:sldId id="289" r:id="rId49"/>
    <p:sldId id="340" r:id="rId50"/>
    <p:sldId id="290" r:id="rId51"/>
    <p:sldId id="291" r:id="rId52"/>
    <p:sldId id="338" r:id="rId53"/>
    <p:sldId id="339" r:id="rId54"/>
    <p:sldId id="342" r:id="rId55"/>
    <p:sldId id="343" r:id="rId56"/>
    <p:sldId id="341" r:id="rId57"/>
    <p:sldId id="29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7"/>
    <p:restoredTop sz="77006"/>
  </p:normalViewPr>
  <p:slideViewPr>
    <p:cSldViewPr snapToGrid="0" snapToObjects="1">
      <p:cViewPr varScale="1">
        <p:scale>
          <a:sx n="57" d="100"/>
          <a:sy n="57" d="100"/>
        </p:scale>
        <p:origin x="120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40456-0C09-CE4F-9E9F-8BF93F3F8061}"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C8028721-EFFE-9444-8DD7-4C81D04E687A}">
      <dgm:prSet phldrT="[Text]"/>
      <dgm:spPr>
        <a:noFill/>
        <a:ln>
          <a:solidFill>
            <a:schemeClr val="accent5">
              <a:lumMod val="60000"/>
              <a:lumOff val="40000"/>
            </a:schemeClr>
          </a:solidFill>
        </a:ln>
      </dgm:spPr>
      <dgm:t>
        <a:bodyPr/>
        <a:lstStyle/>
        <a:p>
          <a:r>
            <a:rPr lang="en-US" dirty="0" smtClean="0"/>
            <a:t>Specific mortality rate</a:t>
          </a:r>
          <a:endParaRPr lang="en-US" dirty="0"/>
        </a:p>
      </dgm:t>
    </dgm:pt>
    <dgm:pt modelId="{67F38411-0248-1A42-B4CE-34617E24D864}" type="parTrans" cxnId="{0EE01278-F4D8-BD40-AE1B-1A458C65DACF}">
      <dgm:prSet/>
      <dgm:spPr/>
      <dgm:t>
        <a:bodyPr/>
        <a:lstStyle/>
        <a:p>
          <a:endParaRPr lang="en-US"/>
        </a:p>
      </dgm:t>
    </dgm:pt>
    <dgm:pt modelId="{9F847A54-7BF3-F943-8EFF-DE679706EFAA}" type="sibTrans" cxnId="{0EE01278-F4D8-BD40-AE1B-1A458C65DACF}">
      <dgm:prSet/>
      <dgm:spPr/>
      <dgm:t>
        <a:bodyPr/>
        <a:lstStyle/>
        <a:p>
          <a:endParaRPr lang="en-US"/>
        </a:p>
      </dgm:t>
    </dgm:pt>
    <dgm:pt modelId="{AD8C199B-DE28-764B-8C07-0407B03801E1}">
      <dgm:prSet phldrT="[Text]"/>
      <dgm:spPr>
        <a:noFill/>
        <a:ln w="12700">
          <a:solidFill>
            <a:schemeClr val="accent5">
              <a:lumMod val="60000"/>
              <a:lumOff val="40000"/>
            </a:schemeClr>
          </a:solidFill>
        </a:ln>
      </dgm:spPr>
      <dgm:t>
        <a:bodyPr/>
        <a:lstStyle/>
        <a:p>
          <a:r>
            <a:rPr lang="en-US" dirty="0" smtClean="0"/>
            <a:t>Age </a:t>
          </a:r>
          <a:endParaRPr lang="en-US" dirty="0"/>
        </a:p>
      </dgm:t>
    </dgm:pt>
    <dgm:pt modelId="{06E5E3C2-8F26-A04D-8B59-CF92329D6633}" type="parTrans" cxnId="{1A89FC88-BEC7-794B-AAB3-13FAD758FA20}">
      <dgm:prSet/>
      <dgm:spPr/>
      <dgm:t>
        <a:bodyPr/>
        <a:lstStyle/>
        <a:p>
          <a:endParaRPr lang="en-US"/>
        </a:p>
      </dgm:t>
    </dgm:pt>
    <dgm:pt modelId="{021CE15D-8ED8-CA4F-9051-0FA37C3D7F2A}" type="sibTrans" cxnId="{1A89FC88-BEC7-794B-AAB3-13FAD758FA20}">
      <dgm:prSet/>
      <dgm:spPr/>
      <dgm:t>
        <a:bodyPr/>
        <a:lstStyle/>
        <a:p>
          <a:endParaRPr lang="en-US"/>
        </a:p>
      </dgm:t>
    </dgm:pt>
    <dgm:pt modelId="{4A240046-0EA7-4642-87E5-8147C60C249A}">
      <dgm:prSet phldrT="[Text]"/>
      <dgm:spPr>
        <a:noFill/>
        <a:ln w="57150">
          <a:solidFill>
            <a:schemeClr val="accent5"/>
          </a:solidFill>
        </a:ln>
      </dgm:spPr>
      <dgm:t>
        <a:bodyPr/>
        <a:lstStyle/>
        <a:p>
          <a:r>
            <a:rPr lang="en-US" dirty="0" smtClean="0"/>
            <a:t>Cause </a:t>
          </a:r>
          <a:endParaRPr lang="en-US" dirty="0"/>
        </a:p>
      </dgm:t>
    </dgm:pt>
    <dgm:pt modelId="{B677E9FF-A13D-3E4E-8FB1-F43DD8C77F2D}" type="parTrans" cxnId="{C94DD2B1-B806-FC47-BF45-BA7DF222776B}">
      <dgm:prSet/>
      <dgm:spPr/>
      <dgm:t>
        <a:bodyPr/>
        <a:lstStyle/>
        <a:p>
          <a:endParaRPr lang="en-US"/>
        </a:p>
      </dgm:t>
    </dgm:pt>
    <dgm:pt modelId="{9FD02FB3-5AD1-CA47-B7A2-722078D0263A}" type="sibTrans" cxnId="{C94DD2B1-B806-FC47-BF45-BA7DF222776B}">
      <dgm:prSet/>
      <dgm:spPr/>
      <dgm:t>
        <a:bodyPr/>
        <a:lstStyle/>
        <a:p>
          <a:endParaRPr lang="en-US"/>
        </a:p>
      </dgm:t>
    </dgm:pt>
    <dgm:pt modelId="{2249D1DF-807A-FA47-A546-5D831261EB62}">
      <dgm:prSet phldrT="[Text]"/>
      <dgm:spPr>
        <a:noFill/>
        <a:ln>
          <a:solidFill>
            <a:schemeClr val="accent5">
              <a:lumMod val="60000"/>
              <a:lumOff val="40000"/>
            </a:schemeClr>
          </a:solidFill>
        </a:ln>
      </dgm:spPr>
      <dgm:t>
        <a:bodyPr/>
        <a:lstStyle/>
        <a:p>
          <a:r>
            <a:rPr lang="en-US" dirty="0" smtClean="0"/>
            <a:t>Race </a:t>
          </a:r>
          <a:endParaRPr lang="en-US" dirty="0"/>
        </a:p>
      </dgm:t>
    </dgm:pt>
    <dgm:pt modelId="{B5E410D9-FB56-9941-8802-B6C719178D69}" type="parTrans" cxnId="{2C537F67-9386-374E-97FC-ACE9895BA032}">
      <dgm:prSet/>
      <dgm:spPr/>
      <dgm:t>
        <a:bodyPr/>
        <a:lstStyle/>
        <a:p>
          <a:endParaRPr lang="en-US"/>
        </a:p>
      </dgm:t>
    </dgm:pt>
    <dgm:pt modelId="{6D5BC4C8-C1D2-0445-B55A-08E8D6AF57A0}" type="sibTrans" cxnId="{2C537F67-9386-374E-97FC-ACE9895BA032}">
      <dgm:prSet/>
      <dgm:spPr/>
      <dgm:t>
        <a:bodyPr/>
        <a:lstStyle/>
        <a:p>
          <a:endParaRPr lang="en-US"/>
        </a:p>
      </dgm:t>
    </dgm:pt>
    <dgm:pt modelId="{BDD2C923-EE81-8942-8568-BE526A359E6F}">
      <dgm:prSet phldrT="[Text]"/>
      <dgm:spPr>
        <a:noFill/>
        <a:ln>
          <a:solidFill>
            <a:schemeClr val="accent5">
              <a:lumMod val="60000"/>
              <a:lumOff val="40000"/>
            </a:schemeClr>
          </a:solidFill>
        </a:ln>
      </dgm:spPr>
      <dgm:t>
        <a:bodyPr/>
        <a:lstStyle/>
        <a:p>
          <a:r>
            <a:rPr lang="en-US" dirty="0" smtClean="0"/>
            <a:t>Gender </a:t>
          </a:r>
          <a:endParaRPr lang="en-US" dirty="0"/>
        </a:p>
      </dgm:t>
    </dgm:pt>
    <dgm:pt modelId="{DA691041-EB77-104E-B4F5-6742FE69B2D6}" type="parTrans" cxnId="{0A5CF233-2FC4-BF4B-B6A0-D54EB7C01886}">
      <dgm:prSet/>
      <dgm:spPr/>
      <dgm:t>
        <a:bodyPr/>
        <a:lstStyle/>
        <a:p>
          <a:endParaRPr lang="en-US"/>
        </a:p>
      </dgm:t>
    </dgm:pt>
    <dgm:pt modelId="{3206EE93-8DD0-0D41-8BBC-2B1D6ACDB82E}" type="sibTrans" cxnId="{0A5CF233-2FC4-BF4B-B6A0-D54EB7C01886}">
      <dgm:prSet/>
      <dgm:spPr/>
      <dgm:t>
        <a:bodyPr/>
        <a:lstStyle/>
        <a:p>
          <a:endParaRPr lang="en-US"/>
        </a:p>
      </dgm:t>
    </dgm:pt>
    <dgm:pt modelId="{917422CD-CE8F-D14C-8258-3E19DCEDB2E9}" type="pres">
      <dgm:prSet presAssocID="{A0C40456-0C09-CE4F-9E9F-8BF93F3F8061}" presName="composite" presStyleCnt="0">
        <dgm:presLayoutVars>
          <dgm:chMax val="1"/>
          <dgm:dir/>
          <dgm:resizeHandles val="exact"/>
        </dgm:presLayoutVars>
      </dgm:prSet>
      <dgm:spPr/>
      <dgm:t>
        <a:bodyPr/>
        <a:lstStyle/>
        <a:p>
          <a:endParaRPr lang="en-US"/>
        </a:p>
      </dgm:t>
    </dgm:pt>
    <dgm:pt modelId="{1775AC8D-13D9-2F4D-885A-06EC03B4B2F8}" type="pres">
      <dgm:prSet presAssocID="{A0C40456-0C09-CE4F-9E9F-8BF93F3F8061}" presName="radial" presStyleCnt="0">
        <dgm:presLayoutVars>
          <dgm:animLvl val="ctr"/>
        </dgm:presLayoutVars>
      </dgm:prSet>
      <dgm:spPr/>
    </dgm:pt>
    <dgm:pt modelId="{3816D1F7-212E-3A42-B2B9-D47F9483AE15}" type="pres">
      <dgm:prSet presAssocID="{C8028721-EFFE-9444-8DD7-4C81D04E687A}" presName="centerShape" presStyleLbl="vennNode1" presStyleIdx="0" presStyleCnt="5"/>
      <dgm:spPr/>
      <dgm:t>
        <a:bodyPr/>
        <a:lstStyle/>
        <a:p>
          <a:endParaRPr lang="en-US"/>
        </a:p>
      </dgm:t>
    </dgm:pt>
    <dgm:pt modelId="{588CC5DC-C93B-244D-BF9D-86025A1A2724}" type="pres">
      <dgm:prSet presAssocID="{AD8C199B-DE28-764B-8C07-0407B03801E1}" presName="node" presStyleLbl="vennNode1" presStyleIdx="1" presStyleCnt="5" custRadScaleRad="100950">
        <dgm:presLayoutVars>
          <dgm:bulletEnabled val="1"/>
        </dgm:presLayoutVars>
      </dgm:prSet>
      <dgm:spPr/>
      <dgm:t>
        <a:bodyPr/>
        <a:lstStyle/>
        <a:p>
          <a:endParaRPr lang="en-US"/>
        </a:p>
      </dgm:t>
    </dgm:pt>
    <dgm:pt modelId="{BAC6E493-C1DD-BE4F-862F-9FAFC3EC77D5}" type="pres">
      <dgm:prSet presAssocID="{4A240046-0EA7-4642-87E5-8147C60C249A}" presName="node" presStyleLbl="vennNode1" presStyleIdx="2" presStyleCnt="5" custRadScaleRad="109222">
        <dgm:presLayoutVars>
          <dgm:bulletEnabled val="1"/>
        </dgm:presLayoutVars>
      </dgm:prSet>
      <dgm:spPr/>
      <dgm:t>
        <a:bodyPr/>
        <a:lstStyle/>
        <a:p>
          <a:endParaRPr lang="en-US"/>
        </a:p>
      </dgm:t>
    </dgm:pt>
    <dgm:pt modelId="{0412CC6D-BF83-B048-905D-3E9D616C4674}" type="pres">
      <dgm:prSet presAssocID="{2249D1DF-807A-FA47-A546-5D831261EB62}" presName="node" presStyleLbl="vennNode1" presStyleIdx="3" presStyleCnt="5" custRadScaleRad="100950">
        <dgm:presLayoutVars>
          <dgm:bulletEnabled val="1"/>
        </dgm:presLayoutVars>
      </dgm:prSet>
      <dgm:spPr/>
      <dgm:t>
        <a:bodyPr/>
        <a:lstStyle/>
        <a:p>
          <a:endParaRPr lang="en-US"/>
        </a:p>
      </dgm:t>
    </dgm:pt>
    <dgm:pt modelId="{D88994CD-4B75-EC4E-83B0-B1DF1332E749}" type="pres">
      <dgm:prSet presAssocID="{BDD2C923-EE81-8942-8568-BE526A359E6F}" presName="node" presStyleLbl="vennNode1" presStyleIdx="4" presStyleCnt="5" custRadScaleRad="109220">
        <dgm:presLayoutVars>
          <dgm:bulletEnabled val="1"/>
        </dgm:presLayoutVars>
      </dgm:prSet>
      <dgm:spPr/>
      <dgm:t>
        <a:bodyPr/>
        <a:lstStyle/>
        <a:p>
          <a:endParaRPr lang="en-US"/>
        </a:p>
      </dgm:t>
    </dgm:pt>
  </dgm:ptLst>
  <dgm:cxnLst>
    <dgm:cxn modelId="{2C537F67-9386-374E-97FC-ACE9895BA032}" srcId="{C8028721-EFFE-9444-8DD7-4C81D04E687A}" destId="{2249D1DF-807A-FA47-A546-5D831261EB62}" srcOrd="2" destOrd="0" parTransId="{B5E410D9-FB56-9941-8802-B6C719178D69}" sibTransId="{6D5BC4C8-C1D2-0445-B55A-08E8D6AF57A0}"/>
    <dgm:cxn modelId="{5B6F86D4-4C9B-BF4E-8295-A4EC7FDA3833}" type="presOf" srcId="{2249D1DF-807A-FA47-A546-5D831261EB62}" destId="{0412CC6D-BF83-B048-905D-3E9D616C4674}" srcOrd="0" destOrd="0" presId="urn:microsoft.com/office/officeart/2005/8/layout/radial3"/>
    <dgm:cxn modelId="{2CFC758E-BB46-5842-881D-6E066B081558}" type="presOf" srcId="{C8028721-EFFE-9444-8DD7-4C81D04E687A}" destId="{3816D1F7-212E-3A42-B2B9-D47F9483AE15}" srcOrd="0" destOrd="0" presId="urn:microsoft.com/office/officeart/2005/8/layout/radial3"/>
    <dgm:cxn modelId="{C94DD2B1-B806-FC47-BF45-BA7DF222776B}" srcId="{C8028721-EFFE-9444-8DD7-4C81D04E687A}" destId="{4A240046-0EA7-4642-87E5-8147C60C249A}" srcOrd="1" destOrd="0" parTransId="{B677E9FF-A13D-3E4E-8FB1-F43DD8C77F2D}" sibTransId="{9FD02FB3-5AD1-CA47-B7A2-722078D0263A}"/>
    <dgm:cxn modelId="{0EE01278-F4D8-BD40-AE1B-1A458C65DACF}" srcId="{A0C40456-0C09-CE4F-9E9F-8BF93F3F8061}" destId="{C8028721-EFFE-9444-8DD7-4C81D04E687A}" srcOrd="0" destOrd="0" parTransId="{67F38411-0248-1A42-B4CE-34617E24D864}" sibTransId="{9F847A54-7BF3-F943-8EFF-DE679706EFAA}"/>
    <dgm:cxn modelId="{1A89FC88-BEC7-794B-AAB3-13FAD758FA20}" srcId="{C8028721-EFFE-9444-8DD7-4C81D04E687A}" destId="{AD8C199B-DE28-764B-8C07-0407B03801E1}" srcOrd="0" destOrd="0" parTransId="{06E5E3C2-8F26-A04D-8B59-CF92329D6633}" sibTransId="{021CE15D-8ED8-CA4F-9051-0FA37C3D7F2A}"/>
    <dgm:cxn modelId="{C22EC039-626B-5E42-A1EB-AF4E7DE776BF}" type="presOf" srcId="{A0C40456-0C09-CE4F-9E9F-8BF93F3F8061}" destId="{917422CD-CE8F-D14C-8258-3E19DCEDB2E9}" srcOrd="0" destOrd="0" presId="urn:microsoft.com/office/officeart/2005/8/layout/radial3"/>
    <dgm:cxn modelId="{338946C7-F56E-D84E-BFC5-2A6715E57133}" type="presOf" srcId="{BDD2C923-EE81-8942-8568-BE526A359E6F}" destId="{D88994CD-4B75-EC4E-83B0-B1DF1332E749}" srcOrd="0" destOrd="0" presId="urn:microsoft.com/office/officeart/2005/8/layout/radial3"/>
    <dgm:cxn modelId="{CD0DD137-9E49-AB4B-BA8B-A13391CB5591}" type="presOf" srcId="{4A240046-0EA7-4642-87E5-8147C60C249A}" destId="{BAC6E493-C1DD-BE4F-862F-9FAFC3EC77D5}" srcOrd="0" destOrd="0" presId="urn:microsoft.com/office/officeart/2005/8/layout/radial3"/>
    <dgm:cxn modelId="{0A5CF233-2FC4-BF4B-B6A0-D54EB7C01886}" srcId="{C8028721-EFFE-9444-8DD7-4C81D04E687A}" destId="{BDD2C923-EE81-8942-8568-BE526A359E6F}" srcOrd="3" destOrd="0" parTransId="{DA691041-EB77-104E-B4F5-6742FE69B2D6}" sibTransId="{3206EE93-8DD0-0D41-8BBC-2B1D6ACDB82E}"/>
    <dgm:cxn modelId="{0B788CB5-B6CC-BA46-9239-634B7B6FDDB2}" type="presOf" srcId="{AD8C199B-DE28-764B-8C07-0407B03801E1}" destId="{588CC5DC-C93B-244D-BF9D-86025A1A2724}" srcOrd="0" destOrd="0" presId="urn:microsoft.com/office/officeart/2005/8/layout/radial3"/>
    <dgm:cxn modelId="{8F530F93-7BDA-124C-930A-D2F0BAD965CB}" type="presParOf" srcId="{917422CD-CE8F-D14C-8258-3E19DCEDB2E9}" destId="{1775AC8D-13D9-2F4D-885A-06EC03B4B2F8}" srcOrd="0" destOrd="0" presId="urn:microsoft.com/office/officeart/2005/8/layout/radial3"/>
    <dgm:cxn modelId="{D1C168D1-53F7-CE44-B5F8-2D5072642907}" type="presParOf" srcId="{1775AC8D-13D9-2F4D-885A-06EC03B4B2F8}" destId="{3816D1F7-212E-3A42-B2B9-D47F9483AE15}" srcOrd="0" destOrd="0" presId="urn:microsoft.com/office/officeart/2005/8/layout/radial3"/>
    <dgm:cxn modelId="{D3918FC3-B4B3-A046-B54A-7A0A9DBB7BFD}" type="presParOf" srcId="{1775AC8D-13D9-2F4D-885A-06EC03B4B2F8}" destId="{588CC5DC-C93B-244D-BF9D-86025A1A2724}" srcOrd="1" destOrd="0" presId="urn:microsoft.com/office/officeart/2005/8/layout/radial3"/>
    <dgm:cxn modelId="{20FF2A7B-FE20-254E-9493-BE36439513D3}" type="presParOf" srcId="{1775AC8D-13D9-2F4D-885A-06EC03B4B2F8}" destId="{BAC6E493-C1DD-BE4F-862F-9FAFC3EC77D5}" srcOrd="2" destOrd="0" presId="urn:microsoft.com/office/officeart/2005/8/layout/radial3"/>
    <dgm:cxn modelId="{6246C30F-D9EC-7441-B0B5-27FA3CDEB7A2}" type="presParOf" srcId="{1775AC8D-13D9-2F4D-885A-06EC03B4B2F8}" destId="{0412CC6D-BF83-B048-905D-3E9D616C4674}" srcOrd="3" destOrd="0" presId="urn:microsoft.com/office/officeart/2005/8/layout/radial3"/>
    <dgm:cxn modelId="{D6367696-7D8D-D848-A677-CCA29E0A949A}" type="presParOf" srcId="{1775AC8D-13D9-2F4D-885A-06EC03B4B2F8}" destId="{D88994CD-4B75-EC4E-83B0-B1DF1332E749}" srcOrd="4" destOrd="0" presId="urn:microsoft.com/office/officeart/2005/8/layout/radial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C40456-0C09-CE4F-9E9F-8BF93F3F8061}"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C8028721-EFFE-9444-8DD7-4C81D04E687A}">
      <dgm:prSet phldrT="[Text]"/>
      <dgm:spPr>
        <a:noFill/>
        <a:ln>
          <a:solidFill>
            <a:schemeClr val="accent5">
              <a:lumMod val="40000"/>
              <a:lumOff val="60000"/>
            </a:schemeClr>
          </a:solidFill>
        </a:ln>
      </dgm:spPr>
      <dgm:t>
        <a:bodyPr/>
        <a:lstStyle/>
        <a:p>
          <a:r>
            <a:rPr lang="en-US" dirty="0" smtClean="0"/>
            <a:t>Specific mortality rate</a:t>
          </a:r>
          <a:endParaRPr lang="en-US" dirty="0"/>
        </a:p>
      </dgm:t>
    </dgm:pt>
    <dgm:pt modelId="{67F38411-0248-1A42-B4CE-34617E24D864}" type="parTrans" cxnId="{0EE01278-F4D8-BD40-AE1B-1A458C65DACF}">
      <dgm:prSet/>
      <dgm:spPr/>
      <dgm:t>
        <a:bodyPr/>
        <a:lstStyle/>
        <a:p>
          <a:endParaRPr lang="en-US"/>
        </a:p>
      </dgm:t>
    </dgm:pt>
    <dgm:pt modelId="{9F847A54-7BF3-F943-8EFF-DE679706EFAA}" type="sibTrans" cxnId="{0EE01278-F4D8-BD40-AE1B-1A458C65DACF}">
      <dgm:prSet/>
      <dgm:spPr/>
      <dgm:t>
        <a:bodyPr/>
        <a:lstStyle/>
        <a:p>
          <a:endParaRPr lang="en-US"/>
        </a:p>
      </dgm:t>
    </dgm:pt>
    <dgm:pt modelId="{AD8C199B-DE28-764B-8C07-0407B03801E1}">
      <dgm:prSet phldrT="[Text]"/>
      <dgm:spPr>
        <a:noFill/>
        <a:ln w="57150">
          <a:solidFill>
            <a:schemeClr val="accent5"/>
          </a:solidFill>
        </a:ln>
      </dgm:spPr>
      <dgm:t>
        <a:bodyPr/>
        <a:lstStyle/>
        <a:p>
          <a:r>
            <a:rPr lang="en-US" dirty="0" smtClean="0"/>
            <a:t>Age </a:t>
          </a:r>
          <a:endParaRPr lang="en-US" dirty="0"/>
        </a:p>
      </dgm:t>
    </dgm:pt>
    <dgm:pt modelId="{06E5E3C2-8F26-A04D-8B59-CF92329D6633}" type="parTrans" cxnId="{1A89FC88-BEC7-794B-AAB3-13FAD758FA20}">
      <dgm:prSet/>
      <dgm:spPr/>
      <dgm:t>
        <a:bodyPr/>
        <a:lstStyle/>
        <a:p>
          <a:endParaRPr lang="en-US"/>
        </a:p>
      </dgm:t>
    </dgm:pt>
    <dgm:pt modelId="{021CE15D-8ED8-CA4F-9051-0FA37C3D7F2A}" type="sibTrans" cxnId="{1A89FC88-BEC7-794B-AAB3-13FAD758FA20}">
      <dgm:prSet/>
      <dgm:spPr/>
      <dgm:t>
        <a:bodyPr/>
        <a:lstStyle/>
        <a:p>
          <a:endParaRPr lang="en-US"/>
        </a:p>
      </dgm:t>
    </dgm:pt>
    <dgm:pt modelId="{4A240046-0EA7-4642-87E5-8147C60C249A}">
      <dgm:prSet phldrT="[Text]"/>
      <dgm:spPr>
        <a:noFill/>
        <a:ln>
          <a:solidFill>
            <a:schemeClr val="accent5">
              <a:lumMod val="40000"/>
              <a:lumOff val="60000"/>
            </a:schemeClr>
          </a:solidFill>
        </a:ln>
      </dgm:spPr>
      <dgm:t>
        <a:bodyPr/>
        <a:lstStyle/>
        <a:p>
          <a:r>
            <a:rPr lang="en-US" dirty="0" smtClean="0"/>
            <a:t>Cause </a:t>
          </a:r>
          <a:endParaRPr lang="en-US" dirty="0"/>
        </a:p>
      </dgm:t>
    </dgm:pt>
    <dgm:pt modelId="{B677E9FF-A13D-3E4E-8FB1-F43DD8C77F2D}" type="parTrans" cxnId="{C94DD2B1-B806-FC47-BF45-BA7DF222776B}">
      <dgm:prSet/>
      <dgm:spPr/>
      <dgm:t>
        <a:bodyPr/>
        <a:lstStyle/>
        <a:p>
          <a:endParaRPr lang="en-US"/>
        </a:p>
      </dgm:t>
    </dgm:pt>
    <dgm:pt modelId="{9FD02FB3-5AD1-CA47-B7A2-722078D0263A}" type="sibTrans" cxnId="{C94DD2B1-B806-FC47-BF45-BA7DF222776B}">
      <dgm:prSet/>
      <dgm:spPr/>
      <dgm:t>
        <a:bodyPr/>
        <a:lstStyle/>
        <a:p>
          <a:endParaRPr lang="en-US"/>
        </a:p>
      </dgm:t>
    </dgm:pt>
    <dgm:pt modelId="{2249D1DF-807A-FA47-A546-5D831261EB62}">
      <dgm:prSet phldrT="[Text]"/>
      <dgm:spPr>
        <a:noFill/>
        <a:ln>
          <a:solidFill>
            <a:schemeClr val="accent5">
              <a:lumMod val="40000"/>
              <a:lumOff val="60000"/>
            </a:schemeClr>
          </a:solidFill>
        </a:ln>
      </dgm:spPr>
      <dgm:t>
        <a:bodyPr/>
        <a:lstStyle/>
        <a:p>
          <a:r>
            <a:rPr lang="en-US" dirty="0" smtClean="0"/>
            <a:t>Race </a:t>
          </a:r>
          <a:endParaRPr lang="en-US" dirty="0"/>
        </a:p>
      </dgm:t>
    </dgm:pt>
    <dgm:pt modelId="{B5E410D9-FB56-9941-8802-B6C719178D69}" type="parTrans" cxnId="{2C537F67-9386-374E-97FC-ACE9895BA032}">
      <dgm:prSet/>
      <dgm:spPr/>
      <dgm:t>
        <a:bodyPr/>
        <a:lstStyle/>
        <a:p>
          <a:endParaRPr lang="en-US"/>
        </a:p>
      </dgm:t>
    </dgm:pt>
    <dgm:pt modelId="{6D5BC4C8-C1D2-0445-B55A-08E8D6AF57A0}" type="sibTrans" cxnId="{2C537F67-9386-374E-97FC-ACE9895BA032}">
      <dgm:prSet/>
      <dgm:spPr/>
      <dgm:t>
        <a:bodyPr/>
        <a:lstStyle/>
        <a:p>
          <a:endParaRPr lang="en-US"/>
        </a:p>
      </dgm:t>
    </dgm:pt>
    <dgm:pt modelId="{BDD2C923-EE81-8942-8568-BE526A359E6F}">
      <dgm:prSet phldrT="[Text]"/>
      <dgm:spPr>
        <a:noFill/>
        <a:ln>
          <a:solidFill>
            <a:schemeClr val="accent5">
              <a:lumMod val="40000"/>
              <a:lumOff val="60000"/>
            </a:schemeClr>
          </a:solidFill>
        </a:ln>
      </dgm:spPr>
      <dgm:t>
        <a:bodyPr/>
        <a:lstStyle/>
        <a:p>
          <a:r>
            <a:rPr lang="en-US" dirty="0" smtClean="0"/>
            <a:t>Gender </a:t>
          </a:r>
          <a:endParaRPr lang="en-US" dirty="0"/>
        </a:p>
      </dgm:t>
    </dgm:pt>
    <dgm:pt modelId="{DA691041-EB77-104E-B4F5-6742FE69B2D6}" type="parTrans" cxnId="{0A5CF233-2FC4-BF4B-B6A0-D54EB7C01886}">
      <dgm:prSet/>
      <dgm:spPr/>
      <dgm:t>
        <a:bodyPr/>
        <a:lstStyle/>
        <a:p>
          <a:endParaRPr lang="en-US"/>
        </a:p>
      </dgm:t>
    </dgm:pt>
    <dgm:pt modelId="{3206EE93-8DD0-0D41-8BBC-2B1D6ACDB82E}" type="sibTrans" cxnId="{0A5CF233-2FC4-BF4B-B6A0-D54EB7C01886}">
      <dgm:prSet/>
      <dgm:spPr/>
      <dgm:t>
        <a:bodyPr/>
        <a:lstStyle/>
        <a:p>
          <a:endParaRPr lang="en-US"/>
        </a:p>
      </dgm:t>
    </dgm:pt>
    <dgm:pt modelId="{917422CD-CE8F-D14C-8258-3E19DCEDB2E9}" type="pres">
      <dgm:prSet presAssocID="{A0C40456-0C09-CE4F-9E9F-8BF93F3F8061}" presName="composite" presStyleCnt="0">
        <dgm:presLayoutVars>
          <dgm:chMax val="1"/>
          <dgm:dir/>
          <dgm:resizeHandles val="exact"/>
        </dgm:presLayoutVars>
      </dgm:prSet>
      <dgm:spPr/>
      <dgm:t>
        <a:bodyPr/>
        <a:lstStyle/>
        <a:p>
          <a:endParaRPr lang="en-US"/>
        </a:p>
      </dgm:t>
    </dgm:pt>
    <dgm:pt modelId="{1775AC8D-13D9-2F4D-885A-06EC03B4B2F8}" type="pres">
      <dgm:prSet presAssocID="{A0C40456-0C09-CE4F-9E9F-8BF93F3F8061}" presName="radial" presStyleCnt="0">
        <dgm:presLayoutVars>
          <dgm:animLvl val="ctr"/>
        </dgm:presLayoutVars>
      </dgm:prSet>
      <dgm:spPr/>
    </dgm:pt>
    <dgm:pt modelId="{3816D1F7-212E-3A42-B2B9-D47F9483AE15}" type="pres">
      <dgm:prSet presAssocID="{C8028721-EFFE-9444-8DD7-4C81D04E687A}" presName="centerShape" presStyleLbl="vennNode1" presStyleIdx="0" presStyleCnt="5"/>
      <dgm:spPr/>
      <dgm:t>
        <a:bodyPr/>
        <a:lstStyle/>
        <a:p>
          <a:endParaRPr lang="en-US"/>
        </a:p>
      </dgm:t>
    </dgm:pt>
    <dgm:pt modelId="{588CC5DC-C93B-244D-BF9D-86025A1A2724}" type="pres">
      <dgm:prSet presAssocID="{AD8C199B-DE28-764B-8C07-0407B03801E1}" presName="node" presStyleLbl="vennNode1" presStyleIdx="1" presStyleCnt="5">
        <dgm:presLayoutVars>
          <dgm:bulletEnabled val="1"/>
        </dgm:presLayoutVars>
      </dgm:prSet>
      <dgm:spPr/>
      <dgm:t>
        <a:bodyPr/>
        <a:lstStyle/>
        <a:p>
          <a:endParaRPr lang="en-US"/>
        </a:p>
      </dgm:t>
    </dgm:pt>
    <dgm:pt modelId="{BAC6E493-C1DD-BE4F-862F-9FAFC3EC77D5}" type="pres">
      <dgm:prSet presAssocID="{4A240046-0EA7-4642-87E5-8147C60C249A}" presName="node" presStyleLbl="vennNode1" presStyleIdx="2" presStyleCnt="5">
        <dgm:presLayoutVars>
          <dgm:bulletEnabled val="1"/>
        </dgm:presLayoutVars>
      </dgm:prSet>
      <dgm:spPr/>
      <dgm:t>
        <a:bodyPr/>
        <a:lstStyle/>
        <a:p>
          <a:endParaRPr lang="en-US"/>
        </a:p>
      </dgm:t>
    </dgm:pt>
    <dgm:pt modelId="{0412CC6D-BF83-B048-905D-3E9D616C4674}" type="pres">
      <dgm:prSet presAssocID="{2249D1DF-807A-FA47-A546-5D831261EB62}" presName="node" presStyleLbl="vennNode1" presStyleIdx="3" presStyleCnt="5">
        <dgm:presLayoutVars>
          <dgm:bulletEnabled val="1"/>
        </dgm:presLayoutVars>
      </dgm:prSet>
      <dgm:spPr/>
      <dgm:t>
        <a:bodyPr/>
        <a:lstStyle/>
        <a:p>
          <a:endParaRPr lang="en-US"/>
        </a:p>
      </dgm:t>
    </dgm:pt>
    <dgm:pt modelId="{D88994CD-4B75-EC4E-83B0-B1DF1332E749}" type="pres">
      <dgm:prSet presAssocID="{BDD2C923-EE81-8942-8568-BE526A359E6F}" presName="node" presStyleLbl="vennNode1" presStyleIdx="4" presStyleCnt="5">
        <dgm:presLayoutVars>
          <dgm:bulletEnabled val="1"/>
        </dgm:presLayoutVars>
      </dgm:prSet>
      <dgm:spPr/>
      <dgm:t>
        <a:bodyPr/>
        <a:lstStyle/>
        <a:p>
          <a:endParaRPr lang="en-US"/>
        </a:p>
      </dgm:t>
    </dgm:pt>
  </dgm:ptLst>
  <dgm:cxnLst>
    <dgm:cxn modelId="{2C537F67-9386-374E-97FC-ACE9895BA032}" srcId="{C8028721-EFFE-9444-8DD7-4C81D04E687A}" destId="{2249D1DF-807A-FA47-A546-5D831261EB62}" srcOrd="2" destOrd="0" parTransId="{B5E410D9-FB56-9941-8802-B6C719178D69}" sibTransId="{6D5BC4C8-C1D2-0445-B55A-08E8D6AF57A0}"/>
    <dgm:cxn modelId="{C94DD2B1-B806-FC47-BF45-BA7DF222776B}" srcId="{C8028721-EFFE-9444-8DD7-4C81D04E687A}" destId="{4A240046-0EA7-4642-87E5-8147C60C249A}" srcOrd="1" destOrd="0" parTransId="{B677E9FF-A13D-3E4E-8FB1-F43DD8C77F2D}" sibTransId="{9FD02FB3-5AD1-CA47-B7A2-722078D0263A}"/>
    <dgm:cxn modelId="{0EE01278-F4D8-BD40-AE1B-1A458C65DACF}" srcId="{A0C40456-0C09-CE4F-9E9F-8BF93F3F8061}" destId="{C8028721-EFFE-9444-8DD7-4C81D04E687A}" srcOrd="0" destOrd="0" parTransId="{67F38411-0248-1A42-B4CE-34617E24D864}" sibTransId="{9F847A54-7BF3-F943-8EFF-DE679706EFAA}"/>
    <dgm:cxn modelId="{D917ABE8-FB0F-7645-A3E1-59AEEBAAB539}" type="presOf" srcId="{BDD2C923-EE81-8942-8568-BE526A359E6F}" destId="{D88994CD-4B75-EC4E-83B0-B1DF1332E749}" srcOrd="0" destOrd="0" presId="urn:microsoft.com/office/officeart/2005/8/layout/radial3"/>
    <dgm:cxn modelId="{1A89FC88-BEC7-794B-AAB3-13FAD758FA20}" srcId="{C8028721-EFFE-9444-8DD7-4C81D04E687A}" destId="{AD8C199B-DE28-764B-8C07-0407B03801E1}" srcOrd="0" destOrd="0" parTransId="{06E5E3C2-8F26-A04D-8B59-CF92329D6633}" sibTransId="{021CE15D-8ED8-CA4F-9051-0FA37C3D7F2A}"/>
    <dgm:cxn modelId="{B6C7F6E1-C04C-FE43-9DD2-7E5E043202F2}" type="presOf" srcId="{A0C40456-0C09-CE4F-9E9F-8BF93F3F8061}" destId="{917422CD-CE8F-D14C-8258-3E19DCEDB2E9}" srcOrd="0" destOrd="0" presId="urn:microsoft.com/office/officeart/2005/8/layout/radial3"/>
    <dgm:cxn modelId="{2C91D583-0027-FA4C-BBD8-D9D9F5020405}" type="presOf" srcId="{AD8C199B-DE28-764B-8C07-0407B03801E1}" destId="{588CC5DC-C93B-244D-BF9D-86025A1A2724}" srcOrd="0" destOrd="0" presId="urn:microsoft.com/office/officeart/2005/8/layout/radial3"/>
    <dgm:cxn modelId="{0A5CF233-2FC4-BF4B-B6A0-D54EB7C01886}" srcId="{C8028721-EFFE-9444-8DD7-4C81D04E687A}" destId="{BDD2C923-EE81-8942-8568-BE526A359E6F}" srcOrd="3" destOrd="0" parTransId="{DA691041-EB77-104E-B4F5-6742FE69B2D6}" sibTransId="{3206EE93-8DD0-0D41-8BBC-2B1D6ACDB82E}"/>
    <dgm:cxn modelId="{BB6FF4ED-661F-A04E-8A60-5816830C7B1C}" type="presOf" srcId="{C8028721-EFFE-9444-8DD7-4C81D04E687A}" destId="{3816D1F7-212E-3A42-B2B9-D47F9483AE15}" srcOrd="0" destOrd="0" presId="urn:microsoft.com/office/officeart/2005/8/layout/radial3"/>
    <dgm:cxn modelId="{DAD8F671-EE0A-774E-90D2-999571A80AC1}" type="presOf" srcId="{4A240046-0EA7-4642-87E5-8147C60C249A}" destId="{BAC6E493-C1DD-BE4F-862F-9FAFC3EC77D5}" srcOrd="0" destOrd="0" presId="urn:microsoft.com/office/officeart/2005/8/layout/radial3"/>
    <dgm:cxn modelId="{3D9F77D4-606C-D841-9228-D0577DD633C2}" type="presOf" srcId="{2249D1DF-807A-FA47-A546-5D831261EB62}" destId="{0412CC6D-BF83-B048-905D-3E9D616C4674}" srcOrd="0" destOrd="0" presId="urn:microsoft.com/office/officeart/2005/8/layout/radial3"/>
    <dgm:cxn modelId="{20766915-48DE-D446-A8BC-9864891687ED}" type="presParOf" srcId="{917422CD-CE8F-D14C-8258-3E19DCEDB2E9}" destId="{1775AC8D-13D9-2F4D-885A-06EC03B4B2F8}" srcOrd="0" destOrd="0" presId="urn:microsoft.com/office/officeart/2005/8/layout/radial3"/>
    <dgm:cxn modelId="{A115F57A-1CC1-8742-8959-F0B369A8251D}" type="presParOf" srcId="{1775AC8D-13D9-2F4D-885A-06EC03B4B2F8}" destId="{3816D1F7-212E-3A42-B2B9-D47F9483AE15}" srcOrd="0" destOrd="0" presId="urn:microsoft.com/office/officeart/2005/8/layout/radial3"/>
    <dgm:cxn modelId="{26E8A4B8-9ACD-504B-8FEB-AE4E6DA742F6}" type="presParOf" srcId="{1775AC8D-13D9-2F4D-885A-06EC03B4B2F8}" destId="{588CC5DC-C93B-244D-BF9D-86025A1A2724}" srcOrd="1" destOrd="0" presId="urn:microsoft.com/office/officeart/2005/8/layout/radial3"/>
    <dgm:cxn modelId="{E968C87C-258F-C74C-9F1D-D922FDF9C9C6}" type="presParOf" srcId="{1775AC8D-13D9-2F4D-885A-06EC03B4B2F8}" destId="{BAC6E493-C1DD-BE4F-862F-9FAFC3EC77D5}" srcOrd="2" destOrd="0" presId="urn:microsoft.com/office/officeart/2005/8/layout/radial3"/>
    <dgm:cxn modelId="{6561C770-C9E0-2745-9438-5EFA70057D9F}" type="presParOf" srcId="{1775AC8D-13D9-2F4D-885A-06EC03B4B2F8}" destId="{0412CC6D-BF83-B048-905D-3E9D616C4674}" srcOrd="3" destOrd="0" presId="urn:microsoft.com/office/officeart/2005/8/layout/radial3"/>
    <dgm:cxn modelId="{28277336-34F2-C348-B6DE-5A7190210AD0}" type="presParOf" srcId="{1775AC8D-13D9-2F4D-885A-06EC03B4B2F8}" destId="{D88994CD-4B75-EC4E-83B0-B1DF1332E749}"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21F61-F6C4-3B41-B719-47641DB79DEF}" type="datetimeFigureOut">
              <a:rPr lang="en-US" smtClean="0"/>
              <a:t>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7DAD4-9DAD-1C43-9D48-E8C18061982C}" type="slidenum">
              <a:rPr lang="en-US" smtClean="0"/>
              <a:t>‹#›</a:t>
            </a:fld>
            <a:endParaRPr lang="en-US"/>
          </a:p>
        </p:txBody>
      </p:sp>
    </p:spTree>
    <p:extLst>
      <p:ext uri="{BB962C8B-B14F-4D97-AF65-F5344CB8AC3E}">
        <p14:creationId xmlns:p14="http://schemas.microsoft.com/office/powerpoint/2010/main" val="159024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1</a:t>
            </a:fld>
            <a:endParaRPr lang="en-US"/>
          </a:p>
        </p:txBody>
      </p:sp>
    </p:spTree>
    <p:extLst>
      <p:ext uri="{BB962C8B-B14F-4D97-AF65-F5344CB8AC3E}">
        <p14:creationId xmlns:p14="http://schemas.microsoft.com/office/powerpoint/2010/main" val="1773172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11</a:t>
            </a:fld>
            <a:endParaRPr lang="en-US"/>
          </a:p>
        </p:txBody>
      </p:sp>
    </p:spTree>
    <p:extLst>
      <p:ext uri="{BB962C8B-B14F-4D97-AF65-F5344CB8AC3E}">
        <p14:creationId xmlns:p14="http://schemas.microsoft.com/office/powerpoint/2010/main" val="133491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12</a:t>
            </a:fld>
            <a:endParaRPr lang="en-US"/>
          </a:p>
        </p:txBody>
      </p:sp>
    </p:spTree>
    <p:extLst>
      <p:ext uri="{BB962C8B-B14F-4D97-AF65-F5344CB8AC3E}">
        <p14:creationId xmlns:p14="http://schemas.microsoft.com/office/powerpoint/2010/main" val="87354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Person may catch the disease more than one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13</a:t>
            </a:fld>
            <a:endParaRPr lang="en-US"/>
          </a:p>
        </p:txBody>
      </p:sp>
    </p:spTree>
    <p:extLst>
      <p:ext uri="{BB962C8B-B14F-4D97-AF65-F5344CB8AC3E}">
        <p14:creationId xmlns:p14="http://schemas.microsoft.com/office/powerpoint/2010/main" val="801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15</a:t>
            </a:fld>
            <a:endParaRPr lang="en-US"/>
          </a:p>
        </p:txBody>
      </p:sp>
    </p:spTree>
    <p:extLst>
      <p:ext uri="{BB962C8B-B14F-4D97-AF65-F5344CB8AC3E}">
        <p14:creationId xmlns:p14="http://schemas.microsoft.com/office/powerpoint/2010/main" val="20256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18</a:t>
            </a:fld>
            <a:endParaRPr lang="en-US"/>
          </a:p>
        </p:txBody>
      </p:sp>
    </p:spTree>
    <p:extLst>
      <p:ext uri="{BB962C8B-B14F-4D97-AF65-F5344CB8AC3E}">
        <p14:creationId xmlns:p14="http://schemas.microsoft.com/office/powerpoint/2010/main" val="629988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Incidence:</a:t>
            </a:r>
            <a:r>
              <a:rPr lang="en-US" baseline="0" dirty="0" smtClean="0"/>
              <a:t> 3, 4, 5, 8</a:t>
            </a:r>
          </a:p>
          <a:p>
            <a:r>
              <a:rPr lang="en-US" baseline="0" dirty="0" smtClean="0"/>
              <a:t>Point prevalence jan1: 1, 2, 7</a:t>
            </a:r>
          </a:p>
          <a:p>
            <a:r>
              <a:rPr lang="en-US" baseline="0" dirty="0" smtClean="0"/>
              <a:t>Point prevalence </a:t>
            </a:r>
            <a:r>
              <a:rPr lang="en-US" baseline="0" dirty="0" err="1" smtClean="0"/>
              <a:t>dec</a:t>
            </a:r>
            <a:r>
              <a:rPr lang="en-US" baseline="0" dirty="0" smtClean="0"/>
              <a:t> 31: 1, 3, 5, 8</a:t>
            </a:r>
          </a:p>
          <a:p>
            <a:r>
              <a:rPr lang="en-US" baseline="0" dirty="0" smtClean="0"/>
              <a:t>Period prevalence: 1, 2, 3, 4, 5, 7, 8</a:t>
            </a:r>
            <a:endParaRPr lang="en-US" dirty="0" smtClean="0"/>
          </a:p>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19</a:t>
            </a:fld>
            <a:endParaRPr lang="en-US"/>
          </a:p>
        </p:txBody>
      </p:sp>
    </p:spTree>
    <p:extLst>
      <p:ext uri="{BB962C8B-B14F-4D97-AF65-F5344CB8AC3E}">
        <p14:creationId xmlns:p14="http://schemas.microsoft.com/office/powerpoint/2010/main" val="40059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Incidence:</a:t>
            </a:r>
            <a:r>
              <a:rPr lang="en-US" baseline="0" dirty="0" smtClean="0"/>
              <a:t> 3, 4, 5, 8</a:t>
            </a:r>
          </a:p>
          <a:p>
            <a:r>
              <a:rPr lang="en-US" baseline="0" dirty="0" smtClean="0"/>
              <a:t>Point prevalence jan1: 1, 2, 7</a:t>
            </a:r>
          </a:p>
          <a:p>
            <a:r>
              <a:rPr lang="en-US" baseline="0" dirty="0" smtClean="0"/>
              <a:t>Point prevalence </a:t>
            </a:r>
            <a:r>
              <a:rPr lang="en-US" baseline="0" dirty="0" err="1" smtClean="0"/>
              <a:t>dec</a:t>
            </a:r>
            <a:r>
              <a:rPr lang="en-US" baseline="0" dirty="0" smtClean="0"/>
              <a:t> 31: 1, 3, 5, 8</a:t>
            </a:r>
          </a:p>
          <a:p>
            <a:r>
              <a:rPr lang="en-US" baseline="0" dirty="0" smtClean="0"/>
              <a:t>Period prevalence: 1, 2, 3, 4, 5, 7, 8</a:t>
            </a:r>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20</a:t>
            </a:fld>
            <a:endParaRPr lang="en-US"/>
          </a:p>
        </p:txBody>
      </p:sp>
    </p:spTree>
    <p:extLst>
      <p:ext uri="{BB962C8B-B14F-4D97-AF65-F5344CB8AC3E}">
        <p14:creationId xmlns:p14="http://schemas.microsoft.com/office/powerpoint/2010/main" val="123563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12040B3-3C9F-864C-8845-9A6200596D88}" type="slidenum">
              <a:rPr lang="ar-SA" altLang="en-US">
                <a:latin typeface="Calibri" charset="0"/>
              </a:rPr>
              <a:pPr eaLnBrk="1" hangingPunct="1"/>
              <a:t>24</a:t>
            </a:fld>
            <a:endParaRPr lang="en-US" altLang="en-US">
              <a:latin typeface="Calibri"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 </a:t>
            </a:r>
            <a:r>
              <a:rPr lang="en-US" altLang="en-US" sz="1200" b="1" dirty="0" smtClean="0">
                <a:solidFill>
                  <a:srgbClr val="FFC000"/>
                </a:solidFill>
              </a:rPr>
              <a:t>mortality</a:t>
            </a:r>
            <a:r>
              <a:rPr lang="en-US" altLang="en-US" sz="1200" b="1" dirty="0" smtClean="0"/>
              <a:t> rate </a:t>
            </a:r>
            <a:r>
              <a:rPr lang="en-US" altLang="en-US" sz="1200" dirty="0" smtClean="0"/>
              <a:t>is a measure of the frequency of occurrence of death in a defined population during a specified period of time.</a:t>
            </a:r>
          </a:p>
          <a:p>
            <a:pPr eaLnBrk="1" hangingPunct="1"/>
            <a:endParaRPr lang="en-US" altLang="en-US" dirty="0" smtClean="0"/>
          </a:p>
          <a:p>
            <a:pPr eaLnBrk="1" hangingPunct="1"/>
            <a:r>
              <a:rPr lang="en-US" altLang="en-US" sz="1600" b="1" dirty="0" smtClean="0">
                <a:latin typeface="Arial" charset="0"/>
              </a:rPr>
              <a:t>mid-year population=</a:t>
            </a:r>
          </a:p>
          <a:p>
            <a:pPr eaLnBrk="1" hangingPunct="1"/>
            <a:r>
              <a:rPr lang="en-US" altLang="en-US" dirty="0" smtClean="0">
                <a:latin typeface="Arial" charset="0"/>
              </a:rPr>
              <a:t>It is important to use the population size at the </a:t>
            </a:r>
            <a:r>
              <a:rPr lang="en-US" altLang="en-US" dirty="0" smtClean="0">
                <a:solidFill>
                  <a:srgbClr val="FFC000"/>
                </a:solidFill>
                <a:latin typeface="Arial" charset="0"/>
              </a:rPr>
              <a:t>midpoint</a:t>
            </a:r>
            <a:r>
              <a:rPr lang="en-US" altLang="en-US" dirty="0" smtClean="0">
                <a:latin typeface="Arial" charset="0"/>
              </a:rPr>
              <a:t> of the time interval as an estimate of the average population at risk especially if:</a:t>
            </a:r>
          </a:p>
          <a:p>
            <a:pPr eaLnBrk="1" hangingPunct="1"/>
            <a:r>
              <a:rPr lang="en-US" altLang="en-US" dirty="0" smtClean="0">
                <a:latin typeface="Arial" charset="0"/>
              </a:rPr>
              <a:t>a denominator population is growing or shrinking during the period of time for which a rate is to be computed.</a:t>
            </a:r>
          </a:p>
          <a:p>
            <a:pPr eaLnBrk="1" hangingPunct="1">
              <a:buFont typeface="Arial" charset="0"/>
              <a:buNone/>
            </a:pPr>
            <a:endParaRPr lang="en-US" altLang="en-US" dirty="0" smtClean="0">
              <a:latin typeface="Arial" charset="0"/>
            </a:endParaRPr>
          </a:p>
          <a:p>
            <a:pPr eaLnBrk="1" hangingPunct="1"/>
            <a:r>
              <a:rPr lang="en-US" altLang="en-US" dirty="0" smtClean="0">
                <a:latin typeface="Arial" charset="0"/>
              </a:rPr>
              <a:t>e.g. If a death rate is to be calculated for the year 2012, then the population of July 1, 2012 is used for the denominator.</a:t>
            </a:r>
          </a:p>
          <a:p>
            <a:pPr eaLnBrk="1" hangingPunct="1"/>
            <a:endParaRPr lang="en-US" altLang="en-US" dirty="0"/>
          </a:p>
        </p:txBody>
      </p:sp>
    </p:spTree>
    <p:extLst>
      <p:ext uri="{BB962C8B-B14F-4D97-AF65-F5344CB8AC3E}">
        <p14:creationId xmlns:p14="http://schemas.microsoft.com/office/powerpoint/2010/main" val="981236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80A0279-F807-DA4C-AD56-BB4CD15565DB}" type="slidenum">
              <a:rPr lang="ar-SA" altLang="en-US">
                <a:latin typeface="Calibri" charset="0"/>
              </a:rPr>
              <a:pPr eaLnBrk="1" hangingPunct="1"/>
              <a:t>26</a:t>
            </a:fld>
            <a:endParaRPr lang="en-US" altLang="en-US">
              <a:latin typeface="Calibri"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buFont typeface="Wingdings" charset="2"/>
              <a:buNone/>
            </a:pPr>
            <a:r>
              <a:rPr lang="en-US" altLang="en-US" dirty="0" smtClean="0"/>
              <a:t>All causes of death </a:t>
            </a:r>
          </a:p>
          <a:p>
            <a:pPr eaLnBrk="1" hangingPunct="1">
              <a:buFont typeface="Wingdings" charset="2"/>
              <a:buNone/>
            </a:pPr>
            <a:r>
              <a:rPr lang="en-US" altLang="en-US" dirty="0" smtClean="0"/>
              <a:t>entire population.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Times New Roman" charset="0"/>
                <a:cs typeface="Traditional Arabic" charset="0"/>
              </a:rPr>
              <a:t>= … Deaths/1000 individual in the specified year and locality.</a:t>
            </a:r>
          </a:p>
          <a:p>
            <a:pPr eaLnBrk="1" hangingPunct="1"/>
            <a:endParaRPr lang="en-US" altLang="en-US" dirty="0"/>
          </a:p>
        </p:txBody>
      </p:sp>
    </p:spTree>
    <p:extLst>
      <p:ext uri="{BB962C8B-B14F-4D97-AF65-F5344CB8AC3E}">
        <p14:creationId xmlns:p14="http://schemas.microsoft.com/office/powerpoint/2010/main" val="285268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ea typeface="Times New Roman" charset="0"/>
                <a:cs typeface="Traditional Arabic" charset="0"/>
              </a:rPr>
              <a:t>The number of deaths attributed to a specific cause divided by the population at the midpoint of the time period multiply by 100,000.</a:t>
            </a:r>
          </a:p>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28</a:t>
            </a:fld>
            <a:endParaRPr lang="en-US"/>
          </a:p>
        </p:txBody>
      </p:sp>
    </p:spTree>
    <p:extLst>
      <p:ext uri="{BB962C8B-B14F-4D97-AF65-F5344CB8AC3E}">
        <p14:creationId xmlns:p14="http://schemas.microsoft.com/office/powerpoint/2010/main" val="49028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2</a:t>
            </a:fld>
            <a:endParaRPr lang="en-US"/>
          </a:p>
        </p:txBody>
      </p:sp>
    </p:spTree>
    <p:extLst>
      <p:ext uri="{BB962C8B-B14F-4D97-AF65-F5344CB8AC3E}">
        <p14:creationId xmlns:p14="http://schemas.microsoft.com/office/powerpoint/2010/main" val="1473188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charset="0"/>
                <a:ea typeface="Arial" charset="0"/>
                <a:cs typeface="Arial" charset="0"/>
              </a:rPr>
              <a:t>limited to a particular age group.  </a:t>
            </a:r>
          </a:p>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31</a:t>
            </a:fld>
            <a:endParaRPr lang="en-US"/>
          </a:p>
        </p:txBody>
      </p:sp>
    </p:spTree>
    <p:extLst>
      <p:ext uri="{BB962C8B-B14F-4D97-AF65-F5344CB8AC3E}">
        <p14:creationId xmlns:p14="http://schemas.microsoft.com/office/powerpoint/2010/main" val="1222870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charset="0"/>
                <a:ea typeface="Arial" charset="0"/>
                <a:cs typeface="Arial" charset="0"/>
              </a:rPr>
              <a:t>Probability that a 15 year old person will die before reaching his/her 60th birthday.</a:t>
            </a:r>
          </a:p>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33</a:t>
            </a:fld>
            <a:endParaRPr lang="en-US"/>
          </a:p>
        </p:txBody>
      </p:sp>
    </p:spTree>
    <p:extLst>
      <p:ext uri="{BB962C8B-B14F-4D97-AF65-F5344CB8AC3E}">
        <p14:creationId xmlns:p14="http://schemas.microsoft.com/office/powerpoint/2010/main" val="1143407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Denominator: no. of live birth </a:t>
            </a:r>
          </a:p>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34</a:t>
            </a:fld>
            <a:endParaRPr lang="en-US"/>
          </a:p>
        </p:txBody>
      </p:sp>
    </p:spTree>
    <p:extLst>
      <p:ext uri="{BB962C8B-B14F-4D97-AF65-F5344CB8AC3E}">
        <p14:creationId xmlns:p14="http://schemas.microsoft.com/office/powerpoint/2010/main" val="1573600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Infancy period</a:t>
            </a:r>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38</a:t>
            </a:fld>
            <a:endParaRPr lang="en-US"/>
          </a:p>
        </p:txBody>
      </p:sp>
    </p:spTree>
    <p:extLst>
      <p:ext uri="{BB962C8B-B14F-4D97-AF65-F5344CB8AC3E}">
        <p14:creationId xmlns:p14="http://schemas.microsoft.com/office/powerpoint/2010/main" val="1699769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Neonatal</a:t>
            </a:r>
            <a:r>
              <a:rPr lang="en-US" baseline="0" dirty="0" smtClean="0"/>
              <a:t> m</a:t>
            </a:r>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41</a:t>
            </a:fld>
            <a:endParaRPr lang="en-US"/>
          </a:p>
        </p:txBody>
      </p:sp>
    </p:spTree>
    <p:extLst>
      <p:ext uri="{BB962C8B-B14F-4D97-AF65-F5344CB8AC3E}">
        <p14:creationId xmlns:p14="http://schemas.microsoft.com/office/powerpoint/2010/main" val="1357064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44</a:t>
            </a:fld>
            <a:endParaRPr lang="en-US"/>
          </a:p>
        </p:txBody>
      </p:sp>
    </p:spTree>
    <p:extLst>
      <p:ext uri="{BB962C8B-B14F-4D97-AF65-F5344CB8AC3E}">
        <p14:creationId xmlns:p14="http://schemas.microsoft.com/office/powerpoint/2010/main" val="596931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ar-SA" altLang="en-US">
              <a:ea typeface="Arial" charset="0"/>
            </a:endParaRPr>
          </a:p>
        </p:txBody>
      </p:sp>
      <p:sp>
        <p:nvSpPr>
          <p:cNvPr id="65540" name="Slide Number Placeholder 3"/>
          <p:cNvSpPr>
            <a:spLocks noGrp="1"/>
          </p:cNvSpPr>
          <p:nvPr>
            <p:ph type="sldNum" sz="quarter" idx="5"/>
          </p:nvPr>
        </p:nvSpPr>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3A1AC81-875B-D14F-AF22-35114CA078F2}" type="slidenum">
              <a:rPr lang="en-GB" altLang="en-US">
                <a:latin typeface="Calibri" charset="0"/>
              </a:rPr>
              <a:pPr eaLnBrk="1" hangingPunct="1"/>
              <a:t>46</a:t>
            </a:fld>
            <a:endParaRPr lang="en-GB" altLang="en-US">
              <a:latin typeface="Calibri" charset="0"/>
            </a:endParaRPr>
          </a:p>
        </p:txBody>
      </p:sp>
    </p:spTree>
    <p:extLst>
      <p:ext uri="{BB962C8B-B14F-4D97-AF65-F5344CB8AC3E}">
        <p14:creationId xmlns:p14="http://schemas.microsoft.com/office/powerpoint/2010/main" val="1856470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Proportionate mortality rate</a:t>
            </a:r>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47</a:t>
            </a:fld>
            <a:endParaRPr lang="en-US"/>
          </a:p>
        </p:txBody>
      </p:sp>
    </p:spTree>
    <p:extLst>
      <p:ext uri="{BB962C8B-B14F-4D97-AF65-F5344CB8AC3E}">
        <p14:creationId xmlns:p14="http://schemas.microsoft.com/office/powerpoint/2010/main" val="1436598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population</a:t>
            </a:r>
          </a:p>
          <a:p>
            <a:r>
              <a:rPr lang="en-US" dirty="0" smtClean="0"/>
              <a:t>Expected deaths</a:t>
            </a:r>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53</a:t>
            </a:fld>
            <a:endParaRPr lang="en-US"/>
          </a:p>
        </p:txBody>
      </p:sp>
    </p:spTree>
    <p:extLst>
      <p:ext uri="{BB962C8B-B14F-4D97-AF65-F5344CB8AC3E}">
        <p14:creationId xmlns:p14="http://schemas.microsoft.com/office/powerpoint/2010/main" val="779787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56</a:t>
            </a:fld>
            <a:endParaRPr lang="en-US"/>
          </a:p>
        </p:txBody>
      </p:sp>
    </p:spTree>
    <p:extLst>
      <p:ext uri="{BB962C8B-B14F-4D97-AF65-F5344CB8AC3E}">
        <p14:creationId xmlns:p14="http://schemas.microsoft.com/office/powerpoint/2010/main" val="7327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None/>
            </a:pPr>
            <a:endParaRPr lang="en-US" altLang="en-US" dirty="0" smtClean="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4</a:t>
            </a:fld>
            <a:endParaRPr lang="en-US"/>
          </a:p>
        </p:txBody>
      </p:sp>
    </p:spTree>
    <p:extLst>
      <p:ext uri="{BB962C8B-B14F-4D97-AF65-F5344CB8AC3E}">
        <p14:creationId xmlns:p14="http://schemas.microsoft.com/office/powerpoint/2010/main" val="205213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5</a:t>
            </a:fld>
            <a:endParaRPr lang="en-US"/>
          </a:p>
        </p:txBody>
      </p:sp>
    </p:spTree>
    <p:extLst>
      <p:ext uri="{BB962C8B-B14F-4D97-AF65-F5344CB8AC3E}">
        <p14:creationId xmlns:p14="http://schemas.microsoft.com/office/powerpoint/2010/main" val="156304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r>
              <a:rPr lang="en-US" altLang="en-US" b="1" dirty="0" smtClean="0">
                <a:solidFill>
                  <a:srgbClr val="FFFF00"/>
                </a:solidFill>
                <a:latin typeface="Arial" charset="0"/>
                <a:ea typeface="Arial" charset="0"/>
                <a:cs typeface="Arial" charset="0"/>
              </a:rPr>
              <a:t>Valid</a:t>
            </a:r>
            <a:r>
              <a:rPr lang="en-US" altLang="en-US" dirty="0" smtClean="0">
                <a:solidFill>
                  <a:srgbClr val="FFFF00"/>
                </a:solidFill>
                <a:latin typeface="Arial" charset="0"/>
                <a:ea typeface="Arial" charset="0"/>
                <a:cs typeface="Arial" charset="0"/>
              </a:rPr>
              <a:t> – </a:t>
            </a:r>
            <a:r>
              <a:rPr lang="en-US" altLang="en-US" dirty="0" smtClean="0">
                <a:latin typeface="Arial" charset="0"/>
                <a:ea typeface="Arial" charset="0"/>
                <a:cs typeface="Arial" charset="0"/>
              </a:rPr>
              <a:t>measures what it is supposed to measure.</a:t>
            </a:r>
          </a:p>
          <a:p>
            <a:pPr eaLnBrk="1" hangingPunct="1"/>
            <a:r>
              <a:rPr lang="en-US" altLang="en-US" b="1" dirty="0" smtClean="0">
                <a:solidFill>
                  <a:srgbClr val="FFFF00"/>
                </a:solidFill>
                <a:latin typeface="Arial" charset="0"/>
                <a:ea typeface="Arial" charset="0"/>
                <a:cs typeface="Arial" charset="0"/>
              </a:rPr>
              <a:t>Reliable – </a:t>
            </a:r>
            <a:r>
              <a:rPr lang="en-US" altLang="en-US" dirty="0" smtClean="0">
                <a:latin typeface="Arial" charset="0"/>
                <a:ea typeface="Arial" charset="0"/>
                <a:cs typeface="Arial" charset="0"/>
              </a:rPr>
              <a:t>provides same information under  </a:t>
            </a:r>
          </a:p>
          <a:p>
            <a:pPr eaLnBrk="1" hangingPunct="1">
              <a:buFont typeface="Arial" charset="0"/>
              <a:buNone/>
            </a:pPr>
            <a:r>
              <a:rPr lang="en-US" altLang="en-US" dirty="0" smtClean="0">
                <a:latin typeface="Arial" charset="0"/>
                <a:ea typeface="Arial" charset="0"/>
                <a:cs typeface="Arial" charset="0"/>
              </a:rPr>
              <a:t>                      different observations, conditions </a:t>
            </a:r>
          </a:p>
          <a:p>
            <a:pPr eaLnBrk="1" hangingPunct="1"/>
            <a:r>
              <a:rPr lang="en-US" altLang="en-US" b="1" dirty="0" smtClean="0">
                <a:solidFill>
                  <a:srgbClr val="FFFF00"/>
                </a:solidFill>
                <a:latin typeface="Arial" charset="0"/>
                <a:ea typeface="Arial" charset="0"/>
                <a:cs typeface="Arial" charset="0"/>
              </a:rPr>
              <a:t>Sensitive – </a:t>
            </a:r>
            <a:r>
              <a:rPr lang="en-US" altLang="en-US" dirty="0" smtClean="0">
                <a:latin typeface="Arial" charset="0"/>
                <a:ea typeface="Arial" charset="0"/>
                <a:cs typeface="Arial" charset="0"/>
              </a:rPr>
              <a:t>sensitive to changes in the situation </a:t>
            </a:r>
          </a:p>
          <a:p>
            <a:pPr eaLnBrk="1" hangingPunct="1"/>
            <a:r>
              <a:rPr lang="en-US" altLang="en-US" b="1" dirty="0" smtClean="0">
                <a:solidFill>
                  <a:srgbClr val="FFFF00"/>
                </a:solidFill>
                <a:latin typeface="Arial" charset="0"/>
                <a:ea typeface="Arial" charset="0"/>
                <a:cs typeface="Arial" charset="0"/>
              </a:rPr>
              <a:t>Specific – </a:t>
            </a:r>
            <a:r>
              <a:rPr lang="en-US" altLang="en-US" dirty="0" smtClean="0">
                <a:latin typeface="Arial" charset="0"/>
                <a:ea typeface="Arial" charset="0"/>
                <a:cs typeface="Arial" charset="0"/>
              </a:rPr>
              <a:t>reflects changes only in that situation</a:t>
            </a:r>
          </a:p>
          <a:p>
            <a:pPr eaLnBrk="1" hangingPunct="1"/>
            <a:r>
              <a:rPr lang="en-GB" altLang="en-US" b="1" dirty="0" smtClean="0">
                <a:solidFill>
                  <a:srgbClr val="FFFF00"/>
                </a:solidFill>
                <a:latin typeface="Arial" charset="0"/>
                <a:ea typeface="Arial" charset="0"/>
                <a:cs typeface="Arial" charset="0"/>
              </a:rPr>
              <a:t>Relevant: </a:t>
            </a:r>
            <a:r>
              <a:rPr lang="en-GB" altLang="en-US" dirty="0" smtClean="0">
                <a:latin typeface="Arial" charset="0"/>
                <a:ea typeface="Arial" charset="0"/>
                <a:cs typeface="Arial" charset="0"/>
              </a:rPr>
              <a:t>relevant to the community needs &amp;</a:t>
            </a:r>
          </a:p>
          <a:p>
            <a:pPr eaLnBrk="1" hangingPunct="1">
              <a:buFont typeface="Arial" charset="0"/>
              <a:buNone/>
            </a:pPr>
            <a:r>
              <a:rPr lang="en-GB" altLang="en-US" dirty="0" smtClean="0">
                <a:latin typeface="Arial" charset="0"/>
                <a:ea typeface="Arial" charset="0"/>
                <a:cs typeface="Arial" charset="0"/>
              </a:rPr>
              <a:t>                             problems.</a:t>
            </a:r>
          </a:p>
          <a:p>
            <a:pPr eaLnBrk="1" hangingPunct="1">
              <a:buFont typeface="Arial" charset="0"/>
              <a:buNone/>
            </a:pPr>
            <a:r>
              <a:rPr lang="en-GB" altLang="en-US" b="1" dirty="0" smtClean="0">
                <a:latin typeface="Arial" charset="0"/>
                <a:ea typeface="Arial" charset="0"/>
                <a:cs typeface="Arial" charset="0"/>
              </a:rPr>
              <a:t>Feasible</a:t>
            </a:r>
            <a:r>
              <a:rPr lang="en-GB" altLang="en-US" dirty="0" smtClean="0">
                <a:latin typeface="Arial" charset="0"/>
                <a:ea typeface="Arial" charset="0"/>
                <a:cs typeface="Arial" charset="0"/>
              </a:rPr>
              <a:t>: the ability to obtain data when needed</a:t>
            </a:r>
            <a:endParaRPr lang="en-US" altLang="en-US" dirty="0" smtClean="0">
              <a:latin typeface="Arial" charset="0"/>
              <a:ea typeface="Arial" charset="0"/>
              <a:cs typeface="Arial" charset="0"/>
            </a:endParaRPr>
          </a:p>
          <a:p>
            <a:pPr eaLnBrk="1" hangingPunct="1"/>
            <a:endParaRPr lang="en-GB"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F23296A-7BA7-1D44-BAF9-6A2C4758C6C8}" type="slidenum">
              <a:rPr lang="en-US" altLang="en-US">
                <a:latin typeface="Calibri" charset="0"/>
              </a:rPr>
              <a:pPr eaLnBrk="1" hangingPunct="1"/>
              <a:t>6</a:t>
            </a:fld>
            <a:endParaRPr lang="en-US" altLang="en-US">
              <a:latin typeface="Calibri" charset="0"/>
            </a:endParaRPr>
          </a:p>
        </p:txBody>
      </p:sp>
    </p:spTree>
    <p:extLst>
      <p:ext uri="{BB962C8B-B14F-4D97-AF65-F5344CB8AC3E}">
        <p14:creationId xmlns:p14="http://schemas.microsoft.com/office/powerpoint/2010/main" val="194732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1000" indent="-381000">
              <a:lnSpc>
                <a:spcPct val="150000"/>
              </a:lnSpc>
              <a:buFont typeface="Arial" charset="0"/>
              <a:buAutoNum type="arabicPeriod"/>
            </a:pPr>
            <a:r>
              <a:rPr lang="en-US" altLang="en-US" b="1" dirty="0" smtClean="0">
                <a:latin typeface="Arial" charset="0"/>
                <a:ea typeface="Arial" charset="0"/>
                <a:cs typeface="Arial" charset="0"/>
              </a:rPr>
              <a:t>Mortality indicators </a:t>
            </a:r>
            <a:r>
              <a:rPr lang="en-US" altLang="en-US" dirty="0" smtClean="0"/>
              <a:t>(crude mortality rate, cause-specific mortality rate, age specific mortality rate,</a:t>
            </a:r>
            <a:r>
              <a:rPr lang="mr-IN" altLang="en-US" dirty="0" smtClean="0"/>
              <a:t>……</a:t>
            </a:r>
            <a:r>
              <a:rPr lang="en-US" altLang="en-US" dirty="0" smtClean="0"/>
              <a:t>)</a:t>
            </a:r>
          </a:p>
          <a:p>
            <a:pPr marL="381000" indent="-381000">
              <a:lnSpc>
                <a:spcPct val="150000"/>
              </a:lnSpc>
              <a:buFont typeface="Arial" charset="0"/>
              <a:buAutoNum type="arabicPeriod"/>
            </a:pPr>
            <a:r>
              <a:rPr lang="en-US" altLang="en-US" b="1" dirty="0" smtClean="0">
                <a:latin typeface="Arial" charset="0"/>
                <a:ea typeface="Arial" charset="0"/>
                <a:cs typeface="Arial" charset="0"/>
              </a:rPr>
              <a:t>Morbidity indicators </a:t>
            </a:r>
            <a:r>
              <a:rPr lang="en-US" altLang="en-US" dirty="0" smtClean="0"/>
              <a:t>(incidence, prevalence)</a:t>
            </a:r>
          </a:p>
          <a:p>
            <a:pPr marL="381000" indent="-381000">
              <a:lnSpc>
                <a:spcPct val="150000"/>
              </a:lnSpc>
              <a:buFont typeface="Arial" charset="0"/>
              <a:buAutoNum type="arabicPeriod"/>
            </a:pPr>
            <a:r>
              <a:rPr lang="en-US" altLang="en-US" b="1" dirty="0" smtClean="0">
                <a:latin typeface="Arial" charset="0"/>
                <a:ea typeface="Arial" charset="0"/>
                <a:cs typeface="Arial" charset="0"/>
              </a:rPr>
              <a:t>Disability indicators </a:t>
            </a:r>
            <a:r>
              <a:rPr lang="en-US" altLang="en-US" dirty="0" smtClean="0"/>
              <a:t>(DALY, </a:t>
            </a:r>
            <a:r>
              <a:rPr lang="en-US" dirty="0" smtClean="0"/>
              <a:t>QALY,</a:t>
            </a:r>
            <a:r>
              <a:rPr lang="mr-IN" altLang="en-US" dirty="0" smtClean="0"/>
              <a:t>…</a:t>
            </a:r>
            <a:r>
              <a:rPr lang="en-US" altLang="en-US" dirty="0" smtClean="0"/>
              <a:t>.)</a:t>
            </a:r>
          </a:p>
          <a:p>
            <a:pPr marL="381000" indent="-381000">
              <a:lnSpc>
                <a:spcPct val="150000"/>
              </a:lnSpc>
              <a:buFont typeface="Arial" charset="0"/>
              <a:buAutoNum type="arabicPeriod"/>
            </a:pPr>
            <a:r>
              <a:rPr lang="en-US" altLang="en-US" b="1" dirty="0" smtClean="0">
                <a:latin typeface="Arial" charset="0"/>
                <a:ea typeface="Arial" charset="0"/>
                <a:cs typeface="Arial" charset="0"/>
              </a:rPr>
              <a:t>Nutritional status indicators </a:t>
            </a:r>
            <a:r>
              <a:rPr lang="en-US" altLang="en-US" dirty="0" smtClean="0"/>
              <a:t>(anthropometric measurements,</a:t>
            </a:r>
            <a:r>
              <a:rPr lang="mr-IN" altLang="en-US" dirty="0" smtClean="0"/>
              <a:t>…</a:t>
            </a:r>
            <a:r>
              <a:rPr lang="en-US" altLang="en-US" dirty="0" smtClean="0"/>
              <a:t>)</a:t>
            </a:r>
          </a:p>
          <a:p>
            <a:pPr marL="381000" indent="-381000">
              <a:lnSpc>
                <a:spcPct val="150000"/>
              </a:lnSpc>
              <a:buFont typeface="Arial" charset="0"/>
              <a:buAutoNum type="arabicPeriod"/>
            </a:pPr>
            <a:r>
              <a:rPr lang="en-US" altLang="en-US" b="1" dirty="0" smtClean="0">
                <a:latin typeface="Arial" charset="0"/>
                <a:ea typeface="Arial" charset="0"/>
                <a:cs typeface="Arial" charset="0"/>
              </a:rPr>
              <a:t>Health care delivery indicators </a:t>
            </a:r>
            <a:r>
              <a:rPr lang="en-US" altLang="en-US" dirty="0" smtClean="0"/>
              <a:t>(</a:t>
            </a:r>
            <a:r>
              <a:rPr lang="en-US" dirty="0" smtClean="0"/>
              <a:t>doctor-population</a:t>
            </a:r>
            <a:r>
              <a:rPr lang="en-US" baseline="0" dirty="0" smtClean="0"/>
              <a:t> ratio, population-bed ratio,</a:t>
            </a:r>
            <a:r>
              <a:rPr lang="mr-IN" baseline="0" dirty="0" smtClean="0"/>
              <a:t>……</a:t>
            </a:r>
            <a:r>
              <a:rPr lang="en-US" altLang="en-US" dirty="0" smtClean="0"/>
              <a:t>)</a:t>
            </a:r>
          </a:p>
          <a:p>
            <a:pPr marL="381000" indent="-381000">
              <a:lnSpc>
                <a:spcPct val="150000"/>
              </a:lnSpc>
              <a:buFont typeface="Arial" charset="0"/>
              <a:buAutoNum type="arabicPeriod"/>
            </a:pPr>
            <a:r>
              <a:rPr lang="en-US" altLang="en-US" b="1" dirty="0" smtClean="0">
                <a:latin typeface="Arial" charset="0"/>
                <a:ea typeface="Arial" charset="0"/>
                <a:cs typeface="Arial" charset="0"/>
              </a:rPr>
              <a:t>Utilization rates</a:t>
            </a:r>
            <a:r>
              <a:rPr lang="en-US" altLang="en-US" dirty="0" smtClean="0">
                <a:latin typeface="Arial" charset="0"/>
                <a:ea typeface="Arial" charset="0"/>
                <a:cs typeface="Arial" charset="0"/>
              </a:rPr>
              <a:t> (</a:t>
            </a:r>
            <a:r>
              <a:rPr lang="en-US" altLang="en-US" dirty="0" smtClean="0"/>
              <a:t>bed turnover ratio, vaccine coverage ratio,</a:t>
            </a:r>
            <a:r>
              <a:rPr lang="mr-IN" altLang="en-US" dirty="0" smtClean="0"/>
              <a:t>…</a:t>
            </a:r>
            <a:r>
              <a:rPr lang="en-US" altLang="en-US" dirty="0" smtClean="0"/>
              <a:t>)</a:t>
            </a:r>
          </a:p>
          <a:p>
            <a:endParaRPr lang="en-US" dirty="0" smtClean="0"/>
          </a:p>
        </p:txBody>
      </p:sp>
      <p:sp>
        <p:nvSpPr>
          <p:cNvPr id="4" name="Slide Number Placeholder 3"/>
          <p:cNvSpPr>
            <a:spLocks noGrp="1"/>
          </p:cNvSpPr>
          <p:nvPr>
            <p:ph type="sldNum" sz="quarter" idx="10"/>
          </p:nvPr>
        </p:nvSpPr>
        <p:spPr/>
        <p:txBody>
          <a:bodyPr/>
          <a:lstStyle/>
          <a:p>
            <a:fld id="{F0F7DAD4-9DAD-1C43-9D48-E8C18061982C}" type="slidenum">
              <a:rPr lang="en-US" smtClean="0"/>
              <a:t>7</a:t>
            </a:fld>
            <a:endParaRPr lang="en-US"/>
          </a:p>
        </p:txBody>
      </p:sp>
    </p:spTree>
    <p:extLst>
      <p:ext uri="{BB962C8B-B14F-4D97-AF65-F5344CB8AC3E}">
        <p14:creationId xmlns:p14="http://schemas.microsoft.com/office/powerpoint/2010/main" val="53989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nSpc>
                <a:spcPct val="110000"/>
              </a:lnSpc>
              <a:buFont typeface="+mj-lt"/>
              <a:buAutoNum type="arabicPeriod" startAt="7"/>
            </a:pPr>
            <a:r>
              <a:rPr lang="en-US" altLang="en-US" b="1" dirty="0" smtClean="0">
                <a:latin typeface="Arial" charset="0"/>
                <a:ea typeface="Arial" charset="0"/>
                <a:cs typeface="Arial" charset="0"/>
              </a:rPr>
              <a:t>Social and mental health indicators </a:t>
            </a:r>
            <a:r>
              <a:rPr lang="en-US" altLang="en-US" dirty="0" smtClean="0"/>
              <a:t>(tobacco use, substance Abuse, responsible sexual behavior, mental health)</a:t>
            </a:r>
          </a:p>
          <a:p>
            <a:pPr marL="381000" indent="-381000">
              <a:lnSpc>
                <a:spcPct val="110000"/>
              </a:lnSpc>
              <a:buFont typeface="Arial" charset="0"/>
              <a:buAutoNum type="arabicPeriod" startAt="7"/>
            </a:pPr>
            <a:r>
              <a:rPr lang="en-US" altLang="en-US" b="1" dirty="0" smtClean="0">
                <a:latin typeface="Arial" charset="0"/>
                <a:ea typeface="Arial" charset="0"/>
                <a:cs typeface="Arial" charset="0"/>
              </a:rPr>
              <a:t>Environmental indicators </a:t>
            </a:r>
            <a:r>
              <a:rPr lang="en-US" altLang="en-US" dirty="0" smtClean="0"/>
              <a:t>(Environmental Quality)</a:t>
            </a:r>
          </a:p>
          <a:p>
            <a:pPr marL="381000" indent="-381000">
              <a:lnSpc>
                <a:spcPct val="110000"/>
              </a:lnSpc>
              <a:buFont typeface="Arial" charset="0"/>
              <a:buAutoNum type="arabicPeriod" startAt="7"/>
            </a:pPr>
            <a:r>
              <a:rPr lang="en-US" altLang="en-US" b="1" dirty="0" smtClean="0">
                <a:latin typeface="Arial" charset="0"/>
                <a:ea typeface="Arial" charset="0"/>
                <a:cs typeface="Arial" charset="0"/>
              </a:rPr>
              <a:t>Socioeconomic indicators </a:t>
            </a:r>
            <a:r>
              <a:rPr lang="en-US" dirty="0" smtClean="0"/>
              <a:t>(rate of</a:t>
            </a:r>
            <a:r>
              <a:rPr lang="en-US" baseline="0" dirty="0" smtClean="0"/>
              <a:t> population increase, dependency ratio, literacy rate,</a:t>
            </a:r>
            <a:r>
              <a:rPr lang="mr-IN" baseline="0" dirty="0" smtClean="0"/>
              <a:t>…</a:t>
            </a:r>
            <a:r>
              <a:rPr lang="en-US" baseline="0" dirty="0" smtClean="0"/>
              <a:t>.)</a:t>
            </a:r>
            <a:endParaRPr lang="en-US" altLang="en-US" dirty="0" smtClean="0">
              <a:latin typeface="Arial" charset="0"/>
              <a:ea typeface="Arial" charset="0"/>
              <a:cs typeface="Arial" charset="0"/>
            </a:endParaRPr>
          </a:p>
          <a:p>
            <a:pPr marL="381000" indent="-381000">
              <a:lnSpc>
                <a:spcPct val="110000"/>
              </a:lnSpc>
              <a:buFont typeface="Arial" charset="0"/>
              <a:buAutoNum type="arabicPeriod" startAt="7"/>
            </a:pPr>
            <a:r>
              <a:rPr lang="en-US" altLang="en-US" b="1" dirty="0" smtClean="0">
                <a:latin typeface="Arial" charset="0"/>
                <a:ea typeface="Arial" charset="0"/>
                <a:cs typeface="Arial" charset="0"/>
              </a:rPr>
              <a:t>Health policy indicators </a:t>
            </a:r>
            <a:r>
              <a:rPr lang="en-US" baseline="0" dirty="0" smtClean="0"/>
              <a:t>(GNP spent on healthcare,</a:t>
            </a:r>
            <a:r>
              <a:rPr lang="mr-IN" baseline="0" dirty="0" smtClean="0"/>
              <a:t>…</a:t>
            </a:r>
            <a:r>
              <a:rPr lang="en-US" baseline="0" dirty="0" smtClean="0"/>
              <a:t>)</a:t>
            </a:r>
            <a:endParaRPr lang="en-US" altLang="en-US" dirty="0" smtClean="0">
              <a:latin typeface="Arial" charset="0"/>
              <a:ea typeface="Arial" charset="0"/>
              <a:cs typeface="Arial" charset="0"/>
            </a:endParaRPr>
          </a:p>
          <a:p>
            <a:pPr marL="381000" indent="-381000">
              <a:lnSpc>
                <a:spcPct val="110000"/>
              </a:lnSpc>
              <a:buFont typeface="Arial" charset="0"/>
              <a:buAutoNum type="arabicPeriod" startAt="7"/>
            </a:pPr>
            <a:r>
              <a:rPr lang="en-US" altLang="en-US" b="1" dirty="0" smtClean="0">
                <a:latin typeface="Arial" charset="0"/>
                <a:ea typeface="Arial" charset="0"/>
                <a:cs typeface="Arial" charset="0"/>
              </a:rPr>
              <a:t>Indicators of quality of life </a:t>
            </a:r>
            <a:endParaRPr lang="en-US" altLang="en-US" dirty="0" smtClean="0">
              <a:latin typeface="Arial" charset="0"/>
              <a:ea typeface="Arial" charset="0"/>
              <a:cs typeface="Arial" charset="0"/>
            </a:endParaRPr>
          </a:p>
          <a:p>
            <a:pPr marL="381000" indent="-381000">
              <a:lnSpc>
                <a:spcPct val="110000"/>
              </a:lnSpc>
              <a:buFont typeface="Arial" charset="0"/>
              <a:buAutoNum type="arabicPeriod" startAt="7"/>
            </a:pPr>
            <a:r>
              <a:rPr lang="en-US" altLang="en-US" b="1" dirty="0" smtClean="0">
                <a:latin typeface="Arial" charset="0"/>
                <a:ea typeface="Arial" charset="0"/>
                <a:cs typeface="Arial" charset="0"/>
              </a:rPr>
              <a:t>Other indicators </a:t>
            </a:r>
            <a:r>
              <a:rPr lang="en-US" altLang="en-US" dirty="0" smtClean="0"/>
              <a:t>(health for all, MDG, SDG,</a:t>
            </a:r>
            <a:r>
              <a:rPr lang="mr-IN" altLang="en-US" dirty="0" smtClean="0"/>
              <a:t>…</a:t>
            </a:r>
            <a:r>
              <a:rPr lang="en-US" altLang="en-US" dirty="0" smtClean="0"/>
              <a:t>.)</a:t>
            </a:r>
          </a:p>
          <a:p>
            <a:pPr marL="381000" indent="-381000">
              <a:lnSpc>
                <a:spcPct val="110000"/>
              </a:lnSpc>
              <a:buFont typeface="Arial" charset="0"/>
              <a:buAutoNum type="arabicPeriod" startAt="7"/>
            </a:pPr>
            <a:endParaRPr lang="en-US" altLang="en-US" dirty="0" smtClean="0">
              <a:latin typeface="Arial" charset="0"/>
              <a:ea typeface="Arial" charset="0"/>
              <a:cs typeface="Arial" charset="0"/>
            </a:endParaRPr>
          </a:p>
          <a:p>
            <a:endParaRPr lang="en-US" dirty="0" smtClean="0"/>
          </a:p>
          <a:p>
            <a:r>
              <a:rPr lang="en-US" dirty="0" smtClean="0"/>
              <a:t>(rate of</a:t>
            </a:r>
            <a:r>
              <a:rPr lang="en-US" baseline="0" dirty="0" smtClean="0"/>
              <a:t> population increase, dependency ratio, literacy rate,</a:t>
            </a:r>
            <a:r>
              <a:rPr lang="mr-IN" baseline="0" dirty="0" smtClean="0"/>
              <a:t>…</a:t>
            </a:r>
            <a:r>
              <a:rPr lang="en-US" baseline="0" dirty="0" smtClean="0"/>
              <a:t>.)</a:t>
            </a:r>
          </a:p>
          <a:p>
            <a:r>
              <a:rPr lang="en-US" baseline="0" dirty="0" smtClean="0"/>
              <a:t>(GNP spent on healthcare,</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8</a:t>
            </a:fld>
            <a:endParaRPr lang="en-US"/>
          </a:p>
        </p:txBody>
      </p:sp>
    </p:spTree>
    <p:extLst>
      <p:ext uri="{BB962C8B-B14F-4D97-AF65-F5344CB8AC3E}">
        <p14:creationId xmlns:p14="http://schemas.microsoft.com/office/powerpoint/2010/main" val="39013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9</a:t>
            </a:fld>
            <a:endParaRPr lang="en-US"/>
          </a:p>
        </p:txBody>
      </p:sp>
    </p:spTree>
    <p:extLst>
      <p:ext uri="{BB962C8B-B14F-4D97-AF65-F5344CB8AC3E}">
        <p14:creationId xmlns:p14="http://schemas.microsoft.com/office/powerpoint/2010/main" val="172391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for taking action</a:t>
            </a:r>
          </a:p>
          <a:p>
            <a:r>
              <a:rPr lang="en-US" dirty="0" smtClean="0"/>
              <a:t>Control disease</a:t>
            </a:r>
          </a:p>
          <a:p>
            <a:r>
              <a:rPr lang="en-US" dirty="0" smtClean="0"/>
              <a:t>Research for etiology and pathogenesis</a:t>
            </a:r>
          </a:p>
          <a:p>
            <a:r>
              <a:rPr lang="en-US" dirty="0" smtClean="0"/>
              <a:t>Efficacy of therapeutic and preventive</a:t>
            </a:r>
            <a:r>
              <a:rPr lang="en-US" baseline="0" dirty="0" smtClean="0"/>
              <a:t> measures</a:t>
            </a:r>
            <a:endParaRPr lang="en-US" dirty="0"/>
          </a:p>
        </p:txBody>
      </p:sp>
      <p:sp>
        <p:nvSpPr>
          <p:cNvPr id="4" name="Slide Number Placeholder 3"/>
          <p:cNvSpPr>
            <a:spLocks noGrp="1"/>
          </p:cNvSpPr>
          <p:nvPr>
            <p:ph type="sldNum" sz="quarter" idx="10"/>
          </p:nvPr>
        </p:nvSpPr>
        <p:spPr/>
        <p:txBody>
          <a:bodyPr/>
          <a:lstStyle/>
          <a:p>
            <a:fld id="{F0F7DAD4-9DAD-1C43-9D48-E8C18061982C}" type="slidenum">
              <a:rPr lang="en-US" smtClean="0"/>
              <a:t>10</a:t>
            </a:fld>
            <a:endParaRPr lang="en-US"/>
          </a:p>
        </p:txBody>
      </p:sp>
    </p:spTree>
    <p:extLst>
      <p:ext uri="{BB962C8B-B14F-4D97-AF65-F5344CB8AC3E}">
        <p14:creationId xmlns:p14="http://schemas.microsoft.com/office/powerpoint/2010/main" val="1192880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6C467C-5B21-5447-BD88-2A154F8F45B8}" type="datetimeFigureOut">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287AB-DFEE-3842-8F4D-B431C2A8CD89}" type="slidenum">
              <a:rPr lang="en-US" smtClean="0"/>
              <a:t>‹#›</a:t>
            </a:fld>
            <a:endParaRPr lang="en-US"/>
          </a:p>
        </p:txBody>
      </p:sp>
    </p:spTree>
    <p:extLst>
      <p:ext uri="{BB962C8B-B14F-4D97-AF65-F5344CB8AC3E}">
        <p14:creationId xmlns:p14="http://schemas.microsoft.com/office/powerpoint/2010/main" val="85613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C467C-5B21-5447-BD88-2A154F8F45B8}" type="datetimeFigureOut">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287AB-DFEE-3842-8F4D-B431C2A8CD89}" type="slidenum">
              <a:rPr lang="en-US" smtClean="0"/>
              <a:t>‹#›</a:t>
            </a:fld>
            <a:endParaRPr lang="en-US"/>
          </a:p>
        </p:txBody>
      </p:sp>
    </p:spTree>
    <p:extLst>
      <p:ext uri="{BB962C8B-B14F-4D97-AF65-F5344CB8AC3E}">
        <p14:creationId xmlns:p14="http://schemas.microsoft.com/office/powerpoint/2010/main" val="67864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C467C-5B21-5447-BD88-2A154F8F45B8}" type="datetimeFigureOut">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287AB-DFEE-3842-8F4D-B431C2A8CD89}" type="slidenum">
              <a:rPr lang="en-US" smtClean="0"/>
              <a:t>‹#›</a:t>
            </a:fld>
            <a:endParaRPr lang="en-US"/>
          </a:p>
        </p:txBody>
      </p:sp>
    </p:spTree>
    <p:extLst>
      <p:ext uri="{BB962C8B-B14F-4D97-AF65-F5344CB8AC3E}">
        <p14:creationId xmlns:p14="http://schemas.microsoft.com/office/powerpoint/2010/main" val="62938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C467C-5B21-5447-BD88-2A154F8F45B8}" type="datetimeFigureOut">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287AB-DFEE-3842-8F4D-B431C2A8CD89}" type="slidenum">
              <a:rPr lang="en-US" smtClean="0"/>
              <a:t>‹#›</a:t>
            </a:fld>
            <a:endParaRPr lang="en-US"/>
          </a:p>
        </p:txBody>
      </p:sp>
    </p:spTree>
    <p:extLst>
      <p:ext uri="{BB962C8B-B14F-4D97-AF65-F5344CB8AC3E}">
        <p14:creationId xmlns:p14="http://schemas.microsoft.com/office/powerpoint/2010/main" val="95238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6C467C-5B21-5447-BD88-2A154F8F45B8}" type="datetimeFigureOut">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287AB-DFEE-3842-8F4D-B431C2A8CD89}" type="slidenum">
              <a:rPr lang="en-US" smtClean="0"/>
              <a:t>‹#›</a:t>
            </a:fld>
            <a:endParaRPr lang="en-US"/>
          </a:p>
        </p:txBody>
      </p:sp>
    </p:spTree>
    <p:extLst>
      <p:ext uri="{BB962C8B-B14F-4D97-AF65-F5344CB8AC3E}">
        <p14:creationId xmlns:p14="http://schemas.microsoft.com/office/powerpoint/2010/main" val="137501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6C467C-5B21-5447-BD88-2A154F8F45B8}" type="datetimeFigureOut">
              <a:rPr lang="en-US" smtClean="0"/>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287AB-DFEE-3842-8F4D-B431C2A8CD89}" type="slidenum">
              <a:rPr lang="en-US" smtClean="0"/>
              <a:t>‹#›</a:t>
            </a:fld>
            <a:endParaRPr lang="en-US"/>
          </a:p>
        </p:txBody>
      </p:sp>
    </p:spTree>
    <p:extLst>
      <p:ext uri="{BB962C8B-B14F-4D97-AF65-F5344CB8AC3E}">
        <p14:creationId xmlns:p14="http://schemas.microsoft.com/office/powerpoint/2010/main" val="83376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C467C-5B21-5447-BD88-2A154F8F45B8}" type="datetimeFigureOut">
              <a:rPr lang="en-US" smtClean="0"/>
              <a:t>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287AB-DFEE-3842-8F4D-B431C2A8CD89}" type="slidenum">
              <a:rPr lang="en-US" smtClean="0"/>
              <a:t>‹#›</a:t>
            </a:fld>
            <a:endParaRPr lang="en-US"/>
          </a:p>
        </p:txBody>
      </p:sp>
    </p:spTree>
    <p:extLst>
      <p:ext uri="{BB962C8B-B14F-4D97-AF65-F5344CB8AC3E}">
        <p14:creationId xmlns:p14="http://schemas.microsoft.com/office/powerpoint/2010/main" val="75708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C467C-5B21-5447-BD88-2A154F8F45B8}" type="datetimeFigureOut">
              <a:rPr lang="en-US" smtClean="0"/>
              <a:t>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287AB-DFEE-3842-8F4D-B431C2A8CD89}" type="slidenum">
              <a:rPr lang="en-US" smtClean="0"/>
              <a:t>‹#›</a:t>
            </a:fld>
            <a:endParaRPr lang="en-US"/>
          </a:p>
        </p:txBody>
      </p:sp>
    </p:spTree>
    <p:extLst>
      <p:ext uri="{BB962C8B-B14F-4D97-AF65-F5344CB8AC3E}">
        <p14:creationId xmlns:p14="http://schemas.microsoft.com/office/powerpoint/2010/main" val="184250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C467C-5B21-5447-BD88-2A154F8F45B8}" type="datetimeFigureOut">
              <a:rPr lang="en-US" smtClean="0"/>
              <a:t>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287AB-DFEE-3842-8F4D-B431C2A8CD89}" type="slidenum">
              <a:rPr lang="en-US" smtClean="0"/>
              <a:t>‹#›</a:t>
            </a:fld>
            <a:endParaRPr lang="en-US"/>
          </a:p>
        </p:txBody>
      </p:sp>
    </p:spTree>
    <p:extLst>
      <p:ext uri="{BB962C8B-B14F-4D97-AF65-F5344CB8AC3E}">
        <p14:creationId xmlns:p14="http://schemas.microsoft.com/office/powerpoint/2010/main" val="25946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C467C-5B21-5447-BD88-2A154F8F45B8}" type="datetimeFigureOut">
              <a:rPr lang="en-US" smtClean="0"/>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287AB-DFEE-3842-8F4D-B431C2A8CD89}" type="slidenum">
              <a:rPr lang="en-US" smtClean="0"/>
              <a:t>‹#›</a:t>
            </a:fld>
            <a:endParaRPr lang="en-US"/>
          </a:p>
        </p:txBody>
      </p:sp>
    </p:spTree>
    <p:extLst>
      <p:ext uri="{BB962C8B-B14F-4D97-AF65-F5344CB8AC3E}">
        <p14:creationId xmlns:p14="http://schemas.microsoft.com/office/powerpoint/2010/main" val="90834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C467C-5B21-5447-BD88-2A154F8F45B8}" type="datetimeFigureOut">
              <a:rPr lang="en-US" smtClean="0"/>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287AB-DFEE-3842-8F4D-B431C2A8CD89}" type="slidenum">
              <a:rPr lang="en-US" smtClean="0"/>
              <a:t>‹#›</a:t>
            </a:fld>
            <a:endParaRPr lang="en-US"/>
          </a:p>
        </p:txBody>
      </p:sp>
    </p:spTree>
    <p:extLst>
      <p:ext uri="{BB962C8B-B14F-4D97-AF65-F5344CB8AC3E}">
        <p14:creationId xmlns:p14="http://schemas.microsoft.com/office/powerpoint/2010/main" val="2316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C467C-5B21-5447-BD88-2A154F8F45B8}" type="datetimeFigureOut">
              <a:rPr lang="en-US" smtClean="0"/>
              <a:t>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287AB-DFEE-3842-8F4D-B431C2A8CD89}" type="slidenum">
              <a:rPr lang="en-US" smtClean="0"/>
              <a:t>‹#›</a:t>
            </a:fld>
            <a:endParaRPr lang="en-US"/>
          </a:p>
        </p:txBody>
      </p:sp>
    </p:spTree>
    <p:extLst>
      <p:ext uri="{BB962C8B-B14F-4D97-AF65-F5344CB8AC3E}">
        <p14:creationId xmlns:p14="http://schemas.microsoft.com/office/powerpoint/2010/main" val="373404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fnan.younis@gmail.com" TargetMode="External"/><Relationship Id="rId4" Type="http://schemas.openxmlformats.org/officeDocument/2006/relationships/hyperlink" Target="mailto:ayounis@ksu.edu.sa"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wmf"/><Relationship Id="rId4"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6.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w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8.wmf"/><Relationship Id="rId4" Type="http://schemas.openxmlformats.org/officeDocument/2006/relationships/oleObject" Target="../embeddings/oleObject12.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oi.org/10.1371/journal.pmed.1000294.g004"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22.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21.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2770" name="Title 1"/>
          <p:cNvSpPr>
            <a:spLocks noGrp="1"/>
          </p:cNvSpPr>
          <p:nvPr>
            <p:ph type="ctrTitle"/>
          </p:nvPr>
        </p:nvSpPr>
        <p:spPr>
          <a:xfrm>
            <a:off x="3048000" y="1066801"/>
            <a:ext cx="5943600" cy="2504535"/>
          </a:xfrm>
        </p:spPr>
        <p:txBody>
          <a:bodyPr>
            <a:normAutofit/>
          </a:bodyPr>
          <a:lstStyle/>
          <a:p>
            <a:pPr eaLnBrk="1" hangingPunct="1"/>
            <a:r>
              <a:rPr lang="en-US" altLang="en-US" sz="5400" b="1" dirty="0">
                <a:solidFill>
                  <a:srgbClr val="C00000"/>
                </a:solidFill>
                <a:latin typeface="Arial" charset="0"/>
                <a:ea typeface="Arial" charset="0"/>
                <a:cs typeface="Arial" charset="0"/>
              </a:rPr>
              <a:t>Health I</a:t>
            </a:r>
            <a:r>
              <a:rPr lang="en-US" altLang="en-US" sz="5400" b="1" dirty="0" smtClean="0">
                <a:solidFill>
                  <a:srgbClr val="C00000"/>
                </a:solidFill>
                <a:latin typeface="Arial" charset="0"/>
                <a:ea typeface="Arial" charset="0"/>
                <a:cs typeface="Arial" charset="0"/>
              </a:rPr>
              <a:t>ndicators</a:t>
            </a:r>
            <a:r>
              <a:rPr lang="en-US" altLang="en-US" sz="4400" dirty="0" smtClean="0">
                <a:solidFill>
                  <a:srgbClr val="C00000"/>
                </a:solidFill>
                <a:latin typeface="Arial" charset="0"/>
                <a:ea typeface="Arial" charset="0"/>
                <a:cs typeface="Arial" charset="0"/>
              </a:rPr>
              <a:t/>
            </a:r>
            <a:br>
              <a:rPr lang="en-US" altLang="en-US" sz="4400" dirty="0" smtClean="0">
                <a:solidFill>
                  <a:srgbClr val="C00000"/>
                </a:solidFill>
                <a:latin typeface="Arial" charset="0"/>
                <a:ea typeface="Arial" charset="0"/>
                <a:cs typeface="Arial" charset="0"/>
              </a:rPr>
            </a:br>
            <a:r>
              <a:rPr lang="en-US" altLang="en-US" sz="4400" dirty="0" smtClean="0">
                <a:solidFill>
                  <a:srgbClr val="C00000"/>
                </a:solidFill>
                <a:latin typeface="Footlight MT Light" charset="0"/>
                <a:cs typeface="Tahoma" charset="0"/>
              </a:rPr>
              <a:t/>
            </a:r>
            <a:br>
              <a:rPr lang="en-US" altLang="en-US" sz="4400" dirty="0" smtClean="0">
                <a:solidFill>
                  <a:srgbClr val="C00000"/>
                </a:solidFill>
                <a:latin typeface="Footlight MT Light" charset="0"/>
                <a:cs typeface="Tahoma" charset="0"/>
              </a:rPr>
            </a:br>
            <a:r>
              <a:rPr lang="en-US" altLang="en-US" sz="2800" dirty="0">
                <a:latin typeface="Footlight MT Light" charset="0"/>
                <a:cs typeface="Tahoma" charset="0"/>
              </a:rPr>
              <a:t>(ch.2</a:t>
            </a:r>
            <a:r>
              <a:rPr lang="en-US" altLang="en-US" sz="2800" dirty="0" smtClean="0">
                <a:latin typeface="Footlight MT Light" charset="0"/>
                <a:cs typeface="Tahoma" charset="0"/>
              </a:rPr>
              <a:t>, 3)</a:t>
            </a:r>
            <a:endParaRPr lang="en-US" altLang="en-US" sz="2800" dirty="0">
              <a:latin typeface="Footlight MT Light" charset="0"/>
              <a:cs typeface="Tahoma" charset="0"/>
            </a:endParaRPr>
          </a:p>
        </p:txBody>
      </p:sp>
      <p:sp>
        <p:nvSpPr>
          <p:cNvPr id="32771" name="Subtitle 2"/>
          <p:cNvSpPr>
            <a:spLocks noGrp="1"/>
          </p:cNvSpPr>
          <p:nvPr>
            <p:ph type="subTitle" idx="1"/>
          </p:nvPr>
        </p:nvSpPr>
        <p:spPr>
          <a:xfrm>
            <a:off x="2413417" y="4122295"/>
            <a:ext cx="7510072" cy="2202305"/>
          </a:xfrm>
        </p:spPr>
        <p:txBody>
          <a:bodyPr>
            <a:normAutofit/>
          </a:bodyPr>
          <a:lstStyle/>
          <a:p>
            <a:pPr eaLnBrk="1" hangingPunct="1">
              <a:lnSpc>
                <a:spcPct val="90000"/>
              </a:lnSpc>
            </a:pPr>
            <a:r>
              <a:rPr lang="en-US" altLang="en-US" sz="2800" b="1" dirty="0" smtClean="0">
                <a:latin typeface="Footlight MT Light" charset="0"/>
                <a:ea typeface="Arial" charset="0"/>
                <a:cs typeface="Arial" charset="0"/>
              </a:rPr>
              <a:t>Dr. </a:t>
            </a:r>
            <a:r>
              <a:rPr lang="en-US" altLang="en-US" sz="2800" b="1" dirty="0" err="1" smtClean="0">
                <a:latin typeface="Footlight MT Light" charset="0"/>
                <a:ea typeface="Arial" charset="0"/>
                <a:cs typeface="Arial" charset="0"/>
              </a:rPr>
              <a:t>Afnan</a:t>
            </a:r>
            <a:r>
              <a:rPr lang="en-US" altLang="en-US" sz="2800" b="1" dirty="0" smtClean="0">
                <a:latin typeface="Footlight MT Light" charset="0"/>
                <a:ea typeface="Arial" charset="0"/>
                <a:cs typeface="Arial" charset="0"/>
              </a:rPr>
              <a:t> </a:t>
            </a:r>
            <a:r>
              <a:rPr lang="en-US" altLang="en-US" sz="2800" b="1" dirty="0" err="1" smtClean="0">
                <a:latin typeface="Footlight MT Light" charset="0"/>
                <a:ea typeface="Arial" charset="0"/>
                <a:cs typeface="Arial" charset="0"/>
              </a:rPr>
              <a:t>Younis</a:t>
            </a:r>
            <a:r>
              <a:rPr lang="en-US" altLang="en-US" sz="2800" b="1" dirty="0" smtClean="0">
                <a:latin typeface="Footlight MT Light" charset="0"/>
                <a:ea typeface="Arial" charset="0"/>
                <a:cs typeface="Arial" charset="0"/>
              </a:rPr>
              <a:t>, MPH, SBCM</a:t>
            </a:r>
            <a:endParaRPr lang="en-US" altLang="en-US" sz="2800" b="1" dirty="0">
              <a:latin typeface="Footlight MT Light" charset="0"/>
              <a:ea typeface="Arial" charset="0"/>
              <a:cs typeface="Arial" charset="0"/>
            </a:endParaRPr>
          </a:p>
          <a:p>
            <a:pPr eaLnBrk="1" hangingPunct="1">
              <a:lnSpc>
                <a:spcPct val="90000"/>
              </a:lnSpc>
            </a:pPr>
            <a:r>
              <a:rPr lang="en-US" altLang="en-US" sz="2000" b="1" dirty="0" smtClean="0">
                <a:latin typeface="Footlight MT Light" charset="0"/>
                <a:ea typeface="Arial" charset="0"/>
                <a:cs typeface="Arial" charset="0"/>
              </a:rPr>
              <a:t>Assistant Professor, Community Medicine</a:t>
            </a:r>
          </a:p>
          <a:p>
            <a:pPr eaLnBrk="1" hangingPunct="1">
              <a:lnSpc>
                <a:spcPct val="90000"/>
              </a:lnSpc>
            </a:pPr>
            <a:r>
              <a:rPr lang="en-US" altLang="en-US" sz="2000" b="1" dirty="0" smtClean="0">
                <a:latin typeface="Footlight MT Light" charset="0"/>
                <a:ea typeface="Arial" charset="0"/>
                <a:cs typeface="Arial" charset="0"/>
                <a:hlinkClick r:id="rId4"/>
              </a:rPr>
              <a:t>ayounis@ksu.edu.sa</a:t>
            </a:r>
            <a:endParaRPr lang="en-US" altLang="en-US" sz="2000" b="1" dirty="0" smtClean="0">
              <a:latin typeface="Footlight MT Light" charset="0"/>
              <a:ea typeface="Arial" charset="0"/>
              <a:cs typeface="Arial" charset="0"/>
            </a:endParaRPr>
          </a:p>
          <a:p>
            <a:pPr eaLnBrk="1" hangingPunct="1">
              <a:lnSpc>
                <a:spcPct val="90000"/>
              </a:lnSpc>
            </a:pPr>
            <a:r>
              <a:rPr lang="en-US" altLang="en-US" sz="2000" b="1" dirty="0" smtClean="0">
                <a:latin typeface="Footlight MT Light" charset="0"/>
                <a:ea typeface="Arial" charset="0"/>
                <a:cs typeface="Arial" charset="0"/>
                <a:hlinkClick r:id="rId5"/>
              </a:rPr>
              <a:t>Afnan.younis@gmail.com</a:t>
            </a:r>
            <a:r>
              <a:rPr lang="en-US" altLang="en-US" sz="2000" b="1" dirty="0" smtClean="0">
                <a:latin typeface="Footlight MT Light" charset="0"/>
                <a:ea typeface="Arial" charset="0"/>
                <a:cs typeface="Arial" charset="0"/>
              </a:rPr>
              <a:t> </a:t>
            </a:r>
            <a:endParaRPr lang="ar-SA" altLang="en-US" sz="2000" b="1" dirty="0">
              <a:latin typeface="Footlight MT Light" charset="0"/>
              <a:ea typeface="Arial" charset="0"/>
              <a:cs typeface="Arial" charset="0"/>
            </a:endParaRPr>
          </a:p>
          <a:p>
            <a:pPr eaLnBrk="1" hangingPunct="1">
              <a:lnSpc>
                <a:spcPct val="90000"/>
              </a:lnSpc>
            </a:pPr>
            <a:endParaRPr lang="en-US" altLang="en-US" sz="2000" b="1" dirty="0">
              <a:latin typeface="Footlight MT Light" charset="0"/>
              <a:ea typeface="Arial" charset="0"/>
              <a:cs typeface="Arial" charset="0"/>
            </a:endParaRPr>
          </a:p>
        </p:txBody>
      </p:sp>
    </p:spTree>
    <p:extLst>
      <p:ext uri="{BB962C8B-B14F-4D97-AF65-F5344CB8AC3E}">
        <p14:creationId xmlns:p14="http://schemas.microsoft.com/office/powerpoint/2010/main" val="1003331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52625" y="357188"/>
            <a:ext cx="8229600" cy="1143000"/>
          </a:xfrm>
        </p:spPr>
        <p:txBody>
          <a:bodyPr/>
          <a:lstStyle/>
          <a:p>
            <a:pPr eaLnBrk="1" hangingPunct="1"/>
            <a:r>
              <a:rPr lang="en-US" altLang="en-US" b="1" dirty="0">
                <a:solidFill>
                  <a:srgbClr val="FF0000"/>
                </a:solidFill>
              </a:rPr>
              <a:t>Incidence</a:t>
            </a:r>
          </a:p>
        </p:txBody>
      </p:sp>
      <p:sp>
        <p:nvSpPr>
          <p:cNvPr id="24579" name="Rectangle 3"/>
          <p:cNvSpPr>
            <a:spLocks noGrp="1" noChangeArrowheads="1"/>
          </p:cNvSpPr>
          <p:nvPr>
            <p:ph type="body" idx="1"/>
          </p:nvPr>
        </p:nvSpPr>
        <p:spPr>
          <a:xfrm>
            <a:off x="529389" y="1828800"/>
            <a:ext cx="11514222" cy="4267200"/>
          </a:xfrm>
        </p:spPr>
        <p:txBody>
          <a:bodyPr/>
          <a:lstStyle/>
          <a:p>
            <a:pPr eaLnBrk="1" hangingPunct="1"/>
            <a:r>
              <a:rPr lang="en-US" altLang="en-US" dirty="0"/>
              <a:t>It measures the new cases.</a:t>
            </a:r>
          </a:p>
          <a:p>
            <a:pPr eaLnBrk="1" hangingPunct="1">
              <a:buFontTx/>
              <a:buNone/>
            </a:pPr>
            <a:r>
              <a:rPr lang="en-US" altLang="en-US" dirty="0" smtClean="0"/>
              <a:t> </a:t>
            </a:r>
            <a:endParaRPr lang="en-US" altLang="en-US" dirty="0"/>
          </a:p>
          <a:p>
            <a:pPr eaLnBrk="1" hangingPunct="1"/>
            <a:r>
              <a:rPr lang="en-US" altLang="en-US" dirty="0" smtClean="0"/>
              <a:t>Incidence rate =</a:t>
            </a:r>
          </a:p>
          <a:p>
            <a:pPr marL="0" indent="0" eaLnBrk="1" hangingPunct="1">
              <a:buNone/>
            </a:pPr>
            <a:r>
              <a:rPr lang="en-US" altLang="en-US" dirty="0" smtClean="0"/>
              <a:t>    No</a:t>
            </a:r>
            <a:r>
              <a:rPr lang="en-US" altLang="en-US" dirty="0"/>
              <a:t>. of new cases </a:t>
            </a:r>
            <a:r>
              <a:rPr lang="en-US" altLang="en-US" dirty="0" smtClean="0"/>
              <a:t>in the population during </a:t>
            </a:r>
            <a:r>
              <a:rPr lang="en-US" altLang="en-US" dirty="0"/>
              <a:t>a </a:t>
            </a:r>
            <a:r>
              <a:rPr lang="en-US" altLang="en-US" dirty="0" smtClean="0"/>
              <a:t>specific period of time </a:t>
            </a:r>
            <a:r>
              <a:rPr lang="en-US" altLang="en-US" dirty="0"/>
              <a:t>X  10</a:t>
            </a:r>
            <a:r>
              <a:rPr lang="en-US" altLang="en-US" baseline="30000" dirty="0"/>
              <a:t>n</a:t>
            </a:r>
          </a:p>
          <a:p>
            <a:pPr eaLnBrk="1" hangingPunct="1">
              <a:buFontTx/>
              <a:buNone/>
            </a:pPr>
            <a:r>
              <a:rPr lang="en-US" altLang="en-US" dirty="0"/>
              <a:t>  </a:t>
            </a:r>
            <a:r>
              <a:rPr lang="en-US" altLang="en-US" dirty="0" smtClean="0"/>
              <a:t>  Population </a:t>
            </a:r>
            <a:r>
              <a:rPr lang="en-US" altLang="en-US" dirty="0"/>
              <a:t>at risk </a:t>
            </a:r>
            <a:r>
              <a:rPr lang="en-US" altLang="en-US" dirty="0" smtClean="0"/>
              <a:t>in the population during same period of time</a:t>
            </a:r>
            <a:endParaRPr lang="en-US" altLang="en-US" dirty="0"/>
          </a:p>
        </p:txBody>
      </p:sp>
      <p:sp>
        <p:nvSpPr>
          <p:cNvPr id="24580" name="Line 4"/>
          <p:cNvSpPr>
            <a:spLocks noChangeShapeType="1"/>
          </p:cNvSpPr>
          <p:nvPr/>
        </p:nvSpPr>
        <p:spPr bwMode="auto">
          <a:xfrm>
            <a:off x="878305" y="3840687"/>
            <a:ext cx="9553073" cy="240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18751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1046747" y="621632"/>
            <a:ext cx="10311064" cy="5486400"/>
          </a:xfrm>
        </p:spPr>
        <p:txBody>
          <a:bodyPr/>
          <a:lstStyle/>
          <a:p>
            <a:pPr eaLnBrk="1" hangingPunct="1">
              <a:buFontTx/>
              <a:buNone/>
            </a:pPr>
            <a:r>
              <a:rPr lang="en-US" altLang="en-US" b="1" dirty="0"/>
              <a:t>Example</a:t>
            </a:r>
          </a:p>
          <a:p>
            <a:r>
              <a:rPr lang="en-US" altLang="en-US" dirty="0"/>
              <a:t>In 1426 the number of </a:t>
            </a:r>
            <a:r>
              <a:rPr lang="en-US" dirty="0" smtClean="0"/>
              <a:t>colon </a:t>
            </a:r>
            <a:r>
              <a:rPr lang="en-US" altLang="en-US" dirty="0" smtClean="0"/>
              <a:t>cancer </a:t>
            </a:r>
            <a:r>
              <a:rPr lang="en-US" altLang="en-US" dirty="0"/>
              <a:t>cases reported to the cancer registry in Riyadh region was 200. The midyear population of Riyadh region was four million. </a:t>
            </a:r>
          </a:p>
          <a:p>
            <a:pPr eaLnBrk="1" hangingPunct="1">
              <a:buFontTx/>
              <a:buNone/>
            </a:pPr>
            <a:r>
              <a:rPr lang="en-US" altLang="en-US" dirty="0"/>
              <a:t>   </a:t>
            </a:r>
          </a:p>
          <a:p>
            <a:pPr>
              <a:buNone/>
            </a:pPr>
            <a:r>
              <a:rPr lang="en-US" altLang="en-US" dirty="0"/>
              <a:t>   Calculate the incidence of </a:t>
            </a:r>
            <a:r>
              <a:rPr lang="en-US" dirty="0"/>
              <a:t>colon</a:t>
            </a:r>
            <a:r>
              <a:rPr lang="en-US" altLang="en-US" dirty="0" smtClean="0"/>
              <a:t> </a:t>
            </a:r>
            <a:r>
              <a:rPr lang="en-US" altLang="en-US" dirty="0"/>
              <a:t>cancer in Riyadh. </a:t>
            </a:r>
          </a:p>
        </p:txBody>
      </p:sp>
    </p:spTree>
    <p:extLst>
      <p:ext uri="{BB962C8B-B14F-4D97-AF65-F5344CB8AC3E}">
        <p14:creationId xmlns:p14="http://schemas.microsoft.com/office/powerpoint/2010/main" val="1629769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547" y="1825625"/>
            <a:ext cx="11225464" cy="4351338"/>
          </a:xfrm>
        </p:spPr>
        <p:txBody>
          <a:bodyPr/>
          <a:lstStyle/>
          <a:p>
            <a:r>
              <a:rPr lang="en-US" altLang="en-US" dirty="0" smtClean="0"/>
              <a:t>Incidence rate =</a:t>
            </a:r>
          </a:p>
          <a:p>
            <a:pPr marL="0" indent="0">
              <a:buNone/>
            </a:pPr>
            <a:r>
              <a:rPr lang="en-US" altLang="en-US" dirty="0" smtClean="0"/>
              <a:t>   No. of new cases in the population during a specific period of time X  10</a:t>
            </a:r>
            <a:r>
              <a:rPr lang="en-US" altLang="en-US" baseline="30000" dirty="0" smtClean="0"/>
              <a:t>n</a:t>
            </a:r>
          </a:p>
          <a:p>
            <a:pPr>
              <a:buNone/>
            </a:pPr>
            <a:r>
              <a:rPr lang="en-US" altLang="en-US" dirty="0" smtClean="0"/>
              <a:t>    Population at risk in the population during same period of time</a:t>
            </a:r>
          </a:p>
          <a:p>
            <a:endParaRPr lang="en-US" dirty="0" smtClean="0"/>
          </a:p>
          <a:p>
            <a:pPr marL="457200" lvl="1" indent="0">
              <a:buNone/>
            </a:pPr>
            <a:r>
              <a:rPr lang="en-US" sz="2800" dirty="0" smtClean="0"/>
              <a:t>= 200/4,000,000 X </a:t>
            </a:r>
            <a:r>
              <a:rPr lang="en-US" sz="2800" dirty="0" smtClean="0">
                <a:solidFill>
                  <a:srgbClr val="C00000"/>
                </a:solidFill>
              </a:rPr>
              <a:t>1000</a:t>
            </a:r>
          </a:p>
          <a:p>
            <a:pPr marL="457200" lvl="1" indent="0">
              <a:buNone/>
            </a:pPr>
            <a:r>
              <a:rPr lang="en-US" sz="2800" dirty="0" smtClean="0"/>
              <a:t>= 0.05 /1000 population</a:t>
            </a:r>
          </a:p>
        </p:txBody>
      </p:sp>
      <p:sp>
        <p:nvSpPr>
          <p:cNvPr id="4" name="Line 4"/>
          <p:cNvSpPr>
            <a:spLocks noChangeShapeType="1"/>
          </p:cNvSpPr>
          <p:nvPr/>
        </p:nvSpPr>
        <p:spPr bwMode="auto">
          <a:xfrm>
            <a:off x="962524" y="2791327"/>
            <a:ext cx="9553073" cy="240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0586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44184" y="357188"/>
            <a:ext cx="9009479" cy="1143000"/>
          </a:xfrm>
        </p:spPr>
        <p:txBody>
          <a:bodyPr/>
          <a:lstStyle/>
          <a:p>
            <a:pPr eaLnBrk="1" hangingPunct="1"/>
            <a:r>
              <a:rPr lang="en-US" altLang="en-US">
                <a:solidFill>
                  <a:srgbClr val="FF0000"/>
                </a:solidFill>
              </a:rPr>
              <a:t>Attack rate</a:t>
            </a:r>
          </a:p>
        </p:txBody>
      </p:sp>
      <p:sp>
        <p:nvSpPr>
          <p:cNvPr id="26627" name="Rectangle 3"/>
          <p:cNvSpPr>
            <a:spLocks noGrp="1" noChangeArrowheads="1"/>
          </p:cNvSpPr>
          <p:nvPr>
            <p:ph type="body" idx="1"/>
          </p:nvPr>
        </p:nvSpPr>
        <p:spPr>
          <a:xfrm>
            <a:off x="1244184" y="1600200"/>
            <a:ext cx="9423816" cy="4495800"/>
          </a:xfrm>
        </p:spPr>
        <p:txBody>
          <a:bodyPr/>
          <a:lstStyle/>
          <a:p>
            <a:pPr eaLnBrk="1" hangingPunct="1"/>
            <a:r>
              <a:rPr lang="en-US" altLang="en-US" dirty="0"/>
              <a:t>Acute </a:t>
            </a:r>
            <a:r>
              <a:rPr lang="en-US" altLang="en-US" b="1" dirty="0"/>
              <a:t>recurrent</a:t>
            </a:r>
            <a:r>
              <a:rPr lang="en-US" altLang="en-US" dirty="0"/>
              <a:t> diseases e.g. ARTI, food poisoning.</a:t>
            </a:r>
          </a:p>
          <a:p>
            <a:pPr eaLnBrk="1" hangingPunct="1">
              <a:buFontTx/>
              <a:buNone/>
            </a:pPr>
            <a:r>
              <a:rPr lang="en-US" altLang="en-US" dirty="0" smtClean="0"/>
              <a:t>           </a:t>
            </a:r>
          </a:p>
          <a:p>
            <a:pPr eaLnBrk="1" hangingPunct="1">
              <a:buFontTx/>
              <a:buNone/>
            </a:pPr>
            <a:r>
              <a:rPr lang="en-US" altLang="en-US" dirty="0"/>
              <a:t>	</a:t>
            </a:r>
            <a:r>
              <a:rPr lang="en-US" altLang="en-US" dirty="0" smtClean="0"/>
              <a:t>	 </a:t>
            </a:r>
            <a:r>
              <a:rPr lang="en-US" altLang="en-US" dirty="0"/>
              <a:t>No. of episodes during specified period</a:t>
            </a:r>
          </a:p>
          <a:p>
            <a:r>
              <a:rPr lang="en-US" altLang="en-US" dirty="0"/>
              <a:t>AR=                                                                        x 10</a:t>
            </a:r>
            <a:r>
              <a:rPr lang="en-US" altLang="en-US" baseline="30000" dirty="0"/>
              <a:t>n</a:t>
            </a:r>
            <a:endParaRPr lang="en-US" altLang="en-US" dirty="0"/>
          </a:p>
          <a:p>
            <a:pPr>
              <a:buNone/>
            </a:pPr>
            <a:r>
              <a:rPr lang="en-US" altLang="en-US" dirty="0"/>
              <a:t>           Population at risk during same</a:t>
            </a:r>
          </a:p>
          <a:p>
            <a:pPr eaLnBrk="1" hangingPunct="1">
              <a:buFontTx/>
              <a:buNone/>
            </a:pPr>
            <a:endParaRPr lang="ar-SA" altLang="en-US" dirty="0">
              <a:ea typeface="Majalla UI" charset="0"/>
            </a:endParaRPr>
          </a:p>
        </p:txBody>
      </p:sp>
      <p:sp>
        <p:nvSpPr>
          <p:cNvPr id="26628" name="Line 5"/>
          <p:cNvSpPr>
            <a:spLocks noChangeShapeType="1"/>
          </p:cNvSpPr>
          <p:nvPr/>
        </p:nvSpPr>
        <p:spPr bwMode="auto">
          <a:xfrm flipV="1">
            <a:off x="2353456" y="3357563"/>
            <a:ext cx="5471332" cy="2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2892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attack rate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795882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b="1" dirty="0">
                <a:solidFill>
                  <a:srgbClr val="FF0000"/>
                </a:solidFill>
              </a:rPr>
              <a:t>Prevalence</a:t>
            </a:r>
          </a:p>
        </p:txBody>
      </p:sp>
      <p:sp>
        <p:nvSpPr>
          <p:cNvPr id="40963" name="Rectangle 3"/>
          <p:cNvSpPr>
            <a:spLocks noGrp="1" noChangeArrowheads="1"/>
          </p:cNvSpPr>
          <p:nvPr>
            <p:ph type="body" idx="1"/>
          </p:nvPr>
        </p:nvSpPr>
        <p:spPr>
          <a:xfrm>
            <a:off x="1244183" y="1752600"/>
            <a:ext cx="9608695" cy="4495800"/>
          </a:xfrm>
        </p:spPr>
        <p:txBody>
          <a:bodyPr/>
          <a:lstStyle/>
          <a:p>
            <a:pPr eaLnBrk="1" hangingPunct="1"/>
            <a:r>
              <a:rPr lang="en-US" altLang="en-US" dirty="0" smtClean="0"/>
              <a:t>Point </a:t>
            </a:r>
            <a:r>
              <a:rPr lang="en-US" altLang="en-US" dirty="0"/>
              <a:t>prevalence:</a:t>
            </a:r>
          </a:p>
          <a:p>
            <a:pPr eaLnBrk="1" hangingPunct="1"/>
            <a:endParaRPr lang="en-US" altLang="en-US" dirty="0"/>
          </a:p>
          <a:p>
            <a:pPr eaLnBrk="1" hangingPunct="1">
              <a:buFontTx/>
              <a:buNone/>
            </a:pPr>
            <a:r>
              <a:rPr lang="en-US" altLang="en-US" dirty="0"/>
              <a:t> Total cases (old + new) at fixed point of time in place </a:t>
            </a:r>
          </a:p>
          <a:p>
            <a:pPr eaLnBrk="1" hangingPunct="1">
              <a:buFontTx/>
              <a:buNone/>
            </a:pPr>
            <a:r>
              <a:rPr lang="en-US" altLang="en-US" dirty="0"/>
              <a:t>                                                                                              </a:t>
            </a:r>
            <a:r>
              <a:rPr lang="en-US" altLang="en-US" dirty="0" smtClean="0"/>
              <a:t>            </a:t>
            </a:r>
            <a:r>
              <a:rPr lang="en-US" altLang="en-US" dirty="0"/>
              <a:t>x 10 </a:t>
            </a:r>
            <a:r>
              <a:rPr lang="en-US" altLang="en-US" baseline="30000" dirty="0"/>
              <a:t>n</a:t>
            </a:r>
          </a:p>
          <a:p>
            <a:pPr>
              <a:buNone/>
            </a:pPr>
            <a:r>
              <a:rPr lang="en-US" altLang="en-US" dirty="0"/>
              <a:t>  </a:t>
            </a:r>
            <a:r>
              <a:rPr lang="en-US" altLang="en-US" dirty="0" smtClean="0"/>
              <a:t> </a:t>
            </a:r>
            <a:r>
              <a:rPr lang="en-US" altLang="en-US" dirty="0"/>
              <a:t>total population </a:t>
            </a:r>
            <a:r>
              <a:rPr lang="en-US" dirty="0"/>
              <a:t>at </a:t>
            </a:r>
            <a:r>
              <a:rPr lang="en-US" dirty="0" smtClean="0"/>
              <a:t>risk </a:t>
            </a:r>
            <a:r>
              <a:rPr lang="en-US" altLang="en-US" dirty="0" smtClean="0"/>
              <a:t>in the </a:t>
            </a:r>
            <a:r>
              <a:rPr lang="en-US" dirty="0"/>
              <a:t>same</a:t>
            </a:r>
            <a:r>
              <a:rPr lang="en-US" altLang="en-US" dirty="0" smtClean="0"/>
              <a:t> place and time </a:t>
            </a:r>
            <a:endParaRPr lang="en-US" altLang="en-US" dirty="0"/>
          </a:p>
        </p:txBody>
      </p:sp>
      <p:sp>
        <p:nvSpPr>
          <p:cNvPr id="40964" name="Line 4"/>
          <p:cNvSpPr>
            <a:spLocks noChangeShapeType="1"/>
          </p:cNvSpPr>
          <p:nvPr/>
        </p:nvSpPr>
        <p:spPr bwMode="auto">
          <a:xfrm flipV="1">
            <a:off x="1364105" y="3477718"/>
            <a:ext cx="80347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5348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t>example</a:t>
            </a:r>
          </a:p>
        </p:txBody>
      </p:sp>
      <p:sp>
        <p:nvSpPr>
          <p:cNvPr id="43011" name="Rectangle 3"/>
          <p:cNvSpPr>
            <a:spLocks noGrp="1" noChangeArrowheads="1"/>
          </p:cNvSpPr>
          <p:nvPr>
            <p:ph type="body" idx="1"/>
          </p:nvPr>
        </p:nvSpPr>
        <p:spPr/>
        <p:txBody>
          <a:bodyPr/>
          <a:lstStyle/>
          <a:p>
            <a:pPr eaLnBrk="1" hangingPunct="1"/>
            <a:r>
              <a:rPr lang="en-US" altLang="en-US"/>
              <a:t>MOH conducted a survey for RVF among workers in slaughterhouses  in Makkah. 224 seropositive workers were identified among 6000 workers.</a:t>
            </a:r>
          </a:p>
          <a:p>
            <a:pPr eaLnBrk="1" hangingPunct="1"/>
            <a:endParaRPr lang="en-US" altLang="en-US"/>
          </a:p>
          <a:p>
            <a:pPr eaLnBrk="1" hangingPunct="1"/>
            <a:r>
              <a:rPr lang="en-US" altLang="en-US"/>
              <a:t>Calculate the prevalence of RVF.  </a:t>
            </a:r>
          </a:p>
        </p:txBody>
      </p:sp>
    </p:spTree>
    <p:extLst>
      <p:ext uri="{BB962C8B-B14F-4D97-AF65-F5344CB8AC3E}">
        <p14:creationId xmlns:p14="http://schemas.microsoft.com/office/powerpoint/2010/main" val="126424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838200" y="1199213"/>
            <a:ext cx="10515600" cy="4977750"/>
          </a:xfrm>
        </p:spPr>
        <p:txBody>
          <a:bodyPr/>
          <a:lstStyle/>
          <a:p>
            <a:pPr eaLnBrk="1" hangingPunct="1"/>
            <a:r>
              <a:rPr lang="en-US" altLang="en-US" dirty="0"/>
              <a:t>MOH conducted a survey for RVF among workers in slaughterhouses  in Makkah. 224 seropositive workers were identified among 6000 workers</a:t>
            </a:r>
            <a:r>
              <a:rPr lang="en-US" altLang="en-US" dirty="0" smtClean="0"/>
              <a:t>.</a:t>
            </a:r>
            <a:endParaRPr lang="en-US" altLang="en-US" dirty="0"/>
          </a:p>
          <a:p>
            <a:pPr eaLnBrk="1" hangingPunct="1"/>
            <a:r>
              <a:rPr lang="en-US" altLang="en-US" b="1" dirty="0" smtClean="0"/>
              <a:t>Calculate </a:t>
            </a:r>
            <a:r>
              <a:rPr lang="en-US" altLang="en-US" b="1" dirty="0"/>
              <a:t>the prevalence of RVF.  </a:t>
            </a:r>
            <a:endParaRPr lang="en-US" altLang="en-US" b="1" dirty="0" smtClean="0"/>
          </a:p>
          <a:p>
            <a:pPr>
              <a:buNone/>
            </a:pPr>
            <a:r>
              <a:rPr lang="en-US" altLang="en-US" dirty="0" smtClean="0"/>
              <a:t>Prevalence= </a:t>
            </a:r>
            <a:r>
              <a:rPr lang="en-US" altLang="en-US" sz="2400" dirty="0" smtClean="0"/>
              <a:t>Total </a:t>
            </a:r>
            <a:r>
              <a:rPr lang="en-US" altLang="en-US" sz="2400" dirty="0"/>
              <a:t>cases (old + new) at fixed point of time in place </a:t>
            </a:r>
            <a:r>
              <a:rPr lang="en-US" altLang="en-US" sz="2400" dirty="0" smtClean="0"/>
              <a:t>	x 10 </a:t>
            </a:r>
            <a:r>
              <a:rPr lang="en-US" altLang="en-US" sz="2400" baseline="30000" dirty="0" smtClean="0"/>
              <a:t>n</a:t>
            </a:r>
          </a:p>
          <a:p>
            <a:pPr>
              <a:buNone/>
            </a:pPr>
            <a:r>
              <a:rPr lang="en-US" altLang="en-US" sz="2400" dirty="0" smtClean="0"/>
              <a:t>			  total population </a:t>
            </a:r>
            <a:r>
              <a:rPr lang="en-US" sz="2400" dirty="0" smtClean="0"/>
              <a:t>at risk </a:t>
            </a:r>
            <a:r>
              <a:rPr lang="en-US" altLang="en-US" sz="2400" dirty="0" smtClean="0"/>
              <a:t>in the </a:t>
            </a:r>
            <a:r>
              <a:rPr lang="en-US" sz="2400" dirty="0" smtClean="0"/>
              <a:t>same</a:t>
            </a:r>
            <a:r>
              <a:rPr lang="en-US" altLang="en-US" sz="2400" dirty="0" smtClean="0"/>
              <a:t> place and time 			</a:t>
            </a:r>
          </a:p>
          <a:p>
            <a:pPr>
              <a:buNone/>
            </a:pPr>
            <a:r>
              <a:rPr lang="en-US" altLang="en-US" sz="2400" dirty="0"/>
              <a:t>	</a:t>
            </a:r>
            <a:r>
              <a:rPr lang="en-US" altLang="en-US" sz="2400" dirty="0" smtClean="0"/>
              <a:t>		=224 / 6,000 X 1,000 = 37 per 1,000</a:t>
            </a:r>
            <a:endParaRPr lang="en-US" altLang="en-US" b="1" dirty="0"/>
          </a:p>
        </p:txBody>
      </p:sp>
      <p:sp>
        <p:nvSpPr>
          <p:cNvPr id="5" name="Line 4"/>
          <p:cNvSpPr>
            <a:spLocks noChangeShapeType="1"/>
          </p:cNvSpPr>
          <p:nvPr/>
        </p:nvSpPr>
        <p:spPr bwMode="auto">
          <a:xfrm flipV="1">
            <a:off x="2713219" y="3477718"/>
            <a:ext cx="6685613" cy="299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35636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1379095" y="1199213"/>
            <a:ext cx="9503764" cy="2173574"/>
          </a:xfrm>
        </p:spPr>
        <p:txBody>
          <a:bodyPr>
            <a:normAutofit/>
          </a:bodyPr>
          <a:lstStyle/>
          <a:p>
            <a:pPr eaLnBrk="1" hangingPunct="1"/>
            <a:r>
              <a:rPr lang="en-US" altLang="en-US" dirty="0">
                <a:solidFill>
                  <a:srgbClr val="FF0000"/>
                </a:solidFill>
              </a:rPr>
              <a:t>Period </a:t>
            </a:r>
            <a:r>
              <a:rPr lang="en-US" altLang="en-US" dirty="0" smtClean="0">
                <a:solidFill>
                  <a:srgbClr val="FF0000"/>
                </a:solidFill>
              </a:rPr>
              <a:t>prevalence</a:t>
            </a:r>
          </a:p>
        </p:txBody>
      </p:sp>
      <p:sp>
        <p:nvSpPr>
          <p:cNvPr id="41987" name="Line 4"/>
          <p:cNvSpPr>
            <a:spLocks noChangeShapeType="1"/>
          </p:cNvSpPr>
          <p:nvPr/>
        </p:nvSpPr>
        <p:spPr bwMode="auto">
          <a:xfrm flipV="1">
            <a:off x="2023672" y="3792513"/>
            <a:ext cx="6670623" cy="87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1978702" y="2638271"/>
            <a:ext cx="9144000" cy="2246769"/>
          </a:xfrm>
          <a:prstGeom prst="rect">
            <a:avLst/>
          </a:prstGeom>
          <a:noFill/>
        </p:spPr>
        <p:txBody>
          <a:bodyPr wrap="square" rtlCol="0">
            <a:spAutoFit/>
          </a:bodyPr>
          <a:lstStyle/>
          <a:p>
            <a:r>
              <a:rPr lang="en-US" sz="2800" dirty="0" smtClean="0"/>
              <a:t>No. of existing</a:t>
            </a:r>
            <a:r>
              <a:rPr lang="en-US" sz="2800" baseline="0" dirty="0" smtClean="0"/>
              <a:t> cases (</a:t>
            </a:r>
            <a:r>
              <a:rPr lang="en-US" sz="2800" baseline="0" dirty="0" err="1" smtClean="0"/>
              <a:t>old+new</a:t>
            </a:r>
            <a:r>
              <a:rPr lang="en-US" sz="2800" baseline="0" dirty="0" smtClean="0"/>
              <a:t>) of a specified </a:t>
            </a:r>
          </a:p>
          <a:p>
            <a:r>
              <a:rPr lang="en-US" sz="2800" baseline="0" dirty="0" smtClean="0"/>
              <a:t>disease</a:t>
            </a:r>
            <a:r>
              <a:rPr lang="en-US" sz="2800" dirty="0" smtClean="0"/>
              <a:t> </a:t>
            </a:r>
            <a:r>
              <a:rPr lang="en-US" sz="2800" baseline="0" dirty="0" smtClean="0"/>
              <a:t>during a given period of time interval</a:t>
            </a:r>
          </a:p>
          <a:p>
            <a:r>
              <a:rPr lang="en-US" sz="2800" dirty="0"/>
              <a:t>	</a:t>
            </a:r>
            <a:r>
              <a:rPr lang="en-US" sz="2800" dirty="0" smtClean="0"/>
              <a:t>							X100</a:t>
            </a:r>
          </a:p>
          <a:p>
            <a:r>
              <a:rPr lang="en-US" sz="2800" dirty="0" smtClean="0"/>
              <a:t>Estimated mid-interval</a:t>
            </a:r>
            <a:r>
              <a:rPr lang="en-US" sz="2800" baseline="0" dirty="0" smtClean="0"/>
              <a:t> population at risk</a:t>
            </a:r>
            <a:endParaRPr lang="en-US" sz="2800" dirty="0" smtClean="0"/>
          </a:p>
          <a:p>
            <a:endParaRPr lang="en-US" sz="2800" dirty="0" smtClean="0"/>
          </a:p>
        </p:txBody>
      </p:sp>
    </p:spTree>
    <p:extLst>
      <p:ext uri="{BB962C8B-B14F-4D97-AF65-F5344CB8AC3E}">
        <p14:creationId xmlns:p14="http://schemas.microsoft.com/office/powerpoint/2010/main" val="1656714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Incidence, point prevalence and period prevalence</a:t>
            </a:r>
            <a:endParaRPr lang="en-US" sz="3200" dirty="0"/>
          </a:p>
        </p:txBody>
      </p:sp>
      <p:grpSp>
        <p:nvGrpSpPr>
          <p:cNvPr id="45" name="Group 44"/>
          <p:cNvGrpSpPr/>
          <p:nvPr/>
        </p:nvGrpSpPr>
        <p:grpSpPr>
          <a:xfrm>
            <a:off x="1224951" y="1811547"/>
            <a:ext cx="10176309" cy="4656660"/>
            <a:chOff x="1224951" y="1811547"/>
            <a:chExt cx="10176309" cy="4656660"/>
          </a:xfrm>
        </p:grpSpPr>
        <p:cxnSp>
          <p:nvCxnSpPr>
            <p:cNvPr id="5" name="Straight Connector 4"/>
            <p:cNvCxnSpPr/>
            <p:nvPr/>
          </p:nvCxnSpPr>
          <p:spPr>
            <a:xfrm>
              <a:off x="1345721" y="2432648"/>
              <a:ext cx="7435970" cy="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377350" y="2964611"/>
              <a:ext cx="1607388" cy="28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76514" y="3105511"/>
              <a:ext cx="3220529" cy="115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709357" y="3761119"/>
              <a:ext cx="2743200" cy="172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280694" y="4094675"/>
              <a:ext cx="2110597" cy="1150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798945" y="4712897"/>
              <a:ext cx="951782" cy="14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66492" y="5227609"/>
              <a:ext cx="25879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866626" y="5345500"/>
              <a:ext cx="2981865" cy="28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139351" y="1811547"/>
              <a:ext cx="17253" cy="429595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985178" y="1825923"/>
              <a:ext cx="17253" cy="429595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224951" y="2311879"/>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325592" y="2843842"/>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049990" y="2996242"/>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79960" y="3648975"/>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200176" y="4008409"/>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663791" y="4626637"/>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800483" y="5247738"/>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434860" y="5126968"/>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023230" y="2156604"/>
              <a:ext cx="1483744" cy="369332"/>
            </a:xfrm>
            <a:prstGeom prst="rect">
              <a:avLst/>
            </a:prstGeom>
            <a:noFill/>
          </p:spPr>
          <p:txBody>
            <a:bodyPr wrap="square" rtlCol="0">
              <a:spAutoFit/>
            </a:bodyPr>
            <a:lstStyle/>
            <a:p>
              <a:r>
                <a:rPr lang="en-US" dirty="0" smtClean="0"/>
                <a:t>Case 1</a:t>
              </a:r>
              <a:endParaRPr lang="en-US" dirty="0"/>
            </a:p>
          </p:txBody>
        </p:sp>
        <p:sp>
          <p:nvSpPr>
            <p:cNvPr id="36" name="TextBox 35"/>
            <p:cNvSpPr txBox="1"/>
            <p:nvPr/>
          </p:nvSpPr>
          <p:spPr>
            <a:xfrm>
              <a:off x="9434423" y="2895600"/>
              <a:ext cx="1483744" cy="369332"/>
            </a:xfrm>
            <a:prstGeom prst="rect">
              <a:avLst/>
            </a:prstGeom>
            <a:noFill/>
          </p:spPr>
          <p:txBody>
            <a:bodyPr wrap="square" rtlCol="0">
              <a:spAutoFit/>
            </a:bodyPr>
            <a:lstStyle/>
            <a:p>
              <a:r>
                <a:rPr lang="en-US" smtClean="0"/>
                <a:t>Case 3</a:t>
              </a:r>
              <a:endParaRPr lang="en-US" dirty="0"/>
            </a:p>
          </p:txBody>
        </p:sp>
        <p:sp>
          <p:nvSpPr>
            <p:cNvPr id="37" name="TextBox 36"/>
            <p:cNvSpPr txBox="1"/>
            <p:nvPr/>
          </p:nvSpPr>
          <p:spPr>
            <a:xfrm>
              <a:off x="3065261" y="2771954"/>
              <a:ext cx="1483744" cy="369332"/>
            </a:xfrm>
            <a:prstGeom prst="rect">
              <a:avLst/>
            </a:prstGeom>
            <a:noFill/>
          </p:spPr>
          <p:txBody>
            <a:bodyPr wrap="square" rtlCol="0">
              <a:spAutoFit/>
            </a:bodyPr>
            <a:lstStyle/>
            <a:p>
              <a:r>
                <a:rPr lang="en-US" smtClean="0"/>
                <a:t>Case 2</a:t>
              </a:r>
              <a:endParaRPr lang="en-US" dirty="0"/>
            </a:p>
          </p:txBody>
        </p:sp>
        <p:sp>
          <p:nvSpPr>
            <p:cNvPr id="38" name="TextBox 37"/>
            <p:cNvSpPr txBox="1"/>
            <p:nvPr/>
          </p:nvSpPr>
          <p:spPr>
            <a:xfrm>
              <a:off x="6426688" y="3510950"/>
              <a:ext cx="1483744" cy="369332"/>
            </a:xfrm>
            <a:prstGeom prst="rect">
              <a:avLst/>
            </a:prstGeom>
            <a:noFill/>
          </p:spPr>
          <p:txBody>
            <a:bodyPr wrap="square" rtlCol="0">
              <a:spAutoFit/>
            </a:bodyPr>
            <a:lstStyle/>
            <a:p>
              <a:r>
                <a:rPr lang="en-US" smtClean="0"/>
                <a:t>Case 4</a:t>
              </a:r>
              <a:endParaRPr lang="en-US" dirty="0"/>
            </a:p>
          </p:txBody>
        </p:sp>
        <p:sp>
          <p:nvSpPr>
            <p:cNvPr id="39" name="TextBox 38"/>
            <p:cNvSpPr txBox="1"/>
            <p:nvPr/>
          </p:nvSpPr>
          <p:spPr>
            <a:xfrm>
              <a:off x="9408554" y="3853131"/>
              <a:ext cx="1483744" cy="369332"/>
            </a:xfrm>
            <a:prstGeom prst="rect">
              <a:avLst/>
            </a:prstGeom>
            <a:noFill/>
          </p:spPr>
          <p:txBody>
            <a:bodyPr wrap="square" rtlCol="0">
              <a:spAutoFit/>
            </a:bodyPr>
            <a:lstStyle/>
            <a:p>
              <a:r>
                <a:rPr lang="en-US" smtClean="0"/>
                <a:t>Case 5</a:t>
              </a:r>
              <a:endParaRPr lang="en-US" dirty="0"/>
            </a:p>
          </p:txBody>
        </p:sp>
        <p:sp>
          <p:nvSpPr>
            <p:cNvPr id="40" name="TextBox 39"/>
            <p:cNvSpPr txBox="1"/>
            <p:nvPr/>
          </p:nvSpPr>
          <p:spPr>
            <a:xfrm>
              <a:off x="9733484" y="4436852"/>
              <a:ext cx="1483744" cy="369332"/>
            </a:xfrm>
            <a:prstGeom prst="rect">
              <a:avLst/>
            </a:prstGeom>
            <a:noFill/>
          </p:spPr>
          <p:txBody>
            <a:bodyPr wrap="square" rtlCol="0">
              <a:spAutoFit/>
            </a:bodyPr>
            <a:lstStyle/>
            <a:p>
              <a:r>
                <a:rPr lang="en-US" dirty="0" smtClean="0"/>
                <a:t>Case 6</a:t>
              </a:r>
              <a:endParaRPr lang="en-US" dirty="0"/>
            </a:p>
          </p:txBody>
        </p:sp>
        <p:sp>
          <p:nvSpPr>
            <p:cNvPr id="41" name="TextBox 40"/>
            <p:cNvSpPr txBox="1"/>
            <p:nvPr/>
          </p:nvSpPr>
          <p:spPr>
            <a:xfrm>
              <a:off x="4037182" y="4917057"/>
              <a:ext cx="1483744" cy="369332"/>
            </a:xfrm>
            <a:prstGeom prst="rect">
              <a:avLst/>
            </a:prstGeom>
            <a:noFill/>
          </p:spPr>
          <p:txBody>
            <a:bodyPr wrap="square" rtlCol="0">
              <a:spAutoFit/>
            </a:bodyPr>
            <a:lstStyle/>
            <a:p>
              <a:r>
                <a:rPr lang="en-US" dirty="0" smtClean="0"/>
                <a:t>Case 7</a:t>
              </a:r>
              <a:endParaRPr lang="en-US" dirty="0"/>
            </a:p>
          </p:txBody>
        </p:sp>
        <p:sp>
          <p:nvSpPr>
            <p:cNvPr id="42" name="TextBox 41"/>
            <p:cNvSpPr txBox="1"/>
            <p:nvPr/>
          </p:nvSpPr>
          <p:spPr>
            <a:xfrm>
              <a:off x="9917516" y="5069457"/>
              <a:ext cx="1483744" cy="369332"/>
            </a:xfrm>
            <a:prstGeom prst="rect">
              <a:avLst/>
            </a:prstGeom>
            <a:noFill/>
          </p:spPr>
          <p:txBody>
            <a:bodyPr wrap="square" rtlCol="0">
              <a:spAutoFit/>
            </a:bodyPr>
            <a:lstStyle/>
            <a:p>
              <a:r>
                <a:rPr lang="en-US" dirty="0" smtClean="0"/>
                <a:t>Case 8</a:t>
              </a:r>
              <a:endParaRPr lang="en-US" dirty="0"/>
            </a:p>
          </p:txBody>
        </p:sp>
        <p:sp>
          <p:nvSpPr>
            <p:cNvPr id="43" name="TextBox 42"/>
            <p:cNvSpPr txBox="1"/>
            <p:nvPr/>
          </p:nvSpPr>
          <p:spPr>
            <a:xfrm>
              <a:off x="7499244" y="6084499"/>
              <a:ext cx="1483744" cy="369332"/>
            </a:xfrm>
            <a:prstGeom prst="rect">
              <a:avLst/>
            </a:prstGeom>
            <a:noFill/>
          </p:spPr>
          <p:txBody>
            <a:bodyPr wrap="square" rtlCol="0">
              <a:spAutoFit/>
            </a:bodyPr>
            <a:lstStyle/>
            <a:p>
              <a:r>
                <a:rPr lang="en-US" dirty="0" smtClean="0">
                  <a:solidFill>
                    <a:schemeClr val="accent6">
                      <a:lumMod val="50000"/>
                    </a:schemeClr>
                  </a:solidFill>
                </a:rPr>
                <a:t>Dec 31</a:t>
              </a:r>
              <a:endParaRPr lang="en-US" dirty="0">
                <a:solidFill>
                  <a:schemeClr val="accent6">
                    <a:lumMod val="50000"/>
                  </a:schemeClr>
                </a:solidFill>
              </a:endParaRPr>
            </a:p>
          </p:txBody>
        </p:sp>
        <p:sp>
          <p:nvSpPr>
            <p:cNvPr id="44" name="TextBox 43"/>
            <p:cNvSpPr txBox="1"/>
            <p:nvPr/>
          </p:nvSpPr>
          <p:spPr>
            <a:xfrm>
              <a:off x="1751184" y="6098875"/>
              <a:ext cx="1483744" cy="369332"/>
            </a:xfrm>
            <a:prstGeom prst="rect">
              <a:avLst/>
            </a:prstGeom>
            <a:noFill/>
          </p:spPr>
          <p:txBody>
            <a:bodyPr wrap="square" rtlCol="0">
              <a:spAutoFit/>
            </a:bodyPr>
            <a:lstStyle/>
            <a:p>
              <a:r>
                <a:rPr lang="en-US" dirty="0" smtClean="0">
                  <a:solidFill>
                    <a:schemeClr val="accent6">
                      <a:lumMod val="50000"/>
                    </a:schemeClr>
                  </a:solidFill>
                </a:rPr>
                <a:t>Jan1</a:t>
              </a:r>
              <a:endParaRPr lang="en-US" dirty="0">
                <a:solidFill>
                  <a:schemeClr val="accent6">
                    <a:lumMod val="50000"/>
                  </a:schemeClr>
                </a:solidFill>
              </a:endParaRPr>
            </a:p>
          </p:txBody>
        </p:sp>
      </p:grpSp>
    </p:spTree>
    <p:extLst>
      <p:ext uri="{BB962C8B-B14F-4D97-AF65-F5344CB8AC3E}">
        <p14:creationId xmlns:p14="http://schemas.microsoft.com/office/powerpoint/2010/main" val="25534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 health problem in </a:t>
            </a:r>
            <a:r>
              <a:rPr lang="en-US" dirty="0"/>
              <a:t>S</a:t>
            </a:r>
            <a:r>
              <a:rPr lang="en-US" dirty="0" smtClean="0"/>
              <a:t>audi Arabia?</a:t>
            </a:r>
            <a:endParaRPr lang="en-US" dirty="0"/>
          </a:p>
        </p:txBody>
      </p:sp>
      <p:sp>
        <p:nvSpPr>
          <p:cNvPr id="3" name="Content Placeholder 2"/>
          <p:cNvSpPr>
            <a:spLocks noGrp="1"/>
          </p:cNvSpPr>
          <p:nvPr>
            <p:ph idx="1"/>
          </p:nvPr>
        </p:nvSpPr>
        <p:spPr/>
        <p:txBody>
          <a:bodyPr/>
          <a:lstStyle/>
          <a:p>
            <a:r>
              <a:rPr lang="en-US" dirty="0"/>
              <a:t>Diabetes </a:t>
            </a:r>
          </a:p>
          <a:p>
            <a:r>
              <a:rPr lang="en-US" dirty="0"/>
              <a:t>Breast cancer</a:t>
            </a:r>
          </a:p>
          <a:p>
            <a:r>
              <a:rPr lang="en-US" dirty="0"/>
              <a:t>Teenage pregnancy </a:t>
            </a:r>
          </a:p>
          <a:p>
            <a:r>
              <a:rPr lang="en-US" dirty="0"/>
              <a:t>Thalassemia </a:t>
            </a:r>
          </a:p>
          <a:p>
            <a:endParaRPr lang="en-US" dirty="0"/>
          </a:p>
        </p:txBody>
      </p:sp>
    </p:spTree>
    <p:extLst>
      <p:ext uri="{BB962C8B-B14F-4D97-AF65-F5344CB8AC3E}">
        <p14:creationId xmlns:p14="http://schemas.microsoft.com/office/powerpoint/2010/main" val="587470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154" y="5176367"/>
            <a:ext cx="5412529" cy="1457842"/>
          </a:xfrm>
        </p:spPr>
        <p:txBody>
          <a:bodyPr>
            <a:normAutofit/>
          </a:bodyPr>
          <a:lstStyle/>
          <a:p>
            <a:r>
              <a:rPr lang="en-US" dirty="0" smtClean="0"/>
              <a:t>Incidence:</a:t>
            </a:r>
            <a:r>
              <a:rPr lang="en-US" baseline="0" dirty="0" smtClean="0"/>
              <a:t> 3, 4, 5, 8</a:t>
            </a:r>
          </a:p>
          <a:p>
            <a:r>
              <a:rPr lang="en-US" baseline="0" dirty="0" smtClean="0"/>
              <a:t>Point prevalence </a:t>
            </a:r>
            <a:r>
              <a:rPr lang="en-US" baseline="0" dirty="0" err="1" smtClean="0"/>
              <a:t>dec</a:t>
            </a:r>
            <a:r>
              <a:rPr lang="en-US" baseline="0" dirty="0" smtClean="0"/>
              <a:t> 31: 1, 3, 5, 8</a:t>
            </a:r>
          </a:p>
          <a:p>
            <a:endParaRPr lang="en-US" dirty="0"/>
          </a:p>
        </p:txBody>
      </p:sp>
      <p:grpSp>
        <p:nvGrpSpPr>
          <p:cNvPr id="4" name="Group 3"/>
          <p:cNvGrpSpPr/>
          <p:nvPr/>
        </p:nvGrpSpPr>
        <p:grpSpPr>
          <a:xfrm>
            <a:off x="1224951" y="879894"/>
            <a:ext cx="10128849" cy="3795623"/>
            <a:chOff x="1224951" y="1811547"/>
            <a:chExt cx="10176309" cy="4656660"/>
          </a:xfrm>
        </p:grpSpPr>
        <p:cxnSp>
          <p:nvCxnSpPr>
            <p:cNvPr id="5" name="Straight Connector 4"/>
            <p:cNvCxnSpPr/>
            <p:nvPr/>
          </p:nvCxnSpPr>
          <p:spPr>
            <a:xfrm>
              <a:off x="1345721" y="2432648"/>
              <a:ext cx="7435970" cy="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377350" y="2964611"/>
              <a:ext cx="1607388" cy="28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76514" y="3105511"/>
              <a:ext cx="3220529" cy="115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709357" y="3761119"/>
              <a:ext cx="2743200" cy="172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280694" y="4094675"/>
              <a:ext cx="2110597" cy="1150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798945" y="4712897"/>
              <a:ext cx="951782" cy="14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66492" y="5227609"/>
              <a:ext cx="25879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866626" y="5345500"/>
              <a:ext cx="2981865" cy="28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139351" y="1811547"/>
              <a:ext cx="17253" cy="429595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985178" y="1825923"/>
              <a:ext cx="17253" cy="429595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224951" y="2311879"/>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25592" y="2843842"/>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49990" y="2996242"/>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79960" y="3648975"/>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200176" y="4008409"/>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663791" y="4626637"/>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00483" y="5247738"/>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434860" y="5126968"/>
              <a:ext cx="224288"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023230" y="2156604"/>
              <a:ext cx="1483744" cy="369332"/>
            </a:xfrm>
            <a:prstGeom prst="rect">
              <a:avLst/>
            </a:prstGeom>
            <a:noFill/>
          </p:spPr>
          <p:txBody>
            <a:bodyPr wrap="square" rtlCol="0">
              <a:spAutoFit/>
            </a:bodyPr>
            <a:lstStyle/>
            <a:p>
              <a:r>
                <a:rPr lang="en-US" dirty="0" smtClean="0"/>
                <a:t>Case 1</a:t>
              </a:r>
              <a:endParaRPr lang="en-US" dirty="0"/>
            </a:p>
          </p:txBody>
        </p:sp>
        <p:sp>
          <p:nvSpPr>
            <p:cNvPr id="24" name="TextBox 23"/>
            <p:cNvSpPr txBox="1"/>
            <p:nvPr/>
          </p:nvSpPr>
          <p:spPr>
            <a:xfrm>
              <a:off x="9434423" y="2895600"/>
              <a:ext cx="1483744" cy="369332"/>
            </a:xfrm>
            <a:prstGeom prst="rect">
              <a:avLst/>
            </a:prstGeom>
            <a:noFill/>
          </p:spPr>
          <p:txBody>
            <a:bodyPr wrap="square" rtlCol="0">
              <a:spAutoFit/>
            </a:bodyPr>
            <a:lstStyle/>
            <a:p>
              <a:r>
                <a:rPr lang="en-US" smtClean="0"/>
                <a:t>Case 3</a:t>
              </a:r>
              <a:endParaRPr lang="en-US" dirty="0"/>
            </a:p>
          </p:txBody>
        </p:sp>
        <p:sp>
          <p:nvSpPr>
            <p:cNvPr id="25" name="TextBox 24"/>
            <p:cNvSpPr txBox="1"/>
            <p:nvPr/>
          </p:nvSpPr>
          <p:spPr>
            <a:xfrm>
              <a:off x="3065261" y="2771954"/>
              <a:ext cx="1483744" cy="369332"/>
            </a:xfrm>
            <a:prstGeom prst="rect">
              <a:avLst/>
            </a:prstGeom>
            <a:noFill/>
          </p:spPr>
          <p:txBody>
            <a:bodyPr wrap="square" rtlCol="0">
              <a:spAutoFit/>
            </a:bodyPr>
            <a:lstStyle/>
            <a:p>
              <a:r>
                <a:rPr lang="en-US" smtClean="0"/>
                <a:t>Case 2</a:t>
              </a:r>
              <a:endParaRPr lang="en-US" dirty="0"/>
            </a:p>
          </p:txBody>
        </p:sp>
        <p:sp>
          <p:nvSpPr>
            <p:cNvPr id="26" name="TextBox 25"/>
            <p:cNvSpPr txBox="1"/>
            <p:nvPr/>
          </p:nvSpPr>
          <p:spPr>
            <a:xfrm>
              <a:off x="6426688" y="3510950"/>
              <a:ext cx="1483744" cy="369332"/>
            </a:xfrm>
            <a:prstGeom prst="rect">
              <a:avLst/>
            </a:prstGeom>
            <a:noFill/>
          </p:spPr>
          <p:txBody>
            <a:bodyPr wrap="square" rtlCol="0">
              <a:spAutoFit/>
            </a:bodyPr>
            <a:lstStyle/>
            <a:p>
              <a:r>
                <a:rPr lang="en-US" smtClean="0"/>
                <a:t>Case 4</a:t>
              </a:r>
              <a:endParaRPr lang="en-US" dirty="0"/>
            </a:p>
          </p:txBody>
        </p:sp>
        <p:sp>
          <p:nvSpPr>
            <p:cNvPr id="27" name="TextBox 26"/>
            <p:cNvSpPr txBox="1"/>
            <p:nvPr/>
          </p:nvSpPr>
          <p:spPr>
            <a:xfrm>
              <a:off x="9408554" y="3853131"/>
              <a:ext cx="1483744" cy="369332"/>
            </a:xfrm>
            <a:prstGeom prst="rect">
              <a:avLst/>
            </a:prstGeom>
            <a:noFill/>
          </p:spPr>
          <p:txBody>
            <a:bodyPr wrap="square" rtlCol="0">
              <a:spAutoFit/>
            </a:bodyPr>
            <a:lstStyle/>
            <a:p>
              <a:r>
                <a:rPr lang="en-US" smtClean="0"/>
                <a:t>Case 5</a:t>
              </a:r>
              <a:endParaRPr lang="en-US" dirty="0"/>
            </a:p>
          </p:txBody>
        </p:sp>
        <p:sp>
          <p:nvSpPr>
            <p:cNvPr id="28" name="TextBox 27"/>
            <p:cNvSpPr txBox="1"/>
            <p:nvPr/>
          </p:nvSpPr>
          <p:spPr>
            <a:xfrm>
              <a:off x="9733484" y="4436852"/>
              <a:ext cx="1483744" cy="369332"/>
            </a:xfrm>
            <a:prstGeom prst="rect">
              <a:avLst/>
            </a:prstGeom>
            <a:noFill/>
          </p:spPr>
          <p:txBody>
            <a:bodyPr wrap="square" rtlCol="0">
              <a:spAutoFit/>
            </a:bodyPr>
            <a:lstStyle/>
            <a:p>
              <a:r>
                <a:rPr lang="en-US" dirty="0" smtClean="0"/>
                <a:t>Case 6</a:t>
              </a:r>
              <a:endParaRPr lang="en-US" dirty="0"/>
            </a:p>
          </p:txBody>
        </p:sp>
        <p:sp>
          <p:nvSpPr>
            <p:cNvPr id="29" name="TextBox 28"/>
            <p:cNvSpPr txBox="1"/>
            <p:nvPr/>
          </p:nvSpPr>
          <p:spPr>
            <a:xfrm>
              <a:off x="4037182" y="4917057"/>
              <a:ext cx="1483744" cy="369332"/>
            </a:xfrm>
            <a:prstGeom prst="rect">
              <a:avLst/>
            </a:prstGeom>
            <a:noFill/>
          </p:spPr>
          <p:txBody>
            <a:bodyPr wrap="square" rtlCol="0">
              <a:spAutoFit/>
            </a:bodyPr>
            <a:lstStyle/>
            <a:p>
              <a:r>
                <a:rPr lang="en-US" dirty="0" smtClean="0"/>
                <a:t>Case 7</a:t>
              </a:r>
              <a:endParaRPr lang="en-US" dirty="0"/>
            </a:p>
          </p:txBody>
        </p:sp>
        <p:sp>
          <p:nvSpPr>
            <p:cNvPr id="30" name="TextBox 29"/>
            <p:cNvSpPr txBox="1"/>
            <p:nvPr/>
          </p:nvSpPr>
          <p:spPr>
            <a:xfrm>
              <a:off x="9917516" y="5069457"/>
              <a:ext cx="1483744" cy="369332"/>
            </a:xfrm>
            <a:prstGeom prst="rect">
              <a:avLst/>
            </a:prstGeom>
            <a:noFill/>
          </p:spPr>
          <p:txBody>
            <a:bodyPr wrap="square" rtlCol="0">
              <a:spAutoFit/>
            </a:bodyPr>
            <a:lstStyle/>
            <a:p>
              <a:r>
                <a:rPr lang="en-US" dirty="0" smtClean="0"/>
                <a:t>Case 8</a:t>
              </a:r>
              <a:endParaRPr lang="en-US" dirty="0"/>
            </a:p>
          </p:txBody>
        </p:sp>
        <p:sp>
          <p:nvSpPr>
            <p:cNvPr id="31" name="TextBox 30"/>
            <p:cNvSpPr txBox="1"/>
            <p:nvPr/>
          </p:nvSpPr>
          <p:spPr>
            <a:xfrm>
              <a:off x="7499244" y="6084499"/>
              <a:ext cx="1483744" cy="369332"/>
            </a:xfrm>
            <a:prstGeom prst="rect">
              <a:avLst/>
            </a:prstGeom>
            <a:noFill/>
          </p:spPr>
          <p:txBody>
            <a:bodyPr wrap="square" rtlCol="0">
              <a:spAutoFit/>
            </a:bodyPr>
            <a:lstStyle/>
            <a:p>
              <a:r>
                <a:rPr lang="en-US" dirty="0" smtClean="0">
                  <a:solidFill>
                    <a:schemeClr val="accent6">
                      <a:lumMod val="50000"/>
                    </a:schemeClr>
                  </a:solidFill>
                </a:rPr>
                <a:t>Dec 31</a:t>
              </a:r>
              <a:endParaRPr lang="en-US" dirty="0">
                <a:solidFill>
                  <a:schemeClr val="accent6">
                    <a:lumMod val="50000"/>
                  </a:schemeClr>
                </a:solidFill>
              </a:endParaRPr>
            </a:p>
          </p:txBody>
        </p:sp>
        <p:sp>
          <p:nvSpPr>
            <p:cNvPr id="32" name="TextBox 31"/>
            <p:cNvSpPr txBox="1"/>
            <p:nvPr/>
          </p:nvSpPr>
          <p:spPr>
            <a:xfrm>
              <a:off x="1751184" y="6098875"/>
              <a:ext cx="1483744" cy="369332"/>
            </a:xfrm>
            <a:prstGeom prst="rect">
              <a:avLst/>
            </a:prstGeom>
            <a:noFill/>
          </p:spPr>
          <p:txBody>
            <a:bodyPr wrap="square" rtlCol="0">
              <a:spAutoFit/>
            </a:bodyPr>
            <a:lstStyle/>
            <a:p>
              <a:r>
                <a:rPr lang="en-US" dirty="0" smtClean="0">
                  <a:solidFill>
                    <a:schemeClr val="accent6">
                      <a:lumMod val="50000"/>
                    </a:schemeClr>
                  </a:solidFill>
                </a:rPr>
                <a:t>Jan1</a:t>
              </a:r>
              <a:endParaRPr lang="en-US" dirty="0">
                <a:solidFill>
                  <a:schemeClr val="accent6">
                    <a:lumMod val="50000"/>
                  </a:schemeClr>
                </a:solidFill>
              </a:endParaRPr>
            </a:p>
          </p:txBody>
        </p:sp>
      </p:grpSp>
      <p:sp>
        <p:nvSpPr>
          <p:cNvPr id="33" name="Content Placeholder 2"/>
          <p:cNvSpPr txBox="1">
            <a:spLocks/>
          </p:cNvSpPr>
          <p:nvPr/>
        </p:nvSpPr>
        <p:spPr>
          <a:xfrm>
            <a:off x="6250729" y="5173490"/>
            <a:ext cx="5619218" cy="1457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Point prevalence jan1: 1, 2, 7</a:t>
            </a:r>
          </a:p>
          <a:p>
            <a:r>
              <a:rPr lang="en-US" dirty="0" smtClean="0"/>
              <a:t>Period prevalence: 1, 2, 3, 4, 5, 7, 8</a:t>
            </a:r>
          </a:p>
          <a:p>
            <a:endParaRPr lang="en-US" dirty="0"/>
          </a:p>
        </p:txBody>
      </p:sp>
    </p:spTree>
    <p:extLst>
      <p:ext uri="{BB962C8B-B14F-4D97-AF65-F5344CB8AC3E}">
        <p14:creationId xmlns:p14="http://schemas.microsoft.com/office/powerpoint/2010/main" val="291161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vs. prevalence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8508" y="1708880"/>
            <a:ext cx="4894985" cy="2541627"/>
          </a:xfrm>
        </p:spPr>
      </p:pic>
      <p:sp>
        <p:nvSpPr>
          <p:cNvPr id="5" name="TextBox 4"/>
          <p:cNvSpPr txBox="1"/>
          <p:nvPr/>
        </p:nvSpPr>
        <p:spPr>
          <a:xfrm>
            <a:off x="838200" y="5126636"/>
            <a:ext cx="8320789" cy="954107"/>
          </a:xfrm>
          <a:prstGeom prst="rect">
            <a:avLst/>
          </a:prstGeom>
          <a:noFill/>
        </p:spPr>
        <p:txBody>
          <a:bodyPr wrap="square" rtlCol="0">
            <a:spAutoFit/>
          </a:bodyPr>
          <a:lstStyle/>
          <a:p>
            <a:r>
              <a:rPr lang="en-US" sz="2800" dirty="0" smtClean="0"/>
              <a:t>Incidence: causality</a:t>
            </a:r>
          </a:p>
          <a:p>
            <a:r>
              <a:rPr lang="en-US" sz="2800" dirty="0" smtClean="0"/>
              <a:t>Prevalence: magnitude of health problem</a:t>
            </a:r>
            <a:endParaRPr lang="en-US" sz="2800" dirty="0"/>
          </a:p>
        </p:txBody>
      </p:sp>
    </p:spTree>
    <p:extLst>
      <p:ext uri="{BB962C8B-B14F-4D97-AF65-F5344CB8AC3E}">
        <p14:creationId xmlns:p14="http://schemas.microsoft.com/office/powerpoint/2010/main" val="838589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61708"/>
          </a:xfrm>
        </p:spPr>
        <p:txBody>
          <a:bodyPr/>
          <a:lstStyle/>
          <a:p>
            <a:pPr algn="ctr"/>
            <a:r>
              <a:rPr lang="en-US" b="1" dirty="0" smtClean="0">
                <a:solidFill>
                  <a:srgbClr val="C00000"/>
                </a:solidFill>
              </a:rPr>
              <a:t>Mortality rates</a:t>
            </a:r>
            <a:endParaRPr lang="en-US" b="1" dirty="0">
              <a:solidFill>
                <a:srgbClr val="C00000"/>
              </a:solidFill>
            </a:endParaRPr>
          </a:p>
        </p:txBody>
      </p:sp>
    </p:spTree>
    <p:extLst>
      <p:ext uri="{BB962C8B-B14F-4D97-AF65-F5344CB8AC3E}">
        <p14:creationId xmlns:p14="http://schemas.microsoft.com/office/powerpoint/2010/main" val="26789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Rate </a:t>
            </a:r>
          </a:p>
          <a:p>
            <a:r>
              <a:rPr lang="en-US" dirty="0" smtClean="0"/>
              <a:t>Ratio</a:t>
            </a:r>
          </a:p>
          <a:p>
            <a:r>
              <a:rPr lang="en-US" dirty="0" smtClean="0"/>
              <a:t>Proportion </a:t>
            </a:r>
            <a:endParaRPr lang="en-US" dirty="0"/>
          </a:p>
        </p:txBody>
      </p:sp>
    </p:spTree>
    <p:extLst>
      <p:ext uri="{BB962C8B-B14F-4D97-AF65-F5344CB8AC3E}">
        <p14:creationId xmlns:p14="http://schemas.microsoft.com/office/powerpoint/2010/main" val="40427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ChangeArrowheads="1"/>
          </p:cNvSpPr>
          <p:nvPr/>
        </p:nvSpPr>
        <p:spPr bwMode="auto">
          <a:xfrm>
            <a:off x="1703388" y="1341439"/>
            <a:ext cx="896461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hangingPunct="1">
              <a:lnSpc>
                <a:spcPct val="150000"/>
              </a:lnSpc>
            </a:pPr>
            <a:r>
              <a:rPr lang="en-US" altLang="en-US" sz="2800" dirty="0" smtClean="0"/>
              <a:t>		  </a:t>
            </a:r>
          </a:p>
          <a:p>
            <a:pPr algn="just" eaLnBrk="1" hangingPunct="1">
              <a:lnSpc>
                <a:spcPct val="150000"/>
              </a:lnSpc>
            </a:pPr>
            <a:endParaRPr lang="en-US" altLang="en-US" sz="2800" dirty="0"/>
          </a:p>
          <a:p>
            <a:pPr algn="just" eaLnBrk="1" hangingPunct="1">
              <a:lnSpc>
                <a:spcPct val="150000"/>
              </a:lnSpc>
            </a:pPr>
            <a:r>
              <a:rPr lang="en-US" altLang="en-US" sz="2800" dirty="0" smtClean="0"/>
              <a:t>		   No. of deaths in one year</a:t>
            </a:r>
          </a:p>
          <a:p>
            <a:pPr algn="just" eaLnBrk="1" hangingPunct="1">
              <a:lnSpc>
                <a:spcPct val="150000"/>
              </a:lnSpc>
            </a:pPr>
            <a:r>
              <a:rPr lang="en-US" altLang="en-US" sz="2800" dirty="0" smtClean="0"/>
              <a:t>Death rate= 					X1000</a:t>
            </a:r>
          </a:p>
          <a:p>
            <a:pPr algn="just" eaLnBrk="1" hangingPunct="1">
              <a:lnSpc>
                <a:spcPct val="150000"/>
              </a:lnSpc>
            </a:pPr>
            <a:r>
              <a:rPr lang="en-US" altLang="en-US" sz="2800" dirty="0"/>
              <a:t>	</a:t>
            </a:r>
            <a:r>
              <a:rPr lang="en-US" altLang="en-US" sz="2800" dirty="0" smtClean="0"/>
              <a:t>	   Mid-year population</a:t>
            </a:r>
            <a:endParaRPr lang="en-US" altLang="en-US" sz="2800" dirty="0"/>
          </a:p>
        </p:txBody>
      </p:sp>
      <p:sp>
        <p:nvSpPr>
          <p:cNvPr id="186372" name="Text Box 4"/>
          <p:cNvSpPr txBox="1">
            <a:spLocks noChangeArrowheads="1"/>
          </p:cNvSpPr>
          <p:nvPr/>
        </p:nvSpPr>
        <p:spPr bwMode="auto">
          <a:xfrm>
            <a:off x="1774826" y="810402"/>
            <a:ext cx="5688013"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130000"/>
              </a:lnSpc>
            </a:pPr>
            <a:r>
              <a:rPr lang="en-US" altLang="en-US" sz="3600" b="1" dirty="0">
                <a:solidFill>
                  <a:srgbClr val="C00000"/>
                </a:solidFill>
              </a:rPr>
              <a:t>Mortality Rates</a:t>
            </a:r>
          </a:p>
        </p:txBody>
      </p:sp>
      <p:cxnSp>
        <p:nvCxnSpPr>
          <p:cNvPr id="3" name="Straight Connector 2"/>
          <p:cNvCxnSpPr/>
          <p:nvPr/>
        </p:nvCxnSpPr>
        <p:spPr>
          <a:xfrm>
            <a:off x="3837483" y="3657598"/>
            <a:ext cx="4272197" cy="149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28861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solidFill>
              </a:rPr>
              <a:t>Mortality rates </a:t>
            </a:r>
            <a:endParaRPr lang="en-US" b="1" dirty="0">
              <a:solidFill>
                <a:schemeClr val="accent5"/>
              </a:solidFill>
            </a:endParaRPr>
          </a:p>
        </p:txBody>
      </p:sp>
      <p:sp>
        <p:nvSpPr>
          <p:cNvPr id="3" name="Content Placeholder 2"/>
          <p:cNvSpPr>
            <a:spLocks noGrp="1"/>
          </p:cNvSpPr>
          <p:nvPr>
            <p:ph idx="1"/>
          </p:nvPr>
        </p:nvSpPr>
        <p:spPr/>
        <p:txBody>
          <a:bodyPr/>
          <a:lstStyle/>
          <a:p>
            <a:pPr>
              <a:lnSpc>
                <a:spcPct val="150000"/>
              </a:lnSpc>
            </a:pPr>
            <a:r>
              <a:rPr lang="en-US" dirty="0" smtClean="0"/>
              <a:t>Crude death rates</a:t>
            </a:r>
          </a:p>
          <a:p>
            <a:pPr>
              <a:lnSpc>
                <a:spcPct val="150000"/>
              </a:lnSpc>
            </a:pPr>
            <a:r>
              <a:rPr lang="en-US" dirty="0" smtClean="0"/>
              <a:t>Specific death rates</a:t>
            </a:r>
          </a:p>
          <a:p>
            <a:pPr>
              <a:lnSpc>
                <a:spcPct val="150000"/>
              </a:lnSpc>
            </a:pPr>
            <a:r>
              <a:rPr lang="en-US" dirty="0" smtClean="0"/>
              <a:t>Standardized death rates</a:t>
            </a:r>
            <a:endParaRPr lang="en-US" dirty="0"/>
          </a:p>
        </p:txBody>
      </p:sp>
    </p:spTree>
    <p:extLst>
      <p:ext uri="{BB962C8B-B14F-4D97-AF65-F5344CB8AC3E}">
        <p14:creationId xmlns:p14="http://schemas.microsoft.com/office/powerpoint/2010/main" val="1750219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a:xfrm>
            <a:off x="1595439" y="716010"/>
            <a:ext cx="7572375" cy="1143000"/>
          </a:xfrm>
        </p:spPr>
        <p:txBody>
          <a:bodyPr>
            <a:normAutofit/>
          </a:bodyPr>
          <a:lstStyle/>
          <a:p>
            <a:pPr eaLnBrk="1" hangingPunct="1"/>
            <a:r>
              <a:rPr lang="en-US" altLang="en-US" sz="3600" b="1" dirty="0">
                <a:solidFill>
                  <a:srgbClr val="C00000"/>
                </a:solidFill>
                <a:latin typeface="Tahoma" charset="0"/>
                <a:cs typeface="Tahoma" charset="0"/>
              </a:rPr>
              <a:t>Crude Death Rate (CDR)</a:t>
            </a:r>
          </a:p>
        </p:txBody>
      </p:sp>
      <p:sp>
        <p:nvSpPr>
          <p:cNvPr id="1029" name="Rectangle 4"/>
          <p:cNvSpPr>
            <a:spLocks noChangeArrowheads="1"/>
          </p:cNvSpPr>
          <p:nvPr/>
        </p:nvSpPr>
        <p:spPr bwMode="auto">
          <a:xfrm>
            <a:off x="1524001" y="28744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p>
        </p:txBody>
      </p:sp>
      <p:graphicFrame>
        <p:nvGraphicFramePr>
          <p:cNvPr id="188421" name="Object 5"/>
          <p:cNvGraphicFramePr>
            <a:graphicFrameLocks noChangeAspect="1"/>
          </p:cNvGraphicFramePr>
          <p:nvPr/>
        </p:nvGraphicFramePr>
        <p:xfrm>
          <a:off x="1689101" y="3143250"/>
          <a:ext cx="8836025" cy="1100138"/>
        </p:xfrm>
        <a:graphic>
          <a:graphicData uri="http://schemas.openxmlformats.org/presentationml/2006/ole">
            <mc:AlternateContent xmlns:mc="http://schemas.openxmlformats.org/markup-compatibility/2006">
              <mc:Choice xmlns:v="urn:schemas-microsoft-com:vml" Requires="v">
                <p:oleObj spid="_x0000_s13392" name="Equation" r:id="rId4" imgW="4343400" imgH="736560" progId="Equation.3">
                  <p:embed/>
                </p:oleObj>
              </mc:Choice>
              <mc:Fallback>
                <p:oleObj name="Equation" r:id="rId4" imgW="4343400" imgH="736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101" y="3143250"/>
                        <a:ext cx="8836025" cy="1100138"/>
                      </a:xfrm>
                      <a:prstGeom prst="rect">
                        <a:avLst/>
                      </a:prstGeom>
                      <a:solidFill>
                        <a:srgbClr val="FFFFFF"/>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11982102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Specific mortality rate</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107175919"/>
              </p:ext>
            </p:extLst>
          </p:nvPr>
        </p:nvGraphicFramePr>
        <p:xfrm>
          <a:off x="2496058" y="1966734"/>
          <a:ext cx="7338055" cy="4553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50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167984" y="694909"/>
            <a:ext cx="10515600" cy="1325563"/>
          </a:xfrm>
        </p:spPr>
        <p:txBody>
          <a:bodyPr/>
          <a:lstStyle/>
          <a:p>
            <a:r>
              <a:rPr lang="en-US" altLang="en-US" sz="3600" b="1" dirty="0">
                <a:solidFill>
                  <a:srgbClr val="C00000"/>
                </a:solidFill>
                <a:latin typeface="Arial" charset="0"/>
                <a:ea typeface="Times New Roman" charset="0"/>
                <a:cs typeface="Traditional Arabic" charset="0"/>
              </a:rPr>
              <a:t>Cause-specific mortality rate</a:t>
            </a:r>
            <a:endParaRPr lang="ar-SA" altLang="en-US" sz="3600" dirty="0">
              <a:solidFill>
                <a:srgbClr val="C00000"/>
              </a:solidFill>
              <a:latin typeface="Tahoma" charset="0"/>
              <a:ea typeface="Times New Roman" charset="0"/>
              <a:cs typeface="Traditional Arabic" charset="0"/>
            </a:endParaRPr>
          </a:p>
        </p:txBody>
      </p:sp>
      <p:graphicFrame>
        <p:nvGraphicFramePr>
          <p:cNvPr id="59396" name="Object 4"/>
          <p:cNvGraphicFramePr>
            <a:graphicFrameLocks noChangeAspect="1"/>
          </p:cNvGraphicFramePr>
          <p:nvPr>
            <p:extLst>
              <p:ext uri="{D42A27DB-BD31-4B8C-83A1-F6EECF244321}">
                <p14:modId xmlns:p14="http://schemas.microsoft.com/office/powerpoint/2010/main" val="2087844806"/>
              </p:ext>
            </p:extLst>
          </p:nvPr>
        </p:nvGraphicFramePr>
        <p:xfrm>
          <a:off x="1703388" y="3013024"/>
          <a:ext cx="8774112" cy="1169232"/>
        </p:xfrm>
        <a:graphic>
          <a:graphicData uri="http://schemas.openxmlformats.org/presentationml/2006/ole">
            <mc:AlternateContent xmlns:mc="http://schemas.openxmlformats.org/markup-compatibility/2006">
              <mc:Choice xmlns:v="urn:schemas-microsoft-com:vml" Requires="v">
                <p:oleObj spid="_x0000_s36945" name="Microsoft Equation 3.0" r:id="rId4" imgW="4978400" imgH="469900" progId="Equation.3">
                  <p:embed/>
                </p:oleObj>
              </mc:Choice>
              <mc:Fallback>
                <p:oleObj name="Microsoft Equation 3.0" r:id="rId4" imgW="49784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3013024"/>
                        <a:ext cx="8774112" cy="1169232"/>
                      </a:xfrm>
                      <a:prstGeom prst="rect">
                        <a:avLst/>
                      </a:prstGeom>
                      <a:noFill/>
                      <a:ln w="9525">
                        <a:noFill/>
                        <a:miter lim="800000"/>
                        <a:headEnd/>
                        <a:tailEnd/>
                      </a:ln>
                      <a:effectLst/>
                    </p:spPr>
                  </p:pic>
                </p:oleObj>
              </mc:Fallback>
            </mc:AlternateContent>
          </a:graphicData>
        </a:graphic>
      </p:graphicFrame>
    </p:spTree>
    <p:extLst>
      <p:ext uri="{BB962C8B-B14F-4D97-AF65-F5344CB8AC3E}">
        <p14:creationId xmlns:p14="http://schemas.microsoft.com/office/powerpoint/2010/main" val="625720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p:cNvSpPr>
            <a:spLocks noGrp="1"/>
          </p:cNvSpPr>
          <p:nvPr>
            <p:ph type="title"/>
          </p:nvPr>
        </p:nvSpPr>
        <p:spPr>
          <a:xfrm>
            <a:off x="1409074" y="824459"/>
            <a:ext cx="9944725" cy="1004341"/>
          </a:xfrm>
        </p:spPr>
        <p:txBody>
          <a:bodyPr/>
          <a:lstStyle/>
          <a:p>
            <a:r>
              <a:rPr lang="en-US" altLang="en-US" sz="3200" b="1" dirty="0" smtClean="0">
                <a:latin typeface="Arial" charset="0"/>
                <a:ea typeface="Arial" charset="0"/>
                <a:cs typeface="Arial" charset="0"/>
              </a:rPr>
              <a:t>Example</a:t>
            </a:r>
            <a:endParaRPr lang="en-US" altLang="en-US" sz="3200" b="1" dirty="0">
              <a:latin typeface="Arial" charset="0"/>
              <a:ea typeface="Arial" charset="0"/>
              <a:cs typeface="Arial" charset="0"/>
            </a:endParaRPr>
          </a:p>
        </p:txBody>
      </p:sp>
      <p:graphicFrame>
        <p:nvGraphicFramePr>
          <p:cNvPr id="191491" name="Object 3"/>
          <p:cNvGraphicFramePr>
            <a:graphicFrameLocks noChangeAspect="1"/>
          </p:cNvGraphicFramePr>
          <p:nvPr>
            <p:extLst>
              <p:ext uri="{D42A27DB-BD31-4B8C-83A1-F6EECF244321}">
                <p14:modId xmlns:p14="http://schemas.microsoft.com/office/powerpoint/2010/main" val="1402476340"/>
              </p:ext>
            </p:extLst>
          </p:nvPr>
        </p:nvGraphicFramePr>
        <p:xfrm>
          <a:off x="1666875" y="2645064"/>
          <a:ext cx="8853488" cy="1752600"/>
        </p:xfrm>
        <a:graphic>
          <a:graphicData uri="http://schemas.openxmlformats.org/presentationml/2006/ole">
            <mc:AlternateContent xmlns:mc="http://schemas.openxmlformats.org/markup-compatibility/2006">
              <mc:Choice xmlns:v="urn:schemas-microsoft-com:vml" Requires="v">
                <p:oleObj spid="_x0000_s37969" name="Equation" r:id="rId3" imgW="4025880" imgH="977760" progId="Equation.3">
                  <p:embed/>
                </p:oleObj>
              </mc:Choice>
              <mc:Fallback>
                <p:oleObj name="Equation" r:id="rId3" imgW="4025880" imgH="977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75" y="2645064"/>
                        <a:ext cx="8853488" cy="1752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0990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838200" y="1978701"/>
            <a:ext cx="10515600" cy="4198261"/>
          </a:xfrm>
        </p:spPr>
        <p:txBody>
          <a:bodyPr>
            <a:normAutofit/>
          </a:bodyPr>
          <a:lstStyle/>
          <a:p>
            <a:pPr lvl="0"/>
            <a:r>
              <a:rPr lang="en-US" sz="2400" dirty="0" smtClean="0"/>
              <a:t>Explain </a:t>
            </a:r>
            <a:r>
              <a:rPr lang="en-US" sz="2400" dirty="0"/>
              <a:t>the need to use “indicators” to measure “health” status </a:t>
            </a:r>
          </a:p>
          <a:p>
            <a:pPr lvl="0"/>
            <a:r>
              <a:rPr lang="en-US" sz="2400" dirty="0"/>
              <a:t>State the characteristics of health indicators</a:t>
            </a:r>
          </a:p>
          <a:p>
            <a:pPr lvl="0"/>
            <a:r>
              <a:rPr lang="en-US" sz="2400" dirty="0"/>
              <a:t>List the uses of health indicators</a:t>
            </a:r>
          </a:p>
          <a:p>
            <a:r>
              <a:rPr lang="en-US" sz="2400" dirty="0"/>
              <a:t>State with examples the types of health indicators</a:t>
            </a:r>
            <a:endParaRPr lang="en-US" sz="3200" dirty="0">
              <a:latin typeface="Arial" pitchFamily="34" charset="0"/>
              <a:cs typeface="Arial" pitchFamily="34" charset="0"/>
            </a:endParaRPr>
          </a:p>
        </p:txBody>
      </p:sp>
      <p:sp>
        <p:nvSpPr>
          <p:cNvPr id="2" name="Title 1"/>
          <p:cNvSpPr>
            <a:spLocks noGrp="1"/>
          </p:cNvSpPr>
          <p:nvPr>
            <p:ph type="title"/>
          </p:nvPr>
        </p:nvSpPr>
        <p:spPr>
          <a:xfrm>
            <a:off x="838200" y="799840"/>
            <a:ext cx="10515600" cy="1325563"/>
          </a:xfrm>
        </p:spPr>
        <p:txBody>
          <a:bodyPr>
            <a:normAutofit fontScale="90000"/>
          </a:bodyPr>
          <a:lstStyle/>
          <a:p>
            <a:r>
              <a:rPr lang="en-US" sz="3600" dirty="0" smtClean="0">
                <a:latin typeface="Arial" pitchFamily="34" charset="0"/>
                <a:cs typeface="Arial" pitchFamily="34" charset="0"/>
              </a:rPr>
              <a:t>At the end of the lecture students should  be able to:</a:t>
            </a:r>
            <a:br>
              <a:rPr lang="en-US" sz="3600" dirty="0" smtClean="0">
                <a:latin typeface="Arial" pitchFamily="34" charset="0"/>
                <a:cs typeface="Arial" pitchFamily="34" charset="0"/>
              </a:rPr>
            </a:br>
            <a:endParaRPr lang="en-US" sz="3600" dirty="0"/>
          </a:p>
        </p:txBody>
      </p:sp>
    </p:spTree>
    <p:extLst>
      <p:ext uri="{BB962C8B-B14F-4D97-AF65-F5344CB8AC3E}">
        <p14:creationId xmlns:p14="http://schemas.microsoft.com/office/powerpoint/2010/main" val="1563696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1552829923"/>
              </p:ext>
            </p:extLst>
          </p:nvPr>
        </p:nvGraphicFramePr>
        <p:xfrm>
          <a:off x="838200" y="1409075"/>
          <a:ext cx="10515600" cy="4767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89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524" y="647075"/>
            <a:ext cx="7543800" cy="838200"/>
          </a:xfrm>
        </p:spPr>
        <p:txBody>
          <a:bodyPr>
            <a:normAutofit/>
          </a:bodyPr>
          <a:lstStyle/>
          <a:p>
            <a:r>
              <a:rPr lang="en-US" altLang="en-US" b="1" dirty="0">
                <a:solidFill>
                  <a:schemeClr val="accent5"/>
                </a:solidFill>
                <a:latin typeface="Arial" charset="0"/>
                <a:ea typeface="Arial" charset="0"/>
                <a:cs typeface="Arial" charset="0"/>
              </a:rPr>
              <a:t>Age-specific mortality rates</a:t>
            </a:r>
            <a:endParaRPr lang="ar-SA" altLang="en-US" dirty="0">
              <a:solidFill>
                <a:schemeClr val="accent5"/>
              </a:solidFill>
              <a:latin typeface="Tahoma" charset="0"/>
              <a:cs typeface="Tahoma" charset="0"/>
            </a:endParaRPr>
          </a:p>
        </p:txBody>
      </p:sp>
      <p:sp>
        <p:nvSpPr>
          <p:cNvPr id="6" name="Rectangle 4"/>
          <p:cNvSpPr>
            <a:spLocks noGrp="1" noChangeArrowheads="1"/>
          </p:cNvSpPr>
          <p:nvPr>
            <p:ph idx="1"/>
          </p:nvPr>
        </p:nvSpPr>
        <p:spPr>
          <a:xfrm>
            <a:off x="1659821" y="4872038"/>
            <a:ext cx="9072562" cy="757130"/>
          </a:xfrm>
        </p:spPr>
        <p:txBody>
          <a:bodyPr>
            <a:spAutoFit/>
          </a:bodyPr>
          <a:lstStyle/>
          <a:p>
            <a:r>
              <a:rPr lang="en-US" altLang="en-US" sz="2400" dirty="0" smtClean="0">
                <a:latin typeface="Arial" charset="0"/>
                <a:ea typeface="Arial" charset="0"/>
                <a:cs typeface="Arial" charset="0"/>
              </a:rPr>
              <a:t>Examples: </a:t>
            </a:r>
            <a:r>
              <a:rPr lang="en-US" altLang="en-US" sz="2400" dirty="0">
                <a:latin typeface="Arial" charset="0"/>
                <a:ea typeface="Arial" charset="0"/>
                <a:cs typeface="Arial" charset="0"/>
              </a:rPr>
              <a:t>neonatal, post-neonatal, infant and under 5-years mortality rates.</a:t>
            </a:r>
          </a:p>
        </p:txBody>
      </p:sp>
      <p:graphicFrame>
        <p:nvGraphicFramePr>
          <p:cNvPr id="194566" name="Object 6"/>
          <p:cNvGraphicFramePr>
            <a:graphicFrameLocks noChangeAspect="1"/>
          </p:cNvGraphicFramePr>
          <p:nvPr>
            <p:extLst>
              <p:ext uri="{D42A27DB-BD31-4B8C-83A1-F6EECF244321}">
                <p14:modId xmlns:p14="http://schemas.microsoft.com/office/powerpoint/2010/main" val="1423871072"/>
              </p:ext>
            </p:extLst>
          </p:nvPr>
        </p:nvGraphicFramePr>
        <p:xfrm>
          <a:off x="1659821" y="2060677"/>
          <a:ext cx="9200265" cy="1787525"/>
        </p:xfrm>
        <a:graphic>
          <a:graphicData uri="http://schemas.openxmlformats.org/presentationml/2006/ole">
            <mc:AlternateContent xmlns:mc="http://schemas.openxmlformats.org/markup-compatibility/2006">
              <mc:Choice xmlns:v="urn:schemas-microsoft-com:vml" Requires="v">
                <p:oleObj spid="_x0000_s17490" name="Equation" r:id="rId4" imgW="4228920" imgH="888840" progId="Equation.3">
                  <p:embed/>
                </p:oleObj>
              </mc:Choice>
              <mc:Fallback>
                <p:oleObj name="Equation" r:id="rId4" imgW="4228920" imgH="8888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9821" y="2060677"/>
                        <a:ext cx="9200265" cy="1787525"/>
                      </a:xfrm>
                      <a:prstGeom prst="rect">
                        <a:avLst/>
                      </a:prstGeom>
                      <a:solidFill>
                        <a:schemeClr val="bg1"/>
                      </a:solidFill>
                      <a:ln w="9525">
                        <a:noFill/>
                        <a:miter lim="800000"/>
                        <a:headEnd/>
                        <a:tailEnd/>
                      </a:ln>
                      <a:effectLst/>
                    </p:spPr>
                  </p:pic>
                </p:oleObj>
              </mc:Fallback>
            </mc:AlternateContent>
          </a:graphicData>
        </a:graphic>
      </p:graphicFrame>
    </p:spTree>
    <p:extLst>
      <p:ext uri="{BB962C8B-B14F-4D97-AF65-F5344CB8AC3E}">
        <p14:creationId xmlns:p14="http://schemas.microsoft.com/office/powerpoint/2010/main" val="650672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531" y="134699"/>
            <a:ext cx="6190938" cy="6601087"/>
          </a:xfrm>
        </p:spPr>
      </p:pic>
    </p:spTree>
    <p:extLst>
      <p:ext uri="{BB962C8B-B14F-4D97-AF65-F5344CB8AC3E}">
        <p14:creationId xmlns:p14="http://schemas.microsoft.com/office/powerpoint/2010/main" val="407533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52600" y="692046"/>
            <a:ext cx="8153400" cy="838200"/>
          </a:xfrm>
        </p:spPr>
        <p:txBody>
          <a:bodyPr>
            <a:normAutofit/>
          </a:bodyPr>
          <a:lstStyle/>
          <a:p>
            <a:r>
              <a:rPr lang="en-US" altLang="en-US" sz="2800" b="1" dirty="0">
                <a:solidFill>
                  <a:schemeClr val="accent5"/>
                </a:solidFill>
                <a:latin typeface="Tahoma" charset="0"/>
                <a:cs typeface="Tahoma" charset="0"/>
              </a:rPr>
              <a:t>Adult mortality rate (per 1000 population)</a:t>
            </a:r>
          </a:p>
        </p:txBody>
      </p:sp>
      <p:sp>
        <p:nvSpPr>
          <p:cNvPr id="26627" name="Content Placeholder 2"/>
          <p:cNvSpPr>
            <a:spLocks noGrp="1"/>
          </p:cNvSpPr>
          <p:nvPr>
            <p:ph idx="1"/>
          </p:nvPr>
        </p:nvSpPr>
        <p:spPr>
          <a:xfrm>
            <a:off x="1752600" y="2098623"/>
            <a:ext cx="8686800" cy="1544690"/>
          </a:xfrm>
        </p:spPr>
        <p:txBody>
          <a:bodyPr>
            <a:normAutofit/>
          </a:bodyPr>
          <a:lstStyle/>
          <a:p>
            <a:r>
              <a:rPr lang="en-US" altLang="en-US" sz="2400" dirty="0" smtClean="0">
                <a:latin typeface="Arial" charset="0"/>
                <a:ea typeface="Arial" charset="0"/>
                <a:cs typeface="Arial" charset="0"/>
              </a:rPr>
              <a:t>Adulthood: between 15- 60 years of age</a:t>
            </a:r>
          </a:p>
        </p:txBody>
      </p:sp>
      <p:graphicFrame>
        <p:nvGraphicFramePr>
          <p:cNvPr id="2" name="Object 3"/>
          <p:cNvGraphicFramePr>
            <a:graphicFrameLocks noChangeAspect="1"/>
          </p:cNvGraphicFramePr>
          <p:nvPr>
            <p:extLst>
              <p:ext uri="{D42A27DB-BD31-4B8C-83A1-F6EECF244321}">
                <p14:modId xmlns:p14="http://schemas.microsoft.com/office/powerpoint/2010/main" val="700839464"/>
              </p:ext>
            </p:extLst>
          </p:nvPr>
        </p:nvGraphicFramePr>
        <p:xfrm>
          <a:off x="1666875" y="3666268"/>
          <a:ext cx="8858250" cy="2252662"/>
        </p:xfrm>
        <a:graphic>
          <a:graphicData uri="http://schemas.openxmlformats.org/presentationml/2006/ole">
            <mc:AlternateContent xmlns:mc="http://schemas.openxmlformats.org/markup-compatibility/2006">
              <mc:Choice xmlns:v="urn:schemas-microsoft-com:vml" Requires="v">
                <p:oleObj spid="_x0000_s31826" name="Equation" r:id="rId4" imgW="4838400" imgH="1612800" progId="Equation.3">
                  <p:embed/>
                </p:oleObj>
              </mc:Choice>
              <mc:Fallback>
                <p:oleObj name="Equation" r:id="rId4" imgW="4838400" imgH="1612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75" y="3666268"/>
                        <a:ext cx="8858250" cy="2252662"/>
                      </a:xfrm>
                      <a:prstGeom prst="rect">
                        <a:avLst/>
                      </a:prstGeom>
                      <a:noFill/>
                      <a:ln w="9525">
                        <a:noFill/>
                        <a:miter lim="800000"/>
                        <a:headEnd/>
                        <a:tailEnd/>
                      </a:ln>
                      <a:effectLst/>
                    </p:spPr>
                  </p:pic>
                </p:oleObj>
              </mc:Fallback>
            </mc:AlternateContent>
          </a:graphicData>
        </a:graphic>
      </p:graphicFrame>
    </p:spTree>
    <p:extLst>
      <p:ext uri="{BB962C8B-B14F-4D97-AF65-F5344CB8AC3E}">
        <p14:creationId xmlns:p14="http://schemas.microsoft.com/office/powerpoint/2010/main" val="301030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776288"/>
          </a:xfrm>
        </p:spPr>
        <p:txBody>
          <a:bodyPr>
            <a:normAutofit fontScale="90000"/>
          </a:bodyPr>
          <a:lstStyle/>
          <a:p>
            <a:pPr algn="ctr"/>
            <a:r>
              <a:rPr lang="en-US" dirty="0" smtClean="0"/>
              <a:t>Mortality rates related to maternal and child health: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8408" y="1825625"/>
            <a:ext cx="4495183" cy="4351338"/>
          </a:xfrm>
        </p:spPr>
      </p:pic>
    </p:spTree>
    <p:extLst>
      <p:ext uri="{BB962C8B-B14F-4D97-AF65-F5344CB8AC3E}">
        <p14:creationId xmlns:p14="http://schemas.microsoft.com/office/powerpoint/2010/main" val="1771642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49115" y="592580"/>
            <a:ext cx="9428813" cy="838200"/>
          </a:xfrm>
        </p:spPr>
        <p:txBody>
          <a:bodyPr>
            <a:normAutofit fontScale="90000"/>
          </a:bodyPr>
          <a:lstStyle/>
          <a:p>
            <a:r>
              <a:rPr lang="en-US" altLang="en-US" sz="3200" b="1" dirty="0">
                <a:solidFill>
                  <a:schemeClr val="accent5"/>
                </a:solidFill>
                <a:latin typeface="Tahoma" charset="0"/>
                <a:cs typeface="Tahoma" charset="0"/>
              </a:rPr>
              <a:t>Maternal mortality ratio </a:t>
            </a:r>
            <a:r>
              <a:rPr lang="en-US" altLang="en-US" sz="3200" b="1" dirty="0" smtClean="0">
                <a:solidFill>
                  <a:schemeClr val="accent5"/>
                </a:solidFill>
                <a:latin typeface="Tahoma" charset="0"/>
                <a:cs typeface="Tahoma" charset="0"/>
              </a:rPr>
              <a:t>(MMR) </a:t>
            </a:r>
            <a:r>
              <a:rPr lang="en-US" altLang="en-US" sz="3200" dirty="0" smtClean="0">
                <a:solidFill>
                  <a:schemeClr val="accent5"/>
                </a:solidFill>
                <a:latin typeface="Tahoma" charset="0"/>
                <a:cs typeface="Tahoma" charset="0"/>
              </a:rPr>
              <a:t>(per </a:t>
            </a:r>
            <a:r>
              <a:rPr lang="en-US" altLang="en-US" sz="3200" dirty="0">
                <a:solidFill>
                  <a:schemeClr val="accent5"/>
                </a:solidFill>
                <a:latin typeface="Tahoma" charset="0"/>
                <a:cs typeface="Tahoma" charset="0"/>
              </a:rPr>
              <a:t>100 000 live births</a:t>
            </a:r>
            <a:r>
              <a:rPr lang="en-US" altLang="en-US" sz="3200" dirty="0" smtClean="0">
                <a:solidFill>
                  <a:schemeClr val="accent5"/>
                </a:solidFill>
                <a:latin typeface="Tahoma" charset="0"/>
                <a:cs typeface="Tahoma" charset="0"/>
              </a:rPr>
              <a:t>)</a:t>
            </a:r>
            <a:endParaRPr lang="en-US" altLang="en-US" sz="3200" dirty="0">
              <a:solidFill>
                <a:schemeClr val="accent5"/>
              </a:solidFill>
              <a:latin typeface="Tahoma" charset="0"/>
              <a:cs typeface="Tahoma" charset="0"/>
            </a:endParaRPr>
          </a:p>
        </p:txBody>
      </p:sp>
      <p:sp>
        <p:nvSpPr>
          <p:cNvPr id="27651" name="Content Placeholder 2"/>
          <p:cNvSpPr>
            <a:spLocks noGrp="1"/>
          </p:cNvSpPr>
          <p:nvPr>
            <p:ph idx="1"/>
          </p:nvPr>
        </p:nvSpPr>
        <p:spPr>
          <a:xfrm>
            <a:off x="1349115" y="2158584"/>
            <a:ext cx="9818557" cy="4166016"/>
          </a:xfrm>
        </p:spPr>
        <p:txBody>
          <a:bodyPr/>
          <a:lstStyle/>
          <a:p>
            <a:pPr>
              <a:buFont typeface="Arial" charset="0"/>
              <a:buNone/>
            </a:pPr>
            <a:r>
              <a:rPr lang="en-US" altLang="en-US" dirty="0"/>
              <a:t>The number of maternal deaths per 100 000 live births during a specified time period, usually 1 year.</a:t>
            </a:r>
          </a:p>
          <a:p>
            <a:pPr>
              <a:buFont typeface="Arial" charset="0"/>
              <a:buNone/>
            </a:pPr>
            <a:endParaRPr lang="en-US" altLang="en-US" b="1" dirty="0"/>
          </a:p>
          <a:p>
            <a:pPr>
              <a:buFont typeface="Arial" charset="0"/>
              <a:buNone/>
            </a:pPr>
            <a:r>
              <a:rPr lang="en-US" altLang="en-US" b="1" dirty="0"/>
              <a:t>Maternal death</a:t>
            </a:r>
            <a:r>
              <a:rPr lang="en-US" altLang="en-US" dirty="0"/>
              <a:t> is the death of a woman while pregnant or within 42 days after termination of pregnancy, irrespective of the duration and site of the pregnancy, from any cause related to or aggravated by the pregnancy or its management, but not from accidental or incidental causes. </a:t>
            </a:r>
          </a:p>
          <a:p>
            <a:pPr>
              <a:buFont typeface="Arial" charset="0"/>
              <a:buNone/>
            </a:pPr>
            <a:endParaRPr lang="en-US" altLang="en-US" dirty="0"/>
          </a:p>
        </p:txBody>
      </p:sp>
    </p:spTree>
    <p:extLst>
      <p:ext uri="{BB962C8B-B14F-4D97-AF65-F5344CB8AC3E}">
        <p14:creationId xmlns:p14="http://schemas.microsoft.com/office/powerpoint/2010/main" val="1658302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64" y="719528"/>
            <a:ext cx="10488272" cy="5336498"/>
          </a:xfrm>
          <a:prstGeom prst="rect">
            <a:avLst/>
          </a:prstGeom>
        </p:spPr>
      </p:pic>
    </p:spTree>
    <p:extLst>
      <p:ext uri="{BB962C8B-B14F-4D97-AF65-F5344CB8AC3E}">
        <p14:creationId xmlns:p14="http://schemas.microsoft.com/office/powerpoint/2010/main" val="1218609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extLst>
              <p:ext uri="{D42A27DB-BD31-4B8C-83A1-F6EECF244321}">
                <p14:modId xmlns:p14="http://schemas.microsoft.com/office/powerpoint/2010/main" val="1691708381"/>
              </p:ext>
            </p:extLst>
          </p:nvPr>
        </p:nvGraphicFramePr>
        <p:xfrm>
          <a:off x="695653" y="2214563"/>
          <a:ext cx="10464800" cy="2233612"/>
        </p:xfrm>
        <a:graphic>
          <a:graphicData uri="http://schemas.openxmlformats.org/presentationml/2006/ole">
            <mc:AlternateContent xmlns:mc="http://schemas.openxmlformats.org/markup-compatibility/2006">
              <mc:Choice xmlns:v="urn:schemas-microsoft-com:vml" Requires="v">
                <p:oleObj spid="_x0000_s34898" name="Equation" r:id="rId3" imgW="4063680" imgH="1168200" progId="Equation.3">
                  <p:embed/>
                </p:oleObj>
              </mc:Choice>
              <mc:Fallback>
                <p:oleObj name="Equation" r:id="rId3" imgW="4063680" imgH="116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53" y="2214563"/>
                        <a:ext cx="10464800" cy="2233612"/>
                      </a:xfrm>
                      <a:prstGeom prst="rect">
                        <a:avLst/>
                      </a:prstGeom>
                      <a:noFill/>
                      <a:ln w="9525">
                        <a:noFill/>
                        <a:miter lim="800000"/>
                        <a:headEnd/>
                        <a:tailEnd/>
                      </a:ln>
                      <a:effectLst/>
                    </p:spPr>
                  </p:pic>
                </p:oleObj>
              </mc:Fallback>
            </mc:AlternateContent>
          </a:graphicData>
        </a:graphic>
      </p:graphicFrame>
    </p:spTree>
    <p:extLst>
      <p:ext uri="{BB962C8B-B14F-4D97-AF65-F5344CB8AC3E}">
        <p14:creationId xmlns:p14="http://schemas.microsoft.com/office/powerpoint/2010/main" val="1052540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Period of </a:t>
            </a:r>
            <a:r>
              <a:rPr lang="en-US" b="1" dirty="0" smtClean="0"/>
              <a:t>Infancy</a:t>
            </a:r>
            <a:endParaRPr lang="en-US" dirty="0"/>
          </a:p>
        </p:txBody>
      </p:sp>
      <p:grpSp>
        <p:nvGrpSpPr>
          <p:cNvPr id="46" name="Group 45"/>
          <p:cNvGrpSpPr/>
          <p:nvPr/>
        </p:nvGrpSpPr>
        <p:grpSpPr>
          <a:xfrm>
            <a:off x="838200" y="2076149"/>
            <a:ext cx="10646769" cy="3694630"/>
            <a:chOff x="838200" y="2630779"/>
            <a:chExt cx="10646769" cy="3694630"/>
          </a:xfrm>
        </p:grpSpPr>
        <p:cxnSp>
          <p:nvCxnSpPr>
            <p:cNvPr id="45" name="Straight Connector 44"/>
            <p:cNvCxnSpPr/>
            <p:nvPr/>
          </p:nvCxnSpPr>
          <p:spPr>
            <a:xfrm>
              <a:off x="11220133" y="3432753"/>
              <a:ext cx="0" cy="2798156"/>
            </a:xfrm>
            <a:prstGeom prst="line">
              <a:avLst/>
            </a:prstGeom>
            <a:ln w="38100">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416439" y="3460233"/>
              <a:ext cx="0" cy="2798156"/>
            </a:xfrm>
            <a:prstGeom prst="line">
              <a:avLst/>
            </a:prstGeom>
            <a:ln w="38100">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049839" y="3472723"/>
              <a:ext cx="0" cy="2798156"/>
            </a:xfrm>
            <a:prstGeom prst="line">
              <a:avLst/>
            </a:prstGeom>
            <a:ln w="38100">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285340" y="3472723"/>
              <a:ext cx="0" cy="2798156"/>
            </a:xfrm>
            <a:prstGeom prst="line">
              <a:avLst/>
            </a:prstGeom>
            <a:ln w="38100">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69233" y="3470223"/>
              <a:ext cx="0" cy="2798156"/>
            </a:xfrm>
            <a:prstGeom prst="line">
              <a:avLst/>
            </a:prstGeom>
            <a:ln w="38100">
              <a:solidFill>
                <a:schemeClr val="accent6">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69233" y="2638269"/>
              <a:ext cx="1004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84224" y="2640769"/>
              <a:ext cx="2499" cy="6420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300331" y="2643269"/>
              <a:ext cx="2499" cy="6420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037344" y="2630779"/>
              <a:ext cx="2499" cy="6420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388953" y="2633279"/>
              <a:ext cx="2499" cy="6420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192651" y="2635779"/>
              <a:ext cx="2499" cy="6420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334125" y="4407103"/>
              <a:ext cx="1843790" cy="14990"/>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351615" y="5081663"/>
              <a:ext cx="2685729" cy="17482"/>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347801" y="5696257"/>
              <a:ext cx="2041152" cy="19980"/>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508889" y="5733727"/>
              <a:ext cx="5683762" cy="7502"/>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38200" y="3282848"/>
              <a:ext cx="1080541" cy="584775"/>
            </a:xfrm>
            <a:prstGeom prst="rect">
              <a:avLst/>
            </a:prstGeom>
            <a:noFill/>
          </p:spPr>
          <p:txBody>
            <a:bodyPr wrap="square" rtlCol="0">
              <a:spAutoFit/>
            </a:bodyPr>
            <a:lstStyle/>
            <a:p>
              <a:r>
                <a:rPr lang="en-US" sz="1600" dirty="0" smtClean="0"/>
                <a:t>28 weeks pregnancy</a:t>
              </a:r>
              <a:endParaRPr lang="en-US" sz="1600" dirty="0"/>
            </a:p>
          </p:txBody>
        </p:sp>
        <p:sp>
          <p:nvSpPr>
            <p:cNvPr id="28" name="TextBox 27"/>
            <p:cNvSpPr txBox="1"/>
            <p:nvPr/>
          </p:nvSpPr>
          <p:spPr>
            <a:xfrm>
              <a:off x="2894344" y="3285348"/>
              <a:ext cx="663318" cy="338554"/>
            </a:xfrm>
            <a:prstGeom prst="rect">
              <a:avLst/>
            </a:prstGeom>
            <a:noFill/>
          </p:spPr>
          <p:txBody>
            <a:bodyPr wrap="square" rtlCol="0">
              <a:spAutoFit/>
            </a:bodyPr>
            <a:lstStyle/>
            <a:p>
              <a:r>
                <a:rPr lang="en-US" sz="1600" dirty="0" smtClean="0"/>
                <a:t>birth</a:t>
              </a:r>
              <a:endParaRPr lang="en-US" sz="1600" dirty="0"/>
            </a:p>
          </p:txBody>
        </p:sp>
        <p:sp>
          <p:nvSpPr>
            <p:cNvPr id="29" name="TextBox 28"/>
            <p:cNvSpPr txBox="1"/>
            <p:nvPr/>
          </p:nvSpPr>
          <p:spPr>
            <a:xfrm>
              <a:off x="3766267" y="3287848"/>
              <a:ext cx="766997" cy="338554"/>
            </a:xfrm>
            <a:prstGeom prst="rect">
              <a:avLst/>
            </a:prstGeom>
            <a:noFill/>
          </p:spPr>
          <p:txBody>
            <a:bodyPr wrap="square" rtlCol="0">
              <a:spAutoFit/>
            </a:bodyPr>
            <a:lstStyle/>
            <a:p>
              <a:r>
                <a:rPr lang="en-US" sz="1600" smtClean="0"/>
                <a:t>7 days</a:t>
              </a:r>
              <a:endParaRPr lang="en-US" sz="1600"/>
            </a:p>
          </p:txBody>
        </p:sp>
        <p:sp>
          <p:nvSpPr>
            <p:cNvPr id="30" name="TextBox 29"/>
            <p:cNvSpPr txBox="1"/>
            <p:nvPr/>
          </p:nvSpPr>
          <p:spPr>
            <a:xfrm>
              <a:off x="5072906" y="3305338"/>
              <a:ext cx="878189" cy="338554"/>
            </a:xfrm>
            <a:prstGeom prst="rect">
              <a:avLst/>
            </a:prstGeom>
            <a:noFill/>
          </p:spPr>
          <p:txBody>
            <a:bodyPr wrap="square" rtlCol="0">
              <a:spAutoFit/>
            </a:bodyPr>
            <a:lstStyle/>
            <a:p>
              <a:r>
                <a:rPr lang="en-US" sz="1600" smtClean="0"/>
                <a:t>28 days</a:t>
              </a:r>
              <a:endParaRPr lang="en-US" sz="1600"/>
            </a:p>
          </p:txBody>
        </p:sp>
        <p:sp>
          <p:nvSpPr>
            <p:cNvPr id="31" name="TextBox 30"/>
            <p:cNvSpPr txBox="1"/>
            <p:nvPr/>
          </p:nvSpPr>
          <p:spPr>
            <a:xfrm>
              <a:off x="10606780" y="3307838"/>
              <a:ext cx="878189" cy="338554"/>
            </a:xfrm>
            <a:prstGeom prst="rect">
              <a:avLst/>
            </a:prstGeom>
            <a:noFill/>
          </p:spPr>
          <p:txBody>
            <a:bodyPr wrap="square" rtlCol="0">
              <a:spAutoFit/>
            </a:bodyPr>
            <a:lstStyle/>
            <a:p>
              <a:r>
                <a:rPr lang="en-US" sz="1600" smtClean="0"/>
                <a:t>1 year</a:t>
              </a:r>
              <a:endParaRPr lang="en-US" sz="1600" dirty="0"/>
            </a:p>
          </p:txBody>
        </p:sp>
        <p:sp>
          <p:nvSpPr>
            <p:cNvPr id="32" name="TextBox 31"/>
            <p:cNvSpPr txBox="1"/>
            <p:nvPr/>
          </p:nvSpPr>
          <p:spPr>
            <a:xfrm>
              <a:off x="6625652" y="5383956"/>
              <a:ext cx="3597640" cy="369332"/>
            </a:xfrm>
            <a:prstGeom prst="rect">
              <a:avLst/>
            </a:prstGeom>
            <a:noFill/>
          </p:spPr>
          <p:txBody>
            <a:bodyPr wrap="square" rtlCol="0">
              <a:spAutoFit/>
            </a:bodyPr>
            <a:lstStyle/>
            <a:p>
              <a:r>
                <a:rPr lang="en-US" b="1" dirty="0" smtClean="0"/>
                <a:t>Post natal period</a:t>
              </a:r>
              <a:endParaRPr lang="en-US" b="1" dirty="0"/>
            </a:p>
          </p:txBody>
        </p:sp>
        <p:sp>
          <p:nvSpPr>
            <p:cNvPr id="33" name="TextBox 32"/>
            <p:cNvSpPr txBox="1"/>
            <p:nvPr/>
          </p:nvSpPr>
          <p:spPr>
            <a:xfrm>
              <a:off x="3540180" y="5368966"/>
              <a:ext cx="1848773" cy="369332"/>
            </a:xfrm>
            <a:prstGeom prst="rect">
              <a:avLst/>
            </a:prstGeom>
            <a:noFill/>
          </p:spPr>
          <p:txBody>
            <a:bodyPr wrap="square" rtlCol="0">
              <a:spAutoFit/>
            </a:bodyPr>
            <a:lstStyle/>
            <a:p>
              <a:r>
                <a:rPr lang="en-US" b="1" dirty="0" smtClean="0"/>
                <a:t>neonatal period</a:t>
              </a:r>
              <a:endParaRPr lang="en-US" b="1" dirty="0"/>
            </a:p>
          </p:txBody>
        </p:sp>
        <p:sp>
          <p:nvSpPr>
            <p:cNvPr id="34" name="TextBox 33"/>
            <p:cNvSpPr txBox="1"/>
            <p:nvPr/>
          </p:nvSpPr>
          <p:spPr>
            <a:xfrm>
              <a:off x="1788833" y="4741882"/>
              <a:ext cx="1848773" cy="369332"/>
            </a:xfrm>
            <a:prstGeom prst="rect">
              <a:avLst/>
            </a:prstGeom>
            <a:noFill/>
          </p:spPr>
          <p:txBody>
            <a:bodyPr wrap="square" rtlCol="0">
              <a:spAutoFit/>
            </a:bodyPr>
            <a:lstStyle/>
            <a:p>
              <a:r>
                <a:rPr lang="en-US" b="1" dirty="0" err="1" smtClean="0"/>
                <a:t>Peri</a:t>
              </a:r>
              <a:r>
                <a:rPr lang="en-US" b="1" dirty="0" smtClean="0"/>
                <a:t>-natal period</a:t>
              </a:r>
              <a:endParaRPr lang="en-US" b="1" dirty="0"/>
            </a:p>
          </p:txBody>
        </p:sp>
        <p:sp>
          <p:nvSpPr>
            <p:cNvPr id="35" name="TextBox 34"/>
            <p:cNvSpPr txBox="1"/>
            <p:nvPr/>
          </p:nvSpPr>
          <p:spPr>
            <a:xfrm>
              <a:off x="1686401" y="4084814"/>
              <a:ext cx="1848773" cy="369332"/>
            </a:xfrm>
            <a:prstGeom prst="rect">
              <a:avLst/>
            </a:prstGeom>
            <a:noFill/>
          </p:spPr>
          <p:txBody>
            <a:bodyPr wrap="square" rtlCol="0">
              <a:spAutoFit/>
            </a:bodyPr>
            <a:lstStyle/>
            <a:p>
              <a:r>
                <a:rPr lang="en-US" b="1" dirty="0" smtClean="0"/>
                <a:t>stillbirth</a:t>
              </a:r>
              <a:endParaRPr lang="en-US" b="1" dirty="0"/>
            </a:p>
          </p:txBody>
        </p:sp>
        <p:cxnSp>
          <p:nvCxnSpPr>
            <p:cNvPr id="36" name="Straight Arrow Connector 35"/>
            <p:cNvCxnSpPr/>
            <p:nvPr/>
          </p:nvCxnSpPr>
          <p:spPr>
            <a:xfrm flipV="1">
              <a:off x="3330311" y="6268379"/>
              <a:ext cx="7924800" cy="42480"/>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18683" y="5956077"/>
              <a:ext cx="3597640" cy="369332"/>
            </a:xfrm>
            <a:prstGeom prst="rect">
              <a:avLst/>
            </a:prstGeom>
            <a:noFill/>
          </p:spPr>
          <p:txBody>
            <a:bodyPr wrap="square" rtlCol="0">
              <a:spAutoFit/>
            </a:bodyPr>
            <a:lstStyle/>
            <a:p>
              <a:r>
                <a:rPr lang="en-US" b="1" dirty="0" smtClean="0"/>
                <a:t>Infancy period</a:t>
              </a:r>
              <a:endParaRPr lang="en-US" b="1" dirty="0"/>
            </a:p>
          </p:txBody>
        </p:sp>
      </p:grpSp>
    </p:spTree>
    <p:extLst>
      <p:ext uri="{BB962C8B-B14F-4D97-AF65-F5344CB8AC3E}">
        <p14:creationId xmlns:p14="http://schemas.microsoft.com/office/powerpoint/2010/main" val="1402110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31430" y="606321"/>
            <a:ext cx="8458200" cy="1004888"/>
          </a:xfrm>
        </p:spPr>
        <p:txBody>
          <a:bodyPr/>
          <a:lstStyle/>
          <a:p>
            <a:r>
              <a:rPr lang="en-US" altLang="en-US" sz="2800" b="1" dirty="0">
                <a:solidFill>
                  <a:schemeClr val="accent5"/>
                </a:solidFill>
                <a:latin typeface="Arial" charset="0"/>
                <a:ea typeface="Arial" charset="0"/>
                <a:cs typeface="Arial" charset="0"/>
              </a:rPr>
              <a:t>Infant mortality rate </a:t>
            </a:r>
            <a:r>
              <a:rPr lang="en-US" altLang="en-US" sz="2800" b="1" dirty="0" smtClean="0">
                <a:solidFill>
                  <a:schemeClr val="accent5"/>
                </a:solidFill>
                <a:latin typeface="Arial" charset="0"/>
                <a:ea typeface="Arial" charset="0"/>
                <a:cs typeface="Arial" charset="0"/>
              </a:rPr>
              <a:t>(</a:t>
            </a:r>
            <a:r>
              <a:rPr lang="en-US" altLang="en-US" sz="2800" b="1" dirty="0">
                <a:solidFill>
                  <a:schemeClr val="accent5"/>
                </a:solidFill>
                <a:latin typeface="Arial" charset="0"/>
                <a:ea typeface="Arial" charset="0"/>
                <a:cs typeface="Arial" charset="0"/>
              </a:rPr>
              <a:t>per 1 000 live births)</a:t>
            </a:r>
          </a:p>
        </p:txBody>
      </p:sp>
      <p:sp>
        <p:nvSpPr>
          <p:cNvPr id="20483" name="Content Placeholder 2"/>
          <p:cNvSpPr>
            <a:spLocks noGrp="1"/>
          </p:cNvSpPr>
          <p:nvPr>
            <p:ph idx="1"/>
          </p:nvPr>
        </p:nvSpPr>
        <p:spPr>
          <a:xfrm>
            <a:off x="1454045" y="2383436"/>
            <a:ext cx="9071079" cy="1902815"/>
          </a:xfrm>
        </p:spPr>
        <p:txBody>
          <a:bodyPr>
            <a:normAutofit/>
          </a:bodyPr>
          <a:lstStyle/>
          <a:p>
            <a:pPr marL="0" indent="0">
              <a:buNone/>
            </a:pPr>
            <a:r>
              <a:rPr lang="en-US" altLang="en-US" dirty="0"/>
              <a:t>Infant mortality rate is the probability of a child born in a specific year or period dying before reaching the age of one</a:t>
            </a:r>
            <a:r>
              <a:rPr lang="en-US" altLang="en-US" dirty="0" smtClean="0"/>
              <a:t>.</a:t>
            </a:r>
            <a:endParaRPr lang="en-US" altLang="en-US" dirty="0"/>
          </a:p>
        </p:txBody>
      </p:sp>
      <p:graphicFrame>
        <p:nvGraphicFramePr>
          <p:cNvPr id="2" name="Object 6"/>
          <p:cNvGraphicFramePr>
            <a:graphicFrameLocks noChangeAspect="1"/>
          </p:cNvGraphicFramePr>
          <p:nvPr>
            <p:extLst>
              <p:ext uri="{D42A27DB-BD31-4B8C-83A1-F6EECF244321}">
                <p14:modId xmlns:p14="http://schemas.microsoft.com/office/powerpoint/2010/main" val="1307546292"/>
              </p:ext>
            </p:extLst>
          </p:nvPr>
        </p:nvGraphicFramePr>
        <p:xfrm>
          <a:off x="1454045" y="4359850"/>
          <a:ext cx="9071080" cy="1701800"/>
        </p:xfrm>
        <a:graphic>
          <a:graphicData uri="http://schemas.openxmlformats.org/presentationml/2006/ole">
            <mc:AlternateContent xmlns:mc="http://schemas.openxmlformats.org/markup-compatibility/2006">
              <mc:Choice xmlns:v="urn:schemas-microsoft-com:vml" Requires="v">
                <p:oleObj spid="_x0000_s18514" name="Equation" r:id="rId3" imgW="4101840" imgH="1117440" progId="Equation.3">
                  <p:embed/>
                </p:oleObj>
              </mc:Choice>
              <mc:Fallback>
                <p:oleObj name="Equation" r:id="rId3" imgW="4101840" imgH="1117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045" y="4359850"/>
                        <a:ext cx="9071080" cy="1701800"/>
                      </a:xfrm>
                      <a:prstGeom prst="rect">
                        <a:avLst/>
                      </a:prstGeom>
                      <a:noFill/>
                      <a:ln w="9525">
                        <a:noFill/>
                        <a:miter lim="800000"/>
                        <a:headEnd/>
                        <a:tailEnd/>
                      </a:ln>
                      <a:effectLst/>
                    </p:spPr>
                  </p:pic>
                </p:oleObj>
              </mc:Fallback>
            </mc:AlternateContent>
          </a:graphicData>
        </a:graphic>
      </p:graphicFrame>
    </p:spTree>
    <p:extLst>
      <p:ext uri="{BB962C8B-B14F-4D97-AF65-F5344CB8AC3E}">
        <p14:creationId xmlns:p14="http://schemas.microsoft.com/office/powerpoint/2010/main" val="861035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838200" y="2008682"/>
            <a:ext cx="10712116" cy="3934918"/>
          </a:xfrm>
        </p:spPr>
        <p:txBody>
          <a:bodyPr/>
          <a:lstStyle/>
          <a:p>
            <a:pPr eaLnBrk="1" hangingPunct="1">
              <a:lnSpc>
                <a:spcPct val="150000"/>
              </a:lnSpc>
            </a:pPr>
            <a:r>
              <a:rPr lang="en-US" altLang="en-US" dirty="0">
                <a:latin typeface="Arial" charset="0"/>
                <a:ea typeface="Arial" charset="0"/>
                <a:cs typeface="Arial" charset="0"/>
              </a:rPr>
              <a:t>I</a:t>
            </a:r>
            <a:r>
              <a:rPr lang="en-US" altLang="en-US" dirty="0" smtClean="0">
                <a:latin typeface="Arial" charset="0"/>
                <a:ea typeface="Arial" charset="0"/>
                <a:cs typeface="Arial" charset="0"/>
              </a:rPr>
              <a:t>s </a:t>
            </a:r>
            <a:r>
              <a:rPr lang="en-US" altLang="en-US" dirty="0">
                <a:latin typeface="Arial" charset="0"/>
                <a:ea typeface="Arial" charset="0"/>
                <a:cs typeface="Arial" charset="0"/>
              </a:rPr>
              <a:t>an </a:t>
            </a:r>
            <a:r>
              <a:rPr lang="en-US" altLang="en-US" b="1" dirty="0">
                <a:latin typeface="Arial" charset="0"/>
                <a:ea typeface="Arial" charset="0"/>
                <a:cs typeface="Arial" charset="0"/>
              </a:rPr>
              <a:t>indication</a:t>
            </a:r>
            <a:r>
              <a:rPr lang="en-US" altLang="en-US" dirty="0">
                <a:latin typeface="Arial" charset="0"/>
                <a:ea typeface="Arial" charset="0"/>
                <a:cs typeface="Arial" charset="0"/>
              </a:rPr>
              <a:t> of a given situation</a:t>
            </a:r>
            <a:r>
              <a:rPr lang="en-US" altLang="en-US" dirty="0" smtClean="0">
                <a:latin typeface="Arial" charset="0"/>
                <a:ea typeface="Arial" charset="0"/>
                <a:cs typeface="Arial" charset="0"/>
              </a:rPr>
              <a:t>.</a:t>
            </a:r>
          </a:p>
          <a:p>
            <a:pPr eaLnBrk="1" hangingPunct="1">
              <a:lnSpc>
                <a:spcPct val="150000"/>
              </a:lnSpc>
            </a:pPr>
            <a:r>
              <a:rPr lang="en-US" altLang="en-US" dirty="0" smtClean="0">
                <a:latin typeface="Arial" charset="0"/>
                <a:ea typeface="Arial" charset="0"/>
                <a:cs typeface="Arial" charset="0"/>
              </a:rPr>
              <a:t>Variables that help to measure change.</a:t>
            </a:r>
          </a:p>
          <a:p>
            <a:pPr eaLnBrk="1" hangingPunct="1">
              <a:lnSpc>
                <a:spcPct val="150000"/>
              </a:lnSpc>
            </a:pPr>
            <a:r>
              <a:rPr lang="en-US" altLang="en-US" dirty="0" smtClean="0">
                <a:latin typeface="Arial" charset="0"/>
                <a:ea typeface="Arial" charset="0"/>
                <a:cs typeface="Arial" charset="0"/>
              </a:rPr>
              <a:t>When change cannot be measured directly.</a:t>
            </a:r>
            <a:endParaRPr lang="en-US" altLang="en-US" dirty="0">
              <a:latin typeface="Arial" charset="0"/>
              <a:ea typeface="Arial" charset="0"/>
              <a:cs typeface="Arial" charset="0"/>
            </a:endParaRPr>
          </a:p>
        </p:txBody>
      </p:sp>
      <p:sp>
        <p:nvSpPr>
          <p:cNvPr id="34819" name="Title 1"/>
          <p:cNvSpPr>
            <a:spLocks/>
          </p:cNvSpPr>
          <p:nvPr/>
        </p:nvSpPr>
        <p:spPr bwMode="auto">
          <a:xfrm>
            <a:off x="838200" y="495925"/>
            <a:ext cx="9558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sz="3600" b="1" dirty="0">
                <a:solidFill>
                  <a:srgbClr val="C00000"/>
                </a:solidFill>
              </a:rPr>
              <a:t>What is health indicator?</a:t>
            </a:r>
            <a:endParaRPr lang="en-US" altLang="en-US" sz="3600" b="1" dirty="0">
              <a:solidFill>
                <a:srgbClr val="C00000"/>
              </a:solidFill>
            </a:endParaRPr>
          </a:p>
        </p:txBody>
      </p:sp>
    </p:spTree>
    <p:extLst>
      <p:ext uri="{BB962C8B-B14F-4D97-AF65-F5344CB8AC3E}">
        <p14:creationId xmlns:p14="http://schemas.microsoft.com/office/powerpoint/2010/main" val="1365563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2209800" y="457200"/>
            <a:ext cx="7772400" cy="685800"/>
          </a:xfrm>
          <a:prstGeom prst="rect">
            <a:avLst/>
          </a:prstGeom>
          <a:noFill/>
          <a:ln w="9525">
            <a:noFill/>
            <a:miter lim="800000"/>
            <a:headEnd/>
            <a:tailEnd/>
          </a:ln>
          <a:effectLst/>
        </p:spPr>
        <p:txBody>
          <a:bodyPr anchor="ctr"/>
          <a:lstStyle/>
          <a:p>
            <a:pPr algn="ctr">
              <a:tabLst>
                <a:tab pos="2339975" algn="l"/>
              </a:tabLst>
              <a:defRPr/>
            </a:pPr>
            <a:r>
              <a:rPr lang="en-US" sz="4000" dirty="0">
                <a:solidFill>
                  <a:schemeClr val="accent5"/>
                </a:solidFill>
                <a:effectLst>
                  <a:outerShdw blurRad="38100" dist="38100" dir="2700000" algn="tl">
                    <a:srgbClr val="C0C0C0"/>
                  </a:outerShdw>
                </a:effectLst>
                <a:latin typeface="Helvetica" pitchFamily="34" charset="0"/>
              </a:rPr>
              <a:t>Infant Mortality Rate</a:t>
            </a:r>
          </a:p>
        </p:txBody>
      </p:sp>
      <p:pic>
        <p:nvPicPr>
          <p:cNvPr id="46083" name="Picture 3" descr="M11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43000"/>
            <a:ext cx="7924800"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0896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79096" y="630834"/>
            <a:ext cx="9473784" cy="1066800"/>
          </a:xfrm>
        </p:spPr>
        <p:txBody>
          <a:bodyPr/>
          <a:lstStyle/>
          <a:p>
            <a:r>
              <a:rPr lang="en-US" sz="3200" b="1" dirty="0">
                <a:solidFill>
                  <a:schemeClr val="accent5"/>
                </a:solidFill>
                <a:latin typeface="Tahoma" charset="0"/>
                <a:cs typeface="Tahoma" charset="0"/>
              </a:rPr>
              <a:t>Neonatal m</a:t>
            </a:r>
            <a:r>
              <a:rPr lang="en-US" altLang="en-US" sz="3200" b="1" dirty="0">
                <a:solidFill>
                  <a:schemeClr val="accent5"/>
                </a:solidFill>
                <a:latin typeface="Tahoma" charset="0"/>
                <a:cs typeface="Tahoma" charset="0"/>
              </a:rPr>
              <a:t>ortality rate </a:t>
            </a:r>
            <a:r>
              <a:rPr lang="en-US" altLang="en-US" sz="3200" b="1" dirty="0" smtClean="0">
                <a:solidFill>
                  <a:schemeClr val="accent5"/>
                </a:solidFill>
                <a:latin typeface="Tahoma" charset="0"/>
                <a:cs typeface="Tahoma" charset="0"/>
              </a:rPr>
              <a:t>(</a:t>
            </a:r>
            <a:r>
              <a:rPr lang="en-US" altLang="en-US" sz="3200" b="1" dirty="0">
                <a:solidFill>
                  <a:schemeClr val="accent5"/>
                </a:solidFill>
                <a:latin typeface="Tahoma" charset="0"/>
                <a:cs typeface="Tahoma" charset="0"/>
              </a:rPr>
              <a:t>per 1 </a:t>
            </a:r>
            <a:r>
              <a:rPr lang="en-US" altLang="en-US" sz="3200" b="1" dirty="0" smtClean="0">
                <a:solidFill>
                  <a:schemeClr val="accent5"/>
                </a:solidFill>
                <a:latin typeface="Tahoma" charset="0"/>
                <a:cs typeface="Tahoma" charset="0"/>
              </a:rPr>
              <a:t>000Neonatal live </a:t>
            </a:r>
            <a:r>
              <a:rPr lang="en-US" altLang="en-US" sz="3200" b="1" dirty="0">
                <a:solidFill>
                  <a:schemeClr val="accent5"/>
                </a:solidFill>
                <a:latin typeface="Tahoma" charset="0"/>
                <a:cs typeface="Tahoma" charset="0"/>
              </a:rPr>
              <a:t>births)</a:t>
            </a:r>
          </a:p>
        </p:txBody>
      </p:sp>
      <p:graphicFrame>
        <p:nvGraphicFramePr>
          <p:cNvPr id="61442" name="Object 2"/>
          <p:cNvGraphicFramePr>
            <a:graphicFrameLocks noChangeAspect="1"/>
          </p:cNvGraphicFramePr>
          <p:nvPr>
            <p:extLst>
              <p:ext uri="{D42A27DB-BD31-4B8C-83A1-F6EECF244321}">
                <p14:modId xmlns:p14="http://schemas.microsoft.com/office/powerpoint/2010/main" val="894945090"/>
              </p:ext>
            </p:extLst>
          </p:nvPr>
        </p:nvGraphicFramePr>
        <p:xfrm>
          <a:off x="1666875" y="3017320"/>
          <a:ext cx="8834438" cy="2238375"/>
        </p:xfrm>
        <a:graphic>
          <a:graphicData uri="http://schemas.openxmlformats.org/presentationml/2006/ole">
            <mc:AlternateContent xmlns:mc="http://schemas.openxmlformats.org/markup-compatibility/2006">
              <mc:Choice xmlns:v="urn:schemas-microsoft-com:vml" Requires="v">
                <p:oleObj spid="_x0000_s21587" name="Equation" r:id="rId4" imgW="4101840" imgH="1701720" progId="Equation.3">
                  <p:embed/>
                </p:oleObj>
              </mc:Choice>
              <mc:Fallback>
                <p:oleObj name="Equation" r:id="rId4" imgW="4101840" imgH="1701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75" y="3017320"/>
                        <a:ext cx="8834438" cy="2238375"/>
                      </a:xfrm>
                      <a:prstGeom prst="rect">
                        <a:avLst/>
                      </a:prstGeom>
                      <a:noFill/>
                      <a:ln w="9525">
                        <a:noFill/>
                        <a:miter lim="800000"/>
                        <a:headEnd/>
                        <a:tailEnd/>
                      </a:ln>
                      <a:effectLst/>
                    </p:spPr>
                  </p:pic>
                </p:oleObj>
              </mc:Fallback>
            </mc:AlternateContent>
          </a:graphicData>
        </a:graphic>
      </p:graphicFrame>
      <p:sp>
        <p:nvSpPr>
          <p:cNvPr id="2" name="Content Placeholder 1"/>
          <p:cNvSpPr>
            <a:spLocks noGrp="1"/>
          </p:cNvSpPr>
          <p:nvPr>
            <p:ph idx="1"/>
          </p:nvPr>
        </p:nvSpPr>
        <p:spPr>
          <a:xfrm>
            <a:off x="838200" y="1825625"/>
            <a:ext cx="10509354" cy="4125470"/>
          </a:xfrm>
        </p:spPr>
        <p:txBody>
          <a:bodyPr/>
          <a:lstStyle/>
          <a:p>
            <a:endParaRPr lang="en-US" dirty="0"/>
          </a:p>
        </p:txBody>
      </p:sp>
    </p:spTree>
    <p:extLst>
      <p:ext uri="{BB962C8B-B14F-4D97-AF65-F5344CB8AC3E}">
        <p14:creationId xmlns:p14="http://schemas.microsoft.com/office/powerpoint/2010/main" val="1700943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altLang="en-US" sz="3200" b="1" dirty="0">
                <a:solidFill>
                  <a:schemeClr val="accent5"/>
                </a:solidFill>
                <a:latin typeface="Tahoma" charset="0"/>
                <a:cs typeface="Tahoma" charset="0"/>
              </a:rPr>
              <a:t>Post-Neonatal mortality rate </a:t>
            </a:r>
            <a:r>
              <a:rPr lang="en-US" altLang="en-US" sz="3200" b="1" dirty="0" smtClean="0">
                <a:solidFill>
                  <a:schemeClr val="accent5"/>
                </a:solidFill>
                <a:latin typeface="Tahoma" charset="0"/>
                <a:cs typeface="Tahoma" charset="0"/>
              </a:rPr>
              <a:t>(</a:t>
            </a:r>
            <a:r>
              <a:rPr lang="en-US" altLang="en-US" sz="3200" b="1" dirty="0">
                <a:solidFill>
                  <a:schemeClr val="accent5"/>
                </a:solidFill>
                <a:latin typeface="Tahoma" charset="0"/>
                <a:cs typeface="Tahoma" charset="0"/>
              </a:rPr>
              <a:t>per 1 000 live births)</a:t>
            </a:r>
          </a:p>
        </p:txBody>
      </p:sp>
      <p:graphicFrame>
        <p:nvGraphicFramePr>
          <p:cNvPr id="299011" name="Object 3"/>
          <p:cNvGraphicFramePr>
            <a:graphicFrameLocks noGrp="1" noChangeAspect="1"/>
          </p:cNvGraphicFramePr>
          <p:nvPr>
            <p:ph idx="1"/>
            <p:extLst>
              <p:ext uri="{D42A27DB-BD31-4B8C-83A1-F6EECF244321}">
                <p14:modId xmlns:p14="http://schemas.microsoft.com/office/powerpoint/2010/main" val="1495055738"/>
              </p:ext>
            </p:extLst>
          </p:nvPr>
        </p:nvGraphicFramePr>
        <p:xfrm>
          <a:off x="1765337" y="3233174"/>
          <a:ext cx="8712786" cy="2028374"/>
        </p:xfrm>
        <a:graphic>
          <a:graphicData uri="http://schemas.openxmlformats.org/presentationml/2006/ole">
            <mc:AlternateContent xmlns:mc="http://schemas.openxmlformats.org/markup-compatibility/2006">
              <mc:Choice xmlns:v="urn:schemas-microsoft-com:vml" Requires="v">
                <p:oleObj spid="_x0000_s22609" name="Equation" r:id="rId3" imgW="4800600" imgH="1117440" progId="Equation.3">
                  <p:embed/>
                </p:oleObj>
              </mc:Choice>
              <mc:Fallback>
                <p:oleObj name="Equation" r:id="rId3" imgW="4800600" imgH="1117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337" y="3233174"/>
                        <a:ext cx="8712786" cy="2028374"/>
                      </a:xfrm>
                      <a:prstGeom prst="rect">
                        <a:avLst/>
                      </a:prstGeom>
                      <a:noFill/>
                      <a:ln w="9525">
                        <a:noFill/>
                        <a:miter lim="800000"/>
                        <a:headEnd/>
                        <a:tailEnd/>
                      </a:ln>
                    </p:spPr>
                  </p:pic>
                </p:oleObj>
              </mc:Fallback>
            </mc:AlternateContent>
          </a:graphicData>
        </a:graphic>
      </p:graphicFrame>
    </p:spTree>
    <p:extLst>
      <p:ext uri="{BB962C8B-B14F-4D97-AF65-F5344CB8AC3E}">
        <p14:creationId xmlns:p14="http://schemas.microsoft.com/office/powerpoint/2010/main" val="4567763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01450" y="739775"/>
            <a:ext cx="8077200" cy="838200"/>
          </a:xfrm>
        </p:spPr>
        <p:txBody>
          <a:bodyPr>
            <a:normAutofit/>
          </a:bodyPr>
          <a:lstStyle/>
          <a:p>
            <a:r>
              <a:rPr lang="en-US" altLang="en-US" sz="3200" b="1" dirty="0">
                <a:solidFill>
                  <a:schemeClr val="accent5"/>
                </a:solidFill>
                <a:latin typeface="Tahoma" charset="0"/>
                <a:cs typeface="Tahoma" charset="0"/>
              </a:rPr>
              <a:t>Stillbirth rate (per 1000 total births)</a:t>
            </a:r>
          </a:p>
        </p:txBody>
      </p:sp>
      <p:graphicFrame>
        <p:nvGraphicFramePr>
          <p:cNvPr id="63490" name="Object 2"/>
          <p:cNvGraphicFramePr>
            <a:graphicFrameLocks noChangeAspect="1"/>
          </p:cNvGraphicFramePr>
          <p:nvPr>
            <p:extLst>
              <p:ext uri="{D42A27DB-BD31-4B8C-83A1-F6EECF244321}">
                <p14:modId xmlns:p14="http://schemas.microsoft.com/office/powerpoint/2010/main" val="1134476948"/>
              </p:ext>
            </p:extLst>
          </p:nvPr>
        </p:nvGraphicFramePr>
        <p:xfrm>
          <a:off x="1601450" y="3041728"/>
          <a:ext cx="8597900" cy="1887538"/>
        </p:xfrm>
        <a:graphic>
          <a:graphicData uri="http://schemas.openxmlformats.org/presentationml/2006/ole">
            <mc:AlternateContent xmlns:mc="http://schemas.openxmlformats.org/markup-compatibility/2006">
              <mc:Choice xmlns:v="urn:schemas-microsoft-com:vml" Requires="v">
                <p:oleObj spid="_x0000_s24657" name="Equation" r:id="rId3" imgW="3848040" imgH="888840" progId="Equation.3">
                  <p:embed/>
                </p:oleObj>
              </mc:Choice>
              <mc:Fallback>
                <p:oleObj name="Equation" r:id="rId3" imgW="3848040" imgH="888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450" y="3041728"/>
                        <a:ext cx="8597900" cy="1887538"/>
                      </a:xfrm>
                      <a:prstGeom prst="rect">
                        <a:avLst/>
                      </a:prstGeom>
                      <a:noFill/>
                      <a:ln w="9525">
                        <a:noFill/>
                        <a:miter lim="800000"/>
                        <a:headEnd/>
                        <a:tailEnd/>
                      </a:ln>
                      <a:effectLst/>
                    </p:spPr>
                  </p:pic>
                </p:oleObj>
              </mc:Fallback>
            </mc:AlternateContent>
          </a:graphicData>
        </a:graphic>
      </p:graphicFrame>
    </p:spTree>
    <p:extLst>
      <p:ext uri="{BB962C8B-B14F-4D97-AF65-F5344CB8AC3E}">
        <p14:creationId xmlns:p14="http://schemas.microsoft.com/office/powerpoint/2010/main" val="1961897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lstStyle/>
          <a:p>
            <a:pPr>
              <a:lnSpc>
                <a:spcPct val="150000"/>
              </a:lnSpc>
            </a:pPr>
            <a:r>
              <a:rPr lang="en-US" b="1" dirty="0" smtClean="0"/>
              <a:t>S</a:t>
            </a:r>
            <a:r>
              <a:rPr lang="en-US" altLang="en-US" b="1" dirty="0" smtClean="0">
                <a:latin typeface="Arial" charset="0"/>
                <a:ea typeface="Arial" charset="0"/>
                <a:cs typeface="Arial" charset="0"/>
              </a:rPr>
              <a:t>tillbirths:</a:t>
            </a:r>
            <a:r>
              <a:rPr lang="en-US" altLang="en-US" dirty="0" smtClean="0">
                <a:latin typeface="Arial" charset="0"/>
                <a:ea typeface="Arial" charset="0"/>
                <a:cs typeface="Arial" charset="0"/>
              </a:rPr>
              <a:t> </a:t>
            </a:r>
            <a:r>
              <a:rPr lang="en-US" altLang="en-US" dirty="0">
                <a:latin typeface="Arial" charset="0"/>
                <a:ea typeface="Arial" charset="0"/>
                <a:cs typeface="Arial" charset="0"/>
              </a:rPr>
              <a:t>are defined as third trimester fetal deaths (&gt; or = 1000 grams or &gt; or = 28 </a:t>
            </a:r>
            <a:r>
              <a:rPr lang="en-US" altLang="en-US" dirty="0" smtClean="0">
                <a:latin typeface="Arial" charset="0"/>
                <a:ea typeface="Arial" charset="0"/>
                <a:cs typeface="Arial" charset="0"/>
              </a:rPr>
              <a:t>weeks of gestation).</a:t>
            </a:r>
            <a:endParaRPr lang="en-US" altLang="en-US" dirty="0">
              <a:latin typeface="Arial" charset="0"/>
              <a:ea typeface="Arial" charset="0"/>
              <a:cs typeface="Arial" charset="0"/>
            </a:endParaRPr>
          </a:p>
          <a:p>
            <a:pPr>
              <a:lnSpc>
                <a:spcPct val="150000"/>
              </a:lnSpc>
            </a:pPr>
            <a:r>
              <a:rPr lang="en-US" altLang="en-US" b="1" dirty="0">
                <a:latin typeface="Arial" charset="0"/>
                <a:ea typeface="Arial" charset="0"/>
                <a:cs typeface="Arial" charset="0"/>
              </a:rPr>
              <a:t>Total births </a:t>
            </a:r>
            <a:r>
              <a:rPr lang="en-US" altLang="en-US" dirty="0">
                <a:latin typeface="Arial" charset="0"/>
                <a:ea typeface="Arial" charset="0"/>
                <a:cs typeface="Arial" charset="0"/>
              </a:rPr>
              <a:t>: Total births is defined as the sum of live births and still births.</a:t>
            </a:r>
          </a:p>
        </p:txBody>
      </p:sp>
    </p:spTree>
    <p:extLst>
      <p:ext uri="{BB962C8B-B14F-4D97-AF65-F5344CB8AC3E}">
        <p14:creationId xmlns:p14="http://schemas.microsoft.com/office/powerpoint/2010/main" val="7490502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Rectangle 3"/>
          <p:cNvSpPr>
            <a:spLocks noGrp="1" noChangeArrowheads="1"/>
          </p:cNvSpPr>
          <p:nvPr>
            <p:ph idx="1"/>
          </p:nvPr>
        </p:nvSpPr>
        <p:spPr>
          <a:xfrm>
            <a:off x="1124262" y="1071563"/>
            <a:ext cx="10013430" cy="1928812"/>
          </a:xfrm>
        </p:spPr>
        <p:txBody>
          <a:bodyPr/>
          <a:lstStyle/>
          <a:p>
            <a:pPr marL="0" indent="0">
              <a:lnSpc>
                <a:spcPct val="120000"/>
              </a:lnSpc>
              <a:buNone/>
            </a:pPr>
            <a:r>
              <a:rPr lang="en-US" altLang="en-US" dirty="0"/>
              <a:t>It is expressed as the sum number of still births and early neonatal deaths (less than 7 days of life) per 1000 total births (still births plus live births).</a:t>
            </a:r>
          </a:p>
          <a:p>
            <a:pPr marL="0" indent="0">
              <a:lnSpc>
                <a:spcPct val="120000"/>
              </a:lnSpc>
              <a:buNone/>
            </a:pPr>
            <a:endParaRPr lang="en-US" altLang="en-US" dirty="0"/>
          </a:p>
        </p:txBody>
      </p:sp>
      <p:sp>
        <p:nvSpPr>
          <p:cNvPr id="8196" name="Rectangle 5"/>
          <p:cNvSpPr>
            <a:spLocks noChangeArrowheads="1"/>
          </p:cNvSpPr>
          <p:nvPr/>
        </p:nvSpPr>
        <p:spPr bwMode="auto">
          <a:xfrm>
            <a:off x="1524001" y="29633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p>
        </p:txBody>
      </p:sp>
      <p:graphicFrame>
        <p:nvGraphicFramePr>
          <p:cNvPr id="290820" name="Object 4"/>
          <p:cNvGraphicFramePr>
            <a:graphicFrameLocks noChangeAspect="1"/>
          </p:cNvGraphicFramePr>
          <p:nvPr>
            <p:extLst>
              <p:ext uri="{D42A27DB-BD31-4B8C-83A1-F6EECF244321}">
                <p14:modId xmlns:p14="http://schemas.microsoft.com/office/powerpoint/2010/main" val="1482791762"/>
              </p:ext>
            </p:extLst>
          </p:nvPr>
        </p:nvGraphicFramePr>
        <p:xfrm>
          <a:off x="1524000" y="3143250"/>
          <a:ext cx="9144000" cy="1320800"/>
        </p:xfrm>
        <a:graphic>
          <a:graphicData uri="http://schemas.openxmlformats.org/presentationml/2006/ole">
            <mc:AlternateContent xmlns:mc="http://schemas.openxmlformats.org/markup-compatibility/2006">
              <mc:Choice xmlns:v="urn:schemas-microsoft-com:vml" Requires="v">
                <p:oleObj spid="_x0000_s26707" name="Equation" r:id="rId3" imgW="4660560" imgH="736560" progId="Equation.3">
                  <p:embed/>
                </p:oleObj>
              </mc:Choice>
              <mc:Fallback>
                <p:oleObj name="Equation" r:id="rId3" imgW="4660560" imgH="736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143250"/>
                        <a:ext cx="9144000" cy="1320800"/>
                      </a:xfrm>
                      <a:prstGeom prst="rect">
                        <a:avLst/>
                      </a:prstGeom>
                      <a:noFill/>
                      <a:ln w="9525">
                        <a:noFill/>
                        <a:miter lim="800000"/>
                        <a:headEnd/>
                        <a:tailEnd/>
                      </a:ln>
                    </p:spPr>
                  </p:pic>
                </p:oleObj>
              </mc:Fallback>
            </mc:AlternateContent>
          </a:graphicData>
        </a:graphic>
      </p:graphicFrame>
      <p:sp>
        <p:nvSpPr>
          <p:cNvPr id="290822" name="Text Box 6"/>
          <p:cNvSpPr txBox="1">
            <a:spLocks noChangeArrowheads="1"/>
          </p:cNvSpPr>
          <p:nvPr/>
        </p:nvSpPr>
        <p:spPr bwMode="auto">
          <a:xfrm>
            <a:off x="2208213" y="5000625"/>
            <a:ext cx="820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ltLang="en-US" sz="2400" dirty="0">
                <a:solidFill>
                  <a:schemeClr val="accent5"/>
                </a:solidFill>
              </a:rPr>
              <a:t>It the best indicator of Maternal and Child Health services</a:t>
            </a:r>
          </a:p>
        </p:txBody>
      </p:sp>
      <p:sp>
        <p:nvSpPr>
          <p:cNvPr id="9" name="Rectangle 8"/>
          <p:cNvSpPr>
            <a:spLocks noChangeArrowheads="1"/>
          </p:cNvSpPr>
          <p:nvPr/>
        </p:nvSpPr>
        <p:spPr bwMode="auto">
          <a:xfrm>
            <a:off x="1708732" y="357188"/>
            <a:ext cx="538225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120000"/>
              </a:lnSpc>
              <a:buFont typeface="Wingdings" charset="2"/>
              <a:buNone/>
            </a:pPr>
            <a:r>
              <a:rPr lang="en-US" altLang="en-US" sz="3200" b="1" dirty="0">
                <a:solidFill>
                  <a:schemeClr val="accent5"/>
                </a:solidFill>
              </a:rPr>
              <a:t>Perinatal Mortality Rate </a:t>
            </a:r>
            <a:endParaRPr lang="en-US" altLang="en-US" sz="3200" dirty="0">
              <a:solidFill>
                <a:schemeClr val="accent5"/>
              </a:solidFill>
            </a:endParaRPr>
          </a:p>
        </p:txBody>
      </p:sp>
    </p:spTree>
    <p:extLst>
      <p:ext uri="{BB962C8B-B14F-4D97-AF65-F5344CB8AC3E}">
        <p14:creationId xmlns:p14="http://schemas.microsoft.com/office/powerpoint/2010/main" val="164477876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52600" y="677056"/>
            <a:ext cx="8382000" cy="838200"/>
          </a:xfrm>
        </p:spPr>
        <p:txBody>
          <a:bodyPr>
            <a:normAutofit/>
          </a:bodyPr>
          <a:lstStyle/>
          <a:p>
            <a:r>
              <a:rPr lang="en-US" altLang="en-US" sz="2800" b="1" dirty="0">
                <a:solidFill>
                  <a:schemeClr val="accent5"/>
                </a:solidFill>
                <a:latin typeface="Tahoma" charset="0"/>
                <a:cs typeface="Tahoma" charset="0"/>
              </a:rPr>
              <a:t>Under-5 </a:t>
            </a:r>
            <a:r>
              <a:rPr lang="en-US" altLang="en-US" sz="2800" b="1">
                <a:solidFill>
                  <a:schemeClr val="accent5"/>
                </a:solidFill>
                <a:latin typeface="Tahoma" charset="0"/>
                <a:cs typeface="Tahoma" charset="0"/>
              </a:rPr>
              <a:t>mortality </a:t>
            </a:r>
            <a:r>
              <a:rPr lang="en-US" altLang="en-US" sz="2800" b="1" smtClean="0">
                <a:solidFill>
                  <a:schemeClr val="accent5"/>
                </a:solidFill>
                <a:latin typeface="Tahoma" charset="0"/>
                <a:cs typeface="Tahoma" charset="0"/>
              </a:rPr>
              <a:t>rate</a:t>
            </a:r>
            <a:r>
              <a:rPr lang="en-US" altLang="en-US" sz="2800" b="1" smtClean="0">
                <a:solidFill>
                  <a:schemeClr val="accent5"/>
                </a:solidFill>
                <a:latin typeface="Arial" charset="0"/>
                <a:ea typeface="Arial" charset="0"/>
                <a:cs typeface="Arial" charset="0"/>
              </a:rPr>
              <a:t>(per </a:t>
            </a:r>
            <a:r>
              <a:rPr lang="en-US" altLang="en-US" sz="2800" b="1" dirty="0">
                <a:solidFill>
                  <a:schemeClr val="accent5"/>
                </a:solidFill>
                <a:latin typeface="Arial" charset="0"/>
                <a:ea typeface="Arial" charset="0"/>
                <a:cs typeface="Arial" charset="0"/>
              </a:rPr>
              <a:t>1 000 live births)</a:t>
            </a:r>
            <a:endParaRPr lang="en-US" altLang="en-US" sz="2800" b="1" dirty="0">
              <a:solidFill>
                <a:schemeClr val="accent5"/>
              </a:solidFill>
              <a:latin typeface="Tahoma" charset="0"/>
              <a:cs typeface="Tahoma" charset="0"/>
            </a:endParaRPr>
          </a:p>
        </p:txBody>
      </p:sp>
      <p:sp>
        <p:nvSpPr>
          <p:cNvPr id="22531" name="Content Placeholder 2"/>
          <p:cNvSpPr>
            <a:spLocks noGrp="1"/>
          </p:cNvSpPr>
          <p:nvPr>
            <p:ph idx="1"/>
          </p:nvPr>
        </p:nvSpPr>
        <p:spPr>
          <a:xfrm>
            <a:off x="1752600" y="2323475"/>
            <a:ext cx="8915400" cy="1677026"/>
          </a:xfrm>
        </p:spPr>
        <p:txBody>
          <a:bodyPr/>
          <a:lstStyle/>
          <a:p>
            <a:pPr marL="0" indent="0">
              <a:buNone/>
            </a:pPr>
            <a:r>
              <a:rPr lang="en-US" altLang="en-US" sz="2400" dirty="0">
                <a:latin typeface="Arial" charset="0"/>
                <a:ea typeface="Arial" charset="0"/>
                <a:cs typeface="Arial" charset="0"/>
              </a:rPr>
              <a:t>Under-five mortality rate is the probability of a child born in a specific year or period dying before reaching the age of five</a:t>
            </a:r>
            <a:r>
              <a:rPr lang="en-US" altLang="en-US" sz="2400" dirty="0" smtClean="0">
                <a:latin typeface="Arial" charset="0"/>
                <a:ea typeface="Arial" charset="0"/>
                <a:cs typeface="Arial" charset="0"/>
              </a:rPr>
              <a:t>.</a:t>
            </a:r>
            <a:endParaRPr lang="en-US" altLang="en-US" sz="2400" dirty="0">
              <a:latin typeface="Arial" charset="0"/>
              <a:ea typeface="Arial" charset="0"/>
              <a:cs typeface="Arial" charset="0"/>
            </a:endParaRPr>
          </a:p>
        </p:txBody>
      </p:sp>
      <p:graphicFrame>
        <p:nvGraphicFramePr>
          <p:cNvPr id="62466" name="Object 2"/>
          <p:cNvGraphicFramePr>
            <a:graphicFrameLocks noChangeAspect="1"/>
          </p:cNvGraphicFramePr>
          <p:nvPr>
            <p:extLst>
              <p:ext uri="{D42A27DB-BD31-4B8C-83A1-F6EECF244321}">
                <p14:modId xmlns:p14="http://schemas.microsoft.com/office/powerpoint/2010/main" val="2117970900"/>
              </p:ext>
            </p:extLst>
          </p:nvPr>
        </p:nvGraphicFramePr>
        <p:xfrm>
          <a:off x="1776412" y="3715688"/>
          <a:ext cx="8358188" cy="1928813"/>
        </p:xfrm>
        <a:graphic>
          <a:graphicData uri="http://schemas.openxmlformats.org/presentationml/2006/ole">
            <mc:AlternateContent xmlns:mc="http://schemas.openxmlformats.org/markup-compatibility/2006">
              <mc:Choice xmlns:v="urn:schemas-microsoft-com:vml" Requires="v">
                <p:oleObj spid="_x0000_s27730" name="Equation" r:id="rId4" imgW="3708360" imgH="1117440" progId="Equation.3">
                  <p:embed/>
                </p:oleObj>
              </mc:Choice>
              <mc:Fallback>
                <p:oleObj name="Equation" r:id="rId4" imgW="3708360" imgH="11174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412" y="3715688"/>
                        <a:ext cx="8358188" cy="1928813"/>
                      </a:xfrm>
                      <a:prstGeom prst="rect">
                        <a:avLst/>
                      </a:prstGeom>
                      <a:noFill/>
                      <a:ln w="9525">
                        <a:noFill/>
                        <a:miter lim="800000"/>
                        <a:headEnd/>
                        <a:tailEnd/>
                      </a:ln>
                      <a:effectLst/>
                    </p:spPr>
                  </p:pic>
                </p:oleObj>
              </mc:Fallback>
            </mc:AlternateContent>
          </a:graphicData>
        </a:graphic>
      </p:graphicFrame>
    </p:spTree>
    <p:extLst>
      <p:ext uri="{BB962C8B-B14F-4D97-AF65-F5344CB8AC3E}">
        <p14:creationId xmlns:p14="http://schemas.microsoft.com/office/powerpoint/2010/main" val="13872159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170" y="1279525"/>
            <a:ext cx="10515600" cy="1325563"/>
          </a:xfrm>
        </p:spPr>
        <p:txBody>
          <a:bodyPr/>
          <a:lstStyle/>
          <a:p>
            <a:pPr algn="ctr"/>
            <a:r>
              <a:rPr lang="en-US" b="1" dirty="0" smtClean="0">
                <a:solidFill>
                  <a:schemeClr val="accent1">
                    <a:lumMod val="50000"/>
                  </a:schemeClr>
                </a:solidFill>
              </a:rPr>
              <a:t>Proportionate mortality ratio</a:t>
            </a:r>
            <a:endParaRPr lang="en-US" b="1" dirty="0">
              <a:solidFill>
                <a:schemeClr val="accent1">
                  <a:lumMod val="50000"/>
                </a:schemeClr>
              </a:solidFill>
            </a:endParaRPr>
          </a:p>
        </p:txBody>
      </p:sp>
    </p:spTree>
    <p:extLst>
      <p:ext uri="{BB962C8B-B14F-4D97-AF65-F5344CB8AC3E}">
        <p14:creationId xmlns:p14="http://schemas.microsoft.com/office/powerpoint/2010/main" val="18979996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a:spLocks noGrp="1" noChangeArrowheads="1"/>
          </p:cNvSpPr>
          <p:nvPr>
            <p:ph type="title"/>
          </p:nvPr>
        </p:nvSpPr>
        <p:spPr>
          <a:xfrm>
            <a:off x="1663078" y="1010442"/>
            <a:ext cx="7848600" cy="830997"/>
          </a:xfrm>
          <a:noFill/>
        </p:spPr>
        <p:txBody>
          <a:bodyPr>
            <a:spAutoFit/>
          </a:bodyPr>
          <a:lstStyle/>
          <a:p>
            <a:pPr marL="342900" indent="-342900">
              <a:lnSpc>
                <a:spcPct val="150000"/>
              </a:lnSpc>
              <a:spcBef>
                <a:spcPct val="50000"/>
              </a:spcBef>
              <a:buClr>
                <a:srgbClr val="99FF33"/>
              </a:buClr>
            </a:pPr>
            <a:r>
              <a:rPr lang="en-US" altLang="zh-CN" sz="3200" b="1" dirty="0">
                <a:solidFill>
                  <a:schemeClr val="accent5"/>
                </a:solidFill>
                <a:latin typeface="Tahoma" charset="0"/>
                <a:ea typeface="SimSun" charset="-122"/>
              </a:rPr>
              <a:t>Proportionate mortality ratio </a:t>
            </a:r>
            <a:endParaRPr lang="en-US" altLang="en-US" sz="3200" b="1" dirty="0">
              <a:solidFill>
                <a:schemeClr val="accent5"/>
              </a:solidFill>
              <a:latin typeface="Tahoma" charset="0"/>
              <a:cs typeface="Tahoma" charset="0"/>
            </a:endParaRPr>
          </a:p>
        </p:txBody>
      </p:sp>
      <p:pic>
        <p:nvPicPr>
          <p:cNvPr id="5"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452387" y="3507698"/>
            <a:ext cx="8269982" cy="728546"/>
          </a:xfrm>
          <a:noFill/>
        </p:spPr>
      </p:pic>
    </p:spTree>
    <p:extLst>
      <p:ext uri="{BB962C8B-B14F-4D97-AF65-F5344CB8AC3E}">
        <p14:creationId xmlns:p14="http://schemas.microsoft.com/office/powerpoint/2010/main" val="7382406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6388" t="21775" r="29904" b="31029"/>
          <a:stretch/>
        </p:blipFill>
        <p:spPr>
          <a:xfrm>
            <a:off x="2370945" y="501848"/>
            <a:ext cx="7450111" cy="5027912"/>
          </a:xfrm>
        </p:spPr>
      </p:pic>
      <p:sp>
        <p:nvSpPr>
          <p:cNvPr id="5" name="TextBox 4"/>
          <p:cNvSpPr txBox="1"/>
          <p:nvPr/>
        </p:nvSpPr>
        <p:spPr>
          <a:xfrm>
            <a:off x="3043003" y="5936105"/>
            <a:ext cx="6160957" cy="646331"/>
          </a:xfrm>
          <a:prstGeom prst="rect">
            <a:avLst/>
          </a:prstGeom>
          <a:noFill/>
        </p:spPr>
        <p:txBody>
          <a:bodyPr wrap="square" rtlCol="0">
            <a:spAutoFit/>
          </a:bodyPr>
          <a:lstStyle/>
          <a:p>
            <a:r>
              <a:rPr lang="en-US" dirty="0" smtClean="0"/>
              <a:t>Causes of child deaths in sub-Saharan Africa, 2010</a:t>
            </a:r>
          </a:p>
          <a:p>
            <a:r>
              <a:rPr lang="en-US" dirty="0" smtClean="0">
                <a:hlinkClick r:id="rId3"/>
              </a:rPr>
              <a:t>https://doi.org/10.1371/journal.pmed.1000294.g004</a:t>
            </a:r>
            <a:endParaRPr lang="en-US" dirty="0"/>
          </a:p>
        </p:txBody>
      </p:sp>
    </p:spTree>
    <p:extLst>
      <p:ext uri="{BB962C8B-B14F-4D97-AF65-F5344CB8AC3E}">
        <p14:creationId xmlns:p14="http://schemas.microsoft.com/office/powerpoint/2010/main" val="1117751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902367" y="497174"/>
            <a:ext cx="6164179" cy="838200"/>
          </a:xfrm>
        </p:spPr>
        <p:txBody>
          <a:bodyPr>
            <a:normAutofit/>
          </a:bodyPr>
          <a:lstStyle/>
          <a:p>
            <a:pPr eaLnBrk="1" hangingPunct="1"/>
            <a:r>
              <a:rPr lang="en-US" altLang="en-US" sz="3200" b="1" dirty="0">
                <a:solidFill>
                  <a:srgbClr val="C00000"/>
                </a:solidFill>
                <a:latin typeface="Arial" charset="0"/>
                <a:ea typeface="Arial" charset="0"/>
                <a:cs typeface="Arial" charset="0"/>
              </a:rPr>
              <a:t>Uses of Health Indicators</a:t>
            </a:r>
            <a:endParaRPr lang="en-GB" altLang="en-US" sz="3200" b="1" dirty="0">
              <a:solidFill>
                <a:srgbClr val="C00000"/>
              </a:solidFill>
              <a:latin typeface="Arial" charset="0"/>
              <a:ea typeface="Arial" charset="0"/>
              <a:cs typeface="Arial" charset="0"/>
            </a:endParaRPr>
          </a:p>
        </p:txBody>
      </p:sp>
      <p:sp>
        <p:nvSpPr>
          <p:cNvPr id="37891" name="Rectangle 3"/>
          <p:cNvSpPr>
            <a:spLocks noGrp="1"/>
          </p:cNvSpPr>
          <p:nvPr>
            <p:ph idx="1"/>
          </p:nvPr>
        </p:nvSpPr>
        <p:spPr>
          <a:xfrm>
            <a:off x="902367" y="1678898"/>
            <a:ext cx="10431379" cy="4798102"/>
          </a:xfrm>
        </p:spPr>
        <p:txBody>
          <a:bodyPr>
            <a:normAutofit/>
          </a:bodyPr>
          <a:lstStyle/>
          <a:p>
            <a:pPr marL="381000" indent="-381000">
              <a:lnSpc>
                <a:spcPct val="150000"/>
              </a:lnSpc>
              <a:buFont typeface="Arial" charset="0"/>
              <a:buAutoNum type="arabicPeriod"/>
            </a:pPr>
            <a:r>
              <a:rPr lang="en-US" altLang="en-US" dirty="0" smtClean="0">
                <a:latin typeface="Arial" charset="0"/>
                <a:ea typeface="Arial" charset="0"/>
                <a:cs typeface="Arial" charset="0"/>
              </a:rPr>
              <a:t>Measure health status in a community.</a:t>
            </a:r>
          </a:p>
          <a:p>
            <a:pPr marL="381000" indent="-381000">
              <a:lnSpc>
                <a:spcPct val="150000"/>
              </a:lnSpc>
              <a:buFont typeface="Arial" charset="0"/>
              <a:buAutoNum type="arabicPeriod"/>
            </a:pPr>
            <a:r>
              <a:rPr lang="en-US" altLang="en-US" dirty="0" smtClean="0">
                <a:latin typeface="Arial" charset="0"/>
                <a:ea typeface="Arial" charset="0"/>
                <a:cs typeface="Arial" charset="0"/>
              </a:rPr>
              <a:t>Compare </a:t>
            </a:r>
            <a:r>
              <a:rPr lang="en-US" altLang="en-US" dirty="0">
                <a:latin typeface="Arial" charset="0"/>
                <a:ea typeface="Arial" charset="0"/>
                <a:cs typeface="Arial" charset="0"/>
              </a:rPr>
              <a:t>health status </a:t>
            </a:r>
            <a:r>
              <a:rPr lang="en-US" altLang="en-US" dirty="0" smtClean="0">
                <a:latin typeface="Arial" charset="0"/>
                <a:ea typeface="Arial" charset="0"/>
                <a:cs typeface="Arial" charset="0"/>
              </a:rPr>
              <a:t>between countries or over time.</a:t>
            </a:r>
            <a:endParaRPr lang="en-US" altLang="en-US" dirty="0">
              <a:latin typeface="Arial" charset="0"/>
              <a:ea typeface="Arial" charset="0"/>
              <a:cs typeface="Arial" charset="0"/>
            </a:endParaRPr>
          </a:p>
          <a:p>
            <a:pPr marL="381000" indent="-381000">
              <a:lnSpc>
                <a:spcPct val="150000"/>
              </a:lnSpc>
              <a:buFont typeface="Arial" charset="0"/>
              <a:buAutoNum type="arabicPeriod"/>
            </a:pPr>
            <a:r>
              <a:rPr lang="en-US" altLang="en-US" dirty="0" smtClean="0">
                <a:latin typeface="Arial" charset="0"/>
                <a:ea typeface="Arial" charset="0"/>
                <a:cs typeface="Arial" charset="0"/>
              </a:rPr>
              <a:t>Assessment </a:t>
            </a:r>
            <a:r>
              <a:rPr lang="en-US" altLang="en-US" dirty="0">
                <a:latin typeface="Arial" charset="0"/>
                <a:ea typeface="Arial" charset="0"/>
                <a:cs typeface="Arial" charset="0"/>
              </a:rPr>
              <a:t>of health care </a:t>
            </a:r>
            <a:r>
              <a:rPr lang="en-US" altLang="en-US" dirty="0" smtClean="0">
                <a:latin typeface="Arial" charset="0"/>
                <a:ea typeface="Arial" charset="0"/>
                <a:cs typeface="Arial" charset="0"/>
              </a:rPr>
              <a:t>needs.</a:t>
            </a:r>
          </a:p>
          <a:p>
            <a:pPr marL="381000" indent="-381000">
              <a:lnSpc>
                <a:spcPct val="150000"/>
              </a:lnSpc>
              <a:buFont typeface="Arial" charset="0"/>
              <a:buAutoNum type="arabicPeriod"/>
            </a:pPr>
            <a:r>
              <a:rPr lang="en-US" dirty="0" smtClean="0"/>
              <a:t>A</a:t>
            </a:r>
            <a:r>
              <a:rPr lang="en-US" altLang="en-US" dirty="0" smtClean="0">
                <a:latin typeface="Arial" charset="0"/>
                <a:ea typeface="Arial" charset="0"/>
                <a:cs typeface="Arial" charset="0"/>
              </a:rPr>
              <a:t>llocation of </a:t>
            </a:r>
            <a:r>
              <a:rPr lang="en-US" altLang="en-US" dirty="0">
                <a:latin typeface="Arial" charset="0"/>
                <a:ea typeface="Arial" charset="0"/>
                <a:cs typeface="Arial" charset="0"/>
              </a:rPr>
              <a:t>resources according to </a:t>
            </a:r>
            <a:r>
              <a:rPr lang="en-US" altLang="en-US" dirty="0" smtClean="0">
                <a:latin typeface="Arial" charset="0"/>
                <a:ea typeface="Arial" charset="0"/>
                <a:cs typeface="Arial" charset="0"/>
              </a:rPr>
              <a:t>needs</a:t>
            </a:r>
            <a:r>
              <a:rPr lang="en-US" altLang="en-US" dirty="0">
                <a:latin typeface="Arial" charset="0"/>
                <a:ea typeface="Arial" charset="0"/>
                <a:cs typeface="Arial" charset="0"/>
              </a:rPr>
              <a:t>.</a:t>
            </a:r>
          </a:p>
          <a:p>
            <a:pPr marL="381000" indent="-381000">
              <a:lnSpc>
                <a:spcPct val="150000"/>
              </a:lnSpc>
              <a:buFont typeface="Arial" charset="0"/>
              <a:buAutoNum type="arabicPeriod"/>
            </a:pPr>
            <a:r>
              <a:rPr lang="en-US" altLang="en-US" dirty="0">
                <a:latin typeface="Arial" charset="0"/>
                <a:ea typeface="Arial" charset="0"/>
                <a:cs typeface="Arial" charset="0"/>
              </a:rPr>
              <a:t>Monitoring and evaluation of health </a:t>
            </a:r>
            <a:r>
              <a:rPr lang="en-US" altLang="en-US" dirty="0" smtClean="0">
                <a:latin typeface="Arial" charset="0"/>
                <a:ea typeface="Arial" charset="0"/>
                <a:cs typeface="Arial" charset="0"/>
              </a:rPr>
              <a:t>services</a:t>
            </a:r>
            <a:r>
              <a:rPr lang="en-US" altLang="en-US" dirty="0">
                <a:latin typeface="Arial" charset="0"/>
                <a:ea typeface="Arial" charset="0"/>
                <a:cs typeface="Arial" charset="0"/>
              </a:rPr>
              <a:t>.</a:t>
            </a:r>
          </a:p>
        </p:txBody>
      </p:sp>
    </p:spTree>
    <p:extLst>
      <p:ext uri="{BB962C8B-B14F-4D97-AF65-F5344CB8AC3E}">
        <p14:creationId xmlns:p14="http://schemas.microsoft.com/office/powerpoint/2010/main" val="15758151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364104" y="365126"/>
            <a:ext cx="9989695" cy="879058"/>
          </a:xfrm>
        </p:spPr>
        <p:txBody>
          <a:bodyPr/>
          <a:lstStyle/>
          <a:p>
            <a:r>
              <a:rPr lang="en-US" altLang="zh-CN" sz="3200" dirty="0">
                <a:solidFill>
                  <a:schemeClr val="accent5"/>
                </a:solidFill>
                <a:latin typeface="Tahoma" charset="0"/>
                <a:ea typeface="SimSun" charset="-122"/>
              </a:rPr>
              <a:t>Proportionate mortality </a:t>
            </a:r>
            <a:r>
              <a:rPr lang="en-US" altLang="zh-CN" sz="3200" dirty="0" smtClean="0">
                <a:solidFill>
                  <a:schemeClr val="accent5"/>
                </a:solidFill>
                <a:latin typeface="Tahoma" charset="0"/>
                <a:ea typeface="SimSun" charset="-122"/>
              </a:rPr>
              <a:t>ratio, KSA </a:t>
            </a:r>
            <a:r>
              <a:rPr lang="en-US" altLang="zh-CN" sz="3200" dirty="0">
                <a:solidFill>
                  <a:schemeClr val="accent5"/>
                </a:solidFill>
                <a:latin typeface="Tahoma" charset="0"/>
                <a:ea typeface="SimSun" charset="-122"/>
              </a:rPr>
              <a:t>2010</a:t>
            </a:r>
            <a:endParaRPr lang="en-US" altLang="en-US" dirty="0">
              <a:solidFill>
                <a:schemeClr val="accent5"/>
              </a:solidFill>
              <a:latin typeface="Tahoma" charset="0"/>
              <a:cs typeface="Tahoma"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3636741"/>
              </p:ext>
            </p:extLst>
          </p:nvPr>
        </p:nvGraphicFramePr>
        <p:xfrm>
          <a:off x="1364104" y="1154247"/>
          <a:ext cx="9122974" cy="5486400"/>
        </p:xfrm>
        <a:graphic>
          <a:graphicData uri="http://schemas.openxmlformats.org/drawingml/2006/table">
            <a:tbl>
              <a:tblPr firstRow="1" bandRow="1">
                <a:tableStyleId>{5C22544A-7EE6-4342-B048-85BDC9FD1C3A}</a:tableStyleId>
              </a:tblPr>
              <a:tblGrid>
                <a:gridCol w="5750142"/>
                <a:gridCol w="3372832"/>
              </a:tblGrid>
              <a:tr h="430967">
                <a:tc>
                  <a:txBody>
                    <a:bodyPr/>
                    <a:lstStyle/>
                    <a:p>
                      <a:r>
                        <a:rPr lang="en-US" sz="2400" dirty="0" smtClean="0"/>
                        <a:t>Cause </a:t>
                      </a:r>
                      <a:endParaRPr lang="en-US" sz="2400" dirty="0"/>
                    </a:p>
                  </a:txBody>
                  <a:tcPr/>
                </a:tc>
                <a:tc>
                  <a:txBody>
                    <a:bodyPr/>
                    <a:lstStyle/>
                    <a:p>
                      <a:r>
                        <a:rPr lang="en-US" sz="2400" dirty="0" smtClean="0"/>
                        <a:t>%</a:t>
                      </a:r>
                      <a:endParaRPr lang="en-US" sz="2400" dirty="0"/>
                    </a:p>
                  </a:txBody>
                  <a:tcPr/>
                </a:tc>
              </a:tr>
              <a:tr h="430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Injury, Poisoning and External Causes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18.5</a:t>
                      </a:r>
                    </a:p>
                  </a:txBody>
                  <a:tcPr/>
                </a:tc>
              </a:tr>
              <a:tr h="430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Dis. Circulatory System</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16.74</a:t>
                      </a:r>
                    </a:p>
                  </a:txBody>
                  <a:tcPr/>
                </a:tc>
              </a:tr>
              <a:tr h="430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Cond. </a:t>
                      </a:r>
                      <a:r>
                        <a:rPr lang="en-US" altLang="en-US" sz="2400" dirty="0" err="1" smtClean="0"/>
                        <a:t>Orig</a:t>
                      </a:r>
                      <a:r>
                        <a:rPr lang="en-US" altLang="en-US" sz="2400" dirty="0" smtClean="0"/>
                        <a:t>..Perinatal Period</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9.05</a:t>
                      </a:r>
                    </a:p>
                  </a:txBody>
                  <a:tcPr/>
                </a:tc>
              </a:tr>
              <a:tr h="430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Dis. Respiratory System</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4.09</a:t>
                      </a:r>
                    </a:p>
                  </a:txBody>
                  <a:tcPr/>
                </a:tc>
              </a:tr>
              <a:tr h="430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Neoplasms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4.75</a:t>
                      </a:r>
                    </a:p>
                  </a:txBody>
                  <a:tcPr/>
                </a:tc>
              </a:tr>
              <a:tr h="430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Infect</a:t>
                      </a:r>
                      <a:r>
                        <a:rPr lang="ar-SA" altLang="en-US" sz="2400" dirty="0" smtClean="0">
                          <a:ea typeface="Arial" charset="0"/>
                        </a:rPr>
                        <a:t> &amp; </a:t>
                      </a:r>
                      <a:r>
                        <a:rPr lang="en-US" altLang="en-US" sz="2400" dirty="0" smtClean="0"/>
                        <a:t>Parasitic  Diseases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3.31</a:t>
                      </a:r>
                    </a:p>
                  </a:txBody>
                  <a:tcPr/>
                </a:tc>
              </a:tr>
              <a:tr h="430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Dis. Genitourinary System</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3.09</a:t>
                      </a:r>
                    </a:p>
                  </a:txBody>
                  <a:tcPr/>
                </a:tc>
              </a:tr>
              <a:tr h="430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Congenital Anomalies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altLang="en-US" sz="2400" dirty="0" smtClean="0">
                          <a:ea typeface="Arial" charset="0"/>
                        </a:rPr>
                        <a:t>2.</a:t>
                      </a:r>
                      <a:r>
                        <a:rPr lang="en-US" altLang="en-US" sz="2400" dirty="0" smtClean="0"/>
                        <a:t>6</a:t>
                      </a:r>
                      <a:r>
                        <a:rPr lang="ar-SA" altLang="en-US" sz="2400" dirty="0" smtClean="0">
                          <a:ea typeface="Arial" charset="0"/>
                        </a:rPr>
                        <a:t>6</a:t>
                      </a:r>
                      <a:endParaRPr lang="en-US" altLang="en-US" sz="2400" dirty="0" smtClean="0"/>
                    </a:p>
                  </a:txBody>
                  <a:tcPr/>
                </a:tc>
              </a:tr>
              <a:tr h="430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Endocrine. </a:t>
                      </a:r>
                      <a:r>
                        <a:rPr lang="en-US" altLang="en-US" sz="2400" dirty="0" err="1" smtClean="0"/>
                        <a:t>Nutr</a:t>
                      </a:r>
                      <a:r>
                        <a:rPr lang="en-US" altLang="en-US" sz="2400" dirty="0" smtClean="0"/>
                        <a:t>. </a:t>
                      </a:r>
                      <a:r>
                        <a:rPr lang="en-US" altLang="en-US" sz="2400" dirty="0" err="1" smtClean="0"/>
                        <a:t>Metab</a:t>
                      </a:r>
                      <a:r>
                        <a:rPr lang="en-US" altLang="en-US" sz="2400" dirty="0" smtClean="0"/>
                        <a:t>  Diseases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2.46</a:t>
                      </a:r>
                    </a:p>
                  </a:txBody>
                  <a:tcPr/>
                </a:tc>
              </a:tr>
              <a:tr h="430967">
                <a:tc>
                  <a:txBody>
                    <a:bodyPr/>
                    <a:lstStyle/>
                    <a:p>
                      <a:r>
                        <a:rPr lang="en-US" altLang="en-US" sz="2400" dirty="0" err="1" smtClean="0"/>
                        <a:t>Dis.Digestive</a:t>
                      </a:r>
                      <a:r>
                        <a:rPr lang="en-US" altLang="en-US" sz="2400" dirty="0" smtClean="0"/>
                        <a:t> System </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1.93</a:t>
                      </a:r>
                    </a:p>
                  </a:txBody>
                  <a:tcPr/>
                </a:tc>
              </a:tr>
              <a:tr h="430967">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15982144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ChangeArrowheads="1"/>
          </p:cNvSpPr>
          <p:nvPr/>
        </p:nvSpPr>
        <p:spPr bwMode="auto">
          <a:xfrm>
            <a:off x="1524001" y="34586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ar-SA" altLang="en-US"/>
          </a:p>
        </p:txBody>
      </p:sp>
      <p:graphicFrame>
        <p:nvGraphicFramePr>
          <p:cNvPr id="16386" name="Object 2"/>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1188"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41189" name="Equation" r:id="rId5" imgW="114120" imgH="215640" progId="Equation.3">
                  <p:embed/>
                </p:oleObj>
              </mc:Choice>
              <mc:Fallback>
                <p:oleObj name="Equation" r:id="rId5"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10" name="Object 5"/>
          <p:cNvGraphicFramePr>
            <a:graphicFrameLocks noChangeAspect="1"/>
          </p:cNvGraphicFramePr>
          <p:nvPr>
            <p:extLst>
              <p:ext uri="{D42A27DB-BD31-4B8C-83A1-F6EECF244321}">
                <p14:modId xmlns:p14="http://schemas.microsoft.com/office/powerpoint/2010/main" val="320070974"/>
              </p:ext>
            </p:extLst>
          </p:nvPr>
        </p:nvGraphicFramePr>
        <p:xfrm>
          <a:off x="1644650" y="2133600"/>
          <a:ext cx="8870950" cy="1639888"/>
        </p:xfrm>
        <a:graphic>
          <a:graphicData uri="http://schemas.openxmlformats.org/presentationml/2006/ole">
            <mc:AlternateContent xmlns:mc="http://schemas.openxmlformats.org/markup-compatibility/2006">
              <mc:Choice xmlns:v="urn:schemas-microsoft-com:vml" Requires="v">
                <p:oleObj spid="_x0000_s41190" name="Equation" r:id="rId6" imgW="4394160" imgH="888840" progId="Equation.3">
                  <p:embed/>
                </p:oleObj>
              </mc:Choice>
              <mc:Fallback>
                <p:oleObj name="Equation" r:id="rId6" imgW="4394160" imgH="8888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4650" y="2133600"/>
                        <a:ext cx="8870950" cy="1639888"/>
                      </a:xfrm>
                      <a:prstGeom prst="rect">
                        <a:avLst/>
                      </a:prstGeom>
                      <a:noFill/>
                      <a:ln w="57150">
                        <a:noFill/>
                        <a:miter lim="800000"/>
                        <a:headEnd/>
                        <a:tailEnd/>
                      </a:ln>
                      <a:effectLst/>
                    </p:spPr>
                  </p:pic>
                </p:oleObj>
              </mc:Fallback>
            </mc:AlternateContent>
          </a:graphicData>
        </a:graphic>
      </p:graphicFrame>
      <p:sp>
        <p:nvSpPr>
          <p:cNvPr id="200712" name="Text Box 8"/>
          <p:cNvSpPr txBox="1">
            <a:spLocks noChangeArrowheads="1"/>
          </p:cNvSpPr>
          <p:nvPr/>
        </p:nvSpPr>
        <p:spPr bwMode="auto">
          <a:xfrm>
            <a:off x="1289154" y="734202"/>
            <a:ext cx="92343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Low" eaLnBrk="1" hangingPunct="1">
              <a:lnSpc>
                <a:spcPct val="150000"/>
              </a:lnSpc>
              <a:spcBef>
                <a:spcPct val="50000"/>
              </a:spcBef>
              <a:buClr>
                <a:srgbClr val="99FF33"/>
              </a:buClr>
              <a:buFont typeface="Wingdings" charset="2"/>
              <a:buNone/>
            </a:pPr>
            <a:r>
              <a:rPr lang="en-US" altLang="zh-CN" sz="3600" b="1" dirty="0">
                <a:solidFill>
                  <a:schemeClr val="accent5"/>
                </a:solidFill>
                <a:ea typeface="SimSun" charset="-122"/>
              </a:rPr>
              <a:t> Case fatality </a:t>
            </a:r>
            <a:r>
              <a:rPr lang="en-US" altLang="zh-CN" sz="3600" b="1" dirty="0" smtClean="0">
                <a:solidFill>
                  <a:schemeClr val="accent5"/>
                </a:solidFill>
                <a:ea typeface="SimSun" charset="-122"/>
              </a:rPr>
              <a:t>rate</a:t>
            </a:r>
            <a:r>
              <a:rPr lang="ar-EG" altLang="zh-CN" sz="3600" b="1" dirty="0" smtClean="0">
                <a:solidFill>
                  <a:schemeClr val="accent5"/>
                </a:solidFill>
                <a:ea typeface="SimSun" charset="-122"/>
              </a:rPr>
              <a:t> </a:t>
            </a:r>
            <a:r>
              <a:rPr lang="en-US" altLang="zh-CN" sz="3600" b="1" dirty="0" smtClean="0">
                <a:solidFill>
                  <a:schemeClr val="accent5"/>
                </a:solidFill>
                <a:ea typeface="SimSun" charset="-122"/>
              </a:rPr>
              <a:t> </a:t>
            </a:r>
            <a:r>
              <a:rPr lang="en-US" altLang="zh-CN" sz="3600" b="1" dirty="0">
                <a:solidFill>
                  <a:schemeClr val="accent5"/>
                </a:solidFill>
                <a:ea typeface="SimSun" charset="-122"/>
              </a:rPr>
              <a:t>(Death to case ratio)</a:t>
            </a:r>
            <a:endParaRPr lang="en-US" altLang="en-US" sz="3600" b="1" dirty="0">
              <a:solidFill>
                <a:schemeClr val="accent5"/>
              </a:solidFill>
            </a:endParaRPr>
          </a:p>
        </p:txBody>
      </p:sp>
      <p:sp>
        <p:nvSpPr>
          <p:cNvPr id="200714" name="Text Box 10"/>
          <p:cNvSpPr txBox="1">
            <a:spLocks noChangeArrowheads="1"/>
          </p:cNvSpPr>
          <p:nvPr/>
        </p:nvSpPr>
        <p:spPr bwMode="auto">
          <a:xfrm>
            <a:off x="2028825" y="4429125"/>
            <a:ext cx="8243888" cy="584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ltLang="en-US" sz="3200">
                <a:solidFill>
                  <a:srgbClr val="FFC000"/>
                </a:solidFill>
                <a:effectLst>
                  <a:outerShdw blurRad="38100" dist="38100" dir="2700000" algn="tl">
                    <a:srgbClr val="C0C0C0"/>
                  </a:outerShdw>
                </a:effectLst>
              </a:rPr>
              <a:t>It reflects severity and virulence of diseases</a:t>
            </a:r>
            <a:r>
              <a:rPr lang="ar-SA" altLang="en-US" sz="3200">
                <a:solidFill>
                  <a:srgbClr val="FFC000"/>
                </a:solidFill>
                <a:effectLst>
                  <a:outerShdw blurRad="38100" dist="38100" dir="2700000" algn="tl">
                    <a:srgbClr val="C0C0C0"/>
                  </a:outerShdw>
                </a:effectLst>
              </a:rPr>
              <a:t> </a:t>
            </a:r>
            <a:endParaRPr lang="en-US" altLang="en-US" sz="3200">
              <a:solidFill>
                <a:srgbClr val="FFC000"/>
              </a:solidFill>
              <a:effectLst>
                <a:outerShdw blurRad="38100" dist="38100" dir="2700000" algn="tl">
                  <a:srgbClr val="C0C0C0"/>
                </a:outerShdw>
              </a:effectLst>
            </a:endParaRPr>
          </a:p>
        </p:txBody>
      </p:sp>
    </p:spTree>
    <p:extLst>
      <p:ext uri="{BB962C8B-B14F-4D97-AF65-F5344CB8AC3E}">
        <p14:creationId xmlns:p14="http://schemas.microsoft.com/office/powerpoint/2010/main" val="465594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Standardized (adjusted) death rates</a:t>
            </a:r>
            <a:endParaRPr lang="en-US" b="1" dirty="0">
              <a:solidFill>
                <a:srgbClr val="C00000"/>
              </a:solidFill>
            </a:endParaRPr>
          </a:p>
        </p:txBody>
      </p:sp>
      <p:sp>
        <p:nvSpPr>
          <p:cNvPr id="4" name="TextBox 3"/>
          <p:cNvSpPr txBox="1"/>
          <p:nvPr/>
        </p:nvSpPr>
        <p:spPr>
          <a:xfrm>
            <a:off x="1199213" y="2308485"/>
            <a:ext cx="6011056" cy="1384995"/>
          </a:xfrm>
          <a:prstGeom prst="rect">
            <a:avLst/>
          </a:prstGeom>
          <a:noFill/>
        </p:spPr>
        <p:txBody>
          <a:bodyPr wrap="square" rtlCol="0">
            <a:spAutoFit/>
          </a:bodyPr>
          <a:lstStyle/>
          <a:p>
            <a:pPr>
              <a:lnSpc>
                <a:spcPct val="150000"/>
              </a:lnSpc>
            </a:pPr>
            <a:r>
              <a:rPr lang="en-US" sz="2800" dirty="0" smtClean="0"/>
              <a:t>Removes confounding effect</a:t>
            </a:r>
          </a:p>
          <a:p>
            <a:pPr>
              <a:lnSpc>
                <a:spcPct val="150000"/>
              </a:lnSpc>
            </a:pPr>
            <a:r>
              <a:rPr lang="en-US" sz="2800" dirty="0" smtClean="0"/>
              <a:t>Direct comparison </a:t>
            </a:r>
            <a:endParaRPr lang="en-US" sz="2800" dirty="0"/>
          </a:p>
        </p:txBody>
      </p:sp>
    </p:spTree>
    <p:extLst>
      <p:ext uri="{BB962C8B-B14F-4D97-AF65-F5344CB8AC3E}">
        <p14:creationId xmlns:p14="http://schemas.microsoft.com/office/powerpoint/2010/main" val="17162599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4624704"/>
              </p:ext>
            </p:extLst>
          </p:nvPr>
        </p:nvGraphicFramePr>
        <p:xfrm>
          <a:off x="1034322" y="314789"/>
          <a:ext cx="10358204" cy="6145972"/>
        </p:xfrm>
        <a:graphic>
          <a:graphicData uri="http://schemas.openxmlformats.org/drawingml/2006/table">
            <a:tbl>
              <a:tblPr firstRow="1" bandRow="1">
                <a:tableStyleId>{5C22544A-7EE6-4342-B048-85BDC9FD1C3A}</a:tableStyleId>
              </a:tblPr>
              <a:tblGrid>
                <a:gridCol w="1992608"/>
                <a:gridCol w="2312568"/>
                <a:gridCol w="2685061"/>
                <a:gridCol w="3152317"/>
                <a:gridCol w="215650"/>
              </a:tblGrid>
              <a:tr h="659572">
                <a:tc>
                  <a:txBody>
                    <a:bodyPr/>
                    <a:lstStyle/>
                    <a:p>
                      <a:r>
                        <a:rPr lang="en-US" sz="2400" dirty="0" smtClean="0"/>
                        <a:t>Age group</a:t>
                      </a:r>
                      <a:endParaRPr lang="en-US" sz="2400" dirty="0"/>
                    </a:p>
                  </a:txBody>
                  <a:tcPr/>
                </a:tc>
                <a:tc>
                  <a:txBody>
                    <a:bodyPr/>
                    <a:lstStyle/>
                    <a:p>
                      <a:r>
                        <a:rPr lang="en-US" sz="2400" dirty="0" smtClean="0"/>
                        <a:t>Mid-year pop.</a:t>
                      </a:r>
                      <a:endParaRPr lang="en-US" sz="2400" dirty="0"/>
                    </a:p>
                  </a:txBody>
                  <a:tcPr/>
                </a:tc>
                <a:tc>
                  <a:txBody>
                    <a:bodyPr/>
                    <a:lstStyle/>
                    <a:p>
                      <a:r>
                        <a:rPr lang="en-US" sz="2400" dirty="0" smtClean="0"/>
                        <a:t>Deaths in the year</a:t>
                      </a:r>
                      <a:endParaRPr lang="en-US" sz="2400" dirty="0"/>
                    </a:p>
                  </a:txBody>
                  <a:tcPr/>
                </a:tc>
                <a:tc>
                  <a:txBody>
                    <a:bodyPr/>
                    <a:lstStyle/>
                    <a:p>
                      <a:r>
                        <a:rPr lang="en-US" sz="2400" dirty="0" smtClean="0"/>
                        <a:t>Age-specific</a:t>
                      </a:r>
                      <a:r>
                        <a:rPr lang="en-US" sz="2400" baseline="0" dirty="0" smtClean="0"/>
                        <a:t> death rate</a:t>
                      </a:r>
                      <a:endParaRPr lang="en-US" sz="2400" dirty="0"/>
                    </a:p>
                  </a:txBody>
                  <a:tcPr/>
                </a:tc>
                <a:tc>
                  <a:txBody>
                    <a:bodyPr/>
                    <a:lstStyle/>
                    <a:p>
                      <a:endParaRPr lang="en-US" dirty="0"/>
                    </a:p>
                  </a:txBody>
                  <a:tcPr/>
                </a:tc>
              </a:tr>
              <a:tr h="442929">
                <a:tc>
                  <a:txBody>
                    <a:bodyPr/>
                    <a:lstStyle/>
                    <a:p>
                      <a:r>
                        <a:rPr lang="en-US" sz="2400" dirty="0" smtClean="0"/>
                        <a:t>0</a:t>
                      </a:r>
                      <a:endParaRPr lang="en-US" sz="2400" dirty="0"/>
                    </a:p>
                  </a:txBody>
                  <a:tcPr/>
                </a:tc>
                <a:tc>
                  <a:txBody>
                    <a:bodyPr/>
                    <a:lstStyle/>
                    <a:p>
                      <a:r>
                        <a:rPr lang="en-US" sz="2400" dirty="0" smtClean="0"/>
                        <a:t>4,000</a:t>
                      </a:r>
                      <a:endParaRPr lang="en-US" sz="2400" dirty="0"/>
                    </a:p>
                  </a:txBody>
                  <a:tcPr/>
                </a:tc>
                <a:tc>
                  <a:txBody>
                    <a:bodyPr/>
                    <a:lstStyle/>
                    <a:p>
                      <a:r>
                        <a:rPr lang="en-US" sz="2400" dirty="0" smtClean="0"/>
                        <a:t>60</a:t>
                      </a:r>
                      <a:endParaRPr lang="en-US" sz="2400" dirty="0"/>
                    </a:p>
                  </a:txBody>
                  <a:tcPr/>
                </a:tc>
                <a:tc>
                  <a:txBody>
                    <a:bodyPr/>
                    <a:lstStyle/>
                    <a:p>
                      <a:r>
                        <a:rPr lang="en-US" sz="2400" dirty="0" smtClean="0"/>
                        <a:t>15</a:t>
                      </a:r>
                      <a:endParaRPr lang="en-US" sz="2400" dirty="0"/>
                    </a:p>
                  </a:txBody>
                  <a:tcPr/>
                </a:tc>
                <a:tc>
                  <a:txBody>
                    <a:bodyPr/>
                    <a:lstStyle/>
                    <a:p>
                      <a:endParaRPr lang="en-US"/>
                    </a:p>
                  </a:txBody>
                  <a:tcPr/>
                </a:tc>
              </a:tr>
              <a:tr h="442929">
                <a:tc>
                  <a:txBody>
                    <a:bodyPr/>
                    <a:lstStyle/>
                    <a:p>
                      <a:r>
                        <a:rPr lang="en-US" sz="2400" dirty="0" smtClean="0"/>
                        <a:t>1-4</a:t>
                      </a:r>
                      <a:endParaRPr lang="en-US" sz="2400" dirty="0"/>
                    </a:p>
                  </a:txBody>
                  <a:tcPr/>
                </a:tc>
                <a:tc>
                  <a:txBody>
                    <a:bodyPr/>
                    <a:lstStyle/>
                    <a:p>
                      <a:r>
                        <a:rPr lang="en-US" sz="2400" dirty="0" smtClean="0"/>
                        <a:t>4,500</a:t>
                      </a:r>
                      <a:endParaRPr lang="en-US" sz="2400" dirty="0"/>
                    </a:p>
                  </a:txBody>
                  <a:tcPr/>
                </a:tc>
                <a:tc>
                  <a:txBody>
                    <a:bodyPr/>
                    <a:lstStyle/>
                    <a:p>
                      <a:r>
                        <a:rPr lang="en-US" sz="2400" dirty="0" smtClean="0"/>
                        <a:t>20</a:t>
                      </a:r>
                      <a:endParaRPr lang="en-US" sz="2400" dirty="0"/>
                    </a:p>
                  </a:txBody>
                  <a:tcPr/>
                </a:tc>
                <a:tc>
                  <a:txBody>
                    <a:bodyPr/>
                    <a:lstStyle/>
                    <a:p>
                      <a:r>
                        <a:rPr lang="en-US" sz="2400" dirty="0" smtClean="0"/>
                        <a:t>4.4</a:t>
                      </a:r>
                      <a:endParaRPr lang="en-US" sz="2400" dirty="0"/>
                    </a:p>
                  </a:txBody>
                  <a:tcPr/>
                </a:tc>
                <a:tc>
                  <a:txBody>
                    <a:bodyPr/>
                    <a:lstStyle/>
                    <a:p>
                      <a:endParaRPr lang="en-US"/>
                    </a:p>
                  </a:txBody>
                  <a:tcPr/>
                </a:tc>
              </a:tr>
              <a:tr h="442929">
                <a:tc>
                  <a:txBody>
                    <a:bodyPr/>
                    <a:lstStyle/>
                    <a:p>
                      <a:r>
                        <a:rPr lang="en-US" sz="2400" dirty="0" smtClean="0"/>
                        <a:t>5-14</a:t>
                      </a:r>
                      <a:endParaRPr lang="en-US" sz="2400" dirty="0"/>
                    </a:p>
                  </a:txBody>
                  <a:tcPr/>
                </a:tc>
                <a:tc>
                  <a:txBody>
                    <a:bodyPr/>
                    <a:lstStyle/>
                    <a:p>
                      <a:r>
                        <a:rPr lang="en-US" sz="2400" dirty="0" smtClean="0"/>
                        <a:t>4,000</a:t>
                      </a:r>
                      <a:endParaRPr lang="en-US" sz="2400" dirty="0"/>
                    </a:p>
                  </a:txBody>
                  <a:tcPr/>
                </a:tc>
                <a:tc>
                  <a:txBody>
                    <a:bodyPr/>
                    <a:lstStyle/>
                    <a:p>
                      <a:r>
                        <a:rPr lang="en-US" sz="2400" dirty="0" smtClean="0"/>
                        <a:t>12</a:t>
                      </a:r>
                      <a:endParaRPr lang="en-US" sz="2400" dirty="0"/>
                    </a:p>
                  </a:txBody>
                  <a:tcPr/>
                </a:tc>
                <a:tc>
                  <a:txBody>
                    <a:bodyPr/>
                    <a:lstStyle/>
                    <a:p>
                      <a:r>
                        <a:rPr lang="en-US" sz="2400" dirty="0" smtClean="0"/>
                        <a:t>3</a:t>
                      </a:r>
                      <a:endParaRPr lang="en-US" sz="2400" dirty="0"/>
                    </a:p>
                  </a:txBody>
                  <a:tcPr/>
                </a:tc>
                <a:tc>
                  <a:txBody>
                    <a:bodyPr/>
                    <a:lstStyle/>
                    <a:p>
                      <a:endParaRPr lang="en-US"/>
                    </a:p>
                  </a:txBody>
                  <a:tcPr/>
                </a:tc>
              </a:tr>
              <a:tr h="442929">
                <a:tc>
                  <a:txBody>
                    <a:bodyPr/>
                    <a:lstStyle/>
                    <a:p>
                      <a:r>
                        <a:rPr lang="en-US" sz="2400" dirty="0" smtClean="0"/>
                        <a:t>15-19</a:t>
                      </a:r>
                      <a:endParaRPr lang="en-US" sz="2400" dirty="0"/>
                    </a:p>
                  </a:txBody>
                  <a:tcPr/>
                </a:tc>
                <a:tc>
                  <a:txBody>
                    <a:bodyPr/>
                    <a:lstStyle/>
                    <a:p>
                      <a:r>
                        <a:rPr lang="en-US" sz="2400" dirty="0" smtClean="0"/>
                        <a:t>5,000</a:t>
                      </a:r>
                      <a:endParaRPr lang="en-US" sz="2400" dirty="0"/>
                    </a:p>
                  </a:txBody>
                  <a:tcPr/>
                </a:tc>
                <a:tc>
                  <a:txBody>
                    <a:bodyPr/>
                    <a:lstStyle/>
                    <a:p>
                      <a:r>
                        <a:rPr lang="en-US" sz="2400" dirty="0" smtClean="0"/>
                        <a:t>15</a:t>
                      </a:r>
                      <a:endParaRPr lang="en-US" sz="2400" dirty="0"/>
                    </a:p>
                  </a:txBody>
                  <a:tcPr/>
                </a:tc>
                <a:tc>
                  <a:txBody>
                    <a:bodyPr/>
                    <a:lstStyle/>
                    <a:p>
                      <a:r>
                        <a:rPr lang="en-US" sz="2400" dirty="0" smtClean="0"/>
                        <a:t>3</a:t>
                      </a:r>
                      <a:endParaRPr lang="en-US" sz="2400" dirty="0"/>
                    </a:p>
                  </a:txBody>
                  <a:tcPr/>
                </a:tc>
                <a:tc>
                  <a:txBody>
                    <a:bodyPr/>
                    <a:lstStyle/>
                    <a:p>
                      <a:endParaRPr lang="en-US"/>
                    </a:p>
                  </a:txBody>
                  <a:tcPr/>
                </a:tc>
              </a:tr>
              <a:tr h="442929">
                <a:tc>
                  <a:txBody>
                    <a:bodyPr/>
                    <a:lstStyle/>
                    <a:p>
                      <a:r>
                        <a:rPr lang="en-US" sz="2400" dirty="0" smtClean="0"/>
                        <a:t>20-24</a:t>
                      </a:r>
                      <a:endParaRPr lang="en-US" sz="2400" dirty="0"/>
                    </a:p>
                  </a:txBody>
                  <a:tcPr/>
                </a:tc>
                <a:tc>
                  <a:txBody>
                    <a:bodyPr/>
                    <a:lstStyle/>
                    <a:p>
                      <a:r>
                        <a:rPr lang="en-US" sz="2400" dirty="0" smtClean="0"/>
                        <a:t>4,000</a:t>
                      </a:r>
                      <a:endParaRPr lang="en-US" sz="2400" dirty="0"/>
                    </a:p>
                  </a:txBody>
                  <a:tcPr/>
                </a:tc>
                <a:tc>
                  <a:txBody>
                    <a:bodyPr/>
                    <a:lstStyle/>
                    <a:p>
                      <a:r>
                        <a:rPr lang="en-US" sz="2400" dirty="0" smtClean="0"/>
                        <a:t>16</a:t>
                      </a:r>
                      <a:endParaRPr lang="en-US" sz="2400" dirty="0"/>
                    </a:p>
                  </a:txBody>
                  <a:tcPr/>
                </a:tc>
                <a:tc>
                  <a:txBody>
                    <a:bodyPr/>
                    <a:lstStyle/>
                    <a:p>
                      <a:r>
                        <a:rPr lang="en-US" sz="2400" dirty="0" smtClean="0"/>
                        <a:t>4</a:t>
                      </a:r>
                      <a:endParaRPr lang="en-US" sz="2400" dirty="0"/>
                    </a:p>
                  </a:txBody>
                  <a:tcPr/>
                </a:tc>
                <a:tc>
                  <a:txBody>
                    <a:bodyPr/>
                    <a:lstStyle/>
                    <a:p>
                      <a:endParaRPr lang="en-US"/>
                    </a:p>
                  </a:txBody>
                  <a:tcPr/>
                </a:tc>
              </a:tr>
              <a:tr h="442929">
                <a:tc>
                  <a:txBody>
                    <a:bodyPr/>
                    <a:lstStyle/>
                    <a:p>
                      <a:r>
                        <a:rPr lang="en-US" sz="2400" dirty="0" smtClean="0"/>
                        <a:t>25-34</a:t>
                      </a:r>
                      <a:endParaRPr lang="en-US" sz="2400" dirty="0"/>
                    </a:p>
                  </a:txBody>
                  <a:tcPr/>
                </a:tc>
                <a:tc>
                  <a:txBody>
                    <a:bodyPr/>
                    <a:lstStyle/>
                    <a:p>
                      <a:r>
                        <a:rPr lang="en-US" sz="2400" dirty="0" smtClean="0"/>
                        <a:t>8,000</a:t>
                      </a:r>
                      <a:endParaRPr lang="en-US" sz="2400" dirty="0"/>
                    </a:p>
                  </a:txBody>
                  <a:tcPr/>
                </a:tc>
                <a:tc>
                  <a:txBody>
                    <a:bodyPr/>
                    <a:lstStyle/>
                    <a:p>
                      <a:r>
                        <a:rPr lang="en-US" sz="2400" dirty="0" smtClean="0"/>
                        <a:t>25</a:t>
                      </a:r>
                      <a:endParaRPr lang="en-US" sz="2400" dirty="0"/>
                    </a:p>
                  </a:txBody>
                  <a:tcPr/>
                </a:tc>
                <a:tc>
                  <a:txBody>
                    <a:bodyPr/>
                    <a:lstStyle/>
                    <a:p>
                      <a:r>
                        <a:rPr lang="en-US" sz="2400" dirty="0" smtClean="0"/>
                        <a:t>3.1</a:t>
                      </a:r>
                      <a:endParaRPr lang="en-US" sz="2400" dirty="0"/>
                    </a:p>
                  </a:txBody>
                  <a:tcPr/>
                </a:tc>
                <a:tc>
                  <a:txBody>
                    <a:bodyPr/>
                    <a:lstStyle/>
                    <a:p>
                      <a:endParaRPr lang="en-US"/>
                    </a:p>
                  </a:txBody>
                  <a:tcPr/>
                </a:tc>
              </a:tr>
              <a:tr h="442929">
                <a:tc>
                  <a:txBody>
                    <a:bodyPr/>
                    <a:lstStyle/>
                    <a:p>
                      <a:r>
                        <a:rPr lang="en-US" sz="2400" dirty="0" smtClean="0"/>
                        <a:t>35-44</a:t>
                      </a:r>
                      <a:endParaRPr lang="en-US" sz="2400" dirty="0"/>
                    </a:p>
                  </a:txBody>
                  <a:tcPr/>
                </a:tc>
                <a:tc>
                  <a:txBody>
                    <a:bodyPr/>
                    <a:lstStyle/>
                    <a:p>
                      <a:r>
                        <a:rPr lang="en-US" sz="2400" dirty="0" smtClean="0"/>
                        <a:t>9,000</a:t>
                      </a:r>
                      <a:endParaRPr lang="en-US" sz="2400" dirty="0"/>
                    </a:p>
                  </a:txBody>
                  <a:tcPr/>
                </a:tc>
                <a:tc>
                  <a:txBody>
                    <a:bodyPr/>
                    <a:lstStyle/>
                    <a:p>
                      <a:r>
                        <a:rPr lang="en-US" sz="2400" dirty="0" smtClean="0"/>
                        <a:t>48</a:t>
                      </a:r>
                      <a:endParaRPr lang="en-US" sz="2400" dirty="0"/>
                    </a:p>
                  </a:txBody>
                  <a:tcPr/>
                </a:tc>
                <a:tc>
                  <a:txBody>
                    <a:bodyPr/>
                    <a:lstStyle/>
                    <a:p>
                      <a:r>
                        <a:rPr lang="en-US" sz="2400" dirty="0" smtClean="0"/>
                        <a:t>5.3</a:t>
                      </a:r>
                      <a:endParaRPr lang="en-US" sz="2400" dirty="0"/>
                    </a:p>
                  </a:txBody>
                  <a:tcPr/>
                </a:tc>
                <a:tc>
                  <a:txBody>
                    <a:bodyPr/>
                    <a:lstStyle/>
                    <a:p>
                      <a:endParaRPr lang="en-US"/>
                    </a:p>
                  </a:txBody>
                  <a:tcPr/>
                </a:tc>
              </a:tr>
              <a:tr h="442929">
                <a:tc>
                  <a:txBody>
                    <a:bodyPr/>
                    <a:lstStyle/>
                    <a:p>
                      <a:r>
                        <a:rPr lang="en-US" sz="2400" dirty="0" smtClean="0"/>
                        <a:t>45-54</a:t>
                      </a:r>
                      <a:endParaRPr lang="en-US" sz="2400" dirty="0"/>
                    </a:p>
                  </a:txBody>
                  <a:tcPr/>
                </a:tc>
                <a:tc>
                  <a:txBody>
                    <a:bodyPr/>
                    <a:lstStyle/>
                    <a:p>
                      <a:r>
                        <a:rPr lang="en-US" sz="2400" dirty="0" smtClean="0"/>
                        <a:t>8,000</a:t>
                      </a:r>
                      <a:endParaRPr lang="en-US" sz="2400" dirty="0"/>
                    </a:p>
                  </a:txBody>
                  <a:tcPr/>
                </a:tc>
                <a:tc>
                  <a:txBody>
                    <a:bodyPr/>
                    <a:lstStyle/>
                    <a:p>
                      <a:r>
                        <a:rPr lang="en-US" sz="2400" dirty="0" smtClean="0"/>
                        <a:t>100</a:t>
                      </a:r>
                      <a:endParaRPr lang="en-US" sz="2400" dirty="0"/>
                    </a:p>
                  </a:txBody>
                  <a:tcPr/>
                </a:tc>
                <a:tc>
                  <a:txBody>
                    <a:bodyPr/>
                    <a:lstStyle/>
                    <a:p>
                      <a:r>
                        <a:rPr lang="en-US" sz="2400" dirty="0" smtClean="0"/>
                        <a:t>12.5</a:t>
                      </a:r>
                      <a:endParaRPr lang="en-US" sz="2400" dirty="0"/>
                    </a:p>
                  </a:txBody>
                  <a:tcPr/>
                </a:tc>
                <a:tc>
                  <a:txBody>
                    <a:bodyPr/>
                    <a:lstStyle/>
                    <a:p>
                      <a:endParaRPr lang="en-US"/>
                    </a:p>
                  </a:txBody>
                  <a:tcPr/>
                </a:tc>
              </a:tr>
              <a:tr h="442929">
                <a:tc>
                  <a:txBody>
                    <a:bodyPr/>
                    <a:lstStyle/>
                    <a:p>
                      <a:r>
                        <a:rPr lang="en-US" sz="2400" dirty="0" smtClean="0"/>
                        <a:t>55-64</a:t>
                      </a:r>
                      <a:endParaRPr lang="en-US" sz="2400" dirty="0"/>
                    </a:p>
                  </a:txBody>
                  <a:tcPr/>
                </a:tc>
                <a:tc>
                  <a:txBody>
                    <a:bodyPr/>
                    <a:lstStyle/>
                    <a:p>
                      <a:r>
                        <a:rPr lang="en-US" sz="2400" dirty="0" smtClean="0"/>
                        <a:t>7,000</a:t>
                      </a:r>
                      <a:endParaRPr lang="en-US" sz="2400" dirty="0"/>
                    </a:p>
                  </a:txBody>
                  <a:tcPr/>
                </a:tc>
                <a:tc>
                  <a:txBody>
                    <a:bodyPr/>
                    <a:lstStyle/>
                    <a:p>
                      <a:r>
                        <a:rPr lang="en-US" sz="2400" dirty="0" smtClean="0"/>
                        <a:t>150</a:t>
                      </a:r>
                      <a:endParaRPr lang="en-US" sz="2400" dirty="0"/>
                    </a:p>
                  </a:txBody>
                  <a:tcPr/>
                </a:tc>
                <a:tc>
                  <a:txBody>
                    <a:bodyPr/>
                    <a:lstStyle/>
                    <a:p>
                      <a:r>
                        <a:rPr lang="en-US" sz="2400" dirty="0" smtClean="0"/>
                        <a:t>21.4</a:t>
                      </a:r>
                      <a:endParaRPr lang="en-US" sz="2400" dirty="0"/>
                    </a:p>
                  </a:txBody>
                  <a:tcPr/>
                </a:tc>
                <a:tc>
                  <a:txBody>
                    <a:bodyPr/>
                    <a:lstStyle/>
                    <a:p>
                      <a:endParaRPr lang="en-US"/>
                    </a:p>
                  </a:txBody>
                  <a:tcPr/>
                </a:tc>
              </a:tr>
              <a:tr h="442929">
                <a:tc>
                  <a:txBody>
                    <a:bodyPr/>
                    <a:lstStyle/>
                    <a:p>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a:p>
                  </a:txBody>
                  <a:tcPr/>
                </a:tc>
              </a:tr>
              <a:tr h="442929">
                <a:tc gridSpan="2">
                  <a:txBody>
                    <a:bodyPr/>
                    <a:lstStyle/>
                    <a:p>
                      <a:r>
                        <a:rPr lang="en-US" sz="2400" dirty="0" smtClean="0"/>
                        <a:t>Crude death rate</a:t>
                      </a:r>
                      <a:endParaRPr lang="en-US" sz="2400" dirty="0"/>
                    </a:p>
                  </a:txBody>
                  <a:tcPr/>
                </a:tc>
                <a:tc hMerge="1">
                  <a:txBody>
                    <a:bodyPr/>
                    <a:lstStyle/>
                    <a:p>
                      <a:endParaRPr lang="en-US"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C00000"/>
                          </a:solidFill>
                        </a:rPr>
                        <a:t>8.30</a:t>
                      </a:r>
                      <a:r>
                        <a:rPr lang="en-US" sz="2400" baseline="0" dirty="0" smtClean="0">
                          <a:solidFill>
                            <a:schemeClr val="dk1"/>
                          </a:solidFill>
                        </a:rPr>
                        <a:t> per </a:t>
                      </a:r>
                      <a:r>
                        <a:rPr lang="en-US" sz="2400" dirty="0" smtClean="0"/>
                        <a:t>1000 population</a:t>
                      </a:r>
                    </a:p>
                  </a:txBody>
                  <a:tcPr/>
                </a:tc>
                <a:tc hMerge="1">
                  <a:txBody>
                    <a:bodyPr/>
                    <a:lstStyle/>
                    <a:p>
                      <a:endParaRPr lang="en-US" dirty="0"/>
                    </a:p>
                  </a:txBody>
                  <a:tcPr/>
                </a:tc>
                <a:tc hMerge="1">
                  <a:txBody>
                    <a:bodyPr/>
                    <a:lstStyle/>
                    <a:p>
                      <a:endParaRPr lang="en-US" dirty="0"/>
                    </a:p>
                  </a:txBody>
                  <a:tcPr/>
                </a:tc>
              </a:tr>
              <a:tr h="442929">
                <a:tc gridSpan="2">
                  <a:txBody>
                    <a:bodyPr/>
                    <a:lstStyle/>
                    <a:p>
                      <a:r>
                        <a:rPr lang="en-US" sz="2400" dirty="0" smtClean="0"/>
                        <a:t>Standardized death rate </a:t>
                      </a:r>
                      <a:endParaRPr lang="en-US" sz="2400" dirty="0"/>
                    </a:p>
                  </a:txBody>
                  <a:tcPr/>
                </a:tc>
                <a:tc hMerge="1">
                  <a:txBody>
                    <a:bodyPr/>
                    <a:lstStyle/>
                    <a:p>
                      <a:endParaRPr lang="en-US"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C00000"/>
                          </a:solidFill>
                        </a:rPr>
                        <a:t>6.56</a:t>
                      </a:r>
                      <a:r>
                        <a:rPr lang="en-US" sz="2400" baseline="0" dirty="0" smtClean="0"/>
                        <a:t> per 1000 population</a:t>
                      </a:r>
                      <a:endParaRPr lang="en-US" sz="2400" dirty="0" smtClean="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6334265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281" y="660400"/>
            <a:ext cx="9818557" cy="5524500"/>
          </a:xfrm>
          <a:prstGeom prst="rect">
            <a:avLst/>
          </a:prstGeom>
        </p:spPr>
      </p:pic>
    </p:spTree>
    <p:extLst>
      <p:ext uri="{BB962C8B-B14F-4D97-AF65-F5344CB8AC3E}">
        <p14:creationId xmlns:p14="http://schemas.microsoft.com/office/powerpoint/2010/main" val="1856838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16" y="0"/>
            <a:ext cx="8514414" cy="6858000"/>
          </a:xfrm>
          <a:prstGeom prst="rect">
            <a:avLst/>
          </a:prstGeom>
        </p:spPr>
      </p:pic>
    </p:spTree>
    <p:extLst>
      <p:ext uri="{BB962C8B-B14F-4D97-AF65-F5344CB8AC3E}">
        <p14:creationId xmlns:p14="http://schemas.microsoft.com/office/powerpoint/2010/main" val="17924376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93" t="10253" r="20666" b="23876"/>
          <a:stretch/>
        </p:blipFill>
        <p:spPr>
          <a:xfrm>
            <a:off x="838199" y="149899"/>
            <a:ext cx="10419413" cy="5831175"/>
          </a:xfrm>
          <a:prstGeom prst="rect">
            <a:avLst/>
          </a:prstGeom>
        </p:spPr>
      </p:pic>
      <p:sp>
        <p:nvSpPr>
          <p:cNvPr id="4" name="TextBox 3"/>
          <p:cNvSpPr txBox="1"/>
          <p:nvPr/>
        </p:nvSpPr>
        <p:spPr>
          <a:xfrm>
            <a:off x="1319134" y="6130977"/>
            <a:ext cx="8019738" cy="369332"/>
          </a:xfrm>
          <a:prstGeom prst="rect">
            <a:avLst/>
          </a:prstGeom>
          <a:noFill/>
        </p:spPr>
        <p:txBody>
          <a:bodyPr wrap="square" rtlCol="0">
            <a:spAutoFit/>
          </a:bodyPr>
          <a:lstStyle/>
          <a:p>
            <a:r>
              <a:rPr lang="en-US" dirty="0" smtClean="0"/>
              <a:t>https://</a:t>
            </a:r>
            <a:r>
              <a:rPr lang="en-US" dirty="0" err="1" smtClean="0"/>
              <a:t>sustainabledevelopment.un.org</a:t>
            </a:r>
            <a:r>
              <a:rPr lang="en-US" dirty="0" smtClean="0"/>
              <a:t>/sdg3</a:t>
            </a:r>
            <a:endParaRPr lang="en-US" dirty="0"/>
          </a:p>
        </p:txBody>
      </p:sp>
      <p:sp>
        <p:nvSpPr>
          <p:cNvPr id="5" name="Rectangle 4"/>
          <p:cNvSpPr/>
          <p:nvPr/>
        </p:nvSpPr>
        <p:spPr>
          <a:xfrm>
            <a:off x="6475751" y="2938072"/>
            <a:ext cx="1663908" cy="209862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334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p:nvPr>
        </p:nvSpPr>
        <p:spPr>
          <a:xfrm>
            <a:off x="838200" y="1084052"/>
            <a:ext cx="8763000" cy="3308066"/>
          </a:xfrm>
        </p:spPr>
        <p:txBody>
          <a:bodyPr>
            <a:normAutofit/>
          </a:bodyPr>
          <a:lstStyle/>
          <a:p>
            <a:r>
              <a:rPr lang="en-US" altLang="en-US" sz="2800" dirty="0"/>
              <a:t>Reference book</a:t>
            </a:r>
            <a:r>
              <a:rPr lang="en-US" altLang="en-US" sz="3200" b="1" dirty="0" smtClean="0">
                <a:latin typeface="Arial" charset="0"/>
                <a:ea typeface="Arial" charset="0"/>
                <a:cs typeface="Arial" charset="0"/>
              </a:rPr>
              <a:t/>
            </a:r>
            <a:br>
              <a:rPr lang="en-US" altLang="en-US" sz="3200" b="1" dirty="0" smtClean="0">
                <a:latin typeface="Arial" charset="0"/>
                <a:ea typeface="Arial" charset="0"/>
                <a:cs typeface="Arial" charset="0"/>
              </a:rPr>
            </a:br>
            <a:r>
              <a:rPr lang="en-US" altLang="en-US" sz="3200" b="1" dirty="0">
                <a:latin typeface="Arial" charset="0"/>
                <a:ea typeface="Arial" charset="0"/>
                <a:cs typeface="Arial" charset="0"/>
              </a:rPr>
              <a:t/>
            </a:r>
            <a:br>
              <a:rPr lang="en-US" altLang="en-US" sz="3200" b="1" dirty="0">
                <a:latin typeface="Arial" charset="0"/>
                <a:ea typeface="Arial" charset="0"/>
                <a:cs typeface="Arial" charset="0"/>
              </a:rPr>
            </a:br>
            <a:r>
              <a:rPr lang="en-US" sz="2800" dirty="0" err="1" smtClean="0"/>
              <a:t>Park,s</a:t>
            </a:r>
            <a:r>
              <a:rPr lang="en-US" sz="2800" dirty="0" smtClean="0"/>
              <a:t>  Textbook of Preventive and Social Medicine</a:t>
            </a:r>
            <a:r>
              <a:rPr lang="en-US" altLang="en-US" sz="3200" b="1" dirty="0" smtClean="0">
                <a:latin typeface="Arial" charset="0"/>
                <a:ea typeface="Arial" charset="0"/>
                <a:cs typeface="Arial" charset="0"/>
              </a:rPr>
              <a:t> </a:t>
            </a:r>
            <a:endParaRPr lang="en-US" altLang="en-US" sz="3200" b="1" dirty="0">
              <a:latin typeface="Arial" charset="0"/>
              <a:ea typeface="Arial" charset="0"/>
              <a:cs typeface="Arial" charset="0"/>
            </a:endParaRPr>
          </a:p>
        </p:txBody>
      </p:sp>
    </p:spTree>
    <p:extLst>
      <p:ext uri="{BB962C8B-B14F-4D97-AF65-F5344CB8AC3E}">
        <p14:creationId xmlns:p14="http://schemas.microsoft.com/office/powerpoint/2010/main" val="2023913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1752600" y="1828801"/>
            <a:ext cx="8839200" cy="4242840"/>
          </a:xfrm>
        </p:spPr>
        <p:txBody>
          <a:bodyPr>
            <a:normAutofit fontScale="92500" lnSpcReduction="10000"/>
          </a:bodyPr>
          <a:lstStyle/>
          <a:p>
            <a:pPr eaLnBrk="1" hangingPunct="1">
              <a:lnSpc>
                <a:spcPct val="150000"/>
              </a:lnSpc>
            </a:pPr>
            <a:r>
              <a:rPr lang="en-US" altLang="en-US" dirty="0">
                <a:latin typeface="Arial" charset="0"/>
                <a:ea typeface="Arial" charset="0"/>
                <a:cs typeface="Arial" charset="0"/>
              </a:rPr>
              <a:t>Valid </a:t>
            </a:r>
          </a:p>
          <a:p>
            <a:pPr eaLnBrk="1" hangingPunct="1">
              <a:lnSpc>
                <a:spcPct val="150000"/>
              </a:lnSpc>
            </a:pPr>
            <a:r>
              <a:rPr lang="en-US" altLang="en-US" dirty="0">
                <a:latin typeface="Arial" charset="0"/>
                <a:ea typeface="Arial" charset="0"/>
                <a:cs typeface="Arial" charset="0"/>
              </a:rPr>
              <a:t>Reliable </a:t>
            </a:r>
          </a:p>
          <a:p>
            <a:pPr eaLnBrk="1" hangingPunct="1">
              <a:lnSpc>
                <a:spcPct val="150000"/>
              </a:lnSpc>
            </a:pPr>
            <a:r>
              <a:rPr lang="en-US" altLang="en-US" dirty="0">
                <a:latin typeface="Arial" charset="0"/>
                <a:ea typeface="Arial" charset="0"/>
                <a:cs typeface="Arial" charset="0"/>
              </a:rPr>
              <a:t>Sensitive </a:t>
            </a:r>
          </a:p>
          <a:p>
            <a:pPr eaLnBrk="1" hangingPunct="1">
              <a:lnSpc>
                <a:spcPct val="150000"/>
              </a:lnSpc>
            </a:pPr>
            <a:r>
              <a:rPr lang="en-US" altLang="en-US" dirty="0">
                <a:latin typeface="Arial" charset="0"/>
                <a:ea typeface="Arial" charset="0"/>
                <a:cs typeface="Arial" charset="0"/>
              </a:rPr>
              <a:t>Specific </a:t>
            </a:r>
          </a:p>
          <a:p>
            <a:pPr eaLnBrk="1" hangingPunct="1">
              <a:lnSpc>
                <a:spcPct val="150000"/>
              </a:lnSpc>
            </a:pPr>
            <a:r>
              <a:rPr lang="en-GB" altLang="en-US" dirty="0" smtClean="0">
                <a:latin typeface="Arial" charset="0"/>
                <a:ea typeface="Arial" charset="0"/>
                <a:cs typeface="Arial" charset="0"/>
              </a:rPr>
              <a:t>Relevant </a:t>
            </a:r>
            <a:endParaRPr lang="en-GB" altLang="en-US" dirty="0">
              <a:latin typeface="Arial" charset="0"/>
              <a:ea typeface="Arial" charset="0"/>
              <a:cs typeface="Arial" charset="0"/>
            </a:endParaRPr>
          </a:p>
          <a:p>
            <a:pPr eaLnBrk="1" hangingPunct="1">
              <a:lnSpc>
                <a:spcPct val="150000"/>
              </a:lnSpc>
            </a:pPr>
            <a:r>
              <a:rPr lang="en-GB" altLang="en-US" dirty="0">
                <a:latin typeface="Arial" charset="0"/>
                <a:ea typeface="Arial" charset="0"/>
                <a:cs typeface="Arial" charset="0"/>
              </a:rPr>
              <a:t>Feasible</a:t>
            </a:r>
            <a:endParaRPr lang="en-US" altLang="en-US" dirty="0">
              <a:latin typeface="Arial" charset="0"/>
              <a:ea typeface="Arial" charset="0"/>
              <a:cs typeface="Arial" charset="0"/>
            </a:endParaRPr>
          </a:p>
        </p:txBody>
      </p:sp>
      <p:sp>
        <p:nvSpPr>
          <p:cNvPr id="35843" name="Rectangle 3"/>
          <p:cNvSpPr>
            <a:spLocks noChangeArrowheads="1"/>
          </p:cNvSpPr>
          <p:nvPr/>
        </p:nvSpPr>
        <p:spPr bwMode="auto">
          <a:xfrm>
            <a:off x="1752600" y="766164"/>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3200" b="1" dirty="0">
                <a:solidFill>
                  <a:schemeClr val="accent5">
                    <a:lumMod val="50000"/>
                  </a:schemeClr>
                </a:solidFill>
                <a:latin typeface="Calibri" charset="0"/>
              </a:rPr>
              <a:t>Characteristics of a good indicator:</a:t>
            </a:r>
            <a:r>
              <a:rPr lang="en-US" altLang="en-US" sz="3200" dirty="0">
                <a:solidFill>
                  <a:schemeClr val="accent5">
                    <a:lumMod val="50000"/>
                  </a:schemeClr>
                </a:solidFill>
                <a:latin typeface="Calibri" charset="0"/>
              </a:rPr>
              <a:t> </a:t>
            </a:r>
            <a:endParaRPr lang="en-US" altLang="en-US" dirty="0">
              <a:solidFill>
                <a:schemeClr val="accent5">
                  <a:lumMod val="50000"/>
                </a:schemeClr>
              </a:solidFill>
            </a:endParaRPr>
          </a:p>
        </p:txBody>
      </p:sp>
    </p:spTree>
    <p:extLst>
      <p:ext uri="{BB962C8B-B14F-4D97-AF65-F5344CB8AC3E}">
        <p14:creationId xmlns:p14="http://schemas.microsoft.com/office/powerpoint/2010/main" val="1748819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838200" y="524655"/>
            <a:ext cx="7346430" cy="914400"/>
          </a:xfrm>
        </p:spPr>
        <p:txBody>
          <a:bodyPr>
            <a:normAutofit/>
          </a:bodyPr>
          <a:lstStyle/>
          <a:p>
            <a:pPr eaLnBrk="1" hangingPunct="1"/>
            <a:r>
              <a:rPr lang="en-US" altLang="en-US" sz="3600" dirty="0">
                <a:solidFill>
                  <a:schemeClr val="accent5">
                    <a:lumMod val="50000"/>
                  </a:schemeClr>
                </a:solidFill>
                <a:latin typeface="Arial" charset="0"/>
                <a:ea typeface="Arial" charset="0"/>
                <a:cs typeface="Arial" charset="0"/>
              </a:rPr>
              <a:t>Types of Health Indicators</a:t>
            </a:r>
          </a:p>
        </p:txBody>
      </p:sp>
      <p:sp>
        <p:nvSpPr>
          <p:cNvPr id="38915" name="Content Placeholder 2"/>
          <p:cNvSpPr>
            <a:spLocks noGrp="1"/>
          </p:cNvSpPr>
          <p:nvPr>
            <p:ph idx="1"/>
          </p:nvPr>
        </p:nvSpPr>
        <p:spPr>
          <a:xfrm>
            <a:off x="838200" y="1514006"/>
            <a:ext cx="10515600" cy="4842343"/>
          </a:xfrm>
        </p:spPr>
        <p:txBody>
          <a:bodyPr>
            <a:normAutofit/>
          </a:bodyPr>
          <a:lstStyle/>
          <a:p>
            <a:pPr marL="381000" indent="-381000">
              <a:lnSpc>
                <a:spcPct val="150000"/>
              </a:lnSpc>
              <a:buFont typeface="Arial" charset="0"/>
              <a:buAutoNum type="arabicPeriod"/>
            </a:pPr>
            <a:r>
              <a:rPr lang="en-US" altLang="en-US" dirty="0">
                <a:latin typeface="Arial" charset="0"/>
                <a:ea typeface="Arial" charset="0"/>
                <a:cs typeface="Arial" charset="0"/>
              </a:rPr>
              <a:t>Mortality </a:t>
            </a:r>
            <a:r>
              <a:rPr lang="en-US" altLang="en-US" dirty="0" smtClean="0">
                <a:latin typeface="Arial" charset="0"/>
                <a:ea typeface="Arial" charset="0"/>
                <a:cs typeface="Arial" charset="0"/>
              </a:rPr>
              <a:t>indicators </a:t>
            </a:r>
            <a:endParaRPr lang="en-US" altLang="en-US" dirty="0"/>
          </a:p>
          <a:p>
            <a:pPr marL="381000" indent="-381000">
              <a:lnSpc>
                <a:spcPct val="150000"/>
              </a:lnSpc>
              <a:buFont typeface="Arial" charset="0"/>
              <a:buAutoNum type="arabicPeriod"/>
            </a:pPr>
            <a:r>
              <a:rPr lang="en-US" altLang="en-US" dirty="0">
                <a:latin typeface="Arial" charset="0"/>
                <a:ea typeface="Arial" charset="0"/>
                <a:cs typeface="Arial" charset="0"/>
              </a:rPr>
              <a:t>Morbidity </a:t>
            </a:r>
            <a:r>
              <a:rPr lang="en-US" altLang="en-US" dirty="0" smtClean="0">
                <a:latin typeface="Arial" charset="0"/>
                <a:ea typeface="Arial" charset="0"/>
                <a:cs typeface="Arial" charset="0"/>
              </a:rPr>
              <a:t>indicators </a:t>
            </a:r>
            <a:endParaRPr lang="en-US" altLang="en-US" dirty="0"/>
          </a:p>
          <a:p>
            <a:pPr marL="381000" indent="-381000">
              <a:lnSpc>
                <a:spcPct val="150000"/>
              </a:lnSpc>
              <a:buFont typeface="Arial" charset="0"/>
              <a:buAutoNum type="arabicPeriod"/>
            </a:pPr>
            <a:r>
              <a:rPr lang="en-US" altLang="en-US" dirty="0">
                <a:latin typeface="Arial" charset="0"/>
                <a:ea typeface="Arial" charset="0"/>
                <a:cs typeface="Arial" charset="0"/>
              </a:rPr>
              <a:t>Disability </a:t>
            </a:r>
            <a:r>
              <a:rPr lang="en-US" altLang="en-US" dirty="0" smtClean="0">
                <a:latin typeface="Arial" charset="0"/>
                <a:ea typeface="Arial" charset="0"/>
                <a:cs typeface="Arial" charset="0"/>
              </a:rPr>
              <a:t>indicators </a:t>
            </a:r>
            <a:endParaRPr lang="en-US" altLang="en-US" dirty="0"/>
          </a:p>
          <a:p>
            <a:pPr marL="381000" indent="-381000">
              <a:lnSpc>
                <a:spcPct val="150000"/>
              </a:lnSpc>
              <a:buFont typeface="Arial" charset="0"/>
              <a:buAutoNum type="arabicPeriod"/>
            </a:pPr>
            <a:r>
              <a:rPr lang="en-US" altLang="en-US" dirty="0">
                <a:latin typeface="Arial" charset="0"/>
                <a:ea typeface="Arial" charset="0"/>
                <a:cs typeface="Arial" charset="0"/>
              </a:rPr>
              <a:t>Nutritional status </a:t>
            </a:r>
            <a:r>
              <a:rPr lang="en-US" altLang="en-US" dirty="0" smtClean="0">
                <a:latin typeface="Arial" charset="0"/>
                <a:ea typeface="Arial" charset="0"/>
                <a:cs typeface="Arial" charset="0"/>
              </a:rPr>
              <a:t>indicators </a:t>
            </a:r>
            <a:endParaRPr lang="en-US" altLang="en-US" dirty="0"/>
          </a:p>
          <a:p>
            <a:pPr marL="381000" indent="-381000">
              <a:lnSpc>
                <a:spcPct val="150000"/>
              </a:lnSpc>
              <a:buFont typeface="Arial" charset="0"/>
              <a:buAutoNum type="arabicPeriod"/>
            </a:pPr>
            <a:r>
              <a:rPr lang="en-US" altLang="en-US" dirty="0">
                <a:latin typeface="Arial" charset="0"/>
                <a:ea typeface="Arial" charset="0"/>
                <a:cs typeface="Arial" charset="0"/>
              </a:rPr>
              <a:t>Health care delivery </a:t>
            </a:r>
            <a:r>
              <a:rPr lang="en-US" altLang="en-US" dirty="0" smtClean="0">
                <a:latin typeface="Arial" charset="0"/>
                <a:ea typeface="Arial" charset="0"/>
                <a:cs typeface="Arial" charset="0"/>
              </a:rPr>
              <a:t>indicators </a:t>
            </a:r>
            <a:endParaRPr lang="en-US" altLang="en-US" dirty="0"/>
          </a:p>
          <a:p>
            <a:pPr marL="381000" indent="-381000">
              <a:lnSpc>
                <a:spcPct val="150000"/>
              </a:lnSpc>
              <a:buFont typeface="Arial" charset="0"/>
              <a:buAutoNum type="arabicPeriod"/>
            </a:pPr>
            <a:r>
              <a:rPr lang="en-US" altLang="en-US" dirty="0">
                <a:latin typeface="Arial" charset="0"/>
                <a:ea typeface="Arial" charset="0"/>
                <a:cs typeface="Arial" charset="0"/>
              </a:rPr>
              <a:t>Utilization </a:t>
            </a:r>
            <a:r>
              <a:rPr lang="en-US" altLang="en-US" dirty="0" smtClean="0">
                <a:latin typeface="Arial" charset="0"/>
                <a:ea typeface="Arial" charset="0"/>
                <a:cs typeface="Arial" charset="0"/>
              </a:rPr>
              <a:t>rates </a:t>
            </a:r>
            <a:endParaRPr lang="en-US" altLang="en-US" dirty="0"/>
          </a:p>
        </p:txBody>
      </p:sp>
    </p:spTree>
    <p:extLst>
      <p:ext uri="{BB962C8B-B14F-4D97-AF65-F5344CB8AC3E}">
        <p14:creationId xmlns:p14="http://schemas.microsoft.com/office/powerpoint/2010/main" val="1957311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a:xfrm>
            <a:off x="884420" y="482183"/>
            <a:ext cx="7240438" cy="838200"/>
          </a:xfrm>
        </p:spPr>
        <p:txBody>
          <a:bodyPr>
            <a:normAutofit/>
          </a:bodyPr>
          <a:lstStyle/>
          <a:p>
            <a:pPr eaLnBrk="1" hangingPunct="1"/>
            <a:r>
              <a:rPr lang="en-US" altLang="en-US" sz="3600" dirty="0">
                <a:solidFill>
                  <a:schemeClr val="accent5">
                    <a:lumMod val="50000"/>
                  </a:schemeClr>
                </a:solidFill>
                <a:latin typeface="Arial" charset="0"/>
                <a:ea typeface="Arial" charset="0"/>
                <a:cs typeface="Arial" charset="0"/>
              </a:rPr>
              <a:t>Types of Health Indicators</a:t>
            </a:r>
          </a:p>
        </p:txBody>
      </p:sp>
      <p:sp>
        <p:nvSpPr>
          <p:cNvPr id="39938" name="Content Placeholder 2"/>
          <p:cNvSpPr>
            <a:spLocks noGrp="1"/>
          </p:cNvSpPr>
          <p:nvPr>
            <p:ph idx="1"/>
          </p:nvPr>
        </p:nvSpPr>
        <p:spPr>
          <a:xfrm>
            <a:off x="884420" y="1499235"/>
            <a:ext cx="10848942" cy="4736672"/>
          </a:xfrm>
        </p:spPr>
        <p:txBody>
          <a:bodyPr>
            <a:normAutofit/>
          </a:bodyPr>
          <a:lstStyle/>
          <a:p>
            <a:pPr marL="514350" indent="-514350">
              <a:lnSpc>
                <a:spcPct val="150000"/>
              </a:lnSpc>
              <a:buFont typeface="+mj-lt"/>
              <a:buAutoNum type="arabicPeriod" startAt="7"/>
            </a:pPr>
            <a:r>
              <a:rPr lang="en-US" altLang="en-US" dirty="0">
                <a:latin typeface="Arial" charset="0"/>
                <a:ea typeface="Arial" charset="0"/>
                <a:cs typeface="Arial" charset="0"/>
              </a:rPr>
              <a:t>Social and mental health indicators </a:t>
            </a:r>
            <a:endParaRPr lang="en-US" altLang="en-US" dirty="0"/>
          </a:p>
          <a:p>
            <a:pPr marL="381000" indent="-381000">
              <a:lnSpc>
                <a:spcPct val="150000"/>
              </a:lnSpc>
              <a:buFont typeface="Arial" charset="0"/>
              <a:buAutoNum type="arabicPeriod" startAt="7"/>
            </a:pPr>
            <a:r>
              <a:rPr lang="en-US" altLang="en-US" dirty="0" smtClean="0">
                <a:latin typeface="Arial" charset="0"/>
                <a:ea typeface="Arial" charset="0"/>
                <a:cs typeface="Arial" charset="0"/>
              </a:rPr>
              <a:t>Environmental indicators </a:t>
            </a:r>
            <a:endParaRPr lang="en-US" altLang="en-US" dirty="0"/>
          </a:p>
          <a:p>
            <a:pPr marL="381000" indent="-381000">
              <a:lnSpc>
                <a:spcPct val="150000"/>
              </a:lnSpc>
              <a:buFont typeface="Arial" charset="0"/>
              <a:buAutoNum type="arabicPeriod" startAt="7"/>
            </a:pPr>
            <a:r>
              <a:rPr lang="en-US" altLang="en-US" dirty="0">
                <a:latin typeface="Arial" charset="0"/>
                <a:ea typeface="Arial" charset="0"/>
                <a:cs typeface="Arial" charset="0"/>
              </a:rPr>
              <a:t>Socioeconomic </a:t>
            </a:r>
            <a:r>
              <a:rPr lang="en-US" altLang="en-US" dirty="0" smtClean="0">
                <a:latin typeface="Arial" charset="0"/>
                <a:ea typeface="Arial" charset="0"/>
                <a:cs typeface="Arial" charset="0"/>
              </a:rPr>
              <a:t>indicators </a:t>
            </a:r>
            <a:endParaRPr lang="en-US" altLang="en-US" dirty="0">
              <a:latin typeface="Arial" charset="0"/>
              <a:ea typeface="Arial" charset="0"/>
              <a:cs typeface="Arial" charset="0"/>
            </a:endParaRPr>
          </a:p>
          <a:p>
            <a:pPr marL="381000" indent="-381000">
              <a:lnSpc>
                <a:spcPct val="150000"/>
              </a:lnSpc>
              <a:buFont typeface="Arial" charset="0"/>
              <a:buAutoNum type="arabicPeriod" startAt="7"/>
            </a:pPr>
            <a:r>
              <a:rPr lang="en-US" altLang="en-US" dirty="0">
                <a:latin typeface="Arial" charset="0"/>
                <a:ea typeface="Arial" charset="0"/>
                <a:cs typeface="Arial" charset="0"/>
              </a:rPr>
              <a:t>Health policy </a:t>
            </a:r>
            <a:r>
              <a:rPr lang="en-US" altLang="en-US" dirty="0" smtClean="0">
                <a:latin typeface="Arial" charset="0"/>
                <a:ea typeface="Arial" charset="0"/>
                <a:cs typeface="Arial" charset="0"/>
              </a:rPr>
              <a:t>indicators</a:t>
            </a:r>
            <a:endParaRPr lang="en-US" altLang="en-US" dirty="0">
              <a:latin typeface="Arial" charset="0"/>
              <a:ea typeface="Arial" charset="0"/>
              <a:cs typeface="Arial" charset="0"/>
            </a:endParaRPr>
          </a:p>
          <a:p>
            <a:pPr marL="381000" indent="-381000">
              <a:lnSpc>
                <a:spcPct val="150000"/>
              </a:lnSpc>
              <a:buFont typeface="Arial" charset="0"/>
              <a:buAutoNum type="arabicPeriod" startAt="7"/>
            </a:pPr>
            <a:r>
              <a:rPr lang="en-US" altLang="en-US" dirty="0">
                <a:latin typeface="Arial" charset="0"/>
                <a:ea typeface="Arial" charset="0"/>
                <a:cs typeface="Arial" charset="0"/>
              </a:rPr>
              <a:t>Indicators of quality of </a:t>
            </a:r>
            <a:r>
              <a:rPr lang="en-US" altLang="en-US" dirty="0" smtClean="0">
                <a:latin typeface="Arial" charset="0"/>
                <a:ea typeface="Arial" charset="0"/>
                <a:cs typeface="Arial" charset="0"/>
              </a:rPr>
              <a:t>life </a:t>
            </a:r>
            <a:endParaRPr lang="en-US" altLang="en-US" dirty="0">
              <a:latin typeface="Arial" charset="0"/>
              <a:ea typeface="Arial" charset="0"/>
              <a:cs typeface="Arial" charset="0"/>
            </a:endParaRPr>
          </a:p>
          <a:p>
            <a:pPr marL="381000" indent="-381000">
              <a:lnSpc>
                <a:spcPct val="150000"/>
              </a:lnSpc>
              <a:buFont typeface="Arial" charset="0"/>
              <a:buAutoNum type="arabicPeriod" startAt="7"/>
            </a:pPr>
            <a:r>
              <a:rPr lang="en-US" altLang="en-US" dirty="0">
                <a:latin typeface="Arial" charset="0"/>
                <a:ea typeface="Arial" charset="0"/>
                <a:cs typeface="Arial" charset="0"/>
              </a:rPr>
              <a:t>Other </a:t>
            </a:r>
            <a:r>
              <a:rPr lang="en-US" altLang="en-US" dirty="0" smtClean="0">
                <a:latin typeface="Arial" charset="0"/>
                <a:ea typeface="Arial" charset="0"/>
                <a:cs typeface="Arial" charset="0"/>
              </a:rPr>
              <a:t>indicators </a:t>
            </a:r>
            <a:endParaRPr lang="en-US" altLang="en-US" dirty="0"/>
          </a:p>
          <a:p>
            <a:pPr marL="381000" indent="-381000">
              <a:lnSpc>
                <a:spcPct val="150000"/>
              </a:lnSpc>
              <a:buFont typeface="Arial" charset="0"/>
              <a:buAutoNum type="arabicPeriod" startAt="7"/>
            </a:pPr>
            <a:endParaRPr lang="en-US" altLang="en-US" dirty="0">
              <a:latin typeface="Arial" charset="0"/>
              <a:ea typeface="Arial" charset="0"/>
              <a:cs typeface="Arial" charset="0"/>
            </a:endParaRPr>
          </a:p>
        </p:txBody>
      </p:sp>
    </p:spTree>
    <p:extLst>
      <p:ext uri="{BB962C8B-B14F-4D97-AF65-F5344CB8AC3E}">
        <p14:creationId xmlns:p14="http://schemas.microsoft.com/office/powerpoint/2010/main" val="1378548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23045"/>
          </a:xfrm>
        </p:spPr>
        <p:txBody>
          <a:bodyPr/>
          <a:lstStyle/>
          <a:p>
            <a:pPr algn="ctr"/>
            <a:r>
              <a:rPr lang="en-US" b="1" dirty="0" smtClean="0">
                <a:solidFill>
                  <a:srgbClr val="C00000"/>
                </a:solidFill>
              </a:rPr>
              <a:t>Morbidity rates </a:t>
            </a:r>
            <a:endParaRPr lang="en-US" b="1" dirty="0">
              <a:solidFill>
                <a:srgbClr val="C00000"/>
              </a:solidFill>
            </a:endParaRPr>
          </a:p>
        </p:txBody>
      </p:sp>
      <p:sp>
        <p:nvSpPr>
          <p:cNvPr id="3" name="Content Placeholder 2"/>
          <p:cNvSpPr>
            <a:spLocks noGrp="1"/>
          </p:cNvSpPr>
          <p:nvPr>
            <p:ph idx="1"/>
          </p:nvPr>
        </p:nvSpPr>
        <p:spPr>
          <a:xfrm>
            <a:off x="838200" y="2788170"/>
            <a:ext cx="10515600" cy="3388793"/>
          </a:xfrm>
        </p:spPr>
        <p:txBody>
          <a:bodyPr>
            <a:normAutofit/>
          </a:bodyPr>
          <a:lstStyle/>
          <a:p>
            <a:pPr marL="514350" indent="-514350">
              <a:buFont typeface="+mj-lt"/>
              <a:buAutoNum type="arabicPeriod"/>
            </a:pPr>
            <a:r>
              <a:rPr lang="en-US" sz="3200" dirty="0" smtClean="0"/>
              <a:t>Incidence </a:t>
            </a:r>
          </a:p>
          <a:p>
            <a:pPr marL="514350" indent="-514350">
              <a:buFont typeface="+mj-lt"/>
              <a:buAutoNum type="arabicPeriod"/>
            </a:pPr>
            <a:r>
              <a:rPr lang="en-US" sz="3200" dirty="0" smtClean="0"/>
              <a:t>Prevalence </a:t>
            </a:r>
            <a:endParaRPr lang="en-US" sz="3200" dirty="0"/>
          </a:p>
        </p:txBody>
      </p:sp>
    </p:spTree>
    <p:extLst>
      <p:ext uri="{BB962C8B-B14F-4D97-AF65-F5344CB8AC3E}">
        <p14:creationId xmlns:p14="http://schemas.microsoft.com/office/powerpoint/2010/main" val="1845298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12236</TotalTime>
  <Words>1671</Words>
  <Application>Microsoft Office PowerPoint</Application>
  <PresentationFormat>ملء الشاشة</PresentationFormat>
  <Paragraphs>344</Paragraphs>
  <Slides>57</Slides>
  <Notes>29</Notes>
  <HiddenSlides>1</HiddenSlides>
  <MMClips>0</MMClips>
  <ScaleCrop>false</ScaleCrop>
  <HeadingPairs>
    <vt:vector size="8" baseType="variant">
      <vt:variant>
        <vt:lpstr>الخطوط المستخدمة</vt:lpstr>
      </vt:variant>
      <vt:variant>
        <vt:i4>12</vt:i4>
      </vt:variant>
      <vt:variant>
        <vt:lpstr>نسق</vt:lpstr>
      </vt:variant>
      <vt:variant>
        <vt:i4>1</vt:i4>
      </vt:variant>
      <vt:variant>
        <vt:lpstr>خوادم OLE مضمنة</vt:lpstr>
      </vt:variant>
      <vt:variant>
        <vt:i4>2</vt:i4>
      </vt:variant>
      <vt:variant>
        <vt:lpstr>عناوين الشرائح</vt:lpstr>
      </vt:variant>
      <vt:variant>
        <vt:i4>57</vt:i4>
      </vt:variant>
    </vt:vector>
  </HeadingPairs>
  <TitlesOfParts>
    <vt:vector size="72" baseType="lpstr">
      <vt:lpstr>SimSun</vt:lpstr>
      <vt:lpstr>Arial</vt:lpstr>
      <vt:lpstr>Calibri</vt:lpstr>
      <vt:lpstr>Calibri Light</vt:lpstr>
      <vt:lpstr>Footlight MT Light</vt:lpstr>
      <vt:lpstr>Helvetica</vt:lpstr>
      <vt:lpstr>Majalla UI</vt:lpstr>
      <vt:lpstr>Mangal</vt:lpstr>
      <vt:lpstr>Tahoma</vt:lpstr>
      <vt:lpstr>Times New Roman</vt:lpstr>
      <vt:lpstr>Traditional Arabic</vt:lpstr>
      <vt:lpstr>Wingdings</vt:lpstr>
      <vt:lpstr>Office Theme</vt:lpstr>
      <vt:lpstr>Equation</vt:lpstr>
      <vt:lpstr>Microsoft Equation 3.0</vt:lpstr>
      <vt:lpstr>Health Indicators  (ch.2, 3)</vt:lpstr>
      <vt:lpstr>Is it a health problem in Saudi Arabia?</vt:lpstr>
      <vt:lpstr>At the end of the lecture students should  be able to: </vt:lpstr>
      <vt:lpstr>عرض تقديمي في PowerPoint</vt:lpstr>
      <vt:lpstr>Uses of Health Indicators</vt:lpstr>
      <vt:lpstr>عرض تقديمي في PowerPoint</vt:lpstr>
      <vt:lpstr>Types of Health Indicators</vt:lpstr>
      <vt:lpstr>Types of Health Indicators</vt:lpstr>
      <vt:lpstr>Morbidity rates </vt:lpstr>
      <vt:lpstr>Incidence</vt:lpstr>
      <vt:lpstr>عرض تقديمي في PowerPoint</vt:lpstr>
      <vt:lpstr>عرض تقديمي في PowerPoint</vt:lpstr>
      <vt:lpstr>Attack rate</vt:lpstr>
      <vt:lpstr>Secondary attack rate</vt:lpstr>
      <vt:lpstr>Prevalence</vt:lpstr>
      <vt:lpstr>example</vt:lpstr>
      <vt:lpstr>عرض تقديمي في PowerPoint</vt:lpstr>
      <vt:lpstr>عرض تقديمي في PowerPoint</vt:lpstr>
      <vt:lpstr>Incidence, point prevalence and period prevalence</vt:lpstr>
      <vt:lpstr>عرض تقديمي في PowerPoint</vt:lpstr>
      <vt:lpstr>Incidence vs. prevalence</vt:lpstr>
      <vt:lpstr>Mortality rates</vt:lpstr>
      <vt:lpstr>عرض تقديمي في PowerPoint</vt:lpstr>
      <vt:lpstr>عرض تقديمي في PowerPoint</vt:lpstr>
      <vt:lpstr>Mortality rates </vt:lpstr>
      <vt:lpstr>Crude Death Rate (CDR)</vt:lpstr>
      <vt:lpstr>Specific mortality rate</vt:lpstr>
      <vt:lpstr>Cause-specific mortality rate</vt:lpstr>
      <vt:lpstr>Example</vt:lpstr>
      <vt:lpstr>عرض تقديمي في PowerPoint</vt:lpstr>
      <vt:lpstr>Age-specific mortality rates</vt:lpstr>
      <vt:lpstr>عرض تقديمي في PowerPoint</vt:lpstr>
      <vt:lpstr>Adult mortality rate (per 1000 population)</vt:lpstr>
      <vt:lpstr>Mortality rates related to maternal and child health:</vt:lpstr>
      <vt:lpstr>Maternal mortality ratio (MMR) (per 100 000 live births)</vt:lpstr>
      <vt:lpstr>عرض تقديمي في PowerPoint</vt:lpstr>
      <vt:lpstr>عرض تقديمي في PowerPoint</vt:lpstr>
      <vt:lpstr>Period of Infancy</vt:lpstr>
      <vt:lpstr>Infant mortality rate (per 1 000 live births)</vt:lpstr>
      <vt:lpstr>عرض تقديمي في PowerPoint</vt:lpstr>
      <vt:lpstr>Neonatal mortality rate (per 1 000Neonatal live births)</vt:lpstr>
      <vt:lpstr>Post-Neonatal mortality rate (per 1 000 live births)</vt:lpstr>
      <vt:lpstr>Stillbirth rate (per 1000 total births)</vt:lpstr>
      <vt:lpstr>عرض تقديمي في PowerPoint</vt:lpstr>
      <vt:lpstr>عرض تقديمي في PowerPoint</vt:lpstr>
      <vt:lpstr>Under-5 mortality rate(per 1 000 live births)</vt:lpstr>
      <vt:lpstr>Proportionate mortality ratio</vt:lpstr>
      <vt:lpstr>Proportionate mortality ratio </vt:lpstr>
      <vt:lpstr>عرض تقديمي في PowerPoint</vt:lpstr>
      <vt:lpstr>Proportionate mortality ratio, KSA 2010</vt:lpstr>
      <vt:lpstr>عرض تقديمي في PowerPoint</vt:lpstr>
      <vt:lpstr>Standardized (adjusted) death rates</vt:lpstr>
      <vt:lpstr>عرض تقديمي في PowerPoint</vt:lpstr>
      <vt:lpstr>عرض تقديمي في PowerPoint</vt:lpstr>
      <vt:lpstr>عرض تقديمي في PowerPoint</vt:lpstr>
      <vt:lpstr>عرض تقديمي في PowerPoint</vt:lpstr>
      <vt:lpstr>Reference book  Park,s  Textbook of Preventive and Social Medicine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Star</cp:lastModifiedBy>
  <cp:revision>89</cp:revision>
  <dcterms:created xsi:type="dcterms:W3CDTF">2018-09-03T06:46:28Z</dcterms:created>
  <dcterms:modified xsi:type="dcterms:W3CDTF">2019-01-04T13:37:54Z</dcterms:modified>
</cp:coreProperties>
</file>