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76" r:id="rId4"/>
    <p:sldId id="262" r:id="rId5"/>
    <p:sldId id="281" r:id="rId6"/>
    <p:sldId id="277" r:id="rId7"/>
    <p:sldId id="279" r:id="rId8"/>
    <p:sldId id="280" r:id="rId9"/>
    <p:sldId id="282" r:id="rId10"/>
    <p:sldId id="283" r:id="rId11"/>
    <p:sldId id="284" r:id="rId12"/>
    <p:sldId id="286" r:id="rId13"/>
    <p:sldId id="302" r:id="rId14"/>
    <p:sldId id="287" r:id="rId15"/>
    <p:sldId id="288" r:id="rId16"/>
    <p:sldId id="289" r:id="rId17"/>
    <p:sldId id="290" r:id="rId18"/>
    <p:sldId id="291" r:id="rId19"/>
    <p:sldId id="293" r:id="rId20"/>
    <p:sldId id="294" r:id="rId21"/>
    <p:sldId id="278" r:id="rId22"/>
    <p:sldId id="303" r:id="rId23"/>
    <p:sldId id="295" r:id="rId24"/>
    <p:sldId id="264" r:id="rId25"/>
    <p:sldId id="263" r:id="rId26"/>
    <p:sldId id="258" r:id="rId27"/>
    <p:sldId id="267" r:id="rId28"/>
    <p:sldId id="268" r:id="rId29"/>
    <p:sldId id="301" r:id="rId30"/>
    <p:sldId id="298" r:id="rId31"/>
    <p:sldId id="297" r:id="rId32"/>
    <p:sldId id="304" r:id="rId33"/>
    <p:sldId id="260" r:id="rId34"/>
    <p:sldId id="261" r:id="rId35"/>
    <p:sldId id="300" r:id="rId36"/>
    <p:sldId id="259" r:id="rId37"/>
    <p:sldId id="299" r:id="rId38"/>
    <p:sldId id="27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241A2-FFAF-4567-9D8D-30F0EC9BFD33}" type="datetimeFigureOut">
              <a:rPr lang="en-AU" smtClean="0"/>
              <a:t>4/01/2019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0DB81-11C9-4F95-B0AE-F9EB83CA3C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5889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33C79F-9D19-492C-BFEF-A6A437814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A0F0C94-8A3B-4C73-9801-316F25EC4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C86D3C-EC30-4E7B-9D62-86C17BF1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EB7FAD-63FD-4B6E-B8CD-A19E4E6D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3F98A1-126B-4E3F-B567-C26C1DFD8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0F81-F9AE-4943-B79B-0D2C712DD7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041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9CF814-FC09-418F-A05E-060AE526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A502BF4-8B4A-4B59-B264-1B4BF62D5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0FDDA6-7B4D-4FAE-8A2D-1A1BDF7D8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A58187-8094-4C67-B46B-159F66ADF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40158F-40F5-4E78-9E66-A2B78B6B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0F81-F9AE-4943-B79B-0D2C712DD7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529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C58FA97-E87B-4328-BDAB-97921097E1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5FD7844-A952-4C84-A602-1A8AECB9B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C451CC-915F-4319-89E8-28439FF2B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92BCC9-ED1B-4F6C-AD08-427F995B9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6AC0E2-96CC-4691-9F60-869F229A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0F81-F9AE-4943-B79B-0D2C712DD7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782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89814A-6A6C-44EC-AC32-9E48253E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14FFEF8-3D9A-4286-BD3F-3FD64DB7D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E81BD8-A148-497F-A237-612E6F4B4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32EED0-109A-4AE9-9FA9-ED1C9255B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987F76-9AC6-49C5-825C-9381AAE4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0F81-F9AE-4943-B79B-0D2C712DD7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269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461B8F-F445-4CEA-9681-E5E552518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81CD89-43FA-4AAC-A1F7-C596EF586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460FAE-C009-499E-8B8B-A0C893EF0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8ECA7D-D060-4B75-8046-7F556A474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C0E236-C822-4247-B90C-2FE56FC5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0F81-F9AE-4943-B79B-0D2C712DD7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10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77D794-10F2-4F1E-942A-C62EEC53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A99837-EE78-4A03-9E38-0167F5C72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F85B624-C17A-4AAD-8D7A-D504179CB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40DF1A7-3AEE-4356-AE6F-E82677CE7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01/03/2018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C68C46-6FDD-4D65-B2A5-AAD0A5542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Dr L. Baghdadi_ Screening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28F0AE-D713-4EA5-AEB9-950715AF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0F81-F9AE-4943-B79B-0D2C712DD7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483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F72949-1303-47C1-8C73-CEEA9F1C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420689-8744-4179-B154-AB766592F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05A0930-F9D0-44E6-AB97-2A3FA042E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587BD88-FE88-42CA-934A-51E78177E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2263EBA-8053-4500-9A09-CE37FDE29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1C58675-31A4-48AC-B7C0-2CFE60421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01/03/2018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297ABBB-074D-486A-9850-DF546CFCA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Dr L. Baghdadi_ Screening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BEAF353-4E5C-4E6C-A59E-17868DBD3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0F81-F9AE-4943-B79B-0D2C712DD7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653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114A93-84A3-46E0-BF7C-8A05B93F2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7C1723-5F71-4270-A4A2-0F944DE06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01/03/2018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85EAF7A-5E01-43E2-8897-517491CF7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Dr L. Baghdadi_ Screening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56AFB72-AE89-4EE8-969F-C5967B0C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0F81-F9AE-4943-B79B-0D2C712DD7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537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8C660C1-5BEB-4F22-8AFC-95AC3BF76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01/03/2018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71CF32-1CCD-4983-9616-04BABE605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Dr L. Baghdadi_ Screening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4F5C14-4D95-4898-8FA3-D0FE0150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0F81-F9AE-4943-B79B-0D2C712DD7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536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6DC831-77C4-494C-8507-7AE6599DC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235026-1742-46E9-890A-370C2E4A0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2130CB-33D6-4535-8FB2-CB2CB01A2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990D885-8C0F-46FA-81A5-F8325B67E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01/03/2018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ACB650B-F5DE-4204-8CAC-4096C999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Dr L. Baghdadi_ Screening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CD2426-5542-4987-8BC7-E1DC2AD1D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0F81-F9AE-4943-B79B-0D2C712DD7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841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3FD45D-BA6F-4B7C-9942-97B392109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B9051C4-705C-4AAC-8038-CD5842CB3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C6C2445-CECA-471F-BA89-B0D9C5887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9A68708-54D8-416C-AD17-390E69B45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01/03/2018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AA6DF7E-1CBE-4FC2-BC54-29B010CF0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Dr L. Baghdadi_ Screening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4F32C80-5E8B-499F-85F8-190B3981B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0F81-F9AE-4943-B79B-0D2C712DD7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011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2467553-FD30-4EAC-A57F-B1D246555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6A0C5D-26E4-4123-A685-6D5DA6D21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4C1502-0E32-4678-BF3B-648673498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E10401-D1CE-423F-B49F-DA262247C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C001AF-A9E2-4D41-82A4-F7DD34D53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30F81-F9AE-4943-B79B-0D2C712DD7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606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9EBC91-63C1-4B55-ADB1-D3B04FFDCB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/>
            </a:r>
            <a:br>
              <a:rPr lang="en-AU" b="1" dirty="0"/>
            </a:br>
            <a:r>
              <a:rPr lang="en-AU" b="1" dirty="0"/>
              <a:t>Screening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A84E082-D3D9-465B-8553-BB31B06C9C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2000" b="1" dirty="0"/>
              <a:t>Dr Leena Baghdadi </a:t>
            </a:r>
          </a:p>
          <a:p>
            <a:r>
              <a:rPr lang="en-US" sz="2000" b="1" dirty="0"/>
              <a:t>MBBS, Master </a:t>
            </a:r>
            <a:r>
              <a:rPr lang="en-US" sz="2000" b="1" dirty="0" err="1"/>
              <a:t>CliEpi</a:t>
            </a:r>
            <a:r>
              <a:rPr lang="en-US" sz="2000" b="1" dirty="0"/>
              <a:t>, PhD </a:t>
            </a:r>
            <a:r>
              <a:rPr lang="en-US" sz="2000" b="1" dirty="0" err="1"/>
              <a:t>ClinEpi</a:t>
            </a:r>
            <a:endParaRPr lang="en-US" sz="2000" b="1" dirty="0"/>
          </a:p>
          <a:p>
            <a:r>
              <a:rPr lang="en-US" sz="2000" b="1" dirty="0"/>
              <a:t>Assistant Professor| Family &amp; Community Medicine| College of Medicine | KSU </a:t>
            </a:r>
          </a:p>
          <a:p>
            <a:endParaRPr lang="en-US" b="1" dirty="0"/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509647-CF1D-4F8C-B783-B9C3B1950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311" y="26987"/>
            <a:ext cx="370668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68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E687018-53C7-4C8D-808F-29B10A13D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199" y="175"/>
            <a:ext cx="3706689" cy="16460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9500C5-58CA-4F1F-B983-7CCA555FB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indent="-228600">
              <a:spcBef>
                <a:spcPts val="1000"/>
              </a:spcBef>
            </a:pPr>
            <a:r>
              <a:rPr lang="en-AU" b="1" dirty="0">
                <a:latin typeface="+mn-lt"/>
              </a:rPr>
              <a:t>6. Types of screening programs </a:t>
            </a:r>
            <a:br>
              <a:rPr lang="en-AU" b="1" dirty="0">
                <a:latin typeface="+mn-lt"/>
              </a:rPr>
            </a:br>
            <a:endParaRPr lang="en-AU" b="1" dirty="0">
              <a:latin typeface="+mn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0C8268-787F-4F85-9E16-F90ADD35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01/03/2018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B01CD5-4DCE-4A4A-9A6D-B9531A2C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DC935A-70C1-4A50-A2D1-4CABB5C7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30F81-F9AE-4943-B79B-0D2C712DD7F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CBF50F39-2EF2-47FA-857E-4DE4E87A3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Mass screening: </a:t>
            </a:r>
          </a:p>
          <a:p>
            <a:pPr marL="0" indent="0">
              <a:buNone/>
            </a:pPr>
            <a:r>
              <a:rPr lang="en-US" sz="3200" dirty="0"/>
              <a:t>Applied to the whole population or population subgroups as adults, school children, industrial’s workers irrespective of their risk. </a:t>
            </a:r>
          </a:p>
        </p:txBody>
      </p:sp>
    </p:spTree>
    <p:extLst>
      <p:ext uri="{BB962C8B-B14F-4D97-AF65-F5344CB8AC3E}">
        <p14:creationId xmlns:p14="http://schemas.microsoft.com/office/powerpoint/2010/main" val="245324627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78692C-696B-4FEA-B569-7E91F0A74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FBD80B-AB91-4646-81DF-79EE1AA64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2. High risk or selective screening: </a:t>
            </a:r>
          </a:p>
          <a:p>
            <a:pPr marL="0" indent="0">
              <a:buNone/>
            </a:pPr>
            <a:r>
              <a:rPr lang="en-US" sz="3200" dirty="0"/>
              <a:t>Applied to a selective population subgroups who are at a high risk. Among high risk population, the disease is more likely to be prevalent and the screening will result in a better yield. </a:t>
            </a:r>
          </a:p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B9BE58-2A02-4155-A076-35344324C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1D91C3-15B0-4513-B243-59C0127A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951E7-0956-4FD0-AA48-3383DB8B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0F81-F9AE-4943-B79B-0D2C712DD7F8}" type="slidenum">
              <a:rPr lang="en-AU" smtClean="0"/>
              <a:t>11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F49B734-D2CC-4BF6-9DCC-EFBF4C115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095" y="44625"/>
            <a:ext cx="370668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1770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913EE7-E8BA-4826-A2A8-CAC09A7CE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+mn-lt"/>
              </a:rPr>
              <a:t>7. </a:t>
            </a:r>
            <a:r>
              <a:rPr lang="en-US" b="1" dirty="0">
                <a:latin typeface="+mn-lt"/>
              </a:rPr>
              <a:t>Criteria of screening</a:t>
            </a:r>
            <a:endParaRPr lang="en-AU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5F79BA-3623-48BA-8986-A4ACC7383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b="1" dirty="0"/>
              <a:t>It is related to:</a:t>
            </a:r>
          </a:p>
          <a:p>
            <a:pPr marL="514350" indent="-514350">
              <a:buFont typeface="+mj-lt"/>
              <a:buAutoNum type="alphaUcPeriod"/>
            </a:pPr>
            <a:r>
              <a:rPr lang="en-AU" sz="3200" dirty="0"/>
              <a:t>The disease</a:t>
            </a:r>
          </a:p>
          <a:p>
            <a:pPr marL="514350" indent="-514350">
              <a:buFont typeface="+mj-lt"/>
              <a:buAutoNum type="alphaUcPeriod"/>
            </a:pPr>
            <a:r>
              <a:rPr lang="en-AU" sz="3200" dirty="0"/>
              <a:t>The screening test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00A965-AF0A-42E3-BCA2-5215F04A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B2E902-3319-4B3D-810A-8446E4E92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89DB0A-0456-4013-80D3-AE01F4E9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30F81-F9AE-4943-B79B-0D2C712DD7F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5707B9-F580-4286-9D0F-FDC5EF4ED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975" y="175"/>
            <a:ext cx="370668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4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913EE7-E8BA-4826-A2A8-CAC09A7CE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+mn-lt"/>
              </a:rPr>
              <a:t>A. The disease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5F79BA-3623-48BA-8986-A4ACC7383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The disease to be screened should fulfil the following criteria before it is considered suitable for screening:</a:t>
            </a:r>
          </a:p>
          <a:p>
            <a:pPr marL="0" lvl="0" indent="0">
              <a:buNone/>
            </a:pPr>
            <a:endParaRPr lang="en-US" sz="32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</a:rPr>
              <a:t>1.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prstClr val="black"/>
                </a:solidFill>
              </a:rPr>
              <a:t>The condition sought should be an important health (in general, prevalence should be high)</a:t>
            </a:r>
          </a:p>
          <a:p>
            <a:pPr marL="0" lvl="0" indent="0">
              <a:buNone/>
            </a:pPr>
            <a:endParaRPr lang="en-US" sz="32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00A965-AF0A-42E3-BCA2-5215F04A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B2E902-3319-4B3D-810A-8446E4E92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89DB0A-0456-4013-80D3-AE01F4E9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30F81-F9AE-4943-B79B-0D2C712DD7F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5707B9-F580-4286-9D0F-FDC5EF4ED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975" y="175"/>
            <a:ext cx="370668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0311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913EE7-E8BA-4826-A2A8-CAC09A7CE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5F79BA-3623-48BA-8986-A4ACC7383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dirty="0"/>
              <a:t>2. There should be a recognizable latent or early</a:t>
            </a:r>
          </a:p>
          <a:p>
            <a:pPr marL="0" indent="0">
              <a:buNone/>
            </a:pPr>
            <a:r>
              <a:rPr lang="en-US" sz="3200" dirty="0"/>
              <a:t>asymptomatic stage</a:t>
            </a:r>
          </a:p>
          <a:p>
            <a:pPr marL="0" indent="0">
              <a:buNone/>
            </a:pPr>
            <a:endParaRPr lang="en-US" sz="3200" b="1" dirty="0"/>
          </a:p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00A965-AF0A-42E3-BCA2-5215F04A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B2E902-3319-4B3D-810A-8446E4E92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89DB0A-0456-4013-80D3-AE01F4E9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30F81-F9AE-4943-B79B-0D2C712DD7F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5707B9-F580-4286-9D0F-FDC5EF4ED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975" y="175"/>
            <a:ext cx="370668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3192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913EE7-E8BA-4826-A2A8-CAC09A7CE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5F79BA-3623-48BA-8986-A4ACC7383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dirty="0"/>
              <a:t>3. The natural history of the condition, including</a:t>
            </a:r>
          </a:p>
          <a:p>
            <a:pPr marL="0" indent="0">
              <a:buNone/>
            </a:pPr>
            <a:r>
              <a:rPr lang="en-US" sz="3200" dirty="0"/>
              <a:t>development from latent to declared disease, should</a:t>
            </a:r>
          </a:p>
          <a:p>
            <a:pPr marL="0" indent="0">
              <a:buNone/>
            </a:pPr>
            <a:r>
              <a:rPr lang="en-US" sz="3200" dirty="0"/>
              <a:t>be adequately understood (so that we can know at</a:t>
            </a:r>
          </a:p>
          <a:p>
            <a:pPr marL="0" indent="0">
              <a:buNone/>
            </a:pPr>
            <a:r>
              <a:rPr lang="en-US" sz="3200" dirty="0"/>
              <a:t>what stage the process ceases to be reversible)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00A965-AF0A-42E3-BCA2-5215F04A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B2E902-3319-4B3D-810A-8446E4E92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89DB0A-0456-4013-80D3-AE01F4E9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30F81-F9AE-4943-B79B-0D2C712DD7F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5707B9-F580-4286-9D0F-FDC5EF4ED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975" y="175"/>
            <a:ext cx="370668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3912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913EE7-E8BA-4826-A2A8-CAC09A7CE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5F79BA-3623-48BA-8986-A4ACC7383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dirty="0"/>
              <a:t>4. There is a test that can detect the disease prior to the</a:t>
            </a:r>
          </a:p>
          <a:p>
            <a:pPr marL="0" indent="0">
              <a:buNone/>
            </a:pPr>
            <a:r>
              <a:rPr lang="en-US" sz="3200" dirty="0"/>
              <a:t>onset of signs and symptoms</a:t>
            </a:r>
          </a:p>
          <a:p>
            <a:pPr marL="0" indent="0">
              <a:buNone/>
            </a:pPr>
            <a:endParaRPr lang="en-US" sz="3200" b="1" dirty="0"/>
          </a:p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00A965-AF0A-42E3-BCA2-5215F04A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B2E902-3319-4B3D-810A-8446E4E92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89DB0A-0456-4013-80D3-AE01F4E9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30F81-F9AE-4943-B79B-0D2C712DD7F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5707B9-F580-4286-9D0F-FDC5EF4ED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975" y="175"/>
            <a:ext cx="370668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4106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913EE7-E8BA-4826-A2A8-CAC09A7CE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5F79BA-3623-48BA-8986-A4ACC7383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5. Facilities should be available for confirmation of the</a:t>
            </a:r>
          </a:p>
          <a:p>
            <a:pPr marL="0" indent="0">
              <a:buNone/>
            </a:pPr>
            <a:r>
              <a:rPr lang="en-US" sz="3200" dirty="0"/>
              <a:t>diagnosis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00A965-AF0A-42E3-BCA2-5215F04A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B2E902-3319-4B3D-810A-8446E4E92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89DB0A-0456-4013-80D3-AE01F4E9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30F81-F9AE-4943-B79B-0D2C712DD7F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5707B9-F580-4286-9D0F-FDC5EF4ED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975" y="175"/>
            <a:ext cx="370668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1746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913EE7-E8BA-4826-A2A8-CAC09A7CE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5F79BA-3623-48BA-8986-A4ACC7383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6. There is an effective treatment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00A965-AF0A-42E3-BCA2-5215F04A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B2E902-3319-4B3D-810A-8446E4E92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89DB0A-0456-4013-80D3-AE01F4E9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30F81-F9AE-4943-B79B-0D2C712DD7F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5707B9-F580-4286-9D0F-FDC5EF4ED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975" y="175"/>
            <a:ext cx="370668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3155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2CE61F-6A43-47D8-BDFA-BCC945F7E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56C5DC-81F4-400A-87BC-019C04CB0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7. There is good evidence that early detection and treatment reduces morbidity and mortality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F7FF47-A9AD-46B3-A4DE-9347620F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59EC61-776E-4856-AA06-657705F5F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E85D3A-BB56-46EB-A197-B335C6F7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0F81-F9AE-4943-B79B-0D2C712DD7F8}" type="slidenum">
              <a:rPr lang="en-AU" smtClean="0"/>
              <a:t>19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0E30F44-3819-4E6B-97E9-437414EF1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455" y="44625"/>
            <a:ext cx="370668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5441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86E01E-E833-4A12-B811-7B16CC7C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+mn-lt"/>
              </a:rPr>
              <a:t>Objectives</a:t>
            </a:r>
            <a:r>
              <a:rPr lang="en-AU" dirty="0">
                <a:latin typeface="+mn-lt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DA3CE9-89DF-4A00-9F31-3799F951B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sz="3500" dirty="0"/>
              <a:t>Definition of screening</a:t>
            </a:r>
          </a:p>
          <a:p>
            <a:r>
              <a:rPr lang="en-US" sz="3500" dirty="0"/>
              <a:t>Concept of screening and the lead time </a:t>
            </a:r>
          </a:p>
          <a:p>
            <a:r>
              <a:rPr lang="en-US" sz="3500" dirty="0"/>
              <a:t>Difference between “screening”, “case finding”, “periodic examination” and “diagnosis”</a:t>
            </a:r>
          </a:p>
          <a:p>
            <a:r>
              <a:rPr lang="en-US" sz="3500" dirty="0"/>
              <a:t>Uses of screening programs</a:t>
            </a:r>
          </a:p>
          <a:p>
            <a:r>
              <a:rPr lang="en-US" sz="3500" dirty="0"/>
              <a:t>Criteria of health problems amenable for screening</a:t>
            </a:r>
          </a:p>
          <a:p>
            <a:r>
              <a:rPr lang="en-US" sz="3500" dirty="0"/>
              <a:t>Differences between screening and diagnostic test</a:t>
            </a:r>
          </a:p>
          <a:p>
            <a:r>
              <a:rPr lang="en-US" sz="3500" dirty="0"/>
              <a:t>Distinguish between “mass screening” and “high risk screening”</a:t>
            </a:r>
          </a:p>
          <a:p>
            <a:r>
              <a:rPr lang="en-US" sz="3500" dirty="0"/>
              <a:t>Criteria of an ideal screening test</a:t>
            </a:r>
          </a:p>
          <a:p>
            <a:endParaRPr lang="en-AU" sz="3200" dirty="0"/>
          </a:p>
          <a:p>
            <a:endParaRPr lang="en-AU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F6830B-5496-40FF-AE87-CFFBD7E3F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F97FEB-B9A7-4C1C-933F-B63EA906D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Dr L. Baghdadi_ Screening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F31A67-70F6-4CD4-9772-8652319CA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0F81-F9AE-4943-B79B-0D2C712DD7F8}" type="slidenum">
              <a:rPr lang="en-AU" smtClean="0"/>
              <a:t>2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F133C2-0CDA-4C31-AF62-820A6F7F3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736" y="0"/>
            <a:ext cx="3705650" cy="164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18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7C3E95-E079-45EF-9382-25224BA67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59C6D6-9BBB-47EE-940C-B21E622DE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</a:rPr>
              <a:t>8. The expected benefits (e.g., the number of lives saved) of early detection exceed the risks and costs</a:t>
            </a:r>
          </a:p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6F0FB5-8221-4C75-A939-1D1F1895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D03F18-2054-421A-A147-B4E08B8F9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C79659-3420-4AE0-8933-39A7BA78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0F81-F9AE-4943-B79B-0D2C712DD7F8}" type="slidenum">
              <a:rPr lang="en-AU" smtClean="0"/>
              <a:t>20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95B603C-98F9-4574-9666-2815D55DA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311" y="100965"/>
            <a:ext cx="370668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2015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E687018-53C7-4C8D-808F-29B10A13D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199" y="175"/>
            <a:ext cx="3706689" cy="16460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9500C5-58CA-4F1F-B983-7CCA555FB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indent="-228600">
              <a:spcBef>
                <a:spcPts val="1000"/>
              </a:spcBef>
            </a:pP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0C8268-787F-4F85-9E16-F90ADD35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B01CD5-4DCE-4A4A-9A6D-B9531A2C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DC935A-70C1-4A50-A2D1-4CABB5C7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30F81-F9AE-4943-B79B-0D2C712DD7F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5AF5747-9459-4331-B692-ECB2F61AD441}"/>
              </a:ext>
            </a:extLst>
          </p:cNvPr>
          <p:cNvSpPr txBox="1"/>
          <p:nvPr/>
        </p:nvSpPr>
        <p:spPr>
          <a:xfrm>
            <a:off x="355600" y="67556"/>
            <a:ext cx="93472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/>
              <a:t>Screening and diagnostic test</a:t>
            </a:r>
            <a:endParaRPr lang="en-AU" sz="3900" b="1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="" xmlns:a16="http://schemas.microsoft.com/office/drawing/2014/main" id="{D47E3ECE-4A59-4E69-ADD7-2D6623512E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098962"/>
              </p:ext>
            </p:extLst>
          </p:nvPr>
        </p:nvGraphicFramePr>
        <p:xfrm>
          <a:off x="838200" y="1623060"/>
          <a:ext cx="10515599" cy="468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323">
                  <a:extLst>
                    <a:ext uri="{9D8B030D-6E8A-4147-A177-3AD203B41FA5}">
                      <a16:colId xmlns="" xmlns:a16="http://schemas.microsoft.com/office/drawing/2014/main" val="1672420411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183471305"/>
                    </a:ext>
                  </a:extLst>
                </a:gridCol>
                <a:gridCol w="4636476">
                  <a:extLst>
                    <a:ext uri="{9D8B030D-6E8A-4147-A177-3AD203B41FA5}">
                      <a16:colId xmlns="" xmlns:a16="http://schemas.microsoft.com/office/drawing/2014/main" val="3734739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Screening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Diagnostic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0180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Done on apparently healthy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 on those with indications or sick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8400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Applied to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Applied to single patients, all diseases are considered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5612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 results are arbitrary and final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Diagnosis is not final but modified in light of new evidence, diagnosis is the sum of all evidence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8738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Based on one criterion or cut-off point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Based on evaluation of a number of symptoms, signs (e.g., diabetes) and laboratory findings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3527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Less accurate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More accurate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357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Less expensive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More expensive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576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a basis for treatment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 as a basis for treatment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1103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initiative comes from the investigator or agency providing care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initiative comes from a patient with a complaint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000356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1F1D77B-50F9-48D9-8CFD-F4023BCCD460}"/>
              </a:ext>
            </a:extLst>
          </p:cNvPr>
          <p:cNvSpPr txBox="1"/>
          <p:nvPr/>
        </p:nvSpPr>
        <p:spPr>
          <a:xfrm>
            <a:off x="838200" y="1028700"/>
            <a:ext cx="687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Table 4. Difference between screening and diagnostic test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002157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913EE7-E8BA-4826-A2A8-CAC09A7CE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+mn-lt"/>
              </a:rPr>
              <a:t>7. Cont. </a:t>
            </a:r>
            <a:r>
              <a:rPr lang="en-US" b="1" dirty="0">
                <a:latin typeface="+mn-lt"/>
              </a:rPr>
              <a:t>Criteria of screening</a:t>
            </a:r>
            <a:endParaRPr lang="en-AU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5F79BA-3623-48BA-8986-A4ACC7383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b="1" dirty="0"/>
              <a:t>It is related to:</a:t>
            </a:r>
          </a:p>
          <a:p>
            <a:pPr marL="514350" indent="-514350">
              <a:buFont typeface="+mj-lt"/>
              <a:buAutoNum type="alphaUcPeriod"/>
            </a:pPr>
            <a:r>
              <a:rPr lang="en-AU" sz="3200" dirty="0"/>
              <a:t>The disease</a:t>
            </a:r>
          </a:p>
          <a:p>
            <a:pPr marL="514350" indent="-514350">
              <a:buFont typeface="+mj-lt"/>
              <a:buAutoNum type="alphaUcPeriod"/>
            </a:pPr>
            <a:r>
              <a:rPr lang="en-AU" sz="3200" dirty="0"/>
              <a:t>The screening test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00A965-AF0A-42E3-BCA2-5215F04A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B2E902-3319-4B3D-810A-8446E4E92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89DB0A-0456-4013-80D3-AE01F4E9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30F81-F9AE-4943-B79B-0D2C712DD7F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5707B9-F580-4286-9D0F-FDC5EF4ED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975" y="175"/>
            <a:ext cx="370668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5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7C3E95-E079-45EF-9382-25224BA67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214"/>
            <a:ext cx="10515600" cy="1325563"/>
          </a:xfrm>
        </p:spPr>
        <p:txBody>
          <a:bodyPr/>
          <a:lstStyle/>
          <a:p>
            <a:r>
              <a:rPr lang="en-AU" b="1" dirty="0">
                <a:latin typeface="+mn-lt"/>
              </a:rPr>
              <a:t>B. The Screening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59C6D6-9BBB-47EE-940C-B21E622DE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</a:rPr>
              <a:t>1. </a:t>
            </a:r>
            <a:r>
              <a:rPr lang="en-US" sz="3200" b="1" dirty="0">
                <a:solidFill>
                  <a:prstClr val="black"/>
                </a:solidFill>
              </a:rPr>
              <a:t>Feasibility: </a:t>
            </a:r>
            <a:r>
              <a:rPr lang="en-US" sz="3200" dirty="0">
                <a:solidFill>
                  <a:prstClr val="black"/>
                </a:solidFill>
              </a:rPr>
              <a:t>Simple, inexpensive, capable of wide application</a:t>
            </a:r>
          </a:p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</a:rPr>
              <a:t>2. </a:t>
            </a:r>
            <a:r>
              <a:rPr lang="en-US" sz="3200" b="1" dirty="0">
                <a:solidFill>
                  <a:prstClr val="black"/>
                </a:solidFill>
              </a:rPr>
              <a:t>Acceptability: </a:t>
            </a:r>
            <a:r>
              <a:rPr lang="en-US" sz="3200" dirty="0">
                <a:solidFill>
                  <a:prstClr val="black"/>
                </a:solidFill>
              </a:rPr>
              <a:t>Acceptable by the people to whom it is intend to be applied</a:t>
            </a:r>
          </a:p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</a:rPr>
              <a:t>3</a:t>
            </a:r>
            <a:r>
              <a:rPr lang="en-US" sz="3200" b="1" dirty="0">
                <a:solidFill>
                  <a:prstClr val="black"/>
                </a:solidFill>
              </a:rPr>
              <a:t>. Reliability (precision): </a:t>
            </a:r>
            <a:r>
              <a:rPr lang="en-US" sz="3200" dirty="0">
                <a:solidFill>
                  <a:prstClr val="black"/>
                </a:solidFill>
              </a:rPr>
              <a:t>Consistent results on repeated application on the same individual under same circumstances</a:t>
            </a:r>
          </a:p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</a:rPr>
              <a:t>4. </a:t>
            </a:r>
            <a:r>
              <a:rPr lang="en-US" sz="3200" b="1" dirty="0">
                <a:solidFill>
                  <a:prstClr val="black"/>
                </a:solidFill>
              </a:rPr>
              <a:t>Validity (accuracy): </a:t>
            </a:r>
            <a:r>
              <a:rPr lang="en-US" sz="3200" dirty="0">
                <a:solidFill>
                  <a:prstClr val="black"/>
                </a:solidFill>
              </a:rPr>
              <a:t>Ability to distinguish between those who have and those who don’t have the disease as confirmed by a gold standard</a:t>
            </a: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6F0FB5-8221-4C75-A939-1D1F1895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D03F18-2054-421A-A147-B4E08B8F9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C79659-3420-4AE0-8933-39A7BA78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30F81-F9AE-4943-B79B-0D2C712DD7F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95B603C-98F9-4574-9666-2815D55DA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311" y="100965"/>
            <a:ext cx="370668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20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9EBC91-63C1-4B55-ADB1-D3B04FFDC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>
                <a:latin typeface="+mn-lt"/>
              </a:rPr>
              <a:t>8. Validity of screening test </a:t>
            </a:r>
            <a:r>
              <a:rPr lang="en-AU" b="1" dirty="0"/>
              <a:t/>
            </a:r>
            <a:br>
              <a:rPr lang="en-AU" b="1" dirty="0"/>
            </a:br>
            <a:endParaRPr lang="en-AU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A84E082-D3D9-465B-8553-BB31B06C9C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/>
              <a:t>Sensitivity: ability of the test to detect correctly those who truly have the condition (true positive)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B6B691A4-7A50-4CA5-BF3E-B766C4C74C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2. Specificity: ability of the test to detect correctly those who truly do not have the condition (true negative)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509647-CF1D-4F8C-B783-B9C3B1950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311" y="26987"/>
            <a:ext cx="3706689" cy="164606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449E2365-6AC7-4296-A68B-C8744B7C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01/03/2018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5EA6E322-FABD-4140-B0C7-F5B946F1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Dr L. Baghdadi_ Screening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FCFBEA67-BE1A-4C52-AA4D-C7949551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0F81-F9AE-4943-B79B-0D2C712DD7F8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109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E687018-53C7-4C8D-808F-29B10A13D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199" y="175"/>
            <a:ext cx="3706689" cy="16460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9500C5-58CA-4F1F-B983-7CCA555FB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+mn-lt"/>
              </a:rPr>
              <a:t>1. Sensitivity </a:t>
            </a:r>
            <a:br>
              <a:rPr lang="en-AU" b="1" dirty="0">
                <a:latin typeface="+mn-lt"/>
              </a:rPr>
            </a:br>
            <a:endParaRPr lang="en-AU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7390F9-4657-413B-B223-EC1F2CB9D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200" dirty="0"/>
              <a:t>It is called as true positive rate.</a:t>
            </a:r>
          </a:p>
          <a:p>
            <a:pPr marL="0" indent="0">
              <a:buNone/>
            </a:pPr>
            <a:r>
              <a:rPr lang="en-AU" sz="3200" dirty="0"/>
              <a:t> </a:t>
            </a:r>
          </a:p>
          <a:p>
            <a:pPr marL="0" indent="0" algn="ctr">
              <a:buNone/>
            </a:pPr>
            <a:r>
              <a:rPr lang="en-AU" sz="3200" dirty="0">
                <a:solidFill>
                  <a:srgbClr val="FF0000"/>
                </a:solidFill>
              </a:rPr>
              <a:t>True</a:t>
            </a:r>
            <a:r>
              <a:rPr lang="en-AU" sz="3200" dirty="0"/>
              <a:t> </a:t>
            </a:r>
            <a:r>
              <a:rPr lang="en-AU" sz="3200" dirty="0">
                <a:solidFill>
                  <a:srgbClr val="00B050"/>
                </a:solidFill>
              </a:rPr>
              <a:t>Positive</a:t>
            </a:r>
            <a:r>
              <a:rPr lang="en-AU" sz="3200" dirty="0"/>
              <a:t> </a:t>
            </a:r>
            <a:r>
              <a:rPr lang="en-AU" sz="3200" dirty="0">
                <a:solidFill>
                  <a:srgbClr val="7030A0"/>
                </a:solidFill>
              </a:rPr>
              <a:t>Rate</a:t>
            </a:r>
            <a:r>
              <a:rPr lang="en-AU" sz="3200" dirty="0"/>
              <a:t> </a:t>
            </a:r>
          </a:p>
          <a:p>
            <a:pPr marL="0" indent="0" algn="ctr">
              <a:buNone/>
            </a:pPr>
            <a:endParaRPr lang="en-AU" sz="3200" dirty="0"/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</a:rPr>
              <a:t>Percentage</a:t>
            </a:r>
            <a:r>
              <a:rPr lang="en-US" sz="3200" dirty="0"/>
              <a:t> of patients who </a:t>
            </a:r>
            <a:r>
              <a:rPr lang="en-US" sz="3200" dirty="0">
                <a:solidFill>
                  <a:srgbClr val="FF0000"/>
                </a:solidFill>
              </a:rPr>
              <a:t>have a disease </a:t>
            </a:r>
            <a:r>
              <a:rPr lang="en-US" sz="3200" dirty="0"/>
              <a:t>that test </a:t>
            </a:r>
            <a:r>
              <a:rPr lang="en-US" sz="3200" dirty="0">
                <a:solidFill>
                  <a:srgbClr val="00B050"/>
                </a:solidFill>
              </a:rPr>
              <a:t>positive</a:t>
            </a:r>
            <a:r>
              <a:rPr lang="en-US" sz="3200" dirty="0"/>
              <a:t> on the test.</a:t>
            </a:r>
          </a:p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</a:rPr>
              <a:t>Sensitivity= True positive/</a:t>
            </a:r>
            <a:r>
              <a:rPr lang="en-AU" sz="3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 </a:t>
            </a:r>
            <a:r>
              <a:rPr lang="en-AU" sz="3200" baseline="-25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Disease</a:t>
            </a:r>
            <a:r>
              <a:rPr lang="en-AU" sz="3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</a:rPr>
              <a:t>× 100</a:t>
            </a:r>
          </a:p>
          <a:p>
            <a:pPr marL="0" indent="0">
              <a:buNone/>
            </a:pPr>
            <a:endParaRPr lang="en-US" sz="3200" dirty="0"/>
          </a:p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0C8268-787F-4F85-9E16-F90ADD35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B01CD5-4DCE-4A4A-9A6D-B9531A2C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L. Baghdadi_ Screening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DC935A-70C1-4A50-A2D1-4CABB5C7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30F81-F9AE-4943-B79B-0D2C712DD7F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009B04FA-AC1A-4172-9265-00799E284896}"/>
              </a:ext>
            </a:extLst>
          </p:cNvPr>
          <p:cNvCxnSpPr/>
          <p:nvPr/>
        </p:nvCxnSpPr>
        <p:spPr>
          <a:xfrm flipH="1">
            <a:off x="2303585" y="3314700"/>
            <a:ext cx="4589584" cy="90560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E71FA771-CA83-4494-9A42-3E28E7310A07}"/>
              </a:ext>
            </a:extLst>
          </p:cNvPr>
          <p:cNvCxnSpPr/>
          <p:nvPr/>
        </p:nvCxnSpPr>
        <p:spPr>
          <a:xfrm>
            <a:off x="5011615" y="3314700"/>
            <a:ext cx="1758462" cy="9056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3A8EF46F-BDFD-474D-B9DB-7158271FFBCC}"/>
              </a:ext>
            </a:extLst>
          </p:cNvPr>
          <p:cNvCxnSpPr/>
          <p:nvPr/>
        </p:nvCxnSpPr>
        <p:spPr>
          <a:xfrm>
            <a:off x="6295292" y="3314700"/>
            <a:ext cx="3033346" cy="90560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43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E687018-53C7-4C8D-808F-29B10A13D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199" y="175"/>
            <a:ext cx="3706689" cy="16460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9500C5-58CA-4F1F-B983-7CCA555FB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+mn-lt"/>
              </a:rPr>
              <a:t>2. Specificity</a:t>
            </a:r>
            <a:r>
              <a:rPr lang="en-AU" dirty="0">
                <a:latin typeface="+mn-lt"/>
              </a:rPr>
              <a:t/>
            </a:r>
            <a:br>
              <a:rPr lang="en-AU" dirty="0">
                <a:latin typeface="+mn-lt"/>
              </a:rPr>
            </a:br>
            <a:endParaRPr lang="en-AU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7390F9-4657-413B-B223-EC1F2CB9D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AU" sz="3200" dirty="0"/>
              <a:t>It is </a:t>
            </a:r>
            <a:r>
              <a:rPr lang="en-US" sz="3200" dirty="0"/>
              <a:t>called the true negative rate.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True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B050"/>
                </a:solidFill>
              </a:rPr>
              <a:t>Negative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7030A0"/>
                </a:solidFill>
              </a:rPr>
              <a:t>Rate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</a:rPr>
              <a:t>Percentage</a:t>
            </a:r>
            <a:r>
              <a:rPr lang="en-US" sz="3200" dirty="0"/>
              <a:t> of patients who </a:t>
            </a:r>
            <a:r>
              <a:rPr lang="en-US" sz="3200" dirty="0">
                <a:solidFill>
                  <a:srgbClr val="FF0000"/>
                </a:solidFill>
              </a:rPr>
              <a:t>do not have the disease</a:t>
            </a:r>
            <a:r>
              <a:rPr lang="en-US" sz="3200" dirty="0"/>
              <a:t> who test </a:t>
            </a:r>
            <a:r>
              <a:rPr lang="en-US" sz="3200" dirty="0">
                <a:solidFill>
                  <a:srgbClr val="00B050"/>
                </a:solidFill>
              </a:rPr>
              <a:t>negative</a:t>
            </a:r>
            <a:r>
              <a:rPr lang="en-US" sz="3200" dirty="0"/>
              <a:t> on the test.</a:t>
            </a:r>
          </a:p>
          <a:p>
            <a:pPr marL="0" indent="0">
              <a:buNone/>
            </a:pPr>
            <a:r>
              <a:rPr lang="en-US" sz="3200" dirty="0"/>
              <a:t>Specificity= True Negative/ </a:t>
            </a:r>
            <a:r>
              <a:rPr lang="en-AU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 </a:t>
            </a:r>
            <a:r>
              <a:rPr lang="en-AU" sz="320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Non-Disease</a:t>
            </a:r>
            <a:r>
              <a:rPr lang="en-US" sz="3200" dirty="0"/>
              <a:t> × 100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0C8268-787F-4F85-9E16-F90ADD35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B01CD5-4DCE-4A4A-9A6D-B9531A2C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DC935A-70C1-4A50-A2D1-4CABB5C7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0F81-F9AE-4943-B79B-0D2C712DD7F8}" type="slidenum">
              <a:rPr lang="en-AU" smtClean="0"/>
              <a:t>26</a:t>
            </a:fld>
            <a:endParaRPr lang="en-AU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48D064CC-7A32-4393-8618-E7C397233A7E}"/>
              </a:ext>
            </a:extLst>
          </p:cNvPr>
          <p:cNvCxnSpPr/>
          <p:nvPr/>
        </p:nvCxnSpPr>
        <p:spPr>
          <a:xfrm flipH="1">
            <a:off x="2453054" y="3332285"/>
            <a:ext cx="4545623" cy="89681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622DA89D-1767-45C2-A6DB-7C1E2448F896}"/>
              </a:ext>
            </a:extLst>
          </p:cNvPr>
          <p:cNvCxnSpPr/>
          <p:nvPr/>
        </p:nvCxnSpPr>
        <p:spPr>
          <a:xfrm>
            <a:off x="4985238" y="3332285"/>
            <a:ext cx="1301262" cy="8968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9E48D639-801D-4D4B-AA31-BF88897422DA}"/>
              </a:ext>
            </a:extLst>
          </p:cNvPr>
          <p:cNvCxnSpPr/>
          <p:nvPr/>
        </p:nvCxnSpPr>
        <p:spPr>
          <a:xfrm>
            <a:off x="6488723" y="3332285"/>
            <a:ext cx="4167554" cy="98473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91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66540C-06FA-4A89-8DB0-E02F1C131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>
                <a:latin typeface="+mn-lt"/>
              </a:rPr>
              <a:t>3. </a:t>
            </a:r>
            <a:r>
              <a:rPr lang="en-US" b="1" dirty="0">
                <a:latin typeface="+mn-lt"/>
              </a:rPr>
              <a:t>False Positive Rate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endParaRPr lang="en-AU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315153-E018-46CC-AC2A-B3BF29EBE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</a:rPr>
              <a:t>Percentage</a:t>
            </a:r>
            <a:r>
              <a:rPr lang="en-US" sz="3200" dirty="0"/>
              <a:t> of patients who have a </a:t>
            </a:r>
            <a:r>
              <a:rPr lang="en-US" sz="3200" dirty="0">
                <a:solidFill>
                  <a:srgbClr val="00B050"/>
                </a:solidFill>
              </a:rPr>
              <a:t>positive test result</a:t>
            </a:r>
            <a:r>
              <a:rPr lang="en-US" sz="3200" dirty="0"/>
              <a:t> but </a:t>
            </a:r>
            <a:r>
              <a:rPr lang="en-US" sz="3200" dirty="0">
                <a:solidFill>
                  <a:srgbClr val="FF0000"/>
                </a:solidFill>
              </a:rPr>
              <a:t>do not have the disease.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15CE7B-FC65-46AE-AE85-3F3E6C08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C3D68D-66C9-4C94-B474-4DAAC81C1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D525ED-92D3-4239-8A93-449350D9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30F81-F9AE-4943-B79B-0D2C712DD7F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2434ADB-900F-4D43-BD6C-7ACAB72EF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754" y="10740"/>
            <a:ext cx="370668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78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66540C-06FA-4A89-8DB0-E02F1C131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>
                <a:latin typeface="+mn-lt"/>
              </a:rPr>
              <a:t>4. </a:t>
            </a:r>
            <a:r>
              <a:rPr lang="en-US" b="1" dirty="0">
                <a:latin typeface="+mn-lt"/>
              </a:rPr>
              <a:t>False Negative Rate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endParaRPr lang="en-AU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315153-E018-46CC-AC2A-B3BF29EBE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</a:rPr>
              <a:t>Percentage</a:t>
            </a:r>
            <a:r>
              <a:rPr lang="en-US" sz="3200" dirty="0"/>
              <a:t> of patients who have </a:t>
            </a:r>
            <a:r>
              <a:rPr lang="en-US" sz="3200" dirty="0">
                <a:solidFill>
                  <a:srgbClr val="00B050"/>
                </a:solidFill>
              </a:rPr>
              <a:t>negative test </a:t>
            </a:r>
            <a:r>
              <a:rPr lang="en-US" sz="3200" dirty="0"/>
              <a:t>results but </a:t>
            </a:r>
            <a:r>
              <a:rPr lang="en-US" sz="3200" dirty="0">
                <a:solidFill>
                  <a:srgbClr val="FF0000"/>
                </a:solidFill>
              </a:rPr>
              <a:t>have the disease.</a:t>
            </a:r>
            <a:endParaRPr lang="en-AU" sz="3200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15CE7B-FC65-46AE-AE85-3F3E6C08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C3D68D-66C9-4C94-B474-4DAAC81C1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D525ED-92D3-4239-8A93-449350D9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30F81-F9AE-4943-B79B-0D2C712DD7F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2434ADB-900F-4D43-BD6C-7ACAB72EF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754" y="10740"/>
            <a:ext cx="370668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48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941F7691-8FD3-42C4-B879-FDF8E487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D9ED37EA-FAF9-495A-8045-D6DEF7200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AU" dirty="0"/>
          </a:p>
          <a:p>
            <a:r>
              <a:rPr lang="en-AU" sz="3500" dirty="0"/>
              <a:t>False positive result </a:t>
            </a:r>
          </a:p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9C7B92-2B53-4C2F-91DD-72DFD9C819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/>
              <a:t>is referred to as adverse effect or errors of screening is not desirable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is a waste of resources; incurring the cost of the screening and the confirmation of the 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leads to unnecessary exposure of subjects to the hazards of the tests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causes emotional strain of being a probable case </a:t>
            </a:r>
          </a:p>
          <a:p>
            <a:endParaRPr lang="en-US" dirty="0"/>
          </a:p>
          <a:p>
            <a:endParaRPr lang="en-AU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59BC5338-F8DF-49D4-8245-290037554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AU" sz="3500" dirty="0"/>
              <a:t>False negative result </a:t>
            </a:r>
          </a:p>
          <a:p>
            <a:endParaRPr lang="en-AU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8D6BB18A-3BE0-4BC9-81B2-A7CCD31B6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505075"/>
            <a:ext cx="5183188" cy="36845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is not desirable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gives a false re-assurance that they are free from the condition</a:t>
            </a:r>
          </a:p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4733EC-1438-418D-B471-1DCD93DA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A0A872-2CDB-42C4-B6DB-B518B39A4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424240-BA70-4CB6-9088-8B64DEB2C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0F81-F9AE-4943-B79B-0D2C712DD7F8}" type="slidenum">
              <a:rPr lang="en-AU" smtClean="0"/>
              <a:t>29</a:t>
            </a:fld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CC4989B-F4ED-4565-9460-2A130A87D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072" y="0"/>
            <a:ext cx="370668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7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B1B470-3376-4BDA-84FB-689717AC6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+mn-lt"/>
              </a:rPr>
              <a:t>Cont.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279AF5-FD52-42B2-9B4B-7D6766C85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Validity of screening test and its calculations</a:t>
            </a:r>
            <a:r>
              <a:rPr lang="en-AU" sz="3200" dirty="0">
                <a:solidFill>
                  <a:prstClr val="black"/>
                </a:solidFill>
              </a:rPr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sz="3200" dirty="0">
                <a:solidFill>
                  <a:prstClr val="black"/>
                </a:solidFill>
              </a:rPr>
              <a:t>Sensitivity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sz="3200" dirty="0">
                <a:solidFill>
                  <a:prstClr val="black"/>
                </a:solidFill>
              </a:rPr>
              <a:t>Specificity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sz="3200" dirty="0">
                <a:solidFill>
                  <a:prstClr val="black"/>
                </a:solidFill>
              </a:rPr>
              <a:t>Positive predictive value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sz="3200" dirty="0">
                <a:solidFill>
                  <a:prstClr val="black"/>
                </a:solidFill>
              </a:rPr>
              <a:t>Negative predictive value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sz="3200" dirty="0">
                <a:solidFill>
                  <a:prstClr val="black"/>
                </a:solidFill>
              </a:rPr>
              <a:t>False Positive Rate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sz="3200" dirty="0">
                <a:solidFill>
                  <a:prstClr val="black"/>
                </a:solidFill>
              </a:rPr>
              <a:t>False Negative Rate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858527-3629-4A33-86C8-FCAA1F699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A53F89-C228-408C-83AF-72644D081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C6723B-9659-4291-9B19-3F1A22B9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0F81-F9AE-4943-B79B-0D2C712DD7F8}" type="slidenum">
              <a:rPr lang="en-AU" smtClean="0"/>
              <a:t>3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2A56170-9FFF-40EC-9C82-5A3AA99BD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311" y="44625"/>
            <a:ext cx="370668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02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>
            <a:extLst>
              <a:ext uri="{FF2B5EF4-FFF2-40B4-BE49-F238E27FC236}">
                <a16:creationId xmlns="" xmlns:a16="http://schemas.microsoft.com/office/drawing/2014/main" id="{00548C5D-E0BD-4A41-B68C-B2F2ACC9E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95920" y="1847850"/>
            <a:ext cx="4439920" cy="4351338"/>
          </a:xfrm>
        </p:spPr>
        <p:txBody>
          <a:bodyPr>
            <a:noAutofit/>
          </a:bodyPr>
          <a:lstStyle/>
          <a:p>
            <a:r>
              <a:rPr lang="en-AU" b="1" dirty="0"/>
              <a:t>Sensitivity</a:t>
            </a:r>
            <a:r>
              <a:rPr lang="en-AU" dirty="0"/>
              <a:t>= A/(A+C) × 100</a:t>
            </a:r>
          </a:p>
          <a:p>
            <a:endParaRPr lang="en-AU" dirty="0"/>
          </a:p>
          <a:p>
            <a:r>
              <a:rPr lang="en-AU" b="1" dirty="0"/>
              <a:t>Specificity</a:t>
            </a:r>
            <a:r>
              <a:rPr lang="en-AU" dirty="0"/>
              <a:t>= D/(D+B) × 100</a:t>
            </a:r>
          </a:p>
          <a:p>
            <a:endParaRPr lang="en-AU" dirty="0"/>
          </a:p>
          <a:p>
            <a:pPr lvl="0"/>
            <a:r>
              <a:rPr lang="en-US" b="1" dirty="0">
                <a:solidFill>
                  <a:prstClr val="black"/>
                </a:solidFill>
              </a:rPr>
              <a:t>False Positive Rate</a:t>
            </a:r>
            <a:r>
              <a:rPr lang="en-US" dirty="0">
                <a:solidFill>
                  <a:prstClr val="black"/>
                </a:solidFill>
              </a:rPr>
              <a:t>=</a:t>
            </a: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   B /(B+D) × 100</a:t>
            </a: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b="1" dirty="0">
                <a:solidFill>
                  <a:prstClr val="black"/>
                </a:solidFill>
              </a:rPr>
              <a:t>False Negative Rate</a:t>
            </a:r>
            <a:r>
              <a:rPr lang="en-US" dirty="0">
                <a:solidFill>
                  <a:prstClr val="black"/>
                </a:solidFill>
              </a:rPr>
              <a:t>=</a:t>
            </a: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   C /(A+C) × 100</a:t>
            </a:r>
          </a:p>
          <a:p>
            <a:pPr marL="0" indent="0">
              <a:buNone/>
            </a:pPr>
            <a:r>
              <a:rPr lang="en-AU" dirty="0"/>
              <a:t> </a:t>
            </a:r>
          </a:p>
          <a:p>
            <a:endParaRPr lang="en-US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B6263A-8D18-46FD-946D-32932928F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894349-F469-4714-B308-166F0A6FC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7326E2-BBA1-4DD2-8B67-42F1DDEF1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30F81-F9AE-4943-B79B-0D2C712DD7F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9148FA6-437F-4535-B6B7-F34A8E846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311" y="44625"/>
            <a:ext cx="3706689" cy="16460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EF6908F-A843-44A1-A15F-FA072A8B0920}"/>
              </a:ext>
            </a:extLst>
          </p:cNvPr>
          <p:cNvSpPr txBox="1"/>
          <p:nvPr/>
        </p:nvSpPr>
        <p:spPr>
          <a:xfrm>
            <a:off x="712176" y="5372100"/>
            <a:ext cx="468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5" name="Content Placeholder 24">
            <a:extLst>
              <a:ext uri="{FF2B5EF4-FFF2-40B4-BE49-F238E27FC236}">
                <a16:creationId xmlns="" xmlns:a16="http://schemas.microsoft.com/office/drawing/2014/main" id="{544DF855-199E-4474-A251-70DE1A71846F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16560" y="1898017"/>
          <a:ext cx="7579360" cy="4058858"/>
        </p:xfrm>
        <a:graphic>
          <a:graphicData uri="http://schemas.openxmlformats.org/drawingml/2006/table">
            <a:tbl>
              <a:tblPr firstRow="1" firstCol="1" bandRow="1"/>
              <a:tblGrid>
                <a:gridCol w="1545791">
                  <a:extLst>
                    <a:ext uri="{9D8B030D-6E8A-4147-A177-3AD203B41FA5}">
                      <a16:colId xmlns="" xmlns:a16="http://schemas.microsoft.com/office/drawing/2014/main" val="3178468081"/>
                    </a:ext>
                  </a:extLst>
                </a:gridCol>
                <a:gridCol w="2241457">
                  <a:extLst>
                    <a:ext uri="{9D8B030D-6E8A-4147-A177-3AD203B41FA5}">
                      <a16:colId xmlns="" xmlns:a16="http://schemas.microsoft.com/office/drawing/2014/main" val="1473476932"/>
                    </a:ext>
                  </a:extLst>
                </a:gridCol>
                <a:gridCol w="2241457">
                  <a:extLst>
                    <a:ext uri="{9D8B030D-6E8A-4147-A177-3AD203B41FA5}">
                      <a16:colId xmlns="" xmlns:a16="http://schemas.microsoft.com/office/drawing/2014/main" val="1526945256"/>
                    </a:ext>
                  </a:extLst>
                </a:gridCol>
                <a:gridCol w="1550655">
                  <a:extLst>
                    <a:ext uri="{9D8B030D-6E8A-4147-A177-3AD203B41FA5}">
                      <a16:colId xmlns="" xmlns:a16="http://schemas.microsoft.com/office/drawing/2014/main" val="2342757570"/>
                    </a:ext>
                  </a:extLst>
                </a:gridCol>
              </a:tblGrid>
              <a:tr h="1241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Disease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(number)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Non-Disease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(number)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(number)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7942183"/>
                  </a:ext>
                </a:extLst>
              </a:tr>
              <a:tr h="9006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Positive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(number)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(True Positive)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(False Positive)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 </a:t>
                      </a:r>
                      <a:r>
                        <a:rPr lang="en-AU" sz="2400" baseline="-25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Test Positive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9127595"/>
                  </a:ext>
                </a:extLst>
              </a:tr>
              <a:tr h="12417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Negative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(number)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(False Negative)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(True Negative)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 </a:t>
                      </a:r>
                      <a:r>
                        <a:rPr lang="en-AU" sz="24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Test Negative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24604794"/>
                  </a:ext>
                </a:extLst>
              </a:tr>
              <a:tr h="674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 </a:t>
                      </a:r>
                      <a:r>
                        <a:rPr lang="en-AU" sz="2400" baseline="-25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Disease</a:t>
                      </a:r>
                      <a:r>
                        <a:rPr lang="en-AU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 </a:t>
                      </a:r>
                      <a:r>
                        <a:rPr lang="en-AU" sz="2400" baseline="-25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Non-Disease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87026778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B4DE38E-2E6F-4B37-A639-5A24D5EDDA59}"/>
              </a:ext>
            </a:extLst>
          </p:cNvPr>
          <p:cNvSpPr txBox="1"/>
          <p:nvPr/>
        </p:nvSpPr>
        <p:spPr>
          <a:xfrm>
            <a:off x="2611120" y="1503680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975E70A-629A-48B3-B4F2-D1880F8A8DBC}"/>
              </a:ext>
            </a:extLst>
          </p:cNvPr>
          <p:cNvSpPr txBox="1"/>
          <p:nvPr/>
        </p:nvSpPr>
        <p:spPr>
          <a:xfrm>
            <a:off x="58728" y="2834640"/>
            <a:ext cx="461665" cy="2032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Result</a:t>
            </a:r>
          </a:p>
        </p:txBody>
      </p:sp>
    </p:spTree>
    <p:extLst>
      <p:ext uri="{BB962C8B-B14F-4D97-AF65-F5344CB8AC3E}">
        <p14:creationId xmlns:p14="http://schemas.microsoft.com/office/powerpoint/2010/main" val="994033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F837D0-A626-4583-B766-83F91764E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Example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74576F86-9219-4CBF-B2AF-4F08EDB211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879947"/>
              </p:ext>
            </p:extLst>
          </p:nvPr>
        </p:nvGraphicFramePr>
        <p:xfrm>
          <a:off x="838200" y="1276985"/>
          <a:ext cx="89662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382">
                  <a:extLst>
                    <a:ext uri="{9D8B030D-6E8A-4147-A177-3AD203B41FA5}">
                      <a16:colId xmlns="" xmlns:a16="http://schemas.microsoft.com/office/drawing/2014/main" val="3044609239"/>
                    </a:ext>
                  </a:extLst>
                </a:gridCol>
                <a:gridCol w="3339524">
                  <a:extLst>
                    <a:ext uri="{9D8B030D-6E8A-4147-A177-3AD203B41FA5}">
                      <a16:colId xmlns="" xmlns:a16="http://schemas.microsoft.com/office/drawing/2014/main" val="2301648485"/>
                    </a:ext>
                  </a:extLst>
                </a:gridCol>
                <a:gridCol w="2420453">
                  <a:extLst>
                    <a:ext uri="{9D8B030D-6E8A-4147-A177-3AD203B41FA5}">
                      <a16:colId xmlns="" xmlns:a16="http://schemas.microsoft.com/office/drawing/2014/main" val="912572165"/>
                    </a:ext>
                  </a:extLst>
                </a:gridCol>
                <a:gridCol w="1704841">
                  <a:extLst>
                    <a:ext uri="{9D8B030D-6E8A-4147-A177-3AD203B41FA5}">
                      <a16:colId xmlns="" xmlns:a16="http://schemas.microsoft.com/office/drawing/2014/main" val="726956389"/>
                    </a:ext>
                  </a:extLst>
                </a:gridCol>
              </a:tblGrid>
              <a:tr h="52772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Test</a:t>
                      </a:r>
                      <a:endParaRPr lang="en-US" sz="2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Breast cancer</a:t>
                      </a:r>
                    </a:p>
                    <a:p>
                      <a:endParaRPr lang="en-A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2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48631892"/>
                  </a:ext>
                </a:extLst>
              </a:tr>
              <a:tr h="30574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Positive</a:t>
                      </a:r>
                      <a:endParaRPr lang="en-US" sz="2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Negative</a:t>
                      </a:r>
                      <a:endParaRPr lang="en-US" sz="2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01994378"/>
                  </a:ext>
                </a:extLst>
              </a:tr>
              <a:tr h="3057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Positive</a:t>
                      </a:r>
                      <a:endParaRPr lang="en-US" sz="2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900</a:t>
                      </a:r>
                      <a:endParaRPr lang="en-US" sz="2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1980</a:t>
                      </a:r>
                      <a:endParaRPr lang="en-US" sz="2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2880</a:t>
                      </a:r>
                      <a:endParaRPr lang="en-US" sz="2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83733720"/>
                  </a:ext>
                </a:extLst>
              </a:tr>
              <a:tr h="3057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Negative</a:t>
                      </a:r>
                      <a:endParaRPr lang="en-US" sz="2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2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97020</a:t>
                      </a:r>
                      <a:endParaRPr lang="en-US" sz="2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97120</a:t>
                      </a:r>
                      <a:endParaRPr lang="en-US" sz="2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31371640"/>
                  </a:ext>
                </a:extLst>
              </a:tr>
              <a:tr h="3057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2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1000</a:t>
                      </a:r>
                      <a:endParaRPr lang="en-US" sz="2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99000</a:t>
                      </a:r>
                      <a:endParaRPr lang="en-US" sz="2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100000</a:t>
                      </a:r>
                      <a:endParaRPr lang="en-US" sz="2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6859231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3D1EAF-0043-4E7B-9D3B-0862E7C3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ADC8B3-7DB6-4E91-ACAF-777596A6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834737-685C-418F-9A91-F417EBC2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0F81-F9AE-4943-B79B-0D2C712DD7F8}" type="slidenum">
              <a:rPr lang="en-AU" smtClean="0"/>
              <a:t>31</a:t>
            </a:fld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2B8458A-1676-48ED-BD8B-13AE9FB44907}"/>
              </a:ext>
            </a:extLst>
          </p:cNvPr>
          <p:cNvSpPr txBox="1"/>
          <p:nvPr/>
        </p:nvSpPr>
        <p:spPr>
          <a:xfrm>
            <a:off x="838200" y="4077653"/>
            <a:ext cx="495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t">
              <a:buFont typeface="Arial" panose="020B0604020202020204" pitchFamily="34" charset="0"/>
              <a:buChar char="•"/>
            </a:pPr>
            <a:r>
              <a:rPr lang="en-US" sz="2800" b="1" dirty="0"/>
              <a:t>Sensitivity= A/(A+C) × 100</a:t>
            </a:r>
            <a:endParaRPr lang="en-AU" sz="2800" b="1" dirty="0"/>
          </a:p>
          <a:p>
            <a:pPr fontAlgn="t"/>
            <a:r>
              <a:rPr lang="en-US" sz="2800" dirty="0"/>
              <a:t>(900/1000)x 100 =  90.00%</a:t>
            </a:r>
            <a:endParaRPr lang="en-AU" sz="2800" dirty="0"/>
          </a:p>
          <a:p>
            <a:pPr marL="457200" indent="-457200" fontAlgn="t">
              <a:buFont typeface="Arial" panose="020B0604020202020204" pitchFamily="34" charset="0"/>
              <a:buChar char="•"/>
            </a:pPr>
            <a:r>
              <a:rPr lang="en-US" sz="2800" b="1" dirty="0"/>
              <a:t>Specificity= D/(D+B) × 100 </a:t>
            </a:r>
            <a:endParaRPr lang="en-AU" sz="2800" b="1" dirty="0"/>
          </a:p>
          <a:p>
            <a:pPr fontAlgn="t"/>
            <a:r>
              <a:rPr lang="en-US" sz="2800" dirty="0"/>
              <a:t>(97020/99000) x 100 = 98.00%</a:t>
            </a:r>
            <a:endParaRPr lang="en-AU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57FEF76-FA47-4BC7-B3B6-2BF44462B7ED}"/>
              </a:ext>
            </a:extLst>
          </p:cNvPr>
          <p:cNvSpPr/>
          <p:nvPr/>
        </p:nvSpPr>
        <p:spPr>
          <a:xfrm>
            <a:off x="5562600" y="410958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1" dirty="0"/>
              <a:t>False Positive Rate= B /(B+D) × 100</a:t>
            </a:r>
          </a:p>
          <a:p>
            <a:r>
              <a:rPr lang="en-AU" sz="2800" dirty="0"/>
              <a:t>(1980/99000) x100= 2%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1" dirty="0"/>
              <a:t>False Negative Rate= C /(A+C) × 100</a:t>
            </a:r>
          </a:p>
          <a:p>
            <a:r>
              <a:rPr lang="en-AU" sz="2800" dirty="0"/>
              <a:t>(100/1000) x100= 10% </a:t>
            </a:r>
          </a:p>
        </p:txBody>
      </p:sp>
    </p:spTree>
    <p:extLst>
      <p:ext uri="{BB962C8B-B14F-4D97-AF65-F5344CB8AC3E}">
        <p14:creationId xmlns:p14="http://schemas.microsoft.com/office/powerpoint/2010/main" val="170265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099773-60DB-480F-BF52-8B9A8F493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08C79A-AD58-4CFE-9F33-0768F5FAD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Interpretations of sensitivity and specificity:</a:t>
            </a:r>
          </a:p>
          <a:p>
            <a:r>
              <a:rPr lang="en-US" sz="3200" dirty="0"/>
              <a:t>Breast cancer screening test was capable to identify correctly 90% of the those who have the cancer</a:t>
            </a:r>
          </a:p>
          <a:p>
            <a:r>
              <a:rPr lang="en-US" sz="3200" dirty="0"/>
              <a:t>Breast cancer screening test was capable to identify correctly 98% of the those who don’t have the condition</a:t>
            </a:r>
          </a:p>
          <a:p>
            <a:endParaRPr lang="en-US" sz="3200" dirty="0"/>
          </a:p>
          <a:p>
            <a:endParaRPr lang="en-US" sz="32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4EADF8-B461-43CF-8493-2E8B5F66E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429E4C-2357-4D62-8437-E736B086F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289831-F1DC-4392-8A3E-9D8DCD41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30F81-F9AE-4943-B79B-0D2C712DD7F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5024446-B5A9-40A1-A401-7973DAAA4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311" y="44625"/>
            <a:ext cx="370668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08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099773-60DB-480F-BF52-8B9A8F493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+mn-lt"/>
              </a:rPr>
              <a:t>5.</a:t>
            </a:r>
            <a:r>
              <a:rPr lang="en-US" b="1" dirty="0">
                <a:latin typeface="+mn-lt"/>
              </a:rPr>
              <a:t> Positive predictive value</a:t>
            </a:r>
            <a:endParaRPr lang="en-AU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08C79A-AD58-4CFE-9F33-0768F5FAD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</a:rPr>
              <a:t>Percentage</a:t>
            </a:r>
            <a:r>
              <a:rPr lang="en-US" sz="3200" dirty="0"/>
              <a:t> of the time that a </a:t>
            </a:r>
            <a:r>
              <a:rPr lang="en-US" sz="3200" dirty="0">
                <a:solidFill>
                  <a:schemeClr val="accent6"/>
                </a:solidFill>
              </a:rPr>
              <a:t>positive test </a:t>
            </a:r>
            <a:r>
              <a:rPr lang="en-US" sz="3200" dirty="0"/>
              <a:t>correctly identifies people who </a:t>
            </a:r>
            <a:r>
              <a:rPr lang="en-US" sz="3200" dirty="0">
                <a:solidFill>
                  <a:srgbClr val="FF0000"/>
                </a:solidFill>
              </a:rPr>
              <a:t>have the disease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r>
              <a:rPr lang="en-US" sz="3200" dirty="0"/>
              <a:t>Positive Predictive Value= True Positive/ </a:t>
            </a:r>
            <a:r>
              <a:rPr lang="en-AU" sz="3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 </a:t>
            </a:r>
            <a:r>
              <a:rPr lang="en-AU" sz="3200" baseline="-25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Test Positive</a:t>
            </a:r>
            <a:r>
              <a:rPr lang="en-US" sz="3200" dirty="0"/>
              <a:t> × 100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4EADF8-B461-43CF-8493-2E8B5F66E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429E4C-2357-4D62-8437-E736B086F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289831-F1DC-4392-8A3E-9D8DCD41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0F81-F9AE-4943-B79B-0D2C712DD7F8}" type="slidenum">
              <a:rPr lang="en-AU" smtClean="0"/>
              <a:t>33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5024446-B5A9-40A1-A401-7973DAAA4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311" y="44625"/>
            <a:ext cx="370668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54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66540C-06FA-4A89-8DB0-E02F1C131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>
                <a:latin typeface="+mn-lt"/>
              </a:rPr>
              <a:t>6. </a:t>
            </a:r>
            <a:r>
              <a:rPr lang="en-US" b="1" dirty="0">
                <a:latin typeface="+mn-lt"/>
              </a:rPr>
              <a:t>Negative predictive value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endParaRPr lang="en-AU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315153-E018-46CC-AC2A-B3BF29EBE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</a:rPr>
              <a:t>Percentage</a:t>
            </a:r>
            <a:r>
              <a:rPr lang="en-US" sz="3200" dirty="0"/>
              <a:t> of time that a </a:t>
            </a:r>
            <a:r>
              <a:rPr lang="en-US" sz="3200" dirty="0">
                <a:solidFill>
                  <a:srgbClr val="00B050"/>
                </a:solidFill>
              </a:rPr>
              <a:t>negative test </a:t>
            </a:r>
            <a:r>
              <a:rPr lang="en-US" sz="3200" dirty="0"/>
              <a:t>correctly identifies people </a:t>
            </a:r>
            <a:r>
              <a:rPr lang="en-US" sz="3200" dirty="0">
                <a:solidFill>
                  <a:srgbClr val="FF0000"/>
                </a:solidFill>
              </a:rPr>
              <a:t>without the disease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Negative Predictive Value= True Negative/ </a:t>
            </a:r>
            <a:r>
              <a:rPr lang="en-AU" sz="3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 </a:t>
            </a:r>
            <a:r>
              <a:rPr lang="en-AU" sz="3200" baseline="-25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Test Negative</a:t>
            </a:r>
            <a:r>
              <a:rPr lang="en-US" sz="3200" dirty="0"/>
              <a:t>× 100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15CE7B-FC65-46AE-AE85-3F3E6C08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C3D68D-66C9-4C94-B474-4DAAC81C1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D525ED-92D3-4239-8A93-449350D9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0F81-F9AE-4943-B79B-0D2C712DD7F8}" type="slidenum">
              <a:rPr lang="en-AU" smtClean="0"/>
              <a:t>34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2434ADB-900F-4D43-BD6C-7ACAB72EF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754" y="10740"/>
            <a:ext cx="370668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45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DE0420-7D80-491D-AD87-927D89B44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+mn-lt"/>
              </a:rPr>
              <a:t>Meaning of positive predictive </a:t>
            </a:r>
            <a:br>
              <a:rPr lang="en-AU" b="1" dirty="0">
                <a:latin typeface="+mn-lt"/>
              </a:rPr>
            </a:br>
            <a:r>
              <a:rPr lang="en-AU" b="1" dirty="0">
                <a:latin typeface="+mn-lt"/>
              </a:rPr>
              <a:t>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9296C5-93DF-49A0-BDB2-6FDBD9D23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Reflects the diagnostic </a:t>
            </a:r>
            <a:r>
              <a:rPr lang="en-US" sz="3200" b="1" dirty="0"/>
              <a:t>power</a:t>
            </a:r>
            <a:r>
              <a:rPr lang="en-US" sz="3200" dirty="0"/>
              <a:t> of the test. </a:t>
            </a:r>
          </a:p>
          <a:p>
            <a:r>
              <a:rPr lang="en-US" sz="3200" dirty="0"/>
              <a:t>The predictive accuracy depends upon sensitivity, specificity and disease </a:t>
            </a:r>
            <a:r>
              <a:rPr lang="en-US" sz="3200" b="1" dirty="0"/>
              <a:t>prevalence</a:t>
            </a:r>
          </a:p>
          <a:p>
            <a:r>
              <a:rPr lang="en-US" sz="3200" b="1" dirty="0"/>
              <a:t>Low value </a:t>
            </a:r>
            <a:r>
              <a:rPr lang="en-US" sz="3200" dirty="0"/>
              <a:t>is a waste of resources; very few of those who tested positive will be found to have the condition </a:t>
            </a:r>
          </a:p>
          <a:p>
            <a:r>
              <a:rPr lang="en-US" sz="3200" b="1" dirty="0"/>
              <a:t>High value </a:t>
            </a:r>
            <a:r>
              <a:rPr lang="en-US" sz="3200" dirty="0"/>
              <a:t>is desirable in screening program; detecting and bringing into care subjects with the condition at a pre-clinical stage </a:t>
            </a:r>
          </a:p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B38182-1D3C-4786-A734-0B867BFE1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D11190-8C51-4748-BB52-8FD3A30C1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2392B8-3E78-4649-BCD6-60D459FE5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0F81-F9AE-4943-B79B-0D2C712DD7F8}" type="slidenum">
              <a:rPr lang="en-AU" smtClean="0"/>
              <a:t>35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A8A2B07-618C-49CB-A2D2-F558E4B60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311" y="-70557"/>
            <a:ext cx="370668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3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>
            <a:extLst>
              <a:ext uri="{FF2B5EF4-FFF2-40B4-BE49-F238E27FC236}">
                <a16:creationId xmlns="" xmlns:a16="http://schemas.microsoft.com/office/drawing/2014/main" id="{00548C5D-E0BD-4A41-B68C-B2F2ACC9E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95920" y="1847850"/>
            <a:ext cx="4439920" cy="4351338"/>
          </a:xfrm>
        </p:spPr>
        <p:txBody>
          <a:bodyPr>
            <a:noAutofit/>
          </a:bodyPr>
          <a:lstStyle/>
          <a:p>
            <a:r>
              <a:rPr lang="en-US" b="1" dirty="0"/>
              <a:t>Positive Predictive Value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dirty="0"/>
              <a:t>A/(A+B) × 100</a:t>
            </a:r>
          </a:p>
          <a:p>
            <a:endParaRPr lang="en-US" dirty="0"/>
          </a:p>
          <a:p>
            <a:r>
              <a:rPr lang="en-US" b="1" dirty="0"/>
              <a:t>Negative Predictive Value</a:t>
            </a:r>
            <a:r>
              <a:rPr lang="en-US" dirty="0"/>
              <a:t>= D/(D+C) × 100</a:t>
            </a:r>
          </a:p>
          <a:p>
            <a:endParaRPr lang="en-US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B6263A-8D18-46FD-946D-32932928F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894349-F469-4714-B308-166F0A6FC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7326E2-BBA1-4DD2-8B67-42F1DDEF1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0F81-F9AE-4943-B79B-0D2C712DD7F8}" type="slidenum">
              <a:rPr lang="en-AU" smtClean="0"/>
              <a:t>36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9148FA6-437F-4535-B6B7-F34A8E846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311" y="44625"/>
            <a:ext cx="3706689" cy="16460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EF6908F-A843-44A1-A15F-FA072A8B0920}"/>
              </a:ext>
            </a:extLst>
          </p:cNvPr>
          <p:cNvSpPr txBox="1"/>
          <p:nvPr/>
        </p:nvSpPr>
        <p:spPr>
          <a:xfrm>
            <a:off x="712176" y="5372100"/>
            <a:ext cx="468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3200" dirty="0"/>
          </a:p>
        </p:txBody>
      </p:sp>
      <p:graphicFrame>
        <p:nvGraphicFramePr>
          <p:cNvPr id="25" name="Content Placeholder 24">
            <a:extLst>
              <a:ext uri="{FF2B5EF4-FFF2-40B4-BE49-F238E27FC236}">
                <a16:creationId xmlns="" xmlns:a16="http://schemas.microsoft.com/office/drawing/2014/main" id="{544DF855-199E-4474-A251-70DE1A71846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76577851"/>
              </p:ext>
            </p:extLst>
          </p:nvPr>
        </p:nvGraphicFramePr>
        <p:xfrm>
          <a:off x="416560" y="1898017"/>
          <a:ext cx="7579360" cy="4058858"/>
        </p:xfrm>
        <a:graphic>
          <a:graphicData uri="http://schemas.openxmlformats.org/drawingml/2006/table">
            <a:tbl>
              <a:tblPr firstRow="1" firstCol="1" bandRow="1"/>
              <a:tblGrid>
                <a:gridCol w="1545791">
                  <a:extLst>
                    <a:ext uri="{9D8B030D-6E8A-4147-A177-3AD203B41FA5}">
                      <a16:colId xmlns="" xmlns:a16="http://schemas.microsoft.com/office/drawing/2014/main" val="3178468081"/>
                    </a:ext>
                  </a:extLst>
                </a:gridCol>
                <a:gridCol w="2241457">
                  <a:extLst>
                    <a:ext uri="{9D8B030D-6E8A-4147-A177-3AD203B41FA5}">
                      <a16:colId xmlns="" xmlns:a16="http://schemas.microsoft.com/office/drawing/2014/main" val="1473476932"/>
                    </a:ext>
                  </a:extLst>
                </a:gridCol>
                <a:gridCol w="2241457">
                  <a:extLst>
                    <a:ext uri="{9D8B030D-6E8A-4147-A177-3AD203B41FA5}">
                      <a16:colId xmlns="" xmlns:a16="http://schemas.microsoft.com/office/drawing/2014/main" val="1526945256"/>
                    </a:ext>
                  </a:extLst>
                </a:gridCol>
                <a:gridCol w="1550655">
                  <a:extLst>
                    <a:ext uri="{9D8B030D-6E8A-4147-A177-3AD203B41FA5}">
                      <a16:colId xmlns="" xmlns:a16="http://schemas.microsoft.com/office/drawing/2014/main" val="2342757570"/>
                    </a:ext>
                  </a:extLst>
                </a:gridCol>
              </a:tblGrid>
              <a:tr h="1241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Disease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(number)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Non-Disease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(number)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(number)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7942183"/>
                  </a:ext>
                </a:extLst>
              </a:tr>
              <a:tr h="9006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Positive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(number)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(True Positive)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(False Positive)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 </a:t>
                      </a:r>
                      <a:r>
                        <a:rPr lang="en-AU" sz="2400" baseline="-25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Test Positive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9127595"/>
                  </a:ext>
                </a:extLst>
              </a:tr>
              <a:tr h="12417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Negative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(number)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(False Negative)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(True Negative)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 </a:t>
                      </a:r>
                      <a:r>
                        <a:rPr lang="en-AU" sz="24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Test Negative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24604794"/>
                  </a:ext>
                </a:extLst>
              </a:tr>
              <a:tr h="674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 </a:t>
                      </a:r>
                      <a:r>
                        <a:rPr lang="en-AU" sz="2400" baseline="-25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Disease</a:t>
                      </a:r>
                      <a:r>
                        <a:rPr lang="en-AU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 </a:t>
                      </a:r>
                      <a:r>
                        <a:rPr lang="en-AU" sz="2400" baseline="-25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Non-Disease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87026778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B4DE38E-2E6F-4B37-A639-5A24D5EDDA59}"/>
              </a:ext>
            </a:extLst>
          </p:cNvPr>
          <p:cNvSpPr txBox="1"/>
          <p:nvPr/>
        </p:nvSpPr>
        <p:spPr>
          <a:xfrm>
            <a:off x="2611120" y="1503680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i="1" dirty="0"/>
              <a:t>Truth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975E70A-629A-48B3-B4F2-D1880F8A8DBC}"/>
              </a:ext>
            </a:extLst>
          </p:cNvPr>
          <p:cNvSpPr txBox="1"/>
          <p:nvPr/>
        </p:nvSpPr>
        <p:spPr>
          <a:xfrm>
            <a:off x="58728" y="2834640"/>
            <a:ext cx="461665" cy="2032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AU" b="1" dirty="0"/>
              <a:t>Test Result</a:t>
            </a:r>
          </a:p>
        </p:txBody>
      </p:sp>
    </p:spTree>
    <p:extLst>
      <p:ext uri="{BB962C8B-B14F-4D97-AF65-F5344CB8AC3E}">
        <p14:creationId xmlns:p14="http://schemas.microsoft.com/office/powerpoint/2010/main" val="27163395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F837D0-A626-4583-B766-83F91764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AU" b="1" dirty="0"/>
              <a:t>Example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74576F86-9219-4CBF-B2AF-4F08EDB211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199555"/>
              </p:ext>
            </p:extLst>
          </p:nvPr>
        </p:nvGraphicFramePr>
        <p:xfrm>
          <a:off x="838200" y="1144905"/>
          <a:ext cx="89662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382">
                  <a:extLst>
                    <a:ext uri="{9D8B030D-6E8A-4147-A177-3AD203B41FA5}">
                      <a16:colId xmlns="" xmlns:a16="http://schemas.microsoft.com/office/drawing/2014/main" val="3044609239"/>
                    </a:ext>
                  </a:extLst>
                </a:gridCol>
                <a:gridCol w="3339524">
                  <a:extLst>
                    <a:ext uri="{9D8B030D-6E8A-4147-A177-3AD203B41FA5}">
                      <a16:colId xmlns="" xmlns:a16="http://schemas.microsoft.com/office/drawing/2014/main" val="2301648485"/>
                    </a:ext>
                  </a:extLst>
                </a:gridCol>
                <a:gridCol w="2420453">
                  <a:extLst>
                    <a:ext uri="{9D8B030D-6E8A-4147-A177-3AD203B41FA5}">
                      <a16:colId xmlns="" xmlns:a16="http://schemas.microsoft.com/office/drawing/2014/main" val="912572165"/>
                    </a:ext>
                  </a:extLst>
                </a:gridCol>
                <a:gridCol w="1704841">
                  <a:extLst>
                    <a:ext uri="{9D8B030D-6E8A-4147-A177-3AD203B41FA5}">
                      <a16:colId xmlns="" xmlns:a16="http://schemas.microsoft.com/office/drawing/2014/main" val="726956389"/>
                    </a:ext>
                  </a:extLst>
                </a:gridCol>
              </a:tblGrid>
              <a:tr h="276896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Test</a:t>
                      </a:r>
                      <a:endParaRPr lang="en-US" sz="2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Breast cancer</a:t>
                      </a:r>
                    </a:p>
                    <a:p>
                      <a:endParaRPr lang="en-A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2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48631892"/>
                  </a:ext>
                </a:extLst>
              </a:tr>
              <a:tr h="30574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Positive</a:t>
                      </a:r>
                      <a:endParaRPr lang="en-US" sz="2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Negative</a:t>
                      </a:r>
                      <a:endParaRPr lang="en-US" sz="2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01994378"/>
                  </a:ext>
                </a:extLst>
              </a:tr>
              <a:tr h="3057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Positive</a:t>
                      </a:r>
                      <a:endParaRPr lang="en-US" sz="2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900</a:t>
                      </a:r>
                      <a:endParaRPr lang="en-US" sz="2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1980</a:t>
                      </a:r>
                      <a:endParaRPr lang="en-US" sz="2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2880</a:t>
                      </a:r>
                      <a:endParaRPr lang="en-US" sz="2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83733720"/>
                  </a:ext>
                </a:extLst>
              </a:tr>
              <a:tr h="3057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Negative</a:t>
                      </a:r>
                      <a:endParaRPr lang="en-US" sz="2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2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97020</a:t>
                      </a:r>
                      <a:endParaRPr lang="en-US" sz="2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97120</a:t>
                      </a:r>
                      <a:endParaRPr lang="en-US" sz="2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31371640"/>
                  </a:ext>
                </a:extLst>
              </a:tr>
              <a:tr h="3057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2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1000</a:t>
                      </a:r>
                      <a:endParaRPr lang="en-US" sz="2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99000</a:t>
                      </a:r>
                      <a:endParaRPr lang="en-US" sz="2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100000</a:t>
                      </a:r>
                      <a:endParaRPr lang="en-US" sz="2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6859231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3D1EAF-0043-4E7B-9D3B-0862E7C3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ADC8B3-7DB6-4E91-ACAF-777596A6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834737-685C-418F-9A91-F417EBC2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30F81-F9AE-4943-B79B-0D2C712DD7F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2B8458A-1676-48ED-BD8B-13AE9FB44907}"/>
              </a:ext>
            </a:extLst>
          </p:cNvPr>
          <p:cNvSpPr txBox="1"/>
          <p:nvPr/>
        </p:nvSpPr>
        <p:spPr>
          <a:xfrm>
            <a:off x="838200" y="3884613"/>
            <a:ext cx="5562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fontAlgn="t">
              <a:buFont typeface="Arial" panose="020B0604020202020204" pitchFamily="34" charset="0"/>
              <a:buChar char="•"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Positive </a:t>
            </a:r>
            <a:r>
              <a:rPr lang="en-US" sz="2800" b="1" dirty="0">
                <a:solidFill>
                  <a:prstClr val="black"/>
                </a:solidFill>
              </a:rPr>
              <a:t>Predictive Value= </a:t>
            </a:r>
            <a:r>
              <a:rPr lang="en-US" sz="2800" dirty="0">
                <a:solidFill>
                  <a:prstClr val="black"/>
                </a:solidFill>
              </a:rPr>
              <a:t>A/(A+B) × 100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fontAlgn="t"/>
            <a:r>
              <a:rPr lang="en-AU" sz="2800" dirty="0">
                <a:solidFill>
                  <a:prstClr val="black"/>
                </a:solidFill>
              </a:rPr>
              <a:t> (900/2880) x 100 = 31.3%</a:t>
            </a:r>
          </a:p>
          <a:p>
            <a:pPr lvl="0" fontAlgn="t"/>
            <a:r>
              <a:rPr lang="en-US" sz="2800" dirty="0">
                <a:solidFill>
                  <a:prstClr val="black"/>
                </a:solidFill>
              </a:rPr>
              <a:t>Out of those who are positive by the test only 31.3% are found to have breast cancer </a:t>
            </a:r>
          </a:p>
          <a:p>
            <a:pPr lvl="0" fontAlgn="t"/>
            <a:endParaRPr lang="en-AU" sz="2800" dirty="0">
              <a:solidFill>
                <a:prstClr val="black"/>
              </a:solidFill>
            </a:endParaRPr>
          </a:p>
          <a:p>
            <a:pPr lvl="0" fontAlgn="t"/>
            <a:endParaRPr lang="en-AU" sz="2800" dirty="0">
              <a:solidFill>
                <a:prstClr val="black"/>
              </a:solidFill>
            </a:endParaRPr>
          </a:p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57FEF76-FA47-4BC7-B3B6-2BF44462B7ED}"/>
              </a:ext>
            </a:extLst>
          </p:cNvPr>
          <p:cNvSpPr/>
          <p:nvPr/>
        </p:nvSpPr>
        <p:spPr>
          <a:xfrm>
            <a:off x="6400800" y="3916541"/>
            <a:ext cx="5257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</a:rPr>
              <a:t>Negative Predictive Value= </a:t>
            </a:r>
            <a:r>
              <a:rPr lang="en-US" sz="2800" dirty="0">
                <a:solidFill>
                  <a:prstClr val="black"/>
                </a:solidFill>
              </a:rPr>
              <a:t>D/(D+C) × 100</a:t>
            </a: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(97020/97120) x 100 = 99.9%</a:t>
            </a: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Out of those who are negative by the test, 99.9% are found to be free from the cancer</a:t>
            </a: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53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="" xmlns:a16="http://schemas.microsoft.com/office/drawing/2014/main" id="{7D1D1E72-D35F-449E-A68F-A7042EA4B9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/>
              <a:t>Thank you 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="" xmlns:a16="http://schemas.microsoft.com/office/drawing/2014/main" id="{A9A26D2A-03D3-407E-BFF3-FC4E70E810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B034EC0-44D6-4130-A61C-4002985CB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980" y="-36023"/>
            <a:ext cx="370668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75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E687018-53C7-4C8D-808F-29B10A13D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199" y="175"/>
            <a:ext cx="3706689" cy="16460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9500C5-58CA-4F1F-B983-7CCA555FB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indent="-228600">
              <a:spcBef>
                <a:spcPts val="1000"/>
              </a:spcBef>
            </a:pPr>
            <a:r>
              <a:rPr lang="en-AU" b="1" dirty="0">
                <a:latin typeface="+mn-lt"/>
              </a:rPr>
              <a:t>1. Definition of screening</a:t>
            </a:r>
            <a:br>
              <a:rPr lang="en-AU" b="1" dirty="0">
                <a:latin typeface="+mn-lt"/>
              </a:rPr>
            </a:br>
            <a:endParaRPr lang="en-AU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7390F9-4657-413B-B223-EC1F2CB9D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Screening: actively searching for </a:t>
            </a:r>
            <a:r>
              <a:rPr lang="en-US" sz="3200" b="1" dirty="0"/>
              <a:t>unrecognized disease </a:t>
            </a:r>
            <a:r>
              <a:rPr lang="en-US" sz="3200" dirty="0"/>
              <a:t>or defect by means of rapidly applied tools in apparently </a:t>
            </a:r>
            <a:r>
              <a:rPr lang="en-US" sz="3200" b="1" dirty="0"/>
              <a:t>healthy</a:t>
            </a:r>
            <a:r>
              <a:rPr lang="en-US" sz="3200" dirty="0"/>
              <a:t> individuals </a:t>
            </a:r>
            <a:r>
              <a:rPr lang="en-US" sz="3200" b="1" dirty="0"/>
              <a:t>not seeking </a:t>
            </a:r>
            <a:r>
              <a:rPr lang="en-US" sz="3200" dirty="0"/>
              <a:t>medical care </a:t>
            </a:r>
          </a:p>
          <a:p>
            <a:endParaRPr lang="en-AU" sz="3200" dirty="0"/>
          </a:p>
          <a:p>
            <a:pPr marL="0" indent="0">
              <a:buNone/>
            </a:pPr>
            <a:endParaRPr lang="en-AU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0C8268-787F-4F85-9E16-F90ADD35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B01CD5-4DCE-4A4A-9A6D-B9531A2C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DC935A-70C1-4A50-A2D1-4CABB5C7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30F81-F9AE-4943-B79B-0D2C712DD7F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84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ardiovascular screening test">
            <a:extLst>
              <a:ext uri="{FF2B5EF4-FFF2-40B4-BE49-F238E27FC236}">
                <a16:creationId xmlns="" xmlns:a16="http://schemas.microsoft.com/office/drawing/2014/main" id="{B67B6890-A041-4395-9F09-37638CCC9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78" y="1491722"/>
            <a:ext cx="6888772" cy="496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E687018-53C7-4C8D-808F-29B10A13D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341" y="-84004"/>
            <a:ext cx="3706689" cy="16460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9500C5-58CA-4F1F-B983-7CCA555FB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indent="-228600">
              <a:spcBef>
                <a:spcPts val="1000"/>
              </a:spcBef>
            </a:pP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7390F9-4657-413B-B223-EC1F2CB9D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AU" sz="3200" dirty="0"/>
          </a:p>
          <a:p>
            <a:pPr marL="0" indent="0">
              <a:buNone/>
            </a:pPr>
            <a:endParaRPr lang="en-AU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0C8268-787F-4F85-9E16-F90ADD35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01/03/2018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B01CD5-4DCE-4A4A-9A6D-B9531A2C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DC935A-70C1-4A50-A2D1-4CABB5C7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30F81-F9AE-4943-B79B-0D2C712DD7F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4C1118A-016B-47B5-AAD9-FB53362B95BA}"/>
              </a:ext>
            </a:extLst>
          </p:cNvPr>
          <p:cNvSpPr txBox="1"/>
          <p:nvPr/>
        </p:nvSpPr>
        <p:spPr>
          <a:xfrm>
            <a:off x="838200" y="578872"/>
            <a:ext cx="7701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/>
              <a:t>Tools and examples of screening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E2C18AA-BCC0-48E3-8E98-481FA0B8C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125" y="1455208"/>
            <a:ext cx="6755209" cy="4975639"/>
          </a:xfrm>
          <a:prstGeom prst="rect">
            <a:avLst/>
          </a:prstGeom>
        </p:spPr>
      </p:pic>
      <p:sp>
        <p:nvSpPr>
          <p:cNvPr id="9" name="AutoShape 4" descr="Image result for mammogram screening">
            <a:extLst>
              <a:ext uri="{FF2B5EF4-FFF2-40B4-BE49-F238E27FC236}">
                <a16:creationId xmlns="" xmlns:a16="http://schemas.microsoft.com/office/drawing/2014/main" id="{F7EA8BA4-6396-4CC5-9D56-A4C111179F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2B9288F-E612-4429-9CEE-9D062085E4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850" y="1477977"/>
            <a:ext cx="8479721" cy="4934304"/>
          </a:xfrm>
          <a:prstGeom prst="rect">
            <a:avLst/>
          </a:prstGeom>
        </p:spPr>
      </p:pic>
      <p:pic>
        <p:nvPicPr>
          <p:cNvPr id="11" name="Picture 2" descr="Image result for blood pressure measurement">
            <a:extLst>
              <a:ext uri="{FF2B5EF4-FFF2-40B4-BE49-F238E27FC236}">
                <a16:creationId xmlns="" xmlns:a16="http://schemas.microsoft.com/office/drawing/2014/main" id="{F397EB51-1C15-46A8-B7BF-76C00B3CF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49" y="1455208"/>
            <a:ext cx="8479721" cy="499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42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F3CF25CC-78D0-4DBF-836B-FA931FE28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172" y="1482724"/>
            <a:ext cx="9219532" cy="4873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E687018-53C7-4C8D-808F-29B10A13D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199" y="-78953"/>
            <a:ext cx="3706689" cy="16460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9500C5-58CA-4F1F-B983-7CCA555F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6" y="39104"/>
            <a:ext cx="10515600" cy="1325563"/>
          </a:xfrm>
        </p:spPr>
        <p:txBody>
          <a:bodyPr>
            <a:normAutofit fontScale="90000"/>
          </a:bodyPr>
          <a:lstStyle/>
          <a:p>
            <a:pPr marL="228600" indent="-228600">
              <a:spcBef>
                <a:spcPts val="1000"/>
              </a:spcBef>
            </a:pP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latin typeface="+mn-lt"/>
              </a:rPr>
              <a:t>2. Concept of Screening </a:t>
            </a:r>
            <a:r>
              <a:rPr lang="en-AU" b="1" dirty="0">
                <a:latin typeface="+mn-lt"/>
              </a:rPr>
              <a:t/>
            </a:r>
            <a:br>
              <a:rPr lang="en-AU" b="1" dirty="0">
                <a:latin typeface="+mn-lt"/>
              </a:rPr>
            </a:br>
            <a:endParaRPr lang="en-AU" b="1" dirty="0">
              <a:latin typeface="+mn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0C8268-787F-4F85-9E16-F90ADD35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B01CD5-4DCE-4A4A-9A6D-B9531A2C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DC935A-70C1-4A50-A2D1-4CABB5C7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30F81-F9AE-4943-B79B-0D2C712DD7F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D1DD261-2A9B-400A-8C6B-5E01B1FAA78A}"/>
              </a:ext>
            </a:extLst>
          </p:cNvPr>
          <p:cNvSpPr txBox="1"/>
          <p:nvPr/>
        </p:nvSpPr>
        <p:spPr>
          <a:xfrm>
            <a:off x="993530" y="1256807"/>
            <a:ext cx="8097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Table 1. Natural history of disease and levels of prevention</a:t>
            </a:r>
            <a:endParaRPr lang="en-AU" b="1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5C27282-52CD-4C29-AC56-108D1A310A6F}"/>
              </a:ext>
            </a:extLst>
          </p:cNvPr>
          <p:cNvSpPr/>
          <p:nvPr/>
        </p:nvSpPr>
        <p:spPr>
          <a:xfrm>
            <a:off x="4255477" y="1667583"/>
            <a:ext cx="237392" cy="3018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24946F2-FDBF-4768-8A6A-15D8F10DC736}"/>
              </a:ext>
            </a:extLst>
          </p:cNvPr>
          <p:cNvSpPr/>
          <p:nvPr/>
        </p:nvSpPr>
        <p:spPr>
          <a:xfrm>
            <a:off x="6963508" y="1685167"/>
            <a:ext cx="237392" cy="2843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8F40B8D-616E-441A-AC68-0611CDFF2064}"/>
              </a:ext>
            </a:extLst>
          </p:cNvPr>
          <p:cNvSpPr/>
          <p:nvPr/>
        </p:nvSpPr>
        <p:spPr>
          <a:xfrm>
            <a:off x="9970477" y="1685167"/>
            <a:ext cx="313435" cy="2843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3821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E687018-53C7-4C8D-808F-29B10A13D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199" y="175"/>
            <a:ext cx="3706689" cy="16460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9500C5-58CA-4F1F-B983-7CCA555FB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indent="-228600">
              <a:spcBef>
                <a:spcPts val="1000"/>
              </a:spcBef>
            </a:pPr>
            <a:r>
              <a:rPr lang="en-AU" b="1" dirty="0">
                <a:latin typeface="+mn-lt"/>
              </a:rPr>
              <a:t>3. Concept of Lead Time 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2D005388-A0BA-472F-8FFA-7BD2A9240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6252" y="1894795"/>
            <a:ext cx="10137200" cy="362677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0C8268-787F-4F85-9E16-F90ADD35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B01CD5-4DCE-4A4A-9A6D-B9531A2C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DC935A-70C1-4A50-A2D1-4CABB5C7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30F81-F9AE-4943-B79B-0D2C712DD7F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05EFCA6-B239-4CC3-9FBF-25DE9E7E0646}"/>
              </a:ext>
            </a:extLst>
          </p:cNvPr>
          <p:cNvSpPr txBox="1"/>
          <p:nvPr/>
        </p:nvSpPr>
        <p:spPr>
          <a:xfrm>
            <a:off x="1146252" y="5653454"/>
            <a:ext cx="533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Figure 1. Model for early detection program</a:t>
            </a:r>
          </a:p>
        </p:txBody>
      </p:sp>
    </p:spTree>
    <p:extLst>
      <p:ext uri="{BB962C8B-B14F-4D97-AF65-F5344CB8AC3E}">
        <p14:creationId xmlns:p14="http://schemas.microsoft.com/office/powerpoint/2010/main" val="234123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E687018-53C7-4C8D-808F-29B10A13D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199" y="-114121"/>
            <a:ext cx="3706689" cy="1646063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77FBFB4A-A74C-4066-8B2F-D11D6751D9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882420"/>
              </p:ext>
            </p:extLst>
          </p:nvPr>
        </p:nvGraphicFramePr>
        <p:xfrm>
          <a:off x="545124" y="1646238"/>
          <a:ext cx="10808676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169">
                  <a:extLst>
                    <a:ext uri="{9D8B030D-6E8A-4147-A177-3AD203B41FA5}">
                      <a16:colId xmlns="" xmlns:a16="http://schemas.microsoft.com/office/drawing/2014/main" val="67005556"/>
                    </a:ext>
                  </a:extLst>
                </a:gridCol>
                <a:gridCol w="2702169">
                  <a:extLst>
                    <a:ext uri="{9D8B030D-6E8A-4147-A177-3AD203B41FA5}">
                      <a16:colId xmlns="" xmlns:a16="http://schemas.microsoft.com/office/drawing/2014/main" val="220374159"/>
                    </a:ext>
                  </a:extLst>
                </a:gridCol>
                <a:gridCol w="2702169">
                  <a:extLst>
                    <a:ext uri="{9D8B030D-6E8A-4147-A177-3AD203B41FA5}">
                      <a16:colId xmlns="" xmlns:a16="http://schemas.microsoft.com/office/drawing/2014/main" val="2146308819"/>
                    </a:ext>
                  </a:extLst>
                </a:gridCol>
                <a:gridCol w="2702169">
                  <a:extLst>
                    <a:ext uri="{9D8B030D-6E8A-4147-A177-3AD203B41FA5}">
                      <a16:colId xmlns="" xmlns:a16="http://schemas.microsoft.com/office/drawing/2014/main" val="822551366"/>
                    </a:ext>
                  </a:extLst>
                </a:gridCol>
              </a:tblGrid>
              <a:tr h="587030">
                <a:tc>
                  <a:txBody>
                    <a:bodyPr/>
                    <a:lstStyle/>
                    <a:p>
                      <a:r>
                        <a:rPr lang="en-AU" dirty="0"/>
                        <a:t>Screening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Periodic examination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Case finding 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Diagnosis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3546982"/>
                  </a:ext>
                </a:extLst>
              </a:tr>
              <a:tr h="406727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The search for unrecognized disease or defect by means of rapidly applied tools in apparently </a:t>
                      </a:r>
                      <a:r>
                        <a:rPr lang="en-US" sz="1900" b="1" dirty="0"/>
                        <a:t>healthy individuals not seeking medical care.</a:t>
                      </a:r>
                    </a:p>
                    <a:p>
                      <a:endParaRPr lang="en-A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Seeking of medical care at </a:t>
                      </a:r>
                      <a:r>
                        <a:rPr lang="en-US" sz="1900" b="1" dirty="0"/>
                        <a:t>intervals</a:t>
                      </a:r>
                      <a:r>
                        <a:rPr lang="en-US" sz="1900" dirty="0"/>
                        <a:t> to evaluate health status and to detect any health problem </a:t>
                      </a:r>
                      <a:r>
                        <a:rPr lang="en-US" sz="1900" b="1" dirty="0"/>
                        <a:t>without</a:t>
                      </a:r>
                      <a:r>
                        <a:rPr lang="en-US" sz="1900" dirty="0"/>
                        <a:t> the presence of any complaint.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In periodic examination, different systems are looked at and a series of investigations are applied.</a:t>
                      </a:r>
                    </a:p>
                    <a:p>
                      <a:endParaRPr lang="en-A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The use of a clinical, laboratory or non laboratory test to detect disease in individuals </a:t>
                      </a:r>
                      <a:r>
                        <a:rPr lang="en-US" sz="1900" b="1" dirty="0"/>
                        <a:t>seeking health care</a:t>
                      </a:r>
                      <a:r>
                        <a:rPr lang="en-US" sz="1900" dirty="0"/>
                        <a:t> for other reasons.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The aim of identifying diabetes among pregnant women is an example of case finding. </a:t>
                      </a:r>
                      <a:endParaRPr lang="en-A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A procedure to confirm or refute the </a:t>
                      </a:r>
                      <a:r>
                        <a:rPr lang="en-US" sz="1900" b="1" dirty="0"/>
                        <a:t>existence</a:t>
                      </a:r>
                      <a:r>
                        <a:rPr lang="en-US" sz="1900" dirty="0"/>
                        <a:t> of a disease or abnormality among those </a:t>
                      </a:r>
                      <a:r>
                        <a:rPr lang="en-US" sz="1900" b="1" dirty="0"/>
                        <a:t>seeking medical </a:t>
                      </a:r>
                      <a:r>
                        <a:rPr lang="en-US" sz="1900" dirty="0"/>
                        <a:t>care with a specific complaint.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Achieved by obtaining medical history, clinical examination and the application of laboratory or non laboratory tests. </a:t>
                      </a:r>
                    </a:p>
                    <a:p>
                      <a:endParaRPr lang="en-AU" sz="19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5694097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0C8268-787F-4F85-9E16-F90ADD35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B01CD5-4DCE-4A4A-9A6D-B9531A2C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DC935A-70C1-4A50-A2D1-4CABB5C7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30F81-F9AE-4943-B79B-0D2C712DD7F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62CDA47-155E-4E81-B07F-A29C42A97AA0}"/>
              </a:ext>
            </a:extLst>
          </p:cNvPr>
          <p:cNvSpPr txBox="1"/>
          <p:nvPr/>
        </p:nvSpPr>
        <p:spPr>
          <a:xfrm>
            <a:off x="512885" y="1033195"/>
            <a:ext cx="8097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Table 2. Difference between screening, case finding, periodic examination and diagnosis </a:t>
            </a:r>
            <a:endParaRPr lang="en-AU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B95221C-8B69-41C8-9BA3-56AC8A71D4ED}"/>
              </a:ext>
            </a:extLst>
          </p:cNvPr>
          <p:cNvSpPr txBox="1"/>
          <p:nvPr/>
        </p:nvSpPr>
        <p:spPr>
          <a:xfrm>
            <a:off x="512885" y="105594"/>
            <a:ext cx="7253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/>
              <a:t>4</a:t>
            </a:r>
            <a:r>
              <a:rPr lang="en-AU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17897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E687018-53C7-4C8D-808F-29B10A13D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199" y="175"/>
            <a:ext cx="3706689" cy="16460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9500C5-58CA-4F1F-B983-7CCA555FB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indent="-228600">
              <a:spcBef>
                <a:spcPts val="1000"/>
              </a:spcBef>
            </a:pPr>
            <a:r>
              <a:rPr lang="en-AU" b="1" dirty="0">
                <a:latin typeface="+mn-lt"/>
              </a:rPr>
              <a:t>5. Uses of screening programs</a:t>
            </a:r>
            <a:br>
              <a:rPr lang="en-AU" b="1" dirty="0">
                <a:latin typeface="+mn-lt"/>
              </a:rPr>
            </a:br>
            <a:endParaRPr lang="en-AU" b="1" dirty="0">
              <a:latin typeface="+mn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0C8268-787F-4F85-9E16-F90ADD35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01/03/2018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B01CD5-4DCE-4A4A-9A6D-B9531A2C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L. Baghdadi_ Screening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DC935A-70C1-4A50-A2D1-4CABB5C7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30F81-F9AE-4943-B79B-0D2C712DD7F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="" xmlns:a16="http://schemas.microsoft.com/office/drawing/2014/main" id="{CD5ACBDC-C82E-449D-B618-9B4ECDDD46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736227"/>
              </p:ext>
            </p:extLst>
          </p:nvPr>
        </p:nvGraphicFramePr>
        <p:xfrm>
          <a:off x="406400" y="1551305"/>
          <a:ext cx="11409680" cy="487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53">
                  <a:extLst>
                    <a:ext uri="{9D8B030D-6E8A-4147-A177-3AD203B41FA5}">
                      <a16:colId xmlns="" xmlns:a16="http://schemas.microsoft.com/office/drawing/2014/main" val="2410268498"/>
                    </a:ext>
                  </a:extLst>
                </a:gridCol>
                <a:gridCol w="2840547">
                  <a:extLst>
                    <a:ext uri="{9D8B030D-6E8A-4147-A177-3AD203B41FA5}">
                      <a16:colId xmlns="" xmlns:a16="http://schemas.microsoft.com/office/drawing/2014/main" val="2972636129"/>
                    </a:ext>
                  </a:extLst>
                </a:gridCol>
                <a:gridCol w="4053840">
                  <a:extLst>
                    <a:ext uri="{9D8B030D-6E8A-4147-A177-3AD203B41FA5}">
                      <a16:colId xmlns="" xmlns:a16="http://schemas.microsoft.com/office/drawing/2014/main" val="3933165793"/>
                    </a:ext>
                  </a:extLst>
                </a:gridCol>
                <a:gridCol w="3596640">
                  <a:extLst>
                    <a:ext uri="{9D8B030D-6E8A-4147-A177-3AD203B41FA5}">
                      <a16:colId xmlns="" xmlns:a16="http://schemas.microsoft.com/office/drawing/2014/main" val="4066459528"/>
                    </a:ext>
                  </a:extLst>
                </a:gridCol>
              </a:tblGrid>
              <a:tr h="353954">
                <a:tc>
                  <a:txBody>
                    <a:bodyPr/>
                    <a:lstStyle/>
                    <a:p>
                      <a:r>
                        <a:rPr lang="en-AU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Use of screening program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Definition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Example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28567838"/>
                  </a:ext>
                </a:extLst>
              </a:tr>
              <a:tr h="1658250">
                <a:tc>
                  <a:txBody>
                    <a:bodyPr/>
                    <a:lstStyle/>
                    <a:p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Case detection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/>
                        <a:t>Prescriptive screening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Identification of unrecognized disease or defect that doesn’t arise from patients’ request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Neonatal screening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4141896"/>
                  </a:ext>
                </a:extLst>
              </a:tr>
              <a:tr h="1658250">
                <a:tc>
                  <a:txBody>
                    <a:bodyPr/>
                    <a:lstStyle/>
                    <a:p>
                      <a:r>
                        <a:rPr lang="en-A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Control of diseases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Prospective screening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Prevention of the transmission of the disease to healthy community members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Screening of</a:t>
                      </a:r>
                    </a:p>
                    <a:p>
                      <a:r>
                        <a:rPr lang="en-US" dirty="0"/>
                        <a:t>immigrants from infectious diseases such as tuberculosis and</a:t>
                      </a:r>
                    </a:p>
                    <a:p>
                      <a:r>
                        <a:rPr lang="en-US" dirty="0"/>
                        <a:t>syphilis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3700808"/>
                  </a:ext>
                </a:extLst>
              </a:tr>
              <a:tr h="1134592">
                <a:tc>
                  <a:txBody>
                    <a:bodyPr/>
                    <a:lstStyle/>
                    <a:p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Research purposes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Initial screening is conducted to estimate the prevalence of a disease and subsequent screening will provide data on the incidence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Screening of </a:t>
                      </a:r>
                      <a:r>
                        <a:rPr lang="en-US" dirty="0"/>
                        <a:t>chronic diseases</a:t>
                      </a:r>
                    </a:p>
                    <a:p>
                      <a:r>
                        <a:rPr lang="en-US" dirty="0"/>
                        <a:t>whose natural history is not fully known (e.g. cancer)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4340975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83004F1-0DE3-431C-BC87-3009E842CD78}"/>
              </a:ext>
            </a:extLst>
          </p:cNvPr>
          <p:cNvSpPr txBox="1"/>
          <p:nvPr/>
        </p:nvSpPr>
        <p:spPr>
          <a:xfrm>
            <a:off x="335280" y="1221635"/>
            <a:ext cx="610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Table 3. Uses of screening tests</a:t>
            </a:r>
          </a:p>
        </p:txBody>
      </p:sp>
    </p:spTree>
    <p:extLst>
      <p:ext uri="{BB962C8B-B14F-4D97-AF65-F5344CB8AC3E}">
        <p14:creationId xmlns:p14="http://schemas.microsoft.com/office/powerpoint/2010/main" val="301196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</TotalTime>
  <Words>1967</Words>
  <Application>Microsoft Office PowerPoint</Application>
  <PresentationFormat>ملء الشاشة</PresentationFormat>
  <Paragraphs>428</Paragraphs>
  <Slides>38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Verdana</vt:lpstr>
      <vt:lpstr>Office Theme</vt:lpstr>
      <vt:lpstr> Screening </vt:lpstr>
      <vt:lpstr>Objectives </vt:lpstr>
      <vt:lpstr>Cont. objectives </vt:lpstr>
      <vt:lpstr>1. Definition of screening </vt:lpstr>
      <vt:lpstr> </vt:lpstr>
      <vt:lpstr> 2. Concept of Screening  </vt:lpstr>
      <vt:lpstr>3. Concept of Lead Time  </vt:lpstr>
      <vt:lpstr>عرض تقديمي في PowerPoint</vt:lpstr>
      <vt:lpstr>5. Uses of screening programs </vt:lpstr>
      <vt:lpstr>6. Types of screening programs  </vt:lpstr>
      <vt:lpstr>عرض تقديمي في PowerPoint</vt:lpstr>
      <vt:lpstr>7. Criteria of screening</vt:lpstr>
      <vt:lpstr>A. The disease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</vt:lpstr>
      <vt:lpstr>7. Cont. Criteria of screening</vt:lpstr>
      <vt:lpstr>B. The Screening Test</vt:lpstr>
      <vt:lpstr>8. Validity of screening test  </vt:lpstr>
      <vt:lpstr>1. Sensitivity  </vt:lpstr>
      <vt:lpstr>2. Specificity </vt:lpstr>
      <vt:lpstr>3. False Positive Rate </vt:lpstr>
      <vt:lpstr>4. False Negative Rate </vt:lpstr>
      <vt:lpstr>عرض تقديمي في PowerPoint</vt:lpstr>
      <vt:lpstr>عرض تقديمي في PowerPoint</vt:lpstr>
      <vt:lpstr>Example </vt:lpstr>
      <vt:lpstr>عرض تقديمي في PowerPoint</vt:lpstr>
      <vt:lpstr>5. Positive predictive value</vt:lpstr>
      <vt:lpstr>6. Negative predictive value </vt:lpstr>
      <vt:lpstr>Meaning of positive predictive  value</vt:lpstr>
      <vt:lpstr>عرض تقديمي في PowerPoint</vt:lpstr>
      <vt:lpstr>Example 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4 Screening</dc:title>
  <dc:creator>Leena Baghdadi</dc:creator>
  <cp:lastModifiedBy>Star</cp:lastModifiedBy>
  <cp:revision>172</cp:revision>
  <dcterms:created xsi:type="dcterms:W3CDTF">2018-09-10T05:40:51Z</dcterms:created>
  <dcterms:modified xsi:type="dcterms:W3CDTF">2019-01-04T13:44:36Z</dcterms:modified>
  <cp:contentStatus>Final</cp:contentStatus>
</cp:coreProperties>
</file>