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232900" cy="6858000"/>
  <p:notesSz cx="92329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2943" y="2125980"/>
            <a:ext cx="7853362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85887" y="3840480"/>
            <a:ext cx="646747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6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6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1962" y="1577340"/>
            <a:ext cx="401907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58213" y="1577340"/>
            <a:ext cx="401907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6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3749" y="630377"/>
            <a:ext cx="4111751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6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070" y="1812925"/>
            <a:ext cx="7503109" cy="4574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1345" y="6377940"/>
            <a:ext cx="29565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1962" y="6377940"/>
            <a:ext cx="212502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52260" y="6377940"/>
            <a:ext cx="212502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0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8.jpg"/><Relationship Id="rId7" Type="http://schemas.openxmlformats.org/officeDocument/2006/relationships/image" Target="../media/image9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0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mers/downloads/factsheet-mers_en.pdf" TargetMode="External"/><Relationship Id="rId2" Type="http://schemas.openxmlformats.org/officeDocument/2006/relationships/hyperlink" Target="https://www.cdc.gov/ophss/csels/dsepd/ss1978/lesson1/section1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0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0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3544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7387" y="2016251"/>
            <a:ext cx="7958327" cy="123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7387" y="2686811"/>
            <a:ext cx="5779008" cy="1231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7923" y="2686811"/>
            <a:ext cx="854963" cy="1231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70940" y="2145868"/>
            <a:ext cx="7131684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spc="-225" dirty="0">
                <a:solidFill>
                  <a:srgbClr val="E36C09"/>
                </a:solidFill>
                <a:latin typeface="Trebuchet MS"/>
                <a:cs typeface="Trebuchet MS"/>
              </a:rPr>
              <a:t>Introduction </a:t>
            </a:r>
            <a:r>
              <a:rPr sz="4400" spc="-200" dirty="0">
                <a:solidFill>
                  <a:srgbClr val="E36C09"/>
                </a:solidFill>
                <a:latin typeface="Trebuchet MS"/>
                <a:cs typeface="Trebuchet MS"/>
              </a:rPr>
              <a:t>to</a:t>
            </a:r>
            <a:r>
              <a:rPr sz="4400" spc="-490" dirty="0">
                <a:solidFill>
                  <a:srgbClr val="E36C09"/>
                </a:solidFill>
                <a:latin typeface="Trebuchet MS"/>
                <a:cs typeface="Trebuchet MS"/>
              </a:rPr>
              <a:t> </a:t>
            </a:r>
            <a:r>
              <a:rPr sz="4400" spc="-250" dirty="0">
                <a:solidFill>
                  <a:srgbClr val="E36C09"/>
                </a:solidFill>
                <a:latin typeface="Trebuchet MS"/>
                <a:cs typeface="Trebuchet MS"/>
              </a:rPr>
              <a:t>Communicable  </a:t>
            </a:r>
            <a:r>
              <a:rPr sz="4400" spc="-200" dirty="0">
                <a:solidFill>
                  <a:srgbClr val="E36C09"/>
                </a:solidFill>
                <a:latin typeface="Trebuchet MS"/>
                <a:cs typeface="Trebuchet MS"/>
              </a:rPr>
              <a:t>Disease</a:t>
            </a:r>
            <a:r>
              <a:rPr sz="4400" spc="-340" dirty="0">
                <a:solidFill>
                  <a:srgbClr val="E36C09"/>
                </a:solidFill>
                <a:latin typeface="Trebuchet MS"/>
                <a:cs typeface="Trebuchet MS"/>
              </a:rPr>
              <a:t> </a:t>
            </a:r>
            <a:r>
              <a:rPr sz="4400" spc="-220" dirty="0">
                <a:solidFill>
                  <a:srgbClr val="E36C09"/>
                </a:solidFill>
                <a:latin typeface="Trebuchet MS"/>
                <a:cs typeface="Trebuchet MS"/>
              </a:rPr>
              <a:t>Epidemiology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3460" y="5366003"/>
            <a:ext cx="7455408" cy="5135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61019" y="5366003"/>
            <a:ext cx="371855" cy="513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5235" y="4599813"/>
            <a:ext cx="71735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Arial"/>
                <a:cs typeface="Arial"/>
              </a:rPr>
              <a:t>Dr. </a:t>
            </a:r>
            <a:r>
              <a:rPr sz="1800" spc="-5" dirty="0">
                <a:latin typeface="Arial"/>
                <a:cs typeface="Arial"/>
              </a:rPr>
              <a:t>Rufaidah Dabbagh, </a:t>
            </a:r>
            <a:r>
              <a:rPr sz="1800" dirty="0">
                <a:latin typeface="Arial"/>
                <a:cs typeface="Arial"/>
              </a:rPr>
              <a:t>MBBS, MPH,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DrPH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Most of the 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content </a:t>
            </a: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of this 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presentation is courtesy </a:t>
            </a: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of </a:t>
            </a:r>
            <a:r>
              <a:rPr sz="1800" spc="-35" dirty="0">
                <a:solidFill>
                  <a:srgbClr val="008000"/>
                </a:solidFill>
                <a:latin typeface="Arial"/>
                <a:cs typeface="Arial"/>
              </a:rPr>
              <a:t>Dr. 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Hafsa</a:t>
            </a:r>
            <a:r>
              <a:rPr sz="1800" spc="6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Raheel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50480" y="1741932"/>
            <a:ext cx="1402079" cy="15544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65973" y="22860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982" y="0"/>
                </a:lnTo>
                <a:lnTo>
                  <a:pt x="72062" y="9271"/>
                </a:lnTo>
                <a:lnTo>
                  <a:pt x="34559" y="34544"/>
                </a:lnTo>
                <a:lnTo>
                  <a:pt x="9272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2" y="1451990"/>
                </a:lnTo>
                <a:lnTo>
                  <a:pt x="34559" y="1489455"/>
                </a:lnTo>
                <a:lnTo>
                  <a:pt x="72062" y="1514728"/>
                </a:lnTo>
                <a:lnTo>
                  <a:pt x="117982" y="1524000"/>
                </a:lnTo>
                <a:lnTo>
                  <a:pt x="1253744" y="1524000"/>
                </a:lnTo>
                <a:lnTo>
                  <a:pt x="1299644" y="1514728"/>
                </a:lnTo>
                <a:lnTo>
                  <a:pt x="1337103" y="1489455"/>
                </a:lnTo>
                <a:lnTo>
                  <a:pt x="1362346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46" y="72009"/>
                </a:lnTo>
                <a:lnTo>
                  <a:pt x="1337103" y="34544"/>
                </a:lnTo>
                <a:lnTo>
                  <a:pt x="1299644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65973" y="228600"/>
            <a:ext cx="1371600" cy="152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541" y="855319"/>
            <a:ext cx="8265159" cy="56654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spc="-120" dirty="0">
                <a:latin typeface="Trebuchet MS"/>
                <a:cs typeface="Trebuchet MS"/>
              </a:rPr>
              <a:t>Pathogenicity: </a:t>
            </a:r>
            <a:r>
              <a:rPr sz="2000" spc="-145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power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10" dirty="0">
                <a:latin typeface="Arial"/>
                <a:cs typeface="Arial"/>
              </a:rPr>
              <a:t>an </a:t>
            </a:r>
            <a:r>
              <a:rPr sz="2000" spc="-55" dirty="0">
                <a:latin typeface="Arial"/>
                <a:cs typeface="Arial"/>
              </a:rPr>
              <a:t>infectious </a:t>
            </a:r>
            <a:r>
              <a:rPr sz="2000" spc="-85" dirty="0">
                <a:latin typeface="Arial"/>
                <a:cs typeface="Arial"/>
              </a:rPr>
              <a:t>agent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75" dirty="0">
                <a:latin typeface="Arial"/>
                <a:cs typeface="Arial"/>
              </a:rPr>
              <a:t>produce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12700" marR="436245">
              <a:lnSpc>
                <a:spcPct val="100000"/>
              </a:lnSpc>
              <a:spcBef>
                <a:spcPts val="1200"/>
              </a:spcBef>
            </a:pPr>
            <a:r>
              <a:rPr sz="2000" b="1" spc="-130" dirty="0">
                <a:latin typeface="Trebuchet MS"/>
                <a:cs typeface="Trebuchet MS"/>
              </a:rPr>
              <a:t>Virulence: </a:t>
            </a:r>
            <a:r>
              <a:rPr sz="2000" spc="-25" dirty="0">
                <a:latin typeface="Arial"/>
                <a:cs typeface="Arial"/>
              </a:rPr>
              <a:t>Ability </a:t>
            </a:r>
            <a:r>
              <a:rPr sz="2000" spc="15" dirty="0">
                <a:latin typeface="Arial"/>
                <a:cs typeface="Arial"/>
              </a:rPr>
              <a:t>to</a:t>
            </a:r>
            <a:r>
              <a:rPr sz="2000" spc="-36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produce </a:t>
            </a:r>
            <a:r>
              <a:rPr sz="2000" spc="-120" dirty="0">
                <a:latin typeface="Arial"/>
                <a:cs typeface="Arial"/>
              </a:rPr>
              <a:t>severe </a:t>
            </a:r>
            <a:r>
              <a:rPr sz="2000" spc="-65" dirty="0">
                <a:latin typeface="Arial"/>
                <a:cs typeface="Arial"/>
              </a:rPr>
              <a:t>pathological </a:t>
            </a:r>
            <a:r>
              <a:rPr sz="2000" spc="-55" dirty="0">
                <a:latin typeface="Arial"/>
                <a:cs typeface="Arial"/>
              </a:rPr>
              <a:t>reaction. </a:t>
            </a:r>
            <a:r>
              <a:rPr sz="2000" spc="-85" dirty="0">
                <a:latin typeface="Arial"/>
                <a:cs typeface="Arial"/>
              </a:rPr>
              <a:t>Measured </a:t>
            </a:r>
            <a:r>
              <a:rPr sz="2000" spc="-80" dirty="0">
                <a:latin typeface="Arial"/>
                <a:cs typeface="Arial"/>
              </a:rPr>
              <a:t>by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25" dirty="0">
                <a:latin typeface="Arial"/>
                <a:cs typeface="Arial"/>
              </a:rPr>
              <a:t>ratio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60" dirty="0">
                <a:latin typeface="Arial"/>
                <a:cs typeface="Arial"/>
              </a:rPr>
              <a:t>clinical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75" dirty="0">
                <a:latin typeface="Arial"/>
                <a:cs typeface="Arial"/>
              </a:rPr>
              <a:t>subclinical </a:t>
            </a:r>
            <a:r>
              <a:rPr sz="2000" spc="-130" dirty="0">
                <a:latin typeface="Arial"/>
                <a:cs typeface="Arial"/>
              </a:rPr>
              <a:t>disease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165" dirty="0">
                <a:latin typeface="Arial"/>
                <a:cs typeface="Arial"/>
              </a:rPr>
              <a:t>case </a:t>
            </a:r>
            <a:r>
              <a:rPr sz="2000" spc="-25" dirty="0">
                <a:latin typeface="Arial"/>
                <a:cs typeface="Arial"/>
              </a:rPr>
              <a:t>fatality</a:t>
            </a:r>
            <a:r>
              <a:rPr sz="2000" spc="-38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rate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spc="-75" dirty="0">
                <a:latin typeface="Trebuchet MS"/>
                <a:cs typeface="Trebuchet MS"/>
              </a:rPr>
              <a:t>Dose </a:t>
            </a:r>
            <a:r>
              <a:rPr sz="2000" b="1" spc="-80" dirty="0">
                <a:latin typeface="Trebuchet MS"/>
                <a:cs typeface="Trebuchet MS"/>
              </a:rPr>
              <a:t>of </a:t>
            </a:r>
            <a:r>
              <a:rPr sz="2000" b="1" spc="-120" dirty="0">
                <a:latin typeface="Trebuchet MS"/>
                <a:cs typeface="Trebuchet MS"/>
              </a:rPr>
              <a:t>infection </a:t>
            </a:r>
            <a:r>
              <a:rPr sz="2000" b="1" spc="-114" dirty="0">
                <a:latin typeface="Trebuchet MS"/>
                <a:cs typeface="Trebuchet MS"/>
              </a:rPr>
              <a:t>(inoculum): </a:t>
            </a:r>
            <a:r>
              <a:rPr sz="2000" spc="-75" dirty="0">
                <a:latin typeface="Arial"/>
                <a:cs typeface="Arial"/>
              </a:rPr>
              <a:t>high </a:t>
            </a:r>
            <a:r>
              <a:rPr sz="2000" spc="-35" dirty="0">
                <a:latin typeface="Arial"/>
                <a:cs typeface="Arial"/>
              </a:rPr>
              <a:t>probability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20" dirty="0">
                <a:latin typeface="Arial"/>
                <a:cs typeface="Arial"/>
              </a:rPr>
              <a:t>severe </a:t>
            </a:r>
            <a:r>
              <a:rPr sz="2000" spc="-130" dirty="0">
                <a:latin typeface="Arial"/>
                <a:cs typeface="Arial"/>
              </a:rPr>
              <a:t>disease </a:t>
            </a:r>
            <a:r>
              <a:rPr sz="2000" spc="10" dirty="0">
                <a:latin typeface="Arial"/>
                <a:cs typeface="Arial"/>
              </a:rPr>
              <a:t>with</a:t>
            </a:r>
            <a:r>
              <a:rPr sz="2000" spc="-65" dirty="0">
                <a:latin typeface="Arial"/>
                <a:cs typeface="Arial"/>
              </a:rPr>
              <a:t> higher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20" dirty="0">
                <a:latin typeface="Arial"/>
                <a:cs typeface="Arial"/>
              </a:rPr>
              <a:t>dose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infection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000" b="1" spc="-100" dirty="0">
                <a:latin typeface="Trebuchet MS"/>
                <a:cs typeface="Trebuchet MS"/>
              </a:rPr>
              <a:t>Viability</a:t>
            </a:r>
            <a:r>
              <a:rPr sz="2000" b="1" spc="-195" dirty="0">
                <a:latin typeface="Trebuchet MS"/>
                <a:cs typeface="Trebuchet MS"/>
              </a:rPr>
              <a:t> </a:t>
            </a:r>
            <a:r>
              <a:rPr sz="2000" b="1" spc="-80" dirty="0">
                <a:latin typeface="Trebuchet MS"/>
                <a:cs typeface="Trebuchet MS"/>
              </a:rPr>
              <a:t>of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spc="-120" dirty="0">
                <a:latin typeface="Trebuchet MS"/>
                <a:cs typeface="Trebuchet MS"/>
              </a:rPr>
              <a:t>the</a:t>
            </a:r>
            <a:r>
              <a:rPr sz="2000" b="1" spc="-160" dirty="0">
                <a:latin typeface="Trebuchet MS"/>
                <a:cs typeface="Trebuchet MS"/>
              </a:rPr>
              <a:t> </a:t>
            </a:r>
            <a:r>
              <a:rPr sz="2000" b="1" spc="-95" dirty="0">
                <a:latin typeface="Trebuchet MS"/>
                <a:cs typeface="Trebuchet MS"/>
              </a:rPr>
              <a:t>organism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spc="-125" dirty="0">
                <a:latin typeface="Trebuchet MS"/>
                <a:cs typeface="Trebuchet MS"/>
              </a:rPr>
              <a:t>(resistance):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Arial"/>
                <a:cs typeface="Arial"/>
              </a:rPr>
              <a:t>Ability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organism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to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live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outside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70" dirty="0">
                <a:latin typeface="Arial"/>
                <a:cs typeface="Arial"/>
              </a:rPr>
              <a:t>body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000" b="1" spc="-110" dirty="0">
                <a:latin typeface="Trebuchet MS"/>
                <a:cs typeface="Trebuchet MS"/>
              </a:rPr>
              <a:t>Spore formation: </a:t>
            </a:r>
            <a:r>
              <a:rPr sz="2000" spc="-40" dirty="0">
                <a:latin typeface="Arial"/>
                <a:cs typeface="Arial"/>
              </a:rPr>
              <a:t>Maintain </a:t>
            </a:r>
            <a:r>
              <a:rPr sz="2000" spc="-30" dirty="0">
                <a:latin typeface="Arial"/>
                <a:cs typeface="Arial"/>
              </a:rPr>
              <a:t>viability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70" dirty="0">
                <a:latin typeface="Arial"/>
                <a:cs typeface="Arial"/>
              </a:rPr>
              <a:t>long </a:t>
            </a:r>
            <a:r>
              <a:rPr sz="2000" spc="-45" dirty="0">
                <a:latin typeface="Arial"/>
                <a:cs typeface="Arial"/>
              </a:rPr>
              <a:t>period </a:t>
            </a:r>
            <a:r>
              <a:rPr sz="2000" spc="-25" dirty="0">
                <a:latin typeface="Arial"/>
                <a:cs typeface="Arial"/>
              </a:rPr>
              <a:t>in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unfavorable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60" dirty="0">
                <a:latin typeface="Arial"/>
                <a:cs typeface="Arial"/>
              </a:rPr>
              <a:t>environmental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conditions</a:t>
            </a:r>
            <a:endParaRPr sz="2000">
              <a:latin typeface="Arial"/>
              <a:cs typeface="Arial"/>
            </a:endParaRPr>
          </a:p>
          <a:p>
            <a:pPr marL="12700" marR="323850" algn="just">
              <a:lnSpc>
                <a:spcPct val="100000"/>
              </a:lnSpc>
              <a:spcBef>
                <a:spcPts val="1200"/>
              </a:spcBef>
            </a:pPr>
            <a:r>
              <a:rPr sz="2000" b="1" spc="-114" dirty="0">
                <a:latin typeface="Trebuchet MS"/>
                <a:cs typeface="Trebuchet MS"/>
              </a:rPr>
              <a:t>Antigenic</a:t>
            </a:r>
            <a:r>
              <a:rPr sz="2000" b="1" spc="-175" dirty="0">
                <a:latin typeface="Trebuchet MS"/>
                <a:cs typeface="Trebuchet MS"/>
              </a:rPr>
              <a:t> </a:t>
            </a:r>
            <a:r>
              <a:rPr sz="2000" b="1" spc="-105" dirty="0">
                <a:latin typeface="Trebuchet MS"/>
                <a:cs typeface="Trebuchet MS"/>
              </a:rPr>
              <a:t>power</a:t>
            </a:r>
            <a:r>
              <a:rPr sz="2000" b="1" spc="-165" dirty="0">
                <a:latin typeface="Trebuchet MS"/>
                <a:cs typeface="Trebuchet MS"/>
              </a:rPr>
              <a:t> </a:t>
            </a:r>
            <a:r>
              <a:rPr sz="2000" b="1" spc="-80" dirty="0">
                <a:latin typeface="Trebuchet MS"/>
                <a:cs typeface="Trebuchet MS"/>
              </a:rPr>
              <a:t>of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spc="-120" dirty="0">
                <a:latin typeface="Trebuchet MS"/>
                <a:cs typeface="Trebuchet MS"/>
              </a:rPr>
              <a:t>the</a:t>
            </a:r>
            <a:r>
              <a:rPr sz="2000" b="1" spc="-160" dirty="0">
                <a:latin typeface="Trebuchet MS"/>
                <a:cs typeface="Trebuchet MS"/>
              </a:rPr>
              <a:t> </a:t>
            </a:r>
            <a:r>
              <a:rPr sz="2000" b="1" spc="-105" dirty="0">
                <a:latin typeface="Trebuchet MS"/>
                <a:cs typeface="Trebuchet MS"/>
              </a:rPr>
              <a:t>organism:</a:t>
            </a:r>
            <a:r>
              <a:rPr sz="2000" b="1" spc="-17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Arial"/>
                <a:cs typeface="Arial"/>
              </a:rPr>
              <a:t>Ability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to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stimulate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immune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system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to  </a:t>
            </a:r>
            <a:r>
              <a:rPr sz="2000" spc="-75" dirty="0">
                <a:latin typeface="Arial"/>
                <a:cs typeface="Arial"/>
              </a:rPr>
              <a:t>produce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antibodies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antitoxin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with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subsequent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immunity.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Measured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by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120" dirty="0">
                <a:latin typeface="Arial"/>
                <a:cs typeface="Arial"/>
              </a:rPr>
              <a:t>second </a:t>
            </a:r>
            <a:r>
              <a:rPr sz="2000" spc="-65" dirty="0">
                <a:latin typeface="Arial"/>
                <a:cs typeface="Arial"/>
              </a:rPr>
              <a:t>attack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frequency</a:t>
            </a:r>
            <a:endParaRPr sz="2000">
              <a:latin typeface="Arial"/>
              <a:cs typeface="Arial"/>
            </a:endParaRPr>
          </a:p>
          <a:p>
            <a:pPr marL="12700" marR="45720">
              <a:lnSpc>
                <a:spcPct val="100000"/>
              </a:lnSpc>
              <a:spcBef>
                <a:spcPts val="1200"/>
              </a:spcBef>
            </a:pPr>
            <a:r>
              <a:rPr sz="2000" b="1" spc="-120" dirty="0">
                <a:latin typeface="Trebuchet MS"/>
                <a:cs typeface="Trebuchet MS"/>
              </a:rPr>
              <a:t>Ease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spc="-80" dirty="0">
                <a:latin typeface="Trebuchet MS"/>
                <a:cs typeface="Trebuchet MS"/>
              </a:rPr>
              <a:t>of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communicability</a:t>
            </a:r>
            <a:r>
              <a:rPr sz="2000" b="1" spc="-18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Arial"/>
                <a:cs typeface="Arial"/>
              </a:rPr>
              <a:t>is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measured</a:t>
            </a:r>
            <a:r>
              <a:rPr sz="2000" spc="-85" dirty="0">
                <a:latin typeface="Arial"/>
                <a:cs typeface="Arial"/>
              </a:rPr>
              <a:t> by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0" dirty="0">
                <a:latin typeface="Arial"/>
                <a:cs typeface="Arial"/>
              </a:rPr>
              <a:t> secondary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attack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rate,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which</a:t>
            </a:r>
            <a:r>
              <a:rPr sz="2000" spc="-105" dirty="0">
                <a:latin typeface="Arial"/>
                <a:cs typeface="Arial"/>
              </a:rPr>
              <a:t> is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55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0" dirty="0">
                <a:latin typeface="Arial"/>
                <a:cs typeface="Arial"/>
              </a:rPr>
              <a:t>secondary </a:t>
            </a:r>
            <a:r>
              <a:rPr sz="2000" spc="-155" dirty="0">
                <a:latin typeface="Arial"/>
                <a:cs typeface="Arial"/>
              </a:rPr>
              <a:t>cases, </a:t>
            </a:r>
            <a:r>
              <a:rPr sz="2000" spc="-70" dirty="0">
                <a:latin typeface="Arial"/>
                <a:cs typeface="Arial"/>
              </a:rPr>
              <a:t>occurring </a:t>
            </a:r>
            <a:r>
              <a:rPr sz="2000" dirty="0">
                <a:latin typeface="Arial"/>
                <a:cs typeface="Arial"/>
              </a:rPr>
              <a:t>within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05" dirty="0">
                <a:latin typeface="Arial"/>
                <a:cs typeface="Arial"/>
              </a:rPr>
              <a:t>range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50" dirty="0">
                <a:latin typeface="Arial"/>
                <a:cs typeface="Arial"/>
              </a:rPr>
              <a:t>incubation period  </a:t>
            </a:r>
            <a:r>
              <a:rPr sz="2000" spc="-40" dirty="0">
                <a:latin typeface="Arial"/>
                <a:cs typeface="Arial"/>
              </a:rPr>
              <a:t>following </a:t>
            </a:r>
            <a:r>
              <a:rPr sz="2000" spc="-105" dirty="0">
                <a:latin typeface="Arial"/>
                <a:cs typeface="Arial"/>
              </a:rPr>
              <a:t>exposure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45" dirty="0">
                <a:latin typeface="Arial"/>
                <a:cs typeface="Arial"/>
              </a:rPr>
              <a:t>primary </a:t>
            </a:r>
            <a:r>
              <a:rPr sz="2000" spc="-165" dirty="0">
                <a:latin typeface="Arial"/>
                <a:cs typeface="Arial"/>
              </a:rPr>
              <a:t>case </a:t>
            </a:r>
            <a:r>
              <a:rPr sz="2000" spc="-125" dirty="0">
                <a:latin typeface="Arial"/>
                <a:cs typeface="Arial"/>
              </a:rPr>
              <a:t>expressed </a:t>
            </a:r>
            <a:r>
              <a:rPr sz="2000" spc="-185" dirty="0">
                <a:latin typeface="Arial"/>
                <a:cs typeface="Arial"/>
              </a:rPr>
              <a:t>as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90" dirty="0">
                <a:latin typeface="Arial"/>
                <a:cs typeface="Arial"/>
              </a:rPr>
              <a:t>percentage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susceptible.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4839" y="186944"/>
            <a:ext cx="23799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60" dirty="0">
                <a:latin typeface="Trebuchet MS"/>
                <a:cs typeface="Trebuchet MS"/>
              </a:rPr>
              <a:t>The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20" dirty="0">
                <a:latin typeface="Trebuchet MS"/>
                <a:cs typeface="Trebuchet MS"/>
              </a:rPr>
              <a:t>Agent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13501" y="381000"/>
            <a:ext cx="14668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7915" y="23982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1310" y="33220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86247" y="4965649"/>
            <a:ext cx="14617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065" y="53252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4" y="204172"/>
                </a:lnTo>
                <a:lnTo>
                  <a:pt x="538625" y="204172"/>
                </a:lnTo>
                <a:lnTo>
                  <a:pt x="486661" y="203895"/>
                </a:lnTo>
                <a:lnTo>
                  <a:pt x="434691" y="201973"/>
                </a:lnTo>
                <a:lnTo>
                  <a:pt x="382756" y="198403"/>
                </a:lnTo>
                <a:lnTo>
                  <a:pt x="330895" y="193183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499"/>
                </a:lnTo>
                <a:lnTo>
                  <a:pt x="898945" y="160283"/>
                </a:lnTo>
                <a:lnTo>
                  <a:pt x="848112" y="171443"/>
                </a:lnTo>
                <a:lnTo>
                  <a:pt x="797000" y="180979"/>
                </a:lnTo>
                <a:lnTo>
                  <a:pt x="745648" y="188885"/>
                </a:lnTo>
                <a:lnTo>
                  <a:pt x="694096" y="195161"/>
                </a:lnTo>
                <a:lnTo>
                  <a:pt x="642381" y="199802"/>
                </a:lnTo>
                <a:lnTo>
                  <a:pt x="590545" y="202807"/>
                </a:lnTo>
                <a:lnTo>
                  <a:pt x="538625" y="204172"/>
                </a:lnTo>
                <a:lnTo>
                  <a:pt x="1021244" y="204172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04286" y="48192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36011" y="33649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4014" y="23982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6930" y="17901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0"/>
              </a:spcBef>
            </a:pPr>
            <a:r>
              <a:rPr dirty="0"/>
              <a:t>Chain of</a:t>
            </a:r>
            <a:r>
              <a:rPr spc="-65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16" name="object 16"/>
          <p:cNvSpPr/>
          <p:nvPr/>
        </p:nvSpPr>
        <p:spPr>
          <a:xfrm>
            <a:off x="4722876" y="4242815"/>
            <a:ext cx="2990087" cy="1999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70501" y="4267200"/>
            <a:ext cx="2895600" cy="1905000"/>
          </a:xfrm>
          <a:custGeom>
            <a:avLst/>
            <a:gdLst/>
            <a:ahLst/>
            <a:cxnLst/>
            <a:rect l="l" t="t" r="r" b="b"/>
            <a:pathLst>
              <a:path w="2895600" h="1905000">
                <a:moveTo>
                  <a:pt x="0" y="952500"/>
                </a:moveTo>
                <a:lnTo>
                  <a:pt x="1149" y="914192"/>
                </a:lnTo>
                <a:lnTo>
                  <a:pt x="10214" y="838756"/>
                </a:lnTo>
                <a:lnTo>
                  <a:pt x="28014" y="765083"/>
                </a:lnTo>
                <a:lnTo>
                  <a:pt x="54202" y="693401"/>
                </a:lnTo>
                <a:lnTo>
                  <a:pt x="70334" y="658378"/>
                </a:lnTo>
                <a:lnTo>
                  <a:pt x="88433" y="623938"/>
                </a:lnTo>
                <a:lnTo>
                  <a:pt x="108456" y="590109"/>
                </a:lnTo>
                <a:lnTo>
                  <a:pt x="130361" y="556920"/>
                </a:lnTo>
                <a:lnTo>
                  <a:pt x="154103" y="524400"/>
                </a:lnTo>
                <a:lnTo>
                  <a:pt x="179640" y="492577"/>
                </a:lnTo>
                <a:lnTo>
                  <a:pt x="206928" y="461478"/>
                </a:lnTo>
                <a:lnTo>
                  <a:pt x="235924" y="431134"/>
                </a:lnTo>
                <a:lnTo>
                  <a:pt x="266585" y="401572"/>
                </a:lnTo>
                <a:lnTo>
                  <a:pt x="298868" y="372821"/>
                </a:lnTo>
                <a:lnTo>
                  <a:pt x="332729" y="344909"/>
                </a:lnTo>
                <a:lnTo>
                  <a:pt x="368126" y="317864"/>
                </a:lnTo>
                <a:lnTo>
                  <a:pt x="405015" y="291716"/>
                </a:lnTo>
                <a:lnTo>
                  <a:pt x="443352" y="266492"/>
                </a:lnTo>
                <a:lnTo>
                  <a:pt x="483095" y="242221"/>
                </a:lnTo>
                <a:lnTo>
                  <a:pt x="524201" y="218932"/>
                </a:lnTo>
                <a:lnTo>
                  <a:pt x="566625" y="196653"/>
                </a:lnTo>
                <a:lnTo>
                  <a:pt x="610326" y="175412"/>
                </a:lnTo>
                <a:lnTo>
                  <a:pt x="655259" y="155238"/>
                </a:lnTo>
                <a:lnTo>
                  <a:pt x="701382" y="136159"/>
                </a:lnTo>
                <a:lnTo>
                  <a:pt x="748651" y="118204"/>
                </a:lnTo>
                <a:lnTo>
                  <a:pt x="797024" y="101401"/>
                </a:lnTo>
                <a:lnTo>
                  <a:pt x="846456" y="85779"/>
                </a:lnTo>
                <a:lnTo>
                  <a:pt x="896904" y="71366"/>
                </a:lnTo>
                <a:lnTo>
                  <a:pt x="948327" y="58190"/>
                </a:lnTo>
                <a:lnTo>
                  <a:pt x="1000679" y="46281"/>
                </a:lnTo>
                <a:lnTo>
                  <a:pt x="1053918" y="35666"/>
                </a:lnTo>
                <a:lnTo>
                  <a:pt x="1108002" y="26374"/>
                </a:lnTo>
                <a:lnTo>
                  <a:pt x="1162885" y="18434"/>
                </a:lnTo>
                <a:lnTo>
                  <a:pt x="1218526" y="11873"/>
                </a:lnTo>
                <a:lnTo>
                  <a:pt x="1274881" y="6721"/>
                </a:lnTo>
                <a:lnTo>
                  <a:pt x="1331908" y="3006"/>
                </a:lnTo>
                <a:lnTo>
                  <a:pt x="1389561" y="756"/>
                </a:lnTo>
                <a:lnTo>
                  <a:pt x="1447800" y="0"/>
                </a:lnTo>
                <a:lnTo>
                  <a:pt x="1506029" y="756"/>
                </a:lnTo>
                <a:lnTo>
                  <a:pt x="1563675" y="3006"/>
                </a:lnTo>
                <a:lnTo>
                  <a:pt x="1620694" y="6721"/>
                </a:lnTo>
                <a:lnTo>
                  <a:pt x="1677042" y="11873"/>
                </a:lnTo>
                <a:lnTo>
                  <a:pt x="1732678" y="18434"/>
                </a:lnTo>
                <a:lnTo>
                  <a:pt x="1787557" y="26374"/>
                </a:lnTo>
                <a:lnTo>
                  <a:pt x="1841636" y="35666"/>
                </a:lnTo>
                <a:lnTo>
                  <a:pt x="1894872" y="46281"/>
                </a:lnTo>
                <a:lnTo>
                  <a:pt x="1947221" y="58190"/>
                </a:lnTo>
                <a:lnTo>
                  <a:pt x="1998641" y="71366"/>
                </a:lnTo>
                <a:lnTo>
                  <a:pt x="2049089" y="85779"/>
                </a:lnTo>
                <a:lnTo>
                  <a:pt x="2098520" y="101401"/>
                </a:lnTo>
                <a:lnTo>
                  <a:pt x="2146891" y="118204"/>
                </a:lnTo>
                <a:lnTo>
                  <a:pt x="2194160" y="136159"/>
                </a:lnTo>
                <a:lnTo>
                  <a:pt x="2240284" y="155238"/>
                </a:lnTo>
                <a:lnTo>
                  <a:pt x="2285218" y="175412"/>
                </a:lnTo>
                <a:lnTo>
                  <a:pt x="2328920" y="196653"/>
                </a:lnTo>
                <a:lnTo>
                  <a:pt x="2371346" y="218932"/>
                </a:lnTo>
                <a:lnTo>
                  <a:pt x="2412453" y="242221"/>
                </a:lnTo>
                <a:lnTo>
                  <a:pt x="2452198" y="266492"/>
                </a:lnTo>
                <a:lnTo>
                  <a:pt x="2490538" y="291716"/>
                </a:lnTo>
                <a:lnTo>
                  <a:pt x="2527429" y="317864"/>
                </a:lnTo>
                <a:lnTo>
                  <a:pt x="2562829" y="344909"/>
                </a:lnTo>
                <a:lnTo>
                  <a:pt x="2596693" y="372821"/>
                </a:lnTo>
                <a:lnTo>
                  <a:pt x="2628979" y="401572"/>
                </a:lnTo>
                <a:lnTo>
                  <a:pt x="2659643" y="431134"/>
                </a:lnTo>
                <a:lnTo>
                  <a:pt x="2688642" y="461478"/>
                </a:lnTo>
                <a:lnTo>
                  <a:pt x="2715933" y="492577"/>
                </a:lnTo>
                <a:lnTo>
                  <a:pt x="2741473" y="524400"/>
                </a:lnTo>
                <a:lnTo>
                  <a:pt x="2765218" y="556920"/>
                </a:lnTo>
                <a:lnTo>
                  <a:pt x="2787126" y="590109"/>
                </a:lnTo>
                <a:lnTo>
                  <a:pt x="2807152" y="623938"/>
                </a:lnTo>
                <a:lnTo>
                  <a:pt x="2825253" y="658378"/>
                </a:lnTo>
                <a:lnTo>
                  <a:pt x="2841388" y="693401"/>
                </a:lnTo>
                <a:lnTo>
                  <a:pt x="2855511" y="728979"/>
                </a:lnTo>
                <a:lnTo>
                  <a:pt x="2877552" y="801685"/>
                </a:lnTo>
                <a:lnTo>
                  <a:pt x="2891030" y="876268"/>
                </a:lnTo>
                <a:lnTo>
                  <a:pt x="2895600" y="952500"/>
                </a:lnTo>
                <a:lnTo>
                  <a:pt x="2894450" y="990808"/>
                </a:lnTo>
                <a:lnTo>
                  <a:pt x="2885383" y="1066245"/>
                </a:lnTo>
                <a:lnTo>
                  <a:pt x="2867580" y="1139919"/>
                </a:lnTo>
                <a:lnTo>
                  <a:pt x="2841388" y="1211602"/>
                </a:lnTo>
                <a:lnTo>
                  <a:pt x="2825253" y="1246626"/>
                </a:lnTo>
                <a:lnTo>
                  <a:pt x="2807152" y="1281066"/>
                </a:lnTo>
                <a:lnTo>
                  <a:pt x="2787126" y="1314895"/>
                </a:lnTo>
                <a:lnTo>
                  <a:pt x="2765218" y="1348084"/>
                </a:lnTo>
                <a:lnTo>
                  <a:pt x="2741473" y="1380605"/>
                </a:lnTo>
                <a:lnTo>
                  <a:pt x="2715933" y="1412428"/>
                </a:lnTo>
                <a:lnTo>
                  <a:pt x="2688642" y="1443526"/>
                </a:lnTo>
                <a:lnTo>
                  <a:pt x="2659643" y="1473870"/>
                </a:lnTo>
                <a:lnTo>
                  <a:pt x="2628979" y="1503432"/>
                </a:lnTo>
                <a:lnTo>
                  <a:pt x="2596693" y="1532183"/>
                </a:lnTo>
                <a:lnTo>
                  <a:pt x="2562829" y="1560095"/>
                </a:lnTo>
                <a:lnTo>
                  <a:pt x="2527429" y="1587140"/>
                </a:lnTo>
                <a:lnTo>
                  <a:pt x="2490538" y="1613288"/>
                </a:lnTo>
                <a:lnTo>
                  <a:pt x="2452198" y="1638511"/>
                </a:lnTo>
                <a:lnTo>
                  <a:pt x="2412453" y="1662782"/>
                </a:lnTo>
                <a:lnTo>
                  <a:pt x="2371346" y="1686071"/>
                </a:lnTo>
                <a:lnTo>
                  <a:pt x="2328920" y="1708350"/>
                </a:lnTo>
                <a:lnTo>
                  <a:pt x="2285218" y="1729591"/>
                </a:lnTo>
                <a:lnTo>
                  <a:pt x="2240284" y="1749765"/>
                </a:lnTo>
                <a:lnTo>
                  <a:pt x="2194160" y="1768843"/>
                </a:lnTo>
                <a:lnTo>
                  <a:pt x="2146891" y="1786798"/>
                </a:lnTo>
                <a:lnTo>
                  <a:pt x="2098520" y="1803600"/>
                </a:lnTo>
                <a:lnTo>
                  <a:pt x="2049089" y="1819222"/>
                </a:lnTo>
                <a:lnTo>
                  <a:pt x="1998641" y="1833635"/>
                </a:lnTo>
                <a:lnTo>
                  <a:pt x="1947221" y="1846810"/>
                </a:lnTo>
                <a:lnTo>
                  <a:pt x="1894872" y="1858719"/>
                </a:lnTo>
                <a:lnTo>
                  <a:pt x="1841636" y="1869334"/>
                </a:lnTo>
                <a:lnTo>
                  <a:pt x="1787557" y="1878625"/>
                </a:lnTo>
                <a:lnTo>
                  <a:pt x="1732678" y="1886566"/>
                </a:lnTo>
                <a:lnTo>
                  <a:pt x="1677042" y="1893126"/>
                </a:lnTo>
                <a:lnTo>
                  <a:pt x="1620694" y="1898278"/>
                </a:lnTo>
                <a:lnTo>
                  <a:pt x="1563675" y="1901993"/>
                </a:lnTo>
                <a:lnTo>
                  <a:pt x="1506029" y="1904243"/>
                </a:lnTo>
                <a:lnTo>
                  <a:pt x="1447800" y="1905000"/>
                </a:lnTo>
                <a:lnTo>
                  <a:pt x="1389561" y="1904243"/>
                </a:lnTo>
                <a:lnTo>
                  <a:pt x="1331908" y="1901993"/>
                </a:lnTo>
                <a:lnTo>
                  <a:pt x="1274881" y="1898278"/>
                </a:lnTo>
                <a:lnTo>
                  <a:pt x="1218526" y="1893126"/>
                </a:lnTo>
                <a:lnTo>
                  <a:pt x="1162885" y="1886566"/>
                </a:lnTo>
                <a:lnTo>
                  <a:pt x="1108002" y="1878625"/>
                </a:lnTo>
                <a:lnTo>
                  <a:pt x="1053918" y="1869334"/>
                </a:lnTo>
                <a:lnTo>
                  <a:pt x="1000679" y="1858719"/>
                </a:lnTo>
                <a:lnTo>
                  <a:pt x="948327" y="1846810"/>
                </a:lnTo>
                <a:lnTo>
                  <a:pt x="896904" y="1833635"/>
                </a:lnTo>
                <a:lnTo>
                  <a:pt x="846456" y="1819222"/>
                </a:lnTo>
                <a:lnTo>
                  <a:pt x="797024" y="1803600"/>
                </a:lnTo>
                <a:lnTo>
                  <a:pt x="748651" y="1786798"/>
                </a:lnTo>
                <a:lnTo>
                  <a:pt x="701382" y="1768843"/>
                </a:lnTo>
                <a:lnTo>
                  <a:pt x="655259" y="1749765"/>
                </a:lnTo>
                <a:lnTo>
                  <a:pt x="610326" y="1729591"/>
                </a:lnTo>
                <a:lnTo>
                  <a:pt x="566625" y="1708350"/>
                </a:lnTo>
                <a:lnTo>
                  <a:pt x="524201" y="1686071"/>
                </a:lnTo>
                <a:lnTo>
                  <a:pt x="483095" y="1662782"/>
                </a:lnTo>
                <a:lnTo>
                  <a:pt x="443352" y="1638511"/>
                </a:lnTo>
                <a:lnTo>
                  <a:pt x="405015" y="1613288"/>
                </a:lnTo>
                <a:lnTo>
                  <a:pt x="368126" y="1587140"/>
                </a:lnTo>
                <a:lnTo>
                  <a:pt x="332729" y="1560095"/>
                </a:lnTo>
                <a:lnTo>
                  <a:pt x="298868" y="1532183"/>
                </a:lnTo>
                <a:lnTo>
                  <a:pt x="266585" y="1503432"/>
                </a:lnTo>
                <a:lnTo>
                  <a:pt x="235924" y="1473870"/>
                </a:lnTo>
                <a:lnTo>
                  <a:pt x="206928" y="1443526"/>
                </a:lnTo>
                <a:lnTo>
                  <a:pt x="179640" y="1412428"/>
                </a:lnTo>
                <a:lnTo>
                  <a:pt x="154103" y="1380605"/>
                </a:lnTo>
                <a:lnTo>
                  <a:pt x="130361" y="1348084"/>
                </a:lnTo>
                <a:lnTo>
                  <a:pt x="108456" y="1314895"/>
                </a:lnTo>
                <a:lnTo>
                  <a:pt x="88433" y="1281066"/>
                </a:lnTo>
                <a:lnTo>
                  <a:pt x="70334" y="1246626"/>
                </a:lnTo>
                <a:lnTo>
                  <a:pt x="54202" y="1211602"/>
                </a:lnTo>
                <a:lnTo>
                  <a:pt x="40081" y="1176024"/>
                </a:lnTo>
                <a:lnTo>
                  <a:pt x="18044" y="1103317"/>
                </a:lnTo>
                <a:lnTo>
                  <a:pt x="4568" y="1028733"/>
                </a:lnTo>
                <a:lnTo>
                  <a:pt x="0" y="9525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8289" y="461594"/>
            <a:ext cx="61188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60" dirty="0">
                <a:latin typeface="Trebuchet MS"/>
                <a:cs typeface="Trebuchet MS"/>
              </a:rPr>
              <a:t>The </a:t>
            </a:r>
            <a:r>
              <a:rPr sz="4400" spc="-20" dirty="0">
                <a:latin typeface="Trebuchet MS"/>
                <a:cs typeface="Trebuchet MS"/>
              </a:rPr>
              <a:t>Mode </a:t>
            </a:r>
            <a:r>
              <a:rPr sz="4400" spc="-190" dirty="0">
                <a:latin typeface="Trebuchet MS"/>
                <a:cs typeface="Trebuchet MS"/>
              </a:rPr>
              <a:t>of</a:t>
            </a:r>
            <a:r>
              <a:rPr sz="4400" spc="-660" dirty="0">
                <a:latin typeface="Trebuchet MS"/>
                <a:cs typeface="Trebuchet MS"/>
              </a:rPr>
              <a:t> </a:t>
            </a:r>
            <a:r>
              <a:rPr sz="4400" spc="-254" dirty="0">
                <a:latin typeface="Trebuchet MS"/>
                <a:cs typeface="Trebuchet MS"/>
              </a:rPr>
              <a:t>Transmission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1628" y="2841777"/>
            <a:ext cx="219329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5780" indent="-513080">
              <a:lnSpc>
                <a:spcPct val="100000"/>
              </a:lnSpc>
              <a:spcBef>
                <a:spcPts val="770"/>
              </a:spcBef>
              <a:buChar char="–"/>
              <a:tabLst>
                <a:tab pos="525780" algn="l"/>
                <a:tab pos="526415" algn="l"/>
              </a:tabLst>
            </a:pPr>
            <a:r>
              <a:rPr sz="2800" spc="-100" dirty="0">
                <a:latin typeface="Arial"/>
                <a:cs typeface="Arial"/>
              </a:rPr>
              <a:t>skin-to-skin</a:t>
            </a:r>
            <a:endParaRPr sz="28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675"/>
              </a:spcBef>
              <a:buChar char="–"/>
              <a:tabLst>
                <a:tab pos="525780" algn="l"/>
                <a:tab pos="526415" algn="l"/>
              </a:tabLst>
            </a:pPr>
            <a:r>
              <a:rPr sz="2800" spc="-135" dirty="0">
                <a:latin typeface="Arial"/>
                <a:cs typeface="Arial"/>
              </a:rPr>
              <a:t>e.g.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395" dirty="0">
                <a:latin typeface="Arial"/>
                <a:cs typeface="Arial"/>
              </a:rPr>
              <a:t>STDs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816" y="4464177"/>
            <a:ext cx="2684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75" dirty="0">
                <a:latin typeface="Arial"/>
                <a:cs typeface="Arial"/>
              </a:rPr>
              <a:t>Droplet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spread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628" y="4967096"/>
            <a:ext cx="340614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5780" marR="5080" indent="-513080">
              <a:lnSpc>
                <a:spcPct val="100000"/>
              </a:lnSpc>
              <a:spcBef>
                <a:spcPts val="100"/>
              </a:spcBef>
              <a:buChar char="–"/>
              <a:tabLst>
                <a:tab pos="525780" algn="l"/>
                <a:tab pos="526415" algn="l"/>
              </a:tabLst>
            </a:pPr>
            <a:r>
              <a:rPr sz="2400" spc="-145" dirty="0">
                <a:latin typeface="Arial"/>
                <a:cs typeface="Arial"/>
              </a:rPr>
              <a:t>spray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35" dirty="0">
                <a:latin typeface="Arial"/>
                <a:cs typeface="Arial"/>
              </a:rPr>
              <a:t>droplet</a:t>
            </a:r>
            <a:r>
              <a:rPr sz="2400" spc="-34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over  </a:t>
            </a:r>
            <a:r>
              <a:rPr sz="2400" spc="-185" dirty="0">
                <a:latin typeface="Arial"/>
                <a:cs typeface="Arial"/>
              </a:rPr>
              <a:t>a </a:t>
            </a:r>
            <a:r>
              <a:rPr sz="2400" spc="-55" dirty="0">
                <a:latin typeface="Arial"/>
                <a:cs typeface="Arial"/>
              </a:rPr>
              <a:t>few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feet</a:t>
            </a:r>
            <a:endParaRPr sz="24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575"/>
              </a:spcBef>
              <a:buChar char="–"/>
              <a:tabLst>
                <a:tab pos="525780" algn="l"/>
                <a:tab pos="526415" algn="l"/>
              </a:tabLst>
            </a:pPr>
            <a:r>
              <a:rPr sz="2400" spc="-114" dirty="0">
                <a:latin typeface="Arial"/>
                <a:cs typeface="Arial"/>
              </a:rPr>
              <a:t>e.g.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pertussis,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0816" y="1610613"/>
            <a:ext cx="7828280" cy="1256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4168775" algn="l"/>
                <a:tab pos="4684395" algn="l"/>
              </a:tabLst>
            </a:pPr>
            <a:r>
              <a:rPr sz="2800" b="1" spc="-254" dirty="0">
                <a:solidFill>
                  <a:srgbClr val="800000"/>
                </a:solidFill>
                <a:latin typeface="Trebuchet MS"/>
                <a:cs typeface="Trebuchet MS"/>
              </a:rPr>
              <a:t>1.	</a:t>
            </a:r>
            <a:r>
              <a:rPr sz="2800" b="1" spc="-175" dirty="0">
                <a:solidFill>
                  <a:srgbClr val="800000"/>
                </a:solidFill>
                <a:latin typeface="Trebuchet MS"/>
                <a:cs typeface="Trebuchet MS"/>
              </a:rPr>
              <a:t>Direct </a:t>
            </a:r>
            <a:r>
              <a:rPr sz="2800" b="1" spc="-165" dirty="0">
                <a:solidFill>
                  <a:srgbClr val="800000"/>
                </a:solidFill>
                <a:latin typeface="Trebuchet MS"/>
                <a:cs typeface="Trebuchet MS"/>
              </a:rPr>
              <a:t>Transmission	</a:t>
            </a:r>
            <a:r>
              <a:rPr sz="2800" b="1" spc="-254" dirty="0">
                <a:solidFill>
                  <a:srgbClr val="800000"/>
                </a:solidFill>
                <a:latin typeface="Trebuchet MS"/>
                <a:cs typeface="Trebuchet MS"/>
              </a:rPr>
              <a:t>2.	</a:t>
            </a:r>
            <a:r>
              <a:rPr sz="2800" b="1" spc="-170" dirty="0">
                <a:solidFill>
                  <a:srgbClr val="800000"/>
                </a:solidFill>
                <a:latin typeface="Trebuchet MS"/>
                <a:cs typeface="Trebuchet MS"/>
              </a:rPr>
              <a:t>Indirect</a:t>
            </a:r>
            <a:r>
              <a:rPr sz="2800" b="1" spc="-204" dirty="0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sz="2800" b="1" spc="-165" dirty="0">
                <a:solidFill>
                  <a:srgbClr val="800000"/>
                </a:solidFill>
                <a:latin typeface="Trebuchet MS"/>
                <a:cs typeface="Trebuchet MS"/>
              </a:rPr>
              <a:t>Transmission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har char="•"/>
              <a:tabLst>
                <a:tab pos="527685" algn="l"/>
                <a:tab pos="528320" algn="l"/>
                <a:tab pos="4168775" algn="l"/>
                <a:tab pos="4684395" algn="l"/>
              </a:tabLst>
            </a:pPr>
            <a:r>
              <a:rPr sz="2800" spc="-90" dirty="0">
                <a:latin typeface="Arial"/>
                <a:cs typeface="Arial"/>
              </a:rPr>
              <a:t>Direct</a:t>
            </a:r>
            <a:r>
              <a:rPr sz="2800" spc="15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contact	</a:t>
            </a:r>
            <a:r>
              <a:rPr sz="2800" spc="-5" dirty="0">
                <a:latin typeface="Arial"/>
                <a:cs typeface="Arial"/>
              </a:rPr>
              <a:t>•	</a:t>
            </a:r>
            <a:r>
              <a:rPr sz="2800" spc="-80" dirty="0">
                <a:latin typeface="Arial"/>
                <a:cs typeface="Arial"/>
              </a:rPr>
              <a:t>Airborne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7348" y="2918586"/>
            <a:ext cx="3660775" cy="259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marR="71755" indent="-513715">
              <a:lnSpc>
                <a:spcPct val="100000"/>
              </a:lnSpc>
              <a:spcBef>
                <a:spcPts val="100"/>
              </a:spcBef>
              <a:tabLst>
                <a:tab pos="927100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35" dirty="0">
                <a:latin typeface="Arial"/>
                <a:cs typeface="Arial"/>
              </a:rPr>
              <a:t>droplet </a:t>
            </a:r>
            <a:r>
              <a:rPr sz="2400" spc="-80" dirty="0">
                <a:latin typeface="Arial"/>
                <a:cs typeface="Arial"/>
              </a:rPr>
              <a:t>nuclei </a:t>
            </a:r>
            <a:r>
              <a:rPr sz="2400" spc="-25" dirty="0">
                <a:latin typeface="Arial"/>
                <a:cs typeface="Arial"/>
              </a:rPr>
              <a:t>or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dust  </a:t>
            </a:r>
            <a:r>
              <a:rPr sz="2400" spc="-135" dirty="0">
                <a:latin typeface="Arial"/>
                <a:cs typeface="Arial"/>
              </a:rPr>
              <a:t>suspended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air</a:t>
            </a:r>
            <a:endParaRPr sz="24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45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150" dirty="0">
                <a:latin typeface="Arial"/>
                <a:cs typeface="Arial"/>
              </a:rPr>
              <a:t>Vehicle</a:t>
            </a:r>
            <a:endParaRPr sz="2800">
              <a:latin typeface="Arial"/>
              <a:cs typeface="Arial"/>
            </a:endParaRPr>
          </a:p>
          <a:p>
            <a:pPr marL="927100" marR="5080" indent="-513715">
              <a:lnSpc>
                <a:spcPct val="100000"/>
              </a:lnSpc>
              <a:spcBef>
                <a:spcPts val="605"/>
              </a:spcBef>
              <a:tabLst>
                <a:tab pos="927100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60" dirty="0">
                <a:latin typeface="Arial"/>
                <a:cs typeface="Arial"/>
              </a:rPr>
              <a:t>food, </a:t>
            </a:r>
            <a:r>
              <a:rPr sz="2400" spc="-90" dirty="0">
                <a:latin typeface="Arial"/>
                <a:cs typeface="Arial"/>
              </a:rPr>
              <a:t>water,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biological  products,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fomites</a:t>
            </a:r>
            <a:endParaRPr sz="24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750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30" dirty="0">
                <a:latin typeface="Arial"/>
                <a:cs typeface="Arial"/>
              </a:rPr>
              <a:t>Vector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98541" y="5492292"/>
            <a:ext cx="3061335" cy="10617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525780" indent="-513080">
              <a:lnSpc>
                <a:spcPct val="100000"/>
              </a:lnSpc>
              <a:spcBef>
                <a:spcPts val="580"/>
              </a:spcBef>
              <a:buChar char="–"/>
              <a:tabLst>
                <a:tab pos="525780" algn="l"/>
                <a:tab pos="526415" algn="l"/>
              </a:tabLst>
            </a:pPr>
            <a:r>
              <a:rPr sz="2000" dirty="0">
                <a:latin typeface="Arial"/>
                <a:cs typeface="Arial"/>
              </a:rPr>
              <a:t>insects</a:t>
            </a:r>
            <a:endParaRPr sz="2000">
              <a:latin typeface="Arial"/>
              <a:cs typeface="Arial"/>
            </a:endParaRPr>
          </a:p>
          <a:p>
            <a:pPr marL="525780" marR="5080" indent="-513080">
              <a:lnSpc>
                <a:spcPct val="100000"/>
              </a:lnSpc>
              <a:spcBef>
                <a:spcPts val="480"/>
              </a:spcBef>
              <a:buChar char="–"/>
              <a:tabLst>
                <a:tab pos="525780" algn="l"/>
                <a:tab pos="526415" algn="l"/>
              </a:tabLst>
            </a:pPr>
            <a:r>
              <a:rPr sz="2000" dirty="0">
                <a:latin typeface="Arial"/>
                <a:cs typeface="Arial"/>
              </a:rPr>
              <a:t>may support growth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 change to the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7157" y="496646"/>
            <a:ext cx="4421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85" dirty="0">
                <a:latin typeface="Trebuchet MS"/>
                <a:cs typeface="Trebuchet MS"/>
              </a:rPr>
              <a:t>INCUBATION</a:t>
            </a:r>
            <a:r>
              <a:rPr sz="4000" spc="-350" dirty="0">
                <a:latin typeface="Trebuchet MS"/>
                <a:cs typeface="Trebuchet MS"/>
              </a:rPr>
              <a:t> </a:t>
            </a:r>
            <a:r>
              <a:rPr sz="4000" spc="-165" dirty="0">
                <a:latin typeface="Trebuchet MS"/>
                <a:cs typeface="Trebuchet MS"/>
              </a:rPr>
              <a:t>PERIOD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541" y="1918461"/>
            <a:ext cx="8291195" cy="311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8865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latin typeface="Arial"/>
                <a:cs typeface="Arial"/>
              </a:rPr>
              <a:t>It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period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between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entry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organism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130" dirty="0">
                <a:latin typeface="Arial"/>
                <a:cs typeface="Arial"/>
              </a:rPr>
              <a:t>appearance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first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symptom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30" dirty="0">
                <a:latin typeface="Arial"/>
                <a:cs typeface="Arial"/>
              </a:rPr>
              <a:t>Knowledge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60" dirty="0">
                <a:latin typeface="Arial"/>
                <a:cs typeface="Arial"/>
              </a:rPr>
              <a:t>incubation </a:t>
            </a:r>
            <a:r>
              <a:rPr sz="2400" spc="-55" dirty="0">
                <a:latin typeface="Arial"/>
                <a:cs typeface="Arial"/>
              </a:rPr>
              <a:t>period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25" dirty="0">
                <a:latin typeface="Arial"/>
                <a:cs typeface="Arial"/>
              </a:rPr>
              <a:t>important</a:t>
            </a:r>
            <a:r>
              <a:rPr sz="2400" spc="-5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600"/>
              </a:spcBef>
              <a:buClr>
                <a:srgbClr val="C0504D"/>
              </a:buClr>
              <a:buChar char="•"/>
              <a:tabLst>
                <a:tab pos="187960" algn="l"/>
              </a:tabLst>
            </a:pPr>
            <a:r>
              <a:rPr sz="2400" spc="-114" dirty="0">
                <a:latin typeface="Arial"/>
                <a:cs typeface="Arial"/>
              </a:rPr>
              <a:t>Surveillance </a:t>
            </a:r>
            <a:r>
              <a:rPr sz="2400" spc="-110" dirty="0">
                <a:latin typeface="Arial"/>
                <a:cs typeface="Arial"/>
              </a:rPr>
              <a:t>and </a:t>
            </a:r>
            <a:r>
              <a:rPr sz="2400" spc="-70" dirty="0">
                <a:latin typeface="Arial"/>
                <a:cs typeface="Arial"/>
              </a:rPr>
              <a:t>quarantine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45" dirty="0">
                <a:latin typeface="Arial"/>
                <a:cs typeface="Arial"/>
              </a:rPr>
              <a:t>some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diseases</a:t>
            </a:r>
            <a:endParaRPr sz="240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600"/>
              </a:spcBef>
              <a:buClr>
                <a:srgbClr val="C0504D"/>
              </a:buClr>
              <a:buChar char="•"/>
              <a:tabLst>
                <a:tab pos="187960" algn="l"/>
              </a:tabLst>
            </a:pPr>
            <a:r>
              <a:rPr sz="2400" spc="-70" dirty="0">
                <a:latin typeface="Arial"/>
                <a:cs typeface="Arial"/>
              </a:rPr>
              <a:t>Application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preventive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measures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abort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modify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attack.</a:t>
            </a:r>
            <a:endParaRPr sz="240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600"/>
              </a:spcBef>
              <a:buClr>
                <a:srgbClr val="C0504D"/>
              </a:buClr>
              <a:buChar char="•"/>
              <a:tabLst>
                <a:tab pos="187960" algn="l"/>
              </a:tabLst>
            </a:pPr>
            <a:r>
              <a:rPr sz="2400" spc="-40" dirty="0">
                <a:latin typeface="Arial"/>
                <a:cs typeface="Arial"/>
              </a:rPr>
              <a:t>Identification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30" dirty="0">
                <a:latin typeface="Arial"/>
                <a:cs typeface="Arial"/>
              </a:rPr>
              <a:t>source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infection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7915" y="23982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1310" y="33220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86247" y="4965649"/>
            <a:ext cx="14617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065" y="53252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4" y="204172"/>
                </a:lnTo>
                <a:lnTo>
                  <a:pt x="538625" y="204172"/>
                </a:lnTo>
                <a:lnTo>
                  <a:pt x="486661" y="203895"/>
                </a:lnTo>
                <a:lnTo>
                  <a:pt x="434691" y="201973"/>
                </a:lnTo>
                <a:lnTo>
                  <a:pt x="382756" y="198403"/>
                </a:lnTo>
                <a:lnTo>
                  <a:pt x="330895" y="193183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499"/>
                </a:lnTo>
                <a:lnTo>
                  <a:pt x="898945" y="160283"/>
                </a:lnTo>
                <a:lnTo>
                  <a:pt x="848112" y="171443"/>
                </a:lnTo>
                <a:lnTo>
                  <a:pt x="797000" y="180979"/>
                </a:lnTo>
                <a:lnTo>
                  <a:pt x="745648" y="188885"/>
                </a:lnTo>
                <a:lnTo>
                  <a:pt x="694096" y="195161"/>
                </a:lnTo>
                <a:lnTo>
                  <a:pt x="642381" y="199802"/>
                </a:lnTo>
                <a:lnTo>
                  <a:pt x="590545" y="202807"/>
                </a:lnTo>
                <a:lnTo>
                  <a:pt x="538625" y="204172"/>
                </a:lnTo>
                <a:lnTo>
                  <a:pt x="1021244" y="204172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04286" y="48192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36011" y="33649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4014" y="23982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6930" y="17901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0"/>
              </a:spcBef>
            </a:pPr>
            <a:r>
              <a:rPr dirty="0"/>
              <a:t>Chain of</a:t>
            </a:r>
            <a:r>
              <a:rPr spc="-65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16" name="object 16"/>
          <p:cNvSpPr/>
          <p:nvPr/>
        </p:nvSpPr>
        <p:spPr>
          <a:xfrm>
            <a:off x="3732276" y="5233415"/>
            <a:ext cx="1999488" cy="1313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9901" y="5257800"/>
            <a:ext cx="1905000" cy="1219200"/>
          </a:xfrm>
          <a:custGeom>
            <a:avLst/>
            <a:gdLst/>
            <a:ahLst/>
            <a:cxnLst/>
            <a:rect l="l" t="t" r="r" b="b"/>
            <a:pathLst>
              <a:path w="1905000" h="1219200">
                <a:moveTo>
                  <a:pt x="0" y="609600"/>
                </a:moveTo>
                <a:lnTo>
                  <a:pt x="6885" y="535917"/>
                </a:lnTo>
                <a:lnTo>
                  <a:pt x="27010" y="464843"/>
                </a:lnTo>
                <a:lnTo>
                  <a:pt x="59578" y="396889"/>
                </a:lnTo>
                <a:lnTo>
                  <a:pt x="80279" y="364240"/>
                </a:lnTo>
                <a:lnTo>
                  <a:pt x="103793" y="332563"/>
                </a:lnTo>
                <a:lnTo>
                  <a:pt x="130019" y="301921"/>
                </a:lnTo>
                <a:lnTo>
                  <a:pt x="158859" y="272377"/>
                </a:lnTo>
                <a:lnTo>
                  <a:pt x="190212" y="243996"/>
                </a:lnTo>
                <a:lnTo>
                  <a:pt x="223979" y="216840"/>
                </a:lnTo>
                <a:lnTo>
                  <a:pt x="260061" y="190975"/>
                </a:lnTo>
                <a:lnTo>
                  <a:pt x="298358" y="166463"/>
                </a:lnTo>
                <a:lnTo>
                  <a:pt x="338771" y="143368"/>
                </a:lnTo>
                <a:lnTo>
                  <a:pt x="381199" y="121755"/>
                </a:lnTo>
                <a:lnTo>
                  <a:pt x="425544" y="101687"/>
                </a:lnTo>
                <a:lnTo>
                  <a:pt x="471706" y="83227"/>
                </a:lnTo>
                <a:lnTo>
                  <a:pt x="519585" y="66439"/>
                </a:lnTo>
                <a:lnTo>
                  <a:pt x="569082" y="51388"/>
                </a:lnTo>
                <a:lnTo>
                  <a:pt x="620097" y="38137"/>
                </a:lnTo>
                <a:lnTo>
                  <a:pt x="672531" y="26750"/>
                </a:lnTo>
                <a:lnTo>
                  <a:pt x="726284" y="17290"/>
                </a:lnTo>
                <a:lnTo>
                  <a:pt x="781258" y="9821"/>
                </a:lnTo>
                <a:lnTo>
                  <a:pt x="837351" y="4407"/>
                </a:lnTo>
                <a:lnTo>
                  <a:pt x="894465" y="1112"/>
                </a:lnTo>
                <a:lnTo>
                  <a:pt x="952500" y="0"/>
                </a:lnTo>
                <a:lnTo>
                  <a:pt x="1010521" y="1112"/>
                </a:lnTo>
                <a:lnTo>
                  <a:pt x="1067624" y="4407"/>
                </a:lnTo>
                <a:lnTo>
                  <a:pt x="1123708" y="9821"/>
                </a:lnTo>
                <a:lnTo>
                  <a:pt x="1178674" y="17290"/>
                </a:lnTo>
                <a:lnTo>
                  <a:pt x="1232421" y="26750"/>
                </a:lnTo>
                <a:lnTo>
                  <a:pt x="1284851" y="38137"/>
                </a:lnTo>
                <a:lnTo>
                  <a:pt x="1335863" y="51388"/>
                </a:lnTo>
                <a:lnTo>
                  <a:pt x="1385358" y="66439"/>
                </a:lnTo>
                <a:lnTo>
                  <a:pt x="1433237" y="83227"/>
                </a:lnTo>
                <a:lnTo>
                  <a:pt x="1479399" y="101687"/>
                </a:lnTo>
                <a:lnTo>
                  <a:pt x="1523745" y="121755"/>
                </a:lnTo>
                <a:lnTo>
                  <a:pt x="1566176" y="143368"/>
                </a:lnTo>
                <a:lnTo>
                  <a:pt x="1606591" y="166463"/>
                </a:lnTo>
                <a:lnTo>
                  <a:pt x="1644892" y="190975"/>
                </a:lnTo>
                <a:lnTo>
                  <a:pt x="1680978" y="216840"/>
                </a:lnTo>
                <a:lnTo>
                  <a:pt x="1714749" y="243996"/>
                </a:lnTo>
                <a:lnTo>
                  <a:pt x="1746107" y="272377"/>
                </a:lnTo>
                <a:lnTo>
                  <a:pt x="1774951" y="301921"/>
                </a:lnTo>
                <a:lnTo>
                  <a:pt x="1801183" y="332563"/>
                </a:lnTo>
                <a:lnTo>
                  <a:pt x="1824701" y="364240"/>
                </a:lnTo>
                <a:lnTo>
                  <a:pt x="1845407" y="396889"/>
                </a:lnTo>
                <a:lnTo>
                  <a:pt x="1877982" y="464843"/>
                </a:lnTo>
                <a:lnTo>
                  <a:pt x="1898112" y="535917"/>
                </a:lnTo>
                <a:lnTo>
                  <a:pt x="1905000" y="609600"/>
                </a:lnTo>
                <a:lnTo>
                  <a:pt x="1903261" y="646735"/>
                </a:lnTo>
                <a:lnTo>
                  <a:pt x="1889653" y="719177"/>
                </a:lnTo>
                <a:lnTo>
                  <a:pt x="1863200" y="788755"/>
                </a:lnTo>
                <a:lnTo>
                  <a:pt x="1824701" y="854959"/>
                </a:lnTo>
                <a:lnTo>
                  <a:pt x="1801183" y="886636"/>
                </a:lnTo>
                <a:lnTo>
                  <a:pt x="1774952" y="917278"/>
                </a:lnTo>
                <a:lnTo>
                  <a:pt x="1746107" y="946822"/>
                </a:lnTo>
                <a:lnTo>
                  <a:pt x="1714749" y="975203"/>
                </a:lnTo>
                <a:lnTo>
                  <a:pt x="1680978" y="1002359"/>
                </a:lnTo>
                <a:lnTo>
                  <a:pt x="1644892" y="1028224"/>
                </a:lnTo>
                <a:lnTo>
                  <a:pt x="1606591" y="1052736"/>
                </a:lnTo>
                <a:lnTo>
                  <a:pt x="1566176" y="1075831"/>
                </a:lnTo>
                <a:lnTo>
                  <a:pt x="1523745" y="1097444"/>
                </a:lnTo>
                <a:lnTo>
                  <a:pt x="1479399" y="1117512"/>
                </a:lnTo>
                <a:lnTo>
                  <a:pt x="1433237" y="1135972"/>
                </a:lnTo>
                <a:lnTo>
                  <a:pt x="1385358" y="1152760"/>
                </a:lnTo>
                <a:lnTo>
                  <a:pt x="1335863" y="1167811"/>
                </a:lnTo>
                <a:lnTo>
                  <a:pt x="1284851" y="1181062"/>
                </a:lnTo>
                <a:lnTo>
                  <a:pt x="1232421" y="1192449"/>
                </a:lnTo>
                <a:lnTo>
                  <a:pt x="1178674" y="1201909"/>
                </a:lnTo>
                <a:lnTo>
                  <a:pt x="1123708" y="1209378"/>
                </a:lnTo>
                <a:lnTo>
                  <a:pt x="1067624" y="1214792"/>
                </a:lnTo>
                <a:lnTo>
                  <a:pt x="1010521" y="1218087"/>
                </a:lnTo>
                <a:lnTo>
                  <a:pt x="952500" y="1219200"/>
                </a:lnTo>
                <a:lnTo>
                  <a:pt x="894465" y="1218087"/>
                </a:lnTo>
                <a:lnTo>
                  <a:pt x="837351" y="1214792"/>
                </a:lnTo>
                <a:lnTo>
                  <a:pt x="781258" y="1209378"/>
                </a:lnTo>
                <a:lnTo>
                  <a:pt x="726284" y="1201909"/>
                </a:lnTo>
                <a:lnTo>
                  <a:pt x="672531" y="1192449"/>
                </a:lnTo>
                <a:lnTo>
                  <a:pt x="620097" y="1181062"/>
                </a:lnTo>
                <a:lnTo>
                  <a:pt x="569082" y="1167811"/>
                </a:lnTo>
                <a:lnTo>
                  <a:pt x="519585" y="1152760"/>
                </a:lnTo>
                <a:lnTo>
                  <a:pt x="471706" y="1135972"/>
                </a:lnTo>
                <a:lnTo>
                  <a:pt x="425544" y="1117512"/>
                </a:lnTo>
                <a:lnTo>
                  <a:pt x="381199" y="1097444"/>
                </a:lnTo>
                <a:lnTo>
                  <a:pt x="338771" y="1075831"/>
                </a:lnTo>
                <a:lnTo>
                  <a:pt x="298358" y="1052736"/>
                </a:lnTo>
                <a:lnTo>
                  <a:pt x="260061" y="1028224"/>
                </a:lnTo>
                <a:lnTo>
                  <a:pt x="223979" y="1002359"/>
                </a:lnTo>
                <a:lnTo>
                  <a:pt x="190212" y="975203"/>
                </a:lnTo>
                <a:lnTo>
                  <a:pt x="158859" y="946822"/>
                </a:lnTo>
                <a:lnTo>
                  <a:pt x="130019" y="917278"/>
                </a:lnTo>
                <a:lnTo>
                  <a:pt x="103793" y="886636"/>
                </a:lnTo>
                <a:lnTo>
                  <a:pt x="80279" y="854959"/>
                </a:lnTo>
                <a:lnTo>
                  <a:pt x="59578" y="822310"/>
                </a:lnTo>
                <a:lnTo>
                  <a:pt x="27010" y="754356"/>
                </a:lnTo>
                <a:lnTo>
                  <a:pt x="6885" y="683282"/>
                </a:lnTo>
                <a:lnTo>
                  <a:pt x="0" y="6096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9876" y="1271016"/>
            <a:ext cx="2151888" cy="1313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7501" y="1295400"/>
            <a:ext cx="2057400" cy="1219200"/>
          </a:xfrm>
          <a:custGeom>
            <a:avLst/>
            <a:gdLst/>
            <a:ahLst/>
            <a:cxnLst/>
            <a:rect l="l" t="t" r="r" b="b"/>
            <a:pathLst>
              <a:path w="2057400" h="1219200">
                <a:moveTo>
                  <a:pt x="0" y="609600"/>
                </a:moveTo>
                <a:lnTo>
                  <a:pt x="6919" y="538506"/>
                </a:lnTo>
                <a:lnTo>
                  <a:pt x="27165" y="469822"/>
                </a:lnTo>
                <a:lnTo>
                  <a:pt x="59965" y="404005"/>
                </a:lnTo>
                <a:lnTo>
                  <a:pt x="104547" y="341511"/>
                </a:lnTo>
                <a:lnTo>
                  <a:pt x="131015" y="311653"/>
                </a:lnTo>
                <a:lnTo>
                  <a:pt x="160140" y="282798"/>
                </a:lnTo>
                <a:lnTo>
                  <a:pt x="191825" y="255003"/>
                </a:lnTo>
                <a:lnTo>
                  <a:pt x="225974" y="228324"/>
                </a:lnTo>
                <a:lnTo>
                  <a:pt x="262489" y="202819"/>
                </a:lnTo>
                <a:lnTo>
                  <a:pt x="301275" y="178546"/>
                </a:lnTo>
                <a:lnTo>
                  <a:pt x="342236" y="155560"/>
                </a:lnTo>
                <a:lnTo>
                  <a:pt x="385274" y="133920"/>
                </a:lnTo>
                <a:lnTo>
                  <a:pt x="430293" y="113683"/>
                </a:lnTo>
                <a:lnTo>
                  <a:pt x="477198" y="94906"/>
                </a:lnTo>
                <a:lnTo>
                  <a:pt x="525891" y="77645"/>
                </a:lnTo>
                <a:lnTo>
                  <a:pt x="576276" y="61959"/>
                </a:lnTo>
                <a:lnTo>
                  <a:pt x="628257" y="47904"/>
                </a:lnTo>
                <a:lnTo>
                  <a:pt x="681737" y="35538"/>
                </a:lnTo>
                <a:lnTo>
                  <a:pt x="736619" y="24917"/>
                </a:lnTo>
                <a:lnTo>
                  <a:pt x="792808" y="16099"/>
                </a:lnTo>
                <a:lnTo>
                  <a:pt x="850207" y="9141"/>
                </a:lnTo>
                <a:lnTo>
                  <a:pt x="908720" y="4101"/>
                </a:lnTo>
                <a:lnTo>
                  <a:pt x="968249" y="1034"/>
                </a:lnTo>
                <a:lnTo>
                  <a:pt x="1028700" y="0"/>
                </a:lnTo>
                <a:lnTo>
                  <a:pt x="1089137" y="1034"/>
                </a:lnTo>
                <a:lnTo>
                  <a:pt x="1148656" y="4101"/>
                </a:lnTo>
                <a:lnTo>
                  <a:pt x="1207159" y="9141"/>
                </a:lnTo>
                <a:lnTo>
                  <a:pt x="1264551" y="16099"/>
                </a:lnTo>
                <a:lnTo>
                  <a:pt x="1320734" y="24917"/>
                </a:lnTo>
                <a:lnTo>
                  <a:pt x="1375612" y="35538"/>
                </a:lnTo>
                <a:lnTo>
                  <a:pt x="1429089" y="47904"/>
                </a:lnTo>
                <a:lnTo>
                  <a:pt x="1481068" y="61959"/>
                </a:lnTo>
                <a:lnTo>
                  <a:pt x="1531452" y="77645"/>
                </a:lnTo>
                <a:lnTo>
                  <a:pt x="1580145" y="94906"/>
                </a:lnTo>
                <a:lnTo>
                  <a:pt x="1627050" y="113683"/>
                </a:lnTo>
                <a:lnTo>
                  <a:pt x="1672072" y="133920"/>
                </a:lnTo>
                <a:lnTo>
                  <a:pt x="1715113" y="155560"/>
                </a:lnTo>
                <a:lnTo>
                  <a:pt x="1756076" y="178546"/>
                </a:lnTo>
                <a:lnTo>
                  <a:pt x="1794866" y="202819"/>
                </a:lnTo>
                <a:lnTo>
                  <a:pt x="1831385" y="228324"/>
                </a:lnTo>
                <a:lnTo>
                  <a:pt x="1865538" y="255003"/>
                </a:lnTo>
                <a:lnTo>
                  <a:pt x="1897227" y="282798"/>
                </a:lnTo>
                <a:lnTo>
                  <a:pt x="1926357" y="311653"/>
                </a:lnTo>
                <a:lnTo>
                  <a:pt x="1952830" y="341511"/>
                </a:lnTo>
                <a:lnTo>
                  <a:pt x="1976550" y="372314"/>
                </a:lnTo>
                <a:lnTo>
                  <a:pt x="2015345" y="436527"/>
                </a:lnTo>
                <a:lnTo>
                  <a:pt x="2041970" y="503835"/>
                </a:lnTo>
                <a:lnTo>
                  <a:pt x="2055653" y="573780"/>
                </a:lnTo>
                <a:lnTo>
                  <a:pt x="2057400" y="609600"/>
                </a:lnTo>
                <a:lnTo>
                  <a:pt x="2055653" y="645419"/>
                </a:lnTo>
                <a:lnTo>
                  <a:pt x="2041970" y="715364"/>
                </a:lnTo>
                <a:lnTo>
                  <a:pt x="2015345" y="782672"/>
                </a:lnTo>
                <a:lnTo>
                  <a:pt x="1976550" y="846885"/>
                </a:lnTo>
                <a:lnTo>
                  <a:pt x="1952830" y="877688"/>
                </a:lnTo>
                <a:lnTo>
                  <a:pt x="1926357" y="907546"/>
                </a:lnTo>
                <a:lnTo>
                  <a:pt x="1897227" y="936401"/>
                </a:lnTo>
                <a:lnTo>
                  <a:pt x="1865538" y="964196"/>
                </a:lnTo>
                <a:lnTo>
                  <a:pt x="1831385" y="990875"/>
                </a:lnTo>
                <a:lnTo>
                  <a:pt x="1794866" y="1016380"/>
                </a:lnTo>
                <a:lnTo>
                  <a:pt x="1756076" y="1040653"/>
                </a:lnTo>
                <a:lnTo>
                  <a:pt x="1715113" y="1063639"/>
                </a:lnTo>
                <a:lnTo>
                  <a:pt x="1672072" y="1085279"/>
                </a:lnTo>
                <a:lnTo>
                  <a:pt x="1627050" y="1105516"/>
                </a:lnTo>
                <a:lnTo>
                  <a:pt x="1580145" y="1124293"/>
                </a:lnTo>
                <a:lnTo>
                  <a:pt x="1531452" y="1141554"/>
                </a:lnTo>
                <a:lnTo>
                  <a:pt x="1481068" y="1157240"/>
                </a:lnTo>
                <a:lnTo>
                  <a:pt x="1429089" y="1171295"/>
                </a:lnTo>
                <a:lnTo>
                  <a:pt x="1375612" y="1183661"/>
                </a:lnTo>
                <a:lnTo>
                  <a:pt x="1320734" y="1194282"/>
                </a:lnTo>
                <a:lnTo>
                  <a:pt x="1264551" y="1203100"/>
                </a:lnTo>
                <a:lnTo>
                  <a:pt x="1207159" y="1210058"/>
                </a:lnTo>
                <a:lnTo>
                  <a:pt x="1148656" y="1215098"/>
                </a:lnTo>
                <a:lnTo>
                  <a:pt x="1089137" y="1218165"/>
                </a:lnTo>
                <a:lnTo>
                  <a:pt x="1028700" y="1219200"/>
                </a:lnTo>
                <a:lnTo>
                  <a:pt x="968249" y="1218165"/>
                </a:lnTo>
                <a:lnTo>
                  <a:pt x="908720" y="1215098"/>
                </a:lnTo>
                <a:lnTo>
                  <a:pt x="850207" y="1210058"/>
                </a:lnTo>
                <a:lnTo>
                  <a:pt x="792808" y="1203100"/>
                </a:lnTo>
                <a:lnTo>
                  <a:pt x="736619" y="1194282"/>
                </a:lnTo>
                <a:lnTo>
                  <a:pt x="681737" y="1183661"/>
                </a:lnTo>
                <a:lnTo>
                  <a:pt x="628257" y="1171295"/>
                </a:lnTo>
                <a:lnTo>
                  <a:pt x="576276" y="1157240"/>
                </a:lnTo>
                <a:lnTo>
                  <a:pt x="525891" y="1141554"/>
                </a:lnTo>
                <a:lnTo>
                  <a:pt x="477198" y="1124293"/>
                </a:lnTo>
                <a:lnTo>
                  <a:pt x="430293" y="1105516"/>
                </a:lnTo>
                <a:lnTo>
                  <a:pt x="385274" y="1085279"/>
                </a:lnTo>
                <a:lnTo>
                  <a:pt x="342236" y="1063639"/>
                </a:lnTo>
                <a:lnTo>
                  <a:pt x="301275" y="1040653"/>
                </a:lnTo>
                <a:lnTo>
                  <a:pt x="262489" y="1016380"/>
                </a:lnTo>
                <a:lnTo>
                  <a:pt x="225974" y="990875"/>
                </a:lnTo>
                <a:lnTo>
                  <a:pt x="191825" y="964196"/>
                </a:lnTo>
                <a:lnTo>
                  <a:pt x="160140" y="936401"/>
                </a:lnTo>
                <a:lnTo>
                  <a:pt x="131015" y="907546"/>
                </a:lnTo>
                <a:lnTo>
                  <a:pt x="104547" y="877688"/>
                </a:lnTo>
                <a:lnTo>
                  <a:pt x="80831" y="846885"/>
                </a:lnTo>
                <a:lnTo>
                  <a:pt x="42044" y="782672"/>
                </a:lnTo>
                <a:lnTo>
                  <a:pt x="15425" y="715364"/>
                </a:lnTo>
                <a:lnTo>
                  <a:pt x="1746" y="645419"/>
                </a:lnTo>
                <a:lnTo>
                  <a:pt x="0" y="6096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5513" y="461594"/>
            <a:ext cx="63487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60" dirty="0">
                <a:latin typeface="Trebuchet MS"/>
                <a:cs typeface="Trebuchet MS"/>
              </a:rPr>
              <a:t>The </a:t>
            </a:r>
            <a:r>
              <a:rPr sz="4400" spc="-240" dirty="0">
                <a:latin typeface="Trebuchet MS"/>
                <a:cs typeface="Trebuchet MS"/>
              </a:rPr>
              <a:t>Portal </a:t>
            </a:r>
            <a:r>
              <a:rPr sz="4400" spc="-185" dirty="0">
                <a:latin typeface="Trebuchet MS"/>
                <a:cs typeface="Trebuchet MS"/>
              </a:rPr>
              <a:t>of </a:t>
            </a:r>
            <a:r>
              <a:rPr sz="4400" spc="-285" dirty="0">
                <a:latin typeface="Trebuchet MS"/>
                <a:cs typeface="Trebuchet MS"/>
              </a:rPr>
              <a:t>Entry </a:t>
            </a:r>
            <a:r>
              <a:rPr sz="4400" spc="-200" dirty="0">
                <a:latin typeface="Trebuchet MS"/>
                <a:cs typeface="Trebuchet MS"/>
              </a:rPr>
              <a:t>and</a:t>
            </a:r>
            <a:r>
              <a:rPr sz="4400" spc="-630" dirty="0">
                <a:latin typeface="Trebuchet MS"/>
                <a:cs typeface="Trebuchet MS"/>
              </a:rPr>
              <a:t> </a:t>
            </a:r>
            <a:r>
              <a:rPr sz="4400" spc="-305" dirty="0">
                <a:latin typeface="Trebuchet MS"/>
                <a:cs typeface="Trebuchet MS"/>
              </a:rPr>
              <a:t>Exit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0816" y="1607565"/>
            <a:ext cx="7708900" cy="4982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2481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70" dirty="0">
                <a:solidFill>
                  <a:srgbClr val="0000FF"/>
                </a:solidFill>
                <a:latin typeface="Trebuchet MS"/>
                <a:cs typeface="Trebuchet MS"/>
              </a:rPr>
              <a:t>Portal</a:t>
            </a:r>
            <a:r>
              <a:rPr sz="3200" b="1" spc="-27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b="1" spc="-130" dirty="0">
                <a:solidFill>
                  <a:srgbClr val="0000FF"/>
                </a:solidFill>
                <a:latin typeface="Trebuchet MS"/>
                <a:cs typeface="Trebuchet MS"/>
              </a:rPr>
              <a:t>of</a:t>
            </a:r>
            <a:r>
              <a:rPr sz="3200" b="1" spc="-24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b="1" spc="-175" dirty="0">
                <a:solidFill>
                  <a:srgbClr val="0000FF"/>
                </a:solidFill>
                <a:latin typeface="Trebuchet MS"/>
                <a:cs typeface="Trebuchet MS"/>
              </a:rPr>
              <a:t>entry</a:t>
            </a:r>
            <a:r>
              <a:rPr sz="3200" spc="-175" dirty="0">
                <a:latin typeface="Arial"/>
                <a:cs typeface="Arial"/>
              </a:rPr>
              <a:t>: </a:t>
            </a:r>
            <a:r>
              <a:rPr sz="3200" spc="100" dirty="0">
                <a:latin typeface="Arial"/>
                <a:cs typeface="Arial"/>
              </a:rPr>
              <a:t>it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path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by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which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90" dirty="0">
                <a:latin typeface="Arial"/>
                <a:cs typeface="Arial"/>
              </a:rPr>
              <a:t>infectious </a:t>
            </a:r>
            <a:r>
              <a:rPr sz="3200" spc="-135" dirty="0">
                <a:latin typeface="Arial"/>
                <a:cs typeface="Arial"/>
              </a:rPr>
              <a:t>agent </a:t>
            </a:r>
            <a:r>
              <a:rPr sz="3200" spc="-120" dirty="0">
                <a:latin typeface="Arial"/>
                <a:cs typeface="Arial"/>
              </a:rPr>
              <a:t>enters </a:t>
            </a:r>
            <a:r>
              <a:rPr sz="3200" spc="-5" dirty="0">
                <a:latin typeface="Arial"/>
                <a:cs typeface="Arial"/>
              </a:rPr>
              <a:t>that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host</a:t>
            </a:r>
            <a:endParaRPr sz="3200">
              <a:latin typeface="Arial"/>
              <a:cs typeface="Arial"/>
            </a:endParaRPr>
          </a:p>
          <a:p>
            <a:pPr marL="355600" marR="9677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70" dirty="0">
                <a:solidFill>
                  <a:srgbClr val="0000FF"/>
                </a:solidFill>
                <a:latin typeface="Trebuchet MS"/>
                <a:cs typeface="Trebuchet MS"/>
              </a:rPr>
              <a:t>Portal </a:t>
            </a:r>
            <a:r>
              <a:rPr sz="3200" b="1" spc="-130" dirty="0">
                <a:solidFill>
                  <a:srgbClr val="0000FF"/>
                </a:solidFill>
                <a:latin typeface="Trebuchet MS"/>
                <a:cs typeface="Trebuchet MS"/>
              </a:rPr>
              <a:t>of </a:t>
            </a:r>
            <a:r>
              <a:rPr sz="3200" b="1" spc="-190" dirty="0">
                <a:solidFill>
                  <a:srgbClr val="0000FF"/>
                </a:solidFill>
                <a:latin typeface="Trebuchet MS"/>
                <a:cs typeface="Trebuchet MS"/>
              </a:rPr>
              <a:t>exit</a:t>
            </a:r>
            <a:r>
              <a:rPr sz="3200" spc="-190" dirty="0">
                <a:latin typeface="Arial"/>
                <a:cs typeface="Arial"/>
              </a:rPr>
              <a:t>: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75" dirty="0">
                <a:latin typeface="Arial"/>
                <a:cs typeface="Arial"/>
              </a:rPr>
              <a:t>path </a:t>
            </a:r>
            <a:r>
              <a:rPr sz="3200" spc="-135" dirty="0">
                <a:latin typeface="Arial"/>
                <a:cs typeface="Arial"/>
              </a:rPr>
              <a:t>by </a:t>
            </a:r>
            <a:r>
              <a:rPr sz="3200" spc="-90" dirty="0">
                <a:latin typeface="Arial"/>
                <a:cs typeface="Arial"/>
              </a:rPr>
              <a:t>which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90" dirty="0">
                <a:latin typeface="Arial"/>
                <a:cs typeface="Arial"/>
              </a:rPr>
              <a:t>infectious </a:t>
            </a:r>
            <a:r>
              <a:rPr sz="3200" spc="-135" dirty="0">
                <a:latin typeface="Arial"/>
                <a:cs typeface="Arial"/>
              </a:rPr>
              <a:t>agent </a:t>
            </a:r>
            <a:r>
              <a:rPr sz="3200" spc="-125" dirty="0">
                <a:latin typeface="Arial"/>
                <a:cs typeface="Arial"/>
              </a:rPr>
              <a:t>exits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85" dirty="0">
                <a:latin typeface="Arial"/>
                <a:cs typeface="Arial"/>
              </a:rPr>
              <a:t>infected</a:t>
            </a:r>
            <a:r>
              <a:rPr sz="3200" spc="-45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host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0" dirty="0">
                <a:latin typeface="Arial"/>
                <a:cs typeface="Arial"/>
              </a:rPr>
              <a:t>These </a:t>
            </a:r>
            <a:r>
              <a:rPr sz="3200" spc="-110" dirty="0">
                <a:latin typeface="Arial"/>
                <a:cs typeface="Arial"/>
              </a:rPr>
              <a:t>could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be:</a:t>
            </a:r>
            <a:endParaRPr sz="32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1007110" algn="l"/>
              </a:tabLst>
            </a:pPr>
            <a:r>
              <a:rPr sz="2400" i="1" spc="-5" dirty="0">
                <a:latin typeface="Arial"/>
                <a:cs typeface="Arial"/>
              </a:rPr>
              <a:t>Skin </a:t>
            </a:r>
            <a:r>
              <a:rPr sz="2400" dirty="0">
                <a:latin typeface="Arial"/>
                <a:cs typeface="Arial"/>
              </a:rPr>
              <a:t>=&gt; </a:t>
            </a:r>
            <a:r>
              <a:rPr sz="2400" spc="-5" dirty="0">
                <a:latin typeface="Arial"/>
                <a:cs typeface="Arial"/>
              </a:rPr>
              <a:t>Direct contact; e.g. scabies, fungal,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staph</a:t>
            </a:r>
            <a:endParaRPr sz="24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buFont typeface="Arial"/>
              <a:buChar char="•"/>
              <a:tabLst>
                <a:tab pos="1007110" algn="l"/>
              </a:tabLst>
            </a:pPr>
            <a:r>
              <a:rPr sz="2400" i="1" spc="-5" dirty="0">
                <a:latin typeface="Arial"/>
                <a:cs typeface="Arial"/>
              </a:rPr>
              <a:t>Mucous </a:t>
            </a:r>
            <a:r>
              <a:rPr sz="2400" i="1" spc="-10" dirty="0">
                <a:latin typeface="Arial"/>
                <a:cs typeface="Arial"/>
              </a:rPr>
              <a:t>membrane </a:t>
            </a:r>
            <a:r>
              <a:rPr sz="2400" dirty="0">
                <a:latin typeface="Arial"/>
                <a:cs typeface="Arial"/>
              </a:rPr>
              <a:t>=&gt; e.g. </a:t>
            </a:r>
            <a:r>
              <a:rPr sz="2400" spc="-60" dirty="0">
                <a:latin typeface="Arial"/>
                <a:cs typeface="Arial"/>
              </a:rPr>
              <a:t>HBV,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STDs</a:t>
            </a:r>
            <a:endParaRPr sz="24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buFont typeface="Arial"/>
              <a:buChar char="•"/>
              <a:tabLst>
                <a:tab pos="1007110" algn="l"/>
              </a:tabLst>
            </a:pPr>
            <a:r>
              <a:rPr sz="2400" i="1" spc="-5" dirty="0">
                <a:latin typeface="Arial"/>
                <a:cs typeface="Arial"/>
              </a:rPr>
              <a:t>Respiratory </a:t>
            </a:r>
            <a:r>
              <a:rPr sz="2400" i="1" dirty="0">
                <a:latin typeface="Arial"/>
                <a:cs typeface="Arial"/>
              </a:rPr>
              <a:t>tract </a:t>
            </a:r>
            <a:r>
              <a:rPr sz="2400" dirty="0">
                <a:latin typeface="Arial"/>
                <a:cs typeface="Arial"/>
              </a:rPr>
              <a:t>=&gt; </a:t>
            </a:r>
            <a:r>
              <a:rPr sz="2400" spc="-5" dirty="0">
                <a:latin typeface="Arial"/>
                <a:cs typeface="Arial"/>
              </a:rPr>
              <a:t>rhinovirus,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EBV</a:t>
            </a:r>
            <a:endParaRPr sz="24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buFont typeface="Arial"/>
              <a:buChar char="•"/>
              <a:tabLst>
                <a:tab pos="1007110" algn="l"/>
              </a:tabLst>
            </a:pPr>
            <a:r>
              <a:rPr sz="2400" i="1" dirty="0">
                <a:latin typeface="Arial"/>
                <a:cs typeface="Arial"/>
              </a:rPr>
              <a:t>GIT </a:t>
            </a:r>
            <a:r>
              <a:rPr sz="2400" dirty="0">
                <a:latin typeface="Arial"/>
                <a:cs typeface="Arial"/>
              </a:rPr>
              <a:t>=&gt; </a:t>
            </a:r>
            <a:r>
              <a:rPr sz="2400" spc="-5" dirty="0">
                <a:latin typeface="Arial"/>
                <a:cs typeface="Arial"/>
              </a:rPr>
              <a:t>E-coli, enteric </a:t>
            </a:r>
            <a:r>
              <a:rPr sz="2400" dirty="0">
                <a:latin typeface="Arial"/>
                <a:cs typeface="Arial"/>
              </a:rPr>
              <a:t>virus,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HAV</a:t>
            </a:r>
            <a:endParaRPr sz="24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buFont typeface="Arial"/>
              <a:buChar char="•"/>
              <a:tabLst>
                <a:tab pos="1007110" algn="l"/>
              </a:tabLst>
            </a:pPr>
            <a:r>
              <a:rPr sz="2400" i="1" dirty="0">
                <a:latin typeface="Arial"/>
                <a:cs typeface="Arial"/>
              </a:rPr>
              <a:t>GUT </a:t>
            </a:r>
            <a:r>
              <a:rPr sz="2400" dirty="0">
                <a:latin typeface="Arial"/>
                <a:cs typeface="Arial"/>
              </a:rPr>
              <a:t>=&gt; </a:t>
            </a:r>
            <a:r>
              <a:rPr sz="2400" spc="-5" dirty="0">
                <a:latin typeface="Arial"/>
                <a:cs typeface="Arial"/>
              </a:rPr>
              <a:t>gonorrhoea,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syphilis…..</a:t>
            </a:r>
            <a:endParaRPr sz="2400">
              <a:latin typeface="Arial"/>
              <a:cs typeface="Arial"/>
            </a:endParaRPr>
          </a:p>
          <a:p>
            <a:pPr marL="1006475" lvl="1" indent="-190500">
              <a:lnSpc>
                <a:spcPct val="100000"/>
              </a:lnSpc>
              <a:buFont typeface="Arial"/>
              <a:buChar char="•"/>
              <a:tabLst>
                <a:tab pos="1007110" algn="l"/>
              </a:tabLst>
            </a:pPr>
            <a:r>
              <a:rPr sz="2400" i="1" spc="-5" dirty="0">
                <a:latin typeface="Arial"/>
                <a:cs typeface="Arial"/>
              </a:rPr>
              <a:t>Blood </a:t>
            </a:r>
            <a:r>
              <a:rPr sz="2400" dirty="0">
                <a:latin typeface="Arial"/>
                <a:cs typeface="Arial"/>
              </a:rPr>
              <a:t>=&gt; </a:t>
            </a:r>
            <a:r>
              <a:rPr sz="2400" spc="-60" dirty="0">
                <a:latin typeface="Arial"/>
                <a:cs typeface="Arial"/>
              </a:rPr>
              <a:t>HIV, </a:t>
            </a:r>
            <a:r>
              <a:rPr sz="2400" spc="-65" dirty="0">
                <a:latin typeface="Arial"/>
                <a:cs typeface="Arial"/>
              </a:rPr>
              <a:t>HCV, </a:t>
            </a:r>
            <a:r>
              <a:rPr sz="2400" spc="-60" dirty="0">
                <a:latin typeface="Arial"/>
                <a:cs typeface="Arial"/>
              </a:rPr>
              <a:t>HBV,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malaria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7915" y="23982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1310" y="33220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86247" y="4965649"/>
            <a:ext cx="14617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065" y="53252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4" y="204172"/>
                </a:lnTo>
                <a:lnTo>
                  <a:pt x="538625" y="204172"/>
                </a:lnTo>
                <a:lnTo>
                  <a:pt x="486661" y="203895"/>
                </a:lnTo>
                <a:lnTo>
                  <a:pt x="434691" y="201973"/>
                </a:lnTo>
                <a:lnTo>
                  <a:pt x="382756" y="198403"/>
                </a:lnTo>
                <a:lnTo>
                  <a:pt x="330895" y="193183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499"/>
                </a:lnTo>
                <a:lnTo>
                  <a:pt x="898945" y="160283"/>
                </a:lnTo>
                <a:lnTo>
                  <a:pt x="848112" y="171443"/>
                </a:lnTo>
                <a:lnTo>
                  <a:pt x="797000" y="180979"/>
                </a:lnTo>
                <a:lnTo>
                  <a:pt x="745648" y="188885"/>
                </a:lnTo>
                <a:lnTo>
                  <a:pt x="694096" y="195161"/>
                </a:lnTo>
                <a:lnTo>
                  <a:pt x="642381" y="199802"/>
                </a:lnTo>
                <a:lnTo>
                  <a:pt x="590545" y="202807"/>
                </a:lnTo>
                <a:lnTo>
                  <a:pt x="538625" y="204172"/>
                </a:lnTo>
                <a:lnTo>
                  <a:pt x="1021244" y="204172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04286" y="48192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36011" y="33649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4014" y="23982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6930" y="17901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0"/>
              </a:spcBef>
            </a:pPr>
            <a:r>
              <a:rPr dirty="0"/>
              <a:t>Chain of</a:t>
            </a:r>
            <a:r>
              <a:rPr spc="-65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16" name="object 16"/>
          <p:cNvSpPr/>
          <p:nvPr/>
        </p:nvSpPr>
        <p:spPr>
          <a:xfrm>
            <a:off x="1598675" y="4623815"/>
            <a:ext cx="2990088" cy="1999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46301" y="4648200"/>
            <a:ext cx="2895600" cy="1905000"/>
          </a:xfrm>
          <a:custGeom>
            <a:avLst/>
            <a:gdLst/>
            <a:ahLst/>
            <a:cxnLst/>
            <a:rect l="l" t="t" r="r" b="b"/>
            <a:pathLst>
              <a:path w="2895600" h="1905000">
                <a:moveTo>
                  <a:pt x="0" y="952500"/>
                </a:moveTo>
                <a:lnTo>
                  <a:pt x="1149" y="914192"/>
                </a:lnTo>
                <a:lnTo>
                  <a:pt x="10214" y="838756"/>
                </a:lnTo>
                <a:lnTo>
                  <a:pt x="28014" y="765083"/>
                </a:lnTo>
                <a:lnTo>
                  <a:pt x="54202" y="693401"/>
                </a:lnTo>
                <a:lnTo>
                  <a:pt x="70334" y="658378"/>
                </a:lnTo>
                <a:lnTo>
                  <a:pt x="88433" y="623938"/>
                </a:lnTo>
                <a:lnTo>
                  <a:pt x="108456" y="590109"/>
                </a:lnTo>
                <a:lnTo>
                  <a:pt x="130361" y="556920"/>
                </a:lnTo>
                <a:lnTo>
                  <a:pt x="154103" y="524400"/>
                </a:lnTo>
                <a:lnTo>
                  <a:pt x="179640" y="492577"/>
                </a:lnTo>
                <a:lnTo>
                  <a:pt x="206928" y="461478"/>
                </a:lnTo>
                <a:lnTo>
                  <a:pt x="235924" y="431134"/>
                </a:lnTo>
                <a:lnTo>
                  <a:pt x="266585" y="401572"/>
                </a:lnTo>
                <a:lnTo>
                  <a:pt x="298868" y="372821"/>
                </a:lnTo>
                <a:lnTo>
                  <a:pt x="332729" y="344909"/>
                </a:lnTo>
                <a:lnTo>
                  <a:pt x="368126" y="317864"/>
                </a:lnTo>
                <a:lnTo>
                  <a:pt x="405015" y="291716"/>
                </a:lnTo>
                <a:lnTo>
                  <a:pt x="443352" y="266492"/>
                </a:lnTo>
                <a:lnTo>
                  <a:pt x="483095" y="242221"/>
                </a:lnTo>
                <a:lnTo>
                  <a:pt x="524201" y="218932"/>
                </a:lnTo>
                <a:lnTo>
                  <a:pt x="566625" y="196653"/>
                </a:lnTo>
                <a:lnTo>
                  <a:pt x="610326" y="175412"/>
                </a:lnTo>
                <a:lnTo>
                  <a:pt x="655259" y="155238"/>
                </a:lnTo>
                <a:lnTo>
                  <a:pt x="701382" y="136159"/>
                </a:lnTo>
                <a:lnTo>
                  <a:pt x="748651" y="118204"/>
                </a:lnTo>
                <a:lnTo>
                  <a:pt x="797024" y="101401"/>
                </a:lnTo>
                <a:lnTo>
                  <a:pt x="846456" y="85779"/>
                </a:lnTo>
                <a:lnTo>
                  <a:pt x="896904" y="71366"/>
                </a:lnTo>
                <a:lnTo>
                  <a:pt x="948327" y="58190"/>
                </a:lnTo>
                <a:lnTo>
                  <a:pt x="1000679" y="46281"/>
                </a:lnTo>
                <a:lnTo>
                  <a:pt x="1053918" y="35666"/>
                </a:lnTo>
                <a:lnTo>
                  <a:pt x="1108002" y="26374"/>
                </a:lnTo>
                <a:lnTo>
                  <a:pt x="1162885" y="18434"/>
                </a:lnTo>
                <a:lnTo>
                  <a:pt x="1218526" y="11873"/>
                </a:lnTo>
                <a:lnTo>
                  <a:pt x="1274881" y="6721"/>
                </a:lnTo>
                <a:lnTo>
                  <a:pt x="1331908" y="3006"/>
                </a:lnTo>
                <a:lnTo>
                  <a:pt x="1389561" y="756"/>
                </a:lnTo>
                <a:lnTo>
                  <a:pt x="1447800" y="0"/>
                </a:lnTo>
                <a:lnTo>
                  <a:pt x="1506029" y="756"/>
                </a:lnTo>
                <a:lnTo>
                  <a:pt x="1563675" y="3006"/>
                </a:lnTo>
                <a:lnTo>
                  <a:pt x="1620694" y="6721"/>
                </a:lnTo>
                <a:lnTo>
                  <a:pt x="1677042" y="11873"/>
                </a:lnTo>
                <a:lnTo>
                  <a:pt x="1732678" y="18434"/>
                </a:lnTo>
                <a:lnTo>
                  <a:pt x="1787557" y="26374"/>
                </a:lnTo>
                <a:lnTo>
                  <a:pt x="1841636" y="35666"/>
                </a:lnTo>
                <a:lnTo>
                  <a:pt x="1894872" y="46281"/>
                </a:lnTo>
                <a:lnTo>
                  <a:pt x="1947221" y="58190"/>
                </a:lnTo>
                <a:lnTo>
                  <a:pt x="1998641" y="71366"/>
                </a:lnTo>
                <a:lnTo>
                  <a:pt x="2049089" y="85779"/>
                </a:lnTo>
                <a:lnTo>
                  <a:pt x="2098520" y="101401"/>
                </a:lnTo>
                <a:lnTo>
                  <a:pt x="2146891" y="118204"/>
                </a:lnTo>
                <a:lnTo>
                  <a:pt x="2194160" y="136159"/>
                </a:lnTo>
                <a:lnTo>
                  <a:pt x="2240284" y="155238"/>
                </a:lnTo>
                <a:lnTo>
                  <a:pt x="2285218" y="175412"/>
                </a:lnTo>
                <a:lnTo>
                  <a:pt x="2328920" y="196653"/>
                </a:lnTo>
                <a:lnTo>
                  <a:pt x="2371346" y="218932"/>
                </a:lnTo>
                <a:lnTo>
                  <a:pt x="2412453" y="242221"/>
                </a:lnTo>
                <a:lnTo>
                  <a:pt x="2452198" y="266492"/>
                </a:lnTo>
                <a:lnTo>
                  <a:pt x="2490538" y="291716"/>
                </a:lnTo>
                <a:lnTo>
                  <a:pt x="2527429" y="317864"/>
                </a:lnTo>
                <a:lnTo>
                  <a:pt x="2562829" y="344909"/>
                </a:lnTo>
                <a:lnTo>
                  <a:pt x="2596693" y="372821"/>
                </a:lnTo>
                <a:lnTo>
                  <a:pt x="2628979" y="401572"/>
                </a:lnTo>
                <a:lnTo>
                  <a:pt x="2659643" y="431134"/>
                </a:lnTo>
                <a:lnTo>
                  <a:pt x="2688642" y="461478"/>
                </a:lnTo>
                <a:lnTo>
                  <a:pt x="2715933" y="492577"/>
                </a:lnTo>
                <a:lnTo>
                  <a:pt x="2741473" y="524400"/>
                </a:lnTo>
                <a:lnTo>
                  <a:pt x="2765218" y="556920"/>
                </a:lnTo>
                <a:lnTo>
                  <a:pt x="2787126" y="590109"/>
                </a:lnTo>
                <a:lnTo>
                  <a:pt x="2807152" y="623938"/>
                </a:lnTo>
                <a:lnTo>
                  <a:pt x="2825253" y="658378"/>
                </a:lnTo>
                <a:lnTo>
                  <a:pt x="2841388" y="693401"/>
                </a:lnTo>
                <a:lnTo>
                  <a:pt x="2855511" y="728979"/>
                </a:lnTo>
                <a:lnTo>
                  <a:pt x="2877552" y="801685"/>
                </a:lnTo>
                <a:lnTo>
                  <a:pt x="2891030" y="876268"/>
                </a:lnTo>
                <a:lnTo>
                  <a:pt x="2895600" y="952500"/>
                </a:lnTo>
                <a:lnTo>
                  <a:pt x="2894450" y="990808"/>
                </a:lnTo>
                <a:lnTo>
                  <a:pt x="2885383" y="1066245"/>
                </a:lnTo>
                <a:lnTo>
                  <a:pt x="2867580" y="1139919"/>
                </a:lnTo>
                <a:lnTo>
                  <a:pt x="2841388" y="1211602"/>
                </a:lnTo>
                <a:lnTo>
                  <a:pt x="2825253" y="1246626"/>
                </a:lnTo>
                <a:lnTo>
                  <a:pt x="2807152" y="1281066"/>
                </a:lnTo>
                <a:lnTo>
                  <a:pt x="2787126" y="1314895"/>
                </a:lnTo>
                <a:lnTo>
                  <a:pt x="2765218" y="1348084"/>
                </a:lnTo>
                <a:lnTo>
                  <a:pt x="2741473" y="1380605"/>
                </a:lnTo>
                <a:lnTo>
                  <a:pt x="2715933" y="1412428"/>
                </a:lnTo>
                <a:lnTo>
                  <a:pt x="2688642" y="1443526"/>
                </a:lnTo>
                <a:lnTo>
                  <a:pt x="2659643" y="1473870"/>
                </a:lnTo>
                <a:lnTo>
                  <a:pt x="2628979" y="1503432"/>
                </a:lnTo>
                <a:lnTo>
                  <a:pt x="2596693" y="1532183"/>
                </a:lnTo>
                <a:lnTo>
                  <a:pt x="2562829" y="1560095"/>
                </a:lnTo>
                <a:lnTo>
                  <a:pt x="2527429" y="1587140"/>
                </a:lnTo>
                <a:lnTo>
                  <a:pt x="2490538" y="1613288"/>
                </a:lnTo>
                <a:lnTo>
                  <a:pt x="2452198" y="1638511"/>
                </a:lnTo>
                <a:lnTo>
                  <a:pt x="2412453" y="1662782"/>
                </a:lnTo>
                <a:lnTo>
                  <a:pt x="2371346" y="1686071"/>
                </a:lnTo>
                <a:lnTo>
                  <a:pt x="2328920" y="1708350"/>
                </a:lnTo>
                <a:lnTo>
                  <a:pt x="2285218" y="1729591"/>
                </a:lnTo>
                <a:lnTo>
                  <a:pt x="2240284" y="1749765"/>
                </a:lnTo>
                <a:lnTo>
                  <a:pt x="2194160" y="1768843"/>
                </a:lnTo>
                <a:lnTo>
                  <a:pt x="2146891" y="1786798"/>
                </a:lnTo>
                <a:lnTo>
                  <a:pt x="2098520" y="1803600"/>
                </a:lnTo>
                <a:lnTo>
                  <a:pt x="2049089" y="1819222"/>
                </a:lnTo>
                <a:lnTo>
                  <a:pt x="1998641" y="1833635"/>
                </a:lnTo>
                <a:lnTo>
                  <a:pt x="1947221" y="1846810"/>
                </a:lnTo>
                <a:lnTo>
                  <a:pt x="1894872" y="1858719"/>
                </a:lnTo>
                <a:lnTo>
                  <a:pt x="1841636" y="1869334"/>
                </a:lnTo>
                <a:lnTo>
                  <a:pt x="1787557" y="1878625"/>
                </a:lnTo>
                <a:lnTo>
                  <a:pt x="1732678" y="1886566"/>
                </a:lnTo>
                <a:lnTo>
                  <a:pt x="1677042" y="1893126"/>
                </a:lnTo>
                <a:lnTo>
                  <a:pt x="1620694" y="1898278"/>
                </a:lnTo>
                <a:lnTo>
                  <a:pt x="1563675" y="1901993"/>
                </a:lnTo>
                <a:lnTo>
                  <a:pt x="1506029" y="1904243"/>
                </a:lnTo>
                <a:lnTo>
                  <a:pt x="1447800" y="1905000"/>
                </a:lnTo>
                <a:lnTo>
                  <a:pt x="1389561" y="1904243"/>
                </a:lnTo>
                <a:lnTo>
                  <a:pt x="1331908" y="1901993"/>
                </a:lnTo>
                <a:lnTo>
                  <a:pt x="1274881" y="1898278"/>
                </a:lnTo>
                <a:lnTo>
                  <a:pt x="1218526" y="1893126"/>
                </a:lnTo>
                <a:lnTo>
                  <a:pt x="1162885" y="1886566"/>
                </a:lnTo>
                <a:lnTo>
                  <a:pt x="1108002" y="1878625"/>
                </a:lnTo>
                <a:lnTo>
                  <a:pt x="1053918" y="1869334"/>
                </a:lnTo>
                <a:lnTo>
                  <a:pt x="1000679" y="1858719"/>
                </a:lnTo>
                <a:lnTo>
                  <a:pt x="948327" y="1846810"/>
                </a:lnTo>
                <a:lnTo>
                  <a:pt x="896904" y="1833635"/>
                </a:lnTo>
                <a:lnTo>
                  <a:pt x="846456" y="1819222"/>
                </a:lnTo>
                <a:lnTo>
                  <a:pt x="797024" y="1803600"/>
                </a:lnTo>
                <a:lnTo>
                  <a:pt x="748651" y="1786798"/>
                </a:lnTo>
                <a:lnTo>
                  <a:pt x="701382" y="1768843"/>
                </a:lnTo>
                <a:lnTo>
                  <a:pt x="655259" y="1749765"/>
                </a:lnTo>
                <a:lnTo>
                  <a:pt x="610326" y="1729591"/>
                </a:lnTo>
                <a:lnTo>
                  <a:pt x="566625" y="1708350"/>
                </a:lnTo>
                <a:lnTo>
                  <a:pt x="524201" y="1686071"/>
                </a:lnTo>
                <a:lnTo>
                  <a:pt x="483095" y="1662782"/>
                </a:lnTo>
                <a:lnTo>
                  <a:pt x="443352" y="1638511"/>
                </a:lnTo>
                <a:lnTo>
                  <a:pt x="405015" y="1613288"/>
                </a:lnTo>
                <a:lnTo>
                  <a:pt x="368126" y="1587140"/>
                </a:lnTo>
                <a:lnTo>
                  <a:pt x="332729" y="1560095"/>
                </a:lnTo>
                <a:lnTo>
                  <a:pt x="298868" y="1532183"/>
                </a:lnTo>
                <a:lnTo>
                  <a:pt x="266585" y="1503432"/>
                </a:lnTo>
                <a:lnTo>
                  <a:pt x="235924" y="1473870"/>
                </a:lnTo>
                <a:lnTo>
                  <a:pt x="206928" y="1443526"/>
                </a:lnTo>
                <a:lnTo>
                  <a:pt x="179640" y="1412428"/>
                </a:lnTo>
                <a:lnTo>
                  <a:pt x="154103" y="1380605"/>
                </a:lnTo>
                <a:lnTo>
                  <a:pt x="130361" y="1348084"/>
                </a:lnTo>
                <a:lnTo>
                  <a:pt x="108456" y="1314895"/>
                </a:lnTo>
                <a:lnTo>
                  <a:pt x="88433" y="1281066"/>
                </a:lnTo>
                <a:lnTo>
                  <a:pt x="70334" y="1246626"/>
                </a:lnTo>
                <a:lnTo>
                  <a:pt x="54202" y="1211602"/>
                </a:lnTo>
                <a:lnTo>
                  <a:pt x="40081" y="1176024"/>
                </a:lnTo>
                <a:lnTo>
                  <a:pt x="18044" y="1103317"/>
                </a:lnTo>
                <a:lnTo>
                  <a:pt x="4568" y="1028733"/>
                </a:lnTo>
                <a:lnTo>
                  <a:pt x="0" y="9525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0891" y="461594"/>
            <a:ext cx="20739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60" dirty="0">
                <a:latin typeface="Trebuchet MS"/>
                <a:cs typeface="Trebuchet MS"/>
              </a:rPr>
              <a:t>The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195" dirty="0">
                <a:latin typeface="Trebuchet MS"/>
                <a:cs typeface="Trebuchet MS"/>
              </a:rPr>
              <a:t>Host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89701" y="457200"/>
            <a:ext cx="609600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4189" y="2070938"/>
            <a:ext cx="80860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5" dirty="0">
                <a:latin typeface="Arial"/>
                <a:cs typeface="Arial"/>
              </a:rPr>
              <a:t>A </a:t>
            </a:r>
            <a:r>
              <a:rPr sz="2400" spc="-80" dirty="0">
                <a:latin typeface="Arial"/>
                <a:cs typeface="Arial"/>
              </a:rPr>
              <a:t>host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185" dirty="0">
                <a:latin typeface="Arial"/>
                <a:cs typeface="Arial"/>
              </a:rPr>
              <a:t>a </a:t>
            </a:r>
            <a:r>
              <a:rPr sz="2400" spc="-105" dirty="0">
                <a:latin typeface="Arial"/>
                <a:cs typeface="Arial"/>
              </a:rPr>
              <a:t>person </a:t>
            </a:r>
            <a:r>
              <a:rPr sz="2400" spc="-20" dirty="0">
                <a:latin typeface="Arial"/>
                <a:cs typeface="Arial"/>
              </a:rPr>
              <a:t>or </a:t>
            </a:r>
            <a:r>
              <a:rPr sz="2400" spc="-25" dirty="0">
                <a:latin typeface="Arial"/>
                <a:cs typeface="Arial"/>
              </a:rPr>
              <a:t>other </a:t>
            </a:r>
            <a:r>
              <a:rPr sz="2400" spc="-60" dirty="0">
                <a:latin typeface="Arial"/>
                <a:cs typeface="Arial"/>
              </a:rPr>
              <a:t>living </a:t>
            </a:r>
            <a:r>
              <a:rPr sz="2400" spc="-80" dirty="0">
                <a:latin typeface="Arial"/>
                <a:cs typeface="Arial"/>
              </a:rPr>
              <a:t>animal, </a:t>
            </a:r>
            <a:r>
              <a:rPr sz="2400" spc="-5" dirty="0">
                <a:latin typeface="Arial"/>
                <a:cs typeface="Arial"/>
              </a:rPr>
              <a:t>that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affords </a:t>
            </a:r>
            <a:r>
              <a:rPr sz="2400" spc="-60" dirty="0">
                <a:latin typeface="Arial"/>
                <a:cs typeface="Arial"/>
              </a:rPr>
              <a:t>living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70" dirty="0">
                <a:latin typeface="Arial"/>
                <a:cs typeface="Arial"/>
              </a:rPr>
              <a:t>conditions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suitable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growth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an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infectious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agent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80" dirty="0">
                <a:latin typeface="Arial"/>
                <a:cs typeface="Arial"/>
              </a:rPr>
              <a:t>Susceptibility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infection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universal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but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susceptibility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  </a:t>
            </a:r>
            <a:r>
              <a:rPr sz="2400" spc="-120" dirty="0">
                <a:latin typeface="Arial"/>
                <a:cs typeface="Arial"/>
              </a:rPr>
              <a:t>depends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5833"/>
              <a:buAutoNum type="arabicPlain"/>
              <a:tabLst>
                <a:tab pos="260985" algn="l"/>
              </a:tabLst>
            </a:pPr>
            <a:r>
              <a:rPr sz="2400" spc="-45" dirty="0">
                <a:latin typeface="Arial"/>
                <a:cs typeface="Arial"/>
              </a:rPr>
              <a:t>Immunity</a:t>
            </a:r>
            <a:endParaRPr sz="2400">
              <a:latin typeface="Arial"/>
              <a:cs typeface="Arial"/>
            </a:endParaRPr>
          </a:p>
          <a:p>
            <a:pPr marL="12700" marR="4093210">
              <a:lnSpc>
                <a:spcPct val="100000"/>
              </a:lnSpc>
              <a:buSzPct val="95833"/>
              <a:buAutoNum type="arabicPlain"/>
              <a:tabLst>
                <a:tab pos="260985" algn="l"/>
              </a:tabLst>
            </a:pPr>
            <a:r>
              <a:rPr sz="2400" spc="-80" dirty="0">
                <a:latin typeface="Arial"/>
                <a:cs typeface="Arial"/>
              </a:rPr>
              <a:t>Dietary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5" dirty="0">
                <a:latin typeface="Arial"/>
                <a:cs typeface="Arial"/>
              </a:rPr>
              <a:t>nutritional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factors  </a:t>
            </a:r>
            <a:r>
              <a:rPr sz="2400" spc="-110" dirty="0">
                <a:latin typeface="Arial"/>
                <a:cs typeface="Arial"/>
              </a:rPr>
              <a:t>3-Genetic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factors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259" y="461594"/>
            <a:ext cx="2284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4" dirty="0">
                <a:latin typeface="Trebuchet MS"/>
                <a:cs typeface="Trebuchet MS"/>
              </a:rPr>
              <a:t>Immunity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3141091"/>
            <a:ext cx="34798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60" dirty="0">
                <a:latin typeface="Arial"/>
                <a:cs typeface="Arial"/>
              </a:rPr>
              <a:t>Natural </a:t>
            </a:r>
            <a:r>
              <a:rPr sz="2000" spc="-100" dirty="0">
                <a:latin typeface="Arial"/>
                <a:cs typeface="Arial"/>
              </a:rPr>
              <a:t>resistance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27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body  </a:t>
            </a:r>
            <a:r>
              <a:rPr sz="2000" spc="-45" dirty="0">
                <a:latin typeface="Arial"/>
                <a:cs typeface="Arial"/>
              </a:rPr>
              <a:t>offered </a:t>
            </a:r>
            <a:r>
              <a:rPr sz="2000" spc="-80" dirty="0">
                <a:latin typeface="Arial"/>
                <a:cs typeface="Arial"/>
              </a:rPr>
              <a:t>by </a:t>
            </a:r>
            <a:r>
              <a:rPr sz="2000" spc="-90" dirty="0">
                <a:latin typeface="Arial"/>
                <a:cs typeface="Arial"/>
              </a:rPr>
              <a:t>skin, </a:t>
            </a:r>
            <a:r>
              <a:rPr sz="2000" spc="-105" dirty="0">
                <a:latin typeface="Arial"/>
                <a:cs typeface="Arial"/>
              </a:rPr>
              <a:t>mucous  </a:t>
            </a:r>
            <a:r>
              <a:rPr sz="2000" spc="-95" dirty="0">
                <a:latin typeface="Arial"/>
                <a:cs typeface="Arial"/>
              </a:rPr>
              <a:t>membranes, </a:t>
            </a:r>
            <a:r>
              <a:rPr sz="2000" spc="-85" dirty="0">
                <a:latin typeface="Arial"/>
                <a:cs typeface="Arial"/>
              </a:rPr>
              <a:t>gastric </a:t>
            </a:r>
            <a:r>
              <a:rPr sz="2000" spc="-65" dirty="0">
                <a:latin typeface="Arial"/>
                <a:cs typeface="Arial"/>
              </a:rPr>
              <a:t>acidity,  </a:t>
            </a:r>
            <a:r>
              <a:rPr sz="2000" spc="-55" dirty="0">
                <a:latin typeface="Arial"/>
                <a:cs typeface="Arial"/>
              </a:rPr>
              <a:t>respiratory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cilia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52472" y="2174748"/>
            <a:ext cx="1952244" cy="43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8173" y="2197226"/>
            <a:ext cx="1754505" cy="287020"/>
          </a:xfrm>
          <a:custGeom>
            <a:avLst/>
            <a:gdLst/>
            <a:ahLst/>
            <a:cxnLst/>
            <a:rect l="l" t="t" r="r" b="b"/>
            <a:pathLst>
              <a:path w="1754504" h="287019">
                <a:moveTo>
                  <a:pt x="92582" y="169672"/>
                </a:moveTo>
                <a:lnTo>
                  <a:pt x="0" y="241173"/>
                </a:lnTo>
                <a:lnTo>
                  <a:pt x="107823" y="286512"/>
                </a:lnTo>
                <a:lnTo>
                  <a:pt x="115315" y="283590"/>
                </a:lnTo>
                <a:lnTo>
                  <a:pt x="117982" y="277113"/>
                </a:lnTo>
                <a:lnTo>
                  <a:pt x="120776" y="270637"/>
                </a:lnTo>
                <a:lnTo>
                  <a:pt x="117728" y="263144"/>
                </a:lnTo>
                <a:lnTo>
                  <a:pt x="111251" y="260476"/>
                </a:lnTo>
                <a:lnTo>
                  <a:pt x="87771" y="250571"/>
                </a:lnTo>
                <a:lnTo>
                  <a:pt x="26669" y="250571"/>
                </a:lnTo>
                <a:lnTo>
                  <a:pt x="23368" y="225298"/>
                </a:lnTo>
                <a:lnTo>
                  <a:pt x="70065" y="219208"/>
                </a:lnTo>
                <a:lnTo>
                  <a:pt x="102615" y="194056"/>
                </a:lnTo>
                <a:lnTo>
                  <a:pt x="108076" y="189737"/>
                </a:lnTo>
                <a:lnTo>
                  <a:pt x="109093" y="181737"/>
                </a:lnTo>
                <a:lnTo>
                  <a:pt x="100583" y="170687"/>
                </a:lnTo>
                <a:lnTo>
                  <a:pt x="92582" y="169672"/>
                </a:lnTo>
                <a:close/>
              </a:path>
              <a:path w="1754504" h="287019">
                <a:moveTo>
                  <a:pt x="70065" y="219208"/>
                </a:moveTo>
                <a:lnTo>
                  <a:pt x="23368" y="225298"/>
                </a:lnTo>
                <a:lnTo>
                  <a:pt x="26669" y="250571"/>
                </a:lnTo>
                <a:lnTo>
                  <a:pt x="46135" y="248031"/>
                </a:lnTo>
                <a:lnTo>
                  <a:pt x="32765" y="248031"/>
                </a:lnTo>
                <a:lnTo>
                  <a:pt x="29971" y="226187"/>
                </a:lnTo>
                <a:lnTo>
                  <a:pt x="61034" y="226187"/>
                </a:lnTo>
                <a:lnTo>
                  <a:pt x="70065" y="219208"/>
                </a:lnTo>
                <a:close/>
              </a:path>
              <a:path w="1754504" h="287019">
                <a:moveTo>
                  <a:pt x="73337" y="244481"/>
                </a:moveTo>
                <a:lnTo>
                  <a:pt x="26669" y="250571"/>
                </a:lnTo>
                <a:lnTo>
                  <a:pt x="87771" y="250571"/>
                </a:lnTo>
                <a:lnTo>
                  <a:pt x="73337" y="244481"/>
                </a:lnTo>
                <a:close/>
              </a:path>
              <a:path w="1754504" h="287019">
                <a:moveTo>
                  <a:pt x="29971" y="226187"/>
                </a:moveTo>
                <a:lnTo>
                  <a:pt x="32765" y="248031"/>
                </a:lnTo>
                <a:lnTo>
                  <a:pt x="50064" y="234663"/>
                </a:lnTo>
                <a:lnTo>
                  <a:pt x="29971" y="226187"/>
                </a:lnTo>
                <a:close/>
              </a:path>
              <a:path w="1754504" h="287019">
                <a:moveTo>
                  <a:pt x="50064" y="234663"/>
                </a:moveTo>
                <a:lnTo>
                  <a:pt x="32765" y="248031"/>
                </a:lnTo>
                <a:lnTo>
                  <a:pt x="46135" y="248031"/>
                </a:lnTo>
                <a:lnTo>
                  <a:pt x="73337" y="244481"/>
                </a:lnTo>
                <a:lnTo>
                  <a:pt x="50064" y="234663"/>
                </a:lnTo>
                <a:close/>
              </a:path>
              <a:path w="1754504" h="287019">
                <a:moveTo>
                  <a:pt x="1751076" y="0"/>
                </a:moveTo>
                <a:lnTo>
                  <a:pt x="70065" y="219208"/>
                </a:lnTo>
                <a:lnTo>
                  <a:pt x="50064" y="234663"/>
                </a:lnTo>
                <a:lnTo>
                  <a:pt x="73337" y="244481"/>
                </a:lnTo>
                <a:lnTo>
                  <a:pt x="1754251" y="25146"/>
                </a:lnTo>
                <a:lnTo>
                  <a:pt x="1751076" y="0"/>
                </a:lnTo>
                <a:close/>
              </a:path>
              <a:path w="1754504" h="287019">
                <a:moveTo>
                  <a:pt x="61034" y="226187"/>
                </a:moveTo>
                <a:lnTo>
                  <a:pt x="29971" y="226187"/>
                </a:lnTo>
                <a:lnTo>
                  <a:pt x="50064" y="234663"/>
                </a:lnTo>
                <a:lnTo>
                  <a:pt x="61034" y="22618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7323" y="2174748"/>
            <a:ext cx="1952244" cy="438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40250" y="2197226"/>
            <a:ext cx="1754505" cy="287020"/>
          </a:xfrm>
          <a:custGeom>
            <a:avLst/>
            <a:gdLst/>
            <a:ahLst/>
            <a:cxnLst/>
            <a:rect l="l" t="t" r="r" b="b"/>
            <a:pathLst>
              <a:path w="1754504" h="287019">
                <a:moveTo>
                  <a:pt x="1680913" y="244481"/>
                </a:moveTo>
                <a:lnTo>
                  <a:pt x="1642999" y="260476"/>
                </a:lnTo>
                <a:lnTo>
                  <a:pt x="1636522" y="263144"/>
                </a:lnTo>
                <a:lnTo>
                  <a:pt x="1633474" y="270637"/>
                </a:lnTo>
                <a:lnTo>
                  <a:pt x="1636267" y="277113"/>
                </a:lnTo>
                <a:lnTo>
                  <a:pt x="1638935" y="283590"/>
                </a:lnTo>
                <a:lnTo>
                  <a:pt x="1646427" y="286512"/>
                </a:lnTo>
                <a:lnTo>
                  <a:pt x="1731930" y="250571"/>
                </a:lnTo>
                <a:lnTo>
                  <a:pt x="1727580" y="250571"/>
                </a:lnTo>
                <a:lnTo>
                  <a:pt x="1680913" y="244481"/>
                </a:lnTo>
                <a:close/>
              </a:path>
              <a:path w="1754504" h="287019">
                <a:moveTo>
                  <a:pt x="1704186" y="234663"/>
                </a:moveTo>
                <a:lnTo>
                  <a:pt x="1680913" y="244481"/>
                </a:lnTo>
                <a:lnTo>
                  <a:pt x="1727580" y="250571"/>
                </a:lnTo>
                <a:lnTo>
                  <a:pt x="1727912" y="248031"/>
                </a:lnTo>
                <a:lnTo>
                  <a:pt x="1721485" y="248031"/>
                </a:lnTo>
                <a:lnTo>
                  <a:pt x="1704186" y="234663"/>
                </a:lnTo>
                <a:close/>
              </a:path>
              <a:path w="1754504" h="287019">
                <a:moveTo>
                  <a:pt x="1661667" y="169672"/>
                </a:moveTo>
                <a:lnTo>
                  <a:pt x="1653666" y="170687"/>
                </a:lnTo>
                <a:lnTo>
                  <a:pt x="1645158" y="181737"/>
                </a:lnTo>
                <a:lnTo>
                  <a:pt x="1646174" y="189737"/>
                </a:lnTo>
                <a:lnTo>
                  <a:pt x="1651635" y="194056"/>
                </a:lnTo>
                <a:lnTo>
                  <a:pt x="1684185" y="219208"/>
                </a:lnTo>
                <a:lnTo>
                  <a:pt x="1730883" y="225298"/>
                </a:lnTo>
                <a:lnTo>
                  <a:pt x="1727580" y="250571"/>
                </a:lnTo>
                <a:lnTo>
                  <a:pt x="1731930" y="250571"/>
                </a:lnTo>
                <a:lnTo>
                  <a:pt x="1754251" y="241173"/>
                </a:lnTo>
                <a:lnTo>
                  <a:pt x="1661667" y="169672"/>
                </a:lnTo>
                <a:close/>
              </a:path>
              <a:path w="1754504" h="287019">
                <a:moveTo>
                  <a:pt x="1724278" y="226187"/>
                </a:moveTo>
                <a:lnTo>
                  <a:pt x="1704186" y="234663"/>
                </a:lnTo>
                <a:lnTo>
                  <a:pt x="1721485" y="248031"/>
                </a:lnTo>
                <a:lnTo>
                  <a:pt x="1724278" y="226187"/>
                </a:lnTo>
                <a:close/>
              </a:path>
              <a:path w="1754504" h="287019">
                <a:moveTo>
                  <a:pt x="1730766" y="226187"/>
                </a:moveTo>
                <a:lnTo>
                  <a:pt x="1724278" y="226187"/>
                </a:lnTo>
                <a:lnTo>
                  <a:pt x="1721485" y="248031"/>
                </a:lnTo>
                <a:lnTo>
                  <a:pt x="1727912" y="248031"/>
                </a:lnTo>
                <a:lnTo>
                  <a:pt x="1730766" y="226187"/>
                </a:lnTo>
                <a:close/>
              </a:path>
              <a:path w="1754504" h="287019">
                <a:moveTo>
                  <a:pt x="3175" y="0"/>
                </a:moveTo>
                <a:lnTo>
                  <a:pt x="0" y="25146"/>
                </a:lnTo>
                <a:lnTo>
                  <a:pt x="1680913" y="244481"/>
                </a:lnTo>
                <a:lnTo>
                  <a:pt x="1704186" y="234663"/>
                </a:lnTo>
                <a:lnTo>
                  <a:pt x="1684185" y="219208"/>
                </a:lnTo>
                <a:lnTo>
                  <a:pt x="3175" y="0"/>
                </a:lnTo>
                <a:close/>
              </a:path>
              <a:path w="1754504" h="287019">
                <a:moveTo>
                  <a:pt x="1684185" y="219208"/>
                </a:moveTo>
                <a:lnTo>
                  <a:pt x="1704186" y="234663"/>
                </a:lnTo>
                <a:lnTo>
                  <a:pt x="1724278" y="226187"/>
                </a:lnTo>
                <a:lnTo>
                  <a:pt x="1730766" y="226187"/>
                </a:lnTo>
                <a:lnTo>
                  <a:pt x="1730883" y="225298"/>
                </a:lnTo>
                <a:lnTo>
                  <a:pt x="1684185" y="21920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5669" y="2536063"/>
            <a:ext cx="13360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Nat</a:t>
            </a:r>
            <a:r>
              <a:rPr sz="3200" spc="-1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ral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9695" y="1621282"/>
            <a:ext cx="4678680" cy="142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>
                <a:latin typeface="Arial"/>
                <a:cs typeface="Arial"/>
              </a:rPr>
              <a:t>Types </a:t>
            </a:r>
            <a:r>
              <a:rPr sz="3600" dirty="0">
                <a:latin typeface="Arial"/>
                <a:cs typeface="Arial"/>
              </a:rPr>
              <a:t>of</a:t>
            </a:r>
            <a:r>
              <a:rPr sz="3600" spc="3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Immunity</a:t>
            </a:r>
            <a:endParaRPr sz="3600">
              <a:latin typeface="Arial"/>
              <a:cs typeface="Arial"/>
            </a:endParaRPr>
          </a:p>
          <a:p>
            <a:pPr marL="3060700">
              <a:lnSpc>
                <a:spcPct val="100000"/>
              </a:lnSpc>
              <a:spcBef>
                <a:spcPts val="2885"/>
              </a:spcBef>
            </a:pPr>
            <a:r>
              <a:rPr sz="3200" spc="-5" dirty="0">
                <a:latin typeface="Arial"/>
                <a:cs typeface="Arial"/>
              </a:rPr>
              <a:t>Acquired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26329" y="3150235"/>
            <a:ext cx="374078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0000"/>
              <a:buChar char="•"/>
              <a:tabLst>
                <a:tab pos="156210" algn="l"/>
              </a:tabLst>
            </a:pPr>
            <a:r>
              <a:rPr sz="2000" dirty="0">
                <a:latin typeface="Arial"/>
                <a:cs typeface="Arial"/>
              </a:rPr>
              <a:t>Passive: acquired through  transferred antibodies from  mother to infant (natural) or by  administration of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immunoglobulin  or anti-sera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(artificial)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6329" y="5055489"/>
            <a:ext cx="3669029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•"/>
              <a:tabLst>
                <a:tab pos="157480" algn="l"/>
              </a:tabLst>
            </a:pPr>
            <a:r>
              <a:rPr sz="2000" dirty="0">
                <a:latin typeface="Arial"/>
                <a:cs typeface="Arial"/>
              </a:rPr>
              <a:t>Active: post infection immunity  (natural) or following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vaccination  (artificial)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2842" y="502361"/>
            <a:ext cx="590613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2669" marR="5080" indent="-1030605">
              <a:lnSpc>
                <a:spcPct val="100000"/>
              </a:lnSpc>
              <a:spcBef>
                <a:spcPts val="105"/>
              </a:spcBef>
            </a:pPr>
            <a:r>
              <a:rPr sz="3200" spc="-190" dirty="0">
                <a:latin typeface="Trebuchet MS"/>
                <a:cs typeface="Trebuchet MS"/>
              </a:rPr>
              <a:t>Pre-requisites </a:t>
            </a:r>
            <a:r>
              <a:rPr sz="3200" spc="-185" dirty="0">
                <a:latin typeface="Trebuchet MS"/>
                <a:cs typeface="Trebuchet MS"/>
              </a:rPr>
              <a:t>for </a:t>
            </a:r>
            <a:r>
              <a:rPr sz="3200" spc="-150" dirty="0">
                <a:latin typeface="Trebuchet MS"/>
                <a:cs typeface="Trebuchet MS"/>
              </a:rPr>
              <a:t>transmission </a:t>
            </a:r>
            <a:r>
              <a:rPr sz="3200" spc="-130" dirty="0">
                <a:latin typeface="Trebuchet MS"/>
                <a:cs typeface="Trebuchet MS"/>
              </a:rPr>
              <a:t>of</a:t>
            </a:r>
            <a:r>
              <a:rPr sz="3200" spc="-57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a  </a:t>
            </a:r>
            <a:r>
              <a:rPr sz="3200" spc="-185" dirty="0">
                <a:latin typeface="Trebuchet MS"/>
                <a:cs typeface="Trebuchet MS"/>
              </a:rPr>
              <a:t>communicable</a:t>
            </a:r>
            <a:r>
              <a:rPr sz="3200" spc="-280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disease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4515" marR="5080" indent="-457834">
              <a:lnSpc>
                <a:spcPct val="120100"/>
              </a:lnSpc>
              <a:spcBef>
                <a:spcPts val="100"/>
              </a:spcBef>
            </a:pPr>
            <a:r>
              <a:rPr spc="-175" dirty="0"/>
              <a:t>The </a:t>
            </a:r>
            <a:r>
              <a:rPr spc="-140" dirty="0"/>
              <a:t>six </a:t>
            </a:r>
            <a:r>
              <a:rPr spc="-80" dirty="0"/>
              <a:t>pre-requisites </a:t>
            </a:r>
            <a:r>
              <a:rPr spc="-10" dirty="0"/>
              <a:t>for </a:t>
            </a:r>
            <a:r>
              <a:rPr spc="-30" dirty="0"/>
              <a:t>the </a:t>
            </a:r>
            <a:r>
              <a:rPr spc="-95" dirty="0"/>
              <a:t>transmission </a:t>
            </a:r>
            <a:r>
              <a:rPr spc="-5" dirty="0"/>
              <a:t>of</a:t>
            </a:r>
            <a:r>
              <a:rPr spc="-370" dirty="0"/>
              <a:t> </a:t>
            </a:r>
            <a:r>
              <a:rPr spc="-100" dirty="0"/>
              <a:t>communicable  </a:t>
            </a:r>
            <a:r>
              <a:rPr spc="-170" dirty="0"/>
              <a:t>diseases</a:t>
            </a:r>
            <a:r>
              <a:rPr spc="-135" dirty="0"/>
              <a:t> </a:t>
            </a:r>
            <a:r>
              <a:rPr spc="-110" dirty="0"/>
              <a:t>are</a:t>
            </a:r>
          </a:p>
          <a:p>
            <a:pPr marL="564515" indent="-457200">
              <a:lnSpc>
                <a:spcPct val="100000"/>
              </a:lnSpc>
              <a:spcBef>
                <a:spcPts val="1525"/>
              </a:spcBef>
              <a:buSzPct val="110416"/>
              <a:buAutoNum type="arabicPeriod"/>
              <a:tabLst>
                <a:tab pos="564515" algn="l"/>
                <a:tab pos="565785" algn="l"/>
              </a:tabLst>
            </a:pPr>
            <a:r>
              <a:rPr spc="-165" dirty="0"/>
              <a:t>Presence </a:t>
            </a:r>
            <a:r>
              <a:rPr spc="-10" dirty="0"/>
              <a:t>of </a:t>
            </a:r>
            <a:r>
              <a:rPr spc="-75" dirty="0"/>
              <a:t>reservoir </a:t>
            </a:r>
            <a:r>
              <a:rPr spc="-10" dirty="0"/>
              <a:t>for</a:t>
            </a:r>
            <a:r>
              <a:rPr spc="-260" dirty="0"/>
              <a:t> </a:t>
            </a:r>
            <a:r>
              <a:rPr spc="-45" dirty="0"/>
              <a:t>infection</a:t>
            </a:r>
          </a:p>
          <a:p>
            <a:pPr marL="564515" indent="-457200">
              <a:lnSpc>
                <a:spcPct val="100000"/>
              </a:lnSpc>
              <a:spcBef>
                <a:spcPts val="275"/>
              </a:spcBef>
              <a:buSzPct val="110416"/>
              <a:buAutoNum type="arabicPeriod"/>
              <a:tabLst>
                <a:tab pos="564515" algn="l"/>
                <a:tab pos="565785" algn="l"/>
              </a:tabLst>
            </a:pPr>
            <a:r>
              <a:rPr spc="-165" dirty="0"/>
              <a:t>Presence </a:t>
            </a:r>
            <a:r>
              <a:rPr spc="-10" dirty="0"/>
              <a:t>of </a:t>
            </a:r>
            <a:r>
              <a:rPr spc="-75" dirty="0"/>
              <a:t>microbiological</a:t>
            </a:r>
            <a:r>
              <a:rPr spc="-229" dirty="0"/>
              <a:t> </a:t>
            </a:r>
            <a:r>
              <a:rPr spc="-105" dirty="0"/>
              <a:t>agent</a:t>
            </a:r>
          </a:p>
          <a:p>
            <a:pPr marL="564515" indent="-457200">
              <a:lnSpc>
                <a:spcPct val="100000"/>
              </a:lnSpc>
              <a:spcBef>
                <a:spcPts val="280"/>
              </a:spcBef>
              <a:buSzPct val="110416"/>
              <a:buAutoNum type="arabicPeriod"/>
              <a:tabLst>
                <a:tab pos="564515" algn="l"/>
                <a:tab pos="565785" algn="l"/>
              </a:tabLst>
            </a:pPr>
            <a:r>
              <a:rPr spc="-90" dirty="0"/>
              <a:t>Portal</a:t>
            </a:r>
            <a:r>
              <a:rPr spc="-140" dirty="0"/>
              <a:t> </a:t>
            </a:r>
            <a:r>
              <a:rPr spc="-5" dirty="0"/>
              <a:t>of</a:t>
            </a:r>
            <a:r>
              <a:rPr spc="-135" dirty="0"/>
              <a:t> </a:t>
            </a:r>
            <a:r>
              <a:rPr spc="-50" dirty="0"/>
              <a:t>exit</a:t>
            </a:r>
            <a:r>
              <a:rPr spc="-135" dirty="0"/>
              <a:t> </a:t>
            </a:r>
            <a:r>
              <a:rPr spc="-55" dirty="0"/>
              <a:t>through</a:t>
            </a:r>
            <a:r>
              <a:rPr spc="-130" dirty="0"/>
              <a:t> </a:t>
            </a:r>
            <a:r>
              <a:rPr spc="-70" dirty="0"/>
              <a:t>which</a:t>
            </a:r>
            <a:r>
              <a:rPr spc="-135" dirty="0"/>
              <a:t> </a:t>
            </a:r>
            <a:r>
              <a:rPr spc="-25" dirty="0"/>
              <a:t>the</a:t>
            </a:r>
            <a:r>
              <a:rPr spc="-135" dirty="0"/>
              <a:t> </a:t>
            </a:r>
            <a:r>
              <a:rPr spc="-75" dirty="0"/>
              <a:t>microbiological</a:t>
            </a:r>
            <a:r>
              <a:rPr spc="-150" dirty="0"/>
              <a:t> </a:t>
            </a:r>
            <a:r>
              <a:rPr spc="-105" dirty="0"/>
              <a:t>agent</a:t>
            </a:r>
          </a:p>
          <a:p>
            <a:pPr marL="564515">
              <a:lnSpc>
                <a:spcPct val="100000"/>
              </a:lnSpc>
              <a:spcBef>
                <a:spcPts val="525"/>
              </a:spcBef>
            </a:pPr>
            <a:r>
              <a:rPr spc="-150" dirty="0"/>
              <a:t>leaves </a:t>
            </a:r>
            <a:r>
              <a:rPr spc="-30" dirty="0"/>
              <a:t>the</a:t>
            </a:r>
            <a:r>
              <a:rPr spc="-105" dirty="0"/>
              <a:t> </a:t>
            </a:r>
            <a:r>
              <a:rPr spc="-75" dirty="0"/>
              <a:t>reservoir</a:t>
            </a:r>
          </a:p>
          <a:p>
            <a:pPr marL="564515" indent="-457200">
              <a:lnSpc>
                <a:spcPct val="100000"/>
              </a:lnSpc>
              <a:spcBef>
                <a:spcPts val="325"/>
              </a:spcBef>
              <a:buSzPct val="110416"/>
              <a:buAutoNum type="arabicPeriod" startAt="4"/>
              <a:tabLst>
                <a:tab pos="564515" algn="l"/>
                <a:tab pos="565785" algn="l"/>
              </a:tabLst>
            </a:pPr>
            <a:r>
              <a:rPr spc="-60" dirty="0"/>
              <a:t>Mode </a:t>
            </a:r>
            <a:r>
              <a:rPr spc="-10" dirty="0"/>
              <a:t>of</a:t>
            </a:r>
            <a:r>
              <a:rPr spc="-200" dirty="0"/>
              <a:t> </a:t>
            </a:r>
            <a:r>
              <a:rPr spc="-95" dirty="0"/>
              <a:t>transmission</a:t>
            </a:r>
          </a:p>
          <a:p>
            <a:pPr marL="564515" marR="54610" indent="-457200">
              <a:lnSpc>
                <a:spcPts val="3460"/>
              </a:lnSpc>
              <a:spcBef>
                <a:spcPts val="160"/>
              </a:spcBef>
              <a:buSzPct val="110416"/>
              <a:buAutoNum type="arabicPeriod" startAt="4"/>
              <a:tabLst>
                <a:tab pos="564515" algn="l"/>
                <a:tab pos="565785" algn="l"/>
              </a:tabLst>
            </a:pPr>
            <a:r>
              <a:rPr spc="-90" dirty="0"/>
              <a:t>Portal</a:t>
            </a:r>
            <a:r>
              <a:rPr spc="-140" dirty="0"/>
              <a:t> </a:t>
            </a:r>
            <a:r>
              <a:rPr spc="-5" dirty="0"/>
              <a:t>of</a:t>
            </a:r>
            <a:r>
              <a:rPr spc="-125" dirty="0"/>
              <a:t> </a:t>
            </a:r>
            <a:r>
              <a:rPr spc="-35" dirty="0"/>
              <a:t>entry</a:t>
            </a:r>
            <a:r>
              <a:rPr spc="-130" dirty="0"/>
              <a:t> </a:t>
            </a:r>
            <a:r>
              <a:rPr spc="-35" dirty="0"/>
              <a:t>(inlet)</a:t>
            </a:r>
            <a:r>
              <a:rPr spc="-135" dirty="0"/>
              <a:t> </a:t>
            </a:r>
            <a:r>
              <a:rPr spc="-55" dirty="0"/>
              <a:t>through</a:t>
            </a:r>
            <a:r>
              <a:rPr spc="-145" dirty="0"/>
              <a:t> </a:t>
            </a:r>
            <a:r>
              <a:rPr spc="-70" dirty="0"/>
              <a:t>which</a:t>
            </a:r>
            <a:r>
              <a:rPr spc="-130" dirty="0"/>
              <a:t> </a:t>
            </a:r>
            <a:r>
              <a:rPr spc="-30" dirty="0"/>
              <a:t>the</a:t>
            </a:r>
            <a:r>
              <a:rPr spc="-120" dirty="0"/>
              <a:t> </a:t>
            </a:r>
            <a:r>
              <a:rPr spc="-75" dirty="0"/>
              <a:t>microbiological  </a:t>
            </a:r>
            <a:r>
              <a:rPr spc="-90" dirty="0"/>
              <a:t>enters </a:t>
            </a:r>
            <a:r>
              <a:rPr spc="-30" dirty="0"/>
              <a:t>the</a:t>
            </a:r>
            <a:r>
              <a:rPr spc="-185" dirty="0"/>
              <a:t> </a:t>
            </a:r>
            <a:r>
              <a:rPr spc="-80" dirty="0"/>
              <a:t>host</a:t>
            </a:r>
          </a:p>
          <a:p>
            <a:pPr marL="564515" indent="-457200">
              <a:lnSpc>
                <a:spcPct val="100000"/>
              </a:lnSpc>
              <a:spcBef>
                <a:spcPts val="110"/>
              </a:spcBef>
              <a:buSzPct val="110416"/>
              <a:buAutoNum type="arabicPeriod" startAt="4"/>
              <a:tabLst>
                <a:tab pos="564515" algn="l"/>
                <a:tab pos="565785" algn="l"/>
              </a:tabLst>
            </a:pPr>
            <a:r>
              <a:rPr spc="-165" dirty="0"/>
              <a:t>Presence </a:t>
            </a:r>
            <a:r>
              <a:rPr spc="-10" dirty="0"/>
              <a:t>of </a:t>
            </a:r>
            <a:r>
              <a:rPr spc="-100" dirty="0"/>
              <a:t>susceptible</a:t>
            </a:r>
            <a:r>
              <a:rPr spc="-204" dirty="0"/>
              <a:t> </a:t>
            </a:r>
            <a:r>
              <a:rPr spc="-80" dirty="0"/>
              <a:t>host</a:t>
            </a: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1674" y="255854"/>
            <a:ext cx="65836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0" marR="5080" indent="-1638935">
              <a:lnSpc>
                <a:spcPct val="100000"/>
              </a:lnSpc>
              <a:spcBef>
                <a:spcPts val="100"/>
              </a:spcBef>
            </a:pPr>
            <a:r>
              <a:rPr spc="-190" dirty="0">
                <a:latin typeface="Trebuchet MS"/>
                <a:cs typeface="Trebuchet MS"/>
              </a:rPr>
              <a:t>By </a:t>
            </a:r>
            <a:r>
              <a:rPr spc="-215" dirty="0">
                <a:latin typeface="Trebuchet MS"/>
                <a:cs typeface="Trebuchet MS"/>
              </a:rPr>
              <a:t>the </a:t>
            </a:r>
            <a:r>
              <a:rPr spc="-204" dirty="0">
                <a:latin typeface="Trebuchet MS"/>
                <a:cs typeface="Trebuchet MS"/>
              </a:rPr>
              <a:t>end </a:t>
            </a:r>
            <a:r>
              <a:rPr spc="-150" dirty="0">
                <a:latin typeface="Trebuchet MS"/>
                <a:cs typeface="Trebuchet MS"/>
              </a:rPr>
              <a:t>of </a:t>
            </a:r>
            <a:r>
              <a:rPr spc="-175" dirty="0">
                <a:latin typeface="Trebuchet MS"/>
                <a:cs typeface="Trebuchet MS"/>
              </a:rPr>
              <a:t>this </a:t>
            </a:r>
            <a:r>
              <a:rPr spc="-155" dirty="0">
                <a:latin typeface="Trebuchet MS"/>
                <a:cs typeface="Trebuchet MS"/>
              </a:rPr>
              <a:t>session</a:t>
            </a:r>
            <a:r>
              <a:rPr spc="-740" dirty="0">
                <a:latin typeface="Trebuchet MS"/>
                <a:cs typeface="Trebuchet MS"/>
              </a:rPr>
              <a:t> </a:t>
            </a:r>
            <a:r>
              <a:rPr spc="-185" dirty="0">
                <a:latin typeface="Trebuchet MS"/>
                <a:cs typeface="Trebuchet MS"/>
              </a:rPr>
              <a:t>students  </a:t>
            </a:r>
            <a:r>
              <a:rPr spc="-160" dirty="0">
                <a:latin typeface="Trebuchet MS"/>
                <a:cs typeface="Trebuchet MS"/>
              </a:rPr>
              <a:t>should </a:t>
            </a:r>
            <a:r>
              <a:rPr spc="-210" dirty="0">
                <a:latin typeface="Trebuchet MS"/>
                <a:cs typeface="Trebuchet MS"/>
              </a:rPr>
              <a:t>be </a:t>
            </a:r>
            <a:r>
              <a:rPr spc="-185" dirty="0">
                <a:latin typeface="Trebuchet MS"/>
                <a:cs typeface="Trebuchet MS"/>
              </a:rPr>
              <a:t>able</a:t>
            </a:r>
            <a:r>
              <a:rPr spc="-440" dirty="0">
                <a:latin typeface="Trebuchet MS"/>
                <a:cs typeface="Trebuchet MS"/>
              </a:rPr>
              <a:t> </a:t>
            </a:r>
            <a:r>
              <a:rPr spc="-160" dirty="0">
                <a:latin typeface="Trebuchet MS"/>
                <a:cs typeface="Trebuchet MS"/>
              </a:rPr>
              <a:t>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816" y="1673097"/>
            <a:ext cx="7772400" cy="3977004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75" dirty="0">
                <a:latin typeface="Arial"/>
                <a:cs typeface="Arial"/>
              </a:rPr>
              <a:t>Define </a:t>
            </a:r>
            <a:r>
              <a:rPr sz="1800" spc="-80" dirty="0">
                <a:latin typeface="Arial"/>
                <a:cs typeface="Arial"/>
              </a:rPr>
              <a:t>communicable </a:t>
            </a:r>
            <a:r>
              <a:rPr sz="1800" spc="-110" dirty="0">
                <a:latin typeface="Arial"/>
                <a:cs typeface="Arial"/>
              </a:rPr>
              <a:t>disease, </a:t>
            </a:r>
            <a:r>
              <a:rPr sz="1800" spc="-40" dirty="0">
                <a:latin typeface="Arial"/>
                <a:cs typeface="Arial"/>
              </a:rPr>
              <a:t>control, </a:t>
            </a:r>
            <a:r>
              <a:rPr sz="1800" spc="-35" dirty="0">
                <a:latin typeface="Arial"/>
                <a:cs typeface="Arial"/>
              </a:rPr>
              <a:t>elimination </a:t>
            </a:r>
            <a:r>
              <a:rPr sz="1800" spc="-85" dirty="0">
                <a:latin typeface="Arial"/>
                <a:cs typeface="Arial"/>
              </a:rPr>
              <a:t>and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eradication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00" dirty="0">
                <a:latin typeface="Arial"/>
                <a:cs typeface="Arial"/>
              </a:rPr>
              <a:t>Draw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105" dirty="0">
                <a:latin typeface="Arial"/>
                <a:cs typeface="Arial"/>
              </a:rPr>
              <a:t>cycle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infection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14" dirty="0">
                <a:latin typeface="Arial"/>
                <a:cs typeface="Arial"/>
              </a:rPr>
              <a:t>Give </a:t>
            </a:r>
            <a:r>
              <a:rPr sz="1800" spc="-105" dirty="0">
                <a:latin typeface="Arial"/>
                <a:cs typeface="Arial"/>
              </a:rPr>
              <a:t>examples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5" dirty="0">
                <a:latin typeface="Arial"/>
                <a:cs typeface="Arial"/>
              </a:rPr>
              <a:t>different </a:t>
            </a:r>
            <a:r>
              <a:rPr sz="1800" spc="-70" dirty="0">
                <a:latin typeface="Arial"/>
                <a:cs typeface="Arial"/>
              </a:rPr>
              <a:t>types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55" dirty="0">
                <a:latin typeface="Arial"/>
                <a:cs typeface="Arial"/>
              </a:rPr>
              <a:t>infectious </a:t>
            </a:r>
            <a:r>
              <a:rPr sz="1800" spc="-95" dirty="0">
                <a:latin typeface="Arial"/>
                <a:cs typeface="Arial"/>
              </a:rPr>
              <a:t>agents </a:t>
            </a:r>
            <a:r>
              <a:rPr sz="1800" spc="-100" dirty="0">
                <a:latin typeface="Arial"/>
                <a:cs typeface="Arial"/>
              </a:rPr>
              <a:t>associated </a:t>
            </a:r>
            <a:r>
              <a:rPr sz="1800" spc="5" dirty="0">
                <a:latin typeface="Arial"/>
                <a:cs typeface="Arial"/>
              </a:rPr>
              <a:t>with</a:t>
            </a:r>
            <a:r>
              <a:rPr sz="1800" spc="-254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diseases </a:t>
            </a:r>
            <a:r>
              <a:rPr sz="1800" spc="-25" dirty="0">
                <a:latin typeface="Arial"/>
                <a:cs typeface="Arial"/>
              </a:rPr>
              <a:t>in  </a:t>
            </a:r>
            <a:r>
              <a:rPr sz="1800" spc="-95" dirty="0">
                <a:latin typeface="Arial"/>
                <a:cs typeface="Arial"/>
              </a:rPr>
              <a:t>humans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90" dirty="0">
                <a:latin typeface="Arial"/>
                <a:cs typeface="Arial"/>
              </a:rPr>
              <a:t>List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70" dirty="0">
                <a:latin typeface="Arial"/>
                <a:cs typeface="Arial"/>
              </a:rPr>
              <a:t>types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55" dirty="0">
                <a:latin typeface="Arial"/>
                <a:cs typeface="Arial"/>
              </a:rPr>
              <a:t>reservoir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1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infection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14" dirty="0">
                <a:latin typeface="Arial"/>
                <a:cs typeface="Arial"/>
              </a:rPr>
              <a:t>Classify </a:t>
            </a:r>
            <a:r>
              <a:rPr sz="1800" spc="-70" dirty="0">
                <a:latin typeface="Arial"/>
                <a:cs typeface="Arial"/>
              </a:rPr>
              <a:t>carriers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75" dirty="0">
                <a:latin typeface="Arial"/>
                <a:cs typeface="Arial"/>
              </a:rPr>
              <a:t>explain </a:t>
            </a:r>
            <a:r>
              <a:rPr sz="1800" spc="-5" dirty="0">
                <a:latin typeface="Arial"/>
                <a:cs typeface="Arial"/>
              </a:rPr>
              <a:t>their </a:t>
            </a:r>
            <a:r>
              <a:rPr sz="1800" spc="-55" dirty="0">
                <a:latin typeface="Arial"/>
                <a:cs typeface="Arial"/>
              </a:rPr>
              <a:t>public </a:t>
            </a:r>
            <a:r>
              <a:rPr sz="1800" spc="-45" dirty="0">
                <a:latin typeface="Arial"/>
                <a:cs typeface="Arial"/>
              </a:rPr>
              <a:t>health </a:t>
            </a:r>
            <a:r>
              <a:rPr sz="1800" spc="-50" dirty="0">
                <a:latin typeface="Arial"/>
                <a:cs typeface="Arial"/>
              </a:rPr>
              <a:t>importance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35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disease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434"/>
              </a:spcBef>
            </a:pPr>
            <a:r>
              <a:rPr sz="1800" spc="-75" dirty="0">
                <a:latin typeface="Arial"/>
                <a:cs typeface="Arial"/>
              </a:rPr>
              <a:t>transmission</a:t>
            </a:r>
            <a:endParaRPr sz="1800">
              <a:latin typeface="Arial"/>
              <a:cs typeface="Arial"/>
            </a:endParaRPr>
          </a:p>
          <a:p>
            <a:pPr marL="355600" marR="173990" indent="-342900">
              <a:lnSpc>
                <a:spcPct val="12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45" dirty="0">
                <a:latin typeface="Arial"/>
                <a:cs typeface="Arial"/>
              </a:rPr>
              <a:t>Illustrate </a:t>
            </a:r>
            <a:r>
              <a:rPr sz="1800" spc="5" dirty="0">
                <a:latin typeface="Arial"/>
                <a:cs typeface="Arial"/>
              </a:rPr>
              <a:t>with </a:t>
            </a:r>
            <a:r>
              <a:rPr sz="1800" spc="-105" dirty="0">
                <a:latin typeface="Arial"/>
                <a:cs typeface="Arial"/>
              </a:rPr>
              <a:t>examples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25" dirty="0">
                <a:latin typeface="Arial"/>
                <a:cs typeface="Arial"/>
              </a:rPr>
              <a:t>different </a:t>
            </a:r>
            <a:r>
              <a:rPr sz="1800" spc="-95" dirty="0">
                <a:latin typeface="Arial"/>
                <a:cs typeface="Arial"/>
              </a:rPr>
              <a:t>modes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8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transmission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80" dirty="0">
                <a:latin typeface="Arial"/>
                <a:cs typeface="Arial"/>
              </a:rPr>
              <a:t>communicable  </a:t>
            </a:r>
            <a:r>
              <a:rPr sz="1800" spc="-125" dirty="0">
                <a:latin typeface="Arial"/>
                <a:cs typeface="Arial"/>
              </a:rPr>
              <a:t>diseases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75" dirty="0">
                <a:latin typeface="Arial"/>
                <a:cs typeface="Arial"/>
              </a:rPr>
              <a:t>Define </a:t>
            </a:r>
            <a:r>
              <a:rPr sz="1800" spc="-50" dirty="0">
                <a:latin typeface="Arial"/>
                <a:cs typeface="Arial"/>
              </a:rPr>
              <a:t>incubation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period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14" dirty="0">
                <a:latin typeface="Arial"/>
                <a:cs typeface="Arial"/>
              </a:rPr>
              <a:t>Classify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30" dirty="0">
                <a:latin typeface="Arial"/>
                <a:cs typeface="Arial"/>
              </a:rPr>
              <a:t>differentiate </a:t>
            </a:r>
            <a:r>
              <a:rPr sz="1800" spc="-55" dirty="0">
                <a:latin typeface="Arial"/>
                <a:cs typeface="Arial"/>
              </a:rPr>
              <a:t>between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70" dirty="0">
                <a:latin typeface="Arial"/>
                <a:cs typeface="Arial"/>
              </a:rPr>
              <a:t>types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254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immunity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0" dirty="0">
                <a:latin typeface="Arial"/>
                <a:cs typeface="Arial"/>
              </a:rPr>
              <a:t>Outline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110" dirty="0">
                <a:latin typeface="Arial"/>
                <a:cs typeface="Arial"/>
              </a:rPr>
              <a:t>measures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prevention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35" dirty="0">
                <a:latin typeface="Arial"/>
                <a:cs typeface="Arial"/>
              </a:rPr>
              <a:t>control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7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communicable </a:t>
            </a:r>
            <a:r>
              <a:rPr sz="1800" spc="-130" dirty="0">
                <a:latin typeface="Arial"/>
                <a:cs typeface="Arial"/>
              </a:rPr>
              <a:t>diseases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940" y="2145868"/>
            <a:ext cx="600837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spc="-265" dirty="0">
                <a:latin typeface="Trebuchet MS"/>
                <a:cs typeface="Trebuchet MS"/>
              </a:rPr>
              <a:t>Prevention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45" dirty="0">
                <a:latin typeface="Trebuchet MS"/>
                <a:cs typeface="Trebuchet MS"/>
              </a:rPr>
              <a:t>Control</a:t>
            </a:r>
            <a:r>
              <a:rPr sz="4400" spc="-630" dirty="0">
                <a:latin typeface="Trebuchet MS"/>
                <a:cs typeface="Trebuchet MS"/>
              </a:rPr>
              <a:t> </a:t>
            </a:r>
            <a:r>
              <a:rPr sz="4400" spc="-180" dirty="0">
                <a:latin typeface="Trebuchet MS"/>
                <a:cs typeface="Trebuchet MS"/>
              </a:rPr>
              <a:t>of  </a:t>
            </a:r>
            <a:r>
              <a:rPr sz="4400" spc="-250" dirty="0">
                <a:latin typeface="Trebuchet MS"/>
                <a:cs typeface="Trebuchet MS"/>
              </a:rPr>
              <a:t>Communicable</a:t>
            </a:r>
            <a:r>
              <a:rPr sz="4400" spc="-380" dirty="0">
                <a:latin typeface="Trebuchet MS"/>
                <a:cs typeface="Trebuchet MS"/>
              </a:rPr>
              <a:t> </a:t>
            </a:r>
            <a:r>
              <a:rPr sz="4400" spc="-195" dirty="0">
                <a:latin typeface="Trebuchet MS"/>
                <a:cs typeface="Trebuchet MS"/>
              </a:rPr>
              <a:t>Diseases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25515" y="24744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18910" y="33982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33847" y="5042153"/>
            <a:ext cx="14624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58665" y="54014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8" y="204184"/>
                </a:lnTo>
                <a:lnTo>
                  <a:pt x="538625" y="204184"/>
                </a:lnTo>
                <a:lnTo>
                  <a:pt x="486661" y="203906"/>
                </a:lnTo>
                <a:lnTo>
                  <a:pt x="434691" y="201983"/>
                </a:lnTo>
                <a:lnTo>
                  <a:pt x="382756" y="198411"/>
                </a:lnTo>
                <a:lnTo>
                  <a:pt x="330895" y="193187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500"/>
                </a:lnTo>
                <a:lnTo>
                  <a:pt x="898945" y="160284"/>
                </a:lnTo>
                <a:lnTo>
                  <a:pt x="848112" y="171446"/>
                </a:lnTo>
                <a:lnTo>
                  <a:pt x="797000" y="180983"/>
                </a:lnTo>
                <a:lnTo>
                  <a:pt x="745648" y="188891"/>
                </a:lnTo>
                <a:lnTo>
                  <a:pt x="694096" y="195169"/>
                </a:lnTo>
                <a:lnTo>
                  <a:pt x="642381" y="199812"/>
                </a:lnTo>
                <a:lnTo>
                  <a:pt x="590545" y="202818"/>
                </a:lnTo>
                <a:lnTo>
                  <a:pt x="538625" y="204184"/>
                </a:lnTo>
                <a:lnTo>
                  <a:pt x="1021248" y="204184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51886" y="48954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3611" y="34411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61614" y="24744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4530" y="18663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407413" y="630377"/>
            <a:ext cx="5887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We </a:t>
            </a:r>
            <a:r>
              <a:rPr dirty="0"/>
              <a:t>need to break the</a:t>
            </a:r>
            <a:r>
              <a:rPr spc="-70" dirty="0"/>
              <a:t> </a:t>
            </a:r>
            <a:r>
              <a:rPr dirty="0"/>
              <a:t>cycle</a:t>
            </a:r>
          </a:p>
        </p:txBody>
      </p:sp>
      <p:sp>
        <p:nvSpPr>
          <p:cNvPr id="16" name="object 16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164" y="1308862"/>
            <a:ext cx="7810500" cy="50863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135" dirty="0">
                <a:solidFill>
                  <a:srgbClr val="622422"/>
                </a:solidFill>
                <a:latin typeface="Trebuchet MS"/>
                <a:cs typeface="Trebuchet MS"/>
              </a:rPr>
              <a:t>Control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60" dirty="0">
                <a:latin typeface="Arial"/>
                <a:cs typeface="Arial"/>
              </a:rPr>
              <a:t>Activities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conducted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bring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health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problem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at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  </a:t>
            </a:r>
            <a:r>
              <a:rPr sz="2400" spc="-90" dirty="0">
                <a:latin typeface="Arial"/>
                <a:cs typeface="Arial"/>
              </a:rPr>
              <a:t>very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low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level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till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75" dirty="0">
                <a:latin typeface="Arial"/>
                <a:cs typeface="Arial"/>
              </a:rPr>
              <a:t>it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becomes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no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longer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a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public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health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problem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25" dirty="0">
                <a:solidFill>
                  <a:srgbClr val="622422"/>
                </a:solidFill>
                <a:latin typeface="Trebuchet MS"/>
                <a:cs typeface="Trebuchet MS"/>
              </a:rPr>
              <a:t>Elimination</a:t>
            </a:r>
            <a:endParaRPr sz="2400">
              <a:latin typeface="Trebuchet MS"/>
              <a:cs typeface="Trebuchet MS"/>
            </a:endParaRPr>
          </a:p>
          <a:p>
            <a:pPr marL="12700" marR="151130">
              <a:lnSpc>
                <a:spcPct val="100000"/>
              </a:lnSpc>
              <a:spcBef>
                <a:spcPts val="600"/>
              </a:spcBef>
            </a:pPr>
            <a:r>
              <a:rPr sz="2400" spc="-90" dirty="0">
                <a:latin typeface="Arial"/>
                <a:cs typeface="Arial"/>
              </a:rPr>
              <a:t>Termination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all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modes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reduction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95" dirty="0">
                <a:latin typeface="Arial"/>
                <a:cs typeface="Arial"/>
              </a:rPr>
              <a:t>incidence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-155" dirty="0">
                <a:latin typeface="Arial"/>
                <a:cs typeface="Arial"/>
              </a:rPr>
              <a:t>disease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-130" dirty="0">
                <a:latin typeface="Arial"/>
                <a:cs typeface="Arial"/>
              </a:rPr>
              <a:t>zero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85" dirty="0">
                <a:latin typeface="Arial"/>
                <a:cs typeface="Arial"/>
              </a:rPr>
              <a:t>a </a:t>
            </a:r>
            <a:r>
              <a:rPr sz="2400" spc="-75" dirty="0">
                <a:latin typeface="Arial"/>
                <a:cs typeface="Arial"/>
              </a:rPr>
              <a:t>confined </a:t>
            </a:r>
            <a:r>
              <a:rPr sz="2400" spc="-25" dirty="0">
                <a:latin typeface="Arial"/>
                <a:cs typeface="Arial"/>
              </a:rPr>
              <a:t>or </a:t>
            </a:r>
            <a:r>
              <a:rPr sz="2400" spc="-100" dirty="0">
                <a:latin typeface="Arial"/>
                <a:cs typeface="Arial"/>
              </a:rPr>
              <a:t>specific  </a:t>
            </a:r>
            <a:r>
              <a:rPr sz="2400" spc="-120" dirty="0">
                <a:latin typeface="Arial"/>
                <a:cs typeface="Arial"/>
              </a:rPr>
              <a:t>geographic </a:t>
            </a:r>
            <a:r>
              <a:rPr sz="2400" spc="-50" dirty="0">
                <a:latin typeface="Arial"/>
                <a:cs typeface="Arial"/>
              </a:rPr>
              <a:t>locality </a:t>
            </a:r>
            <a:r>
              <a:rPr sz="2400" spc="-225" dirty="0">
                <a:latin typeface="Arial"/>
                <a:cs typeface="Arial"/>
              </a:rPr>
              <a:t>as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55" dirty="0">
                <a:latin typeface="Arial"/>
                <a:cs typeface="Arial"/>
              </a:rPr>
              <a:t>result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70" dirty="0">
                <a:latin typeface="Arial"/>
                <a:cs typeface="Arial"/>
              </a:rPr>
              <a:t>deliberate </a:t>
            </a:r>
            <a:r>
              <a:rPr sz="2400" spc="-40" dirty="0">
                <a:latin typeface="Arial"/>
                <a:cs typeface="Arial"/>
              </a:rPr>
              <a:t>efforts </a:t>
            </a:r>
            <a:r>
              <a:rPr sz="2400" spc="-55" dirty="0">
                <a:latin typeface="Arial"/>
                <a:cs typeface="Arial"/>
              </a:rPr>
              <a:t>yet,  </a:t>
            </a:r>
            <a:r>
              <a:rPr sz="2400" spc="-70" dirty="0">
                <a:latin typeface="Arial"/>
                <a:cs typeface="Arial"/>
              </a:rPr>
              <a:t>continued </a:t>
            </a:r>
            <a:r>
              <a:rPr sz="2400" spc="-35" dirty="0">
                <a:latin typeface="Arial"/>
                <a:cs typeface="Arial"/>
              </a:rPr>
              <a:t>intervention </a:t>
            </a:r>
            <a:r>
              <a:rPr sz="2400" spc="-85" dirty="0">
                <a:latin typeface="Arial"/>
                <a:cs typeface="Arial"/>
              </a:rPr>
              <a:t>methods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required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45" dirty="0">
                <a:solidFill>
                  <a:srgbClr val="622422"/>
                </a:solidFill>
                <a:latin typeface="Trebuchet MS"/>
                <a:cs typeface="Trebuchet MS"/>
              </a:rPr>
              <a:t>Eradication</a:t>
            </a:r>
            <a:endParaRPr sz="2400">
              <a:latin typeface="Trebuchet MS"/>
              <a:cs typeface="Trebuchet MS"/>
            </a:endParaRPr>
          </a:p>
          <a:p>
            <a:pPr marL="12700" marR="918844">
              <a:lnSpc>
                <a:spcPct val="100000"/>
              </a:lnSpc>
              <a:spcBef>
                <a:spcPts val="600"/>
              </a:spcBef>
            </a:pPr>
            <a:r>
              <a:rPr sz="2400" spc="-90" dirty="0">
                <a:latin typeface="Arial"/>
                <a:cs typeface="Arial"/>
              </a:rPr>
              <a:t>Termination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all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modes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infection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by  </a:t>
            </a:r>
            <a:r>
              <a:rPr sz="2400" spc="-50" dirty="0">
                <a:latin typeface="Arial"/>
                <a:cs typeface="Arial"/>
              </a:rPr>
              <a:t>extermination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65" dirty="0">
                <a:latin typeface="Arial"/>
                <a:cs typeface="Arial"/>
              </a:rPr>
              <a:t>infectious</a:t>
            </a:r>
            <a:r>
              <a:rPr sz="2400" spc="-4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agent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83229" y="281685"/>
            <a:ext cx="3265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0" dirty="0">
                <a:latin typeface="Trebuchet MS"/>
                <a:cs typeface="Trebuchet MS"/>
              </a:rPr>
              <a:t>Some</a:t>
            </a:r>
            <a:r>
              <a:rPr spc="-340" dirty="0">
                <a:latin typeface="Trebuchet MS"/>
                <a:cs typeface="Trebuchet MS"/>
              </a:rPr>
              <a:t> </a:t>
            </a:r>
            <a:r>
              <a:rPr spc="-175" dirty="0">
                <a:latin typeface="Trebuchet MS"/>
                <a:cs typeface="Trebuchet MS"/>
              </a:rPr>
              <a:t>Definitions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587" y="2183714"/>
            <a:ext cx="779462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spc="-265" dirty="0">
                <a:latin typeface="Trebuchet MS"/>
                <a:cs typeface="Trebuchet MS"/>
              </a:rPr>
              <a:t>Prevention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45" dirty="0">
                <a:latin typeface="Trebuchet MS"/>
                <a:cs typeface="Trebuchet MS"/>
              </a:rPr>
              <a:t>Control</a:t>
            </a:r>
            <a:r>
              <a:rPr sz="4400" spc="-615" dirty="0">
                <a:latin typeface="Trebuchet MS"/>
                <a:cs typeface="Trebuchet MS"/>
              </a:rPr>
              <a:t> </a:t>
            </a:r>
            <a:r>
              <a:rPr sz="4400" spc="-145" dirty="0">
                <a:latin typeface="Trebuchet MS"/>
                <a:cs typeface="Trebuchet MS"/>
              </a:rPr>
              <a:t>Measures  </a:t>
            </a:r>
            <a:r>
              <a:rPr sz="4400" spc="-215" dirty="0">
                <a:latin typeface="Trebuchet MS"/>
                <a:cs typeface="Trebuchet MS"/>
              </a:rPr>
              <a:t>Applied </a:t>
            </a:r>
            <a:r>
              <a:rPr sz="4400" spc="-200" dirty="0">
                <a:latin typeface="Trebuchet MS"/>
                <a:cs typeface="Trebuchet MS"/>
              </a:rPr>
              <a:t>to </a:t>
            </a:r>
            <a:r>
              <a:rPr sz="4400" spc="-260" dirty="0">
                <a:latin typeface="Trebuchet MS"/>
                <a:cs typeface="Trebuchet MS"/>
              </a:rPr>
              <a:t>Break Different</a:t>
            </a:r>
            <a:r>
              <a:rPr sz="4400" spc="-750" dirty="0">
                <a:latin typeface="Trebuchet MS"/>
                <a:cs typeface="Trebuchet MS"/>
              </a:rPr>
              <a:t> </a:t>
            </a:r>
            <a:r>
              <a:rPr sz="4400" spc="-210" dirty="0">
                <a:latin typeface="Trebuchet MS"/>
                <a:cs typeface="Trebuchet MS"/>
              </a:rPr>
              <a:t>Stages  </a:t>
            </a:r>
            <a:r>
              <a:rPr sz="4400" spc="-180" dirty="0">
                <a:latin typeface="Trebuchet MS"/>
                <a:cs typeface="Trebuchet MS"/>
              </a:rPr>
              <a:t>of </a:t>
            </a:r>
            <a:r>
              <a:rPr sz="4400" spc="-265" dirty="0">
                <a:latin typeface="Trebuchet MS"/>
                <a:cs typeface="Trebuchet MS"/>
              </a:rPr>
              <a:t>the </a:t>
            </a:r>
            <a:r>
              <a:rPr sz="4400" spc="-245" dirty="0">
                <a:latin typeface="Trebuchet MS"/>
                <a:cs typeface="Trebuchet MS"/>
              </a:rPr>
              <a:t>Infection</a:t>
            </a:r>
            <a:r>
              <a:rPr sz="4400" spc="-595" dirty="0">
                <a:latin typeface="Trebuchet MS"/>
                <a:cs typeface="Trebuchet MS"/>
              </a:rPr>
              <a:t> </a:t>
            </a:r>
            <a:r>
              <a:rPr sz="4400" spc="-254" dirty="0">
                <a:latin typeface="Trebuchet MS"/>
                <a:cs typeface="Trebuchet MS"/>
              </a:rPr>
              <a:t>Chain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519" y="865378"/>
            <a:ext cx="701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>
                <a:latin typeface="Trebuchet MS"/>
                <a:cs typeface="Trebuchet MS"/>
              </a:rPr>
              <a:t>Measures </a:t>
            </a:r>
            <a:r>
              <a:rPr spc="-250" dirty="0">
                <a:latin typeface="Trebuchet MS"/>
                <a:cs typeface="Trebuchet MS"/>
              </a:rPr>
              <a:t>That </a:t>
            </a:r>
            <a:r>
              <a:rPr spc="-225" dirty="0">
                <a:latin typeface="Trebuchet MS"/>
                <a:cs typeface="Trebuchet MS"/>
              </a:rPr>
              <a:t>Directed </a:t>
            </a:r>
            <a:r>
              <a:rPr spc="-160" dirty="0">
                <a:latin typeface="Trebuchet MS"/>
                <a:cs typeface="Trebuchet MS"/>
              </a:rPr>
              <a:t>to </a:t>
            </a:r>
            <a:r>
              <a:rPr spc="-215" dirty="0">
                <a:latin typeface="Trebuchet MS"/>
                <a:cs typeface="Trebuchet MS"/>
              </a:rPr>
              <a:t>the</a:t>
            </a:r>
            <a:r>
              <a:rPr spc="-620" dirty="0">
                <a:latin typeface="Trebuchet MS"/>
                <a:cs typeface="Trebuchet MS"/>
              </a:rPr>
              <a:t> </a:t>
            </a:r>
            <a:r>
              <a:rPr spc="-185" dirty="0">
                <a:latin typeface="Trebuchet MS"/>
                <a:cs typeface="Trebuchet MS"/>
              </a:rPr>
              <a:t>Agent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3269" y="2293747"/>
            <a:ext cx="730821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Char char="•"/>
              <a:tabLst>
                <a:tab pos="247650" algn="l"/>
              </a:tabLst>
            </a:pPr>
            <a:r>
              <a:rPr sz="3200" spc="-100" dirty="0">
                <a:latin typeface="Arial"/>
                <a:cs typeface="Arial"/>
              </a:rPr>
              <a:t>Sterilization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har char="•"/>
              <a:tabLst>
                <a:tab pos="247650" algn="l"/>
              </a:tabLst>
            </a:pPr>
            <a:r>
              <a:rPr sz="3200" spc="-105" dirty="0">
                <a:latin typeface="Arial"/>
                <a:cs typeface="Arial"/>
              </a:rPr>
              <a:t>Disinfection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47650" algn="l"/>
              </a:tabLst>
            </a:pPr>
            <a:r>
              <a:rPr sz="3200" spc="-140" dirty="0">
                <a:latin typeface="Arial"/>
                <a:cs typeface="Arial"/>
              </a:rPr>
              <a:t>Proper </a:t>
            </a:r>
            <a:r>
              <a:rPr sz="3200" spc="-40" dirty="0">
                <a:latin typeface="Arial"/>
                <a:cs typeface="Arial"/>
              </a:rPr>
              <a:t>treatment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85" dirty="0">
                <a:latin typeface="Arial"/>
                <a:cs typeface="Arial"/>
              </a:rPr>
              <a:t>infected </a:t>
            </a:r>
            <a:r>
              <a:rPr sz="3200" spc="-100" dirty="0">
                <a:latin typeface="Arial"/>
                <a:cs typeface="Arial"/>
              </a:rPr>
              <a:t>individuals</a:t>
            </a:r>
            <a:r>
              <a:rPr sz="3200" spc="-520" dirty="0">
                <a:latin typeface="Arial"/>
                <a:cs typeface="Arial"/>
              </a:rPr>
              <a:t> </a:t>
            </a:r>
            <a:r>
              <a:rPr sz="3200" spc="20" dirty="0">
                <a:latin typeface="Arial"/>
                <a:cs typeface="Arial"/>
              </a:rPr>
              <a:t>to  </a:t>
            </a:r>
            <a:r>
              <a:rPr sz="3200" spc="-25" dirty="0">
                <a:latin typeface="Arial"/>
                <a:cs typeface="Arial"/>
              </a:rPr>
              <a:t>kill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35" dirty="0">
                <a:latin typeface="Arial"/>
                <a:cs typeface="Arial"/>
              </a:rPr>
              <a:t>agent </a:t>
            </a:r>
            <a:r>
              <a:rPr sz="3200" spc="-45" dirty="0">
                <a:latin typeface="Arial"/>
                <a:cs typeface="Arial"/>
              </a:rPr>
              <a:t>at </a:t>
            </a:r>
            <a:r>
              <a:rPr sz="3200" spc="-50" dirty="0">
                <a:latin typeface="Arial"/>
                <a:cs typeface="Arial"/>
              </a:rPr>
              <a:t>its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source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5346" y="563702"/>
            <a:ext cx="59836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5" dirty="0">
                <a:latin typeface="Trebuchet MS"/>
                <a:cs typeface="Trebuchet MS"/>
              </a:rPr>
              <a:t>Measures </a:t>
            </a:r>
            <a:r>
              <a:rPr sz="3200" spc="-200" dirty="0">
                <a:latin typeface="Trebuchet MS"/>
                <a:cs typeface="Trebuchet MS"/>
              </a:rPr>
              <a:t>Directed </a:t>
            </a:r>
            <a:r>
              <a:rPr sz="3200" spc="-140" dirty="0">
                <a:latin typeface="Trebuchet MS"/>
                <a:cs typeface="Trebuchet MS"/>
              </a:rPr>
              <a:t>to </a:t>
            </a:r>
            <a:r>
              <a:rPr sz="3200" spc="-190" dirty="0">
                <a:latin typeface="Trebuchet MS"/>
                <a:cs typeface="Trebuchet MS"/>
              </a:rPr>
              <a:t>the</a:t>
            </a:r>
            <a:r>
              <a:rPr sz="3200" spc="-570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Reservoir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490" y="1432915"/>
            <a:ext cx="7951470" cy="493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705">
              <a:lnSpc>
                <a:spcPct val="130000"/>
              </a:lnSpc>
              <a:spcBef>
                <a:spcPts val="100"/>
              </a:spcBef>
              <a:buClr>
                <a:srgbClr val="C0504D"/>
              </a:buClr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spc="-120" dirty="0">
                <a:solidFill>
                  <a:srgbClr val="FF6600"/>
                </a:solidFill>
                <a:latin typeface="Trebuchet MS"/>
                <a:cs typeface="Trebuchet MS"/>
              </a:rPr>
              <a:t>Cases:</a:t>
            </a:r>
            <a:r>
              <a:rPr sz="2000" b="1" spc="-145" dirty="0">
                <a:solidFill>
                  <a:srgbClr val="FF6600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latin typeface="Arial"/>
                <a:cs typeface="Arial"/>
              </a:rPr>
              <a:t>Case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finding,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reporting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to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local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health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authority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in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order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to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apply 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appropriate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control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measures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contact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environment,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isolation  </a:t>
            </a:r>
            <a:r>
              <a:rPr sz="2000" spc="-30" dirty="0">
                <a:latin typeface="Arial"/>
                <a:cs typeface="Arial"/>
              </a:rPr>
              <a:t>(strict </a:t>
            </a:r>
            <a:r>
              <a:rPr sz="2000" spc="-50" dirty="0">
                <a:latin typeface="Arial"/>
                <a:cs typeface="Arial"/>
              </a:rPr>
              <a:t>isolation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spc="-75" dirty="0">
                <a:latin typeface="Arial"/>
                <a:cs typeface="Arial"/>
              </a:rPr>
              <a:t>discharge/body </a:t>
            </a:r>
            <a:r>
              <a:rPr sz="2000" spc="-15" dirty="0">
                <a:latin typeface="Arial"/>
                <a:cs typeface="Arial"/>
              </a:rPr>
              <a:t>fluid </a:t>
            </a:r>
            <a:r>
              <a:rPr sz="2000" spc="-50" dirty="0">
                <a:latin typeface="Arial"/>
                <a:cs typeface="Arial"/>
              </a:rPr>
              <a:t>isolation)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whole period </a:t>
            </a:r>
            <a:r>
              <a:rPr sz="2000" spc="-5" dirty="0">
                <a:latin typeface="Arial"/>
                <a:cs typeface="Arial"/>
              </a:rPr>
              <a:t>of  </a:t>
            </a:r>
            <a:r>
              <a:rPr sz="2000" spc="-55" dirty="0">
                <a:latin typeface="Arial"/>
                <a:cs typeface="Arial"/>
              </a:rPr>
              <a:t>communicability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treatment, </a:t>
            </a:r>
            <a:r>
              <a:rPr sz="2000" spc="-80" dirty="0">
                <a:latin typeface="Arial"/>
                <a:cs typeface="Arial"/>
              </a:rPr>
              <a:t>surveillance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75" dirty="0">
                <a:latin typeface="Arial"/>
                <a:cs typeface="Arial"/>
              </a:rPr>
              <a:t>longest </a:t>
            </a:r>
            <a:r>
              <a:rPr sz="2000" spc="-50" dirty="0">
                <a:latin typeface="Arial"/>
                <a:cs typeface="Arial"/>
              </a:rPr>
              <a:t>incubation  period.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30000"/>
              </a:lnSpc>
              <a:spcBef>
                <a:spcPts val="600"/>
              </a:spcBef>
              <a:buClr>
                <a:srgbClr val="C0504D"/>
              </a:buClr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spc="-140" dirty="0">
                <a:solidFill>
                  <a:srgbClr val="FF6600"/>
                </a:solidFill>
                <a:latin typeface="Trebuchet MS"/>
                <a:cs typeface="Trebuchet MS"/>
              </a:rPr>
              <a:t>Carriers: </a:t>
            </a:r>
            <a:r>
              <a:rPr sz="2000" spc="-35" dirty="0">
                <a:latin typeface="Arial"/>
                <a:cs typeface="Arial"/>
              </a:rPr>
              <a:t>Identification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75" dirty="0">
                <a:latin typeface="Arial"/>
                <a:cs typeface="Arial"/>
              </a:rPr>
              <a:t>carriers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65" dirty="0">
                <a:latin typeface="Arial"/>
                <a:cs typeface="Arial"/>
              </a:rPr>
              <a:t>community, </a:t>
            </a:r>
            <a:r>
              <a:rPr sz="2000" spc="-25" dirty="0">
                <a:latin typeface="Arial"/>
                <a:cs typeface="Arial"/>
              </a:rPr>
              <a:t>treatment </a:t>
            </a:r>
            <a:r>
              <a:rPr sz="2000" spc="-95" dirty="0">
                <a:latin typeface="Arial"/>
                <a:cs typeface="Arial"/>
              </a:rPr>
              <a:t>and  exclusion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from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work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till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organism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is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eliminated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especially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if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food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handlers  </a:t>
            </a:r>
            <a:r>
              <a:rPr sz="2000" spc="-15" dirty="0">
                <a:latin typeface="Arial"/>
                <a:cs typeface="Arial"/>
              </a:rPr>
              <a:t>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working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with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children.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Its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cost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effectiveness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depends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on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proportion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  </a:t>
            </a:r>
            <a:r>
              <a:rPr sz="2000" spc="-50" dirty="0">
                <a:latin typeface="Arial"/>
                <a:cs typeface="Arial"/>
              </a:rPr>
              <a:t>carrier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community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as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well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as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sensitivity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their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occupation.</a:t>
            </a:r>
            <a:endParaRPr sz="2000">
              <a:latin typeface="Arial"/>
              <a:cs typeface="Arial"/>
            </a:endParaRPr>
          </a:p>
          <a:p>
            <a:pPr marL="12700" marR="83820" algn="just">
              <a:lnSpc>
                <a:spcPct val="130000"/>
              </a:lnSpc>
              <a:spcBef>
                <a:spcPts val="605"/>
              </a:spcBef>
              <a:buClr>
                <a:srgbClr val="C0504D"/>
              </a:buClr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spc="-90" dirty="0">
                <a:solidFill>
                  <a:srgbClr val="FF6600"/>
                </a:solidFill>
                <a:latin typeface="Trebuchet MS"/>
                <a:cs typeface="Trebuchet MS"/>
              </a:rPr>
              <a:t>Animal </a:t>
            </a:r>
            <a:r>
              <a:rPr sz="2000" b="1" spc="-130" dirty="0">
                <a:solidFill>
                  <a:srgbClr val="FF6600"/>
                </a:solidFill>
                <a:latin typeface="Trebuchet MS"/>
                <a:cs typeface="Trebuchet MS"/>
              </a:rPr>
              <a:t>reservoir: </a:t>
            </a:r>
            <a:r>
              <a:rPr sz="2000" spc="-85" dirty="0">
                <a:latin typeface="Arial"/>
                <a:cs typeface="Arial"/>
              </a:rPr>
              <a:t>Adequate </a:t>
            </a:r>
            <a:r>
              <a:rPr sz="2000" spc="-70" dirty="0">
                <a:latin typeface="Arial"/>
                <a:cs typeface="Arial"/>
              </a:rPr>
              <a:t>animal </a:t>
            </a:r>
            <a:r>
              <a:rPr sz="2000" spc="-95" dirty="0">
                <a:latin typeface="Arial"/>
                <a:cs typeface="Arial"/>
              </a:rPr>
              <a:t>husbandry, </a:t>
            </a:r>
            <a:r>
              <a:rPr sz="2000" spc="-60" dirty="0">
                <a:latin typeface="Arial"/>
                <a:cs typeface="Arial"/>
              </a:rPr>
              <a:t>immunization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90" dirty="0">
                <a:latin typeface="Arial"/>
                <a:cs typeface="Arial"/>
              </a:rPr>
              <a:t>animals</a:t>
            </a:r>
            <a:r>
              <a:rPr sz="2000" spc="-3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(if  </a:t>
            </a:r>
            <a:r>
              <a:rPr sz="2000" spc="-110" dirty="0">
                <a:latin typeface="Arial"/>
                <a:cs typeface="Arial"/>
              </a:rPr>
              <a:t>vaccine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is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available),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treatment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infected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animals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killing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if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treatment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is  </a:t>
            </a:r>
            <a:r>
              <a:rPr sz="2000" spc="-5" dirty="0">
                <a:latin typeface="Arial"/>
                <a:cs typeface="Arial"/>
              </a:rPr>
              <a:t>not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feasible.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2043" y="438353"/>
            <a:ext cx="70142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2665" marR="5080" indent="-2260600">
              <a:lnSpc>
                <a:spcPct val="100000"/>
              </a:lnSpc>
              <a:spcBef>
                <a:spcPts val="100"/>
              </a:spcBef>
            </a:pPr>
            <a:r>
              <a:rPr spc="-120" dirty="0">
                <a:latin typeface="Trebuchet MS"/>
                <a:cs typeface="Trebuchet MS"/>
              </a:rPr>
              <a:t>Measures </a:t>
            </a:r>
            <a:r>
              <a:rPr spc="-225" dirty="0">
                <a:latin typeface="Trebuchet MS"/>
                <a:cs typeface="Trebuchet MS"/>
              </a:rPr>
              <a:t>Directed </a:t>
            </a:r>
            <a:r>
              <a:rPr spc="-175" dirty="0">
                <a:latin typeface="Trebuchet MS"/>
                <a:cs typeface="Trebuchet MS"/>
              </a:rPr>
              <a:t>towards</a:t>
            </a:r>
            <a:r>
              <a:rPr spc="-445" dirty="0">
                <a:latin typeface="Trebuchet MS"/>
                <a:cs typeface="Trebuchet MS"/>
              </a:rPr>
              <a:t> </a:t>
            </a:r>
            <a:r>
              <a:rPr spc="-200" dirty="0">
                <a:latin typeface="Trebuchet MS"/>
                <a:cs typeface="Trebuchet MS"/>
              </a:rPr>
              <a:t>Breaking  </a:t>
            </a:r>
            <a:r>
              <a:rPr spc="-204" dirty="0">
                <a:latin typeface="Trebuchet MS"/>
                <a:cs typeface="Trebuchet MS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764" y="1841880"/>
            <a:ext cx="8023859" cy="34861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buChar char="•"/>
              <a:tabLst>
                <a:tab pos="187960" algn="l"/>
              </a:tabLst>
            </a:pPr>
            <a:r>
              <a:rPr sz="2400" spc="-70" dirty="0">
                <a:latin typeface="Arial"/>
                <a:cs typeface="Arial"/>
              </a:rPr>
              <a:t>Isolation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if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indicated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=&gt;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to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interrupt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direct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buChar char="•"/>
              <a:tabLst>
                <a:tab pos="187960" algn="l"/>
              </a:tabLst>
            </a:pPr>
            <a:r>
              <a:rPr sz="2400" spc="-90" dirty="0">
                <a:latin typeface="Arial"/>
                <a:cs typeface="Arial"/>
              </a:rPr>
              <a:t>Decontaminating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65" dirty="0">
                <a:latin typeface="Arial"/>
                <a:cs typeface="Arial"/>
              </a:rPr>
              <a:t>fomites </a:t>
            </a:r>
            <a:r>
              <a:rPr sz="2400" spc="-210" dirty="0">
                <a:latin typeface="Arial"/>
                <a:cs typeface="Arial"/>
              </a:rPr>
              <a:t>=&gt; </a:t>
            </a:r>
            <a:r>
              <a:rPr sz="2400" spc="-95" dirty="0">
                <a:latin typeface="Arial"/>
                <a:cs typeface="Arial"/>
              </a:rPr>
              <a:t>vehicle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Char char="•"/>
              <a:tabLst>
                <a:tab pos="187960" algn="l"/>
              </a:tabLst>
            </a:pPr>
            <a:r>
              <a:rPr sz="2400" spc="-95" dirty="0">
                <a:latin typeface="Arial"/>
                <a:cs typeface="Arial"/>
              </a:rPr>
              <a:t>Promote </a:t>
            </a:r>
            <a:r>
              <a:rPr sz="2400" spc="-114" dirty="0">
                <a:latin typeface="Arial"/>
                <a:cs typeface="Arial"/>
              </a:rPr>
              <a:t>handwashing </a:t>
            </a:r>
            <a:r>
              <a:rPr sz="2400" spc="-210" dirty="0">
                <a:latin typeface="Arial"/>
                <a:cs typeface="Arial"/>
              </a:rPr>
              <a:t>=&gt; </a:t>
            </a:r>
            <a:r>
              <a:rPr sz="2400" spc="-70" dirty="0">
                <a:latin typeface="Arial"/>
                <a:cs typeface="Arial"/>
              </a:rPr>
              <a:t>prevent </a:t>
            </a:r>
            <a:r>
              <a:rPr sz="2400" spc="-85" dirty="0">
                <a:latin typeface="Arial"/>
                <a:cs typeface="Arial"/>
              </a:rPr>
              <a:t>feco-oral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12700" marR="961390">
              <a:lnSpc>
                <a:spcPct val="100000"/>
              </a:lnSpc>
              <a:spcBef>
                <a:spcPts val="600"/>
              </a:spcBef>
              <a:buChar char="•"/>
              <a:tabLst>
                <a:tab pos="187960" algn="l"/>
              </a:tabLst>
            </a:pPr>
            <a:r>
              <a:rPr sz="2400" spc="-25" dirty="0">
                <a:latin typeface="Arial"/>
                <a:cs typeface="Arial"/>
              </a:rPr>
              <a:t>Modify </a:t>
            </a:r>
            <a:r>
              <a:rPr sz="2400" spc="-40" dirty="0">
                <a:latin typeface="Arial"/>
                <a:cs typeface="Arial"/>
              </a:rPr>
              <a:t>ventilation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45" dirty="0">
                <a:latin typeface="Arial"/>
                <a:cs typeface="Arial"/>
              </a:rPr>
              <a:t>air </a:t>
            </a:r>
            <a:r>
              <a:rPr sz="2400" spc="-120" dirty="0">
                <a:latin typeface="Arial"/>
                <a:cs typeface="Arial"/>
              </a:rPr>
              <a:t>pressure </a:t>
            </a:r>
            <a:r>
              <a:rPr sz="2400" spc="-210" dirty="0">
                <a:latin typeface="Arial"/>
                <a:cs typeface="Arial"/>
              </a:rPr>
              <a:t>=&gt; </a:t>
            </a:r>
            <a:r>
              <a:rPr sz="2400" spc="-70" dirty="0">
                <a:latin typeface="Arial"/>
                <a:cs typeface="Arial"/>
              </a:rPr>
              <a:t>prevent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airborne  </a:t>
            </a:r>
            <a:r>
              <a:rPr sz="2400" spc="-9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Char char="•"/>
              <a:tabLst>
                <a:tab pos="187960" algn="l"/>
              </a:tabLst>
            </a:pPr>
            <a:r>
              <a:rPr sz="2400" spc="-80" dirty="0">
                <a:latin typeface="Arial"/>
                <a:cs typeface="Arial"/>
              </a:rPr>
              <a:t>Control </a:t>
            </a:r>
            <a:r>
              <a:rPr sz="2400" spc="-70" dirty="0">
                <a:latin typeface="Arial"/>
                <a:cs typeface="Arial"/>
              </a:rPr>
              <a:t>vector </a:t>
            </a:r>
            <a:r>
              <a:rPr sz="2400" spc="-55" dirty="0">
                <a:latin typeface="Arial"/>
                <a:cs typeface="Arial"/>
              </a:rPr>
              <a:t>population </a:t>
            </a:r>
            <a:r>
              <a:rPr sz="2400" spc="-204" dirty="0">
                <a:latin typeface="Arial"/>
                <a:cs typeface="Arial"/>
              </a:rPr>
              <a:t>=&gt; </a:t>
            </a:r>
            <a:r>
              <a:rPr sz="2400" spc="-45" dirty="0">
                <a:latin typeface="Arial"/>
                <a:cs typeface="Arial"/>
              </a:rPr>
              <a:t>control </a:t>
            </a:r>
            <a:r>
              <a:rPr sz="2400" spc="-70" dirty="0">
                <a:latin typeface="Arial"/>
                <a:cs typeface="Arial"/>
              </a:rPr>
              <a:t>vector-borne</a:t>
            </a:r>
            <a:r>
              <a:rPr sz="2400" spc="-2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b="1" i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Environment:</a:t>
            </a:r>
            <a:r>
              <a:rPr sz="2400" b="1" i="1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sanitation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90" dirty="0">
                <a:latin typeface="Arial"/>
                <a:cs typeface="Arial"/>
              </a:rPr>
              <a:t>water, </a:t>
            </a:r>
            <a:r>
              <a:rPr sz="2400" spc="-60" dirty="0">
                <a:latin typeface="Arial"/>
                <a:cs typeface="Arial"/>
              </a:rPr>
              <a:t>food, proper </a:t>
            </a:r>
            <a:r>
              <a:rPr sz="2400" spc="-170" dirty="0">
                <a:latin typeface="Arial"/>
                <a:cs typeface="Arial"/>
              </a:rPr>
              <a:t>sewage</a:t>
            </a:r>
            <a:r>
              <a:rPr sz="2400" spc="-41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handling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5715" y="461213"/>
            <a:ext cx="639699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5"/>
              </a:spcBef>
            </a:pPr>
            <a:r>
              <a:rPr sz="4400" spc="-145" dirty="0">
                <a:latin typeface="Trebuchet MS"/>
                <a:cs typeface="Trebuchet MS"/>
              </a:rPr>
              <a:t>Measures </a:t>
            </a:r>
            <a:r>
              <a:rPr sz="4400" spc="-275" dirty="0">
                <a:latin typeface="Trebuchet MS"/>
                <a:cs typeface="Trebuchet MS"/>
              </a:rPr>
              <a:t>Directed</a:t>
            </a:r>
            <a:r>
              <a:rPr sz="4400" spc="-580" dirty="0">
                <a:latin typeface="Trebuchet MS"/>
                <a:cs typeface="Trebuchet MS"/>
              </a:rPr>
              <a:t> </a:t>
            </a:r>
            <a:r>
              <a:rPr sz="4400" spc="-215" dirty="0">
                <a:latin typeface="Trebuchet MS"/>
                <a:cs typeface="Trebuchet MS"/>
              </a:rPr>
              <a:t>towards  </a:t>
            </a:r>
            <a:r>
              <a:rPr sz="4400" spc="-254" dirty="0">
                <a:latin typeface="Trebuchet MS"/>
                <a:cs typeface="Trebuchet MS"/>
              </a:rPr>
              <a:t>Protecting </a:t>
            </a:r>
            <a:r>
              <a:rPr sz="4400" spc="-240" dirty="0">
                <a:latin typeface="Trebuchet MS"/>
                <a:cs typeface="Trebuchet MS"/>
              </a:rPr>
              <a:t>Portal </a:t>
            </a:r>
            <a:r>
              <a:rPr sz="4400" spc="-180" dirty="0">
                <a:latin typeface="Trebuchet MS"/>
                <a:cs typeface="Trebuchet MS"/>
              </a:rPr>
              <a:t>of</a:t>
            </a:r>
            <a:r>
              <a:rPr sz="4400" spc="-560" dirty="0">
                <a:latin typeface="Trebuchet MS"/>
                <a:cs typeface="Trebuchet MS"/>
              </a:rPr>
              <a:t> </a:t>
            </a:r>
            <a:r>
              <a:rPr sz="4400" spc="-285" dirty="0">
                <a:latin typeface="Trebuchet MS"/>
                <a:cs typeface="Trebuchet MS"/>
              </a:rPr>
              <a:t>Entry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816" y="2425420"/>
            <a:ext cx="7946390" cy="27571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Using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bed-nets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Arial"/>
                <a:cs typeface="Arial"/>
              </a:rPr>
              <a:t>Wearing </a:t>
            </a:r>
            <a:r>
              <a:rPr sz="3200" spc="-250" dirty="0">
                <a:latin typeface="Arial"/>
                <a:cs typeface="Arial"/>
              </a:rPr>
              <a:t>masks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75" dirty="0">
                <a:latin typeface="Arial"/>
                <a:cs typeface="Arial"/>
              </a:rPr>
              <a:t>gowns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90" dirty="0">
                <a:latin typeface="Arial"/>
                <a:cs typeface="Arial"/>
              </a:rPr>
              <a:t>prevent </a:t>
            </a:r>
            <a:r>
              <a:rPr sz="3200" spc="-45" dirty="0">
                <a:latin typeface="Arial"/>
                <a:cs typeface="Arial"/>
              </a:rPr>
              <a:t>entry</a:t>
            </a:r>
            <a:r>
              <a:rPr sz="3200" spc="-409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85" dirty="0">
                <a:latin typeface="Arial"/>
                <a:cs typeface="Arial"/>
              </a:rPr>
              <a:t>infected </a:t>
            </a:r>
            <a:r>
              <a:rPr sz="3200" spc="-114" dirty="0">
                <a:latin typeface="Arial"/>
                <a:cs typeface="Arial"/>
              </a:rPr>
              <a:t>body </a:t>
            </a:r>
            <a:r>
              <a:rPr sz="3200" spc="-135" dirty="0">
                <a:latin typeface="Arial"/>
                <a:cs typeface="Arial"/>
              </a:rPr>
              <a:t>secretions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spc="-85" dirty="0">
                <a:latin typeface="Arial"/>
                <a:cs typeface="Arial"/>
              </a:rPr>
              <a:t>droplets </a:t>
            </a:r>
            <a:r>
              <a:rPr sz="3200" spc="-70" dirty="0">
                <a:latin typeface="Arial"/>
                <a:cs typeface="Arial"/>
              </a:rPr>
              <a:t>through  </a:t>
            </a:r>
            <a:r>
              <a:rPr sz="3200" spc="-145" dirty="0">
                <a:latin typeface="Arial"/>
                <a:cs typeface="Arial"/>
              </a:rPr>
              <a:t>skin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spc="-175" dirty="0">
                <a:latin typeface="Arial"/>
                <a:cs typeface="Arial"/>
              </a:rPr>
              <a:t>mucous</a:t>
            </a:r>
            <a:r>
              <a:rPr sz="3200" spc="-32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membranes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5" dirty="0">
                <a:latin typeface="Arial"/>
                <a:cs typeface="Arial"/>
              </a:rPr>
              <a:t>Covering </a:t>
            </a:r>
            <a:r>
              <a:rPr sz="3200" spc="-150" dirty="0">
                <a:latin typeface="Arial"/>
                <a:cs typeface="Arial"/>
              </a:rPr>
              <a:t>skin and </a:t>
            </a:r>
            <a:r>
              <a:rPr sz="3200" spc="-165" dirty="0">
                <a:latin typeface="Arial"/>
                <a:cs typeface="Arial"/>
              </a:rPr>
              <a:t>using </a:t>
            </a:r>
            <a:r>
              <a:rPr sz="3200" spc="-114" dirty="0">
                <a:latin typeface="Arial"/>
                <a:cs typeface="Arial"/>
              </a:rPr>
              <a:t>insect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repellents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703" y="385013"/>
            <a:ext cx="589597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7445" marR="5080" indent="-2405380">
              <a:lnSpc>
                <a:spcPct val="100000"/>
              </a:lnSpc>
              <a:spcBef>
                <a:spcPts val="105"/>
              </a:spcBef>
            </a:pPr>
            <a:r>
              <a:rPr sz="4400" spc="-145" dirty="0">
                <a:latin typeface="Trebuchet MS"/>
                <a:cs typeface="Trebuchet MS"/>
              </a:rPr>
              <a:t>Measures </a:t>
            </a:r>
            <a:r>
              <a:rPr sz="4400" spc="-275" dirty="0">
                <a:latin typeface="Trebuchet MS"/>
                <a:cs typeface="Trebuchet MS"/>
              </a:rPr>
              <a:t>Directed </a:t>
            </a:r>
            <a:r>
              <a:rPr sz="4400" spc="-200" dirty="0">
                <a:latin typeface="Trebuchet MS"/>
                <a:cs typeface="Trebuchet MS"/>
              </a:rPr>
              <a:t>to</a:t>
            </a:r>
            <a:r>
              <a:rPr sz="4400" spc="-660" dirty="0">
                <a:latin typeface="Trebuchet MS"/>
                <a:cs typeface="Trebuchet MS"/>
              </a:rPr>
              <a:t> </a:t>
            </a:r>
            <a:r>
              <a:rPr sz="4400" spc="-260" dirty="0">
                <a:latin typeface="Trebuchet MS"/>
                <a:cs typeface="Trebuchet MS"/>
              </a:rPr>
              <a:t>the  </a:t>
            </a:r>
            <a:r>
              <a:rPr sz="4400" spc="-195" dirty="0">
                <a:latin typeface="Trebuchet MS"/>
                <a:cs typeface="Trebuchet MS"/>
              </a:rPr>
              <a:t>Host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364" y="2501620"/>
            <a:ext cx="4878705" cy="29521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0" dirty="0">
                <a:latin typeface="Arial"/>
                <a:cs typeface="Arial"/>
              </a:rPr>
              <a:t>Health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education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35" dirty="0">
                <a:latin typeface="Arial"/>
                <a:cs typeface="Arial"/>
              </a:rPr>
              <a:t>Adequate personal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hygiene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10" dirty="0">
                <a:latin typeface="Arial"/>
                <a:cs typeface="Arial"/>
              </a:rPr>
              <a:t>Sound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nutrition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95" dirty="0">
                <a:latin typeface="Arial"/>
                <a:cs typeface="Arial"/>
              </a:rPr>
              <a:t>Immunization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60" dirty="0">
                <a:latin typeface="Arial"/>
                <a:cs typeface="Arial"/>
              </a:rPr>
              <a:t>Chemoprophylaxis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8730" y="273812"/>
            <a:ext cx="567372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014">
              <a:lnSpc>
                <a:spcPct val="100000"/>
              </a:lnSpc>
              <a:spcBef>
                <a:spcPts val="100"/>
              </a:spcBef>
            </a:pPr>
            <a:r>
              <a:rPr sz="3200" spc="-110" dirty="0">
                <a:latin typeface="Trebuchet MS"/>
                <a:cs typeface="Trebuchet MS"/>
              </a:rPr>
              <a:t>What </a:t>
            </a:r>
            <a:r>
              <a:rPr sz="3200" spc="-135" dirty="0">
                <a:latin typeface="Trebuchet MS"/>
                <a:cs typeface="Trebuchet MS"/>
              </a:rPr>
              <a:t>is </a:t>
            </a:r>
            <a:r>
              <a:rPr sz="3200" spc="-190" dirty="0">
                <a:latin typeface="Trebuchet MS"/>
                <a:cs typeface="Trebuchet MS"/>
              </a:rPr>
              <a:t>the </a:t>
            </a:r>
            <a:r>
              <a:rPr sz="3200" spc="-185" dirty="0">
                <a:latin typeface="Trebuchet MS"/>
                <a:cs typeface="Trebuchet MS"/>
              </a:rPr>
              <a:t>Benefit </a:t>
            </a:r>
            <a:r>
              <a:rPr sz="3200" spc="-130" dirty="0">
                <a:latin typeface="Trebuchet MS"/>
                <a:cs typeface="Trebuchet MS"/>
              </a:rPr>
              <a:t>of </a:t>
            </a:r>
            <a:r>
              <a:rPr sz="3200" spc="-190" dirty="0">
                <a:latin typeface="Trebuchet MS"/>
                <a:cs typeface="Trebuchet MS"/>
              </a:rPr>
              <a:t>Complete  </a:t>
            </a:r>
            <a:r>
              <a:rPr sz="3200" spc="-170" dirty="0">
                <a:latin typeface="Trebuchet MS"/>
                <a:cs typeface="Trebuchet MS"/>
              </a:rPr>
              <a:t>Immunization in </a:t>
            </a:r>
            <a:r>
              <a:rPr sz="3200" spc="-190" dirty="0">
                <a:latin typeface="Trebuchet MS"/>
                <a:cs typeface="Trebuchet MS"/>
              </a:rPr>
              <a:t>the</a:t>
            </a:r>
            <a:r>
              <a:rPr sz="3200" spc="-48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Community?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8164" y="1537461"/>
            <a:ext cx="7901305" cy="493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buClr>
                <a:srgbClr val="C0504D"/>
              </a:buClr>
              <a:buChar char="•"/>
              <a:tabLst>
                <a:tab pos="355600" algn="l"/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Complete </a:t>
            </a:r>
            <a:r>
              <a:rPr sz="2400" spc="-65" dirty="0">
                <a:latin typeface="Arial"/>
                <a:cs typeface="Arial"/>
              </a:rPr>
              <a:t>immunization </a:t>
            </a:r>
            <a:r>
              <a:rPr sz="2400" spc="-145" dirty="0">
                <a:latin typeface="Arial"/>
                <a:cs typeface="Arial"/>
              </a:rPr>
              <a:t>coverage </a:t>
            </a:r>
            <a:r>
              <a:rPr sz="2400" spc="-155" dirty="0">
                <a:latin typeface="Arial"/>
                <a:cs typeface="Arial"/>
              </a:rPr>
              <a:t>can </a:t>
            </a:r>
            <a:r>
              <a:rPr sz="2400" spc="-75" dirty="0">
                <a:latin typeface="Arial"/>
                <a:cs typeface="Arial"/>
              </a:rPr>
              <a:t>help </a:t>
            </a:r>
            <a:r>
              <a:rPr sz="2400" spc="-70" dirty="0">
                <a:latin typeface="Arial"/>
                <a:cs typeface="Arial"/>
              </a:rPr>
              <a:t>prevent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agent  </a:t>
            </a:r>
            <a:r>
              <a:rPr sz="2400" spc="-25" dirty="0">
                <a:latin typeface="Arial"/>
                <a:cs typeface="Arial"/>
              </a:rPr>
              <a:t>from </a:t>
            </a:r>
            <a:r>
              <a:rPr sz="2400" spc="-105" dirty="0">
                <a:latin typeface="Arial"/>
                <a:cs typeface="Arial"/>
              </a:rPr>
              <a:t>reaching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100" dirty="0">
                <a:latin typeface="Arial"/>
                <a:cs typeface="Arial"/>
              </a:rPr>
              <a:t>susceptible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host</a:t>
            </a:r>
            <a:endParaRPr sz="2400">
              <a:latin typeface="Arial"/>
              <a:cs typeface="Arial"/>
            </a:endParaRPr>
          </a:p>
          <a:p>
            <a:pPr marL="2728595">
              <a:lnSpc>
                <a:spcPct val="100000"/>
              </a:lnSpc>
              <a:spcBef>
                <a:spcPts val="1160"/>
              </a:spcBef>
            </a:pPr>
            <a:r>
              <a:rPr sz="3200" b="1" spc="-204" dirty="0">
                <a:solidFill>
                  <a:srgbClr val="0000FF"/>
                </a:solidFill>
                <a:latin typeface="Trebuchet MS"/>
                <a:cs typeface="Trebuchet MS"/>
              </a:rPr>
              <a:t>Herd</a:t>
            </a:r>
            <a:r>
              <a:rPr sz="3200" b="1" spc="-24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b="1" spc="-165" dirty="0">
                <a:solidFill>
                  <a:srgbClr val="0000FF"/>
                </a:solidFill>
                <a:latin typeface="Trebuchet MS"/>
                <a:cs typeface="Trebuchet MS"/>
              </a:rPr>
              <a:t>immunity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40"/>
              </a:spcBef>
              <a:buClr>
                <a:srgbClr val="C0504D"/>
              </a:buClr>
              <a:buChar char="•"/>
              <a:tabLst>
                <a:tab pos="355600" algn="l"/>
                <a:tab pos="356235" algn="l"/>
              </a:tabLst>
            </a:pPr>
            <a:r>
              <a:rPr sz="2400" spc="-130" dirty="0">
                <a:latin typeface="Arial"/>
                <a:cs typeface="Arial"/>
              </a:rPr>
              <a:t>State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35" dirty="0">
                <a:latin typeface="Arial"/>
                <a:cs typeface="Arial"/>
              </a:rPr>
              <a:t>immunity </a:t>
            </a:r>
            <a:r>
              <a:rPr sz="2400" dirty="0">
                <a:latin typeface="Arial"/>
                <a:cs typeface="Arial"/>
              </a:rPr>
              <a:t>within</a:t>
            </a:r>
            <a:r>
              <a:rPr sz="2400" spc="-5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65" dirty="0">
                <a:latin typeface="Arial"/>
                <a:cs typeface="Arial"/>
              </a:rPr>
              <a:t>community</a:t>
            </a:r>
            <a:endParaRPr sz="2400">
              <a:latin typeface="Arial"/>
              <a:cs typeface="Arial"/>
            </a:endParaRPr>
          </a:p>
          <a:p>
            <a:pPr marL="355600" marR="466090" indent="-342900">
              <a:lnSpc>
                <a:spcPct val="100000"/>
              </a:lnSpc>
              <a:spcBef>
                <a:spcPts val="1200"/>
              </a:spcBef>
              <a:buClr>
                <a:srgbClr val="C0504D"/>
              </a:buClr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If </a:t>
            </a:r>
            <a:r>
              <a:rPr sz="2400" spc="-185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high </a:t>
            </a:r>
            <a:r>
              <a:rPr sz="2400" spc="-30" dirty="0">
                <a:latin typeface="Arial"/>
                <a:cs typeface="Arial"/>
              </a:rPr>
              <a:t>proportion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75" dirty="0">
                <a:latin typeface="Arial"/>
                <a:cs typeface="Arial"/>
              </a:rPr>
              <a:t>individuals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-65" dirty="0">
                <a:latin typeface="Arial"/>
                <a:cs typeface="Arial"/>
              </a:rPr>
              <a:t>community </a:t>
            </a:r>
            <a:r>
              <a:rPr sz="2400" spc="-110" dirty="0">
                <a:latin typeface="Arial"/>
                <a:cs typeface="Arial"/>
              </a:rPr>
              <a:t>are  </a:t>
            </a:r>
            <a:r>
              <a:rPr sz="2400" spc="-80" dirty="0">
                <a:latin typeface="Arial"/>
                <a:cs typeface="Arial"/>
              </a:rPr>
              <a:t>resistant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30" dirty="0">
                <a:latin typeface="Arial"/>
                <a:cs typeface="Arial"/>
              </a:rPr>
              <a:t> an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agent,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then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susceptible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people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will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also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be  </a:t>
            </a:r>
            <a:r>
              <a:rPr sz="2400" spc="-55" dirty="0">
                <a:latin typeface="Arial"/>
                <a:cs typeface="Arial"/>
              </a:rPr>
              <a:t>protected </a:t>
            </a:r>
            <a:r>
              <a:rPr sz="2400" spc="-105" dirty="0">
                <a:latin typeface="Arial"/>
                <a:cs typeface="Arial"/>
              </a:rPr>
              <a:t>by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resistant</a:t>
            </a:r>
            <a:r>
              <a:rPr sz="2400" spc="-34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majority</a:t>
            </a:r>
            <a:endParaRPr sz="2400">
              <a:latin typeface="Arial"/>
              <a:cs typeface="Arial"/>
            </a:endParaRPr>
          </a:p>
          <a:p>
            <a:pPr marL="355600" marR="165100" indent="-342900">
              <a:lnSpc>
                <a:spcPct val="100000"/>
              </a:lnSpc>
              <a:spcBef>
                <a:spcPts val="1205"/>
              </a:spcBef>
              <a:buClr>
                <a:srgbClr val="C0504D"/>
              </a:buClr>
              <a:buChar char="•"/>
              <a:tabLst>
                <a:tab pos="355600" algn="l"/>
                <a:tab pos="356235" algn="l"/>
              </a:tabLst>
            </a:pPr>
            <a:r>
              <a:rPr sz="2400" spc="-175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level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65" dirty="0">
                <a:latin typeface="Arial"/>
                <a:cs typeface="Arial"/>
              </a:rPr>
              <a:t>susceptibility </a:t>
            </a:r>
            <a:r>
              <a:rPr sz="2400" spc="-140" dirty="0">
                <a:latin typeface="Arial"/>
                <a:cs typeface="Arial"/>
              </a:rPr>
              <a:t>increases </a:t>
            </a:r>
            <a:r>
              <a:rPr sz="2400" spc="-225" dirty="0">
                <a:latin typeface="Arial"/>
                <a:cs typeface="Arial"/>
              </a:rPr>
              <a:t>as </a:t>
            </a:r>
            <a:r>
              <a:rPr sz="2400" spc="-85" dirty="0">
                <a:latin typeface="Arial"/>
                <a:cs typeface="Arial"/>
              </a:rPr>
              <a:t>new </a:t>
            </a:r>
            <a:r>
              <a:rPr sz="2400" spc="-70" dirty="0">
                <a:latin typeface="Arial"/>
                <a:cs typeface="Arial"/>
              </a:rPr>
              <a:t>infants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34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born,  </a:t>
            </a:r>
            <a:r>
              <a:rPr sz="2400" spc="-130" dirty="0">
                <a:latin typeface="Arial"/>
                <a:cs typeface="Arial"/>
              </a:rPr>
              <a:t>an </a:t>
            </a:r>
            <a:r>
              <a:rPr sz="2400" spc="-85" dirty="0">
                <a:latin typeface="Arial"/>
                <a:cs typeface="Arial"/>
              </a:rPr>
              <a:t>epidemic </a:t>
            </a:r>
            <a:r>
              <a:rPr sz="2400" spc="5" dirty="0">
                <a:latin typeface="Arial"/>
                <a:cs typeface="Arial"/>
              </a:rPr>
              <a:t>will </a:t>
            </a:r>
            <a:r>
              <a:rPr sz="2400" spc="-95" dirty="0">
                <a:latin typeface="Arial"/>
                <a:cs typeface="Arial"/>
              </a:rPr>
              <a:t>develop </a:t>
            </a:r>
            <a:r>
              <a:rPr sz="2400" spc="-25" dirty="0">
                <a:latin typeface="Arial"/>
                <a:cs typeface="Arial"/>
              </a:rPr>
              <a:t>after </a:t>
            </a:r>
            <a:r>
              <a:rPr sz="2400" spc="-85" dirty="0">
                <a:latin typeface="Arial"/>
                <a:cs typeface="Arial"/>
              </a:rPr>
              <a:t>accumulation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4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susceptible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C0504D"/>
              </a:buClr>
              <a:buChar char="•"/>
              <a:tabLst>
                <a:tab pos="355600" algn="l"/>
                <a:tab pos="356235" algn="l"/>
              </a:tabLst>
            </a:pPr>
            <a:r>
              <a:rPr sz="2400" spc="35" dirty="0">
                <a:latin typeface="Arial"/>
                <a:cs typeface="Arial"/>
              </a:rPr>
              <a:t>It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could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be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produced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artificially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by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immunization,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naturally  </a:t>
            </a:r>
            <a:r>
              <a:rPr sz="2400" spc="-30" dirty="0">
                <a:latin typeface="Arial"/>
                <a:cs typeface="Arial"/>
              </a:rPr>
              <a:t>after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infection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138" y="941578"/>
            <a:ext cx="6500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>
                <a:latin typeface="Trebuchet MS"/>
                <a:cs typeface="Trebuchet MS"/>
              </a:rPr>
              <a:t>What </a:t>
            </a:r>
            <a:r>
              <a:rPr spc="-155" dirty="0">
                <a:latin typeface="Trebuchet MS"/>
                <a:cs typeface="Trebuchet MS"/>
              </a:rPr>
              <a:t>is </a:t>
            </a:r>
            <a:r>
              <a:rPr spc="-145" dirty="0">
                <a:latin typeface="Trebuchet MS"/>
                <a:cs typeface="Trebuchet MS"/>
              </a:rPr>
              <a:t>a </a:t>
            </a:r>
            <a:r>
              <a:rPr spc="-204" dirty="0">
                <a:latin typeface="Trebuchet MS"/>
                <a:cs typeface="Trebuchet MS"/>
              </a:rPr>
              <a:t>Communicable</a:t>
            </a:r>
            <a:r>
              <a:rPr spc="-685" dirty="0">
                <a:latin typeface="Trebuchet MS"/>
                <a:cs typeface="Trebuchet MS"/>
              </a:rPr>
              <a:t> </a:t>
            </a:r>
            <a:r>
              <a:rPr spc="-135" dirty="0">
                <a:latin typeface="Trebuchet MS"/>
                <a:cs typeface="Trebuchet MS"/>
              </a:rPr>
              <a:t>Disease?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63269" rIns="0" bIns="0" rtlCol="0">
            <a:spAutoFit/>
          </a:bodyPr>
          <a:lstStyle/>
          <a:p>
            <a:pPr marL="147320" marR="5080">
              <a:lnSpc>
                <a:spcPct val="150000"/>
              </a:lnSpc>
              <a:spcBef>
                <a:spcPts val="100"/>
              </a:spcBef>
            </a:pPr>
            <a:r>
              <a:rPr spc="35" dirty="0"/>
              <a:t>It </a:t>
            </a:r>
            <a:r>
              <a:rPr spc="-125" dirty="0"/>
              <a:t>is </a:t>
            </a:r>
            <a:r>
              <a:rPr spc="-130" dirty="0"/>
              <a:t>an </a:t>
            </a:r>
            <a:r>
              <a:rPr spc="-100" dirty="0"/>
              <a:t>illness </a:t>
            </a:r>
            <a:r>
              <a:rPr spc="-160" dirty="0"/>
              <a:t>caused </a:t>
            </a:r>
            <a:r>
              <a:rPr spc="-105" dirty="0"/>
              <a:t>by </a:t>
            </a:r>
            <a:r>
              <a:rPr spc="-130" dirty="0"/>
              <a:t>an </a:t>
            </a:r>
            <a:r>
              <a:rPr spc="-65" dirty="0"/>
              <a:t>infectious </a:t>
            </a:r>
            <a:r>
              <a:rPr spc="-105" dirty="0"/>
              <a:t>agent </a:t>
            </a:r>
            <a:r>
              <a:rPr spc="-20" dirty="0"/>
              <a:t>or </a:t>
            </a:r>
            <a:r>
              <a:rPr spc="-40" dirty="0"/>
              <a:t>its </a:t>
            </a:r>
            <a:r>
              <a:rPr spc="-75" dirty="0"/>
              <a:t>toxic  </a:t>
            </a:r>
            <a:r>
              <a:rPr spc="-55" dirty="0"/>
              <a:t>product </a:t>
            </a:r>
            <a:r>
              <a:rPr spc="-5" dirty="0"/>
              <a:t>that </a:t>
            </a:r>
            <a:r>
              <a:rPr spc="-125" dirty="0"/>
              <a:t>is </a:t>
            </a:r>
            <a:r>
              <a:rPr spc="-45" dirty="0"/>
              <a:t>transmitted </a:t>
            </a:r>
            <a:r>
              <a:rPr spc="-25" dirty="0"/>
              <a:t>from</a:t>
            </a:r>
            <a:r>
              <a:rPr spc="-505" dirty="0"/>
              <a:t> </a:t>
            </a:r>
            <a:r>
              <a:rPr spc="-130" dirty="0"/>
              <a:t>an </a:t>
            </a:r>
            <a:r>
              <a:rPr spc="-65" dirty="0"/>
              <a:t>infected </a:t>
            </a:r>
            <a:r>
              <a:rPr spc="-105" dirty="0"/>
              <a:t>person, </a:t>
            </a:r>
            <a:r>
              <a:rPr spc="-85" dirty="0"/>
              <a:t>animal  </a:t>
            </a:r>
            <a:r>
              <a:rPr spc="-20" dirty="0"/>
              <a:t>or </a:t>
            </a:r>
            <a:r>
              <a:rPr spc="-70" dirty="0"/>
              <a:t>inanimate </a:t>
            </a:r>
            <a:r>
              <a:rPr spc="-125" dirty="0"/>
              <a:t>source </a:t>
            </a:r>
            <a:r>
              <a:rPr spc="20" dirty="0"/>
              <a:t>to </a:t>
            </a:r>
            <a:r>
              <a:rPr spc="-185" dirty="0"/>
              <a:t>a </a:t>
            </a:r>
            <a:r>
              <a:rPr spc="-100" dirty="0"/>
              <a:t>susceptible</a:t>
            </a:r>
            <a:r>
              <a:rPr spc="-434" dirty="0"/>
              <a:t> </a:t>
            </a:r>
            <a:r>
              <a:rPr spc="-80" dirty="0"/>
              <a:t>host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7164" y="5962599"/>
            <a:ext cx="871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Arial"/>
                <a:cs typeface="Arial"/>
              </a:rPr>
              <a:t>Source: </a:t>
            </a:r>
            <a:r>
              <a:rPr sz="1800" i="1" spc="-75" dirty="0">
                <a:latin typeface="Trebuchet MS"/>
                <a:cs typeface="Trebuchet MS"/>
              </a:rPr>
              <a:t>Heymann </a:t>
            </a:r>
            <a:r>
              <a:rPr sz="1800" i="1" spc="-125" dirty="0">
                <a:latin typeface="Trebuchet MS"/>
                <a:cs typeface="Trebuchet MS"/>
              </a:rPr>
              <a:t>DL. </a:t>
            </a:r>
            <a:r>
              <a:rPr sz="1800" i="1" spc="-114" dirty="0">
                <a:latin typeface="Trebuchet MS"/>
                <a:cs typeface="Trebuchet MS"/>
              </a:rPr>
              <a:t>Control of </a:t>
            </a:r>
            <a:r>
              <a:rPr sz="1800" i="1" spc="-90" dirty="0">
                <a:latin typeface="Trebuchet MS"/>
                <a:cs typeface="Trebuchet MS"/>
              </a:rPr>
              <a:t>communicable </a:t>
            </a:r>
            <a:r>
              <a:rPr sz="1800" i="1" spc="-75" dirty="0">
                <a:latin typeface="Trebuchet MS"/>
                <a:cs typeface="Trebuchet MS"/>
              </a:rPr>
              <a:t>diseases </a:t>
            </a:r>
            <a:r>
              <a:rPr sz="1800" i="1" spc="-90" dirty="0">
                <a:latin typeface="Trebuchet MS"/>
                <a:cs typeface="Trebuchet MS"/>
              </a:rPr>
              <a:t>manual. </a:t>
            </a:r>
            <a:r>
              <a:rPr sz="1800" i="1" spc="-60" dirty="0">
                <a:latin typeface="Trebuchet MS"/>
                <a:cs typeface="Trebuchet MS"/>
              </a:rPr>
              <a:t>19</a:t>
            </a:r>
            <a:r>
              <a:rPr sz="1800" i="1" spc="-89" baseline="25462" dirty="0">
                <a:latin typeface="Trebuchet MS"/>
                <a:cs typeface="Trebuchet MS"/>
              </a:rPr>
              <a:t>th </a:t>
            </a:r>
            <a:r>
              <a:rPr sz="1800" i="1" spc="-125" dirty="0">
                <a:latin typeface="Trebuchet MS"/>
                <a:cs typeface="Trebuchet MS"/>
              </a:rPr>
              <a:t>Edition. </a:t>
            </a:r>
            <a:r>
              <a:rPr sz="1800" i="1" spc="-65" dirty="0">
                <a:latin typeface="Trebuchet MS"/>
                <a:cs typeface="Trebuchet MS"/>
              </a:rPr>
              <a:t>Washington </a:t>
            </a:r>
            <a:r>
              <a:rPr sz="1800" i="1" spc="-125" dirty="0">
                <a:latin typeface="Trebuchet MS"/>
                <a:cs typeface="Trebuchet MS"/>
              </a:rPr>
              <a:t>DC,  </a:t>
            </a:r>
            <a:r>
              <a:rPr sz="1800" i="1" spc="-80" dirty="0">
                <a:latin typeface="Trebuchet MS"/>
                <a:cs typeface="Trebuchet MS"/>
              </a:rPr>
              <a:t>USA: </a:t>
            </a:r>
            <a:r>
              <a:rPr sz="1800" i="1" spc="-90" dirty="0">
                <a:latin typeface="Trebuchet MS"/>
                <a:cs typeface="Trebuchet MS"/>
              </a:rPr>
              <a:t>American </a:t>
            </a:r>
            <a:r>
              <a:rPr sz="1800" i="1" spc="-105" dirty="0">
                <a:latin typeface="Trebuchet MS"/>
                <a:cs typeface="Trebuchet MS"/>
              </a:rPr>
              <a:t>Public </a:t>
            </a:r>
            <a:r>
              <a:rPr sz="1800" i="1" spc="-100" dirty="0">
                <a:latin typeface="Trebuchet MS"/>
                <a:cs typeface="Trebuchet MS"/>
              </a:rPr>
              <a:t>Health </a:t>
            </a:r>
            <a:r>
              <a:rPr sz="1800" i="1" spc="-90" dirty="0">
                <a:latin typeface="Trebuchet MS"/>
                <a:cs typeface="Trebuchet MS"/>
              </a:rPr>
              <a:t>Association; </a:t>
            </a:r>
            <a:r>
              <a:rPr sz="1800" i="1" spc="-75" dirty="0">
                <a:latin typeface="Trebuchet MS"/>
                <a:cs typeface="Trebuchet MS"/>
              </a:rPr>
              <a:t>2008.</a:t>
            </a:r>
            <a:r>
              <a:rPr sz="1800" i="1" spc="-275" dirty="0">
                <a:latin typeface="Trebuchet MS"/>
                <a:cs typeface="Trebuchet MS"/>
              </a:rPr>
              <a:t> </a:t>
            </a:r>
            <a:r>
              <a:rPr sz="1800" i="1" spc="-40" dirty="0">
                <a:latin typeface="Trebuchet MS"/>
                <a:cs typeface="Trebuchet MS"/>
              </a:rPr>
              <a:t>746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257" y="461594"/>
            <a:ext cx="5106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5" dirty="0">
                <a:latin typeface="Trebuchet MS"/>
                <a:cs typeface="Trebuchet MS"/>
              </a:rPr>
              <a:t>Exercise </a:t>
            </a:r>
            <a:r>
              <a:rPr sz="4400" spc="-180" dirty="0">
                <a:latin typeface="Trebuchet MS"/>
                <a:cs typeface="Trebuchet MS"/>
              </a:rPr>
              <a:t>on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55" dirty="0">
                <a:latin typeface="Trebuchet MS"/>
                <a:cs typeface="Trebuchet MS"/>
              </a:rPr>
              <a:t>MERS-Cov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816" y="1613661"/>
            <a:ext cx="814070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699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5" dirty="0">
                <a:latin typeface="Arial"/>
                <a:cs typeface="Arial"/>
              </a:rPr>
              <a:t>Middle </a:t>
            </a:r>
            <a:r>
              <a:rPr sz="2400" spc="-145" dirty="0">
                <a:latin typeface="Arial"/>
                <a:cs typeface="Arial"/>
              </a:rPr>
              <a:t>Eastern </a:t>
            </a:r>
            <a:r>
              <a:rPr sz="2400" spc="-110" dirty="0">
                <a:latin typeface="Arial"/>
                <a:cs typeface="Arial"/>
              </a:rPr>
              <a:t>Respiratory </a:t>
            </a:r>
            <a:r>
              <a:rPr sz="2400" spc="-135" dirty="0">
                <a:latin typeface="Arial"/>
                <a:cs typeface="Arial"/>
              </a:rPr>
              <a:t>Syndrome </a:t>
            </a:r>
            <a:r>
              <a:rPr sz="2400" spc="-120" dirty="0">
                <a:latin typeface="Arial"/>
                <a:cs typeface="Arial"/>
              </a:rPr>
              <a:t>Coronavirus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(MERS-Cov)  </a:t>
            </a:r>
            <a:r>
              <a:rPr sz="2400" spc="-165" dirty="0">
                <a:latin typeface="Arial"/>
                <a:cs typeface="Arial"/>
              </a:rPr>
              <a:t>was </a:t>
            </a:r>
            <a:r>
              <a:rPr sz="2400" spc="-20" dirty="0">
                <a:latin typeface="Arial"/>
                <a:cs typeface="Arial"/>
              </a:rPr>
              <a:t>first </a:t>
            </a:r>
            <a:r>
              <a:rPr sz="2400" spc="-45" dirty="0">
                <a:latin typeface="Arial"/>
                <a:cs typeface="Arial"/>
              </a:rPr>
              <a:t>reported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70" dirty="0">
                <a:latin typeface="Arial"/>
                <a:cs typeface="Arial"/>
              </a:rPr>
              <a:t>Saudi </a:t>
            </a:r>
            <a:r>
              <a:rPr sz="2400" spc="-110" dirty="0">
                <a:latin typeface="Arial"/>
                <a:cs typeface="Arial"/>
              </a:rPr>
              <a:t>Arabia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2012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70" dirty="0">
                <a:latin typeface="Arial"/>
                <a:cs typeface="Arial"/>
              </a:rPr>
              <a:t>In </a:t>
            </a:r>
            <a:r>
              <a:rPr sz="2400" spc="-40" dirty="0">
                <a:latin typeface="Arial"/>
                <a:cs typeface="Arial"/>
              </a:rPr>
              <a:t>addition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-125" dirty="0">
                <a:latin typeface="Arial"/>
                <a:cs typeface="Arial"/>
              </a:rPr>
              <a:t>humans, </a:t>
            </a:r>
            <a:r>
              <a:rPr sz="2400" spc="-145" dirty="0">
                <a:latin typeface="Arial"/>
                <a:cs typeface="Arial"/>
              </a:rPr>
              <a:t>camels </a:t>
            </a:r>
            <a:r>
              <a:rPr sz="2400" spc="-150" dirty="0">
                <a:latin typeface="Arial"/>
                <a:cs typeface="Arial"/>
              </a:rPr>
              <a:t>have </a:t>
            </a:r>
            <a:r>
              <a:rPr sz="2400" spc="-125" dirty="0">
                <a:latin typeface="Arial"/>
                <a:cs typeface="Arial"/>
              </a:rPr>
              <a:t>also </a:t>
            </a:r>
            <a:r>
              <a:rPr sz="2400" spc="-114" dirty="0">
                <a:latin typeface="Arial"/>
                <a:cs typeface="Arial"/>
              </a:rPr>
              <a:t>been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infected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40" dirty="0">
                <a:latin typeface="Arial"/>
                <a:cs typeface="Arial"/>
              </a:rPr>
              <a:t>People </a:t>
            </a:r>
            <a:r>
              <a:rPr sz="2400" spc="-85" dirty="0">
                <a:latin typeface="Arial"/>
                <a:cs typeface="Arial"/>
              </a:rPr>
              <a:t>present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120" dirty="0">
                <a:latin typeface="Arial"/>
                <a:cs typeface="Arial"/>
              </a:rPr>
              <a:t>cough, </a:t>
            </a:r>
            <a:r>
              <a:rPr sz="2400" spc="-80" dirty="0">
                <a:latin typeface="Arial"/>
                <a:cs typeface="Arial"/>
              </a:rPr>
              <a:t>fever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10" dirty="0">
                <a:latin typeface="Arial"/>
                <a:cs typeface="Arial"/>
              </a:rPr>
              <a:t>shortness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breath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latin typeface="Arial"/>
                <a:cs typeface="Arial"/>
              </a:rPr>
              <a:t>incubation </a:t>
            </a:r>
            <a:r>
              <a:rPr sz="2400" spc="-55" dirty="0">
                <a:latin typeface="Arial"/>
                <a:cs typeface="Arial"/>
              </a:rPr>
              <a:t>period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25" dirty="0">
                <a:latin typeface="Arial"/>
                <a:cs typeface="Arial"/>
              </a:rPr>
              <a:t>from </a:t>
            </a:r>
            <a:r>
              <a:rPr sz="2400" spc="-120" dirty="0">
                <a:latin typeface="Arial"/>
                <a:cs typeface="Arial"/>
              </a:rPr>
              <a:t>2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45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14 </a:t>
            </a:r>
            <a:r>
              <a:rPr sz="2400" spc="-180" dirty="0">
                <a:latin typeface="Arial"/>
                <a:cs typeface="Arial"/>
              </a:rPr>
              <a:t>days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75" dirty="0">
                <a:latin typeface="Arial"/>
                <a:cs typeface="Arial"/>
              </a:rPr>
              <a:t>Although </a:t>
            </a:r>
            <a:r>
              <a:rPr sz="2400" spc="-10" dirty="0">
                <a:latin typeface="Arial"/>
                <a:cs typeface="Arial"/>
              </a:rPr>
              <a:t>not </a:t>
            </a:r>
            <a:r>
              <a:rPr sz="2400" spc="-25" dirty="0">
                <a:latin typeface="Arial"/>
                <a:cs typeface="Arial"/>
              </a:rPr>
              <a:t>fully </a:t>
            </a:r>
            <a:r>
              <a:rPr sz="2400" spc="-80" dirty="0">
                <a:latin typeface="Arial"/>
                <a:cs typeface="Arial"/>
              </a:rPr>
              <a:t>understood, </a:t>
            </a:r>
            <a:r>
              <a:rPr sz="2400" spc="75" dirty="0">
                <a:latin typeface="Arial"/>
                <a:cs typeface="Arial"/>
              </a:rPr>
              <a:t>it </a:t>
            </a:r>
            <a:r>
              <a:rPr sz="2400" spc="-180" dirty="0">
                <a:latin typeface="Arial"/>
                <a:cs typeface="Arial"/>
              </a:rPr>
              <a:t>has </a:t>
            </a:r>
            <a:r>
              <a:rPr sz="2400" spc="-110" dirty="0">
                <a:latin typeface="Arial"/>
                <a:cs typeface="Arial"/>
              </a:rPr>
              <a:t>been </a:t>
            </a:r>
            <a:r>
              <a:rPr sz="2400" spc="-45" dirty="0">
                <a:latin typeface="Arial"/>
                <a:cs typeface="Arial"/>
              </a:rPr>
              <a:t>reported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125" dirty="0">
                <a:latin typeface="Arial"/>
                <a:cs typeface="Arial"/>
              </a:rPr>
              <a:t>spread  </a:t>
            </a:r>
            <a:r>
              <a:rPr sz="2400" spc="-25" dirty="0">
                <a:latin typeface="Arial"/>
                <a:cs typeface="Arial"/>
              </a:rPr>
              <a:t>from </a:t>
            </a:r>
            <a:r>
              <a:rPr sz="2400" spc="-90" dirty="0">
                <a:latin typeface="Arial"/>
                <a:cs typeface="Arial"/>
              </a:rPr>
              <a:t>person-to-person </a:t>
            </a:r>
            <a:r>
              <a:rPr sz="2400" spc="-55" dirty="0">
                <a:latin typeface="Arial"/>
                <a:cs typeface="Arial"/>
              </a:rPr>
              <a:t>through </a:t>
            </a:r>
            <a:r>
              <a:rPr sz="2400" spc="-65" dirty="0">
                <a:latin typeface="Arial"/>
                <a:cs typeface="Arial"/>
              </a:rPr>
              <a:t>respiratory </a:t>
            </a:r>
            <a:r>
              <a:rPr sz="2400" spc="-100" dirty="0">
                <a:latin typeface="Arial"/>
                <a:cs typeface="Arial"/>
              </a:rPr>
              <a:t>secretions,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through  </a:t>
            </a:r>
            <a:r>
              <a:rPr sz="2400" spc="-130" dirty="0">
                <a:latin typeface="Arial"/>
                <a:cs typeface="Arial"/>
              </a:rPr>
              <a:t>close </a:t>
            </a:r>
            <a:r>
              <a:rPr sz="2400" spc="-75" dirty="0">
                <a:latin typeface="Arial"/>
                <a:cs typeface="Arial"/>
              </a:rPr>
              <a:t>contact </a:t>
            </a:r>
            <a:r>
              <a:rPr sz="2400" spc="-105" dirty="0">
                <a:latin typeface="Arial"/>
                <a:cs typeface="Arial"/>
              </a:rPr>
              <a:t>by </a:t>
            </a:r>
            <a:r>
              <a:rPr sz="2400" spc="-110" dirty="0">
                <a:latin typeface="Arial"/>
                <a:cs typeface="Arial"/>
              </a:rPr>
              <a:t>care-giving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25" dirty="0">
                <a:latin typeface="Arial"/>
                <a:cs typeface="Arial"/>
              </a:rPr>
              <a:t>also </a:t>
            </a:r>
            <a:r>
              <a:rPr sz="2400" spc="-30" dirty="0">
                <a:latin typeface="Arial"/>
                <a:cs typeface="Arial"/>
              </a:rPr>
              <a:t>in the </a:t>
            </a:r>
            <a:r>
              <a:rPr sz="2400" spc="-70" dirty="0">
                <a:latin typeface="Arial"/>
                <a:cs typeface="Arial"/>
              </a:rPr>
              <a:t>hospital </a:t>
            </a:r>
            <a:r>
              <a:rPr sz="2400" spc="-65" dirty="0">
                <a:latin typeface="Arial"/>
                <a:cs typeface="Arial"/>
              </a:rPr>
              <a:t>setting</a:t>
            </a:r>
            <a:r>
              <a:rPr sz="2400" spc="-50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110" dirty="0">
                <a:latin typeface="Arial"/>
                <a:cs typeface="Arial"/>
              </a:rPr>
              <a:t>possibly </a:t>
            </a:r>
            <a:r>
              <a:rPr sz="2400" spc="-105" dirty="0">
                <a:latin typeface="Arial"/>
                <a:cs typeface="Arial"/>
              </a:rPr>
              <a:t>by </a:t>
            </a:r>
            <a:r>
              <a:rPr sz="2400" spc="-75" dirty="0">
                <a:latin typeface="Arial"/>
                <a:cs typeface="Arial"/>
              </a:rPr>
              <a:t>contact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65" dirty="0">
                <a:latin typeface="Arial"/>
                <a:cs typeface="Arial"/>
              </a:rPr>
              <a:t>infected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camels</a:t>
            </a:r>
            <a:endParaRPr sz="2400">
              <a:latin typeface="Arial"/>
              <a:cs typeface="Arial"/>
            </a:endParaRPr>
          </a:p>
          <a:p>
            <a:pPr marL="355600" marR="35687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There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50" dirty="0">
                <a:latin typeface="Arial"/>
                <a:cs typeface="Arial"/>
              </a:rPr>
              <a:t>currently </a:t>
            </a:r>
            <a:r>
              <a:rPr sz="2400" spc="-75" dirty="0">
                <a:latin typeface="Arial"/>
                <a:cs typeface="Arial"/>
              </a:rPr>
              <a:t>no </a:t>
            </a:r>
            <a:r>
              <a:rPr sz="2400" spc="-105" dirty="0">
                <a:latin typeface="Arial"/>
                <a:cs typeface="Arial"/>
              </a:rPr>
              <a:t>available </a:t>
            </a:r>
            <a:r>
              <a:rPr sz="2400" spc="-50" dirty="0">
                <a:latin typeface="Arial"/>
                <a:cs typeface="Arial"/>
              </a:rPr>
              <a:t>antiviral </a:t>
            </a:r>
            <a:r>
              <a:rPr sz="2400" spc="-30" dirty="0">
                <a:latin typeface="Arial"/>
                <a:cs typeface="Arial"/>
              </a:rPr>
              <a:t>treatment 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vaccine  </a:t>
            </a: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260" dirty="0">
                <a:latin typeface="Arial"/>
                <a:cs typeface="Arial"/>
              </a:rPr>
              <a:t>MERS-Cov, </a:t>
            </a:r>
            <a:r>
              <a:rPr sz="2400" spc="-70" dirty="0">
                <a:latin typeface="Arial"/>
                <a:cs typeface="Arial"/>
              </a:rPr>
              <a:t>thus </a:t>
            </a:r>
            <a:r>
              <a:rPr sz="2400" spc="-110" dirty="0">
                <a:latin typeface="Arial"/>
                <a:cs typeface="Arial"/>
              </a:rPr>
              <a:t>general </a:t>
            </a:r>
            <a:r>
              <a:rPr sz="2400" spc="-55" dirty="0">
                <a:latin typeface="Arial"/>
                <a:cs typeface="Arial"/>
              </a:rPr>
              <a:t>health </a:t>
            </a:r>
            <a:r>
              <a:rPr sz="2400" spc="-85" dirty="0">
                <a:latin typeface="Arial"/>
                <a:cs typeface="Arial"/>
              </a:rPr>
              <a:t>precautions </a:t>
            </a:r>
            <a:r>
              <a:rPr sz="2400" spc="-110" dirty="0">
                <a:latin typeface="Arial"/>
                <a:cs typeface="Arial"/>
              </a:rPr>
              <a:t>are </a:t>
            </a:r>
            <a:r>
              <a:rPr sz="2400" spc="-120" dirty="0">
                <a:latin typeface="Arial"/>
                <a:cs typeface="Arial"/>
              </a:rPr>
              <a:t>advised  </a:t>
            </a:r>
            <a:r>
              <a:rPr sz="2400" spc="-80" dirty="0">
                <a:latin typeface="Arial"/>
                <a:cs typeface="Arial"/>
              </a:rPr>
              <a:t>when </a:t>
            </a:r>
            <a:r>
              <a:rPr sz="2400" spc="-95" dirty="0">
                <a:latin typeface="Arial"/>
                <a:cs typeface="Arial"/>
              </a:rPr>
              <a:t>dealing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140" dirty="0">
                <a:latin typeface="Arial"/>
                <a:cs typeface="Arial"/>
              </a:rPr>
              <a:t>sick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people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257" y="461594"/>
            <a:ext cx="5106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5" dirty="0">
                <a:latin typeface="Trebuchet MS"/>
                <a:cs typeface="Trebuchet MS"/>
              </a:rPr>
              <a:t>Exercise </a:t>
            </a:r>
            <a:r>
              <a:rPr sz="4400" spc="-180" dirty="0">
                <a:latin typeface="Trebuchet MS"/>
                <a:cs typeface="Trebuchet MS"/>
              </a:rPr>
              <a:t>on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55" dirty="0">
                <a:latin typeface="Trebuchet MS"/>
                <a:cs typeface="Trebuchet MS"/>
              </a:rPr>
              <a:t>MERS-Cov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364" y="1129692"/>
            <a:ext cx="5938520" cy="399478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Reservoir: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Portal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Exit: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Arial"/>
                <a:cs typeface="Arial"/>
              </a:rPr>
              <a:t>Mode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8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transmission: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Portal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entry: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Arial"/>
                <a:cs typeface="Arial"/>
              </a:rPr>
              <a:t>Incubation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period: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0" dirty="0">
                <a:latin typeface="Arial"/>
                <a:cs typeface="Arial"/>
              </a:rPr>
              <a:t>Prevention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55" dirty="0">
                <a:latin typeface="Arial"/>
                <a:cs typeface="Arial"/>
              </a:rPr>
              <a:t>control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measures: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564" y="5109662"/>
            <a:ext cx="3418204" cy="115697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275"/>
              </a:spcBef>
              <a:buChar char="–"/>
              <a:tabLst>
                <a:tab pos="299720" algn="l"/>
              </a:tabLst>
            </a:pPr>
            <a:r>
              <a:rPr sz="2600" spc="-160" dirty="0">
                <a:solidFill>
                  <a:srgbClr val="800000"/>
                </a:solidFill>
                <a:latin typeface="Arial"/>
                <a:cs typeface="Arial"/>
              </a:rPr>
              <a:t>Factors </a:t>
            </a:r>
            <a:r>
              <a:rPr sz="2600" spc="-30" dirty="0">
                <a:solidFill>
                  <a:srgbClr val="800000"/>
                </a:solidFill>
                <a:latin typeface="Arial"/>
                <a:cs typeface="Arial"/>
              </a:rPr>
              <a:t>in</a:t>
            </a:r>
            <a:r>
              <a:rPr sz="2600" spc="-1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600" spc="-85" dirty="0">
                <a:solidFill>
                  <a:srgbClr val="800000"/>
                </a:solidFill>
                <a:latin typeface="Arial"/>
                <a:cs typeface="Arial"/>
              </a:rPr>
              <a:t>host</a:t>
            </a:r>
            <a:endParaRPr sz="2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50"/>
              </a:spcBef>
              <a:buChar char="–"/>
              <a:tabLst>
                <a:tab pos="299720" algn="l"/>
              </a:tabLst>
            </a:pPr>
            <a:r>
              <a:rPr sz="2600" spc="-160" dirty="0">
                <a:solidFill>
                  <a:srgbClr val="800000"/>
                </a:solidFill>
                <a:latin typeface="Arial"/>
                <a:cs typeface="Arial"/>
              </a:rPr>
              <a:t>Factors </a:t>
            </a:r>
            <a:r>
              <a:rPr sz="2600" spc="-30" dirty="0">
                <a:solidFill>
                  <a:srgbClr val="800000"/>
                </a:solidFill>
                <a:latin typeface="Arial"/>
                <a:cs typeface="Arial"/>
              </a:rPr>
              <a:t>in</a:t>
            </a:r>
            <a:r>
              <a:rPr sz="2600" spc="-18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600" spc="-70" dirty="0">
                <a:solidFill>
                  <a:srgbClr val="800000"/>
                </a:solidFill>
                <a:latin typeface="Arial"/>
                <a:cs typeface="Arial"/>
              </a:rPr>
              <a:t>environme</a:t>
            </a:r>
            <a:r>
              <a:rPr sz="2800" spc="-70" dirty="0">
                <a:solidFill>
                  <a:srgbClr val="800000"/>
                </a:solidFill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9748" y="5118529"/>
            <a:ext cx="3756660" cy="11233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600" spc="-140" dirty="0">
                <a:solidFill>
                  <a:srgbClr val="800000"/>
                </a:solidFill>
                <a:latin typeface="Arial"/>
                <a:cs typeface="Arial"/>
              </a:rPr>
              <a:t>-Factors </a:t>
            </a:r>
            <a:r>
              <a:rPr sz="2600" spc="-65" dirty="0">
                <a:solidFill>
                  <a:srgbClr val="800000"/>
                </a:solidFill>
                <a:latin typeface="Arial"/>
                <a:cs typeface="Arial"/>
              </a:rPr>
              <a:t>related </a:t>
            </a:r>
            <a:r>
              <a:rPr sz="2600" spc="25" dirty="0">
                <a:solidFill>
                  <a:srgbClr val="800000"/>
                </a:solidFill>
                <a:latin typeface="Arial"/>
                <a:cs typeface="Arial"/>
              </a:rPr>
              <a:t>to</a:t>
            </a:r>
            <a:r>
              <a:rPr sz="2600" spc="-24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600" spc="-114" dirty="0">
                <a:solidFill>
                  <a:srgbClr val="800000"/>
                </a:solidFill>
                <a:latin typeface="Arial"/>
                <a:cs typeface="Arial"/>
              </a:rPr>
              <a:t>agent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600" spc="-140" dirty="0">
                <a:solidFill>
                  <a:srgbClr val="800000"/>
                </a:solidFill>
                <a:latin typeface="Arial"/>
                <a:cs typeface="Arial"/>
              </a:rPr>
              <a:t>-Factors </a:t>
            </a:r>
            <a:r>
              <a:rPr sz="2600" spc="-65" dirty="0">
                <a:solidFill>
                  <a:srgbClr val="800000"/>
                </a:solidFill>
                <a:latin typeface="Arial"/>
                <a:cs typeface="Arial"/>
              </a:rPr>
              <a:t>related </a:t>
            </a:r>
            <a:r>
              <a:rPr sz="2600" spc="25" dirty="0">
                <a:solidFill>
                  <a:srgbClr val="800000"/>
                </a:solidFill>
                <a:latin typeface="Arial"/>
                <a:cs typeface="Arial"/>
              </a:rPr>
              <a:t>to</a:t>
            </a:r>
            <a:r>
              <a:rPr sz="2600" spc="-27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800000"/>
                </a:solidFill>
                <a:latin typeface="Arial"/>
                <a:cs typeface="Arial"/>
              </a:rPr>
              <a:t>reservoir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8164" y="655446"/>
            <a:ext cx="25723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5" dirty="0">
                <a:latin typeface="Trebuchet MS"/>
                <a:cs typeface="Trebuchet MS"/>
              </a:rPr>
              <a:t>References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069" y="1923034"/>
            <a:ext cx="7279005" cy="44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Arial"/>
                <a:cs typeface="Arial"/>
              </a:rPr>
              <a:t>Heymann </a:t>
            </a:r>
            <a:r>
              <a:rPr sz="1800" spc="-165" dirty="0">
                <a:latin typeface="Arial"/>
                <a:cs typeface="Arial"/>
              </a:rPr>
              <a:t>DL. </a:t>
            </a:r>
            <a:r>
              <a:rPr sz="1800" spc="-60" dirty="0">
                <a:latin typeface="Arial"/>
                <a:cs typeface="Arial"/>
              </a:rPr>
              <a:t>Control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80" dirty="0">
                <a:latin typeface="Arial"/>
                <a:cs typeface="Arial"/>
              </a:rPr>
              <a:t>communicable </a:t>
            </a:r>
            <a:r>
              <a:rPr sz="1800" spc="-125" dirty="0">
                <a:latin typeface="Arial"/>
                <a:cs typeface="Arial"/>
              </a:rPr>
              <a:t>diseases </a:t>
            </a:r>
            <a:r>
              <a:rPr sz="1800" spc="-75" dirty="0">
                <a:latin typeface="Arial"/>
                <a:cs typeface="Arial"/>
              </a:rPr>
              <a:t>manual. </a:t>
            </a:r>
            <a:r>
              <a:rPr sz="1800" spc="-30" dirty="0">
                <a:latin typeface="Arial"/>
                <a:cs typeface="Arial"/>
              </a:rPr>
              <a:t>19</a:t>
            </a:r>
            <a:r>
              <a:rPr sz="1800" spc="-44" baseline="25462" dirty="0">
                <a:latin typeface="Arial"/>
                <a:cs typeface="Arial"/>
              </a:rPr>
              <a:t>th</a:t>
            </a:r>
            <a:r>
              <a:rPr sz="1800" spc="82" baseline="25462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Edition.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85" dirty="0">
                <a:latin typeface="Arial"/>
                <a:cs typeface="Arial"/>
              </a:rPr>
              <a:t>Washington </a:t>
            </a:r>
            <a:r>
              <a:rPr sz="1800" spc="-204" dirty="0">
                <a:latin typeface="Arial"/>
                <a:cs typeface="Arial"/>
              </a:rPr>
              <a:t>DC, </a:t>
            </a:r>
            <a:r>
              <a:rPr sz="1800" spc="-180" dirty="0">
                <a:latin typeface="Arial"/>
                <a:cs typeface="Arial"/>
              </a:rPr>
              <a:t>USA: </a:t>
            </a:r>
            <a:r>
              <a:rPr sz="1800" spc="-85" dirty="0">
                <a:latin typeface="Arial"/>
                <a:cs typeface="Arial"/>
              </a:rPr>
              <a:t>American Public </a:t>
            </a:r>
            <a:r>
              <a:rPr sz="1800" spc="-65" dirty="0">
                <a:latin typeface="Arial"/>
                <a:cs typeface="Arial"/>
              </a:rPr>
              <a:t>Health </a:t>
            </a:r>
            <a:r>
              <a:rPr sz="1800" spc="-80" dirty="0">
                <a:latin typeface="Arial"/>
                <a:cs typeface="Arial"/>
              </a:rPr>
              <a:t>Association; </a:t>
            </a:r>
            <a:r>
              <a:rPr sz="1800" spc="-85" dirty="0">
                <a:latin typeface="Arial"/>
                <a:cs typeface="Arial"/>
              </a:rPr>
              <a:t>2008.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746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332105">
              <a:lnSpc>
                <a:spcPct val="100000"/>
              </a:lnSpc>
            </a:pPr>
            <a:r>
              <a:rPr sz="1800" spc="-95" dirty="0">
                <a:latin typeface="Arial"/>
                <a:cs typeface="Arial"/>
              </a:rPr>
              <a:t>Gordis </a:t>
            </a:r>
            <a:r>
              <a:rPr sz="1800" spc="-150" dirty="0">
                <a:latin typeface="Arial"/>
                <a:cs typeface="Arial"/>
              </a:rPr>
              <a:t>L. </a:t>
            </a:r>
            <a:r>
              <a:rPr sz="1800" spc="-90" dirty="0">
                <a:latin typeface="Arial"/>
                <a:cs typeface="Arial"/>
              </a:rPr>
              <a:t>Epidemiology. </a:t>
            </a:r>
            <a:r>
              <a:rPr sz="1800" spc="-60" dirty="0">
                <a:latin typeface="Arial"/>
                <a:cs typeface="Arial"/>
              </a:rPr>
              <a:t>Fourth Edition. </a:t>
            </a:r>
            <a:r>
              <a:rPr sz="1800" spc="-75" dirty="0">
                <a:latin typeface="Arial"/>
                <a:cs typeface="Arial"/>
              </a:rPr>
              <a:t>Philadelphia, </a:t>
            </a:r>
            <a:r>
              <a:rPr sz="1800" spc="-200" dirty="0">
                <a:latin typeface="Arial"/>
                <a:cs typeface="Arial"/>
              </a:rPr>
              <a:t>PA: </a:t>
            </a:r>
            <a:r>
              <a:rPr sz="1800" spc="-105" dirty="0">
                <a:latin typeface="Arial"/>
                <a:cs typeface="Arial"/>
              </a:rPr>
              <a:t>Elsevier </a:t>
            </a:r>
            <a:r>
              <a:rPr sz="1800" spc="-114" dirty="0">
                <a:latin typeface="Arial"/>
                <a:cs typeface="Arial"/>
              </a:rPr>
              <a:t>Saunders,  </a:t>
            </a:r>
            <a:r>
              <a:rPr sz="1800" spc="-95" dirty="0">
                <a:latin typeface="Arial"/>
                <a:cs typeface="Arial"/>
              </a:rPr>
              <a:t>2009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318770">
              <a:lnSpc>
                <a:spcPct val="100000"/>
              </a:lnSpc>
            </a:pPr>
            <a:r>
              <a:rPr sz="1800" spc="-110" dirty="0">
                <a:latin typeface="Arial"/>
                <a:cs typeface="Arial"/>
              </a:rPr>
              <a:t>Centers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135" dirty="0">
                <a:latin typeface="Arial"/>
                <a:cs typeface="Arial"/>
              </a:rPr>
              <a:t>Disease </a:t>
            </a:r>
            <a:r>
              <a:rPr sz="1800" spc="-60" dirty="0">
                <a:latin typeface="Arial"/>
                <a:cs typeface="Arial"/>
              </a:rPr>
              <a:t>Control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70" dirty="0">
                <a:latin typeface="Arial"/>
                <a:cs typeface="Arial"/>
              </a:rPr>
              <a:t>Prevention. </a:t>
            </a:r>
            <a:r>
              <a:rPr sz="1800" spc="-30" dirty="0">
                <a:latin typeface="Arial"/>
                <a:cs typeface="Arial"/>
              </a:rPr>
              <a:t>Introduction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80" dirty="0">
                <a:latin typeface="Arial"/>
                <a:cs typeface="Arial"/>
              </a:rPr>
              <a:t>Epidemiology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-  </a:t>
            </a:r>
            <a:r>
              <a:rPr sz="1800" spc="-95" dirty="0">
                <a:latin typeface="Arial"/>
                <a:cs typeface="Arial"/>
              </a:rPr>
              <a:t>Section </a:t>
            </a:r>
            <a:r>
              <a:rPr sz="1800" spc="-70" dirty="0">
                <a:latin typeface="Arial"/>
                <a:cs typeface="Arial"/>
              </a:rPr>
              <a:t>10: </a:t>
            </a:r>
            <a:r>
              <a:rPr sz="1800" spc="-120" dirty="0">
                <a:latin typeface="Arial"/>
                <a:cs typeface="Arial"/>
              </a:rPr>
              <a:t>Chain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45" dirty="0">
                <a:latin typeface="Arial"/>
                <a:cs typeface="Arial"/>
              </a:rPr>
              <a:t>Infection. </a:t>
            </a:r>
            <a:r>
              <a:rPr sz="1800" spc="-85" dirty="0">
                <a:latin typeface="Arial"/>
                <a:cs typeface="Arial"/>
              </a:rPr>
              <a:t>2012. Retrieved </a:t>
            </a:r>
            <a:r>
              <a:rPr sz="1800" spc="-25" dirty="0">
                <a:latin typeface="Arial"/>
                <a:cs typeface="Arial"/>
              </a:rPr>
              <a:t>from:  </a:t>
            </a:r>
            <a:r>
              <a:rPr sz="1800" u="sng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https://www.cdc.gov/ophss/csels/dsepd/ss1978/lesson1/section10.html</a:t>
            </a:r>
            <a:r>
              <a:rPr sz="1800" spc="-5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40" dirty="0">
                <a:latin typeface="Arial"/>
                <a:cs typeface="Arial"/>
              </a:rPr>
              <a:t>Accessed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19.9.2017.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110" dirty="0">
                <a:latin typeface="Arial"/>
                <a:cs typeface="Arial"/>
              </a:rPr>
              <a:t>Centers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135" dirty="0">
                <a:latin typeface="Arial"/>
                <a:cs typeface="Arial"/>
              </a:rPr>
              <a:t>Disease </a:t>
            </a:r>
            <a:r>
              <a:rPr sz="1800" spc="-60" dirty="0">
                <a:latin typeface="Arial"/>
                <a:cs typeface="Arial"/>
              </a:rPr>
              <a:t>Control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70" dirty="0">
                <a:latin typeface="Arial"/>
                <a:cs typeface="Arial"/>
              </a:rPr>
              <a:t>Prevention. </a:t>
            </a:r>
            <a:r>
              <a:rPr sz="1800" spc="-35" dirty="0">
                <a:latin typeface="Arial"/>
                <a:cs typeface="Arial"/>
              </a:rPr>
              <a:t>Information </a:t>
            </a:r>
            <a:r>
              <a:rPr sz="1800" spc="-40" dirty="0">
                <a:latin typeface="Arial"/>
                <a:cs typeface="Arial"/>
              </a:rPr>
              <a:t>about </a:t>
            </a:r>
            <a:r>
              <a:rPr sz="1800" spc="-30" dirty="0">
                <a:latin typeface="Arial"/>
                <a:cs typeface="Arial"/>
              </a:rPr>
              <a:t>Middle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Eastern  </a:t>
            </a:r>
            <a:r>
              <a:rPr sz="1800" spc="-85" dirty="0">
                <a:latin typeface="Arial"/>
                <a:cs typeface="Arial"/>
              </a:rPr>
              <a:t>Respiratory </a:t>
            </a:r>
            <a:r>
              <a:rPr sz="1800" spc="-105" dirty="0">
                <a:latin typeface="Arial"/>
                <a:cs typeface="Arial"/>
              </a:rPr>
              <a:t>Syndrome </a:t>
            </a:r>
            <a:r>
              <a:rPr sz="1800" spc="-175" dirty="0">
                <a:latin typeface="Arial"/>
                <a:cs typeface="Arial"/>
              </a:rPr>
              <a:t>(MERS). </a:t>
            </a:r>
            <a:r>
              <a:rPr sz="1800" spc="-85" dirty="0">
                <a:latin typeface="Arial"/>
                <a:cs typeface="Arial"/>
              </a:rPr>
              <a:t>2015. </a:t>
            </a:r>
            <a:r>
              <a:rPr sz="1800" spc="-80" dirty="0">
                <a:latin typeface="Arial"/>
                <a:cs typeface="Arial"/>
              </a:rPr>
              <a:t>Available </a:t>
            </a:r>
            <a:r>
              <a:rPr sz="1800" spc="-25" dirty="0">
                <a:latin typeface="Arial"/>
                <a:cs typeface="Arial"/>
              </a:rPr>
              <a:t>at:  </a:t>
            </a:r>
            <a:r>
              <a:rPr sz="1800" u="sng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https://www.cdc.gov/coronavirus/mers/downloads/factsheet-mers_en.pdf</a:t>
            </a:r>
            <a:r>
              <a:rPr sz="1800" spc="-5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25" dirty="0">
                <a:latin typeface="Arial"/>
                <a:cs typeface="Arial"/>
              </a:rPr>
              <a:t>Accessed: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19.9.2017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940" y="2481452"/>
            <a:ext cx="4110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4" dirty="0">
                <a:latin typeface="Trebuchet MS"/>
                <a:cs typeface="Trebuchet MS"/>
              </a:rPr>
              <a:t>Chain </a:t>
            </a:r>
            <a:r>
              <a:rPr sz="4400" spc="-190" dirty="0">
                <a:latin typeface="Trebuchet MS"/>
                <a:cs typeface="Trebuchet MS"/>
              </a:rPr>
              <a:t>of</a:t>
            </a:r>
            <a:r>
              <a:rPr sz="4400" spc="-459" dirty="0">
                <a:latin typeface="Trebuchet MS"/>
                <a:cs typeface="Trebuchet MS"/>
              </a:rPr>
              <a:t> </a:t>
            </a:r>
            <a:r>
              <a:rPr sz="4400" spc="-265" dirty="0">
                <a:latin typeface="Trebuchet MS"/>
                <a:cs typeface="Trebuchet MS"/>
              </a:rPr>
              <a:t>infection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4005" y="461594"/>
            <a:ext cx="45694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9" dirty="0">
                <a:latin typeface="Trebuchet MS"/>
                <a:cs typeface="Trebuchet MS"/>
              </a:rPr>
              <a:t>Epidemiologic</a:t>
            </a:r>
            <a:r>
              <a:rPr sz="4400" spc="-400" dirty="0">
                <a:latin typeface="Trebuchet MS"/>
                <a:cs typeface="Trebuchet MS"/>
              </a:rPr>
              <a:t> </a:t>
            </a:r>
            <a:r>
              <a:rPr sz="4400" spc="-335" dirty="0">
                <a:latin typeface="Trebuchet MS"/>
                <a:cs typeface="Trebuchet MS"/>
              </a:rPr>
              <a:t>Triad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7800" y="2229611"/>
            <a:ext cx="6644640" cy="2817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0100" y="2286000"/>
            <a:ext cx="6400800" cy="2667000"/>
          </a:xfrm>
          <a:custGeom>
            <a:avLst/>
            <a:gdLst/>
            <a:ahLst/>
            <a:cxnLst/>
            <a:rect l="l" t="t" r="r" b="b"/>
            <a:pathLst>
              <a:path w="6400800" h="2667000">
                <a:moveTo>
                  <a:pt x="0" y="2667000"/>
                </a:moveTo>
                <a:lnTo>
                  <a:pt x="3200400" y="0"/>
                </a:lnTo>
                <a:lnTo>
                  <a:pt x="6400800" y="2667000"/>
                </a:lnTo>
                <a:lnTo>
                  <a:pt x="0" y="2667000"/>
                </a:lnTo>
                <a:close/>
              </a:path>
            </a:pathLst>
          </a:custGeom>
          <a:ln w="5715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8476" y="1499616"/>
            <a:ext cx="1847088" cy="932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08876" y="4395215"/>
            <a:ext cx="1847087" cy="932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56501" y="4419600"/>
            <a:ext cx="1752600" cy="838200"/>
          </a:xfrm>
          <a:custGeom>
            <a:avLst/>
            <a:gdLst/>
            <a:ahLst/>
            <a:cxnLst/>
            <a:rect l="l" t="t" r="r" b="b"/>
            <a:pathLst>
              <a:path w="1752600" h="838200">
                <a:moveTo>
                  <a:pt x="0" y="838200"/>
                </a:moveTo>
                <a:lnTo>
                  <a:pt x="1752600" y="838200"/>
                </a:lnTo>
                <a:lnTo>
                  <a:pt x="1752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0476" y="4395215"/>
            <a:ext cx="1847088" cy="932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8037" y="4419600"/>
            <a:ext cx="1752600" cy="838200"/>
          </a:xfrm>
          <a:custGeom>
            <a:avLst/>
            <a:gdLst/>
            <a:ahLst/>
            <a:cxnLst/>
            <a:rect l="l" t="t" r="r" b="b"/>
            <a:pathLst>
              <a:path w="1752600" h="838200">
                <a:moveTo>
                  <a:pt x="0" y="838200"/>
                </a:moveTo>
                <a:lnTo>
                  <a:pt x="1752600" y="838200"/>
                </a:lnTo>
                <a:lnTo>
                  <a:pt x="1752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6101" y="1524000"/>
            <a:ext cx="17526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517525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Agent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84676" y="3557015"/>
            <a:ext cx="1847088" cy="627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2301" y="3581400"/>
            <a:ext cx="1752600" cy="533400"/>
          </a:xfrm>
          <a:custGeom>
            <a:avLst/>
            <a:gdLst/>
            <a:ahLst/>
            <a:cxnLst/>
            <a:rect l="l" t="t" r="r" b="b"/>
            <a:pathLst>
              <a:path w="1752600" h="533400">
                <a:moveTo>
                  <a:pt x="0" y="533400"/>
                </a:moveTo>
                <a:lnTo>
                  <a:pt x="1752600" y="533400"/>
                </a:lnTo>
                <a:lnTo>
                  <a:pt x="1752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72432" y="3685108"/>
            <a:ext cx="674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77155" y="2339339"/>
            <a:ext cx="187451" cy="13060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2401" y="2362200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0" y="0"/>
                </a:moveTo>
                <a:lnTo>
                  <a:pt x="76200" y="1219200"/>
                </a:lnTo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37276" y="4079747"/>
            <a:ext cx="1466087" cy="643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4901" y="4114800"/>
            <a:ext cx="1371600" cy="533400"/>
          </a:xfrm>
          <a:custGeom>
            <a:avLst/>
            <a:gdLst/>
            <a:ahLst/>
            <a:cxnLst/>
            <a:rect l="l" t="t" r="r" b="b"/>
            <a:pathLst>
              <a:path w="1371600" h="533400">
                <a:moveTo>
                  <a:pt x="0" y="0"/>
                </a:moveTo>
                <a:lnTo>
                  <a:pt x="1371600" y="533400"/>
                </a:lnTo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13076" y="4079747"/>
            <a:ext cx="1466088" cy="6431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60701" y="4114800"/>
            <a:ext cx="1371600" cy="533400"/>
          </a:xfrm>
          <a:custGeom>
            <a:avLst/>
            <a:gdLst/>
            <a:ahLst/>
            <a:cxnLst/>
            <a:rect l="l" t="t" r="r" b="b"/>
            <a:pathLst>
              <a:path w="1371600" h="533400">
                <a:moveTo>
                  <a:pt x="0" y="533400"/>
                </a:moveTo>
                <a:lnTo>
                  <a:pt x="1371600" y="0"/>
                </a:lnTo>
              </a:path>
            </a:pathLst>
          </a:custGeom>
          <a:ln w="25400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7164" y="4419600"/>
            <a:ext cx="8598535" cy="21170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115060">
              <a:lnSpc>
                <a:spcPct val="100000"/>
              </a:lnSpc>
              <a:spcBef>
                <a:spcPts val="5"/>
              </a:spcBef>
              <a:tabLst>
                <a:tab pos="6997065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Host	Environment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Source: </a:t>
            </a:r>
            <a:r>
              <a:rPr sz="1800" i="1" spc="-5" dirty="0">
                <a:latin typeface="Arial"/>
                <a:cs typeface="Arial"/>
              </a:rPr>
              <a:t>Gordis L. </a:t>
            </a:r>
            <a:r>
              <a:rPr sz="1800" i="1" spc="-20" dirty="0">
                <a:latin typeface="Arial"/>
                <a:cs typeface="Arial"/>
              </a:rPr>
              <a:t>Epidemiology. </a:t>
            </a:r>
            <a:r>
              <a:rPr sz="1800" i="1" spc="-5" dirty="0">
                <a:latin typeface="Arial"/>
                <a:cs typeface="Arial"/>
              </a:rPr>
              <a:t>Fourth Edition. Philadelphia, </a:t>
            </a:r>
            <a:r>
              <a:rPr sz="1800" i="1" spc="-45" dirty="0">
                <a:latin typeface="Arial"/>
                <a:cs typeface="Arial"/>
              </a:rPr>
              <a:t>PA: </a:t>
            </a:r>
            <a:r>
              <a:rPr sz="1800" i="1" spc="-5" dirty="0">
                <a:latin typeface="Arial"/>
                <a:cs typeface="Arial"/>
              </a:rPr>
              <a:t>Elsevier Saunders,  </a:t>
            </a:r>
            <a:r>
              <a:rPr sz="1800" i="1" spc="-10" dirty="0">
                <a:latin typeface="Arial"/>
                <a:cs typeface="Arial"/>
              </a:rPr>
              <a:t>2009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25515" y="24744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18910" y="33982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33847" y="5042153"/>
            <a:ext cx="14624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58665" y="54014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8" y="204184"/>
                </a:lnTo>
                <a:lnTo>
                  <a:pt x="538625" y="204184"/>
                </a:lnTo>
                <a:lnTo>
                  <a:pt x="486661" y="203906"/>
                </a:lnTo>
                <a:lnTo>
                  <a:pt x="434691" y="201983"/>
                </a:lnTo>
                <a:lnTo>
                  <a:pt x="382756" y="198411"/>
                </a:lnTo>
                <a:lnTo>
                  <a:pt x="330895" y="193187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500"/>
                </a:lnTo>
                <a:lnTo>
                  <a:pt x="898945" y="160284"/>
                </a:lnTo>
                <a:lnTo>
                  <a:pt x="848112" y="171446"/>
                </a:lnTo>
                <a:lnTo>
                  <a:pt x="797000" y="180983"/>
                </a:lnTo>
                <a:lnTo>
                  <a:pt x="745648" y="188891"/>
                </a:lnTo>
                <a:lnTo>
                  <a:pt x="694096" y="195169"/>
                </a:lnTo>
                <a:lnTo>
                  <a:pt x="642381" y="199812"/>
                </a:lnTo>
                <a:lnTo>
                  <a:pt x="590545" y="202818"/>
                </a:lnTo>
                <a:lnTo>
                  <a:pt x="538625" y="204184"/>
                </a:lnTo>
                <a:lnTo>
                  <a:pt x="1021248" y="204184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51886" y="48954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3611" y="34411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61614" y="24744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4530" y="18663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815844" y="630377"/>
            <a:ext cx="3835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Cycle of</a:t>
            </a:r>
            <a:r>
              <a:rPr spc="-75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267447" y="2002281"/>
            <a:ext cx="125539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i="1" spc="-180" dirty="0">
                <a:solidFill>
                  <a:srgbClr val="1F487C"/>
                </a:solidFill>
                <a:latin typeface="Arial"/>
                <a:cs typeface="Arial"/>
              </a:rPr>
              <a:t>Types </a:t>
            </a:r>
            <a:r>
              <a:rPr sz="1600" b="1" i="1" spc="-85" dirty="0">
                <a:solidFill>
                  <a:srgbClr val="1F487C"/>
                </a:solidFill>
                <a:latin typeface="Arial"/>
                <a:cs typeface="Arial"/>
              </a:rPr>
              <a:t>of</a:t>
            </a:r>
            <a:r>
              <a:rPr sz="1600" b="1" i="1" spc="-3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i="1" spc="-90" dirty="0">
                <a:solidFill>
                  <a:srgbClr val="1F487C"/>
                </a:solidFill>
                <a:latin typeface="Arial"/>
                <a:cs typeface="Arial"/>
              </a:rPr>
              <a:t>agent</a:t>
            </a:r>
            <a:endParaRPr sz="1600">
              <a:latin typeface="Arial"/>
              <a:cs typeface="Arial"/>
            </a:endParaRPr>
          </a:p>
          <a:p>
            <a:pPr marL="250190">
              <a:lnSpc>
                <a:spcPct val="100000"/>
              </a:lnSpc>
              <a:spcBef>
                <a:spcPts val="5"/>
              </a:spcBef>
            </a:pPr>
            <a:r>
              <a:rPr sz="1600" b="1" i="1" spc="-120" dirty="0">
                <a:solidFill>
                  <a:srgbClr val="493934"/>
                </a:solidFill>
                <a:latin typeface="Arial"/>
                <a:cs typeface="Arial"/>
              </a:rPr>
              <a:t>-Virus</a:t>
            </a:r>
            <a:endParaRPr sz="1600">
              <a:latin typeface="Arial"/>
              <a:cs typeface="Arial"/>
            </a:endParaRPr>
          </a:p>
          <a:p>
            <a:pPr marL="330835" indent="-107950">
              <a:lnSpc>
                <a:spcPct val="100000"/>
              </a:lnSpc>
              <a:buFont typeface="Arial"/>
              <a:buChar char="-"/>
              <a:tabLst>
                <a:tab pos="331470" algn="l"/>
              </a:tabLst>
            </a:pPr>
            <a:r>
              <a:rPr sz="1600" b="1" i="1" spc="-105" dirty="0">
                <a:solidFill>
                  <a:srgbClr val="493934"/>
                </a:solidFill>
                <a:latin typeface="Arial"/>
                <a:cs typeface="Arial"/>
              </a:rPr>
              <a:t>Bacteria</a:t>
            </a:r>
            <a:endParaRPr sz="1600">
              <a:latin typeface="Arial"/>
              <a:cs typeface="Arial"/>
            </a:endParaRPr>
          </a:p>
          <a:p>
            <a:pPr marL="337185" indent="-108585">
              <a:lnSpc>
                <a:spcPct val="100000"/>
              </a:lnSpc>
              <a:buFont typeface="Arial"/>
              <a:buChar char="-"/>
              <a:tabLst>
                <a:tab pos="337820" algn="l"/>
              </a:tabLst>
            </a:pPr>
            <a:r>
              <a:rPr sz="1600" b="1" i="1" spc="-105" dirty="0">
                <a:solidFill>
                  <a:srgbClr val="493934"/>
                </a:solidFill>
                <a:latin typeface="Arial"/>
                <a:cs typeface="Arial"/>
              </a:rPr>
              <a:t>Parasite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46275" y="1652016"/>
            <a:ext cx="2990088" cy="1999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900" y="1676400"/>
            <a:ext cx="2895600" cy="1905000"/>
          </a:xfrm>
          <a:custGeom>
            <a:avLst/>
            <a:gdLst/>
            <a:ahLst/>
            <a:cxnLst/>
            <a:rect l="l" t="t" r="r" b="b"/>
            <a:pathLst>
              <a:path w="2895600" h="1905000">
                <a:moveTo>
                  <a:pt x="0" y="952500"/>
                </a:moveTo>
                <a:lnTo>
                  <a:pt x="1149" y="914192"/>
                </a:lnTo>
                <a:lnTo>
                  <a:pt x="10214" y="838756"/>
                </a:lnTo>
                <a:lnTo>
                  <a:pt x="28014" y="765083"/>
                </a:lnTo>
                <a:lnTo>
                  <a:pt x="54202" y="693401"/>
                </a:lnTo>
                <a:lnTo>
                  <a:pt x="70334" y="658378"/>
                </a:lnTo>
                <a:lnTo>
                  <a:pt x="88433" y="623938"/>
                </a:lnTo>
                <a:lnTo>
                  <a:pt x="108456" y="590109"/>
                </a:lnTo>
                <a:lnTo>
                  <a:pt x="130361" y="556920"/>
                </a:lnTo>
                <a:lnTo>
                  <a:pt x="154103" y="524400"/>
                </a:lnTo>
                <a:lnTo>
                  <a:pt x="179640" y="492577"/>
                </a:lnTo>
                <a:lnTo>
                  <a:pt x="206928" y="461478"/>
                </a:lnTo>
                <a:lnTo>
                  <a:pt x="235924" y="431134"/>
                </a:lnTo>
                <a:lnTo>
                  <a:pt x="266585" y="401572"/>
                </a:lnTo>
                <a:lnTo>
                  <a:pt x="298868" y="372821"/>
                </a:lnTo>
                <a:lnTo>
                  <a:pt x="332729" y="344909"/>
                </a:lnTo>
                <a:lnTo>
                  <a:pt x="368126" y="317864"/>
                </a:lnTo>
                <a:lnTo>
                  <a:pt x="405015" y="291716"/>
                </a:lnTo>
                <a:lnTo>
                  <a:pt x="443352" y="266492"/>
                </a:lnTo>
                <a:lnTo>
                  <a:pt x="483095" y="242221"/>
                </a:lnTo>
                <a:lnTo>
                  <a:pt x="524201" y="218932"/>
                </a:lnTo>
                <a:lnTo>
                  <a:pt x="566625" y="196653"/>
                </a:lnTo>
                <a:lnTo>
                  <a:pt x="610326" y="175412"/>
                </a:lnTo>
                <a:lnTo>
                  <a:pt x="655259" y="155238"/>
                </a:lnTo>
                <a:lnTo>
                  <a:pt x="701382" y="136159"/>
                </a:lnTo>
                <a:lnTo>
                  <a:pt x="748651" y="118204"/>
                </a:lnTo>
                <a:lnTo>
                  <a:pt x="797024" y="101401"/>
                </a:lnTo>
                <a:lnTo>
                  <a:pt x="846456" y="85779"/>
                </a:lnTo>
                <a:lnTo>
                  <a:pt x="896904" y="71366"/>
                </a:lnTo>
                <a:lnTo>
                  <a:pt x="948327" y="58190"/>
                </a:lnTo>
                <a:lnTo>
                  <a:pt x="1000679" y="46281"/>
                </a:lnTo>
                <a:lnTo>
                  <a:pt x="1053918" y="35666"/>
                </a:lnTo>
                <a:lnTo>
                  <a:pt x="1108002" y="26374"/>
                </a:lnTo>
                <a:lnTo>
                  <a:pt x="1162885" y="18434"/>
                </a:lnTo>
                <a:lnTo>
                  <a:pt x="1218526" y="11873"/>
                </a:lnTo>
                <a:lnTo>
                  <a:pt x="1274881" y="6721"/>
                </a:lnTo>
                <a:lnTo>
                  <a:pt x="1331908" y="3006"/>
                </a:lnTo>
                <a:lnTo>
                  <a:pt x="1389561" y="756"/>
                </a:lnTo>
                <a:lnTo>
                  <a:pt x="1447800" y="0"/>
                </a:lnTo>
                <a:lnTo>
                  <a:pt x="1506029" y="756"/>
                </a:lnTo>
                <a:lnTo>
                  <a:pt x="1563675" y="3006"/>
                </a:lnTo>
                <a:lnTo>
                  <a:pt x="1620694" y="6721"/>
                </a:lnTo>
                <a:lnTo>
                  <a:pt x="1677042" y="11873"/>
                </a:lnTo>
                <a:lnTo>
                  <a:pt x="1732678" y="18434"/>
                </a:lnTo>
                <a:lnTo>
                  <a:pt x="1787557" y="26374"/>
                </a:lnTo>
                <a:lnTo>
                  <a:pt x="1841636" y="35666"/>
                </a:lnTo>
                <a:lnTo>
                  <a:pt x="1894872" y="46281"/>
                </a:lnTo>
                <a:lnTo>
                  <a:pt x="1947221" y="58190"/>
                </a:lnTo>
                <a:lnTo>
                  <a:pt x="1998641" y="71366"/>
                </a:lnTo>
                <a:lnTo>
                  <a:pt x="2049089" y="85779"/>
                </a:lnTo>
                <a:lnTo>
                  <a:pt x="2098520" y="101401"/>
                </a:lnTo>
                <a:lnTo>
                  <a:pt x="2146891" y="118204"/>
                </a:lnTo>
                <a:lnTo>
                  <a:pt x="2194160" y="136159"/>
                </a:lnTo>
                <a:lnTo>
                  <a:pt x="2240284" y="155238"/>
                </a:lnTo>
                <a:lnTo>
                  <a:pt x="2285218" y="175412"/>
                </a:lnTo>
                <a:lnTo>
                  <a:pt x="2328920" y="196653"/>
                </a:lnTo>
                <a:lnTo>
                  <a:pt x="2371346" y="218932"/>
                </a:lnTo>
                <a:lnTo>
                  <a:pt x="2412453" y="242221"/>
                </a:lnTo>
                <a:lnTo>
                  <a:pt x="2452198" y="266492"/>
                </a:lnTo>
                <a:lnTo>
                  <a:pt x="2490538" y="291716"/>
                </a:lnTo>
                <a:lnTo>
                  <a:pt x="2527429" y="317864"/>
                </a:lnTo>
                <a:lnTo>
                  <a:pt x="2562829" y="344909"/>
                </a:lnTo>
                <a:lnTo>
                  <a:pt x="2596693" y="372821"/>
                </a:lnTo>
                <a:lnTo>
                  <a:pt x="2628979" y="401572"/>
                </a:lnTo>
                <a:lnTo>
                  <a:pt x="2659643" y="431134"/>
                </a:lnTo>
                <a:lnTo>
                  <a:pt x="2688642" y="461478"/>
                </a:lnTo>
                <a:lnTo>
                  <a:pt x="2715933" y="492577"/>
                </a:lnTo>
                <a:lnTo>
                  <a:pt x="2741473" y="524400"/>
                </a:lnTo>
                <a:lnTo>
                  <a:pt x="2765218" y="556920"/>
                </a:lnTo>
                <a:lnTo>
                  <a:pt x="2787126" y="590109"/>
                </a:lnTo>
                <a:lnTo>
                  <a:pt x="2807152" y="623938"/>
                </a:lnTo>
                <a:lnTo>
                  <a:pt x="2825253" y="658378"/>
                </a:lnTo>
                <a:lnTo>
                  <a:pt x="2841388" y="693401"/>
                </a:lnTo>
                <a:lnTo>
                  <a:pt x="2855511" y="728979"/>
                </a:lnTo>
                <a:lnTo>
                  <a:pt x="2877552" y="801685"/>
                </a:lnTo>
                <a:lnTo>
                  <a:pt x="2891030" y="876268"/>
                </a:lnTo>
                <a:lnTo>
                  <a:pt x="2895600" y="952500"/>
                </a:lnTo>
                <a:lnTo>
                  <a:pt x="2894450" y="990807"/>
                </a:lnTo>
                <a:lnTo>
                  <a:pt x="2885383" y="1066243"/>
                </a:lnTo>
                <a:lnTo>
                  <a:pt x="2867580" y="1139916"/>
                </a:lnTo>
                <a:lnTo>
                  <a:pt x="2841388" y="1211598"/>
                </a:lnTo>
                <a:lnTo>
                  <a:pt x="2825253" y="1246621"/>
                </a:lnTo>
                <a:lnTo>
                  <a:pt x="2807152" y="1281061"/>
                </a:lnTo>
                <a:lnTo>
                  <a:pt x="2787126" y="1314890"/>
                </a:lnTo>
                <a:lnTo>
                  <a:pt x="2765218" y="1348079"/>
                </a:lnTo>
                <a:lnTo>
                  <a:pt x="2741473" y="1380599"/>
                </a:lnTo>
                <a:lnTo>
                  <a:pt x="2715933" y="1412422"/>
                </a:lnTo>
                <a:lnTo>
                  <a:pt x="2688642" y="1443521"/>
                </a:lnTo>
                <a:lnTo>
                  <a:pt x="2659643" y="1473865"/>
                </a:lnTo>
                <a:lnTo>
                  <a:pt x="2628979" y="1503427"/>
                </a:lnTo>
                <a:lnTo>
                  <a:pt x="2596693" y="1532178"/>
                </a:lnTo>
                <a:lnTo>
                  <a:pt x="2562829" y="1560090"/>
                </a:lnTo>
                <a:lnTo>
                  <a:pt x="2527429" y="1587135"/>
                </a:lnTo>
                <a:lnTo>
                  <a:pt x="2490538" y="1613283"/>
                </a:lnTo>
                <a:lnTo>
                  <a:pt x="2452198" y="1638507"/>
                </a:lnTo>
                <a:lnTo>
                  <a:pt x="2412453" y="1662778"/>
                </a:lnTo>
                <a:lnTo>
                  <a:pt x="2371346" y="1686067"/>
                </a:lnTo>
                <a:lnTo>
                  <a:pt x="2328920" y="1708346"/>
                </a:lnTo>
                <a:lnTo>
                  <a:pt x="2285218" y="1729587"/>
                </a:lnTo>
                <a:lnTo>
                  <a:pt x="2240284" y="1749761"/>
                </a:lnTo>
                <a:lnTo>
                  <a:pt x="2194160" y="1768840"/>
                </a:lnTo>
                <a:lnTo>
                  <a:pt x="2146891" y="1786795"/>
                </a:lnTo>
                <a:lnTo>
                  <a:pt x="2098520" y="1803598"/>
                </a:lnTo>
                <a:lnTo>
                  <a:pt x="2049089" y="1819220"/>
                </a:lnTo>
                <a:lnTo>
                  <a:pt x="1998641" y="1833633"/>
                </a:lnTo>
                <a:lnTo>
                  <a:pt x="1947221" y="1846809"/>
                </a:lnTo>
                <a:lnTo>
                  <a:pt x="1894872" y="1858718"/>
                </a:lnTo>
                <a:lnTo>
                  <a:pt x="1841636" y="1869333"/>
                </a:lnTo>
                <a:lnTo>
                  <a:pt x="1787557" y="1878625"/>
                </a:lnTo>
                <a:lnTo>
                  <a:pt x="1732678" y="1886565"/>
                </a:lnTo>
                <a:lnTo>
                  <a:pt x="1677042" y="1893126"/>
                </a:lnTo>
                <a:lnTo>
                  <a:pt x="1620694" y="1898278"/>
                </a:lnTo>
                <a:lnTo>
                  <a:pt x="1563675" y="1901993"/>
                </a:lnTo>
                <a:lnTo>
                  <a:pt x="1506029" y="1904243"/>
                </a:lnTo>
                <a:lnTo>
                  <a:pt x="1447800" y="1905000"/>
                </a:lnTo>
                <a:lnTo>
                  <a:pt x="1389561" y="1904243"/>
                </a:lnTo>
                <a:lnTo>
                  <a:pt x="1331908" y="1901993"/>
                </a:lnTo>
                <a:lnTo>
                  <a:pt x="1274881" y="1898278"/>
                </a:lnTo>
                <a:lnTo>
                  <a:pt x="1218526" y="1893126"/>
                </a:lnTo>
                <a:lnTo>
                  <a:pt x="1162885" y="1886565"/>
                </a:lnTo>
                <a:lnTo>
                  <a:pt x="1108002" y="1878625"/>
                </a:lnTo>
                <a:lnTo>
                  <a:pt x="1053918" y="1869333"/>
                </a:lnTo>
                <a:lnTo>
                  <a:pt x="1000679" y="1858718"/>
                </a:lnTo>
                <a:lnTo>
                  <a:pt x="948327" y="1846809"/>
                </a:lnTo>
                <a:lnTo>
                  <a:pt x="896904" y="1833633"/>
                </a:lnTo>
                <a:lnTo>
                  <a:pt x="846456" y="1819220"/>
                </a:lnTo>
                <a:lnTo>
                  <a:pt x="797024" y="1803598"/>
                </a:lnTo>
                <a:lnTo>
                  <a:pt x="748651" y="1786795"/>
                </a:lnTo>
                <a:lnTo>
                  <a:pt x="701382" y="1768840"/>
                </a:lnTo>
                <a:lnTo>
                  <a:pt x="655259" y="1749761"/>
                </a:lnTo>
                <a:lnTo>
                  <a:pt x="610326" y="1729587"/>
                </a:lnTo>
                <a:lnTo>
                  <a:pt x="566625" y="1708346"/>
                </a:lnTo>
                <a:lnTo>
                  <a:pt x="524201" y="1686067"/>
                </a:lnTo>
                <a:lnTo>
                  <a:pt x="483095" y="1662778"/>
                </a:lnTo>
                <a:lnTo>
                  <a:pt x="443352" y="1638507"/>
                </a:lnTo>
                <a:lnTo>
                  <a:pt x="405015" y="1613283"/>
                </a:lnTo>
                <a:lnTo>
                  <a:pt x="368126" y="1587135"/>
                </a:lnTo>
                <a:lnTo>
                  <a:pt x="332729" y="1560090"/>
                </a:lnTo>
                <a:lnTo>
                  <a:pt x="298868" y="1532178"/>
                </a:lnTo>
                <a:lnTo>
                  <a:pt x="266585" y="1503427"/>
                </a:lnTo>
                <a:lnTo>
                  <a:pt x="235924" y="1473865"/>
                </a:lnTo>
                <a:lnTo>
                  <a:pt x="206928" y="1443521"/>
                </a:lnTo>
                <a:lnTo>
                  <a:pt x="179640" y="1412422"/>
                </a:lnTo>
                <a:lnTo>
                  <a:pt x="154103" y="1380599"/>
                </a:lnTo>
                <a:lnTo>
                  <a:pt x="130361" y="1348079"/>
                </a:lnTo>
                <a:lnTo>
                  <a:pt x="108456" y="1314890"/>
                </a:lnTo>
                <a:lnTo>
                  <a:pt x="88433" y="1281061"/>
                </a:lnTo>
                <a:lnTo>
                  <a:pt x="70334" y="1246621"/>
                </a:lnTo>
                <a:lnTo>
                  <a:pt x="54202" y="1211598"/>
                </a:lnTo>
                <a:lnTo>
                  <a:pt x="40081" y="1176020"/>
                </a:lnTo>
                <a:lnTo>
                  <a:pt x="18044" y="1103314"/>
                </a:lnTo>
                <a:lnTo>
                  <a:pt x="4568" y="1028731"/>
                </a:lnTo>
                <a:lnTo>
                  <a:pt x="0" y="9525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757" y="461594"/>
            <a:ext cx="3204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60" dirty="0">
                <a:latin typeface="Trebuchet MS"/>
                <a:cs typeface="Trebuchet MS"/>
              </a:rPr>
              <a:t>The</a:t>
            </a:r>
            <a:r>
              <a:rPr sz="4400" spc="-405" dirty="0">
                <a:latin typeface="Trebuchet MS"/>
                <a:cs typeface="Trebuchet MS"/>
              </a:rPr>
              <a:t> </a:t>
            </a:r>
            <a:r>
              <a:rPr sz="4400" spc="-254" dirty="0">
                <a:latin typeface="Trebuchet MS"/>
                <a:cs typeface="Trebuchet MS"/>
              </a:rPr>
              <a:t>Reservoir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564" y="1461261"/>
            <a:ext cx="8347709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83234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35" dirty="0">
                <a:latin typeface="Arial"/>
                <a:cs typeface="Arial"/>
              </a:rPr>
              <a:t>It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habitat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where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infective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agent</a:t>
            </a:r>
            <a:r>
              <a:rPr sz="2400" spc="-120" dirty="0">
                <a:latin typeface="Arial"/>
                <a:cs typeface="Arial"/>
              </a:rPr>
              <a:t> survives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grows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45" dirty="0">
                <a:latin typeface="Arial"/>
                <a:cs typeface="Arial"/>
              </a:rPr>
              <a:t>multiplies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55" dirty="0">
                <a:latin typeface="Arial"/>
                <a:cs typeface="Arial"/>
              </a:rPr>
              <a:t>such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manner </a:t>
            </a:r>
            <a:r>
              <a:rPr sz="2400" spc="-5" dirty="0">
                <a:latin typeface="Arial"/>
                <a:cs typeface="Arial"/>
              </a:rPr>
              <a:t>that </a:t>
            </a:r>
            <a:r>
              <a:rPr sz="2400" spc="75" dirty="0">
                <a:latin typeface="Arial"/>
                <a:cs typeface="Arial"/>
              </a:rPr>
              <a:t>it </a:t>
            </a:r>
            <a:r>
              <a:rPr sz="2400" spc="-160" dirty="0">
                <a:latin typeface="Arial"/>
                <a:cs typeface="Arial"/>
              </a:rPr>
              <a:t>can </a:t>
            </a:r>
            <a:r>
              <a:rPr sz="2400" spc="-110" dirty="0">
                <a:latin typeface="Arial"/>
                <a:cs typeface="Arial"/>
              </a:rPr>
              <a:t>be </a:t>
            </a:r>
            <a:r>
              <a:rPr sz="2400" spc="-45" dirty="0">
                <a:latin typeface="Arial"/>
                <a:cs typeface="Arial"/>
              </a:rPr>
              <a:t>transmitted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190" dirty="0">
                <a:latin typeface="Arial"/>
                <a:cs typeface="Arial"/>
              </a:rPr>
              <a:t>a  </a:t>
            </a:r>
            <a:r>
              <a:rPr sz="2400" spc="-100" dirty="0">
                <a:latin typeface="Arial"/>
                <a:cs typeface="Arial"/>
              </a:rPr>
              <a:t>susceptible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host.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Reservoir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infection </a:t>
            </a:r>
            <a:r>
              <a:rPr sz="2400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</a:t>
            </a:r>
            <a:r>
              <a:rPr sz="2400" u="heavy" spc="-3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  <a:tab pos="1811020" algn="l"/>
              </a:tabLst>
            </a:pPr>
            <a:r>
              <a:rPr sz="2400" b="1" i="1" spc="-180" dirty="0">
                <a:latin typeface="Arial"/>
                <a:cs typeface="Arial"/>
              </a:rPr>
              <a:t>Human	</a:t>
            </a:r>
            <a:r>
              <a:rPr sz="2400" i="1" spc="-70" dirty="0">
                <a:latin typeface="Trebuchet MS"/>
                <a:cs typeface="Trebuchet MS"/>
              </a:rPr>
              <a:t>=&gt; </a:t>
            </a:r>
            <a:r>
              <a:rPr sz="2400" i="1" spc="-85" dirty="0">
                <a:latin typeface="Trebuchet MS"/>
                <a:cs typeface="Trebuchet MS"/>
              </a:rPr>
              <a:t>case </a:t>
            </a:r>
            <a:r>
              <a:rPr sz="2400" i="1" spc="-120" dirty="0">
                <a:latin typeface="Trebuchet MS"/>
                <a:cs typeface="Trebuchet MS"/>
              </a:rPr>
              <a:t>or</a:t>
            </a:r>
            <a:r>
              <a:rPr sz="2400" i="1" spc="-395" dirty="0">
                <a:latin typeface="Trebuchet MS"/>
                <a:cs typeface="Trebuchet MS"/>
              </a:rPr>
              <a:t> </a:t>
            </a:r>
            <a:r>
              <a:rPr sz="2400" i="1" spc="-150" dirty="0">
                <a:latin typeface="Trebuchet MS"/>
                <a:cs typeface="Trebuchet MS"/>
              </a:rPr>
              <a:t>carrier</a:t>
            </a:r>
            <a:endParaRPr sz="2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09"/>
              </a:spcBef>
            </a:pPr>
            <a:r>
              <a:rPr sz="2000" i="1" spc="-110" dirty="0">
                <a:solidFill>
                  <a:srgbClr val="0000FF"/>
                </a:solidFill>
                <a:latin typeface="Trebuchet MS"/>
                <a:cs typeface="Trebuchet MS"/>
              </a:rPr>
              <a:t>Carrier=person</a:t>
            </a:r>
            <a:r>
              <a:rPr sz="2000" i="1" spc="-16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20" dirty="0">
                <a:solidFill>
                  <a:srgbClr val="0000FF"/>
                </a:solidFill>
                <a:latin typeface="Trebuchet MS"/>
                <a:cs typeface="Trebuchet MS"/>
              </a:rPr>
              <a:t>with</a:t>
            </a:r>
            <a:r>
              <a:rPr sz="2000" i="1" spc="-15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95" dirty="0">
                <a:solidFill>
                  <a:srgbClr val="0000FF"/>
                </a:solidFill>
                <a:latin typeface="Trebuchet MS"/>
                <a:cs typeface="Trebuchet MS"/>
              </a:rPr>
              <a:t>unapparent</a:t>
            </a:r>
            <a:r>
              <a:rPr sz="2000" i="1" spc="-17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25" dirty="0">
                <a:solidFill>
                  <a:srgbClr val="0000FF"/>
                </a:solidFill>
                <a:latin typeface="Trebuchet MS"/>
                <a:cs typeface="Trebuchet MS"/>
              </a:rPr>
              <a:t>infection</a:t>
            </a:r>
            <a:r>
              <a:rPr sz="2000" i="1" spc="-14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14" dirty="0">
                <a:solidFill>
                  <a:srgbClr val="0000FF"/>
                </a:solidFill>
                <a:latin typeface="Trebuchet MS"/>
                <a:cs typeface="Trebuchet MS"/>
              </a:rPr>
              <a:t>that</a:t>
            </a:r>
            <a:r>
              <a:rPr sz="2000" i="1" spc="-15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05" dirty="0">
                <a:solidFill>
                  <a:srgbClr val="0000FF"/>
                </a:solidFill>
                <a:latin typeface="Trebuchet MS"/>
                <a:cs typeface="Trebuchet MS"/>
              </a:rPr>
              <a:t>transmit</a:t>
            </a:r>
            <a:r>
              <a:rPr sz="2000" i="1" spc="-15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25" dirty="0">
                <a:solidFill>
                  <a:srgbClr val="0000FF"/>
                </a:solidFill>
                <a:latin typeface="Trebuchet MS"/>
                <a:cs typeface="Trebuchet MS"/>
              </a:rPr>
              <a:t>the</a:t>
            </a:r>
            <a:r>
              <a:rPr sz="2000" i="1" spc="-14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85" dirty="0">
                <a:solidFill>
                  <a:srgbClr val="0000FF"/>
                </a:solidFill>
                <a:latin typeface="Trebuchet MS"/>
                <a:cs typeface="Trebuchet MS"/>
              </a:rPr>
              <a:t>disease</a:t>
            </a:r>
            <a:r>
              <a:rPr sz="2000" i="1" spc="-18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20" dirty="0">
                <a:solidFill>
                  <a:srgbClr val="0000FF"/>
                </a:solidFill>
                <a:latin typeface="Trebuchet MS"/>
                <a:cs typeface="Trebuchet MS"/>
              </a:rPr>
              <a:t>to</a:t>
            </a:r>
            <a:r>
              <a:rPr sz="2000" i="1" spc="-14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000" i="1" spc="-105" dirty="0">
                <a:solidFill>
                  <a:srgbClr val="0000FF"/>
                </a:solidFill>
                <a:latin typeface="Trebuchet MS"/>
                <a:cs typeface="Trebuchet MS"/>
              </a:rPr>
              <a:t>others</a:t>
            </a:r>
            <a:endParaRPr sz="20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55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i="1" spc="-155" dirty="0">
                <a:latin typeface="Arial"/>
                <a:cs typeface="Arial"/>
              </a:rPr>
              <a:t>Animal </a:t>
            </a:r>
            <a:r>
              <a:rPr sz="2400" i="1" spc="-70" dirty="0">
                <a:latin typeface="Trebuchet MS"/>
                <a:cs typeface="Trebuchet MS"/>
              </a:rPr>
              <a:t>=&gt; </a:t>
            </a:r>
            <a:r>
              <a:rPr sz="2400" i="1" spc="-90" dirty="0">
                <a:latin typeface="Trebuchet MS"/>
                <a:cs typeface="Trebuchet MS"/>
              </a:rPr>
              <a:t>case </a:t>
            </a:r>
            <a:r>
              <a:rPr sz="2400" i="1" spc="-120" dirty="0">
                <a:latin typeface="Trebuchet MS"/>
                <a:cs typeface="Trebuchet MS"/>
              </a:rPr>
              <a:t>or</a:t>
            </a:r>
            <a:r>
              <a:rPr sz="2400" i="1" spc="-395" dirty="0">
                <a:latin typeface="Trebuchet MS"/>
                <a:cs typeface="Trebuchet MS"/>
              </a:rPr>
              <a:t> </a:t>
            </a:r>
            <a:r>
              <a:rPr sz="2400" i="1" spc="-150" dirty="0">
                <a:latin typeface="Trebuchet MS"/>
                <a:cs typeface="Trebuchet MS"/>
              </a:rPr>
              <a:t>carrier</a:t>
            </a:r>
            <a:endParaRPr sz="24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i="1" spc="-175" dirty="0">
                <a:latin typeface="Arial"/>
                <a:cs typeface="Arial"/>
              </a:rPr>
              <a:t>Environmental</a:t>
            </a:r>
            <a:r>
              <a:rPr sz="2400" b="1" i="1" spc="-190" dirty="0">
                <a:latin typeface="Arial"/>
                <a:cs typeface="Arial"/>
              </a:rPr>
              <a:t> </a:t>
            </a:r>
            <a:r>
              <a:rPr sz="2400" b="1" i="1" spc="-165" dirty="0">
                <a:latin typeface="Arial"/>
                <a:cs typeface="Arial"/>
              </a:rPr>
              <a:t>reservoir: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5122367"/>
            <a:ext cx="4632325" cy="12668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6985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i="1" spc="-114" dirty="0">
                <a:latin typeface="Trebuchet MS"/>
                <a:cs typeface="Trebuchet MS"/>
              </a:rPr>
              <a:t>Water </a:t>
            </a:r>
            <a:r>
              <a:rPr sz="2200" i="1" spc="-65" dirty="0">
                <a:latin typeface="Trebuchet MS"/>
                <a:cs typeface="Trebuchet MS"/>
              </a:rPr>
              <a:t>=&gt; </a:t>
            </a:r>
            <a:r>
              <a:rPr sz="2200" i="1" spc="-160" dirty="0">
                <a:latin typeface="Trebuchet MS"/>
                <a:cs typeface="Trebuchet MS"/>
              </a:rPr>
              <a:t>e.g. </a:t>
            </a:r>
            <a:r>
              <a:rPr sz="2200" i="1" spc="-85" dirty="0">
                <a:latin typeface="Trebuchet MS"/>
                <a:cs typeface="Trebuchet MS"/>
              </a:rPr>
              <a:t>legionnaire's</a:t>
            </a:r>
            <a:r>
              <a:rPr sz="2200" i="1" spc="-350" dirty="0">
                <a:latin typeface="Trebuchet MS"/>
                <a:cs typeface="Trebuchet MS"/>
              </a:rPr>
              <a:t> </a:t>
            </a:r>
            <a:r>
              <a:rPr sz="2200" i="1" spc="-100" dirty="0">
                <a:latin typeface="Trebuchet MS"/>
                <a:cs typeface="Trebuchet MS"/>
              </a:rPr>
              <a:t>disease</a:t>
            </a:r>
            <a:endParaRPr sz="2200">
              <a:latin typeface="Trebuchet MS"/>
              <a:cs typeface="Trebuchet MS"/>
            </a:endParaRPr>
          </a:p>
          <a:p>
            <a:pPr marL="698500" indent="-2286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i="1" spc="-130" dirty="0">
                <a:latin typeface="Trebuchet MS"/>
                <a:cs typeface="Trebuchet MS"/>
              </a:rPr>
              <a:t>Soil </a:t>
            </a:r>
            <a:r>
              <a:rPr sz="2200" i="1" spc="-65" dirty="0">
                <a:latin typeface="Trebuchet MS"/>
                <a:cs typeface="Trebuchet MS"/>
              </a:rPr>
              <a:t>=&gt; </a:t>
            </a:r>
            <a:r>
              <a:rPr sz="2200" i="1" spc="-160" dirty="0">
                <a:latin typeface="Trebuchet MS"/>
                <a:cs typeface="Trebuchet MS"/>
              </a:rPr>
              <a:t>e.g. </a:t>
            </a:r>
            <a:r>
              <a:rPr sz="2200" i="1" spc="-135" dirty="0">
                <a:latin typeface="Trebuchet MS"/>
                <a:cs typeface="Trebuchet MS"/>
              </a:rPr>
              <a:t>Botulism,</a:t>
            </a:r>
            <a:r>
              <a:rPr sz="2200" i="1" spc="-330" dirty="0">
                <a:latin typeface="Trebuchet MS"/>
                <a:cs typeface="Trebuchet MS"/>
              </a:rPr>
              <a:t> </a:t>
            </a:r>
            <a:r>
              <a:rPr sz="2200" i="1" spc="-160" dirty="0">
                <a:latin typeface="Trebuchet MS"/>
                <a:cs typeface="Trebuchet MS"/>
              </a:rPr>
              <a:t>Tetanus,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b="1" i="1" spc="-175" dirty="0">
                <a:latin typeface="Arial"/>
                <a:cs typeface="Arial"/>
              </a:rPr>
              <a:t>Combination </a:t>
            </a:r>
            <a:r>
              <a:rPr sz="2400" b="1" i="1" spc="-125" dirty="0">
                <a:latin typeface="Arial"/>
                <a:cs typeface="Arial"/>
              </a:rPr>
              <a:t>of </a:t>
            </a:r>
            <a:r>
              <a:rPr sz="2400" b="1" i="1" spc="-180" dirty="0">
                <a:latin typeface="Arial"/>
                <a:cs typeface="Arial"/>
              </a:rPr>
              <a:t>these</a:t>
            </a:r>
            <a:r>
              <a:rPr sz="2400" b="1" i="1" spc="135" dirty="0">
                <a:latin typeface="Arial"/>
                <a:cs typeface="Arial"/>
              </a:rPr>
              <a:t> </a:t>
            </a:r>
            <a:r>
              <a:rPr sz="2400" b="1" i="1" spc="-185" dirty="0">
                <a:latin typeface="Arial"/>
                <a:cs typeface="Arial"/>
              </a:rPr>
              <a:t>types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46901" y="2286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21729" y="5198821"/>
            <a:ext cx="8032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57480" algn="l"/>
              </a:tabLst>
            </a:pPr>
            <a:r>
              <a:rPr sz="2000" i="1" spc="-150" dirty="0">
                <a:latin typeface="Trebuchet MS"/>
                <a:cs typeface="Trebuchet MS"/>
              </a:rPr>
              <a:t>P</a:t>
            </a:r>
            <a:r>
              <a:rPr sz="2000" i="1" spc="-100" dirty="0">
                <a:latin typeface="Trebuchet MS"/>
                <a:cs typeface="Trebuchet MS"/>
              </a:rPr>
              <a:t>l</a:t>
            </a:r>
            <a:r>
              <a:rPr sz="2000" i="1" spc="-45" dirty="0">
                <a:latin typeface="Trebuchet MS"/>
                <a:cs typeface="Trebuchet MS"/>
              </a:rPr>
              <a:t>a</a:t>
            </a:r>
            <a:r>
              <a:rPr sz="2000" i="1" spc="-70" dirty="0">
                <a:latin typeface="Trebuchet MS"/>
                <a:cs typeface="Trebuchet MS"/>
              </a:rPr>
              <a:t>n</a:t>
            </a:r>
            <a:r>
              <a:rPr sz="2000" i="1" spc="-100" dirty="0">
                <a:latin typeface="Trebuchet MS"/>
                <a:cs typeface="Trebuchet MS"/>
              </a:rPr>
              <a:t>ts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1101" y="1981200"/>
            <a:ext cx="923925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1101" y="1905000"/>
            <a:ext cx="1216025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2101" y="5410200"/>
            <a:ext cx="609600" cy="1009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7915" y="2398267"/>
            <a:ext cx="6775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5" dirty="0">
                <a:latin typeface="Trebuchet MS"/>
                <a:cs typeface="Trebuchet MS"/>
              </a:rPr>
              <a:t>A</a:t>
            </a:r>
            <a:r>
              <a:rPr sz="2100" b="1" spc="-80" dirty="0">
                <a:latin typeface="Trebuchet MS"/>
                <a:cs typeface="Trebuchet MS"/>
              </a:rPr>
              <a:t>g</a:t>
            </a:r>
            <a:r>
              <a:rPr sz="2100" b="1" spc="-135" dirty="0">
                <a:latin typeface="Trebuchet MS"/>
                <a:cs typeface="Trebuchet MS"/>
              </a:rPr>
              <a:t>e</a:t>
            </a:r>
            <a:r>
              <a:rPr sz="2100" b="1" spc="-160" dirty="0">
                <a:latin typeface="Trebuchet MS"/>
                <a:cs typeface="Trebuchet MS"/>
              </a:rPr>
              <a:t>n</a:t>
            </a:r>
            <a:r>
              <a:rPr sz="2100" b="1" spc="-105" dirty="0">
                <a:latin typeface="Trebuchet MS"/>
                <a:cs typeface="Trebuchet MS"/>
              </a:rPr>
              <a:t>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1310" y="3322065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59" h="1085850">
                <a:moveTo>
                  <a:pt x="0" y="749554"/>
                </a:moveTo>
                <a:lnTo>
                  <a:pt x="274065" y="1085342"/>
                </a:lnTo>
                <a:lnTo>
                  <a:pt x="657352" y="949579"/>
                </a:lnTo>
                <a:lnTo>
                  <a:pt x="470788" y="892810"/>
                </a:lnTo>
                <a:lnTo>
                  <a:pt x="478669" y="843085"/>
                </a:lnTo>
                <a:lnTo>
                  <a:pt x="483522" y="806323"/>
                </a:lnTo>
                <a:lnTo>
                  <a:pt x="186436" y="806323"/>
                </a:lnTo>
                <a:lnTo>
                  <a:pt x="0" y="749554"/>
                </a:lnTo>
                <a:close/>
              </a:path>
              <a:path w="657859" h="1085850">
                <a:moveTo>
                  <a:pt x="414909" y="0"/>
                </a:moveTo>
                <a:lnTo>
                  <a:pt x="133223" y="85725"/>
                </a:lnTo>
                <a:lnTo>
                  <a:pt x="147626" y="135907"/>
                </a:lnTo>
                <a:lnTo>
                  <a:pt x="160410" y="186443"/>
                </a:lnTo>
                <a:lnTo>
                  <a:pt x="171570" y="237294"/>
                </a:lnTo>
                <a:lnTo>
                  <a:pt x="181106" y="288422"/>
                </a:lnTo>
                <a:lnTo>
                  <a:pt x="189012" y="339786"/>
                </a:lnTo>
                <a:lnTo>
                  <a:pt x="195288" y="391349"/>
                </a:lnTo>
                <a:lnTo>
                  <a:pt x="199932" y="443118"/>
                </a:lnTo>
                <a:lnTo>
                  <a:pt x="202934" y="494913"/>
                </a:lnTo>
                <a:lnTo>
                  <a:pt x="204299" y="546838"/>
                </a:lnTo>
                <a:lnTo>
                  <a:pt x="204022" y="598805"/>
                </a:lnTo>
                <a:lnTo>
                  <a:pt x="202100" y="650775"/>
                </a:lnTo>
                <a:lnTo>
                  <a:pt x="198530" y="702711"/>
                </a:lnTo>
                <a:lnTo>
                  <a:pt x="193310" y="754573"/>
                </a:lnTo>
                <a:lnTo>
                  <a:pt x="186436" y="806323"/>
                </a:lnTo>
                <a:lnTo>
                  <a:pt x="483522" y="806323"/>
                </a:lnTo>
                <a:lnTo>
                  <a:pt x="490532" y="743305"/>
                </a:lnTo>
                <a:lnTo>
                  <a:pt x="494519" y="693300"/>
                </a:lnTo>
                <a:lnTo>
                  <a:pt x="497209" y="643251"/>
                </a:lnTo>
                <a:lnTo>
                  <a:pt x="498606" y="593184"/>
                </a:lnTo>
                <a:lnTo>
                  <a:pt x="498710" y="543122"/>
                </a:lnTo>
                <a:lnTo>
                  <a:pt x="497523" y="493092"/>
                </a:lnTo>
                <a:lnTo>
                  <a:pt x="495042" y="443071"/>
                </a:lnTo>
                <a:lnTo>
                  <a:pt x="491279" y="393226"/>
                </a:lnTo>
                <a:lnTo>
                  <a:pt x="486225" y="343439"/>
                </a:lnTo>
                <a:lnTo>
                  <a:pt x="479885" y="293783"/>
                </a:lnTo>
                <a:lnTo>
                  <a:pt x="472261" y="244284"/>
                </a:lnTo>
                <a:lnTo>
                  <a:pt x="463352" y="194965"/>
                </a:lnTo>
                <a:lnTo>
                  <a:pt x="453161" y="145853"/>
                </a:lnTo>
                <a:lnTo>
                  <a:pt x="441690" y="96971"/>
                </a:lnTo>
                <a:lnTo>
                  <a:pt x="428938" y="48345"/>
                </a:lnTo>
                <a:lnTo>
                  <a:pt x="41490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86247" y="4965649"/>
            <a:ext cx="14617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Transmission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065" y="5325236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335788" y="0"/>
                </a:moveTo>
                <a:lnTo>
                  <a:pt x="0" y="273964"/>
                </a:lnTo>
                <a:lnTo>
                  <a:pt x="135762" y="657288"/>
                </a:lnTo>
                <a:lnTo>
                  <a:pt x="192659" y="470674"/>
                </a:lnTo>
                <a:lnTo>
                  <a:pt x="849427" y="470674"/>
                </a:lnTo>
                <a:lnTo>
                  <a:pt x="890428" y="463265"/>
                </a:lnTo>
                <a:lnTo>
                  <a:pt x="939533" y="453072"/>
                </a:lnTo>
                <a:lnTo>
                  <a:pt x="988404" y="441599"/>
                </a:lnTo>
                <a:lnTo>
                  <a:pt x="1037015" y="428848"/>
                </a:lnTo>
                <a:lnTo>
                  <a:pt x="1085342" y="414820"/>
                </a:lnTo>
                <a:lnTo>
                  <a:pt x="1021244" y="204172"/>
                </a:lnTo>
                <a:lnTo>
                  <a:pt x="538625" y="204172"/>
                </a:lnTo>
                <a:lnTo>
                  <a:pt x="486661" y="203895"/>
                </a:lnTo>
                <a:lnTo>
                  <a:pt x="434691" y="201973"/>
                </a:lnTo>
                <a:lnTo>
                  <a:pt x="382756" y="198403"/>
                </a:lnTo>
                <a:lnTo>
                  <a:pt x="330895" y="193183"/>
                </a:lnTo>
                <a:lnTo>
                  <a:pt x="279146" y="186309"/>
                </a:lnTo>
                <a:lnTo>
                  <a:pt x="335788" y="0"/>
                </a:lnTo>
                <a:close/>
              </a:path>
              <a:path w="1085850" h="657860">
                <a:moveTo>
                  <a:pt x="849427" y="470674"/>
                </a:moveTo>
                <a:lnTo>
                  <a:pt x="192659" y="470674"/>
                </a:lnTo>
                <a:lnTo>
                  <a:pt x="242364" y="478568"/>
                </a:lnTo>
                <a:lnTo>
                  <a:pt x="292193" y="485159"/>
                </a:lnTo>
                <a:lnTo>
                  <a:pt x="342118" y="490450"/>
                </a:lnTo>
                <a:lnTo>
                  <a:pt x="392115" y="494442"/>
                </a:lnTo>
                <a:lnTo>
                  <a:pt x="442159" y="497136"/>
                </a:lnTo>
                <a:lnTo>
                  <a:pt x="492223" y="498535"/>
                </a:lnTo>
                <a:lnTo>
                  <a:pt x="542283" y="498640"/>
                </a:lnTo>
                <a:lnTo>
                  <a:pt x="592312" y="497452"/>
                </a:lnTo>
                <a:lnTo>
                  <a:pt x="642286" y="494972"/>
                </a:lnTo>
                <a:lnTo>
                  <a:pt x="692179" y="491204"/>
                </a:lnTo>
                <a:lnTo>
                  <a:pt x="741965" y="486147"/>
                </a:lnTo>
                <a:lnTo>
                  <a:pt x="791619" y="479804"/>
                </a:lnTo>
                <a:lnTo>
                  <a:pt x="841115" y="472176"/>
                </a:lnTo>
                <a:lnTo>
                  <a:pt x="849427" y="470674"/>
                </a:lnTo>
                <a:close/>
              </a:path>
              <a:path w="1085850" h="657860">
                <a:moveTo>
                  <a:pt x="999617" y="133096"/>
                </a:moveTo>
                <a:lnTo>
                  <a:pt x="949459" y="147499"/>
                </a:lnTo>
                <a:lnTo>
                  <a:pt x="898945" y="160283"/>
                </a:lnTo>
                <a:lnTo>
                  <a:pt x="848112" y="171443"/>
                </a:lnTo>
                <a:lnTo>
                  <a:pt x="797000" y="180979"/>
                </a:lnTo>
                <a:lnTo>
                  <a:pt x="745648" y="188885"/>
                </a:lnTo>
                <a:lnTo>
                  <a:pt x="694096" y="195161"/>
                </a:lnTo>
                <a:lnTo>
                  <a:pt x="642381" y="199802"/>
                </a:lnTo>
                <a:lnTo>
                  <a:pt x="590545" y="202807"/>
                </a:lnTo>
                <a:lnTo>
                  <a:pt x="538625" y="204172"/>
                </a:lnTo>
                <a:lnTo>
                  <a:pt x="1021244" y="204172"/>
                </a:lnTo>
                <a:lnTo>
                  <a:pt x="999617" y="13309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04286" y="4819269"/>
            <a:ext cx="129159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5080" indent="-378460">
              <a:lnSpc>
                <a:spcPts val="2320"/>
              </a:lnSpc>
              <a:spcBef>
                <a:spcPts val="340"/>
              </a:spcBef>
            </a:pPr>
            <a:r>
              <a:rPr sz="2100" b="1" spc="-120" dirty="0">
                <a:latin typeface="Trebuchet MS"/>
                <a:cs typeface="Trebuchet MS"/>
              </a:rPr>
              <a:t>Susce</a:t>
            </a:r>
            <a:r>
              <a:rPr sz="2100" b="1" spc="-140" dirty="0">
                <a:latin typeface="Trebuchet MS"/>
                <a:cs typeface="Trebuchet MS"/>
              </a:rPr>
              <a:t>p</a:t>
            </a:r>
            <a:r>
              <a:rPr sz="2100" b="1" spc="-105" dirty="0">
                <a:latin typeface="Trebuchet MS"/>
                <a:cs typeface="Trebuchet MS"/>
              </a:rPr>
              <a:t>tible  </a:t>
            </a:r>
            <a:r>
              <a:rPr sz="2100" b="1" spc="-95" dirty="0">
                <a:latin typeface="Trebuchet MS"/>
                <a:cs typeface="Trebuchet MS"/>
              </a:rPr>
              <a:t>Host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36011" y="3364991"/>
            <a:ext cx="657860" cy="1085850"/>
          </a:xfrm>
          <a:custGeom>
            <a:avLst/>
            <a:gdLst/>
            <a:ahLst/>
            <a:cxnLst/>
            <a:rect l="l" t="t" r="r" b="b"/>
            <a:pathLst>
              <a:path w="657860" h="1085850">
                <a:moveTo>
                  <a:pt x="383286" y="0"/>
                </a:moveTo>
                <a:lnTo>
                  <a:pt x="0" y="135762"/>
                </a:lnTo>
                <a:lnTo>
                  <a:pt x="186562" y="192532"/>
                </a:lnTo>
                <a:lnTo>
                  <a:pt x="178682" y="242256"/>
                </a:lnTo>
                <a:lnTo>
                  <a:pt x="172102" y="292099"/>
                </a:lnTo>
                <a:lnTo>
                  <a:pt x="166819" y="342036"/>
                </a:lnTo>
                <a:lnTo>
                  <a:pt x="162832" y="392041"/>
                </a:lnTo>
                <a:lnTo>
                  <a:pt x="160142" y="442090"/>
                </a:lnTo>
                <a:lnTo>
                  <a:pt x="158745" y="492157"/>
                </a:lnTo>
                <a:lnTo>
                  <a:pt x="158641" y="542219"/>
                </a:lnTo>
                <a:lnTo>
                  <a:pt x="159828" y="592249"/>
                </a:lnTo>
                <a:lnTo>
                  <a:pt x="162309" y="642270"/>
                </a:lnTo>
                <a:lnTo>
                  <a:pt x="166072" y="692115"/>
                </a:lnTo>
                <a:lnTo>
                  <a:pt x="171126" y="741902"/>
                </a:lnTo>
                <a:lnTo>
                  <a:pt x="177466" y="791558"/>
                </a:lnTo>
                <a:lnTo>
                  <a:pt x="185090" y="841057"/>
                </a:lnTo>
                <a:lnTo>
                  <a:pt x="193999" y="890376"/>
                </a:lnTo>
                <a:lnTo>
                  <a:pt x="204190" y="939488"/>
                </a:lnTo>
                <a:lnTo>
                  <a:pt x="215661" y="988370"/>
                </a:lnTo>
                <a:lnTo>
                  <a:pt x="228413" y="1036996"/>
                </a:lnTo>
                <a:lnTo>
                  <a:pt x="242443" y="1085342"/>
                </a:lnTo>
                <a:lnTo>
                  <a:pt x="524129" y="999617"/>
                </a:lnTo>
                <a:lnTo>
                  <a:pt x="509725" y="949434"/>
                </a:lnTo>
                <a:lnTo>
                  <a:pt x="496941" y="898898"/>
                </a:lnTo>
                <a:lnTo>
                  <a:pt x="485781" y="848047"/>
                </a:lnTo>
                <a:lnTo>
                  <a:pt x="476245" y="796919"/>
                </a:lnTo>
                <a:lnTo>
                  <a:pt x="468339" y="745555"/>
                </a:lnTo>
                <a:lnTo>
                  <a:pt x="462063" y="693992"/>
                </a:lnTo>
                <a:lnTo>
                  <a:pt x="457419" y="642223"/>
                </a:lnTo>
                <a:lnTo>
                  <a:pt x="454417" y="590428"/>
                </a:lnTo>
                <a:lnTo>
                  <a:pt x="453052" y="538503"/>
                </a:lnTo>
                <a:lnTo>
                  <a:pt x="453329" y="486537"/>
                </a:lnTo>
                <a:lnTo>
                  <a:pt x="455251" y="434566"/>
                </a:lnTo>
                <a:lnTo>
                  <a:pt x="458821" y="382630"/>
                </a:lnTo>
                <a:lnTo>
                  <a:pt x="464041" y="330768"/>
                </a:lnTo>
                <a:lnTo>
                  <a:pt x="470915" y="279019"/>
                </a:lnTo>
                <a:lnTo>
                  <a:pt x="611017" y="279019"/>
                </a:lnTo>
                <a:lnTo>
                  <a:pt x="383286" y="0"/>
                </a:lnTo>
                <a:close/>
              </a:path>
              <a:path w="657860" h="1085850">
                <a:moveTo>
                  <a:pt x="611017" y="279019"/>
                </a:moveTo>
                <a:lnTo>
                  <a:pt x="470915" y="279019"/>
                </a:lnTo>
                <a:lnTo>
                  <a:pt x="657351" y="335788"/>
                </a:lnTo>
                <a:lnTo>
                  <a:pt x="611017" y="279019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4014" y="2398267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25" dirty="0">
                <a:latin typeface="Trebuchet MS"/>
                <a:cs typeface="Trebuchet MS"/>
              </a:rPr>
              <a:t>Reservoir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6930" y="1790192"/>
            <a:ext cx="1085850" cy="657860"/>
          </a:xfrm>
          <a:custGeom>
            <a:avLst/>
            <a:gdLst/>
            <a:ahLst/>
            <a:cxnLst/>
            <a:rect l="l" t="t" r="r" b="b"/>
            <a:pathLst>
              <a:path w="1085850" h="657860">
                <a:moveTo>
                  <a:pt x="999831" y="453052"/>
                </a:moveTo>
                <a:lnTo>
                  <a:pt x="546716" y="453052"/>
                </a:lnTo>
                <a:lnTo>
                  <a:pt x="598680" y="453329"/>
                </a:lnTo>
                <a:lnTo>
                  <a:pt x="650650" y="455251"/>
                </a:lnTo>
                <a:lnTo>
                  <a:pt x="702585" y="458821"/>
                </a:lnTo>
                <a:lnTo>
                  <a:pt x="754446" y="464041"/>
                </a:lnTo>
                <a:lnTo>
                  <a:pt x="806196" y="470916"/>
                </a:lnTo>
                <a:lnTo>
                  <a:pt x="749427" y="657352"/>
                </a:lnTo>
                <a:lnTo>
                  <a:pt x="999831" y="453052"/>
                </a:lnTo>
                <a:close/>
              </a:path>
              <a:path w="1085850" h="657860">
                <a:moveTo>
                  <a:pt x="543058" y="158641"/>
                </a:moveTo>
                <a:lnTo>
                  <a:pt x="493029" y="159828"/>
                </a:lnTo>
                <a:lnTo>
                  <a:pt x="443055" y="162305"/>
                </a:lnTo>
                <a:lnTo>
                  <a:pt x="393162" y="166072"/>
                </a:lnTo>
                <a:lnTo>
                  <a:pt x="343376" y="171126"/>
                </a:lnTo>
                <a:lnTo>
                  <a:pt x="293722" y="177466"/>
                </a:lnTo>
                <a:lnTo>
                  <a:pt x="244226" y="185090"/>
                </a:lnTo>
                <a:lnTo>
                  <a:pt x="194913" y="193999"/>
                </a:lnTo>
                <a:lnTo>
                  <a:pt x="145808" y="204190"/>
                </a:lnTo>
                <a:lnTo>
                  <a:pt x="96937" y="215661"/>
                </a:lnTo>
                <a:lnTo>
                  <a:pt x="48326" y="228413"/>
                </a:lnTo>
                <a:lnTo>
                  <a:pt x="0" y="242443"/>
                </a:lnTo>
                <a:lnTo>
                  <a:pt x="85725" y="524129"/>
                </a:lnTo>
                <a:lnTo>
                  <a:pt x="135882" y="509725"/>
                </a:lnTo>
                <a:lnTo>
                  <a:pt x="186396" y="496941"/>
                </a:lnTo>
                <a:lnTo>
                  <a:pt x="237229" y="485781"/>
                </a:lnTo>
                <a:lnTo>
                  <a:pt x="288341" y="476245"/>
                </a:lnTo>
                <a:lnTo>
                  <a:pt x="339693" y="468339"/>
                </a:lnTo>
                <a:lnTo>
                  <a:pt x="391245" y="462063"/>
                </a:lnTo>
                <a:lnTo>
                  <a:pt x="442960" y="457422"/>
                </a:lnTo>
                <a:lnTo>
                  <a:pt x="494796" y="454417"/>
                </a:lnTo>
                <a:lnTo>
                  <a:pt x="546716" y="453052"/>
                </a:lnTo>
                <a:lnTo>
                  <a:pt x="999831" y="453052"/>
                </a:lnTo>
                <a:lnTo>
                  <a:pt x="1085342" y="383286"/>
                </a:lnTo>
                <a:lnTo>
                  <a:pt x="1015595" y="186562"/>
                </a:lnTo>
                <a:lnTo>
                  <a:pt x="892683" y="186562"/>
                </a:lnTo>
                <a:lnTo>
                  <a:pt x="842977" y="178682"/>
                </a:lnTo>
                <a:lnTo>
                  <a:pt x="793148" y="172102"/>
                </a:lnTo>
                <a:lnTo>
                  <a:pt x="743223" y="166819"/>
                </a:lnTo>
                <a:lnTo>
                  <a:pt x="693226" y="162832"/>
                </a:lnTo>
                <a:lnTo>
                  <a:pt x="643182" y="160142"/>
                </a:lnTo>
                <a:lnTo>
                  <a:pt x="593118" y="158745"/>
                </a:lnTo>
                <a:lnTo>
                  <a:pt x="543058" y="158641"/>
                </a:lnTo>
                <a:close/>
              </a:path>
              <a:path w="1085850" h="657860">
                <a:moveTo>
                  <a:pt x="949452" y="0"/>
                </a:moveTo>
                <a:lnTo>
                  <a:pt x="892683" y="186562"/>
                </a:lnTo>
                <a:lnTo>
                  <a:pt x="1015595" y="186562"/>
                </a:lnTo>
                <a:lnTo>
                  <a:pt x="94945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59148" y="1551178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1548" y="5895543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Portal 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0"/>
              </a:spcBef>
            </a:pPr>
            <a:r>
              <a:rPr dirty="0"/>
              <a:t>Chain of</a:t>
            </a:r>
            <a:r>
              <a:rPr spc="-65" dirty="0"/>
              <a:t> </a:t>
            </a:r>
            <a:r>
              <a:rPr spc="-5" dirty="0"/>
              <a:t>Infection</a:t>
            </a:r>
          </a:p>
        </p:txBody>
      </p:sp>
      <p:sp>
        <p:nvSpPr>
          <p:cNvPr id="16" name="object 16"/>
          <p:cNvSpPr/>
          <p:nvPr/>
        </p:nvSpPr>
        <p:spPr>
          <a:xfrm>
            <a:off x="4875276" y="1423416"/>
            <a:ext cx="2990087" cy="1999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2901" y="1447800"/>
            <a:ext cx="2895600" cy="1905000"/>
          </a:xfrm>
          <a:custGeom>
            <a:avLst/>
            <a:gdLst/>
            <a:ahLst/>
            <a:cxnLst/>
            <a:rect l="l" t="t" r="r" b="b"/>
            <a:pathLst>
              <a:path w="2895600" h="1905000">
                <a:moveTo>
                  <a:pt x="0" y="952500"/>
                </a:moveTo>
                <a:lnTo>
                  <a:pt x="1149" y="914192"/>
                </a:lnTo>
                <a:lnTo>
                  <a:pt x="10214" y="838756"/>
                </a:lnTo>
                <a:lnTo>
                  <a:pt x="28014" y="765083"/>
                </a:lnTo>
                <a:lnTo>
                  <a:pt x="54202" y="693401"/>
                </a:lnTo>
                <a:lnTo>
                  <a:pt x="70334" y="658378"/>
                </a:lnTo>
                <a:lnTo>
                  <a:pt x="88433" y="623938"/>
                </a:lnTo>
                <a:lnTo>
                  <a:pt x="108456" y="590109"/>
                </a:lnTo>
                <a:lnTo>
                  <a:pt x="130361" y="556920"/>
                </a:lnTo>
                <a:lnTo>
                  <a:pt x="154103" y="524400"/>
                </a:lnTo>
                <a:lnTo>
                  <a:pt x="179640" y="492577"/>
                </a:lnTo>
                <a:lnTo>
                  <a:pt x="206928" y="461478"/>
                </a:lnTo>
                <a:lnTo>
                  <a:pt x="235924" y="431134"/>
                </a:lnTo>
                <a:lnTo>
                  <a:pt x="266585" y="401572"/>
                </a:lnTo>
                <a:lnTo>
                  <a:pt x="298868" y="372821"/>
                </a:lnTo>
                <a:lnTo>
                  <a:pt x="332729" y="344909"/>
                </a:lnTo>
                <a:lnTo>
                  <a:pt x="368126" y="317864"/>
                </a:lnTo>
                <a:lnTo>
                  <a:pt x="405015" y="291716"/>
                </a:lnTo>
                <a:lnTo>
                  <a:pt x="443352" y="266492"/>
                </a:lnTo>
                <a:lnTo>
                  <a:pt x="483095" y="242221"/>
                </a:lnTo>
                <a:lnTo>
                  <a:pt x="524201" y="218932"/>
                </a:lnTo>
                <a:lnTo>
                  <a:pt x="566625" y="196653"/>
                </a:lnTo>
                <a:lnTo>
                  <a:pt x="610326" y="175412"/>
                </a:lnTo>
                <a:lnTo>
                  <a:pt x="655259" y="155238"/>
                </a:lnTo>
                <a:lnTo>
                  <a:pt x="701382" y="136159"/>
                </a:lnTo>
                <a:lnTo>
                  <a:pt x="748651" y="118204"/>
                </a:lnTo>
                <a:lnTo>
                  <a:pt x="797024" y="101401"/>
                </a:lnTo>
                <a:lnTo>
                  <a:pt x="846456" y="85779"/>
                </a:lnTo>
                <a:lnTo>
                  <a:pt x="896904" y="71366"/>
                </a:lnTo>
                <a:lnTo>
                  <a:pt x="948327" y="58190"/>
                </a:lnTo>
                <a:lnTo>
                  <a:pt x="1000679" y="46281"/>
                </a:lnTo>
                <a:lnTo>
                  <a:pt x="1053918" y="35666"/>
                </a:lnTo>
                <a:lnTo>
                  <a:pt x="1108002" y="26374"/>
                </a:lnTo>
                <a:lnTo>
                  <a:pt x="1162885" y="18434"/>
                </a:lnTo>
                <a:lnTo>
                  <a:pt x="1218526" y="11873"/>
                </a:lnTo>
                <a:lnTo>
                  <a:pt x="1274881" y="6721"/>
                </a:lnTo>
                <a:lnTo>
                  <a:pt x="1331908" y="3006"/>
                </a:lnTo>
                <a:lnTo>
                  <a:pt x="1389561" y="756"/>
                </a:lnTo>
                <a:lnTo>
                  <a:pt x="1447800" y="0"/>
                </a:lnTo>
                <a:lnTo>
                  <a:pt x="1506029" y="756"/>
                </a:lnTo>
                <a:lnTo>
                  <a:pt x="1563675" y="3006"/>
                </a:lnTo>
                <a:lnTo>
                  <a:pt x="1620694" y="6721"/>
                </a:lnTo>
                <a:lnTo>
                  <a:pt x="1677042" y="11873"/>
                </a:lnTo>
                <a:lnTo>
                  <a:pt x="1732678" y="18434"/>
                </a:lnTo>
                <a:lnTo>
                  <a:pt x="1787557" y="26374"/>
                </a:lnTo>
                <a:lnTo>
                  <a:pt x="1841636" y="35666"/>
                </a:lnTo>
                <a:lnTo>
                  <a:pt x="1894872" y="46281"/>
                </a:lnTo>
                <a:lnTo>
                  <a:pt x="1947221" y="58190"/>
                </a:lnTo>
                <a:lnTo>
                  <a:pt x="1998641" y="71366"/>
                </a:lnTo>
                <a:lnTo>
                  <a:pt x="2049089" y="85779"/>
                </a:lnTo>
                <a:lnTo>
                  <a:pt x="2098520" y="101401"/>
                </a:lnTo>
                <a:lnTo>
                  <a:pt x="2146891" y="118204"/>
                </a:lnTo>
                <a:lnTo>
                  <a:pt x="2194160" y="136159"/>
                </a:lnTo>
                <a:lnTo>
                  <a:pt x="2240284" y="155238"/>
                </a:lnTo>
                <a:lnTo>
                  <a:pt x="2285218" y="175412"/>
                </a:lnTo>
                <a:lnTo>
                  <a:pt x="2328920" y="196653"/>
                </a:lnTo>
                <a:lnTo>
                  <a:pt x="2371346" y="218932"/>
                </a:lnTo>
                <a:lnTo>
                  <a:pt x="2412453" y="242221"/>
                </a:lnTo>
                <a:lnTo>
                  <a:pt x="2452198" y="266492"/>
                </a:lnTo>
                <a:lnTo>
                  <a:pt x="2490538" y="291716"/>
                </a:lnTo>
                <a:lnTo>
                  <a:pt x="2527429" y="317864"/>
                </a:lnTo>
                <a:lnTo>
                  <a:pt x="2562829" y="344909"/>
                </a:lnTo>
                <a:lnTo>
                  <a:pt x="2596693" y="372821"/>
                </a:lnTo>
                <a:lnTo>
                  <a:pt x="2628979" y="401572"/>
                </a:lnTo>
                <a:lnTo>
                  <a:pt x="2659643" y="431134"/>
                </a:lnTo>
                <a:lnTo>
                  <a:pt x="2688642" y="461478"/>
                </a:lnTo>
                <a:lnTo>
                  <a:pt x="2715933" y="492577"/>
                </a:lnTo>
                <a:lnTo>
                  <a:pt x="2741473" y="524400"/>
                </a:lnTo>
                <a:lnTo>
                  <a:pt x="2765218" y="556920"/>
                </a:lnTo>
                <a:lnTo>
                  <a:pt x="2787126" y="590109"/>
                </a:lnTo>
                <a:lnTo>
                  <a:pt x="2807152" y="623938"/>
                </a:lnTo>
                <a:lnTo>
                  <a:pt x="2825253" y="658378"/>
                </a:lnTo>
                <a:lnTo>
                  <a:pt x="2841388" y="693401"/>
                </a:lnTo>
                <a:lnTo>
                  <a:pt x="2855511" y="728979"/>
                </a:lnTo>
                <a:lnTo>
                  <a:pt x="2877552" y="801685"/>
                </a:lnTo>
                <a:lnTo>
                  <a:pt x="2891030" y="876268"/>
                </a:lnTo>
                <a:lnTo>
                  <a:pt x="2895600" y="952500"/>
                </a:lnTo>
                <a:lnTo>
                  <a:pt x="2894450" y="990807"/>
                </a:lnTo>
                <a:lnTo>
                  <a:pt x="2885383" y="1066243"/>
                </a:lnTo>
                <a:lnTo>
                  <a:pt x="2867580" y="1139916"/>
                </a:lnTo>
                <a:lnTo>
                  <a:pt x="2841388" y="1211598"/>
                </a:lnTo>
                <a:lnTo>
                  <a:pt x="2825253" y="1246621"/>
                </a:lnTo>
                <a:lnTo>
                  <a:pt x="2807152" y="1281061"/>
                </a:lnTo>
                <a:lnTo>
                  <a:pt x="2787126" y="1314890"/>
                </a:lnTo>
                <a:lnTo>
                  <a:pt x="2765218" y="1348079"/>
                </a:lnTo>
                <a:lnTo>
                  <a:pt x="2741473" y="1380599"/>
                </a:lnTo>
                <a:lnTo>
                  <a:pt x="2715933" y="1412422"/>
                </a:lnTo>
                <a:lnTo>
                  <a:pt x="2688642" y="1443521"/>
                </a:lnTo>
                <a:lnTo>
                  <a:pt x="2659643" y="1473865"/>
                </a:lnTo>
                <a:lnTo>
                  <a:pt x="2628979" y="1503427"/>
                </a:lnTo>
                <a:lnTo>
                  <a:pt x="2596693" y="1532178"/>
                </a:lnTo>
                <a:lnTo>
                  <a:pt x="2562829" y="1560090"/>
                </a:lnTo>
                <a:lnTo>
                  <a:pt x="2527429" y="1587135"/>
                </a:lnTo>
                <a:lnTo>
                  <a:pt x="2490538" y="1613283"/>
                </a:lnTo>
                <a:lnTo>
                  <a:pt x="2452198" y="1638507"/>
                </a:lnTo>
                <a:lnTo>
                  <a:pt x="2412453" y="1662778"/>
                </a:lnTo>
                <a:lnTo>
                  <a:pt x="2371346" y="1686067"/>
                </a:lnTo>
                <a:lnTo>
                  <a:pt x="2328920" y="1708346"/>
                </a:lnTo>
                <a:lnTo>
                  <a:pt x="2285218" y="1729587"/>
                </a:lnTo>
                <a:lnTo>
                  <a:pt x="2240284" y="1749761"/>
                </a:lnTo>
                <a:lnTo>
                  <a:pt x="2194160" y="1768840"/>
                </a:lnTo>
                <a:lnTo>
                  <a:pt x="2146891" y="1786795"/>
                </a:lnTo>
                <a:lnTo>
                  <a:pt x="2098520" y="1803598"/>
                </a:lnTo>
                <a:lnTo>
                  <a:pt x="2049089" y="1819220"/>
                </a:lnTo>
                <a:lnTo>
                  <a:pt x="1998641" y="1833633"/>
                </a:lnTo>
                <a:lnTo>
                  <a:pt x="1947221" y="1846809"/>
                </a:lnTo>
                <a:lnTo>
                  <a:pt x="1894872" y="1858718"/>
                </a:lnTo>
                <a:lnTo>
                  <a:pt x="1841636" y="1869333"/>
                </a:lnTo>
                <a:lnTo>
                  <a:pt x="1787557" y="1878625"/>
                </a:lnTo>
                <a:lnTo>
                  <a:pt x="1732678" y="1886565"/>
                </a:lnTo>
                <a:lnTo>
                  <a:pt x="1677042" y="1893126"/>
                </a:lnTo>
                <a:lnTo>
                  <a:pt x="1620694" y="1898278"/>
                </a:lnTo>
                <a:lnTo>
                  <a:pt x="1563675" y="1901993"/>
                </a:lnTo>
                <a:lnTo>
                  <a:pt x="1506029" y="1904243"/>
                </a:lnTo>
                <a:lnTo>
                  <a:pt x="1447800" y="1905000"/>
                </a:lnTo>
                <a:lnTo>
                  <a:pt x="1389561" y="1904243"/>
                </a:lnTo>
                <a:lnTo>
                  <a:pt x="1331908" y="1901993"/>
                </a:lnTo>
                <a:lnTo>
                  <a:pt x="1274881" y="1898278"/>
                </a:lnTo>
                <a:lnTo>
                  <a:pt x="1218526" y="1893126"/>
                </a:lnTo>
                <a:lnTo>
                  <a:pt x="1162885" y="1886565"/>
                </a:lnTo>
                <a:lnTo>
                  <a:pt x="1108002" y="1878625"/>
                </a:lnTo>
                <a:lnTo>
                  <a:pt x="1053918" y="1869333"/>
                </a:lnTo>
                <a:lnTo>
                  <a:pt x="1000679" y="1858718"/>
                </a:lnTo>
                <a:lnTo>
                  <a:pt x="948327" y="1846809"/>
                </a:lnTo>
                <a:lnTo>
                  <a:pt x="896904" y="1833633"/>
                </a:lnTo>
                <a:lnTo>
                  <a:pt x="846456" y="1819220"/>
                </a:lnTo>
                <a:lnTo>
                  <a:pt x="797024" y="1803598"/>
                </a:lnTo>
                <a:lnTo>
                  <a:pt x="748651" y="1786795"/>
                </a:lnTo>
                <a:lnTo>
                  <a:pt x="701382" y="1768840"/>
                </a:lnTo>
                <a:lnTo>
                  <a:pt x="655259" y="1749761"/>
                </a:lnTo>
                <a:lnTo>
                  <a:pt x="610326" y="1729587"/>
                </a:lnTo>
                <a:lnTo>
                  <a:pt x="566625" y="1708346"/>
                </a:lnTo>
                <a:lnTo>
                  <a:pt x="524201" y="1686067"/>
                </a:lnTo>
                <a:lnTo>
                  <a:pt x="483095" y="1662778"/>
                </a:lnTo>
                <a:lnTo>
                  <a:pt x="443352" y="1638507"/>
                </a:lnTo>
                <a:lnTo>
                  <a:pt x="405015" y="1613283"/>
                </a:lnTo>
                <a:lnTo>
                  <a:pt x="368126" y="1587135"/>
                </a:lnTo>
                <a:lnTo>
                  <a:pt x="332729" y="1560090"/>
                </a:lnTo>
                <a:lnTo>
                  <a:pt x="298868" y="1532178"/>
                </a:lnTo>
                <a:lnTo>
                  <a:pt x="266585" y="1503427"/>
                </a:lnTo>
                <a:lnTo>
                  <a:pt x="235924" y="1473865"/>
                </a:lnTo>
                <a:lnTo>
                  <a:pt x="206928" y="1443521"/>
                </a:lnTo>
                <a:lnTo>
                  <a:pt x="179640" y="1412422"/>
                </a:lnTo>
                <a:lnTo>
                  <a:pt x="154103" y="1380599"/>
                </a:lnTo>
                <a:lnTo>
                  <a:pt x="130361" y="1348079"/>
                </a:lnTo>
                <a:lnTo>
                  <a:pt x="108456" y="1314890"/>
                </a:lnTo>
                <a:lnTo>
                  <a:pt x="88433" y="1281061"/>
                </a:lnTo>
                <a:lnTo>
                  <a:pt x="70334" y="1246621"/>
                </a:lnTo>
                <a:lnTo>
                  <a:pt x="54202" y="1211598"/>
                </a:lnTo>
                <a:lnTo>
                  <a:pt x="40081" y="1176020"/>
                </a:lnTo>
                <a:lnTo>
                  <a:pt x="18044" y="1103314"/>
                </a:lnTo>
                <a:lnTo>
                  <a:pt x="4568" y="1028731"/>
                </a:lnTo>
                <a:lnTo>
                  <a:pt x="0" y="952500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839" y="186944"/>
            <a:ext cx="23799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60" dirty="0">
                <a:latin typeface="Trebuchet MS"/>
                <a:cs typeface="Trebuchet MS"/>
              </a:rPr>
              <a:t>The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20" dirty="0">
                <a:latin typeface="Trebuchet MS"/>
                <a:cs typeface="Trebuchet MS"/>
              </a:rPr>
              <a:t>Agent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13501" y="381000"/>
            <a:ext cx="14668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1513332"/>
            <a:ext cx="1386840" cy="1554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64475" y="0"/>
            <a:ext cx="1371600" cy="1524000"/>
          </a:xfrm>
          <a:custGeom>
            <a:avLst/>
            <a:gdLst/>
            <a:ahLst/>
            <a:cxnLst/>
            <a:rect l="l" t="t" r="r" b="b"/>
            <a:pathLst>
              <a:path w="1371600" h="1524000">
                <a:moveTo>
                  <a:pt x="1253744" y="0"/>
                </a:moveTo>
                <a:lnTo>
                  <a:pt x="117855" y="0"/>
                </a:lnTo>
                <a:lnTo>
                  <a:pt x="72008" y="9271"/>
                </a:lnTo>
                <a:lnTo>
                  <a:pt x="34543" y="34544"/>
                </a:lnTo>
                <a:lnTo>
                  <a:pt x="9271" y="72009"/>
                </a:lnTo>
                <a:lnTo>
                  <a:pt x="0" y="117855"/>
                </a:lnTo>
                <a:lnTo>
                  <a:pt x="0" y="1406144"/>
                </a:lnTo>
                <a:lnTo>
                  <a:pt x="9270" y="1451990"/>
                </a:lnTo>
                <a:lnTo>
                  <a:pt x="34543" y="1489455"/>
                </a:lnTo>
                <a:lnTo>
                  <a:pt x="72008" y="1514728"/>
                </a:lnTo>
                <a:lnTo>
                  <a:pt x="117855" y="1524000"/>
                </a:lnTo>
                <a:lnTo>
                  <a:pt x="1253744" y="1524000"/>
                </a:lnTo>
                <a:lnTo>
                  <a:pt x="1299590" y="1514728"/>
                </a:lnTo>
                <a:lnTo>
                  <a:pt x="1337055" y="1489455"/>
                </a:lnTo>
                <a:lnTo>
                  <a:pt x="1362328" y="1451990"/>
                </a:lnTo>
                <a:lnTo>
                  <a:pt x="1371600" y="1406144"/>
                </a:lnTo>
                <a:lnTo>
                  <a:pt x="1371600" y="117855"/>
                </a:lnTo>
                <a:lnTo>
                  <a:pt x="1362329" y="72009"/>
                </a:lnTo>
                <a:lnTo>
                  <a:pt x="1337056" y="34544"/>
                </a:lnTo>
                <a:lnTo>
                  <a:pt x="1299591" y="9271"/>
                </a:lnTo>
                <a:lnTo>
                  <a:pt x="125374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4475" y="0"/>
            <a:ext cx="13716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4189" y="1613661"/>
            <a:ext cx="771969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latin typeface="Arial"/>
                <a:cs typeface="Arial"/>
              </a:rPr>
              <a:t>Mechanism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55" dirty="0">
                <a:latin typeface="Arial"/>
                <a:cs typeface="Arial"/>
              </a:rPr>
              <a:t>disease </a:t>
            </a:r>
            <a:r>
              <a:rPr sz="2400" spc="-50" dirty="0">
                <a:latin typeface="Arial"/>
                <a:cs typeface="Arial"/>
              </a:rPr>
              <a:t>production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(pathogenesis)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72110">
              <a:lnSpc>
                <a:spcPct val="100000"/>
              </a:lnSpc>
              <a:tabLst>
                <a:tab pos="1841500" algn="l"/>
              </a:tabLst>
            </a:pPr>
            <a:r>
              <a:rPr sz="2400" b="1" spc="-130" dirty="0">
                <a:latin typeface="Trebuchet MS"/>
                <a:cs typeface="Trebuchet MS"/>
              </a:rPr>
              <a:t>Invasiveness:	</a:t>
            </a:r>
            <a:r>
              <a:rPr sz="2400" spc="-30" dirty="0">
                <a:latin typeface="Arial"/>
                <a:cs typeface="Arial"/>
              </a:rPr>
              <a:t>ability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organisms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invade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tissues 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multiply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sz="2400" b="1" spc="-180" dirty="0">
                <a:latin typeface="Trebuchet MS"/>
                <a:cs typeface="Trebuchet MS"/>
              </a:rPr>
              <a:t>Toxigenicity:	</a:t>
            </a:r>
            <a:r>
              <a:rPr sz="2400" spc="-30" dirty="0">
                <a:latin typeface="Arial"/>
                <a:cs typeface="Arial"/>
              </a:rPr>
              <a:t>ability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organism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produce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toxins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lain"/>
              <a:tabLst>
                <a:tab pos="328930" algn="l"/>
              </a:tabLst>
            </a:pPr>
            <a:r>
              <a:rPr sz="2400" b="1" spc="-160" dirty="0">
                <a:latin typeface="Trebuchet MS"/>
                <a:cs typeface="Trebuchet MS"/>
              </a:rPr>
              <a:t>Exotoxins: </a:t>
            </a:r>
            <a:r>
              <a:rPr sz="2400" spc="-110" dirty="0">
                <a:latin typeface="Arial"/>
                <a:cs typeface="Arial"/>
              </a:rPr>
              <a:t>(released </a:t>
            </a:r>
            <a:r>
              <a:rPr sz="2400" spc="-105" dirty="0">
                <a:latin typeface="Arial"/>
                <a:cs typeface="Arial"/>
              </a:rPr>
              <a:t>by </a:t>
            </a:r>
            <a:r>
              <a:rPr sz="2400" spc="-60" dirty="0">
                <a:latin typeface="Arial"/>
                <a:cs typeface="Arial"/>
              </a:rPr>
              <a:t>living </a:t>
            </a:r>
            <a:r>
              <a:rPr sz="2400" spc="-120" dirty="0">
                <a:latin typeface="Arial"/>
                <a:cs typeface="Arial"/>
              </a:rPr>
              <a:t>organisms): </a:t>
            </a:r>
            <a:r>
              <a:rPr sz="2400" spc="-114" dirty="0">
                <a:latin typeface="Arial"/>
                <a:cs typeface="Arial"/>
              </a:rPr>
              <a:t>Heat </a:t>
            </a:r>
            <a:r>
              <a:rPr sz="2400" spc="-55" dirty="0">
                <a:latin typeface="Arial"/>
                <a:cs typeface="Arial"/>
              </a:rPr>
              <a:t>labile;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highly  </a:t>
            </a:r>
            <a:r>
              <a:rPr sz="2400" spc="-90" dirty="0">
                <a:latin typeface="Arial"/>
                <a:cs typeface="Arial"/>
              </a:rPr>
              <a:t>immunogenic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85" dirty="0">
                <a:latin typeface="Arial"/>
                <a:cs typeface="Arial"/>
              </a:rPr>
              <a:t>converted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-85" dirty="0">
                <a:latin typeface="Arial"/>
                <a:cs typeface="Arial"/>
              </a:rPr>
              <a:t>antigen </a:t>
            </a:r>
            <a:r>
              <a:rPr sz="2400" spc="-20" dirty="0">
                <a:latin typeface="Arial"/>
                <a:cs typeface="Arial"/>
              </a:rPr>
              <a:t>or </a:t>
            </a:r>
            <a:r>
              <a:rPr sz="2400" spc="-65" dirty="0">
                <a:latin typeface="Arial"/>
                <a:cs typeface="Arial"/>
              </a:rPr>
              <a:t>toxoid </a:t>
            </a:r>
            <a:r>
              <a:rPr sz="2400" spc="-105" dirty="0">
                <a:latin typeface="Arial"/>
                <a:cs typeface="Arial"/>
              </a:rPr>
              <a:t>by </a:t>
            </a:r>
            <a:r>
              <a:rPr sz="2400" spc="-45" dirty="0">
                <a:latin typeface="Arial"/>
                <a:cs typeface="Arial"/>
              </a:rPr>
              <a:t>formalin,  </a:t>
            </a:r>
            <a:r>
              <a:rPr sz="2400" spc="-75" dirty="0">
                <a:latin typeface="Arial"/>
                <a:cs typeface="Arial"/>
              </a:rPr>
              <a:t>heat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acid.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AutoNum type="arabicPlain"/>
            </a:pPr>
            <a:endParaRPr sz="2500">
              <a:latin typeface="Times New Roman"/>
              <a:cs typeface="Times New Roman"/>
            </a:endParaRPr>
          </a:p>
          <a:p>
            <a:pPr marL="12700" marR="17145">
              <a:lnSpc>
                <a:spcPct val="100000"/>
              </a:lnSpc>
              <a:buAutoNum type="arabicPlain"/>
              <a:tabLst>
                <a:tab pos="328930" algn="l"/>
              </a:tabLst>
            </a:pPr>
            <a:r>
              <a:rPr sz="2400" b="1" spc="-145" dirty="0">
                <a:latin typeface="Trebuchet MS"/>
                <a:cs typeface="Trebuchet MS"/>
              </a:rPr>
              <a:t>Endotoxins: </a:t>
            </a:r>
            <a:r>
              <a:rPr sz="2400" spc="-110" dirty="0">
                <a:latin typeface="Arial"/>
                <a:cs typeface="Arial"/>
              </a:rPr>
              <a:t>(released </a:t>
            </a:r>
            <a:r>
              <a:rPr sz="2400" spc="-25" dirty="0">
                <a:latin typeface="Arial"/>
                <a:cs typeface="Arial"/>
              </a:rPr>
              <a:t>after </a:t>
            </a:r>
            <a:r>
              <a:rPr sz="2400" spc="-65" dirty="0">
                <a:latin typeface="Arial"/>
                <a:cs typeface="Arial"/>
              </a:rPr>
              <a:t>disintegration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05" dirty="0">
                <a:latin typeface="Arial"/>
                <a:cs typeface="Arial"/>
              </a:rPr>
              <a:t>organism):  </a:t>
            </a:r>
            <a:r>
              <a:rPr sz="2400" spc="-114" dirty="0">
                <a:latin typeface="Arial"/>
                <a:cs typeface="Arial"/>
              </a:rPr>
              <a:t>Heat </a:t>
            </a:r>
            <a:r>
              <a:rPr sz="2400" spc="-90" dirty="0">
                <a:latin typeface="Arial"/>
                <a:cs typeface="Arial"/>
              </a:rPr>
              <a:t>stable, </a:t>
            </a:r>
            <a:r>
              <a:rPr sz="2400" spc="-50" dirty="0">
                <a:latin typeface="Arial"/>
                <a:cs typeface="Arial"/>
              </a:rPr>
              <a:t>poorly </a:t>
            </a:r>
            <a:r>
              <a:rPr sz="2400" spc="-90" dirty="0">
                <a:latin typeface="Arial"/>
                <a:cs typeface="Arial"/>
              </a:rPr>
              <a:t>immunogenic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0" dirty="0">
                <a:latin typeface="Arial"/>
                <a:cs typeface="Arial"/>
              </a:rPr>
              <a:t>not </a:t>
            </a:r>
            <a:r>
              <a:rPr sz="2400" spc="-85" dirty="0">
                <a:latin typeface="Arial"/>
                <a:cs typeface="Arial"/>
              </a:rPr>
              <a:t>converted </a:t>
            </a:r>
            <a:r>
              <a:rPr sz="2400" spc="15" dirty="0">
                <a:latin typeface="Arial"/>
                <a:cs typeface="Arial"/>
              </a:rPr>
              <a:t>to</a:t>
            </a:r>
            <a:r>
              <a:rPr sz="2400" spc="-5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toxoid.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1518</Words>
  <Application>Microsoft Office PowerPoint</Application>
  <PresentationFormat>مخصص</PresentationFormat>
  <Paragraphs>238</Paragraphs>
  <Slides>32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Office Theme</vt:lpstr>
      <vt:lpstr>Introduction to Communicable  Disease Epidemiology</vt:lpstr>
      <vt:lpstr>By the end of this session students  should be able to</vt:lpstr>
      <vt:lpstr>What is a Communicable Disease?</vt:lpstr>
      <vt:lpstr>Chain of infection</vt:lpstr>
      <vt:lpstr>Epidemiologic Triad</vt:lpstr>
      <vt:lpstr>Cycle of Infection</vt:lpstr>
      <vt:lpstr>The Reservoir</vt:lpstr>
      <vt:lpstr>Chain of Infection</vt:lpstr>
      <vt:lpstr>The Agent</vt:lpstr>
      <vt:lpstr>The Agent</vt:lpstr>
      <vt:lpstr>Chain of Infection</vt:lpstr>
      <vt:lpstr>The Mode of Transmission</vt:lpstr>
      <vt:lpstr>INCUBATION PERIOD</vt:lpstr>
      <vt:lpstr>Chain of Infection</vt:lpstr>
      <vt:lpstr>The Portal of Entry and Exit</vt:lpstr>
      <vt:lpstr>Chain of Infection</vt:lpstr>
      <vt:lpstr>The Host</vt:lpstr>
      <vt:lpstr>Immunity</vt:lpstr>
      <vt:lpstr>Pre-requisites for transmission of a  communicable disease</vt:lpstr>
      <vt:lpstr>Prevention and Control of  Communicable Diseases</vt:lpstr>
      <vt:lpstr>We need to break the cycle</vt:lpstr>
      <vt:lpstr>Some Definitions</vt:lpstr>
      <vt:lpstr>Prevention and Control Measures  Applied to Break Different Stages  of the Infection Chain</vt:lpstr>
      <vt:lpstr>Measures That Directed to the Agent</vt:lpstr>
      <vt:lpstr>Measures Directed to the Reservoir</vt:lpstr>
      <vt:lpstr>Measures Directed towards Breaking  Transmission</vt:lpstr>
      <vt:lpstr>Measures Directed towards  Protecting Portal of Entry</vt:lpstr>
      <vt:lpstr>Measures Directed to the  Host</vt:lpstr>
      <vt:lpstr>What is the Benefit of Complete  Immunization in the Community?</vt:lpstr>
      <vt:lpstr>Exercise on MERS-Cov</vt:lpstr>
      <vt:lpstr>Exercise on MERS-Cov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Star</cp:lastModifiedBy>
  <cp:revision>1</cp:revision>
  <dcterms:created xsi:type="dcterms:W3CDTF">2019-01-04T13:47:17Z</dcterms:created>
  <dcterms:modified xsi:type="dcterms:W3CDTF">2019-01-04T13:48:46Z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2019-01-04T00:00:00Z</vt:filetime>
  </property>
</Properties>
</file>